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18" r:id="rId66"/>
    <p:sldId id="326"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27" r:id="rId81"/>
    <p:sldId id="341" r:id="rId82"/>
    <p:sldId id="342" r:id="rId83"/>
    <p:sldId id="343" r:id="rId84"/>
    <p:sldId id="344" r:id="rId85"/>
    <p:sldId id="345" r:id="rId86"/>
    <p:sldId id="393" r:id="rId87"/>
    <p:sldId id="346" r:id="rId88"/>
    <p:sldId id="347" r:id="rId89"/>
    <p:sldId id="348" r:id="rId90"/>
    <p:sldId id="349" r:id="rId91"/>
    <p:sldId id="350" r:id="rId92"/>
    <p:sldId id="351" r:id="rId93"/>
    <p:sldId id="352" r:id="rId94"/>
    <p:sldId id="353" r:id="rId95"/>
    <p:sldId id="354" r:id="rId96"/>
    <p:sldId id="355" r:id="rId97"/>
    <p:sldId id="321" r:id="rId98"/>
    <p:sldId id="324" r:id="rId99"/>
    <p:sldId id="322" r:id="rId100"/>
    <p:sldId id="323" r:id="rId101"/>
    <p:sldId id="325" r:id="rId102"/>
    <p:sldId id="356" r:id="rId103"/>
    <p:sldId id="357" r:id="rId104"/>
    <p:sldId id="358" r:id="rId105"/>
    <p:sldId id="359" r:id="rId106"/>
    <p:sldId id="360" r:id="rId107"/>
    <p:sldId id="361" r:id="rId108"/>
    <p:sldId id="362" r:id="rId109"/>
    <p:sldId id="363" r:id="rId110"/>
    <p:sldId id="364" r:id="rId111"/>
    <p:sldId id="366" r:id="rId112"/>
    <p:sldId id="367" r:id="rId113"/>
    <p:sldId id="368" r:id="rId114"/>
    <p:sldId id="369" r:id="rId115"/>
    <p:sldId id="365"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4" r:id="rId140"/>
    <p:sldId id="395" r:id="rId141"/>
    <p:sldId id="396" r:id="rId142"/>
    <p:sldId id="397" r:id="rId143"/>
    <p:sldId id="398" r:id="rId144"/>
    <p:sldId id="399" r:id="rId145"/>
    <p:sldId id="400" r:id="rId146"/>
    <p:sldId id="258" r:id="rId147"/>
    <p:sldId id="259" r:id="rId148"/>
    <p:sldId id="260"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ED4040-453B-4137-89C8-D07F89B26EDD}">
          <p14:sldIdLst>
            <p14:sldId id="256"/>
          </p14:sldIdLst>
        </p14:section>
        <p14:section name="Chapter 1 Deploy" id="{5689F8EC-8F6C-4905-AF83-725D09739FF1}">
          <p14:sldIdLst>
            <p14:sldId id="257"/>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Lst>
        </p14:section>
        <p14:section name="1.2 post installation" id="{850F2AF6-E721-4EA3-8857-BE4313D76AFF}">
          <p14:sldIdLst>
            <p14:sldId id="314"/>
            <p14:sldId id="315"/>
            <p14:sldId id="316"/>
            <p14:sldId id="317"/>
            <p14:sldId id="319"/>
            <p14:sldId id="320"/>
            <p14:sldId id="318"/>
            <p14:sldId id="326"/>
            <p14:sldId id="328"/>
            <p14:sldId id="329"/>
            <p14:sldId id="330"/>
            <p14:sldId id="331"/>
            <p14:sldId id="332"/>
            <p14:sldId id="333"/>
            <p14:sldId id="334"/>
            <p14:sldId id="335"/>
            <p14:sldId id="336"/>
            <p14:sldId id="337"/>
            <p14:sldId id="338"/>
            <p14:sldId id="339"/>
            <p14:sldId id="340"/>
            <p14:sldId id="327"/>
            <p14:sldId id="341"/>
            <p14:sldId id="342"/>
            <p14:sldId id="343"/>
            <p14:sldId id="344"/>
            <p14:sldId id="345"/>
            <p14:sldId id="393"/>
            <p14:sldId id="346"/>
            <p14:sldId id="347"/>
            <p14:sldId id="348"/>
            <p14:sldId id="349"/>
            <p14:sldId id="350"/>
            <p14:sldId id="351"/>
            <p14:sldId id="352"/>
            <p14:sldId id="353"/>
            <p14:sldId id="354"/>
            <p14:sldId id="355"/>
          </p14:sldIdLst>
        </p14:section>
        <p14:section name="Manage Devices and Data" id="{C18B431F-0FC0-4414-ACCB-07E1E0AB0A5F}">
          <p14:sldIdLst/>
        </p14:section>
        <p14:section name="Thought Experiments" id="{42D5B8CA-8A27-4054-969A-E96890A85681}">
          <p14:sldIdLst>
            <p14:sldId id="321"/>
            <p14:sldId id="324"/>
            <p14:sldId id="322"/>
            <p14:sldId id="323"/>
            <p14:sldId id="325"/>
          </p14:sldIdLst>
        </p14:section>
        <p14:section name="Chapter 2 Devices and Data" id="{49D5D1F5-F1F4-4915-9BFE-75A710792381}">
          <p14:sldIdLst>
            <p14:sldId id="356"/>
            <p14:sldId id="357"/>
            <p14:sldId id="358"/>
            <p14:sldId id="359"/>
            <p14:sldId id="360"/>
            <p14:sldId id="361"/>
            <p14:sldId id="362"/>
            <p14:sldId id="363"/>
            <p14:sldId id="364"/>
            <p14:sldId id="366"/>
            <p14:sldId id="367"/>
            <p14:sldId id="368"/>
            <p14:sldId id="369"/>
            <p14:sldId id="365"/>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4"/>
            <p14:sldId id="395"/>
            <p14:sldId id="396"/>
            <p14:sldId id="397"/>
            <p14:sldId id="398"/>
            <p14:sldId id="399"/>
            <p14:sldId id="400"/>
            <p14:sldId id="258"/>
          </p14:sldIdLst>
        </p14:section>
        <p14:section name="Chapter 3 Configure Connectivity" id="{1642B832-6F4A-442A-A67A-AD2237676776}">
          <p14:sldIdLst>
            <p14:sldId id="259"/>
          </p14:sldIdLst>
        </p14:section>
        <p14:section name="Chapter 4 Maintain Windows" id="{F87F05C0-3488-4B7C-9C02-7EEFDEBAB90B}">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29"/>
            <a:ext cx="504106" cy="365125"/>
          </a:xfrm>
        </p:spPr>
        <p:txBody>
          <a:bodyPr/>
          <a:lstStyle/>
          <a:p>
            <a:fld id="{F682DA64-9F7A-4B72-9C19-E9B2D514EFDB}"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3823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97369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59703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pPr lvl="0"/>
            <a:r>
              <a:rPr lang="en-US"/>
              <a:t>Edit Master text styles</a:t>
            </a: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lang="en-GB"/>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0CFAD60-601C-4AB7-9AD2-D94DC3FE2361}" type="datetimeFigureOut">
              <a:rPr lang="en-GB" smtClean="0"/>
              <a:t>29/01/2020</a:t>
            </a:fld>
            <a:endParaRPr lang="en-GB"/>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F682DA64-9F7A-4B72-9C19-E9B2D514EFDB}" type="slidenum">
              <a:rPr lang="en-GB" smtClean="0"/>
              <a:t>‹#›</a:t>
            </a:fld>
            <a:endParaRPr lang="en-GB"/>
          </a:p>
        </p:txBody>
      </p:sp>
    </p:spTree>
    <p:extLst>
      <p:ext uri="{BB962C8B-B14F-4D97-AF65-F5344CB8AC3E}">
        <p14:creationId xmlns:p14="http://schemas.microsoft.com/office/powerpoint/2010/main" val="245595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1" y="1825625"/>
            <a:ext cx="11590421" cy="4935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1" y="6396456"/>
            <a:ext cx="461211"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2561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7" y="1709738"/>
            <a:ext cx="11341769" cy="2852737"/>
          </a:xfrm>
        </p:spPr>
        <p:txBody>
          <a:bodyPr anchor="b"/>
          <a:lstStyle>
            <a:lvl1pPr>
              <a:defRPr sz="60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7" y="4589463"/>
            <a:ext cx="1134176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0"/>
            <a:ext cx="437147"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338280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4"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4" y="6315576"/>
            <a:ext cx="533400"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712522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0"/>
            <a:ext cx="504106" cy="365125"/>
          </a:xfrm>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4891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06044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207842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1954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CFAD60-601C-4AB7-9AD2-D94DC3FE2361}" type="datetimeFigureOut">
              <a:rPr lang="en-GB" smtClean="0"/>
              <a:t>29/01/2020</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F682DA64-9F7A-4B72-9C19-E9B2D514EFDB}" type="slidenum">
              <a:rPr lang="en-GB" smtClean="0"/>
              <a:t>‹#›</a:t>
            </a:fld>
            <a:endParaRPr lang="en-GB"/>
          </a:p>
        </p:txBody>
      </p:sp>
    </p:spTree>
    <p:extLst>
      <p:ext uri="{BB962C8B-B14F-4D97-AF65-F5344CB8AC3E}">
        <p14:creationId xmlns:p14="http://schemas.microsoft.com/office/powerpoint/2010/main" val="145720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0"/>
            <a:ext cx="5041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2DA64-9F7A-4B72-9C19-E9B2D514EFDB}" type="slidenum">
              <a:rPr lang="en-GB" smtClean="0"/>
              <a:t>‹#›</a:t>
            </a:fld>
            <a:endParaRPr lang="en-GB"/>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49694" y="738532"/>
            <a:ext cx="1121727" cy="383831"/>
          </a:xfrm>
          <a:prstGeom prst="rect">
            <a:avLst/>
          </a:prstGeom>
        </p:spPr>
      </p:pic>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6378" y="32515"/>
            <a:ext cx="1765043" cy="706017"/>
          </a:xfrm>
          <a:prstGeom prst="rect">
            <a:avLst/>
          </a:prstGeom>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6463" y="118346"/>
            <a:ext cx="420403" cy="534354"/>
          </a:xfrm>
          <a:prstGeom prst="rect">
            <a:avLst/>
          </a:prstGeom>
        </p:spPr>
      </p:pic>
    </p:spTree>
    <p:extLst>
      <p:ext uri="{BB962C8B-B14F-4D97-AF65-F5344CB8AC3E}">
        <p14:creationId xmlns:p14="http://schemas.microsoft.com/office/powerpoint/2010/main" val="2975968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crosoft.com/en-gb/software-download/windows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MD100	</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57916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Mobile and Mobile Enterprise</a:t>
            </a:r>
          </a:p>
        </p:txBody>
      </p:sp>
      <p:sp>
        <p:nvSpPr>
          <p:cNvPr id="3" name="Content Placeholder 2"/>
          <p:cNvSpPr>
            <a:spLocks noGrp="1"/>
          </p:cNvSpPr>
          <p:nvPr>
            <p:ph idx="1"/>
          </p:nvPr>
        </p:nvSpPr>
        <p:spPr/>
        <p:txBody>
          <a:bodyPr/>
          <a:lstStyle/>
          <a:p>
            <a:r>
              <a:rPr lang="en-GB" dirty="0"/>
              <a:t>Designed for phones and smaller tablets, with broadly the same feature set as the Windows 10 desktop edition. It includes many of the same universal Windows apps as well as a touch-optimized version of Microsoft Office. Microsoft has ended development of the Windows 10 Mobile platform, and the most recent version released in October of 2017, is scheduled to have support end on December 10, 2019.</a:t>
            </a:r>
          </a:p>
        </p:txBody>
      </p:sp>
    </p:spTree>
    <p:extLst>
      <p:ext uri="{BB962C8B-B14F-4D97-AF65-F5344CB8AC3E}">
        <p14:creationId xmlns:p14="http://schemas.microsoft.com/office/powerpoint/2010/main" val="33899904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Users</a:t>
            </a:r>
          </a:p>
        </p:txBody>
      </p:sp>
      <p:sp>
        <p:nvSpPr>
          <p:cNvPr id="3" name="Content Placeholder 2"/>
          <p:cNvSpPr>
            <a:spLocks noGrp="1"/>
          </p:cNvSpPr>
          <p:nvPr>
            <p:ph idx="1"/>
          </p:nvPr>
        </p:nvSpPr>
        <p:spPr/>
        <p:txBody>
          <a:bodyPr/>
          <a:lstStyle/>
          <a:p>
            <a:r>
              <a:rPr lang="en-GB" dirty="0"/>
              <a:t>A user account is required to log on to a Windows 10 computer, and to secure the device, it should have a password. </a:t>
            </a:r>
          </a:p>
          <a:p>
            <a:r>
              <a:rPr lang="en-GB" dirty="0"/>
              <a:t>You need to understand the default user accounts that are created automatically when you install Windows 10 and how to create new user accounts so that users can log on to machines and access resources.</a:t>
            </a:r>
          </a:p>
          <a:p>
            <a:r>
              <a:rPr lang="en-GB" dirty="0"/>
              <a:t> </a:t>
            </a:r>
          </a:p>
        </p:txBody>
      </p:sp>
    </p:spTree>
    <p:extLst>
      <p:ext uri="{BB962C8B-B14F-4D97-AF65-F5344CB8AC3E}">
        <p14:creationId xmlns:p14="http://schemas.microsoft.com/office/powerpoint/2010/main" val="31503471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Local Accounts</a:t>
            </a:r>
          </a:p>
        </p:txBody>
      </p:sp>
      <p:sp>
        <p:nvSpPr>
          <p:cNvPr id="3" name="Content Placeholder 2"/>
          <p:cNvSpPr>
            <a:spLocks noGrp="1"/>
          </p:cNvSpPr>
          <p:nvPr>
            <p:ph idx="1"/>
          </p:nvPr>
        </p:nvSpPr>
        <p:spPr/>
        <p:txBody>
          <a:bodyPr>
            <a:normAutofit/>
          </a:bodyPr>
          <a:lstStyle/>
          <a:p>
            <a:r>
              <a:rPr lang="en-GB" dirty="0"/>
              <a:t>Local accounts, as the name suggests, exist in the local accounts database on your Windows 10 device; they can only be granted access to local resources and, where granted, exercise administrative rights and privileges on the local computer. </a:t>
            </a:r>
          </a:p>
          <a:p>
            <a:r>
              <a:rPr lang="en-GB" dirty="0"/>
              <a:t>When you first install Windows 10, you are prompted to sign in using a Microsoft account or Work Account, such as a Microsoft 365 account that is connected to Azure Active Directory. </a:t>
            </a:r>
          </a:p>
          <a:p>
            <a:r>
              <a:rPr lang="en-GB" dirty="0"/>
              <a:t>If neither of these options are available or are suitable to your requirements, you can choose an offline account and create a local account to sign in. Thereafter, you can create additional local user accounts as your needs dictate.</a:t>
            </a:r>
          </a:p>
          <a:p>
            <a:endParaRPr lang="en-GB" dirty="0"/>
          </a:p>
        </p:txBody>
      </p:sp>
    </p:spTree>
    <p:extLst>
      <p:ext uri="{BB962C8B-B14F-4D97-AF65-F5344CB8AC3E}">
        <p14:creationId xmlns:p14="http://schemas.microsoft.com/office/powerpoint/2010/main" val="305614824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Default Accounts</a:t>
            </a:r>
          </a:p>
        </p:txBody>
      </p:sp>
      <p:sp>
        <p:nvSpPr>
          <p:cNvPr id="3" name="Content Placeholder 2"/>
          <p:cNvSpPr>
            <a:spLocks noGrp="1"/>
          </p:cNvSpPr>
          <p:nvPr>
            <p:ph idx="1"/>
          </p:nvPr>
        </p:nvSpPr>
        <p:spPr/>
        <p:txBody>
          <a:bodyPr/>
          <a:lstStyle/>
          <a:p>
            <a:r>
              <a:rPr lang="en-GB" dirty="0"/>
              <a:t>In Windows 10, there are three default local user accounts on the computer in the trusted identity store. This store is a local list of users and groups and is stored as the Security Accounts Manager (SAM) database in the registry. </a:t>
            </a:r>
          </a:p>
          <a:p>
            <a:r>
              <a:rPr lang="en-GB" dirty="0"/>
              <a:t>The three accounts are the Administrator account, Default Account, and Guest account.</a:t>
            </a:r>
          </a:p>
          <a:p>
            <a:r>
              <a:rPr lang="en-GB" dirty="0"/>
              <a:t>Default Admin account cannot be deleted or locked out</a:t>
            </a:r>
          </a:p>
        </p:txBody>
      </p:sp>
    </p:spTree>
    <p:extLst>
      <p:ext uri="{BB962C8B-B14F-4D97-AF65-F5344CB8AC3E}">
        <p14:creationId xmlns:p14="http://schemas.microsoft.com/office/powerpoint/2010/main" val="2110697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normAutofit/>
          </a:bodyPr>
          <a:lstStyle/>
          <a:p>
            <a:r>
              <a:rPr lang="en-GB" dirty="0"/>
              <a:t>When you install Windows 10 using a local account, you can create additional user accounts and give these accounts any name that is valid. To be valid, the username</a:t>
            </a:r>
          </a:p>
          <a:p>
            <a:r>
              <a:rPr lang="en-GB" dirty="0"/>
              <a:t>Must be from 1 to 20 characters </a:t>
            </a:r>
          </a:p>
          <a:p>
            <a:r>
              <a:rPr lang="en-GB" dirty="0"/>
              <a:t>Must be unique among all the other user and group names stored on the computer </a:t>
            </a:r>
          </a:p>
          <a:p>
            <a:r>
              <a:rPr lang="en-GB" dirty="0"/>
              <a:t>Cannot contain any of the following characters: / \ [ ] : ; | = , + ? &lt; &gt; “ ” @ </a:t>
            </a:r>
          </a:p>
          <a:p>
            <a:r>
              <a:rPr lang="en-GB" dirty="0"/>
              <a:t>Cannot consist exclusively of periods or spaces</a:t>
            </a:r>
          </a:p>
          <a:p>
            <a:endParaRPr lang="en-GB" dirty="0"/>
          </a:p>
        </p:txBody>
      </p:sp>
    </p:spTree>
    <p:extLst>
      <p:ext uri="{BB962C8B-B14F-4D97-AF65-F5344CB8AC3E}">
        <p14:creationId xmlns:p14="http://schemas.microsoft.com/office/powerpoint/2010/main" val="3303336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Local account</a:t>
            </a:r>
          </a:p>
        </p:txBody>
      </p:sp>
      <p:sp>
        <p:nvSpPr>
          <p:cNvPr id="3" name="Content Placeholder 2"/>
          <p:cNvSpPr>
            <a:spLocks noGrp="1"/>
          </p:cNvSpPr>
          <p:nvPr>
            <p:ph idx="1"/>
          </p:nvPr>
        </p:nvSpPr>
        <p:spPr/>
        <p:txBody>
          <a:bodyPr/>
          <a:lstStyle/>
          <a:p>
            <a:r>
              <a:rPr lang="en-GB" dirty="0"/>
              <a:t>You can view any local account installed by using the computer management console</a:t>
            </a:r>
          </a:p>
          <a:p>
            <a:endParaRPr lang="en-GB" dirty="0"/>
          </a:p>
          <a:p>
            <a:r>
              <a:rPr lang="en-GB" dirty="0"/>
              <a:t>You can also </a:t>
            </a:r>
            <a:r>
              <a:rPr lang="en-GB" dirty="0" err="1"/>
              <a:t>Powershell</a:t>
            </a:r>
            <a:r>
              <a:rPr lang="en-GB" dirty="0"/>
              <a:t> to get a list of user accounts.</a:t>
            </a:r>
          </a:p>
          <a:p>
            <a:pPr lvl="1"/>
            <a:r>
              <a:rPr lang="en-GB" dirty="0"/>
              <a:t>get-</a:t>
            </a:r>
            <a:r>
              <a:rPr lang="en-GB" dirty="0" err="1"/>
              <a:t>wmiobject</a:t>
            </a:r>
            <a:r>
              <a:rPr lang="en-GB" dirty="0"/>
              <a:t> –class win32_useraccount</a:t>
            </a:r>
          </a:p>
          <a:p>
            <a:pPr lvl="1"/>
            <a:endParaRPr lang="en-GB" dirty="0"/>
          </a:p>
          <a:p>
            <a:r>
              <a:rPr lang="en-GB" dirty="0"/>
              <a:t>Screenshot your results and put it in the revision document</a:t>
            </a:r>
          </a:p>
          <a:p>
            <a:endParaRPr lang="en-GB" dirty="0"/>
          </a:p>
        </p:txBody>
      </p:sp>
    </p:spTree>
    <p:extLst>
      <p:ext uri="{BB962C8B-B14F-4D97-AF65-F5344CB8AC3E}">
        <p14:creationId xmlns:p14="http://schemas.microsoft.com/office/powerpoint/2010/main" val="23849350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Right click on start </a:t>
            </a:r>
          </a:p>
          <a:p>
            <a:r>
              <a:rPr lang="en-GB" dirty="0"/>
              <a:t>Click on computer management </a:t>
            </a:r>
          </a:p>
          <a:p>
            <a:r>
              <a:rPr lang="en-GB" dirty="0"/>
              <a:t>Expand the local users and groups and create a new user</a:t>
            </a:r>
          </a:p>
          <a:p>
            <a:endParaRPr lang="en-GB" dirty="0"/>
          </a:p>
          <a:p>
            <a:r>
              <a:rPr lang="en-GB" dirty="0"/>
              <a:t>Once created change some of the advanced properties of the account</a:t>
            </a:r>
          </a:p>
          <a:p>
            <a:pPr lvl="1"/>
            <a:r>
              <a:rPr lang="en-GB" dirty="0"/>
              <a:t>Profile path</a:t>
            </a:r>
          </a:p>
          <a:p>
            <a:pPr lvl="1"/>
            <a:r>
              <a:rPr lang="en-GB" dirty="0"/>
              <a:t>Logon script – Get a script working to map the network drive</a:t>
            </a:r>
          </a:p>
          <a:p>
            <a:pPr lvl="1"/>
            <a:r>
              <a:rPr lang="en-GB" dirty="0"/>
              <a:t>Home folder</a:t>
            </a:r>
          </a:p>
          <a:p>
            <a:pPr lvl="1"/>
            <a:r>
              <a:rPr lang="en-GB" dirty="0"/>
              <a:t>Local path </a:t>
            </a:r>
          </a:p>
        </p:txBody>
      </p:sp>
    </p:spTree>
    <p:extLst>
      <p:ext uri="{BB962C8B-B14F-4D97-AF65-F5344CB8AC3E}">
        <p14:creationId xmlns:p14="http://schemas.microsoft.com/office/powerpoint/2010/main" val="1977061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manage accounts from the control panel.</a:t>
            </a:r>
          </a:p>
          <a:p>
            <a:r>
              <a:rPr lang="en-GB" dirty="0"/>
              <a:t>Note down each setting you can change starting with:</a:t>
            </a:r>
          </a:p>
          <a:p>
            <a:pPr lvl="1"/>
            <a:r>
              <a:rPr lang="en-GB" dirty="0"/>
              <a:t>Make changes to my account in pc settings</a:t>
            </a:r>
          </a:p>
          <a:p>
            <a:pPr lvl="1"/>
            <a:r>
              <a:rPr lang="en-GB" dirty="0"/>
              <a:t>Change your account type</a:t>
            </a:r>
          </a:p>
          <a:p>
            <a:pPr lvl="1"/>
            <a:r>
              <a:rPr lang="en-GB" dirty="0"/>
              <a:t>Manage another account</a:t>
            </a:r>
          </a:p>
          <a:p>
            <a:pPr lvl="1"/>
            <a:r>
              <a:rPr lang="en-GB" dirty="0"/>
              <a:t>Change user account control settings</a:t>
            </a:r>
          </a:p>
          <a:p>
            <a:pPr lvl="1"/>
            <a:r>
              <a:rPr lang="en-GB" dirty="0"/>
              <a:t>Change the account name</a:t>
            </a:r>
          </a:p>
          <a:p>
            <a:pPr lvl="1"/>
            <a:r>
              <a:rPr lang="en-GB" dirty="0"/>
              <a:t>Change the password</a:t>
            </a:r>
          </a:p>
          <a:p>
            <a:pPr lvl="1"/>
            <a:r>
              <a:rPr lang="en-GB" dirty="0"/>
              <a:t>Change your account type</a:t>
            </a:r>
          </a:p>
          <a:p>
            <a:pPr lvl="1"/>
            <a:r>
              <a:rPr lang="en-GB" dirty="0"/>
              <a:t>Delete the account – delete the account you just made.</a:t>
            </a:r>
          </a:p>
          <a:p>
            <a:pPr lvl="1"/>
            <a:r>
              <a:rPr lang="en-GB" dirty="0"/>
              <a:t>Manage another account </a:t>
            </a:r>
          </a:p>
        </p:txBody>
      </p:sp>
    </p:spTree>
    <p:extLst>
      <p:ext uri="{BB962C8B-B14F-4D97-AF65-F5344CB8AC3E}">
        <p14:creationId xmlns:p14="http://schemas.microsoft.com/office/powerpoint/2010/main" val="25982612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Local user accounts</a:t>
            </a:r>
          </a:p>
        </p:txBody>
      </p:sp>
      <p:sp>
        <p:nvSpPr>
          <p:cNvPr id="3" name="Content Placeholder 2"/>
          <p:cNvSpPr>
            <a:spLocks noGrp="1"/>
          </p:cNvSpPr>
          <p:nvPr>
            <p:ph idx="1"/>
          </p:nvPr>
        </p:nvSpPr>
        <p:spPr/>
        <p:txBody>
          <a:bodyPr/>
          <a:lstStyle/>
          <a:p>
            <a:r>
              <a:rPr lang="en-GB" dirty="0"/>
              <a:t>You can also change the account in the setting console</a:t>
            </a:r>
          </a:p>
          <a:p>
            <a:r>
              <a:rPr lang="en-GB" dirty="0"/>
              <a:t>You can change:</a:t>
            </a:r>
          </a:p>
          <a:p>
            <a:r>
              <a:rPr lang="en-GB" dirty="0"/>
              <a:t>Sign in with Microsoft account instead</a:t>
            </a:r>
          </a:p>
          <a:p>
            <a:r>
              <a:rPr lang="en-GB" dirty="0"/>
              <a:t>Create your picture</a:t>
            </a:r>
          </a:p>
          <a:p>
            <a:r>
              <a:rPr lang="en-GB" dirty="0"/>
              <a:t>Create a Microsoft account</a:t>
            </a:r>
          </a:p>
        </p:txBody>
      </p:sp>
    </p:spTree>
    <p:extLst>
      <p:ext uri="{BB962C8B-B14F-4D97-AF65-F5344CB8AC3E}">
        <p14:creationId xmlns:p14="http://schemas.microsoft.com/office/powerpoint/2010/main" val="896698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lstStyle/>
          <a:p>
            <a:r>
              <a:rPr lang="en-GB" dirty="0"/>
              <a:t>Local users </a:t>
            </a:r>
            <a:r>
              <a:rPr lang="en-GB" dirty="0" err="1"/>
              <a:t>Powershell</a:t>
            </a:r>
            <a:endParaRPr lang="en-GB" dirty="0"/>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You can use the following cmdlets to manage local user accounts. </a:t>
            </a:r>
          </a:p>
          <a:p>
            <a:r>
              <a:rPr lang="en-GB" dirty="0"/>
              <a:t>Get-</a:t>
            </a:r>
            <a:r>
              <a:rPr lang="en-GB" dirty="0" err="1"/>
              <a:t>LocalUser</a:t>
            </a:r>
            <a:r>
              <a:rPr lang="en-GB" dirty="0"/>
              <a:t> Gets local user accounts </a:t>
            </a:r>
          </a:p>
          <a:p>
            <a:r>
              <a:rPr lang="en-GB" dirty="0"/>
              <a:t>New-</a:t>
            </a:r>
            <a:r>
              <a:rPr lang="en-GB" dirty="0" err="1"/>
              <a:t>LocalUser</a:t>
            </a:r>
            <a:r>
              <a:rPr lang="en-GB" dirty="0"/>
              <a:t> Creates a local user account </a:t>
            </a:r>
          </a:p>
          <a:p>
            <a:r>
              <a:rPr lang="en-GB" dirty="0"/>
              <a:t>Remove-</a:t>
            </a:r>
            <a:r>
              <a:rPr lang="en-GB" dirty="0" err="1"/>
              <a:t>LocalUser</a:t>
            </a:r>
            <a:r>
              <a:rPr lang="en-GB" dirty="0"/>
              <a:t> Deletes local user accounts </a:t>
            </a:r>
          </a:p>
          <a:p>
            <a:r>
              <a:rPr lang="en-GB" dirty="0"/>
              <a:t>Rename-</a:t>
            </a:r>
            <a:r>
              <a:rPr lang="en-GB" dirty="0" err="1"/>
              <a:t>LocalUser</a:t>
            </a:r>
            <a:r>
              <a:rPr lang="en-GB" dirty="0"/>
              <a:t> Renames a local user account </a:t>
            </a:r>
          </a:p>
          <a:p>
            <a:r>
              <a:rPr lang="en-GB" dirty="0"/>
              <a:t>Disable-</a:t>
            </a:r>
            <a:r>
              <a:rPr lang="en-GB" dirty="0" err="1"/>
              <a:t>LocalUser</a:t>
            </a:r>
            <a:r>
              <a:rPr lang="en-GB" dirty="0"/>
              <a:t> Disables a local user account </a:t>
            </a:r>
          </a:p>
          <a:p>
            <a:r>
              <a:rPr lang="en-GB" dirty="0"/>
              <a:t>Enable-</a:t>
            </a:r>
            <a:r>
              <a:rPr lang="en-GB" dirty="0" err="1"/>
              <a:t>LocalUser</a:t>
            </a:r>
            <a:r>
              <a:rPr lang="en-GB" dirty="0"/>
              <a:t> Enables a local user account</a:t>
            </a:r>
          </a:p>
          <a:p>
            <a:r>
              <a:rPr lang="en-GB" dirty="0"/>
              <a:t> Set-</a:t>
            </a:r>
            <a:r>
              <a:rPr lang="en-GB" dirty="0" err="1"/>
              <a:t>LocalUser</a:t>
            </a:r>
            <a:r>
              <a:rPr lang="en-GB" dirty="0"/>
              <a:t> Modifies a local user account</a:t>
            </a:r>
          </a:p>
          <a:p>
            <a:endParaRPr lang="en-GB" dirty="0"/>
          </a:p>
        </p:txBody>
      </p:sp>
    </p:spTree>
    <p:extLst>
      <p:ext uri="{BB962C8B-B14F-4D97-AF65-F5344CB8AC3E}">
        <p14:creationId xmlns:p14="http://schemas.microsoft.com/office/powerpoint/2010/main" val="15070126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952C-637E-4B38-9641-B2F9A190090F}"/>
              </a:ext>
            </a:extLst>
          </p:cNvPr>
          <p:cNvSpPr>
            <a:spLocks noGrp="1"/>
          </p:cNvSpPr>
          <p:nvPr>
            <p:ph type="title"/>
          </p:nvPr>
        </p:nvSpPr>
        <p:spPr/>
        <p:txBody>
          <a:bodyPr/>
          <a:lstStyle/>
          <a:p>
            <a:r>
              <a:rPr lang="en-GB" dirty="0" err="1"/>
              <a:t>Powershell</a:t>
            </a:r>
            <a:r>
              <a:rPr lang="en-GB" dirty="0"/>
              <a:t> create user</a:t>
            </a:r>
          </a:p>
        </p:txBody>
      </p:sp>
      <p:sp>
        <p:nvSpPr>
          <p:cNvPr id="3" name="Content Placeholder 2">
            <a:extLst>
              <a:ext uri="{FF2B5EF4-FFF2-40B4-BE49-F238E27FC236}">
                <a16:creationId xmlns:a16="http://schemas.microsoft.com/office/drawing/2014/main" id="{A30F391B-E8D2-4668-8B44-ECAF68A595D9}"/>
              </a:ext>
            </a:extLst>
          </p:cNvPr>
          <p:cNvSpPr>
            <a:spLocks noGrp="1"/>
          </p:cNvSpPr>
          <p:nvPr>
            <p:ph idx="1"/>
          </p:nvPr>
        </p:nvSpPr>
        <p:spPr/>
        <p:txBody>
          <a:bodyPr/>
          <a:lstStyle/>
          <a:p>
            <a:r>
              <a:rPr lang="en-GB" dirty="0"/>
              <a:t>$Password = Read-Host -</a:t>
            </a:r>
            <a:r>
              <a:rPr lang="en-GB" dirty="0" err="1"/>
              <a:t>AsSecureString</a:t>
            </a:r>
            <a:endParaRPr lang="en-GB" dirty="0"/>
          </a:p>
          <a:p>
            <a:r>
              <a:rPr lang="en-GB" dirty="0"/>
              <a:t>&lt;&lt;Enter Password&gt;&gt;</a:t>
            </a:r>
          </a:p>
          <a:p>
            <a:r>
              <a:rPr lang="en-GB" dirty="0"/>
              <a:t>New-</a:t>
            </a:r>
            <a:r>
              <a:rPr lang="en-GB" dirty="0" err="1"/>
              <a:t>LocalUser</a:t>
            </a:r>
            <a:r>
              <a:rPr lang="en-GB" dirty="0"/>
              <a:t> "User03" -Password $Password -</a:t>
            </a:r>
            <a:r>
              <a:rPr lang="en-GB" dirty="0" err="1"/>
              <a:t>FullName</a:t>
            </a:r>
            <a:r>
              <a:rPr lang="en-GB" dirty="0"/>
              <a:t> "Third User" -Description "User 3 "</a:t>
            </a:r>
          </a:p>
          <a:p>
            <a:endParaRPr lang="en-GB" dirty="0"/>
          </a:p>
        </p:txBody>
      </p:sp>
    </p:spTree>
    <p:extLst>
      <p:ext uri="{BB962C8B-B14F-4D97-AF65-F5344CB8AC3E}">
        <p14:creationId xmlns:p14="http://schemas.microsoft.com/office/powerpoint/2010/main" val="44931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in S Mode	</a:t>
            </a:r>
          </a:p>
        </p:txBody>
      </p:sp>
      <p:sp>
        <p:nvSpPr>
          <p:cNvPr id="3" name="Content Placeholder 2"/>
          <p:cNvSpPr>
            <a:spLocks noGrp="1"/>
          </p:cNvSpPr>
          <p:nvPr>
            <p:ph idx="1"/>
          </p:nvPr>
        </p:nvSpPr>
        <p:spPr/>
        <p:txBody>
          <a:bodyPr>
            <a:normAutofit fontScale="92500" lnSpcReduction="10000"/>
          </a:bodyPr>
          <a:lstStyle/>
          <a:p>
            <a:r>
              <a:rPr lang="en-GB" dirty="0"/>
              <a:t>Windows 10 in S mode is not a edition of Windows 10</a:t>
            </a:r>
          </a:p>
          <a:p>
            <a:r>
              <a:rPr lang="en-GB" dirty="0"/>
              <a:t>Designed to be Safe and stable</a:t>
            </a:r>
          </a:p>
          <a:p>
            <a:r>
              <a:rPr lang="en-GB" dirty="0"/>
              <a:t>Windows 10 in S mode is locked down and limited</a:t>
            </a:r>
          </a:p>
          <a:p>
            <a:r>
              <a:rPr lang="en-GB" dirty="0"/>
              <a:t>Reduced Total cost of ownership.</a:t>
            </a:r>
          </a:p>
          <a:p>
            <a:r>
              <a:rPr lang="en-GB" dirty="0"/>
              <a:t>Can only use Microsoft store for installing applications</a:t>
            </a:r>
          </a:p>
          <a:p>
            <a:r>
              <a:rPr lang="en-GB" dirty="0"/>
              <a:t> Only use Microsoft Edge for internet browsing</a:t>
            </a:r>
          </a:p>
          <a:p>
            <a:r>
              <a:rPr lang="en-GB" dirty="0"/>
              <a:t>Cant join Active directory </a:t>
            </a:r>
          </a:p>
          <a:p>
            <a:r>
              <a:rPr lang="en-GB" dirty="0"/>
              <a:t>Can use Azure Active Directory join </a:t>
            </a:r>
          </a:p>
          <a:p>
            <a:r>
              <a:rPr lang="en-GB" dirty="0"/>
              <a:t>Windows 10 Home In S Mode</a:t>
            </a:r>
          </a:p>
          <a:p>
            <a:r>
              <a:rPr lang="en-GB" dirty="0"/>
              <a:t>Windows 10 Professional In S Mode</a:t>
            </a:r>
          </a:p>
          <a:p>
            <a:r>
              <a:rPr lang="en-GB" dirty="0"/>
              <a:t>Windows 10 Enterprise In S mode</a:t>
            </a:r>
          </a:p>
          <a:p>
            <a:endParaRPr lang="en-GB" dirty="0"/>
          </a:p>
          <a:p>
            <a:endParaRPr lang="en-GB" dirty="0"/>
          </a:p>
        </p:txBody>
      </p:sp>
    </p:spTree>
    <p:extLst>
      <p:ext uri="{BB962C8B-B14F-4D97-AF65-F5344CB8AC3E}">
        <p14:creationId xmlns:p14="http://schemas.microsoft.com/office/powerpoint/2010/main" val="23348262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55CC-07AB-4FE2-B614-3B8D638714E2}"/>
              </a:ext>
            </a:extLst>
          </p:cNvPr>
          <p:cNvSpPr>
            <a:spLocks noGrp="1"/>
          </p:cNvSpPr>
          <p:nvPr>
            <p:ph type="title"/>
          </p:nvPr>
        </p:nvSpPr>
        <p:spPr/>
        <p:txBody>
          <a:bodyPr/>
          <a:lstStyle/>
          <a:p>
            <a:r>
              <a:rPr lang="en-GB" dirty="0"/>
              <a:t>Manage local groups</a:t>
            </a:r>
          </a:p>
        </p:txBody>
      </p:sp>
      <p:sp>
        <p:nvSpPr>
          <p:cNvPr id="3" name="Content Placeholder 2">
            <a:extLst>
              <a:ext uri="{FF2B5EF4-FFF2-40B4-BE49-F238E27FC236}">
                <a16:creationId xmlns:a16="http://schemas.microsoft.com/office/drawing/2014/main" id="{137566F6-7556-432D-9CA7-C3DF5C9117FF}"/>
              </a:ext>
            </a:extLst>
          </p:cNvPr>
          <p:cNvSpPr>
            <a:spLocks noGrp="1"/>
          </p:cNvSpPr>
          <p:nvPr>
            <p:ph idx="1"/>
          </p:nvPr>
        </p:nvSpPr>
        <p:spPr/>
        <p:txBody>
          <a:bodyPr/>
          <a:lstStyle/>
          <a:p>
            <a:r>
              <a:rPr lang="en-GB" dirty="0"/>
              <a:t>There are a number of built in groups in Windows 10</a:t>
            </a:r>
          </a:p>
          <a:p>
            <a:r>
              <a:rPr lang="en-GB" dirty="0"/>
              <a:t>You can use the computer management console </a:t>
            </a:r>
          </a:p>
          <a:p>
            <a:r>
              <a:rPr lang="en-GB" dirty="0"/>
              <a:t>In the local users and groups you should see a few different ones in there</a:t>
            </a:r>
          </a:p>
        </p:txBody>
      </p:sp>
    </p:spTree>
    <p:extLst>
      <p:ext uri="{BB962C8B-B14F-4D97-AF65-F5344CB8AC3E}">
        <p14:creationId xmlns:p14="http://schemas.microsoft.com/office/powerpoint/2010/main" val="2058220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CB7-94D7-4BBC-B0C3-7A2AB36DA045}"/>
              </a:ext>
            </a:extLst>
          </p:cNvPr>
          <p:cNvSpPr>
            <a:spLocks noGrp="1"/>
          </p:cNvSpPr>
          <p:nvPr>
            <p:ph type="title"/>
          </p:nvPr>
        </p:nvSpPr>
        <p:spPr/>
        <p:txBody>
          <a:bodyPr/>
          <a:lstStyle/>
          <a:p>
            <a:r>
              <a:rPr lang="en-GB" dirty="0"/>
              <a:t>Manage local groups</a:t>
            </a:r>
          </a:p>
        </p:txBody>
      </p:sp>
      <p:graphicFrame>
        <p:nvGraphicFramePr>
          <p:cNvPr id="4" name="Table 4">
            <a:extLst>
              <a:ext uri="{FF2B5EF4-FFF2-40B4-BE49-F238E27FC236}">
                <a16:creationId xmlns:a16="http://schemas.microsoft.com/office/drawing/2014/main" id="{C5104BC1-AC0E-49BF-92B1-628BEC70B92F}"/>
              </a:ext>
            </a:extLst>
          </p:cNvPr>
          <p:cNvGraphicFramePr>
            <a:graphicFrameLocks noGrp="1"/>
          </p:cNvGraphicFramePr>
          <p:nvPr>
            <p:ph idx="1"/>
            <p:extLst>
              <p:ext uri="{D42A27DB-BD31-4B8C-83A1-F6EECF244321}">
                <p14:modId xmlns:p14="http://schemas.microsoft.com/office/powerpoint/2010/main" val="538784288"/>
              </p:ext>
            </p:extLst>
          </p:nvPr>
        </p:nvGraphicFramePr>
        <p:xfrm>
          <a:off x="312738" y="1825625"/>
          <a:ext cx="11590336" cy="4394200"/>
        </p:xfrm>
        <a:graphic>
          <a:graphicData uri="http://schemas.openxmlformats.org/drawingml/2006/table">
            <a:tbl>
              <a:tblPr firstRow="1" bandRow="1">
                <a:tableStyleId>{5C22544A-7EE6-4342-B048-85BDC9FD1C3A}</a:tableStyleId>
              </a:tblPr>
              <a:tblGrid>
                <a:gridCol w="4692399">
                  <a:extLst>
                    <a:ext uri="{9D8B030D-6E8A-4147-A177-3AD203B41FA5}">
                      <a16:colId xmlns:a16="http://schemas.microsoft.com/office/drawing/2014/main" val="3062161711"/>
                    </a:ext>
                  </a:extLst>
                </a:gridCol>
                <a:gridCol w="6897937">
                  <a:extLst>
                    <a:ext uri="{9D8B030D-6E8A-4147-A177-3AD203B41FA5}">
                      <a16:colId xmlns:a16="http://schemas.microsoft.com/office/drawing/2014/main" val="3474611769"/>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3920232797"/>
                  </a:ext>
                </a:extLst>
              </a:tr>
              <a:tr h="370840">
                <a:tc>
                  <a:txBody>
                    <a:bodyPr/>
                    <a:lstStyle/>
                    <a:p>
                      <a:r>
                        <a:rPr lang="en-GB" dirty="0"/>
                        <a:t>Access Control Assistance Operators</a:t>
                      </a:r>
                    </a:p>
                  </a:txBody>
                  <a:tcPr/>
                </a:tc>
                <a:tc>
                  <a:txBody>
                    <a:bodyPr/>
                    <a:lstStyle/>
                    <a:p>
                      <a:r>
                        <a:rPr lang="en-GB" dirty="0"/>
                        <a:t>Members of this group can remotely query authorization attributes and permissions for resources on the computer.</a:t>
                      </a:r>
                    </a:p>
                  </a:txBody>
                  <a:tcPr/>
                </a:tc>
                <a:extLst>
                  <a:ext uri="{0D108BD9-81ED-4DB2-BD59-A6C34878D82A}">
                    <a16:rowId xmlns:a16="http://schemas.microsoft.com/office/drawing/2014/main" val="3128917402"/>
                  </a:ext>
                </a:extLst>
              </a:tr>
              <a:tr h="370840">
                <a:tc>
                  <a:txBody>
                    <a:bodyPr/>
                    <a:lstStyle/>
                    <a:p>
                      <a:r>
                        <a:rPr lang="en-GB" dirty="0"/>
                        <a:t>Administrators</a:t>
                      </a:r>
                    </a:p>
                  </a:txBody>
                  <a:tcPr/>
                </a:tc>
                <a:tc>
                  <a:txBody>
                    <a:bodyPr/>
                    <a:lstStyle/>
                    <a:p>
                      <a:r>
                        <a:rPr lang="en-GB" dirty="0"/>
                        <a:t>The Administrators group has full permissions and privileges on a Windows 10 device. Members can manage all the objects on the computer. The Administrator and initial user accounts are members of the Administrators local group.</a:t>
                      </a:r>
                    </a:p>
                  </a:txBody>
                  <a:tcPr/>
                </a:tc>
                <a:extLst>
                  <a:ext uri="{0D108BD9-81ED-4DB2-BD59-A6C34878D82A}">
                    <a16:rowId xmlns:a16="http://schemas.microsoft.com/office/drawing/2014/main" val="191379095"/>
                  </a:ext>
                </a:extLst>
              </a:tr>
              <a:tr h="370840">
                <a:tc>
                  <a:txBody>
                    <a:bodyPr/>
                    <a:lstStyle/>
                    <a:p>
                      <a:r>
                        <a:rPr lang="en-GB" dirty="0"/>
                        <a:t>Backup Operators</a:t>
                      </a:r>
                    </a:p>
                  </a:txBody>
                  <a:tcPr/>
                </a:tc>
                <a:tc>
                  <a:txBody>
                    <a:bodyPr/>
                    <a:lstStyle/>
                    <a:p>
                      <a:r>
                        <a:rPr lang="en-GB" dirty="0"/>
                        <a:t>Backup Operators group members have permissions to back up and restore the file system regardless of any NTFS permissions. Backup Operators can access the file system only through the Backup utility.</a:t>
                      </a:r>
                    </a:p>
                  </a:txBody>
                  <a:tcPr/>
                </a:tc>
                <a:extLst>
                  <a:ext uri="{0D108BD9-81ED-4DB2-BD59-A6C34878D82A}">
                    <a16:rowId xmlns:a16="http://schemas.microsoft.com/office/drawing/2014/main" val="4032245203"/>
                  </a:ext>
                </a:extLst>
              </a:tr>
              <a:tr h="370840">
                <a:tc>
                  <a:txBody>
                    <a:bodyPr/>
                    <a:lstStyle/>
                    <a:p>
                      <a:r>
                        <a:rPr lang="en-GB" dirty="0"/>
                        <a:t>Cryptographic Operators</a:t>
                      </a:r>
                    </a:p>
                    <a:p>
                      <a:endParaRPr lang="en-GB" dirty="0"/>
                    </a:p>
                  </a:txBody>
                  <a:tcPr/>
                </a:tc>
                <a:tc>
                  <a:txBody>
                    <a:bodyPr/>
                    <a:lstStyle/>
                    <a:p>
                      <a:r>
                        <a:rPr lang="en-GB" dirty="0"/>
                        <a:t>The Cryptographic Operators group has access to perform cryptographic operations on the computer.</a:t>
                      </a:r>
                    </a:p>
                  </a:txBody>
                  <a:tcPr/>
                </a:tc>
                <a:extLst>
                  <a:ext uri="{0D108BD9-81ED-4DB2-BD59-A6C34878D82A}">
                    <a16:rowId xmlns:a16="http://schemas.microsoft.com/office/drawing/2014/main" val="591387242"/>
                  </a:ext>
                </a:extLst>
              </a:tr>
              <a:tr h="378293">
                <a:tc>
                  <a:txBody>
                    <a:bodyPr/>
                    <a:lstStyle/>
                    <a:p>
                      <a:r>
                        <a:rPr lang="en-GB" dirty="0"/>
                        <a:t>Device Owners</a:t>
                      </a:r>
                    </a:p>
                  </a:txBody>
                  <a:tcPr/>
                </a:tc>
                <a:tc>
                  <a:txBody>
                    <a:bodyPr/>
                    <a:lstStyle/>
                    <a:p>
                      <a:r>
                        <a:rPr lang="en-GB" dirty="0"/>
                        <a:t>Members of this group can change system-wide settings to the computer.</a:t>
                      </a:r>
                    </a:p>
                  </a:txBody>
                  <a:tcPr/>
                </a:tc>
                <a:extLst>
                  <a:ext uri="{0D108BD9-81ED-4DB2-BD59-A6C34878D82A}">
                    <a16:rowId xmlns:a16="http://schemas.microsoft.com/office/drawing/2014/main" val="365381406"/>
                  </a:ext>
                </a:extLst>
              </a:tr>
            </a:tbl>
          </a:graphicData>
        </a:graphic>
      </p:graphicFrame>
    </p:spTree>
    <p:extLst>
      <p:ext uri="{BB962C8B-B14F-4D97-AF65-F5344CB8AC3E}">
        <p14:creationId xmlns:p14="http://schemas.microsoft.com/office/powerpoint/2010/main" val="1496289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8315263"/>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4828757">
                  <a:extLst>
                    <a:ext uri="{9D8B030D-6E8A-4147-A177-3AD203B41FA5}">
                      <a16:colId xmlns:a16="http://schemas.microsoft.com/office/drawing/2014/main" val="3510221020"/>
                    </a:ext>
                  </a:extLst>
                </a:gridCol>
                <a:gridCol w="6761581">
                  <a:extLst>
                    <a:ext uri="{9D8B030D-6E8A-4147-A177-3AD203B41FA5}">
                      <a16:colId xmlns:a16="http://schemas.microsoft.com/office/drawing/2014/main" val="32298192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4221654111"/>
                  </a:ext>
                </a:extLst>
              </a:tr>
              <a:tr h="370840">
                <a:tc>
                  <a:txBody>
                    <a:bodyPr/>
                    <a:lstStyle/>
                    <a:p>
                      <a:r>
                        <a:rPr lang="en-GB" dirty="0"/>
                        <a:t>Distributed COM Users</a:t>
                      </a:r>
                    </a:p>
                    <a:p>
                      <a:endParaRPr lang="en-GB" dirty="0"/>
                    </a:p>
                  </a:txBody>
                  <a:tcPr/>
                </a:tc>
                <a:tc>
                  <a:txBody>
                    <a:bodyPr/>
                    <a:lstStyle/>
                    <a:p>
                      <a:r>
                        <a:rPr lang="en-GB" dirty="0"/>
                        <a:t>The Distributed COM Users group can launch and run Distributed</a:t>
                      </a:r>
                      <a:r>
                        <a:rPr lang="en-GB" baseline="0" dirty="0"/>
                        <a:t> COM objects on the computer</a:t>
                      </a:r>
                      <a:endParaRPr lang="en-GB" dirty="0"/>
                    </a:p>
                  </a:txBody>
                  <a:tcPr/>
                </a:tc>
                <a:extLst>
                  <a:ext uri="{0D108BD9-81ED-4DB2-BD59-A6C34878D82A}">
                    <a16:rowId xmlns:a16="http://schemas.microsoft.com/office/drawing/2014/main" val="449844844"/>
                  </a:ext>
                </a:extLst>
              </a:tr>
              <a:tr h="370840">
                <a:tc>
                  <a:txBody>
                    <a:bodyPr/>
                    <a:lstStyle/>
                    <a:p>
                      <a:r>
                        <a:rPr lang="en-GB" dirty="0"/>
                        <a:t>Event Log Readers</a:t>
                      </a:r>
                    </a:p>
                  </a:txBody>
                  <a:tcPr/>
                </a:tc>
                <a:tc>
                  <a:txBody>
                    <a:bodyPr/>
                    <a:lstStyle/>
                    <a:p>
                      <a:r>
                        <a:rPr lang="en-GB" dirty="0"/>
                        <a:t>Event Log Readers group members can read the event log on the local computer.</a:t>
                      </a:r>
                    </a:p>
                  </a:txBody>
                  <a:tcPr/>
                </a:tc>
                <a:extLst>
                  <a:ext uri="{0D108BD9-81ED-4DB2-BD59-A6C34878D82A}">
                    <a16:rowId xmlns:a16="http://schemas.microsoft.com/office/drawing/2014/main" val="769241607"/>
                  </a:ext>
                </a:extLst>
              </a:tr>
              <a:tr h="370840">
                <a:tc>
                  <a:txBody>
                    <a:bodyPr/>
                    <a:lstStyle/>
                    <a:p>
                      <a:r>
                        <a:rPr lang="en-GB" dirty="0"/>
                        <a:t>Guests</a:t>
                      </a:r>
                    </a:p>
                  </a:txBody>
                  <a:tcPr/>
                </a:tc>
                <a:tc>
                  <a:txBody>
                    <a:bodyPr/>
                    <a:lstStyle/>
                    <a:p>
                      <a:r>
                        <a:rPr lang="en-GB" dirty="0"/>
                        <a:t>The Guests group has very limited access to the computer. In most cases, administrators disable guest access because guest access can pose a potential security risk; instead, most administrators prefer to create specific users. By default, the Guest user account is a member of the Guests local group.</a:t>
                      </a:r>
                    </a:p>
                  </a:txBody>
                  <a:tcPr/>
                </a:tc>
                <a:extLst>
                  <a:ext uri="{0D108BD9-81ED-4DB2-BD59-A6C34878D82A}">
                    <a16:rowId xmlns:a16="http://schemas.microsoft.com/office/drawing/2014/main" val="1134051474"/>
                  </a:ext>
                </a:extLst>
              </a:tr>
              <a:tr h="370840">
                <a:tc>
                  <a:txBody>
                    <a:bodyPr/>
                    <a:lstStyle/>
                    <a:p>
                      <a:r>
                        <a:rPr lang="en-GB" dirty="0"/>
                        <a:t>Hyper-V Administrators</a:t>
                      </a:r>
                    </a:p>
                  </a:txBody>
                  <a:tcPr/>
                </a:tc>
                <a:tc>
                  <a:txBody>
                    <a:bodyPr/>
                    <a:lstStyle/>
                    <a:p>
                      <a:r>
                        <a:rPr lang="en-GB" dirty="0"/>
                        <a:t>Members of this group have complete and unrestricted access to all features of Hyper-V if this feature has been installed.</a:t>
                      </a:r>
                    </a:p>
                  </a:txBody>
                  <a:tcPr/>
                </a:tc>
                <a:extLst>
                  <a:ext uri="{0D108BD9-81ED-4DB2-BD59-A6C34878D82A}">
                    <a16:rowId xmlns:a16="http://schemas.microsoft.com/office/drawing/2014/main" val="2770580235"/>
                  </a:ext>
                </a:extLst>
              </a:tr>
              <a:tr h="370840">
                <a:tc>
                  <a:txBody>
                    <a:bodyPr/>
                    <a:lstStyle/>
                    <a:p>
                      <a:r>
                        <a:rPr lang="en-GB" dirty="0"/>
                        <a:t>IIS_IUSRS</a:t>
                      </a:r>
                    </a:p>
                    <a:p>
                      <a:endParaRPr lang="en-GB" dirty="0"/>
                    </a:p>
                  </a:txBody>
                  <a:tcPr/>
                </a:tc>
                <a:tc>
                  <a:txBody>
                    <a:bodyPr/>
                    <a:lstStyle/>
                    <a:p>
                      <a:r>
                        <a:rPr lang="en-GB" dirty="0"/>
                        <a:t>The IIS_IUSRS group is used by Internet Information Services (IIS). By default, the NT AUTHORITY\IUSR user account, used by IIS, is a member of the IIS_IUSRS group.</a:t>
                      </a:r>
                    </a:p>
                  </a:txBody>
                  <a:tcPr/>
                </a:tc>
                <a:extLst>
                  <a:ext uri="{0D108BD9-81ED-4DB2-BD59-A6C34878D82A}">
                    <a16:rowId xmlns:a16="http://schemas.microsoft.com/office/drawing/2014/main" val="3689991599"/>
                  </a:ext>
                </a:extLst>
              </a:tr>
            </a:tbl>
          </a:graphicData>
        </a:graphic>
      </p:graphicFrame>
    </p:spTree>
    <p:extLst>
      <p:ext uri="{BB962C8B-B14F-4D97-AF65-F5344CB8AC3E}">
        <p14:creationId xmlns:p14="http://schemas.microsoft.com/office/powerpoint/2010/main" val="36430415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955750"/>
              </p:ext>
            </p:extLst>
          </p:nvPr>
        </p:nvGraphicFramePr>
        <p:xfrm>
          <a:off x="312738" y="1825625"/>
          <a:ext cx="11590338" cy="4394200"/>
        </p:xfrm>
        <a:graphic>
          <a:graphicData uri="http://schemas.openxmlformats.org/drawingml/2006/table">
            <a:tbl>
              <a:tblPr firstRow="1" bandRow="1">
                <a:tableStyleId>{5C22544A-7EE6-4342-B048-85BDC9FD1C3A}</a:tableStyleId>
              </a:tblPr>
              <a:tblGrid>
                <a:gridCol w="4604167">
                  <a:extLst>
                    <a:ext uri="{9D8B030D-6E8A-4147-A177-3AD203B41FA5}">
                      <a16:colId xmlns:a16="http://schemas.microsoft.com/office/drawing/2014/main" val="738058145"/>
                    </a:ext>
                  </a:extLst>
                </a:gridCol>
                <a:gridCol w="6986171">
                  <a:extLst>
                    <a:ext uri="{9D8B030D-6E8A-4147-A177-3AD203B41FA5}">
                      <a16:colId xmlns:a16="http://schemas.microsoft.com/office/drawing/2014/main" val="3123045003"/>
                    </a:ext>
                  </a:extLst>
                </a:gridCol>
              </a:tblGrid>
              <a:tr h="370840">
                <a:tc>
                  <a:txBody>
                    <a:bodyPr/>
                    <a:lstStyle/>
                    <a:p>
                      <a:r>
                        <a:rPr lang="en-GB" dirty="0"/>
                        <a:t>Local Group</a:t>
                      </a:r>
                    </a:p>
                  </a:txBody>
                  <a:tcPr/>
                </a:tc>
                <a:tc>
                  <a:txBody>
                    <a:bodyPr/>
                    <a:lstStyle/>
                    <a:p>
                      <a:r>
                        <a:rPr lang="en-GB" dirty="0"/>
                        <a:t>Description</a:t>
                      </a:r>
                    </a:p>
                  </a:txBody>
                  <a:tcPr/>
                </a:tc>
                <a:extLst>
                  <a:ext uri="{0D108BD9-81ED-4DB2-BD59-A6C34878D82A}">
                    <a16:rowId xmlns:a16="http://schemas.microsoft.com/office/drawing/2014/main" val="251509166"/>
                  </a:ext>
                </a:extLst>
              </a:tr>
              <a:tr h="370840">
                <a:tc>
                  <a:txBody>
                    <a:bodyPr/>
                    <a:lstStyle/>
                    <a:p>
                      <a:r>
                        <a:rPr lang="en-GB" dirty="0"/>
                        <a:t>Network Configuration Operators</a:t>
                      </a:r>
                    </a:p>
                    <a:p>
                      <a:endParaRPr lang="en-GB" dirty="0"/>
                    </a:p>
                  </a:txBody>
                  <a:tcPr/>
                </a:tc>
                <a:tc>
                  <a:txBody>
                    <a:bodyPr/>
                    <a:lstStyle/>
                    <a:p>
                      <a:r>
                        <a:rPr lang="en-GB" dirty="0"/>
                        <a:t>Members of the Network Configuration Operators group can manage the computer’s network configuration.</a:t>
                      </a:r>
                    </a:p>
                  </a:txBody>
                  <a:tcPr/>
                </a:tc>
                <a:extLst>
                  <a:ext uri="{0D108BD9-81ED-4DB2-BD59-A6C34878D82A}">
                    <a16:rowId xmlns:a16="http://schemas.microsoft.com/office/drawing/2014/main" val="3990862011"/>
                  </a:ext>
                </a:extLst>
              </a:tr>
              <a:tr h="370840">
                <a:tc>
                  <a:txBody>
                    <a:bodyPr/>
                    <a:lstStyle/>
                    <a:p>
                      <a:r>
                        <a:rPr lang="en-GB" dirty="0"/>
                        <a:t>Performance Log Users</a:t>
                      </a:r>
                    </a:p>
                  </a:txBody>
                  <a:tcPr/>
                </a:tc>
                <a:tc>
                  <a:txBody>
                    <a:bodyPr/>
                    <a:lstStyle/>
                    <a:p>
                      <a:r>
                        <a:rPr lang="en-GB" dirty="0"/>
                        <a:t>The Performance Log Users group can access and schedule logging of performance counters and create and manage trace counters on a device.</a:t>
                      </a:r>
                    </a:p>
                  </a:txBody>
                  <a:tcPr/>
                </a:tc>
                <a:extLst>
                  <a:ext uri="{0D108BD9-81ED-4DB2-BD59-A6C34878D82A}">
                    <a16:rowId xmlns:a16="http://schemas.microsoft.com/office/drawing/2014/main" val="754271182"/>
                  </a:ext>
                </a:extLst>
              </a:tr>
              <a:tr h="370840">
                <a:tc>
                  <a:txBody>
                    <a:bodyPr/>
                    <a:lstStyle/>
                    <a:p>
                      <a:r>
                        <a:rPr lang="en-GB" dirty="0"/>
                        <a:t>Performance Monitor Users</a:t>
                      </a:r>
                    </a:p>
                    <a:p>
                      <a:endParaRPr lang="en-GB" dirty="0"/>
                    </a:p>
                  </a:txBody>
                  <a:tcPr/>
                </a:tc>
                <a:tc>
                  <a:txBody>
                    <a:bodyPr/>
                    <a:lstStyle/>
                    <a:p>
                      <a:r>
                        <a:rPr lang="en-GB" dirty="0"/>
                        <a:t>The Performance Monitor Users group can access and view performance counter information on a device. Members of this group can access performance counters both locally and remotely.</a:t>
                      </a:r>
                    </a:p>
                  </a:txBody>
                  <a:tcPr/>
                </a:tc>
                <a:extLst>
                  <a:ext uri="{0D108BD9-81ED-4DB2-BD59-A6C34878D82A}">
                    <a16:rowId xmlns:a16="http://schemas.microsoft.com/office/drawing/2014/main" val="3780251839"/>
                  </a:ext>
                </a:extLst>
              </a:tr>
              <a:tr h="370840">
                <a:tc>
                  <a:txBody>
                    <a:bodyPr/>
                    <a:lstStyle/>
                    <a:p>
                      <a:r>
                        <a:rPr lang="en-GB" dirty="0"/>
                        <a:t>Power Users</a:t>
                      </a:r>
                    </a:p>
                    <a:p>
                      <a:endParaRPr lang="en-GB" dirty="0"/>
                    </a:p>
                  </a:txBody>
                  <a:tcPr/>
                </a:tc>
                <a:tc>
                  <a:txBody>
                    <a:bodyPr/>
                    <a:lstStyle/>
                    <a:p>
                      <a:r>
                        <a:rPr lang="en-GB" dirty="0"/>
                        <a:t>The Power Users group is included in Windows 10 for backward compatibility only. Power Users was a group used on computers running Windows XP and granted members limited administrative rights.</a:t>
                      </a:r>
                    </a:p>
                  </a:txBody>
                  <a:tcPr/>
                </a:tc>
                <a:extLst>
                  <a:ext uri="{0D108BD9-81ED-4DB2-BD59-A6C34878D82A}">
                    <a16:rowId xmlns:a16="http://schemas.microsoft.com/office/drawing/2014/main" val="4020724026"/>
                  </a:ext>
                </a:extLst>
              </a:tr>
              <a:tr h="370840">
                <a:tc>
                  <a:txBody>
                    <a:bodyPr/>
                    <a:lstStyle/>
                    <a:p>
                      <a:r>
                        <a:rPr lang="en-GB" dirty="0"/>
                        <a:t>Remote Desktop Users</a:t>
                      </a:r>
                    </a:p>
                    <a:p>
                      <a:endParaRPr lang="en-GB" dirty="0"/>
                    </a:p>
                  </a:txBody>
                  <a:tcPr/>
                </a:tc>
                <a:tc>
                  <a:txBody>
                    <a:bodyPr/>
                    <a:lstStyle/>
                    <a:p>
                      <a:r>
                        <a:rPr lang="en-GB" dirty="0"/>
                        <a:t>The Remote Desktop Users group members can log on remotely using the Remote Desktop service.</a:t>
                      </a:r>
                    </a:p>
                  </a:txBody>
                  <a:tcPr/>
                </a:tc>
                <a:extLst>
                  <a:ext uri="{0D108BD9-81ED-4DB2-BD59-A6C34878D82A}">
                    <a16:rowId xmlns:a16="http://schemas.microsoft.com/office/drawing/2014/main" val="3416543585"/>
                  </a:ext>
                </a:extLst>
              </a:tr>
            </a:tbl>
          </a:graphicData>
        </a:graphic>
      </p:graphicFrame>
    </p:spTree>
    <p:extLst>
      <p:ext uri="{BB962C8B-B14F-4D97-AF65-F5344CB8AC3E}">
        <p14:creationId xmlns:p14="http://schemas.microsoft.com/office/powerpoint/2010/main" val="2107434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 local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079581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4724483">
                  <a:extLst>
                    <a:ext uri="{9D8B030D-6E8A-4147-A177-3AD203B41FA5}">
                      <a16:colId xmlns:a16="http://schemas.microsoft.com/office/drawing/2014/main" val="713765268"/>
                    </a:ext>
                  </a:extLst>
                </a:gridCol>
                <a:gridCol w="6865855">
                  <a:extLst>
                    <a:ext uri="{9D8B030D-6E8A-4147-A177-3AD203B41FA5}">
                      <a16:colId xmlns:a16="http://schemas.microsoft.com/office/drawing/2014/main" val="3903460479"/>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Local Group</a:t>
                      </a:r>
                    </a:p>
                  </a:txBody>
                  <a:tcPr/>
                </a:tc>
                <a:tc>
                  <a:txBody>
                    <a:bodyPr/>
                    <a:lstStyle/>
                    <a:p>
                      <a:r>
                        <a:rPr lang="en-GB" dirty="0"/>
                        <a:t>Description</a:t>
                      </a:r>
                    </a:p>
                  </a:txBody>
                  <a:tcPr/>
                </a:tc>
                <a:extLst>
                  <a:ext uri="{0D108BD9-81ED-4DB2-BD59-A6C34878D82A}">
                    <a16:rowId xmlns:a16="http://schemas.microsoft.com/office/drawing/2014/main" val="794924576"/>
                  </a:ext>
                </a:extLst>
              </a:tr>
              <a:tr h="370840">
                <a:tc>
                  <a:txBody>
                    <a:bodyPr/>
                    <a:lstStyle/>
                    <a:p>
                      <a:r>
                        <a:rPr lang="en-GB" dirty="0"/>
                        <a:t>Remote Management Users</a:t>
                      </a:r>
                    </a:p>
                    <a:p>
                      <a:endParaRPr lang="en-GB" dirty="0"/>
                    </a:p>
                  </a:txBody>
                  <a:tcPr/>
                </a:tc>
                <a:tc>
                  <a:txBody>
                    <a:bodyPr/>
                    <a:lstStyle/>
                    <a:p>
                      <a:r>
                        <a:rPr lang="en-GB" dirty="0"/>
                        <a:t>Members of this group can access WMI resources over management protocols (such as WS-Management via the Windows Remote Management service). This applies only to WMI namespaces that grant access to the user.</a:t>
                      </a:r>
                    </a:p>
                  </a:txBody>
                  <a:tcPr/>
                </a:tc>
                <a:extLst>
                  <a:ext uri="{0D108BD9-81ED-4DB2-BD59-A6C34878D82A}">
                    <a16:rowId xmlns:a16="http://schemas.microsoft.com/office/drawing/2014/main" val="3777122050"/>
                  </a:ext>
                </a:extLst>
              </a:tr>
              <a:tr h="370840">
                <a:tc>
                  <a:txBody>
                    <a:bodyPr/>
                    <a:lstStyle/>
                    <a:p>
                      <a:r>
                        <a:rPr lang="en-GB" dirty="0"/>
                        <a:t>Replicator</a:t>
                      </a:r>
                    </a:p>
                    <a:p>
                      <a:endParaRPr lang="en-GB" dirty="0"/>
                    </a:p>
                  </a:txBody>
                  <a:tcPr/>
                </a:tc>
                <a:tc>
                  <a:txBody>
                    <a:bodyPr/>
                    <a:lstStyle/>
                    <a:p>
                      <a:r>
                        <a:rPr lang="en-GB" dirty="0"/>
                        <a:t>The Replicator group supports directory replication, which is a feature used by domain controllers.</a:t>
                      </a:r>
                    </a:p>
                  </a:txBody>
                  <a:tcPr/>
                </a:tc>
                <a:extLst>
                  <a:ext uri="{0D108BD9-81ED-4DB2-BD59-A6C34878D82A}">
                    <a16:rowId xmlns:a16="http://schemas.microsoft.com/office/drawing/2014/main" val="3731807879"/>
                  </a:ext>
                </a:extLst>
              </a:tr>
              <a:tr h="370840">
                <a:tc>
                  <a:txBody>
                    <a:bodyPr/>
                    <a:lstStyle/>
                    <a:p>
                      <a:r>
                        <a:rPr lang="en-GB" dirty="0"/>
                        <a:t>System Managed Accounts Group</a:t>
                      </a:r>
                    </a:p>
                    <a:p>
                      <a:endParaRPr lang="en-GB" dirty="0"/>
                    </a:p>
                  </a:txBody>
                  <a:tcPr/>
                </a:tc>
                <a:tc>
                  <a:txBody>
                    <a:bodyPr/>
                    <a:lstStyle/>
                    <a:p>
                      <a:r>
                        <a:rPr lang="en-GB" dirty="0"/>
                        <a:t>Members of this group are managed by the system.</a:t>
                      </a:r>
                    </a:p>
                    <a:p>
                      <a:endParaRPr lang="en-GB" dirty="0"/>
                    </a:p>
                  </a:txBody>
                  <a:tcPr/>
                </a:tc>
                <a:extLst>
                  <a:ext uri="{0D108BD9-81ED-4DB2-BD59-A6C34878D82A}">
                    <a16:rowId xmlns:a16="http://schemas.microsoft.com/office/drawing/2014/main" val="2009638019"/>
                  </a:ext>
                </a:extLst>
              </a:tr>
              <a:tr h="370840">
                <a:tc>
                  <a:txBody>
                    <a:bodyPr/>
                    <a:lstStyle/>
                    <a:p>
                      <a:r>
                        <a:rPr lang="en-GB" dirty="0"/>
                        <a:t>Users</a:t>
                      </a:r>
                    </a:p>
                  </a:txBody>
                  <a:tcPr/>
                </a:tc>
                <a:tc>
                  <a:txBody>
                    <a:bodyPr/>
                    <a:lstStyle/>
                    <a:p>
                      <a:r>
                        <a:rPr lang="en-GB" dirty="0"/>
                        <a:t>The Users group is used for end users who require very limited system access. On a fresh copy of Windows 10, members of the Users group are unable to compromise the operating system or program files. By default, all users who have been created on a device, except Guest users, are members of the Users local group.</a:t>
                      </a:r>
                    </a:p>
                  </a:txBody>
                  <a:tcPr/>
                </a:tc>
                <a:extLst>
                  <a:ext uri="{0D108BD9-81ED-4DB2-BD59-A6C34878D82A}">
                    <a16:rowId xmlns:a16="http://schemas.microsoft.com/office/drawing/2014/main" val="3174858686"/>
                  </a:ext>
                </a:extLst>
              </a:tr>
            </a:tbl>
          </a:graphicData>
        </a:graphic>
      </p:graphicFrame>
    </p:spTree>
    <p:extLst>
      <p:ext uri="{BB962C8B-B14F-4D97-AF65-F5344CB8AC3E}">
        <p14:creationId xmlns:p14="http://schemas.microsoft.com/office/powerpoint/2010/main" val="447518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Create and delete groups</a:t>
            </a:r>
          </a:p>
        </p:txBody>
      </p:sp>
      <p:sp>
        <p:nvSpPr>
          <p:cNvPr id="3" name="Content Placeholder 2"/>
          <p:cNvSpPr>
            <a:spLocks noGrp="1"/>
          </p:cNvSpPr>
          <p:nvPr>
            <p:ph idx="1"/>
          </p:nvPr>
        </p:nvSpPr>
        <p:spPr/>
        <p:txBody>
          <a:bodyPr/>
          <a:lstStyle/>
          <a:p>
            <a:r>
              <a:rPr lang="en-GB" dirty="0"/>
              <a:t>Only administrators group can manage users and groups</a:t>
            </a:r>
          </a:p>
          <a:p>
            <a:endParaRPr lang="en-GB" dirty="0"/>
          </a:p>
          <a:p>
            <a:r>
              <a:rPr lang="en-GB" dirty="0"/>
              <a:t>Create a new group and document the steps for your revision document:</a:t>
            </a:r>
          </a:p>
          <a:p>
            <a:r>
              <a:rPr lang="en-GB" dirty="0"/>
              <a:t>E.g.</a:t>
            </a:r>
          </a:p>
          <a:p>
            <a:r>
              <a:rPr lang="en-GB" dirty="0"/>
              <a:t>Right-click Start and select Computer Management. </a:t>
            </a:r>
          </a:p>
          <a:p>
            <a:r>
              <a:rPr lang="en-GB" dirty="0"/>
              <a:t>Open the Local Users And Groups console. </a:t>
            </a:r>
          </a:p>
          <a:p>
            <a:r>
              <a:rPr lang="en-GB" dirty="0"/>
              <a:t>Right-click the Groups folder and select New Group from the context menu.</a:t>
            </a:r>
          </a:p>
        </p:txBody>
      </p:sp>
    </p:spTree>
    <p:extLst>
      <p:ext uri="{BB962C8B-B14F-4D97-AF65-F5344CB8AC3E}">
        <p14:creationId xmlns:p14="http://schemas.microsoft.com/office/powerpoint/2010/main" val="14889121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3490032"/>
              </p:ext>
            </p:extLst>
          </p:nvPr>
        </p:nvGraphicFramePr>
        <p:xfrm>
          <a:off x="312738" y="1825625"/>
          <a:ext cx="11590338" cy="4668520"/>
        </p:xfrm>
        <a:graphic>
          <a:graphicData uri="http://schemas.openxmlformats.org/drawingml/2006/table">
            <a:tbl>
              <a:tblPr firstRow="1" bandRow="1">
                <a:tableStyleId>{5C22544A-7EE6-4342-B048-85BDC9FD1C3A}</a:tableStyleId>
              </a:tblPr>
              <a:tblGrid>
                <a:gridCol w="5029283">
                  <a:extLst>
                    <a:ext uri="{9D8B030D-6E8A-4147-A177-3AD203B41FA5}">
                      <a16:colId xmlns:a16="http://schemas.microsoft.com/office/drawing/2014/main" val="190038797"/>
                    </a:ext>
                  </a:extLst>
                </a:gridCol>
                <a:gridCol w="6561055">
                  <a:extLst>
                    <a:ext uri="{9D8B030D-6E8A-4147-A177-3AD203B41FA5}">
                      <a16:colId xmlns:a16="http://schemas.microsoft.com/office/drawing/2014/main" val="3895005062"/>
                    </a:ext>
                  </a:extLst>
                </a:gridCol>
              </a:tblGrid>
              <a:tr h="370840">
                <a:tc>
                  <a:txBody>
                    <a:bodyPr/>
                    <a:lstStyle/>
                    <a:p>
                      <a:r>
                        <a:rPr lang="en-GB" dirty="0"/>
                        <a:t>Special</a:t>
                      </a:r>
                      <a:r>
                        <a:rPr lang="en-GB" baseline="0" dirty="0"/>
                        <a:t> Identity Group</a:t>
                      </a:r>
                      <a:endParaRPr lang="en-GB" dirty="0"/>
                    </a:p>
                  </a:txBody>
                  <a:tcPr/>
                </a:tc>
                <a:tc>
                  <a:txBody>
                    <a:bodyPr/>
                    <a:lstStyle/>
                    <a:p>
                      <a:r>
                        <a:rPr lang="en-GB" dirty="0"/>
                        <a:t>Description</a:t>
                      </a:r>
                    </a:p>
                  </a:txBody>
                  <a:tcPr/>
                </a:tc>
                <a:extLst>
                  <a:ext uri="{0D108BD9-81ED-4DB2-BD59-A6C34878D82A}">
                    <a16:rowId xmlns:a16="http://schemas.microsoft.com/office/drawing/2014/main" val="4288651161"/>
                  </a:ext>
                </a:extLst>
              </a:tr>
              <a:tr h="370840">
                <a:tc>
                  <a:txBody>
                    <a:bodyPr/>
                    <a:lstStyle/>
                    <a:p>
                      <a:r>
                        <a:rPr lang="en-GB" dirty="0"/>
                        <a:t>Anonymous Logon</a:t>
                      </a:r>
                    </a:p>
                  </a:txBody>
                  <a:tcPr/>
                </a:tc>
                <a:tc>
                  <a:txBody>
                    <a:bodyPr/>
                    <a:lstStyle/>
                    <a:p>
                      <a:r>
                        <a:rPr lang="en-GB" dirty="0"/>
                        <a:t>When a user accesses the computer through an anonymous logon, such as via special accounts created for anonymous access to Windows 10 services, they become members of the Anonymous Logon group.</a:t>
                      </a:r>
                    </a:p>
                  </a:txBody>
                  <a:tcPr/>
                </a:tc>
                <a:extLst>
                  <a:ext uri="{0D108BD9-81ED-4DB2-BD59-A6C34878D82A}">
                    <a16:rowId xmlns:a16="http://schemas.microsoft.com/office/drawing/2014/main" val="3274169710"/>
                  </a:ext>
                </a:extLst>
              </a:tr>
              <a:tr h="370840">
                <a:tc>
                  <a:txBody>
                    <a:bodyPr/>
                    <a:lstStyle/>
                    <a:p>
                      <a:r>
                        <a:rPr lang="en-GB" dirty="0"/>
                        <a:t>Authenticated Users</a:t>
                      </a:r>
                    </a:p>
                  </a:txBody>
                  <a:tcPr/>
                </a:tc>
                <a:tc>
                  <a:txBody>
                    <a:bodyPr/>
                    <a:lstStyle/>
                    <a:p>
                      <a:r>
                        <a:rPr lang="en-GB" dirty="0"/>
                        <a:t>This is a useful group because it includes all users who access Windows 10 using a valid username and password.</a:t>
                      </a:r>
                    </a:p>
                  </a:txBody>
                  <a:tcPr/>
                </a:tc>
                <a:extLst>
                  <a:ext uri="{0D108BD9-81ED-4DB2-BD59-A6C34878D82A}">
                    <a16:rowId xmlns:a16="http://schemas.microsoft.com/office/drawing/2014/main" val="855869449"/>
                  </a:ext>
                </a:extLst>
              </a:tr>
              <a:tr h="370840">
                <a:tc>
                  <a:txBody>
                    <a:bodyPr/>
                    <a:lstStyle/>
                    <a:p>
                      <a:r>
                        <a:rPr lang="en-GB" dirty="0"/>
                        <a:t>Batch</a:t>
                      </a:r>
                    </a:p>
                    <a:p>
                      <a:endParaRPr lang="en-GB" dirty="0"/>
                    </a:p>
                  </a:txBody>
                  <a:tcPr/>
                </a:tc>
                <a:tc>
                  <a:txBody>
                    <a:bodyPr/>
                    <a:lstStyle/>
                    <a:p>
                      <a:r>
                        <a:rPr lang="en-GB" dirty="0"/>
                        <a:t>This group includes users who log on as a batch job operator to run a batch job.</a:t>
                      </a:r>
                    </a:p>
                  </a:txBody>
                  <a:tcPr/>
                </a:tc>
                <a:extLst>
                  <a:ext uri="{0D108BD9-81ED-4DB2-BD59-A6C34878D82A}">
                    <a16:rowId xmlns:a16="http://schemas.microsoft.com/office/drawing/2014/main" val="1903758311"/>
                  </a:ext>
                </a:extLst>
              </a:tr>
              <a:tr h="370840">
                <a:tc>
                  <a:txBody>
                    <a:bodyPr/>
                    <a:lstStyle/>
                    <a:p>
                      <a:r>
                        <a:rPr lang="en-GB" dirty="0"/>
                        <a:t>Creator Owner</a:t>
                      </a:r>
                    </a:p>
                  </a:txBody>
                  <a:tcPr/>
                </a:tc>
                <a:tc>
                  <a:txBody>
                    <a:bodyPr/>
                    <a:lstStyle/>
                    <a:p>
                      <a:r>
                        <a:rPr lang="en-GB" dirty="0"/>
                        <a:t>The creator owner is the account that created or took ownership of an object, such as a file, folder, printer, or print job. Members of the Creator Owner group have special administrator-level permissions to the resources over which they have ownership.</a:t>
                      </a:r>
                    </a:p>
                  </a:txBody>
                  <a:tcPr/>
                </a:tc>
                <a:extLst>
                  <a:ext uri="{0D108BD9-81ED-4DB2-BD59-A6C34878D82A}">
                    <a16:rowId xmlns:a16="http://schemas.microsoft.com/office/drawing/2014/main" val="3996271021"/>
                  </a:ext>
                </a:extLst>
              </a:tr>
              <a:tr h="370840">
                <a:tc>
                  <a:txBody>
                    <a:bodyPr/>
                    <a:lstStyle/>
                    <a:p>
                      <a:r>
                        <a:rPr lang="en-GB" dirty="0"/>
                        <a:t>Dialup</a:t>
                      </a:r>
                    </a:p>
                  </a:txBody>
                  <a:tcPr/>
                </a:tc>
                <a:tc>
                  <a:txBody>
                    <a:bodyPr/>
                    <a:lstStyle/>
                    <a:p>
                      <a:r>
                        <a:rPr lang="en-GB" dirty="0"/>
                        <a:t>This group includes users who log on to the network from a dial-up connection.</a:t>
                      </a:r>
                    </a:p>
                  </a:txBody>
                  <a:tcPr/>
                </a:tc>
                <a:extLst>
                  <a:ext uri="{0D108BD9-81ED-4DB2-BD59-A6C34878D82A}">
                    <a16:rowId xmlns:a16="http://schemas.microsoft.com/office/drawing/2014/main" val="1604867470"/>
                  </a:ext>
                </a:extLst>
              </a:tr>
            </a:tbl>
          </a:graphicData>
        </a:graphic>
      </p:graphicFrame>
    </p:spTree>
    <p:extLst>
      <p:ext uri="{BB962C8B-B14F-4D97-AF65-F5344CB8AC3E}">
        <p14:creationId xmlns:p14="http://schemas.microsoft.com/office/powerpoint/2010/main" val="6601238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Identity groups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9066586"/>
              </p:ext>
            </p:extLst>
          </p:nvPr>
        </p:nvGraphicFramePr>
        <p:xfrm>
          <a:off x="312738" y="1825625"/>
          <a:ext cx="11590338" cy="4221480"/>
        </p:xfrm>
        <a:graphic>
          <a:graphicData uri="http://schemas.openxmlformats.org/drawingml/2006/table">
            <a:tbl>
              <a:tblPr firstRow="1" bandRow="1">
                <a:tableStyleId>{5C22544A-7EE6-4342-B048-85BDC9FD1C3A}</a:tableStyleId>
              </a:tblPr>
              <a:tblGrid>
                <a:gridCol w="2245978">
                  <a:extLst>
                    <a:ext uri="{9D8B030D-6E8A-4147-A177-3AD203B41FA5}">
                      <a16:colId xmlns:a16="http://schemas.microsoft.com/office/drawing/2014/main" val="2996225462"/>
                    </a:ext>
                  </a:extLst>
                </a:gridCol>
                <a:gridCol w="9344360">
                  <a:extLst>
                    <a:ext uri="{9D8B030D-6E8A-4147-A177-3AD203B41FA5}">
                      <a16:colId xmlns:a16="http://schemas.microsoft.com/office/drawing/2014/main" val="3971376827"/>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Special</a:t>
                      </a:r>
                      <a:r>
                        <a:rPr lang="en-GB" baseline="0" dirty="0"/>
                        <a:t> Identity Group</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Description</a:t>
                      </a:r>
                    </a:p>
                  </a:txBody>
                  <a:tcPr/>
                </a:tc>
                <a:extLst>
                  <a:ext uri="{0D108BD9-81ED-4DB2-BD59-A6C34878D82A}">
                    <a16:rowId xmlns:a16="http://schemas.microsoft.com/office/drawing/2014/main" val="320712455"/>
                  </a:ext>
                </a:extLst>
              </a:tr>
              <a:tr h="370840">
                <a:tc>
                  <a:txBody>
                    <a:bodyPr/>
                    <a:lstStyle/>
                    <a:p>
                      <a:r>
                        <a:rPr lang="en-GB" dirty="0"/>
                        <a:t>Everyone</a:t>
                      </a:r>
                    </a:p>
                  </a:txBody>
                  <a:tcPr/>
                </a:tc>
                <a:tc>
                  <a:txBody>
                    <a:bodyPr/>
                    <a:lstStyle/>
                    <a:p>
                      <a:r>
                        <a:rPr lang="en-GB" dirty="0"/>
                        <a:t>This group includes anyone who accesses the computer. This includes all users, including Guest accounts and all users that are within a domain or trusted domains. Members of the Anonymous Logon group are not included as a part of the Everyone group.</a:t>
                      </a:r>
                    </a:p>
                    <a:p>
                      <a:endParaRPr lang="en-GB" dirty="0"/>
                    </a:p>
                  </a:txBody>
                  <a:tcPr/>
                </a:tc>
                <a:extLst>
                  <a:ext uri="{0D108BD9-81ED-4DB2-BD59-A6C34878D82A}">
                    <a16:rowId xmlns:a16="http://schemas.microsoft.com/office/drawing/2014/main" val="3811681590"/>
                  </a:ext>
                </a:extLst>
              </a:tr>
              <a:tr h="370840">
                <a:tc>
                  <a:txBody>
                    <a:bodyPr/>
                    <a:lstStyle/>
                    <a:p>
                      <a:r>
                        <a:rPr lang="en-GB" dirty="0"/>
                        <a:t>Interactive</a:t>
                      </a:r>
                    </a:p>
                  </a:txBody>
                  <a:tcPr/>
                </a:tc>
                <a:tc>
                  <a:txBody>
                    <a:bodyPr/>
                    <a:lstStyle/>
                    <a:p>
                      <a:r>
                        <a:rPr lang="en-GB" dirty="0"/>
                        <a:t>This group includes all users who use the computer’s resources locally and those who are not using the computer’s resources remotely via a network connection.</a:t>
                      </a:r>
                    </a:p>
                  </a:txBody>
                  <a:tcPr/>
                </a:tc>
                <a:extLst>
                  <a:ext uri="{0D108BD9-81ED-4DB2-BD59-A6C34878D82A}">
                    <a16:rowId xmlns:a16="http://schemas.microsoft.com/office/drawing/2014/main" val="3629499286"/>
                  </a:ext>
                </a:extLst>
              </a:tr>
              <a:tr h="370840">
                <a:tc>
                  <a:txBody>
                    <a:bodyPr/>
                    <a:lstStyle/>
                    <a:p>
                      <a:r>
                        <a:rPr lang="en-GB" dirty="0"/>
                        <a:t>Network</a:t>
                      </a:r>
                    </a:p>
                  </a:txBody>
                  <a:tcPr/>
                </a:tc>
                <a:tc>
                  <a:txBody>
                    <a:bodyPr/>
                    <a:lstStyle/>
                    <a:p>
                      <a:r>
                        <a:rPr lang="en-GB" dirty="0"/>
                        <a:t>This group includes users who access the computer’s resources over a network connection.</a:t>
                      </a:r>
                    </a:p>
                  </a:txBody>
                  <a:tcPr/>
                </a:tc>
                <a:extLst>
                  <a:ext uri="{0D108BD9-81ED-4DB2-BD59-A6C34878D82A}">
                    <a16:rowId xmlns:a16="http://schemas.microsoft.com/office/drawing/2014/main" val="3322130389"/>
                  </a:ext>
                </a:extLst>
              </a:tr>
              <a:tr h="370840">
                <a:tc>
                  <a:txBody>
                    <a:bodyPr/>
                    <a:lstStyle/>
                    <a:p>
                      <a:r>
                        <a:rPr lang="en-GB" dirty="0"/>
                        <a:t>Service</a:t>
                      </a:r>
                    </a:p>
                  </a:txBody>
                  <a:tcPr/>
                </a:tc>
                <a:tc>
                  <a:txBody>
                    <a:bodyPr/>
                    <a:lstStyle/>
                    <a:p>
                      <a:r>
                        <a:rPr lang="en-GB" dirty="0"/>
                        <a:t>This group includes users who log on as a user account that is used to run a service.</a:t>
                      </a:r>
                    </a:p>
                  </a:txBody>
                  <a:tcPr/>
                </a:tc>
                <a:extLst>
                  <a:ext uri="{0D108BD9-81ED-4DB2-BD59-A6C34878D82A}">
                    <a16:rowId xmlns:a16="http://schemas.microsoft.com/office/drawing/2014/main" val="3250206342"/>
                  </a:ext>
                </a:extLst>
              </a:tr>
              <a:tr h="370840">
                <a:tc>
                  <a:txBody>
                    <a:bodyPr/>
                    <a:lstStyle/>
                    <a:p>
                      <a:r>
                        <a:rPr lang="en-GB" dirty="0"/>
                        <a:t>System</a:t>
                      </a:r>
                    </a:p>
                  </a:txBody>
                  <a:tcPr/>
                </a:tc>
                <a:tc>
                  <a:txBody>
                    <a:bodyPr/>
                    <a:lstStyle/>
                    <a:p>
                      <a:r>
                        <a:rPr lang="en-GB" dirty="0"/>
                        <a:t>When Windows 10 needs to access internal functions, it can perform actions as a system user. The process being accessed by the operating system becomes a member of the System group.</a:t>
                      </a:r>
                    </a:p>
                  </a:txBody>
                  <a:tcPr/>
                </a:tc>
                <a:extLst>
                  <a:ext uri="{0D108BD9-81ED-4DB2-BD59-A6C34878D82A}">
                    <a16:rowId xmlns:a16="http://schemas.microsoft.com/office/drawing/2014/main" val="334720160"/>
                  </a:ext>
                </a:extLst>
              </a:tr>
              <a:tr h="370840">
                <a:tc>
                  <a:txBody>
                    <a:bodyPr/>
                    <a:lstStyle/>
                    <a:p>
                      <a:r>
                        <a:rPr lang="en-GB" dirty="0"/>
                        <a:t>Terminal Server User</a:t>
                      </a:r>
                    </a:p>
                  </a:txBody>
                  <a:tcPr/>
                </a:tc>
                <a:tc>
                  <a:txBody>
                    <a:bodyPr/>
                    <a:lstStyle/>
                    <a:p>
                      <a:r>
                        <a:rPr lang="en-GB" dirty="0"/>
                        <a:t>This group includes users who log on through Terminal Server applications.</a:t>
                      </a:r>
                    </a:p>
                  </a:txBody>
                  <a:tcPr/>
                </a:tc>
                <a:extLst>
                  <a:ext uri="{0D108BD9-81ED-4DB2-BD59-A6C34878D82A}">
                    <a16:rowId xmlns:a16="http://schemas.microsoft.com/office/drawing/2014/main" val="1345103789"/>
                  </a:ext>
                </a:extLst>
              </a:tr>
            </a:tbl>
          </a:graphicData>
        </a:graphic>
      </p:graphicFrame>
    </p:spTree>
    <p:extLst>
      <p:ext uri="{BB962C8B-B14F-4D97-AF65-F5344CB8AC3E}">
        <p14:creationId xmlns:p14="http://schemas.microsoft.com/office/powerpoint/2010/main" val="38141410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Azure</a:t>
            </a:r>
          </a:p>
        </p:txBody>
      </p:sp>
      <p:sp>
        <p:nvSpPr>
          <p:cNvPr id="3" name="Content Placeholder 2"/>
          <p:cNvSpPr>
            <a:spLocks noGrp="1"/>
          </p:cNvSpPr>
          <p:nvPr>
            <p:ph idx="1"/>
          </p:nvPr>
        </p:nvSpPr>
        <p:spPr/>
        <p:txBody>
          <a:bodyPr/>
          <a:lstStyle/>
          <a:p>
            <a:r>
              <a:rPr lang="en-GB" dirty="0"/>
              <a:t>112</a:t>
            </a:r>
          </a:p>
          <a:p>
            <a:r>
              <a:rPr lang="en-GB" dirty="0"/>
              <a:t>127</a:t>
            </a:r>
          </a:p>
        </p:txBody>
      </p:sp>
    </p:spTree>
    <p:extLst>
      <p:ext uri="{BB962C8B-B14F-4D97-AF65-F5344CB8AC3E}">
        <p14:creationId xmlns:p14="http://schemas.microsoft.com/office/powerpoint/2010/main" val="28770268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Data Access and Protection</a:t>
            </a:r>
          </a:p>
        </p:txBody>
      </p:sp>
      <p:sp>
        <p:nvSpPr>
          <p:cNvPr id="3" name="Content Placeholder 2"/>
          <p:cNvSpPr>
            <a:spLocks noGrp="1"/>
          </p:cNvSpPr>
          <p:nvPr>
            <p:ph idx="1"/>
          </p:nvPr>
        </p:nvSpPr>
        <p:spPr/>
        <p:txBody>
          <a:bodyPr/>
          <a:lstStyle/>
          <a:p>
            <a:r>
              <a:rPr lang="en-GB" dirty="0"/>
              <a:t>We will learn how to:</a:t>
            </a:r>
          </a:p>
          <a:p>
            <a:r>
              <a:rPr lang="en-GB" dirty="0"/>
              <a:t>Configure NTFS Permissions </a:t>
            </a:r>
          </a:p>
          <a:p>
            <a:r>
              <a:rPr lang="en-GB" dirty="0"/>
              <a:t>Configure </a:t>
            </a:r>
            <a:r>
              <a:rPr lang="en-GB"/>
              <a:t>Shared Permissions</a:t>
            </a:r>
            <a:endParaRPr lang="en-GB" dirty="0"/>
          </a:p>
        </p:txBody>
      </p:sp>
    </p:spTree>
    <p:extLst>
      <p:ext uri="{BB962C8B-B14F-4D97-AF65-F5344CB8AC3E}">
        <p14:creationId xmlns:p14="http://schemas.microsoft.com/office/powerpoint/2010/main" val="409376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32 bit Vs 64 bit</a:t>
            </a:r>
          </a:p>
        </p:txBody>
      </p:sp>
      <p:sp>
        <p:nvSpPr>
          <p:cNvPr id="3" name="Content Placeholder 2"/>
          <p:cNvSpPr>
            <a:spLocks noGrp="1"/>
          </p:cNvSpPr>
          <p:nvPr>
            <p:ph idx="1"/>
          </p:nvPr>
        </p:nvSpPr>
        <p:spPr/>
        <p:txBody>
          <a:bodyPr/>
          <a:lstStyle/>
          <a:p>
            <a:r>
              <a:rPr lang="en-GB" dirty="0"/>
              <a:t>Memory – 32-bit limited to 4GB of RAM | 64-bit limited by the windows 10 Version of RAM</a:t>
            </a:r>
          </a:p>
          <a:p>
            <a:r>
              <a:rPr lang="en-GB" dirty="0"/>
              <a:t>Security – Kernel patch protection, Kernel-mode driver signing, and Data Execution Prevention only available in 64-bit</a:t>
            </a:r>
          </a:p>
          <a:p>
            <a:r>
              <a:rPr lang="en-GB" dirty="0"/>
              <a:t>Client Hyper-V – Only available on 64-bit versions of windows 10, hardware must also support second-level address translation</a:t>
            </a:r>
          </a:p>
          <a:p>
            <a:r>
              <a:rPr lang="en-GB" dirty="0"/>
              <a:t>Performance – The 64-bit processors can handle more data during each CPU clock cycle.</a:t>
            </a:r>
          </a:p>
        </p:txBody>
      </p:sp>
    </p:spTree>
    <p:extLst>
      <p:ext uri="{BB962C8B-B14F-4D97-AF65-F5344CB8AC3E}">
        <p14:creationId xmlns:p14="http://schemas.microsoft.com/office/powerpoint/2010/main" val="38560075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NTFS</a:t>
            </a:r>
          </a:p>
        </p:txBody>
      </p:sp>
      <p:sp>
        <p:nvSpPr>
          <p:cNvPr id="3" name="Content Placeholder 2"/>
          <p:cNvSpPr>
            <a:spLocks noGrp="1"/>
          </p:cNvSpPr>
          <p:nvPr>
            <p:ph idx="1"/>
          </p:nvPr>
        </p:nvSpPr>
        <p:spPr/>
        <p:txBody>
          <a:bodyPr/>
          <a:lstStyle/>
          <a:p>
            <a:r>
              <a:rPr lang="en-GB" dirty="0"/>
              <a:t>Native File system windows 10 uses</a:t>
            </a:r>
          </a:p>
          <a:p>
            <a:r>
              <a:rPr lang="en-GB" dirty="0"/>
              <a:t>Can protect and secure folder and files through file and folder level security permissions</a:t>
            </a:r>
          </a:p>
          <a:p>
            <a:r>
              <a:rPr lang="en-GB" dirty="0"/>
              <a:t>NTFS offers: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026777809"/>
              </p:ext>
            </p:extLst>
          </p:nvPr>
        </p:nvGraphicFramePr>
        <p:xfrm>
          <a:off x="656389" y="3681663"/>
          <a:ext cx="8128000" cy="2889627"/>
        </p:xfrm>
        <a:graphic>
          <a:graphicData uri="http://schemas.openxmlformats.org/drawingml/2006/table">
            <a:tbl>
              <a:tblPr firstRow="1" bandRow="1">
                <a:tableStyleId>{69CF1AB2-1976-4502-BF36-3FF5EA218861}</a:tableStyleId>
              </a:tblPr>
              <a:tblGrid>
                <a:gridCol w="4064000">
                  <a:extLst>
                    <a:ext uri="{9D8B030D-6E8A-4147-A177-3AD203B41FA5}">
                      <a16:colId xmlns:a16="http://schemas.microsoft.com/office/drawing/2014/main" val="3354625771"/>
                    </a:ext>
                  </a:extLst>
                </a:gridCol>
                <a:gridCol w="4064000">
                  <a:extLst>
                    <a:ext uri="{9D8B030D-6E8A-4147-A177-3AD203B41FA5}">
                      <a16:colId xmlns:a16="http://schemas.microsoft.com/office/drawing/2014/main" val="959223020"/>
                    </a:ext>
                  </a:extLst>
                </a:gridCol>
              </a:tblGrid>
              <a:tr h="496947">
                <a:tc>
                  <a:txBody>
                    <a:bodyPr/>
                    <a:lstStyle/>
                    <a:p>
                      <a:r>
                        <a:rPr lang="en-GB" b="0" dirty="0"/>
                        <a:t>File level compression</a:t>
                      </a:r>
                    </a:p>
                  </a:txBody>
                  <a:tcPr/>
                </a:tc>
                <a:tc>
                  <a:txBody>
                    <a:bodyPr/>
                    <a:lstStyle/>
                    <a:p>
                      <a:r>
                        <a:rPr lang="en-GB" b="0" dirty="0"/>
                        <a:t>Per user volume quotas</a:t>
                      </a:r>
                      <a:r>
                        <a:rPr lang="en-GB" b="0" baseline="0" dirty="0"/>
                        <a:t> </a:t>
                      </a:r>
                      <a:endParaRPr lang="en-GB" b="0" dirty="0"/>
                    </a:p>
                  </a:txBody>
                  <a:tcPr/>
                </a:tc>
                <a:extLst>
                  <a:ext uri="{0D108BD9-81ED-4DB2-BD59-A6C34878D82A}">
                    <a16:rowId xmlns:a16="http://schemas.microsoft.com/office/drawing/2014/main" val="3773847846"/>
                  </a:ext>
                </a:extLst>
              </a:tr>
              <a:tr h="370840">
                <a:tc>
                  <a:txBody>
                    <a:bodyPr/>
                    <a:lstStyle/>
                    <a:p>
                      <a:r>
                        <a:rPr lang="en-GB" dirty="0"/>
                        <a:t>Symbolic</a:t>
                      </a:r>
                      <a:r>
                        <a:rPr lang="en-GB" baseline="0" dirty="0"/>
                        <a:t> links and junction points</a:t>
                      </a:r>
                      <a:endParaRPr lang="en-GB" dirty="0"/>
                    </a:p>
                  </a:txBody>
                  <a:tcPr/>
                </a:tc>
                <a:tc>
                  <a:txBody>
                    <a:bodyPr/>
                    <a:lstStyle/>
                    <a:p>
                      <a:r>
                        <a:rPr lang="en-GB" dirty="0"/>
                        <a:t>Volume sizes</a:t>
                      </a:r>
                      <a:r>
                        <a:rPr lang="en-GB" baseline="0" dirty="0"/>
                        <a:t> up to 256 TB</a:t>
                      </a:r>
                    </a:p>
                  </a:txBody>
                  <a:tcPr/>
                </a:tc>
                <a:extLst>
                  <a:ext uri="{0D108BD9-81ED-4DB2-BD59-A6C34878D82A}">
                    <a16:rowId xmlns:a16="http://schemas.microsoft.com/office/drawing/2014/main" val="4032334676"/>
                  </a:ext>
                </a:extLst>
              </a:tr>
              <a:tr h="370840">
                <a:tc>
                  <a:txBody>
                    <a:bodyPr/>
                    <a:lstStyle/>
                    <a:p>
                      <a:r>
                        <a:rPr lang="en-GB" dirty="0"/>
                        <a:t>Support for large volumes </a:t>
                      </a:r>
                    </a:p>
                  </a:txBody>
                  <a:tcPr/>
                </a:tc>
                <a:tc>
                  <a:txBody>
                    <a:bodyPr/>
                    <a:lstStyle/>
                    <a:p>
                      <a:r>
                        <a:rPr lang="en-GB" dirty="0"/>
                        <a:t>Maximum file</a:t>
                      </a:r>
                      <a:r>
                        <a:rPr lang="en-GB" baseline="0" dirty="0"/>
                        <a:t> size is 256TB minus 64KB</a:t>
                      </a:r>
                      <a:endParaRPr lang="en-GB" dirty="0"/>
                    </a:p>
                  </a:txBody>
                  <a:tcPr/>
                </a:tc>
                <a:extLst>
                  <a:ext uri="{0D108BD9-81ED-4DB2-BD59-A6C34878D82A}">
                    <a16:rowId xmlns:a16="http://schemas.microsoft.com/office/drawing/2014/main" val="3613896684"/>
                  </a:ext>
                </a:extLst>
              </a:tr>
              <a:tr h="370840">
                <a:tc>
                  <a:txBody>
                    <a:bodyPr/>
                    <a:lstStyle/>
                    <a:p>
                      <a:r>
                        <a:rPr lang="en-GB" dirty="0"/>
                        <a:t>Support for extended length paths</a:t>
                      </a:r>
                    </a:p>
                  </a:txBody>
                  <a:tcPr/>
                </a:tc>
                <a:tc>
                  <a:txBody>
                    <a:bodyPr/>
                    <a:lstStyle/>
                    <a:p>
                      <a:r>
                        <a:rPr lang="en-GB" dirty="0"/>
                        <a:t>Support for long file names</a:t>
                      </a:r>
                      <a:r>
                        <a:rPr lang="en-GB" baseline="0" dirty="0"/>
                        <a:t> (backwards compatible)</a:t>
                      </a:r>
                      <a:endParaRPr lang="en-GB" dirty="0"/>
                    </a:p>
                  </a:txBody>
                  <a:tcPr/>
                </a:tc>
                <a:extLst>
                  <a:ext uri="{0D108BD9-81ED-4DB2-BD59-A6C34878D82A}">
                    <a16:rowId xmlns:a16="http://schemas.microsoft.com/office/drawing/2014/main" val="3772690969"/>
                  </a:ext>
                </a:extLst>
              </a:tr>
              <a:tr h="370840">
                <a:tc>
                  <a:txBody>
                    <a:bodyPr/>
                    <a:lstStyle/>
                    <a:p>
                      <a:r>
                        <a:rPr lang="en-GB" dirty="0"/>
                        <a:t>Enterprise level file</a:t>
                      </a:r>
                      <a:r>
                        <a:rPr lang="en-GB" baseline="0" dirty="0"/>
                        <a:t> and folder encryption</a:t>
                      </a:r>
                      <a:endParaRPr lang="en-GB" dirty="0"/>
                    </a:p>
                  </a:txBody>
                  <a:tcPr/>
                </a:tc>
                <a:tc>
                  <a:txBody>
                    <a:bodyPr/>
                    <a:lstStyle/>
                    <a:p>
                      <a:r>
                        <a:rPr lang="en-GB" dirty="0"/>
                        <a:t>Support</a:t>
                      </a:r>
                      <a:r>
                        <a:rPr lang="en-GB" baseline="0" dirty="0"/>
                        <a:t> for BitLocker Drive Encryption</a:t>
                      </a:r>
                      <a:endParaRPr lang="en-GB" dirty="0"/>
                    </a:p>
                  </a:txBody>
                  <a:tcPr/>
                </a:tc>
                <a:extLst>
                  <a:ext uri="{0D108BD9-81ED-4DB2-BD59-A6C34878D82A}">
                    <a16:rowId xmlns:a16="http://schemas.microsoft.com/office/drawing/2014/main" val="730849022"/>
                  </a:ext>
                </a:extLst>
              </a:tr>
              <a:tr h="370840">
                <a:tc>
                  <a:txBody>
                    <a:bodyPr/>
                    <a:lstStyle/>
                    <a:p>
                      <a:r>
                        <a:rPr lang="en-GB" dirty="0"/>
                        <a:t>Metadata</a:t>
                      </a:r>
                      <a:r>
                        <a:rPr lang="en-GB" baseline="0" dirty="0"/>
                        <a:t> transactional logging to ensure that file structure can be repaired</a:t>
                      </a:r>
                      <a:endParaRPr lang="en-GB" dirty="0"/>
                    </a:p>
                  </a:txBody>
                  <a:tcPr/>
                </a:tc>
                <a:tc>
                  <a:txBody>
                    <a:bodyPr/>
                    <a:lstStyle/>
                    <a:p>
                      <a:r>
                        <a:rPr lang="en-GB" dirty="0"/>
                        <a:t>Limited self healing capabilities</a:t>
                      </a:r>
                    </a:p>
                  </a:txBody>
                  <a:tcPr/>
                </a:tc>
                <a:extLst>
                  <a:ext uri="{0D108BD9-81ED-4DB2-BD59-A6C34878D82A}">
                    <a16:rowId xmlns:a16="http://schemas.microsoft.com/office/drawing/2014/main" val="3185496940"/>
                  </a:ext>
                </a:extLst>
              </a:tr>
            </a:tbl>
          </a:graphicData>
        </a:graphic>
      </p:graphicFrame>
    </p:spTree>
    <p:extLst>
      <p:ext uri="{BB962C8B-B14F-4D97-AF65-F5344CB8AC3E}">
        <p14:creationId xmlns:p14="http://schemas.microsoft.com/office/powerpoint/2010/main" val="40420521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file explorer to manage files and folders</a:t>
            </a:r>
          </a:p>
        </p:txBody>
      </p:sp>
      <p:sp>
        <p:nvSpPr>
          <p:cNvPr id="3" name="Content Placeholder 2"/>
          <p:cNvSpPr>
            <a:spLocks noGrp="1"/>
          </p:cNvSpPr>
          <p:nvPr>
            <p:ph idx="1"/>
          </p:nvPr>
        </p:nvSpPr>
        <p:spPr/>
        <p:txBody>
          <a:bodyPr/>
          <a:lstStyle/>
          <a:p>
            <a:r>
              <a:rPr lang="en-GB" dirty="0"/>
              <a:t>Creating new folders and files</a:t>
            </a:r>
          </a:p>
          <a:p>
            <a:r>
              <a:rPr lang="en-GB" dirty="0"/>
              <a:t>Viewing and accessing files and folders</a:t>
            </a:r>
          </a:p>
          <a:p>
            <a:r>
              <a:rPr lang="en-GB" dirty="0"/>
              <a:t>Searching for files and information contained in files</a:t>
            </a:r>
          </a:p>
          <a:p>
            <a:r>
              <a:rPr lang="en-GB" dirty="0"/>
              <a:t>Managing properties of files and folders</a:t>
            </a:r>
          </a:p>
          <a:p>
            <a:r>
              <a:rPr lang="en-GB" dirty="0"/>
              <a:t>Previewing contents or thumbnails of files and folders</a:t>
            </a:r>
          </a:p>
          <a:p>
            <a:endParaRPr lang="en-GB" dirty="0"/>
          </a:p>
        </p:txBody>
      </p:sp>
    </p:spTree>
    <p:extLst>
      <p:ext uri="{BB962C8B-B14F-4D97-AF65-F5344CB8AC3E}">
        <p14:creationId xmlns:p14="http://schemas.microsoft.com/office/powerpoint/2010/main" val="39237199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Files and folders</a:t>
            </a:r>
          </a:p>
        </p:txBody>
      </p:sp>
      <p:sp>
        <p:nvSpPr>
          <p:cNvPr id="3" name="Content Placeholder 2"/>
          <p:cNvSpPr>
            <a:spLocks noGrp="1"/>
          </p:cNvSpPr>
          <p:nvPr>
            <p:ph idx="1"/>
          </p:nvPr>
        </p:nvSpPr>
        <p:spPr/>
        <p:txBody>
          <a:bodyPr/>
          <a:lstStyle/>
          <a:p>
            <a:r>
              <a:rPr lang="en-GB" dirty="0"/>
              <a:t>Security permission acronyms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58829915"/>
              </p:ext>
            </p:extLst>
          </p:nvPr>
        </p:nvGraphicFramePr>
        <p:xfrm>
          <a:off x="312821" y="2363982"/>
          <a:ext cx="11590422" cy="3205480"/>
        </p:xfrm>
        <a:graphic>
          <a:graphicData uri="http://schemas.openxmlformats.org/drawingml/2006/table">
            <a:tbl>
              <a:tblPr firstRow="1" bandRow="1">
                <a:tableStyleId>{5C22544A-7EE6-4342-B048-85BDC9FD1C3A}</a:tableStyleId>
              </a:tblPr>
              <a:tblGrid>
                <a:gridCol w="2422358">
                  <a:extLst>
                    <a:ext uri="{9D8B030D-6E8A-4147-A177-3AD203B41FA5}">
                      <a16:colId xmlns:a16="http://schemas.microsoft.com/office/drawing/2014/main" val="69852476"/>
                    </a:ext>
                  </a:extLst>
                </a:gridCol>
                <a:gridCol w="938463">
                  <a:extLst>
                    <a:ext uri="{9D8B030D-6E8A-4147-A177-3AD203B41FA5}">
                      <a16:colId xmlns:a16="http://schemas.microsoft.com/office/drawing/2014/main" val="3717482681"/>
                    </a:ext>
                  </a:extLst>
                </a:gridCol>
                <a:gridCol w="8229601">
                  <a:extLst>
                    <a:ext uri="{9D8B030D-6E8A-4147-A177-3AD203B41FA5}">
                      <a16:colId xmlns:a16="http://schemas.microsoft.com/office/drawing/2014/main" val="2152047222"/>
                    </a:ext>
                  </a:extLst>
                </a:gridCol>
              </a:tblGrid>
              <a:tr h="370840">
                <a:tc>
                  <a:txBody>
                    <a:bodyPr/>
                    <a:lstStyle/>
                    <a:p>
                      <a:r>
                        <a:rPr lang="en-GB" dirty="0"/>
                        <a:t>Name</a:t>
                      </a:r>
                    </a:p>
                  </a:txBody>
                  <a:tcPr/>
                </a:tc>
                <a:tc>
                  <a:txBody>
                    <a:bodyPr/>
                    <a:lstStyle/>
                    <a:p>
                      <a:r>
                        <a:rPr lang="en-GB" dirty="0"/>
                        <a:t>Acronym</a:t>
                      </a:r>
                    </a:p>
                  </a:txBody>
                  <a:tcPr/>
                </a:tc>
                <a:tc>
                  <a:txBody>
                    <a:bodyPr/>
                    <a:lstStyle/>
                    <a:p>
                      <a:r>
                        <a:rPr lang="en-GB" dirty="0"/>
                        <a:t>Description</a:t>
                      </a:r>
                    </a:p>
                  </a:txBody>
                  <a:tcPr/>
                </a:tc>
                <a:extLst>
                  <a:ext uri="{0D108BD9-81ED-4DB2-BD59-A6C34878D82A}">
                    <a16:rowId xmlns:a16="http://schemas.microsoft.com/office/drawing/2014/main" val="3124521711"/>
                  </a:ext>
                </a:extLst>
              </a:tr>
              <a:tr h="370840">
                <a:tc>
                  <a:txBody>
                    <a:bodyPr/>
                    <a:lstStyle/>
                    <a:p>
                      <a:r>
                        <a:rPr lang="en-GB" dirty="0"/>
                        <a:t>Access Control list</a:t>
                      </a:r>
                    </a:p>
                  </a:txBody>
                  <a:tcPr/>
                </a:tc>
                <a:tc>
                  <a:txBody>
                    <a:bodyPr/>
                    <a:lstStyle/>
                    <a:p>
                      <a:r>
                        <a:rPr lang="en-GB" dirty="0"/>
                        <a:t>ACL</a:t>
                      </a:r>
                    </a:p>
                  </a:txBody>
                  <a:tcPr/>
                </a:tc>
                <a:tc>
                  <a:txBody>
                    <a:bodyPr/>
                    <a:lstStyle/>
                    <a:p>
                      <a:r>
                        <a:rPr lang="en-GB" dirty="0"/>
                        <a:t>A list of trustees with permissions for the object</a:t>
                      </a:r>
                    </a:p>
                  </a:txBody>
                  <a:tcPr/>
                </a:tc>
                <a:extLst>
                  <a:ext uri="{0D108BD9-81ED-4DB2-BD59-A6C34878D82A}">
                    <a16:rowId xmlns:a16="http://schemas.microsoft.com/office/drawing/2014/main" val="2701601660"/>
                  </a:ext>
                </a:extLst>
              </a:tr>
              <a:tr h="370840">
                <a:tc>
                  <a:txBody>
                    <a:bodyPr/>
                    <a:lstStyle/>
                    <a:p>
                      <a:r>
                        <a:rPr lang="en-GB" dirty="0"/>
                        <a:t>Access</a:t>
                      </a:r>
                      <a:r>
                        <a:rPr lang="en-GB" baseline="0" dirty="0"/>
                        <a:t> control entry</a:t>
                      </a:r>
                      <a:endParaRPr lang="en-GB" dirty="0"/>
                    </a:p>
                  </a:txBody>
                  <a:tcPr/>
                </a:tc>
                <a:tc>
                  <a:txBody>
                    <a:bodyPr/>
                    <a:lstStyle/>
                    <a:p>
                      <a:r>
                        <a:rPr lang="en-GB" dirty="0"/>
                        <a:t>ACE</a:t>
                      </a:r>
                    </a:p>
                  </a:txBody>
                  <a:tcPr/>
                </a:tc>
                <a:tc>
                  <a:txBody>
                    <a:bodyPr/>
                    <a:lstStyle/>
                    <a:p>
                      <a:r>
                        <a:rPr lang="en-GB" dirty="0"/>
                        <a:t>Identifies</a:t>
                      </a:r>
                      <a:r>
                        <a:rPr lang="en-GB" baseline="0" dirty="0"/>
                        <a:t> specific permissions granted to a user or group. Each ACE identifies the trustee and specifies the access rights allowed, denied, or audited for that trustee.</a:t>
                      </a:r>
                    </a:p>
                  </a:txBody>
                  <a:tcPr/>
                </a:tc>
                <a:extLst>
                  <a:ext uri="{0D108BD9-81ED-4DB2-BD59-A6C34878D82A}">
                    <a16:rowId xmlns:a16="http://schemas.microsoft.com/office/drawing/2014/main" val="2200924769"/>
                  </a:ext>
                </a:extLst>
              </a:tr>
              <a:tr h="370840">
                <a:tc>
                  <a:txBody>
                    <a:bodyPr/>
                    <a:lstStyle/>
                    <a:p>
                      <a:r>
                        <a:rPr lang="en-GB" dirty="0"/>
                        <a:t>Discretionary access control list</a:t>
                      </a:r>
                    </a:p>
                  </a:txBody>
                  <a:tcPr/>
                </a:tc>
                <a:tc>
                  <a:txBody>
                    <a:bodyPr/>
                    <a:lstStyle/>
                    <a:p>
                      <a:r>
                        <a:rPr lang="en-GB" dirty="0"/>
                        <a:t>DACL</a:t>
                      </a:r>
                    </a:p>
                  </a:txBody>
                  <a:tcPr/>
                </a:tc>
                <a:tc>
                  <a:txBody>
                    <a:bodyPr/>
                    <a:lstStyle/>
                    <a:p>
                      <a:r>
                        <a:rPr lang="en-GB" dirty="0"/>
                        <a:t>Specifies which trustees are allowed or denied access to an object.</a:t>
                      </a:r>
                    </a:p>
                  </a:txBody>
                  <a:tcPr/>
                </a:tc>
                <a:extLst>
                  <a:ext uri="{0D108BD9-81ED-4DB2-BD59-A6C34878D82A}">
                    <a16:rowId xmlns:a16="http://schemas.microsoft.com/office/drawing/2014/main" val="4101845500"/>
                  </a:ext>
                </a:extLst>
              </a:tr>
              <a:tr h="370840">
                <a:tc>
                  <a:txBody>
                    <a:bodyPr/>
                    <a:lstStyle/>
                    <a:p>
                      <a:r>
                        <a:rPr lang="en-GB" dirty="0"/>
                        <a:t>System access control list</a:t>
                      </a:r>
                    </a:p>
                  </a:txBody>
                  <a:tcPr/>
                </a:tc>
                <a:tc>
                  <a:txBody>
                    <a:bodyPr/>
                    <a:lstStyle/>
                    <a:p>
                      <a:r>
                        <a:rPr lang="en-GB" dirty="0"/>
                        <a:t>SACL</a:t>
                      </a:r>
                    </a:p>
                  </a:txBody>
                  <a:tcPr/>
                </a:tc>
                <a:tc>
                  <a:txBody>
                    <a:bodyPr/>
                    <a:lstStyle/>
                    <a:p>
                      <a:r>
                        <a:rPr lang="en-GB" dirty="0"/>
                        <a:t>Specifies which users and groups will be audited when they perform actions, such as creating, modifying, or deleting objects</a:t>
                      </a:r>
                    </a:p>
                    <a:p>
                      <a:endParaRPr lang="en-GB" dirty="0"/>
                    </a:p>
                  </a:txBody>
                  <a:tcPr/>
                </a:tc>
                <a:extLst>
                  <a:ext uri="{0D108BD9-81ED-4DB2-BD59-A6C34878D82A}">
                    <a16:rowId xmlns:a16="http://schemas.microsoft.com/office/drawing/2014/main" val="2647480593"/>
                  </a:ext>
                </a:extLst>
              </a:tr>
            </a:tbl>
          </a:graphicData>
        </a:graphic>
      </p:graphicFrame>
    </p:spTree>
    <p:extLst>
      <p:ext uri="{BB962C8B-B14F-4D97-AF65-F5344CB8AC3E}">
        <p14:creationId xmlns:p14="http://schemas.microsoft.com/office/powerpoint/2010/main" val="25586425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NTFS file and folder permissions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5402065"/>
              </p:ext>
            </p:extLst>
          </p:nvPr>
        </p:nvGraphicFramePr>
        <p:xfrm>
          <a:off x="312738" y="1825625"/>
          <a:ext cx="11590338" cy="4490720"/>
        </p:xfrm>
        <a:graphic>
          <a:graphicData uri="http://schemas.openxmlformats.org/drawingml/2006/table">
            <a:tbl>
              <a:tblPr firstRow="1" bandRow="1">
                <a:tableStyleId>{5C22544A-7EE6-4342-B048-85BDC9FD1C3A}</a:tableStyleId>
              </a:tblPr>
              <a:tblGrid>
                <a:gridCol w="2807451">
                  <a:extLst>
                    <a:ext uri="{9D8B030D-6E8A-4147-A177-3AD203B41FA5}">
                      <a16:colId xmlns:a16="http://schemas.microsoft.com/office/drawing/2014/main" val="2230206285"/>
                    </a:ext>
                  </a:extLst>
                </a:gridCol>
                <a:gridCol w="4539916">
                  <a:extLst>
                    <a:ext uri="{9D8B030D-6E8A-4147-A177-3AD203B41FA5}">
                      <a16:colId xmlns:a16="http://schemas.microsoft.com/office/drawing/2014/main" val="1079803810"/>
                    </a:ext>
                  </a:extLst>
                </a:gridCol>
                <a:gridCol w="4242971">
                  <a:extLst>
                    <a:ext uri="{9D8B030D-6E8A-4147-A177-3AD203B41FA5}">
                      <a16:colId xmlns:a16="http://schemas.microsoft.com/office/drawing/2014/main" val="1316372404"/>
                    </a:ext>
                  </a:extLst>
                </a:gridCol>
              </a:tblGrid>
              <a:tr h="370840">
                <a:tc>
                  <a:txBody>
                    <a:bodyPr/>
                    <a:lstStyle/>
                    <a:p>
                      <a:r>
                        <a:rPr lang="en-GB" dirty="0"/>
                        <a:t>Basic Permission</a:t>
                      </a:r>
                    </a:p>
                  </a:txBody>
                  <a:tcPr/>
                </a:tc>
                <a:tc>
                  <a:txBody>
                    <a:bodyPr/>
                    <a:lstStyle/>
                    <a:p>
                      <a:r>
                        <a:rPr lang="en-GB" dirty="0"/>
                        <a:t>Description:</a:t>
                      </a:r>
                      <a:r>
                        <a:rPr lang="en-GB" baseline="0" dirty="0"/>
                        <a:t> When applied to a folder</a:t>
                      </a:r>
                      <a:endParaRPr lang="en-GB" dirty="0"/>
                    </a:p>
                  </a:txBody>
                  <a:tcPr/>
                </a:tc>
                <a:tc>
                  <a:txBody>
                    <a:bodyPr/>
                    <a:lstStyle/>
                    <a:p>
                      <a:r>
                        <a:rPr lang="en-GB" dirty="0"/>
                        <a:t>Description:</a:t>
                      </a:r>
                      <a:r>
                        <a:rPr lang="en-GB" baseline="0" dirty="0"/>
                        <a:t> When applied to a file</a:t>
                      </a:r>
                      <a:endParaRPr lang="en-GB" dirty="0"/>
                    </a:p>
                  </a:txBody>
                  <a:tcPr/>
                </a:tc>
                <a:extLst>
                  <a:ext uri="{0D108BD9-81ED-4DB2-BD59-A6C34878D82A}">
                    <a16:rowId xmlns:a16="http://schemas.microsoft.com/office/drawing/2014/main" val="641586793"/>
                  </a:ext>
                </a:extLst>
              </a:tr>
              <a:tr h="370840">
                <a:tc>
                  <a:txBody>
                    <a:bodyPr/>
                    <a:lstStyle/>
                    <a:p>
                      <a:r>
                        <a:rPr lang="en-GB" dirty="0"/>
                        <a:t>Full Control</a:t>
                      </a:r>
                    </a:p>
                  </a:txBody>
                  <a:tcPr/>
                </a:tc>
                <a:tc>
                  <a:txBody>
                    <a:bodyPr/>
                    <a:lstStyle/>
                    <a:p>
                      <a:r>
                        <a:rPr lang="en-GB" dirty="0"/>
                        <a:t>Permits reading, writing, changing, and deletion of files and subfolders. Allows the modification of permissions on folders.</a:t>
                      </a:r>
                    </a:p>
                  </a:txBody>
                  <a:tcPr/>
                </a:tc>
                <a:tc>
                  <a:txBody>
                    <a:bodyPr/>
                    <a:lstStyle/>
                    <a:p>
                      <a:r>
                        <a:rPr lang="en-GB" dirty="0"/>
                        <a:t>Permits reading, writing, changing, and deletion of the file. Allows modification of permissions on files.</a:t>
                      </a:r>
                    </a:p>
                  </a:txBody>
                  <a:tcPr/>
                </a:tc>
                <a:extLst>
                  <a:ext uri="{0D108BD9-81ED-4DB2-BD59-A6C34878D82A}">
                    <a16:rowId xmlns:a16="http://schemas.microsoft.com/office/drawing/2014/main" val="4064186830"/>
                  </a:ext>
                </a:extLst>
              </a:tr>
              <a:tr h="370840">
                <a:tc>
                  <a:txBody>
                    <a:bodyPr/>
                    <a:lstStyle/>
                    <a:p>
                      <a:r>
                        <a:rPr lang="en-GB" dirty="0"/>
                        <a:t>Modify</a:t>
                      </a:r>
                    </a:p>
                  </a:txBody>
                  <a:tcPr/>
                </a:tc>
                <a:tc>
                  <a:txBody>
                    <a:bodyPr/>
                    <a:lstStyle/>
                    <a:p>
                      <a:r>
                        <a:rPr lang="en-GB" dirty="0"/>
                        <a:t>Permits reading, writing, changing, and deletion of files and subfolders. Does not allow changes to permissions on folders.</a:t>
                      </a:r>
                    </a:p>
                  </a:txBody>
                  <a:tcPr/>
                </a:tc>
                <a:tc>
                  <a:txBody>
                    <a:bodyPr/>
                    <a:lstStyle/>
                    <a:p>
                      <a:r>
                        <a:rPr lang="en-GB" dirty="0"/>
                        <a:t>Permits reading, writing, changing, and deletion of the file. Does not allow changes to the permissions on files.</a:t>
                      </a:r>
                    </a:p>
                  </a:txBody>
                  <a:tcPr/>
                </a:tc>
                <a:extLst>
                  <a:ext uri="{0D108BD9-81ED-4DB2-BD59-A6C34878D82A}">
                    <a16:rowId xmlns:a16="http://schemas.microsoft.com/office/drawing/2014/main" val="475864854"/>
                  </a:ext>
                </a:extLst>
              </a:tr>
              <a:tr h="370840">
                <a:tc>
                  <a:txBody>
                    <a:bodyPr/>
                    <a:lstStyle/>
                    <a:p>
                      <a:r>
                        <a:rPr lang="en-GB" dirty="0"/>
                        <a:t>Read and Execute</a:t>
                      </a:r>
                    </a:p>
                  </a:txBody>
                  <a:tcPr/>
                </a:tc>
                <a:tc>
                  <a:txBody>
                    <a:bodyPr/>
                    <a:lstStyle/>
                    <a:p>
                      <a:r>
                        <a:rPr lang="en-GB" dirty="0"/>
                        <a:t>Allows the content of the folder to be accessed and executed.</a:t>
                      </a:r>
                    </a:p>
                  </a:txBody>
                  <a:tcPr/>
                </a:tc>
                <a:tc>
                  <a:txBody>
                    <a:bodyPr/>
                    <a:lstStyle/>
                    <a:p>
                      <a:r>
                        <a:rPr lang="en-GB" dirty="0"/>
                        <a:t>Allows the file to be accessed and executed (run).</a:t>
                      </a:r>
                    </a:p>
                  </a:txBody>
                  <a:tcPr/>
                </a:tc>
                <a:extLst>
                  <a:ext uri="{0D108BD9-81ED-4DB2-BD59-A6C34878D82A}">
                    <a16:rowId xmlns:a16="http://schemas.microsoft.com/office/drawing/2014/main" val="2938208692"/>
                  </a:ext>
                </a:extLst>
              </a:tr>
              <a:tr h="370840">
                <a:tc>
                  <a:txBody>
                    <a:bodyPr/>
                    <a:lstStyle/>
                    <a:p>
                      <a:r>
                        <a:rPr lang="en-GB" dirty="0"/>
                        <a:t>List Folder Contents</a:t>
                      </a:r>
                    </a:p>
                  </a:txBody>
                  <a:tcPr/>
                </a:tc>
                <a:tc>
                  <a:txBody>
                    <a:bodyPr/>
                    <a:lstStyle/>
                    <a:p>
                      <a:r>
                        <a:rPr lang="en-GB" dirty="0"/>
                        <a:t>Allows the contents of the folder to be viewed.</a:t>
                      </a:r>
                    </a:p>
                  </a:txBody>
                  <a:tcPr/>
                </a:tc>
                <a:tc>
                  <a:txBody>
                    <a:bodyPr/>
                    <a:lstStyle/>
                    <a:p>
                      <a:r>
                        <a:rPr lang="en-GB" dirty="0"/>
                        <a:t>Does not apply to files.</a:t>
                      </a:r>
                    </a:p>
                  </a:txBody>
                  <a:tcPr/>
                </a:tc>
                <a:extLst>
                  <a:ext uri="{0D108BD9-81ED-4DB2-BD59-A6C34878D82A}">
                    <a16:rowId xmlns:a16="http://schemas.microsoft.com/office/drawing/2014/main" val="1861397545"/>
                  </a:ext>
                </a:extLst>
              </a:tr>
              <a:tr h="370840">
                <a:tc>
                  <a:txBody>
                    <a:bodyPr/>
                    <a:lstStyle/>
                    <a:p>
                      <a:r>
                        <a:rPr lang="en-GB" dirty="0"/>
                        <a:t>Read</a:t>
                      </a:r>
                    </a:p>
                  </a:txBody>
                  <a:tcPr/>
                </a:tc>
                <a:tc>
                  <a:txBody>
                    <a:bodyPr/>
                    <a:lstStyle/>
                    <a:p>
                      <a:r>
                        <a:rPr lang="en-GB" dirty="0"/>
                        <a:t>Allows content to be read.</a:t>
                      </a:r>
                    </a:p>
                  </a:txBody>
                  <a:tcPr/>
                </a:tc>
                <a:tc>
                  <a:txBody>
                    <a:bodyPr/>
                    <a:lstStyle/>
                    <a:p>
                      <a:r>
                        <a:rPr lang="en-GB" dirty="0"/>
                        <a:t>Allows access to the contents. Does not allow files to be executed.</a:t>
                      </a:r>
                    </a:p>
                  </a:txBody>
                  <a:tcPr/>
                </a:tc>
                <a:extLst>
                  <a:ext uri="{0D108BD9-81ED-4DB2-BD59-A6C34878D82A}">
                    <a16:rowId xmlns:a16="http://schemas.microsoft.com/office/drawing/2014/main" val="2194388390"/>
                  </a:ext>
                </a:extLst>
              </a:tr>
              <a:tr h="370840">
                <a:tc>
                  <a:txBody>
                    <a:bodyPr/>
                    <a:lstStyle/>
                    <a:p>
                      <a:r>
                        <a:rPr lang="en-GB" dirty="0"/>
                        <a:t>Write</a:t>
                      </a:r>
                    </a:p>
                  </a:txBody>
                  <a:tcPr/>
                </a:tc>
                <a:tc>
                  <a:txBody>
                    <a:bodyPr/>
                    <a:lstStyle/>
                    <a:p>
                      <a:r>
                        <a:rPr lang="en-GB" dirty="0"/>
                        <a:t>Allows addition of files and subfolders to the folder.</a:t>
                      </a:r>
                    </a:p>
                  </a:txBody>
                  <a:tcPr/>
                </a:tc>
                <a:tc>
                  <a:txBody>
                    <a:bodyPr/>
                    <a:lstStyle/>
                    <a:p>
                      <a:r>
                        <a:rPr lang="en-GB" dirty="0"/>
                        <a:t>Allows a user to modify but not delete a file.</a:t>
                      </a:r>
                    </a:p>
                  </a:txBody>
                  <a:tcPr/>
                </a:tc>
                <a:extLst>
                  <a:ext uri="{0D108BD9-81ED-4DB2-BD59-A6C34878D82A}">
                    <a16:rowId xmlns:a16="http://schemas.microsoft.com/office/drawing/2014/main" val="3348818012"/>
                  </a:ext>
                </a:extLst>
              </a:tr>
            </a:tbl>
          </a:graphicData>
        </a:graphic>
      </p:graphicFrame>
    </p:spTree>
    <p:extLst>
      <p:ext uri="{BB962C8B-B14F-4D97-AF65-F5344CB8AC3E}">
        <p14:creationId xmlns:p14="http://schemas.microsoft.com/office/powerpoint/2010/main" val="2046862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 and advanced permissions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926" y="1231078"/>
            <a:ext cx="7700209" cy="5626922"/>
          </a:xfrm>
        </p:spPr>
      </p:pic>
    </p:spTree>
    <p:extLst>
      <p:ext uri="{BB962C8B-B14F-4D97-AF65-F5344CB8AC3E}">
        <p14:creationId xmlns:p14="http://schemas.microsoft.com/office/powerpoint/2010/main" val="27761009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Allow and Deny NTFS Permissions</a:t>
            </a:r>
          </a:p>
        </p:txBody>
      </p:sp>
      <p:graphicFrame>
        <p:nvGraphicFramePr>
          <p:cNvPr id="4" name="Table 4">
            <a:extLst>
              <a:ext uri="{FF2B5EF4-FFF2-40B4-BE49-F238E27FC236}">
                <a16:creationId xmlns:a16="http://schemas.microsoft.com/office/drawing/2014/main" id="{00B02D47-CF53-4736-85BB-09EAD252367B}"/>
              </a:ext>
            </a:extLst>
          </p:cNvPr>
          <p:cNvGraphicFramePr>
            <a:graphicFrameLocks noGrp="1"/>
          </p:cNvGraphicFramePr>
          <p:nvPr>
            <p:ph idx="1"/>
            <p:extLst>
              <p:ext uri="{D42A27DB-BD31-4B8C-83A1-F6EECF244321}">
                <p14:modId xmlns:p14="http://schemas.microsoft.com/office/powerpoint/2010/main" val="1448336098"/>
              </p:ext>
            </p:extLst>
          </p:nvPr>
        </p:nvGraphicFramePr>
        <p:xfrm>
          <a:off x="312738" y="1825625"/>
          <a:ext cx="11590335" cy="4394200"/>
        </p:xfrm>
        <a:graphic>
          <a:graphicData uri="http://schemas.openxmlformats.org/drawingml/2006/table">
            <a:tbl>
              <a:tblPr firstRow="1" bandRow="1">
                <a:tableStyleId>{5C22544A-7EE6-4342-B048-85BDC9FD1C3A}</a:tableStyleId>
              </a:tblPr>
              <a:tblGrid>
                <a:gridCol w="3863445">
                  <a:extLst>
                    <a:ext uri="{9D8B030D-6E8A-4147-A177-3AD203B41FA5}">
                      <a16:colId xmlns:a16="http://schemas.microsoft.com/office/drawing/2014/main" val="2173166035"/>
                    </a:ext>
                  </a:extLst>
                </a:gridCol>
                <a:gridCol w="3863445">
                  <a:extLst>
                    <a:ext uri="{9D8B030D-6E8A-4147-A177-3AD203B41FA5}">
                      <a16:colId xmlns:a16="http://schemas.microsoft.com/office/drawing/2014/main" val="822874952"/>
                    </a:ext>
                  </a:extLst>
                </a:gridCol>
                <a:gridCol w="3863445">
                  <a:extLst>
                    <a:ext uri="{9D8B030D-6E8A-4147-A177-3AD203B41FA5}">
                      <a16:colId xmlns:a16="http://schemas.microsoft.com/office/drawing/2014/main" val="1805532588"/>
                    </a:ext>
                  </a:extLst>
                </a:gridCol>
              </a:tblGrid>
              <a:tr h="370840">
                <a:tc>
                  <a:txBody>
                    <a:bodyPr/>
                    <a:lstStyle/>
                    <a:p>
                      <a:r>
                        <a:rPr lang="en-GB" dirty="0"/>
                        <a:t>Permission</a:t>
                      </a:r>
                    </a:p>
                  </a:txBody>
                  <a:tcPr/>
                </a:tc>
                <a:tc>
                  <a:txBody>
                    <a:bodyPr/>
                    <a:lstStyle/>
                    <a:p>
                      <a:r>
                        <a:rPr lang="en-GB" dirty="0"/>
                        <a:t>Description</a:t>
                      </a:r>
                    </a:p>
                  </a:txBody>
                  <a:tcPr/>
                </a:tc>
                <a:tc>
                  <a:txBody>
                    <a:bodyPr/>
                    <a:lstStyle/>
                    <a:p>
                      <a:r>
                        <a:rPr lang="en-GB" dirty="0"/>
                        <a:t>Check Box Status</a:t>
                      </a:r>
                    </a:p>
                  </a:txBody>
                  <a:tcPr/>
                </a:tc>
                <a:extLst>
                  <a:ext uri="{0D108BD9-81ED-4DB2-BD59-A6C34878D82A}">
                    <a16:rowId xmlns:a16="http://schemas.microsoft.com/office/drawing/2014/main" val="3657796755"/>
                  </a:ext>
                </a:extLst>
              </a:tr>
              <a:tr h="370840">
                <a:tc>
                  <a:txBody>
                    <a:bodyPr/>
                    <a:lstStyle/>
                    <a:p>
                      <a:r>
                        <a:rPr lang="en-GB" dirty="0"/>
                        <a:t>Explicit Deny</a:t>
                      </a:r>
                    </a:p>
                  </a:txBody>
                  <a:tcPr/>
                </a:tc>
                <a:tc>
                  <a:txBody>
                    <a:bodyPr/>
                    <a:lstStyle/>
                    <a:p>
                      <a:r>
                        <a:rPr lang="en-GB" dirty="0"/>
                        <a:t>The user is denied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1292884145"/>
                  </a:ext>
                </a:extLst>
              </a:tr>
              <a:tr h="370840">
                <a:tc>
                  <a:txBody>
                    <a:bodyPr/>
                    <a:lstStyle/>
                    <a:p>
                      <a:r>
                        <a:rPr lang="en-GB" dirty="0"/>
                        <a:t>Explicit Allow</a:t>
                      </a:r>
                    </a:p>
                  </a:txBody>
                  <a:tcPr/>
                </a:tc>
                <a:tc>
                  <a:txBody>
                    <a:bodyPr/>
                    <a:lstStyle/>
                    <a:p>
                      <a:r>
                        <a:rPr lang="en-GB" dirty="0"/>
                        <a:t>The user is allowed the permission on the file or folder.</a:t>
                      </a:r>
                    </a:p>
                  </a:txBody>
                  <a:tcPr/>
                </a:tc>
                <a:tc>
                  <a:txBody>
                    <a:bodyPr/>
                    <a:lstStyle/>
                    <a:p>
                      <a:r>
                        <a:rPr lang="en-GB" dirty="0"/>
                        <a:t>The check box is selected</a:t>
                      </a:r>
                    </a:p>
                  </a:txBody>
                  <a:tcPr/>
                </a:tc>
                <a:extLst>
                  <a:ext uri="{0D108BD9-81ED-4DB2-BD59-A6C34878D82A}">
                    <a16:rowId xmlns:a16="http://schemas.microsoft.com/office/drawing/2014/main" val="3568071490"/>
                  </a:ext>
                </a:extLst>
              </a:tr>
              <a:tr h="370840">
                <a:tc>
                  <a:txBody>
                    <a:bodyPr/>
                    <a:lstStyle/>
                    <a:p>
                      <a:r>
                        <a:rPr lang="en-GB" dirty="0"/>
                        <a:t>Inherited Deny</a:t>
                      </a:r>
                    </a:p>
                  </a:txBody>
                  <a:tcPr/>
                </a:tc>
                <a:tc>
                  <a:txBody>
                    <a:bodyPr/>
                    <a:lstStyle/>
                    <a:p>
                      <a:r>
                        <a:rPr lang="en-GB" dirty="0"/>
                        <a:t>Deny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1370901677"/>
                  </a:ext>
                </a:extLst>
              </a:tr>
              <a:tr h="370840">
                <a:tc>
                  <a:txBody>
                    <a:bodyPr/>
                    <a:lstStyle/>
                    <a:p>
                      <a:r>
                        <a:rPr lang="en-GB" dirty="0"/>
                        <a:t>Not configured</a:t>
                      </a:r>
                    </a:p>
                  </a:txBody>
                  <a:tcPr/>
                </a:tc>
                <a:tc>
                  <a:txBody>
                    <a:bodyPr/>
                    <a:lstStyle/>
                    <a:p>
                      <a:r>
                        <a:rPr lang="en-GB" dirty="0"/>
                        <a:t>When no permissions are assigned, the user has no permission to access the file or folder.</a:t>
                      </a:r>
                    </a:p>
                  </a:txBody>
                  <a:tcPr/>
                </a:tc>
                <a:tc>
                  <a:txBody>
                    <a:bodyPr/>
                    <a:lstStyle/>
                    <a:p>
                      <a:r>
                        <a:rPr lang="en-GB" dirty="0"/>
                        <a:t>The check box is cleared</a:t>
                      </a:r>
                    </a:p>
                  </a:txBody>
                  <a:tcPr/>
                </a:tc>
                <a:extLst>
                  <a:ext uri="{0D108BD9-81ED-4DB2-BD59-A6C34878D82A}">
                    <a16:rowId xmlns:a16="http://schemas.microsoft.com/office/drawing/2014/main" val="4167440671"/>
                  </a:ext>
                </a:extLst>
              </a:tr>
              <a:tr h="370840">
                <a:tc>
                  <a:txBody>
                    <a:bodyPr/>
                    <a:lstStyle/>
                    <a:p>
                      <a:r>
                        <a:rPr lang="en-GB" dirty="0"/>
                        <a:t>Inherited Allow </a:t>
                      </a:r>
                    </a:p>
                  </a:txBody>
                  <a:tcPr/>
                </a:tc>
                <a:tc>
                  <a:txBody>
                    <a:bodyPr/>
                    <a:lstStyle/>
                    <a:p>
                      <a:r>
                        <a:rPr lang="en-GB" dirty="0"/>
                        <a:t>Allow permission is applied to the file or subfolder by permissions given to the parent folder.</a:t>
                      </a:r>
                    </a:p>
                  </a:txBody>
                  <a:tcPr/>
                </a:tc>
                <a:tc>
                  <a:txBody>
                    <a:bodyPr/>
                    <a:lstStyle/>
                    <a:p>
                      <a:r>
                        <a:rPr lang="en-GB" dirty="0"/>
                        <a:t>The check box is dimmed but selected</a:t>
                      </a:r>
                    </a:p>
                  </a:txBody>
                  <a:tcPr/>
                </a:tc>
                <a:extLst>
                  <a:ext uri="{0D108BD9-81ED-4DB2-BD59-A6C34878D82A}">
                    <a16:rowId xmlns:a16="http://schemas.microsoft.com/office/drawing/2014/main" val="3034018932"/>
                  </a:ext>
                </a:extLst>
              </a:tr>
            </a:tbl>
          </a:graphicData>
        </a:graphic>
      </p:graphicFrame>
    </p:spTree>
    <p:extLst>
      <p:ext uri="{BB962C8B-B14F-4D97-AF65-F5344CB8AC3E}">
        <p14:creationId xmlns:p14="http://schemas.microsoft.com/office/powerpoint/2010/main" val="41725984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ICACLS parameters and </a:t>
            </a:r>
            <a:br>
              <a:rPr lang="en-GB" dirty="0"/>
            </a:br>
            <a:r>
              <a:rPr lang="en-GB" dirty="0"/>
              <a:t>permission masks </a:t>
            </a:r>
          </a:p>
        </p:txBody>
      </p:sp>
      <p:graphicFrame>
        <p:nvGraphicFramePr>
          <p:cNvPr id="4" name="Table 4">
            <a:extLst>
              <a:ext uri="{FF2B5EF4-FFF2-40B4-BE49-F238E27FC236}">
                <a16:creationId xmlns:a16="http://schemas.microsoft.com/office/drawing/2014/main" id="{1406DB5C-7241-4F76-A3D7-534976B6A3BC}"/>
              </a:ext>
            </a:extLst>
          </p:cNvPr>
          <p:cNvGraphicFramePr>
            <a:graphicFrameLocks noGrp="1"/>
          </p:cNvGraphicFramePr>
          <p:nvPr>
            <p:ph idx="1"/>
            <p:extLst>
              <p:ext uri="{D42A27DB-BD31-4B8C-83A1-F6EECF244321}">
                <p14:modId xmlns:p14="http://schemas.microsoft.com/office/powerpoint/2010/main" val="1736716696"/>
              </p:ext>
            </p:extLst>
          </p:nvPr>
        </p:nvGraphicFramePr>
        <p:xfrm>
          <a:off x="312738" y="1825625"/>
          <a:ext cx="11590336" cy="4617720"/>
        </p:xfrm>
        <a:graphic>
          <a:graphicData uri="http://schemas.openxmlformats.org/drawingml/2006/table">
            <a:tbl>
              <a:tblPr firstRow="1" bandRow="1">
                <a:tableStyleId>{5C22544A-7EE6-4342-B048-85BDC9FD1C3A}</a:tableStyleId>
              </a:tblPr>
              <a:tblGrid>
                <a:gridCol w="2966684">
                  <a:extLst>
                    <a:ext uri="{9D8B030D-6E8A-4147-A177-3AD203B41FA5}">
                      <a16:colId xmlns:a16="http://schemas.microsoft.com/office/drawing/2014/main" val="312775242"/>
                    </a:ext>
                  </a:extLst>
                </a:gridCol>
                <a:gridCol w="8623652">
                  <a:extLst>
                    <a:ext uri="{9D8B030D-6E8A-4147-A177-3AD203B41FA5}">
                      <a16:colId xmlns:a16="http://schemas.microsoft.com/office/drawing/2014/main" val="3862218796"/>
                    </a:ext>
                  </a:extLst>
                </a:gridCol>
              </a:tblGrid>
              <a:tr h="370840">
                <a:tc>
                  <a:txBody>
                    <a:bodyPr/>
                    <a:lstStyle/>
                    <a:p>
                      <a:r>
                        <a:rPr lang="en-GB" dirty="0"/>
                        <a:t>Parameter /permission mask</a:t>
                      </a:r>
                    </a:p>
                  </a:txBody>
                  <a:tcPr/>
                </a:tc>
                <a:tc>
                  <a:txBody>
                    <a:bodyPr/>
                    <a:lstStyle/>
                    <a:p>
                      <a:r>
                        <a:rPr lang="en-GB" dirty="0"/>
                        <a:t>Description</a:t>
                      </a:r>
                    </a:p>
                  </a:txBody>
                  <a:tcPr/>
                </a:tc>
                <a:extLst>
                  <a:ext uri="{0D108BD9-81ED-4DB2-BD59-A6C34878D82A}">
                    <a16:rowId xmlns:a16="http://schemas.microsoft.com/office/drawing/2014/main" val="3608289226"/>
                  </a:ext>
                </a:extLst>
              </a:tr>
              <a:tr h="370840">
                <a:tc>
                  <a:txBody>
                    <a:bodyPr/>
                    <a:lstStyle/>
                    <a:p>
                      <a:r>
                        <a:rPr lang="en-GB" dirty="0"/>
                        <a:t>/grant</a:t>
                      </a:r>
                    </a:p>
                  </a:txBody>
                  <a:tcPr/>
                </a:tc>
                <a:tc>
                  <a:txBody>
                    <a:bodyPr/>
                    <a:lstStyle/>
                    <a:p>
                      <a:r>
                        <a:rPr lang="en-GB" dirty="0"/>
                        <a:t>Grants specific user access rights. Permissions replace previously granted explicit permissions.</a:t>
                      </a:r>
                    </a:p>
                  </a:txBody>
                  <a:tcPr/>
                </a:tc>
                <a:extLst>
                  <a:ext uri="{0D108BD9-81ED-4DB2-BD59-A6C34878D82A}">
                    <a16:rowId xmlns:a16="http://schemas.microsoft.com/office/drawing/2014/main" val="3439666485"/>
                  </a:ext>
                </a:extLst>
              </a:tr>
              <a:tr h="370840">
                <a:tc>
                  <a:txBody>
                    <a:bodyPr/>
                    <a:lstStyle/>
                    <a:p>
                      <a:r>
                        <a:rPr lang="en-GB" dirty="0"/>
                        <a:t>/deny</a:t>
                      </a:r>
                    </a:p>
                  </a:txBody>
                  <a:tcPr/>
                </a:tc>
                <a:tc>
                  <a:txBody>
                    <a:bodyPr/>
                    <a:lstStyle/>
                    <a:p>
                      <a:r>
                        <a:rPr lang="en-GB" dirty="0"/>
                        <a:t>Explicitly denies specified user access rights. An explicit Deny ACE is added for the stated permissions, and the same permissions in any explicit grant are removed. </a:t>
                      </a:r>
                    </a:p>
                  </a:txBody>
                  <a:tcPr/>
                </a:tc>
                <a:extLst>
                  <a:ext uri="{0D108BD9-81ED-4DB2-BD59-A6C34878D82A}">
                    <a16:rowId xmlns:a16="http://schemas.microsoft.com/office/drawing/2014/main" val="3622775974"/>
                  </a:ext>
                </a:extLst>
              </a:tr>
              <a:tr h="370840">
                <a:tc>
                  <a:txBody>
                    <a:bodyPr/>
                    <a:lstStyle/>
                    <a:p>
                      <a:r>
                        <a:rPr lang="en-GB" dirty="0"/>
                        <a:t>/reset</a:t>
                      </a:r>
                    </a:p>
                  </a:txBody>
                  <a:tcPr/>
                </a:tc>
                <a:tc>
                  <a:txBody>
                    <a:bodyPr/>
                    <a:lstStyle/>
                    <a:p>
                      <a:r>
                        <a:rPr lang="en-GB" dirty="0"/>
                        <a:t>Replaces ACLs with default inherited ACLs for all matching files.</a:t>
                      </a:r>
                    </a:p>
                  </a:txBody>
                  <a:tcPr/>
                </a:tc>
                <a:extLst>
                  <a:ext uri="{0D108BD9-81ED-4DB2-BD59-A6C34878D82A}">
                    <a16:rowId xmlns:a16="http://schemas.microsoft.com/office/drawing/2014/main" val="3713239516"/>
                  </a:ext>
                </a:extLst>
              </a:tr>
              <a:tr h="370840">
                <a:tc>
                  <a:txBody>
                    <a:bodyPr/>
                    <a:lstStyle/>
                    <a:p>
                      <a:r>
                        <a:rPr lang="en-GB" dirty="0"/>
                        <a:t>F</a:t>
                      </a:r>
                    </a:p>
                  </a:txBody>
                  <a:tcPr/>
                </a:tc>
                <a:tc>
                  <a:txBody>
                    <a:bodyPr/>
                    <a:lstStyle/>
                    <a:p>
                      <a:r>
                        <a:rPr lang="en-GB" dirty="0"/>
                        <a:t>Full access</a:t>
                      </a:r>
                    </a:p>
                  </a:txBody>
                  <a:tcPr/>
                </a:tc>
                <a:extLst>
                  <a:ext uri="{0D108BD9-81ED-4DB2-BD59-A6C34878D82A}">
                    <a16:rowId xmlns:a16="http://schemas.microsoft.com/office/drawing/2014/main" val="2180301497"/>
                  </a:ext>
                </a:extLst>
              </a:tr>
              <a:tr h="370840">
                <a:tc>
                  <a:txBody>
                    <a:bodyPr/>
                    <a:lstStyle/>
                    <a:p>
                      <a:r>
                        <a:rPr lang="en-GB" dirty="0"/>
                        <a:t>M</a:t>
                      </a:r>
                    </a:p>
                  </a:txBody>
                  <a:tcPr/>
                </a:tc>
                <a:tc>
                  <a:txBody>
                    <a:bodyPr/>
                    <a:lstStyle/>
                    <a:p>
                      <a:r>
                        <a:rPr lang="en-GB" dirty="0"/>
                        <a:t>Modify Access</a:t>
                      </a:r>
                    </a:p>
                  </a:txBody>
                  <a:tcPr/>
                </a:tc>
                <a:extLst>
                  <a:ext uri="{0D108BD9-81ED-4DB2-BD59-A6C34878D82A}">
                    <a16:rowId xmlns:a16="http://schemas.microsoft.com/office/drawing/2014/main" val="1483105449"/>
                  </a:ext>
                </a:extLst>
              </a:tr>
              <a:tr h="370840">
                <a:tc>
                  <a:txBody>
                    <a:bodyPr/>
                    <a:lstStyle/>
                    <a:p>
                      <a:r>
                        <a:rPr lang="en-GB" dirty="0"/>
                        <a:t>RX</a:t>
                      </a:r>
                    </a:p>
                  </a:txBody>
                  <a:tcPr/>
                </a:tc>
                <a:tc>
                  <a:txBody>
                    <a:bodyPr/>
                    <a:lstStyle/>
                    <a:p>
                      <a:r>
                        <a:rPr lang="en-GB" dirty="0"/>
                        <a:t>Read and execute access</a:t>
                      </a:r>
                    </a:p>
                  </a:txBody>
                  <a:tcPr/>
                </a:tc>
                <a:extLst>
                  <a:ext uri="{0D108BD9-81ED-4DB2-BD59-A6C34878D82A}">
                    <a16:rowId xmlns:a16="http://schemas.microsoft.com/office/drawing/2014/main" val="3104705979"/>
                  </a:ext>
                </a:extLst>
              </a:tr>
              <a:tr h="370840">
                <a:tc>
                  <a:txBody>
                    <a:bodyPr/>
                    <a:lstStyle/>
                    <a:p>
                      <a:r>
                        <a:rPr lang="en-GB" dirty="0"/>
                        <a:t>R</a:t>
                      </a:r>
                    </a:p>
                  </a:txBody>
                  <a:tcPr/>
                </a:tc>
                <a:tc>
                  <a:txBody>
                    <a:bodyPr/>
                    <a:lstStyle/>
                    <a:p>
                      <a:r>
                        <a:rPr lang="en-GB" dirty="0"/>
                        <a:t>Read-only access</a:t>
                      </a:r>
                    </a:p>
                  </a:txBody>
                  <a:tcPr/>
                </a:tc>
                <a:extLst>
                  <a:ext uri="{0D108BD9-81ED-4DB2-BD59-A6C34878D82A}">
                    <a16:rowId xmlns:a16="http://schemas.microsoft.com/office/drawing/2014/main" val="3673598879"/>
                  </a:ext>
                </a:extLst>
              </a:tr>
              <a:tr h="370840">
                <a:tc>
                  <a:txBody>
                    <a:bodyPr/>
                    <a:lstStyle/>
                    <a:p>
                      <a:r>
                        <a:rPr lang="en-GB" dirty="0"/>
                        <a:t>W</a:t>
                      </a:r>
                    </a:p>
                  </a:txBody>
                  <a:tcPr/>
                </a:tc>
                <a:tc>
                  <a:txBody>
                    <a:bodyPr/>
                    <a:lstStyle/>
                    <a:p>
                      <a:r>
                        <a:rPr lang="en-GB" dirty="0"/>
                        <a:t>Write-only access</a:t>
                      </a:r>
                    </a:p>
                  </a:txBody>
                  <a:tcPr/>
                </a:tc>
                <a:extLst>
                  <a:ext uri="{0D108BD9-81ED-4DB2-BD59-A6C34878D82A}">
                    <a16:rowId xmlns:a16="http://schemas.microsoft.com/office/drawing/2014/main" val="566947136"/>
                  </a:ext>
                </a:extLst>
              </a:tr>
              <a:tr h="370840">
                <a:tc>
                  <a:txBody>
                    <a:bodyPr/>
                    <a:lstStyle/>
                    <a:p>
                      <a:r>
                        <a:rPr lang="en-GB" dirty="0"/>
                        <a:t>(OI)</a:t>
                      </a:r>
                    </a:p>
                  </a:txBody>
                  <a:tcPr/>
                </a:tc>
                <a:tc>
                  <a:txBody>
                    <a:bodyPr/>
                    <a:lstStyle/>
                    <a:p>
                      <a:r>
                        <a:rPr lang="en-GB" dirty="0"/>
                        <a:t>Object inherit</a:t>
                      </a:r>
                    </a:p>
                  </a:txBody>
                  <a:tcPr/>
                </a:tc>
                <a:extLst>
                  <a:ext uri="{0D108BD9-81ED-4DB2-BD59-A6C34878D82A}">
                    <a16:rowId xmlns:a16="http://schemas.microsoft.com/office/drawing/2014/main" val="3342281071"/>
                  </a:ext>
                </a:extLst>
              </a:tr>
              <a:tr h="370840">
                <a:tc>
                  <a:txBody>
                    <a:bodyPr/>
                    <a:lstStyle/>
                    <a:p>
                      <a:r>
                        <a:rPr lang="en-GB" dirty="0"/>
                        <a:t>(NP)</a:t>
                      </a:r>
                    </a:p>
                  </a:txBody>
                  <a:tcPr/>
                </a:tc>
                <a:tc>
                  <a:txBody>
                    <a:bodyPr/>
                    <a:lstStyle/>
                    <a:p>
                      <a:r>
                        <a:rPr lang="en-GB" dirty="0"/>
                        <a:t>Do not propagate inherit</a:t>
                      </a:r>
                    </a:p>
                  </a:txBody>
                  <a:tcPr/>
                </a:tc>
                <a:extLst>
                  <a:ext uri="{0D108BD9-81ED-4DB2-BD59-A6C34878D82A}">
                    <a16:rowId xmlns:a16="http://schemas.microsoft.com/office/drawing/2014/main" val="2638815184"/>
                  </a:ext>
                </a:extLst>
              </a:tr>
            </a:tbl>
          </a:graphicData>
        </a:graphic>
      </p:graphicFrame>
    </p:spTree>
    <p:extLst>
      <p:ext uri="{BB962C8B-B14F-4D97-AF65-F5344CB8AC3E}">
        <p14:creationId xmlns:p14="http://schemas.microsoft.com/office/powerpoint/2010/main" val="21166416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ICACLS</a:t>
            </a:r>
          </a:p>
        </p:txBody>
      </p:sp>
      <p:sp>
        <p:nvSpPr>
          <p:cNvPr id="3" name="Content Placeholder 2"/>
          <p:cNvSpPr>
            <a:spLocks noGrp="1"/>
          </p:cNvSpPr>
          <p:nvPr>
            <p:ph idx="1"/>
          </p:nvPr>
        </p:nvSpPr>
        <p:spPr/>
        <p:txBody>
          <a:bodyPr/>
          <a:lstStyle/>
          <a:p>
            <a:r>
              <a:rPr lang="en-GB" dirty="0"/>
              <a:t>To grant a permission, use the /grant switch, as the following example on an existing file called My New Files within the C:\Working Folder shows. </a:t>
            </a:r>
          </a:p>
          <a:p>
            <a:r>
              <a:rPr lang="en-GB" dirty="0"/>
              <a:t>Open File Explorer. </a:t>
            </a:r>
          </a:p>
          <a:p>
            <a:r>
              <a:rPr lang="en-GB" dirty="0"/>
              <a:t>Navigate to the folder on which you want to set permissions. </a:t>
            </a:r>
          </a:p>
          <a:p>
            <a:r>
              <a:rPr lang="en-GB" dirty="0"/>
              <a:t>Click File and then click Open Windows PowerShell As Administrator. </a:t>
            </a:r>
          </a:p>
          <a:p>
            <a:r>
              <a:rPr lang="en-GB" dirty="0"/>
              <a:t>Type the following command. </a:t>
            </a:r>
          </a:p>
          <a:p>
            <a:pPr lvl="1"/>
            <a:r>
              <a:rPr lang="en-GB" dirty="0" err="1"/>
              <a:t>Icacls</a:t>
            </a:r>
            <a:r>
              <a:rPr lang="en-GB" dirty="0"/>
              <a:t> ‘</a:t>
            </a:r>
            <a:r>
              <a:rPr lang="en-GB" dirty="0" err="1"/>
              <a:t>Filename.ext</a:t>
            </a:r>
            <a:r>
              <a:rPr lang="en-GB" dirty="0"/>
              <a:t>' /grant ‘User:(OI)(M)’ </a:t>
            </a:r>
          </a:p>
          <a:p>
            <a:pPr lvl="1"/>
            <a:r>
              <a:rPr lang="en-GB" dirty="0"/>
              <a:t>See if you can get all the previous slides ICACLS permissions and masks working</a:t>
            </a:r>
          </a:p>
          <a:p>
            <a:r>
              <a:rPr lang="en-GB" dirty="0"/>
              <a:t>Type </a:t>
            </a:r>
          </a:p>
          <a:p>
            <a:pPr lvl="1"/>
            <a:r>
              <a:rPr lang="en-GB" dirty="0" err="1"/>
              <a:t>Icacls</a:t>
            </a:r>
            <a:r>
              <a:rPr lang="en-GB" dirty="0"/>
              <a:t> ’</a:t>
            </a:r>
            <a:r>
              <a:rPr lang="en-GB" dirty="0" err="1"/>
              <a:t>Filename.ext</a:t>
            </a:r>
            <a:r>
              <a:rPr lang="en-GB" dirty="0"/>
              <a:t>’ to view the permissions.</a:t>
            </a:r>
          </a:p>
          <a:p>
            <a:endParaRPr lang="en-GB" dirty="0"/>
          </a:p>
        </p:txBody>
      </p:sp>
    </p:spTree>
    <p:extLst>
      <p:ext uri="{BB962C8B-B14F-4D97-AF65-F5344CB8AC3E}">
        <p14:creationId xmlns:p14="http://schemas.microsoft.com/office/powerpoint/2010/main" val="33308983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 NTFS Inheritance</a:t>
            </a:r>
          </a:p>
        </p:txBody>
      </p:sp>
      <p:sp>
        <p:nvSpPr>
          <p:cNvPr id="3" name="Content Placeholder 2"/>
          <p:cNvSpPr>
            <a:spLocks noGrp="1"/>
          </p:cNvSpPr>
          <p:nvPr>
            <p:ph idx="1"/>
          </p:nvPr>
        </p:nvSpPr>
        <p:spPr/>
        <p:txBody>
          <a:bodyPr/>
          <a:lstStyle/>
          <a:p>
            <a:r>
              <a:rPr lang="en-GB" dirty="0"/>
              <a:t>NTFS allows permissions to “flow”</a:t>
            </a:r>
          </a:p>
          <a:p>
            <a:r>
              <a:rPr lang="en-GB" dirty="0"/>
              <a:t>Setting up hundreds of permissions will take a long time</a:t>
            </a:r>
          </a:p>
          <a:p>
            <a:r>
              <a:rPr lang="en-GB" dirty="0"/>
              <a:t>Inheritance uses the parent folder to pass down </a:t>
            </a:r>
            <a:r>
              <a:rPr lang="en-GB" dirty="0" err="1"/>
              <a:t>permissons</a:t>
            </a:r>
            <a:endParaRPr lang="en-GB" dirty="0"/>
          </a:p>
        </p:txBody>
      </p:sp>
    </p:spTree>
    <p:extLst>
      <p:ext uri="{BB962C8B-B14F-4D97-AF65-F5344CB8AC3E}">
        <p14:creationId xmlns:p14="http://schemas.microsoft.com/office/powerpoint/2010/main" val="3134632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33E0-F294-40BB-BCBA-52B76C3075CD}"/>
              </a:ext>
            </a:extLst>
          </p:cNvPr>
          <p:cNvSpPr>
            <a:spLocks noGrp="1"/>
          </p:cNvSpPr>
          <p:nvPr>
            <p:ph type="title"/>
          </p:nvPr>
        </p:nvSpPr>
        <p:spPr/>
        <p:txBody>
          <a:bodyPr/>
          <a:lstStyle/>
          <a:p>
            <a:r>
              <a:rPr lang="en-GB" dirty="0"/>
              <a:t>Understand NTFS Inheritance</a:t>
            </a:r>
          </a:p>
        </p:txBody>
      </p:sp>
      <p:sp>
        <p:nvSpPr>
          <p:cNvPr id="3" name="Content Placeholder 2">
            <a:extLst>
              <a:ext uri="{FF2B5EF4-FFF2-40B4-BE49-F238E27FC236}">
                <a16:creationId xmlns:a16="http://schemas.microsoft.com/office/drawing/2014/main" id="{DD703AF4-DFE6-4D35-B769-2C540FB83716}"/>
              </a:ext>
            </a:extLst>
          </p:cNvPr>
          <p:cNvSpPr>
            <a:spLocks noGrp="1"/>
          </p:cNvSpPr>
          <p:nvPr>
            <p:ph idx="1"/>
          </p:nvPr>
        </p:nvSpPr>
        <p:spPr/>
        <p:txBody>
          <a:bodyPr/>
          <a:lstStyle/>
          <a:p>
            <a:r>
              <a:rPr lang="en-GB" dirty="0"/>
              <a:t>You can review the inheritance status of a file or folder in File Explorer by following these steps. </a:t>
            </a:r>
          </a:p>
          <a:p>
            <a:r>
              <a:rPr lang="en-GB" dirty="0"/>
              <a:t>Open File Explorer. </a:t>
            </a:r>
          </a:p>
          <a:p>
            <a:r>
              <a:rPr lang="en-GB" dirty="0"/>
              <a:t>Navigate to the folder whose inheritance settings you want to review. </a:t>
            </a:r>
          </a:p>
          <a:p>
            <a:r>
              <a:rPr lang="en-GB" dirty="0"/>
              <a:t>Right-click the file or folder, and choose Properties &gt;security&gt; Advanced. </a:t>
            </a:r>
          </a:p>
          <a:p>
            <a:r>
              <a:rPr lang="en-GB" dirty="0"/>
              <a:t>On the Permissions tab, review the permission entries and notice the Inherited From column,</a:t>
            </a:r>
          </a:p>
          <a:p>
            <a:endParaRPr lang="en-GB" dirty="0"/>
          </a:p>
        </p:txBody>
      </p:sp>
    </p:spTree>
    <p:extLst>
      <p:ext uri="{BB962C8B-B14F-4D97-AF65-F5344CB8AC3E}">
        <p14:creationId xmlns:p14="http://schemas.microsoft.com/office/powerpoint/2010/main" val="20379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828421" cy="1325563"/>
          </a:xfrm>
        </p:spPr>
        <p:txBody>
          <a:bodyPr/>
          <a:lstStyle/>
          <a:p>
            <a:r>
              <a:rPr lang="en-GB" dirty="0"/>
              <a:t>Determine Windows 10 </a:t>
            </a:r>
            <a:br>
              <a:rPr lang="en-GB" dirty="0"/>
            </a:br>
            <a:r>
              <a:rPr lang="en-GB" dirty="0"/>
              <a:t>Edition Requirements</a:t>
            </a:r>
          </a:p>
        </p:txBody>
      </p:sp>
      <p:sp>
        <p:nvSpPr>
          <p:cNvPr id="3" name="Content Placeholder 2"/>
          <p:cNvSpPr>
            <a:spLocks noGrp="1"/>
          </p:cNvSpPr>
          <p:nvPr>
            <p:ph idx="1"/>
          </p:nvPr>
        </p:nvSpPr>
        <p:spPr/>
        <p:txBody>
          <a:bodyPr/>
          <a:lstStyle/>
          <a:p>
            <a:r>
              <a:rPr lang="en-GB" dirty="0"/>
              <a:t>Identify hardware and configuration requirements for general Windows 10 features </a:t>
            </a:r>
          </a:p>
          <a:p>
            <a:r>
              <a:rPr lang="en-GB" dirty="0"/>
              <a:t>Identify hardware and configuration requirements for Windows 10 security features</a:t>
            </a:r>
          </a:p>
          <a:p>
            <a:endParaRPr lang="en-GB" dirty="0"/>
          </a:p>
        </p:txBody>
      </p:sp>
    </p:spTree>
    <p:extLst>
      <p:ext uri="{BB962C8B-B14F-4D97-AF65-F5344CB8AC3E}">
        <p14:creationId xmlns:p14="http://schemas.microsoft.com/office/powerpoint/2010/main" val="31534290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5374-3A0D-4A83-8E43-515432A0C91A}"/>
              </a:ext>
            </a:extLst>
          </p:cNvPr>
          <p:cNvSpPr>
            <a:spLocks noGrp="1"/>
          </p:cNvSpPr>
          <p:nvPr>
            <p:ph type="title"/>
          </p:nvPr>
        </p:nvSpPr>
        <p:spPr/>
        <p:txBody>
          <a:bodyPr>
            <a:normAutofit/>
          </a:bodyPr>
          <a:lstStyle/>
          <a:p>
            <a:r>
              <a:rPr lang="en-GB" dirty="0"/>
              <a:t>Understanding move, copy, </a:t>
            </a:r>
            <a:r>
              <a:rPr lang="en-GB" dirty="0" smtClean="0"/>
              <a:t/>
            </a:r>
            <a:br>
              <a:rPr lang="en-GB" dirty="0" smtClean="0"/>
            </a:br>
            <a:r>
              <a:rPr lang="en-GB" dirty="0" smtClean="0"/>
              <a:t>and </a:t>
            </a:r>
            <a:r>
              <a:rPr lang="en-GB" dirty="0"/>
              <a:t>permissions </a:t>
            </a:r>
            <a:r>
              <a:rPr lang="en-GB" dirty="0" smtClean="0"/>
              <a:t>inheritance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3322270"/>
              </p:ext>
            </p:extLst>
          </p:nvPr>
        </p:nvGraphicFramePr>
        <p:xfrm>
          <a:off x="312738" y="1825625"/>
          <a:ext cx="11590338" cy="2296160"/>
        </p:xfrm>
        <a:graphic>
          <a:graphicData uri="http://schemas.openxmlformats.org/drawingml/2006/table">
            <a:tbl>
              <a:tblPr firstRow="1" bandRow="1">
                <a:tableStyleId>{5C22544A-7EE6-4342-B048-85BDC9FD1C3A}</a:tableStyleId>
              </a:tblPr>
              <a:tblGrid>
                <a:gridCol w="5795169">
                  <a:extLst>
                    <a:ext uri="{9D8B030D-6E8A-4147-A177-3AD203B41FA5}">
                      <a16:colId xmlns:a16="http://schemas.microsoft.com/office/drawing/2014/main" val="1221982501"/>
                    </a:ext>
                  </a:extLst>
                </a:gridCol>
                <a:gridCol w="5795169">
                  <a:extLst>
                    <a:ext uri="{9D8B030D-6E8A-4147-A177-3AD203B41FA5}">
                      <a16:colId xmlns:a16="http://schemas.microsoft.com/office/drawing/2014/main" val="2605538538"/>
                    </a:ext>
                  </a:extLst>
                </a:gridCol>
              </a:tblGrid>
              <a:tr h="370840">
                <a:tc>
                  <a:txBody>
                    <a:bodyPr/>
                    <a:lstStyle/>
                    <a:p>
                      <a:r>
                        <a:rPr lang="en-GB" dirty="0" smtClean="0"/>
                        <a:t>Action</a:t>
                      </a:r>
                      <a:endParaRPr lang="en-GB" dirty="0"/>
                    </a:p>
                  </a:txBody>
                  <a:tcPr/>
                </a:tc>
                <a:tc>
                  <a:txBody>
                    <a:bodyPr/>
                    <a:lstStyle/>
                    <a:p>
                      <a:r>
                        <a:rPr lang="en-GB" dirty="0" smtClean="0"/>
                        <a:t>Effect</a:t>
                      </a:r>
                      <a:endParaRPr lang="en-GB" dirty="0"/>
                    </a:p>
                  </a:txBody>
                  <a:tcPr/>
                </a:tc>
                <a:extLst>
                  <a:ext uri="{0D108BD9-81ED-4DB2-BD59-A6C34878D82A}">
                    <a16:rowId xmlns:a16="http://schemas.microsoft.com/office/drawing/2014/main" val="1343419497"/>
                  </a:ext>
                </a:extLst>
              </a:tr>
              <a:tr h="370840">
                <a:tc>
                  <a:txBody>
                    <a:bodyPr/>
                    <a:lstStyle/>
                    <a:p>
                      <a:r>
                        <a:rPr lang="en-GB" dirty="0" smtClean="0"/>
                        <a:t>Copy or</a:t>
                      </a:r>
                      <a:r>
                        <a:rPr lang="en-GB" baseline="0" dirty="0" smtClean="0"/>
                        <a:t> move a file or folder to a different volume</a:t>
                      </a:r>
                      <a:endParaRPr lang="en-GB" dirty="0"/>
                    </a:p>
                  </a:txBody>
                  <a:tcPr/>
                </a:tc>
                <a:tc>
                  <a:txBody>
                    <a:bodyPr/>
                    <a:lstStyle/>
                    <a:p>
                      <a:r>
                        <a:rPr lang="en-GB" dirty="0" smtClean="0"/>
                        <a:t>Inherits</a:t>
                      </a:r>
                      <a:r>
                        <a:rPr lang="en-GB" baseline="0" dirty="0" smtClean="0"/>
                        <a:t> the permission from the destination (new location) folder.</a:t>
                      </a:r>
                      <a:endParaRPr lang="en-GB" dirty="0"/>
                    </a:p>
                  </a:txBody>
                  <a:tcPr/>
                </a:tc>
                <a:extLst>
                  <a:ext uri="{0D108BD9-81ED-4DB2-BD59-A6C34878D82A}">
                    <a16:rowId xmlns:a16="http://schemas.microsoft.com/office/drawing/2014/main" val="81396072"/>
                  </a:ext>
                </a:extLst>
              </a:tr>
              <a:tr h="370840">
                <a:tc>
                  <a:txBody>
                    <a:bodyPr/>
                    <a:lstStyle/>
                    <a:p>
                      <a:r>
                        <a:rPr lang="en-GB" dirty="0" smtClean="0"/>
                        <a:t>Copy or Move a file or folder within the same NTFS volume</a:t>
                      </a:r>
                    </a:p>
                  </a:txBody>
                  <a:tcPr/>
                </a:tc>
                <a:tc>
                  <a:txBody>
                    <a:bodyPr/>
                    <a:lstStyle/>
                    <a:p>
                      <a:r>
                        <a:rPr lang="en-GB" dirty="0" smtClean="0"/>
                        <a:t>Inherits the permissions from the new parent folder, and explicitly assigned permissions are retained and merged with the inherited permissions.</a:t>
                      </a:r>
                    </a:p>
                  </a:txBody>
                  <a:tcPr/>
                </a:tc>
                <a:extLst>
                  <a:ext uri="{0D108BD9-81ED-4DB2-BD59-A6C34878D82A}">
                    <a16:rowId xmlns:a16="http://schemas.microsoft.com/office/drawing/2014/main" val="2370351056"/>
                  </a:ext>
                </a:extLst>
              </a:tr>
              <a:tr h="370840">
                <a:tc>
                  <a:txBody>
                    <a:bodyPr/>
                    <a:lstStyle/>
                    <a:p>
                      <a:r>
                        <a:rPr lang="en-GB" dirty="0" smtClean="0"/>
                        <a:t>Copy a file or folder to a non-NTFS volume</a:t>
                      </a:r>
                    </a:p>
                  </a:txBody>
                  <a:tcPr/>
                </a:tc>
                <a:tc>
                  <a:txBody>
                    <a:bodyPr/>
                    <a:lstStyle/>
                    <a:p>
                      <a:r>
                        <a:rPr lang="en-GB" dirty="0" smtClean="0"/>
                        <a:t>The copy of the folder or file loses all permissions.</a:t>
                      </a:r>
                    </a:p>
                  </a:txBody>
                  <a:tcPr/>
                </a:tc>
                <a:extLst>
                  <a:ext uri="{0D108BD9-81ED-4DB2-BD59-A6C34878D82A}">
                    <a16:rowId xmlns:a16="http://schemas.microsoft.com/office/drawing/2014/main" val="694876772"/>
                  </a:ext>
                </a:extLst>
              </a:tr>
            </a:tbl>
          </a:graphicData>
        </a:graphic>
      </p:graphicFrame>
    </p:spTree>
    <p:extLst>
      <p:ext uri="{BB962C8B-B14F-4D97-AF65-F5344CB8AC3E}">
        <p14:creationId xmlns:p14="http://schemas.microsoft.com/office/powerpoint/2010/main" val="27878713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NTFS-Protected file to a Fat Volume</a:t>
            </a:r>
            <a:endParaRPr lang="en-GB" dirty="0"/>
          </a:p>
        </p:txBody>
      </p:sp>
      <p:sp>
        <p:nvSpPr>
          <p:cNvPr id="3" name="Content Placeholder 2"/>
          <p:cNvSpPr>
            <a:spLocks noGrp="1"/>
          </p:cNvSpPr>
          <p:nvPr>
            <p:ph idx="1"/>
          </p:nvPr>
        </p:nvSpPr>
        <p:spPr/>
        <p:txBody>
          <a:bodyPr/>
          <a:lstStyle/>
          <a:p>
            <a:r>
              <a:rPr lang="en-GB" dirty="0"/>
              <a:t>If you’re moving a file or folder from NTFS to a non-NTFS partition, such as a FAT volume, all NTFS file and folder permissions will be lost because FAT does not support NTFS file and folder permissions. </a:t>
            </a:r>
            <a:endParaRPr lang="en-GB" dirty="0" smtClean="0"/>
          </a:p>
          <a:p>
            <a:r>
              <a:rPr lang="en-GB" dirty="0" smtClean="0"/>
              <a:t>Only </a:t>
            </a:r>
            <a:r>
              <a:rPr lang="en-GB" dirty="0"/>
              <a:t>Creator Owners and users with the Modify permission (and administrators) can perform this task because they have permission to move files and folders. When moving files to a FAT volume, the process involves saving the object onto the new file system, losing the original NTFS permissions in the process, and then deleting the original </a:t>
            </a:r>
            <a:r>
              <a:rPr lang="en-GB" dirty="0" smtClean="0"/>
              <a:t>object</a:t>
            </a:r>
            <a:r>
              <a:rPr lang="en-GB" dirty="0"/>
              <a:t>.</a:t>
            </a:r>
          </a:p>
        </p:txBody>
      </p:sp>
    </p:spTree>
    <p:extLst>
      <p:ext uri="{BB962C8B-B14F-4D97-AF65-F5344CB8AC3E}">
        <p14:creationId xmlns:p14="http://schemas.microsoft.com/office/powerpoint/2010/main" val="24717944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View Effective </a:t>
            </a:r>
            <a:r>
              <a:rPr lang="en-GB" dirty="0" smtClean="0"/>
              <a:t>Access</a:t>
            </a:r>
            <a:endParaRPr lang="en-GB" dirty="0"/>
          </a:p>
        </p:txBody>
      </p:sp>
      <p:sp>
        <p:nvSpPr>
          <p:cNvPr id="3" name="Content Placeholder 2"/>
          <p:cNvSpPr>
            <a:spLocks noGrp="1"/>
          </p:cNvSpPr>
          <p:nvPr>
            <p:ph idx="1"/>
          </p:nvPr>
        </p:nvSpPr>
        <p:spPr/>
        <p:txBody>
          <a:bodyPr>
            <a:normAutofit fontScale="92500"/>
          </a:bodyPr>
          <a:lstStyle/>
          <a:p>
            <a:r>
              <a:rPr lang="en-GB" dirty="0"/>
              <a:t>When assigning permissions to several groups, remember that the security settings have a cumulative effect; you should review the effective permissions obtained for the user by following these steps. </a:t>
            </a:r>
            <a:endParaRPr lang="en-GB" dirty="0" smtClean="0"/>
          </a:p>
          <a:p>
            <a:r>
              <a:rPr lang="en-GB" dirty="0" smtClean="0"/>
              <a:t>Open </a:t>
            </a:r>
            <a:r>
              <a:rPr lang="en-GB" dirty="0"/>
              <a:t>Windows Explorer. </a:t>
            </a:r>
            <a:endParaRPr lang="en-GB" dirty="0" smtClean="0"/>
          </a:p>
          <a:p>
            <a:r>
              <a:rPr lang="en-GB" dirty="0" smtClean="0"/>
              <a:t>Navigate </a:t>
            </a:r>
            <a:r>
              <a:rPr lang="en-GB" dirty="0"/>
              <a:t>to the file or folder whose effective permissions you want to view. </a:t>
            </a:r>
            <a:endParaRPr lang="en-GB" dirty="0" smtClean="0"/>
          </a:p>
          <a:p>
            <a:r>
              <a:rPr lang="en-GB" dirty="0" smtClean="0"/>
              <a:t>Right-click </a:t>
            </a:r>
            <a:r>
              <a:rPr lang="en-GB" dirty="0"/>
              <a:t>the file or folder, click Properties, and click the Security tab. </a:t>
            </a:r>
            <a:endParaRPr lang="en-GB" dirty="0" smtClean="0"/>
          </a:p>
          <a:p>
            <a:r>
              <a:rPr lang="en-GB" dirty="0" smtClean="0"/>
              <a:t>Click </a:t>
            </a:r>
            <a:r>
              <a:rPr lang="en-GB" dirty="0"/>
              <a:t>Advanced and then click the Effective Access tab. </a:t>
            </a:r>
            <a:endParaRPr lang="en-GB" dirty="0" smtClean="0"/>
          </a:p>
          <a:p>
            <a:r>
              <a:rPr lang="en-GB" dirty="0" smtClean="0"/>
              <a:t>Next </a:t>
            </a:r>
            <a:r>
              <a:rPr lang="en-GB" dirty="0"/>
              <a:t>to the User/Group, click Select A User. </a:t>
            </a:r>
            <a:endParaRPr lang="en-GB" dirty="0" smtClean="0"/>
          </a:p>
          <a:p>
            <a:r>
              <a:rPr lang="en-GB" dirty="0" smtClean="0"/>
              <a:t>On </a:t>
            </a:r>
            <a:r>
              <a:rPr lang="en-GB" dirty="0"/>
              <a:t>the Select User Or Group dialog box, click in the Enter The Object Name To Select (Examples) box, enter the name of a user or group, and then click OK. </a:t>
            </a:r>
            <a:endParaRPr lang="en-GB" dirty="0" smtClean="0"/>
          </a:p>
          <a:p>
            <a:r>
              <a:rPr lang="en-GB" dirty="0" smtClean="0"/>
              <a:t>Click </a:t>
            </a:r>
            <a:r>
              <a:rPr lang="en-GB" dirty="0"/>
              <a:t>View Effective Access.</a:t>
            </a:r>
          </a:p>
          <a:p>
            <a:endParaRPr lang="en-GB" dirty="0"/>
          </a:p>
        </p:txBody>
      </p:sp>
    </p:spTree>
    <p:extLst>
      <p:ext uri="{BB962C8B-B14F-4D97-AF65-F5344CB8AC3E}">
        <p14:creationId xmlns:p14="http://schemas.microsoft.com/office/powerpoint/2010/main" val="38076728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Folder Shares</a:t>
            </a:r>
            <a:endParaRPr lang="en-GB" dirty="0"/>
          </a:p>
        </p:txBody>
      </p:sp>
      <p:sp>
        <p:nvSpPr>
          <p:cNvPr id="3" name="Content Placeholder 2"/>
          <p:cNvSpPr>
            <a:spLocks noGrp="1"/>
          </p:cNvSpPr>
          <p:nvPr>
            <p:ph idx="1"/>
          </p:nvPr>
        </p:nvSpPr>
        <p:spPr/>
        <p:txBody>
          <a:bodyPr>
            <a:normAutofit lnSpcReduction="10000"/>
          </a:bodyPr>
          <a:lstStyle/>
          <a:p>
            <a:r>
              <a:rPr lang="en-GB" dirty="0"/>
              <a:t>Normally, a shared folder is located on a file server, but in a small network environment, the sharing can be located on a Windows 10–based computer or network-attached storage (NAS) device. When choosing the device or server, the resources should be available whenever the users need them and, often, this means the server is always on. </a:t>
            </a:r>
            <a:endParaRPr lang="en-GB" dirty="0" smtClean="0"/>
          </a:p>
          <a:p>
            <a:r>
              <a:rPr lang="en-GB" dirty="0" smtClean="0"/>
              <a:t>By </a:t>
            </a:r>
            <a:r>
              <a:rPr lang="en-GB" dirty="0"/>
              <a:t>providing a central location for shared folders to reside on, you enable the following features. </a:t>
            </a:r>
            <a:endParaRPr lang="en-GB" dirty="0" smtClean="0"/>
          </a:p>
          <a:p>
            <a:r>
              <a:rPr lang="en-GB" dirty="0" smtClean="0"/>
              <a:t>Simplification </a:t>
            </a:r>
            <a:r>
              <a:rPr lang="en-GB" dirty="0"/>
              <a:t>of management </a:t>
            </a:r>
            <a:endParaRPr lang="en-GB" dirty="0" smtClean="0"/>
          </a:p>
          <a:p>
            <a:r>
              <a:rPr lang="en-GB" dirty="0" smtClean="0"/>
              <a:t>User </a:t>
            </a:r>
            <a:r>
              <a:rPr lang="en-GB" dirty="0"/>
              <a:t>familiarity </a:t>
            </a:r>
            <a:endParaRPr lang="en-GB" dirty="0" smtClean="0"/>
          </a:p>
          <a:p>
            <a:r>
              <a:rPr lang="en-GB" dirty="0" smtClean="0"/>
              <a:t>Ease </a:t>
            </a:r>
            <a:r>
              <a:rPr lang="en-GB" dirty="0"/>
              <a:t>in backing up data </a:t>
            </a:r>
            <a:endParaRPr lang="en-GB" dirty="0" smtClean="0"/>
          </a:p>
          <a:p>
            <a:r>
              <a:rPr lang="en-GB" dirty="0" smtClean="0"/>
              <a:t>Consistent </a:t>
            </a:r>
            <a:r>
              <a:rPr lang="en-GB" dirty="0"/>
              <a:t>location and </a:t>
            </a:r>
            <a:r>
              <a:rPr lang="en-GB" dirty="0" smtClean="0"/>
              <a:t>availability</a:t>
            </a:r>
            <a:endParaRPr lang="en-GB" dirty="0"/>
          </a:p>
        </p:txBody>
      </p:sp>
    </p:spTree>
    <p:extLst>
      <p:ext uri="{BB962C8B-B14F-4D97-AF65-F5344CB8AC3E}">
        <p14:creationId xmlns:p14="http://schemas.microsoft.com/office/powerpoint/2010/main" val="10802763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Server Message Block</a:t>
            </a:r>
            <a:endParaRPr lang="en-GB" dirty="0"/>
          </a:p>
        </p:txBody>
      </p:sp>
      <p:sp>
        <p:nvSpPr>
          <p:cNvPr id="3" name="Content Placeholder 2"/>
          <p:cNvSpPr>
            <a:spLocks noGrp="1"/>
          </p:cNvSpPr>
          <p:nvPr>
            <p:ph idx="1"/>
          </p:nvPr>
        </p:nvSpPr>
        <p:spPr/>
        <p:txBody>
          <a:bodyPr>
            <a:normAutofit/>
          </a:bodyPr>
          <a:lstStyle/>
          <a:p>
            <a:r>
              <a:rPr lang="en-GB" dirty="0" smtClean="0"/>
              <a:t>Shares are provided by the layer 7 network protocol and not by NTFS.</a:t>
            </a:r>
          </a:p>
          <a:p>
            <a:r>
              <a:rPr lang="en-GB" dirty="0" smtClean="0"/>
              <a:t>You can see what version of SMB your windows 10 operating system is using by doing this:</a:t>
            </a:r>
          </a:p>
          <a:p>
            <a:r>
              <a:rPr lang="en-GB" dirty="0" smtClean="0"/>
              <a:t>Make sure you’re an Admin</a:t>
            </a:r>
          </a:p>
          <a:p>
            <a:r>
              <a:rPr lang="en-GB" dirty="0"/>
              <a:t>Open File Explorer and navigate to a shared or mapped folder on the network so that the shared files are visible in the right navigation pane.</a:t>
            </a:r>
          </a:p>
          <a:p>
            <a:r>
              <a:rPr lang="en-GB" dirty="0"/>
              <a:t>On the File Explorer menu, click File and then click Open Windows PowerShell As Administrator.</a:t>
            </a:r>
          </a:p>
          <a:p>
            <a:r>
              <a:rPr lang="en-GB" dirty="0"/>
              <a:t>Accept UAC if prompted.</a:t>
            </a:r>
          </a:p>
          <a:p>
            <a:r>
              <a:rPr lang="en-GB" dirty="0"/>
              <a:t>Type the Windows PowerShell cmdlet </a:t>
            </a:r>
            <a:r>
              <a:rPr lang="en-GB" b="1" dirty="0"/>
              <a:t>Get-</a:t>
            </a:r>
            <a:r>
              <a:rPr lang="en-GB" b="1" dirty="0" err="1"/>
              <a:t>SmbConnection</a:t>
            </a:r>
            <a:r>
              <a:rPr lang="en-GB" dirty="0"/>
              <a:t>.</a:t>
            </a:r>
          </a:p>
          <a:p>
            <a:endParaRPr lang="en-GB" dirty="0"/>
          </a:p>
        </p:txBody>
      </p:sp>
    </p:spTree>
    <p:extLst>
      <p:ext uri="{BB962C8B-B14F-4D97-AF65-F5344CB8AC3E}">
        <p14:creationId xmlns:p14="http://schemas.microsoft.com/office/powerpoint/2010/main" val="19840904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Network Discovery	</a:t>
            </a:r>
            <a:endParaRPr lang="en-GB" dirty="0"/>
          </a:p>
        </p:txBody>
      </p:sp>
      <p:sp>
        <p:nvSpPr>
          <p:cNvPr id="3" name="Content Placeholder 2"/>
          <p:cNvSpPr>
            <a:spLocks noGrp="1"/>
          </p:cNvSpPr>
          <p:nvPr>
            <p:ph idx="1"/>
          </p:nvPr>
        </p:nvSpPr>
        <p:spPr/>
        <p:txBody>
          <a:bodyPr/>
          <a:lstStyle/>
          <a:p>
            <a:r>
              <a:rPr lang="en-GB" dirty="0" smtClean="0"/>
              <a:t>The network discovery feature was introduced in Windows Vista and uses a Layer 2 network protocol</a:t>
            </a:r>
          </a:p>
          <a:p>
            <a:r>
              <a:rPr lang="en-GB" dirty="0" smtClean="0"/>
              <a:t>It allows windows to identify other devices on the subnet and when possible establish </a:t>
            </a:r>
            <a:r>
              <a:rPr lang="en-GB" dirty="0" err="1" smtClean="0"/>
              <a:t>QoS</a:t>
            </a:r>
            <a:r>
              <a:rPr lang="en-GB" dirty="0" smtClean="0"/>
              <a:t>.</a:t>
            </a:r>
          </a:p>
          <a:p>
            <a:endParaRPr lang="en-GB" dirty="0"/>
          </a:p>
        </p:txBody>
      </p:sp>
    </p:spTree>
    <p:extLst>
      <p:ext uri="{BB962C8B-B14F-4D97-AF65-F5344CB8AC3E}">
        <p14:creationId xmlns:p14="http://schemas.microsoft.com/office/powerpoint/2010/main" val="7316310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Configure Local Registry</a:t>
            </a:r>
            <a:endParaRPr lang="en-GB" dirty="0"/>
          </a:p>
        </p:txBody>
      </p:sp>
      <p:sp>
        <p:nvSpPr>
          <p:cNvPr id="3" name="Content Placeholder 2"/>
          <p:cNvSpPr>
            <a:spLocks noGrp="1"/>
          </p:cNvSpPr>
          <p:nvPr>
            <p:ph idx="1"/>
          </p:nvPr>
        </p:nvSpPr>
        <p:spPr/>
        <p:txBody>
          <a:bodyPr/>
          <a:lstStyle/>
          <a:p>
            <a:r>
              <a:rPr lang="en-GB" dirty="0"/>
              <a:t>You can find the registry files located in the %</a:t>
            </a:r>
            <a:r>
              <a:rPr lang="en-GB" dirty="0" err="1"/>
              <a:t>systemroot</a:t>
            </a:r>
            <a:r>
              <a:rPr lang="en-GB" dirty="0"/>
              <a:t>%\System32\</a:t>
            </a:r>
            <a:r>
              <a:rPr lang="en-GB" dirty="0" err="1"/>
              <a:t>Config</a:t>
            </a:r>
            <a:r>
              <a:rPr lang="en-GB" dirty="0"/>
              <a:t>\ though you will need to be an administrator to access this folder. Within this system folder, you should find several binary format “files” that the registry uses: </a:t>
            </a:r>
            <a:endParaRPr lang="en-GB" dirty="0" smtClean="0"/>
          </a:p>
          <a:p>
            <a:r>
              <a:rPr lang="en-GB" dirty="0" smtClean="0"/>
              <a:t>SAM </a:t>
            </a:r>
            <a:r>
              <a:rPr lang="en-GB" dirty="0"/>
              <a:t>(Security Accounts Manager used to store local passwords) </a:t>
            </a:r>
            <a:endParaRPr lang="en-GB" dirty="0" smtClean="0"/>
          </a:p>
          <a:p>
            <a:r>
              <a:rPr lang="en-GB" dirty="0" smtClean="0"/>
              <a:t>SECURITY </a:t>
            </a:r>
          </a:p>
          <a:p>
            <a:r>
              <a:rPr lang="en-GB" dirty="0" smtClean="0"/>
              <a:t>SOFTWARE </a:t>
            </a:r>
          </a:p>
          <a:p>
            <a:r>
              <a:rPr lang="en-GB" dirty="0" smtClean="0"/>
              <a:t>SYSTEM </a:t>
            </a:r>
          </a:p>
          <a:p>
            <a:r>
              <a:rPr lang="en-GB" dirty="0" smtClean="0"/>
              <a:t>DEFAULT </a:t>
            </a:r>
          </a:p>
          <a:p>
            <a:r>
              <a:rPr lang="en-GB" dirty="0" smtClean="0"/>
              <a:t>USERDIFF </a:t>
            </a:r>
            <a:r>
              <a:rPr lang="en-GB" dirty="0"/>
              <a:t>(used only for Windows upgrades</a:t>
            </a:r>
            <a:r>
              <a:rPr lang="en-GB" dirty="0" smtClean="0"/>
              <a:t>)</a:t>
            </a:r>
            <a:endParaRPr lang="en-GB" dirty="0"/>
          </a:p>
        </p:txBody>
      </p:sp>
    </p:spTree>
    <p:extLst>
      <p:ext uri="{BB962C8B-B14F-4D97-AF65-F5344CB8AC3E}">
        <p14:creationId xmlns:p14="http://schemas.microsoft.com/office/powerpoint/2010/main" val="18982639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Registry</a:t>
            </a:r>
            <a:endParaRPr lang="en-GB" dirty="0"/>
          </a:p>
        </p:txBody>
      </p:sp>
      <p:sp>
        <p:nvSpPr>
          <p:cNvPr id="3" name="Content Placeholder 2"/>
          <p:cNvSpPr>
            <a:spLocks noGrp="1"/>
          </p:cNvSpPr>
          <p:nvPr>
            <p:ph idx="1"/>
          </p:nvPr>
        </p:nvSpPr>
        <p:spPr/>
        <p:txBody>
          <a:bodyPr/>
          <a:lstStyle/>
          <a:p>
            <a:r>
              <a:rPr lang="en-GB" dirty="0"/>
              <a:t>In addition to the system files the user-specific settings are stored within the user profile and are loaded into system memory when a user signs in. These registry files are located in the following locations: </a:t>
            </a:r>
            <a:endParaRPr lang="en-GB" dirty="0" smtClean="0"/>
          </a:p>
          <a:p>
            <a:r>
              <a:rPr lang="en-GB" dirty="0" smtClean="0"/>
              <a:t>%</a:t>
            </a:r>
            <a:r>
              <a:rPr lang="en-GB" dirty="0" err="1"/>
              <a:t>userprofile</a:t>
            </a:r>
            <a:r>
              <a:rPr lang="en-GB" dirty="0"/>
              <a:t>%\ntuser.dat </a:t>
            </a:r>
            <a:endParaRPr lang="en-GB" dirty="0" smtClean="0"/>
          </a:p>
          <a:p>
            <a:r>
              <a:rPr lang="en-GB" dirty="0" smtClean="0"/>
              <a:t>%</a:t>
            </a:r>
            <a:r>
              <a:rPr lang="en-GB" dirty="0" err="1"/>
              <a:t>userprofile</a:t>
            </a:r>
            <a:r>
              <a:rPr lang="en-GB" dirty="0"/>
              <a:t>%\</a:t>
            </a:r>
            <a:r>
              <a:rPr lang="en-GB" dirty="0" err="1"/>
              <a:t>AppData</a:t>
            </a:r>
            <a:r>
              <a:rPr lang="en-GB" dirty="0"/>
              <a:t>\Local\Microsoft\Windows\UsrClass.dat</a:t>
            </a:r>
          </a:p>
          <a:p>
            <a:endParaRPr lang="en-GB" dirty="0"/>
          </a:p>
        </p:txBody>
      </p:sp>
    </p:spTree>
    <p:extLst>
      <p:ext uri="{BB962C8B-B14F-4D97-AF65-F5344CB8AC3E}">
        <p14:creationId xmlns:p14="http://schemas.microsoft.com/office/powerpoint/2010/main" val="24720961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Registry Hives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902102"/>
              </p:ext>
            </p:extLst>
          </p:nvPr>
        </p:nvGraphicFramePr>
        <p:xfrm>
          <a:off x="312904" y="1609056"/>
          <a:ext cx="11590338" cy="4404360"/>
        </p:xfrm>
        <a:graphic>
          <a:graphicData uri="http://schemas.openxmlformats.org/drawingml/2006/table">
            <a:tbl>
              <a:tblPr firstRow="1" bandRow="1">
                <a:tableStyleId>{5C22544A-7EE6-4342-B048-85BDC9FD1C3A}</a:tableStyleId>
              </a:tblPr>
              <a:tblGrid>
                <a:gridCol w="3104147">
                  <a:extLst>
                    <a:ext uri="{9D8B030D-6E8A-4147-A177-3AD203B41FA5}">
                      <a16:colId xmlns:a16="http://schemas.microsoft.com/office/drawing/2014/main" val="3755502587"/>
                    </a:ext>
                  </a:extLst>
                </a:gridCol>
                <a:gridCol w="8486191">
                  <a:extLst>
                    <a:ext uri="{9D8B030D-6E8A-4147-A177-3AD203B41FA5}">
                      <a16:colId xmlns:a16="http://schemas.microsoft.com/office/drawing/2014/main" val="2544375086"/>
                    </a:ext>
                  </a:extLst>
                </a:gridCol>
              </a:tblGrid>
              <a:tr h="370840">
                <a:tc>
                  <a:txBody>
                    <a:bodyPr/>
                    <a:lstStyle/>
                    <a:p>
                      <a:r>
                        <a:rPr lang="en-GB" dirty="0" smtClean="0"/>
                        <a:t>Hive</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3318654466"/>
                  </a:ext>
                </a:extLst>
              </a:tr>
              <a:tr h="370840">
                <a:tc>
                  <a:txBody>
                    <a:bodyPr/>
                    <a:lstStyle/>
                    <a:p>
                      <a:r>
                        <a:rPr lang="en-GB" dirty="0" smtClean="0"/>
                        <a:t>HKEY_CLASSES_ROOT</a:t>
                      </a:r>
                    </a:p>
                  </a:txBody>
                  <a:tcPr/>
                </a:tc>
                <a:tc>
                  <a:txBody>
                    <a:bodyPr/>
                    <a:lstStyle/>
                    <a:p>
                      <a:r>
                        <a:rPr lang="en-GB" dirty="0" smtClean="0"/>
                        <a:t>This hive relates to file association information relating to applications installed in the device. For example, it defines that the application for .</a:t>
                      </a:r>
                      <a:r>
                        <a:rPr lang="en-GB" dirty="0" err="1" smtClean="0"/>
                        <a:t>docx</a:t>
                      </a:r>
                      <a:r>
                        <a:rPr lang="en-GB" dirty="0" smtClean="0"/>
                        <a:t> files is Microsoft Word. This hive contains application information from derived from the settings that are stored in the HKEY_LOCAL_MACHINE\Software\Classes and HKEY_CURRENT_USER\Software\Classes hives.</a:t>
                      </a:r>
                    </a:p>
                  </a:txBody>
                  <a:tcPr/>
                </a:tc>
                <a:extLst>
                  <a:ext uri="{0D108BD9-81ED-4DB2-BD59-A6C34878D82A}">
                    <a16:rowId xmlns:a16="http://schemas.microsoft.com/office/drawing/2014/main" val="1437047197"/>
                  </a:ext>
                </a:extLst>
              </a:tr>
              <a:tr h="370840">
                <a:tc>
                  <a:txBody>
                    <a:bodyPr/>
                    <a:lstStyle/>
                    <a:p>
                      <a:r>
                        <a:rPr lang="en-GB" dirty="0" smtClean="0"/>
                        <a:t>HKEY_CURRENT_USER </a:t>
                      </a:r>
                      <a:endParaRPr lang="en-GB" dirty="0"/>
                    </a:p>
                  </a:txBody>
                  <a:tcPr/>
                </a:tc>
                <a:tc>
                  <a:txBody>
                    <a:bodyPr/>
                    <a:lstStyle/>
                    <a:p>
                      <a:r>
                        <a:rPr lang="en-GB" dirty="0" smtClean="0"/>
                        <a:t>This hive contains information for the signed-in user. Personalized settings such as background image, Windows </a:t>
                      </a:r>
                      <a:r>
                        <a:rPr lang="en-GB" dirty="0" err="1" smtClean="0"/>
                        <a:t>color</a:t>
                      </a:r>
                      <a:r>
                        <a:rPr lang="en-GB" dirty="0" smtClean="0"/>
                        <a:t> scheme, and font settings are stored in this hive.</a:t>
                      </a:r>
                    </a:p>
                  </a:txBody>
                  <a:tcPr/>
                </a:tc>
                <a:extLst>
                  <a:ext uri="{0D108BD9-81ED-4DB2-BD59-A6C34878D82A}">
                    <a16:rowId xmlns:a16="http://schemas.microsoft.com/office/drawing/2014/main" val="2914935520"/>
                  </a:ext>
                </a:extLst>
              </a:tr>
              <a:tr h="370840">
                <a:tc>
                  <a:txBody>
                    <a:bodyPr/>
                    <a:lstStyle/>
                    <a:p>
                      <a:r>
                        <a:rPr lang="en-GB" dirty="0" smtClean="0"/>
                        <a:t>HKEY_LOCAL_MACHINE</a:t>
                      </a:r>
                    </a:p>
                  </a:txBody>
                  <a:tcPr/>
                </a:tc>
                <a:tc>
                  <a:txBody>
                    <a:bodyPr/>
                    <a:lstStyle/>
                    <a:p>
                      <a:r>
                        <a:rPr lang="en-GB" dirty="0" smtClean="0"/>
                        <a:t>This hive stores computer-related configuration settings.</a:t>
                      </a:r>
                    </a:p>
                  </a:txBody>
                  <a:tcPr/>
                </a:tc>
                <a:extLst>
                  <a:ext uri="{0D108BD9-81ED-4DB2-BD59-A6C34878D82A}">
                    <a16:rowId xmlns:a16="http://schemas.microsoft.com/office/drawing/2014/main" val="221478638"/>
                  </a:ext>
                </a:extLst>
              </a:tr>
              <a:tr h="370840">
                <a:tc>
                  <a:txBody>
                    <a:bodyPr/>
                    <a:lstStyle/>
                    <a:p>
                      <a:r>
                        <a:rPr lang="en-GB" dirty="0" smtClean="0"/>
                        <a:t>HKEY_USERS</a:t>
                      </a:r>
                    </a:p>
                  </a:txBody>
                  <a:tcPr/>
                </a:tc>
                <a:tc>
                  <a:txBody>
                    <a:bodyPr/>
                    <a:lstStyle/>
                    <a:p>
                      <a:r>
                        <a:rPr lang="en-GB" dirty="0" smtClean="0"/>
                        <a:t>This hive contains user-related configuration settings for all users who have signed in locally to the computer, including the currently signed-in user. The HKEY_CURRENT_USER hive is a </a:t>
                      </a:r>
                      <a:r>
                        <a:rPr lang="en-GB" dirty="0" err="1" smtClean="0"/>
                        <a:t>subkey</a:t>
                      </a:r>
                      <a:r>
                        <a:rPr lang="en-GB" dirty="0" smtClean="0"/>
                        <a:t> of HKEY_USERS. Edits to this hive will affect the user settings for the currently signed-in user.</a:t>
                      </a:r>
                    </a:p>
                  </a:txBody>
                  <a:tcPr/>
                </a:tc>
                <a:extLst>
                  <a:ext uri="{0D108BD9-81ED-4DB2-BD59-A6C34878D82A}">
                    <a16:rowId xmlns:a16="http://schemas.microsoft.com/office/drawing/2014/main" val="1205310440"/>
                  </a:ext>
                </a:extLst>
              </a:tr>
              <a:tr h="370840">
                <a:tc>
                  <a:txBody>
                    <a:bodyPr/>
                    <a:lstStyle/>
                    <a:p>
                      <a:r>
                        <a:rPr lang="en-GB" dirty="0" smtClean="0"/>
                        <a:t>HKEY_CURRENT_CONFIG</a:t>
                      </a:r>
                    </a:p>
                  </a:txBody>
                  <a:tcPr/>
                </a:tc>
                <a:tc>
                  <a:txBody>
                    <a:bodyPr/>
                    <a:lstStyle/>
                    <a:p>
                      <a:r>
                        <a:rPr lang="en-GB" dirty="0" smtClean="0"/>
                        <a:t>This hive contains current hardware profile information for the local computer.</a:t>
                      </a:r>
                    </a:p>
                  </a:txBody>
                  <a:tcPr/>
                </a:tc>
                <a:extLst>
                  <a:ext uri="{0D108BD9-81ED-4DB2-BD59-A6C34878D82A}">
                    <a16:rowId xmlns:a16="http://schemas.microsoft.com/office/drawing/2014/main" val="3475568535"/>
                  </a:ext>
                </a:extLst>
              </a:tr>
            </a:tbl>
          </a:graphicData>
        </a:graphic>
      </p:graphicFrame>
    </p:spTree>
    <p:extLst>
      <p:ext uri="{BB962C8B-B14F-4D97-AF65-F5344CB8AC3E}">
        <p14:creationId xmlns:p14="http://schemas.microsoft.com/office/powerpoint/2010/main" val="16193586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Registry Value </a:t>
            </a:r>
            <a:r>
              <a:rPr lang="en-GB" dirty="0" smtClean="0"/>
              <a:t>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983620"/>
              </p:ext>
            </p:extLst>
          </p:nvPr>
        </p:nvGraphicFramePr>
        <p:xfrm>
          <a:off x="312738" y="1825625"/>
          <a:ext cx="11590338" cy="3571240"/>
        </p:xfrm>
        <a:graphic>
          <a:graphicData uri="http://schemas.openxmlformats.org/drawingml/2006/table">
            <a:tbl>
              <a:tblPr firstRow="1" bandRow="1">
                <a:tableStyleId>{5C22544A-7EE6-4342-B048-85BDC9FD1C3A}</a:tableStyleId>
              </a:tblPr>
              <a:tblGrid>
                <a:gridCol w="1941178">
                  <a:extLst>
                    <a:ext uri="{9D8B030D-6E8A-4147-A177-3AD203B41FA5}">
                      <a16:colId xmlns:a16="http://schemas.microsoft.com/office/drawing/2014/main" val="2597438185"/>
                    </a:ext>
                  </a:extLst>
                </a:gridCol>
                <a:gridCol w="2863516">
                  <a:extLst>
                    <a:ext uri="{9D8B030D-6E8A-4147-A177-3AD203B41FA5}">
                      <a16:colId xmlns:a16="http://schemas.microsoft.com/office/drawing/2014/main" val="2695035669"/>
                    </a:ext>
                  </a:extLst>
                </a:gridCol>
                <a:gridCol w="6785644">
                  <a:extLst>
                    <a:ext uri="{9D8B030D-6E8A-4147-A177-3AD203B41FA5}">
                      <a16:colId xmlns:a16="http://schemas.microsoft.com/office/drawing/2014/main" val="1394467684"/>
                    </a:ext>
                  </a:extLst>
                </a:gridCol>
              </a:tblGrid>
              <a:tr h="370840">
                <a:tc>
                  <a:txBody>
                    <a:bodyPr/>
                    <a:lstStyle/>
                    <a:p>
                      <a:r>
                        <a:rPr lang="en-GB" dirty="0" smtClean="0"/>
                        <a:t>Value Type</a:t>
                      </a:r>
                      <a:endParaRPr lang="en-GB" dirty="0"/>
                    </a:p>
                  </a:txBody>
                  <a:tcPr/>
                </a:tc>
                <a:tc>
                  <a:txBody>
                    <a:bodyPr/>
                    <a:lstStyle/>
                    <a:p>
                      <a:r>
                        <a:rPr lang="en-GB" dirty="0" smtClean="0"/>
                        <a:t>Data Type</a:t>
                      </a:r>
                      <a:endParaRPr lang="en-GB" dirty="0"/>
                    </a:p>
                  </a:txBody>
                  <a:tcPr/>
                </a:tc>
                <a:tc>
                  <a:txBody>
                    <a:bodyPr/>
                    <a:lstStyle/>
                    <a:p>
                      <a:r>
                        <a:rPr lang="en-GB" dirty="0" smtClean="0"/>
                        <a:t>Description</a:t>
                      </a:r>
                      <a:endParaRPr lang="en-GB" dirty="0"/>
                    </a:p>
                  </a:txBody>
                  <a:tcPr/>
                </a:tc>
                <a:extLst>
                  <a:ext uri="{0D108BD9-81ED-4DB2-BD59-A6C34878D82A}">
                    <a16:rowId xmlns:a16="http://schemas.microsoft.com/office/drawing/2014/main" val="3551114725"/>
                  </a:ext>
                </a:extLst>
              </a:tr>
              <a:tr h="370840">
                <a:tc>
                  <a:txBody>
                    <a:bodyPr/>
                    <a:lstStyle/>
                    <a:p>
                      <a:r>
                        <a:rPr lang="en-GB" dirty="0" smtClean="0"/>
                        <a:t>REG_BINARY</a:t>
                      </a:r>
                    </a:p>
                  </a:txBody>
                  <a:tcPr/>
                </a:tc>
                <a:tc>
                  <a:txBody>
                    <a:bodyPr/>
                    <a:lstStyle/>
                    <a:p>
                      <a:r>
                        <a:rPr lang="en-GB" dirty="0" smtClean="0"/>
                        <a:t>Binary</a:t>
                      </a:r>
                      <a:endParaRPr lang="en-GB" dirty="0"/>
                    </a:p>
                  </a:txBody>
                  <a:tcPr/>
                </a:tc>
                <a:tc>
                  <a:txBody>
                    <a:bodyPr/>
                    <a:lstStyle/>
                    <a:p>
                      <a:r>
                        <a:rPr lang="en-GB" dirty="0" smtClean="0"/>
                        <a:t>Raw binary data. Values are normally displayed in hexadecimal format. Hardware information is often stored in these values.</a:t>
                      </a:r>
                    </a:p>
                  </a:txBody>
                  <a:tcPr/>
                </a:tc>
                <a:extLst>
                  <a:ext uri="{0D108BD9-81ED-4DB2-BD59-A6C34878D82A}">
                    <a16:rowId xmlns:a16="http://schemas.microsoft.com/office/drawing/2014/main" val="2928728649"/>
                  </a:ext>
                </a:extLst>
              </a:tr>
              <a:tr h="370840">
                <a:tc>
                  <a:txBody>
                    <a:bodyPr/>
                    <a:lstStyle/>
                    <a:p>
                      <a:r>
                        <a:rPr lang="en-GB" dirty="0" smtClean="0"/>
                        <a:t>REG_DWORD</a:t>
                      </a:r>
                    </a:p>
                  </a:txBody>
                  <a:tcPr/>
                </a:tc>
                <a:tc>
                  <a:txBody>
                    <a:bodyPr/>
                    <a:lstStyle/>
                    <a:p>
                      <a:r>
                        <a:rPr lang="en-GB" dirty="0" smtClean="0"/>
                        <a:t>DWORD</a:t>
                      </a:r>
                      <a:endParaRPr lang="en-GB" dirty="0"/>
                    </a:p>
                  </a:txBody>
                  <a:tcPr/>
                </a:tc>
                <a:tc>
                  <a:txBody>
                    <a:bodyPr/>
                    <a:lstStyle/>
                    <a:p>
                      <a:r>
                        <a:rPr lang="en-GB" dirty="0" smtClean="0"/>
                        <a:t>4-byte numbers (a 32-bit integer). Device-driver and service-related values are stored in these values.</a:t>
                      </a:r>
                    </a:p>
                  </a:txBody>
                  <a:tcPr/>
                </a:tc>
                <a:extLst>
                  <a:ext uri="{0D108BD9-81ED-4DB2-BD59-A6C34878D82A}">
                    <a16:rowId xmlns:a16="http://schemas.microsoft.com/office/drawing/2014/main" val="1537313905"/>
                  </a:ext>
                </a:extLst>
              </a:tr>
              <a:tr h="370840">
                <a:tc>
                  <a:txBody>
                    <a:bodyPr/>
                    <a:lstStyle/>
                    <a:p>
                      <a:r>
                        <a:rPr lang="en-GB" dirty="0" smtClean="0"/>
                        <a:t>REG_SZ</a:t>
                      </a:r>
                    </a:p>
                  </a:txBody>
                  <a:tcPr/>
                </a:tc>
                <a:tc>
                  <a:txBody>
                    <a:bodyPr/>
                    <a:lstStyle/>
                    <a:p>
                      <a:r>
                        <a:rPr lang="en-GB" dirty="0" smtClean="0"/>
                        <a:t>String</a:t>
                      </a:r>
                      <a:endParaRPr lang="en-GB" dirty="0"/>
                    </a:p>
                  </a:txBody>
                  <a:tcPr/>
                </a:tc>
                <a:tc>
                  <a:txBody>
                    <a:bodyPr/>
                    <a:lstStyle/>
                    <a:p>
                      <a:r>
                        <a:rPr lang="en-GB" dirty="0" smtClean="0"/>
                        <a:t>A fixed-length text string. Most of the values listed in the \HKEY_CURRENT_USER\Control Panel\Mouse keys are REG_SZ values.</a:t>
                      </a:r>
                    </a:p>
                  </a:txBody>
                  <a:tcPr/>
                </a:tc>
                <a:extLst>
                  <a:ext uri="{0D108BD9-81ED-4DB2-BD59-A6C34878D82A}">
                    <a16:rowId xmlns:a16="http://schemas.microsoft.com/office/drawing/2014/main" val="3383693714"/>
                  </a:ext>
                </a:extLst>
              </a:tr>
              <a:tr h="370840">
                <a:tc>
                  <a:txBody>
                    <a:bodyPr/>
                    <a:lstStyle/>
                    <a:p>
                      <a:r>
                        <a:rPr lang="en-GB" dirty="0" smtClean="0"/>
                        <a:t>REG_EXPAND_SZ</a:t>
                      </a:r>
                    </a:p>
                  </a:txBody>
                  <a:tcPr/>
                </a:tc>
                <a:tc>
                  <a:txBody>
                    <a:bodyPr/>
                    <a:lstStyle/>
                    <a:p>
                      <a:r>
                        <a:rPr lang="en-GB" dirty="0" smtClean="0"/>
                        <a:t>Expandable String</a:t>
                      </a:r>
                      <a:endParaRPr lang="en-GB" dirty="0"/>
                    </a:p>
                  </a:txBody>
                  <a:tcPr/>
                </a:tc>
                <a:tc>
                  <a:txBody>
                    <a:bodyPr/>
                    <a:lstStyle/>
                    <a:p>
                      <a:r>
                        <a:rPr lang="en-GB" dirty="0" smtClean="0"/>
                        <a:t>A variable length text string. Windows uses REG_EXPAND_SZ values to contain variables, such as file system paths.</a:t>
                      </a:r>
                    </a:p>
                  </a:txBody>
                  <a:tcPr/>
                </a:tc>
                <a:extLst>
                  <a:ext uri="{0D108BD9-81ED-4DB2-BD59-A6C34878D82A}">
                    <a16:rowId xmlns:a16="http://schemas.microsoft.com/office/drawing/2014/main" val="703873714"/>
                  </a:ext>
                </a:extLst>
              </a:tr>
              <a:tr h="370840">
                <a:tc>
                  <a:txBody>
                    <a:bodyPr/>
                    <a:lstStyle/>
                    <a:p>
                      <a:r>
                        <a:rPr lang="en-GB" dirty="0" smtClean="0"/>
                        <a:t>REG_MULTI_SZ</a:t>
                      </a:r>
                    </a:p>
                  </a:txBody>
                  <a:tcPr/>
                </a:tc>
                <a:tc>
                  <a:txBody>
                    <a:bodyPr/>
                    <a:lstStyle/>
                    <a:p>
                      <a:r>
                        <a:rPr lang="en-GB" dirty="0" smtClean="0"/>
                        <a:t>Multiple String</a:t>
                      </a:r>
                      <a:endParaRPr lang="en-GB" dirty="0"/>
                    </a:p>
                  </a:txBody>
                  <a:tcPr/>
                </a:tc>
                <a:tc>
                  <a:txBody>
                    <a:bodyPr/>
                    <a:lstStyle/>
                    <a:p>
                      <a:r>
                        <a:rPr lang="en-GB" dirty="0" smtClean="0"/>
                        <a:t>Multiple string values. These values are typically used when multiple values are required.</a:t>
                      </a:r>
                    </a:p>
                  </a:txBody>
                  <a:tcPr/>
                </a:tc>
                <a:extLst>
                  <a:ext uri="{0D108BD9-81ED-4DB2-BD59-A6C34878D82A}">
                    <a16:rowId xmlns:a16="http://schemas.microsoft.com/office/drawing/2014/main" val="3900345492"/>
                  </a:ext>
                </a:extLst>
              </a:tr>
            </a:tbl>
          </a:graphicData>
        </a:graphic>
      </p:graphicFrame>
    </p:spTree>
    <p:extLst>
      <p:ext uri="{BB962C8B-B14F-4D97-AF65-F5344CB8AC3E}">
        <p14:creationId xmlns:p14="http://schemas.microsoft.com/office/powerpoint/2010/main" val="2720802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normAutofit/>
          </a:bodyPr>
          <a:lstStyle/>
          <a:p>
            <a:r>
              <a:rPr lang="en-GB" sz="2400" dirty="0"/>
              <a:t>Client Hyper-V Enables you to create, manage, and run virtual machines that you can install with different guest operating systems to support, perhaps, earlier line-of-business (LOB) apps that will not run natively on Windows 10. Requirements of the Client Hyper-V feature are:</a:t>
            </a:r>
          </a:p>
          <a:p>
            <a:r>
              <a:rPr lang="en-GB" sz="2400" dirty="0"/>
              <a:t>A 64-bit version of either the Windows 10 Pro or Windows 10 Enterprise edition.</a:t>
            </a:r>
          </a:p>
          <a:p>
            <a:r>
              <a:rPr lang="en-GB" sz="2400" dirty="0"/>
              <a:t>A computer that supports SLAT.</a:t>
            </a:r>
          </a:p>
          <a:p>
            <a:r>
              <a:rPr lang="en-GB" sz="2400" dirty="0"/>
              <a:t>Additional physical memory to support running the virtual machines.</a:t>
            </a:r>
          </a:p>
          <a:p>
            <a:r>
              <a:rPr lang="en-GB" sz="2400" dirty="0"/>
              <a:t>A minimum of 2 GBs of additional memory is recommended.</a:t>
            </a:r>
          </a:p>
          <a:p>
            <a:endParaRPr lang="en-GB" sz="2400" dirty="0"/>
          </a:p>
        </p:txBody>
      </p:sp>
    </p:spTree>
    <p:extLst>
      <p:ext uri="{BB962C8B-B14F-4D97-AF65-F5344CB8AC3E}">
        <p14:creationId xmlns:p14="http://schemas.microsoft.com/office/powerpoint/2010/main" val="259084178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PowerShell Registry</a:t>
            </a:r>
            <a:endParaRPr lang="en-GB" dirty="0"/>
          </a:p>
        </p:txBody>
      </p:sp>
      <p:sp>
        <p:nvSpPr>
          <p:cNvPr id="3" name="Content Placeholder 2"/>
          <p:cNvSpPr>
            <a:spLocks noGrp="1"/>
          </p:cNvSpPr>
          <p:nvPr>
            <p:ph idx="1"/>
          </p:nvPr>
        </p:nvSpPr>
        <p:spPr/>
        <p:txBody>
          <a:bodyPr/>
          <a:lstStyle/>
          <a:p>
            <a:r>
              <a:rPr lang="en-GB" dirty="0" smtClean="0"/>
              <a:t>View the registry</a:t>
            </a:r>
          </a:p>
          <a:p>
            <a:endParaRPr lang="en-GB" dirty="0" smtClean="0"/>
          </a:p>
          <a:p>
            <a:r>
              <a:rPr lang="en-GB" b="1" dirty="0" smtClean="0"/>
              <a:t>Get-</a:t>
            </a:r>
            <a:r>
              <a:rPr lang="en-GB" b="1" dirty="0" err="1" smtClean="0"/>
              <a:t>childitem</a:t>
            </a:r>
            <a:r>
              <a:rPr lang="en-GB" b="1" dirty="0" smtClean="0"/>
              <a:t> –path </a:t>
            </a:r>
            <a:r>
              <a:rPr lang="en-GB" b="1" dirty="0" err="1" smtClean="0"/>
              <a:t>hklm</a:t>
            </a:r>
            <a:r>
              <a:rPr lang="en-GB" b="1" dirty="0" smtClean="0"/>
              <a:t>:</a:t>
            </a:r>
            <a:br>
              <a:rPr lang="en-GB" b="1" dirty="0" smtClean="0"/>
            </a:br>
            <a:r>
              <a:rPr lang="en-GB" b="1" dirty="0" smtClean="0"/>
              <a:t>	Dir    </a:t>
            </a:r>
            <a:r>
              <a:rPr lang="en-GB" dirty="0" smtClean="0"/>
              <a:t>(Shift Enter to get the Dir)</a:t>
            </a:r>
          </a:p>
          <a:p>
            <a:endParaRPr lang="en-GB" dirty="0"/>
          </a:p>
          <a:p>
            <a:endParaRPr lang="en-GB" dirty="0"/>
          </a:p>
          <a:p>
            <a:r>
              <a:rPr lang="en-GB" b="1" dirty="0" smtClean="0"/>
              <a:t>get-</a:t>
            </a:r>
            <a:r>
              <a:rPr lang="en-GB" b="1" dirty="0" err="1" smtClean="0"/>
              <a:t>childitem</a:t>
            </a:r>
            <a:r>
              <a:rPr lang="en-GB" b="1" dirty="0" smtClean="0"/>
              <a:t> </a:t>
            </a:r>
            <a:r>
              <a:rPr lang="en-GB" b="1" dirty="0"/>
              <a:t>-</a:t>
            </a:r>
            <a:r>
              <a:rPr lang="en-GB" b="1" dirty="0" err="1"/>
              <a:t>erroraction</a:t>
            </a:r>
            <a:r>
              <a:rPr lang="en-GB" b="1" dirty="0"/>
              <a:t> </a:t>
            </a:r>
            <a:r>
              <a:rPr lang="en-GB" b="1" dirty="0" err="1"/>
              <a:t>silentlycontinue</a:t>
            </a:r>
            <a:r>
              <a:rPr lang="en-GB" b="1" dirty="0"/>
              <a:t> | format-table name, </a:t>
            </a:r>
            <a:r>
              <a:rPr lang="en-GB" b="1" dirty="0" err="1" smtClean="0"/>
              <a:t>Subkeycount</a:t>
            </a:r>
            <a:r>
              <a:rPr lang="en-GB" b="1" dirty="0"/>
              <a:t>, </a:t>
            </a:r>
            <a:r>
              <a:rPr lang="en-GB" b="1" dirty="0" err="1"/>
              <a:t>valuecount</a:t>
            </a:r>
            <a:r>
              <a:rPr lang="en-GB" b="1" dirty="0"/>
              <a:t> </a:t>
            </a:r>
            <a:r>
              <a:rPr lang="en-GB" b="1" dirty="0" smtClean="0"/>
              <a:t>-</a:t>
            </a:r>
            <a:r>
              <a:rPr lang="en-GB" b="1" dirty="0" err="1" smtClean="0"/>
              <a:t>autosize</a:t>
            </a:r>
            <a:endParaRPr lang="en-GB" b="1" dirty="0" smtClean="0"/>
          </a:p>
          <a:p>
            <a:endParaRPr lang="en-GB" dirty="0"/>
          </a:p>
          <a:p>
            <a:endParaRPr lang="en-GB" dirty="0"/>
          </a:p>
        </p:txBody>
      </p:sp>
    </p:spTree>
    <p:extLst>
      <p:ext uri="{BB962C8B-B14F-4D97-AF65-F5344CB8AC3E}">
        <p14:creationId xmlns:p14="http://schemas.microsoft.com/office/powerpoint/2010/main" val="17243605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PowerShell Registry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Create a new registry</a:t>
            </a:r>
          </a:p>
          <a:p>
            <a:r>
              <a:rPr lang="en-GB" dirty="0" smtClean="0"/>
              <a:t>First use the set-location cmdlet to change the sub tree:</a:t>
            </a:r>
          </a:p>
          <a:p>
            <a:r>
              <a:rPr lang="en-GB" b="1" dirty="0" smtClean="0"/>
              <a:t>Set-Location “HKCU:\Software”</a:t>
            </a:r>
          </a:p>
          <a:p>
            <a:endParaRPr lang="en-GB" dirty="0"/>
          </a:p>
          <a:p>
            <a:r>
              <a:rPr lang="en-GB" dirty="0" smtClean="0"/>
              <a:t>You can also use the full path to the registry:</a:t>
            </a:r>
            <a:endParaRPr lang="en-GB" dirty="0"/>
          </a:p>
          <a:p>
            <a:r>
              <a:rPr lang="en-GB" b="1" dirty="0"/>
              <a:t>New-Item -Path HKCU:\Software -Name "Demonstration" –</a:t>
            </a:r>
            <a:r>
              <a:rPr lang="en-GB" b="1" dirty="0" smtClean="0"/>
              <a:t>Force</a:t>
            </a:r>
          </a:p>
          <a:p>
            <a:endParaRPr lang="en-GB" dirty="0" smtClean="0"/>
          </a:p>
          <a:p>
            <a:r>
              <a:rPr lang="en-GB" dirty="0" smtClean="0"/>
              <a:t>Assign a new registry key value:</a:t>
            </a:r>
            <a:endParaRPr lang="en-GB" dirty="0"/>
          </a:p>
          <a:p>
            <a:r>
              <a:rPr lang="en-GB" b="1" dirty="0"/>
              <a:t>Set-Item -Path HKCU:\Software\Demonstration -Value "</a:t>
            </a:r>
            <a:r>
              <a:rPr lang="en-GB" b="1" dirty="0" smtClean="0"/>
              <a:t>demo“</a:t>
            </a:r>
          </a:p>
          <a:p>
            <a:endParaRPr lang="en-GB" dirty="0" smtClean="0"/>
          </a:p>
          <a:p>
            <a:r>
              <a:rPr lang="en-GB" dirty="0" smtClean="0"/>
              <a:t>Validate the key value has been stored:</a:t>
            </a:r>
            <a:endParaRPr lang="en-GB" dirty="0"/>
          </a:p>
          <a:p>
            <a:r>
              <a:rPr lang="en-GB" b="1" dirty="0"/>
              <a:t>get-item -path HKCU:\software\demonstration</a:t>
            </a:r>
          </a:p>
        </p:txBody>
      </p:sp>
    </p:spTree>
    <p:extLst>
      <p:ext uri="{BB962C8B-B14F-4D97-AF65-F5344CB8AC3E}">
        <p14:creationId xmlns:p14="http://schemas.microsoft.com/office/powerpoint/2010/main" val="29666272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169532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2</a:t>
            </a:r>
          </a:p>
        </p:txBody>
      </p:sp>
      <p:sp>
        <p:nvSpPr>
          <p:cNvPr id="3" name="Content Placeholder 2"/>
          <p:cNvSpPr>
            <a:spLocks noGrp="1"/>
          </p:cNvSpPr>
          <p:nvPr>
            <p:ph idx="1"/>
          </p:nvPr>
        </p:nvSpPr>
        <p:spPr/>
        <p:txBody>
          <a:bodyPr/>
          <a:lstStyle/>
          <a:p>
            <a:r>
              <a:rPr lang="en-GB" dirty="0"/>
              <a:t>Manage Devices and Data</a:t>
            </a:r>
          </a:p>
        </p:txBody>
      </p:sp>
    </p:spTree>
    <p:extLst>
      <p:ext uri="{BB962C8B-B14F-4D97-AF65-F5344CB8AC3E}">
        <p14:creationId xmlns:p14="http://schemas.microsoft.com/office/powerpoint/2010/main" val="27102139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3</a:t>
            </a:r>
          </a:p>
        </p:txBody>
      </p:sp>
      <p:sp>
        <p:nvSpPr>
          <p:cNvPr id="3" name="Content Placeholder 2"/>
          <p:cNvSpPr>
            <a:spLocks noGrp="1"/>
          </p:cNvSpPr>
          <p:nvPr>
            <p:ph idx="1"/>
          </p:nvPr>
        </p:nvSpPr>
        <p:spPr/>
        <p:txBody>
          <a:bodyPr/>
          <a:lstStyle/>
          <a:p>
            <a:r>
              <a:rPr lang="en-GB" dirty="0"/>
              <a:t>Configure Connectivity</a:t>
            </a:r>
          </a:p>
        </p:txBody>
      </p:sp>
    </p:spTree>
    <p:extLst>
      <p:ext uri="{BB962C8B-B14F-4D97-AF65-F5344CB8AC3E}">
        <p14:creationId xmlns:p14="http://schemas.microsoft.com/office/powerpoint/2010/main" val="342179068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4</a:t>
            </a:r>
          </a:p>
        </p:txBody>
      </p:sp>
      <p:sp>
        <p:nvSpPr>
          <p:cNvPr id="3" name="Content Placeholder 2"/>
          <p:cNvSpPr>
            <a:spLocks noGrp="1"/>
          </p:cNvSpPr>
          <p:nvPr>
            <p:ph idx="1"/>
          </p:nvPr>
        </p:nvSpPr>
        <p:spPr/>
        <p:txBody>
          <a:bodyPr/>
          <a:lstStyle/>
          <a:p>
            <a:r>
              <a:rPr lang="en-GB" dirty="0"/>
              <a:t>Maintain Windows</a:t>
            </a:r>
          </a:p>
        </p:txBody>
      </p:sp>
    </p:spTree>
    <p:extLst>
      <p:ext uri="{BB962C8B-B14F-4D97-AF65-F5344CB8AC3E}">
        <p14:creationId xmlns:p14="http://schemas.microsoft.com/office/powerpoint/2010/main" val="1526090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Cortana You can use Cortana as a digital assistant to control Windows 10 and perform tasks such as writing email, setting reminders, and performing web searches.</a:t>
            </a:r>
          </a:p>
          <a:p>
            <a:r>
              <a:rPr lang="en-GB" sz="2400" dirty="0"/>
              <a:t>Because Cortana is voice-activated and controlled, your Windows 10 device requires a microphone.</a:t>
            </a:r>
          </a:p>
          <a:p>
            <a:endParaRPr lang="en-GB" dirty="0"/>
          </a:p>
        </p:txBody>
      </p:sp>
    </p:spTree>
    <p:extLst>
      <p:ext uri="{BB962C8B-B14F-4D97-AF65-F5344CB8AC3E}">
        <p14:creationId xmlns:p14="http://schemas.microsoft.com/office/powerpoint/2010/main" val="1522143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sz="2400" dirty="0"/>
              <a:t>Continuum Windows 10 is available on a variety of devices types and form factors. With Continuum, Microsoft </a:t>
            </a:r>
            <a:r>
              <a:rPr lang="en-GB" sz="2400" dirty="0" err="1"/>
              <a:t>endeavors</a:t>
            </a:r>
            <a:r>
              <a:rPr lang="en-GB" sz="2400" dirty="0"/>
              <a:t> to optimize the user experience across device types by detecting the hardware on your device and changing to that hardware.</a:t>
            </a:r>
          </a:p>
          <a:p>
            <a:r>
              <a:rPr lang="en-GB" sz="2400" dirty="0"/>
              <a:t>For example, Windows 10 determines when you are using a non-touch desktop computer and enables traditional interaction with the operating system by use of a mouse. For users of hybrid devices, such as the Microsoft Surface Pro, when you disconnect a keyboard cover, Windows 10 switches to Tablet Mode.</a:t>
            </a:r>
          </a:p>
          <a:p>
            <a:endParaRPr lang="en-GB" dirty="0"/>
          </a:p>
        </p:txBody>
      </p:sp>
    </p:spTree>
    <p:extLst>
      <p:ext uri="{BB962C8B-B14F-4D97-AF65-F5344CB8AC3E}">
        <p14:creationId xmlns:p14="http://schemas.microsoft.com/office/powerpoint/2010/main" val="52635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Miracast Windows 10 uses Miracast to connect your Windows device wirelessly to an external monitor or projector. </a:t>
            </a:r>
          </a:p>
          <a:p>
            <a:r>
              <a:rPr lang="en-GB" dirty="0"/>
              <a:t>You will need a Miracast-compatible external monitor or projector to use this functionality. If your display device doesn’t support Miracast, you use a Miracast adapter, such as a Microsoft Wireless Display adapter.</a:t>
            </a:r>
          </a:p>
          <a:p>
            <a:endParaRPr lang="en-GB" dirty="0"/>
          </a:p>
        </p:txBody>
      </p:sp>
    </p:spTree>
    <p:extLst>
      <p:ext uri="{BB962C8B-B14F-4D97-AF65-F5344CB8AC3E}">
        <p14:creationId xmlns:p14="http://schemas.microsoft.com/office/powerpoint/2010/main" val="3229274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Touch Windows 10 is a touch-centric operating system. Although you do not need touch to use Windows 10, some features are made more usable through the use of touch. To use touch, your tablet or display monitor must support touch. </a:t>
            </a:r>
          </a:p>
          <a:p>
            <a:endParaRPr lang="en-GB" dirty="0"/>
          </a:p>
          <a:p>
            <a:r>
              <a:rPr lang="en-GB" dirty="0"/>
              <a:t>OneDrive Users of OneDrive are entitled to 5 GB free online storage. OneDrive provides this storage. OneDrive functionality is built into the Windows 10 operating system and it is easy to use. You must have a Microsoft account to use OneDrive.</a:t>
            </a:r>
          </a:p>
          <a:p>
            <a:endParaRPr lang="en-GB" dirty="0"/>
          </a:p>
        </p:txBody>
      </p:sp>
    </p:spTree>
    <p:extLst>
      <p:ext uri="{BB962C8B-B14F-4D97-AF65-F5344CB8AC3E}">
        <p14:creationId xmlns:p14="http://schemas.microsoft.com/office/powerpoint/2010/main" val="1535824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features</a:t>
            </a:r>
          </a:p>
        </p:txBody>
      </p:sp>
      <p:sp>
        <p:nvSpPr>
          <p:cNvPr id="3" name="Content Placeholder 2"/>
          <p:cNvSpPr>
            <a:spLocks noGrp="1"/>
          </p:cNvSpPr>
          <p:nvPr>
            <p:ph idx="1"/>
          </p:nvPr>
        </p:nvSpPr>
        <p:spPr/>
        <p:txBody>
          <a:bodyPr/>
          <a:lstStyle/>
          <a:p>
            <a:r>
              <a:rPr lang="en-GB" dirty="0"/>
              <a:t>Sync your settings When you use more than one Windows 10 device, it is convenient for your user settings to move with you to the new device. </a:t>
            </a:r>
          </a:p>
          <a:p>
            <a:r>
              <a:rPr lang="en-GB" dirty="0"/>
              <a:t>You can use the Sync Your Settings feature of Windows 10 to ensure that settings such as theme, Internet Explorer and Edge settings (including </a:t>
            </a:r>
            <a:r>
              <a:rPr lang="en-GB" dirty="0" err="1"/>
              <a:t>favorites</a:t>
            </a:r>
            <a:r>
              <a:rPr lang="en-GB" dirty="0"/>
              <a:t>), passwords, language, and ease of access are synchronized between your devices. You must have a Microsoft account to use this feature.</a:t>
            </a:r>
          </a:p>
          <a:p>
            <a:endParaRPr lang="en-GB" dirty="0"/>
          </a:p>
        </p:txBody>
      </p:sp>
    </p:spTree>
    <p:extLst>
      <p:ext uri="{BB962C8B-B14F-4D97-AF65-F5344CB8AC3E}">
        <p14:creationId xmlns:p14="http://schemas.microsoft.com/office/powerpoint/2010/main" val="89469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1 </a:t>
            </a:r>
          </a:p>
        </p:txBody>
      </p:sp>
      <p:sp>
        <p:nvSpPr>
          <p:cNvPr id="3" name="Content Placeholder 2"/>
          <p:cNvSpPr>
            <a:spLocks noGrp="1"/>
          </p:cNvSpPr>
          <p:nvPr>
            <p:ph idx="1"/>
          </p:nvPr>
        </p:nvSpPr>
        <p:spPr/>
        <p:txBody>
          <a:bodyPr/>
          <a:lstStyle/>
          <a:p>
            <a:r>
              <a:rPr lang="en-GB" dirty="0"/>
              <a:t>Deploy Windows</a:t>
            </a:r>
          </a:p>
          <a:p>
            <a:r>
              <a:rPr lang="en-GB" dirty="0"/>
              <a:t>Select the appropriate windows edition</a:t>
            </a:r>
          </a:p>
          <a:p>
            <a:r>
              <a:rPr lang="en-GB" dirty="0"/>
              <a:t>Perform a clean installation</a:t>
            </a:r>
          </a:p>
          <a:p>
            <a:r>
              <a:rPr lang="en-GB" dirty="0"/>
              <a:t>Perform an in-place upgrade</a:t>
            </a:r>
          </a:p>
          <a:p>
            <a:r>
              <a:rPr lang="en-GB" dirty="0"/>
              <a:t>Migrate user data</a:t>
            </a:r>
          </a:p>
          <a:p>
            <a:r>
              <a:rPr lang="en-GB" dirty="0"/>
              <a:t>Configure windows for additional regional and language support</a:t>
            </a:r>
          </a:p>
          <a:p>
            <a:r>
              <a:rPr lang="en-GB" dirty="0"/>
              <a:t>Implement activation</a:t>
            </a:r>
          </a:p>
          <a:p>
            <a:endParaRPr lang="en-GB" dirty="0"/>
          </a:p>
        </p:txBody>
      </p:sp>
    </p:spTree>
    <p:extLst>
      <p:ext uri="{BB962C8B-B14F-4D97-AF65-F5344CB8AC3E}">
        <p14:creationId xmlns:p14="http://schemas.microsoft.com/office/powerpoint/2010/main" val="193764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normAutofit/>
          </a:bodyPr>
          <a:lstStyle/>
          <a:p>
            <a:r>
              <a:rPr lang="en-GB" sz="2400" dirty="0"/>
              <a:t>BitLocker Drive Encryption A Trusted Platform Module (TPM) version 1.2 or higher works with BitLocker to store encryption keys. This helps protect against data theft and offline tampering by providing for whole-drive encryption. Requirements for BitLocker include:</a:t>
            </a:r>
          </a:p>
          <a:p>
            <a:r>
              <a:rPr lang="en-GB" sz="2400" dirty="0"/>
              <a:t>A device installed with either Windows 10 Pro or Windows 10 Enterprise. </a:t>
            </a:r>
          </a:p>
          <a:p>
            <a:r>
              <a:rPr lang="en-GB" sz="2400" dirty="0"/>
              <a:t>Optionally, you should use a TPM. Using a TPM with BitLocker enables Windows to verify </a:t>
            </a:r>
            <a:r>
              <a:rPr lang="en-GB" sz="2400" dirty="0" err="1"/>
              <a:t>startup</a:t>
            </a:r>
            <a:r>
              <a:rPr lang="en-GB" sz="2400" dirty="0"/>
              <a:t> component integrity. You do not require a TPM in your computer to use BitLocker, but using a TPM does increase the security of the encryption keys.</a:t>
            </a:r>
          </a:p>
          <a:p>
            <a:endParaRPr lang="en-GB" sz="2400" dirty="0"/>
          </a:p>
        </p:txBody>
      </p:sp>
    </p:spTree>
    <p:extLst>
      <p:ext uri="{BB962C8B-B14F-4D97-AF65-F5344CB8AC3E}">
        <p14:creationId xmlns:p14="http://schemas.microsoft.com/office/powerpoint/2010/main" val="3370672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Device health attestation With the increase in use of users’ own devices, it is important to ensure that Windows 10 devices connecting to your organization meet the security and compliance requirements of your organization. </a:t>
            </a:r>
          </a:p>
          <a:p>
            <a:r>
              <a:rPr lang="en-GB" dirty="0"/>
              <a:t>Device health attestation uses measured boot data to help perform this verification. To implement device health attestation, your Windows 10 devices must have TPM version 2.0 or higher.</a:t>
            </a:r>
          </a:p>
          <a:p>
            <a:endParaRPr lang="en-GB" dirty="0"/>
          </a:p>
        </p:txBody>
      </p:sp>
    </p:spTree>
    <p:extLst>
      <p:ext uri="{BB962C8B-B14F-4D97-AF65-F5344CB8AC3E}">
        <p14:creationId xmlns:p14="http://schemas.microsoft.com/office/powerpoint/2010/main" val="203881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Secure Boot When Secure Boot is enabled, you can only start the operating system by using an operating system loader that is signed using a digital certificate stored in the UEFI Secure Boot signature database. This helps prevent malicious code from loading during the Windows 10 start process. Requirements for Secure Boot include</a:t>
            </a:r>
          </a:p>
          <a:p>
            <a:r>
              <a:rPr lang="en-GB" sz="2400" dirty="0"/>
              <a:t>Computer firmware that supports Unified Extensible Firmware Interface (UEFI) v2.3.1 Errata B, and for which the Microsoft Windows Certification Authority is in the UEFI signature database.</a:t>
            </a:r>
          </a:p>
          <a:p>
            <a:pPr marL="0" indent="0">
              <a:buNone/>
            </a:pPr>
            <a:endParaRPr lang="en-GB" dirty="0"/>
          </a:p>
        </p:txBody>
      </p:sp>
    </p:spTree>
    <p:extLst>
      <p:ext uri="{BB962C8B-B14F-4D97-AF65-F5344CB8AC3E}">
        <p14:creationId xmlns:p14="http://schemas.microsoft.com/office/powerpoint/2010/main" val="4751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dirty="0"/>
              <a:t>Multifactor authentication (MFA) This is a process that provides for user authentication based on at least two factors: something the user knows, such as a password; and something the user has, such as a biometric feature (fingerprint or facial features), or a device, such as a cell phone. Requirements for two-factor authentication include:</a:t>
            </a:r>
          </a:p>
          <a:p>
            <a:r>
              <a:rPr lang="en-GB" dirty="0"/>
              <a:t>Biometric devices that support the Windows Biometric Framework, such as a fingerprint reader, a smartphone, or an illuminated infrared camera using Windows Hello.</a:t>
            </a:r>
          </a:p>
          <a:p>
            <a:r>
              <a:rPr lang="en-GB" dirty="0"/>
              <a:t>A biometric attribute, such as facial recognition, iris detection, or a fingerprint.</a:t>
            </a:r>
          </a:p>
          <a:p>
            <a:pPr marL="0" indent="0">
              <a:buNone/>
            </a:pPr>
            <a:endParaRPr lang="en-GB" dirty="0"/>
          </a:p>
        </p:txBody>
      </p:sp>
    </p:spTree>
    <p:extLst>
      <p:ext uri="{BB962C8B-B14F-4D97-AF65-F5344CB8AC3E}">
        <p14:creationId xmlns:p14="http://schemas.microsoft.com/office/powerpoint/2010/main" val="21060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Features </a:t>
            </a:r>
          </a:p>
        </p:txBody>
      </p:sp>
      <p:sp>
        <p:nvSpPr>
          <p:cNvPr id="3" name="Content Placeholder 2"/>
          <p:cNvSpPr>
            <a:spLocks noGrp="1"/>
          </p:cNvSpPr>
          <p:nvPr>
            <p:ph idx="1"/>
          </p:nvPr>
        </p:nvSpPr>
        <p:spPr/>
        <p:txBody>
          <a:bodyPr/>
          <a:lstStyle/>
          <a:p>
            <a:r>
              <a:rPr lang="en-GB" sz="2400" dirty="0"/>
              <a:t>Virtual Secure Mode</a:t>
            </a:r>
          </a:p>
          <a:p>
            <a:r>
              <a:rPr lang="en-GB" sz="2400" dirty="0"/>
              <a:t>This feature moves some sensitive elements of the operating system to </a:t>
            </a:r>
            <a:r>
              <a:rPr lang="en-GB" sz="2400" dirty="0" err="1"/>
              <a:t>trustlets</a:t>
            </a:r>
            <a:r>
              <a:rPr lang="en-GB" sz="2400" dirty="0"/>
              <a:t> that run in a Hyper-V container that the Windows 10 operating system cannot access. This helps make the operating system more secure. Currently, this is only available in the Windows 10 Enterprise edition.</a:t>
            </a:r>
          </a:p>
          <a:p>
            <a:endParaRPr lang="en-GB" sz="2400" dirty="0"/>
          </a:p>
          <a:p>
            <a:r>
              <a:rPr lang="en-GB" sz="2400" dirty="0"/>
              <a:t>Virtual Smart Card </a:t>
            </a:r>
          </a:p>
          <a:p>
            <a:r>
              <a:rPr lang="en-GB" sz="2400" dirty="0"/>
              <a:t>This feature offers comparable security benefits in two-factor authentication to that provided by physical smart cards. Virtual smart cards require a compatible TPM (version 1.2 or later).</a:t>
            </a:r>
          </a:p>
          <a:p>
            <a:endParaRPr lang="en-GB" dirty="0"/>
          </a:p>
        </p:txBody>
      </p:sp>
    </p:spTree>
    <p:extLst>
      <p:ext uri="{BB962C8B-B14F-4D97-AF65-F5344CB8AC3E}">
        <p14:creationId xmlns:p14="http://schemas.microsoft.com/office/powerpoint/2010/main" val="1491158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lstStyle/>
          <a:p>
            <a:r>
              <a:rPr lang="en-GB" dirty="0"/>
              <a:t>Install from DVD – Windows 10 is no longer shipped on DVDs. You can use the Downloadable media from the Microsoft website and burn it to a DVD for installation.</a:t>
            </a:r>
          </a:p>
          <a:p>
            <a:endParaRPr lang="en-GB" dirty="0"/>
          </a:p>
          <a:p>
            <a:r>
              <a:rPr lang="en-GB" dirty="0"/>
              <a:t>Install from USB – Use the method to install the operating system on one computer at a time. Quicker than DVD</a:t>
            </a:r>
          </a:p>
          <a:p>
            <a:endParaRPr lang="en-GB" dirty="0"/>
          </a:p>
          <a:p>
            <a:r>
              <a:rPr lang="en-GB" dirty="0"/>
              <a:t>Install from Windows Deployment Services – Windows server required, WDS requires DHCP and the target computers NIC requires PXE. Allows automated installation of system images and deployment on to multiple systems simultaneously. </a:t>
            </a:r>
          </a:p>
        </p:txBody>
      </p:sp>
    </p:spTree>
    <p:extLst>
      <p:ext uri="{BB962C8B-B14F-4D97-AF65-F5344CB8AC3E}">
        <p14:creationId xmlns:p14="http://schemas.microsoft.com/office/powerpoint/2010/main" val="422531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Installation Methods</a:t>
            </a:r>
          </a:p>
        </p:txBody>
      </p:sp>
      <p:sp>
        <p:nvSpPr>
          <p:cNvPr id="3" name="Content Placeholder 2"/>
          <p:cNvSpPr>
            <a:spLocks noGrp="1"/>
          </p:cNvSpPr>
          <p:nvPr>
            <p:ph idx="1"/>
          </p:nvPr>
        </p:nvSpPr>
        <p:spPr/>
        <p:txBody>
          <a:bodyPr>
            <a:normAutofit/>
          </a:bodyPr>
          <a:lstStyle/>
          <a:p>
            <a:r>
              <a:rPr lang="en-GB" dirty="0"/>
              <a:t>Install an image from Windows </a:t>
            </a:r>
            <a:r>
              <a:rPr lang="en-GB" dirty="0" err="1"/>
              <a:t>Preinstallation</a:t>
            </a:r>
            <a:r>
              <a:rPr lang="en-GB" dirty="0"/>
              <a:t> Environment (WinPE) – Boot the device by using Windows PE and then use one of the following deployment options.</a:t>
            </a:r>
          </a:p>
          <a:p>
            <a:pPr lvl="1"/>
            <a:r>
              <a:rPr lang="en-GB" dirty="0"/>
              <a:t>Use deployment image servicing and management (DISM) to apply the windows image</a:t>
            </a:r>
          </a:p>
          <a:p>
            <a:pPr lvl="1"/>
            <a:r>
              <a:rPr lang="en-GB" dirty="0"/>
              <a:t>Use the Microsoft deployment toolkit (MDT) deployment solution.</a:t>
            </a:r>
          </a:p>
          <a:p>
            <a:pPr lvl="1"/>
            <a:r>
              <a:rPr lang="en-GB" dirty="0"/>
              <a:t>Use SCCM (System Centre Configuration Manager) </a:t>
            </a:r>
          </a:p>
          <a:p>
            <a:pPr marL="457200" lvl="1" indent="0">
              <a:buNone/>
            </a:pPr>
            <a:endParaRPr lang="en-GB" dirty="0"/>
          </a:p>
          <a:p>
            <a:r>
              <a:rPr lang="en-GB" sz="2400" dirty="0"/>
              <a:t>Both MDT and Configuration Manager are enterprise-level solutions that enable you to deploy Windows to hundreds or thousands of devices at once and configure </a:t>
            </a:r>
            <a:r>
              <a:rPr lang="en-GB" sz="2400" dirty="0" err="1"/>
              <a:t>lite</a:t>
            </a:r>
            <a:r>
              <a:rPr lang="en-GB" sz="2400" dirty="0"/>
              <a:t>-touch installation (LTI) or zero-touch installation (ZTI) for either minimal user interaction or no user interaction, respectively, during the deployment.</a:t>
            </a:r>
          </a:p>
          <a:p>
            <a:endParaRPr lang="en-GB" dirty="0"/>
          </a:p>
        </p:txBody>
      </p:sp>
    </p:spTree>
    <p:extLst>
      <p:ext uri="{BB962C8B-B14F-4D97-AF65-F5344CB8AC3E}">
        <p14:creationId xmlns:p14="http://schemas.microsoft.com/office/powerpoint/2010/main" val="1093208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 Windows</a:t>
            </a:r>
          </a:p>
        </p:txBody>
      </p:sp>
      <p:sp>
        <p:nvSpPr>
          <p:cNvPr id="3" name="Content Placeholder 2"/>
          <p:cNvSpPr>
            <a:spLocks noGrp="1"/>
          </p:cNvSpPr>
          <p:nvPr>
            <p:ph idx="1"/>
          </p:nvPr>
        </p:nvSpPr>
        <p:spPr/>
        <p:txBody>
          <a:bodyPr/>
          <a:lstStyle/>
          <a:p>
            <a:r>
              <a:rPr lang="en-GB" dirty="0">
                <a:hlinkClick r:id="rId2"/>
              </a:rPr>
              <a:t>https://www.microsoft.com/en-gb/software-download/windows10</a:t>
            </a:r>
            <a:endParaRPr lang="en-GB" dirty="0"/>
          </a:p>
          <a:p>
            <a:endParaRPr lang="en-GB" dirty="0"/>
          </a:p>
          <a:p>
            <a:r>
              <a:rPr lang="en-GB" dirty="0"/>
              <a:t>Download the Windows 10 ISO and save it to your documents folder.</a:t>
            </a:r>
          </a:p>
          <a:p>
            <a:endParaRPr lang="en-GB"/>
          </a:p>
          <a:p>
            <a:endParaRPr lang="en-GB"/>
          </a:p>
          <a:p>
            <a:endParaRPr lang="en-GB" dirty="0"/>
          </a:p>
        </p:txBody>
      </p:sp>
    </p:spTree>
    <p:extLst>
      <p:ext uri="{BB962C8B-B14F-4D97-AF65-F5344CB8AC3E}">
        <p14:creationId xmlns:p14="http://schemas.microsoft.com/office/powerpoint/2010/main" val="3469991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 </a:t>
            </a:r>
          </a:p>
        </p:txBody>
      </p:sp>
      <p:sp>
        <p:nvSpPr>
          <p:cNvPr id="3" name="Content Placeholder 2"/>
          <p:cNvSpPr>
            <a:spLocks noGrp="1"/>
          </p:cNvSpPr>
          <p:nvPr>
            <p:ph idx="1"/>
          </p:nvPr>
        </p:nvSpPr>
        <p:spPr/>
        <p:txBody>
          <a:bodyPr/>
          <a:lstStyle/>
          <a:p>
            <a:r>
              <a:rPr lang="en-GB" dirty="0"/>
              <a:t>Install Windows Configuration Designer from the Microsoft store</a:t>
            </a:r>
          </a:p>
          <a:p>
            <a:endParaRPr lang="en-GB" dirty="0"/>
          </a:p>
          <a:p>
            <a:r>
              <a:rPr lang="en-GB" dirty="0"/>
              <a:t>We can use WCD to provision windows 10 features at runtime using .</a:t>
            </a:r>
            <a:r>
              <a:rPr lang="en-GB" dirty="0" err="1"/>
              <a:t>ppkg</a:t>
            </a:r>
            <a:r>
              <a:rPr lang="en-GB" dirty="0"/>
              <a:t> </a:t>
            </a:r>
          </a:p>
          <a:p>
            <a:r>
              <a:rPr lang="en-GB" dirty="0"/>
              <a:t>This allows you to quickly configure a Device without setting up new images</a:t>
            </a:r>
          </a:p>
          <a:p>
            <a:endParaRPr lang="en-GB"/>
          </a:p>
        </p:txBody>
      </p:sp>
    </p:spTree>
    <p:extLst>
      <p:ext uri="{BB962C8B-B14F-4D97-AF65-F5344CB8AC3E}">
        <p14:creationId xmlns:p14="http://schemas.microsoft.com/office/powerpoint/2010/main" val="77827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Configuration Designer</a:t>
            </a:r>
          </a:p>
        </p:txBody>
      </p:sp>
      <p:sp>
        <p:nvSpPr>
          <p:cNvPr id="3" name="Content Placeholder 2"/>
          <p:cNvSpPr>
            <a:spLocks noGrp="1"/>
          </p:cNvSpPr>
          <p:nvPr>
            <p:ph idx="1"/>
          </p:nvPr>
        </p:nvSpPr>
        <p:spPr/>
        <p:txBody>
          <a:bodyPr/>
          <a:lstStyle/>
          <a:p>
            <a:r>
              <a:rPr lang="en-GB" dirty="0"/>
              <a:t>Windows Configuration Designer can be used across</a:t>
            </a:r>
          </a:p>
          <a:p>
            <a:r>
              <a:rPr lang="en-GB" dirty="0"/>
              <a:t>DVD: installation</a:t>
            </a:r>
          </a:p>
          <a:p>
            <a:r>
              <a:rPr lang="en-GB" dirty="0"/>
              <a:t>WDS Deployment</a:t>
            </a:r>
          </a:p>
          <a:p>
            <a:r>
              <a:rPr lang="en-GB" dirty="0"/>
              <a:t>Image-based installation</a:t>
            </a:r>
          </a:p>
          <a:p>
            <a:r>
              <a:rPr lang="en-GB" dirty="0"/>
              <a:t>Shared network folder installation</a:t>
            </a:r>
          </a:p>
          <a:p>
            <a:r>
              <a:rPr lang="en-GB" dirty="0"/>
              <a:t>Windows SIM</a:t>
            </a:r>
          </a:p>
          <a:p>
            <a:pPr lvl="1"/>
            <a:endParaRPr lang="en-GB" dirty="0"/>
          </a:p>
          <a:p>
            <a:endParaRPr lang="en-GB" dirty="0"/>
          </a:p>
        </p:txBody>
      </p:sp>
    </p:spTree>
    <p:extLst>
      <p:ext uri="{BB962C8B-B14F-4D97-AF65-F5344CB8AC3E}">
        <p14:creationId xmlns:p14="http://schemas.microsoft.com/office/powerpoint/2010/main" val="323709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Editions</a:t>
            </a:r>
          </a:p>
        </p:txBody>
      </p:sp>
      <p:sp>
        <p:nvSpPr>
          <p:cNvPr id="3" name="Content Placeholder 2"/>
          <p:cNvSpPr>
            <a:spLocks noGrp="1"/>
          </p:cNvSpPr>
          <p:nvPr>
            <p:ph idx="1"/>
          </p:nvPr>
        </p:nvSpPr>
        <p:spPr/>
        <p:txBody>
          <a:bodyPr/>
          <a:lstStyle/>
          <a:p>
            <a:r>
              <a:rPr lang="en-GB" dirty="0"/>
              <a:t>Windows 10 Home</a:t>
            </a:r>
          </a:p>
          <a:p>
            <a:r>
              <a:rPr lang="en-GB" dirty="0"/>
              <a:t>Windows 10 Pro </a:t>
            </a:r>
          </a:p>
          <a:p>
            <a:r>
              <a:rPr lang="en-GB" dirty="0"/>
              <a:t>Windows 10 Pro for workstation</a:t>
            </a:r>
          </a:p>
          <a:p>
            <a:r>
              <a:rPr lang="en-GB" dirty="0"/>
              <a:t>Windows 10 Enterprise</a:t>
            </a:r>
          </a:p>
          <a:p>
            <a:r>
              <a:rPr lang="en-GB" dirty="0"/>
              <a:t>Windows 10 Enterprise LTSC</a:t>
            </a:r>
          </a:p>
          <a:p>
            <a:r>
              <a:rPr lang="en-GB" dirty="0"/>
              <a:t>Windows 10 Education </a:t>
            </a:r>
          </a:p>
          <a:p>
            <a:r>
              <a:rPr lang="en-GB" dirty="0"/>
              <a:t>Windows 10 Mobile and Windows 10 Mobile Enterprise</a:t>
            </a:r>
          </a:p>
        </p:txBody>
      </p:sp>
    </p:spTree>
    <p:extLst>
      <p:ext uri="{BB962C8B-B14F-4D97-AF65-F5344CB8AC3E}">
        <p14:creationId xmlns:p14="http://schemas.microsoft.com/office/powerpoint/2010/main" val="4006948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Upgrade</a:t>
            </a:r>
          </a:p>
        </p:txBody>
      </p:sp>
      <p:sp>
        <p:nvSpPr>
          <p:cNvPr id="3" name="Content Placeholder 2"/>
          <p:cNvSpPr>
            <a:spLocks noGrp="1"/>
          </p:cNvSpPr>
          <p:nvPr>
            <p:ph idx="1"/>
          </p:nvPr>
        </p:nvSpPr>
        <p:spPr/>
        <p:txBody>
          <a:bodyPr>
            <a:normAutofit/>
          </a:bodyPr>
          <a:lstStyle/>
          <a:p>
            <a:r>
              <a:rPr lang="en-GB" dirty="0"/>
              <a:t>In place upgrade</a:t>
            </a:r>
          </a:p>
          <a:p>
            <a:pPr lvl="1"/>
            <a:r>
              <a:rPr lang="en-GB" dirty="0"/>
              <a:t>The most efficient method of installing windows 10</a:t>
            </a:r>
          </a:p>
          <a:p>
            <a:pPr lvl="1"/>
            <a:endParaRPr lang="en-GB" dirty="0"/>
          </a:p>
          <a:p>
            <a:r>
              <a:rPr lang="en-GB" dirty="0"/>
              <a:t>It is important to understand the terminology used when describing the process of upgrading to Windows 10. Upgrade is often used generically to explain the licensing process of upgrading from an earlier version of Windows to a later version. </a:t>
            </a:r>
          </a:p>
          <a:p>
            <a:r>
              <a:rPr lang="en-GB" dirty="0"/>
              <a:t>You can also upgrade the edition of Windows which replaces an existing operating system, such as Windows 7 Home edition to Windows 10. On a semi-annual basis, Windows 10 will automatically perform an in-place upgrade of Windows 10 to the latest version of Windows 10.</a:t>
            </a:r>
          </a:p>
          <a:p>
            <a:pPr marL="0" indent="0">
              <a:buNone/>
            </a:pPr>
            <a:endParaRPr lang="en-GB" dirty="0"/>
          </a:p>
        </p:txBody>
      </p:sp>
    </p:spTree>
    <p:extLst>
      <p:ext uri="{BB962C8B-B14F-4D97-AF65-F5344CB8AC3E}">
        <p14:creationId xmlns:p14="http://schemas.microsoft.com/office/powerpoint/2010/main" val="1844105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Supported Windows upgrade path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2083325"/>
              </p:ext>
            </p:extLst>
          </p:nvPr>
        </p:nvGraphicFramePr>
        <p:xfrm>
          <a:off x="312738" y="1825625"/>
          <a:ext cx="11590336" cy="3708400"/>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3229133779"/>
                    </a:ext>
                  </a:extLst>
                </a:gridCol>
                <a:gridCol w="2897584">
                  <a:extLst>
                    <a:ext uri="{9D8B030D-6E8A-4147-A177-3AD203B41FA5}">
                      <a16:colId xmlns:a16="http://schemas.microsoft.com/office/drawing/2014/main" val="1414446738"/>
                    </a:ext>
                  </a:extLst>
                </a:gridCol>
                <a:gridCol w="2897584">
                  <a:extLst>
                    <a:ext uri="{9D8B030D-6E8A-4147-A177-3AD203B41FA5}">
                      <a16:colId xmlns:a16="http://schemas.microsoft.com/office/drawing/2014/main" val="2255575883"/>
                    </a:ext>
                  </a:extLst>
                </a:gridCol>
                <a:gridCol w="2897584">
                  <a:extLst>
                    <a:ext uri="{9D8B030D-6E8A-4147-A177-3AD203B41FA5}">
                      <a16:colId xmlns:a16="http://schemas.microsoft.com/office/drawing/2014/main" val="1772821302"/>
                    </a:ext>
                  </a:extLst>
                </a:gridCol>
              </a:tblGrid>
              <a:tr h="370840">
                <a:tc>
                  <a:txBody>
                    <a:bodyPr/>
                    <a:lstStyle/>
                    <a:p>
                      <a:r>
                        <a:rPr lang="en-GB" dirty="0"/>
                        <a:t>Earlier Windows Edition</a:t>
                      </a:r>
                    </a:p>
                  </a:txBody>
                  <a:tcPr/>
                </a:tc>
                <a:tc>
                  <a:txBody>
                    <a:bodyPr/>
                    <a:lstStyle/>
                    <a:p>
                      <a:r>
                        <a:rPr lang="en-GB" dirty="0"/>
                        <a:t>Windows 10 Home</a:t>
                      </a:r>
                    </a:p>
                  </a:txBody>
                  <a:tcPr/>
                </a:tc>
                <a:tc>
                  <a:txBody>
                    <a:bodyPr/>
                    <a:lstStyle/>
                    <a:p>
                      <a:r>
                        <a:rPr lang="en-GB" dirty="0"/>
                        <a:t>Windows 10 Pro</a:t>
                      </a:r>
                    </a:p>
                  </a:txBody>
                  <a:tcPr/>
                </a:tc>
                <a:tc>
                  <a:txBody>
                    <a:bodyPr/>
                    <a:lstStyle/>
                    <a:p>
                      <a:r>
                        <a:rPr lang="en-GB" dirty="0"/>
                        <a:t>Windows 10 Enterprise</a:t>
                      </a:r>
                    </a:p>
                  </a:txBody>
                  <a:tcPr/>
                </a:tc>
                <a:extLst>
                  <a:ext uri="{0D108BD9-81ED-4DB2-BD59-A6C34878D82A}">
                    <a16:rowId xmlns:a16="http://schemas.microsoft.com/office/drawing/2014/main" val="1155662103"/>
                  </a:ext>
                </a:extLst>
              </a:tr>
              <a:tr h="370840">
                <a:tc>
                  <a:txBody>
                    <a:bodyPr/>
                    <a:lstStyle/>
                    <a:p>
                      <a:r>
                        <a:rPr lang="en-GB" dirty="0"/>
                        <a:t>Windows 8/8.1</a:t>
                      </a:r>
                    </a:p>
                  </a:txBody>
                  <a:tcPr/>
                </a:tc>
                <a:tc>
                  <a:txBody>
                    <a:bodyPr/>
                    <a:lstStyle/>
                    <a:p>
                      <a:pPr algn="ctr"/>
                      <a:r>
                        <a:rPr lang="en-GB" dirty="0"/>
                        <a:t>X</a:t>
                      </a:r>
                    </a:p>
                  </a:txBody>
                  <a:tcPr/>
                </a:tc>
                <a:tc>
                  <a:txBody>
                    <a:bodyPr/>
                    <a:lstStyle/>
                    <a:p>
                      <a:pPr algn="ctr"/>
                      <a:endParaRPr lang="en-GB"/>
                    </a:p>
                  </a:txBody>
                  <a:tcPr/>
                </a:tc>
                <a:tc>
                  <a:txBody>
                    <a:bodyPr/>
                    <a:lstStyle/>
                    <a:p>
                      <a:pPr algn="ctr"/>
                      <a:endParaRPr lang="en-GB"/>
                    </a:p>
                  </a:txBody>
                  <a:tcPr/>
                </a:tc>
                <a:extLst>
                  <a:ext uri="{0D108BD9-81ED-4DB2-BD59-A6C34878D82A}">
                    <a16:rowId xmlns:a16="http://schemas.microsoft.com/office/drawing/2014/main" val="2212044744"/>
                  </a:ext>
                </a:extLst>
              </a:tr>
              <a:tr h="370840">
                <a:tc>
                  <a:txBody>
                    <a:bodyPr/>
                    <a:lstStyle/>
                    <a:p>
                      <a:r>
                        <a:rPr lang="en-GB" dirty="0"/>
                        <a:t>Windows 8/8.1</a:t>
                      </a:r>
                      <a:r>
                        <a:rPr lang="en-GB" baseline="0" dirty="0"/>
                        <a:t> Pro</a:t>
                      </a:r>
                      <a:endParaRPr lang="en-GB" dirty="0"/>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a:p>
                  </a:txBody>
                  <a:tcPr/>
                </a:tc>
                <a:extLst>
                  <a:ext uri="{0D108BD9-81ED-4DB2-BD59-A6C34878D82A}">
                    <a16:rowId xmlns:a16="http://schemas.microsoft.com/office/drawing/2014/main" val="648008634"/>
                  </a:ext>
                </a:extLst>
              </a:tr>
              <a:tr h="370840">
                <a:tc>
                  <a:txBody>
                    <a:bodyPr/>
                    <a:lstStyle/>
                    <a:p>
                      <a:r>
                        <a:rPr lang="en-GB" dirty="0"/>
                        <a:t>Windows 8/8.1 Enterprise</a:t>
                      </a:r>
                    </a:p>
                  </a:txBody>
                  <a:tcPr/>
                </a:tc>
                <a:tc>
                  <a:txBody>
                    <a:bodyPr/>
                    <a:lstStyle/>
                    <a:p>
                      <a:pPr algn="ctr"/>
                      <a:endParaRPr lang="en-GB" dirty="0"/>
                    </a:p>
                  </a:txBody>
                  <a:tcPr/>
                </a:tc>
                <a:tc>
                  <a:txBody>
                    <a:bodyPr/>
                    <a:lstStyle/>
                    <a:p>
                      <a:pPr algn="ctr"/>
                      <a:endParaRPr lang="en-GB" dirty="0"/>
                    </a:p>
                  </a:txBody>
                  <a:tcPr/>
                </a:tc>
                <a:tc>
                  <a:txBody>
                    <a:bodyPr/>
                    <a:lstStyle/>
                    <a:p>
                      <a:pPr algn="ctr"/>
                      <a:r>
                        <a:rPr lang="en-GB" dirty="0"/>
                        <a:t>X</a:t>
                      </a:r>
                    </a:p>
                  </a:txBody>
                  <a:tcPr/>
                </a:tc>
                <a:extLst>
                  <a:ext uri="{0D108BD9-81ED-4DB2-BD59-A6C34878D82A}">
                    <a16:rowId xmlns:a16="http://schemas.microsoft.com/office/drawing/2014/main" val="567424380"/>
                  </a:ext>
                </a:extLst>
              </a:tr>
              <a:tr h="370840">
                <a:tc>
                  <a:txBody>
                    <a:bodyPr/>
                    <a:lstStyle/>
                    <a:p>
                      <a:r>
                        <a:rPr lang="en-GB" dirty="0"/>
                        <a:t>Windows 7 Starter</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492724555"/>
                  </a:ext>
                </a:extLst>
              </a:tr>
              <a:tr h="370840">
                <a:tc>
                  <a:txBody>
                    <a:bodyPr/>
                    <a:lstStyle/>
                    <a:p>
                      <a:r>
                        <a:rPr lang="en-GB" dirty="0"/>
                        <a:t>Windows 7 Home Basic</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a:p>
                  </a:txBody>
                  <a:tcPr/>
                </a:tc>
                <a:extLst>
                  <a:ext uri="{0D108BD9-81ED-4DB2-BD59-A6C34878D82A}">
                    <a16:rowId xmlns:a16="http://schemas.microsoft.com/office/drawing/2014/main" val="1504529002"/>
                  </a:ext>
                </a:extLst>
              </a:tr>
              <a:tr h="370840">
                <a:tc>
                  <a:txBody>
                    <a:bodyPr/>
                    <a:lstStyle/>
                    <a:p>
                      <a:r>
                        <a:rPr lang="en-GB" dirty="0"/>
                        <a:t>Windows 7 Home Premium</a:t>
                      </a: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3688127311"/>
                  </a:ext>
                </a:extLst>
              </a:tr>
              <a:tr h="370840">
                <a:tc>
                  <a:txBody>
                    <a:bodyPr/>
                    <a:lstStyle/>
                    <a:p>
                      <a:r>
                        <a:rPr lang="en-GB" dirty="0"/>
                        <a:t>Windows 7 Professional</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30307721"/>
                  </a:ext>
                </a:extLst>
              </a:tr>
              <a:tr h="370840">
                <a:tc>
                  <a:txBody>
                    <a:bodyPr/>
                    <a:lstStyle/>
                    <a:p>
                      <a:r>
                        <a:rPr lang="en-GB" dirty="0"/>
                        <a:t>Windows 7 Ultimate</a:t>
                      </a:r>
                    </a:p>
                  </a:txBody>
                  <a:tcPr/>
                </a:tc>
                <a:tc>
                  <a:txBody>
                    <a:bodyPr/>
                    <a:lstStyle/>
                    <a:p>
                      <a:pPr algn="ctr"/>
                      <a:endParaRPr lang="en-GB" dirty="0"/>
                    </a:p>
                  </a:txBody>
                  <a:tcPr/>
                </a:tc>
                <a:tc>
                  <a:txBody>
                    <a:bodyPr/>
                    <a:lstStyle/>
                    <a:p>
                      <a:pPr algn="ctr"/>
                      <a:r>
                        <a:rPr lang="en-GB" dirty="0"/>
                        <a:t>X</a:t>
                      </a:r>
                    </a:p>
                  </a:txBody>
                  <a:tcPr/>
                </a:tc>
                <a:tc>
                  <a:txBody>
                    <a:bodyPr/>
                    <a:lstStyle/>
                    <a:p>
                      <a:pPr algn="ctr"/>
                      <a:endParaRPr lang="en-GB" dirty="0"/>
                    </a:p>
                  </a:txBody>
                  <a:tcPr/>
                </a:tc>
                <a:extLst>
                  <a:ext uri="{0D108BD9-81ED-4DB2-BD59-A6C34878D82A}">
                    <a16:rowId xmlns:a16="http://schemas.microsoft.com/office/drawing/2014/main" val="1245540872"/>
                  </a:ext>
                </a:extLst>
              </a:tr>
              <a:tr h="370840">
                <a:tc>
                  <a:txBody>
                    <a:bodyPr/>
                    <a:lstStyle/>
                    <a:p>
                      <a:r>
                        <a:rPr lang="en-GB" dirty="0"/>
                        <a:t>Windows 7 Enterprise</a:t>
                      </a: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extLst>
                  <a:ext uri="{0D108BD9-81ED-4DB2-BD59-A6C34878D82A}">
                    <a16:rowId xmlns:a16="http://schemas.microsoft.com/office/drawing/2014/main" val="4037036137"/>
                  </a:ext>
                </a:extLst>
              </a:tr>
            </a:tbl>
          </a:graphicData>
        </a:graphic>
      </p:graphicFrame>
    </p:spTree>
    <p:extLst>
      <p:ext uri="{BB962C8B-B14F-4D97-AF65-F5344CB8AC3E}">
        <p14:creationId xmlns:p14="http://schemas.microsoft.com/office/powerpoint/2010/main" val="363976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It is a simple process and is ideal for small groups of commuters</a:t>
            </a:r>
          </a:p>
          <a:p>
            <a:r>
              <a:rPr lang="en-GB" dirty="0"/>
              <a:t>It provides for rollback to the earlier version of windows.</a:t>
            </a:r>
          </a:p>
          <a:p>
            <a:r>
              <a:rPr lang="en-GB" dirty="0"/>
              <a:t>User and application settings and user data files and retained automatically </a:t>
            </a:r>
          </a:p>
          <a:p>
            <a:r>
              <a:rPr lang="en-GB" dirty="0"/>
              <a:t>Installed applications are retained; however retained applications might not work correctly.</a:t>
            </a:r>
          </a:p>
          <a:p>
            <a:r>
              <a:rPr lang="en-GB" dirty="0"/>
              <a:t>You do not need to provide external storage space for data migration</a:t>
            </a:r>
          </a:p>
          <a:p>
            <a:r>
              <a:rPr lang="en-GB" dirty="0"/>
              <a:t>It does not allow for edition changes and is available only on supported operating systems</a:t>
            </a:r>
          </a:p>
          <a:p>
            <a:r>
              <a:rPr lang="en-GB" dirty="0"/>
              <a:t>It does not provide the opportunity to start with a clean, standardized configuration</a:t>
            </a:r>
          </a:p>
        </p:txBody>
      </p:sp>
    </p:spTree>
    <p:extLst>
      <p:ext uri="{BB962C8B-B14F-4D97-AF65-F5344CB8AC3E}">
        <p14:creationId xmlns:p14="http://schemas.microsoft.com/office/powerpoint/2010/main" val="1609917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place Upgrade</a:t>
            </a:r>
          </a:p>
        </p:txBody>
      </p:sp>
      <p:sp>
        <p:nvSpPr>
          <p:cNvPr id="3" name="Content Placeholder 2"/>
          <p:cNvSpPr>
            <a:spLocks noGrp="1"/>
          </p:cNvSpPr>
          <p:nvPr>
            <p:ph idx="1"/>
          </p:nvPr>
        </p:nvSpPr>
        <p:spPr/>
        <p:txBody>
          <a:bodyPr/>
          <a:lstStyle/>
          <a:p>
            <a:r>
              <a:rPr lang="en-GB" dirty="0"/>
              <a:t>You perform an in-place upgrade to Windows 10 when your users will continue to use their existing computers. To perform an in-place upgrade, complete the following procedure. </a:t>
            </a:r>
          </a:p>
          <a:p>
            <a:r>
              <a:rPr lang="en-GB" dirty="0"/>
              <a:t>Evaluate the user’s computer to determine that it meets minimum hardware requirements for Windows 10 and that Windows 10 supports all hardware.</a:t>
            </a:r>
          </a:p>
          <a:p>
            <a:r>
              <a:rPr lang="en-GB" dirty="0"/>
              <a:t> Verify that all applications work on Windows 10. </a:t>
            </a:r>
          </a:p>
          <a:p>
            <a:r>
              <a:rPr lang="en-GB" dirty="0"/>
              <a:t>Optionally, back up the user’s data files. </a:t>
            </a:r>
          </a:p>
          <a:p>
            <a:r>
              <a:rPr lang="en-GB" dirty="0"/>
              <a:t>Run the Setup.exe program from the root of the Windows 10 installation media. </a:t>
            </a:r>
          </a:p>
          <a:p>
            <a:r>
              <a:rPr lang="en-GB" dirty="0"/>
              <a:t>Choose Upgrade when prompted and complete the setup wizard.</a:t>
            </a:r>
          </a:p>
          <a:p>
            <a:endParaRPr lang="en-GB" dirty="0"/>
          </a:p>
        </p:txBody>
      </p:sp>
    </p:spTree>
    <p:extLst>
      <p:ext uri="{BB962C8B-B14F-4D97-AF65-F5344CB8AC3E}">
        <p14:creationId xmlns:p14="http://schemas.microsoft.com/office/powerpoint/2010/main" val="237747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Upgrade using installation media</a:t>
            </a:r>
          </a:p>
        </p:txBody>
      </p:sp>
      <p:sp>
        <p:nvSpPr>
          <p:cNvPr id="3" name="Content Placeholder 2"/>
          <p:cNvSpPr>
            <a:spLocks noGrp="1"/>
          </p:cNvSpPr>
          <p:nvPr>
            <p:ph idx="1"/>
          </p:nvPr>
        </p:nvSpPr>
        <p:spPr/>
        <p:txBody>
          <a:bodyPr/>
          <a:lstStyle/>
          <a:p>
            <a:r>
              <a:rPr lang="en-GB" dirty="0"/>
              <a:t>An enterprise will normally obtain Windows 10 licence through the Volume Licensing Service Channel (VLSC).</a:t>
            </a:r>
          </a:p>
          <a:p>
            <a:r>
              <a:rPr lang="en-GB" dirty="0"/>
              <a:t>VLSC media uses either a Multiple Activation Key (MAK) or Key Management Service (KMS) </a:t>
            </a:r>
          </a:p>
          <a:p>
            <a:endParaRPr lang="en-GB" dirty="0"/>
          </a:p>
          <a:p>
            <a:r>
              <a:rPr lang="en-GB" dirty="0"/>
              <a:t>You can use Media Creation Tool to generate a bootable USB </a:t>
            </a:r>
          </a:p>
          <a:p>
            <a:r>
              <a:rPr lang="en-GB" dirty="0"/>
              <a:t>MCT can not be used to upgrade a Windows Enterprise edition client</a:t>
            </a:r>
          </a:p>
          <a:p>
            <a:endParaRPr lang="en-GB" dirty="0"/>
          </a:p>
          <a:p>
            <a:endParaRPr lang="en-GB" dirty="0"/>
          </a:p>
        </p:txBody>
      </p:sp>
    </p:spTree>
    <p:extLst>
      <p:ext uri="{BB962C8B-B14F-4D97-AF65-F5344CB8AC3E}">
        <p14:creationId xmlns:p14="http://schemas.microsoft.com/office/powerpoint/2010/main" val="1111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Compatibility</a:t>
            </a:r>
          </a:p>
        </p:txBody>
      </p:sp>
      <p:sp>
        <p:nvSpPr>
          <p:cNvPr id="3" name="Content Placeholder 2"/>
          <p:cNvSpPr>
            <a:spLocks noGrp="1"/>
          </p:cNvSpPr>
          <p:nvPr>
            <p:ph idx="1"/>
          </p:nvPr>
        </p:nvSpPr>
        <p:spPr/>
        <p:txBody>
          <a:bodyPr/>
          <a:lstStyle/>
          <a:p>
            <a:r>
              <a:rPr lang="en-GB" dirty="0"/>
              <a:t>If you want to check the system for compatibility only, you can run setup.exe with a command-line switch which will check for compatibility but not perform the actual upgrade.</a:t>
            </a:r>
          </a:p>
          <a:p>
            <a:endParaRPr lang="en-GB" dirty="0"/>
          </a:p>
          <a:p>
            <a:r>
              <a:rPr lang="en-GB" dirty="0"/>
              <a:t>Setup.exe /Auto Upgrade /Quiet /</a:t>
            </a:r>
            <a:r>
              <a:rPr lang="en-GB" dirty="0" err="1"/>
              <a:t>NoReboot</a:t>
            </a:r>
            <a:r>
              <a:rPr lang="en-GB" dirty="0"/>
              <a:t> /</a:t>
            </a:r>
            <a:r>
              <a:rPr lang="en-GB" dirty="0" err="1"/>
              <a:t>DynamicUpdate</a:t>
            </a:r>
            <a:r>
              <a:rPr lang="en-GB" dirty="0"/>
              <a:t> Disable /</a:t>
            </a:r>
            <a:r>
              <a:rPr lang="en-GB" dirty="0" err="1"/>
              <a:t>Compat</a:t>
            </a:r>
            <a:r>
              <a:rPr lang="en-GB" dirty="0"/>
              <a:t> </a:t>
            </a:r>
            <a:r>
              <a:rPr lang="en-GB" dirty="0" err="1"/>
              <a:t>ScanOnly</a:t>
            </a:r>
            <a:endParaRPr lang="en-GB" dirty="0"/>
          </a:p>
          <a:p>
            <a:pPr marL="0" indent="0">
              <a:buNone/>
            </a:pPr>
            <a:endParaRPr lang="en-GB" dirty="0"/>
          </a:p>
        </p:txBody>
      </p:sp>
    </p:spTree>
    <p:extLst>
      <p:ext uri="{BB962C8B-B14F-4D97-AF65-F5344CB8AC3E}">
        <p14:creationId xmlns:p14="http://schemas.microsoft.com/office/powerpoint/2010/main" val="105396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Checks</a:t>
            </a:r>
          </a:p>
        </p:txBody>
      </p:sp>
      <p:sp>
        <p:nvSpPr>
          <p:cNvPr id="3" name="Content Placeholder 2"/>
          <p:cNvSpPr>
            <a:spLocks noGrp="1"/>
          </p:cNvSpPr>
          <p:nvPr>
            <p:ph idx="1"/>
          </p:nvPr>
        </p:nvSpPr>
        <p:spPr/>
        <p:txBody>
          <a:bodyPr/>
          <a:lstStyle/>
          <a:p>
            <a:r>
              <a:rPr lang="en-GB" dirty="0"/>
              <a:t>Windows 10 will validate the following</a:t>
            </a:r>
          </a:p>
          <a:p>
            <a:endParaRPr lang="en-GB" dirty="0"/>
          </a:p>
          <a:p>
            <a:r>
              <a:rPr lang="en-GB" dirty="0"/>
              <a:t>Whether UEFI is used (UEFI v2.3.1 or later is required for secure boot)</a:t>
            </a:r>
          </a:p>
          <a:p>
            <a:r>
              <a:rPr lang="en-GB" dirty="0"/>
              <a:t>System Host is not configured to boot from VHD</a:t>
            </a:r>
          </a:p>
          <a:p>
            <a:r>
              <a:rPr lang="en-GB" dirty="0"/>
              <a:t>The system is not installed as a portable workspace (windows to go)</a:t>
            </a:r>
          </a:p>
          <a:p>
            <a:endParaRPr lang="en-GB" dirty="0"/>
          </a:p>
        </p:txBody>
      </p:sp>
    </p:spTree>
    <p:extLst>
      <p:ext uri="{BB962C8B-B14F-4D97-AF65-F5344CB8AC3E}">
        <p14:creationId xmlns:p14="http://schemas.microsoft.com/office/powerpoint/2010/main" val="57886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lstStyle/>
          <a:p>
            <a:r>
              <a:rPr lang="en-GB" dirty="0"/>
              <a:t>You need to know how to </a:t>
            </a:r>
          </a:p>
          <a:p>
            <a:endParaRPr lang="en-GB" dirty="0"/>
          </a:p>
          <a:p>
            <a:r>
              <a:rPr lang="en-GB" dirty="0"/>
              <a:t>Migrate from previous versions of windows</a:t>
            </a:r>
          </a:p>
          <a:p>
            <a:r>
              <a:rPr lang="en-GB" dirty="0"/>
              <a:t>Migration strategies</a:t>
            </a:r>
          </a:p>
          <a:p>
            <a:r>
              <a:rPr lang="en-GB" dirty="0"/>
              <a:t>Perform a user state migration </a:t>
            </a:r>
          </a:p>
        </p:txBody>
      </p:sp>
    </p:spTree>
    <p:extLst>
      <p:ext uri="{BB962C8B-B14F-4D97-AF65-F5344CB8AC3E}">
        <p14:creationId xmlns:p14="http://schemas.microsoft.com/office/powerpoint/2010/main" val="3685198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Migrate User Data</a:t>
            </a:r>
          </a:p>
        </p:txBody>
      </p:sp>
      <p:sp>
        <p:nvSpPr>
          <p:cNvPr id="3" name="Content Placeholder 2"/>
          <p:cNvSpPr>
            <a:spLocks noGrp="1"/>
          </p:cNvSpPr>
          <p:nvPr>
            <p:ph idx="1"/>
          </p:nvPr>
        </p:nvSpPr>
        <p:spPr/>
        <p:txBody>
          <a:bodyPr>
            <a:normAutofit lnSpcReduction="10000"/>
          </a:bodyPr>
          <a:lstStyle/>
          <a:p>
            <a:r>
              <a:rPr lang="en-GB" dirty="0"/>
              <a:t>People don’t like change. Supplying a fresh OS can cause a loss in productivity</a:t>
            </a:r>
          </a:p>
          <a:p>
            <a:endParaRPr lang="en-GB" dirty="0"/>
          </a:p>
          <a:p>
            <a:r>
              <a:rPr lang="en-GB" dirty="0"/>
              <a:t>The level of user personalisation of the device can include the following.</a:t>
            </a:r>
          </a:p>
          <a:p>
            <a:endParaRPr lang="en-GB" dirty="0"/>
          </a:p>
          <a:p>
            <a:r>
              <a:rPr lang="en-GB" dirty="0"/>
              <a:t>Desktop appearance, sounds, themes and backgrounds</a:t>
            </a:r>
          </a:p>
          <a:p>
            <a:r>
              <a:rPr lang="en-GB" dirty="0"/>
              <a:t>Start-menu customization </a:t>
            </a:r>
          </a:p>
          <a:p>
            <a:r>
              <a:rPr lang="en-GB" dirty="0"/>
              <a:t>Icons and file associations</a:t>
            </a:r>
          </a:p>
          <a:p>
            <a:r>
              <a:rPr lang="en-GB" dirty="0"/>
              <a:t>Files and folders stored locally</a:t>
            </a:r>
          </a:p>
          <a:p>
            <a:r>
              <a:rPr lang="en-GB" dirty="0"/>
              <a:t>Device and power settings</a:t>
            </a:r>
          </a:p>
          <a:p>
            <a:r>
              <a:rPr lang="en-GB" dirty="0"/>
              <a:t>Application settings, such as autotype and template locations</a:t>
            </a:r>
          </a:p>
          <a:p>
            <a:endParaRPr lang="en-GB" dirty="0"/>
          </a:p>
        </p:txBody>
      </p:sp>
    </p:spTree>
    <p:extLst>
      <p:ext uri="{BB962C8B-B14F-4D97-AF65-F5344CB8AC3E}">
        <p14:creationId xmlns:p14="http://schemas.microsoft.com/office/powerpoint/2010/main" val="680757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lnSpcReduction="10000"/>
          </a:bodyPr>
          <a:lstStyle/>
          <a:p>
            <a:r>
              <a:rPr lang="en-GB" dirty="0"/>
              <a:t>You can perform migration to Windows 10 when your users have new computers on which to install Windows 10 and you want to preserve the settings and data. During the process you can perform the following high-level procedures:</a:t>
            </a:r>
          </a:p>
          <a:p>
            <a:r>
              <a:rPr lang="en-GB" dirty="0"/>
              <a:t>Verify that all existing required applications work on Windows 10. </a:t>
            </a:r>
          </a:p>
          <a:p>
            <a:r>
              <a:rPr lang="en-GB" dirty="0"/>
              <a:t>Ensure that the appropriate edition of Windows 10 is installed on the user’s new computer. </a:t>
            </a:r>
          </a:p>
          <a:p>
            <a:r>
              <a:rPr lang="en-GB" dirty="0"/>
              <a:t>On the new computer, install the required applications. </a:t>
            </a:r>
          </a:p>
          <a:p>
            <a:r>
              <a:rPr lang="en-GB" dirty="0"/>
              <a:t>Back up the user’s data files and settings from the old computer using USMT (User State Migration Tool).</a:t>
            </a:r>
          </a:p>
          <a:p>
            <a:r>
              <a:rPr lang="en-GB" dirty="0"/>
              <a:t>Restore the user’s data files and settings on the new computer using USMT.</a:t>
            </a:r>
          </a:p>
          <a:p>
            <a:pPr marL="0" indent="0">
              <a:buNone/>
            </a:pPr>
            <a:endParaRPr lang="en-GB" dirty="0"/>
          </a:p>
          <a:p>
            <a:endParaRPr lang="en-GB" dirty="0"/>
          </a:p>
        </p:txBody>
      </p:sp>
    </p:spTree>
    <p:extLst>
      <p:ext uri="{BB962C8B-B14F-4D97-AF65-F5344CB8AC3E}">
        <p14:creationId xmlns:p14="http://schemas.microsoft.com/office/powerpoint/2010/main" val="130927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Home</a:t>
            </a:r>
          </a:p>
        </p:txBody>
      </p:sp>
      <p:sp>
        <p:nvSpPr>
          <p:cNvPr id="3" name="Content Placeholder 2"/>
          <p:cNvSpPr>
            <a:spLocks noGrp="1"/>
          </p:cNvSpPr>
          <p:nvPr>
            <p:ph idx="1"/>
          </p:nvPr>
        </p:nvSpPr>
        <p:spPr/>
        <p:txBody>
          <a:bodyPr>
            <a:normAutofit fontScale="85000" lnSpcReduction="20000"/>
          </a:bodyPr>
          <a:lstStyle/>
          <a:p>
            <a:r>
              <a:rPr lang="en-GB" dirty="0"/>
              <a:t>Designed primarily for home users and includes:</a:t>
            </a:r>
          </a:p>
          <a:p>
            <a:r>
              <a:rPr lang="en-GB" dirty="0"/>
              <a:t>Microsoft Edge</a:t>
            </a:r>
          </a:p>
          <a:p>
            <a:r>
              <a:rPr lang="en-GB" dirty="0"/>
              <a:t>Continuum table mode for touch-capable devices</a:t>
            </a:r>
          </a:p>
          <a:p>
            <a:r>
              <a:rPr lang="en-GB" dirty="0"/>
              <a:t>Cortana</a:t>
            </a:r>
          </a:p>
          <a:p>
            <a:r>
              <a:rPr lang="en-GB" dirty="0"/>
              <a:t>Windows Hello</a:t>
            </a:r>
          </a:p>
          <a:p>
            <a:r>
              <a:rPr lang="en-GB" dirty="0"/>
              <a:t>Virtual Desktops</a:t>
            </a:r>
          </a:p>
          <a:p>
            <a:r>
              <a:rPr lang="en-GB" dirty="0"/>
              <a:t>Projecting to this PC</a:t>
            </a:r>
          </a:p>
          <a:p>
            <a:r>
              <a:rPr lang="en-GB" dirty="0"/>
              <a:t>Activity History</a:t>
            </a:r>
          </a:p>
          <a:p>
            <a:r>
              <a:rPr lang="en-GB" dirty="0"/>
              <a:t>Windows Link</a:t>
            </a:r>
          </a:p>
          <a:p>
            <a:r>
              <a:rPr lang="en-GB" dirty="0"/>
              <a:t>Built in Universal apps – Photos, Mail, Music, Video, Calendar</a:t>
            </a:r>
          </a:p>
          <a:p>
            <a:r>
              <a:rPr lang="en-GB" dirty="0"/>
              <a:t>Supports Maximum 128 GB of RAM</a:t>
            </a:r>
          </a:p>
          <a:p>
            <a:r>
              <a:rPr lang="en-GB" dirty="0"/>
              <a:t>In Win 10 Home you cannot control windows features and quality updates. They are installed automatically</a:t>
            </a:r>
          </a:p>
          <a:p>
            <a:endParaRPr lang="en-GB" dirty="0"/>
          </a:p>
        </p:txBody>
      </p:sp>
    </p:spTree>
    <p:extLst>
      <p:ext uri="{BB962C8B-B14F-4D97-AF65-F5344CB8AC3E}">
        <p14:creationId xmlns:p14="http://schemas.microsoft.com/office/powerpoint/2010/main" val="3482059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You can use either side by side or wipe and load</a:t>
            </a:r>
          </a:p>
          <a:p>
            <a:endParaRPr lang="en-GB" dirty="0"/>
          </a:p>
          <a:p>
            <a:r>
              <a:rPr lang="en-GB" dirty="0"/>
              <a:t>A side-by-side migration</a:t>
            </a:r>
          </a:p>
          <a:p>
            <a:pPr lvl="1"/>
            <a:r>
              <a:rPr lang="en-GB" dirty="0"/>
              <a:t>In this scenario, the source and destination computers for the upgrade are different machines. You install a new computer with windows 10 and then migrate the data and most user settings from the earlier operating system to the new computer. </a:t>
            </a:r>
          </a:p>
          <a:p>
            <a:pPr lvl="1"/>
            <a:endParaRPr lang="en-GB" dirty="0"/>
          </a:p>
          <a:p>
            <a:r>
              <a:rPr lang="en-GB" dirty="0"/>
              <a:t>A wipe-and-load migration</a:t>
            </a:r>
          </a:p>
          <a:p>
            <a:pPr lvl="1"/>
            <a:r>
              <a:rPr lang="en-GB" dirty="0"/>
              <a:t>In this scenario, the source and destination computer are the same. You back up the user data and settings to an external location and then install Windows 10 on the user’s existing computer. Afterward, you restore user data and settings.</a:t>
            </a:r>
          </a:p>
          <a:p>
            <a:pPr marL="457200" lvl="1" indent="0">
              <a:buNone/>
            </a:pPr>
            <a:endParaRPr lang="en-GB" dirty="0"/>
          </a:p>
        </p:txBody>
      </p:sp>
    </p:spTree>
    <p:extLst>
      <p:ext uri="{BB962C8B-B14F-4D97-AF65-F5344CB8AC3E}">
        <p14:creationId xmlns:p14="http://schemas.microsoft.com/office/powerpoint/2010/main" val="3777423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Side-by-side migration uses the following procedure</a:t>
            </a:r>
          </a:p>
          <a:p>
            <a:r>
              <a:rPr lang="en-GB" dirty="0"/>
              <a:t>Either obtain a computer with Windows 10 preinstalled or install Windows 10 on a new computer. When Setup.exe prompts you, choose Custom (Advanced).This is the destination computer. </a:t>
            </a:r>
          </a:p>
          <a:p>
            <a:r>
              <a:rPr lang="en-GB" dirty="0"/>
              <a:t>Install the same applications on the destination computer as are presently on the source computer. </a:t>
            </a:r>
          </a:p>
          <a:p>
            <a:r>
              <a:rPr lang="en-GB" dirty="0"/>
              <a:t>Create an external intermediate storage location, such as a file server–shared folder or an external hard drive, for the storage of user data and settings. This storage must be accessible from both the source and destination computers.</a:t>
            </a:r>
          </a:p>
          <a:p>
            <a:endParaRPr lang="en-GB" dirty="0"/>
          </a:p>
          <a:p>
            <a:endParaRPr lang="en-GB" dirty="0"/>
          </a:p>
        </p:txBody>
      </p:sp>
    </p:spTree>
    <p:extLst>
      <p:ext uri="{BB962C8B-B14F-4D97-AF65-F5344CB8AC3E}">
        <p14:creationId xmlns:p14="http://schemas.microsoft.com/office/powerpoint/2010/main" val="946326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lstStyle/>
          <a:p>
            <a:r>
              <a:rPr lang="en-GB" dirty="0"/>
              <a:t>Use the USMT to collect the user’s data and settings from the source computer and store them to the external intermediate store.</a:t>
            </a:r>
          </a:p>
          <a:p>
            <a:r>
              <a:rPr lang="en-GB" dirty="0"/>
              <a:t>Use the USMT to collect the user’s data and settings from the external intermediate store and install them in the destination computer.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689" y="3548363"/>
            <a:ext cx="8642684" cy="3213218"/>
          </a:xfrm>
          <a:prstGeom prst="rect">
            <a:avLst/>
          </a:prstGeom>
        </p:spPr>
      </p:pic>
    </p:spTree>
    <p:extLst>
      <p:ext uri="{BB962C8B-B14F-4D97-AF65-F5344CB8AC3E}">
        <p14:creationId xmlns:p14="http://schemas.microsoft.com/office/powerpoint/2010/main" val="65526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sp>
        <p:nvSpPr>
          <p:cNvPr id="3" name="Content Placeholder 2"/>
          <p:cNvSpPr>
            <a:spLocks noGrp="1"/>
          </p:cNvSpPr>
          <p:nvPr>
            <p:ph idx="1"/>
          </p:nvPr>
        </p:nvSpPr>
        <p:spPr/>
        <p:txBody>
          <a:bodyPr>
            <a:normAutofit/>
          </a:bodyPr>
          <a:lstStyle/>
          <a:p>
            <a:r>
              <a:rPr lang="en-GB" dirty="0"/>
              <a:t>Wipe-and-load migration strategy</a:t>
            </a:r>
          </a:p>
          <a:p>
            <a:r>
              <a:rPr lang="en-GB" dirty="0"/>
              <a:t>Create an external storage location, such as a file server-shared folder or an external hard drive, for the storage of user data and settings. </a:t>
            </a:r>
          </a:p>
          <a:p>
            <a:r>
              <a:rPr lang="en-GB" dirty="0"/>
              <a:t>Use the USMT to collect the user’s data and settings and store them in the external location. </a:t>
            </a:r>
          </a:p>
          <a:p>
            <a:r>
              <a:rPr lang="en-GB" dirty="0"/>
              <a:t>Install Windows 10 on the existing computer. When Setup.exe prompts you, choose Custom (Advanced). </a:t>
            </a:r>
          </a:p>
          <a:p>
            <a:r>
              <a:rPr lang="en-GB" dirty="0"/>
              <a:t>Reinstall the applications on the computer. Use the USMT to restore the user’s data and settings from the external location.</a:t>
            </a:r>
          </a:p>
          <a:p>
            <a:endParaRPr lang="en-GB" dirty="0"/>
          </a:p>
        </p:txBody>
      </p:sp>
    </p:spTree>
    <p:extLst>
      <p:ext uri="{BB962C8B-B14F-4D97-AF65-F5344CB8AC3E}">
        <p14:creationId xmlns:p14="http://schemas.microsoft.com/office/powerpoint/2010/main" val="317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Migration strategies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7807" y="1825625"/>
            <a:ext cx="9580198" cy="4935538"/>
          </a:xfrm>
        </p:spPr>
      </p:pic>
    </p:spTree>
    <p:extLst>
      <p:ext uri="{BB962C8B-B14F-4D97-AF65-F5344CB8AC3E}">
        <p14:creationId xmlns:p14="http://schemas.microsoft.com/office/powerpoint/2010/main" val="1791093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Considerations for migration</a:t>
            </a:r>
          </a:p>
        </p:txBody>
      </p:sp>
      <p:sp>
        <p:nvSpPr>
          <p:cNvPr id="3" name="Content Placeholder 2"/>
          <p:cNvSpPr>
            <a:spLocks noGrp="1"/>
          </p:cNvSpPr>
          <p:nvPr>
            <p:ph idx="1"/>
          </p:nvPr>
        </p:nvSpPr>
        <p:spPr/>
        <p:txBody>
          <a:bodyPr>
            <a:normAutofit lnSpcReduction="10000"/>
          </a:bodyPr>
          <a:lstStyle/>
          <a:p>
            <a:r>
              <a:rPr lang="en-GB" dirty="0"/>
              <a:t>When determining whether to use one of the two migration methods outlined to upgrade to Windows 10, consider the following factors. </a:t>
            </a:r>
          </a:p>
          <a:p>
            <a:r>
              <a:rPr lang="en-GB" dirty="0"/>
              <a:t>You have an opportunity to create a clean installation, free from remnant files and settings. </a:t>
            </a:r>
          </a:p>
          <a:p>
            <a:r>
              <a:rPr lang="en-GB" dirty="0"/>
              <a:t>You can reconfigure the existing disk partitions. </a:t>
            </a:r>
          </a:p>
          <a:p>
            <a:r>
              <a:rPr lang="en-GB" dirty="0"/>
              <a:t>You can upgrade to any Windows 10 edition, irrespective of the earlier Windows edition. </a:t>
            </a:r>
          </a:p>
          <a:p>
            <a:r>
              <a:rPr lang="en-GB" dirty="0"/>
              <a:t>Migration is a more complex process, and you must use migration tools such as User State Migration Tool (USMT) to migrate user data and settings. </a:t>
            </a:r>
          </a:p>
          <a:p>
            <a:r>
              <a:rPr lang="en-GB" dirty="0"/>
              <a:t>You need to provide storage space for user settings and files to be migrated. </a:t>
            </a:r>
          </a:p>
          <a:p>
            <a:r>
              <a:rPr lang="en-GB" dirty="0"/>
              <a:t>Applications are not retained, and you must manually reinstall these.</a:t>
            </a:r>
          </a:p>
          <a:p>
            <a:endParaRPr lang="en-GB" dirty="0"/>
          </a:p>
        </p:txBody>
      </p:sp>
    </p:spTree>
    <p:extLst>
      <p:ext uri="{BB962C8B-B14F-4D97-AF65-F5344CB8AC3E}">
        <p14:creationId xmlns:p14="http://schemas.microsoft.com/office/powerpoint/2010/main" val="4261120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There are 2 Phases for state migration</a:t>
            </a:r>
          </a:p>
          <a:p>
            <a:r>
              <a:rPr lang="en-GB" dirty="0"/>
              <a:t>Settings and data are captured (collected) from the source computer and stored in a secure migration store using the </a:t>
            </a:r>
            <a:r>
              <a:rPr lang="en-GB" dirty="0" err="1"/>
              <a:t>ScanState</a:t>
            </a:r>
            <a:r>
              <a:rPr lang="en-GB" dirty="0"/>
              <a:t> tool. </a:t>
            </a:r>
          </a:p>
          <a:p>
            <a:r>
              <a:rPr lang="en-GB" dirty="0"/>
              <a:t>Captured settings and data are restored on the destination computer, using the </a:t>
            </a:r>
            <a:r>
              <a:rPr lang="en-GB" dirty="0" err="1"/>
              <a:t>LoadState</a:t>
            </a:r>
            <a:r>
              <a:rPr lang="en-GB" dirty="0"/>
              <a:t> tool.</a:t>
            </a:r>
          </a:p>
          <a:p>
            <a:endParaRPr lang="en-GB" dirty="0"/>
          </a:p>
        </p:txBody>
      </p:sp>
    </p:spTree>
    <p:extLst>
      <p:ext uri="{BB962C8B-B14F-4D97-AF65-F5344CB8AC3E}">
        <p14:creationId xmlns:p14="http://schemas.microsoft.com/office/powerpoint/2010/main" val="94196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normAutofit/>
          </a:bodyPr>
          <a:lstStyle/>
          <a:p>
            <a:r>
              <a:rPr lang="en-GB" dirty="0"/>
              <a:t>USMT is a collection of three command-line tools that can be scripted to capture and migrate data efficiently and securely and is intended for performing large-scale automated deployments.</a:t>
            </a:r>
          </a:p>
          <a:p>
            <a:r>
              <a:rPr lang="en-GB" dirty="0"/>
              <a:t>ScanState.exe </a:t>
            </a:r>
          </a:p>
          <a:p>
            <a:r>
              <a:rPr lang="en-GB" dirty="0"/>
              <a:t>LoadState.exe </a:t>
            </a:r>
          </a:p>
          <a:p>
            <a:r>
              <a:rPr lang="en-GB" dirty="0"/>
              <a:t>UsmtUtils.exe </a:t>
            </a:r>
          </a:p>
          <a:p>
            <a:pPr marL="0" indent="0">
              <a:buNone/>
            </a:pPr>
            <a:endParaRPr lang="en-GB" dirty="0"/>
          </a:p>
        </p:txBody>
      </p:sp>
    </p:spTree>
    <p:extLst>
      <p:ext uri="{BB962C8B-B14F-4D97-AF65-F5344CB8AC3E}">
        <p14:creationId xmlns:p14="http://schemas.microsoft.com/office/powerpoint/2010/main" val="68972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State Migration </a:t>
            </a:r>
          </a:p>
        </p:txBody>
      </p:sp>
      <p:sp>
        <p:nvSpPr>
          <p:cNvPr id="3" name="Content Placeholder 2"/>
          <p:cNvSpPr>
            <a:spLocks noGrp="1"/>
          </p:cNvSpPr>
          <p:nvPr>
            <p:ph idx="1"/>
          </p:nvPr>
        </p:nvSpPr>
        <p:spPr/>
        <p:txBody>
          <a:bodyPr/>
          <a:lstStyle/>
          <a:p>
            <a:r>
              <a:rPr lang="en-GB" dirty="0"/>
              <a:t>You choose which data is captured, and these settings are stored in migration XML files as follows. </a:t>
            </a:r>
          </a:p>
          <a:p>
            <a:r>
              <a:rPr lang="en-GB" dirty="0"/>
              <a:t>MigApp.xml </a:t>
            </a:r>
          </a:p>
          <a:p>
            <a:r>
              <a:rPr lang="en-GB" dirty="0"/>
              <a:t>MigDocs.xml </a:t>
            </a:r>
          </a:p>
          <a:p>
            <a:r>
              <a:rPr lang="en-GB" dirty="0"/>
              <a:t>MigUser.xml </a:t>
            </a:r>
          </a:p>
          <a:p>
            <a:r>
              <a:rPr lang="en-GB" dirty="0"/>
              <a:t>Custom XML files that you can create The XML files provide the migration rules that USMT needs to process. You can also create a Config.xml file that is used to specify files or settings, which will be excluded from the migration.</a:t>
            </a:r>
          </a:p>
          <a:p>
            <a:endParaRPr lang="en-GB" dirty="0"/>
          </a:p>
        </p:txBody>
      </p:sp>
    </p:spTree>
    <p:extLst>
      <p:ext uri="{BB962C8B-B14F-4D97-AF65-F5344CB8AC3E}">
        <p14:creationId xmlns:p14="http://schemas.microsoft.com/office/powerpoint/2010/main" val="693352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9546957"/>
              </p:ext>
            </p:extLst>
          </p:nvPr>
        </p:nvGraphicFramePr>
        <p:xfrm>
          <a:off x="312738" y="1825625"/>
          <a:ext cx="11590338" cy="430276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147865810"/>
                    </a:ext>
                  </a:extLst>
                </a:gridCol>
                <a:gridCol w="3863446">
                  <a:extLst>
                    <a:ext uri="{9D8B030D-6E8A-4147-A177-3AD203B41FA5}">
                      <a16:colId xmlns:a16="http://schemas.microsoft.com/office/drawing/2014/main" val="3173620949"/>
                    </a:ext>
                  </a:extLst>
                </a:gridCol>
                <a:gridCol w="3863446">
                  <a:extLst>
                    <a:ext uri="{9D8B030D-6E8A-4147-A177-3AD203B41FA5}">
                      <a16:colId xmlns:a16="http://schemas.microsoft.com/office/drawing/2014/main" val="685493250"/>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2828760050"/>
                  </a:ext>
                </a:extLst>
              </a:tr>
              <a:tr h="370840">
                <a:tc>
                  <a:txBody>
                    <a:bodyPr/>
                    <a:lstStyle/>
                    <a:p>
                      <a:r>
                        <a:rPr lang="en-GB" dirty="0"/>
                        <a:t>User Data</a:t>
                      </a:r>
                    </a:p>
                  </a:txBody>
                  <a:tcPr/>
                </a:tc>
                <a:tc>
                  <a:txBody>
                    <a:bodyPr/>
                    <a:lstStyle/>
                    <a:p>
                      <a:r>
                        <a:rPr lang="en-GB" dirty="0"/>
                        <a:t>Documents</a:t>
                      </a:r>
                      <a:r>
                        <a:rPr lang="en-GB" baseline="0" dirty="0"/>
                        <a:t>, Video, Music, Pictures, Desktop Files, Start Menu, Quick Launch settings, and favourites</a:t>
                      </a:r>
                      <a:endParaRPr lang="en-GB" dirty="0"/>
                    </a:p>
                  </a:txBody>
                  <a:tcPr/>
                </a:tc>
                <a:tc>
                  <a:txBody>
                    <a:bodyPr/>
                    <a:lstStyle/>
                    <a:p>
                      <a:r>
                        <a:rPr lang="en-GB" dirty="0"/>
                        <a:t>Folders from</a:t>
                      </a:r>
                      <a:r>
                        <a:rPr lang="en-GB" baseline="0" dirty="0"/>
                        <a:t> each user</a:t>
                      </a:r>
                      <a:endParaRPr lang="en-GB" dirty="0"/>
                    </a:p>
                  </a:txBody>
                  <a:tcPr/>
                </a:tc>
                <a:extLst>
                  <a:ext uri="{0D108BD9-81ED-4DB2-BD59-A6C34878D82A}">
                    <a16:rowId xmlns:a16="http://schemas.microsoft.com/office/drawing/2014/main" val="3353414606"/>
                  </a:ext>
                </a:extLst>
              </a:tr>
              <a:tr h="370840">
                <a:tc>
                  <a:txBody>
                    <a:bodyPr/>
                    <a:lstStyle/>
                    <a:p>
                      <a:endParaRPr lang="en-GB" dirty="0"/>
                    </a:p>
                  </a:txBody>
                  <a:tcPr/>
                </a:tc>
                <a:tc>
                  <a:txBody>
                    <a:bodyPr/>
                    <a:lstStyle/>
                    <a:p>
                      <a:r>
                        <a:rPr lang="en-GB" dirty="0"/>
                        <a:t>Shared Documents, shared video,</a:t>
                      </a:r>
                      <a:r>
                        <a:rPr lang="en-GB" baseline="0" dirty="0"/>
                        <a:t> shared music, shared desktop files, shared pictures, shared start menu, and shared favourites</a:t>
                      </a:r>
                      <a:endParaRPr lang="en-GB" dirty="0"/>
                    </a:p>
                  </a:txBody>
                  <a:tcPr/>
                </a:tc>
                <a:tc>
                  <a:txBody>
                    <a:bodyPr/>
                    <a:lstStyle/>
                    <a:p>
                      <a:r>
                        <a:rPr lang="en-GB" dirty="0"/>
                        <a:t>Folders from the public profiles</a:t>
                      </a:r>
                    </a:p>
                  </a:txBody>
                  <a:tcPr/>
                </a:tc>
                <a:extLst>
                  <a:ext uri="{0D108BD9-81ED-4DB2-BD59-A6C34878D82A}">
                    <a16:rowId xmlns:a16="http://schemas.microsoft.com/office/drawing/2014/main" val="2835516624"/>
                  </a:ext>
                </a:extLst>
              </a:tr>
              <a:tr h="370840">
                <a:tc>
                  <a:txBody>
                    <a:bodyPr/>
                    <a:lstStyle/>
                    <a:p>
                      <a:endParaRPr lang="en-GB" dirty="0"/>
                    </a:p>
                  </a:txBody>
                  <a:tcPr/>
                </a:tc>
                <a:tc>
                  <a:txBody>
                    <a:bodyPr/>
                    <a:lstStyle/>
                    <a:p>
                      <a:r>
                        <a:rPr lang="en-GB" dirty="0"/>
                        <a:t>File</a:t>
                      </a:r>
                    </a:p>
                  </a:txBody>
                  <a:tcPr/>
                </a:tc>
                <a:tc>
                  <a:txBody>
                    <a:bodyPr/>
                    <a:lstStyle/>
                    <a:p>
                      <a:r>
                        <a:rPr lang="en-GB" dirty="0"/>
                        <a:t>USMT searches fixed drives, collecting files that have any of the file name extensions that are defined in the configuration XML file.</a:t>
                      </a:r>
                    </a:p>
                  </a:txBody>
                  <a:tcPr/>
                </a:tc>
                <a:extLst>
                  <a:ext uri="{0D108BD9-81ED-4DB2-BD59-A6C34878D82A}">
                    <a16:rowId xmlns:a16="http://schemas.microsoft.com/office/drawing/2014/main" val="3315159691"/>
                  </a:ext>
                </a:extLst>
              </a:tr>
              <a:tr h="370840">
                <a:tc>
                  <a:txBody>
                    <a:bodyPr/>
                    <a:lstStyle/>
                    <a:p>
                      <a:endParaRPr lang="en-GB"/>
                    </a:p>
                  </a:txBody>
                  <a:tcPr/>
                </a:tc>
                <a:tc>
                  <a:txBody>
                    <a:bodyPr/>
                    <a:lstStyle/>
                    <a:p>
                      <a:r>
                        <a:rPr lang="en-GB" dirty="0"/>
                        <a:t>Access control Lists (ACLs)</a:t>
                      </a:r>
                    </a:p>
                  </a:txBody>
                  <a:tcPr/>
                </a:tc>
                <a:tc>
                  <a:txBody>
                    <a:bodyPr/>
                    <a:lstStyle/>
                    <a:p>
                      <a:r>
                        <a:rPr lang="en-GB" dirty="0"/>
                        <a:t>USMT can migrate the ACL for specified files and folders.</a:t>
                      </a:r>
                    </a:p>
                  </a:txBody>
                  <a:tcPr/>
                </a:tc>
                <a:extLst>
                  <a:ext uri="{0D108BD9-81ED-4DB2-BD59-A6C34878D82A}">
                    <a16:rowId xmlns:a16="http://schemas.microsoft.com/office/drawing/2014/main" val="2187217949"/>
                  </a:ext>
                </a:extLst>
              </a:tr>
            </a:tbl>
          </a:graphicData>
        </a:graphic>
      </p:graphicFrame>
    </p:spTree>
    <p:extLst>
      <p:ext uri="{BB962C8B-B14F-4D97-AF65-F5344CB8AC3E}">
        <p14:creationId xmlns:p14="http://schemas.microsoft.com/office/powerpoint/2010/main" val="415880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a:t>
            </a:r>
          </a:p>
        </p:txBody>
      </p:sp>
      <p:sp>
        <p:nvSpPr>
          <p:cNvPr id="3" name="Content Placeholder 2"/>
          <p:cNvSpPr>
            <a:spLocks noGrp="1"/>
          </p:cNvSpPr>
          <p:nvPr>
            <p:ph idx="1"/>
          </p:nvPr>
        </p:nvSpPr>
        <p:spPr/>
        <p:txBody>
          <a:bodyPr>
            <a:normAutofit fontScale="92500" lnSpcReduction="20000"/>
          </a:bodyPr>
          <a:lstStyle/>
          <a:p>
            <a:r>
              <a:rPr lang="en-GB" dirty="0"/>
              <a:t>Same features as Windows 10 Home but also adds:</a:t>
            </a:r>
          </a:p>
          <a:p>
            <a:r>
              <a:rPr lang="en-GB" dirty="0"/>
              <a:t>Domain join and group policy management</a:t>
            </a:r>
          </a:p>
          <a:p>
            <a:r>
              <a:rPr lang="en-GB" dirty="0"/>
              <a:t>Microsoft Azure active directory join</a:t>
            </a:r>
          </a:p>
          <a:p>
            <a:r>
              <a:rPr lang="en-GB" dirty="0" err="1"/>
              <a:t>Bitlocker</a:t>
            </a:r>
            <a:r>
              <a:rPr lang="en-GB" dirty="0"/>
              <a:t> Drive Encryption</a:t>
            </a:r>
          </a:p>
          <a:p>
            <a:r>
              <a:rPr lang="en-GB" dirty="0"/>
              <a:t>Enterprise Mode for Internet explorer 11</a:t>
            </a:r>
          </a:p>
          <a:p>
            <a:r>
              <a:rPr lang="en-GB" dirty="0"/>
              <a:t>Client Hyper-V</a:t>
            </a:r>
          </a:p>
          <a:p>
            <a:r>
              <a:rPr lang="en-GB" dirty="0"/>
              <a:t>Storage spaces</a:t>
            </a:r>
          </a:p>
          <a:p>
            <a:r>
              <a:rPr lang="en-GB" dirty="0"/>
              <a:t>Remote server administration tools for windows 10</a:t>
            </a:r>
          </a:p>
          <a:p>
            <a:r>
              <a:rPr lang="en-GB" dirty="0"/>
              <a:t>Microsoft store for organizations</a:t>
            </a:r>
          </a:p>
          <a:p>
            <a:r>
              <a:rPr lang="en-GB" dirty="0"/>
              <a:t>Windows information Protection (WIP)</a:t>
            </a:r>
          </a:p>
          <a:p>
            <a:r>
              <a:rPr lang="en-GB" dirty="0"/>
              <a:t>Support for 2 CPUs and maximum of 2TB of RAM</a:t>
            </a:r>
          </a:p>
          <a:p>
            <a:r>
              <a:rPr lang="en-GB" dirty="0"/>
              <a:t>You can set the windows updates to install when and to what devices in Win 10 Pro</a:t>
            </a:r>
          </a:p>
          <a:p>
            <a:endParaRPr lang="en-GB" dirty="0"/>
          </a:p>
        </p:txBody>
      </p:sp>
    </p:spTree>
    <p:extLst>
      <p:ext uri="{BB962C8B-B14F-4D97-AF65-F5344CB8AC3E}">
        <p14:creationId xmlns:p14="http://schemas.microsoft.com/office/powerpoint/2010/main" val="1969628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types accessible by USMT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684507"/>
              </p:ext>
            </p:extLst>
          </p:nvPr>
        </p:nvGraphicFramePr>
        <p:xfrm>
          <a:off x="312738" y="1825625"/>
          <a:ext cx="11590338" cy="4119880"/>
        </p:xfrm>
        <a:graphic>
          <a:graphicData uri="http://schemas.openxmlformats.org/drawingml/2006/table">
            <a:tbl>
              <a:tblPr firstRow="1" bandRow="1">
                <a:tableStyleId>{5C22544A-7EE6-4342-B048-85BDC9FD1C3A}</a:tableStyleId>
              </a:tblPr>
              <a:tblGrid>
                <a:gridCol w="3863446">
                  <a:extLst>
                    <a:ext uri="{9D8B030D-6E8A-4147-A177-3AD203B41FA5}">
                      <a16:colId xmlns:a16="http://schemas.microsoft.com/office/drawing/2014/main" val="3677202376"/>
                    </a:ext>
                  </a:extLst>
                </a:gridCol>
                <a:gridCol w="3863446">
                  <a:extLst>
                    <a:ext uri="{9D8B030D-6E8A-4147-A177-3AD203B41FA5}">
                      <a16:colId xmlns:a16="http://schemas.microsoft.com/office/drawing/2014/main" val="4143448532"/>
                    </a:ext>
                  </a:extLst>
                </a:gridCol>
                <a:gridCol w="3863446">
                  <a:extLst>
                    <a:ext uri="{9D8B030D-6E8A-4147-A177-3AD203B41FA5}">
                      <a16:colId xmlns:a16="http://schemas.microsoft.com/office/drawing/2014/main" val="3172432523"/>
                    </a:ext>
                  </a:extLst>
                </a:gridCol>
              </a:tblGrid>
              <a:tr h="370840">
                <a:tc>
                  <a:txBody>
                    <a:bodyPr/>
                    <a:lstStyle/>
                    <a:p>
                      <a:r>
                        <a:rPr lang="en-GB" dirty="0"/>
                        <a:t>Data Type</a:t>
                      </a:r>
                    </a:p>
                  </a:txBody>
                  <a:tcPr/>
                </a:tc>
                <a:tc>
                  <a:txBody>
                    <a:bodyPr/>
                    <a:lstStyle/>
                    <a:p>
                      <a:r>
                        <a:rPr lang="en-GB" dirty="0"/>
                        <a:t>Example</a:t>
                      </a:r>
                    </a:p>
                  </a:txBody>
                  <a:tcPr/>
                </a:tc>
                <a:tc>
                  <a:txBody>
                    <a:bodyPr/>
                    <a:lstStyle/>
                    <a:p>
                      <a:r>
                        <a:rPr lang="en-GB" dirty="0"/>
                        <a:t>Description</a:t>
                      </a:r>
                    </a:p>
                  </a:txBody>
                  <a:tcPr/>
                </a:tc>
                <a:extLst>
                  <a:ext uri="{0D108BD9-81ED-4DB2-BD59-A6C34878D82A}">
                    <a16:rowId xmlns:a16="http://schemas.microsoft.com/office/drawing/2014/main" val="1503861203"/>
                  </a:ext>
                </a:extLst>
              </a:tr>
              <a:tr h="370840">
                <a:tc>
                  <a:txBody>
                    <a:bodyPr/>
                    <a:lstStyle/>
                    <a:p>
                      <a:r>
                        <a:rPr lang="en-GB" dirty="0"/>
                        <a:t>Operating</a:t>
                      </a:r>
                      <a:r>
                        <a:rPr lang="en-GB" baseline="0" dirty="0"/>
                        <a:t> system components</a:t>
                      </a:r>
                      <a:endParaRPr lang="en-GB" dirty="0"/>
                    </a:p>
                  </a:txBody>
                  <a:tcPr/>
                </a:tc>
                <a:tc>
                  <a:txBody>
                    <a:bodyPr/>
                    <a:lstStyle/>
                    <a:p>
                      <a:r>
                        <a:rPr lang="en-GB" dirty="0"/>
                        <a:t>Mapped network drives,</a:t>
                      </a:r>
                      <a:r>
                        <a:rPr lang="en-GB" baseline="0" dirty="0"/>
                        <a:t> network printers, folder options, users’ personal certificates, and internet explorer settings</a:t>
                      </a:r>
                      <a:endParaRPr lang="en-GB" dirty="0"/>
                    </a:p>
                  </a:txBody>
                  <a:tcPr/>
                </a:tc>
                <a:tc>
                  <a:txBody>
                    <a:bodyPr/>
                    <a:lstStyle/>
                    <a:p>
                      <a:r>
                        <a:rPr lang="en-GB" dirty="0"/>
                        <a:t>USMT migrates most standard operating system settings</a:t>
                      </a:r>
                    </a:p>
                  </a:txBody>
                  <a:tcPr/>
                </a:tc>
                <a:extLst>
                  <a:ext uri="{0D108BD9-81ED-4DB2-BD59-A6C34878D82A}">
                    <a16:rowId xmlns:a16="http://schemas.microsoft.com/office/drawing/2014/main" val="663900494"/>
                  </a:ext>
                </a:extLst>
              </a:tr>
              <a:tr h="370840">
                <a:tc>
                  <a:txBody>
                    <a:bodyPr/>
                    <a:lstStyle/>
                    <a:p>
                      <a:r>
                        <a:rPr lang="en-GB" dirty="0"/>
                        <a:t>Supported applications settings</a:t>
                      </a:r>
                    </a:p>
                  </a:txBody>
                  <a:tcPr/>
                </a:tc>
                <a:tc>
                  <a:txBody>
                    <a:bodyPr/>
                    <a:lstStyle/>
                    <a:p>
                      <a:r>
                        <a:rPr lang="en-GB" dirty="0"/>
                        <a:t>Microsoft Office, Skype, Google Chrome, adobe</a:t>
                      </a:r>
                      <a:r>
                        <a:rPr lang="en-GB" baseline="0" dirty="0"/>
                        <a:t> acrobat reader, apple iTunes, and more</a:t>
                      </a:r>
                      <a:endParaRPr lang="en-GB" dirty="0"/>
                    </a:p>
                  </a:txBody>
                  <a:tcPr/>
                </a:tc>
                <a:tc>
                  <a:txBody>
                    <a:bodyPr/>
                    <a:lstStyle/>
                    <a:p>
                      <a:r>
                        <a:rPr lang="en-GB" dirty="0"/>
                        <a:t>USMT will migrate settings for</a:t>
                      </a:r>
                      <a:r>
                        <a:rPr lang="en-GB" baseline="0" dirty="0"/>
                        <a:t> many applications which can be specified in the MigApp.xml file. Version of each application must match on the source and destination computers. With Microsoft Office, USMT allows migration of the settings from an earlier version of an Office application.</a:t>
                      </a:r>
                    </a:p>
                    <a:p>
                      <a:endParaRPr lang="en-GB" baseline="0" dirty="0"/>
                    </a:p>
                  </a:txBody>
                  <a:tcPr/>
                </a:tc>
                <a:extLst>
                  <a:ext uri="{0D108BD9-81ED-4DB2-BD59-A6C34878D82A}">
                    <a16:rowId xmlns:a16="http://schemas.microsoft.com/office/drawing/2014/main" val="2767698122"/>
                  </a:ext>
                </a:extLst>
              </a:tr>
            </a:tbl>
          </a:graphicData>
        </a:graphic>
      </p:graphicFrame>
    </p:spTree>
    <p:extLst>
      <p:ext uri="{BB962C8B-B14F-4D97-AF65-F5344CB8AC3E}">
        <p14:creationId xmlns:p14="http://schemas.microsoft.com/office/powerpoint/2010/main" val="7965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These following settings are not migrated when you use USMT</a:t>
            </a:r>
          </a:p>
          <a:p>
            <a:r>
              <a:rPr lang="en-GB" dirty="0"/>
              <a:t>Local printers, </a:t>
            </a:r>
          </a:p>
          <a:p>
            <a:r>
              <a:rPr lang="en-GB" dirty="0"/>
              <a:t>hardware-related settings </a:t>
            </a:r>
          </a:p>
          <a:p>
            <a:r>
              <a:rPr lang="en-GB" dirty="0"/>
              <a:t>Device drivers </a:t>
            </a:r>
          </a:p>
          <a:p>
            <a:r>
              <a:rPr lang="en-GB" dirty="0"/>
              <a:t>Passwords </a:t>
            </a:r>
          </a:p>
          <a:p>
            <a:r>
              <a:rPr lang="en-GB" dirty="0"/>
              <a:t>Customized icons for shortcuts </a:t>
            </a:r>
          </a:p>
          <a:p>
            <a:r>
              <a:rPr lang="en-GB" dirty="0"/>
              <a:t>Shared folder permissions Files and settings, if the operating systems have different languages installed</a:t>
            </a:r>
          </a:p>
          <a:p>
            <a:endParaRPr lang="en-GB" dirty="0"/>
          </a:p>
        </p:txBody>
      </p:sp>
    </p:spTree>
    <p:extLst>
      <p:ext uri="{BB962C8B-B14F-4D97-AF65-F5344CB8AC3E}">
        <p14:creationId xmlns:p14="http://schemas.microsoft.com/office/powerpoint/2010/main" val="3360610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USMT</a:t>
            </a:r>
          </a:p>
        </p:txBody>
      </p:sp>
      <p:sp>
        <p:nvSpPr>
          <p:cNvPr id="3" name="Content Placeholder 2"/>
          <p:cNvSpPr>
            <a:spLocks noGrp="1"/>
          </p:cNvSpPr>
          <p:nvPr>
            <p:ph idx="1"/>
          </p:nvPr>
        </p:nvSpPr>
        <p:spPr/>
        <p:txBody>
          <a:bodyPr/>
          <a:lstStyle/>
          <a:p>
            <a:r>
              <a:rPr lang="en-GB" dirty="0"/>
              <a:t>C:\Program Files (x86)\Windows Kits\10\Assessment and Deployment Kit\User State Migration Tool</a:t>
            </a:r>
          </a:p>
          <a:p>
            <a:endParaRPr lang="en-GB" dirty="0"/>
          </a:p>
          <a:p>
            <a:endParaRPr lang="en-GB" dirty="0"/>
          </a:p>
        </p:txBody>
      </p:sp>
    </p:spTree>
    <p:extLst>
      <p:ext uri="{BB962C8B-B14F-4D97-AF65-F5344CB8AC3E}">
        <p14:creationId xmlns:p14="http://schemas.microsoft.com/office/powerpoint/2010/main" val="2742331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Go through these yourselves</a:t>
            </a:r>
          </a:p>
          <a:p>
            <a:endParaRPr lang="en-GB" dirty="0"/>
          </a:p>
          <a:p>
            <a:r>
              <a:rPr lang="en-GB" dirty="0"/>
              <a:t>Open Settings &gt; Time &amp; Language &gt; Language</a:t>
            </a:r>
          </a:p>
          <a:p>
            <a:r>
              <a:rPr lang="en-GB" dirty="0"/>
              <a:t>Under Language, click add a language</a:t>
            </a:r>
          </a:p>
          <a:p>
            <a:r>
              <a:rPr lang="en-GB" dirty="0"/>
              <a:t>Select the language you want to use from the list or enter the language name in the search bar</a:t>
            </a:r>
          </a:p>
          <a:p>
            <a:r>
              <a:rPr lang="en-GB" dirty="0"/>
              <a:t>Click Next</a:t>
            </a:r>
          </a:p>
          <a:p>
            <a:r>
              <a:rPr lang="en-GB" dirty="0"/>
              <a:t>Choose to install the optional language features available for the selected language</a:t>
            </a:r>
          </a:p>
        </p:txBody>
      </p:sp>
    </p:spTree>
    <p:extLst>
      <p:ext uri="{BB962C8B-B14F-4D97-AF65-F5344CB8AC3E}">
        <p14:creationId xmlns:p14="http://schemas.microsoft.com/office/powerpoint/2010/main" val="2066846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for additional regional</a:t>
            </a:r>
            <a:br>
              <a:rPr lang="en-GB" dirty="0"/>
            </a:br>
            <a:r>
              <a:rPr lang="en-GB" dirty="0"/>
              <a:t>and language support</a:t>
            </a:r>
          </a:p>
        </p:txBody>
      </p:sp>
      <p:sp>
        <p:nvSpPr>
          <p:cNvPr id="3" name="Content Placeholder 2"/>
          <p:cNvSpPr>
            <a:spLocks noGrp="1"/>
          </p:cNvSpPr>
          <p:nvPr>
            <p:ph idx="1"/>
          </p:nvPr>
        </p:nvSpPr>
        <p:spPr/>
        <p:txBody>
          <a:bodyPr/>
          <a:lstStyle/>
          <a:p>
            <a:r>
              <a:rPr lang="en-GB" dirty="0"/>
              <a:t>The language pack will be downloaded and installed</a:t>
            </a:r>
          </a:p>
          <a:p>
            <a:r>
              <a:rPr lang="en-GB" dirty="0"/>
              <a:t>Log out and sign in to display the new default language</a:t>
            </a:r>
          </a:p>
          <a:p>
            <a:endParaRPr lang="en-GB" dirty="0"/>
          </a:p>
          <a:p>
            <a:r>
              <a:rPr lang="en-GB" dirty="0"/>
              <a:t>When adding an additional language to Windows 10, you can see which language features are available. </a:t>
            </a:r>
          </a:p>
          <a:p>
            <a:r>
              <a:rPr lang="en-GB" dirty="0"/>
              <a:t>These include. Display language </a:t>
            </a:r>
          </a:p>
          <a:p>
            <a:r>
              <a:rPr lang="en-GB" dirty="0"/>
              <a:t>Text-to-speech </a:t>
            </a:r>
          </a:p>
          <a:p>
            <a:r>
              <a:rPr lang="en-GB" dirty="0"/>
              <a:t>Speech recognition </a:t>
            </a:r>
          </a:p>
          <a:p>
            <a:r>
              <a:rPr lang="en-GB" dirty="0"/>
              <a:t>Handwriting support</a:t>
            </a:r>
          </a:p>
          <a:p>
            <a:endParaRPr lang="en-GB" dirty="0"/>
          </a:p>
        </p:txBody>
      </p:sp>
    </p:spTree>
    <p:extLst>
      <p:ext uri="{BB962C8B-B14F-4D97-AF65-F5344CB8AC3E}">
        <p14:creationId xmlns:p14="http://schemas.microsoft.com/office/powerpoint/2010/main" val="3150609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DISM</a:t>
            </a:r>
          </a:p>
        </p:txBody>
      </p:sp>
      <p:sp>
        <p:nvSpPr>
          <p:cNvPr id="3" name="Content Placeholder 2"/>
          <p:cNvSpPr>
            <a:spLocks noGrp="1"/>
          </p:cNvSpPr>
          <p:nvPr>
            <p:ph idx="1"/>
          </p:nvPr>
        </p:nvSpPr>
        <p:spPr/>
        <p:txBody>
          <a:bodyPr/>
          <a:lstStyle/>
          <a:p>
            <a:r>
              <a:rPr lang="en-GB" dirty="0" err="1"/>
              <a:t>Dism</a:t>
            </a:r>
            <a:r>
              <a:rPr lang="en-GB" dirty="0"/>
              <a:t> /</a:t>
            </a:r>
            <a:r>
              <a:rPr lang="en-GB" dirty="0" err="1"/>
              <a:t>Image:"C</a:t>
            </a:r>
            <a:r>
              <a:rPr lang="en-GB" dirty="0"/>
              <a:t>:\mount\windows" /Add-Package /</a:t>
            </a:r>
            <a:r>
              <a:rPr lang="en-GB" dirty="0" err="1"/>
              <a:t>PackagePath</a:t>
            </a:r>
            <a:r>
              <a:rPr lang="en-GB" dirty="0"/>
              <a:t>="D:\x64\langpacks\Microsoft-Windows-Client-Language-Pack_x64_fr-fr.cab"</a:t>
            </a:r>
          </a:p>
          <a:p>
            <a:endParaRPr lang="en-GB" dirty="0"/>
          </a:p>
        </p:txBody>
      </p:sp>
    </p:spTree>
    <p:extLst>
      <p:ext uri="{BB962C8B-B14F-4D97-AF65-F5344CB8AC3E}">
        <p14:creationId xmlns:p14="http://schemas.microsoft.com/office/powerpoint/2010/main" val="63002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 Installation Configuration</a:t>
            </a:r>
          </a:p>
        </p:txBody>
      </p:sp>
      <p:sp>
        <p:nvSpPr>
          <p:cNvPr id="3" name="Content Placeholder 2"/>
          <p:cNvSpPr>
            <a:spLocks noGrp="1"/>
          </p:cNvSpPr>
          <p:nvPr>
            <p:ph idx="1"/>
          </p:nvPr>
        </p:nvSpPr>
        <p:spPr/>
        <p:txBody>
          <a:bodyPr/>
          <a:lstStyle/>
          <a:p>
            <a:r>
              <a:rPr lang="en-GB" dirty="0"/>
              <a:t>This Skill will cover how to:</a:t>
            </a:r>
          </a:p>
          <a:p>
            <a:r>
              <a:rPr lang="en-GB" dirty="0"/>
              <a:t>Configure sign in options</a:t>
            </a:r>
          </a:p>
          <a:p>
            <a:r>
              <a:rPr lang="en-GB" dirty="0"/>
              <a:t>Customize the windows desktop</a:t>
            </a:r>
          </a:p>
          <a:p>
            <a:r>
              <a:rPr lang="en-GB" dirty="0"/>
              <a:t>Configure Microsoft Edge</a:t>
            </a:r>
          </a:p>
          <a:p>
            <a:r>
              <a:rPr lang="en-GB" dirty="0"/>
              <a:t>Configure Internet Explorer</a:t>
            </a:r>
          </a:p>
          <a:p>
            <a:r>
              <a:rPr lang="en-GB" dirty="0"/>
              <a:t>Configure Mobility settings </a:t>
            </a:r>
          </a:p>
          <a:p>
            <a:endParaRPr lang="en-GB" dirty="0"/>
          </a:p>
          <a:p>
            <a:endParaRPr lang="en-GB" dirty="0"/>
          </a:p>
        </p:txBody>
      </p:sp>
    </p:spTree>
    <p:extLst>
      <p:ext uri="{BB962C8B-B14F-4D97-AF65-F5344CB8AC3E}">
        <p14:creationId xmlns:p14="http://schemas.microsoft.com/office/powerpoint/2010/main" val="674281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Sign-in options</a:t>
            </a:r>
          </a:p>
        </p:txBody>
      </p:sp>
      <p:sp>
        <p:nvSpPr>
          <p:cNvPr id="3" name="Content Placeholder 2"/>
          <p:cNvSpPr>
            <a:spLocks noGrp="1"/>
          </p:cNvSpPr>
          <p:nvPr>
            <p:ph idx="1"/>
          </p:nvPr>
        </p:nvSpPr>
        <p:spPr/>
        <p:txBody>
          <a:bodyPr/>
          <a:lstStyle/>
          <a:p>
            <a:r>
              <a:rPr lang="en-GB" dirty="0"/>
              <a:t>We will cover how to:</a:t>
            </a:r>
          </a:p>
          <a:p>
            <a:r>
              <a:rPr lang="en-GB" dirty="0"/>
              <a:t>Configure Microsoft accounts</a:t>
            </a:r>
          </a:p>
          <a:p>
            <a:r>
              <a:rPr lang="en-GB" dirty="0"/>
              <a:t>Understand multifactor authentication</a:t>
            </a:r>
          </a:p>
          <a:p>
            <a:r>
              <a:rPr lang="en-GB" dirty="0"/>
              <a:t>Configure windows Hello and Windows Hello for Business</a:t>
            </a:r>
          </a:p>
          <a:p>
            <a:r>
              <a:rPr lang="en-GB" dirty="0"/>
              <a:t>Configure PIN</a:t>
            </a:r>
          </a:p>
          <a:p>
            <a:r>
              <a:rPr lang="en-GB" dirty="0"/>
              <a:t>Configuring picture passwords</a:t>
            </a:r>
          </a:p>
          <a:p>
            <a:r>
              <a:rPr lang="en-GB" dirty="0"/>
              <a:t>Configure Dynamic Lock</a:t>
            </a:r>
          </a:p>
        </p:txBody>
      </p:sp>
    </p:spTree>
    <p:extLst>
      <p:ext uri="{BB962C8B-B14F-4D97-AF65-F5344CB8AC3E}">
        <p14:creationId xmlns:p14="http://schemas.microsoft.com/office/powerpoint/2010/main" val="471915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accounts	</a:t>
            </a:r>
          </a:p>
        </p:txBody>
      </p:sp>
      <p:sp>
        <p:nvSpPr>
          <p:cNvPr id="3" name="Content Placeholder 2"/>
          <p:cNvSpPr>
            <a:spLocks noGrp="1"/>
          </p:cNvSpPr>
          <p:nvPr>
            <p:ph idx="1"/>
          </p:nvPr>
        </p:nvSpPr>
        <p:spPr/>
        <p:txBody>
          <a:bodyPr/>
          <a:lstStyle/>
          <a:p>
            <a:r>
              <a:rPr lang="en-GB" dirty="0"/>
              <a:t>Used to sign on multiple devices and access cloud services</a:t>
            </a:r>
          </a:p>
          <a:p>
            <a:r>
              <a:rPr lang="en-GB" dirty="0"/>
              <a:t>Also allows you to sync your personal settings between Windows-based devices</a:t>
            </a:r>
          </a:p>
          <a:p>
            <a:r>
              <a:rPr lang="en-GB" dirty="0"/>
              <a:t>You can link Microsoft account to a local or AD DS domain</a:t>
            </a:r>
          </a:p>
        </p:txBody>
      </p:sp>
    </p:spTree>
    <p:extLst>
      <p:ext uri="{BB962C8B-B14F-4D97-AF65-F5344CB8AC3E}">
        <p14:creationId xmlns:p14="http://schemas.microsoft.com/office/powerpoint/2010/main" val="1479323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account features</a:t>
            </a:r>
          </a:p>
        </p:txBody>
      </p:sp>
      <p:sp>
        <p:nvSpPr>
          <p:cNvPr id="3" name="Content Placeholder 2"/>
          <p:cNvSpPr>
            <a:spLocks noGrp="1"/>
          </p:cNvSpPr>
          <p:nvPr>
            <p:ph idx="1"/>
          </p:nvPr>
        </p:nvSpPr>
        <p:spPr/>
        <p:txBody>
          <a:bodyPr>
            <a:normAutofit fontScale="92500"/>
          </a:bodyPr>
          <a:lstStyle/>
          <a:p>
            <a:r>
              <a:rPr lang="en-GB" dirty="0"/>
              <a:t>Access and share photos, documents, and other files from sites, such as OneDrive, Outlook.com, Facebook, and Flickr. </a:t>
            </a:r>
          </a:p>
          <a:p>
            <a:r>
              <a:rPr lang="en-GB" dirty="0"/>
              <a:t>Integrated social media services providing contact information and status for your users’ friends and associates are automatically maintained from sites such as Hotmail, Outlook, Facebook, Twitter, and LinkedIn. </a:t>
            </a:r>
          </a:p>
          <a:p>
            <a:r>
              <a:rPr lang="en-GB" dirty="0"/>
              <a:t>Download and install Microsoft Store apps. </a:t>
            </a:r>
          </a:p>
          <a:p>
            <a:r>
              <a:rPr lang="en-GB" dirty="0"/>
              <a:t>App synchronization with Microsoft Store apps. After user sign-in, when an app is installed, any user-specific settings are automatically downloaded and applied. </a:t>
            </a:r>
          </a:p>
          <a:p>
            <a:r>
              <a:rPr lang="en-GB" dirty="0"/>
              <a:t>Sync your app settings between devices that are linked to your Microsoft account. </a:t>
            </a:r>
          </a:p>
          <a:p>
            <a:r>
              <a:rPr lang="en-GB" dirty="0"/>
              <a:t>Use single sign-on with credentials roaming across any devices running Windows 10, Windows 8.1, Windows 8, or Windows RT.</a:t>
            </a:r>
          </a:p>
          <a:p>
            <a:endParaRPr lang="en-GB" dirty="0"/>
          </a:p>
        </p:txBody>
      </p:sp>
    </p:spTree>
    <p:extLst>
      <p:ext uri="{BB962C8B-B14F-4D97-AF65-F5344CB8AC3E}">
        <p14:creationId xmlns:p14="http://schemas.microsoft.com/office/powerpoint/2010/main" val="305267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Pro for Workstations</a:t>
            </a:r>
          </a:p>
        </p:txBody>
      </p:sp>
      <p:sp>
        <p:nvSpPr>
          <p:cNvPr id="3" name="Content Placeholder 2"/>
          <p:cNvSpPr>
            <a:spLocks noGrp="1"/>
          </p:cNvSpPr>
          <p:nvPr>
            <p:ph idx="1"/>
          </p:nvPr>
        </p:nvSpPr>
        <p:spPr/>
        <p:txBody>
          <a:bodyPr/>
          <a:lstStyle/>
          <a:p>
            <a:r>
              <a:rPr lang="en-GB" dirty="0"/>
              <a:t>Includes the same features as windows 10 pro but also adds:</a:t>
            </a:r>
          </a:p>
          <a:p>
            <a:r>
              <a:rPr lang="en-GB" dirty="0"/>
              <a:t>SMB direct using RDMA (Remote Direct Memory Access)</a:t>
            </a:r>
          </a:p>
          <a:p>
            <a:r>
              <a:rPr lang="en-GB" dirty="0"/>
              <a:t>Resilient File System (</a:t>
            </a:r>
            <a:r>
              <a:rPr lang="en-GB" dirty="0" err="1"/>
              <a:t>ReFS</a:t>
            </a:r>
            <a:r>
              <a:rPr lang="en-GB" dirty="0"/>
              <a:t>)</a:t>
            </a:r>
          </a:p>
          <a:p>
            <a:r>
              <a:rPr lang="en-GB" dirty="0"/>
              <a:t>Licensed for installation on PCs using server-grade Intel Xeon and AMD Opteron Processors or EPYC</a:t>
            </a:r>
          </a:p>
          <a:p>
            <a:r>
              <a:rPr lang="en-GB" dirty="0"/>
              <a:t>Persistent Memory using NVDIMM-N hardware</a:t>
            </a:r>
          </a:p>
          <a:p>
            <a:r>
              <a:rPr lang="en-GB" dirty="0"/>
              <a:t>Support for 4 CPUs and 6 TB of RAM</a:t>
            </a:r>
          </a:p>
          <a:p>
            <a:r>
              <a:rPr lang="en-GB" dirty="0"/>
              <a:t>Ultimate performance power plan for desktop devices</a:t>
            </a:r>
          </a:p>
          <a:p>
            <a:endParaRPr lang="en-GB" dirty="0"/>
          </a:p>
        </p:txBody>
      </p:sp>
    </p:spTree>
    <p:extLst>
      <p:ext uri="{BB962C8B-B14F-4D97-AF65-F5344CB8AC3E}">
        <p14:creationId xmlns:p14="http://schemas.microsoft.com/office/powerpoint/2010/main" val="26540628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 the use of the accounts</a:t>
            </a:r>
          </a:p>
        </p:txBody>
      </p:sp>
      <p:sp>
        <p:nvSpPr>
          <p:cNvPr id="3" name="Content Placeholder 2"/>
          <p:cNvSpPr>
            <a:spLocks noGrp="1"/>
          </p:cNvSpPr>
          <p:nvPr>
            <p:ph idx="1"/>
          </p:nvPr>
        </p:nvSpPr>
        <p:spPr/>
        <p:txBody>
          <a:bodyPr/>
          <a:lstStyle/>
          <a:p>
            <a:r>
              <a:rPr lang="en-GB" dirty="0"/>
              <a:t>In an enterprise environment you may want to prevent users associating their Microsoft accounts to a device and block user from accessing cloud resources from their Microsoft accounts</a:t>
            </a:r>
          </a:p>
          <a:p>
            <a:r>
              <a:rPr lang="en-GB" dirty="0"/>
              <a:t>We can use two GPOs: </a:t>
            </a:r>
          </a:p>
          <a:p>
            <a:endParaRPr lang="en-GB" dirty="0"/>
          </a:p>
          <a:p>
            <a:r>
              <a:rPr lang="en-GB" dirty="0"/>
              <a:t>Block all Consumer Microsoft Account user Authentication</a:t>
            </a:r>
          </a:p>
          <a:p>
            <a:endParaRPr lang="en-GB" dirty="0"/>
          </a:p>
          <a:p>
            <a:r>
              <a:rPr lang="en-GB" dirty="0"/>
              <a:t>Accounts: Block Microsoft Accounts</a:t>
            </a:r>
          </a:p>
        </p:txBody>
      </p:sp>
    </p:spTree>
    <p:extLst>
      <p:ext uri="{BB962C8B-B14F-4D97-AF65-F5344CB8AC3E}">
        <p14:creationId xmlns:p14="http://schemas.microsoft.com/office/powerpoint/2010/main" val="2536145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Multifactor Authentication</a:t>
            </a:r>
          </a:p>
        </p:txBody>
      </p:sp>
      <p:sp>
        <p:nvSpPr>
          <p:cNvPr id="3" name="Content Placeholder 2"/>
          <p:cNvSpPr>
            <a:spLocks noGrp="1"/>
          </p:cNvSpPr>
          <p:nvPr>
            <p:ph idx="1"/>
          </p:nvPr>
        </p:nvSpPr>
        <p:spPr/>
        <p:txBody>
          <a:bodyPr/>
          <a:lstStyle/>
          <a:p>
            <a:r>
              <a:rPr lang="en-GB" dirty="0"/>
              <a:t>Multifactor authentication is based on the principle that users who wish to authenticate must have two (or more) things with which to identify themselves. </a:t>
            </a:r>
          </a:p>
          <a:p>
            <a:r>
              <a:rPr lang="en-GB" dirty="0"/>
              <a:t>Specifically, they must have knowledge of something, they must be in possession of something, and they must be something. </a:t>
            </a:r>
          </a:p>
          <a:p>
            <a:r>
              <a:rPr lang="en-GB" dirty="0"/>
              <a:t>For example, a user might know a password, possess a security token (in the form of a digital certificate), and be able to prove who they are with biometrics, such as fingerprints.</a:t>
            </a:r>
          </a:p>
          <a:p>
            <a:pPr marL="0" indent="0">
              <a:buNone/>
            </a:pPr>
            <a:endParaRPr lang="en-GB" dirty="0"/>
          </a:p>
        </p:txBody>
      </p:sp>
    </p:spTree>
    <p:extLst>
      <p:ext uri="{BB962C8B-B14F-4D97-AF65-F5344CB8AC3E}">
        <p14:creationId xmlns:p14="http://schemas.microsoft.com/office/powerpoint/2010/main" val="3562672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Biometrics</a:t>
            </a:r>
          </a:p>
        </p:txBody>
      </p:sp>
      <p:sp>
        <p:nvSpPr>
          <p:cNvPr id="3" name="Content Placeholder 2"/>
          <p:cNvSpPr>
            <a:spLocks noGrp="1"/>
          </p:cNvSpPr>
          <p:nvPr>
            <p:ph idx="1"/>
          </p:nvPr>
        </p:nvSpPr>
        <p:spPr/>
        <p:txBody>
          <a:bodyPr/>
          <a:lstStyle/>
          <a:p>
            <a:r>
              <a:rPr lang="en-GB" dirty="0"/>
              <a:t>Biometrics, like a fingerprint, provides more secure and often, more convenient methods for both user and administrator to be identified and verified. </a:t>
            </a:r>
          </a:p>
          <a:p>
            <a:r>
              <a:rPr lang="en-GB" dirty="0"/>
              <a:t>Windows 10 includes native support for biometrics through the Windows Biometric Framework (WBF), and when used as part of a multifactor authentication plan, biometrics is increasingly replacing passwords in modern workplaces.</a:t>
            </a:r>
          </a:p>
          <a:p>
            <a:endParaRPr lang="en-GB" dirty="0"/>
          </a:p>
        </p:txBody>
      </p:sp>
    </p:spTree>
    <p:extLst>
      <p:ext uri="{BB962C8B-B14F-4D97-AF65-F5344CB8AC3E}">
        <p14:creationId xmlns:p14="http://schemas.microsoft.com/office/powerpoint/2010/main" val="2140619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normAutofit fontScale="92500" lnSpcReduction="10000"/>
          </a:bodyPr>
          <a:lstStyle/>
          <a:p>
            <a:r>
              <a:rPr lang="en-GB" dirty="0"/>
              <a:t>Strong passwords can be difficult to remember, and users often reuse passwords on multiple sites which reduces security. Windows Hello allows them to authenticate using their biometric data. </a:t>
            </a:r>
          </a:p>
          <a:p>
            <a:r>
              <a:rPr lang="en-GB" dirty="0"/>
              <a:t>Passwords are vulnerable to replay attacks, and server breaches can expose password-based credentials. </a:t>
            </a:r>
          </a:p>
          <a:p>
            <a:r>
              <a:rPr lang="en-GB" dirty="0"/>
              <a:t>Passwords offer less security because users can inadvertently expose their passwords because of phishing attacks. </a:t>
            </a:r>
          </a:p>
          <a:p>
            <a:r>
              <a:rPr lang="en-GB" dirty="0"/>
              <a:t>Windows Hello helps protect against credential theft. Because a malicious person must have both the device and the biometric information or PIN, it becomes more difficult to hack the authentication process. </a:t>
            </a:r>
          </a:p>
          <a:p>
            <a:r>
              <a:rPr lang="en-GB" dirty="0"/>
              <a:t>Windows Hello can be used both in cloud-only and hybrid deployment scenarios.</a:t>
            </a:r>
          </a:p>
          <a:p>
            <a:r>
              <a:rPr lang="en-GB" dirty="0"/>
              <a:t> Windows Hello logs you into your devices three times faster than a password.</a:t>
            </a:r>
          </a:p>
        </p:txBody>
      </p:sp>
    </p:spTree>
    <p:extLst>
      <p:ext uri="{BB962C8B-B14F-4D97-AF65-F5344CB8AC3E}">
        <p14:creationId xmlns:p14="http://schemas.microsoft.com/office/powerpoint/2010/main" val="2519082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Hello</a:t>
            </a:r>
          </a:p>
        </p:txBody>
      </p:sp>
      <p:sp>
        <p:nvSpPr>
          <p:cNvPr id="3" name="Content Placeholder 2"/>
          <p:cNvSpPr>
            <a:spLocks noGrp="1"/>
          </p:cNvSpPr>
          <p:nvPr>
            <p:ph idx="1"/>
          </p:nvPr>
        </p:nvSpPr>
        <p:spPr/>
        <p:txBody>
          <a:bodyPr/>
          <a:lstStyle/>
          <a:p>
            <a:r>
              <a:rPr lang="en-GB" dirty="0"/>
              <a:t>To configure Windows Hello, follow these steps: </a:t>
            </a:r>
          </a:p>
          <a:p>
            <a:r>
              <a:rPr lang="en-GB" dirty="0"/>
              <a:t>Open the Settings App and select Accounts. </a:t>
            </a:r>
          </a:p>
          <a:p>
            <a:r>
              <a:rPr lang="en-GB" dirty="0"/>
              <a:t>On the Accounts page, click Sign-in options. </a:t>
            </a:r>
          </a:p>
          <a:p>
            <a:r>
              <a:rPr lang="en-GB" dirty="0"/>
              <a:t>Under the Windows Hello section, click Set Up under Face Recognition. </a:t>
            </a:r>
          </a:p>
          <a:p>
            <a:r>
              <a:rPr lang="en-GB" dirty="0"/>
              <a:t>Click Get Started on the Windows Hello setup dialog page. </a:t>
            </a:r>
          </a:p>
          <a:p>
            <a:r>
              <a:rPr lang="en-GB" dirty="0"/>
              <a:t>Enter your PIN or password to verify your identity. </a:t>
            </a:r>
          </a:p>
          <a:p>
            <a:r>
              <a:rPr lang="en-GB" dirty="0"/>
              <a:t>Allow Windows Hello to capture your facial features.</a:t>
            </a:r>
          </a:p>
          <a:p>
            <a:endParaRPr lang="en-GB" dirty="0"/>
          </a:p>
        </p:txBody>
      </p:sp>
    </p:spTree>
    <p:extLst>
      <p:ext uri="{BB962C8B-B14F-4D97-AF65-F5344CB8AC3E}">
        <p14:creationId xmlns:p14="http://schemas.microsoft.com/office/powerpoint/2010/main" val="7882431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To configure PIN complexity with Windows 10 (with and without Windows Hello for Business), you can use the eight PIN Complexity Group Policy settings, which allow you to control PIN creation and management. </a:t>
            </a:r>
          </a:p>
          <a:p>
            <a:r>
              <a:rPr lang="en-GB" dirty="0"/>
              <a:t>These policy settings can be deployed to computers or users. If you deploy settings to both, then the user policy settings have precedence over computer policy settings and GPO conflict resolution is based on the last applied policy. </a:t>
            </a:r>
          </a:p>
        </p:txBody>
      </p:sp>
    </p:spTree>
    <p:extLst>
      <p:ext uri="{BB962C8B-B14F-4D97-AF65-F5344CB8AC3E}">
        <p14:creationId xmlns:p14="http://schemas.microsoft.com/office/powerpoint/2010/main" val="61294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PIN		</a:t>
            </a:r>
          </a:p>
        </p:txBody>
      </p:sp>
      <p:sp>
        <p:nvSpPr>
          <p:cNvPr id="3" name="Content Placeholder 2"/>
          <p:cNvSpPr>
            <a:spLocks noGrp="1"/>
          </p:cNvSpPr>
          <p:nvPr>
            <p:ph idx="1"/>
          </p:nvPr>
        </p:nvSpPr>
        <p:spPr/>
        <p:txBody>
          <a:bodyPr/>
          <a:lstStyle/>
          <a:p>
            <a:r>
              <a:rPr lang="en-GB" dirty="0"/>
              <a:t>The Policy settings for Windows PIN are:</a:t>
            </a:r>
          </a:p>
          <a:p>
            <a:r>
              <a:rPr lang="en-GB" dirty="0"/>
              <a:t>Require digits </a:t>
            </a:r>
          </a:p>
          <a:p>
            <a:r>
              <a:rPr lang="en-GB" dirty="0"/>
              <a:t>Require lowercase letters </a:t>
            </a:r>
          </a:p>
          <a:p>
            <a:r>
              <a:rPr lang="en-GB" dirty="0"/>
              <a:t>Maximum PIN length </a:t>
            </a:r>
          </a:p>
          <a:p>
            <a:r>
              <a:rPr lang="en-GB" dirty="0"/>
              <a:t>Minimum PIN length </a:t>
            </a:r>
          </a:p>
          <a:p>
            <a:r>
              <a:rPr lang="en-GB" dirty="0"/>
              <a:t>Expiration History </a:t>
            </a:r>
          </a:p>
          <a:p>
            <a:r>
              <a:rPr lang="en-GB" dirty="0"/>
              <a:t>Require special characters </a:t>
            </a:r>
          </a:p>
          <a:p>
            <a:r>
              <a:rPr lang="en-GB" dirty="0"/>
              <a:t>Require uppercase letters</a:t>
            </a:r>
          </a:p>
          <a:p>
            <a:endParaRPr lang="en-GB" dirty="0"/>
          </a:p>
        </p:txBody>
      </p:sp>
    </p:spTree>
    <p:extLst>
      <p:ext uri="{BB962C8B-B14F-4D97-AF65-F5344CB8AC3E}">
        <p14:creationId xmlns:p14="http://schemas.microsoft.com/office/powerpoint/2010/main" val="2303418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Picture Password</a:t>
            </a:r>
          </a:p>
        </p:txBody>
      </p:sp>
      <p:sp>
        <p:nvSpPr>
          <p:cNvPr id="3" name="Content Placeholder 2"/>
          <p:cNvSpPr>
            <a:spLocks noGrp="1"/>
          </p:cNvSpPr>
          <p:nvPr>
            <p:ph idx="1"/>
          </p:nvPr>
        </p:nvSpPr>
        <p:spPr/>
        <p:txBody>
          <a:bodyPr>
            <a:normAutofit/>
          </a:bodyPr>
          <a:lstStyle/>
          <a:p>
            <a:r>
              <a:rPr lang="en-GB" sz="2400" dirty="0"/>
              <a:t>A picture password is another way to sign in to a computer. This feature does not use Windows Hello or Windows Hello for Business and therefore, it is not available to be used within a domain-based environment.</a:t>
            </a:r>
          </a:p>
          <a:p>
            <a:pPr lvl="1"/>
            <a:r>
              <a:rPr lang="en-GB" sz="2000" dirty="0"/>
              <a:t>To create a picture password follow these steps: </a:t>
            </a:r>
          </a:p>
          <a:p>
            <a:pPr lvl="1"/>
            <a:r>
              <a:rPr lang="en-GB" sz="2000" dirty="0"/>
              <a:t>Open the Settings App and click Accounts. </a:t>
            </a:r>
          </a:p>
          <a:p>
            <a:pPr lvl="1"/>
            <a:r>
              <a:rPr lang="en-GB" sz="2000" dirty="0"/>
              <a:t>Click Sign-in options.</a:t>
            </a:r>
          </a:p>
          <a:p>
            <a:pPr lvl="1"/>
            <a:r>
              <a:rPr lang="en-GB" sz="2000" dirty="0"/>
              <a:t>Under Picture Password, click Add. </a:t>
            </a:r>
          </a:p>
          <a:p>
            <a:pPr lvl="1"/>
            <a:r>
              <a:rPr lang="en-GB" sz="2000" dirty="0"/>
              <a:t>Input your current account password and click Choose Picture to browse to and select the picture to use. </a:t>
            </a:r>
          </a:p>
          <a:p>
            <a:pPr lvl="1"/>
            <a:r>
              <a:rPr lang="en-GB" sz="2000" dirty="0"/>
              <a:t>Adjust the position of the picture and click Use This Picture. </a:t>
            </a:r>
          </a:p>
          <a:p>
            <a:pPr lvl="1"/>
            <a:r>
              <a:rPr lang="en-GB" sz="2000" dirty="0"/>
              <a:t>Draw three gestures directly on your screen. </a:t>
            </a:r>
          </a:p>
          <a:p>
            <a:pPr lvl="1"/>
            <a:r>
              <a:rPr lang="en-GB" sz="2000" dirty="0"/>
              <a:t>Remember that the size, position, and direction of the gestures are stored as part of the picture password. You are prompted to repeat your gestures. </a:t>
            </a:r>
          </a:p>
          <a:p>
            <a:pPr lvl="1"/>
            <a:r>
              <a:rPr lang="en-GB" sz="2000" dirty="0"/>
              <a:t>If your repeated gestures match, click Finish.</a:t>
            </a:r>
          </a:p>
          <a:p>
            <a:endParaRPr lang="en-GB" dirty="0"/>
          </a:p>
        </p:txBody>
      </p:sp>
    </p:spTree>
    <p:extLst>
      <p:ext uri="{BB962C8B-B14F-4D97-AF65-F5344CB8AC3E}">
        <p14:creationId xmlns:p14="http://schemas.microsoft.com/office/powerpoint/2010/main" val="3825483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Dynamic Lock</a:t>
            </a:r>
          </a:p>
        </p:txBody>
      </p:sp>
      <p:sp>
        <p:nvSpPr>
          <p:cNvPr id="3" name="Content Placeholder 2"/>
          <p:cNvSpPr>
            <a:spLocks noGrp="1"/>
          </p:cNvSpPr>
          <p:nvPr>
            <p:ph idx="1"/>
          </p:nvPr>
        </p:nvSpPr>
        <p:spPr/>
        <p:txBody>
          <a:bodyPr>
            <a:normAutofit/>
          </a:bodyPr>
          <a:lstStyle/>
          <a:p>
            <a:r>
              <a:rPr lang="en-GB" sz="2400" dirty="0"/>
              <a:t>Users with smartphones can take advantage of Dynamic Lock, which was introduced with the Creators Update for Windows 10. Dynamic Lock allows users to automatically lock their devices whenever they are not using them. (At the time of writing, the iPhone does not support this feature.)</a:t>
            </a:r>
          </a:p>
          <a:p>
            <a:pPr lvl="1"/>
            <a:r>
              <a:rPr lang="en-GB" sz="2000" dirty="0"/>
              <a:t>Open the Settings App and click Accounts. </a:t>
            </a:r>
          </a:p>
          <a:p>
            <a:pPr lvl="1"/>
            <a:r>
              <a:rPr lang="en-GB" sz="2000" dirty="0"/>
              <a:t>Click Sign-in options and scroll to Dynamic Lock. </a:t>
            </a:r>
          </a:p>
          <a:p>
            <a:pPr lvl="1"/>
            <a:r>
              <a:rPr lang="en-GB" sz="2000" dirty="0"/>
              <a:t>Check the Allow Windows To Detect When You’re Away And Automatically Lock The Device option. </a:t>
            </a:r>
          </a:p>
          <a:p>
            <a:pPr lvl="1"/>
            <a:r>
              <a:rPr lang="en-GB" sz="2000" dirty="0"/>
              <a:t>Click the Bluetooth &amp; Other Devices link. </a:t>
            </a:r>
          </a:p>
          <a:p>
            <a:pPr lvl="1"/>
            <a:r>
              <a:rPr lang="en-GB" sz="2000" dirty="0"/>
              <a:t>Add your smartphone using Bluetooth and pair it.</a:t>
            </a:r>
          </a:p>
          <a:p>
            <a:endParaRPr lang="en-GB" sz="2400" dirty="0"/>
          </a:p>
          <a:p>
            <a:endParaRPr lang="en-GB" sz="2400" dirty="0"/>
          </a:p>
          <a:p>
            <a:endParaRPr lang="en-GB" sz="2400" dirty="0"/>
          </a:p>
        </p:txBody>
      </p:sp>
    </p:spTree>
    <p:extLst>
      <p:ext uri="{BB962C8B-B14F-4D97-AF65-F5344CB8AC3E}">
        <p14:creationId xmlns:p14="http://schemas.microsoft.com/office/powerpoint/2010/main" val="1166659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Windows Desktop</a:t>
            </a:r>
          </a:p>
        </p:txBody>
      </p:sp>
      <p:sp>
        <p:nvSpPr>
          <p:cNvPr id="3" name="Content Placeholder 2"/>
          <p:cNvSpPr>
            <a:spLocks noGrp="1"/>
          </p:cNvSpPr>
          <p:nvPr>
            <p:ph idx="1"/>
          </p:nvPr>
        </p:nvSpPr>
        <p:spPr/>
        <p:txBody>
          <a:bodyPr/>
          <a:lstStyle/>
          <a:p>
            <a:r>
              <a:rPr lang="en-GB" dirty="0"/>
              <a:t>Customize Windows 10 Start</a:t>
            </a:r>
          </a:p>
          <a:p>
            <a:r>
              <a:rPr lang="en-GB" dirty="0"/>
              <a:t>Configure the Actin Centre taskbar</a:t>
            </a:r>
          </a:p>
          <a:p>
            <a:endParaRPr lang="en-GB" dirty="0"/>
          </a:p>
        </p:txBody>
      </p:sp>
    </p:spTree>
    <p:extLst>
      <p:ext uri="{BB962C8B-B14F-4D97-AF65-F5344CB8AC3E}">
        <p14:creationId xmlns:p14="http://schemas.microsoft.com/office/powerpoint/2010/main" val="230770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a:t>
            </a:r>
          </a:p>
        </p:txBody>
      </p:sp>
      <p:sp>
        <p:nvSpPr>
          <p:cNvPr id="3" name="Content Placeholder 2"/>
          <p:cNvSpPr>
            <a:spLocks noGrp="1"/>
          </p:cNvSpPr>
          <p:nvPr>
            <p:ph idx="1"/>
          </p:nvPr>
        </p:nvSpPr>
        <p:spPr/>
        <p:txBody>
          <a:bodyPr>
            <a:normAutofit fontScale="92500" lnSpcReduction="20000"/>
          </a:bodyPr>
          <a:lstStyle/>
          <a:p>
            <a:r>
              <a:rPr lang="en-GB" dirty="0"/>
              <a:t>Always on VPN</a:t>
            </a:r>
          </a:p>
          <a:p>
            <a:r>
              <a:rPr lang="en-GB" dirty="0"/>
              <a:t>Direct Access</a:t>
            </a:r>
          </a:p>
          <a:p>
            <a:r>
              <a:rPr lang="en-GB" dirty="0"/>
              <a:t>Windows to go creator</a:t>
            </a:r>
          </a:p>
          <a:p>
            <a:r>
              <a:rPr lang="en-GB" dirty="0"/>
              <a:t>AppLocker</a:t>
            </a:r>
          </a:p>
          <a:p>
            <a:r>
              <a:rPr lang="en-GB" dirty="0"/>
              <a:t>BranchCache</a:t>
            </a:r>
          </a:p>
          <a:p>
            <a:r>
              <a:rPr lang="en-GB" dirty="0"/>
              <a:t>Start Screen Control with Group Policy</a:t>
            </a:r>
          </a:p>
          <a:p>
            <a:r>
              <a:rPr lang="en-GB" dirty="0"/>
              <a:t>Managed User Experience</a:t>
            </a:r>
          </a:p>
          <a:p>
            <a:r>
              <a:rPr lang="en-GB" dirty="0"/>
              <a:t>Windows Defender Credential Guard</a:t>
            </a:r>
          </a:p>
          <a:p>
            <a:r>
              <a:rPr lang="en-GB" dirty="0"/>
              <a:t>Windows Defender Device Guard</a:t>
            </a:r>
          </a:p>
          <a:p>
            <a:r>
              <a:rPr lang="en-GB" dirty="0"/>
              <a:t>Windows Defender Advanced Threat Protection</a:t>
            </a:r>
          </a:p>
          <a:p>
            <a:r>
              <a:rPr lang="en-GB" dirty="0"/>
              <a:t>Virtual Desktop Infrastructure enhancements</a:t>
            </a:r>
          </a:p>
          <a:p>
            <a:r>
              <a:rPr lang="en-GB" dirty="0"/>
              <a:t>Application Virtualization</a:t>
            </a:r>
          </a:p>
        </p:txBody>
      </p:sp>
    </p:spTree>
    <p:extLst>
      <p:ext uri="{BB962C8B-B14F-4D97-AF65-F5344CB8AC3E}">
        <p14:creationId xmlns:p14="http://schemas.microsoft.com/office/powerpoint/2010/main" val="3152242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Customize Windows 10 Start</a:t>
            </a:r>
          </a:p>
        </p:txBody>
      </p:sp>
      <p:sp>
        <p:nvSpPr>
          <p:cNvPr id="3" name="Content Placeholder 2"/>
          <p:cNvSpPr>
            <a:spLocks noGrp="1"/>
          </p:cNvSpPr>
          <p:nvPr>
            <p:ph idx="1"/>
          </p:nvPr>
        </p:nvSpPr>
        <p:spPr/>
        <p:txBody>
          <a:bodyPr/>
          <a:lstStyle/>
          <a:p>
            <a:r>
              <a:rPr lang="en-GB" dirty="0"/>
              <a:t>You can change the start menu behaviour via the settings app, go to personalisation then click the start tab then you can change the start menu settings.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735" y="2694907"/>
            <a:ext cx="4577002" cy="4066674"/>
          </a:xfrm>
          <a:prstGeom prst="rect">
            <a:avLst/>
          </a:prstGeom>
        </p:spPr>
      </p:pic>
    </p:spTree>
    <p:extLst>
      <p:ext uri="{BB962C8B-B14F-4D97-AF65-F5344CB8AC3E}">
        <p14:creationId xmlns:p14="http://schemas.microsoft.com/office/powerpoint/2010/main" val="32756625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settings</a:t>
            </a:r>
          </a:p>
        </p:txBody>
      </p:sp>
      <p:sp>
        <p:nvSpPr>
          <p:cNvPr id="3" name="Content Placeholder 2"/>
          <p:cNvSpPr>
            <a:spLocks noGrp="1"/>
          </p:cNvSpPr>
          <p:nvPr>
            <p:ph idx="1"/>
          </p:nvPr>
        </p:nvSpPr>
        <p:spPr/>
        <p:txBody>
          <a:bodyPr>
            <a:normAutofit/>
          </a:bodyPr>
          <a:lstStyle/>
          <a:p>
            <a:r>
              <a:rPr lang="en-GB" dirty="0"/>
              <a:t>Go though each setting in the previous slide and create a document that will be useful for revision later. </a:t>
            </a:r>
          </a:p>
          <a:p>
            <a:r>
              <a:rPr lang="en-GB" dirty="0"/>
              <a:t>Take note of each of these settings:</a:t>
            </a:r>
          </a:p>
          <a:p>
            <a:pPr lvl="1"/>
            <a:r>
              <a:rPr lang="en-GB" dirty="0"/>
              <a:t>Show more tiles on start</a:t>
            </a:r>
          </a:p>
          <a:p>
            <a:pPr lvl="1"/>
            <a:r>
              <a:rPr lang="en-GB" dirty="0"/>
              <a:t>Show app list in start menu</a:t>
            </a:r>
          </a:p>
          <a:p>
            <a:pPr lvl="1"/>
            <a:r>
              <a:rPr lang="en-GB" dirty="0"/>
              <a:t>Show recently added apps</a:t>
            </a:r>
          </a:p>
          <a:p>
            <a:pPr lvl="1"/>
            <a:r>
              <a:rPr lang="en-GB" dirty="0"/>
              <a:t>Show most used apps</a:t>
            </a:r>
          </a:p>
          <a:p>
            <a:pPr lvl="1"/>
            <a:r>
              <a:rPr lang="en-GB" dirty="0"/>
              <a:t>Show suggestions occasionally in start</a:t>
            </a:r>
          </a:p>
          <a:p>
            <a:pPr lvl="1"/>
            <a:r>
              <a:rPr lang="en-GB" dirty="0"/>
              <a:t>Use start full screen</a:t>
            </a:r>
          </a:p>
          <a:p>
            <a:pPr lvl="1"/>
            <a:r>
              <a:rPr lang="en-GB" dirty="0"/>
              <a:t>Show recently opened items in jump lists on start or the taskbar</a:t>
            </a:r>
          </a:p>
          <a:p>
            <a:pPr lvl="1"/>
            <a:r>
              <a:rPr lang="en-GB" dirty="0"/>
              <a:t>Choose which folder appear on start</a:t>
            </a:r>
          </a:p>
        </p:txBody>
      </p:sp>
    </p:spTree>
    <p:extLst>
      <p:ext uri="{BB962C8B-B14F-4D97-AF65-F5344CB8AC3E}">
        <p14:creationId xmlns:p14="http://schemas.microsoft.com/office/powerpoint/2010/main" val="671447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export out start layouts in 2 modes</a:t>
            </a:r>
          </a:p>
          <a:p>
            <a:pPr lvl="1"/>
            <a:r>
              <a:rPr lang="en-GB" dirty="0"/>
              <a:t>Full start layout</a:t>
            </a:r>
          </a:p>
          <a:p>
            <a:pPr lvl="1"/>
            <a:r>
              <a:rPr lang="en-GB" dirty="0"/>
              <a:t>Partial start layout</a:t>
            </a:r>
          </a:p>
          <a:p>
            <a:r>
              <a:rPr lang="en-GB" dirty="0"/>
              <a:t>The start layout is exported out as a .xml file it can then be deployed via:</a:t>
            </a:r>
          </a:p>
          <a:p>
            <a:r>
              <a:rPr lang="en-GB" dirty="0"/>
              <a:t>Group policy</a:t>
            </a:r>
          </a:p>
          <a:p>
            <a:r>
              <a:rPr lang="en-GB" dirty="0"/>
              <a:t>Windows Configuration designer provisioning package</a:t>
            </a:r>
          </a:p>
          <a:p>
            <a:r>
              <a:rPr lang="en-GB" dirty="0"/>
              <a:t>Mobile device management (MDM)</a:t>
            </a:r>
          </a:p>
          <a:p>
            <a:endParaRPr lang="en-GB" dirty="0"/>
          </a:p>
        </p:txBody>
      </p:sp>
    </p:spTree>
    <p:extLst>
      <p:ext uri="{BB962C8B-B14F-4D97-AF65-F5344CB8AC3E}">
        <p14:creationId xmlns:p14="http://schemas.microsoft.com/office/powerpoint/2010/main" val="32540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lstStyle/>
          <a:p>
            <a:r>
              <a:rPr lang="en-GB" dirty="0"/>
              <a:t>You can customise the layout prior to exporting the layout this can include:</a:t>
            </a:r>
          </a:p>
          <a:p>
            <a:r>
              <a:rPr lang="en-GB" dirty="0"/>
              <a:t>Pin apps to start</a:t>
            </a:r>
          </a:p>
          <a:p>
            <a:r>
              <a:rPr lang="en-GB" dirty="0"/>
              <a:t>Unpin the apps you don’t want to display</a:t>
            </a:r>
          </a:p>
          <a:p>
            <a:r>
              <a:rPr lang="en-GB" dirty="0"/>
              <a:t>Drag the tiles on the start to reorder or group apps</a:t>
            </a:r>
          </a:p>
          <a:p>
            <a:r>
              <a:rPr lang="en-GB" dirty="0"/>
              <a:t>Resize tiles</a:t>
            </a:r>
          </a:p>
          <a:p>
            <a:r>
              <a:rPr lang="en-GB" dirty="0"/>
              <a:t>Create your own app groups</a:t>
            </a:r>
          </a:p>
          <a:p>
            <a:r>
              <a:rPr lang="en-GB" dirty="0"/>
              <a:t>Name groups</a:t>
            </a:r>
          </a:p>
          <a:p>
            <a:endParaRPr lang="en-GB" dirty="0"/>
          </a:p>
          <a:p>
            <a:r>
              <a:rPr lang="en-GB" dirty="0"/>
              <a:t>Once you have a desired layout you can export your settings</a:t>
            </a:r>
          </a:p>
        </p:txBody>
      </p:sp>
    </p:spTree>
    <p:extLst>
      <p:ext uri="{BB962C8B-B14F-4D97-AF65-F5344CB8AC3E}">
        <p14:creationId xmlns:p14="http://schemas.microsoft.com/office/powerpoint/2010/main" val="1021138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start layout</a:t>
            </a:r>
          </a:p>
        </p:txBody>
      </p:sp>
      <p:sp>
        <p:nvSpPr>
          <p:cNvPr id="3" name="Content Placeholder 2"/>
          <p:cNvSpPr>
            <a:spLocks noGrp="1"/>
          </p:cNvSpPr>
          <p:nvPr>
            <p:ph idx="1"/>
          </p:nvPr>
        </p:nvSpPr>
        <p:spPr/>
        <p:txBody>
          <a:bodyPr>
            <a:normAutofit lnSpcReduction="10000"/>
          </a:bodyPr>
          <a:lstStyle/>
          <a:p>
            <a:r>
              <a:rPr lang="en-GB" dirty="0"/>
              <a:t>Open up </a:t>
            </a:r>
            <a:r>
              <a:rPr lang="en-GB" dirty="0" err="1"/>
              <a:t>powershell</a:t>
            </a:r>
            <a:endParaRPr lang="en-GB" dirty="0"/>
          </a:p>
          <a:p>
            <a:r>
              <a:rPr lang="en-GB" dirty="0"/>
              <a:t>Run this:</a:t>
            </a:r>
          </a:p>
          <a:p>
            <a:pPr lvl="1"/>
            <a:r>
              <a:rPr lang="en-GB" dirty="0"/>
              <a:t>Export-</a:t>
            </a:r>
            <a:r>
              <a:rPr lang="en-GB" dirty="0" err="1"/>
              <a:t>StartLayout</a:t>
            </a:r>
            <a:r>
              <a:rPr lang="en-GB" dirty="0"/>
              <a:t> –path &lt;path&gt;&lt;file name&gt;.xml</a:t>
            </a:r>
          </a:p>
          <a:p>
            <a:pPr lvl="1"/>
            <a:endParaRPr lang="en-GB" dirty="0"/>
          </a:p>
          <a:p>
            <a:r>
              <a:rPr lang="en-GB" dirty="0"/>
              <a:t>Transfer the file to the shared network folder of </a:t>
            </a:r>
            <a:r>
              <a:rPr lang="en-GB" dirty="0" err="1"/>
              <a:t>StartMenus</a:t>
            </a:r>
            <a:endParaRPr lang="en-GB" dirty="0"/>
          </a:p>
          <a:p>
            <a:r>
              <a:rPr lang="en-GB" dirty="0"/>
              <a:t>Download a random start menu and import it in via Group policy</a:t>
            </a:r>
          </a:p>
          <a:p>
            <a:endParaRPr lang="en-GB" dirty="0"/>
          </a:p>
          <a:p>
            <a:r>
              <a:rPr lang="en-GB" dirty="0"/>
              <a:t>User Configuration\Policies\Administrative Templates\Start Menu And Taskbar folder and open the Start Layout GPO.</a:t>
            </a:r>
          </a:p>
          <a:p>
            <a:endParaRPr lang="en-GB" dirty="0"/>
          </a:p>
          <a:p>
            <a:r>
              <a:rPr lang="en-GB" dirty="0"/>
              <a:t>Enter the full folder and name of the xml file to your Policy \\Wbl-digi\iso\...</a:t>
            </a:r>
          </a:p>
        </p:txBody>
      </p:sp>
    </p:spTree>
    <p:extLst>
      <p:ext uri="{BB962C8B-B14F-4D97-AF65-F5344CB8AC3E}">
        <p14:creationId xmlns:p14="http://schemas.microsoft.com/office/powerpoint/2010/main" val="42122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Desktop</a:t>
            </a:r>
          </a:p>
        </p:txBody>
      </p:sp>
      <p:sp>
        <p:nvSpPr>
          <p:cNvPr id="3" name="Content Placeholder 2"/>
          <p:cNvSpPr>
            <a:spLocks noGrp="1"/>
          </p:cNvSpPr>
          <p:nvPr>
            <p:ph idx="1"/>
          </p:nvPr>
        </p:nvSpPr>
        <p:spPr/>
        <p:txBody>
          <a:bodyPr/>
          <a:lstStyle/>
          <a:p>
            <a:r>
              <a:rPr lang="en-GB" dirty="0"/>
              <a:t>Change the Windows 10 desktop via:</a:t>
            </a:r>
          </a:p>
          <a:p>
            <a:r>
              <a:rPr lang="en-GB" dirty="0"/>
              <a:t>Start &gt; Settings &gt; Personalization</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011" y="1170118"/>
            <a:ext cx="5422231" cy="5519273"/>
          </a:xfrm>
          <a:prstGeom prst="rect">
            <a:avLst/>
          </a:prstGeom>
        </p:spPr>
      </p:pic>
    </p:spTree>
    <p:extLst>
      <p:ext uri="{BB962C8B-B14F-4D97-AF65-F5344CB8AC3E}">
        <p14:creationId xmlns:p14="http://schemas.microsoft.com/office/powerpoint/2010/main" val="3388126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Desktops</a:t>
            </a:r>
          </a:p>
        </p:txBody>
      </p:sp>
      <p:sp>
        <p:nvSpPr>
          <p:cNvPr id="3" name="Content Placeholder 2"/>
          <p:cNvSpPr>
            <a:spLocks noGrp="1"/>
          </p:cNvSpPr>
          <p:nvPr>
            <p:ph idx="1"/>
          </p:nvPr>
        </p:nvSpPr>
        <p:spPr/>
        <p:txBody>
          <a:bodyPr/>
          <a:lstStyle/>
          <a:p>
            <a:r>
              <a:rPr lang="en-GB" dirty="0"/>
              <a:t>Windows 10 has support for multiple desktops, this allows for easier multitasking and can be sued to separate work and leisure apps</a:t>
            </a:r>
          </a:p>
          <a:p>
            <a:r>
              <a:rPr lang="en-GB" dirty="0"/>
              <a:t>Access this by pressing the windows key + Tab or the task </a:t>
            </a:r>
            <a:r>
              <a:rPr lang="en-GB"/>
              <a:t>view button</a:t>
            </a:r>
            <a:endParaRPr lang="en-GB" dirty="0"/>
          </a:p>
        </p:txBody>
      </p:sp>
    </p:spTree>
    <p:extLst>
      <p:ext uri="{BB962C8B-B14F-4D97-AF65-F5344CB8AC3E}">
        <p14:creationId xmlns:p14="http://schemas.microsoft.com/office/powerpoint/2010/main" val="325835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Action Centre</a:t>
            </a:r>
          </a:p>
        </p:txBody>
      </p:sp>
      <p:sp>
        <p:nvSpPr>
          <p:cNvPr id="3" name="Content Placeholder 2"/>
          <p:cNvSpPr>
            <a:spLocks noGrp="1"/>
          </p:cNvSpPr>
          <p:nvPr>
            <p:ph idx="1"/>
          </p:nvPr>
        </p:nvSpPr>
        <p:spPr/>
        <p:txBody>
          <a:bodyPr/>
          <a:lstStyle/>
          <a:p>
            <a:r>
              <a:rPr lang="en-GB" dirty="0"/>
              <a:t>The Windows 10 Action Centre can be accessed by swiping right on touch screen devices or by clicking the notification icon bottom right of the screen.</a:t>
            </a:r>
          </a:p>
          <a:p>
            <a:endParaRPr lang="en-GB" dirty="0"/>
          </a:p>
          <a:p>
            <a:r>
              <a:rPr lang="en-GB" dirty="0"/>
              <a:t>Action centre has:</a:t>
            </a:r>
          </a:p>
          <a:p>
            <a:r>
              <a:rPr lang="en-GB" dirty="0"/>
              <a:t>Quick Action Tiles</a:t>
            </a:r>
          </a:p>
          <a:p>
            <a:r>
              <a:rPr lang="en-GB" dirty="0"/>
              <a:t>Notification area</a:t>
            </a:r>
          </a:p>
        </p:txBody>
      </p:sp>
    </p:spTree>
    <p:extLst>
      <p:ext uri="{BB962C8B-B14F-4D97-AF65-F5344CB8AC3E}">
        <p14:creationId xmlns:p14="http://schemas.microsoft.com/office/powerpoint/2010/main" val="3023494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5E95-A83E-451D-873C-A5F9858ED29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23FF610B-D2EE-480E-8007-997C2C794560}"/>
              </a:ext>
            </a:extLst>
          </p:cNvPr>
          <p:cNvSpPr>
            <a:spLocks noGrp="1"/>
          </p:cNvSpPr>
          <p:nvPr>
            <p:ph idx="1"/>
          </p:nvPr>
        </p:nvSpPr>
        <p:spPr/>
        <p:txBody>
          <a:bodyPr/>
          <a:lstStyle/>
          <a:p>
            <a:r>
              <a:rPr lang="en-GB" dirty="0"/>
              <a:t>Tablet Mode – Switch from table to desktop mode</a:t>
            </a:r>
          </a:p>
          <a:p>
            <a:r>
              <a:rPr lang="en-GB" dirty="0"/>
              <a:t>Rotation lock – Enable or disable rotation lock, normally the device should auto rotate</a:t>
            </a:r>
          </a:p>
          <a:p>
            <a:r>
              <a:rPr lang="en-GB" dirty="0"/>
              <a:t>Airplane mode – disable all internal radios in the device</a:t>
            </a:r>
          </a:p>
          <a:p>
            <a:r>
              <a:rPr lang="en-GB" dirty="0"/>
              <a:t>All settings – provides a shortcut to settings</a:t>
            </a:r>
          </a:p>
          <a:p>
            <a:r>
              <a:rPr lang="en-GB" dirty="0"/>
              <a:t>Connect – Find and connect to media servers, includes Xbox and other devices running windows</a:t>
            </a:r>
          </a:p>
          <a:p>
            <a:r>
              <a:rPr lang="en-GB" dirty="0"/>
              <a:t>Project – link your device to an external monitor or wireless display</a:t>
            </a:r>
          </a:p>
          <a:p>
            <a:r>
              <a:rPr lang="en-GB" dirty="0"/>
              <a:t>Battery saver – only available when the device is running low on battery</a:t>
            </a:r>
          </a:p>
          <a:p>
            <a:r>
              <a:rPr lang="en-GB" dirty="0"/>
              <a:t>VPN – switches to the VPN tab in the network settings</a:t>
            </a:r>
          </a:p>
        </p:txBody>
      </p:sp>
    </p:spTree>
    <p:extLst>
      <p:ext uri="{BB962C8B-B14F-4D97-AF65-F5344CB8AC3E}">
        <p14:creationId xmlns:p14="http://schemas.microsoft.com/office/powerpoint/2010/main" val="59512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29D1-A8A5-409B-BA19-2798CF81CC10}"/>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60383B23-001F-47D7-89E5-1D64E2EEA6C9}"/>
              </a:ext>
            </a:extLst>
          </p:cNvPr>
          <p:cNvSpPr>
            <a:spLocks noGrp="1"/>
          </p:cNvSpPr>
          <p:nvPr>
            <p:ph idx="1"/>
          </p:nvPr>
        </p:nvSpPr>
        <p:spPr/>
        <p:txBody>
          <a:bodyPr>
            <a:normAutofit lnSpcReduction="10000"/>
          </a:bodyPr>
          <a:lstStyle/>
          <a:p>
            <a:r>
              <a:rPr lang="en-GB" dirty="0"/>
              <a:t>Bluetooth - Enable or disable the Bluetooth radio.</a:t>
            </a:r>
          </a:p>
          <a:p>
            <a:r>
              <a:rPr lang="en-GB" dirty="0"/>
              <a:t>Brightness - Enables you to control display brightness. Click this tile to step through brightness levels in 25 percent increments. </a:t>
            </a:r>
          </a:p>
          <a:p>
            <a:r>
              <a:rPr lang="en-GB" dirty="0"/>
              <a:t>Wi-Fi - Enables or disables the Wi-Fi connection. </a:t>
            </a:r>
          </a:p>
          <a:p>
            <a:r>
              <a:rPr lang="en-GB" dirty="0"/>
              <a:t>Focus Assist - (Called Quiet Hours in earlier versions of Windows 10) allows you to avoid distracting notifications when you need to stay focused by reducing the notifications you receive. </a:t>
            </a:r>
          </a:p>
          <a:p>
            <a:r>
              <a:rPr lang="en-GB" dirty="0"/>
              <a:t>Night Light - Toggles your display to remove white light. You can configure Night Light in the Settings app. </a:t>
            </a:r>
          </a:p>
          <a:p>
            <a:r>
              <a:rPr lang="en-GB" dirty="0"/>
              <a:t>Location - Enables or disables location services. Many services use location to customize services, such as mapping apps, for your device.</a:t>
            </a:r>
          </a:p>
          <a:p>
            <a:pPr marL="0" indent="0">
              <a:buNone/>
            </a:pPr>
            <a:endParaRPr lang="en-GB" dirty="0"/>
          </a:p>
        </p:txBody>
      </p:sp>
    </p:spTree>
    <p:extLst>
      <p:ext uri="{BB962C8B-B14F-4D97-AF65-F5344CB8AC3E}">
        <p14:creationId xmlns:p14="http://schemas.microsoft.com/office/powerpoint/2010/main" val="7830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Enterprise LTSC</a:t>
            </a:r>
          </a:p>
        </p:txBody>
      </p:sp>
      <p:sp>
        <p:nvSpPr>
          <p:cNvPr id="3" name="Content Placeholder 2"/>
          <p:cNvSpPr>
            <a:spLocks noGrp="1"/>
          </p:cNvSpPr>
          <p:nvPr>
            <p:ph idx="1"/>
          </p:nvPr>
        </p:nvSpPr>
        <p:spPr/>
        <p:txBody>
          <a:bodyPr/>
          <a:lstStyle/>
          <a:p>
            <a:r>
              <a:rPr lang="en-GB" dirty="0"/>
              <a:t>This specialized edition of Windows 10 Enterprise receives security and other important updates in the normal way but does not receive feature updates. This enables organizations to know that their environment does not change over time. Windows 10 Enterprise LTSC does not include built-in apps that are subject to change including:</a:t>
            </a:r>
          </a:p>
          <a:p>
            <a:r>
              <a:rPr lang="en-GB" dirty="0"/>
              <a:t>Microsoft Edge</a:t>
            </a:r>
          </a:p>
          <a:p>
            <a:r>
              <a:rPr lang="en-GB" dirty="0"/>
              <a:t>Microsoft Store client</a:t>
            </a:r>
          </a:p>
          <a:p>
            <a:r>
              <a:rPr lang="en-GB" dirty="0"/>
              <a:t>Cortana</a:t>
            </a:r>
          </a:p>
          <a:p>
            <a:r>
              <a:rPr lang="en-GB" dirty="0"/>
              <a:t>Built in Universal Apps</a:t>
            </a:r>
          </a:p>
        </p:txBody>
      </p:sp>
    </p:spTree>
    <p:extLst>
      <p:ext uri="{BB962C8B-B14F-4D97-AF65-F5344CB8AC3E}">
        <p14:creationId xmlns:p14="http://schemas.microsoft.com/office/powerpoint/2010/main" val="2061909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3E8C-D72C-4A65-B4D6-01FFB885B034}"/>
              </a:ext>
            </a:extLst>
          </p:cNvPr>
          <p:cNvSpPr>
            <a:spLocks noGrp="1"/>
          </p:cNvSpPr>
          <p:nvPr>
            <p:ph type="title"/>
          </p:nvPr>
        </p:nvSpPr>
        <p:spPr/>
        <p:txBody>
          <a:bodyPr/>
          <a:lstStyle/>
          <a:p>
            <a:r>
              <a:rPr lang="en-GB" dirty="0"/>
              <a:t>Configure the quick action tiles</a:t>
            </a:r>
          </a:p>
        </p:txBody>
      </p:sp>
      <p:sp>
        <p:nvSpPr>
          <p:cNvPr id="3" name="Content Placeholder 2">
            <a:extLst>
              <a:ext uri="{FF2B5EF4-FFF2-40B4-BE49-F238E27FC236}">
                <a16:creationId xmlns:a16="http://schemas.microsoft.com/office/drawing/2014/main" id="{38361709-8CA2-4D0D-9E9B-B7D80961EDFC}"/>
              </a:ext>
            </a:extLst>
          </p:cNvPr>
          <p:cNvSpPr>
            <a:spLocks noGrp="1"/>
          </p:cNvSpPr>
          <p:nvPr>
            <p:ph idx="1"/>
          </p:nvPr>
        </p:nvSpPr>
        <p:spPr/>
        <p:txBody>
          <a:bodyPr/>
          <a:lstStyle/>
          <a:p>
            <a:r>
              <a:rPr lang="en-GB" dirty="0"/>
              <a:t>Change the settings yourself and get familiar with how you do this.</a:t>
            </a:r>
          </a:p>
          <a:p>
            <a:r>
              <a:rPr lang="en-GB" dirty="0"/>
              <a:t>Go to settings then System and configure the notification and actions centre</a:t>
            </a:r>
          </a:p>
          <a:p>
            <a:endParaRPr lang="en-GB" dirty="0"/>
          </a:p>
          <a:p>
            <a:r>
              <a:rPr lang="en-GB" dirty="0"/>
              <a:t>Record the steps and put this in your document – questions about these might pop up</a:t>
            </a:r>
          </a:p>
          <a:p>
            <a:endParaRPr lang="en-GB" dirty="0"/>
          </a:p>
          <a:p>
            <a:endParaRPr lang="en-GB" dirty="0"/>
          </a:p>
        </p:txBody>
      </p:sp>
    </p:spTree>
    <p:extLst>
      <p:ext uri="{BB962C8B-B14F-4D97-AF65-F5344CB8AC3E}">
        <p14:creationId xmlns:p14="http://schemas.microsoft.com/office/powerpoint/2010/main" val="1166090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1140-90D4-4656-8E7A-B9D453B31F35}"/>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0CC767BD-6FA9-47B0-A775-A4F1EC693A82}"/>
              </a:ext>
            </a:extLst>
          </p:cNvPr>
          <p:cNvSpPr>
            <a:spLocks noGrp="1"/>
          </p:cNvSpPr>
          <p:nvPr>
            <p:ph idx="1"/>
          </p:nvPr>
        </p:nvSpPr>
        <p:spPr/>
        <p:txBody>
          <a:bodyPr/>
          <a:lstStyle/>
          <a:p>
            <a:r>
              <a:rPr lang="en-GB" dirty="0"/>
              <a:t>You can modify the taskbar via right clicking it and going to taskbar settings</a:t>
            </a:r>
          </a:p>
          <a:p>
            <a:r>
              <a:rPr lang="en-GB" dirty="0"/>
              <a:t>You can also do this in the XML file by adding &lt;</a:t>
            </a:r>
            <a:r>
              <a:rPr lang="en-GB" dirty="0" err="1"/>
              <a:t>TaskbarLayout</a:t>
            </a:r>
            <a:r>
              <a:rPr lang="en-GB" dirty="0"/>
              <a:t>&gt; </a:t>
            </a:r>
          </a:p>
          <a:p>
            <a:endParaRPr lang="en-GB" dirty="0"/>
          </a:p>
          <a:p>
            <a:r>
              <a:rPr lang="en-GB" dirty="0"/>
              <a:t>You can specify the apps by using the Application User Model ID</a:t>
            </a:r>
          </a:p>
          <a:p>
            <a:r>
              <a:rPr lang="en-GB" dirty="0"/>
              <a:t>Or desktop application path (the local application path)</a:t>
            </a:r>
          </a:p>
          <a:p>
            <a:endParaRPr lang="en-GB" dirty="0"/>
          </a:p>
          <a:p>
            <a:endParaRPr lang="en-GB" dirty="0"/>
          </a:p>
          <a:p>
            <a:endParaRPr lang="en-GB" dirty="0"/>
          </a:p>
        </p:txBody>
      </p:sp>
    </p:spTree>
    <p:extLst>
      <p:ext uri="{BB962C8B-B14F-4D97-AF65-F5344CB8AC3E}">
        <p14:creationId xmlns:p14="http://schemas.microsoft.com/office/powerpoint/2010/main" val="2307362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1D52-F60B-472A-B05C-8AF705217484}"/>
              </a:ext>
            </a:extLst>
          </p:cNvPr>
          <p:cNvSpPr>
            <a:spLocks noGrp="1"/>
          </p:cNvSpPr>
          <p:nvPr>
            <p:ph type="title"/>
          </p:nvPr>
        </p:nvSpPr>
        <p:spPr/>
        <p:txBody>
          <a:bodyPr/>
          <a:lstStyle/>
          <a:p>
            <a:r>
              <a:rPr lang="en-GB" dirty="0"/>
              <a:t>Windows Taskbar</a:t>
            </a:r>
          </a:p>
        </p:txBody>
      </p:sp>
      <p:sp>
        <p:nvSpPr>
          <p:cNvPr id="3" name="Content Placeholder 2">
            <a:extLst>
              <a:ext uri="{FF2B5EF4-FFF2-40B4-BE49-F238E27FC236}">
                <a16:creationId xmlns:a16="http://schemas.microsoft.com/office/drawing/2014/main" id="{DAF99A83-82F0-44E7-B07C-18EF47FC88C8}"/>
              </a:ext>
            </a:extLst>
          </p:cNvPr>
          <p:cNvSpPr>
            <a:spLocks noGrp="1"/>
          </p:cNvSpPr>
          <p:nvPr>
            <p:ph idx="1"/>
          </p:nvPr>
        </p:nvSpPr>
        <p:spPr/>
        <p:txBody>
          <a:bodyPr>
            <a:normAutofit lnSpcReduction="10000"/>
          </a:bodyPr>
          <a:lstStyle/>
          <a:p>
            <a:r>
              <a:rPr lang="en-GB" dirty="0"/>
              <a:t>&lt;</a:t>
            </a:r>
            <a:r>
              <a:rPr lang="en-GB" dirty="0" err="1"/>
              <a:t>CustomTaskbarLayoutCollection</a:t>
            </a:r>
            <a:r>
              <a:rPr lang="en-GB" dirty="0"/>
              <a:t>&gt;</a:t>
            </a:r>
          </a:p>
          <a:p>
            <a:r>
              <a:rPr lang="en-GB" dirty="0"/>
              <a:t>Enter the AUMID</a:t>
            </a:r>
          </a:p>
          <a:p>
            <a:r>
              <a:rPr lang="en-GB" dirty="0"/>
              <a:t>Add:		</a:t>
            </a:r>
            <a:r>
              <a:rPr lang="en-GB" dirty="0" err="1"/>
              <a:t>xmlns:taskbar</a:t>
            </a:r>
            <a:r>
              <a:rPr lang="en-GB" dirty="0"/>
              <a:t>=“http://schemas.microsoft.com/Start/2014/</a:t>
            </a:r>
            <a:r>
              <a:rPr lang="en-GB" dirty="0" err="1"/>
              <a:t>TaskbarLayo</a:t>
            </a:r>
            <a:r>
              <a:rPr lang="en-GB" dirty="0"/>
              <a:t>	</a:t>
            </a:r>
            <a:r>
              <a:rPr lang="en-GB" dirty="0" err="1"/>
              <a:t>ut</a:t>
            </a:r>
            <a:r>
              <a:rPr lang="en-GB" dirty="0"/>
              <a:t>” to the first line of the file, before the closing &gt;.</a:t>
            </a:r>
          </a:p>
          <a:p>
            <a:r>
              <a:rPr lang="en-GB" dirty="0"/>
              <a:t>Use &lt;</a:t>
            </a:r>
            <a:r>
              <a:rPr lang="en-GB" dirty="0" err="1"/>
              <a:t>taskbar:UWA</a:t>
            </a:r>
            <a:r>
              <a:rPr lang="en-GB" dirty="0"/>
              <a:t>&gt; and AUMID to pin Universal Windows Platform apps.</a:t>
            </a:r>
          </a:p>
          <a:p>
            <a:r>
              <a:rPr lang="en-GB" dirty="0"/>
              <a:t>Use &lt;</a:t>
            </a:r>
            <a:r>
              <a:rPr lang="en-GB" dirty="0" err="1"/>
              <a:t>taskbar:DesktopApp</a:t>
            </a:r>
            <a:r>
              <a:rPr lang="en-GB" dirty="0"/>
              <a:t>&gt; and the Desktop Application Link Path to pin desktop applications.</a:t>
            </a:r>
          </a:p>
          <a:p>
            <a:endParaRPr lang="en-GB" dirty="0"/>
          </a:p>
          <a:p>
            <a:r>
              <a:rPr lang="en-GB" dirty="0"/>
              <a:t>Get this working and document the process and save the Xml file someplace safe for revision later (Microsoft like scripts)</a:t>
            </a:r>
          </a:p>
          <a:p>
            <a:endParaRPr lang="en-GB" dirty="0"/>
          </a:p>
          <a:p>
            <a:endParaRPr lang="en-GB" dirty="0"/>
          </a:p>
        </p:txBody>
      </p:sp>
    </p:spTree>
    <p:extLst>
      <p:ext uri="{BB962C8B-B14F-4D97-AF65-F5344CB8AC3E}">
        <p14:creationId xmlns:p14="http://schemas.microsoft.com/office/powerpoint/2010/main" val="1462145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3" y="-356770"/>
            <a:ext cx="11590421" cy="1325563"/>
          </a:xfrm>
        </p:spPr>
        <p:txBody>
          <a:bodyPr/>
          <a:lstStyle/>
          <a:p>
            <a:r>
              <a:rPr lang="en-GB" dirty="0" smtClean="0"/>
              <a:t>Windows Taskbar	</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659" y="702726"/>
            <a:ext cx="5729225" cy="6155274"/>
          </a:xfrm>
        </p:spPr>
      </p:pic>
    </p:spTree>
    <p:extLst>
      <p:ext uri="{BB962C8B-B14F-4D97-AF65-F5344CB8AC3E}">
        <p14:creationId xmlns:p14="http://schemas.microsoft.com/office/powerpoint/2010/main" val="1113746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69C5-30B1-4083-A1C8-93F03E7EE10E}"/>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BF508E51-6FF4-4FD8-AF00-C15B8191B16D}"/>
              </a:ext>
            </a:extLst>
          </p:cNvPr>
          <p:cNvSpPr>
            <a:spLocks noGrp="1"/>
          </p:cNvSpPr>
          <p:nvPr>
            <p:ph idx="1"/>
          </p:nvPr>
        </p:nvSpPr>
        <p:spPr/>
        <p:txBody>
          <a:bodyPr>
            <a:normAutofit lnSpcReduction="10000"/>
          </a:bodyPr>
          <a:lstStyle/>
          <a:p>
            <a:r>
              <a:rPr lang="en-GB" dirty="0"/>
              <a:t>Default web browser in Windows 10</a:t>
            </a:r>
          </a:p>
          <a:p>
            <a:r>
              <a:rPr lang="en-GB" dirty="0"/>
              <a:t>Offers these feature that Internet explorer can not:</a:t>
            </a:r>
          </a:p>
          <a:p>
            <a:pPr lvl="1"/>
            <a:r>
              <a:rPr lang="en-GB" dirty="0"/>
              <a:t>Reading Mode</a:t>
            </a:r>
          </a:p>
          <a:p>
            <a:pPr lvl="1"/>
            <a:r>
              <a:rPr lang="en-GB" dirty="0"/>
              <a:t>Kiosk Mode – Full screen mode for public use or digital signage</a:t>
            </a:r>
          </a:p>
          <a:p>
            <a:r>
              <a:rPr lang="en-GB" dirty="0"/>
              <a:t>The Hub in Microsoft edge offers:</a:t>
            </a:r>
          </a:p>
          <a:p>
            <a:pPr lvl="1"/>
            <a:r>
              <a:rPr lang="en-GB" dirty="0"/>
              <a:t>Favourites </a:t>
            </a:r>
          </a:p>
          <a:p>
            <a:pPr lvl="1"/>
            <a:r>
              <a:rPr lang="en-GB" dirty="0"/>
              <a:t>Reading List </a:t>
            </a:r>
          </a:p>
          <a:p>
            <a:pPr lvl="1"/>
            <a:r>
              <a:rPr lang="en-GB" dirty="0"/>
              <a:t>Books </a:t>
            </a:r>
          </a:p>
          <a:p>
            <a:pPr lvl="1"/>
            <a:r>
              <a:rPr lang="en-GB" dirty="0"/>
              <a:t>Extensions </a:t>
            </a:r>
          </a:p>
          <a:p>
            <a:pPr lvl="1"/>
            <a:r>
              <a:rPr lang="en-GB" dirty="0"/>
              <a:t>History </a:t>
            </a:r>
          </a:p>
          <a:p>
            <a:pPr lvl="1"/>
            <a:r>
              <a:rPr lang="en-GB" dirty="0"/>
              <a:t>Downloads </a:t>
            </a:r>
          </a:p>
          <a:p>
            <a:pPr lvl="1"/>
            <a:r>
              <a:rPr lang="en-GB" dirty="0"/>
              <a:t>Web Notes, which enable you to use tools to make notes, draw, write, and highlight webpages. </a:t>
            </a:r>
          </a:p>
        </p:txBody>
      </p:sp>
    </p:spTree>
    <p:extLst>
      <p:ext uri="{BB962C8B-B14F-4D97-AF65-F5344CB8AC3E}">
        <p14:creationId xmlns:p14="http://schemas.microsoft.com/office/powerpoint/2010/main" val="3262492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ED32-42D5-4847-A11E-8736CF88ADBB}"/>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8C3E90CB-D5AD-41ED-A703-4FA97DC53AD9}"/>
              </a:ext>
            </a:extLst>
          </p:cNvPr>
          <p:cNvSpPr>
            <a:spLocks noGrp="1"/>
          </p:cNvSpPr>
          <p:nvPr>
            <p:ph idx="1"/>
          </p:nvPr>
        </p:nvSpPr>
        <p:spPr/>
        <p:txBody>
          <a:bodyPr/>
          <a:lstStyle/>
          <a:p>
            <a:r>
              <a:rPr lang="en-GB" dirty="0"/>
              <a:t>Go through all the settings you can change and give a detailed description of where the setting is and what it does. And add these to your revision document.</a:t>
            </a:r>
          </a:p>
          <a:p>
            <a:r>
              <a:rPr lang="en-GB" dirty="0"/>
              <a:t>Edge takes up about 5% of the exam</a:t>
            </a:r>
          </a:p>
          <a:p>
            <a:endParaRPr lang="en-GB" dirty="0"/>
          </a:p>
          <a:p>
            <a:r>
              <a:rPr lang="en-GB" dirty="0"/>
              <a:t>Firstly list the main settings you have from the (…) in Microsoft edge</a:t>
            </a:r>
          </a:p>
          <a:p>
            <a:r>
              <a:rPr lang="en-GB" dirty="0"/>
              <a:t>Give a sentence on what each setting does. E.g. </a:t>
            </a:r>
          </a:p>
          <a:p>
            <a:pPr lvl="1"/>
            <a:r>
              <a:rPr lang="en-GB" dirty="0"/>
              <a:t>History – opens your webpage history</a:t>
            </a:r>
          </a:p>
          <a:p>
            <a:endParaRPr lang="en-GB" dirty="0"/>
          </a:p>
          <a:p>
            <a:endParaRPr lang="en-GB" dirty="0"/>
          </a:p>
          <a:p>
            <a:endParaRPr lang="en-GB" dirty="0"/>
          </a:p>
        </p:txBody>
      </p:sp>
    </p:spTree>
    <p:extLst>
      <p:ext uri="{BB962C8B-B14F-4D97-AF65-F5344CB8AC3E}">
        <p14:creationId xmlns:p14="http://schemas.microsoft.com/office/powerpoint/2010/main" val="3191451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BE434-0376-42EC-AC10-731B9FB8B8E3}"/>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20B7B6E4-55AE-4692-9E6F-B5F346CD927D}"/>
              </a:ext>
            </a:extLst>
          </p:cNvPr>
          <p:cNvSpPr>
            <a:spLocks noGrp="1"/>
          </p:cNvSpPr>
          <p:nvPr>
            <p:ph idx="1"/>
          </p:nvPr>
        </p:nvSpPr>
        <p:spPr/>
        <p:txBody>
          <a:bodyPr/>
          <a:lstStyle/>
          <a:p>
            <a:r>
              <a:rPr lang="en-GB" dirty="0"/>
              <a:t>Add what settings there are and what they do in the </a:t>
            </a:r>
            <a:r>
              <a:rPr lang="en-GB" b="1" dirty="0"/>
              <a:t>More Tools </a:t>
            </a:r>
            <a:r>
              <a:rPr lang="en-GB" dirty="0"/>
              <a:t>section</a:t>
            </a:r>
          </a:p>
          <a:p>
            <a:endParaRPr lang="en-GB" dirty="0"/>
          </a:p>
          <a:p>
            <a:r>
              <a:rPr lang="en-GB" dirty="0"/>
              <a:t>From the Settings Cog at the bottom of the window, you can access four submenus: General, Privacy and Security, Passwords and Autofill, and Advanced:</a:t>
            </a:r>
          </a:p>
          <a:p>
            <a:endParaRPr lang="en-GB" dirty="0"/>
          </a:p>
          <a:p>
            <a:r>
              <a:rPr lang="en-GB" dirty="0"/>
              <a:t>Add what each of these sections has like you have before to your revision document</a:t>
            </a:r>
          </a:p>
        </p:txBody>
      </p:sp>
    </p:spTree>
    <p:extLst>
      <p:ext uri="{BB962C8B-B14F-4D97-AF65-F5344CB8AC3E}">
        <p14:creationId xmlns:p14="http://schemas.microsoft.com/office/powerpoint/2010/main" val="1851706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2F0D-02A0-41CB-8061-2E726FBBB1D6}"/>
              </a:ext>
            </a:extLst>
          </p:cNvPr>
          <p:cNvSpPr>
            <a:spLocks noGrp="1"/>
          </p:cNvSpPr>
          <p:nvPr>
            <p:ph type="title"/>
          </p:nvPr>
        </p:nvSpPr>
        <p:spPr/>
        <p:txBody>
          <a:bodyPr/>
          <a:lstStyle/>
          <a:p>
            <a:r>
              <a:rPr lang="en-GB" dirty="0"/>
              <a:t>Microsoft Edge</a:t>
            </a:r>
          </a:p>
        </p:txBody>
      </p:sp>
      <p:sp>
        <p:nvSpPr>
          <p:cNvPr id="3" name="Content Placeholder 2">
            <a:extLst>
              <a:ext uri="{FF2B5EF4-FFF2-40B4-BE49-F238E27FC236}">
                <a16:creationId xmlns:a16="http://schemas.microsoft.com/office/drawing/2014/main" id="{D0FE1A1D-99B2-446D-A18F-5A17CF7367B5}"/>
              </a:ext>
            </a:extLst>
          </p:cNvPr>
          <p:cNvSpPr>
            <a:spLocks noGrp="1"/>
          </p:cNvSpPr>
          <p:nvPr>
            <p:ph idx="1"/>
          </p:nvPr>
        </p:nvSpPr>
        <p:spPr/>
        <p:txBody>
          <a:bodyPr/>
          <a:lstStyle/>
          <a:p>
            <a:r>
              <a:rPr lang="en-GB" dirty="0"/>
              <a:t>As mentioned, there is a Kiosk mode in Edge</a:t>
            </a:r>
          </a:p>
          <a:p>
            <a:r>
              <a:rPr lang="en-GB" dirty="0"/>
              <a:t>Learn how to configure accounts and Edge through your local group policy to get this working.</a:t>
            </a:r>
          </a:p>
          <a:p>
            <a:endParaRPr lang="en-GB" dirty="0"/>
          </a:p>
          <a:p>
            <a:r>
              <a:rPr lang="en-GB" dirty="0"/>
              <a:t>Document the steps to get Kiosk mode with Microsoft edge working for your revision document</a:t>
            </a:r>
          </a:p>
          <a:p>
            <a:endParaRPr lang="en-GB" dirty="0"/>
          </a:p>
        </p:txBody>
      </p:sp>
    </p:spTree>
    <p:extLst>
      <p:ext uri="{BB962C8B-B14F-4D97-AF65-F5344CB8AC3E}">
        <p14:creationId xmlns:p14="http://schemas.microsoft.com/office/powerpoint/2010/main" val="1777401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4894-23BF-4180-B5FF-180AEC280313}"/>
              </a:ext>
            </a:extLst>
          </p:cNvPr>
          <p:cNvSpPr>
            <a:spLocks noGrp="1"/>
          </p:cNvSpPr>
          <p:nvPr>
            <p:ph type="title"/>
          </p:nvPr>
        </p:nvSpPr>
        <p:spPr/>
        <p:txBody>
          <a:bodyPr/>
          <a:lstStyle/>
          <a:p>
            <a:r>
              <a:rPr lang="en-GB" dirty="0"/>
              <a:t>Internet explorer 11</a:t>
            </a:r>
          </a:p>
        </p:txBody>
      </p:sp>
      <p:sp>
        <p:nvSpPr>
          <p:cNvPr id="3" name="Content Placeholder 2">
            <a:extLst>
              <a:ext uri="{FF2B5EF4-FFF2-40B4-BE49-F238E27FC236}">
                <a16:creationId xmlns:a16="http://schemas.microsoft.com/office/drawing/2014/main" id="{A829EC36-50DD-4278-BA0B-34A09562E195}"/>
              </a:ext>
            </a:extLst>
          </p:cNvPr>
          <p:cNvSpPr>
            <a:spLocks noGrp="1"/>
          </p:cNvSpPr>
          <p:nvPr>
            <p:ph idx="1"/>
          </p:nvPr>
        </p:nvSpPr>
        <p:spPr/>
        <p:txBody>
          <a:bodyPr>
            <a:normAutofit fontScale="92500" lnSpcReduction="10000"/>
          </a:bodyPr>
          <a:lstStyle/>
          <a:p>
            <a:r>
              <a:rPr lang="en-GB" dirty="0"/>
              <a:t>List and document the settings in each area of IE11</a:t>
            </a:r>
          </a:p>
          <a:p>
            <a:r>
              <a:rPr lang="en-GB" dirty="0"/>
              <a:t>These areas are:</a:t>
            </a:r>
          </a:p>
          <a:p>
            <a:pPr lvl="1"/>
            <a:r>
              <a:rPr lang="en-GB" dirty="0"/>
              <a:t>General </a:t>
            </a:r>
          </a:p>
          <a:p>
            <a:pPr lvl="1"/>
            <a:r>
              <a:rPr lang="en-GB" dirty="0"/>
              <a:t>Security</a:t>
            </a:r>
          </a:p>
          <a:p>
            <a:pPr lvl="1"/>
            <a:r>
              <a:rPr lang="en-GB" dirty="0"/>
              <a:t>Privacy</a:t>
            </a:r>
          </a:p>
          <a:p>
            <a:pPr lvl="1"/>
            <a:r>
              <a:rPr lang="en-GB" dirty="0"/>
              <a:t>Content</a:t>
            </a:r>
          </a:p>
          <a:p>
            <a:pPr lvl="1"/>
            <a:r>
              <a:rPr lang="en-GB" dirty="0"/>
              <a:t>Connections </a:t>
            </a:r>
          </a:p>
          <a:p>
            <a:pPr lvl="1"/>
            <a:r>
              <a:rPr lang="en-GB" dirty="0"/>
              <a:t>Programmes</a:t>
            </a:r>
          </a:p>
          <a:p>
            <a:pPr lvl="1"/>
            <a:r>
              <a:rPr lang="en-GB" dirty="0"/>
              <a:t>Advanced</a:t>
            </a:r>
          </a:p>
          <a:p>
            <a:pPr lvl="1"/>
            <a:endParaRPr lang="en-GB" dirty="0"/>
          </a:p>
          <a:p>
            <a:r>
              <a:rPr lang="en-GB" dirty="0"/>
              <a:t>You can configure IE11 through GPO however there are around 1600 options</a:t>
            </a:r>
          </a:p>
          <a:p>
            <a:r>
              <a:rPr lang="en-GB" dirty="0"/>
              <a:t>Computer Configuration\Policies\Administrative Templates\Windows Components\Internet Explorer node.</a:t>
            </a:r>
          </a:p>
          <a:p>
            <a:endParaRPr lang="en-GB" dirty="0"/>
          </a:p>
        </p:txBody>
      </p:sp>
    </p:spTree>
    <p:extLst>
      <p:ext uri="{BB962C8B-B14F-4D97-AF65-F5344CB8AC3E}">
        <p14:creationId xmlns:p14="http://schemas.microsoft.com/office/powerpoint/2010/main" val="25920112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D4BF-C9E6-4FC0-803F-1AB0AE1CE1D1}"/>
              </a:ext>
            </a:extLst>
          </p:cNvPr>
          <p:cNvSpPr>
            <a:spLocks noGrp="1"/>
          </p:cNvSpPr>
          <p:nvPr>
            <p:ph type="title"/>
          </p:nvPr>
        </p:nvSpPr>
        <p:spPr/>
        <p:txBody>
          <a:bodyPr>
            <a:normAutofit/>
          </a:bodyPr>
          <a:lstStyle/>
          <a:p>
            <a:r>
              <a:rPr lang="en-GB" dirty="0"/>
              <a:t>Configure mobility settings </a:t>
            </a:r>
          </a:p>
        </p:txBody>
      </p:sp>
      <p:sp>
        <p:nvSpPr>
          <p:cNvPr id="3" name="Content Placeholder 2">
            <a:extLst>
              <a:ext uri="{FF2B5EF4-FFF2-40B4-BE49-F238E27FC236}">
                <a16:creationId xmlns:a16="http://schemas.microsoft.com/office/drawing/2014/main" id="{1A1219F8-E459-4859-9355-6A64584E7EF0}"/>
              </a:ext>
            </a:extLst>
          </p:cNvPr>
          <p:cNvSpPr>
            <a:spLocks noGrp="1"/>
          </p:cNvSpPr>
          <p:nvPr>
            <p:ph idx="1"/>
          </p:nvPr>
        </p:nvSpPr>
        <p:spPr/>
        <p:txBody>
          <a:bodyPr/>
          <a:lstStyle/>
          <a:p>
            <a:r>
              <a:rPr lang="en-GB" dirty="0"/>
              <a:t>This section will cover how to:</a:t>
            </a:r>
          </a:p>
          <a:p>
            <a:r>
              <a:rPr lang="en-GB" dirty="0"/>
              <a:t>Configure basic power options</a:t>
            </a:r>
          </a:p>
          <a:p>
            <a:r>
              <a:rPr lang="en-GB" dirty="0"/>
              <a:t>Configure power plans</a:t>
            </a:r>
          </a:p>
          <a:p>
            <a:r>
              <a:rPr lang="en-GB" dirty="0"/>
              <a:t>Configure presentation settings</a:t>
            </a:r>
          </a:p>
          <a:p>
            <a:endParaRPr lang="en-GB" dirty="0"/>
          </a:p>
        </p:txBody>
      </p:sp>
    </p:spTree>
    <p:extLst>
      <p:ext uri="{BB962C8B-B14F-4D97-AF65-F5344CB8AC3E}">
        <p14:creationId xmlns:p14="http://schemas.microsoft.com/office/powerpoint/2010/main" val="77446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Windows 10 Education</a:t>
            </a:r>
          </a:p>
        </p:txBody>
      </p:sp>
      <p:sp>
        <p:nvSpPr>
          <p:cNvPr id="3" name="Content Placeholder 2"/>
          <p:cNvSpPr>
            <a:spLocks noGrp="1"/>
          </p:cNvSpPr>
          <p:nvPr>
            <p:ph idx="1"/>
          </p:nvPr>
        </p:nvSpPr>
        <p:spPr/>
        <p:txBody>
          <a:bodyPr/>
          <a:lstStyle/>
          <a:p>
            <a:r>
              <a:rPr lang="en-GB" dirty="0"/>
              <a:t>Provides the same features as Windows 10 Enterprise but does not offer support for LTSC. Windows 10 Education is only available through Academic Volume Licensing.</a:t>
            </a:r>
          </a:p>
          <a:p>
            <a:pPr marL="0" indent="0">
              <a:buNone/>
            </a:pPr>
            <a:endParaRPr lang="en-GB" dirty="0"/>
          </a:p>
        </p:txBody>
      </p:sp>
    </p:spTree>
    <p:extLst>
      <p:ext uri="{BB962C8B-B14F-4D97-AF65-F5344CB8AC3E}">
        <p14:creationId xmlns:p14="http://schemas.microsoft.com/office/powerpoint/2010/main" val="909209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Configure basic power settings </a:t>
            </a:r>
          </a:p>
        </p:txBody>
      </p:sp>
      <p:sp>
        <p:nvSpPr>
          <p:cNvPr id="3" name="Content Placeholder 2"/>
          <p:cNvSpPr>
            <a:spLocks noGrp="1"/>
          </p:cNvSpPr>
          <p:nvPr>
            <p:ph idx="1"/>
          </p:nvPr>
        </p:nvSpPr>
        <p:spPr/>
        <p:txBody>
          <a:bodyPr>
            <a:normAutofit fontScale="92500" lnSpcReduction="10000"/>
          </a:bodyPr>
          <a:lstStyle/>
          <a:p>
            <a:r>
              <a:rPr lang="en-GB" dirty="0"/>
              <a:t>On the Power &amp; Sleep tab, you can configure the following options. </a:t>
            </a:r>
          </a:p>
          <a:p>
            <a:r>
              <a:rPr lang="en-GB" dirty="0"/>
              <a:t>Screen Available options are </a:t>
            </a:r>
          </a:p>
          <a:p>
            <a:r>
              <a:rPr lang="en-GB" dirty="0"/>
              <a:t>On Battery Power, Turn Off After </a:t>
            </a:r>
          </a:p>
          <a:p>
            <a:pPr lvl="1"/>
            <a:r>
              <a:rPr lang="en-GB" dirty="0"/>
              <a:t>Select a value or choose Never. </a:t>
            </a:r>
          </a:p>
          <a:p>
            <a:r>
              <a:rPr lang="en-GB" dirty="0"/>
              <a:t>When Plugged In, Turn Off After </a:t>
            </a:r>
          </a:p>
          <a:p>
            <a:pPr lvl="1"/>
            <a:r>
              <a:rPr lang="en-GB" dirty="0"/>
              <a:t>Select a value or choose Never. </a:t>
            </a:r>
          </a:p>
          <a:p>
            <a:r>
              <a:rPr lang="en-GB" dirty="0"/>
              <a:t>Sleep Available options are</a:t>
            </a:r>
          </a:p>
          <a:p>
            <a:pPr lvl="1"/>
            <a:r>
              <a:rPr lang="en-GB" dirty="0"/>
              <a:t>On Battery Power, PC Goes To Sleep After Select a value or choose Never. </a:t>
            </a:r>
          </a:p>
          <a:p>
            <a:pPr lvl="1"/>
            <a:r>
              <a:rPr lang="en-GB" dirty="0"/>
              <a:t>When Plugged In, PC Goes To Sleep After Select a value or choose Never. </a:t>
            </a:r>
          </a:p>
          <a:p>
            <a:r>
              <a:rPr lang="en-GB" dirty="0"/>
              <a:t>Network Connection Available options are </a:t>
            </a:r>
          </a:p>
          <a:p>
            <a:pPr lvl="1"/>
            <a:r>
              <a:rPr lang="en-GB" dirty="0"/>
              <a:t>When My PC Is </a:t>
            </a:r>
            <a:r>
              <a:rPr lang="en-GB" dirty="0" err="1"/>
              <a:t>Is</a:t>
            </a:r>
            <a:r>
              <a:rPr lang="en-GB" dirty="0"/>
              <a:t> Asleep And On Battery Power, Disconnect From The Network Select Always, Managed By Windows, or Never.</a:t>
            </a:r>
          </a:p>
          <a:p>
            <a:endParaRPr lang="en-GB" dirty="0"/>
          </a:p>
        </p:txBody>
      </p:sp>
    </p:spTree>
    <p:extLst>
      <p:ext uri="{BB962C8B-B14F-4D97-AF65-F5344CB8AC3E}">
        <p14:creationId xmlns:p14="http://schemas.microsoft.com/office/powerpoint/2010/main" val="1251100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Plans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9094350"/>
              </p:ext>
            </p:extLst>
          </p:nvPr>
        </p:nvGraphicFramePr>
        <p:xfrm>
          <a:off x="312821" y="1296236"/>
          <a:ext cx="11590336" cy="5473533"/>
        </p:xfrm>
        <a:graphic>
          <a:graphicData uri="http://schemas.openxmlformats.org/drawingml/2006/table">
            <a:tbl>
              <a:tblPr firstRow="1" bandRow="1">
                <a:tableStyleId>{5C22544A-7EE6-4342-B048-85BDC9FD1C3A}</a:tableStyleId>
              </a:tblPr>
              <a:tblGrid>
                <a:gridCol w="2897584">
                  <a:extLst>
                    <a:ext uri="{9D8B030D-6E8A-4147-A177-3AD203B41FA5}">
                      <a16:colId xmlns:a16="http://schemas.microsoft.com/office/drawing/2014/main" val="231771513"/>
                    </a:ext>
                  </a:extLst>
                </a:gridCol>
                <a:gridCol w="2897584">
                  <a:extLst>
                    <a:ext uri="{9D8B030D-6E8A-4147-A177-3AD203B41FA5}">
                      <a16:colId xmlns:a16="http://schemas.microsoft.com/office/drawing/2014/main" val="2680082787"/>
                    </a:ext>
                  </a:extLst>
                </a:gridCol>
                <a:gridCol w="2897584">
                  <a:extLst>
                    <a:ext uri="{9D8B030D-6E8A-4147-A177-3AD203B41FA5}">
                      <a16:colId xmlns:a16="http://schemas.microsoft.com/office/drawing/2014/main" val="2409303366"/>
                    </a:ext>
                  </a:extLst>
                </a:gridCol>
                <a:gridCol w="2897584">
                  <a:extLst>
                    <a:ext uri="{9D8B030D-6E8A-4147-A177-3AD203B41FA5}">
                      <a16:colId xmlns:a16="http://schemas.microsoft.com/office/drawing/2014/main" val="2086188896"/>
                    </a:ext>
                  </a:extLst>
                </a:gridCol>
              </a:tblGrid>
              <a:tr h="341220">
                <a:tc>
                  <a:txBody>
                    <a:bodyPr/>
                    <a:lstStyle/>
                    <a:p>
                      <a:r>
                        <a:rPr lang="en-GB" sz="1600" dirty="0"/>
                        <a:t>Plan</a:t>
                      </a:r>
                    </a:p>
                  </a:txBody>
                  <a:tcPr/>
                </a:tc>
                <a:tc>
                  <a:txBody>
                    <a:bodyPr/>
                    <a:lstStyle/>
                    <a:p>
                      <a:r>
                        <a:rPr lang="en-GB" sz="1600" dirty="0"/>
                        <a:t>Power Consumption</a:t>
                      </a:r>
                    </a:p>
                  </a:txBody>
                  <a:tcPr/>
                </a:tc>
                <a:tc>
                  <a:txBody>
                    <a:bodyPr/>
                    <a:lstStyle/>
                    <a:p>
                      <a:r>
                        <a:rPr lang="en-GB" sz="1600" dirty="0"/>
                        <a:t>Screen</a:t>
                      </a:r>
                    </a:p>
                  </a:txBody>
                  <a:tcPr/>
                </a:tc>
                <a:tc>
                  <a:txBody>
                    <a:bodyPr/>
                    <a:lstStyle/>
                    <a:p>
                      <a:r>
                        <a:rPr lang="en-GB" sz="1600" dirty="0"/>
                        <a:t>System Activity</a:t>
                      </a:r>
                    </a:p>
                  </a:txBody>
                  <a:tcPr/>
                </a:tc>
                <a:extLst>
                  <a:ext uri="{0D108BD9-81ED-4DB2-BD59-A6C34878D82A}">
                    <a16:rowId xmlns:a16="http://schemas.microsoft.com/office/drawing/2014/main" val="1545581470"/>
                  </a:ext>
                </a:extLst>
              </a:tr>
              <a:tr h="841362">
                <a:tc>
                  <a:txBody>
                    <a:bodyPr/>
                    <a:lstStyle/>
                    <a:p>
                      <a:r>
                        <a:rPr lang="en-GB" sz="1600" dirty="0"/>
                        <a:t>Power Saver</a:t>
                      </a:r>
                    </a:p>
                  </a:txBody>
                  <a:tcPr/>
                </a:tc>
                <a:tc>
                  <a:txBody>
                    <a:bodyPr/>
                    <a:lstStyle/>
                    <a:p>
                      <a:r>
                        <a:rPr lang="en-GB" sz="1600" dirty="0"/>
                        <a:t>Low</a:t>
                      </a:r>
                    </a:p>
                  </a:txBody>
                  <a:tcPr/>
                </a:tc>
                <a:tc>
                  <a:txBody>
                    <a:bodyPr/>
                    <a:lstStyle/>
                    <a:p>
                      <a:r>
                        <a:rPr lang="en-GB" sz="1600" dirty="0"/>
                        <a:t>By default,</a:t>
                      </a:r>
                      <a:r>
                        <a:rPr lang="en-GB" sz="1600" baseline="0" dirty="0"/>
                        <a:t> the display is powered off after five minutes of inactivity</a:t>
                      </a:r>
                      <a:endParaRPr lang="en-GB" sz="1600" dirty="0"/>
                    </a:p>
                  </a:txBody>
                  <a:tcPr/>
                </a:tc>
                <a:tc>
                  <a:txBody>
                    <a:bodyPr/>
                    <a:lstStyle/>
                    <a:p>
                      <a:r>
                        <a:rPr lang="en-GB" sz="1600" dirty="0"/>
                        <a:t>Saves energy by reducing system performance</a:t>
                      </a:r>
                      <a:r>
                        <a:rPr lang="en-GB" sz="1600" baseline="0" dirty="0"/>
                        <a:t> whenever possible</a:t>
                      </a:r>
                      <a:endParaRPr lang="en-GB" sz="1600" dirty="0"/>
                    </a:p>
                  </a:txBody>
                  <a:tcPr/>
                </a:tc>
                <a:extLst>
                  <a:ext uri="{0D108BD9-81ED-4DB2-BD59-A6C34878D82A}">
                    <a16:rowId xmlns:a16="http://schemas.microsoft.com/office/drawing/2014/main" val="686421488"/>
                  </a:ext>
                </a:extLst>
              </a:tr>
              <a:tr h="1093772">
                <a:tc>
                  <a:txBody>
                    <a:bodyPr/>
                    <a:lstStyle/>
                    <a:p>
                      <a:r>
                        <a:rPr lang="en-GB" sz="1600" dirty="0"/>
                        <a:t>Balanced</a:t>
                      </a:r>
                    </a:p>
                  </a:txBody>
                  <a:tcPr/>
                </a:tc>
                <a:tc>
                  <a:txBody>
                    <a:bodyPr/>
                    <a:lstStyle/>
                    <a:p>
                      <a:r>
                        <a:rPr lang="en-GB" sz="1600" dirty="0"/>
                        <a:t>Medium</a:t>
                      </a:r>
                    </a:p>
                  </a:txBody>
                  <a:tcPr/>
                </a:tc>
                <a:tc>
                  <a:txBody>
                    <a:bodyPr/>
                    <a:lstStyle/>
                    <a:p>
                      <a:r>
                        <a:rPr lang="en-GB" sz="1600" dirty="0"/>
                        <a:t>You</a:t>
                      </a:r>
                      <a:r>
                        <a:rPr lang="en-GB" sz="1600" baseline="0" dirty="0"/>
                        <a:t> can configure the plan to turn off the display after a specified amount of time</a:t>
                      </a:r>
                      <a:endParaRPr lang="en-GB" sz="1600" dirty="0"/>
                    </a:p>
                  </a:txBody>
                  <a:tcPr/>
                </a:tc>
                <a:tc>
                  <a:txBody>
                    <a:bodyPr/>
                    <a:lstStyle/>
                    <a:p>
                      <a:r>
                        <a:rPr lang="en-GB" sz="1600" dirty="0"/>
                        <a:t>Measures computer activity and continues to use full power to all system components currently in use</a:t>
                      </a:r>
                    </a:p>
                  </a:txBody>
                  <a:tcPr/>
                </a:tc>
                <a:extLst>
                  <a:ext uri="{0D108BD9-81ED-4DB2-BD59-A6C34878D82A}">
                    <a16:rowId xmlns:a16="http://schemas.microsoft.com/office/drawing/2014/main" val="2441157912"/>
                  </a:ext>
                </a:extLst>
              </a:tr>
              <a:tr h="1093772">
                <a:tc>
                  <a:txBody>
                    <a:bodyPr/>
                    <a:lstStyle/>
                    <a:p>
                      <a:r>
                        <a:rPr lang="en-GB" sz="1600" dirty="0"/>
                        <a:t>High Performance</a:t>
                      </a:r>
                    </a:p>
                  </a:txBody>
                  <a:tcPr/>
                </a:tc>
                <a:tc>
                  <a:txBody>
                    <a:bodyPr/>
                    <a:lstStyle/>
                    <a:p>
                      <a:r>
                        <a:rPr lang="en-GB" sz="1600" dirty="0"/>
                        <a:t>High</a:t>
                      </a:r>
                    </a:p>
                  </a:txBody>
                  <a:tcPr/>
                </a:tc>
                <a:tc>
                  <a:txBody>
                    <a:bodyPr/>
                    <a:lstStyle/>
                    <a:p>
                      <a:r>
                        <a:rPr lang="en-GB" sz="1600" dirty="0"/>
                        <a:t>This sets the screen to 100% brightness</a:t>
                      </a:r>
                    </a:p>
                  </a:txBody>
                  <a:tcPr/>
                </a:tc>
                <a:tc>
                  <a:txBody>
                    <a:bodyPr/>
                    <a:lstStyle/>
                    <a:p>
                      <a:r>
                        <a:rPr lang="en-GB" sz="1600" dirty="0"/>
                        <a:t>Keeps</a:t>
                      </a:r>
                      <a:r>
                        <a:rPr lang="en-GB" sz="1600" baseline="0" dirty="0"/>
                        <a:t> the computer’s drives, memory, and processors continuously supplied with power</a:t>
                      </a:r>
                      <a:endParaRPr lang="en-GB" sz="1600" dirty="0"/>
                    </a:p>
                  </a:txBody>
                  <a:tcPr/>
                </a:tc>
                <a:extLst>
                  <a:ext uri="{0D108BD9-81ED-4DB2-BD59-A6C34878D82A}">
                    <a16:rowId xmlns:a16="http://schemas.microsoft.com/office/drawing/2014/main" val="932341678"/>
                  </a:ext>
                </a:extLst>
              </a:tr>
              <a:tr h="2103407">
                <a:tc>
                  <a:txBody>
                    <a:bodyPr/>
                    <a:lstStyle/>
                    <a:p>
                      <a:r>
                        <a:rPr lang="en-GB" sz="1600" dirty="0"/>
                        <a:t>Ultimate Performance</a:t>
                      </a:r>
                    </a:p>
                  </a:txBody>
                  <a:tcPr/>
                </a:tc>
                <a:tc>
                  <a:txBody>
                    <a:bodyPr/>
                    <a:lstStyle/>
                    <a:p>
                      <a:r>
                        <a:rPr lang="en-GB" sz="1600" dirty="0"/>
                        <a:t>High</a:t>
                      </a:r>
                    </a:p>
                  </a:txBody>
                  <a:tcPr/>
                </a:tc>
                <a:tc>
                  <a:txBody>
                    <a:bodyPr/>
                    <a:lstStyle/>
                    <a:p>
                      <a:r>
                        <a:rPr lang="en-GB" sz="1600" dirty="0"/>
                        <a:t>This sets the screen</a:t>
                      </a:r>
                      <a:r>
                        <a:rPr lang="en-GB" sz="1600" baseline="0" dirty="0"/>
                        <a:t> to 100% brightness</a:t>
                      </a:r>
                      <a:endParaRPr lang="en-GB" sz="1600" dirty="0"/>
                    </a:p>
                  </a:txBody>
                  <a:tcPr/>
                </a:tc>
                <a:tc>
                  <a:txBody>
                    <a:bodyPr/>
                    <a:lstStyle/>
                    <a:p>
                      <a:r>
                        <a:rPr lang="en-GB" sz="1600" dirty="0"/>
                        <a:t>Keeps the computer’s drives,</a:t>
                      </a:r>
                      <a:r>
                        <a:rPr lang="en-GB" sz="1600" baseline="0" dirty="0"/>
                        <a:t> memory, and processors continuously supplied with power</a:t>
                      </a:r>
                    </a:p>
                    <a:p>
                      <a:r>
                        <a:rPr lang="en-GB" sz="1600" baseline="0" dirty="0"/>
                        <a:t>Forces processor state to be 100%</a:t>
                      </a:r>
                    </a:p>
                    <a:p>
                      <a:r>
                        <a:rPr lang="en-GB" sz="1600" baseline="0" dirty="0"/>
                        <a:t>Not available on battery powered devices</a:t>
                      </a:r>
                      <a:endParaRPr lang="en-GB" sz="1600" dirty="0"/>
                    </a:p>
                  </a:txBody>
                  <a:tcPr/>
                </a:tc>
                <a:extLst>
                  <a:ext uri="{0D108BD9-81ED-4DB2-BD59-A6C34878D82A}">
                    <a16:rowId xmlns:a16="http://schemas.microsoft.com/office/drawing/2014/main" val="365141749"/>
                  </a:ext>
                </a:extLst>
              </a:tr>
            </a:tbl>
          </a:graphicData>
        </a:graphic>
      </p:graphicFrame>
    </p:spTree>
    <p:extLst>
      <p:ext uri="{BB962C8B-B14F-4D97-AF65-F5344CB8AC3E}">
        <p14:creationId xmlns:p14="http://schemas.microsoft.com/office/powerpoint/2010/main" val="2887228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Power configuration</a:t>
            </a:r>
          </a:p>
        </p:txBody>
      </p:sp>
      <p:sp>
        <p:nvSpPr>
          <p:cNvPr id="3" name="Content Placeholder 2"/>
          <p:cNvSpPr>
            <a:spLocks noGrp="1"/>
          </p:cNvSpPr>
          <p:nvPr>
            <p:ph idx="1"/>
          </p:nvPr>
        </p:nvSpPr>
        <p:spPr/>
        <p:txBody>
          <a:bodyPr/>
          <a:lstStyle/>
          <a:p>
            <a:r>
              <a:rPr lang="en-GB" dirty="0"/>
              <a:t>Use Powercfg.exe /?</a:t>
            </a:r>
          </a:p>
          <a:p>
            <a:r>
              <a:rPr lang="en-GB" dirty="0"/>
              <a:t>Note down each of these commands and document what they do along side a screenshot in your document. </a:t>
            </a:r>
          </a:p>
          <a:p>
            <a:r>
              <a:rPr lang="en-GB" dirty="0"/>
              <a:t>If some of them are not working because of a battery or lack of, complete some of these at work over next week. </a:t>
            </a:r>
          </a:p>
        </p:txBody>
      </p:sp>
    </p:spTree>
    <p:extLst>
      <p:ext uri="{BB962C8B-B14F-4D97-AF65-F5344CB8AC3E}">
        <p14:creationId xmlns:p14="http://schemas.microsoft.com/office/powerpoint/2010/main" val="986874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5923191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t>
            </a:r>
          </a:p>
        </p:txBody>
      </p:sp>
      <p:sp>
        <p:nvSpPr>
          <p:cNvPr id="3" name="Content Placeholder 2"/>
          <p:cNvSpPr>
            <a:spLocks noGrp="1"/>
          </p:cNvSpPr>
          <p:nvPr>
            <p:ph idx="1"/>
          </p:nvPr>
        </p:nvSpPr>
        <p:spPr/>
        <p:txBody>
          <a:bodyPr>
            <a:normAutofit fontScale="92500" lnSpcReduction="10000"/>
          </a:bodyPr>
          <a:lstStyle/>
          <a:p>
            <a:r>
              <a:rPr lang="en-GB" dirty="0" err="1"/>
              <a:t>Adatum</a:t>
            </a:r>
            <a:r>
              <a:rPr lang="en-GB" dirty="0"/>
              <a:t> has 2,000 workstations running Windows 7. The company plans to implement Windows 10. </a:t>
            </a:r>
            <a:r>
              <a:rPr lang="en-GB" dirty="0" err="1"/>
              <a:t>Adatum</a:t>
            </a:r>
            <a:r>
              <a:rPr lang="en-GB" dirty="0"/>
              <a:t> management wants to minimize the effects of the changes and so it intends to roll out the new operating system over a weekend. All computers are less than two years old and must be running Windows 10 Enterprise at the end of the project. </a:t>
            </a:r>
          </a:p>
          <a:p>
            <a:r>
              <a:rPr lang="en-GB" dirty="0"/>
              <a:t>As a consultant for </a:t>
            </a:r>
            <a:r>
              <a:rPr lang="en-GB" dirty="0" err="1"/>
              <a:t>Adatum</a:t>
            </a:r>
            <a:r>
              <a:rPr lang="en-GB" dirty="0"/>
              <a:t>, answer the following questions. </a:t>
            </a:r>
          </a:p>
          <a:p>
            <a:r>
              <a:rPr lang="en-GB" dirty="0"/>
              <a:t>What is the most appropriate method for </a:t>
            </a:r>
            <a:r>
              <a:rPr lang="en-GB" dirty="0" err="1"/>
              <a:t>Adatum</a:t>
            </a:r>
            <a:r>
              <a:rPr lang="en-GB" dirty="0"/>
              <a:t> to implement Windows 10? </a:t>
            </a:r>
          </a:p>
          <a:p>
            <a:r>
              <a:rPr lang="en-GB" dirty="0"/>
              <a:t>How can you reassure management concern whether devices meet the minimum system requirements? </a:t>
            </a:r>
          </a:p>
          <a:p>
            <a:r>
              <a:rPr lang="en-GB" dirty="0"/>
              <a:t>What deployment method could you use to minimize the disruption to </a:t>
            </a:r>
            <a:r>
              <a:rPr lang="en-GB" dirty="0" err="1"/>
              <a:t>Adatum</a:t>
            </a:r>
            <a:r>
              <a:rPr lang="en-GB" dirty="0"/>
              <a:t> employees? </a:t>
            </a:r>
          </a:p>
          <a:p>
            <a:r>
              <a:rPr lang="en-GB" dirty="0"/>
              <a:t>How would you plan to activate the devices once they are running Windows 10?</a:t>
            </a:r>
          </a:p>
          <a:p>
            <a:endParaRPr lang="en-GB" dirty="0"/>
          </a:p>
        </p:txBody>
      </p:sp>
    </p:spTree>
    <p:extLst>
      <p:ext uri="{BB962C8B-B14F-4D97-AF65-F5344CB8AC3E}">
        <p14:creationId xmlns:p14="http://schemas.microsoft.com/office/powerpoint/2010/main" val="3884778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Answer</a:t>
            </a:r>
          </a:p>
        </p:txBody>
      </p:sp>
      <p:sp>
        <p:nvSpPr>
          <p:cNvPr id="3" name="Content Placeholder 2"/>
          <p:cNvSpPr>
            <a:spLocks noGrp="1"/>
          </p:cNvSpPr>
          <p:nvPr>
            <p:ph idx="1"/>
          </p:nvPr>
        </p:nvSpPr>
        <p:spPr/>
        <p:txBody>
          <a:bodyPr>
            <a:normAutofit lnSpcReduction="10000"/>
          </a:bodyPr>
          <a:lstStyle/>
          <a:p>
            <a:r>
              <a:rPr lang="en-GB" dirty="0"/>
              <a:t>An in-place upgrade from Windows 7 directly to Windows 10 is supported and recommended by Microsoft and could be performed in the timescale required. </a:t>
            </a:r>
          </a:p>
          <a:p>
            <a:r>
              <a:rPr lang="en-GB" dirty="0"/>
              <a:t>Because all devices are less than two years old and currently run Windows 7, they already meet the minimum system requirements for running Windows 10. </a:t>
            </a:r>
          </a:p>
          <a:p>
            <a:r>
              <a:rPr lang="en-GB" dirty="0"/>
              <a:t>By upgrading the devices directly to Windows 10 using an in-place upgrade, all user and application settings will be preserved. This will offer the least disruption to the users. </a:t>
            </a:r>
          </a:p>
          <a:p>
            <a:r>
              <a:rPr lang="en-GB" dirty="0"/>
              <a:t>All devices would be automatically activated using the digital license present on the device if they were previously running a genuine version of Windows 7.</a:t>
            </a:r>
          </a:p>
          <a:p>
            <a:endParaRPr lang="en-GB" dirty="0"/>
          </a:p>
        </p:txBody>
      </p:sp>
    </p:spTree>
    <p:extLst>
      <p:ext uri="{BB962C8B-B14F-4D97-AF65-F5344CB8AC3E}">
        <p14:creationId xmlns:p14="http://schemas.microsoft.com/office/powerpoint/2010/main" val="15725150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normAutofit/>
          </a:bodyPr>
          <a:lstStyle/>
          <a:p>
            <a:r>
              <a:rPr lang="en-GB" dirty="0" err="1"/>
              <a:t>Adatum</a:t>
            </a:r>
            <a:r>
              <a:rPr lang="en-GB" dirty="0"/>
              <a:t> has recently implemented Microsoft 365 Business with all devices using Windows 10 Pro. The company has a head office with 200 people using desktop computers, a branch office where 25 members of the design team work, and a remote sales force of 50 people. Each member of the sales team uses a Surface Pro device. </a:t>
            </a:r>
            <a:r>
              <a:rPr lang="en-GB" dirty="0" err="1"/>
              <a:t>Adatum</a:t>
            </a:r>
            <a:r>
              <a:rPr lang="en-GB" dirty="0"/>
              <a:t> is concerned about security, especially on the mobile devices. </a:t>
            </a:r>
          </a:p>
          <a:p>
            <a:r>
              <a:rPr lang="en-GB" dirty="0"/>
              <a:t>Members of the sales and finance teams need to access the </a:t>
            </a:r>
            <a:r>
              <a:rPr lang="en-GB" dirty="0" err="1"/>
              <a:t>Adatum</a:t>
            </a:r>
            <a:r>
              <a:rPr lang="en-GB" dirty="0"/>
              <a:t> intranet to produce quotations and manage sales orders. The intranet does not display properly using Microsoft Edge. </a:t>
            </a:r>
          </a:p>
          <a:p>
            <a:r>
              <a:rPr lang="en-GB" dirty="0"/>
              <a:t>Answer the following questions relating to address </a:t>
            </a:r>
            <a:r>
              <a:rPr lang="en-GB" dirty="0" err="1"/>
              <a:t>Adatum</a:t>
            </a:r>
            <a:r>
              <a:rPr lang="en-GB" dirty="0"/>
              <a:t> concerns.</a:t>
            </a:r>
          </a:p>
          <a:p>
            <a:endParaRPr lang="en-GB" dirty="0"/>
          </a:p>
        </p:txBody>
      </p:sp>
    </p:spTree>
    <p:extLst>
      <p:ext uri="{BB962C8B-B14F-4D97-AF65-F5344CB8AC3E}">
        <p14:creationId xmlns:p14="http://schemas.microsoft.com/office/powerpoint/2010/main" val="24205239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a:t>
            </a:r>
          </a:p>
        </p:txBody>
      </p:sp>
      <p:sp>
        <p:nvSpPr>
          <p:cNvPr id="3" name="Content Placeholder 2"/>
          <p:cNvSpPr>
            <a:spLocks noGrp="1"/>
          </p:cNvSpPr>
          <p:nvPr>
            <p:ph idx="1"/>
          </p:nvPr>
        </p:nvSpPr>
        <p:spPr/>
        <p:txBody>
          <a:bodyPr/>
          <a:lstStyle/>
          <a:p>
            <a:r>
              <a:rPr lang="en-GB" dirty="0"/>
              <a:t>What sign-on method would you recommend for the mobile devices? </a:t>
            </a:r>
          </a:p>
          <a:p>
            <a:r>
              <a:rPr lang="en-GB" dirty="0"/>
              <a:t>What encryption technology could you implement on the mobile devices? </a:t>
            </a:r>
          </a:p>
          <a:p>
            <a:r>
              <a:rPr lang="en-GB" dirty="0"/>
              <a:t>How would you recommend the sales and finance team access the </a:t>
            </a:r>
            <a:r>
              <a:rPr lang="en-GB" dirty="0" err="1"/>
              <a:t>Adatum</a:t>
            </a:r>
            <a:r>
              <a:rPr lang="en-GB" dirty="0"/>
              <a:t> intranet website? </a:t>
            </a:r>
          </a:p>
          <a:p>
            <a:r>
              <a:rPr lang="en-GB" dirty="0"/>
              <a:t>Your manager has asked you how to enable the Ultimate Performance power plan on the design team desktop computers.</a:t>
            </a:r>
          </a:p>
          <a:p>
            <a:endParaRPr lang="en-GB" dirty="0"/>
          </a:p>
        </p:txBody>
      </p:sp>
    </p:spTree>
    <p:extLst>
      <p:ext uri="{BB962C8B-B14F-4D97-AF65-F5344CB8AC3E}">
        <p14:creationId xmlns:p14="http://schemas.microsoft.com/office/powerpoint/2010/main" val="3474401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 Answer</a:t>
            </a:r>
          </a:p>
        </p:txBody>
      </p:sp>
      <p:sp>
        <p:nvSpPr>
          <p:cNvPr id="3" name="Content Placeholder 2"/>
          <p:cNvSpPr>
            <a:spLocks noGrp="1"/>
          </p:cNvSpPr>
          <p:nvPr>
            <p:ph idx="1"/>
          </p:nvPr>
        </p:nvSpPr>
        <p:spPr/>
        <p:txBody>
          <a:bodyPr>
            <a:normAutofit/>
          </a:bodyPr>
          <a:lstStyle/>
          <a:p>
            <a:r>
              <a:rPr lang="en-GB" dirty="0"/>
              <a:t>The Surface Pro devices should be configured to use Windows Hello with users providing either facial recognition or their Microsoft 365 usernames and passwords for sign in. </a:t>
            </a:r>
          </a:p>
          <a:p>
            <a:r>
              <a:rPr lang="en-GB" dirty="0"/>
              <a:t>The Surface Pro devices are running Window 10 Pro and therefore, they should be configured to use BitLocker Drive Encryption. </a:t>
            </a:r>
          </a:p>
          <a:p>
            <a:r>
              <a:rPr lang="en-GB" dirty="0" err="1"/>
              <a:t>Adatum</a:t>
            </a:r>
            <a:r>
              <a:rPr lang="en-GB" dirty="0"/>
              <a:t> could implement Enterprise Mode so that the </a:t>
            </a:r>
            <a:r>
              <a:rPr lang="en-GB" dirty="0" err="1"/>
              <a:t>Adatum</a:t>
            </a:r>
            <a:r>
              <a:rPr lang="en-GB" dirty="0"/>
              <a:t> intranet website opens automatically in Internet Explorer 11. All other websites would be opened in Microsoft Edge, by default. </a:t>
            </a:r>
          </a:p>
          <a:p>
            <a:r>
              <a:rPr lang="en-GB" dirty="0"/>
              <a:t>The design team desktop computers would need to be upgraded to the Windows 10 Pro for Workstations for them to use the Ultimate Performance power plan.</a:t>
            </a:r>
          </a:p>
          <a:p>
            <a:endParaRPr lang="en-GB" dirty="0"/>
          </a:p>
        </p:txBody>
      </p:sp>
    </p:spTree>
    <p:extLst>
      <p:ext uri="{BB962C8B-B14F-4D97-AF65-F5344CB8AC3E}">
        <p14:creationId xmlns:p14="http://schemas.microsoft.com/office/powerpoint/2010/main" val="36562950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Manage local users, local groups, </a:t>
            </a:r>
            <a:br>
              <a:rPr lang="en-GB" dirty="0"/>
            </a:br>
            <a:r>
              <a:rPr lang="en-GB" dirty="0"/>
              <a:t>	and devices </a:t>
            </a:r>
          </a:p>
        </p:txBody>
      </p:sp>
      <p:sp>
        <p:nvSpPr>
          <p:cNvPr id="3" name="Content Placeholder 2"/>
          <p:cNvSpPr>
            <a:spLocks noGrp="1"/>
          </p:cNvSpPr>
          <p:nvPr>
            <p:ph idx="1"/>
          </p:nvPr>
        </p:nvSpPr>
        <p:spPr/>
        <p:txBody>
          <a:bodyPr/>
          <a:lstStyle/>
          <a:p>
            <a:r>
              <a:rPr lang="en-GB" dirty="0"/>
              <a:t>We will cover how to:</a:t>
            </a:r>
          </a:p>
          <a:p>
            <a:r>
              <a:rPr lang="en-GB" dirty="0"/>
              <a:t>Manage local users</a:t>
            </a:r>
          </a:p>
          <a:p>
            <a:r>
              <a:rPr lang="en-GB" dirty="0"/>
              <a:t>Manage local groups</a:t>
            </a:r>
          </a:p>
          <a:p>
            <a:r>
              <a:rPr lang="en-GB" dirty="0"/>
              <a:t>Manage devices in directories</a:t>
            </a:r>
          </a:p>
          <a:p>
            <a:endParaRPr lang="en-GB" dirty="0"/>
          </a:p>
        </p:txBody>
      </p:sp>
    </p:spTree>
    <p:extLst>
      <p:ext uri="{BB962C8B-B14F-4D97-AF65-F5344CB8AC3E}">
        <p14:creationId xmlns:p14="http://schemas.microsoft.com/office/powerpoint/2010/main" val="12584002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0AEA33-6216-40C2-9F9A-114F24EF03DB}" vid="{75F778CF-DCE9-4FDB-BEE6-9E574DC5687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C7A4D586BD6749B078926FC46811ED" ma:contentTypeVersion="8" ma:contentTypeDescription="Create a new document." ma:contentTypeScope="" ma:versionID="56e96df8484687ed8ed8d0d54a8baa60">
  <xsd:schema xmlns:xsd="http://www.w3.org/2001/XMLSchema" xmlns:xs="http://www.w3.org/2001/XMLSchema" xmlns:p="http://schemas.microsoft.com/office/2006/metadata/properties" xmlns:ns3="0e0495a1-d654-4345-a526-24258432dba4" xmlns:ns4="7bd1ac94-423a-47b2-bbf6-290927d4f64f" targetNamespace="http://schemas.microsoft.com/office/2006/metadata/properties" ma:root="true" ma:fieldsID="6c5bf415069c09c64d89e0384f9b2b3a" ns3:_="" ns4:_="">
    <xsd:import namespace="0e0495a1-d654-4345-a526-24258432dba4"/>
    <xsd:import namespace="7bd1ac94-423a-47b2-bbf6-290927d4f64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495a1-d654-4345-a526-24258432db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d1ac94-423a-47b2-bbf6-290927d4f64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F7CAC0-146B-498F-AED3-A0C16D7F6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495a1-d654-4345-a526-24258432dba4"/>
    <ds:schemaRef ds:uri="7bd1ac94-423a-47b2-bbf6-290927d4f6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061ADD-7FCB-412A-AF5D-AFAC65E59337}">
  <ds:schemaRefs>
    <ds:schemaRef ds:uri="http://schemas.microsoft.com/sharepoint/v3/contenttype/forms"/>
  </ds:schemaRefs>
</ds:datastoreItem>
</file>

<file path=customXml/itemProps3.xml><?xml version="1.0" encoding="utf-8"?>
<ds:datastoreItem xmlns:ds="http://schemas.openxmlformats.org/officeDocument/2006/customXml" ds:itemID="{A6A15D5F-1836-46AB-A5BB-929129701BB9}">
  <ds:schemaRefs>
    <ds:schemaRef ds:uri="0e0495a1-d654-4345-a526-24258432dba4"/>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7bd1ac94-423a-47b2-bbf6-290927d4f6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56512</TotalTime>
  <Words>9998</Words>
  <Application>Microsoft Office PowerPoint</Application>
  <PresentationFormat>Widescreen</PresentationFormat>
  <Paragraphs>1044</Paragraphs>
  <Slides>145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145</vt:i4>
      </vt:variant>
    </vt:vector>
  </HeadingPairs>
  <TitlesOfParts>
    <vt:vector size="148" baseType="lpstr">
      <vt:lpstr>Arial</vt:lpstr>
      <vt:lpstr>Calibri</vt:lpstr>
      <vt:lpstr>Theme1</vt:lpstr>
      <vt:lpstr>MD100 </vt:lpstr>
      <vt:lpstr>Chapter 1 </vt:lpstr>
      <vt:lpstr>Windows 10 Editions</vt:lpstr>
      <vt:lpstr>Windows 10 Home</vt:lpstr>
      <vt:lpstr>Windows 10 Pro</vt:lpstr>
      <vt:lpstr>Windows 10 Pro for Workstations</vt:lpstr>
      <vt:lpstr>Windows 10 Enterprise</vt:lpstr>
      <vt:lpstr>Windows 10 Enterprise LTSC</vt:lpstr>
      <vt:lpstr>Windows 10 Education</vt:lpstr>
      <vt:lpstr>Windows 10 Mobile and Mobile Enterprise</vt:lpstr>
      <vt:lpstr>Windows 10 in S Mode </vt:lpstr>
      <vt:lpstr>32 bit Vs 64 bit</vt:lpstr>
      <vt:lpstr>Determine Windows 10  Edition Requirements</vt:lpstr>
      <vt:lpstr>General features</vt:lpstr>
      <vt:lpstr>General features</vt:lpstr>
      <vt:lpstr>General features</vt:lpstr>
      <vt:lpstr>General features</vt:lpstr>
      <vt:lpstr>General features</vt:lpstr>
      <vt:lpstr>General features</vt:lpstr>
      <vt:lpstr>Security Features </vt:lpstr>
      <vt:lpstr>Security Features </vt:lpstr>
      <vt:lpstr>Security Features </vt:lpstr>
      <vt:lpstr>Security Features </vt:lpstr>
      <vt:lpstr>Security Features </vt:lpstr>
      <vt:lpstr>Installation Methods</vt:lpstr>
      <vt:lpstr>Installation Methods</vt:lpstr>
      <vt:lpstr>Install Windows</vt:lpstr>
      <vt:lpstr>Windows Configuration Designer </vt:lpstr>
      <vt:lpstr>Windows Configuration Designer</vt:lpstr>
      <vt:lpstr>Windows Upgrade</vt:lpstr>
      <vt:lpstr>Supported Windows upgrade path</vt:lpstr>
      <vt:lpstr>In Place Upgrade</vt:lpstr>
      <vt:lpstr>In place Upgrade</vt:lpstr>
      <vt:lpstr>Upgrade using installation media</vt:lpstr>
      <vt:lpstr>Compatibility</vt:lpstr>
      <vt:lpstr>Windows Checks</vt:lpstr>
      <vt:lpstr>Migrate User Data</vt:lpstr>
      <vt:lpstr>Migrate User Data</vt:lpstr>
      <vt:lpstr>Migration Strategies</vt:lpstr>
      <vt:lpstr>Migration strategies</vt:lpstr>
      <vt:lpstr>Migration strategies</vt:lpstr>
      <vt:lpstr>Migration strategies</vt:lpstr>
      <vt:lpstr>Migration strategies</vt:lpstr>
      <vt:lpstr>Migration strategies</vt:lpstr>
      <vt:lpstr>Considerations for migration</vt:lpstr>
      <vt:lpstr>User State Migration </vt:lpstr>
      <vt:lpstr>User State Migration </vt:lpstr>
      <vt:lpstr>User State Migration </vt:lpstr>
      <vt:lpstr>Data types accessible by USMT</vt:lpstr>
      <vt:lpstr>Data types accessible by USMT</vt:lpstr>
      <vt:lpstr>USMT</vt:lpstr>
      <vt:lpstr>USMT</vt:lpstr>
      <vt:lpstr>Configure Windows for additional regional and language support</vt:lpstr>
      <vt:lpstr>Configure Windows for additional regional and language support</vt:lpstr>
      <vt:lpstr>DISM</vt:lpstr>
      <vt:lpstr>Post Installation Configuration</vt:lpstr>
      <vt:lpstr>Configure Sign-in options</vt:lpstr>
      <vt:lpstr>Microsoft accounts </vt:lpstr>
      <vt:lpstr>Microsoft account features</vt:lpstr>
      <vt:lpstr>Limit the use of the accounts</vt:lpstr>
      <vt:lpstr>Multifactor Authentication</vt:lpstr>
      <vt:lpstr>Biometrics</vt:lpstr>
      <vt:lpstr>Windows Hello</vt:lpstr>
      <vt:lpstr>Windows Hello</vt:lpstr>
      <vt:lpstr>Windows PIN </vt:lpstr>
      <vt:lpstr>Windows PIN  </vt:lpstr>
      <vt:lpstr>Windows Picture Password</vt:lpstr>
      <vt:lpstr>Configure Dynamic Lock</vt:lpstr>
      <vt:lpstr>Configure Windows Desktop</vt:lpstr>
      <vt:lpstr>Customize Windows 10 Start</vt:lpstr>
      <vt:lpstr>Windows 10 start settings</vt:lpstr>
      <vt:lpstr>Windows 10 Start layout</vt:lpstr>
      <vt:lpstr>Windows 10 start layout</vt:lpstr>
      <vt:lpstr>Windows 10 start layout</vt:lpstr>
      <vt:lpstr>Windows 10 Desktop</vt:lpstr>
      <vt:lpstr>Multiple Desktops</vt:lpstr>
      <vt:lpstr>Windows 10 Action Centre</vt:lpstr>
      <vt:lpstr>Configure the quick action tiles</vt:lpstr>
      <vt:lpstr>Configure the quick action tiles</vt:lpstr>
      <vt:lpstr>Configure the quick action tiles</vt:lpstr>
      <vt:lpstr>Windows Taskbar</vt:lpstr>
      <vt:lpstr>Windows Taskbar</vt:lpstr>
      <vt:lpstr>Windows Taskbar </vt:lpstr>
      <vt:lpstr>Microsoft Edge</vt:lpstr>
      <vt:lpstr>Microsoft Edge</vt:lpstr>
      <vt:lpstr>Microsoft Edge</vt:lpstr>
      <vt:lpstr>Microsoft Edge</vt:lpstr>
      <vt:lpstr>Internet explorer 11</vt:lpstr>
      <vt:lpstr>Configure mobility settings </vt:lpstr>
      <vt:lpstr>Configure basic power settings </vt:lpstr>
      <vt:lpstr>Power Plans </vt:lpstr>
      <vt:lpstr>Power configuration</vt:lpstr>
      <vt:lpstr>PowerPoint Presentation</vt:lpstr>
      <vt:lpstr>Scenario 1 </vt:lpstr>
      <vt:lpstr>Scenario 1 Answer</vt:lpstr>
      <vt:lpstr>Scenario 2</vt:lpstr>
      <vt:lpstr>Scenario 2</vt:lpstr>
      <vt:lpstr>Scenario 2 Answer</vt:lpstr>
      <vt:lpstr> Manage local users, local groups,   and devices </vt:lpstr>
      <vt:lpstr>Manage Local Users</vt:lpstr>
      <vt:lpstr>Configure Local Accounts</vt:lpstr>
      <vt:lpstr>Default Accounts</vt:lpstr>
      <vt:lpstr>Windows 10 Local account</vt:lpstr>
      <vt:lpstr>Windows 10 Local account</vt:lpstr>
      <vt:lpstr>Managing Local user accounts</vt:lpstr>
      <vt:lpstr>Managing Local user accounts</vt:lpstr>
      <vt:lpstr>Managing Local user accounts</vt:lpstr>
      <vt:lpstr>Local users Powershell</vt:lpstr>
      <vt:lpstr>Powershell create user</vt:lpstr>
      <vt:lpstr>Manage local groups</vt:lpstr>
      <vt:lpstr>Manage local groups</vt:lpstr>
      <vt:lpstr>Manage local groups</vt:lpstr>
      <vt:lpstr>Manage local groups</vt:lpstr>
      <vt:lpstr>Manage local groups</vt:lpstr>
      <vt:lpstr>Create and delete groups</vt:lpstr>
      <vt:lpstr>Special Identity groups</vt:lpstr>
      <vt:lpstr>Special Identity groups</vt:lpstr>
      <vt:lpstr>Azure</vt:lpstr>
      <vt:lpstr>Configure Data Access and Protection</vt:lpstr>
      <vt:lpstr>NTFS</vt:lpstr>
      <vt:lpstr>Use file explorer to manage files and folders</vt:lpstr>
      <vt:lpstr>Files and folders</vt:lpstr>
      <vt:lpstr>Basic NTFS file and folder permissions</vt:lpstr>
      <vt:lpstr>Basic and advanced permissions</vt:lpstr>
      <vt:lpstr>Allow and Deny NTFS Permissions</vt:lpstr>
      <vt:lpstr>Common ICACLS parameters and  permission masks </vt:lpstr>
      <vt:lpstr>ICACLS</vt:lpstr>
      <vt:lpstr>Understand NTFS Inheritance</vt:lpstr>
      <vt:lpstr>Understand NTFS Inheritance</vt:lpstr>
      <vt:lpstr>Understanding move, copy,  and permissions inheritance</vt:lpstr>
      <vt:lpstr>Moving NTFS-Protected file to a Fat Volume</vt:lpstr>
      <vt:lpstr>View Effective Access</vt:lpstr>
      <vt:lpstr>Configure Folder Shares</vt:lpstr>
      <vt:lpstr>Server Message Block</vt:lpstr>
      <vt:lpstr>Configure Network Discovery </vt:lpstr>
      <vt:lpstr>Configure Local Registry</vt:lpstr>
      <vt:lpstr>Local Registry</vt:lpstr>
      <vt:lpstr>Registry Hives</vt:lpstr>
      <vt:lpstr>Registry Value Types</vt:lpstr>
      <vt:lpstr>PowerShell Registry</vt:lpstr>
      <vt:lpstr>PowerShell Registry</vt:lpstr>
      <vt:lpstr>PowerPoint Presentation</vt:lpstr>
      <vt:lpstr>Chapter 2</vt:lpstr>
      <vt:lpstr>Chapter 3</vt:lpstr>
      <vt:lpstr>Chapter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MD100</dc:title>
  <dc:creator>Andrew Cracknell</dc:creator>
  <cp:lastModifiedBy>Andrew Cracknell</cp:lastModifiedBy>
  <cp:revision>155</cp:revision>
  <dcterms:created xsi:type="dcterms:W3CDTF">2019-12-18T10:58:08Z</dcterms:created>
  <dcterms:modified xsi:type="dcterms:W3CDTF">2020-01-31T09:30:17Z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0x010100D5C7A4D586BD6749B078926FC46811ED</vt:lpwstr>
  </property>
</Properties>
</file>