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1" r:id="rId1"/>
  </p:sldMasterIdLst>
  <p:notesMasterIdLst>
    <p:notesMasterId r:id="rId10"/>
  </p:notesMasterIdLst>
  <p:sldIdLst>
    <p:sldId id="288" r:id="rId2"/>
    <p:sldId id="277" r:id="rId3"/>
    <p:sldId id="293" r:id="rId4"/>
    <p:sldId id="294" r:id="rId5"/>
    <p:sldId id="296" r:id="rId6"/>
    <p:sldId id="295" r:id="rId7"/>
    <p:sldId id="297" r:id="rId8"/>
    <p:sldId id="298" r:id="rId9"/>
  </p:sldIdLst>
  <p:sldSz cx="9144000" cy="6858000" type="screen4x3"/>
  <p:notesSz cx="7099300" cy="102346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CC99"/>
    <a:srgbClr val="CCFF66"/>
    <a:srgbClr val="66FF33"/>
    <a:srgbClr val="FFFF99"/>
    <a:srgbClr val="FFFFCC"/>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33" autoAdjust="0"/>
    <p:restoredTop sz="94658"/>
  </p:normalViewPr>
  <p:slideViewPr>
    <p:cSldViewPr>
      <p:cViewPr varScale="1">
        <p:scale>
          <a:sx n="108" d="100"/>
          <a:sy n="108" d="100"/>
        </p:scale>
        <p:origin x="207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smtClean="0"/>
            </a:lvl1pPr>
          </a:lstStyle>
          <a:p>
            <a:pPr>
              <a:defRPr/>
            </a:pPr>
            <a:endParaRPr lang="en-GB"/>
          </a:p>
        </p:txBody>
      </p:sp>
      <p:sp>
        <p:nvSpPr>
          <p:cNvPr id="3993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smtClean="0"/>
            </a:lvl1pPr>
          </a:lstStyle>
          <a:p>
            <a:pPr>
              <a:defRPr/>
            </a:pPr>
            <a:endParaRPr lang="en-GB"/>
          </a:p>
        </p:txBody>
      </p:sp>
      <p:sp>
        <p:nvSpPr>
          <p:cNvPr id="41988"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994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smtClean="0"/>
            </a:lvl1pPr>
          </a:lstStyle>
          <a:p>
            <a:pPr>
              <a:defRPr/>
            </a:pPr>
            <a:endParaRPr lang="en-GB"/>
          </a:p>
        </p:txBody>
      </p:sp>
      <p:sp>
        <p:nvSpPr>
          <p:cNvPr id="3994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smtClean="0"/>
            </a:lvl1pPr>
          </a:lstStyle>
          <a:p>
            <a:pPr>
              <a:defRPr/>
            </a:pPr>
            <a:fld id="{8F7A0705-412B-406A-B3BF-59006D38D984}" type="slidenum">
              <a:rPr lang="en-GB"/>
              <a:pPr>
                <a:defRPr/>
              </a:pPr>
              <a:t>‹#›</a:t>
            </a:fld>
            <a:endParaRPr lang="en-GB"/>
          </a:p>
        </p:txBody>
      </p:sp>
    </p:spTree>
    <p:extLst>
      <p:ext uri="{BB962C8B-B14F-4D97-AF65-F5344CB8AC3E}">
        <p14:creationId xmlns:p14="http://schemas.microsoft.com/office/powerpoint/2010/main" val="623820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AAB0955-A887-4514-BDE6-F832415B8187}" type="slidenum">
              <a:rPr lang="en-GB" smtClean="0"/>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A3393531-4747-4EBC-9065-D35BA0CDA0A5}"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F694D76-8F9E-4112-9954-D7C4EC1B2789}"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4D9D7865-A69C-4118-B739-A10D390E9793}"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4FC63C0-B335-47C7-9D8A-3A3D061F688B}"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977E036F-20AF-49FC-A9B3-995F64F48514}"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6DB7EAB8-152F-4DC6-9F26-E51B6E97DCA5}"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EE1BE71F-A3CD-4742-83A2-B7D657C72F64}"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C0DC426B-0C55-4ED1-B823-B0225EFFAA55}"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FFA39044-D88A-4791-95A7-43461713CBA3}" type="slidenum">
              <a:rPr lang="en-GB" smtClean="0"/>
              <a:pPr>
                <a:defRPr/>
              </a:pPr>
              <a:t>‹#›</a:t>
            </a:fld>
            <a:endParaRPr lang="en-GB"/>
          </a:p>
        </p:txBody>
      </p:sp>
    </p:spTree>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06D403A7-5F3F-4B60-B75B-3A6469CB4002}"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D2F15FD1-C2CD-4481-B3D7-BC602B77E70E}" type="slidenum">
              <a:rPr lang="en-GB" smtClean="0"/>
              <a:pPr>
                <a:defRPr/>
              </a:pPr>
              <a:t>‹#›</a:t>
            </a:fld>
            <a:endParaRPr lang="en-GB"/>
          </a:p>
        </p:txBody>
      </p:sp>
    </p:spTree>
    <p:extLst>
      <p:ext uri="{BB962C8B-B14F-4D97-AF65-F5344CB8AC3E}">
        <p14:creationId xmlns:p14="http://schemas.microsoft.com/office/powerpoint/2010/main" val="1451378245"/>
      </p:ext>
    </p:extLst>
  </p:cSld>
  <p:clrMap bg1="lt1" tx1="dk1" bg2="lt2" tx2="dk2" accent1="accent1" accent2="accent2" accent3="accent3" accent4="accent4" accent5="accent5" accent6="accent6" hlink="hlink" folHlink="folHlink"/>
  <p:sldLayoutIdLst>
    <p:sldLayoutId id="2147484072" r:id="rId1"/>
    <p:sldLayoutId id="2147484073" r:id="rId2"/>
    <p:sldLayoutId id="2147484074" r:id="rId3"/>
    <p:sldLayoutId id="2147484075" r:id="rId4"/>
    <p:sldLayoutId id="2147484076" r:id="rId5"/>
    <p:sldLayoutId id="2147484077" r:id="rId6"/>
    <p:sldLayoutId id="2147484078" r:id="rId7"/>
    <p:sldLayoutId id="2147484079" r:id="rId8"/>
    <p:sldLayoutId id="2147484080" r:id="rId9"/>
    <p:sldLayoutId id="2147484081" r:id="rId10"/>
    <p:sldLayoutId id="214748408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p:txBody>
          <a:bodyPr>
            <a:normAutofit/>
          </a:bodyPr>
          <a:lstStyle/>
          <a:p>
            <a:pPr fontAlgn="auto">
              <a:spcAft>
                <a:spcPts val="0"/>
              </a:spcAft>
              <a:defRPr/>
            </a:pPr>
            <a:r>
              <a:rPr lang="en-GB" dirty="0" smtClean="0">
                <a:solidFill>
                  <a:schemeClr val="tx2">
                    <a:satMod val="130000"/>
                  </a:schemeClr>
                </a:solidFill>
              </a:rPr>
              <a:t>IT Technical Support</a:t>
            </a:r>
            <a:r>
              <a:rPr lang="en-GB" dirty="0">
                <a:solidFill>
                  <a:schemeClr val="tx2">
                    <a:satMod val="130000"/>
                  </a:schemeClr>
                </a:solidFill>
              </a:rPr>
              <a:t/>
            </a:r>
            <a:br>
              <a:rPr lang="en-GB" dirty="0">
                <a:solidFill>
                  <a:schemeClr val="tx2">
                    <a:satMod val="130000"/>
                  </a:schemeClr>
                </a:solidFill>
              </a:rPr>
            </a:br>
            <a:r>
              <a:rPr lang="en-GB" sz="2200" dirty="0">
                <a:solidFill>
                  <a:schemeClr val="tx2">
                    <a:satMod val="130000"/>
                  </a:schemeClr>
                </a:solidFill>
              </a:rPr>
              <a:t>BTEC Unit </a:t>
            </a:r>
            <a:r>
              <a:rPr lang="en-GB" sz="2200" dirty="0" smtClean="0">
                <a:solidFill>
                  <a:schemeClr val="tx2">
                    <a:satMod val="130000"/>
                  </a:schemeClr>
                </a:solidFill>
              </a:rPr>
              <a:t>28</a:t>
            </a:r>
            <a:endParaRPr lang="en-GB" sz="2200" dirty="0">
              <a:solidFill>
                <a:schemeClr val="tx2">
                  <a:satMod val="130000"/>
                </a:schemeClr>
              </a:solidFill>
            </a:endParaRPr>
          </a:p>
        </p:txBody>
      </p:sp>
      <p:sp>
        <p:nvSpPr>
          <p:cNvPr id="59395" name="Rectangle 3"/>
          <p:cNvSpPr>
            <a:spLocks noGrp="1" noChangeArrowheads="1"/>
          </p:cNvSpPr>
          <p:nvPr>
            <p:ph type="subTitle" idx="1"/>
          </p:nvPr>
        </p:nvSpPr>
        <p:spPr>
          <a:xfrm>
            <a:off x="611560" y="4221088"/>
            <a:ext cx="8208912" cy="1752600"/>
          </a:xfrm>
        </p:spPr>
        <p:txBody>
          <a:bodyPr>
            <a:normAutofit/>
          </a:bodyPr>
          <a:lstStyle/>
          <a:p>
            <a:pPr>
              <a:lnSpc>
                <a:spcPct val="80000"/>
              </a:lnSpc>
              <a:defRPr/>
            </a:pPr>
            <a:r>
              <a:rPr lang="en-GB" sz="3500" dirty="0"/>
              <a:t>Understand how organisational policies and procedures influence technical support </a:t>
            </a:r>
            <a:r>
              <a:rPr lang="en-GB" dirty="0"/>
              <a:t>			</a:t>
            </a:r>
            <a:endParaRPr lang="en-GB" sz="1200" dirty="0"/>
          </a:p>
        </p:txBody>
      </p:sp>
      <p:sp>
        <p:nvSpPr>
          <p:cNvPr id="9220" name="Text Box 4"/>
          <p:cNvSpPr txBox="1">
            <a:spLocks noChangeArrowheads="1"/>
          </p:cNvSpPr>
          <p:nvPr/>
        </p:nvSpPr>
        <p:spPr bwMode="auto">
          <a:xfrm>
            <a:off x="34925" y="44450"/>
            <a:ext cx="188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88CD6D-F57F-4570-B932-0CB867E9036C}" type="datetime4">
              <a:rPr lang="en-GB"/>
              <a:pPr eaLnBrk="1" hangingPunct="1"/>
              <a:t>24 May 2018</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fontAlgn="auto">
              <a:spcAft>
                <a:spcPts val="0"/>
              </a:spcAft>
              <a:defRPr/>
            </a:pPr>
            <a:r>
              <a:rPr lang="en-GB" dirty="0" smtClean="0">
                <a:solidFill>
                  <a:schemeClr val="tx2">
                    <a:satMod val="130000"/>
                  </a:schemeClr>
                </a:solidFill>
              </a:rPr>
              <a:t>Objectives</a:t>
            </a:r>
            <a:endParaRPr lang="en-GB" dirty="0">
              <a:solidFill>
                <a:schemeClr val="tx2">
                  <a:satMod val="130000"/>
                </a:schemeClr>
              </a:solidFill>
            </a:endParaRPr>
          </a:p>
        </p:txBody>
      </p:sp>
      <p:sp>
        <p:nvSpPr>
          <p:cNvPr id="10243" name="Rectangle 3"/>
          <p:cNvSpPr>
            <a:spLocks noGrp="1" noChangeArrowheads="1"/>
          </p:cNvSpPr>
          <p:nvPr>
            <p:ph idx="1"/>
          </p:nvPr>
        </p:nvSpPr>
        <p:spPr/>
        <p:txBody>
          <a:bodyPr/>
          <a:lstStyle/>
          <a:p>
            <a:r>
              <a:rPr lang="en-GB" b="1" dirty="0"/>
              <a:t>Understand how organisational policies and procedures influence technical </a:t>
            </a:r>
            <a:r>
              <a:rPr lang="en-GB" b="1" dirty="0" smtClean="0"/>
              <a:t>support (LO2)</a:t>
            </a:r>
            <a:br>
              <a:rPr lang="en-GB" b="1" dirty="0" smtClean="0"/>
            </a:br>
            <a:r>
              <a:rPr lang="en-GB" b="1" dirty="0" smtClean="0"/>
              <a:t> </a:t>
            </a:r>
          </a:p>
          <a:p>
            <a:r>
              <a:rPr lang="en-GB" dirty="0"/>
              <a:t>w</a:t>
            </a:r>
            <a:r>
              <a:rPr lang="en-GB" dirty="0" smtClean="0"/>
              <a:t>orking </a:t>
            </a:r>
            <a:r>
              <a:rPr lang="en-GB" dirty="0"/>
              <a:t>procedures and policies: organisational guidelines </a:t>
            </a:r>
            <a:r>
              <a:rPr lang="en-GB" dirty="0" err="1"/>
              <a:t>eg</a:t>
            </a:r>
            <a:r>
              <a:rPr lang="en-GB" dirty="0"/>
              <a:t> reporting of faults, internet use, security; </a:t>
            </a:r>
            <a:endParaRPr lang="en-GB" dirty="0" smtClean="0"/>
          </a:p>
          <a:p>
            <a:r>
              <a:rPr lang="en-GB" dirty="0" smtClean="0"/>
              <a:t>service </a:t>
            </a:r>
            <a:r>
              <a:rPr lang="en-GB" dirty="0"/>
              <a:t>level agreements; </a:t>
            </a:r>
            <a:endParaRPr lang="en-GB" dirty="0" smtClean="0"/>
          </a:p>
          <a:p>
            <a:r>
              <a:rPr lang="en-GB" dirty="0"/>
              <a:t>c</a:t>
            </a:r>
            <a:r>
              <a:rPr lang="en-GB" dirty="0" smtClean="0"/>
              <a:t>onfidentiality and sensitivity </a:t>
            </a:r>
            <a:r>
              <a:rPr lang="en-GB" dirty="0"/>
              <a:t>of information</a:t>
            </a:r>
            <a:r>
              <a:rPr lang="en-GB" dirty="0" smtClean="0"/>
              <a:t>;</a:t>
            </a:r>
          </a:p>
          <a:p>
            <a:r>
              <a:rPr lang="en-GB" dirty="0" smtClean="0"/>
              <a:t>organisational </a:t>
            </a:r>
            <a:r>
              <a:rPr lang="en-GB" dirty="0"/>
              <a:t>constraints </a:t>
            </a:r>
            <a:r>
              <a:rPr lang="en-GB" dirty="0" err="1"/>
              <a:t>eg</a:t>
            </a:r>
            <a:r>
              <a:rPr lang="en-GB" dirty="0"/>
              <a:t> costs of resources required, time, user expertise; </a:t>
            </a:r>
            <a:endParaRPr lang="en-GB" dirty="0" smtClean="0"/>
          </a:p>
          <a:p>
            <a:r>
              <a:rPr lang="en-GB" dirty="0" smtClean="0"/>
              <a:t>outsourcing </a:t>
            </a:r>
            <a:r>
              <a:rPr lang="en-GB" dirty="0"/>
              <a:t>of support services </a:t>
            </a:r>
            <a:endParaRPr lang="en-US" dirty="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Working </a:t>
            </a:r>
            <a:r>
              <a:rPr lang="en-GB" dirty="0"/>
              <a:t>procedures and policies</a:t>
            </a:r>
            <a:endParaRPr lang="en-GB" dirty="0"/>
          </a:p>
        </p:txBody>
      </p:sp>
      <p:sp>
        <p:nvSpPr>
          <p:cNvPr id="11267" name="Rectangle 3"/>
          <p:cNvSpPr>
            <a:spLocks noGrp="1" noChangeArrowheads="1"/>
          </p:cNvSpPr>
          <p:nvPr>
            <p:ph idx="1"/>
          </p:nvPr>
        </p:nvSpPr>
        <p:spPr/>
        <p:txBody>
          <a:bodyPr>
            <a:normAutofit/>
          </a:bodyPr>
          <a:lstStyle/>
          <a:p>
            <a:r>
              <a:rPr lang="en-GB" dirty="0"/>
              <a:t>reporting of </a:t>
            </a:r>
            <a:r>
              <a:rPr lang="en-GB" dirty="0" smtClean="0"/>
              <a:t>faults – ticketing systems</a:t>
            </a:r>
          </a:p>
          <a:p>
            <a:r>
              <a:rPr lang="en-GB" dirty="0" smtClean="0"/>
              <a:t>internet use – social media, personal, chat</a:t>
            </a:r>
          </a:p>
          <a:p>
            <a:r>
              <a:rPr lang="en-GB" dirty="0"/>
              <a:t>s</a:t>
            </a:r>
            <a:r>
              <a:rPr lang="en-GB" dirty="0" smtClean="0"/>
              <a:t>ecurity – entitlement to support</a:t>
            </a:r>
            <a:br>
              <a:rPr lang="en-GB" dirty="0" smtClean="0"/>
            </a:br>
            <a:endParaRPr lang="en-GB" dirty="0"/>
          </a:p>
          <a:p>
            <a:r>
              <a:rPr lang="en-GB" dirty="0" smtClean="0"/>
              <a:t>Exercise – </a:t>
            </a:r>
            <a:r>
              <a:rPr lang="en-GB" dirty="0" smtClean="0"/>
              <a:t>discuss </a:t>
            </a:r>
            <a:r>
              <a:rPr lang="en-GB" dirty="0" smtClean="0"/>
              <a:t>specific examples of each of the above </a:t>
            </a:r>
            <a:r>
              <a:rPr lang="en-GB" dirty="0" smtClean="0"/>
              <a:t>in use at your company, then write a summary for each one</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Service level agreements</a:t>
            </a:r>
            <a:endParaRPr lang="en-GB" dirty="0"/>
          </a:p>
        </p:txBody>
      </p:sp>
      <p:sp>
        <p:nvSpPr>
          <p:cNvPr id="11267" name="Rectangle 3"/>
          <p:cNvSpPr>
            <a:spLocks noGrp="1" noChangeArrowheads="1"/>
          </p:cNvSpPr>
          <p:nvPr>
            <p:ph idx="1"/>
          </p:nvPr>
        </p:nvSpPr>
        <p:spPr/>
        <p:txBody>
          <a:bodyPr>
            <a:normAutofit/>
          </a:bodyPr>
          <a:lstStyle/>
          <a:p>
            <a:r>
              <a:rPr lang="en-GB" dirty="0" smtClean="0"/>
              <a:t>Uptime</a:t>
            </a:r>
          </a:p>
          <a:p>
            <a:r>
              <a:rPr lang="en-GB" dirty="0" smtClean="0"/>
              <a:t>Severity levels</a:t>
            </a:r>
          </a:p>
          <a:p>
            <a:r>
              <a:rPr lang="en-GB" dirty="0" smtClean="0"/>
              <a:t>Target response times</a:t>
            </a:r>
          </a:p>
          <a:p>
            <a:r>
              <a:rPr lang="en-GB" dirty="0" smtClean="0"/>
              <a:t>Target resolution times</a:t>
            </a:r>
          </a:p>
          <a:p>
            <a:r>
              <a:rPr lang="en-GB" dirty="0" smtClean="0"/>
              <a:t>Coverage (</a:t>
            </a:r>
            <a:r>
              <a:rPr lang="en-GB" dirty="0" err="1" smtClean="0"/>
              <a:t>eg</a:t>
            </a:r>
            <a:r>
              <a:rPr lang="en-GB" dirty="0" smtClean="0"/>
              <a:t> 24/7, business hours only)</a:t>
            </a:r>
          </a:p>
          <a:p>
            <a:r>
              <a:rPr lang="en-GB" dirty="0" smtClean="0"/>
              <a:t>Exclusions</a:t>
            </a:r>
          </a:p>
          <a:p>
            <a:endParaRPr lang="en-GB" dirty="0"/>
          </a:p>
          <a:p>
            <a:r>
              <a:rPr lang="en-GB" dirty="0" smtClean="0"/>
              <a:t>Write a sample SLA </a:t>
            </a:r>
          </a:p>
          <a:p>
            <a:endParaRPr lang="en-GB" dirty="0"/>
          </a:p>
        </p:txBody>
      </p:sp>
    </p:spTree>
    <p:extLst>
      <p:ext uri="{BB962C8B-B14F-4D97-AF65-F5344CB8AC3E}">
        <p14:creationId xmlns:p14="http://schemas.microsoft.com/office/powerpoint/2010/main" val="984957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a:t>Confidentiality and sensitivity of information</a:t>
            </a:r>
            <a:endParaRPr lang="en-GB" dirty="0"/>
          </a:p>
        </p:txBody>
      </p:sp>
      <p:sp>
        <p:nvSpPr>
          <p:cNvPr id="11267" name="Rectangle 3"/>
          <p:cNvSpPr>
            <a:spLocks noGrp="1" noChangeArrowheads="1"/>
          </p:cNvSpPr>
          <p:nvPr>
            <p:ph idx="1"/>
          </p:nvPr>
        </p:nvSpPr>
        <p:spPr/>
        <p:txBody>
          <a:bodyPr>
            <a:normAutofit/>
          </a:bodyPr>
          <a:lstStyle/>
          <a:p>
            <a:r>
              <a:rPr lang="en-GB" dirty="0" smtClean="0"/>
              <a:t>AppleCare terms and conditions</a:t>
            </a:r>
          </a:p>
          <a:p>
            <a:pPr lvl="1"/>
            <a:r>
              <a:rPr lang="en-GB" dirty="0" smtClean="0"/>
              <a:t>“Customer </a:t>
            </a:r>
            <a:r>
              <a:rPr lang="en-GB" dirty="0"/>
              <a:t>is solely responsible for any and all security of its confidential, proprietary or classified information. Customer will not disclose to Apple confidential, proprietary or any information that is subject to intellectual property rights that may expose Apple to liability</a:t>
            </a:r>
            <a:r>
              <a:rPr lang="en-GB" dirty="0" smtClean="0"/>
              <a:t>.”</a:t>
            </a:r>
          </a:p>
          <a:p>
            <a:pPr lvl="1"/>
            <a:endParaRPr lang="en-GB" dirty="0"/>
          </a:p>
          <a:p>
            <a:r>
              <a:rPr lang="en-GB" dirty="0" smtClean="0"/>
              <a:t>Microsoft Remote Assistance</a:t>
            </a:r>
          </a:p>
          <a:p>
            <a:pPr lvl="1"/>
            <a:r>
              <a:rPr lang="en-GB" dirty="0" smtClean="0"/>
              <a:t>“We </a:t>
            </a:r>
            <a:r>
              <a:rPr lang="en-GB" dirty="0"/>
              <a:t>may use any technical information we derive from providing services related to our products for problem resolution, troubleshooting, product functionality enhancements and fixes, and for our knowledge base. We agree not to identify you or disclose any of your confidential </a:t>
            </a:r>
            <a:r>
              <a:rPr lang="en-GB" dirty="0" smtClean="0"/>
              <a:t>information.”</a:t>
            </a:r>
          </a:p>
          <a:p>
            <a:pPr lvl="1"/>
            <a:endParaRPr lang="en-GB" dirty="0"/>
          </a:p>
          <a:p>
            <a:r>
              <a:rPr lang="en-GB" dirty="0" smtClean="0"/>
              <a:t>What applies at your place of work?</a:t>
            </a:r>
          </a:p>
          <a:p>
            <a:r>
              <a:rPr lang="en-GB" dirty="0" smtClean="0"/>
              <a:t>What if you see something illegal or against company policy? </a:t>
            </a:r>
            <a:endParaRPr lang="en-GB" dirty="0"/>
          </a:p>
        </p:txBody>
      </p:sp>
    </p:spTree>
    <p:extLst>
      <p:ext uri="{BB962C8B-B14F-4D97-AF65-F5344CB8AC3E}">
        <p14:creationId xmlns:p14="http://schemas.microsoft.com/office/powerpoint/2010/main" val="2974216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Organisational constraints</a:t>
            </a:r>
            <a:endParaRPr lang="en-GB" dirty="0"/>
          </a:p>
        </p:txBody>
      </p:sp>
      <p:sp>
        <p:nvSpPr>
          <p:cNvPr id="11267" name="Rectangle 3"/>
          <p:cNvSpPr>
            <a:spLocks noGrp="1" noChangeArrowheads="1"/>
          </p:cNvSpPr>
          <p:nvPr>
            <p:ph idx="1"/>
          </p:nvPr>
        </p:nvSpPr>
        <p:spPr/>
        <p:txBody>
          <a:bodyPr>
            <a:normAutofit/>
          </a:bodyPr>
          <a:lstStyle/>
          <a:p>
            <a:r>
              <a:rPr lang="en-GB" dirty="0" smtClean="0"/>
              <a:t>Costs </a:t>
            </a:r>
            <a:r>
              <a:rPr lang="en-GB" dirty="0"/>
              <a:t>of resources </a:t>
            </a:r>
            <a:r>
              <a:rPr lang="en-GB" dirty="0" smtClean="0"/>
              <a:t>required</a:t>
            </a:r>
          </a:p>
          <a:p>
            <a:pPr lvl="1"/>
            <a:r>
              <a:rPr lang="en-GB" dirty="0" smtClean="0"/>
              <a:t>Beyond economic repair  - parts</a:t>
            </a:r>
          </a:p>
          <a:p>
            <a:pPr lvl="1"/>
            <a:r>
              <a:rPr lang="en-GB" dirty="0" smtClean="0"/>
              <a:t>Warranties</a:t>
            </a:r>
          </a:p>
          <a:p>
            <a:r>
              <a:rPr lang="en-GB" dirty="0" smtClean="0"/>
              <a:t>Time</a:t>
            </a:r>
          </a:p>
          <a:p>
            <a:pPr lvl="1"/>
            <a:r>
              <a:rPr lang="en-GB" dirty="0"/>
              <a:t>Beyond </a:t>
            </a:r>
            <a:r>
              <a:rPr lang="en-GB" dirty="0" smtClean="0"/>
              <a:t>economic repair  </a:t>
            </a:r>
            <a:r>
              <a:rPr lang="en-GB" dirty="0"/>
              <a:t>- </a:t>
            </a:r>
            <a:r>
              <a:rPr lang="en-GB" dirty="0" smtClean="0"/>
              <a:t>labour</a:t>
            </a:r>
          </a:p>
          <a:p>
            <a:r>
              <a:rPr lang="en-GB" dirty="0"/>
              <a:t>U</a:t>
            </a:r>
            <a:r>
              <a:rPr lang="en-GB" dirty="0" smtClean="0"/>
              <a:t>ser expertise</a:t>
            </a:r>
          </a:p>
          <a:p>
            <a:pPr lvl="1"/>
            <a:r>
              <a:rPr lang="en-GB" dirty="0" smtClean="0"/>
              <a:t>Fixing issues versus training users</a:t>
            </a:r>
            <a:endParaRPr lang="en-GB" dirty="0"/>
          </a:p>
        </p:txBody>
      </p:sp>
    </p:spTree>
    <p:extLst>
      <p:ext uri="{BB962C8B-B14F-4D97-AF65-F5344CB8AC3E}">
        <p14:creationId xmlns:p14="http://schemas.microsoft.com/office/powerpoint/2010/main" val="3305092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dirty="0" smtClean="0"/>
              <a:t>Outsourcing </a:t>
            </a:r>
            <a:r>
              <a:rPr lang="en-GB" dirty="0"/>
              <a:t>of support services </a:t>
            </a:r>
            <a:endParaRPr lang="en-US" dirty="0"/>
          </a:p>
        </p:txBody>
      </p:sp>
      <p:sp>
        <p:nvSpPr>
          <p:cNvPr id="11267" name="Rectangle 3"/>
          <p:cNvSpPr>
            <a:spLocks noGrp="1" noChangeArrowheads="1"/>
          </p:cNvSpPr>
          <p:nvPr>
            <p:ph idx="1"/>
          </p:nvPr>
        </p:nvSpPr>
        <p:spPr/>
        <p:txBody>
          <a:bodyPr>
            <a:normAutofit/>
          </a:bodyPr>
          <a:lstStyle/>
          <a:p>
            <a:r>
              <a:rPr lang="en-GB" dirty="0" smtClean="0"/>
              <a:t>Specialised knowledge required</a:t>
            </a:r>
          </a:p>
          <a:p>
            <a:pPr lvl="1"/>
            <a:r>
              <a:rPr lang="en-GB" dirty="0" smtClean="0"/>
              <a:t>Printers</a:t>
            </a:r>
          </a:p>
          <a:p>
            <a:pPr lvl="1"/>
            <a:r>
              <a:rPr lang="en-GB" dirty="0" smtClean="0"/>
              <a:t>Networks</a:t>
            </a:r>
          </a:p>
          <a:p>
            <a:pPr lvl="1"/>
            <a:r>
              <a:rPr lang="en-GB" dirty="0" smtClean="0"/>
              <a:t>Cloud services</a:t>
            </a:r>
          </a:p>
          <a:p>
            <a:pPr lvl="1"/>
            <a:endParaRPr lang="en-GB" dirty="0"/>
          </a:p>
          <a:p>
            <a:r>
              <a:rPr lang="en-GB" dirty="0" smtClean="0"/>
              <a:t>Manufacturer’s warranty support</a:t>
            </a:r>
            <a:endParaRPr lang="en-GB" dirty="0"/>
          </a:p>
        </p:txBody>
      </p:sp>
    </p:spTree>
    <p:extLst>
      <p:ext uri="{BB962C8B-B14F-4D97-AF65-F5344CB8AC3E}">
        <p14:creationId xmlns:p14="http://schemas.microsoft.com/office/powerpoint/2010/main" val="2345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en-GB" b="1" dirty="0" smtClean="0"/>
              <a:t>Assignment 1</a:t>
            </a:r>
            <a:endParaRPr lang="en-US" dirty="0"/>
          </a:p>
        </p:txBody>
      </p:sp>
      <p:sp>
        <p:nvSpPr>
          <p:cNvPr id="11267" name="Rectangle 3"/>
          <p:cNvSpPr>
            <a:spLocks noGrp="1" noChangeArrowheads="1"/>
          </p:cNvSpPr>
          <p:nvPr>
            <p:ph idx="1"/>
          </p:nvPr>
        </p:nvSpPr>
        <p:spPr/>
        <p:txBody>
          <a:bodyPr>
            <a:normAutofit/>
          </a:bodyPr>
          <a:lstStyle/>
          <a:p>
            <a:r>
              <a:rPr lang="en-GB" dirty="0"/>
              <a:t>You are working as a systems technician with some exposure to networked PC systems. </a:t>
            </a:r>
          </a:p>
          <a:p>
            <a:r>
              <a:rPr lang="en-GB" dirty="0"/>
              <a:t>You have been asked, by your line manager, to produce some guidance for new Support team staff. It has been recommended that it is in the form of a leaflet or booklet.</a:t>
            </a:r>
          </a:p>
          <a:p>
            <a:endParaRPr lang="en-GB" dirty="0"/>
          </a:p>
          <a:p>
            <a:r>
              <a:rPr lang="en-GB" b="1" dirty="0"/>
              <a:t>Section 2 (Assessment criteria 2.1</a:t>
            </a:r>
            <a:r>
              <a:rPr lang="en-GB" b="1" dirty="0" smtClean="0"/>
              <a:t>)</a:t>
            </a:r>
            <a:endParaRPr lang="en-GB" dirty="0"/>
          </a:p>
          <a:p>
            <a:r>
              <a:rPr lang="en-GB" dirty="0"/>
              <a:t>The role of</a:t>
            </a:r>
            <a:r>
              <a:rPr lang="en-GB" b="1" dirty="0"/>
              <a:t> IT Technician</a:t>
            </a:r>
            <a:r>
              <a:rPr lang="en-GB" dirty="0"/>
              <a:t> comes with ever increasing responsibility within an organisation – </a:t>
            </a:r>
            <a:r>
              <a:rPr lang="en-GB" b="1" dirty="0"/>
              <a:t>further </a:t>
            </a:r>
            <a:r>
              <a:rPr lang="en-GB" dirty="0"/>
              <a:t>add to your leaflet/booklet a description of how the </a:t>
            </a:r>
            <a:r>
              <a:rPr lang="en-GB" b="1" dirty="0"/>
              <a:t>organisation’s policies</a:t>
            </a:r>
            <a:r>
              <a:rPr lang="en-GB" dirty="0"/>
              <a:t> and </a:t>
            </a:r>
            <a:r>
              <a:rPr lang="en-GB" b="1" dirty="0"/>
              <a:t>procedures</a:t>
            </a:r>
            <a:r>
              <a:rPr lang="en-GB" dirty="0"/>
              <a:t> (reporting of faults, internet use, security; service level agreements; confidentiality; sensitivity of information) can influence the way you </a:t>
            </a:r>
            <a:r>
              <a:rPr lang="en-GB" b="1" dirty="0"/>
              <a:t>provide technical advice and guidance</a:t>
            </a:r>
            <a:r>
              <a:rPr lang="en-GB" dirty="0"/>
              <a:t> to your users.</a:t>
            </a:r>
          </a:p>
          <a:p>
            <a:endParaRPr lang="en-GB" dirty="0"/>
          </a:p>
        </p:txBody>
      </p:sp>
    </p:spTree>
    <p:extLst>
      <p:ext uri="{BB962C8B-B14F-4D97-AF65-F5344CB8AC3E}">
        <p14:creationId xmlns:p14="http://schemas.microsoft.com/office/powerpoint/2010/main" val="3674058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3464</TotalTime>
  <Words>361</Words>
  <Application>Microsoft Office PowerPoint</Application>
  <PresentationFormat>On-screen Show (4:3)</PresentationFormat>
  <Paragraphs>54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IT Technical Support BTEC Unit 28</vt:lpstr>
      <vt:lpstr>Objectives</vt:lpstr>
      <vt:lpstr>Working procedures and policies</vt:lpstr>
      <vt:lpstr>Service level agreements</vt:lpstr>
      <vt:lpstr>Confidentiality and sensitivity of information</vt:lpstr>
      <vt:lpstr>Organisational constraints</vt:lpstr>
      <vt:lpstr>Outsourcing of support services </vt:lpstr>
      <vt:lpstr>Assignment 1</vt:lpstr>
    </vt:vector>
  </TitlesOfParts>
  <Company>HCT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higgib</cp:lastModifiedBy>
  <cp:revision>189</cp:revision>
  <dcterms:created xsi:type="dcterms:W3CDTF">2006-09-20T14:56:18Z</dcterms:created>
  <dcterms:modified xsi:type="dcterms:W3CDTF">2018-05-24T15:23:33Z</dcterms:modified>
</cp:coreProperties>
</file>