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1"/>
  </p:notesMasterIdLst>
  <p:sldIdLst>
    <p:sldId id="302" r:id="rId2"/>
    <p:sldId id="272" r:id="rId3"/>
    <p:sldId id="273" r:id="rId4"/>
    <p:sldId id="1981" r:id="rId5"/>
    <p:sldId id="1984" r:id="rId6"/>
    <p:sldId id="2201" r:id="rId7"/>
    <p:sldId id="2202" r:id="rId8"/>
    <p:sldId id="2203" r:id="rId9"/>
    <p:sldId id="1986" r:id="rId10"/>
    <p:sldId id="2155" r:id="rId11"/>
    <p:sldId id="2156" r:id="rId12"/>
    <p:sldId id="2157" r:id="rId13"/>
    <p:sldId id="2161" r:id="rId14"/>
    <p:sldId id="2158" r:id="rId15"/>
    <p:sldId id="2162" r:id="rId16"/>
    <p:sldId id="2163" r:id="rId17"/>
    <p:sldId id="2164" r:id="rId18"/>
    <p:sldId id="2160" r:id="rId19"/>
    <p:sldId id="2166" r:id="rId20"/>
    <p:sldId id="2159" r:id="rId21"/>
    <p:sldId id="2165" r:id="rId22"/>
    <p:sldId id="2167" r:id="rId23"/>
    <p:sldId id="2204" r:id="rId24"/>
    <p:sldId id="2208" r:id="rId25"/>
    <p:sldId id="2209" r:id="rId26"/>
    <p:sldId id="2190" r:id="rId27"/>
    <p:sldId id="2168" r:id="rId28"/>
    <p:sldId id="2191" r:id="rId29"/>
    <p:sldId id="2192" r:id="rId30"/>
    <p:sldId id="2193" r:id="rId31"/>
    <p:sldId id="2194" r:id="rId32"/>
    <p:sldId id="2195" r:id="rId33"/>
    <p:sldId id="2175" r:id="rId34"/>
    <p:sldId id="2196" r:id="rId35"/>
    <p:sldId id="2197" r:id="rId36"/>
    <p:sldId id="2178" r:id="rId37"/>
    <p:sldId id="2179" r:id="rId38"/>
    <p:sldId id="2180" r:id="rId39"/>
    <p:sldId id="2181" r:id="rId40"/>
    <p:sldId id="2199" r:id="rId41"/>
    <p:sldId id="2183" r:id="rId42"/>
    <p:sldId id="2184" r:id="rId43"/>
    <p:sldId id="2185" r:id="rId44"/>
    <p:sldId id="2186" r:id="rId45"/>
    <p:sldId id="2187" r:id="rId46"/>
    <p:sldId id="2188" r:id="rId47"/>
    <p:sldId id="2200" r:id="rId48"/>
    <p:sldId id="1982" r:id="rId49"/>
    <p:sldId id="2223" r:id="rId50"/>
    <p:sldId id="2225" r:id="rId51"/>
    <p:sldId id="2210" r:id="rId52"/>
    <p:sldId id="2211" r:id="rId53"/>
    <p:sldId id="2212" r:id="rId54"/>
    <p:sldId id="2219" r:id="rId55"/>
    <p:sldId id="2224" r:id="rId56"/>
    <p:sldId id="2226" r:id="rId57"/>
    <p:sldId id="2220" r:id="rId58"/>
    <p:sldId id="2221" r:id="rId59"/>
    <p:sldId id="2213" r:id="rId60"/>
    <p:sldId id="2214" r:id="rId61"/>
    <p:sldId id="2215" r:id="rId62"/>
    <p:sldId id="2216" r:id="rId63"/>
    <p:sldId id="2217" r:id="rId64"/>
    <p:sldId id="2218" r:id="rId65"/>
    <p:sldId id="2222" r:id="rId66"/>
    <p:sldId id="2227" r:id="rId67"/>
    <p:sldId id="2228" r:id="rId68"/>
    <p:sldId id="2229" r:id="rId69"/>
    <p:sldId id="2230" r:id="rId70"/>
    <p:sldId id="275" r:id="rId71"/>
    <p:sldId id="2257" r:id="rId72"/>
    <p:sldId id="2261" r:id="rId73"/>
    <p:sldId id="2258" r:id="rId74"/>
    <p:sldId id="2274" r:id="rId75"/>
    <p:sldId id="2259" r:id="rId76"/>
    <p:sldId id="2288" r:id="rId77"/>
    <p:sldId id="2262" r:id="rId78"/>
    <p:sldId id="2290" r:id="rId79"/>
    <p:sldId id="2293" r:id="rId80"/>
    <p:sldId id="2294" r:id="rId81"/>
    <p:sldId id="2295" r:id="rId82"/>
    <p:sldId id="2296" r:id="rId83"/>
    <p:sldId id="2297" r:id="rId84"/>
    <p:sldId id="2298" r:id="rId85"/>
    <p:sldId id="2299" r:id="rId86"/>
    <p:sldId id="2300" r:id="rId87"/>
    <p:sldId id="2275" r:id="rId88"/>
    <p:sldId id="2276" r:id="rId89"/>
    <p:sldId id="2277" r:id="rId90"/>
    <p:sldId id="2278" r:id="rId91"/>
    <p:sldId id="2279" r:id="rId92"/>
    <p:sldId id="2291" r:id="rId93"/>
    <p:sldId id="2292" r:id="rId94"/>
    <p:sldId id="2301" r:id="rId95"/>
    <p:sldId id="2280" r:id="rId96"/>
    <p:sldId id="2281" r:id="rId97"/>
    <p:sldId id="2282" r:id="rId98"/>
    <p:sldId id="2283" r:id="rId99"/>
    <p:sldId id="2284" r:id="rId100"/>
    <p:sldId id="2285" r:id="rId101"/>
    <p:sldId id="2286" r:id="rId102"/>
    <p:sldId id="2287" r:id="rId103"/>
    <p:sldId id="2207" r:id="rId104"/>
    <p:sldId id="2302" r:id="rId105"/>
    <p:sldId id="2247" r:id="rId106"/>
    <p:sldId id="2248" r:id="rId107"/>
    <p:sldId id="2249" r:id="rId108"/>
    <p:sldId id="2250" r:id="rId109"/>
    <p:sldId id="2251" r:id="rId110"/>
    <p:sldId id="2252" r:id="rId111"/>
    <p:sldId id="2253" r:id="rId112"/>
    <p:sldId id="2254" r:id="rId113"/>
    <p:sldId id="2255" r:id="rId114"/>
    <p:sldId id="2303" r:id="rId115"/>
    <p:sldId id="2231" r:id="rId116"/>
    <p:sldId id="2235" r:id="rId117"/>
    <p:sldId id="2242" r:id="rId118"/>
    <p:sldId id="2239" r:id="rId119"/>
    <p:sldId id="2232" r:id="rId120"/>
    <p:sldId id="2233" r:id="rId121"/>
    <p:sldId id="2243" r:id="rId122"/>
    <p:sldId id="2234" r:id="rId123"/>
    <p:sldId id="2236" r:id="rId124"/>
    <p:sldId id="2237" r:id="rId125"/>
    <p:sldId id="2244" r:id="rId126"/>
    <p:sldId id="2240" r:id="rId127"/>
    <p:sldId id="2241" r:id="rId128"/>
    <p:sldId id="2245" r:id="rId129"/>
    <p:sldId id="2304" r:id="rId130"/>
    <p:sldId id="2305" r:id="rId131"/>
    <p:sldId id="2306" r:id="rId132"/>
    <p:sldId id="2307" r:id="rId133"/>
    <p:sldId id="2308" r:id="rId134"/>
    <p:sldId id="2309" r:id="rId135"/>
    <p:sldId id="2310" r:id="rId136"/>
    <p:sldId id="2311" r:id="rId137"/>
    <p:sldId id="2312" r:id="rId138"/>
    <p:sldId id="2313" r:id="rId139"/>
    <p:sldId id="2314" r:id="rId140"/>
    <p:sldId id="2315" r:id="rId141"/>
    <p:sldId id="2316" r:id="rId142"/>
    <p:sldId id="2317" r:id="rId143"/>
    <p:sldId id="2318" r:id="rId144"/>
    <p:sldId id="2319" r:id="rId145"/>
    <p:sldId id="2320" r:id="rId146"/>
    <p:sldId id="2321" r:id="rId147"/>
    <p:sldId id="2322" r:id="rId148"/>
    <p:sldId id="2325" r:id="rId149"/>
    <p:sldId id="2326"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1EB"/>
    <a:srgbClr val="7092BF"/>
    <a:srgbClr val="FFCA0C"/>
    <a:srgbClr val="5B9BD5"/>
    <a:srgbClr val="FD8025"/>
    <a:srgbClr val="B5E51D"/>
    <a:srgbClr val="FEAEC9"/>
    <a:srgbClr val="9AD9EA"/>
    <a:srgbClr val="FEF200"/>
    <a:srgbClr val="C7B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9094" autoAdjust="0"/>
  </p:normalViewPr>
  <p:slideViewPr>
    <p:cSldViewPr snapToGrid="0">
      <p:cViewPr varScale="1">
        <p:scale>
          <a:sx n="104" d="100"/>
          <a:sy n="104" d="100"/>
        </p:scale>
        <p:origin x="696"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1947F-B05B-464F-9D49-59805531EA13}" type="datetimeFigureOut">
              <a:rPr lang="en-GB" smtClean="0"/>
              <a:t>03/11/2020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EF75B-EE50-46BA-A473-AA7F6300ED33}" type="slidenum">
              <a:rPr lang="en-GB" smtClean="0"/>
              <a:t>‹#›</a:t>
            </a:fld>
            <a:endParaRPr lang="en-GB"/>
          </a:p>
        </p:txBody>
      </p:sp>
    </p:spTree>
    <p:extLst>
      <p:ext uri="{BB962C8B-B14F-4D97-AF65-F5344CB8AC3E}">
        <p14:creationId xmlns:p14="http://schemas.microsoft.com/office/powerpoint/2010/main" val="97391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vlpubs.nist.gov/nistpubs/SpecialPublications/NIST.SP.800-37r2.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NIST 800 Series is a set of documents that describe United States federal government computer security policies, procedures and guidelines. NIST (National Institute of Standards and Technology) is a unit of the Commerce Department. The documents are available free of charge, and can be useful to businesses and educational institutions, as well as to government agencies.</a:t>
            </a:r>
          </a:p>
          <a:p>
            <a:endParaRPr lang="en-GB" dirty="0"/>
          </a:p>
          <a:p>
            <a:r>
              <a:rPr lang="en-GB" dirty="0"/>
              <a:t>NIST 800 Series publications evolved as a result of exhaustive research into workable and cost-effective methods for optimizing the security of information technology (IT) systems and networks in a proactive manner. The publications cover all NIST-recommended procedures and criteria for assessing and documenting threats and vulnerabilities and for implementing security measures to minimize the risk of adverse events. The publications can be useful as guidelines for enforcement of security rules and as legal references in case of litigation involving security issues.</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5</a:t>
            </a:fld>
            <a:endParaRPr lang="en-GB"/>
          </a:p>
        </p:txBody>
      </p:sp>
    </p:spTree>
    <p:extLst>
      <p:ext uri="{BB962C8B-B14F-4D97-AF65-F5344CB8AC3E}">
        <p14:creationId xmlns:p14="http://schemas.microsoft.com/office/powerpoint/2010/main" val="804935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Implementation of Good Practice Guide 13 is a strong recommendation for all HMG ICT Systems, and is essentially compulsory for systems that store high impact level data.</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24</a:t>
            </a:fld>
            <a:endParaRPr lang="en-GB"/>
          </a:p>
        </p:txBody>
      </p:sp>
    </p:spTree>
    <p:extLst>
      <p:ext uri="{BB962C8B-B14F-4D97-AF65-F5344CB8AC3E}">
        <p14:creationId xmlns:p14="http://schemas.microsoft.com/office/powerpoint/2010/main" val="198581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Implementation of Good Practice Guide 13 is a strong recommendation for all HMG ICT Systems, and is essentially compulsory for systems that store high impact level data.</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25</a:t>
            </a:fld>
            <a:endParaRPr lang="en-GB"/>
          </a:p>
        </p:txBody>
      </p:sp>
    </p:spTree>
    <p:extLst>
      <p:ext uri="{BB962C8B-B14F-4D97-AF65-F5344CB8AC3E}">
        <p14:creationId xmlns:p14="http://schemas.microsoft.com/office/powerpoint/2010/main" val="382799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Controls are put in place to reduce the likelihood on a system breach or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Improve the software quality (security)  Harden the environment in which the software is deployed  Upgrade paths – patch management  Policies, procedures, standards</a:t>
            </a:r>
            <a:endParaRPr lang="en-GB" dirty="0"/>
          </a:p>
          <a:p>
            <a:r>
              <a:rPr lang="en-US" dirty="0"/>
              <a:t> </a:t>
            </a:r>
          </a:p>
        </p:txBody>
      </p:sp>
      <p:sp>
        <p:nvSpPr>
          <p:cNvPr id="4" name="Slide Number Placeholder 3"/>
          <p:cNvSpPr>
            <a:spLocks noGrp="1"/>
          </p:cNvSpPr>
          <p:nvPr>
            <p:ph type="sldNum" sz="quarter" idx="5"/>
          </p:nvPr>
        </p:nvSpPr>
        <p:spPr/>
        <p:txBody>
          <a:bodyPr/>
          <a:lstStyle/>
          <a:p>
            <a:fld id="{5A0640B2-3A95-42D9-86AA-448E1AE90D72}" type="slidenum">
              <a:rPr lang="en-GB" smtClean="0"/>
              <a:t>26</a:t>
            </a:fld>
            <a:endParaRPr lang="en-GB"/>
          </a:p>
        </p:txBody>
      </p:sp>
    </p:spTree>
    <p:extLst>
      <p:ext uri="{BB962C8B-B14F-4D97-AF65-F5344CB8AC3E}">
        <p14:creationId xmlns:p14="http://schemas.microsoft.com/office/powerpoint/2010/main" val="2290837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640B2-3A95-42D9-86AA-448E1AE90D72}" type="slidenum">
              <a:rPr lang="en-GB" smtClean="0"/>
              <a:t>28</a:t>
            </a:fld>
            <a:endParaRPr lang="en-GB"/>
          </a:p>
        </p:txBody>
      </p:sp>
    </p:spTree>
    <p:extLst>
      <p:ext uri="{BB962C8B-B14F-4D97-AF65-F5344CB8AC3E}">
        <p14:creationId xmlns:p14="http://schemas.microsoft.com/office/powerpoint/2010/main" val="140065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Controls are put in place to reduce the likelihood on a system breach or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Improve the software quality (security)  Harden the environment in which the software is deployed  Upgrade paths – patch management  Policies, procedures, standards</a:t>
            </a:r>
            <a:endParaRPr lang="en-GB" dirty="0"/>
          </a:p>
          <a:p>
            <a:r>
              <a:rPr lang="en-US" dirty="0"/>
              <a:t> </a:t>
            </a:r>
          </a:p>
        </p:txBody>
      </p:sp>
      <p:sp>
        <p:nvSpPr>
          <p:cNvPr id="4" name="Slide Number Placeholder 3"/>
          <p:cNvSpPr>
            <a:spLocks noGrp="1"/>
          </p:cNvSpPr>
          <p:nvPr>
            <p:ph type="sldNum" sz="quarter" idx="5"/>
          </p:nvPr>
        </p:nvSpPr>
        <p:spPr/>
        <p:txBody>
          <a:bodyPr/>
          <a:lstStyle/>
          <a:p>
            <a:fld id="{5A0640B2-3A95-42D9-86AA-448E1AE90D72}" type="slidenum">
              <a:rPr lang="en-GB" smtClean="0"/>
              <a:t>29</a:t>
            </a:fld>
            <a:endParaRPr lang="en-GB"/>
          </a:p>
        </p:txBody>
      </p:sp>
    </p:spTree>
    <p:extLst>
      <p:ext uri="{BB962C8B-B14F-4D97-AF65-F5344CB8AC3E}">
        <p14:creationId xmlns:p14="http://schemas.microsoft.com/office/powerpoint/2010/main" val="934979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Controls are put in place to reduce the likelihood on a system breach or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Improve the software quality (security)  Harden the environment in which the software is deployed  Upgrade paths – patch management  Policies, procedures, standards</a:t>
            </a:r>
            <a:endParaRPr lang="en-GB" dirty="0"/>
          </a:p>
          <a:p>
            <a:r>
              <a:rPr lang="en-US" dirty="0"/>
              <a:t> </a:t>
            </a:r>
          </a:p>
        </p:txBody>
      </p:sp>
      <p:sp>
        <p:nvSpPr>
          <p:cNvPr id="4" name="Slide Number Placeholder 3"/>
          <p:cNvSpPr>
            <a:spLocks noGrp="1"/>
          </p:cNvSpPr>
          <p:nvPr>
            <p:ph type="sldNum" sz="quarter" idx="5"/>
          </p:nvPr>
        </p:nvSpPr>
        <p:spPr/>
        <p:txBody>
          <a:bodyPr/>
          <a:lstStyle/>
          <a:p>
            <a:fld id="{5A0640B2-3A95-42D9-86AA-448E1AE90D72}" type="slidenum">
              <a:rPr lang="en-GB" smtClean="0"/>
              <a:t>30</a:t>
            </a:fld>
            <a:endParaRPr lang="en-GB"/>
          </a:p>
        </p:txBody>
      </p:sp>
    </p:spTree>
    <p:extLst>
      <p:ext uri="{BB962C8B-B14F-4D97-AF65-F5344CB8AC3E}">
        <p14:creationId xmlns:p14="http://schemas.microsoft.com/office/powerpoint/2010/main" val="2795209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640B2-3A95-42D9-86AA-448E1AE90D72}" type="slidenum">
              <a:rPr lang="en-GB" smtClean="0"/>
              <a:t>31</a:t>
            </a:fld>
            <a:endParaRPr lang="en-GB"/>
          </a:p>
        </p:txBody>
      </p:sp>
    </p:spTree>
    <p:extLst>
      <p:ext uri="{BB962C8B-B14F-4D97-AF65-F5344CB8AC3E}">
        <p14:creationId xmlns:p14="http://schemas.microsoft.com/office/powerpoint/2010/main" val="465037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Understand fundamental tactics of social engineering</a:t>
            </a:r>
            <a:endParaRPr lang="en-GB" dirty="0"/>
          </a:p>
          <a:p>
            <a:endParaRPr lang="en-GB" i="1" dirty="0"/>
          </a:p>
          <a:p>
            <a:r>
              <a:rPr lang="en-GB" i="1" dirty="0"/>
              <a:t>Describe ways of applying controls to tackle social engineering</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48</a:t>
            </a:fld>
            <a:endParaRPr lang="en-GB"/>
          </a:p>
        </p:txBody>
      </p:sp>
    </p:spTree>
    <p:extLst>
      <p:ext uri="{BB962C8B-B14F-4D97-AF65-F5344CB8AC3E}">
        <p14:creationId xmlns:p14="http://schemas.microsoft.com/office/powerpoint/2010/main" val="2135985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C0DBA-993A-4CCE-B20D-E1AACA2BAB8A}" type="slidenum">
              <a:rPr lang="en-US" altLang="en-US"/>
              <a:pPr/>
              <a:t>71</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en-US"/>
              <a:t>The intent behind security testing is to find those security vulnerabilities that exist in an application.</a:t>
            </a:r>
          </a:p>
          <a:p>
            <a:r>
              <a:rPr lang="en-US" altLang="en-US"/>
              <a:t>A bug could include an inadequate user authentication process, the potential for a buffer overflow</a:t>
            </a:r>
          </a:p>
        </p:txBody>
      </p:sp>
    </p:spTree>
    <p:extLst>
      <p:ext uri="{BB962C8B-B14F-4D97-AF65-F5344CB8AC3E}">
        <p14:creationId xmlns:p14="http://schemas.microsoft.com/office/powerpoint/2010/main" val="3975032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1840C-8D50-44D2-8215-7F8FD3D61B3C}" type="slidenum">
              <a:rPr lang="en-US" altLang="en-US"/>
              <a:pPr/>
              <a:t>73</a:t>
            </a:fld>
            <a:endParaRPr lang="en-US" alt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ltLang="en-US"/>
              <a:t>Software can perform exactly according to the specification and still not be secure.  Security bugs are not obvious like functional application bugs.  Companies need to protect the confidentiality of their customers’ information.  </a:t>
            </a:r>
          </a:p>
        </p:txBody>
      </p:sp>
    </p:spTree>
    <p:extLst>
      <p:ext uri="{BB962C8B-B14F-4D97-AF65-F5344CB8AC3E}">
        <p14:creationId xmlns:p14="http://schemas.microsoft.com/office/powerpoint/2010/main" val="109883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NIST 800 Series is a set of documents that describe United States federal government computer security policies, procedures and guidelines. NIST (National Institute of Standards and Technology) is a unit of the Commerce Department. The documents are available free of charge, and can be useful to businesses and educational institutions, as well as to government agencies.</a:t>
            </a:r>
          </a:p>
          <a:p>
            <a:endParaRPr lang="en-GB" dirty="0" smtClean="0"/>
          </a:p>
          <a:p>
            <a:r>
              <a:rPr lang="en-GB" dirty="0" smtClean="0"/>
              <a:t>NIST 800 Series publications evolved as a result of exhaustive research into workable and cost-effective methods for optimizing the security of information technology (IT) systems and networks in a proactive manner. The publications cover all NIST-recommended procedures and criteria for assessing and documenting threats and vulnerabilities and for implementing security measures to minimize the risk of adverse events. The publications can be useful as guidelines for enforcement of security rules and as legal references in case of litigation involving security issues.</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6</a:t>
            </a:fld>
            <a:endParaRPr lang="en-GB"/>
          </a:p>
        </p:txBody>
      </p:sp>
    </p:spTree>
    <p:extLst>
      <p:ext uri="{BB962C8B-B14F-4D97-AF65-F5344CB8AC3E}">
        <p14:creationId xmlns:p14="http://schemas.microsoft.com/office/powerpoint/2010/main" val="3788187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D3D75-DD6F-4582-B9C4-1149253FEAF6}" type="slidenum">
              <a:rPr lang="en-US" altLang="en-US"/>
              <a:pPr/>
              <a:t>75</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ltLang="en-US"/>
              <a:t>Intended functionality</a:t>
            </a:r>
          </a:p>
          <a:p>
            <a:pPr lvl="1"/>
            <a:r>
              <a:rPr lang="en-US" altLang="en-US" b="1">
                <a:solidFill>
                  <a:schemeClr val="accent2"/>
                </a:solidFill>
              </a:rPr>
              <a:t>Perfect behavior</a:t>
            </a:r>
          </a:p>
          <a:p>
            <a:pPr lvl="1"/>
            <a:r>
              <a:rPr lang="en-US" altLang="en-US" b="1">
                <a:solidFill>
                  <a:schemeClr val="accent2"/>
                </a:solidFill>
              </a:rPr>
              <a:t>traditional software bugs are found here</a:t>
            </a:r>
          </a:p>
          <a:p>
            <a:r>
              <a:rPr lang="en-US" altLang="en-US"/>
              <a:t>Actual functionality</a:t>
            </a:r>
          </a:p>
          <a:p>
            <a:pPr lvl="1"/>
            <a:r>
              <a:rPr lang="en-US" altLang="en-US" b="1">
                <a:solidFill>
                  <a:schemeClr val="accent2"/>
                </a:solidFill>
              </a:rPr>
              <a:t>As coded into the product by developers</a:t>
            </a:r>
          </a:p>
          <a:p>
            <a:pPr lvl="1"/>
            <a:r>
              <a:rPr lang="en-US" altLang="en-US" b="1">
                <a:solidFill>
                  <a:schemeClr val="accent2"/>
                </a:solidFill>
              </a:rPr>
              <a:t>The software does extra things that it is not supposed to do</a:t>
            </a:r>
          </a:p>
          <a:p>
            <a:pPr lvl="1"/>
            <a:r>
              <a:rPr lang="en-US" altLang="en-US" b="1">
                <a:solidFill>
                  <a:schemeClr val="accent2"/>
                </a:solidFill>
              </a:rPr>
              <a:t>Security vulnerabilities exist here</a:t>
            </a:r>
          </a:p>
          <a:p>
            <a:pPr lvl="1"/>
            <a:r>
              <a:rPr lang="en-US" altLang="en-US" b="1">
                <a:solidFill>
                  <a:schemeClr val="accent2"/>
                </a:solidFill>
              </a:rPr>
              <a:t>Behaviors that are not supposed to happen are often masked by the fact that the software also satisfied its requirements.</a:t>
            </a:r>
          </a:p>
          <a:p>
            <a:r>
              <a:rPr lang="en-US" altLang="en-US"/>
              <a:t>Intersection of intended and actual functionality</a:t>
            </a:r>
          </a:p>
          <a:p>
            <a:pPr lvl="1"/>
            <a:r>
              <a:rPr lang="en-US" altLang="en-US" b="1">
                <a:solidFill>
                  <a:schemeClr val="accent2"/>
                </a:solidFill>
              </a:rPr>
              <a:t>Behaviors coded exactly as intended without insecure side effects</a:t>
            </a:r>
          </a:p>
          <a:p>
            <a:endParaRPr lang="en-US" altLang="en-US"/>
          </a:p>
        </p:txBody>
      </p:sp>
    </p:spTree>
    <p:extLst>
      <p:ext uri="{BB962C8B-B14F-4D97-AF65-F5344CB8AC3E}">
        <p14:creationId xmlns:p14="http://schemas.microsoft.com/office/powerpoint/2010/main" val="2589074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4616A-032F-48E9-927E-0683450B7220}" type="slidenum">
              <a:rPr lang="en-US" altLang="en-US"/>
              <a:pPr/>
              <a:t>82</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a:buFont typeface="Symbol" panose="05050102010706020507" pitchFamily="18" charset="2"/>
              <a:buChar char=""/>
            </a:pPr>
            <a:r>
              <a:rPr lang="en-US" altLang="en-US" b="1" dirty="0"/>
              <a:t>Buffer overflow – data sent as input to the server that overflows the boundaries of the input area, thus causing the server to misbehave. Buffer overflows can be used to make the server run a code sent into the overflowed buffer. </a:t>
            </a:r>
          </a:p>
          <a:p>
            <a:pPr>
              <a:buFont typeface="Symbol" panose="05050102010706020507" pitchFamily="18" charset="2"/>
              <a:buChar char=""/>
            </a:pPr>
            <a:r>
              <a:rPr lang="en-US" altLang="en-US" b="1" dirty="0"/>
              <a:t>Parameter Tampering – changing the data within a parameter sent from one Web page to another in a way that would alter the behavior of the latter page. </a:t>
            </a:r>
          </a:p>
          <a:p>
            <a:pPr>
              <a:buFont typeface="Symbol" panose="05050102010706020507" pitchFamily="18" charset="2"/>
              <a:buChar char=""/>
            </a:pPr>
            <a:r>
              <a:rPr lang="en-US" altLang="en-US" b="1" dirty="0"/>
              <a:t>Known vulnerabilities</a:t>
            </a:r>
            <a:r>
              <a:rPr lang="en-US" altLang="en-US" dirty="0"/>
              <a:t> – using known vulnerabilities and exploits on commercial software platforms. This class holds dozens of attacks that are widely known and published. </a:t>
            </a:r>
          </a:p>
          <a:p>
            <a:pPr>
              <a:buFont typeface="Symbol" panose="05050102010706020507" pitchFamily="18" charset="2"/>
              <a:buChar char=""/>
            </a:pPr>
            <a:r>
              <a:rPr lang="en-US" altLang="en-US" b="1" dirty="0"/>
              <a:t>Brute force</a:t>
            </a:r>
            <a:r>
              <a:rPr lang="en-US" altLang="en-US" dirty="0"/>
              <a:t> – attacks designed to steal of passwords or session ids, by means of enumerating a large number of password/session ID options. </a:t>
            </a:r>
          </a:p>
          <a:p>
            <a:pPr>
              <a:buFont typeface="Symbol" panose="05050102010706020507" pitchFamily="18" charset="2"/>
              <a:buChar char=""/>
            </a:pPr>
            <a:r>
              <a:rPr lang="en-US" altLang="en-US" b="1" dirty="0"/>
              <a:t>Session hijacking</a:t>
            </a:r>
            <a:r>
              <a:rPr lang="en-US" altLang="en-US" dirty="0"/>
              <a:t> – capturing the session of another user, which in effect means being able to impersonate the user in the eyes of the application. </a:t>
            </a:r>
          </a:p>
          <a:p>
            <a:pPr>
              <a:buFont typeface="Symbol" panose="05050102010706020507" pitchFamily="18" charset="2"/>
              <a:buChar char=""/>
            </a:pPr>
            <a:endParaRPr lang="en-US" altLang="en-US" dirty="0"/>
          </a:p>
          <a:p>
            <a:endParaRPr lang="en-US" altLang="en-US" dirty="0"/>
          </a:p>
          <a:p>
            <a:pPr>
              <a:buFont typeface="Symbol" panose="05050102010706020507" pitchFamily="18" charset="2"/>
              <a:buChar char=""/>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3225085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01AD7-9EA0-46B8-8BF3-BCC31AB883A1}" type="slidenum">
              <a:rPr lang="en-US" altLang="en-US"/>
              <a:pPr/>
              <a:t>83</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a:t>Applications often rely on external resources to behave securely.</a:t>
            </a:r>
          </a:p>
        </p:txBody>
      </p:sp>
    </p:spTree>
    <p:extLst>
      <p:ext uri="{BB962C8B-B14F-4D97-AF65-F5344CB8AC3E}">
        <p14:creationId xmlns:p14="http://schemas.microsoft.com/office/powerpoint/2010/main" val="1710857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6FB9C-6796-4ACF-9B93-72F0198DBDEE}" type="slidenum">
              <a:rPr lang="en-US" altLang="en-US"/>
              <a:pPr/>
              <a:t>84</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en-US"/>
              <a:t>User interface testing delivers input to the software the way developers anticipated via the command window, text fields, buttons, etc.  The objective here is to test corrupt and unanticipated inputs.</a:t>
            </a:r>
          </a:p>
        </p:txBody>
      </p:sp>
    </p:spTree>
    <p:extLst>
      <p:ext uri="{BB962C8B-B14F-4D97-AF65-F5344CB8AC3E}">
        <p14:creationId xmlns:p14="http://schemas.microsoft.com/office/powerpoint/2010/main" val="155642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F382D-7811-4A51-A6A5-813C571BF45F}" type="slidenum">
              <a:rPr lang="en-US" altLang="en-US"/>
              <a:pPr/>
              <a:t>85</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en-US"/>
              <a:t>Privileges: Each user and each program should operate by using the fewest privilege possible.  In this way, the damage from an inadvertent or malicious attack in minimized.</a:t>
            </a:r>
          </a:p>
          <a:p>
            <a:r>
              <a:rPr lang="en-US" altLang="en-US"/>
              <a:t>Incomplete Mediation:   Every access must be checked (direct access attempts (requests) as well as attempts to circumvent the access checking mechanism must be considered.</a:t>
            </a:r>
          </a:p>
          <a:p>
            <a:endParaRPr lang="en-US" altLang="en-US"/>
          </a:p>
        </p:txBody>
      </p:sp>
    </p:spTree>
    <p:extLst>
      <p:ext uri="{BB962C8B-B14F-4D97-AF65-F5344CB8AC3E}">
        <p14:creationId xmlns:p14="http://schemas.microsoft.com/office/powerpoint/2010/main" val="449694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7F714-E617-46F1-8280-9FA60C85A8B5}" type="slidenum">
              <a:rPr lang="en-US" altLang="en-US"/>
              <a:pPr/>
              <a:t>86</a:t>
            </a:fld>
            <a:endParaRPr lang="en-US"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ltLang="en-US"/>
              <a:t>Even if an application’s design is secure, many bad things can occur when developers make specific implementation choices or errors.</a:t>
            </a:r>
          </a:p>
          <a:p>
            <a:r>
              <a:rPr lang="en-US" altLang="en-US"/>
              <a:t>Example – suppose a user is requesting access to a file.  While the mediator is checking access rights for the file, the user could change the file name. The mediator approves the request based on the initial information provided.    The mediator would now send the now-modified descriptor to the file handler.  Between the time the access was checked and the time the result of the check was used, a change occurred, invalidating the result of the check.</a:t>
            </a:r>
          </a:p>
        </p:txBody>
      </p:sp>
    </p:spTree>
    <p:extLst>
      <p:ext uri="{BB962C8B-B14F-4D97-AF65-F5344CB8AC3E}">
        <p14:creationId xmlns:p14="http://schemas.microsoft.com/office/powerpoint/2010/main" val="1622189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92</a:t>
            </a:fld>
            <a:endParaRPr lang="en-GB"/>
          </a:p>
        </p:txBody>
      </p:sp>
    </p:spTree>
    <p:extLst>
      <p:ext uri="{BB962C8B-B14F-4D97-AF65-F5344CB8AC3E}">
        <p14:creationId xmlns:p14="http://schemas.microsoft.com/office/powerpoint/2010/main" val="3906586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sources :</a:t>
            </a:r>
          </a:p>
          <a:p>
            <a:r>
              <a:rPr lang="en-US" altLang="en-US" sz="1200" dirty="0" smtClean="0"/>
              <a:t>Public organization information</a:t>
            </a:r>
          </a:p>
          <a:p>
            <a:r>
              <a:rPr lang="en-US" altLang="en-US" sz="1200" dirty="0" smtClean="0"/>
              <a:t>M&amp;A, SEC fillings, patent </a:t>
            </a:r>
            <a:r>
              <a:rPr lang="en-US" altLang="en-US" sz="1200" dirty="0" err="1" smtClean="0"/>
              <a:t>grants,etc</a:t>
            </a:r>
            <a:r>
              <a:rPr lang="en-US" altLang="en-US" sz="1200" dirty="0" smtClean="0"/>
              <a:t>.</a:t>
            </a:r>
          </a:p>
          <a:p>
            <a:r>
              <a:rPr lang="en-US" altLang="en-US" sz="1200" dirty="0" smtClean="0"/>
              <a:t>Job openings</a:t>
            </a:r>
          </a:p>
          <a:p>
            <a:r>
              <a:rPr lang="en-US" altLang="en-US" sz="1200" dirty="0" smtClean="0"/>
              <a:t>Employee information</a:t>
            </a:r>
          </a:p>
          <a:p>
            <a:r>
              <a:rPr lang="en-US" altLang="en-US" sz="1200" dirty="0" smtClean="0"/>
              <a:t>Web browsing</a:t>
            </a:r>
          </a:p>
          <a:p>
            <a:r>
              <a:rPr lang="en-US" altLang="en-US" sz="1200" dirty="0" smtClean="0"/>
              <a:t>Web crawling</a:t>
            </a:r>
          </a:p>
          <a:p>
            <a:r>
              <a:rPr lang="en-US" altLang="en-US" sz="1200" dirty="0" smtClean="0"/>
              <a:t>Mailing list and newsgroups posts</a:t>
            </a:r>
          </a:p>
          <a:p>
            <a:r>
              <a:rPr lang="en-US" altLang="en-US" sz="1200" dirty="0" err="1" smtClean="0"/>
              <a:t>Nmap</a:t>
            </a:r>
            <a:r>
              <a:rPr lang="en-US" altLang="en-US" sz="1200" dirty="0" smtClean="0"/>
              <a:t>, traceroute, firewall, ping sweeps, </a:t>
            </a:r>
            <a:r>
              <a:rPr lang="en-US" altLang="en-US" sz="1200" dirty="0" err="1" smtClean="0"/>
              <a:t>etc</a:t>
            </a:r>
            <a:endParaRPr lang="en-US" altLang="en-US" sz="1200" dirty="0" smtClean="0"/>
          </a:p>
          <a:p>
            <a:r>
              <a:rPr lang="en-US" altLang="en-US" sz="1200" dirty="0" smtClean="0"/>
              <a:t>NIC registrations</a:t>
            </a:r>
          </a:p>
          <a:p>
            <a:r>
              <a:rPr lang="en-US" altLang="en-US" sz="1200" dirty="0" smtClean="0"/>
              <a:t>DNS records</a:t>
            </a:r>
          </a:p>
          <a:p>
            <a:r>
              <a:rPr lang="en-US" altLang="en-US" sz="1200" dirty="0" smtClean="0"/>
              <a:t>SNMP scanning</a:t>
            </a:r>
          </a:p>
          <a:p>
            <a:r>
              <a:rPr lang="en-US" altLang="en-US" sz="1200" dirty="0" smtClean="0"/>
              <a:t>OS fingerprinting</a:t>
            </a:r>
          </a:p>
          <a:p>
            <a:r>
              <a:rPr lang="en-US" altLang="en-US" sz="1200" dirty="0" smtClean="0"/>
              <a:t>Banner grabbing</a:t>
            </a:r>
          </a:p>
          <a:p>
            <a:r>
              <a:rPr lang="en-US" altLang="en-US" sz="1200" dirty="0" smtClean="0"/>
              <a:t>War dialers</a:t>
            </a:r>
          </a:p>
          <a:p>
            <a:r>
              <a:rPr lang="en-US" altLang="en-US" sz="1200" dirty="0" smtClean="0"/>
              <a:t>Social engineering</a:t>
            </a:r>
          </a:p>
          <a:p>
            <a:r>
              <a:rPr lang="en-US" altLang="en-US" sz="1200" dirty="0" smtClean="0"/>
              <a:t>Dumpster diving</a:t>
            </a:r>
          </a:p>
          <a:p>
            <a:r>
              <a:rPr lang="en-US" altLang="en-US" sz="1200" dirty="0" smtClean="0"/>
              <a:t>Etcetera</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96</a:t>
            </a:fld>
            <a:endParaRPr lang="en-GB"/>
          </a:p>
        </p:txBody>
      </p:sp>
    </p:spTree>
    <p:extLst>
      <p:ext uri="{BB962C8B-B14F-4D97-AF65-F5344CB8AC3E}">
        <p14:creationId xmlns:p14="http://schemas.microsoft.com/office/powerpoint/2010/main" val="1726477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Problems:</a:t>
            </a:r>
          </a:p>
          <a:p>
            <a:r>
              <a:rPr lang="en-US" altLang="en-US" sz="1200" dirty="0" smtClean="0"/>
              <a:t>Difficult and time consuming task of consolidating all the information gathered and extract high level conclusions that will help to define an attack strategy</a:t>
            </a:r>
          </a:p>
          <a:p>
            <a:endParaRPr lang="en-US" altLang="en-US" sz="1200" dirty="0" smtClean="0"/>
          </a:p>
          <a:p>
            <a:r>
              <a:rPr lang="en-US" altLang="en-US" sz="1200" dirty="0" smtClean="0"/>
              <a:t>Hard to keep an up to date general overview of the components and their interaction</a:t>
            </a:r>
          </a:p>
          <a:p>
            <a:endParaRPr lang="en-US" altLang="en-US" sz="1200" dirty="0" smtClean="0"/>
          </a:p>
          <a:p>
            <a:r>
              <a:rPr lang="en-US" altLang="en-US" sz="1200" dirty="0" smtClean="0"/>
              <a:t>No specific tools aimed at addressing this phase</a:t>
            </a:r>
          </a:p>
          <a:p>
            <a:endParaRPr lang="en-US" altLang="en-US" sz="1200" dirty="0" smtClean="0"/>
          </a:p>
          <a:p>
            <a:r>
              <a:rPr lang="en-US" altLang="en-US" sz="1200" dirty="0" smtClean="0"/>
              <a:t>Experienced and knowledgeable resources required for this stage, overall time constraint could limit the extent of their work</a:t>
            </a:r>
          </a:p>
          <a:p>
            <a:endParaRPr lang="en-US" altLang="en-US" sz="1200" dirty="0" smtClean="0"/>
          </a:p>
          <a:p>
            <a:r>
              <a:rPr lang="en-US" altLang="en-US" sz="1200" dirty="0" smtClean="0"/>
              <a:t>No formal processes or tools to help estimate time and efforts</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97</a:t>
            </a:fld>
            <a:endParaRPr lang="en-GB"/>
          </a:p>
        </p:txBody>
      </p:sp>
    </p:spTree>
    <p:extLst>
      <p:ext uri="{BB962C8B-B14F-4D97-AF65-F5344CB8AC3E}">
        <p14:creationId xmlns:p14="http://schemas.microsoft.com/office/powerpoint/2010/main" val="3176326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smtClean="0"/>
              <a:t>Large variety of tools available:</a:t>
            </a:r>
          </a:p>
          <a:p>
            <a:pPr lvl="1"/>
            <a:r>
              <a:rPr lang="en-US" altLang="en-US" sz="1300" b="1" dirty="0" smtClean="0"/>
              <a:t>Commercial Vulnerability scanners</a:t>
            </a:r>
          </a:p>
          <a:p>
            <a:pPr lvl="1"/>
            <a:r>
              <a:rPr lang="en-US" altLang="en-US" sz="1300" b="1" dirty="0" smtClean="0"/>
              <a:t>Free &amp; Open source scanners</a:t>
            </a:r>
          </a:p>
          <a:p>
            <a:pPr lvl="1"/>
            <a:r>
              <a:rPr lang="en-US" altLang="en-US" sz="1300" b="1" dirty="0" smtClean="0"/>
              <a:t>Application level testing tools</a:t>
            </a:r>
          </a:p>
          <a:p>
            <a:pPr lvl="1"/>
            <a:r>
              <a:rPr lang="en-US" altLang="en-US" sz="1300" b="1" dirty="0" smtClean="0"/>
              <a:t>OS specific testing tools</a:t>
            </a:r>
          </a:p>
          <a:p>
            <a:endParaRPr lang="en-US" altLang="en-US" sz="1600" dirty="0" smtClean="0"/>
          </a:p>
          <a:p>
            <a:r>
              <a:rPr lang="en-US" altLang="en-US" sz="1600" dirty="0" smtClean="0"/>
              <a:t>Large amount of information available:</a:t>
            </a:r>
          </a:p>
          <a:p>
            <a:pPr lvl="1"/>
            <a:r>
              <a:rPr lang="en-US" altLang="en-US" sz="1300" b="1" dirty="0" smtClean="0"/>
              <a:t>Publicly known vulnerability information </a:t>
            </a:r>
          </a:p>
          <a:p>
            <a:pPr lvl="1"/>
            <a:r>
              <a:rPr lang="en-US" altLang="en-US" sz="1300" b="1" dirty="0" smtClean="0"/>
              <a:t>Vulnerability database</a:t>
            </a:r>
          </a:p>
          <a:p>
            <a:pPr lvl="1"/>
            <a:r>
              <a:rPr lang="en-US" altLang="en-US" sz="1300" b="1" dirty="0" smtClean="0"/>
              <a:t>Various sources of security advisories (vendors, CERTs, information security companies, etc.)</a:t>
            </a:r>
          </a:p>
          <a:p>
            <a:pPr lvl="1"/>
            <a:r>
              <a:rPr lang="en-US" altLang="en-US" sz="1300" b="1" dirty="0" smtClean="0"/>
              <a:t>SecurityFocus.com</a:t>
            </a:r>
          </a:p>
          <a:p>
            <a:pPr lvl="1"/>
            <a:r>
              <a:rPr lang="en-US" altLang="en-US" sz="1300" b="1" dirty="0" err="1" smtClean="0"/>
              <a:t>Bugtraq</a:t>
            </a:r>
            <a:r>
              <a:rPr lang="en-US" altLang="en-US" sz="1300" b="1" dirty="0" smtClean="0"/>
              <a:t>, NT </a:t>
            </a:r>
            <a:r>
              <a:rPr lang="en-US" altLang="en-US" sz="1300" b="1" dirty="0" err="1" smtClean="0"/>
              <a:t>bugtraq</a:t>
            </a:r>
            <a:r>
              <a:rPr lang="en-US" altLang="en-US" sz="1300" b="1" dirty="0" smtClean="0"/>
              <a:t>, </a:t>
            </a:r>
            <a:r>
              <a:rPr lang="en-US" altLang="en-US" sz="1300" b="1" dirty="0" err="1" smtClean="0"/>
              <a:t>pentest</a:t>
            </a:r>
            <a:r>
              <a:rPr lang="en-US" altLang="en-US" sz="1300" b="1" dirty="0" smtClean="0"/>
              <a:t> mailing list</a:t>
            </a:r>
          </a:p>
          <a:p>
            <a:pPr lvl="1"/>
            <a:r>
              <a:rPr lang="en-US" altLang="en-US" sz="1300" b="1" dirty="0" smtClean="0"/>
              <a:t>Newsgroups, papers, CVE</a:t>
            </a:r>
          </a:p>
          <a:p>
            <a:endParaRPr lang="en-US" altLang="en-US" sz="1600" dirty="0" smtClean="0"/>
          </a:p>
          <a:p>
            <a:r>
              <a:rPr lang="en-US" altLang="en-US" sz="1600" dirty="0" smtClean="0"/>
              <a:t>In-house research is not avoidable</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98</a:t>
            </a:fld>
            <a:endParaRPr lang="en-GB"/>
          </a:p>
        </p:txBody>
      </p:sp>
    </p:spTree>
    <p:extLst>
      <p:ext uri="{BB962C8B-B14F-4D97-AF65-F5344CB8AC3E}">
        <p14:creationId xmlns:p14="http://schemas.microsoft.com/office/powerpoint/2010/main" val="289088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Given the evolving threat landscape and the greater threat to government systems, it has become necessary for any organization to protect the integrity of its systems and data. Federal </a:t>
            </a:r>
            <a:r>
              <a:rPr lang="en-GB" sz="1200" b="0" i="0" kern="1200" dirty="0" err="1" smtClean="0">
                <a:solidFill>
                  <a:schemeClr val="tx1"/>
                </a:solidFill>
                <a:effectLst/>
                <a:latin typeface="+mn-lt"/>
                <a:ea typeface="+mn-ea"/>
                <a:cs typeface="+mn-cs"/>
              </a:rPr>
              <a:t>Geovernment</a:t>
            </a:r>
            <a:r>
              <a:rPr lang="en-GB" sz="1200" b="0" i="0" kern="1200" dirty="0" smtClean="0">
                <a:solidFill>
                  <a:schemeClr val="tx1"/>
                </a:solidFill>
                <a:effectLst/>
                <a:latin typeface="+mn-lt"/>
                <a:ea typeface="+mn-ea"/>
                <a:cs typeface="+mn-cs"/>
              </a:rPr>
              <a:t> systems, in particular, are at increased risk due to the sensitive and critical information they store. For this reason, NIST SP 800-53 was introduced.</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7</a:t>
            </a:fld>
            <a:endParaRPr lang="en-GB"/>
          </a:p>
        </p:txBody>
      </p:sp>
    </p:spTree>
    <p:extLst>
      <p:ext uri="{BB962C8B-B14F-4D97-AF65-F5344CB8AC3E}">
        <p14:creationId xmlns:p14="http://schemas.microsoft.com/office/powerpoint/2010/main" val="346616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altLang="en-US" sz="1200" dirty="0" smtClean="0"/>
              <a:t>Although there are some tools available, they generally require customization and testing</a:t>
            </a:r>
          </a:p>
          <a:p>
            <a:pPr>
              <a:lnSpc>
                <a:spcPct val="110000"/>
              </a:lnSpc>
            </a:pPr>
            <a:r>
              <a:rPr lang="en-US" altLang="en-US" sz="1200" dirty="0" smtClean="0"/>
              <a:t>Publicly available exploits  are generally unreliable and require customization and testing (quick hacks, proof of  concept code)</a:t>
            </a:r>
          </a:p>
          <a:p>
            <a:pPr>
              <a:lnSpc>
                <a:spcPct val="110000"/>
              </a:lnSpc>
            </a:pPr>
            <a:r>
              <a:rPr lang="en-US" altLang="en-US" sz="1200" dirty="0" smtClean="0"/>
              <a:t>In-house developed exploits are generally aimed at specific tasks or pen test engagements (mostly due to time constraints)</a:t>
            </a:r>
          </a:p>
          <a:p>
            <a:pPr>
              <a:lnSpc>
                <a:spcPct val="110000"/>
              </a:lnSpc>
            </a:pPr>
            <a:r>
              <a:rPr lang="en-US" altLang="en-US" sz="1200" dirty="0" smtClean="0"/>
              <a:t>Knowing that a vulnerability exist does not always imply that it can be exploited easily, thus it is not possible to successfully penetrate even though it is theoretically possible (weakens the overall result of the engagement)</a:t>
            </a:r>
          </a:p>
          <a:p>
            <a:pPr>
              <a:lnSpc>
                <a:spcPct val="110000"/>
              </a:lnSpc>
            </a:pPr>
            <a:r>
              <a:rPr lang="en-US" altLang="en-US" sz="1200" dirty="0" smtClean="0"/>
              <a:t>Knowledge and specialization required for exploit and tool development</a:t>
            </a:r>
          </a:p>
          <a:p>
            <a:pPr>
              <a:lnSpc>
                <a:spcPct val="110000"/>
              </a:lnSpc>
            </a:pPr>
            <a:r>
              <a:rPr lang="en-US" altLang="en-US" sz="1200" dirty="0" smtClean="0"/>
              <a:t>Considerable lab infrastructure required for successful research, development and testing (platforms, OS flavors, OS versions, applications, networking equipment, etc.)</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99</a:t>
            </a:fld>
            <a:endParaRPr lang="en-GB"/>
          </a:p>
        </p:txBody>
      </p:sp>
    </p:spTree>
    <p:extLst>
      <p:ext uri="{BB962C8B-B14F-4D97-AF65-F5344CB8AC3E}">
        <p14:creationId xmlns:p14="http://schemas.microsoft.com/office/powerpoint/2010/main" val="4193564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Some tools and exploits available, usually require customization and testing (local host exploits, backdoors, sniffers, sniffing/spoofing libraries, etc.)</a:t>
            </a:r>
          </a:p>
          <a:p>
            <a:endParaRPr lang="en-US" altLang="en-US" sz="1200" dirty="0" smtClean="0"/>
          </a:p>
          <a:p>
            <a:r>
              <a:rPr lang="en-US" altLang="en-US" sz="1200" dirty="0" smtClean="0"/>
              <a:t>Monotonous and time consuming task: setting up the new “acquired” vantage point (installing software and tools, compiling for the new platforms, taking into account configuration specific details, etc.)</a:t>
            </a:r>
          </a:p>
          <a:p>
            <a:endParaRPr lang="en-US" altLang="en-US" sz="1200" dirty="0" smtClean="0"/>
          </a:p>
          <a:p>
            <a:r>
              <a:rPr lang="en-US" altLang="en-US" sz="1200" dirty="0" smtClean="0"/>
              <a:t>Pivoting might be a key part for success in a pen test yet it is the less formalized process</a:t>
            </a:r>
          </a:p>
          <a:p>
            <a:endParaRPr lang="en-US" altLang="en-US" sz="1200" dirty="0" smtClean="0"/>
          </a:p>
          <a:p>
            <a:r>
              <a:rPr lang="en-US" altLang="en-US" sz="1200" dirty="0" smtClean="0"/>
              <a:t>Considerable lab infrastructure required for research, development, customization and testing</a:t>
            </a:r>
          </a:p>
          <a:p>
            <a:endParaRPr lang="en-US" altLang="en-US" sz="1200" dirty="0" smtClean="0"/>
          </a:p>
          <a:p>
            <a:r>
              <a:rPr lang="en-US" altLang="en-US" sz="1200" dirty="0" smtClean="0"/>
              <a:t>Lack of a security architecture for the penetration test itself.</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100</a:t>
            </a:fld>
            <a:endParaRPr lang="en-GB"/>
          </a:p>
        </p:txBody>
      </p:sp>
    </p:spTree>
    <p:extLst>
      <p:ext uri="{BB962C8B-B14F-4D97-AF65-F5344CB8AC3E}">
        <p14:creationId xmlns:p14="http://schemas.microsoft.com/office/powerpoint/2010/main" val="1880487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Maintaining a record of all actions, commands, inputs and outputs of all tasks performed during the </a:t>
            </a:r>
            <a:r>
              <a:rPr lang="en-US" altLang="en-US" sz="1200" dirty="0" err="1" smtClean="0"/>
              <a:t>pentest</a:t>
            </a:r>
            <a:r>
              <a:rPr lang="en-US" altLang="en-US" sz="1200" dirty="0" smtClean="0"/>
              <a:t> is left as methodology to be enforced by the team members, that does not guarantee accountability and compliance.</a:t>
            </a:r>
          </a:p>
          <a:p>
            <a:r>
              <a:rPr lang="en-US" altLang="en-US" sz="1200" dirty="0" smtClean="0"/>
              <a:t>Gathering and consolidating all the log information from all phases, including all the program and tools used, is time consuming, boring and prone to error</a:t>
            </a:r>
          </a:p>
          <a:p>
            <a:r>
              <a:rPr lang="en-US" altLang="en-US" sz="1200" dirty="0" smtClean="0"/>
              <a:t>Organizing the information in a format suitable for analysis and extraction of high level conclusions and recommendations is not trivial</a:t>
            </a:r>
          </a:p>
          <a:p>
            <a:r>
              <a:rPr lang="en-US" altLang="en-US" sz="1200" dirty="0" smtClean="0"/>
              <a:t>Analysis and definitions for general conclusions and recommendations require experienced and knowledgeable resources</a:t>
            </a:r>
          </a:p>
          <a:p>
            <a:r>
              <a:rPr lang="en-US" altLang="en-US" sz="1200" dirty="0" smtClean="0"/>
              <a:t>The actual writing of final reports is usually considered the boring leftovers of the penetration test, security expertise and experience is required to ensure quality but such resources could be better assigned to more promising endeavors</a:t>
            </a:r>
          </a:p>
          <a:p>
            <a:r>
              <a:rPr lang="en-US" altLang="en-US" sz="1200" dirty="0" smtClean="0"/>
              <a:t>No specialized tools dedicated to cover the issues raised above</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101</a:t>
            </a:fld>
            <a:endParaRPr lang="en-GB"/>
          </a:p>
        </p:txBody>
      </p:sp>
    </p:spTree>
    <p:extLst>
      <p:ext uri="{BB962C8B-B14F-4D97-AF65-F5344CB8AC3E}">
        <p14:creationId xmlns:p14="http://schemas.microsoft.com/office/powerpoint/2010/main" val="958041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A detailed and exact list of all actions performed must be kept, yet there are just rudimentary tools for this</a:t>
            </a:r>
          </a:p>
          <a:p>
            <a:endParaRPr lang="en-US" altLang="en-US" sz="1200" dirty="0" smtClean="0"/>
          </a:p>
          <a:p>
            <a:r>
              <a:rPr lang="en-US" altLang="en-US" sz="1200" dirty="0" smtClean="0"/>
              <a:t>Clean up of compromised hosts must be done securely and without affecting normal operations (if possible)</a:t>
            </a:r>
          </a:p>
          <a:p>
            <a:endParaRPr lang="en-US" altLang="en-US" sz="1200" dirty="0" smtClean="0"/>
          </a:p>
          <a:p>
            <a:r>
              <a:rPr lang="en-US" altLang="en-US" sz="1200" dirty="0" smtClean="0"/>
              <a:t>The clean up process should be verifiable and non-</a:t>
            </a:r>
            <a:r>
              <a:rPr lang="en-US" altLang="en-US" sz="1200" dirty="0" err="1" smtClean="0"/>
              <a:t>repudiable</a:t>
            </a:r>
            <a:r>
              <a:rPr lang="en-US" altLang="en-US" sz="1200" dirty="0" smtClean="0"/>
              <a:t>, the current practice does not address this problem. </a:t>
            </a:r>
          </a:p>
          <a:p>
            <a:endParaRPr lang="en-US" altLang="en-US" sz="1200" dirty="0" smtClean="0"/>
          </a:p>
          <a:p>
            <a:r>
              <a:rPr lang="en-US" altLang="en-US" sz="1200" dirty="0" smtClean="0"/>
              <a:t>Often clean up is left as a backup restore job for the </a:t>
            </a:r>
            <a:r>
              <a:rPr lang="en-US" altLang="en-US" sz="1200" dirty="0" err="1" smtClean="0"/>
              <a:t>pentest</a:t>
            </a:r>
            <a:r>
              <a:rPr lang="en-US" altLang="en-US" sz="1200" dirty="0" smtClean="0"/>
              <a:t> customer, affecting normal operations and IT resources.</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102</a:t>
            </a:fld>
            <a:endParaRPr lang="en-GB"/>
          </a:p>
        </p:txBody>
      </p:sp>
    </p:spTree>
    <p:extLst>
      <p:ext uri="{BB962C8B-B14F-4D97-AF65-F5344CB8AC3E}">
        <p14:creationId xmlns:p14="http://schemas.microsoft.com/office/powerpoint/2010/main" val="3505027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103</a:t>
            </a:fld>
            <a:endParaRPr lang="en-GB"/>
          </a:p>
        </p:txBody>
      </p:sp>
    </p:spTree>
    <p:extLst>
      <p:ext uri="{BB962C8B-B14F-4D97-AF65-F5344CB8AC3E}">
        <p14:creationId xmlns:p14="http://schemas.microsoft.com/office/powerpoint/2010/main" val="1612117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104</a:t>
            </a:fld>
            <a:endParaRPr lang="en-GB"/>
          </a:p>
        </p:txBody>
      </p:sp>
    </p:spTree>
    <p:extLst>
      <p:ext uri="{BB962C8B-B14F-4D97-AF65-F5344CB8AC3E}">
        <p14:creationId xmlns:p14="http://schemas.microsoft.com/office/powerpoint/2010/main" val="496330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105</a:t>
            </a:fld>
            <a:endParaRPr lang="en-GB"/>
          </a:p>
        </p:txBody>
      </p:sp>
    </p:spTree>
    <p:extLst>
      <p:ext uri="{BB962C8B-B14F-4D97-AF65-F5344CB8AC3E}">
        <p14:creationId xmlns:p14="http://schemas.microsoft.com/office/powerpoint/2010/main" val="1993501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106</a:t>
            </a:fld>
            <a:endParaRPr lang="en-GB"/>
          </a:p>
        </p:txBody>
      </p:sp>
    </p:spTree>
    <p:extLst>
      <p:ext uri="{BB962C8B-B14F-4D97-AF65-F5344CB8AC3E}">
        <p14:creationId xmlns:p14="http://schemas.microsoft.com/office/powerpoint/2010/main" val="202657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107</a:t>
            </a:fld>
            <a:endParaRPr lang="en-GB"/>
          </a:p>
        </p:txBody>
      </p:sp>
    </p:spTree>
    <p:extLst>
      <p:ext uri="{BB962C8B-B14F-4D97-AF65-F5344CB8AC3E}">
        <p14:creationId xmlns:p14="http://schemas.microsoft.com/office/powerpoint/2010/main" val="2373236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108</a:t>
            </a:fld>
            <a:endParaRPr lang="en-GB"/>
          </a:p>
        </p:txBody>
      </p:sp>
    </p:spTree>
    <p:extLst>
      <p:ext uri="{BB962C8B-B14F-4D97-AF65-F5344CB8AC3E}">
        <p14:creationId xmlns:p14="http://schemas.microsoft.com/office/powerpoint/2010/main" val="2001450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These controls are outlined in </a:t>
            </a:r>
            <a:r>
              <a:rPr lang="en-GB" sz="1200" b="1" i="0" u="sng" kern="1200" dirty="0" smtClean="0">
                <a:solidFill>
                  <a:schemeClr val="tx1"/>
                </a:solidFill>
                <a:effectLst/>
                <a:latin typeface="+mn-lt"/>
                <a:ea typeface="+mn-ea"/>
                <a:cs typeface="+mn-cs"/>
                <a:hlinkClick r:id="rId3"/>
              </a:rPr>
              <a:t>NIST SP 800-37</a:t>
            </a:r>
            <a:r>
              <a:rPr lang="en-GB" sz="1200" b="0" i="0" kern="1200" dirty="0" smtClean="0">
                <a:solidFill>
                  <a:schemeClr val="tx1"/>
                </a:solidFill>
                <a:effectLst/>
                <a:latin typeface="+mn-lt"/>
                <a:ea typeface="+mn-ea"/>
                <a:cs typeface="+mn-cs"/>
              </a:rPr>
              <a:t>, and include:</a:t>
            </a:r>
          </a:p>
          <a:p>
            <a:r>
              <a:rPr lang="en-GB" sz="1200" b="0" i="0" kern="1200" dirty="0" smtClean="0">
                <a:solidFill>
                  <a:schemeClr val="tx1"/>
                </a:solidFill>
                <a:effectLst/>
                <a:latin typeface="+mn-lt"/>
                <a:ea typeface="+mn-ea"/>
                <a:cs typeface="+mn-cs"/>
              </a:rPr>
              <a:t>Access Control</a:t>
            </a:r>
          </a:p>
          <a:p>
            <a:r>
              <a:rPr lang="en-GB" sz="1200" b="0" i="0" kern="1200" dirty="0" smtClean="0">
                <a:solidFill>
                  <a:schemeClr val="tx1"/>
                </a:solidFill>
                <a:effectLst/>
                <a:latin typeface="+mn-lt"/>
                <a:ea typeface="+mn-ea"/>
                <a:cs typeface="+mn-cs"/>
              </a:rPr>
              <a:t>Audit and Accountability</a:t>
            </a:r>
          </a:p>
          <a:p>
            <a:r>
              <a:rPr lang="en-GB" sz="1200" b="0" i="0" kern="1200" dirty="0" smtClean="0">
                <a:solidFill>
                  <a:schemeClr val="tx1"/>
                </a:solidFill>
                <a:effectLst/>
                <a:latin typeface="+mn-lt"/>
                <a:ea typeface="+mn-ea"/>
                <a:cs typeface="+mn-cs"/>
              </a:rPr>
              <a:t>Awareness and Training</a:t>
            </a:r>
          </a:p>
          <a:p>
            <a:r>
              <a:rPr lang="en-GB" sz="1200" b="0" i="0" kern="1200" dirty="0" smtClean="0">
                <a:solidFill>
                  <a:schemeClr val="tx1"/>
                </a:solidFill>
                <a:effectLst/>
                <a:latin typeface="+mn-lt"/>
                <a:ea typeface="+mn-ea"/>
                <a:cs typeface="+mn-cs"/>
              </a:rPr>
              <a:t>Configuration Management</a:t>
            </a:r>
          </a:p>
          <a:p>
            <a:r>
              <a:rPr lang="en-GB" sz="1200" b="0" i="0" kern="1200" dirty="0" smtClean="0">
                <a:solidFill>
                  <a:schemeClr val="tx1"/>
                </a:solidFill>
                <a:effectLst/>
                <a:latin typeface="+mn-lt"/>
                <a:ea typeface="+mn-ea"/>
                <a:cs typeface="+mn-cs"/>
              </a:rPr>
              <a:t>Contingency Planning</a:t>
            </a:r>
          </a:p>
          <a:p>
            <a:r>
              <a:rPr lang="en-GB" sz="1200" b="0" i="0" kern="1200" dirty="0" smtClean="0">
                <a:solidFill>
                  <a:schemeClr val="tx1"/>
                </a:solidFill>
                <a:effectLst/>
                <a:latin typeface="+mn-lt"/>
                <a:ea typeface="+mn-ea"/>
                <a:cs typeface="+mn-cs"/>
              </a:rPr>
              <a:t>Identification and Authentication</a:t>
            </a:r>
          </a:p>
          <a:p>
            <a:r>
              <a:rPr lang="en-GB" sz="1200" b="0" i="0" kern="1200" dirty="0" smtClean="0">
                <a:solidFill>
                  <a:schemeClr val="tx1"/>
                </a:solidFill>
                <a:effectLst/>
                <a:latin typeface="+mn-lt"/>
                <a:ea typeface="+mn-ea"/>
                <a:cs typeface="+mn-cs"/>
              </a:rPr>
              <a:t>Incident Response</a:t>
            </a:r>
          </a:p>
          <a:p>
            <a:r>
              <a:rPr lang="en-GB" sz="1200" b="0" i="0" kern="1200" dirty="0" smtClean="0">
                <a:solidFill>
                  <a:schemeClr val="tx1"/>
                </a:solidFill>
                <a:effectLst/>
                <a:latin typeface="+mn-lt"/>
                <a:ea typeface="+mn-ea"/>
                <a:cs typeface="+mn-cs"/>
              </a:rPr>
              <a:t>Maintenance</a:t>
            </a:r>
          </a:p>
          <a:p>
            <a:r>
              <a:rPr lang="en-GB" sz="1200" b="0" i="0" kern="1200" dirty="0" smtClean="0">
                <a:solidFill>
                  <a:schemeClr val="tx1"/>
                </a:solidFill>
                <a:effectLst/>
                <a:latin typeface="+mn-lt"/>
                <a:ea typeface="+mn-ea"/>
                <a:cs typeface="+mn-cs"/>
              </a:rPr>
              <a:t>Media Protection</a:t>
            </a:r>
          </a:p>
          <a:p>
            <a:r>
              <a:rPr lang="en-GB" sz="1200" b="0" i="0" kern="1200" dirty="0" smtClean="0">
                <a:solidFill>
                  <a:schemeClr val="tx1"/>
                </a:solidFill>
                <a:effectLst/>
                <a:latin typeface="+mn-lt"/>
                <a:ea typeface="+mn-ea"/>
                <a:cs typeface="+mn-cs"/>
              </a:rPr>
              <a:t>Personnel Security</a:t>
            </a:r>
          </a:p>
          <a:p>
            <a:r>
              <a:rPr lang="en-GB" sz="1200" b="0" i="0" kern="1200" dirty="0" smtClean="0">
                <a:solidFill>
                  <a:schemeClr val="tx1"/>
                </a:solidFill>
                <a:effectLst/>
                <a:latin typeface="+mn-lt"/>
                <a:ea typeface="+mn-ea"/>
                <a:cs typeface="+mn-cs"/>
              </a:rPr>
              <a:t>Physical and Environmental Protection</a:t>
            </a:r>
          </a:p>
          <a:p>
            <a:r>
              <a:rPr lang="en-GB" sz="1200" b="0" i="0" kern="1200" dirty="0" smtClean="0">
                <a:solidFill>
                  <a:schemeClr val="tx1"/>
                </a:solidFill>
                <a:effectLst/>
                <a:latin typeface="+mn-lt"/>
                <a:ea typeface="+mn-ea"/>
                <a:cs typeface="+mn-cs"/>
              </a:rPr>
              <a:t>Planning</a:t>
            </a:r>
          </a:p>
          <a:p>
            <a:r>
              <a:rPr lang="en-GB" sz="1200" b="0" i="0" kern="1200" dirty="0" smtClean="0">
                <a:solidFill>
                  <a:schemeClr val="tx1"/>
                </a:solidFill>
                <a:effectLst/>
                <a:latin typeface="+mn-lt"/>
                <a:ea typeface="+mn-ea"/>
                <a:cs typeface="+mn-cs"/>
              </a:rPr>
              <a:t>Program Management</a:t>
            </a:r>
          </a:p>
          <a:p>
            <a:r>
              <a:rPr lang="en-GB" sz="1200" b="0" i="0" kern="1200" dirty="0" smtClean="0">
                <a:solidFill>
                  <a:schemeClr val="tx1"/>
                </a:solidFill>
                <a:effectLst/>
                <a:latin typeface="+mn-lt"/>
                <a:ea typeface="+mn-ea"/>
                <a:cs typeface="+mn-cs"/>
              </a:rPr>
              <a:t>Risk Assessment</a:t>
            </a:r>
          </a:p>
          <a:p>
            <a:r>
              <a:rPr lang="en-GB" sz="1200" b="0" i="0" kern="1200" dirty="0" smtClean="0">
                <a:solidFill>
                  <a:schemeClr val="tx1"/>
                </a:solidFill>
                <a:effectLst/>
                <a:latin typeface="+mn-lt"/>
                <a:ea typeface="+mn-ea"/>
                <a:cs typeface="+mn-cs"/>
              </a:rPr>
              <a:t>Security Assessment and Authorization</a:t>
            </a:r>
          </a:p>
          <a:p>
            <a:r>
              <a:rPr lang="en-GB" sz="1200" b="0" i="0" kern="1200" dirty="0" smtClean="0">
                <a:solidFill>
                  <a:schemeClr val="tx1"/>
                </a:solidFill>
                <a:effectLst/>
                <a:latin typeface="+mn-lt"/>
                <a:ea typeface="+mn-ea"/>
                <a:cs typeface="+mn-cs"/>
              </a:rPr>
              <a:t>System and Communications Protection</a:t>
            </a:r>
          </a:p>
          <a:p>
            <a:r>
              <a:rPr lang="en-GB" sz="1200" b="0" i="0" kern="1200" dirty="0" smtClean="0">
                <a:solidFill>
                  <a:schemeClr val="tx1"/>
                </a:solidFill>
                <a:effectLst/>
                <a:latin typeface="+mn-lt"/>
                <a:ea typeface="+mn-ea"/>
                <a:cs typeface="+mn-cs"/>
              </a:rPr>
              <a:t>System and Information Integrity</a:t>
            </a:r>
          </a:p>
          <a:p>
            <a:r>
              <a:rPr lang="en-GB" sz="1200" b="0" i="0" kern="1200" dirty="0" smtClean="0">
                <a:solidFill>
                  <a:schemeClr val="tx1"/>
                </a:solidFill>
                <a:effectLst/>
                <a:latin typeface="+mn-lt"/>
                <a:ea typeface="+mn-ea"/>
                <a:cs typeface="+mn-cs"/>
              </a:rPr>
              <a:t>System and Services Acquisition</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8</a:t>
            </a:fld>
            <a:endParaRPr lang="en-GB"/>
          </a:p>
        </p:txBody>
      </p:sp>
    </p:spTree>
    <p:extLst>
      <p:ext uri="{BB962C8B-B14F-4D97-AF65-F5344CB8AC3E}">
        <p14:creationId xmlns:p14="http://schemas.microsoft.com/office/powerpoint/2010/main" val="1677175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109</a:t>
            </a:fld>
            <a:endParaRPr lang="en-GB"/>
          </a:p>
        </p:txBody>
      </p:sp>
    </p:spTree>
    <p:extLst>
      <p:ext uri="{BB962C8B-B14F-4D97-AF65-F5344CB8AC3E}">
        <p14:creationId xmlns:p14="http://schemas.microsoft.com/office/powerpoint/2010/main" val="4053728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110</a:t>
            </a:fld>
            <a:endParaRPr lang="en-GB"/>
          </a:p>
        </p:txBody>
      </p:sp>
    </p:spTree>
    <p:extLst>
      <p:ext uri="{BB962C8B-B14F-4D97-AF65-F5344CB8AC3E}">
        <p14:creationId xmlns:p14="http://schemas.microsoft.com/office/powerpoint/2010/main" val="3707744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111</a:t>
            </a:fld>
            <a:endParaRPr lang="en-GB"/>
          </a:p>
        </p:txBody>
      </p:sp>
    </p:spTree>
    <p:extLst>
      <p:ext uri="{BB962C8B-B14F-4D97-AF65-F5344CB8AC3E}">
        <p14:creationId xmlns:p14="http://schemas.microsoft.com/office/powerpoint/2010/main" val="3232562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112</a:t>
            </a:fld>
            <a:endParaRPr lang="en-GB"/>
          </a:p>
        </p:txBody>
      </p:sp>
    </p:spTree>
    <p:extLst>
      <p:ext uri="{BB962C8B-B14F-4D97-AF65-F5344CB8AC3E}">
        <p14:creationId xmlns:p14="http://schemas.microsoft.com/office/powerpoint/2010/main" val="538600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113</a:t>
            </a:fld>
            <a:endParaRPr lang="en-GB"/>
          </a:p>
        </p:txBody>
      </p:sp>
    </p:spTree>
    <p:extLst>
      <p:ext uri="{BB962C8B-B14F-4D97-AF65-F5344CB8AC3E}">
        <p14:creationId xmlns:p14="http://schemas.microsoft.com/office/powerpoint/2010/main" val="6547092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Effective information monitoring builds on data collected from multiple sensors that generate different kinds of data and are created by many different people for many different purposes. A sensor can be anything from a network tap to a firewall log; it is something that collects information about your network and can be used to make judgement calls about your network’s security. Building up a useful sensor system requires balancing its completeness and its redundancy. A perfect sensor system would be complete while being nonredundant: complete in the sense that every event is meaningfully described, and nonredundant in that the sensors don’t replicate information about events.</a:t>
            </a:r>
          </a:p>
        </p:txBody>
      </p:sp>
      <p:sp>
        <p:nvSpPr>
          <p:cNvPr id="4" name="Slide Number Placeholder 3"/>
          <p:cNvSpPr>
            <a:spLocks noGrp="1"/>
          </p:cNvSpPr>
          <p:nvPr>
            <p:ph type="sldNum" sz="quarter" idx="5"/>
          </p:nvPr>
        </p:nvSpPr>
        <p:spPr/>
        <p:txBody>
          <a:bodyPr/>
          <a:lstStyle/>
          <a:p>
            <a:fld id="{FD3EF75B-EE50-46BA-A473-AA7F6300ED33}" type="slidenum">
              <a:rPr lang="en-GB" smtClean="0"/>
              <a:t>130</a:t>
            </a:fld>
            <a:endParaRPr lang="en-GB"/>
          </a:p>
        </p:txBody>
      </p:sp>
    </p:spTree>
    <p:extLst>
      <p:ext uri="{BB962C8B-B14F-4D97-AF65-F5344CB8AC3E}">
        <p14:creationId xmlns:p14="http://schemas.microsoft.com/office/powerpoint/2010/main" val="4007806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Proxy</a:t>
            </a:r>
            <a:r>
              <a:rPr lang="en-GB" dirty="0"/>
              <a:t> defines, someone or something acting on behalf of something else</a:t>
            </a:r>
          </a:p>
          <a:p>
            <a:r>
              <a:rPr lang="en-GB" dirty="0"/>
              <a:t>In computer science proxy means one server acting on behalf of other servers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forward proxy is the intermediary that the client puts forward between itself and any server. The reverse proxy is at the other end – something the server puts forward between itself and any client. In short, a reverse proxy is an intermediary on the side of the server you are connecting to.</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132</a:t>
            </a:fld>
            <a:endParaRPr lang="en-GB"/>
          </a:p>
        </p:txBody>
      </p:sp>
    </p:spTree>
    <p:extLst>
      <p:ext uri="{BB962C8B-B14F-4D97-AF65-F5344CB8AC3E}">
        <p14:creationId xmlns:p14="http://schemas.microsoft.com/office/powerpoint/2010/main" val="12374632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Forward proxies are a single point for access and control, and makes it easier to enforce securities policies. Forward proxies are used by organizations, schools to enforce security, block access to certain contents on the internet for clients in the internal network. Requests may be filtered by several methods, such as a URL or DNS blacklists blacklist, URL regex filtering, MIME filtering, or content keyword filtering.</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134</a:t>
            </a:fld>
            <a:endParaRPr lang="en-GB"/>
          </a:p>
        </p:txBody>
      </p:sp>
    </p:spTree>
    <p:extLst>
      <p:ext uri="{BB962C8B-B14F-4D97-AF65-F5344CB8AC3E}">
        <p14:creationId xmlns:p14="http://schemas.microsoft.com/office/powerpoint/2010/main" val="631690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reverse proxy does exact opposite of what forward proxy does. Forward proxy proxies on behalf of clients where reverse proxy proxies on behalf of severs. It is usually an internal-facing proxy used as a front-end to control and protect access to a server on a private network. All traffic coming from the Internet and with a destination of one of the servers goes through the proxy server.</a:t>
            </a:r>
          </a:p>
        </p:txBody>
      </p:sp>
      <p:sp>
        <p:nvSpPr>
          <p:cNvPr id="4" name="Slide Number Placeholder 3"/>
          <p:cNvSpPr>
            <a:spLocks noGrp="1"/>
          </p:cNvSpPr>
          <p:nvPr>
            <p:ph type="sldNum" sz="quarter" idx="5"/>
          </p:nvPr>
        </p:nvSpPr>
        <p:spPr/>
        <p:txBody>
          <a:bodyPr/>
          <a:lstStyle/>
          <a:p>
            <a:fld id="{FD3EF75B-EE50-46BA-A473-AA7F6300ED33}" type="slidenum">
              <a:rPr lang="en-GB" smtClean="0"/>
              <a:t>136</a:t>
            </a:fld>
            <a:endParaRPr lang="en-GB"/>
          </a:p>
        </p:txBody>
      </p:sp>
    </p:spTree>
    <p:extLst>
      <p:ext uri="{BB962C8B-B14F-4D97-AF65-F5344CB8AC3E}">
        <p14:creationId xmlns:p14="http://schemas.microsoft.com/office/powerpoint/2010/main" val="42723062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the client in our example, it is reverse proxy that is providing the services for www.example.com. The client is unaware about the web servers behind the proxy which are actually providing the service.</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137</a:t>
            </a:fld>
            <a:endParaRPr lang="en-GB"/>
          </a:p>
        </p:txBody>
      </p:sp>
    </p:spTree>
    <p:extLst>
      <p:ext uri="{BB962C8B-B14F-4D97-AF65-F5344CB8AC3E}">
        <p14:creationId xmlns:p14="http://schemas.microsoft.com/office/powerpoint/2010/main" val="139082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SANS Top 20</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11</a:t>
            </a:fld>
            <a:endParaRPr lang="en-GB"/>
          </a:p>
        </p:txBody>
      </p:sp>
    </p:spTree>
    <p:extLst>
      <p:ext uri="{BB962C8B-B14F-4D97-AF65-F5344CB8AC3E}">
        <p14:creationId xmlns:p14="http://schemas.microsoft.com/office/powerpoint/2010/main" val="378057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Touchpoints  </a:t>
            </a:r>
          </a:p>
          <a:p>
            <a:r>
              <a:rPr lang="en-GB" dirty="0"/>
              <a:t> High-level map without enough details to execute against</a:t>
            </a:r>
          </a:p>
          <a:p>
            <a:r>
              <a:rPr lang="en-GB" dirty="0"/>
              <a:t>         Comprehensive, Lightweight Application Security Process (CLASP)</a:t>
            </a:r>
          </a:p>
          <a:p>
            <a:r>
              <a:rPr lang="en-US" dirty="0"/>
              <a:t>                Collection of activities  Focused on AppSec Best Practices  Good for experts as a checklist  Cover the entire SDLC  No priority ordering </a:t>
            </a:r>
            <a:endParaRPr lang="en-GB" dirty="0"/>
          </a:p>
        </p:txBody>
      </p:sp>
      <p:sp>
        <p:nvSpPr>
          <p:cNvPr id="4" name="Slide Number Placeholder 3"/>
          <p:cNvSpPr>
            <a:spLocks noGrp="1"/>
          </p:cNvSpPr>
          <p:nvPr>
            <p:ph type="sldNum" sz="quarter" idx="5"/>
          </p:nvPr>
        </p:nvSpPr>
        <p:spPr/>
        <p:txBody>
          <a:bodyPr/>
          <a:lstStyle/>
          <a:p>
            <a:fld id="{5A0640B2-3A95-42D9-86AA-448E1AE90D72}" type="slidenum">
              <a:rPr lang="en-GB" smtClean="0"/>
              <a:t>19</a:t>
            </a:fld>
            <a:endParaRPr lang="en-GB"/>
          </a:p>
        </p:txBody>
      </p:sp>
    </p:spTree>
    <p:extLst>
      <p:ext uri="{BB962C8B-B14F-4D97-AF65-F5344CB8AC3E}">
        <p14:creationId xmlns:p14="http://schemas.microsoft.com/office/powerpoint/2010/main" val="92051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Controls are put in place to reduce the likelihood on a system breach or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Improve the software quality (security)  Harden the environment in which the software is deployed  Upgrade paths – patch management  Policies, procedures, standards</a:t>
            </a:r>
            <a:endParaRPr lang="en-GB" dirty="0"/>
          </a:p>
          <a:p>
            <a:r>
              <a:rPr lang="en-US" dirty="0"/>
              <a:t> </a:t>
            </a:r>
          </a:p>
        </p:txBody>
      </p:sp>
      <p:sp>
        <p:nvSpPr>
          <p:cNvPr id="4" name="Slide Number Placeholder 3"/>
          <p:cNvSpPr>
            <a:spLocks noGrp="1"/>
          </p:cNvSpPr>
          <p:nvPr>
            <p:ph type="sldNum" sz="quarter" idx="5"/>
          </p:nvPr>
        </p:nvSpPr>
        <p:spPr/>
        <p:txBody>
          <a:bodyPr/>
          <a:lstStyle/>
          <a:p>
            <a:fld id="{5A0640B2-3A95-42D9-86AA-448E1AE90D72}" type="slidenum">
              <a:rPr lang="en-GB" smtClean="0"/>
              <a:t>21</a:t>
            </a:fld>
            <a:endParaRPr lang="en-GB"/>
          </a:p>
        </p:txBody>
      </p:sp>
    </p:spTree>
    <p:extLst>
      <p:ext uri="{BB962C8B-B14F-4D97-AF65-F5344CB8AC3E}">
        <p14:creationId xmlns:p14="http://schemas.microsoft.com/office/powerpoint/2010/main" val="226939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Controls are put in place to reduce the likelihood on a system breach or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Improve the software quality (security)  Harden the environment in which the software is deployed  Upgrade paths – patch management  Policies, procedures, standards</a:t>
            </a:r>
            <a:endParaRPr lang="en-GB" dirty="0"/>
          </a:p>
          <a:p>
            <a:r>
              <a:rPr lang="en-US" dirty="0"/>
              <a:t> </a:t>
            </a:r>
          </a:p>
        </p:txBody>
      </p:sp>
      <p:sp>
        <p:nvSpPr>
          <p:cNvPr id="4" name="Slide Number Placeholder 3"/>
          <p:cNvSpPr>
            <a:spLocks noGrp="1"/>
          </p:cNvSpPr>
          <p:nvPr>
            <p:ph type="sldNum" sz="quarter" idx="5"/>
          </p:nvPr>
        </p:nvSpPr>
        <p:spPr/>
        <p:txBody>
          <a:bodyPr/>
          <a:lstStyle/>
          <a:p>
            <a:fld id="{5A0640B2-3A95-42D9-86AA-448E1AE90D72}" type="slidenum">
              <a:rPr lang="en-GB" smtClean="0"/>
              <a:t>22</a:t>
            </a:fld>
            <a:endParaRPr lang="en-GB"/>
          </a:p>
        </p:txBody>
      </p:sp>
    </p:spTree>
    <p:extLst>
      <p:ext uri="{BB962C8B-B14F-4D97-AF65-F5344CB8AC3E}">
        <p14:creationId xmlns:p14="http://schemas.microsoft.com/office/powerpoint/2010/main" val="180273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Defines requirements for 12 Protective Monitoring Controls (PMC) which comprise of tasks such as event log management and use of intrusion detection and prevention systems</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23</a:t>
            </a:fld>
            <a:endParaRPr lang="en-GB"/>
          </a:p>
        </p:txBody>
      </p:sp>
    </p:spTree>
    <p:extLst>
      <p:ext uri="{BB962C8B-B14F-4D97-AF65-F5344CB8AC3E}">
        <p14:creationId xmlns:p14="http://schemas.microsoft.com/office/powerpoint/2010/main" val="2835282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F1CF7786-61FE-468C-A9CC-B0121ACAA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74413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03/11/2020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12783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03/11/2020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46157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a16="http://schemas.microsoft.com/office/drawing/2014/main" id="{07163F96-C234-481E-88AF-E4A1C0E9A1DC}"/>
              </a:ext>
            </a:extLst>
          </p:cNvPr>
          <p:cNvSpPr>
            <a:spLocks noGrp="1"/>
          </p:cNvSpPr>
          <p:nvPr>
            <p:ph type="pic" idx="16" hasCustomPrompt="1"/>
          </p:nvPr>
        </p:nvSpPr>
        <p:spPr>
          <a:xfrm>
            <a:off x="564358" y="1"/>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39480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188914"/>
            <a:ext cx="10970847" cy="503783"/>
          </a:xfrm>
          <a:noFill/>
        </p:spPr>
        <p:txBody>
          <a:bodyPr/>
          <a:lstStyle>
            <a:lvl1pPr algn="ctr">
              <a:defRPr>
                <a:solidFill>
                  <a:schemeClr val="tx1"/>
                </a:solidFill>
              </a:defRPr>
            </a:lvl1pPr>
          </a:lstStyle>
          <a:p>
            <a:r>
              <a:rPr lang="en-US"/>
              <a:t>Click to edit Master title style</a:t>
            </a:r>
            <a:endParaRPr lang="en-GB" dirty="0"/>
          </a:p>
        </p:txBody>
      </p:sp>
      <p:sp>
        <p:nvSpPr>
          <p:cNvPr id="6" name="Content Placeholder 2"/>
          <p:cNvSpPr>
            <a:spLocks noGrp="1"/>
          </p:cNvSpPr>
          <p:nvPr>
            <p:ph idx="1"/>
          </p:nvPr>
        </p:nvSpPr>
        <p:spPr>
          <a:xfrm>
            <a:off x="609601" y="908721"/>
            <a:ext cx="10970847" cy="52206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p:cNvSpPr>
            <a:spLocks noGrp="1"/>
          </p:cNvSpPr>
          <p:nvPr>
            <p:ph type="sldNum" idx="10"/>
          </p:nvPr>
        </p:nvSpPr>
        <p:spPr>
          <a:xfrm>
            <a:off x="8223740" y="6381750"/>
            <a:ext cx="3356708" cy="338138"/>
          </a:xfrm>
        </p:spPr>
        <p:txBody>
          <a:bodyPr/>
          <a:lstStyle>
            <a:lvl1pPr>
              <a:defRPr/>
            </a:lvl1pPr>
          </a:lstStyle>
          <a:p>
            <a:pPr>
              <a:defRPr/>
            </a:pPr>
            <a:r>
              <a:rPr lang="en-GB" altLang="en-US"/>
              <a:t>Software Assurance ELE8094: </a:t>
            </a:r>
            <a:fld id="{BC504420-CA14-46A2-A8DD-977AF9806ECC}" type="slidenum">
              <a:rPr lang="en-GB" altLang="en-US"/>
              <a:pPr>
                <a:defRPr/>
              </a:pPr>
              <a:t>‹#›</a:t>
            </a:fld>
            <a:endParaRPr lang="en-GB" altLang="en-US"/>
          </a:p>
        </p:txBody>
      </p:sp>
    </p:spTree>
    <p:extLst>
      <p:ext uri="{BB962C8B-B14F-4D97-AF65-F5344CB8AC3E}">
        <p14:creationId xmlns:p14="http://schemas.microsoft.com/office/powerpoint/2010/main" val="291945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87947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110217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286187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12792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9415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60136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116281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03/11/2020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2133504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F7786-61FE-468C-A9CC-B0121ACAA783}" type="slidenum">
              <a:rPr lang="en-GB" smtClean="0"/>
              <a:t>‹#›</a:t>
            </a:fld>
            <a:endParaRPr lang="en-GB"/>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565748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hyperlink" Target="http://www.gloscolapprenticeships.co.uk/appWiki/doku.php?id=km4_-_certificate_in_security_technology_building_blocks"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AF0E39-8064-419D-A171-F9992E0D5471}"/>
              </a:ext>
            </a:extLst>
          </p:cNvPr>
          <p:cNvSpPr/>
          <p:nvPr/>
        </p:nvSpPr>
        <p:spPr>
          <a:xfrm>
            <a:off x="7533554" y="5743215"/>
            <a:ext cx="2700000"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470409DC-80B8-4DCE-BD5E-7C63278BCB50}"/>
              </a:ext>
            </a:extLst>
          </p:cNvPr>
          <p:cNvSpPr/>
          <p:nvPr/>
        </p:nvSpPr>
        <p:spPr>
          <a:xfrm>
            <a:off x="7157173" y="5882367"/>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id="{663F5E53-EB6A-4602-AEA3-5524AA25CAFD}"/>
              </a:ext>
            </a:extLst>
          </p:cNvPr>
          <p:cNvSpPr txBox="1"/>
          <p:nvPr/>
        </p:nvSpPr>
        <p:spPr>
          <a:xfrm>
            <a:off x="8286316" y="6063578"/>
            <a:ext cx="1861368" cy="338554"/>
          </a:xfrm>
          <a:prstGeom prst="rect">
            <a:avLst/>
          </a:prstGeom>
          <a:noFill/>
        </p:spPr>
        <p:txBody>
          <a:bodyPr wrap="square" rtlCol="0" anchor="ctr">
            <a:spAutoFit/>
          </a:bodyPr>
          <a:lstStyle/>
          <a:p>
            <a:r>
              <a:rPr lang="en-US" altLang="ko-KR" sz="1600" b="1" dirty="0">
                <a:solidFill>
                  <a:schemeClr val="tx1">
                    <a:lumMod val="75000"/>
                    <a:lumOff val="25000"/>
                  </a:schemeClr>
                </a:solidFill>
                <a:latin typeface="Arial" pitchFamily="34" charset="0"/>
                <a:cs typeface="Arial" pitchFamily="34" charset="0"/>
              </a:rPr>
              <a:t>QAN 603/0884/9</a:t>
            </a:r>
          </a:p>
        </p:txBody>
      </p:sp>
      <p:sp>
        <p:nvSpPr>
          <p:cNvPr id="37" name="Oval 21">
            <a:extLst>
              <a:ext uri="{FF2B5EF4-FFF2-40B4-BE49-F238E27FC236}">
                <a16:creationId xmlns:a16="http://schemas.microsoft.com/office/drawing/2014/main" id="{05730307-46CA-4C70-AB6B-D7C2EB65A0F8}"/>
              </a:ext>
            </a:extLst>
          </p:cNvPr>
          <p:cNvSpPr>
            <a:spLocks noChangeAspect="1"/>
          </p:cNvSpPr>
          <p:nvPr/>
        </p:nvSpPr>
        <p:spPr>
          <a:xfrm>
            <a:off x="7365182" y="6063578"/>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TextBox 37">
            <a:extLst>
              <a:ext uri="{FF2B5EF4-FFF2-40B4-BE49-F238E27FC236}">
                <a16:creationId xmlns:a16="http://schemas.microsoft.com/office/drawing/2014/main" id="{B5AEE4AC-9241-4652-A447-14C6C758BF90}"/>
              </a:ext>
            </a:extLst>
          </p:cNvPr>
          <p:cNvSpPr txBox="1"/>
          <p:nvPr/>
        </p:nvSpPr>
        <p:spPr>
          <a:xfrm>
            <a:off x="7157173" y="2171603"/>
            <a:ext cx="4914753" cy="3323987"/>
          </a:xfrm>
          <a:prstGeom prst="rect">
            <a:avLst/>
          </a:prstGeom>
          <a:noFill/>
          <a:ln>
            <a:solidFill>
              <a:schemeClr val="bg2">
                <a:lumMod val="75000"/>
              </a:schemeClr>
            </a:solidFill>
          </a:ln>
        </p:spPr>
        <p:txBody>
          <a:bodyPr wrap="square" lIns="36000" tIns="0" rIns="36000" bIns="0" rtlCol="0" anchor="ctr">
            <a:spAutoFit/>
          </a:bodyPr>
          <a:lstStyle/>
          <a:p>
            <a:r>
              <a:rPr lang="en-GB" altLang="ko-KR" sz="3600" b="1" dirty="0">
                <a:solidFill>
                  <a:schemeClr val="accent1">
                    <a:lumMod val="75000"/>
                  </a:schemeClr>
                </a:solidFill>
                <a:latin typeface="Moon 2.0 Bold" panose="00000500000000000000" pitchFamily="50" charset="0"/>
                <a:ea typeface="Moon 2.0 Bold" panose="00000500000000000000" pitchFamily="50" charset="0"/>
              </a:rPr>
              <a:t>BCS Level 4 Certificate in Security Technology Building Blocks Enhanced Syllabus</a:t>
            </a:r>
            <a:endParaRPr lang="ko-KR" altLang="en-US" sz="3600" b="1" dirty="0">
              <a:solidFill>
                <a:schemeClr val="accent1">
                  <a:lumMod val="75000"/>
                </a:schemeClr>
              </a:solidFill>
              <a:latin typeface="Moon 2.0 Bold" panose="00000500000000000000" pitchFamily="50" charset="0"/>
            </a:endParaRPr>
          </a:p>
        </p:txBody>
      </p:sp>
      <p:pic>
        <p:nvPicPr>
          <p:cNvPr id="16" name="Picture Placeholder 15" descr="A picture containing text&#10;&#10;Description automatically generated">
            <a:extLst>
              <a:ext uri="{FF2B5EF4-FFF2-40B4-BE49-F238E27FC236}">
                <a16:creationId xmlns:a16="http://schemas.microsoft.com/office/drawing/2014/main" id="{DCE068DE-CBDA-42ED-90EB-D25F438DECFB}"/>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l="13449" r="13449"/>
          <a:stretch>
            <a:fillRect/>
          </a:stretch>
        </p:blipFill>
        <p:spPr/>
      </p:pic>
    </p:spTree>
    <p:extLst>
      <p:ext uri="{BB962C8B-B14F-4D97-AF65-F5344CB8AC3E}">
        <p14:creationId xmlns:p14="http://schemas.microsoft.com/office/powerpoint/2010/main" val="1455981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a:xfrm>
            <a:off x="209849" y="48800"/>
            <a:ext cx="11590421" cy="1325563"/>
          </a:xfrm>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a:xfrm>
            <a:off x="0" y="1006228"/>
            <a:ext cx="11590421" cy="4935956"/>
          </a:xfrm>
        </p:spPr>
        <p:txBody>
          <a:bodyPr/>
          <a:lstStyle/>
          <a:p>
            <a:r>
              <a:rPr lang="en-GB" dirty="0" smtClean="0"/>
              <a:t>Security </a:t>
            </a:r>
            <a:r>
              <a:rPr lang="en-GB" dirty="0"/>
              <a:t>controls are safeguards or countermeasures that prevent, detect or counteract attacks to minimise the security risk.</a:t>
            </a:r>
          </a:p>
          <a:p>
            <a:pPr lvl="1"/>
            <a:r>
              <a:rPr lang="en-GB" sz="3200" dirty="0" smtClean="0"/>
              <a:t>Policy</a:t>
            </a:r>
            <a:endParaRPr lang="en-GB" sz="3200" dirty="0"/>
          </a:p>
          <a:p>
            <a:pPr lvl="1"/>
            <a:r>
              <a:rPr lang="en-GB" sz="3200" dirty="0" smtClean="0"/>
              <a:t>Mechanism</a:t>
            </a:r>
            <a:endParaRPr lang="en-GB" sz="3200" dirty="0"/>
          </a:p>
          <a:p>
            <a:pPr lvl="1"/>
            <a:r>
              <a:rPr lang="en-GB" sz="3200" dirty="0" smtClean="0"/>
              <a:t>Motivation</a:t>
            </a:r>
            <a:endParaRPr lang="en-GB" sz="3200" dirty="0"/>
          </a:p>
          <a:p>
            <a:endParaRPr lang="en-GB" dirty="0"/>
          </a:p>
        </p:txBody>
      </p:sp>
      <p:pic>
        <p:nvPicPr>
          <p:cNvPr id="5" name="Picture 4"/>
          <p:cNvPicPr>
            <a:picLocks noChangeAspect="1"/>
          </p:cNvPicPr>
          <p:nvPr/>
        </p:nvPicPr>
        <p:blipFill>
          <a:blip r:embed="rId2"/>
          <a:stretch>
            <a:fillRect/>
          </a:stretch>
        </p:blipFill>
        <p:spPr>
          <a:xfrm>
            <a:off x="4933045" y="2156670"/>
            <a:ext cx="7077075" cy="4943475"/>
          </a:xfrm>
          <a:prstGeom prst="rect">
            <a:avLst/>
          </a:prstGeom>
        </p:spPr>
      </p:pic>
    </p:spTree>
    <p:extLst>
      <p:ext uri="{BB962C8B-B14F-4D97-AF65-F5344CB8AC3E}">
        <p14:creationId xmlns:p14="http://schemas.microsoft.com/office/powerpoint/2010/main" val="30962135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67587" name="Text Box 3"/>
          <p:cNvSpPr txBox="1">
            <a:spLocks noChangeArrowheads="1"/>
          </p:cNvSpPr>
          <p:nvPr/>
        </p:nvSpPr>
        <p:spPr bwMode="auto">
          <a:xfrm>
            <a:off x="2590800" y="1447800"/>
            <a:ext cx="1752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Attack/ Privilege Escalation Phase</a:t>
            </a:r>
          </a:p>
        </p:txBody>
      </p:sp>
      <p:sp>
        <p:nvSpPr>
          <p:cNvPr id="67588"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589" name="Rectangle 5"/>
          <p:cNvSpPr>
            <a:spLocks noGrp="1" noChangeArrowheads="1"/>
          </p:cNvSpPr>
          <p:nvPr>
            <p:ph type="body" idx="1"/>
          </p:nvPr>
        </p:nvSpPr>
        <p:spPr>
          <a:xfrm>
            <a:off x="4648200" y="1447800"/>
            <a:ext cx="6019800" cy="5410200"/>
          </a:xfrm>
        </p:spPr>
        <p:txBody>
          <a:bodyPr/>
          <a:lstStyle/>
          <a:p>
            <a:r>
              <a:rPr lang="en-US" altLang="en-US" sz="2400"/>
              <a:t>Final target compromise: SUCCESS!</a:t>
            </a:r>
          </a:p>
          <a:p>
            <a:endParaRPr lang="en-US" altLang="en-US" sz="2400"/>
          </a:p>
          <a:p>
            <a:r>
              <a:rPr lang="en-US" altLang="en-US" sz="2400"/>
              <a:t>Intermediate target: full compromise, pivoting</a:t>
            </a:r>
          </a:p>
          <a:p>
            <a:endParaRPr lang="en-US" altLang="en-US" sz="2400"/>
          </a:p>
          <a:p>
            <a:r>
              <a:rPr lang="en-US" altLang="en-US" sz="2400"/>
              <a:t>Intermediate target: partial compromise, pivoting</a:t>
            </a:r>
          </a:p>
          <a:p>
            <a:endParaRPr lang="en-US" altLang="en-US" sz="2400"/>
          </a:p>
          <a:p>
            <a:r>
              <a:rPr lang="en-US" altLang="en-US" sz="2400"/>
              <a:t>Point of attack/attacker profile switching</a:t>
            </a:r>
          </a:p>
          <a:p>
            <a:endParaRPr lang="en-US" altLang="en-US" sz="2400">
              <a:solidFill>
                <a:srgbClr val="FF0000"/>
              </a:solidFill>
            </a:endParaRPr>
          </a:p>
          <a:p>
            <a:r>
              <a:rPr lang="en-US" altLang="en-US" sz="2400">
                <a:solidFill>
                  <a:srgbClr val="FF0000"/>
                </a:solidFill>
              </a:rPr>
              <a:t>Back to information gathering phase</a:t>
            </a:r>
          </a:p>
        </p:txBody>
      </p:sp>
      <p:sp>
        <p:nvSpPr>
          <p:cNvPr id="67590" name="AutoShape 6"/>
          <p:cNvSpPr>
            <a:spLocks noChangeArrowheads="1"/>
          </p:cNvSpPr>
          <p:nvPr/>
        </p:nvSpPr>
        <p:spPr bwMode="auto">
          <a:xfrm>
            <a:off x="25908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591" name="AutoShape 7"/>
          <p:cNvSpPr>
            <a:spLocks noChangeArrowheads="1"/>
          </p:cNvSpPr>
          <p:nvPr/>
        </p:nvSpPr>
        <p:spPr bwMode="auto">
          <a:xfrm>
            <a:off x="28194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592" name="AutoShape 8"/>
          <p:cNvSpPr>
            <a:spLocks noChangeArrowheads="1"/>
          </p:cNvSpPr>
          <p:nvPr/>
        </p:nvSpPr>
        <p:spPr bwMode="auto">
          <a:xfrm>
            <a:off x="30480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593" name="AutoShape 9"/>
          <p:cNvSpPr>
            <a:spLocks noChangeArrowheads="1"/>
          </p:cNvSpPr>
          <p:nvPr/>
        </p:nvSpPr>
        <p:spPr bwMode="auto">
          <a:xfrm>
            <a:off x="32766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594" name="AutoShape 10"/>
          <p:cNvSpPr>
            <a:spLocks noChangeArrowheads="1"/>
          </p:cNvSpPr>
          <p:nvPr/>
        </p:nvSpPr>
        <p:spPr bwMode="auto">
          <a:xfrm>
            <a:off x="3505200" y="6096000"/>
            <a:ext cx="304800" cy="304800"/>
          </a:xfrm>
          <a:prstGeom prst="chevron">
            <a:avLst>
              <a:gd name="adj" fmla="val 25000"/>
            </a:avLst>
          </a:prstGeom>
          <a:solidFill>
            <a:srgbClr val="E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595" name="AutoShape 11"/>
          <p:cNvSpPr>
            <a:spLocks noChangeArrowheads="1"/>
          </p:cNvSpPr>
          <p:nvPr/>
        </p:nvSpPr>
        <p:spPr bwMode="auto">
          <a:xfrm>
            <a:off x="3810000" y="6096000"/>
            <a:ext cx="304800" cy="304800"/>
          </a:xfrm>
          <a:prstGeom prst="chevron">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596" name="AutoShape 12"/>
          <p:cNvSpPr>
            <a:spLocks noChangeArrowheads="1"/>
          </p:cNvSpPr>
          <p:nvPr/>
        </p:nvSpPr>
        <p:spPr bwMode="auto">
          <a:xfrm>
            <a:off x="4038600" y="6096000"/>
            <a:ext cx="228600" cy="304800"/>
          </a:xfrm>
          <a:prstGeom prst="homePlate">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598" name="AutoShape 14"/>
          <p:cNvSpPr>
            <a:spLocks noChangeArrowheads="1"/>
          </p:cNvSpPr>
          <p:nvPr/>
        </p:nvSpPr>
        <p:spPr bwMode="auto">
          <a:xfrm rot="10804720">
            <a:off x="2438400" y="6477000"/>
            <a:ext cx="1295400" cy="228600"/>
          </a:xfrm>
          <a:prstGeom prst="curvedDownArrow">
            <a:avLst>
              <a:gd name="adj1" fmla="val 40270"/>
              <a:gd name="adj2" fmla="val 163887"/>
              <a:gd name="adj3" fmla="val 33333"/>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789290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67598"/>
                                        </p:tgtEl>
                                        <p:attrNameLst>
                                          <p:attrName>style.visibility</p:attrName>
                                        </p:attrNameLst>
                                      </p:cBhvr>
                                      <p:to>
                                        <p:strVal val="visible"/>
                                      </p:to>
                                    </p:set>
                                    <p:anim calcmode="lin" valueType="num">
                                      <p:cBhvr>
                                        <p:cTn id="7" dur="500" fill="hold"/>
                                        <p:tgtEl>
                                          <p:spTgt spid="67598"/>
                                        </p:tgtEl>
                                        <p:attrNameLst>
                                          <p:attrName>ppt_x</p:attrName>
                                        </p:attrNameLst>
                                      </p:cBhvr>
                                      <p:tavLst>
                                        <p:tav tm="0">
                                          <p:val>
                                            <p:strVal val="#ppt_x+#ppt_w/2"/>
                                          </p:val>
                                        </p:tav>
                                        <p:tav tm="100000">
                                          <p:val>
                                            <p:strVal val="#ppt_x"/>
                                          </p:val>
                                        </p:tav>
                                      </p:tavLst>
                                    </p:anim>
                                    <p:anim calcmode="lin" valueType="num">
                                      <p:cBhvr>
                                        <p:cTn id="8" dur="500" fill="hold"/>
                                        <p:tgtEl>
                                          <p:spTgt spid="67598"/>
                                        </p:tgtEl>
                                        <p:attrNameLst>
                                          <p:attrName>ppt_y</p:attrName>
                                        </p:attrNameLst>
                                      </p:cBhvr>
                                      <p:tavLst>
                                        <p:tav tm="0">
                                          <p:val>
                                            <p:strVal val="#ppt_y"/>
                                          </p:val>
                                        </p:tav>
                                        <p:tav tm="100000">
                                          <p:val>
                                            <p:strVal val="#ppt_y"/>
                                          </p:val>
                                        </p:tav>
                                      </p:tavLst>
                                    </p:anim>
                                    <p:anim calcmode="lin" valueType="num">
                                      <p:cBhvr>
                                        <p:cTn id="9" dur="500" fill="hold"/>
                                        <p:tgtEl>
                                          <p:spTgt spid="67598"/>
                                        </p:tgtEl>
                                        <p:attrNameLst>
                                          <p:attrName>ppt_w</p:attrName>
                                        </p:attrNameLst>
                                      </p:cBhvr>
                                      <p:tavLst>
                                        <p:tav tm="0">
                                          <p:val>
                                            <p:fltVal val="0"/>
                                          </p:val>
                                        </p:tav>
                                        <p:tav tm="100000">
                                          <p:val>
                                            <p:strVal val="#ppt_w"/>
                                          </p:val>
                                        </p:tav>
                                      </p:tavLst>
                                    </p:anim>
                                    <p:anim calcmode="lin" valueType="num">
                                      <p:cBhvr>
                                        <p:cTn id="10" dur="500" fill="hold"/>
                                        <p:tgtEl>
                                          <p:spTgt spid="675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68611" name="Text Box 3"/>
          <p:cNvSpPr txBox="1">
            <a:spLocks noChangeArrowheads="1"/>
          </p:cNvSpPr>
          <p:nvPr/>
        </p:nvSpPr>
        <p:spPr bwMode="auto">
          <a:xfrm>
            <a:off x="2590800" y="1447800"/>
            <a:ext cx="1752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Analysis and Reporting Phase</a:t>
            </a:r>
          </a:p>
        </p:txBody>
      </p:sp>
      <p:sp>
        <p:nvSpPr>
          <p:cNvPr id="68612"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3" name="Rectangle 5"/>
          <p:cNvSpPr>
            <a:spLocks noGrp="1" noChangeArrowheads="1"/>
          </p:cNvSpPr>
          <p:nvPr>
            <p:ph type="body" idx="1"/>
          </p:nvPr>
        </p:nvSpPr>
        <p:spPr>
          <a:xfrm>
            <a:off x="4648200" y="1447800"/>
            <a:ext cx="6019800" cy="5410200"/>
          </a:xfrm>
        </p:spPr>
        <p:txBody>
          <a:bodyPr/>
          <a:lstStyle/>
          <a:p>
            <a:r>
              <a:rPr lang="en-US" altLang="en-US" sz="2400"/>
              <a:t>Information gathering and consolidation</a:t>
            </a:r>
          </a:p>
          <a:p>
            <a:endParaRPr lang="en-US" altLang="en-US" sz="2400"/>
          </a:p>
          <a:p>
            <a:r>
              <a:rPr lang="en-US" altLang="en-US" sz="2400"/>
              <a:t>Analysis and extraction of general conclusions and recommendations</a:t>
            </a:r>
          </a:p>
          <a:p>
            <a:endParaRPr lang="en-US" altLang="en-US" sz="2400"/>
          </a:p>
          <a:p>
            <a:r>
              <a:rPr lang="en-US" altLang="en-US" sz="2400"/>
              <a:t>Generation of deliverables</a:t>
            </a:r>
          </a:p>
          <a:p>
            <a:endParaRPr lang="en-US" altLang="en-US" sz="2400"/>
          </a:p>
          <a:p>
            <a:r>
              <a:rPr lang="en-US" altLang="en-US" sz="2400"/>
              <a:t>Final presentation</a:t>
            </a:r>
          </a:p>
        </p:txBody>
      </p:sp>
      <p:sp>
        <p:nvSpPr>
          <p:cNvPr id="68614" name="AutoShape 6"/>
          <p:cNvSpPr>
            <a:spLocks noChangeArrowheads="1"/>
          </p:cNvSpPr>
          <p:nvPr/>
        </p:nvSpPr>
        <p:spPr bwMode="auto">
          <a:xfrm>
            <a:off x="25908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5" name="AutoShape 7"/>
          <p:cNvSpPr>
            <a:spLocks noChangeArrowheads="1"/>
          </p:cNvSpPr>
          <p:nvPr/>
        </p:nvSpPr>
        <p:spPr bwMode="auto">
          <a:xfrm>
            <a:off x="28194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6" name="AutoShape 8"/>
          <p:cNvSpPr>
            <a:spLocks noChangeArrowheads="1"/>
          </p:cNvSpPr>
          <p:nvPr/>
        </p:nvSpPr>
        <p:spPr bwMode="auto">
          <a:xfrm>
            <a:off x="30480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7" name="AutoShape 9"/>
          <p:cNvSpPr>
            <a:spLocks noChangeArrowheads="1"/>
          </p:cNvSpPr>
          <p:nvPr/>
        </p:nvSpPr>
        <p:spPr bwMode="auto">
          <a:xfrm>
            <a:off x="32766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8" name="AutoShape 10"/>
          <p:cNvSpPr>
            <a:spLocks noChangeArrowheads="1"/>
          </p:cNvSpPr>
          <p:nvPr/>
        </p:nvSpPr>
        <p:spPr bwMode="auto">
          <a:xfrm>
            <a:off x="3505200" y="6096000"/>
            <a:ext cx="304800" cy="304800"/>
          </a:xfrm>
          <a:prstGeom prst="chevron">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9" name="AutoShape 11"/>
          <p:cNvSpPr>
            <a:spLocks noChangeArrowheads="1"/>
          </p:cNvSpPr>
          <p:nvPr/>
        </p:nvSpPr>
        <p:spPr bwMode="auto">
          <a:xfrm>
            <a:off x="3810000" y="6096000"/>
            <a:ext cx="304800" cy="304800"/>
          </a:xfrm>
          <a:prstGeom prst="chevron">
            <a:avLst>
              <a:gd name="adj" fmla="val 25000"/>
            </a:avLst>
          </a:prstGeom>
          <a:solidFill>
            <a:srgbClr val="E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20" name="AutoShape 12"/>
          <p:cNvSpPr>
            <a:spLocks noChangeArrowheads="1"/>
          </p:cNvSpPr>
          <p:nvPr/>
        </p:nvSpPr>
        <p:spPr bwMode="auto">
          <a:xfrm>
            <a:off x="4038600" y="6096000"/>
            <a:ext cx="228600" cy="304800"/>
          </a:xfrm>
          <a:prstGeom prst="homePlate">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4108218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69635" name="Text Box 3"/>
          <p:cNvSpPr txBox="1">
            <a:spLocks noChangeArrowheads="1"/>
          </p:cNvSpPr>
          <p:nvPr/>
        </p:nvSpPr>
        <p:spPr bwMode="auto">
          <a:xfrm>
            <a:off x="2590800" y="1447800"/>
            <a:ext cx="175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Clean Up Phase</a:t>
            </a:r>
          </a:p>
        </p:txBody>
      </p:sp>
      <p:sp>
        <p:nvSpPr>
          <p:cNvPr id="69636"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7" name="Rectangle 5"/>
          <p:cNvSpPr>
            <a:spLocks noGrp="1" noChangeArrowheads="1"/>
          </p:cNvSpPr>
          <p:nvPr>
            <p:ph type="body" idx="1"/>
          </p:nvPr>
        </p:nvSpPr>
        <p:spPr>
          <a:xfrm>
            <a:off x="4648200" y="1447800"/>
            <a:ext cx="6019800" cy="5410200"/>
          </a:xfrm>
        </p:spPr>
        <p:txBody>
          <a:bodyPr/>
          <a:lstStyle/>
          <a:p>
            <a:r>
              <a:rPr lang="en-US" altLang="en-US" sz="2400"/>
              <a:t>Definition of specific clean up tasks</a:t>
            </a:r>
          </a:p>
          <a:p>
            <a:endParaRPr lang="en-US" altLang="en-US" sz="2400"/>
          </a:p>
          <a:p>
            <a:r>
              <a:rPr lang="en-US" altLang="en-US" sz="2400"/>
              <a:t>Definition of specific clean up procedures</a:t>
            </a:r>
          </a:p>
          <a:p>
            <a:endParaRPr lang="en-US" altLang="en-US" sz="2400"/>
          </a:p>
          <a:p>
            <a:r>
              <a:rPr lang="en-US" altLang="en-US" sz="2400"/>
              <a:t>Clean up execution</a:t>
            </a:r>
          </a:p>
        </p:txBody>
      </p:sp>
      <p:sp>
        <p:nvSpPr>
          <p:cNvPr id="69638" name="AutoShape 6"/>
          <p:cNvSpPr>
            <a:spLocks noChangeArrowheads="1"/>
          </p:cNvSpPr>
          <p:nvPr/>
        </p:nvSpPr>
        <p:spPr bwMode="auto">
          <a:xfrm>
            <a:off x="25908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9" name="AutoShape 7"/>
          <p:cNvSpPr>
            <a:spLocks noChangeArrowheads="1"/>
          </p:cNvSpPr>
          <p:nvPr/>
        </p:nvSpPr>
        <p:spPr bwMode="auto">
          <a:xfrm>
            <a:off x="28194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40" name="AutoShape 8"/>
          <p:cNvSpPr>
            <a:spLocks noChangeArrowheads="1"/>
          </p:cNvSpPr>
          <p:nvPr/>
        </p:nvSpPr>
        <p:spPr bwMode="auto">
          <a:xfrm>
            <a:off x="30480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41" name="AutoShape 9"/>
          <p:cNvSpPr>
            <a:spLocks noChangeArrowheads="1"/>
          </p:cNvSpPr>
          <p:nvPr/>
        </p:nvSpPr>
        <p:spPr bwMode="auto">
          <a:xfrm>
            <a:off x="32766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42" name="AutoShape 10"/>
          <p:cNvSpPr>
            <a:spLocks noChangeArrowheads="1"/>
          </p:cNvSpPr>
          <p:nvPr/>
        </p:nvSpPr>
        <p:spPr bwMode="auto">
          <a:xfrm>
            <a:off x="3505200" y="6096000"/>
            <a:ext cx="304800" cy="304800"/>
          </a:xfrm>
          <a:prstGeom prst="chevron">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43" name="AutoShape 11"/>
          <p:cNvSpPr>
            <a:spLocks noChangeArrowheads="1"/>
          </p:cNvSpPr>
          <p:nvPr/>
        </p:nvSpPr>
        <p:spPr bwMode="auto">
          <a:xfrm>
            <a:off x="3810000" y="6096000"/>
            <a:ext cx="304800" cy="304800"/>
          </a:xfrm>
          <a:prstGeom prst="chevron">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44" name="AutoShape 12"/>
          <p:cNvSpPr>
            <a:spLocks noChangeArrowheads="1"/>
          </p:cNvSpPr>
          <p:nvPr/>
        </p:nvSpPr>
        <p:spPr bwMode="auto">
          <a:xfrm>
            <a:off x="4038600" y="6096000"/>
            <a:ext cx="228600" cy="304800"/>
          </a:xfrm>
          <a:prstGeom prst="homePlate">
            <a:avLst>
              <a:gd name="adj" fmla="val 25000"/>
            </a:avLst>
          </a:prstGeom>
          <a:solidFill>
            <a:srgbClr val="E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54947512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smtClean="0"/>
              <a:t>Software Code Review</a:t>
            </a:r>
            <a:endParaRPr lang="en-GB" dirty="0"/>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p:txBody>
          <a:bodyPr>
            <a:normAutofit lnSpcReduction="10000"/>
          </a:bodyPr>
          <a:lstStyle/>
          <a:p>
            <a:endParaRPr lang="en-GB" dirty="0"/>
          </a:p>
          <a:p>
            <a:endParaRPr lang="en-GB" dirty="0"/>
          </a:p>
          <a:p>
            <a:r>
              <a:rPr lang="en-GB" dirty="0"/>
              <a:t>Historically we have built functional software and tested it for just that stability and functionality, security has been an afterthought if considered at all. Software needs to be designed securely, built in not bolted on. </a:t>
            </a:r>
          </a:p>
          <a:p>
            <a:r>
              <a:rPr lang="en-GB" dirty="0" smtClean="0"/>
              <a:t>Normal </a:t>
            </a:r>
            <a:r>
              <a:rPr lang="en-GB" dirty="0"/>
              <a:t>software can have millions of line of code and about 1% of that contains vulnerabilities. </a:t>
            </a:r>
          </a:p>
          <a:p>
            <a:r>
              <a:rPr lang="en-GB" smtClean="0"/>
              <a:t>Many </a:t>
            </a:r>
            <a:r>
              <a:rPr lang="en-GB" dirty="0"/>
              <a:t>security breaches happen because our software is easy to compromise </a:t>
            </a:r>
          </a:p>
          <a:p>
            <a:r>
              <a:rPr lang="en-GB" dirty="0" smtClean="0"/>
              <a:t>Security </a:t>
            </a:r>
            <a:r>
              <a:rPr lang="en-GB" dirty="0"/>
              <a:t>testing is a process that is performed with the intention of revealing flaws in security mechanisms and finding the vulnerabilities or weaknesses of software applications. </a:t>
            </a:r>
          </a:p>
        </p:txBody>
      </p:sp>
    </p:spTree>
    <p:extLst>
      <p:ext uri="{BB962C8B-B14F-4D97-AF65-F5344CB8AC3E}">
        <p14:creationId xmlns:p14="http://schemas.microsoft.com/office/powerpoint/2010/main" val="308002618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smtClean="0"/>
              <a:t>Static Application Security Testing</a:t>
            </a:r>
            <a:endParaRPr lang="en-GB" dirty="0"/>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p:txBody>
          <a:bodyPr>
            <a:normAutofit/>
          </a:bodyPr>
          <a:lstStyle/>
          <a:p>
            <a:endParaRPr lang="en-GB" dirty="0"/>
          </a:p>
          <a:p>
            <a:r>
              <a:rPr lang="en-GB" dirty="0"/>
              <a:t>SAST is also known as “white-box testing”, meaning it tests the internal structures or workings of an application, as opposed to its functionality</a:t>
            </a:r>
            <a:r>
              <a:rPr lang="en-GB" dirty="0" smtClean="0"/>
              <a:t>.</a:t>
            </a:r>
          </a:p>
          <a:p>
            <a:r>
              <a:rPr lang="en-GB" dirty="0" smtClean="0"/>
              <a:t> </a:t>
            </a:r>
            <a:r>
              <a:rPr lang="en-GB" dirty="0"/>
              <a:t>It operates at the same level as the source code in order to detect vulnerabilities. </a:t>
            </a:r>
            <a:endParaRPr lang="en-GB" dirty="0" smtClean="0"/>
          </a:p>
          <a:p>
            <a:r>
              <a:rPr lang="en-GB" dirty="0" smtClean="0"/>
              <a:t>Since </a:t>
            </a:r>
            <a:r>
              <a:rPr lang="en-GB" dirty="0"/>
              <a:t>the SAST analysis is conducted before code compilation, and without executing it, this tool can be applied early on in the software development lifecycle (SDLC). </a:t>
            </a:r>
            <a:endParaRPr lang="en-GB" dirty="0" smtClean="0"/>
          </a:p>
          <a:p>
            <a:r>
              <a:rPr lang="en-GB" dirty="0" smtClean="0"/>
              <a:t>Most </a:t>
            </a:r>
            <a:r>
              <a:rPr lang="en-GB" dirty="0"/>
              <a:t>SAST tools support the major web languages: PHP, Java, and </a:t>
            </a:r>
            <a:r>
              <a:rPr lang="en-GB" dirty="0" err="1"/>
              <a:t>.Net</a:t>
            </a:r>
            <a:r>
              <a:rPr lang="en-GB" dirty="0"/>
              <a:t>, and some form of C, C++, or C#.</a:t>
            </a:r>
          </a:p>
        </p:txBody>
      </p:sp>
    </p:spTree>
    <p:extLst>
      <p:ext uri="{BB962C8B-B14F-4D97-AF65-F5344CB8AC3E}">
        <p14:creationId xmlns:p14="http://schemas.microsoft.com/office/powerpoint/2010/main" val="5803069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smtClean="0"/>
              <a:t>SAST benefits</a:t>
            </a:r>
            <a:endParaRPr lang="en-GB" dirty="0"/>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p:txBody>
          <a:bodyPr>
            <a:normAutofit/>
          </a:bodyPr>
          <a:lstStyle/>
          <a:p>
            <a:endParaRPr lang="en-GB" dirty="0"/>
          </a:p>
          <a:p>
            <a:pPr fontAlgn="base"/>
            <a:r>
              <a:rPr lang="en-GB" dirty="0"/>
              <a:t>SAST tools discover highly complex vulnerabilities during the first stages of development, which can be resolved quickly;</a:t>
            </a:r>
          </a:p>
          <a:p>
            <a:pPr fontAlgn="base"/>
            <a:r>
              <a:rPr lang="en-GB" dirty="0"/>
              <a:t>Since it establishes the specifics of an issue, including the code line, it makes remediation simpler;</a:t>
            </a:r>
          </a:p>
          <a:p>
            <a:pPr fontAlgn="base"/>
            <a:r>
              <a:rPr lang="en-GB" dirty="0"/>
              <a:t>It can be integrated into the existing environment at different points of the software development cycle;</a:t>
            </a:r>
          </a:p>
          <a:p>
            <a:pPr fontAlgn="base"/>
            <a:r>
              <a:rPr lang="en-GB" dirty="0"/>
              <a:t>It takes little to examine code and compares </a:t>
            </a:r>
            <a:r>
              <a:rPr lang="en-GB" dirty="0" err="1"/>
              <a:t>favorably</a:t>
            </a:r>
            <a:r>
              <a:rPr lang="en-GB" dirty="0"/>
              <a:t> to manual audits;</a:t>
            </a:r>
          </a:p>
        </p:txBody>
      </p:sp>
    </p:spTree>
    <p:extLst>
      <p:ext uri="{BB962C8B-B14F-4D97-AF65-F5344CB8AC3E}">
        <p14:creationId xmlns:p14="http://schemas.microsoft.com/office/powerpoint/2010/main" val="2425106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smtClean="0"/>
              <a:t>SAST limitations</a:t>
            </a:r>
            <a:endParaRPr lang="en-GB" dirty="0"/>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p:txBody>
          <a:bodyPr>
            <a:normAutofit lnSpcReduction="10000"/>
          </a:bodyPr>
          <a:lstStyle/>
          <a:p>
            <a:endParaRPr lang="en-GB" dirty="0"/>
          </a:p>
          <a:p>
            <a:pPr fontAlgn="base"/>
            <a:r>
              <a:rPr lang="en-GB" dirty="0"/>
              <a:t>Not all companies or individuals are willing to provide data for binary or byte-code and source code analysis;</a:t>
            </a:r>
          </a:p>
          <a:p>
            <a:pPr fontAlgn="base"/>
            <a:r>
              <a:rPr lang="en-GB" dirty="0"/>
              <a:t>Deploying the technology at scale may be challenging;</a:t>
            </a:r>
          </a:p>
          <a:p>
            <a:pPr fontAlgn="base"/>
            <a:r>
              <a:rPr lang="en-GB" dirty="0"/>
              <a:t>It tends to model code </a:t>
            </a:r>
            <a:r>
              <a:rPr lang="en-GB" dirty="0" err="1"/>
              <a:t>behavior</a:t>
            </a:r>
            <a:r>
              <a:rPr lang="en-GB" dirty="0"/>
              <a:t> inaccurately. Therefore, developers have to deal with many false positives and false negatives;</a:t>
            </a:r>
          </a:p>
          <a:p>
            <a:pPr fontAlgn="base"/>
            <a:r>
              <a:rPr lang="en-GB" dirty="0"/>
              <a:t>Dynamically-typed languages pose challenges; SAST tools need to semantically understand many moving pieces of the code that might be written in different programming languages.</a:t>
            </a:r>
          </a:p>
          <a:p>
            <a:pPr fontAlgn="base"/>
            <a:r>
              <a:rPr lang="en-GB" dirty="0"/>
              <a:t>It can’t test the application in the real environment, so vulnerabilities in application logic or insecure configuration are not detectable.</a:t>
            </a:r>
          </a:p>
        </p:txBody>
      </p:sp>
    </p:spTree>
    <p:extLst>
      <p:ext uri="{BB962C8B-B14F-4D97-AF65-F5344CB8AC3E}">
        <p14:creationId xmlns:p14="http://schemas.microsoft.com/office/powerpoint/2010/main" val="11553736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smtClean="0"/>
              <a:t>Dynamic </a:t>
            </a:r>
            <a:r>
              <a:rPr lang="en-GB" dirty="0"/>
              <a:t>Application Security Testing</a:t>
            </a:r>
            <a:endParaRPr lang="en-GB" dirty="0"/>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p:txBody>
          <a:bodyPr>
            <a:normAutofit/>
          </a:bodyPr>
          <a:lstStyle/>
          <a:p>
            <a:endParaRPr lang="en-GB" dirty="0"/>
          </a:p>
          <a:p>
            <a:r>
              <a:rPr lang="en-GB" dirty="0"/>
              <a:t>DAST is a “black box testing” method, meaning it is performed from the outside in. </a:t>
            </a:r>
            <a:endParaRPr lang="en-GB" dirty="0" smtClean="0"/>
          </a:p>
          <a:p>
            <a:r>
              <a:rPr lang="en-GB" dirty="0" smtClean="0"/>
              <a:t>The </a:t>
            </a:r>
            <a:r>
              <a:rPr lang="en-GB" dirty="0"/>
              <a:t>principle revolves around introducing faults to test code paths on an application. </a:t>
            </a:r>
            <a:endParaRPr lang="en-GB" dirty="0" smtClean="0"/>
          </a:p>
          <a:p>
            <a:r>
              <a:rPr lang="en-GB" dirty="0" smtClean="0"/>
              <a:t>For </a:t>
            </a:r>
            <a:r>
              <a:rPr lang="en-GB" dirty="0"/>
              <a:t>instance, it can use threat data feeds to detect malicious activity</a:t>
            </a:r>
            <a:r>
              <a:rPr lang="en-GB" dirty="0" smtClean="0"/>
              <a:t>.</a:t>
            </a:r>
          </a:p>
          <a:p>
            <a:r>
              <a:rPr lang="en-GB" dirty="0" smtClean="0"/>
              <a:t> </a:t>
            </a:r>
            <a:r>
              <a:rPr lang="en-GB" dirty="0"/>
              <a:t>DAST doesn’t require source code or binaries since it </a:t>
            </a:r>
            <a:r>
              <a:rPr lang="en-GB" dirty="0" err="1"/>
              <a:t>analyzes</a:t>
            </a:r>
            <a:r>
              <a:rPr lang="en-GB" dirty="0"/>
              <a:t> by executing the application.</a:t>
            </a:r>
          </a:p>
        </p:txBody>
      </p:sp>
    </p:spTree>
    <p:extLst>
      <p:ext uri="{BB962C8B-B14F-4D97-AF65-F5344CB8AC3E}">
        <p14:creationId xmlns:p14="http://schemas.microsoft.com/office/powerpoint/2010/main" val="13776973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smtClean="0"/>
              <a:t>DAST Benefits</a:t>
            </a:r>
            <a:endParaRPr lang="en-GB" dirty="0"/>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p:txBody>
          <a:bodyPr>
            <a:normAutofit/>
          </a:bodyPr>
          <a:lstStyle/>
          <a:p>
            <a:endParaRPr lang="en-GB" dirty="0"/>
          </a:p>
          <a:p>
            <a:pPr fontAlgn="base"/>
            <a:r>
              <a:rPr lang="en-GB" dirty="0"/>
              <a:t>The analysis allows developers to spot the runtime issues, which isn’t something SAST is capable of. These can be authentication and network configuration flaws or issues that arise only after the login.</a:t>
            </a:r>
          </a:p>
          <a:p>
            <a:pPr fontAlgn="base"/>
            <a:r>
              <a:rPr lang="en-GB" dirty="0"/>
              <a:t>There are fewer cases of false positives.</a:t>
            </a:r>
          </a:p>
          <a:p>
            <a:pPr fontAlgn="base"/>
            <a:r>
              <a:rPr lang="en-GB" dirty="0"/>
              <a:t>It supports off-the-shelf and customized programming languages and frameworks.</a:t>
            </a:r>
          </a:p>
          <a:p>
            <a:pPr fontAlgn="base"/>
            <a:r>
              <a:rPr lang="en-GB" dirty="0"/>
              <a:t>It presents a less expensive and complex alternative to SAST.</a:t>
            </a:r>
          </a:p>
        </p:txBody>
      </p:sp>
    </p:spTree>
    <p:extLst>
      <p:ext uri="{BB962C8B-B14F-4D97-AF65-F5344CB8AC3E}">
        <p14:creationId xmlns:p14="http://schemas.microsoft.com/office/powerpoint/2010/main" val="41853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smtClean="0"/>
              <a:t> DAST Limitations</a:t>
            </a:r>
            <a:endParaRPr lang="en-GB" dirty="0"/>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p:txBody>
          <a:bodyPr>
            <a:normAutofit/>
          </a:bodyPr>
          <a:lstStyle/>
          <a:p>
            <a:endParaRPr lang="en-GB" dirty="0"/>
          </a:p>
          <a:p>
            <a:pPr fontAlgn="base"/>
            <a:r>
              <a:rPr lang="en-GB" dirty="0"/>
              <a:t>DAST tools provide no insight into the underlying causes of the vulnerabilities and also have difficulties maintaining coding standards.</a:t>
            </a:r>
          </a:p>
          <a:p>
            <a:pPr fontAlgn="base"/>
            <a:r>
              <a:rPr lang="en-GB" dirty="0"/>
              <a:t>The analysis is not suited for earlier stages of development as it can only be done on a running application.</a:t>
            </a:r>
          </a:p>
          <a:p>
            <a:pPr fontAlgn="base"/>
            <a:r>
              <a:rPr lang="en-GB" dirty="0"/>
              <a:t>It won’t simulate potential attacks perfectly because exploits are often executed by a party with an internal knowledge base about the application.</a:t>
            </a:r>
          </a:p>
        </p:txBody>
      </p:sp>
    </p:spTree>
    <p:extLst>
      <p:ext uri="{BB962C8B-B14F-4D97-AF65-F5344CB8AC3E}">
        <p14:creationId xmlns:p14="http://schemas.microsoft.com/office/powerpoint/2010/main" val="210542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1085850" y="33337"/>
            <a:ext cx="10020300" cy="6791325"/>
          </a:xfrm>
          <a:prstGeom prst="rect">
            <a:avLst/>
          </a:prstGeom>
        </p:spPr>
      </p:pic>
    </p:spTree>
    <p:extLst>
      <p:ext uri="{BB962C8B-B14F-4D97-AF65-F5344CB8AC3E}">
        <p14:creationId xmlns:p14="http://schemas.microsoft.com/office/powerpoint/2010/main" val="2104757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smtClean="0"/>
              <a:t>Interactive Application </a:t>
            </a:r>
            <a:r>
              <a:rPr lang="en-GB" dirty="0"/>
              <a:t>Security Testing</a:t>
            </a:r>
            <a:endParaRPr lang="en-GB" dirty="0"/>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p:txBody>
          <a:bodyPr>
            <a:normAutofit/>
          </a:bodyPr>
          <a:lstStyle/>
          <a:p>
            <a:endParaRPr lang="en-GB" dirty="0"/>
          </a:p>
          <a:p>
            <a:pPr fontAlgn="base"/>
            <a:r>
              <a:rPr lang="en-GB" dirty="0"/>
              <a:t>IAST uses software instrumentation to assess how an application performs and detect vulnerabilities. </a:t>
            </a:r>
            <a:endParaRPr lang="en-GB" dirty="0" smtClean="0"/>
          </a:p>
          <a:p>
            <a:pPr fontAlgn="base"/>
            <a:r>
              <a:rPr lang="en-GB" dirty="0" smtClean="0"/>
              <a:t>IAST </a:t>
            </a:r>
            <a:r>
              <a:rPr lang="en-GB" dirty="0"/>
              <a:t>has an “agent-like” approach, meaning agents and sensors are run to continually </a:t>
            </a:r>
            <a:r>
              <a:rPr lang="en-GB" dirty="0" err="1"/>
              <a:t>analyze</a:t>
            </a:r>
            <a:r>
              <a:rPr lang="en-GB" dirty="0"/>
              <a:t> the application workings during automated testing, manual testing, or a mix of the two.</a:t>
            </a:r>
          </a:p>
          <a:p>
            <a:pPr fontAlgn="base"/>
            <a:r>
              <a:rPr lang="en-GB" dirty="0"/>
              <a:t>The process and feedback are done in real time in your integrated development environment (IDE), continuous integration (CI) environment, or quality assurance, or while in production.</a:t>
            </a:r>
          </a:p>
        </p:txBody>
      </p:sp>
    </p:spTree>
    <p:extLst>
      <p:ext uri="{BB962C8B-B14F-4D97-AF65-F5344CB8AC3E}">
        <p14:creationId xmlns:p14="http://schemas.microsoft.com/office/powerpoint/2010/main" val="9423091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smtClean="0"/>
              <a:t>IAST</a:t>
            </a:r>
            <a:endParaRPr lang="en-GB" dirty="0"/>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a:xfrm>
            <a:off x="217818" y="1362487"/>
            <a:ext cx="11590421" cy="4935956"/>
          </a:xfrm>
        </p:spPr>
        <p:txBody>
          <a:bodyPr>
            <a:normAutofit lnSpcReduction="10000"/>
          </a:bodyPr>
          <a:lstStyle/>
          <a:p>
            <a:endParaRPr lang="en-GB" dirty="0"/>
          </a:p>
          <a:p>
            <a:pPr fontAlgn="base"/>
            <a:r>
              <a:rPr lang="en-GB" dirty="0"/>
              <a:t>The sensors have access to:</a:t>
            </a:r>
          </a:p>
          <a:p>
            <a:pPr lvl="1" fontAlgn="base"/>
            <a:r>
              <a:rPr lang="en-GB" sz="2800" dirty="0"/>
              <a:t>the entire code;</a:t>
            </a:r>
          </a:p>
          <a:p>
            <a:pPr lvl="1" fontAlgn="base"/>
            <a:r>
              <a:rPr lang="en-GB" sz="2800" dirty="0"/>
              <a:t>data-flow and control-flow;</a:t>
            </a:r>
          </a:p>
          <a:p>
            <a:pPr lvl="1" fontAlgn="base"/>
            <a:r>
              <a:rPr lang="en-GB" sz="2800" dirty="0"/>
              <a:t>system configuration data;</a:t>
            </a:r>
          </a:p>
          <a:p>
            <a:pPr lvl="1" fontAlgn="base"/>
            <a:r>
              <a:rPr lang="en-GB" sz="2800" dirty="0"/>
              <a:t>web components; and</a:t>
            </a:r>
          </a:p>
          <a:p>
            <a:pPr lvl="1" fontAlgn="base"/>
            <a:r>
              <a:rPr lang="en-GB" sz="2800" dirty="0"/>
              <a:t>back-end connection data.</a:t>
            </a:r>
          </a:p>
          <a:p>
            <a:pPr fontAlgn="base"/>
            <a:r>
              <a:rPr lang="en-GB" dirty="0"/>
              <a:t>The main difference of IAST from both SAST and DAST is that it operates inside the application. </a:t>
            </a:r>
            <a:endParaRPr lang="en-GB" dirty="0" smtClean="0"/>
          </a:p>
          <a:p>
            <a:pPr fontAlgn="base"/>
            <a:r>
              <a:rPr lang="en-GB" dirty="0" smtClean="0"/>
              <a:t>Access </a:t>
            </a:r>
            <a:r>
              <a:rPr lang="en-GB" dirty="0"/>
              <a:t>to such a broad range of data makes IAST coverage bigger, compared to source code or HTTP scanning, as well as it allows for more accurate output.</a:t>
            </a:r>
          </a:p>
        </p:txBody>
      </p:sp>
    </p:spTree>
    <p:extLst>
      <p:ext uri="{BB962C8B-B14F-4D97-AF65-F5344CB8AC3E}">
        <p14:creationId xmlns:p14="http://schemas.microsoft.com/office/powerpoint/2010/main" val="26297420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smtClean="0"/>
              <a:t>IAST Pros</a:t>
            </a:r>
            <a:endParaRPr lang="en-GB" dirty="0"/>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p:txBody>
          <a:bodyPr>
            <a:normAutofit/>
          </a:bodyPr>
          <a:lstStyle/>
          <a:p>
            <a:endParaRPr lang="en-GB" dirty="0"/>
          </a:p>
          <a:p>
            <a:pPr fontAlgn="base"/>
            <a:r>
              <a:rPr lang="en-GB" dirty="0"/>
              <a:t>Potential issues are caught earlier so IAST minimizes costs and delays. </a:t>
            </a:r>
            <a:endParaRPr lang="en-GB" dirty="0" smtClean="0"/>
          </a:p>
          <a:p>
            <a:pPr fontAlgn="base"/>
            <a:r>
              <a:rPr lang="en-GB" dirty="0" smtClean="0"/>
              <a:t>This </a:t>
            </a:r>
            <a:r>
              <a:rPr lang="en-GB" dirty="0"/>
              <a:t>is due to the application of a Shift Left approach, meaning it is performed during the early stages of the project lifecycle.</a:t>
            </a:r>
          </a:p>
          <a:p>
            <a:pPr fontAlgn="base"/>
            <a:r>
              <a:rPr lang="en-GB" dirty="0"/>
              <a:t>Similar to SAST, IAST analysis gives thorough data-containing lines of code, so security teams can pay immediate attention to a particular flaw.</a:t>
            </a:r>
          </a:p>
          <a:p>
            <a:pPr fontAlgn="base"/>
            <a:r>
              <a:rPr lang="en-GB" dirty="0"/>
              <a:t>With the range of information, the tool has access to, it can accurately identify the source of weaknesses.</a:t>
            </a:r>
          </a:p>
          <a:p>
            <a:pPr fontAlgn="base"/>
            <a:r>
              <a:rPr lang="en-GB" dirty="0"/>
              <a:t>Unlike any other software dynamic testing, IAST can be integrated into CI/CD (continuous integration and deployment) pipelines with ease.</a:t>
            </a:r>
          </a:p>
        </p:txBody>
      </p:sp>
    </p:spTree>
    <p:extLst>
      <p:ext uri="{BB962C8B-B14F-4D97-AF65-F5344CB8AC3E}">
        <p14:creationId xmlns:p14="http://schemas.microsoft.com/office/powerpoint/2010/main" val="96366451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smtClean="0"/>
              <a:t>IAST Cons</a:t>
            </a:r>
            <a:endParaRPr lang="en-GB" dirty="0"/>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p:txBody>
          <a:bodyPr>
            <a:normAutofit/>
          </a:bodyPr>
          <a:lstStyle/>
          <a:p>
            <a:endParaRPr lang="en-GB" dirty="0"/>
          </a:p>
          <a:p>
            <a:pPr fontAlgn="base"/>
            <a:r>
              <a:rPr lang="en-GB" dirty="0" smtClean="0"/>
              <a:t>IAST </a:t>
            </a:r>
            <a:r>
              <a:rPr lang="en-GB" dirty="0"/>
              <a:t>tools can slow down the operation of the application. The agents essentially serve as added instrumentation, leading to the code not performing as well.</a:t>
            </a:r>
          </a:p>
          <a:p>
            <a:pPr fontAlgn="base"/>
            <a:r>
              <a:rPr lang="en-GB" dirty="0"/>
              <a:t>Some of the issues may have not yet been uncovered, as it is a relatively new technology.</a:t>
            </a:r>
          </a:p>
        </p:txBody>
      </p:sp>
    </p:spTree>
    <p:extLst>
      <p:ext uri="{BB962C8B-B14F-4D97-AF65-F5344CB8AC3E}">
        <p14:creationId xmlns:p14="http://schemas.microsoft.com/office/powerpoint/2010/main" val="371494254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algn="ctr"/>
            <a:r>
              <a:rPr lang="en-US" altLang="en-US" dirty="0"/>
              <a:t>Conclusion</a:t>
            </a:r>
          </a:p>
        </p:txBody>
      </p:sp>
      <p:sp>
        <p:nvSpPr>
          <p:cNvPr id="32771" name="Rectangle 3"/>
          <p:cNvSpPr>
            <a:spLocks noGrp="1" noChangeArrowheads="1"/>
          </p:cNvSpPr>
          <p:nvPr>
            <p:ph type="body" idx="1"/>
          </p:nvPr>
        </p:nvSpPr>
        <p:spPr/>
        <p:txBody>
          <a:bodyPr/>
          <a:lstStyle/>
          <a:p>
            <a:r>
              <a:rPr lang="en-US" altLang="en-US" dirty="0" smtClean="0"/>
              <a:t>Security </a:t>
            </a:r>
            <a:r>
              <a:rPr lang="en-US" altLang="en-US" dirty="0"/>
              <a:t>testing must be included in the software development process.</a:t>
            </a:r>
          </a:p>
          <a:p>
            <a:r>
              <a:rPr lang="en-US" altLang="en-US" dirty="0"/>
              <a:t>Software quality and software security are intertwined - you can't have one without the other. </a:t>
            </a:r>
          </a:p>
        </p:txBody>
      </p:sp>
    </p:spTree>
    <p:extLst>
      <p:ext uri="{BB962C8B-B14F-4D97-AF65-F5344CB8AC3E}">
        <p14:creationId xmlns:p14="http://schemas.microsoft.com/office/powerpoint/2010/main" val="192686752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ISO/IEC 27001</a:t>
            </a:r>
            <a:br>
              <a:rPr lang="en-GB" dirty="0"/>
            </a:br>
            <a:endParaRPr lang="en-GB" dirty="0"/>
          </a:p>
        </p:txBody>
      </p:sp>
      <p:sp>
        <p:nvSpPr>
          <p:cNvPr id="3" name="Content Placeholder 2"/>
          <p:cNvSpPr>
            <a:spLocks noGrp="1"/>
          </p:cNvSpPr>
          <p:nvPr>
            <p:ph idx="1"/>
          </p:nvPr>
        </p:nvSpPr>
        <p:spPr/>
        <p:txBody>
          <a:bodyPr/>
          <a:lstStyle/>
          <a:p>
            <a:pPr marL="179388" indent="-179388">
              <a:spcBef>
                <a:spcPts val="900"/>
              </a:spcBef>
              <a:buFont typeface="Wingdings 3"/>
              <a:buChar char=""/>
              <a:defRPr/>
            </a:pPr>
            <a:r>
              <a:rPr lang="en-GB" dirty="0"/>
              <a:t>ISO27001 formally specifies how to establish an Information Security Management System (</a:t>
            </a:r>
            <a:r>
              <a:rPr lang="en-GB" b="1" dirty="0">
                <a:solidFill>
                  <a:srgbClr val="FF0000"/>
                </a:solidFill>
              </a:rPr>
              <a:t>ISMS</a:t>
            </a:r>
            <a:r>
              <a:rPr lang="en-GB" dirty="0"/>
              <a:t>). </a:t>
            </a:r>
          </a:p>
          <a:p>
            <a:pPr marL="179388" indent="-179388">
              <a:spcBef>
                <a:spcPts val="900"/>
              </a:spcBef>
              <a:buFont typeface="Wingdings 3"/>
              <a:buChar char=""/>
              <a:defRPr/>
            </a:pPr>
            <a:r>
              <a:rPr lang="en-GB" dirty="0"/>
              <a:t>The adoption of an ISMS is a </a:t>
            </a:r>
            <a:r>
              <a:rPr lang="en-GB" dirty="0">
                <a:solidFill>
                  <a:srgbClr val="FF0000"/>
                </a:solidFill>
              </a:rPr>
              <a:t>strategic decision</a:t>
            </a:r>
            <a:r>
              <a:rPr lang="en-GB" dirty="0"/>
              <a:t>. </a:t>
            </a:r>
          </a:p>
          <a:p>
            <a:pPr marL="179388" indent="-179388">
              <a:spcBef>
                <a:spcPts val="900"/>
              </a:spcBef>
              <a:buFont typeface="Wingdings 3"/>
              <a:buChar char=""/>
              <a:defRPr/>
            </a:pPr>
            <a:r>
              <a:rPr lang="en-GB" dirty="0"/>
              <a:t>The design and implementation of an organization’s ISMS is influenced by its </a:t>
            </a:r>
            <a:r>
              <a:rPr lang="en-GB" dirty="0">
                <a:solidFill>
                  <a:srgbClr val="FF0000"/>
                </a:solidFill>
              </a:rPr>
              <a:t>business and security objectives</a:t>
            </a:r>
            <a:r>
              <a:rPr lang="en-GB" dirty="0"/>
              <a:t>, its </a:t>
            </a:r>
            <a:r>
              <a:rPr lang="en-GB" dirty="0">
                <a:solidFill>
                  <a:srgbClr val="FF0000"/>
                </a:solidFill>
              </a:rPr>
              <a:t>security risks and control requirements, </a:t>
            </a:r>
            <a:r>
              <a:rPr lang="en-GB" dirty="0"/>
              <a:t>the</a:t>
            </a:r>
            <a:r>
              <a:rPr lang="en-GB" dirty="0">
                <a:solidFill>
                  <a:srgbClr val="FF0000"/>
                </a:solidFill>
              </a:rPr>
              <a:t> processes employed </a:t>
            </a:r>
            <a:r>
              <a:rPr lang="en-GB" dirty="0"/>
              <a:t>and</a:t>
            </a:r>
            <a:r>
              <a:rPr lang="en-GB" dirty="0">
                <a:solidFill>
                  <a:srgbClr val="FF0000"/>
                </a:solidFill>
              </a:rPr>
              <a:t> </a:t>
            </a:r>
            <a:r>
              <a:rPr lang="en-GB" dirty="0"/>
              <a:t>the</a:t>
            </a:r>
            <a:r>
              <a:rPr lang="en-GB" dirty="0">
                <a:solidFill>
                  <a:srgbClr val="FF0000"/>
                </a:solidFill>
              </a:rPr>
              <a:t> size and structure </a:t>
            </a:r>
            <a:r>
              <a:rPr lang="en-GB" dirty="0"/>
              <a:t>of the organization: a simple situation requires a simple ISMS.</a:t>
            </a:r>
          </a:p>
          <a:p>
            <a:pPr marL="179388" indent="-179388">
              <a:spcBef>
                <a:spcPts val="900"/>
              </a:spcBef>
              <a:buFont typeface="Wingdings 3"/>
              <a:buChar char=""/>
              <a:defRPr/>
            </a:pPr>
            <a:r>
              <a:rPr lang="en-GB" dirty="0"/>
              <a:t>The ISMS will </a:t>
            </a:r>
            <a:r>
              <a:rPr lang="en-GB" dirty="0">
                <a:solidFill>
                  <a:srgbClr val="FF0000"/>
                </a:solidFill>
              </a:rPr>
              <a:t>evolve systematically </a:t>
            </a:r>
            <a:r>
              <a:rPr lang="en-GB" dirty="0"/>
              <a:t>in response to changing risks.</a:t>
            </a:r>
          </a:p>
          <a:p>
            <a:pPr marL="179388" indent="-179388">
              <a:spcBef>
                <a:spcPts val="900"/>
              </a:spcBef>
              <a:buFont typeface="Wingdings 3"/>
              <a:buChar char=""/>
              <a:defRPr/>
            </a:pPr>
            <a:r>
              <a:rPr lang="en-GB" dirty="0"/>
              <a:t>Compliance with ISO27001 can be formally assessed and </a:t>
            </a:r>
            <a:r>
              <a:rPr lang="en-GB" dirty="0">
                <a:solidFill>
                  <a:srgbClr val="FF0000"/>
                </a:solidFill>
              </a:rPr>
              <a:t>certified</a:t>
            </a:r>
            <a:r>
              <a:rPr lang="en-GB" dirty="0"/>
              <a:t>.  A certified ISMS builds confidence in the organization’s approach to information security management among stakeholders.</a:t>
            </a:r>
          </a:p>
          <a:p>
            <a:endParaRPr lang="en-GB" dirty="0"/>
          </a:p>
        </p:txBody>
      </p:sp>
    </p:spTree>
    <p:extLst>
      <p:ext uri="{BB962C8B-B14F-4D97-AF65-F5344CB8AC3E}">
        <p14:creationId xmlns:p14="http://schemas.microsoft.com/office/powerpoint/2010/main" val="27579609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Why ISO/IEC </a:t>
            </a:r>
            <a:r>
              <a:rPr lang="en-GB" dirty="0"/>
              <a:t>27001</a:t>
            </a:r>
            <a:br>
              <a:rPr lang="en-GB" dirty="0"/>
            </a:br>
            <a:endParaRPr lang="en-GB" dirty="0"/>
          </a:p>
        </p:txBody>
      </p:sp>
      <p:sp>
        <p:nvSpPr>
          <p:cNvPr id="3" name="Content Placeholder 2"/>
          <p:cNvSpPr>
            <a:spLocks noGrp="1"/>
          </p:cNvSpPr>
          <p:nvPr>
            <p:ph idx="1"/>
          </p:nvPr>
        </p:nvSpPr>
        <p:spPr/>
        <p:txBody>
          <a:bodyPr>
            <a:normAutofit/>
          </a:bodyPr>
          <a:lstStyle/>
          <a:p>
            <a:endParaRPr lang="en-GB" dirty="0"/>
          </a:p>
          <a:p>
            <a:pPr eaLnBrk="0" hangingPunct="0">
              <a:lnSpc>
                <a:spcPct val="70000"/>
              </a:lnSpc>
              <a:spcBef>
                <a:spcPct val="50000"/>
              </a:spcBef>
              <a:buFontTx/>
              <a:buChar char="•"/>
            </a:pPr>
            <a:r>
              <a:rPr lang="en-GB" dirty="0"/>
              <a:t>ISO/IEC 27001 is an international standard designed and formulated to help create a robust information security management system (ISMS). </a:t>
            </a:r>
            <a:endParaRPr lang="en-GB" dirty="0" smtClean="0"/>
          </a:p>
          <a:p>
            <a:pPr eaLnBrk="0" hangingPunct="0">
              <a:lnSpc>
                <a:spcPct val="70000"/>
              </a:lnSpc>
              <a:spcBef>
                <a:spcPct val="50000"/>
              </a:spcBef>
              <a:buFontTx/>
              <a:buChar char="•"/>
            </a:pPr>
            <a:r>
              <a:rPr lang="en-GB" dirty="0"/>
              <a:t>  An ISMS is a systematic approach to managing sensitive company information so that it remains secure. It includes people, processes and IT systems by applying a risk management process. </a:t>
            </a:r>
            <a:endParaRPr lang="en-GB" dirty="0" smtClean="0"/>
          </a:p>
          <a:p>
            <a:pPr eaLnBrk="0" hangingPunct="0">
              <a:lnSpc>
                <a:spcPct val="70000"/>
              </a:lnSpc>
              <a:spcBef>
                <a:spcPct val="50000"/>
              </a:spcBef>
              <a:buFontTx/>
              <a:buChar char="•"/>
            </a:pPr>
            <a:r>
              <a:rPr lang="en-GB" dirty="0"/>
              <a:t>  A comprehensive set of controls that comprise best practices in information security. </a:t>
            </a:r>
            <a:endParaRPr lang="en-GB" dirty="0" smtClean="0"/>
          </a:p>
          <a:p>
            <a:pPr eaLnBrk="0" hangingPunct="0">
              <a:lnSpc>
                <a:spcPct val="70000"/>
              </a:lnSpc>
              <a:spcBef>
                <a:spcPct val="50000"/>
              </a:spcBef>
              <a:buFontTx/>
              <a:buChar char="•"/>
            </a:pPr>
            <a:r>
              <a:rPr lang="en-GB" dirty="0"/>
              <a:t>  It can help small, medium and large businesses in any sector keep information assets secure.</a:t>
            </a:r>
          </a:p>
        </p:txBody>
      </p:sp>
    </p:spTree>
    <p:extLst>
      <p:ext uri="{BB962C8B-B14F-4D97-AF65-F5344CB8AC3E}">
        <p14:creationId xmlns:p14="http://schemas.microsoft.com/office/powerpoint/2010/main" val="104360065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Why ISO 27001</a:t>
            </a:r>
            <a:endParaRPr lang="en-GB" dirty="0"/>
          </a:p>
        </p:txBody>
      </p:sp>
      <p:pic>
        <p:nvPicPr>
          <p:cNvPr id="4" name="Picture 3"/>
          <p:cNvPicPr>
            <a:picLocks noChangeAspect="1"/>
          </p:cNvPicPr>
          <p:nvPr/>
        </p:nvPicPr>
        <p:blipFill>
          <a:blip r:embed="rId2"/>
          <a:stretch>
            <a:fillRect/>
          </a:stretch>
        </p:blipFill>
        <p:spPr>
          <a:xfrm>
            <a:off x="1846984" y="1928317"/>
            <a:ext cx="3676650" cy="3381375"/>
          </a:xfrm>
          <a:prstGeom prst="rect">
            <a:avLst/>
          </a:prstGeom>
        </p:spPr>
      </p:pic>
    </p:spTree>
    <p:extLst>
      <p:ext uri="{BB962C8B-B14F-4D97-AF65-F5344CB8AC3E}">
        <p14:creationId xmlns:p14="http://schemas.microsoft.com/office/powerpoint/2010/main" val="2903127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ISO/IEC 27001</a:t>
            </a:r>
            <a:br>
              <a:rPr lang="en-GB" dirty="0"/>
            </a:br>
            <a:endParaRPr lang="en-GB" dirty="0"/>
          </a:p>
        </p:txBody>
      </p:sp>
      <p:sp>
        <p:nvSpPr>
          <p:cNvPr id="3" name="Content Placeholder 2"/>
          <p:cNvSpPr>
            <a:spLocks noGrp="1"/>
          </p:cNvSpPr>
          <p:nvPr>
            <p:ph idx="1"/>
          </p:nvPr>
        </p:nvSpPr>
        <p:spPr/>
        <p:txBody>
          <a:bodyPr>
            <a:normAutofit/>
          </a:bodyPr>
          <a:lstStyle/>
          <a:p>
            <a:endParaRPr lang="en-GB" dirty="0"/>
          </a:p>
          <a:p>
            <a:pPr eaLnBrk="0" hangingPunct="0">
              <a:lnSpc>
                <a:spcPct val="70000"/>
              </a:lnSpc>
              <a:spcBef>
                <a:spcPct val="50000"/>
              </a:spcBef>
              <a:buFontTx/>
              <a:buChar char="•"/>
            </a:pPr>
            <a:r>
              <a:rPr lang="en-GB" altLang="en-US" dirty="0">
                <a:cs typeface="Arial" panose="020B0604020202020204" pitchFamily="34" charset="0"/>
              </a:rPr>
              <a:t>It’s a International Standard for Information Security Management</a:t>
            </a:r>
          </a:p>
          <a:p>
            <a:pPr eaLnBrk="0" hangingPunct="0">
              <a:lnSpc>
                <a:spcPct val="70000"/>
              </a:lnSpc>
              <a:spcBef>
                <a:spcPct val="50000"/>
              </a:spcBef>
              <a:buFontTx/>
              <a:buChar char="•"/>
            </a:pPr>
            <a:r>
              <a:rPr lang="en-GB" altLang="en-US" dirty="0">
                <a:cs typeface="Arial" panose="020B0604020202020204" pitchFamily="34" charset="0"/>
              </a:rPr>
              <a:t>It consists of various Specification for information Security Management</a:t>
            </a:r>
          </a:p>
          <a:p>
            <a:pPr eaLnBrk="0" hangingPunct="0">
              <a:lnSpc>
                <a:spcPct val="70000"/>
              </a:lnSpc>
              <a:spcBef>
                <a:spcPct val="50000"/>
              </a:spcBef>
              <a:buFontTx/>
              <a:buChar char="•"/>
            </a:pPr>
            <a:r>
              <a:rPr lang="en-GB" altLang="en-US" dirty="0">
                <a:cs typeface="Arial" panose="020B0604020202020204" pitchFamily="34" charset="0"/>
              </a:rPr>
              <a:t>Code of Practice for Information Security Management</a:t>
            </a:r>
          </a:p>
          <a:p>
            <a:pPr eaLnBrk="0" hangingPunct="0">
              <a:lnSpc>
                <a:spcPct val="70000"/>
              </a:lnSpc>
              <a:spcBef>
                <a:spcPct val="50000"/>
              </a:spcBef>
              <a:buFontTx/>
              <a:buChar char="•"/>
            </a:pPr>
            <a:r>
              <a:rPr lang="en-GB" altLang="en-US" dirty="0">
                <a:cs typeface="Arial" panose="020B0604020202020204" pitchFamily="34" charset="0"/>
              </a:rPr>
              <a:t>Basis for contractual relationship</a:t>
            </a:r>
          </a:p>
          <a:p>
            <a:pPr eaLnBrk="0" hangingPunct="0">
              <a:lnSpc>
                <a:spcPct val="70000"/>
              </a:lnSpc>
              <a:spcBef>
                <a:spcPct val="50000"/>
              </a:spcBef>
              <a:buFontTx/>
              <a:buChar char="•"/>
            </a:pPr>
            <a:r>
              <a:rPr lang="en-GB" altLang="en-US" dirty="0">
                <a:cs typeface="Arial" panose="020B0604020202020204" pitchFamily="34" charset="0"/>
              </a:rPr>
              <a:t>Basis for third party certification </a:t>
            </a:r>
          </a:p>
          <a:p>
            <a:pPr eaLnBrk="0" hangingPunct="0">
              <a:lnSpc>
                <a:spcPct val="70000"/>
              </a:lnSpc>
              <a:spcBef>
                <a:spcPct val="50000"/>
              </a:spcBef>
              <a:buFontTx/>
              <a:buChar char="•"/>
            </a:pPr>
            <a:r>
              <a:rPr lang="en-GB" altLang="en-US" dirty="0">
                <a:cs typeface="Arial" panose="020B0604020202020204" pitchFamily="34" charset="0"/>
              </a:rPr>
              <a:t>Can be Certified by Certification Bodies</a:t>
            </a:r>
          </a:p>
          <a:p>
            <a:pPr eaLnBrk="0" hangingPunct="0">
              <a:lnSpc>
                <a:spcPct val="70000"/>
              </a:lnSpc>
              <a:spcBef>
                <a:spcPct val="50000"/>
              </a:spcBef>
              <a:buFontTx/>
              <a:buChar char="•"/>
            </a:pPr>
            <a:r>
              <a:rPr lang="en-GB" altLang="en-US" dirty="0">
                <a:cs typeface="Arial" panose="020B0604020202020204" pitchFamily="34" charset="0"/>
              </a:rPr>
              <a:t>Applicable to all industry Sectors</a:t>
            </a:r>
          </a:p>
          <a:p>
            <a:pPr eaLnBrk="0" hangingPunct="0">
              <a:lnSpc>
                <a:spcPct val="70000"/>
              </a:lnSpc>
              <a:spcBef>
                <a:spcPct val="50000"/>
              </a:spcBef>
              <a:buFontTx/>
              <a:buChar char="•"/>
            </a:pPr>
            <a:r>
              <a:rPr lang="en-GB" altLang="en-US" dirty="0">
                <a:cs typeface="Arial" panose="020B0604020202020204" pitchFamily="34" charset="0"/>
              </a:rPr>
              <a:t>Emphasis on prevention</a:t>
            </a:r>
            <a:endParaRPr lang="sv-SE" altLang="en-US" dirty="0">
              <a:solidFill>
                <a:srgbClr val="0000CC"/>
              </a:solidFill>
              <a:cs typeface="Arial" panose="020B0604020202020204" pitchFamily="34" charset="0"/>
            </a:endParaRPr>
          </a:p>
          <a:p>
            <a:endParaRPr lang="en-GB" dirty="0"/>
          </a:p>
        </p:txBody>
      </p:sp>
    </p:spTree>
    <p:extLst>
      <p:ext uri="{BB962C8B-B14F-4D97-AF65-F5344CB8AC3E}">
        <p14:creationId xmlns:p14="http://schemas.microsoft.com/office/powerpoint/2010/main" val="249881587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ISO/IEC 27001</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endParaRPr lang="en-GB" dirty="0"/>
          </a:p>
          <a:p>
            <a:r>
              <a:rPr lang="en-GB" dirty="0" smtClean="0"/>
              <a:t>Step-wise </a:t>
            </a:r>
            <a:r>
              <a:rPr lang="en-GB" dirty="0"/>
              <a:t>refinement (top-down)</a:t>
            </a:r>
          </a:p>
          <a:p>
            <a:r>
              <a:rPr lang="en-GB" dirty="0" smtClean="0"/>
              <a:t>Risk-based </a:t>
            </a:r>
            <a:r>
              <a:rPr lang="en-GB" dirty="0"/>
              <a:t>driven</a:t>
            </a:r>
          </a:p>
          <a:p>
            <a:r>
              <a:rPr lang="en-GB" dirty="0" smtClean="0"/>
              <a:t>Technology </a:t>
            </a:r>
            <a:r>
              <a:rPr lang="en-GB" dirty="0"/>
              <a:t>neutral.</a:t>
            </a:r>
          </a:p>
          <a:p>
            <a:r>
              <a:rPr lang="en-GB" dirty="0" smtClean="0"/>
              <a:t>The </a:t>
            </a:r>
            <a:r>
              <a:rPr lang="en-GB" dirty="0"/>
              <a:t>specification defines a six-part process:</a:t>
            </a:r>
          </a:p>
          <a:p>
            <a:r>
              <a:rPr lang="en-GB" dirty="0" smtClean="0"/>
              <a:t>develop </a:t>
            </a:r>
            <a:r>
              <a:rPr lang="en-GB" dirty="0"/>
              <a:t>security policy.</a:t>
            </a:r>
          </a:p>
          <a:p>
            <a:r>
              <a:rPr lang="en-GB" dirty="0" smtClean="0"/>
              <a:t>define </a:t>
            </a:r>
            <a:r>
              <a:rPr lang="en-GB" dirty="0"/>
              <a:t>the scope of the ISMS.</a:t>
            </a:r>
          </a:p>
          <a:p>
            <a:r>
              <a:rPr lang="en-GB" dirty="0" smtClean="0"/>
              <a:t>Assessment </a:t>
            </a:r>
            <a:r>
              <a:rPr lang="en-GB" dirty="0"/>
              <a:t>and identify Risk.</a:t>
            </a:r>
          </a:p>
          <a:p>
            <a:r>
              <a:rPr lang="en-GB" dirty="0" smtClean="0"/>
              <a:t>Manage </a:t>
            </a:r>
            <a:r>
              <a:rPr lang="en-GB" dirty="0"/>
              <a:t>risk.</a:t>
            </a:r>
          </a:p>
          <a:p>
            <a:r>
              <a:rPr lang="en-GB" dirty="0" smtClean="0"/>
              <a:t>Select </a:t>
            </a:r>
            <a:r>
              <a:rPr lang="en-GB" dirty="0"/>
              <a:t>control objectives and security controls.</a:t>
            </a:r>
          </a:p>
          <a:p>
            <a:r>
              <a:rPr lang="en-GB" dirty="0" smtClean="0"/>
              <a:t>Produce </a:t>
            </a:r>
            <a:r>
              <a:rPr lang="en-GB" dirty="0"/>
              <a:t>a statement of compliance (fit-for-purpose)</a:t>
            </a:r>
          </a:p>
          <a:p>
            <a:endParaRPr lang="en-GB" dirty="0"/>
          </a:p>
        </p:txBody>
      </p:sp>
      <p:pic>
        <p:nvPicPr>
          <p:cNvPr id="5" name="Picture 4"/>
          <p:cNvPicPr>
            <a:picLocks noChangeAspect="1"/>
          </p:cNvPicPr>
          <p:nvPr/>
        </p:nvPicPr>
        <p:blipFill>
          <a:blip r:embed="rId2"/>
          <a:stretch>
            <a:fillRect/>
          </a:stretch>
        </p:blipFill>
        <p:spPr>
          <a:xfrm>
            <a:off x="9296895" y="1493631"/>
            <a:ext cx="2362200" cy="1590675"/>
          </a:xfrm>
          <a:prstGeom prst="rect">
            <a:avLst/>
          </a:prstGeom>
        </p:spPr>
      </p:pic>
    </p:spTree>
    <p:extLst>
      <p:ext uri="{BB962C8B-B14F-4D97-AF65-F5344CB8AC3E}">
        <p14:creationId xmlns:p14="http://schemas.microsoft.com/office/powerpoint/2010/main" val="975725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a:t>
            </a:r>
            <a:r>
              <a:rPr lang="en-GB" b="1" dirty="0" smtClean="0"/>
              <a:t>Cost</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fontScale="92500" lnSpcReduction="10000"/>
          </a:bodyPr>
          <a:lstStyle/>
          <a:p>
            <a:endParaRPr lang="en-GB" dirty="0"/>
          </a:p>
          <a:p>
            <a:r>
              <a:rPr lang="en-GB" dirty="0" smtClean="0"/>
              <a:t>Cost</a:t>
            </a:r>
            <a:r>
              <a:rPr lang="en-GB" dirty="0"/>
              <a:t>:</a:t>
            </a:r>
          </a:p>
          <a:p>
            <a:pPr lvl="1"/>
            <a:r>
              <a:rPr lang="en-GB" sz="3200" dirty="0" smtClean="0"/>
              <a:t>Personal</a:t>
            </a:r>
            <a:endParaRPr lang="en-GB" sz="3200" dirty="0"/>
          </a:p>
          <a:p>
            <a:pPr lvl="1"/>
            <a:r>
              <a:rPr lang="en-GB" sz="3200" dirty="0" smtClean="0"/>
              <a:t>Technology </a:t>
            </a:r>
            <a:r>
              <a:rPr lang="en-GB" sz="3200" dirty="0"/>
              <a:t>required</a:t>
            </a:r>
          </a:p>
          <a:p>
            <a:pPr lvl="1"/>
            <a:r>
              <a:rPr lang="en-GB" sz="3200" dirty="0" smtClean="0"/>
              <a:t>Testing</a:t>
            </a:r>
            <a:endParaRPr lang="en-GB" sz="3200" dirty="0"/>
          </a:p>
          <a:p>
            <a:pPr lvl="1"/>
            <a:r>
              <a:rPr lang="en-GB" sz="3200" dirty="0" smtClean="0"/>
              <a:t>Impact</a:t>
            </a:r>
            <a:endParaRPr lang="en-GB" sz="3200" dirty="0"/>
          </a:p>
          <a:p>
            <a:pPr lvl="1"/>
            <a:r>
              <a:rPr lang="en-GB" sz="3200" dirty="0" smtClean="0"/>
              <a:t>Time </a:t>
            </a:r>
            <a:r>
              <a:rPr lang="en-GB" sz="3200" dirty="0"/>
              <a:t>to market</a:t>
            </a:r>
          </a:p>
          <a:p>
            <a:pPr lvl="1"/>
            <a:r>
              <a:rPr lang="en-GB" sz="3200" dirty="0" smtClean="0"/>
              <a:t>Return </a:t>
            </a:r>
            <a:r>
              <a:rPr lang="en-GB" sz="3200" dirty="0"/>
              <a:t>on Revenue</a:t>
            </a:r>
          </a:p>
          <a:p>
            <a:r>
              <a:rPr lang="en-GB" dirty="0" smtClean="0"/>
              <a:t>Humans </a:t>
            </a:r>
            <a:r>
              <a:rPr lang="en-GB" dirty="0"/>
              <a:t>are messy, we:</a:t>
            </a:r>
          </a:p>
          <a:p>
            <a:pPr lvl="1"/>
            <a:r>
              <a:rPr lang="en-GB" sz="2600" dirty="0" smtClean="0"/>
              <a:t>forget </a:t>
            </a:r>
            <a:r>
              <a:rPr lang="en-GB" sz="2600" dirty="0"/>
              <a:t>things</a:t>
            </a:r>
          </a:p>
          <a:p>
            <a:pPr lvl="1"/>
            <a:r>
              <a:rPr lang="en-GB" sz="2600" dirty="0" smtClean="0"/>
              <a:t>Lazy </a:t>
            </a:r>
            <a:r>
              <a:rPr lang="en-GB" sz="2600" dirty="0"/>
              <a:t>about updating/changing/selection passwords.</a:t>
            </a:r>
          </a:p>
          <a:p>
            <a:endParaRPr lang="en-GB" dirty="0"/>
          </a:p>
        </p:txBody>
      </p:sp>
    </p:spTree>
    <p:extLst>
      <p:ext uri="{BB962C8B-B14F-4D97-AF65-F5344CB8AC3E}">
        <p14:creationId xmlns:p14="http://schemas.microsoft.com/office/powerpoint/2010/main" val="392856988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ISO/IEC 27001</a:t>
            </a:r>
            <a:br>
              <a:rPr lang="en-GB" dirty="0"/>
            </a:br>
            <a:endParaRPr lang="en-GB" dirty="0"/>
          </a:p>
        </p:txBody>
      </p:sp>
      <p:sp>
        <p:nvSpPr>
          <p:cNvPr id="3" name="Content Placeholder 2"/>
          <p:cNvSpPr>
            <a:spLocks noGrp="1"/>
          </p:cNvSpPr>
          <p:nvPr>
            <p:ph idx="1"/>
          </p:nvPr>
        </p:nvSpPr>
        <p:spPr/>
        <p:txBody>
          <a:bodyPr>
            <a:normAutofit/>
          </a:bodyPr>
          <a:lstStyle/>
          <a:p>
            <a:endParaRPr lang="en-GB" dirty="0"/>
          </a:p>
          <a:p>
            <a:endParaRPr lang="en-GB" dirty="0"/>
          </a:p>
          <a:p>
            <a:r>
              <a:rPr lang="en-GB" dirty="0"/>
              <a:t>ISO 27001 details the documentation of:</a:t>
            </a:r>
          </a:p>
          <a:p>
            <a:r>
              <a:rPr lang="en-GB" dirty="0" smtClean="0"/>
              <a:t>management </a:t>
            </a:r>
            <a:r>
              <a:rPr lang="en-GB" dirty="0"/>
              <a:t>responsibility</a:t>
            </a:r>
          </a:p>
          <a:p>
            <a:r>
              <a:rPr lang="en-GB" dirty="0" smtClean="0"/>
              <a:t>internal </a:t>
            </a:r>
            <a:r>
              <a:rPr lang="en-GB" dirty="0"/>
              <a:t>audits</a:t>
            </a:r>
          </a:p>
          <a:p>
            <a:r>
              <a:rPr lang="en-GB" dirty="0" smtClean="0"/>
              <a:t>continuous </a:t>
            </a:r>
            <a:r>
              <a:rPr lang="en-GB" dirty="0"/>
              <a:t>improvement</a:t>
            </a:r>
          </a:p>
          <a:p>
            <a:r>
              <a:rPr lang="en-GB" dirty="0" smtClean="0"/>
              <a:t>Corrective </a:t>
            </a:r>
            <a:r>
              <a:rPr lang="en-GB" dirty="0"/>
              <a:t>and preventive action.</a:t>
            </a:r>
          </a:p>
          <a:p>
            <a:endParaRPr lang="en-GB" dirty="0"/>
          </a:p>
        </p:txBody>
      </p:sp>
    </p:spTree>
    <p:extLst>
      <p:ext uri="{BB962C8B-B14F-4D97-AF65-F5344CB8AC3E}">
        <p14:creationId xmlns:p14="http://schemas.microsoft.com/office/powerpoint/2010/main" val="23224989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of Adopting ISO/IEC 27001 Standard</a:t>
            </a:r>
            <a:br>
              <a:rPr lang="en-GB" dirty="0"/>
            </a:br>
            <a:endParaRPr lang="en-GB" dirty="0"/>
          </a:p>
        </p:txBody>
      </p:sp>
      <p:sp>
        <p:nvSpPr>
          <p:cNvPr id="3" name="Content Placeholder 2"/>
          <p:cNvSpPr>
            <a:spLocks noGrp="1"/>
          </p:cNvSpPr>
          <p:nvPr>
            <p:ph idx="1"/>
          </p:nvPr>
        </p:nvSpPr>
        <p:spPr/>
        <p:txBody>
          <a:bodyPr>
            <a:normAutofit/>
          </a:bodyPr>
          <a:lstStyle/>
          <a:p>
            <a:endParaRPr lang="en-GB" dirty="0"/>
          </a:p>
          <a:p>
            <a:endParaRPr lang="en-GB" dirty="0"/>
          </a:p>
          <a:p>
            <a:pPr marL="0" indent="0">
              <a:buNone/>
            </a:pPr>
            <a:r>
              <a:rPr lang="en-GB" sz="3200" dirty="0" smtClean="0"/>
              <a:t>•</a:t>
            </a:r>
            <a:r>
              <a:rPr lang="en-GB" sz="3200" dirty="0"/>
              <a:t>  Demonstrable commitment to security by the organization </a:t>
            </a:r>
            <a:endParaRPr lang="en-GB" sz="3200" dirty="0" smtClean="0"/>
          </a:p>
          <a:p>
            <a:pPr marL="0" indent="0">
              <a:buNone/>
            </a:pPr>
            <a:r>
              <a:rPr lang="en-GB" sz="3200" dirty="0" smtClean="0"/>
              <a:t>•</a:t>
            </a:r>
            <a:r>
              <a:rPr lang="en-GB" sz="3200" dirty="0"/>
              <a:t>  Legal and regulatory compliance </a:t>
            </a:r>
            <a:endParaRPr lang="en-GB" sz="3200" dirty="0" smtClean="0"/>
          </a:p>
          <a:p>
            <a:pPr marL="0" indent="0">
              <a:buNone/>
            </a:pPr>
            <a:r>
              <a:rPr lang="en-GB" sz="3200" dirty="0" smtClean="0"/>
              <a:t>•</a:t>
            </a:r>
            <a:r>
              <a:rPr lang="en-GB" sz="3200" dirty="0"/>
              <a:t>  Manages and minimizes risk </a:t>
            </a:r>
            <a:r>
              <a:rPr lang="en-GB" sz="3200" dirty="0" smtClean="0"/>
              <a:t>exposure</a:t>
            </a:r>
          </a:p>
          <a:p>
            <a:pPr marL="0" indent="0">
              <a:buNone/>
            </a:pPr>
            <a:r>
              <a:rPr lang="en-GB" sz="3200" dirty="0" smtClean="0"/>
              <a:t> </a:t>
            </a:r>
            <a:r>
              <a:rPr lang="en-GB" sz="3200" dirty="0"/>
              <a:t>•  Commercial credibility, confidence, and assurance </a:t>
            </a:r>
            <a:endParaRPr lang="en-GB" sz="3200" dirty="0" smtClean="0"/>
          </a:p>
          <a:p>
            <a:pPr marL="0" indent="0">
              <a:buNone/>
            </a:pPr>
            <a:r>
              <a:rPr lang="en-GB" sz="3200" dirty="0" smtClean="0"/>
              <a:t>•</a:t>
            </a:r>
            <a:r>
              <a:rPr lang="en-GB" sz="3200" dirty="0"/>
              <a:t>  Enhanced customer satisfaction </a:t>
            </a:r>
            <a:endParaRPr lang="en-GB" sz="3200" dirty="0" smtClean="0"/>
          </a:p>
          <a:p>
            <a:pPr marL="0" indent="0">
              <a:buNone/>
            </a:pPr>
            <a:r>
              <a:rPr lang="en-GB" sz="3200" dirty="0" smtClean="0"/>
              <a:t>•</a:t>
            </a:r>
            <a:r>
              <a:rPr lang="en-GB" sz="3200" dirty="0"/>
              <a:t>  Protects the organization’s assets, shareholders and customers</a:t>
            </a:r>
          </a:p>
        </p:txBody>
      </p:sp>
    </p:spTree>
    <p:extLst>
      <p:ext uri="{BB962C8B-B14F-4D97-AF65-F5344CB8AC3E}">
        <p14:creationId xmlns:p14="http://schemas.microsoft.com/office/powerpoint/2010/main" val="235993990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ISO/IEC 27001</a:t>
            </a:r>
            <a:br>
              <a:rPr lang="en-GB" dirty="0"/>
            </a:br>
            <a:endParaRPr lang="en-GB" dirty="0"/>
          </a:p>
        </p:txBody>
      </p:sp>
      <p:sp>
        <p:nvSpPr>
          <p:cNvPr id="3" name="Content Placeholder 2"/>
          <p:cNvSpPr>
            <a:spLocks noGrp="1"/>
          </p:cNvSpPr>
          <p:nvPr>
            <p:ph idx="1"/>
          </p:nvPr>
        </p:nvSpPr>
        <p:spPr>
          <a:xfrm>
            <a:off x="312821" y="1353787"/>
            <a:ext cx="11590421" cy="5407794"/>
          </a:xfrm>
        </p:spPr>
        <p:txBody>
          <a:bodyPr>
            <a:normAutofit/>
          </a:bodyPr>
          <a:lstStyle/>
          <a:p>
            <a:endParaRPr lang="en-GB" dirty="0"/>
          </a:p>
          <a:p>
            <a:endParaRPr lang="en-GB" dirty="0"/>
          </a:p>
          <a:p>
            <a:pPr marL="457200" lvl="1" indent="0">
              <a:buNone/>
            </a:pPr>
            <a:endParaRPr lang="en-GB" dirty="0"/>
          </a:p>
        </p:txBody>
      </p:sp>
    </p:spTree>
    <p:extLst>
      <p:ext uri="{BB962C8B-B14F-4D97-AF65-F5344CB8AC3E}">
        <p14:creationId xmlns:p14="http://schemas.microsoft.com/office/powerpoint/2010/main" val="5204368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89" y="341374"/>
            <a:ext cx="11590421" cy="1325563"/>
          </a:xfrm>
        </p:spPr>
        <p:txBody>
          <a:bodyPr/>
          <a:lstStyle/>
          <a:p>
            <a:r>
              <a:rPr lang="en-GB" dirty="0" smtClean="0"/>
              <a:t> ISO/IEC 27001 Framework</a:t>
            </a:r>
            <a:r>
              <a:rPr lang="en-GB" dirty="0"/>
              <a:t/>
            </a:r>
            <a:br>
              <a:rPr lang="en-GB" dirty="0"/>
            </a:br>
            <a:endParaRPr lang="en-GB" dirty="0"/>
          </a:p>
        </p:txBody>
      </p:sp>
      <p:pic>
        <p:nvPicPr>
          <p:cNvPr id="5" name="Picture 4"/>
          <p:cNvPicPr>
            <a:picLocks noChangeAspect="1"/>
          </p:cNvPicPr>
          <p:nvPr/>
        </p:nvPicPr>
        <p:blipFill>
          <a:blip r:embed="rId2"/>
          <a:stretch>
            <a:fillRect/>
          </a:stretch>
        </p:blipFill>
        <p:spPr>
          <a:xfrm>
            <a:off x="1132981" y="1865354"/>
            <a:ext cx="8477250" cy="4314825"/>
          </a:xfrm>
          <a:prstGeom prst="rect">
            <a:avLst/>
          </a:prstGeom>
        </p:spPr>
      </p:pic>
    </p:spTree>
    <p:extLst>
      <p:ext uri="{BB962C8B-B14F-4D97-AF65-F5344CB8AC3E}">
        <p14:creationId xmlns:p14="http://schemas.microsoft.com/office/powerpoint/2010/main" val="259993274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ISO/IEC 27001:: Plan Do Check Act</a:t>
            </a:r>
            <a:r>
              <a:rPr lang="en-GB" dirty="0"/>
              <a:t/>
            </a:r>
            <a:br>
              <a:rPr lang="en-GB" dirty="0"/>
            </a:br>
            <a:endParaRPr lang="en-GB" dirty="0"/>
          </a:p>
        </p:txBody>
      </p:sp>
      <p:pic>
        <p:nvPicPr>
          <p:cNvPr id="3" name="Picture 2"/>
          <p:cNvPicPr>
            <a:picLocks noChangeAspect="1"/>
          </p:cNvPicPr>
          <p:nvPr/>
        </p:nvPicPr>
        <p:blipFill>
          <a:blip r:embed="rId2"/>
          <a:stretch>
            <a:fillRect/>
          </a:stretch>
        </p:blipFill>
        <p:spPr>
          <a:xfrm>
            <a:off x="900236" y="1676400"/>
            <a:ext cx="8467725" cy="5181600"/>
          </a:xfrm>
          <a:prstGeom prst="rect">
            <a:avLst/>
          </a:prstGeom>
        </p:spPr>
      </p:pic>
    </p:spTree>
    <p:extLst>
      <p:ext uri="{BB962C8B-B14F-4D97-AF65-F5344CB8AC3E}">
        <p14:creationId xmlns:p14="http://schemas.microsoft.com/office/powerpoint/2010/main" val="59996932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ISO/IEC 27001:: Plan Do Check Act</a:t>
            </a:r>
            <a:r>
              <a:rPr lang="en-GB" dirty="0"/>
              <a:t/>
            </a:r>
            <a:br>
              <a:rPr lang="en-GB" dirty="0"/>
            </a:br>
            <a:endParaRPr lang="en-GB" dirty="0"/>
          </a:p>
        </p:txBody>
      </p:sp>
      <p:pic>
        <p:nvPicPr>
          <p:cNvPr id="4" name="Picture 3"/>
          <p:cNvPicPr>
            <a:picLocks noChangeAspect="1"/>
          </p:cNvPicPr>
          <p:nvPr/>
        </p:nvPicPr>
        <p:blipFill>
          <a:blip r:embed="rId2"/>
          <a:stretch>
            <a:fillRect/>
          </a:stretch>
        </p:blipFill>
        <p:spPr>
          <a:xfrm>
            <a:off x="2034700" y="1380197"/>
            <a:ext cx="8087969" cy="5353112"/>
          </a:xfrm>
          <a:prstGeom prst="rect">
            <a:avLst/>
          </a:prstGeom>
        </p:spPr>
      </p:pic>
    </p:spTree>
    <p:extLst>
      <p:ext uri="{BB962C8B-B14F-4D97-AF65-F5344CB8AC3E}">
        <p14:creationId xmlns:p14="http://schemas.microsoft.com/office/powerpoint/2010/main" val="166895115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9147" y="0"/>
            <a:ext cx="8924245" cy="6645476"/>
          </a:xfrm>
          <a:prstGeom prst="rect">
            <a:avLst/>
          </a:prstGeom>
        </p:spPr>
      </p:pic>
    </p:spTree>
    <p:extLst>
      <p:ext uri="{BB962C8B-B14F-4D97-AF65-F5344CB8AC3E}">
        <p14:creationId xmlns:p14="http://schemas.microsoft.com/office/powerpoint/2010/main" val="381122599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ISO/IEC 27001 defines 14 control areas</a:t>
            </a:r>
            <a:r>
              <a:rPr lang="en-GB" dirty="0"/>
              <a:t/>
            </a:r>
            <a:br>
              <a:rPr lang="en-GB" dirty="0"/>
            </a:br>
            <a:endParaRPr lang="en-GB" dirty="0"/>
          </a:p>
        </p:txBody>
      </p:sp>
      <p:pic>
        <p:nvPicPr>
          <p:cNvPr id="4" name="Picture 3"/>
          <p:cNvPicPr>
            <a:picLocks noChangeAspect="1"/>
          </p:cNvPicPr>
          <p:nvPr/>
        </p:nvPicPr>
        <p:blipFill>
          <a:blip r:embed="rId2"/>
          <a:stretch>
            <a:fillRect/>
          </a:stretch>
        </p:blipFill>
        <p:spPr>
          <a:xfrm>
            <a:off x="1512185" y="1235404"/>
            <a:ext cx="8463087" cy="5523745"/>
          </a:xfrm>
          <a:prstGeom prst="rect">
            <a:avLst/>
          </a:prstGeom>
        </p:spPr>
      </p:pic>
    </p:spTree>
    <p:extLst>
      <p:ext uri="{BB962C8B-B14F-4D97-AF65-F5344CB8AC3E}">
        <p14:creationId xmlns:p14="http://schemas.microsoft.com/office/powerpoint/2010/main" val="162250629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Responsible?</a:t>
            </a:r>
          </a:p>
        </p:txBody>
      </p:sp>
      <p:sp>
        <p:nvSpPr>
          <p:cNvPr id="3" name="Content Placeholder 2"/>
          <p:cNvSpPr>
            <a:spLocks noGrp="1"/>
          </p:cNvSpPr>
          <p:nvPr>
            <p:ph idx="1"/>
          </p:nvPr>
        </p:nvSpPr>
        <p:spPr/>
        <p:txBody>
          <a:bodyPr>
            <a:normAutofit/>
          </a:bodyPr>
          <a:lstStyle/>
          <a:p>
            <a:pPr marL="0" indent="0">
              <a:buNone/>
            </a:pPr>
            <a:r>
              <a:rPr lang="en-GB" sz="3600" dirty="0" smtClean="0"/>
              <a:t>•</a:t>
            </a:r>
            <a:r>
              <a:rPr lang="en-GB" sz="3600" dirty="0"/>
              <a:t>  Information Security Management Committee </a:t>
            </a:r>
            <a:endParaRPr lang="en-GB" sz="3600" dirty="0" smtClean="0"/>
          </a:p>
          <a:p>
            <a:pPr marL="0" indent="0">
              <a:buNone/>
            </a:pPr>
            <a:r>
              <a:rPr lang="en-GB" sz="3600" dirty="0" smtClean="0"/>
              <a:t>•</a:t>
            </a:r>
            <a:r>
              <a:rPr lang="en-GB" sz="3600" dirty="0"/>
              <a:t>  Information Security Manager/CIO and Department </a:t>
            </a:r>
            <a:endParaRPr lang="en-GB" sz="3600" dirty="0" smtClean="0"/>
          </a:p>
          <a:p>
            <a:pPr marL="0" indent="0">
              <a:buNone/>
            </a:pPr>
            <a:r>
              <a:rPr lang="en-GB" sz="3600" dirty="0" smtClean="0"/>
              <a:t>•</a:t>
            </a:r>
            <a:r>
              <a:rPr lang="en-GB" sz="3600" dirty="0"/>
              <a:t>  Incident Response Team </a:t>
            </a:r>
            <a:endParaRPr lang="en-GB" sz="3600" dirty="0" smtClean="0"/>
          </a:p>
          <a:p>
            <a:pPr marL="0" indent="0">
              <a:buNone/>
            </a:pPr>
            <a:r>
              <a:rPr lang="en-GB" sz="3600" dirty="0" smtClean="0"/>
              <a:t>•</a:t>
            </a:r>
            <a:r>
              <a:rPr lang="en-GB" sz="3600" dirty="0"/>
              <a:t>  Business Continuity Team </a:t>
            </a:r>
            <a:endParaRPr lang="en-GB" sz="3600" dirty="0" smtClean="0"/>
          </a:p>
          <a:p>
            <a:pPr marL="0" indent="0">
              <a:buNone/>
            </a:pPr>
            <a:r>
              <a:rPr lang="en-GB" sz="3600" dirty="0" smtClean="0"/>
              <a:t>•</a:t>
            </a:r>
            <a:r>
              <a:rPr lang="en-GB" sz="3600" dirty="0"/>
              <a:t>  IT, Legal/Compliance, HR, Risk and other departments </a:t>
            </a:r>
            <a:endParaRPr lang="en-GB" sz="3600" dirty="0" smtClean="0"/>
          </a:p>
          <a:p>
            <a:pPr marL="0" indent="0">
              <a:buNone/>
            </a:pPr>
            <a:r>
              <a:rPr lang="en-GB" sz="3600" dirty="0" smtClean="0"/>
              <a:t>•</a:t>
            </a:r>
            <a:r>
              <a:rPr lang="en-GB" sz="3600" dirty="0"/>
              <a:t>  Audit Committee </a:t>
            </a:r>
            <a:endParaRPr lang="en-GB" sz="3600" dirty="0" smtClean="0"/>
          </a:p>
          <a:p>
            <a:pPr marL="0" indent="0">
              <a:buNone/>
            </a:pPr>
            <a:r>
              <a:rPr lang="en-GB" sz="3600" dirty="0" smtClean="0"/>
              <a:t>•</a:t>
            </a:r>
            <a:r>
              <a:rPr lang="en-GB" sz="3600" dirty="0"/>
              <a:t>  Last but not least, you!</a:t>
            </a:r>
          </a:p>
        </p:txBody>
      </p:sp>
    </p:spTree>
    <p:extLst>
      <p:ext uri="{BB962C8B-B14F-4D97-AF65-F5344CB8AC3E}">
        <p14:creationId xmlns:p14="http://schemas.microsoft.com/office/powerpoint/2010/main" val="18964820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654F-A8A2-4038-85E8-A7D88419600C}"/>
              </a:ext>
            </a:extLst>
          </p:cNvPr>
          <p:cNvSpPr>
            <a:spLocks noGrp="1"/>
          </p:cNvSpPr>
          <p:nvPr>
            <p:ph type="title"/>
          </p:nvPr>
        </p:nvSpPr>
        <p:spPr/>
        <p:txBody>
          <a:bodyPr>
            <a:normAutofit/>
          </a:bodyPr>
          <a:lstStyle/>
          <a:p>
            <a:r>
              <a:rPr lang="en-GB" dirty="0"/>
              <a:t>3.3 Describe application firewalls and reverse proxies</a:t>
            </a:r>
          </a:p>
        </p:txBody>
      </p:sp>
      <p:sp>
        <p:nvSpPr>
          <p:cNvPr id="3" name="Text Placeholder 2">
            <a:extLst>
              <a:ext uri="{FF2B5EF4-FFF2-40B4-BE49-F238E27FC236}">
                <a16:creationId xmlns:a16="http://schemas.microsoft.com/office/drawing/2014/main" id="{AF57B075-588C-4725-88D6-4EFA6F21FDE0}"/>
              </a:ext>
            </a:extLst>
          </p:cNvPr>
          <p:cNvSpPr>
            <a:spLocks noGrp="1"/>
          </p:cNvSpPr>
          <p:nvPr>
            <p:ph type="body" idx="1"/>
          </p:nvPr>
        </p:nvSpPr>
        <p:spPr>
          <a:xfrm>
            <a:off x="360947" y="4589463"/>
            <a:ext cx="6413077" cy="2063264"/>
          </a:xfrm>
        </p:spPr>
        <p:txBody>
          <a:bodyPr>
            <a:normAutofit fontScale="85000" lnSpcReduction="20000"/>
          </a:bodyPr>
          <a:lstStyle/>
          <a:p>
            <a:r>
              <a:rPr lang="en-GB" dirty="0"/>
              <a:t>Indicative technologies can include: </a:t>
            </a:r>
          </a:p>
          <a:p>
            <a:r>
              <a:rPr lang="en-GB" dirty="0"/>
              <a:t>• application sensors; </a:t>
            </a:r>
          </a:p>
          <a:p>
            <a:r>
              <a:rPr lang="en-GB" dirty="0"/>
              <a:t>• application firewalls; </a:t>
            </a:r>
          </a:p>
          <a:p>
            <a:r>
              <a:rPr lang="en-GB" dirty="0"/>
              <a:t>• proxies and reverse proxies; </a:t>
            </a:r>
          </a:p>
          <a:p>
            <a:r>
              <a:rPr lang="en-GB" dirty="0"/>
              <a:t>• application level security logging and monitoring; </a:t>
            </a:r>
          </a:p>
          <a:p>
            <a:r>
              <a:rPr lang="en-GB" dirty="0"/>
              <a:t>• log configuration. </a:t>
            </a:r>
          </a:p>
          <a:p>
            <a:endParaRPr lang="en-GB" dirty="0"/>
          </a:p>
          <a:p>
            <a:endParaRPr lang="en-GB" dirty="0"/>
          </a:p>
        </p:txBody>
      </p:sp>
      <p:sp>
        <p:nvSpPr>
          <p:cNvPr id="4" name="Text Placeholder 2">
            <a:extLst>
              <a:ext uri="{FF2B5EF4-FFF2-40B4-BE49-F238E27FC236}">
                <a16:creationId xmlns:a16="http://schemas.microsoft.com/office/drawing/2014/main" id="{E150013B-725A-4E1F-8F40-ED173B6A69A2}"/>
              </a:ext>
            </a:extLst>
          </p:cNvPr>
          <p:cNvSpPr txBox="1">
            <a:spLocks/>
          </p:cNvSpPr>
          <p:nvPr/>
        </p:nvSpPr>
        <p:spPr>
          <a:xfrm>
            <a:off x="6096001" y="4637024"/>
            <a:ext cx="5875176" cy="2155662"/>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i="1" dirty="0"/>
              <a:t>A candidate should be able to: </a:t>
            </a:r>
            <a:endParaRPr lang="en-GB" dirty="0"/>
          </a:p>
          <a:p>
            <a:r>
              <a:rPr lang="en-GB" dirty="0"/>
              <a:t>• </a:t>
            </a:r>
            <a:r>
              <a:rPr lang="en-GB" i="1" dirty="0"/>
              <a:t>Describe endpoint security and its implications in network security. </a:t>
            </a:r>
            <a:endParaRPr lang="en-GB" dirty="0"/>
          </a:p>
          <a:p>
            <a:r>
              <a:rPr lang="en-GB" dirty="0"/>
              <a:t>• </a:t>
            </a:r>
            <a:r>
              <a:rPr lang="en-GB" i="1" dirty="0"/>
              <a:t>Identify most common network analysis techniques such as vulnerability scanning and traffic analysis. </a:t>
            </a:r>
            <a:endParaRPr lang="en-GB" dirty="0"/>
          </a:p>
          <a:p>
            <a:r>
              <a:rPr lang="en-GB" dirty="0"/>
              <a:t>• </a:t>
            </a:r>
            <a:r>
              <a:rPr lang="en-GB" i="1" dirty="0"/>
              <a:t>Understand the function of reverse proxy and its security implications. </a:t>
            </a:r>
            <a:endParaRPr lang="en-GB" dirty="0"/>
          </a:p>
          <a:p>
            <a:r>
              <a:rPr lang="en-GB" dirty="0"/>
              <a:t>• </a:t>
            </a:r>
            <a:r>
              <a:rPr lang="en-GB" i="1" dirty="0"/>
              <a:t>Define violation tracking and analysis. </a:t>
            </a:r>
            <a:r>
              <a:rPr lang="en-GB" dirty="0"/>
              <a:t> </a:t>
            </a:r>
          </a:p>
          <a:p>
            <a:endParaRPr lang="en-GB" dirty="0"/>
          </a:p>
          <a:p>
            <a:endParaRPr lang="en-GB" dirty="0"/>
          </a:p>
        </p:txBody>
      </p:sp>
    </p:spTree>
    <p:extLst>
      <p:ext uri="{BB962C8B-B14F-4D97-AF65-F5344CB8AC3E}">
        <p14:creationId xmlns:p14="http://schemas.microsoft.com/office/powerpoint/2010/main" val="286158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a:t>
            </a:r>
            <a:r>
              <a:rPr lang="en-GB" b="1" dirty="0" smtClean="0"/>
              <a:t>Cost</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endParaRPr lang="en-GB" dirty="0"/>
          </a:p>
          <a:p>
            <a:r>
              <a:rPr lang="en-GB" dirty="0"/>
              <a:t>How do we add these security controls in an organised manner?</a:t>
            </a:r>
          </a:p>
          <a:p>
            <a:pPr marL="0" indent="0">
              <a:buNone/>
            </a:pPr>
            <a:endParaRPr lang="en-GB" dirty="0"/>
          </a:p>
        </p:txBody>
      </p:sp>
    </p:spTree>
    <p:extLst>
      <p:ext uri="{BB962C8B-B14F-4D97-AF65-F5344CB8AC3E}">
        <p14:creationId xmlns:p14="http://schemas.microsoft.com/office/powerpoint/2010/main" val="28051520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68067-3F50-4683-B7AA-EA80C47025EE}"/>
              </a:ext>
            </a:extLst>
          </p:cNvPr>
          <p:cNvSpPr>
            <a:spLocks noGrp="1"/>
          </p:cNvSpPr>
          <p:nvPr>
            <p:ph type="title"/>
          </p:nvPr>
        </p:nvSpPr>
        <p:spPr/>
        <p:txBody>
          <a:bodyPr/>
          <a:lstStyle/>
          <a:p>
            <a:r>
              <a:rPr lang="en-GB" dirty="0"/>
              <a:t>Application Sensors</a:t>
            </a:r>
          </a:p>
        </p:txBody>
      </p:sp>
      <p:sp>
        <p:nvSpPr>
          <p:cNvPr id="5" name="Content Placeholder 4">
            <a:extLst>
              <a:ext uri="{FF2B5EF4-FFF2-40B4-BE49-F238E27FC236}">
                <a16:creationId xmlns:a16="http://schemas.microsoft.com/office/drawing/2014/main" id="{343250DF-2BE1-4DBF-BF83-B4B18ECDD8D1}"/>
              </a:ext>
            </a:extLst>
          </p:cNvPr>
          <p:cNvSpPr>
            <a:spLocks noGrp="1"/>
          </p:cNvSpPr>
          <p:nvPr>
            <p:ph idx="1"/>
          </p:nvPr>
        </p:nvSpPr>
        <p:spPr/>
        <p:txBody>
          <a:bodyPr/>
          <a:lstStyle/>
          <a:p>
            <a:r>
              <a:rPr lang="en-GB" dirty="0"/>
              <a:t>Need multiple sensors to generate different kinds of data</a:t>
            </a:r>
          </a:p>
          <a:p>
            <a:r>
              <a:rPr lang="en-GB" dirty="0"/>
              <a:t>Can be anything from a network tap to a firewall log</a:t>
            </a:r>
          </a:p>
          <a:p>
            <a:r>
              <a:rPr lang="en-GB" dirty="0"/>
              <a:t>Network sensors need to be reliable and should also be able to detect attempts to thwart or circumvent detection</a:t>
            </a:r>
          </a:p>
          <a:p>
            <a:endParaRPr lang="en-GB" dirty="0"/>
          </a:p>
        </p:txBody>
      </p:sp>
    </p:spTree>
    <p:extLst>
      <p:ext uri="{BB962C8B-B14F-4D97-AF65-F5344CB8AC3E}">
        <p14:creationId xmlns:p14="http://schemas.microsoft.com/office/powerpoint/2010/main" val="28941698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9A7E98-16B3-460E-AA03-799FECBBFFBF}"/>
              </a:ext>
            </a:extLst>
          </p:cNvPr>
          <p:cNvSpPr>
            <a:spLocks noGrp="1"/>
          </p:cNvSpPr>
          <p:nvPr>
            <p:ph type="title"/>
          </p:nvPr>
        </p:nvSpPr>
        <p:spPr/>
        <p:txBody>
          <a:bodyPr/>
          <a:lstStyle/>
          <a:p>
            <a:r>
              <a:rPr lang="en-GB" dirty="0"/>
              <a:t>Application Firewalls</a:t>
            </a:r>
          </a:p>
        </p:txBody>
      </p:sp>
      <p:sp>
        <p:nvSpPr>
          <p:cNvPr id="5" name="Content Placeholder 4">
            <a:extLst>
              <a:ext uri="{FF2B5EF4-FFF2-40B4-BE49-F238E27FC236}">
                <a16:creationId xmlns:a16="http://schemas.microsoft.com/office/drawing/2014/main" id="{153E0DFE-FB29-463E-9C09-F060A7C1D8C8}"/>
              </a:ext>
            </a:extLst>
          </p:cNvPr>
          <p:cNvSpPr>
            <a:spLocks noGrp="1"/>
          </p:cNvSpPr>
          <p:nvPr>
            <p:ph idx="1"/>
          </p:nvPr>
        </p:nvSpPr>
        <p:spPr>
          <a:xfrm>
            <a:off x="312821" y="1825625"/>
            <a:ext cx="11590421" cy="3222236"/>
          </a:xfrm>
        </p:spPr>
        <p:txBody>
          <a:bodyPr/>
          <a:lstStyle/>
          <a:p>
            <a:r>
              <a:rPr lang="en-GB" dirty="0"/>
              <a:t>An application firewall is a type of firewall that governs traffic to, from, or by an application or service</a:t>
            </a:r>
          </a:p>
          <a:p>
            <a:r>
              <a:rPr lang="en-GB" dirty="0"/>
              <a:t>Application firewalls, or application layer firewalls, use a series of configured policies to determine whether to block or allow communications to or from an app</a:t>
            </a:r>
          </a:p>
          <a:p>
            <a:r>
              <a:rPr lang="en-GB" dirty="0"/>
              <a:t>Example: Web application Firewall</a:t>
            </a:r>
          </a:p>
          <a:p>
            <a:pPr marL="0" indent="0">
              <a:buNone/>
            </a:pPr>
            <a:endParaRPr lang="en-GB" dirty="0"/>
          </a:p>
          <a:p>
            <a:endParaRPr lang="en-GB" dirty="0"/>
          </a:p>
        </p:txBody>
      </p:sp>
      <p:pic>
        <p:nvPicPr>
          <p:cNvPr id="7" name="Picture 6" descr="Diagram&#10;&#10;Description automatically generated">
            <a:extLst>
              <a:ext uri="{FF2B5EF4-FFF2-40B4-BE49-F238E27FC236}">
                <a16:creationId xmlns:a16="http://schemas.microsoft.com/office/drawing/2014/main" id="{09B84A5E-653A-40BB-A3CC-2F4C03AFB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4647818"/>
            <a:ext cx="5667375" cy="2010029"/>
          </a:xfrm>
          <a:prstGeom prst="rect">
            <a:avLst/>
          </a:prstGeom>
        </p:spPr>
      </p:pic>
    </p:spTree>
    <p:extLst>
      <p:ext uri="{BB962C8B-B14F-4D97-AF65-F5344CB8AC3E}">
        <p14:creationId xmlns:p14="http://schemas.microsoft.com/office/powerpoint/2010/main" val="23470683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4A5F0-0F22-4F1A-911B-5C209E5868A7}"/>
              </a:ext>
            </a:extLst>
          </p:cNvPr>
          <p:cNvSpPr>
            <a:spLocks noGrp="1"/>
          </p:cNvSpPr>
          <p:nvPr>
            <p:ph type="title"/>
          </p:nvPr>
        </p:nvSpPr>
        <p:spPr/>
        <p:txBody>
          <a:bodyPr/>
          <a:lstStyle/>
          <a:p>
            <a:r>
              <a:rPr lang="en-GB" dirty="0"/>
              <a:t>Proxies and Reverse Proxies</a:t>
            </a:r>
          </a:p>
        </p:txBody>
      </p:sp>
      <p:sp>
        <p:nvSpPr>
          <p:cNvPr id="5" name="Content Placeholder 4">
            <a:extLst>
              <a:ext uri="{FF2B5EF4-FFF2-40B4-BE49-F238E27FC236}">
                <a16:creationId xmlns:a16="http://schemas.microsoft.com/office/drawing/2014/main" id="{481CC906-4306-4AC4-8E3E-7D7B019AE628}"/>
              </a:ext>
            </a:extLst>
          </p:cNvPr>
          <p:cNvSpPr>
            <a:spLocks noGrp="1"/>
          </p:cNvSpPr>
          <p:nvPr>
            <p:ph idx="1"/>
          </p:nvPr>
        </p:nvSpPr>
        <p:spPr/>
        <p:txBody>
          <a:bodyPr/>
          <a:lstStyle/>
          <a:p>
            <a:r>
              <a:rPr lang="en-GB" i="1" dirty="0"/>
              <a:t>Proxy</a:t>
            </a:r>
            <a:r>
              <a:rPr lang="en-GB" dirty="0"/>
              <a:t> defines, someone or something acting on behalf of something else</a:t>
            </a:r>
          </a:p>
          <a:p>
            <a:r>
              <a:rPr lang="en-GB" dirty="0"/>
              <a:t>In computer science proxy means one server acting on behalf of other servers</a:t>
            </a:r>
          </a:p>
          <a:p>
            <a:r>
              <a:rPr lang="en-GB" dirty="0"/>
              <a:t>A forward proxy is the intermediary that the client puts forward between itself and any server</a:t>
            </a:r>
          </a:p>
          <a:p>
            <a:r>
              <a:rPr lang="en-GB" dirty="0"/>
              <a:t>The reverse proxy is at the other end – something the server puts forward between itself and any client</a:t>
            </a:r>
          </a:p>
          <a:p>
            <a:r>
              <a:rPr lang="en-GB" dirty="0"/>
              <a:t>A reverse proxy is an intermediary on the side of the server you are connecting to</a:t>
            </a:r>
          </a:p>
        </p:txBody>
      </p:sp>
    </p:spTree>
    <p:extLst>
      <p:ext uri="{BB962C8B-B14F-4D97-AF65-F5344CB8AC3E}">
        <p14:creationId xmlns:p14="http://schemas.microsoft.com/office/powerpoint/2010/main" val="39233200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37D2-9EC9-4E70-8FBF-7813998E339E}"/>
              </a:ext>
            </a:extLst>
          </p:cNvPr>
          <p:cNvSpPr>
            <a:spLocks noGrp="1"/>
          </p:cNvSpPr>
          <p:nvPr>
            <p:ph type="title"/>
          </p:nvPr>
        </p:nvSpPr>
        <p:spPr/>
        <p:txBody>
          <a:bodyPr/>
          <a:lstStyle/>
          <a:p>
            <a:r>
              <a:rPr lang="en-GB" dirty="0"/>
              <a:t>Proxy Server</a:t>
            </a:r>
          </a:p>
        </p:txBody>
      </p:sp>
      <p:pic>
        <p:nvPicPr>
          <p:cNvPr id="5" name="Content Placeholder 4" descr="Diagram&#10;&#10;Description automatically generated">
            <a:extLst>
              <a:ext uri="{FF2B5EF4-FFF2-40B4-BE49-F238E27FC236}">
                <a16:creationId xmlns:a16="http://schemas.microsoft.com/office/drawing/2014/main" id="{5945C8E6-25B1-4EC2-B18A-CE7C7ADCA3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4156" y="2607469"/>
            <a:ext cx="6667500" cy="3371850"/>
          </a:xfrm>
        </p:spPr>
      </p:pic>
    </p:spTree>
    <p:extLst>
      <p:ext uri="{BB962C8B-B14F-4D97-AF65-F5344CB8AC3E}">
        <p14:creationId xmlns:p14="http://schemas.microsoft.com/office/powerpoint/2010/main" val="34016829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9AD4-776B-4C88-A9B9-72B0FC84D75E}"/>
              </a:ext>
            </a:extLst>
          </p:cNvPr>
          <p:cNvSpPr>
            <a:spLocks noGrp="1"/>
          </p:cNvSpPr>
          <p:nvPr>
            <p:ph type="title"/>
          </p:nvPr>
        </p:nvSpPr>
        <p:spPr/>
        <p:txBody>
          <a:bodyPr/>
          <a:lstStyle/>
          <a:p>
            <a:r>
              <a:rPr lang="en-GB" dirty="0"/>
              <a:t>Forward Proxy</a:t>
            </a:r>
          </a:p>
        </p:txBody>
      </p:sp>
      <p:sp>
        <p:nvSpPr>
          <p:cNvPr id="3" name="Content Placeholder 2">
            <a:extLst>
              <a:ext uri="{FF2B5EF4-FFF2-40B4-BE49-F238E27FC236}">
                <a16:creationId xmlns:a16="http://schemas.microsoft.com/office/drawing/2014/main" id="{A92E6895-7ED3-4C36-BE5A-407E5415DFBD}"/>
              </a:ext>
            </a:extLst>
          </p:cNvPr>
          <p:cNvSpPr>
            <a:spLocks noGrp="1"/>
          </p:cNvSpPr>
          <p:nvPr>
            <p:ph idx="1"/>
          </p:nvPr>
        </p:nvSpPr>
        <p:spPr/>
        <p:txBody>
          <a:bodyPr/>
          <a:lstStyle/>
          <a:p>
            <a:r>
              <a:rPr lang="en-GB" dirty="0"/>
              <a:t>Forward proxies are a single point for access and control, and makes it easier to enforce securities policies</a:t>
            </a:r>
          </a:p>
          <a:p>
            <a:r>
              <a:rPr lang="en-GB" dirty="0"/>
              <a:t>Forward proxies are used by organizations, schools to enforce security, block access to certain contents on the internet for clients in the internal network</a:t>
            </a:r>
          </a:p>
          <a:p>
            <a:r>
              <a:rPr lang="en-GB" dirty="0"/>
              <a:t>Requests may be filtered by several methods, such as a URL or DNS blacklists blacklist, URL regex filtering, MIME filtering, or content keyword filtering.</a:t>
            </a:r>
          </a:p>
        </p:txBody>
      </p:sp>
    </p:spTree>
    <p:extLst>
      <p:ext uri="{BB962C8B-B14F-4D97-AF65-F5344CB8AC3E}">
        <p14:creationId xmlns:p14="http://schemas.microsoft.com/office/powerpoint/2010/main" val="29118325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4EBB-DF75-46BD-8F0D-EB1991E2BE44}"/>
              </a:ext>
            </a:extLst>
          </p:cNvPr>
          <p:cNvSpPr>
            <a:spLocks noGrp="1"/>
          </p:cNvSpPr>
          <p:nvPr>
            <p:ph type="title"/>
          </p:nvPr>
        </p:nvSpPr>
        <p:spPr/>
        <p:txBody>
          <a:bodyPr/>
          <a:lstStyle/>
          <a:p>
            <a:r>
              <a:rPr lang="en-GB" dirty="0"/>
              <a:t>Forward Proxy Server</a:t>
            </a:r>
          </a:p>
        </p:txBody>
      </p:sp>
      <p:pic>
        <p:nvPicPr>
          <p:cNvPr id="4" name="Content Placeholder 3">
            <a:extLst>
              <a:ext uri="{FF2B5EF4-FFF2-40B4-BE49-F238E27FC236}">
                <a16:creationId xmlns:a16="http://schemas.microsoft.com/office/drawing/2014/main" id="{48D6CD39-1B7B-479E-A078-BFE23651C7DF}"/>
              </a:ext>
            </a:extLst>
          </p:cNvPr>
          <p:cNvPicPr>
            <a:picLocks noGrp="1" noChangeAspect="1"/>
          </p:cNvPicPr>
          <p:nvPr>
            <p:ph idx="1"/>
          </p:nvPr>
        </p:nvPicPr>
        <p:blipFill>
          <a:blip r:embed="rId2"/>
          <a:stretch>
            <a:fillRect/>
          </a:stretch>
        </p:blipFill>
        <p:spPr>
          <a:xfrm>
            <a:off x="312821" y="1143000"/>
            <a:ext cx="11184732" cy="5592366"/>
          </a:xfrm>
          <a:prstGeom prst="rect">
            <a:avLst/>
          </a:prstGeom>
        </p:spPr>
      </p:pic>
    </p:spTree>
    <p:extLst>
      <p:ext uri="{BB962C8B-B14F-4D97-AF65-F5344CB8AC3E}">
        <p14:creationId xmlns:p14="http://schemas.microsoft.com/office/powerpoint/2010/main" val="296730956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E67E-7F8F-47F2-9EB9-79B73F319207}"/>
              </a:ext>
            </a:extLst>
          </p:cNvPr>
          <p:cNvSpPr>
            <a:spLocks noGrp="1"/>
          </p:cNvSpPr>
          <p:nvPr>
            <p:ph type="title"/>
          </p:nvPr>
        </p:nvSpPr>
        <p:spPr/>
        <p:txBody>
          <a:bodyPr/>
          <a:lstStyle/>
          <a:p>
            <a:r>
              <a:rPr lang="en-GB" dirty="0"/>
              <a:t>Reverse Proxy</a:t>
            </a:r>
          </a:p>
        </p:txBody>
      </p:sp>
      <p:sp>
        <p:nvSpPr>
          <p:cNvPr id="3" name="Content Placeholder 2">
            <a:extLst>
              <a:ext uri="{FF2B5EF4-FFF2-40B4-BE49-F238E27FC236}">
                <a16:creationId xmlns:a16="http://schemas.microsoft.com/office/drawing/2014/main" id="{D48FDD27-2859-40E2-9545-EB9EBBB36F01}"/>
              </a:ext>
            </a:extLst>
          </p:cNvPr>
          <p:cNvSpPr>
            <a:spLocks noGrp="1"/>
          </p:cNvSpPr>
          <p:nvPr>
            <p:ph idx="1"/>
          </p:nvPr>
        </p:nvSpPr>
        <p:spPr/>
        <p:txBody>
          <a:bodyPr/>
          <a:lstStyle/>
          <a:p>
            <a:r>
              <a:rPr lang="en-GB" dirty="0"/>
              <a:t>A reverse proxy does exact opposite of what forward proxy does</a:t>
            </a:r>
          </a:p>
          <a:p>
            <a:r>
              <a:rPr lang="en-GB" dirty="0"/>
              <a:t>Forward proxy proxies on behalf of clients where reverse proxy proxies on behalf of severs</a:t>
            </a:r>
          </a:p>
          <a:p>
            <a:r>
              <a:rPr lang="en-GB" dirty="0"/>
              <a:t>It is usually an internal-facing proxy used as a front-end to control and protect access to a server on a private network</a:t>
            </a:r>
          </a:p>
          <a:p>
            <a:r>
              <a:rPr lang="en-GB" dirty="0"/>
              <a:t>All traffic coming from the Internet and with a destination of one of the servers goes through the proxy server</a:t>
            </a:r>
          </a:p>
          <a:p>
            <a:r>
              <a:rPr lang="en-GB" dirty="0"/>
              <a:t>The reverse proxy can distribute the load to several web servers, each web server serving its own application area</a:t>
            </a:r>
          </a:p>
        </p:txBody>
      </p:sp>
    </p:spTree>
    <p:extLst>
      <p:ext uri="{BB962C8B-B14F-4D97-AF65-F5344CB8AC3E}">
        <p14:creationId xmlns:p14="http://schemas.microsoft.com/office/powerpoint/2010/main" val="1170724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635C-CFBC-49E6-BD00-F98DBCEA9D77}"/>
              </a:ext>
            </a:extLst>
          </p:cNvPr>
          <p:cNvSpPr>
            <a:spLocks noGrp="1"/>
          </p:cNvSpPr>
          <p:nvPr>
            <p:ph type="title"/>
          </p:nvPr>
        </p:nvSpPr>
        <p:spPr/>
        <p:txBody>
          <a:bodyPr/>
          <a:lstStyle/>
          <a:p>
            <a:r>
              <a:rPr lang="en-GB" dirty="0"/>
              <a:t>Reverse Proxy</a:t>
            </a:r>
          </a:p>
        </p:txBody>
      </p:sp>
      <p:pic>
        <p:nvPicPr>
          <p:cNvPr id="4" name="Content Placeholder 3">
            <a:extLst>
              <a:ext uri="{FF2B5EF4-FFF2-40B4-BE49-F238E27FC236}">
                <a16:creationId xmlns:a16="http://schemas.microsoft.com/office/drawing/2014/main" id="{48D0CFA6-4894-4C5E-AAF6-637993572B8B}"/>
              </a:ext>
            </a:extLst>
          </p:cNvPr>
          <p:cNvPicPr>
            <a:picLocks noGrp="1" noChangeAspect="1"/>
          </p:cNvPicPr>
          <p:nvPr>
            <p:ph idx="1"/>
          </p:nvPr>
        </p:nvPicPr>
        <p:blipFill>
          <a:blip r:embed="rId3"/>
          <a:stretch>
            <a:fillRect/>
          </a:stretch>
        </p:blipFill>
        <p:spPr>
          <a:xfrm>
            <a:off x="1323975" y="1716905"/>
            <a:ext cx="8686800" cy="4678462"/>
          </a:xfrm>
          <a:prstGeom prst="rect">
            <a:avLst/>
          </a:prstGeom>
        </p:spPr>
      </p:pic>
    </p:spTree>
    <p:extLst>
      <p:ext uri="{BB962C8B-B14F-4D97-AF65-F5344CB8AC3E}">
        <p14:creationId xmlns:p14="http://schemas.microsoft.com/office/powerpoint/2010/main" val="7873275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DE4F5-01B0-45B3-A5D3-A407884CAFF4}"/>
              </a:ext>
            </a:extLst>
          </p:cNvPr>
          <p:cNvSpPr>
            <a:spLocks noGrp="1"/>
          </p:cNvSpPr>
          <p:nvPr>
            <p:ph type="title"/>
          </p:nvPr>
        </p:nvSpPr>
        <p:spPr>
          <a:xfrm>
            <a:off x="844666" y="500062"/>
            <a:ext cx="9745579" cy="1325563"/>
          </a:xfrm>
        </p:spPr>
        <p:txBody>
          <a:bodyPr/>
          <a:lstStyle/>
          <a:p>
            <a:r>
              <a:rPr lang="en-GB" dirty="0"/>
              <a:t>Application Level Security Logging and Monitoring</a:t>
            </a:r>
          </a:p>
        </p:txBody>
      </p:sp>
      <p:sp>
        <p:nvSpPr>
          <p:cNvPr id="5" name="Content Placeholder 4">
            <a:extLst>
              <a:ext uri="{FF2B5EF4-FFF2-40B4-BE49-F238E27FC236}">
                <a16:creationId xmlns:a16="http://schemas.microsoft.com/office/drawing/2014/main" id="{03789F5E-5B59-4A11-8ACD-EEC413BD90E2}"/>
              </a:ext>
            </a:extLst>
          </p:cNvPr>
          <p:cNvSpPr>
            <a:spLocks noGrp="1"/>
          </p:cNvSpPr>
          <p:nvPr>
            <p:ph idx="1"/>
          </p:nvPr>
        </p:nvSpPr>
        <p:spPr/>
        <p:txBody>
          <a:bodyPr/>
          <a:lstStyle/>
          <a:p>
            <a:r>
              <a:rPr lang="en-GB" dirty="0"/>
              <a:t>Security logs capture the security-related events within an application</a:t>
            </a:r>
          </a:p>
          <a:p>
            <a:r>
              <a:rPr lang="en-GB" dirty="0"/>
              <a:t>They help detect security violations and flaws in application, and help re-construct user activities for forensic analysis</a:t>
            </a:r>
          </a:p>
          <a:p>
            <a:r>
              <a:rPr lang="en-GB" dirty="0"/>
              <a:t>Short listing the events to log and the level of detail are key challenges in designing the logging system</a:t>
            </a:r>
          </a:p>
          <a:p>
            <a:r>
              <a:rPr lang="en-GB" dirty="0"/>
              <a:t>See the Logging Cheat sheet on the </a:t>
            </a:r>
            <a:r>
              <a:rPr lang="en-GB" dirty="0">
                <a:hlinkClick r:id="rId2"/>
              </a:rPr>
              <a:t>wiki</a:t>
            </a:r>
            <a:endParaRPr lang="en-GB" dirty="0"/>
          </a:p>
        </p:txBody>
      </p:sp>
    </p:spTree>
    <p:extLst>
      <p:ext uri="{BB962C8B-B14F-4D97-AF65-F5344CB8AC3E}">
        <p14:creationId xmlns:p14="http://schemas.microsoft.com/office/powerpoint/2010/main" val="11778810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0287-33C2-44C0-BC95-88CB4E8FB7BF}"/>
              </a:ext>
            </a:extLst>
          </p:cNvPr>
          <p:cNvSpPr>
            <a:spLocks noGrp="1"/>
          </p:cNvSpPr>
          <p:nvPr>
            <p:ph type="title"/>
          </p:nvPr>
        </p:nvSpPr>
        <p:spPr/>
        <p:txBody>
          <a:bodyPr/>
          <a:lstStyle/>
          <a:p>
            <a:r>
              <a:rPr lang="en-GB" dirty="0"/>
              <a:t>Log Configuration</a:t>
            </a:r>
          </a:p>
        </p:txBody>
      </p:sp>
      <p:sp>
        <p:nvSpPr>
          <p:cNvPr id="3" name="Content Placeholder 2">
            <a:extLst>
              <a:ext uri="{FF2B5EF4-FFF2-40B4-BE49-F238E27FC236}">
                <a16:creationId xmlns:a16="http://schemas.microsoft.com/office/drawing/2014/main" id="{1A9B6A33-62B2-41C2-A3A1-CB1B441573A0}"/>
              </a:ext>
            </a:extLst>
          </p:cNvPr>
          <p:cNvSpPr>
            <a:spLocks noGrp="1"/>
          </p:cNvSpPr>
          <p:nvPr>
            <p:ph idx="1"/>
          </p:nvPr>
        </p:nvSpPr>
        <p:spPr/>
        <p:txBody>
          <a:bodyPr/>
          <a:lstStyle/>
          <a:p>
            <a:r>
              <a:rPr lang="en-GB" dirty="0"/>
              <a:t>The NIST document on the Wiki explains more about logging and monitoring</a:t>
            </a:r>
          </a:p>
          <a:p>
            <a:r>
              <a:rPr lang="en-GB" dirty="0"/>
              <a:t>Configuration is important as logs can grow out of control quickly</a:t>
            </a:r>
          </a:p>
          <a:p>
            <a:r>
              <a:rPr lang="en-GB" dirty="0"/>
              <a:t>Things to bear in mind:</a:t>
            </a:r>
          </a:p>
          <a:p>
            <a:pPr lvl="1"/>
            <a:r>
              <a:rPr lang="en-GB" dirty="0"/>
              <a:t>Centralise the logs – one place for all logs</a:t>
            </a:r>
          </a:p>
          <a:p>
            <a:pPr lvl="1"/>
            <a:r>
              <a:rPr lang="en-GB" dirty="0"/>
              <a:t>Continually check log sizes and adjust accordingly</a:t>
            </a:r>
          </a:p>
          <a:p>
            <a:pPr lvl="1"/>
            <a:r>
              <a:rPr lang="en-GB" dirty="0"/>
              <a:t>Determine when to retain a log</a:t>
            </a:r>
          </a:p>
          <a:p>
            <a:pPr lvl="2"/>
            <a:r>
              <a:rPr lang="en-GB" dirty="0"/>
              <a:t>When maximum size has been reached</a:t>
            </a:r>
          </a:p>
          <a:p>
            <a:pPr lvl="2"/>
            <a:r>
              <a:rPr lang="en-GB" dirty="0"/>
              <a:t>When no longer required</a:t>
            </a:r>
          </a:p>
          <a:p>
            <a:pPr lvl="1"/>
            <a:r>
              <a:rPr lang="en-GB" dirty="0"/>
              <a:t>Who is the change guardian?</a:t>
            </a:r>
          </a:p>
          <a:p>
            <a:pPr lvl="1"/>
            <a:r>
              <a:rPr lang="en-GB" dirty="0"/>
              <a:t>Check all policies: settings, sizes, retention</a:t>
            </a:r>
          </a:p>
        </p:txBody>
      </p:sp>
    </p:spTree>
    <p:extLst>
      <p:ext uri="{BB962C8B-B14F-4D97-AF65-F5344CB8AC3E}">
        <p14:creationId xmlns:p14="http://schemas.microsoft.com/office/powerpoint/2010/main" val="260825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endParaRPr lang="en-GB" dirty="0"/>
          </a:p>
          <a:p>
            <a:r>
              <a:rPr lang="en-GB" dirty="0"/>
              <a:t>Touchpoints</a:t>
            </a:r>
          </a:p>
          <a:p>
            <a:r>
              <a:rPr lang="en-GB" dirty="0" smtClean="0"/>
              <a:t>High-level </a:t>
            </a:r>
            <a:r>
              <a:rPr lang="en-GB" dirty="0"/>
              <a:t>map without enough details to execute against</a:t>
            </a:r>
          </a:p>
          <a:p>
            <a:pPr lvl="1"/>
            <a:r>
              <a:rPr lang="en-GB" sz="3200" dirty="0" smtClean="0"/>
              <a:t>Software </a:t>
            </a:r>
            <a:r>
              <a:rPr lang="en-GB" sz="3200" dirty="0"/>
              <a:t>Assurance Maturity Model  (SAMM)</a:t>
            </a:r>
          </a:p>
          <a:p>
            <a:pPr lvl="1"/>
            <a:r>
              <a:rPr lang="en-GB" sz="3200" dirty="0" smtClean="0"/>
              <a:t>Building </a:t>
            </a:r>
            <a:r>
              <a:rPr lang="en-GB" sz="3200" dirty="0"/>
              <a:t>Security In Maturity Model (BSIMM)</a:t>
            </a:r>
          </a:p>
          <a:p>
            <a:pPr lvl="1"/>
            <a:r>
              <a:rPr lang="en-GB" sz="3200" dirty="0" smtClean="0"/>
              <a:t>Comprehensive</a:t>
            </a:r>
            <a:r>
              <a:rPr lang="en-GB" sz="3200" dirty="0"/>
              <a:t>, Lightweight Application Security Process (CLASP)</a:t>
            </a:r>
          </a:p>
          <a:p>
            <a:endParaRPr lang="en-GB" dirty="0"/>
          </a:p>
        </p:txBody>
      </p:sp>
    </p:spTree>
    <p:extLst>
      <p:ext uri="{BB962C8B-B14F-4D97-AF65-F5344CB8AC3E}">
        <p14:creationId xmlns:p14="http://schemas.microsoft.com/office/powerpoint/2010/main" val="421132172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CC98-CD3E-4C34-A97F-93B829F5C710}"/>
              </a:ext>
            </a:extLst>
          </p:cNvPr>
          <p:cNvSpPr>
            <a:spLocks noGrp="1"/>
          </p:cNvSpPr>
          <p:nvPr>
            <p:ph type="title"/>
          </p:nvPr>
        </p:nvSpPr>
        <p:spPr>
          <a:xfrm>
            <a:off x="275027" y="2002631"/>
            <a:ext cx="11341769" cy="2852737"/>
          </a:xfrm>
        </p:spPr>
        <p:txBody>
          <a:bodyPr>
            <a:normAutofit/>
          </a:bodyPr>
          <a:lstStyle/>
          <a:p>
            <a:r>
              <a:rPr lang="en-GB" dirty="0"/>
              <a:t>3.4 Database security mechanisms</a:t>
            </a:r>
          </a:p>
        </p:txBody>
      </p:sp>
      <p:sp>
        <p:nvSpPr>
          <p:cNvPr id="3" name="Text Placeholder 2">
            <a:extLst>
              <a:ext uri="{FF2B5EF4-FFF2-40B4-BE49-F238E27FC236}">
                <a16:creationId xmlns:a16="http://schemas.microsoft.com/office/drawing/2014/main" id="{575F00E0-6144-4DD6-958A-2E374C01FECA}"/>
              </a:ext>
            </a:extLst>
          </p:cNvPr>
          <p:cNvSpPr>
            <a:spLocks noGrp="1"/>
          </p:cNvSpPr>
          <p:nvPr>
            <p:ph type="body" idx="1"/>
          </p:nvPr>
        </p:nvSpPr>
        <p:spPr>
          <a:xfrm>
            <a:off x="399047" y="5610225"/>
            <a:ext cx="6001753" cy="1162050"/>
          </a:xfrm>
        </p:spPr>
        <p:txBody>
          <a:bodyPr>
            <a:normAutofit fontScale="62500" lnSpcReduction="20000"/>
          </a:bodyPr>
          <a:lstStyle/>
          <a:p>
            <a:r>
              <a:rPr lang="en-GB" dirty="0"/>
              <a:t>• Field vs record based encryption; </a:t>
            </a:r>
          </a:p>
          <a:p>
            <a:r>
              <a:rPr lang="en-GB" dirty="0"/>
              <a:t>• SQL security; </a:t>
            </a:r>
          </a:p>
          <a:p>
            <a:r>
              <a:rPr lang="en-GB" dirty="0"/>
              <a:t>• backup security; </a:t>
            </a:r>
          </a:p>
          <a:p>
            <a:r>
              <a:rPr lang="en-GB" dirty="0"/>
              <a:t>• database access control. </a:t>
            </a:r>
          </a:p>
          <a:p>
            <a:endParaRPr lang="en-GB" dirty="0"/>
          </a:p>
          <a:p>
            <a:endParaRPr lang="en-GB" dirty="0"/>
          </a:p>
        </p:txBody>
      </p:sp>
      <p:sp>
        <p:nvSpPr>
          <p:cNvPr id="4" name="TextBox 3"/>
          <p:cNvSpPr txBox="1"/>
          <p:nvPr/>
        </p:nvSpPr>
        <p:spPr>
          <a:xfrm>
            <a:off x="6229350" y="5571946"/>
            <a:ext cx="5701966" cy="1200329"/>
          </a:xfrm>
          <a:prstGeom prst="rect">
            <a:avLst/>
          </a:prstGeom>
          <a:noFill/>
        </p:spPr>
        <p:txBody>
          <a:bodyPr wrap="square" rtlCol="0">
            <a:spAutoFit/>
          </a:bodyPr>
          <a:lstStyle/>
          <a:p>
            <a:r>
              <a:rPr lang="en-GB" sz="1200" i="1" dirty="0">
                <a:solidFill>
                  <a:schemeClr val="bg1">
                    <a:lumMod val="50000"/>
                  </a:schemeClr>
                </a:solidFill>
              </a:rPr>
              <a:t>A candidate should be able to: </a:t>
            </a:r>
            <a:endParaRPr lang="en-GB" sz="1200" dirty="0">
              <a:solidFill>
                <a:schemeClr val="bg1">
                  <a:lumMod val="50000"/>
                </a:schemeClr>
              </a:solidFill>
            </a:endParaRPr>
          </a:p>
          <a:p>
            <a:r>
              <a:rPr lang="en-GB" sz="1200" dirty="0">
                <a:solidFill>
                  <a:schemeClr val="bg1">
                    <a:lumMod val="50000"/>
                  </a:schemeClr>
                </a:solidFill>
              </a:rPr>
              <a:t>• </a:t>
            </a:r>
            <a:r>
              <a:rPr lang="en-GB" sz="1200" i="1" dirty="0">
                <a:solidFill>
                  <a:schemeClr val="bg1">
                    <a:lumMod val="50000"/>
                  </a:schemeClr>
                </a:solidFill>
              </a:rPr>
              <a:t>Describe database access control such as discretionary and least privilege. </a:t>
            </a:r>
            <a:endParaRPr lang="en-GB" sz="1200" dirty="0">
              <a:solidFill>
                <a:schemeClr val="bg1">
                  <a:lumMod val="50000"/>
                </a:schemeClr>
              </a:solidFill>
            </a:endParaRPr>
          </a:p>
          <a:p>
            <a:r>
              <a:rPr lang="en-GB" sz="1200" dirty="0">
                <a:solidFill>
                  <a:schemeClr val="bg1">
                    <a:lumMod val="50000"/>
                  </a:schemeClr>
                </a:solidFill>
              </a:rPr>
              <a:t>• Understand database integrity such as referential integrity between database tables. </a:t>
            </a:r>
          </a:p>
          <a:p>
            <a:r>
              <a:rPr lang="en-GB" sz="1200" dirty="0">
                <a:solidFill>
                  <a:schemeClr val="bg1">
                    <a:lumMod val="50000"/>
                  </a:schemeClr>
                </a:solidFill>
              </a:rPr>
              <a:t>• Explain transaction management principles. </a:t>
            </a:r>
          </a:p>
          <a:p>
            <a:r>
              <a:rPr lang="en-GB" sz="1200" dirty="0">
                <a:solidFill>
                  <a:schemeClr val="bg1">
                    <a:lumMod val="50000"/>
                  </a:schemeClr>
                </a:solidFill>
              </a:rPr>
              <a:t>• Explain database security issues such as </a:t>
            </a:r>
            <a:r>
              <a:rPr lang="en-GB" sz="1200" dirty="0" err="1">
                <a:solidFill>
                  <a:schemeClr val="bg1">
                    <a:lumMod val="50000"/>
                  </a:schemeClr>
                </a:solidFill>
              </a:rPr>
              <a:t>polyinstantiation</a:t>
            </a:r>
            <a:r>
              <a:rPr lang="en-GB" sz="1200" dirty="0">
                <a:solidFill>
                  <a:schemeClr val="bg1">
                    <a:lumMod val="50000"/>
                  </a:schemeClr>
                </a:solidFill>
              </a:rPr>
              <a:t>, contamination, and inference. </a:t>
            </a:r>
          </a:p>
        </p:txBody>
      </p:sp>
    </p:spTree>
    <p:extLst>
      <p:ext uri="{BB962C8B-B14F-4D97-AF65-F5344CB8AC3E}">
        <p14:creationId xmlns:p14="http://schemas.microsoft.com/office/powerpoint/2010/main" val="23285090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62E5-BD8F-44FC-BD3A-ECD32F9FEF0E}"/>
              </a:ext>
            </a:extLst>
          </p:cNvPr>
          <p:cNvSpPr>
            <a:spLocks noGrp="1"/>
          </p:cNvSpPr>
          <p:nvPr>
            <p:ph type="title"/>
          </p:nvPr>
        </p:nvSpPr>
        <p:spPr/>
        <p:txBody>
          <a:bodyPr/>
          <a:lstStyle/>
          <a:p>
            <a:r>
              <a:rPr lang="en-GB" dirty="0"/>
              <a:t>Database Access Control</a:t>
            </a:r>
          </a:p>
        </p:txBody>
      </p:sp>
      <p:sp>
        <p:nvSpPr>
          <p:cNvPr id="3" name="Content Placeholder 2">
            <a:extLst>
              <a:ext uri="{FF2B5EF4-FFF2-40B4-BE49-F238E27FC236}">
                <a16:creationId xmlns:a16="http://schemas.microsoft.com/office/drawing/2014/main" id="{8B2C9A42-1C3D-4DAF-A745-F1A592887A83}"/>
              </a:ext>
            </a:extLst>
          </p:cNvPr>
          <p:cNvSpPr>
            <a:spLocks noGrp="1"/>
          </p:cNvSpPr>
          <p:nvPr>
            <p:ph idx="1"/>
          </p:nvPr>
        </p:nvSpPr>
        <p:spPr/>
        <p:txBody>
          <a:bodyPr/>
          <a:lstStyle/>
          <a:p>
            <a:r>
              <a:rPr lang="en-GB" dirty="0"/>
              <a:t>A method of allowing access to company’s sensitive data only to those people (database users) who are allowed to access such data and to restrict access to unauthorized persons</a:t>
            </a:r>
          </a:p>
          <a:p>
            <a:r>
              <a:rPr lang="en-GB" dirty="0"/>
              <a:t>It includes two main components: authentication and authorization</a:t>
            </a:r>
          </a:p>
          <a:p>
            <a:r>
              <a:rPr lang="en-GB" dirty="0"/>
              <a:t>Access control is used to identify an individual who does a specific job, authenticate them, and then proceed to give that individual only the key to the door or workstation that they need access to and nothing more</a:t>
            </a:r>
          </a:p>
          <a:p>
            <a:r>
              <a:rPr lang="en-GB" dirty="0"/>
              <a:t>Access control systems come in three variations</a:t>
            </a:r>
          </a:p>
          <a:p>
            <a:pPr lvl="1"/>
            <a:r>
              <a:rPr lang="en-GB" dirty="0"/>
              <a:t>Discretionary Access Control (DAC)</a:t>
            </a:r>
          </a:p>
          <a:p>
            <a:pPr lvl="1"/>
            <a:r>
              <a:rPr lang="en-GB" dirty="0"/>
              <a:t>Mandatory Access Control (MAC)</a:t>
            </a:r>
          </a:p>
          <a:p>
            <a:pPr lvl="1"/>
            <a:r>
              <a:rPr lang="en-GB" dirty="0"/>
              <a:t>Role-Based Access Control (RBAC)</a:t>
            </a:r>
          </a:p>
        </p:txBody>
      </p:sp>
    </p:spTree>
    <p:extLst>
      <p:ext uri="{BB962C8B-B14F-4D97-AF65-F5344CB8AC3E}">
        <p14:creationId xmlns:p14="http://schemas.microsoft.com/office/powerpoint/2010/main" val="387753350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81CC-5A43-4799-A722-C3FC5A37211B}"/>
              </a:ext>
            </a:extLst>
          </p:cNvPr>
          <p:cNvSpPr>
            <a:spLocks noGrp="1"/>
          </p:cNvSpPr>
          <p:nvPr>
            <p:ph type="title"/>
          </p:nvPr>
        </p:nvSpPr>
        <p:spPr/>
        <p:txBody>
          <a:bodyPr/>
          <a:lstStyle/>
          <a:p>
            <a:r>
              <a:rPr lang="en-GB" dirty="0"/>
              <a:t>Discretionary Access Control</a:t>
            </a:r>
          </a:p>
        </p:txBody>
      </p:sp>
      <p:sp>
        <p:nvSpPr>
          <p:cNvPr id="3" name="Content Placeholder 2">
            <a:extLst>
              <a:ext uri="{FF2B5EF4-FFF2-40B4-BE49-F238E27FC236}">
                <a16:creationId xmlns:a16="http://schemas.microsoft.com/office/drawing/2014/main" id="{741BF975-52E1-4011-8DEF-FC9CB2749894}"/>
              </a:ext>
            </a:extLst>
          </p:cNvPr>
          <p:cNvSpPr>
            <a:spLocks noGrp="1"/>
          </p:cNvSpPr>
          <p:nvPr>
            <p:ph idx="1"/>
          </p:nvPr>
        </p:nvSpPr>
        <p:spPr/>
        <p:txBody>
          <a:bodyPr>
            <a:normAutofit/>
          </a:bodyPr>
          <a:lstStyle/>
          <a:p>
            <a:r>
              <a:rPr lang="en-GB" dirty="0"/>
              <a:t>A type of access control system that holds the business owner responsible for deciding which people are allowed in a specific location, physically or digitally</a:t>
            </a:r>
          </a:p>
          <a:p>
            <a:r>
              <a:rPr lang="en-GB" dirty="0"/>
              <a:t>DAC is the least restrictive compared to the other systems, as it essentially allows an individual complete control over any objects they own, as well as the programs associated with those objects.</a:t>
            </a:r>
          </a:p>
          <a:p>
            <a:r>
              <a:rPr lang="en-GB" dirty="0"/>
              <a:t>The drawback to Discretionary Access Control is the fact that it gives the end-user complete control to set security level settings for other users </a:t>
            </a:r>
          </a:p>
          <a:p>
            <a:r>
              <a:rPr lang="en-GB" dirty="0"/>
              <a:t>The permissions given to the end-user are inherited into other programs they use which could potentially lead to malware being executed without the end-user being aware of it</a:t>
            </a:r>
          </a:p>
        </p:txBody>
      </p:sp>
    </p:spTree>
    <p:extLst>
      <p:ext uri="{BB962C8B-B14F-4D97-AF65-F5344CB8AC3E}">
        <p14:creationId xmlns:p14="http://schemas.microsoft.com/office/powerpoint/2010/main" val="31125098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9164-A0F1-4670-BBE6-B892B82BEB00}"/>
              </a:ext>
            </a:extLst>
          </p:cNvPr>
          <p:cNvSpPr>
            <a:spLocks noGrp="1"/>
          </p:cNvSpPr>
          <p:nvPr>
            <p:ph type="title"/>
          </p:nvPr>
        </p:nvSpPr>
        <p:spPr/>
        <p:txBody>
          <a:bodyPr/>
          <a:lstStyle/>
          <a:p>
            <a:r>
              <a:rPr lang="en-GB" dirty="0"/>
              <a:t>Mandatory Access Control (MAC</a:t>
            </a:r>
          </a:p>
        </p:txBody>
      </p:sp>
      <p:sp>
        <p:nvSpPr>
          <p:cNvPr id="3" name="Content Placeholder 2">
            <a:extLst>
              <a:ext uri="{FF2B5EF4-FFF2-40B4-BE49-F238E27FC236}">
                <a16:creationId xmlns:a16="http://schemas.microsoft.com/office/drawing/2014/main" id="{018CB02F-056B-4D3F-B1E9-4B569BC51D0D}"/>
              </a:ext>
            </a:extLst>
          </p:cNvPr>
          <p:cNvSpPr>
            <a:spLocks noGrp="1"/>
          </p:cNvSpPr>
          <p:nvPr>
            <p:ph idx="1"/>
          </p:nvPr>
        </p:nvSpPr>
        <p:spPr/>
        <p:txBody>
          <a:bodyPr/>
          <a:lstStyle/>
          <a:p>
            <a:r>
              <a:rPr lang="en-GB" dirty="0"/>
              <a:t>More commonly utilised in organisations that require an elevated emphasis on the confidentiality and classification of data (</a:t>
            </a:r>
            <a:r>
              <a:rPr lang="en-GB" dirty="0" err="1"/>
              <a:t>ie</a:t>
            </a:r>
            <a:r>
              <a:rPr lang="en-GB" dirty="0"/>
              <a:t>. military institutions)</a:t>
            </a:r>
          </a:p>
          <a:p>
            <a:r>
              <a:rPr lang="en-GB" dirty="0"/>
              <a:t>MAC doesn’t permit owners to have a say in the entities having access in a unit or facility, instead, only the owner and custodian have the management of the access controls</a:t>
            </a:r>
          </a:p>
          <a:p>
            <a:r>
              <a:rPr lang="en-GB" dirty="0"/>
              <a:t>MAC will typically classify all end users and provide them with labels that permit them to gain access through security with established security guidelines</a:t>
            </a:r>
          </a:p>
        </p:txBody>
      </p:sp>
    </p:spTree>
    <p:extLst>
      <p:ext uri="{BB962C8B-B14F-4D97-AF65-F5344CB8AC3E}">
        <p14:creationId xmlns:p14="http://schemas.microsoft.com/office/powerpoint/2010/main" val="18217311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4D54-148C-45CE-9E4B-BD950AB8750C}"/>
              </a:ext>
            </a:extLst>
          </p:cNvPr>
          <p:cNvSpPr>
            <a:spLocks noGrp="1"/>
          </p:cNvSpPr>
          <p:nvPr>
            <p:ph type="title"/>
          </p:nvPr>
        </p:nvSpPr>
        <p:spPr/>
        <p:txBody>
          <a:bodyPr/>
          <a:lstStyle/>
          <a:p>
            <a:r>
              <a:rPr lang="en-GB" dirty="0"/>
              <a:t>Role-Based Access Control (RBAC).</a:t>
            </a:r>
          </a:p>
        </p:txBody>
      </p:sp>
      <p:sp>
        <p:nvSpPr>
          <p:cNvPr id="3" name="Content Placeholder 2">
            <a:extLst>
              <a:ext uri="{FF2B5EF4-FFF2-40B4-BE49-F238E27FC236}">
                <a16:creationId xmlns:a16="http://schemas.microsoft.com/office/drawing/2014/main" id="{D5ABFBF4-929A-4286-9BB3-6963501912FE}"/>
              </a:ext>
            </a:extLst>
          </p:cNvPr>
          <p:cNvSpPr>
            <a:spLocks noGrp="1"/>
          </p:cNvSpPr>
          <p:nvPr>
            <p:ph idx="1"/>
          </p:nvPr>
        </p:nvSpPr>
        <p:spPr/>
        <p:txBody>
          <a:bodyPr/>
          <a:lstStyle/>
          <a:p>
            <a:r>
              <a:rPr lang="en-GB" dirty="0"/>
              <a:t>Also known as Rule-Based Access Control, RBAC is the most demanded in regard to access control systems</a:t>
            </a:r>
          </a:p>
          <a:p>
            <a:r>
              <a:rPr lang="en-GB" dirty="0"/>
              <a:t>Not only is it in high demand among households, RBAC has also become highly sought-after in the business world</a:t>
            </a:r>
          </a:p>
          <a:p>
            <a:r>
              <a:rPr lang="en-GB" dirty="0"/>
              <a:t>In RBAC systems, access is assigned by the system administrator and is stringently based on the subject’s role within the household or organization and most privileges are based on the limitations defined by their job responsibilities</a:t>
            </a:r>
          </a:p>
          <a:p>
            <a:endParaRPr lang="en-GB" dirty="0"/>
          </a:p>
        </p:txBody>
      </p:sp>
    </p:spTree>
    <p:extLst>
      <p:ext uri="{BB962C8B-B14F-4D97-AF65-F5344CB8AC3E}">
        <p14:creationId xmlns:p14="http://schemas.microsoft.com/office/powerpoint/2010/main" val="42391981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A469-3DFF-4A05-8FB4-EA7381930013}"/>
              </a:ext>
            </a:extLst>
          </p:cNvPr>
          <p:cNvSpPr>
            <a:spLocks noGrp="1"/>
          </p:cNvSpPr>
          <p:nvPr>
            <p:ph type="title"/>
          </p:nvPr>
        </p:nvSpPr>
        <p:spPr/>
        <p:txBody>
          <a:bodyPr/>
          <a:lstStyle/>
          <a:p>
            <a:r>
              <a:rPr lang="en-GB" dirty="0"/>
              <a:t>Least Privilege Access Control</a:t>
            </a:r>
          </a:p>
        </p:txBody>
      </p:sp>
      <p:sp>
        <p:nvSpPr>
          <p:cNvPr id="3" name="Content Placeholder 2">
            <a:extLst>
              <a:ext uri="{FF2B5EF4-FFF2-40B4-BE49-F238E27FC236}">
                <a16:creationId xmlns:a16="http://schemas.microsoft.com/office/drawing/2014/main" id="{6A4B4889-D03A-47D2-8B0A-86C1E7750358}"/>
              </a:ext>
            </a:extLst>
          </p:cNvPr>
          <p:cNvSpPr>
            <a:spLocks noGrp="1"/>
          </p:cNvSpPr>
          <p:nvPr>
            <p:ph idx="1"/>
          </p:nvPr>
        </p:nvSpPr>
        <p:spPr/>
        <p:txBody>
          <a:bodyPr/>
          <a:lstStyle/>
          <a:p>
            <a:r>
              <a:rPr lang="en-GB" dirty="0"/>
              <a:t>The principle of least privilege works by allowing only enough access to perform the required job</a:t>
            </a:r>
          </a:p>
          <a:p>
            <a:r>
              <a:rPr lang="en-GB" dirty="0"/>
              <a:t>In an IT environment, adhering to the principle of least privilege reduces the risk of attackers gaining access to critical systems or sensitive data by compromising a low-level user account, device, or application</a:t>
            </a:r>
          </a:p>
        </p:txBody>
      </p:sp>
    </p:spTree>
    <p:extLst>
      <p:ext uri="{BB962C8B-B14F-4D97-AF65-F5344CB8AC3E}">
        <p14:creationId xmlns:p14="http://schemas.microsoft.com/office/powerpoint/2010/main" val="1816089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7F0536-4E22-4A74-A0E0-AB5AE42C3B30}"/>
              </a:ext>
            </a:extLst>
          </p:cNvPr>
          <p:cNvSpPr>
            <a:spLocks noGrp="1"/>
          </p:cNvSpPr>
          <p:nvPr>
            <p:ph type="title"/>
          </p:nvPr>
        </p:nvSpPr>
        <p:spPr/>
        <p:txBody>
          <a:bodyPr/>
          <a:lstStyle/>
          <a:p>
            <a:r>
              <a:rPr lang="en-GB" dirty="0"/>
              <a:t>Field Based Encryption</a:t>
            </a:r>
          </a:p>
        </p:txBody>
      </p:sp>
      <p:sp>
        <p:nvSpPr>
          <p:cNvPr id="5" name="Content Placeholder 4">
            <a:extLst>
              <a:ext uri="{FF2B5EF4-FFF2-40B4-BE49-F238E27FC236}">
                <a16:creationId xmlns:a16="http://schemas.microsoft.com/office/drawing/2014/main" id="{CC824229-D029-4BE0-A26D-A352F67328DD}"/>
              </a:ext>
            </a:extLst>
          </p:cNvPr>
          <p:cNvSpPr>
            <a:spLocks noGrp="1"/>
          </p:cNvSpPr>
          <p:nvPr>
            <p:ph idx="1"/>
          </p:nvPr>
        </p:nvSpPr>
        <p:spPr/>
        <p:txBody>
          <a:bodyPr/>
          <a:lstStyle/>
          <a:p>
            <a:r>
              <a:rPr lang="en-GB" dirty="0"/>
              <a:t>Field Level Encryption lets users encrypt specific database fields with their own key, whilst allowing application code to run unmodified for most database read and write operations (meaning developers don’t need to modify their query code)</a:t>
            </a:r>
          </a:p>
          <a:p>
            <a:r>
              <a:rPr lang="en-GB" dirty="0"/>
              <a:t>The aim is simple: tackle data breaches caused by attackers gaining system admins’ logins; while ending the ability of vendors to spy on their customers</a:t>
            </a:r>
          </a:p>
          <a:p>
            <a:r>
              <a:rPr lang="en-GB" dirty="0"/>
              <a:t>MongoDB and Amazon CloudFront are pioneering this encryption method</a:t>
            </a:r>
          </a:p>
          <a:p>
            <a:r>
              <a:rPr lang="en-GB" dirty="0"/>
              <a:t>Allows a developer to selectively encrypt individual fields of a document on the client-side before it is sent to the server</a:t>
            </a:r>
          </a:p>
          <a:p>
            <a:endParaRPr lang="en-GB" dirty="0"/>
          </a:p>
        </p:txBody>
      </p:sp>
    </p:spTree>
    <p:extLst>
      <p:ext uri="{BB962C8B-B14F-4D97-AF65-F5344CB8AC3E}">
        <p14:creationId xmlns:p14="http://schemas.microsoft.com/office/powerpoint/2010/main" val="233912830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6CD2-7577-4C7C-9E57-463E968233A2}"/>
              </a:ext>
            </a:extLst>
          </p:cNvPr>
          <p:cNvSpPr>
            <a:spLocks noGrp="1"/>
          </p:cNvSpPr>
          <p:nvPr>
            <p:ph type="title"/>
          </p:nvPr>
        </p:nvSpPr>
        <p:spPr/>
        <p:txBody>
          <a:bodyPr/>
          <a:lstStyle/>
          <a:p>
            <a:r>
              <a:rPr lang="en-GB" dirty="0"/>
              <a:t>Record Based Encryption</a:t>
            </a:r>
          </a:p>
        </p:txBody>
      </p:sp>
      <p:sp>
        <p:nvSpPr>
          <p:cNvPr id="3" name="Content Placeholder 2">
            <a:extLst>
              <a:ext uri="{FF2B5EF4-FFF2-40B4-BE49-F238E27FC236}">
                <a16:creationId xmlns:a16="http://schemas.microsoft.com/office/drawing/2014/main" id="{31B1E37D-B4BC-42BE-A1B6-2E5109DAEC5A}"/>
              </a:ext>
            </a:extLst>
          </p:cNvPr>
          <p:cNvSpPr>
            <a:spLocks noGrp="1"/>
          </p:cNvSpPr>
          <p:nvPr>
            <p:ph idx="1"/>
          </p:nvPr>
        </p:nvSpPr>
        <p:spPr/>
        <p:txBody>
          <a:bodyPr/>
          <a:lstStyle/>
          <a:p>
            <a:r>
              <a:rPr lang="en-GB" dirty="0"/>
              <a:t>Application-level or record-level encryption involves encrypting each record within the database individually</a:t>
            </a:r>
          </a:p>
          <a:p>
            <a:r>
              <a:rPr lang="en-GB" dirty="0"/>
              <a:t>In effect, each application instance (user) has a key that is used to encrypt the data related to that user</a:t>
            </a:r>
          </a:p>
          <a:p>
            <a:r>
              <a:rPr lang="en-GB" dirty="0"/>
              <a:t>This requires key management, but is the most secure approach if you need to access or process the data on your backend</a:t>
            </a:r>
          </a:p>
        </p:txBody>
      </p:sp>
    </p:spTree>
    <p:extLst>
      <p:ext uri="{BB962C8B-B14F-4D97-AF65-F5344CB8AC3E}">
        <p14:creationId xmlns:p14="http://schemas.microsoft.com/office/powerpoint/2010/main" val="30413772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4BE3-B6EE-4FC6-9649-E2BB31AF5137}"/>
              </a:ext>
            </a:extLst>
          </p:cNvPr>
          <p:cNvSpPr>
            <a:spLocks noGrp="1"/>
          </p:cNvSpPr>
          <p:nvPr>
            <p:ph type="title"/>
          </p:nvPr>
        </p:nvSpPr>
        <p:spPr/>
        <p:txBody>
          <a:bodyPr/>
          <a:lstStyle/>
          <a:p>
            <a:r>
              <a:rPr lang="en-GB" dirty="0"/>
              <a:t>Backup Security</a:t>
            </a:r>
          </a:p>
        </p:txBody>
      </p:sp>
      <p:sp>
        <p:nvSpPr>
          <p:cNvPr id="3" name="Content Placeholder 2">
            <a:extLst>
              <a:ext uri="{FF2B5EF4-FFF2-40B4-BE49-F238E27FC236}">
                <a16:creationId xmlns:a16="http://schemas.microsoft.com/office/drawing/2014/main" id="{7FB2D21E-2C8E-4489-AF0C-5E3C2060C981}"/>
              </a:ext>
            </a:extLst>
          </p:cNvPr>
          <p:cNvSpPr>
            <a:spLocks noGrp="1"/>
          </p:cNvSpPr>
          <p:nvPr>
            <p:ph idx="1"/>
          </p:nvPr>
        </p:nvSpPr>
        <p:spPr/>
        <p:txBody>
          <a:bodyPr/>
          <a:lstStyle/>
          <a:p>
            <a:r>
              <a:rPr lang="en-GB" dirty="0"/>
              <a:t>Encrypt your database backups!!!</a:t>
            </a:r>
          </a:p>
          <a:p>
            <a:r>
              <a:rPr lang="en-GB" dirty="0"/>
              <a:t>Backup strategies should be automated</a:t>
            </a:r>
          </a:p>
          <a:p>
            <a:r>
              <a:rPr lang="en-GB" dirty="0"/>
              <a:t>Requires careful configuration</a:t>
            </a:r>
          </a:p>
          <a:p>
            <a:r>
              <a:rPr lang="en-GB" dirty="0"/>
              <a:t>Primary responsibilities of any database backup security (DBA) are to secure the data, while maintaining the ability to keep the system up and running, and having the ability to restore the data as needed so that the system can be restored quickly in the event of a failure</a:t>
            </a:r>
          </a:p>
        </p:txBody>
      </p:sp>
    </p:spTree>
    <p:extLst>
      <p:ext uri="{BB962C8B-B14F-4D97-AF65-F5344CB8AC3E}">
        <p14:creationId xmlns:p14="http://schemas.microsoft.com/office/powerpoint/2010/main" val="26770663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602B-4C5A-4990-8808-9353A06F4F5D}"/>
              </a:ext>
            </a:extLst>
          </p:cNvPr>
          <p:cNvSpPr>
            <a:spLocks noGrp="1"/>
          </p:cNvSpPr>
          <p:nvPr>
            <p:ph type="title"/>
          </p:nvPr>
        </p:nvSpPr>
        <p:spPr/>
        <p:txBody>
          <a:bodyPr/>
          <a:lstStyle/>
          <a:p>
            <a:r>
              <a:rPr lang="en-GB" dirty="0"/>
              <a:t>Database Integrity </a:t>
            </a:r>
          </a:p>
        </p:txBody>
      </p:sp>
      <p:sp>
        <p:nvSpPr>
          <p:cNvPr id="3" name="Content Placeholder 2">
            <a:extLst>
              <a:ext uri="{FF2B5EF4-FFF2-40B4-BE49-F238E27FC236}">
                <a16:creationId xmlns:a16="http://schemas.microsoft.com/office/drawing/2014/main" id="{02AD60FC-6DFE-4DB4-82CC-D3E3C8C330A4}"/>
              </a:ext>
            </a:extLst>
          </p:cNvPr>
          <p:cNvSpPr>
            <a:spLocks noGrp="1"/>
          </p:cNvSpPr>
          <p:nvPr>
            <p:ph idx="1"/>
          </p:nvPr>
        </p:nvSpPr>
        <p:spPr/>
        <p:txBody>
          <a:bodyPr/>
          <a:lstStyle/>
          <a:p>
            <a:r>
              <a:rPr lang="en-GB" dirty="0"/>
              <a:t>Data integrity is the overall completeness, accuracy and consistency of data</a:t>
            </a:r>
          </a:p>
          <a:p>
            <a:r>
              <a:rPr lang="en-GB" dirty="0"/>
              <a:t>This can be indicated by the absence of alteration between two instances or between two updates of a data record, meaning data is intact and unchanged</a:t>
            </a:r>
          </a:p>
          <a:p>
            <a:r>
              <a:rPr lang="en-GB" dirty="0"/>
              <a:t>Usually imposed during the database design phase through the use of standard procedures and rules</a:t>
            </a:r>
          </a:p>
          <a:p>
            <a:endParaRPr lang="en-GB" dirty="0"/>
          </a:p>
          <a:p>
            <a:endParaRPr lang="en-GB" dirty="0"/>
          </a:p>
        </p:txBody>
      </p:sp>
    </p:spTree>
    <p:extLst>
      <p:ext uri="{BB962C8B-B14F-4D97-AF65-F5344CB8AC3E}">
        <p14:creationId xmlns:p14="http://schemas.microsoft.com/office/powerpoint/2010/main" val="301810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r>
              <a:rPr lang="en-GB" dirty="0" smtClean="0"/>
              <a:t>Building </a:t>
            </a:r>
            <a:r>
              <a:rPr lang="en-GB" dirty="0"/>
              <a:t>Security In Maturity Model (BSIMM)</a:t>
            </a:r>
          </a:p>
          <a:p>
            <a:pPr lvl="1"/>
            <a:r>
              <a:rPr lang="en-GB" dirty="0" smtClean="0"/>
              <a:t>Is </a:t>
            </a:r>
            <a:r>
              <a:rPr lang="en-GB" dirty="0"/>
              <a:t>built from software security experience, BSIMM is said to be 'descriptive', 'not prescriptive'.</a:t>
            </a:r>
          </a:p>
          <a:p>
            <a:pPr lvl="1"/>
            <a:r>
              <a:rPr lang="en-GB" dirty="0" smtClean="0"/>
              <a:t>It </a:t>
            </a:r>
            <a:r>
              <a:rPr lang="en-GB" dirty="0"/>
              <a:t>documents what organisations actually do, not what experts formulate and hypothesis.</a:t>
            </a:r>
          </a:p>
          <a:p>
            <a:pPr lvl="1"/>
            <a:r>
              <a:rPr lang="en-GB" dirty="0" smtClean="0"/>
              <a:t>BSIMM </a:t>
            </a:r>
            <a:r>
              <a:rPr lang="en-GB" dirty="0"/>
              <a:t>is built from hundreds of assessments creating an evolving model that is regularly updated to reflect real software security initiatives.</a:t>
            </a:r>
          </a:p>
          <a:p>
            <a:pPr lvl="1"/>
            <a:r>
              <a:rPr lang="en-GB" dirty="0" smtClean="0"/>
              <a:t>BSIMM </a:t>
            </a:r>
            <a:r>
              <a:rPr lang="en-GB" dirty="0"/>
              <a:t>represents a documentary approach that records what is actually happening.</a:t>
            </a:r>
          </a:p>
          <a:p>
            <a:pPr lvl="1"/>
            <a:r>
              <a:rPr lang="en-GB" dirty="0" smtClean="0"/>
              <a:t>BSIMM </a:t>
            </a:r>
            <a:r>
              <a:rPr lang="en-GB" dirty="0"/>
              <a:t>enables organisations to measure their initiatives against the collective wisdom of organisations enrolled with BSIMM. </a:t>
            </a:r>
          </a:p>
          <a:p>
            <a:endParaRPr lang="en-GB" dirty="0"/>
          </a:p>
        </p:txBody>
      </p:sp>
    </p:spTree>
    <p:extLst>
      <p:ext uri="{BB962C8B-B14F-4D97-AF65-F5344CB8AC3E}">
        <p14:creationId xmlns:p14="http://schemas.microsoft.com/office/powerpoint/2010/main" val="1394507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dirty="0"/>
              <a:t>Touchpoints</a:t>
            </a:r>
          </a:p>
          <a:p>
            <a:r>
              <a:rPr lang="en-GB" dirty="0" smtClean="0"/>
              <a:t>High-level </a:t>
            </a:r>
            <a:r>
              <a:rPr lang="en-GB" dirty="0"/>
              <a:t>map without enough details to execute against</a:t>
            </a:r>
          </a:p>
          <a:p>
            <a:pPr lvl="1"/>
            <a:r>
              <a:rPr lang="en-GB" sz="3200" dirty="0" smtClean="0"/>
              <a:t>Software </a:t>
            </a:r>
            <a:r>
              <a:rPr lang="en-GB" sz="3200" dirty="0"/>
              <a:t>Assurance Maturity Model  (SAMM)</a:t>
            </a:r>
          </a:p>
          <a:p>
            <a:pPr lvl="1"/>
            <a:r>
              <a:rPr lang="en-GB" sz="3200" dirty="0" smtClean="0"/>
              <a:t>Building </a:t>
            </a:r>
            <a:r>
              <a:rPr lang="en-GB" sz="3200" dirty="0"/>
              <a:t>Security In Maturity Model (BSIMM)</a:t>
            </a:r>
          </a:p>
          <a:p>
            <a:pPr lvl="1"/>
            <a:r>
              <a:rPr lang="en-GB" sz="3200" dirty="0" smtClean="0"/>
              <a:t>Comprehensive</a:t>
            </a:r>
            <a:r>
              <a:rPr lang="en-GB" sz="3200" dirty="0"/>
              <a:t>, Lightweight Application Security Process (CLASP)</a:t>
            </a:r>
          </a:p>
          <a:p>
            <a:endParaRPr lang="en-GB" dirty="0"/>
          </a:p>
        </p:txBody>
      </p:sp>
    </p:spTree>
    <p:extLst>
      <p:ext uri="{BB962C8B-B14F-4D97-AF65-F5344CB8AC3E}">
        <p14:creationId xmlns:p14="http://schemas.microsoft.com/office/powerpoint/2010/main" val="4285936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dirty="0" smtClean="0"/>
              <a:t>Software </a:t>
            </a:r>
            <a:r>
              <a:rPr lang="en-GB" dirty="0"/>
              <a:t>Assurance Maturity Model (SAMM)</a:t>
            </a:r>
          </a:p>
          <a:p>
            <a:pPr lvl="1"/>
            <a:r>
              <a:rPr lang="en-GB" sz="3200" dirty="0" smtClean="0"/>
              <a:t>An </a:t>
            </a:r>
            <a:r>
              <a:rPr lang="en-GB" sz="3200" dirty="0"/>
              <a:t>open framework designed to help organisations execute a strategy for software security that addressed the risks confronting the organisation. </a:t>
            </a:r>
          </a:p>
          <a:p>
            <a:pPr lvl="1"/>
            <a:r>
              <a:rPr lang="en-GB" sz="3200" dirty="0" smtClean="0"/>
              <a:t>A </a:t>
            </a:r>
            <a:r>
              <a:rPr lang="en-GB" sz="3200" dirty="0"/>
              <a:t>prescriptive model that informs companies what they need use to improve their security.</a:t>
            </a:r>
          </a:p>
          <a:p>
            <a:pPr lvl="1"/>
            <a:r>
              <a:rPr lang="en-GB" sz="3200" dirty="0" smtClean="0"/>
              <a:t>Experienced </a:t>
            </a:r>
            <a:r>
              <a:rPr lang="en-GB" sz="3200" dirty="0"/>
              <a:t>security experts build these models by incorporating good and reasonable security controls.</a:t>
            </a:r>
          </a:p>
          <a:p>
            <a:endParaRPr lang="en-GB" dirty="0"/>
          </a:p>
        </p:txBody>
      </p:sp>
    </p:spTree>
    <p:extLst>
      <p:ext uri="{BB962C8B-B14F-4D97-AF65-F5344CB8AC3E}">
        <p14:creationId xmlns:p14="http://schemas.microsoft.com/office/powerpoint/2010/main" val="3589849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dirty="0"/>
              <a:t>    </a:t>
            </a:r>
          </a:p>
        </p:txBody>
      </p:sp>
      <p:pic>
        <p:nvPicPr>
          <p:cNvPr id="4" name="Picture 3"/>
          <p:cNvPicPr>
            <a:picLocks noChangeAspect="1"/>
          </p:cNvPicPr>
          <p:nvPr/>
        </p:nvPicPr>
        <p:blipFill>
          <a:blip r:embed="rId2"/>
          <a:stretch>
            <a:fillRect/>
          </a:stretch>
        </p:blipFill>
        <p:spPr>
          <a:xfrm>
            <a:off x="800595" y="979906"/>
            <a:ext cx="10210800" cy="5781675"/>
          </a:xfrm>
          <a:prstGeom prst="rect">
            <a:avLst/>
          </a:prstGeom>
        </p:spPr>
      </p:pic>
    </p:spTree>
    <p:extLst>
      <p:ext uri="{BB962C8B-B14F-4D97-AF65-F5344CB8AC3E}">
        <p14:creationId xmlns:p14="http://schemas.microsoft.com/office/powerpoint/2010/main" val="2797936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D9E-AFA4-45D3-8D47-F07B5D333221}"/>
              </a:ext>
            </a:extLst>
          </p:cNvPr>
          <p:cNvSpPr>
            <a:spLocks noGrp="1"/>
          </p:cNvSpPr>
          <p:nvPr>
            <p:ph type="title"/>
          </p:nvPr>
        </p:nvSpPr>
        <p:spPr>
          <a:xfrm>
            <a:off x="795228" y="35195"/>
            <a:ext cx="4341107" cy="889477"/>
          </a:xfrm>
        </p:spPr>
        <p:txBody>
          <a:bodyPr anchor="ctr">
            <a:normAutofit/>
          </a:bodyPr>
          <a:lstStyle/>
          <a:p>
            <a:r>
              <a:rPr lang="en-US" dirty="0" smtClean="0"/>
              <a:t>Security Controls</a:t>
            </a:r>
            <a:endParaRPr lang="en-GB" dirty="0"/>
          </a:p>
        </p:txBody>
      </p:sp>
      <p:sp>
        <p:nvSpPr>
          <p:cNvPr id="6" name="TextBox 5">
            <a:extLst>
              <a:ext uri="{FF2B5EF4-FFF2-40B4-BE49-F238E27FC236}">
                <a16:creationId xmlns:a16="http://schemas.microsoft.com/office/drawing/2014/main" id="{1BD69757-F9A0-478E-A82F-AC978F9A5C3A}"/>
              </a:ext>
            </a:extLst>
          </p:cNvPr>
          <p:cNvSpPr txBox="1"/>
          <p:nvPr/>
        </p:nvSpPr>
        <p:spPr>
          <a:xfrm>
            <a:off x="0" y="6602230"/>
            <a:ext cx="8759768" cy="230832"/>
          </a:xfrm>
          <a:prstGeom prst="rect">
            <a:avLst/>
          </a:prstGeom>
          <a:noFill/>
        </p:spPr>
        <p:txBody>
          <a:bodyPr wrap="square">
            <a:spAutoFit/>
          </a:bodyPr>
          <a:lstStyle/>
          <a:p>
            <a:r>
              <a:rPr lang="en-US" sz="900" dirty="0"/>
              <a:t>Gary McGraw, Software security, Security &amp; Privacy Magazine, IEEE, Vol 2, No. 2, pp. 80-83, 2004</a:t>
            </a:r>
            <a:r>
              <a:rPr lang="en-US" sz="900" dirty="0" smtClean="0"/>
              <a:t>; (</a:t>
            </a:r>
            <a:r>
              <a:rPr lang="en-US" sz="900" dirty="0"/>
              <a:t>Gary McGraw’s and </a:t>
            </a:r>
            <a:r>
              <a:rPr lang="en-US" sz="900" dirty="0" err="1"/>
              <a:t>Cigital’s</a:t>
            </a:r>
            <a:r>
              <a:rPr lang="en-US" sz="900" dirty="0"/>
              <a:t> model).</a:t>
            </a:r>
            <a:endParaRPr lang="en-GB" sz="900" dirty="0"/>
          </a:p>
        </p:txBody>
      </p:sp>
      <p:sp>
        <p:nvSpPr>
          <p:cNvPr id="3" name="Rectangle 2"/>
          <p:cNvSpPr/>
          <p:nvPr/>
        </p:nvSpPr>
        <p:spPr>
          <a:xfrm>
            <a:off x="598577" y="2247097"/>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Security Requirements</a:t>
            </a:r>
            <a:endParaRPr lang="en-GB" b="1" dirty="0">
              <a:solidFill>
                <a:srgbClr val="0070C0"/>
              </a:solidFill>
            </a:endParaRPr>
          </a:p>
        </p:txBody>
      </p:sp>
      <p:sp>
        <p:nvSpPr>
          <p:cNvPr id="7" name="Rectangle 6"/>
          <p:cNvSpPr/>
          <p:nvPr/>
        </p:nvSpPr>
        <p:spPr>
          <a:xfrm>
            <a:off x="9339260" y="2247096"/>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Penetration Testing</a:t>
            </a:r>
            <a:endParaRPr lang="en-GB" b="1" dirty="0">
              <a:solidFill>
                <a:srgbClr val="0070C0"/>
              </a:solidFill>
            </a:endParaRPr>
          </a:p>
        </p:txBody>
      </p:sp>
      <p:sp>
        <p:nvSpPr>
          <p:cNvPr id="8" name="Rectangle 7"/>
          <p:cNvSpPr/>
          <p:nvPr/>
        </p:nvSpPr>
        <p:spPr>
          <a:xfrm>
            <a:off x="7496360" y="2245279"/>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Static Analysis (Tools)</a:t>
            </a:r>
            <a:endParaRPr lang="en-GB" b="1" dirty="0">
              <a:solidFill>
                <a:srgbClr val="0070C0"/>
              </a:solidFill>
            </a:endParaRPr>
          </a:p>
        </p:txBody>
      </p:sp>
      <p:sp>
        <p:nvSpPr>
          <p:cNvPr id="9" name="Rectangle 8"/>
          <p:cNvSpPr/>
          <p:nvPr/>
        </p:nvSpPr>
        <p:spPr>
          <a:xfrm>
            <a:off x="5259205" y="3247243"/>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Risk-Based Security Tests</a:t>
            </a:r>
            <a:endParaRPr lang="en-GB" b="1" dirty="0">
              <a:solidFill>
                <a:srgbClr val="0070C0"/>
              </a:solidFill>
            </a:endParaRPr>
          </a:p>
        </p:txBody>
      </p:sp>
      <p:sp>
        <p:nvSpPr>
          <p:cNvPr id="10" name="Rectangle 9"/>
          <p:cNvSpPr/>
          <p:nvPr/>
        </p:nvSpPr>
        <p:spPr>
          <a:xfrm>
            <a:off x="3894861" y="2279865"/>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Design Review</a:t>
            </a:r>
            <a:endParaRPr lang="en-GB" b="1" dirty="0">
              <a:solidFill>
                <a:srgbClr val="0070C0"/>
              </a:solidFill>
            </a:endParaRPr>
          </a:p>
        </p:txBody>
      </p:sp>
      <p:sp>
        <p:nvSpPr>
          <p:cNvPr id="11" name="Rectangle 10"/>
          <p:cNvSpPr/>
          <p:nvPr/>
        </p:nvSpPr>
        <p:spPr>
          <a:xfrm>
            <a:off x="2129985" y="3247244"/>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Risk Analysis</a:t>
            </a:r>
            <a:endParaRPr lang="en-GB" b="1" dirty="0">
              <a:solidFill>
                <a:srgbClr val="0070C0"/>
              </a:solidFill>
            </a:endParaRPr>
          </a:p>
        </p:txBody>
      </p:sp>
      <p:sp>
        <p:nvSpPr>
          <p:cNvPr id="12" name="Rectangle 11"/>
          <p:cNvSpPr/>
          <p:nvPr/>
        </p:nvSpPr>
        <p:spPr>
          <a:xfrm>
            <a:off x="6205051" y="4074640"/>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Code Review</a:t>
            </a:r>
            <a:endParaRPr lang="en-GB" b="1" dirty="0">
              <a:solidFill>
                <a:srgbClr val="0070C0"/>
              </a:solidFill>
            </a:endParaRPr>
          </a:p>
        </p:txBody>
      </p:sp>
      <p:cxnSp>
        <p:nvCxnSpPr>
          <p:cNvPr id="13" name="Straight Connector 12"/>
          <p:cNvCxnSpPr/>
          <p:nvPr/>
        </p:nvCxnSpPr>
        <p:spPr>
          <a:xfrm flipV="1">
            <a:off x="346883" y="5363939"/>
            <a:ext cx="10966302" cy="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4904" y="5042247"/>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13475" y="5042246"/>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33417" y="5042245"/>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53359" y="5042244"/>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22758" y="5042241"/>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313185" y="5042241"/>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2"/>
          </p:cNvCxnSpPr>
          <p:nvPr/>
        </p:nvCxnSpPr>
        <p:spPr>
          <a:xfrm>
            <a:off x="1469434" y="2900240"/>
            <a:ext cx="1542" cy="226312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882331" y="2969107"/>
            <a:ext cx="771597" cy="22631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864380" y="3915711"/>
            <a:ext cx="536773" cy="14000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253205" y="3910679"/>
            <a:ext cx="618250" cy="140508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2"/>
          </p:cNvCxnSpPr>
          <p:nvPr/>
        </p:nvCxnSpPr>
        <p:spPr>
          <a:xfrm>
            <a:off x="7075908" y="4727783"/>
            <a:ext cx="1" cy="48918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223328" y="2944384"/>
            <a:ext cx="275291" cy="23117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0250705" y="2924638"/>
            <a:ext cx="1542" cy="226312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484348" y="2948417"/>
            <a:ext cx="1065384" cy="213139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80233" y="5458893"/>
            <a:ext cx="1747396" cy="646331"/>
          </a:xfrm>
          <a:prstGeom prst="rect">
            <a:avLst/>
          </a:prstGeom>
          <a:noFill/>
        </p:spPr>
        <p:txBody>
          <a:bodyPr wrap="square" rtlCol="0">
            <a:spAutoFit/>
          </a:bodyPr>
          <a:lstStyle/>
          <a:p>
            <a:r>
              <a:rPr lang="en-GB" b="1" dirty="0" smtClean="0"/>
              <a:t>Requirements and Use Cases</a:t>
            </a:r>
            <a:endParaRPr lang="en-GB" b="1" dirty="0"/>
          </a:p>
        </p:txBody>
      </p:sp>
      <p:sp>
        <p:nvSpPr>
          <p:cNvPr id="40" name="TextBox 39"/>
          <p:cNvSpPr txBox="1"/>
          <p:nvPr/>
        </p:nvSpPr>
        <p:spPr>
          <a:xfrm>
            <a:off x="3072919" y="5528815"/>
            <a:ext cx="1098237" cy="369332"/>
          </a:xfrm>
          <a:prstGeom prst="rect">
            <a:avLst/>
          </a:prstGeom>
          <a:noFill/>
        </p:spPr>
        <p:txBody>
          <a:bodyPr wrap="square" rtlCol="0">
            <a:spAutoFit/>
          </a:bodyPr>
          <a:lstStyle/>
          <a:p>
            <a:r>
              <a:rPr lang="en-GB" b="1" dirty="0" smtClean="0"/>
              <a:t>Design</a:t>
            </a:r>
            <a:endParaRPr lang="en-GB" b="1" dirty="0"/>
          </a:p>
        </p:txBody>
      </p:sp>
      <p:sp>
        <p:nvSpPr>
          <p:cNvPr id="41" name="TextBox 40"/>
          <p:cNvSpPr txBox="1"/>
          <p:nvPr/>
        </p:nvSpPr>
        <p:spPr>
          <a:xfrm>
            <a:off x="4791284" y="5485615"/>
            <a:ext cx="1269676" cy="369332"/>
          </a:xfrm>
          <a:prstGeom prst="rect">
            <a:avLst/>
          </a:prstGeom>
          <a:noFill/>
        </p:spPr>
        <p:txBody>
          <a:bodyPr wrap="square" rtlCol="0">
            <a:spAutoFit/>
          </a:bodyPr>
          <a:lstStyle/>
          <a:p>
            <a:r>
              <a:rPr lang="en-GB" b="1" dirty="0" smtClean="0"/>
              <a:t>Test Plans</a:t>
            </a:r>
            <a:endParaRPr lang="en-GB" b="1" dirty="0"/>
          </a:p>
        </p:txBody>
      </p:sp>
      <p:sp>
        <p:nvSpPr>
          <p:cNvPr id="43" name="TextBox 42"/>
          <p:cNvSpPr txBox="1"/>
          <p:nvPr/>
        </p:nvSpPr>
        <p:spPr>
          <a:xfrm>
            <a:off x="6642407" y="5497000"/>
            <a:ext cx="1269676" cy="369332"/>
          </a:xfrm>
          <a:prstGeom prst="rect">
            <a:avLst/>
          </a:prstGeom>
          <a:noFill/>
        </p:spPr>
        <p:txBody>
          <a:bodyPr wrap="square" rtlCol="0">
            <a:spAutoFit/>
          </a:bodyPr>
          <a:lstStyle/>
          <a:p>
            <a:r>
              <a:rPr lang="en-GB" b="1" dirty="0" smtClean="0"/>
              <a:t>Code</a:t>
            </a:r>
            <a:endParaRPr lang="en-GB" b="1" dirty="0"/>
          </a:p>
        </p:txBody>
      </p:sp>
      <p:sp>
        <p:nvSpPr>
          <p:cNvPr id="44" name="TextBox 43"/>
          <p:cNvSpPr txBox="1"/>
          <p:nvPr/>
        </p:nvSpPr>
        <p:spPr>
          <a:xfrm>
            <a:off x="8759768" y="5521621"/>
            <a:ext cx="1550263" cy="369332"/>
          </a:xfrm>
          <a:prstGeom prst="rect">
            <a:avLst/>
          </a:prstGeom>
          <a:noFill/>
        </p:spPr>
        <p:txBody>
          <a:bodyPr wrap="square" rtlCol="0">
            <a:spAutoFit/>
          </a:bodyPr>
          <a:lstStyle/>
          <a:p>
            <a:r>
              <a:rPr lang="en-GB" b="1" dirty="0" smtClean="0"/>
              <a:t>Test Results</a:t>
            </a:r>
            <a:endParaRPr lang="en-GB" b="1" dirty="0"/>
          </a:p>
        </p:txBody>
      </p:sp>
      <p:sp>
        <p:nvSpPr>
          <p:cNvPr id="45" name="TextBox 44"/>
          <p:cNvSpPr txBox="1"/>
          <p:nvPr/>
        </p:nvSpPr>
        <p:spPr>
          <a:xfrm>
            <a:off x="10896585" y="5663616"/>
            <a:ext cx="1550263" cy="646331"/>
          </a:xfrm>
          <a:prstGeom prst="rect">
            <a:avLst/>
          </a:prstGeom>
          <a:noFill/>
        </p:spPr>
        <p:txBody>
          <a:bodyPr wrap="square" rtlCol="0">
            <a:spAutoFit/>
          </a:bodyPr>
          <a:lstStyle/>
          <a:p>
            <a:r>
              <a:rPr lang="en-GB" b="1" dirty="0" smtClean="0"/>
              <a:t>Field Feedback</a:t>
            </a:r>
            <a:endParaRPr lang="en-GB" b="1" dirty="0"/>
          </a:p>
        </p:txBody>
      </p:sp>
      <p:cxnSp>
        <p:nvCxnSpPr>
          <p:cNvPr id="48" name="Straight Arrow Connector 47"/>
          <p:cNvCxnSpPr/>
          <p:nvPr/>
        </p:nvCxnSpPr>
        <p:spPr>
          <a:xfrm flipH="1">
            <a:off x="5404484" y="3934855"/>
            <a:ext cx="590898" cy="128211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Curved Right Arrow 52"/>
          <p:cNvSpPr/>
          <p:nvPr/>
        </p:nvSpPr>
        <p:spPr>
          <a:xfrm>
            <a:off x="9693418" y="1336987"/>
            <a:ext cx="830299" cy="5308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Curved Right Arrow 55"/>
          <p:cNvSpPr/>
          <p:nvPr/>
        </p:nvSpPr>
        <p:spPr>
          <a:xfrm flipH="1" flipV="1">
            <a:off x="10523419" y="1277223"/>
            <a:ext cx="834091" cy="5308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TextBox 56"/>
          <p:cNvSpPr txBox="1"/>
          <p:nvPr/>
        </p:nvSpPr>
        <p:spPr>
          <a:xfrm rot="20527336">
            <a:off x="1625156" y="1280402"/>
            <a:ext cx="3539954" cy="369332"/>
          </a:xfrm>
          <a:prstGeom prst="rect">
            <a:avLst/>
          </a:prstGeom>
          <a:noFill/>
        </p:spPr>
        <p:txBody>
          <a:bodyPr wrap="square" rtlCol="0">
            <a:spAutoFit/>
          </a:bodyPr>
          <a:lstStyle/>
          <a:p>
            <a:r>
              <a:rPr lang="en-GB" b="1" dirty="0" smtClean="0">
                <a:solidFill>
                  <a:schemeClr val="tx1">
                    <a:lumMod val="65000"/>
                    <a:lumOff val="35000"/>
                  </a:schemeClr>
                </a:solidFill>
              </a:rPr>
              <a:t>Risk</a:t>
            </a:r>
            <a:r>
              <a:rPr lang="en-GB" b="1" dirty="0" smtClean="0"/>
              <a:t> = </a:t>
            </a:r>
            <a:r>
              <a:rPr lang="en-GB" b="1" dirty="0" smtClean="0">
                <a:solidFill>
                  <a:srgbClr val="FF0000"/>
                </a:solidFill>
              </a:rPr>
              <a:t>Threat</a:t>
            </a:r>
            <a:r>
              <a:rPr lang="en-GB" b="1" dirty="0" smtClean="0"/>
              <a:t> x Vulnerability x </a:t>
            </a:r>
            <a:r>
              <a:rPr lang="en-GB" b="1" dirty="0" smtClean="0">
                <a:solidFill>
                  <a:schemeClr val="accent5">
                    <a:lumMod val="75000"/>
                  </a:schemeClr>
                </a:solidFill>
              </a:rPr>
              <a:t>Cost</a:t>
            </a:r>
            <a:endParaRPr lang="en-GB" b="1" dirty="0">
              <a:solidFill>
                <a:schemeClr val="accent5">
                  <a:lumMod val="75000"/>
                </a:schemeClr>
              </a:solidFill>
            </a:endParaRPr>
          </a:p>
        </p:txBody>
      </p:sp>
      <p:sp>
        <p:nvSpPr>
          <p:cNvPr id="58" name="TextBox 57"/>
          <p:cNvSpPr txBox="1"/>
          <p:nvPr/>
        </p:nvSpPr>
        <p:spPr>
          <a:xfrm rot="20527336">
            <a:off x="4970933" y="1023014"/>
            <a:ext cx="3539954" cy="646331"/>
          </a:xfrm>
          <a:prstGeom prst="rect">
            <a:avLst/>
          </a:prstGeom>
          <a:noFill/>
        </p:spPr>
        <p:txBody>
          <a:bodyPr wrap="square" rtlCol="0">
            <a:spAutoFit/>
          </a:bodyPr>
          <a:lstStyle/>
          <a:p>
            <a:r>
              <a:rPr lang="en-GB" b="1" dirty="0" smtClean="0">
                <a:solidFill>
                  <a:schemeClr val="tx1">
                    <a:lumMod val="65000"/>
                    <a:lumOff val="35000"/>
                  </a:schemeClr>
                </a:solidFill>
              </a:rPr>
              <a:t>What do we need to test? And how?</a:t>
            </a:r>
            <a:endParaRPr lang="en-GB" b="1" dirty="0">
              <a:solidFill>
                <a:schemeClr val="accent5">
                  <a:lumMod val="75000"/>
                </a:schemeClr>
              </a:solidFill>
            </a:endParaRPr>
          </a:p>
        </p:txBody>
      </p:sp>
      <p:sp>
        <p:nvSpPr>
          <p:cNvPr id="59" name="TextBox 58"/>
          <p:cNvSpPr txBox="1"/>
          <p:nvPr/>
        </p:nvSpPr>
        <p:spPr>
          <a:xfrm rot="20527336">
            <a:off x="7002904" y="1411540"/>
            <a:ext cx="3539954" cy="369332"/>
          </a:xfrm>
          <a:prstGeom prst="rect">
            <a:avLst/>
          </a:prstGeom>
          <a:noFill/>
        </p:spPr>
        <p:txBody>
          <a:bodyPr wrap="square" rtlCol="0">
            <a:spAutoFit/>
          </a:bodyPr>
          <a:lstStyle/>
          <a:p>
            <a:r>
              <a:rPr lang="en-GB" b="1" dirty="0" smtClean="0">
                <a:solidFill>
                  <a:schemeClr val="tx1">
                    <a:lumMod val="65000"/>
                    <a:lumOff val="35000"/>
                  </a:schemeClr>
                </a:solidFill>
              </a:rPr>
              <a:t>Code review tools</a:t>
            </a:r>
            <a:endParaRPr lang="en-GB" b="1" dirty="0">
              <a:solidFill>
                <a:schemeClr val="accent5">
                  <a:lumMod val="75000"/>
                </a:schemeClr>
              </a:solidFill>
            </a:endParaRPr>
          </a:p>
        </p:txBody>
      </p:sp>
      <p:cxnSp>
        <p:nvCxnSpPr>
          <p:cNvPr id="60" name="Straight Arrow Connector 59"/>
          <p:cNvCxnSpPr/>
          <p:nvPr/>
        </p:nvCxnSpPr>
        <p:spPr>
          <a:xfrm>
            <a:off x="3120978" y="1721874"/>
            <a:ext cx="52344" cy="15253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852810" y="1752782"/>
            <a:ext cx="382059" cy="14599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111882" y="1915191"/>
            <a:ext cx="427832" cy="3058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966964" y="1346040"/>
            <a:ext cx="1237154" cy="646331"/>
          </a:xfrm>
          <a:prstGeom prst="rect">
            <a:avLst/>
          </a:prstGeom>
          <a:noFill/>
        </p:spPr>
        <p:txBody>
          <a:bodyPr wrap="square" rtlCol="0">
            <a:spAutoFit/>
          </a:bodyPr>
          <a:lstStyle/>
          <a:p>
            <a:r>
              <a:rPr lang="en-GB" b="1" dirty="0" smtClean="0"/>
              <a:t>Iterative Approach</a:t>
            </a:r>
            <a:endParaRPr lang="en-GB" b="1" dirty="0"/>
          </a:p>
        </p:txBody>
      </p:sp>
    </p:spTree>
    <p:extLst>
      <p:ext uri="{BB962C8B-B14F-4D97-AF65-F5344CB8AC3E}">
        <p14:creationId xmlns:p14="http://schemas.microsoft.com/office/powerpoint/2010/main" val="895134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8B6C-597A-49F9-BBE0-9CA90AF1DFAC}"/>
              </a:ext>
            </a:extLst>
          </p:cNvPr>
          <p:cNvSpPr>
            <a:spLocks noGrp="1"/>
          </p:cNvSpPr>
          <p:nvPr>
            <p:ph type="title"/>
          </p:nvPr>
        </p:nvSpPr>
        <p:spPr/>
        <p:txBody>
          <a:bodyPr/>
          <a:lstStyle/>
          <a:p>
            <a:r>
              <a:rPr lang="en-GB" b="1" dirty="0"/>
              <a:t>4. Management of Network Security and Risk in Networked Systems (25% K3) </a:t>
            </a:r>
            <a:endParaRPr lang="en-GB" dirty="0"/>
          </a:p>
        </p:txBody>
      </p:sp>
      <p:sp>
        <p:nvSpPr>
          <p:cNvPr id="3" name="Text Placeholder 2">
            <a:extLst>
              <a:ext uri="{FF2B5EF4-FFF2-40B4-BE49-F238E27FC236}">
                <a16:creationId xmlns:a16="http://schemas.microsoft.com/office/drawing/2014/main" id="{83B84ACB-458A-4A32-9515-2DB6B910114D}"/>
              </a:ext>
            </a:extLst>
          </p:cNvPr>
          <p:cNvSpPr>
            <a:spLocks noGrp="1"/>
          </p:cNvSpPr>
          <p:nvPr>
            <p:ph type="body" idx="1"/>
          </p:nvPr>
        </p:nvSpPr>
        <p:spPr/>
        <p:txBody>
          <a:bodyPr/>
          <a:lstStyle/>
          <a:p>
            <a:r>
              <a:rPr lang="en-GB" dirty="0"/>
              <a:t>In this key topic, the apprentice will select technologies and techniques necessary for the management of a secure computer system and describe risk mitigation techniques that can be applied at the host, network or application layer to secure computer systems. </a:t>
            </a:r>
          </a:p>
        </p:txBody>
      </p:sp>
    </p:spTree>
    <p:extLst>
      <p:ext uri="{BB962C8B-B14F-4D97-AF65-F5344CB8AC3E}">
        <p14:creationId xmlns:p14="http://schemas.microsoft.com/office/powerpoint/2010/main" val="2114361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fontScale="92500" lnSpcReduction="10000"/>
          </a:bodyPr>
          <a:lstStyle/>
          <a:p>
            <a:endParaRPr lang="en-GB" dirty="0"/>
          </a:p>
          <a:p>
            <a:r>
              <a:rPr lang="en-GB" dirty="0" smtClean="0"/>
              <a:t>Security </a:t>
            </a:r>
            <a:r>
              <a:rPr lang="en-GB" dirty="0"/>
              <a:t>Controls must be applied to all stages:</a:t>
            </a:r>
          </a:p>
          <a:p>
            <a:pPr lvl="1"/>
            <a:r>
              <a:rPr lang="en-GB" sz="3000" dirty="0" smtClean="0"/>
              <a:t>Analysis</a:t>
            </a:r>
            <a:endParaRPr lang="en-GB" sz="3000" dirty="0"/>
          </a:p>
          <a:p>
            <a:pPr lvl="1"/>
            <a:r>
              <a:rPr lang="en-GB" sz="3000" dirty="0" smtClean="0"/>
              <a:t>Requirements</a:t>
            </a:r>
            <a:r>
              <a:rPr lang="en-GB" sz="3000" dirty="0"/>
              <a:t>, Architecture</a:t>
            </a:r>
          </a:p>
          <a:p>
            <a:pPr lvl="1"/>
            <a:r>
              <a:rPr lang="en-GB" sz="3000" dirty="0" smtClean="0"/>
              <a:t>Construction</a:t>
            </a:r>
            <a:endParaRPr lang="en-GB" sz="3000" dirty="0"/>
          </a:p>
          <a:p>
            <a:pPr lvl="1"/>
            <a:r>
              <a:rPr lang="en-GB" sz="3000" dirty="0" smtClean="0"/>
              <a:t>Design</a:t>
            </a:r>
            <a:r>
              <a:rPr lang="en-GB" sz="3000" dirty="0"/>
              <a:t>, coding, testing</a:t>
            </a:r>
          </a:p>
          <a:p>
            <a:pPr lvl="1"/>
            <a:r>
              <a:rPr lang="en-GB" sz="3000" dirty="0" smtClean="0"/>
              <a:t>Deployment</a:t>
            </a:r>
            <a:endParaRPr lang="en-GB" sz="3000" dirty="0"/>
          </a:p>
          <a:p>
            <a:pPr lvl="1"/>
            <a:r>
              <a:rPr lang="en-GB" sz="3000" dirty="0" smtClean="0"/>
              <a:t>Supply </a:t>
            </a:r>
            <a:r>
              <a:rPr lang="en-GB" sz="3000" dirty="0"/>
              <a:t>chain, System Configuration (set-up)</a:t>
            </a:r>
          </a:p>
          <a:p>
            <a:pPr lvl="1"/>
            <a:r>
              <a:rPr lang="en-GB" sz="3000" dirty="0" smtClean="0"/>
              <a:t>Operations</a:t>
            </a:r>
            <a:endParaRPr lang="en-GB" sz="3000" dirty="0"/>
          </a:p>
          <a:p>
            <a:pPr lvl="1"/>
            <a:r>
              <a:rPr lang="en-GB" sz="3000" dirty="0" smtClean="0"/>
              <a:t>Robust </a:t>
            </a:r>
            <a:r>
              <a:rPr lang="en-GB" sz="3000" dirty="0"/>
              <a:t>against attacks during operation</a:t>
            </a:r>
          </a:p>
          <a:p>
            <a:pPr lvl="1"/>
            <a:r>
              <a:rPr lang="en-GB" sz="3000" dirty="0" smtClean="0"/>
              <a:t>Maintenance</a:t>
            </a:r>
            <a:endParaRPr lang="en-GB" sz="3000" dirty="0"/>
          </a:p>
          <a:p>
            <a:pPr lvl="1"/>
            <a:r>
              <a:rPr lang="en-GB" sz="3000" dirty="0" smtClean="0"/>
              <a:t>Patch </a:t>
            </a:r>
            <a:r>
              <a:rPr lang="en-GB" sz="3000" dirty="0"/>
              <a:t>management and upgrades.</a:t>
            </a:r>
          </a:p>
        </p:txBody>
      </p:sp>
    </p:spTree>
    <p:extLst>
      <p:ext uri="{BB962C8B-B14F-4D97-AF65-F5344CB8AC3E}">
        <p14:creationId xmlns:p14="http://schemas.microsoft.com/office/powerpoint/2010/main" val="903986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D9E-AFA4-45D3-8D47-F07B5D333221}"/>
              </a:ext>
            </a:extLst>
          </p:cNvPr>
          <p:cNvSpPr>
            <a:spLocks noGrp="1"/>
          </p:cNvSpPr>
          <p:nvPr>
            <p:ph type="title"/>
          </p:nvPr>
        </p:nvSpPr>
        <p:spPr>
          <a:xfrm>
            <a:off x="838200" y="365125"/>
            <a:ext cx="10467474" cy="1325563"/>
          </a:xfrm>
        </p:spPr>
        <p:txBody>
          <a:bodyPr anchor="ctr">
            <a:normAutofit/>
          </a:bodyPr>
          <a:lstStyle/>
          <a:p>
            <a:r>
              <a:rPr lang="en-US" dirty="0" smtClean="0"/>
              <a:t>Security Controls</a:t>
            </a:r>
            <a:endParaRPr lang="en-GB" dirty="0"/>
          </a:p>
        </p:txBody>
      </p:sp>
      <p:sp>
        <p:nvSpPr>
          <p:cNvPr id="3" name="Text Placeholder 2">
            <a:extLst>
              <a:ext uri="{FF2B5EF4-FFF2-40B4-BE49-F238E27FC236}">
                <a16:creationId xmlns:a16="http://schemas.microsoft.com/office/drawing/2014/main" id="{14E16A6F-8CC0-4901-B7A9-F53337BD160C}"/>
              </a:ext>
            </a:extLst>
          </p:cNvPr>
          <p:cNvSpPr>
            <a:spLocks noGrp="1"/>
          </p:cNvSpPr>
          <p:nvPr>
            <p:ph sz="half" idx="1"/>
          </p:nvPr>
        </p:nvSpPr>
        <p:spPr>
          <a:xfrm>
            <a:off x="189782" y="1825625"/>
            <a:ext cx="5037828" cy="4855076"/>
          </a:xfrm>
        </p:spPr>
        <p:txBody>
          <a:bodyPr>
            <a:normAutofit/>
          </a:bodyPr>
          <a:lstStyle/>
          <a:p>
            <a:pPr marL="342900" indent="-342900">
              <a:buFont typeface="Arial" panose="020B0604020202020204" pitchFamily="34" charset="0"/>
              <a:buChar char="•"/>
            </a:pPr>
            <a:r>
              <a:rPr lang="en-US" dirty="0"/>
              <a:t>Security Controls must be applied to all stages</a:t>
            </a:r>
          </a:p>
          <a:p>
            <a:endParaRPr lang="en-GB" dirty="0"/>
          </a:p>
        </p:txBody>
      </p:sp>
      <p:pic>
        <p:nvPicPr>
          <p:cNvPr id="4" name="Picture 3">
            <a:extLst>
              <a:ext uri="{FF2B5EF4-FFF2-40B4-BE49-F238E27FC236}">
                <a16:creationId xmlns:a16="http://schemas.microsoft.com/office/drawing/2014/main" id="{B51AD1E3-C21E-48CD-949C-A272E9411278}"/>
              </a:ext>
            </a:extLst>
          </p:cNvPr>
          <p:cNvPicPr>
            <a:picLocks noChangeAspect="1"/>
          </p:cNvPicPr>
          <p:nvPr/>
        </p:nvPicPr>
        <p:blipFill>
          <a:blip r:embed="rId3"/>
          <a:stretch>
            <a:fillRect/>
          </a:stretch>
        </p:blipFill>
        <p:spPr>
          <a:xfrm>
            <a:off x="5227609" y="1690687"/>
            <a:ext cx="6964392" cy="4990013"/>
          </a:xfrm>
          <a:prstGeom prst="rect">
            <a:avLst/>
          </a:prstGeom>
          <a:noFill/>
        </p:spPr>
      </p:pic>
    </p:spTree>
    <p:extLst>
      <p:ext uri="{BB962C8B-B14F-4D97-AF65-F5344CB8AC3E}">
        <p14:creationId xmlns:p14="http://schemas.microsoft.com/office/powerpoint/2010/main" val="3793817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D9E-AFA4-45D3-8D47-F07B5D333221}"/>
              </a:ext>
            </a:extLst>
          </p:cNvPr>
          <p:cNvSpPr>
            <a:spLocks noGrp="1"/>
          </p:cNvSpPr>
          <p:nvPr>
            <p:ph type="title"/>
          </p:nvPr>
        </p:nvSpPr>
        <p:spPr>
          <a:xfrm>
            <a:off x="838200" y="365125"/>
            <a:ext cx="10467474" cy="1325563"/>
          </a:xfrm>
        </p:spPr>
        <p:txBody>
          <a:bodyPr anchor="ctr">
            <a:normAutofit/>
          </a:bodyPr>
          <a:lstStyle/>
          <a:p>
            <a:r>
              <a:rPr lang="en-GB" b="1" dirty="0"/>
              <a:t>Security Controls</a:t>
            </a:r>
            <a:r>
              <a:rPr lang="en-GB" dirty="0"/>
              <a:t/>
            </a:r>
            <a:br>
              <a:rPr lang="en-GB" dirty="0"/>
            </a:br>
            <a:endParaRPr lang="en-GB" dirty="0"/>
          </a:p>
        </p:txBody>
      </p:sp>
      <p:sp>
        <p:nvSpPr>
          <p:cNvPr id="3" name="Text Placeholder 2">
            <a:extLst>
              <a:ext uri="{FF2B5EF4-FFF2-40B4-BE49-F238E27FC236}">
                <a16:creationId xmlns:a16="http://schemas.microsoft.com/office/drawing/2014/main" id="{14E16A6F-8CC0-4901-B7A9-F53337BD160C}"/>
              </a:ext>
            </a:extLst>
          </p:cNvPr>
          <p:cNvSpPr>
            <a:spLocks noGrp="1"/>
          </p:cNvSpPr>
          <p:nvPr>
            <p:ph sz="half" idx="1"/>
          </p:nvPr>
        </p:nvSpPr>
        <p:spPr>
          <a:xfrm>
            <a:off x="189782" y="1825625"/>
            <a:ext cx="11911174" cy="4855076"/>
          </a:xfrm>
        </p:spPr>
        <p:txBody>
          <a:bodyPr>
            <a:normAutofit/>
          </a:bodyPr>
          <a:lstStyle/>
          <a:p>
            <a:r>
              <a:rPr lang="en-GB" b="1" dirty="0"/>
              <a:t>Security Controls</a:t>
            </a:r>
            <a:endParaRPr lang="en-GB" dirty="0"/>
          </a:p>
          <a:p>
            <a:r>
              <a:rPr lang="en-GB" dirty="0" smtClean="0"/>
              <a:t>To </a:t>
            </a:r>
            <a:r>
              <a:rPr lang="en-GB" dirty="0"/>
              <a:t>minimise likelihood of threats</a:t>
            </a:r>
          </a:p>
          <a:p>
            <a:pPr lvl="1"/>
            <a:r>
              <a:rPr lang="en-GB" sz="2600" dirty="0" smtClean="0"/>
              <a:t>Environments </a:t>
            </a:r>
            <a:r>
              <a:rPr lang="en-GB" sz="2600" dirty="0"/>
              <a:t>controls must ensure that software is developed and deployed in a secure manner as possible.</a:t>
            </a:r>
          </a:p>
          <a:p>
            <a:r>
              <a:rPr lang="en-GB" dirty="0" smtClean="0"/>
              <a:t>Security </a:t>
            </a:r>
            <a:r>
              <a:rPr lang="en-GB" dirty="0"/>
              <a:t>Controls are put in place to reduce the likelihood on a system breach or failure:</a:t>
            </a:r>
          </a:p>
          <a:p>
            <a:pPr lvl="1"/>
            <a:r>
              <a:rPr lang="en-GB" sz="3000" dirty="0" smtClean="0"/>
              <a:t>Improve </a:t>
            </a:r>
            <a:r>
              <a:rPr lang="en-GB" sz="3000" dirty="0"/>
              <a:t>the software quality (security)</a:t>
            </a:r>
          </a:p>
          <a:p>
            <a:pPr lvl="1"/>
            <a:r>
              <a:rPr lang="en-GB" sz="3000" dirty="0" smtClean="0"/>
              <a:t>Harden </a:t>
            </a:r>
            <a:r>
              <a:rPr lang="en-GB" sz="3000" dirty="0"/>
              <a:t>the environment in which the software is deployed</a:t>
            </a:r>
          </a:p>
          <a:p>
            <a:pPr lvl="1"/>
            <a:r>
              <a:rPr lang="en-GB" sz="3000" dirty="0" smtClean="0"/>
              <a:t>Upgrade </a:t>
            </a:r>
            <a:r>
              <a:rPr lang="en-GB" sz="3000" dirty="0"/>
              <a:t>paths –patch management</a:t>
            </a:r>
          </a:p>
          <a:p>
            <a:pPr lvl="1"/>
            <a:r>
              <a:rPr lang="en-GB" sz="3000" dirty="0" smtClean="0"/>
              <a:t>Policies</a:t>
            </a:r>
            <a:r>
              <a:rPr lang="en-GB" sz="3000" dirty="0"/>
              <a:t>, procedures, standards</a:t>
            </a:r>
          </a:p>
          <a:p>
            <a:endParaRPr lang="en-GB" dirty="0"/>
          </a:p>
        </p:txBody>
      </p:sp>
    </p:spTree>
    <p:extLst>
      <p:ext uri="{BB962C8B-B14F-4D97-AF65-F5344CB8AC3E}">
        <p14:creationId xmlns:p14="http://schemas.microsoft.com/office/powerpoint/2010/main" val="1877605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6D88-4BBB-4060-BDE5-78FB00274124}"/>
              </a:ext>
            </a:extLst>
          </p:cNvPr>
          <p:cNvSpPr>
            <a:spLocks noGrp="1"/>
          </p:cNvSpPr>
          <p:nvPr>
            <p:ph type="title"/>
          </p:nvPr>
        </p:nvSpPr>
        <p:spPr/>
        <p:txBody>
          <a:bodyPr/>
          <a:lstStyle/>
          <a:p>
            <a:r>
              <a:rPr lang="en-GB" dirty="0"/>
              <a:t>GPG 13</a:t>
            </a:r>
          </a:p>
        </p:txBody>
      </p:sp>
      <p:sp>
        <p:nvSpPr>
          <p:cNvPr id="3" name="Content Placeholder 2">
            <a:extLst>
              <a:ext uri="{FF2B5EF4-FFF2-40B4-BE49-F238E27FC236}">
                <a16:creationId xmlns:a16="http://schemas.microsoft.com/office/drawing/2014/main" id="{6816515F-4C53-4AA8-9D7C-B2B427D1ACC9}"/>
              </a:ext>
            </a:extLst>
          </p:cNvPr>
          <p:cNvSpPr>
            <a:spLocks noGrp="1"/>
          </p:cNvSpPr>
          <p:nvPr>
            <p:ph idx="1"/>
          </p:nvPr>
        </p:nvSpPr>
        <p:spPr/>
        <p:txBody>
          <a:bodyPr/>
          <a:lstStyle/>
          <a:p>
            <a:r>
              <a:rPr lang="en-GB" dirty="0"/>
              <a:t>CESG Protective Monitoring, also known as Good Practice Guide 13, or </a:t>
            </a:r>
            <a:r>
              <a:rPr lang="en-GB" dirty="0" smtClean="0"/>
              <a:t>GPG13.</a:t>
            </a:r>
          </a:p>
          <a:p>
            <a:r>
              <a:rPr lang="en-GB" dirty="0" smtClean="0"/>
              <a:t>It is </a:t>
            </a:r>
            <a:r>
              <a:rPr lang="en-GB" dirty="0"/>
              <a:t>a UK government recommended set of </a:t>
            </a:r>
            <a:r>
              <a:rPr lang="en-GB" dirty="0" smtClean="0"/>
              <a:t>people, </a:t>
            </a:r>
            <a:r>
              <a:rPr lang="en-GB" dirty="0"/>
              <a:t>business processes and technology to improve company risk profiles</a:t>
            </a:r>
            <a:r>
              <a:rPr lang="en-GB" dirty="0" smtClean="0"/>
              <a:t>.</a:t>
            </a:r>
          </a:p>
          <a:p>
            <a:r>
              <a:rPr lang="en-GB" dirty="0"/>
              <a:t>GPG13 consists of twelve Protective Monitoring Controls (PMC), each of which is designed to improve an organisations risk profile.</a:t>
            </a:r>
            <a:endParaRPr lang="en-GB" dirty="0" smtClean="0"/>
          </a:p>
          <a:p>
            <a:r>
              <a:rPr lang="en-GB" dirty="0"/>
              <a:t>Implementation of protective monitoring solutions are recommended in a number of regulatory and industry best practices, such as PCI DSS , Cyber Security and SOX</a:t>
            </a:r>
            <a:r>
              <a:rPr lang="en-GB" dirty="0" smtClean="0"/>
              <a:t>.</a:t>
            </a:r>
          </a:p>
          <a:p>
            <a:endParaRPr lang="en-GB" dirty="0" smtClean="0"/>
          </a:p>
          <a:p>
            <a:endParaRPr lang="en-GB" dirty="0"/>
          </a:p>
        </p:txBody>
      </p:sp>
    </p:spTree>
    <p:extLst>
      <p:ext uri="{BB962C8B-B14F-4D97-AF65-F5344CB8AC3E}">
        <p14:creationId xmlns:p14="http://schemas.microsoft.com/office/powerpoint/2010/main" val="2339840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6D88-4BBB-4060-BDE5-78FB00274124}"/>
              </a:ext>
            </a:extLst>
          </p:cNvPr>
          <p:cNvSpPr>
            <a:spLocks noGrp="1"/>
          </p:cNvSpPr>
          <p:nvPr>
            <p:ph type="title"/>
          </p:nvPr>
        </p:nvSpPr>
        <p:spPr/>
        <p:txBody>
          <a:bodyPr/>
          <a:lstStyle/>
          <a:p>
            <a:r>
              <a:rPr lang="en-GB" dirty="0"/>
              <a:t>GPG 13</a:t>
            </a:r>
          </a:p>
        </p:txBody>
      </p:sp>
      <p:sp>
        <p:nvSpPr>
          <p:cNvPr id="3" name="Content Placeholder 2">
            <a:extLst>
              <a:ext uri="{FF2B5EF4-FFF2-40B4-BE49-F238E27FC236}">
                <a16:creationId xmlns:a16="http://schemas.microsoft.com/office/drawing/2014/main" id="{6816515F-4C53-4AA8-9D7C-B2B427D1ACC9}"/>
              </a:ext>
            </a:extLst>
          </p:cNvPr>
          <p:cNvSpPr>
            <a:spLocks noGrp="1"/>
          </p:cNvSpPr>
          <p:nvPr>
            <p:ph idx="1"/>
          </p:nvPr>
        </p:nvSpPr>
        <p:spPr/>
        <p:txBody>
          <a:bodyPr/>
          <a:lstStyle/>
          <a:p>
            <a:pPr fontAlgn="base"/>
            <a:r>
              <a:rPr lang="en-GB" dirty="0"/>
              <a:t>While it is not compulsory for private organisations to implement a Protective Monitoring solution, most organisations would be remiss in their care of duty if not implementing a solution, when it comes to security controls required to protect third party data within their organisations. </a:t>
            </a:r>
            <a:endParaRPr lang="en-GB" dirty="0" smtClean="0"/>
          </a:p>
          <a:p>
            <a:pPr fontAlgn="base"/>
            <a:r>
              <a:rPr lang="en-GB" dirty="0" smtClean="0"/>
              <a:t>It </a:t>
            </a:r>
            <a:r>
              <a:rPr lang="en-GB" dirty="0"/>
              <a:t>is therefore likely that Protective Monitoring will compose a portion of the security and risk controls in most, if not all, organisations.</a:t>
            </a:r>
          </a:p>
          <a:p>
            <a:pPr marL="0" indent="0">
              <a:buNone/>
            </a:pPr>
            <a:endParaRPr lang="en-GB" dirty="0"/>
          </a:p>
        </p:txBody>
      </p:sp>
    </p:spTree>
    <p:extLst>
      <p:ext uri="{BB962C8B-B14F-4D97-AF65-F5344CB8AC3E}">
        <p14:creationId xmlns:p14="http://schemas.microsoft.com/office/powerpoint/2010/main" val="3021411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6D88-4BBB-4060-BDE5-78FB00274124}"/>
              </a:ext>
            </a:extLst>
          </p:cNvPr>
          <p:cNvSpPr>
            <a:spLocks noGrp="1"/>
          </p:cNvSpPr>
          <p:nvPr>
            <p:ph type="title"/>
          </p:nvPr>
        </p:nvSpPr>
        <p:spPr/>
        <p:txBody>
          <a:bodyPr/>
          <a:lstStyle/>
          <a:p>
            <a:r>
              <a:rPr lang="en-GB" dirty="0"/>
              <a:t>GPG 13</a:t>
            </a:r>
          </a:p>
        </p:txBody>
      </p:sp>
      <p:sp>
        <p:nvSpPr>
          <p:cNvPr id="3" name="Content Placeholder 2">
            <a:extLst>
              <a:ext uri="{FF2B5EF4-FFF2-40B4-BE49-F238E27FC236}">
                <a16:creationId xmlns:a16="http://schemas.microsoft.com/office/drawing/2014/main" id="{6816515F-4C53-4AA8-9D7C-B2B427D1ACC9}"/>
              </a:ext>
            </a:extLst>
          </p:cNvPr>
          <p:cNvSpPr>
            <a:spLocks noGrp="1"/>
          </p:cNvSpPr>
          <p:nvPr>
            <p:ph idx="1"/>
          </p:nvPr>
        </p:nvSpPr>
        <p:spPr/>
        <p:txBody>
          <a:bodyPr>
            <a:normAutofit/>
          </a:bodyPr>
          <a:lstStyle/>
          <a:p>
            <a:pPr fontAlgn="base"/>
            <a:r>
              <a:rPr lang="en-GB" dirty="0"/>
              <a:t>The goal of a Protective Monitoring system is to ensure that there is a level of operational insight, to ensure that organisations have an understanding of how their IT systems are being used or abused by internal or external agents</a:t>
            </a:r>
            <a:r>
              <a:rPr lang="en-GB" dirty="0" smtClean="0"/>
              <a:t>.</a:t>
            </a:r>
          </a:p>
          <a:p>
            <a:pPr fontAlgn="base"/>
            <a:r>
              <a:rPr lang="en-GB" dirty="0"/>
              <a:t>Organisations without Protective Monitoring are also likely to impact the IT systems confidentiality, integrity and availability, further impacting business sustainability and reputation.</a:t>
            </a:r>
          </a:p>
          <a:p>
            <a:pPr fontAlgn="base"/>
            <a:r>
              <a:rPr lang="en-GB" dirty="0" smtClean="0"/>
              <a:t>Good </a:t>
            </a:r>
            <a:r>
              <a:rPr lang="en-GB" dirty="0"/>
              <a:t>Practice Guide 13, Protective Monitoring, is obligated by the Security Policy Framework on organisations that process or stores high impact data.</a:t>
            </a:r>
          </a:p>
          <a:p>
            <a:pPr marL="0" indent="0" fontAlgn="base">
              <a:buNone/>
            </a:pPr>
            <a:endParaRPr lang="en-GB" dirty="0"/>
          </a:p>
        </p:txBody>
      </p:sp>
    </p:spTree>
    <p:extLst>
      <p:ext uri="{BB962C8B-B14F-4D97-AF65-F5344CB8AC3E}">
        <p14:creationId xmlns:p14="http://schemas.microsoft.com/office/powerpoint/2010/main" val="2186517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D9E-AFA4-45D3-8D47-F07B5D333221}"/>
              </a:ext>
            </a:extLst>
          </p:cNvPr>
          <p:cNvSpPr>
            <a:spLocks noGrp="1"/>
          </p:cNvSpPr>
          <p:nvPr>
            <p:ph type="title"/>
          </p:nvPr>
        </p:nvSpPr>
        <p:spPr>
          <a:xfrm>
            <a:off x="1182584" y="2419557"/>
            <a:ext cx="10467474" cy="1325563"/>
          </a:xfrm>
        </p:spPr>
        <p:txBody>
          <a:bodyPr anchor="ctr">
            <a:normAutofit/>
          </a:bodyPr>
          <a:lstStyle/>
          <a:p>
            <a:pPr algn="ctr"/>
            <a:r>
              <a:rPr lang="en-GB" b="1" dirty="0" smtClean="0"/>
              <a:t>STRIDE</a:t>
            </a:r>
            <a:r>
              <a:rPr lang="en-GB" dirty="0"/>
              <a:t/>
            </a:r>
            <a:br>
              <a:rPr lang="en-GB" dirty="0"/>
            </a:br>
            <a:endParaRPr lang="en-GB" dirty="0"/>
          </a:p>
        </p:txBody>
      </p:sp>
    </p:spTree>
    <p:extLst>
      <p:ext uri="{BB962C8B-B14F-4D97-AF65-F5344CB8AC3E}">
        <p14:creationId xmlns:p14="http://schemas.microsoft.com/office/powerpoint/2010/main" val="452281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38301" y="188914"/>
            <a:ext cx="8913813" cy="503237"/>
          </a:xfrm>
        </p:spPr>
        <p:txBody>
          <a:bodyPr>
            <a:normAutofit fontScale="90000"/>
          </a:bodyPr>
          <a:lstStyle/>
          <a:p>
            <a:r>
              <a:rPr lang="en-US" altLang="en-US" smtClean="0"/>
              <a:t>The Threat Modeling Process</a:t>
            </a:r>
          </a:p>
        </p:txBody>
      </p:sp>
      <p:sp>
        <p:nvSpPr>
          <p:cNvPr id="6" name="Rectangle 3">
            <a:extLst/>
          </p:cNvPr>
          <p:cNvSpPr>
            <a:spLocks noChangeArrowheads="1"/>
          </p:cNvSpPr>
          <p:nvPr/>
        </p:nvSpPr>
        <p:spPr bwMode="auto">
          <a:xfrm>
            <a:off x="3143250" y="11255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assets</a:t>
            </a:r>
          </a:p>
        </p:txBody>
      </p:sp>
      <p:sp>
        <p:nvSpPr>
          <p:cNvPr id="7" name="Rectangle 4">
            <a:extLst/>
          </p:cNvPr>
          <p:cNvSpPr>
            <a:spLocks noChangeArrowheads="1"/>
          </p:cNvSpPr>
          <p:nvPr/>
        </p:nvSpPr>
        <p:spPr bwMode="auto">
          <a:xfrm>
            <a:off x="3143250" y="18875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architecture</a:t>
            </a:r>
          </a:p>
        </p:txBody>
      </p:sp>
      <p:sp>
        <p:nvSpPr>
          <p:cNvPr id="8" name="Rectangle 5">
            <a:extLst/>
          </p:cNvPr>
          <p:cNvSpPr>
            <a:spLocks noChangeArrowheads="1"/>
          </p:cNvSpPr>
          <p:nvPr/>
        </p:nvSpPr>
        <p:spPr bwMode="auto">
          <a:xfrm>
            <a:off x="3143250" y="26495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Decompose application</a:t>
            </a:r>
          </a:p>
        </p:txBody>
      </p:sp>
      <p:sp>
        <p:nvSpPr>
          <p:cNvPr id="9" name="Rectangle 6">
            <a:extLst/>
          </p:cNvPr>
          <p:cNvSpPr>
            <a:spLocks noChangeArrowheads="1"/>
          </p:cNvSpPr>
          <p:nvPr/>
        </p:nvSpPr>
        <p:spPr bwMode="auto">
          <a:xfrm>
            <a:off x="3143250" y="34115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threats</a:t>
            </a:r>
          </a:p>
        </p:txBody>
      </p:sp>
      <p:sp>
        <p:nvSpPr>
          <p:cNvPr id="10" name="Rectangle 7">
            <a:extLst/>
          </p:cNvPr>
          <p:cNvSpPr>
            <a:spLocks noChangeArrowheads="1"/>
          </p:cNvSpPr>
          <p:nvPr/>
        </p:nvSpPr>
        <p:spPr bwMode="auto">
          <a:xfrm>
            <a:off x="3143250" y="41735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threats</a:t>
            </a:r>
          </a:p>
        </p:txBody>
      </p:sp>
      <p:sp>
        <p:nvSpPr>
          <p:cNvPr id="11" name="Rectangle 8">
            <a:extLst/>
          </p:cNvPr>
          <p:cNvSpPr>
            <a:spLocks noChangeArrowheads="1"/>
          </p:cNvSpPr>
          <p:nvPr/>
        </p:nvSpPr>
        <p:spPr bwMode="auto">
          <a:xfrm>
            <a:off x="3143250" y="49355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Rate threats</a:t>
            </a:r>
          </a:p>
        </p:txBody>
      </p:sp>
      <p:sp>
        <p:nvSpPr>
          <p:cNvPr id="12" name="AutoShape 9">
            <a:extLst/>
          </p:cNvPr>
          <p:cNvSpPr>
            <a:spLocks noChangeArrowheads="1"/>
          </p:cNvSpPr>
          <p:nvPr/>
        </p:nvSpPr>
        <p:spPr bwMode="auto">
          <a:xfrm>
            <a:off x="7562850" y="1125538"/>
            <a:ext cx="1981200" cy="4419600"/>
          </a:xfrm>
          <a:prstGeom prst="downArrow">
            <a:avLst>
              <a:gd name="adj1" fmla="val 50000"/>
              <a:gd name="adj2" fmla="val 55769"/>
            </a:avLst>
          </a:prstGeom>
          <a:gradFill rotWithShape="1">
            <a:gsLst>
              <a:gs pos="0">
                <a:schemeClr val="accent1">
                  <a:gamma/>
                  <a:shade val="46275"/>
                  <a:invGamma/>
                </a:schemeClr>
              </a:gs>
              <a:gs pos="100000">
                <a:schemeClr val="accent1"/>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GB" dirty="0"/>
          </a:p>
        </p:txBody>
      </p:sp>
      <p:sp>
        <p:nvSpPr>
          <p:cNvPr id="13" name="Oval 10">
            <a:extLst/>
          </p:cNvPr>
          <p:cNvSpPr>
            <a:spLocks noChangeArrowheads="1"/>
          </p:cNvSpPr>
          <p:nvPr/>
        </p:nvSpPr>
        <p:spPr bwMode="auto">
          <a:xfrm>
            <a:off x="2381250" y="11255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1</a:t>
            </a:r>
          </a:p>
        </p:txBody>
      </p:sp>
      <p:sp>
        <p:nvSpPr>
          <p:cNvPr id="14" name="Oval 11">
            <a:extLst/>
          </p:cNvPr>
          <p:cNvSpPr>
            <a:spLocks noChangeArrowheads="1"/>
          </p:cNvSpPr>
          <p:nvPr/>
        </p:nvSpPr>
        <p:spPr bwMode="auto">
          <a:xfrm>
            <a:off x="2381250" y="18875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2</a:t>
            </a:r>
          </a:p>
        </p:txBody>
      </p:sp>
      <p:sp>
        <p:nvSpPr>
          <p:cNvPr id="15" name="Oval 12">
            <a:extLst/>
          </p:cNvPr>
          <p:cNvSpPr>
            <a:spLocks noChangeArrowheads="1"/>
          </p:cNvSpPr>
          <p:nvPr/>
        </p:nvSpPr>
        <p:spPr bwMode="auto">
          <a:xfrm>
            <a:off x="2381250" y="26495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3</a:t>
            </a:r>
          </a:p>
        </p:txBody>
      </p:sp>
      <p:sp>
        <p:nvSpPr>
          <p:cNvPr id="16" name="Oval 13">
            <a:extLst/>
          </p:cNvPr>
          <p:cNvSpPr>
            <a:spLocks noChangeArrowheads="1"/>
          </p:cNvSpPr>
          <p:nvPr/>
        </p:nvSpPr>
        <p:spPr bwMode="auto">
          <a:xfrm>
            <a:off x="2381250" y="34115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4</a:t>
            </a:r>
          </a:p>
        </p:txBody>
      </p:sp>
      <p:sp>
        <p:nvSpPr>
          <p:cNvPr id="17" name="Oval 14">
            <a:extLst/>
          </p:cNvPr>
          <p:cNvSpPr>
            <a:spLocks noChangeArrowheads="1"/>
          </p:cNvSpPr>
          <p:nvPr/>
        </p:nvSpPr>
        <p:spPr bwMode="auto">
          <a:xfrm>
            <a:off x="2381250" y="41735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5</a:t>
            </a:r>
          </a:p>
        </p:txBody>
      </p:sp>
      <p:sp>
        <p:nvSpPr>
          <p:cNvPr id="18" name="Oval 15">
            <a:extLst/>
          </p:cNvPr>
          <p:cNvSpPr>
            <a:spLocks noChangeArrowheads="1"/>
          </p:cNvSpPr>
          <p:nvPr/>
        </p:nvSpPr>
        <p:spPr bwMode="auto">
          <a:xfrm>
            <a:off x="2381250" y="49355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6</a:t>
            </a:r>
          </a:p>
        </p:txBody>
      </p:sp>
    </p:spTree>
    <p:extLst>
      <p:ext uri="{BB962C8B-B14F-4D97-AF65-F5344CB8AC3E}">
        <p14:creationId xmlns:p14="http://schemas.microsoft.com/office/powerpoint/2010/main" val="3374570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D9E-AFA4-45D3-8D47-F07B5D333221}"/>
              </a:ext>
            </a:extLst>
          </p:cNvPr>
          <p:cNvSpPr>
            <a:spLocks noGrp="1"/>
          </p:cNvSpPr>
          <p:nvPr>
            <p:ph type="title"/>
          </p:nvPr>
        </p:nvSpPr>
        <p:spPr>
          <a:xfrm>
            <a:off x="838200" y="365125"/>
            <a:ext cx="10467474" cy="1325563"/>
          </a:xfrm>
        </p:spPr>
        <p:txBody>
          <a:bodyPr anchor="ctr">
            <a:normAutofit/>
          </a:bodyPr>
          <a:lstStyle/>
          <a:p>
            <a:r>
              <a:rPr lang="en-GB" b="1" dirty="0" smtClean="0"/>
              <a:t>Identify Assets</a:t>
            </a:r>
            <a:r>
              <a:rPr lang="en-GB" dirty="0"/>
              <a:t/>
            </a:r>
            <a:br>
              <a:rPr lang="en-GB" dirty="0"/>
            </a:br>
            <a:endParaRPr lang="en-GB" dirty="0"/>
          </a:p>
        </p:txBody>
      </p:sp>
      <p:sp>
        <p:nvSpPr>
          <p:cNvPr id="3" name="Text Placeholder 2">
            <a:extLst>
              <a:ext uri="{FF2B5EF4-FFF2-40B4-BE49-F238E27FC236}">
                <a16:creationId xmlns:a16="http://schemas.microsoft.com/office/drawing/2014/main" id="{14E16A6F-8CC0-4901-B7A9-F53337BD160C}"/>
              </a:ext>
            </a:extLst>
          </p:cNvPr>
          <p:cNvSpPr>
            <a:spLocks noGrp="1"/>
          </p:cNvSpPr>
          <p:nvPr>
            <p:ph sz="half" idx="1"/>
          </p:nvPr>
        </p:nvSpPr>
        <p:spPr>
          <a:xfrm>
            <a:off x="189782" y="1825625"/>
            <a:ext cx="11911174" cy="4855076"/>
          </a:xfrm>
        </p:spPr>
        <p:txBody>
          <a:bodyPr>
            <a:normAutofit/>
          </a:bodyPr>
          <a:lstStyle/>
          <a:p>
            <a:r>
              <a:rPr lang="en-US" altLang="en-US" dirty="0"/>
              <a:t>What is it that you want to protect?</a:t>
            </a:r>
          </a:p>
          <a:p>
            <a:pPr lvl="1"/>
            <a:r>
              <a:rPr lang="en-US" altLang="en-US" sz="2000" dirty="0"/>
              <a:t>Private data (e.g., customer list) </a:t>
            </a:r>
          </a:p>
          <a:p>
            <a:pPr lvl="1"/>
            <a:r>
              <a:rPr lang="en-US" altLang="en-US" sz="2000" dirty="0"/>
              <a:t>Proprietary data (e.g., intellectual property)</a:t>
            </a:r>
          </a:p>
          <a:p>
            <a:pPr lvl="1"/>
            <a:r>
              <a:rPr lang="en-US" altLang="en-US" sz="2000" dirty="0"/>
              <a:t>Potentially injurious data (e.g., credit card numbers, decryption keys)</a:t>
            </a:r>
          </a:p>
          <a:p>
            <a:r>
              <a:rPr lang="en-US" altLang="en-US" dirty="0"/>
              <a:t>These also count as "assets"</a:t>
            </a:r>
          </a:p>
          <a:p>
            <a:pPr lvl="1"/>
            <a:r>
              <a:rPr lang="en-US" altLang="en-US" sz="2000" dirty="0"/>
              <a:t>Integrity of back-end databases</a:t>
            </a:r>
          </a:p>
          <a:p>
            <a:pPr lvl="1"/>
            <a:r>
              <a:rPr lang="en-US" altLang="en-US" sz="2000" dirty="0"/>
              <a:t>Integrity of the Web pages (no defacement)</a:t>
            </a:r>
          </a:p>
          <a:p>
            <a:pPr lvl="1"/>
            <a:r>
              <a:rPr lang="en-US" altLang="en-US" sz="2000" dirty="0"/>
              <a:t>Integrity of other machines on the network</a:t>
            </a:r>
          </a:p>
          <a:p>
            <a:pPr lvl="1"/>
            <a:r>
              <a:rPr lang="en-US" altLang="en-US" sz="2000" dirty="0"/>
              <a:t>Availability of the application</a:t>
            </a:r>
          </a:p>
          <a:p>
            <a:endParaRPr lang="en-GB" dirty="0"/>
          </a:p>
        </p:txBody>
      </p:sp>
      <p:sp>
        <p:nvSpPr>
          <p:cNvPr id="4" name="Oval 10">
            <a:extLst/>
          </p:cNvPr>
          <p:cNvSpPr>
            <a:spLocks noChangeArrowheads="1"/>
          </p:cNvSpPr>
          <p:nvPr/>
        </p:nvSpPr>
        <p:spPr bwMode="auto">
          <a:xfrm>
            <a:off x="6275553" y="1690688"/>
            <a:ext cx="982662" cy="877888"/>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1</a:t>
            </a:r>
          </a:p>
        </p:txBody>
      </p:sp>
    </p:spTree>
    <p:extLst>
      <p:ext uri="{BB962C8B-B14F-4D97-AF65-F5344CB8AC3E}">
        <p14:creationId xmlns:p14="http://schemas.microsoft.com/office/powerpoint/2010/main" val="540636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0">
            <a:extLst/>
          </p:cNvPr>
          <p:cNvSpPr>
            <a:spLocks noChangeArrowheads="1"/>
          </p:cNvSpPr>
          <p:nvPr/>
        </p:nvSpPr>
        <p:spPr bwMode="auto">
          <a:xfrm>
            <a:off x="6275553" y="1690688"/>
            <a:ext cx="982662" cy="877888"/>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1</a:t>
            </a:r>
          </a:p>
        </p:txBody>
      </p:sp>
      <p:pic>
        <p:nvPicPr>
          <p:cNvPr id="5" name="Picture 4"/>
          <p:cNvPicPr>
            <a:picLocks noChangeAspect="1"/>
          </p:cNvPicPr>
          <p:nvPr/>
        </p:nvPicPr>
        <p:blipFill>
          <a:blip r:embed="rId3"/>
          <a:stretch>
            <a:fillRect/>
          </a:stretch>
        </p:blipFill>
        <p:spPr>
          <a:xfrm>
            <a:off x="1051089" y="365907"/>
            <a:ext cx="8657667" cy="5654881"/>
          </a:xfrm>
          <a:prstGeom prst="rect">
            <a:avLst/>
          </a:prstGeom>
        </p:spPr>
      </p:pic>
    </p:spTree>
    <p:extLst>
      <p:ext uri="{BB962C8B-B14F-4D97-AF65-F5344CB8AC3E}">
        <p14:creationId xmlns:p14="http://schemas.microsoft.com/office/powerpoint/2010/main" val="398657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3416-8B07-41F0-8FA4-E1F2F9993F1A}"/>
              </a:ext>
            </a:extLst>
          </p:cNvPr>
          <p:cNvSpPr>
            <a:spLocks noGrp="1"/>
          </p:cNvSpPr>
          <p:nvPr>
            <p:ph type="title"/>
          </p:nvPr>
        </p:nvSpPr>
        <p:spPr/>
        <p:txBody>
          <a:bodyPr/>
          <a:lstStyle/>
          <a:p>
            <a:r>
              <a:rPr lang="en-GB" dirty="0"/>
              <a:t>4.1 Correctly apply risk mitigation techniques: </a:t>
            </a:r>
          </a:p>
        </p:txBody>
      </p:sp>
      <p:sp>
        <p:nvSpPr>
          <p:cNvPr id="3" name="Text Placeholder 2">
            <a:extLst>
              <a:ext uri="{FF2B5EF4-FFF2-40B4-BE49-F238E27FC236}">
                <a16:creationId xmlns:a16="http://schemas.microsoft.com/office/drawing/2014/main" id="{F6D8C4E8-C49D-4686-B074-A4F00C0F63B3}"/>
              </a:ext>
            </a:extLst>
          </p:cNvPr>
          <p:cNvSpPr>
            <a:spLocks noGrp="1"/>
          </p:cNvSpPr>
          <p:nvPr>
            <p:ph type="body" idx="1"/>
          </p:nvPr>
        </p:nvSpPr>
        <p:spPr/>
        <p:txBody>
          <a:bodyPr>
            <a:normAutofit fontScale="62500" lnSpcReduction="20000"/>
          </a:bodyPr>
          <a:lstStyle/>
          <a:p>
            <a:r>
              <a:rPr lang="en-GB" dirty="0"/>
              <a:t>• Threat modelling (STRIDE); </a:t>
            </a:r>
          </a:p>
          <a:p>
            <a:r>
              <a:rPr lang="en-GB" dirty="0"/>
              <a:t>• Security controls (SANS Top 20, NIST 800-53, GPG 13). </a:t>
            </a:r>
          </a:p>
          <a:p>
            <a:r>
              <a:rPr lang="en-GB" i="1" dirty="0"/>
              <a:t>A candidate should be able to: </a:t>
            </a:r>
            <a:endParaRPr lang="en-GB" dirty="0"/>
          </a:p>
          <a:p>
            <a:r>
              <a:rPr lang="en-GB" dirty="0"/>
              <a:t>• </a:t>
            </a:r>
            <a:r>
              <a:rPr lang="en-GB" i="1" dirty="0"/>
              <a:t>Understand fundamental tactics of social engineering. </a:t>
            </a:r>
            <a:endParaRPr lang="en-GB" dirty="0"/>
          </a:p>
          <a:p>
            <a:r>
              <a:rPr lang="en-GB" dirty="0"/>
              <a:t>• </a:t>
            </a:r>
            <a:r>
              <a:rPr lang="en-GB" i="1" dirty="0"/>
              <a:t>Describe ways of applying controls to tackle social engineering. </a:t>
            </a:r>
            <a:endParaRPr lang="en-GB" dirty="0"/>
          </a:p>
          <a:p>
            <a:endParaRPr lang="en-GB" dirty="0"/>
          </a:p>
        </p:txBody>
      </p:sp>
    </p:spTree>
    <p:extLst>
      <p:ext uri="{BB962C8B-B14F-4D97-AF65-F5344CB8AC3E}">
        <p14:creationId xmlns:p14="http://schemas.microsoft.com/office/powerpoint/2010/main" val="1914588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D9E-AFA4-45D3-8D47-F07B5D333221}"/>
              </a:ext>
            </a:extLst>
          </p:cNvPr>
          <p:cNvSpPr>
            <a:spLocks noGrp="1"/>
          </p:cNvSpPr>
          <p:nvPr>
            <p:ph type="title"/>
          </p:nvPr>
        </p:nvSpPr>
        <p:spPr>
          <a:xfrm>
            <a:off x="838200" y="365125"/>
            <a:ext cx="10467474" cy="1325563"/>
          </a:xfrm>
        </p:spPr>
        <p:txBody>
          <a:bodyPr anchor="ctr">
            <a:normAutofit/>
          </a:bodyPr>
          <a:lstStyle/>
          <a:p>
            <a:r>
              <a:rPr lang="en-GB" b="1" dirty="0" smtClean="0"/>
              <a:t>Decomposing the App</a:t>
            </a:r>
            <a:r>
              <a:rPr lang="en-GB" dirty="0"/>
              <a:t/>
            </a:r>
            <a:br>
              <a:rPr lang="en-GB" dirty="0"/>
            </a:br>
            <a:endParaRPr lang="en-GB" dirty="0"/>
          </a:p>
        </p:txBody>
      </p:sp>
      <p:sp>
        <p:nvSpPr>
          <p:cNvPr id="3" name="Text Placeholder 2">
            <a:extLst>
              <a:ext uri="{FF2B5EF4-FFF2-40B4-BE49-F238E27FC236}">
                <a16:creationId xmlns:a16="http://schemas.microsoft.com/office/drawing/2014/main" id="{14E16A6F-8CC0-4901-B7A9-F53337BD160C}"/>
              </a:ext>
            </a:extLst>
          </p:cNvPr>
          <p:cNvSpPr>
            <a:spLocks noGrp="1"/>
          </p:cNvSpPr>
          <p:nvPr>
            <p:ph sz="half" idx="1"/>
          </p:nvPr>
        </p:nvSpPr>
        <p:spPr>
          <a:xfrm>
            <a:off x="189782" y="1825625"/>
            <a:ext cx="11911174" cy="4855076"/>
          </a:xfrm>
        </p:spPr>
        <p:txBody>
          <a:bodyPr>
            <a:normAutofit/>
          </a:bodyPr>
          <a:lstStyle/>
          <a:p>
            <a:r>
              <a:rPr lang="en-US" altLang="en-US" dirty="0"/>
              <a:t>Refine the architecture diagram</a:t>
            </a:r>
          </a:p>
          <a:p>
            <a:pPr lvl="1"/>
            <a:r>
              <a:rPr lang="en-US" altLang="en-US" sz="2000" dirty="0"/>
              <a:t>Show authentication mechanisms</a:t>
            </a:r>
          </a:p>
          <a:p>
            <a:pPr lvl="1"/>
            <a:r>
              <a:rPr lang="en-US" altLang="en-US" sz="2000" dirty="0"/>
              <a:t>Show authorization mechanisms</a:t>
            </a:r>
          </a:p>
          <a:p>
            <a:pPr lvl="1"/>
            <a:r>
              <a:rPr lang="en-US" altLang="en-US" sz="2000" dirty="0"/>
              <a:t>Show technologies (e.g., DPAPI</a:t>
            </a:r>
            <a:r>
              <a:rPr lang="en-US" altLang="en-US" sz="2000" baseline="30000" dirty="0"/>
              <a:t>1</a:t>
            </a:r>
            <a:r>
              <a:rPr lang="en-US" altLang="en-US" sz="2000" dirty="0"/>
              <a:t>)</a:t>
            </a:r>
          </a:p>
          <a:p>
            <a:pPr lvl="1"/>
            <a:r>
              <a:rPr lang="en-US" altLang="en-US" sz="2000" dirty="0"/>
              <a:t>Diagram trust boundaries</a:t>
            </a:r>
          </a:p>
          <a:p>
            <a:pPr lvl="1"/>
            <a:r>
              <a:rPr lang="en-US" altLang="en-US" sz="2000" dirty="0"/>
              <a:t>Identify entry points</a:t>
            </a:r>
          </a:p>
          <a:p>
            <a:r>
              <a:rPr lang="en-US" altLang="en-US" dirty="0"/>
              <a:t>Begin to think like an attacker</a:t>
            </a:r>
          </a:p>
          <a:p>
            <a:pPr lvl="1"/>
            <a:r>
              <a:rPr lang="en-US" altLang="en-US" sz="2000" dirty="0"/>
              <a:t>Where are my vulnerabilities?</a:t>
            </a:r>
          </a:p>
          <a:p>
            <a:pPr lvl="1"/>
            <a:r>
              <a:rPr lang="en-US" altLang="en-US" sz="2000" dirty="0"/>
              <a:t>What am I going to do about them?</a:t>
            </a:r>
          </a:p>
          <a:p>
            <a:endParaRPr lang="en-GB" altLang="en-US" dirty="0"/>
          </a:p>
          <a:p>
            <a:endParaRPr lang="en-GB" dirty="0"/>
          </a:p>
        </p:txBody>
      </p:sp>
      <p:sp>
        <p:nvSpPr>
          <p:cNvPr id="5" name="Oval 10">
            <a:extLst/>
          </p:cNvPr>
          <p:cNvSpPr>
            <a:spLocks noChangeArrowheads="1"/>
          </p:cNvSpPr>
          <p:nvPr/>
        </p:nvSpPr>
        <p:spPr bwMode="auto">
          <a:xfrm>
            <a:off x="5349277" y="1825625"/>
            <a:ext cx="982662" cy="877888"/>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3</a:t>
            </a:r>
          </a:p>
        </p:txBody>
      </p:sp>
    </p:spTree>
    <p:extLst>
      <p:ext uri="{BB962C8B-B14F-4D97-AF65-F5344CB8AC3E}">
        <p14:creationId xmlns:p14="http://schemas.microsoft.com/office/powerpoint/2010/main" val="3912103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36915" y="199687"/>
            <a:ext cx="8860978" cy="6141736"/>
          </a:xfrm>
          <a:prstGeom prst="rect">
            <a:avLst/>
          </a:prstGeom>
        </p:spPr>
      </p:pic>
    </p:spTree>
    <p:extLst>
      <p:ext uri="{BB962C8B-B14F-4D97-AF65-F5344CB8AC3E}">
        <p14:creationId xmlns:p14="http://schemas.microsoft.com/office/powerpoint/2010/main" val="2613752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Identifying Threats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US" altLang="en-US" dirty="0"/>
              <a:t>Method #1: Threat lists</a:t>
            </a:r>
          </a:p>
          <a:p>
            <a:pPr lvl="1"/>
            <a:r>
              <a:rPr lang="en-US" altLang="en-US" sz="2000" dirty="0"/>
              <a:t>Start with laundry list of possible threats</a:t>
            </a:r>
          </a:p>
          <a:p>
            <a:pPr lvl="1"/>
            <a:r>
              <a:rPr lang="en-US" altLang="en-US" sz="2000" dirty="0"/>
              <a:t>Identify the threats that apply to your app</a:t>
            </a:r>
          </a:p>
          <a:p>
            <a:r>
              <a:rPr lang="en-US" altLang="en-US" dirty="0"/>
              <a:t>Method #2: STRIDE</a:t>
            </a:r>
          </a:p>
          <a:p>
            <a:pPr lvl="1"/>
            <a:r>
              <a:rPr lang="en-US" altLang="en-US" sz="2000" dirty="0"/>
              <a:t>Categorized list of threat types</a:t>
            </a:r>
          </a:p>
          <a:p>
            <a:pPr lvl="1"/>
            <a:r>
              <a:rPr lang="en-US" altLang="en-US" sz="2000" dirty="0"/>
              <a:t>Identify threats by type/category</a:t>
            </a:r>
          </a:p>
          <a:p>
            <a:r>
              <a:rPr lang="en-US" altLang="en-US" dirty="0"/>
              <a:t>Optionally draw </a:t>
            </a:r>
            <a:r>
              <a:rPr lang="en-US" altLang="en-US" u="sng" dirty="0"/>
              <a:t>threat trees</a:t>
            </a:r>
            <a:endParaRPr lang="en-US" altLang="en-US" dirty="0"/>
          </a:p>
          <a:p>
            <a:pPr lvl="1"/>
            <a:r>
              <a:rPr lang="en-US" altLang="en-US" sz="2000" dirty="0"/>
              <a:t>Root nodes represent attacker's goals</a:t>
            </a:r>
          </a:p>
          <a:p>
            <a:pPr lvl="1"/>
            <a:r>
              <a:rPr lang="en-US" altLang="en-US" sz="2000" dirty="0"/>
              <a:t>Trees help identify threat conditions</a:t>
            </a:r>
          </a:p>
          <a:p>
            <a:endParaRPr lang="en-GB" dirty="0"/>
          </a:p>
        </p:txBody>
      </p:sp>
      <p:sp>
        <p:nvSpPr>
          <p:cNvPr id="6" name="Oval 10">
            <a:extLst/>
          </p:cNvPr>
          <p:cNvSpPr>
            <a:spLocks noChangeArrowheads="1"/>
          </p:cNvSpPr>
          <p:nvPr/>
        </p:nvSpPr>
        <p:spPr bwMode="auto">
          <a:xfrm>
            <a:off x="5812415" y="1940750"/>
            <a:ext cx="982662" cy="877888"/>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4</a:t>
            </a:r>
          </a:p>
        </p:txBody>
      </p:sp>
    </p:spTree>
    <p:extLst>
      <p:ext uri="{BB962C8B-B14F-4D97-AF65-F5344CB8AC3E}">
        <p14:creationId xmlns:p14="http://schemas.microsoft.com/office/powerpoint/2010/main" val="427692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38301" y="188914"/>
            <a:ext cx="8913813" cy="503237"/>
          </a:xfrm>
        </p:spPr>
        <p:txBody>
          <a:bodyPr>
            <a:normAutofit fontScale="90000"/>
          </a:bodyPr>
          <a:lstStyle/>
          <a:p>
            <a:r>
              <a:rPr lang="en-US" altLang="en-US" smtClean="0"/>
              <a:t>STRIDE</a:t>
            </a:r>
          </a:p>
        </p:txBody>
      </p:sp>
      <p:sp>
        <p:nvSpPr>
          <p:cNvPr id="6" name="Oval 3">
            <a:extLst/>
          </p:cNvPr>
          <p:cNvSpPr>
            <a:spLocks noChangeArrowheads="1"/>
          </p:cNvSpPr>
          <p:nvPr/>
        </p:nvSpPr>
        <p:spPr bwMode="auto">
          <a:xfrm>
            <a:off x="1881188" y="1096963"/>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dirty="0">
                <a:latin typeface="Bookman Old Style" panose="02050604050505020204" pitchFamily="18" charset="0"/>
              </a:rPr>
              <a:t>S</a:t>
            </a:r>
          </a:p>
        </p:txBody>
      </p:sp>
      <p:sp>
        <p:nvSpPr>
          <p:cNvPr id="7" name="Oval 4">
            <a:extLst/>
          </p:cNvPr>
          <p:cNvSpPr>
            <a:spLocks noChangeArrowheads="1"/>
          </p:cNvSpPr>
          <p:nvPr/>
        </p:nvSpPr>
        <p:spPr bwMode="auto">
          <a:xfrm>
            <a:off x="1881188" y="1858963"/>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dirty="0">
                <a:latin typeface="Bookman Old Style" panose="02050604050505020204" pitchFamily="18" charset="0"/>
              </a:rPr>
              <a:t>T</a:t>
            </a:r>
          </a:p>
        </p:txBody>
      </p:sp>
      <p:sp>
        <p:nvSpPr>
          <p:cNvPr id="8" name="Oval 5">
            <a:extLst/>
          </p:cNvPr>
          <p:cNvSpPr>
            <a:spLocks noChangeArrowheads="1"/>
          </p:cNvSpPr>
          <p:nvPr/>
        </p:nvSpPr>
        <p:spPr bwMode="auto">
          <a:xfrm>
            <a:off x="1881188" y="2620963"/>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dirty="0">
                <a:latin typeface="Bookman Old Style" panose="02050604050505020204" pitchFamily="18" charset="0"/>
              </a:rPr>
              <a:t>R</a:t>
            </a:r>
          </a:p>
        </p:txBody>
      </p:sp>
      <p:sp>
        <p:nvSpPr>
          <p:cNvPr id="9" name="Oval 6">
            <a:extLst/>
          </p:cNvPr>
          <p:cNvSpPr>
            <a:spLocks noChangeArrowheads="1"/>
          </p:cNvSpPr>
          <p:nvPr/>
        </p:nvSpPr>
        <p:spPr bwMode="auto">
          <a:xfrm>
            <a:off x="1881188" y="3382963"/>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dirty="0">
                <a:latin typeface="Bookman Old Style" panose="02050604050505020204" pitchFamily="18" charset="0"/>
              </a:rPr>
              <a:t>I</a:t>
            </a:r>
          </a:p>
        </p:txBody>
      </p:sp>
      <p:sp>
        <p:nvSpPr>
          <p:cNvPr id="10" name="Oval 7">
            <a:extLst/>
          </p:cNvPr>
          <p:cNvSpPr>
            <a:spLocks noChangeArrowheads="1"/>
          </p:cNvSpPr>
          <p:nvPr/>
        </p:nvSpPr>
        <p:spPr bwMode="auto">
          <a:xfrm>
            <a:off x="1881188" y="4144963"/>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dirty="0">
                <a:latin typeface="Bookman Old Style" panose="02050604050505020204" pitchFamily="18" charset="0"/>
              </a:rPr>
              <a:t>D</a:t>
            </a:r>
          </a:p>
        </p:txBody>
      </p:sp>
      <p:sp>
        <p:nvSpPr>
          <p:cNvPr id="26633" name="Text Box 8"/>
          <p:cNvSpPr txBox="1">
            <a:spLocks noChangeArrowheads="1"/>
          </p:cNvSpPr>
          <p:nvPr/>
        </p:nvSpPr>
        <p:spPr bwMode="auto">
          <a:xfrm>
            <a:off x="2566988" y="1806575"/>
            <a:ext cx="201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b="1">
                <a:solidFill>
                  <a:schemeClr val="tx2"/>
                </a:solidFill>
                <a:latin typeface="Verdana" panose="020B0604030504040204" pitchFamily="34" charset="0"/>
              </a:rPr>
              <a:t>Tampering</a:t>
            </a:r>
            <a:endParaRPr lang="en-US" altLang="en-US">
              <a:solidFill>
                <a:schemeClr val="tx2"/>
              </a:solidFill>
              <a:latin typeface="Verdana" panose="020B0604030504040204" pitchFamily="34" charset="0"/>
            </a:endParaRPr>
          </a:p>
        </p:txBody>
      </p:sp>
      <p:sp>
        <p:nvSpPr>
          <p:cNvPr id="26634" name="Text Box 9"/>
          <p:cNvSpPr txBox="1">
            <a:spLocks noChangeArrowheads="1"/>
          </p:cNvSpPr>
          <p:nvPr/>
        </p:nvSpPr>
        <p:spPr bwMode="auto">
          <a:xfrm>
            <a:off x="2566988" y="2568575"/>
            <a:ext cx="2246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b="1">
                <a:solidFill>
                  <a:schemeClr val="tx2"/>
                </a:solidFill>
                <a:latin typeface="Verdana" panose="020B0604030504040204" pitchFamily="34" charset="0"/>
              </a:rPr>
              <a:t>Repudiation</a:t>
            </a:r>
            <a:endParaRPr lang="en-US" altLang="en-US">
              <a:solidFill>
                <a:schemeClr val="tx2"/>
              </a:solidFill>
              <a:latin typeface="Verdana" panose="020B0604030504040204" pitchFamily="34" charset="0"/>
            </a:endParaRPr>
          </a:p>
        </p:txBody>
      </p:sp>
      <p:sp>
        <p:nvSpPr>
          <p:cNvPr id="26635" name="Text Box 10"/>
          <p:cNvSpPr txBox="1">
            <a:spLocks noChangeArrowheads="1"/>
          </p:cNvSpPr>
          <p:nvPr/>
        </p:nvSpPr>
        <p:spPr bwMode="auto">
          <a:xfrm>
            <a:off x="2566988" y="3330575"/>
            <a:ext cx="4102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b="1">
                <a:solidFill>
                  <a:schemeClr val="tx2"/>
                </a:solidFill>
                <a:latin typeface="Verdana" panose="020B0604030504040204" pitchFamily="34" charset="0"/>
              </a:rPr>
              <a:t>Information disclosure</a:t>
            </a:r>
            <a:endParaRPr lang="en-US" altLang="en-US">
              <a:solidFill>
                <a:schemeClr val="tx2"/>
              </a:solidFill>
              <a:latin typeface="Verdana" panose="020B0604030504040204" pitchFamily="34" charset="0"/>
            </a:endParaRPr>
          </a:p>
        </p:txBody>
      </p:sp>
      <p:sp>
        <p:nvSpPr>
          <p:cNvPr id="26636" name="Text Box 11"/>
          <p:cNvSpPr txBox="1">
            <a:spLocks noChangeArrowheads="1"/>
          </p:cNvSpPr>
          <p:nvPr/>
        </p:nvSpPr>
        <p:spPr bwMode="auto">
          <a:xfrm>
            <a:off x="2566989" y="4092575"/>
            <a:ext cx="303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b="1">
                <a:solidFill>
                  <a:schemeClr val="tx2"/>
                </a:solidFill>
                <a:latin typeface="Verdana" panose="020B0604030504040204" pitchFamily="34" charset="0"/>
              </a:rPr>
              <a:t>Denial of service</a:t>
            </a:r>
            <a:endParaRPr lang="en-US" altLang="en-US">
              <a:solidFill>
                <a:schemeClr val="tx2"/>
              </a:solidFill>
              <a:latin typeface="Verdana" panose="020B0604030504040204" pitchFamily="34" charset="0"/>
            </a:endParaRPr>
          </a:p>
        </p:txBody>
      </p:sp>
      <p:sp>
        <p:nvSpPr>
          <p:cNvPr id="15" name="Text Box 12">
            <a:extLst/>
          </p:cNvPr>
          <p:cNvSpPr txBox="1">
            <a:spLocks noChangeArrowheads="1"/>
          </p:cNvSpPr>
          <p:nvPr/>
        </p:nvSpPr>
        <p:spPr bwMode="auto">
          <a:xfrm>
            <a:off x="2566989" y="1400175"/>
            <a:ext cx="4435317" cy="338554"/>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600" b="1" i="1" dirty="0"/>
              <a:t>Can an attacker gain access using a false identity?</a:t>
            </a:r>
          </a:p>
        </p:txBody>
      </p:sp>
      <p:sp>
        <p:nvSpPr>
          <p:cNvPr id="16" name="Text Box 13">
            <a:extLst/>
          </p:cNvPr>
          <p:cNvSpPr txBox="1">
            <a:spLocks noChangeArrowheads="1"/>
          </p:cNvSpPr>
          <p:nvPr/>
        </p:nvSpPr>
        <p:spPr bwMode="auto">
          <a:xfrm>
            <a:off x="2566988" y="2187575"/>
            <a:ext cx="5673348" cy="338554"/>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600" b="1" i="1" dirty="0"/>
              <a:t>Can an attacker modify data as it flows through the application?</a:t>
            </a:r>
          </a:p>
        </p:txBody>
      </p:sp>
      <p:sp>
        <p:nvSpPr>
          <p:cNvPr id="17" name="Text Box 14">
            <a:extLst/>
          </p:cNvPr>
          <p:cNvSpPr txBox="1">
            <a:spLocks noChangeArrowheads="1"/>
          </p:cNvSpPr>
          <p:nvPr/>
        </p:nvSpPr>
        <p:spPr bwMode="auto">
          <a:xfrm>
            <a:off x="2566989" y="2949575"/>
            <a:ext cx="5463227" cy="338554"/>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600" b="1" i="1" dirty="0"/>
              <a:t>If an attacker denies doing something, can we prove he did it?</a:t>
            </a:r>
          </a:p>
        </p:txBody>
      </p:sp>
      <p:sp>
        <p:nvSpPr>
          <p:cNvPr id="18" name="Text Box 15">
            <a:extLst/>
          </p:cNvPr>
          <p:cNvSpPr txBox="1">
            <a:spLocks noChangeArrowheads="1"/>
          </p:cNvSpPr>
          <p:nvPr/>
        </p:nvSpPr>
        <p:spPr bwMode="auto">
          <a:xfrm>
            <a:off x="2566988" y="3711575"/>
            <a:ext cx="5924186" cy="338554"/>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600" b="1" i="1" dirty="0"/>
              <a:t>Can an attacker gain access to private or potentially injurious data?</a:t>
            </a:r>
          </a:p>
        </p:txBody>
      </p:sp>
      <p:sp>
        <p:nvSpPr>
          <p:cNvPr id="19" name="Text Box 16">
            <a:extLst/>
          </p:cNvPr>
          <p:cNvSpPr txBox="1">
            <a:spLocks noChangeArrowheads="1"/>
          </p:cNvSpPr>
          <p:nvPr/>
        </p:nvSpPr>
        <p:spPr bwMode="auto">
          <a:xfrm>
            <a:off x="2566989" y="4473575"/>
            <a:ext cx="5522153" cy="338554"/>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600" b="1" i="1" dirty="0"/>
              <a:t>Can an attacker crash or reduce the </a:t>
            </a:r>
            <a:r>
              <a:rPr lang="en-US" altLang="en-US" sz="1600" b="1" i="1" dirty="0" err="1"/>
              <a:t>availiability</a:t>
            </a:r>
            <a:r>
              <a:rPr lang="en-US" altLang="en-US" sz="1600" b="1" i="1"/>
              <a:t> of the system?</a:t>
            </a:r>
          </a:p>
        </p:txBody>
      </p:sp>
      <p:sp>
        <p:nvSpPr>
          <p:cNvPr id="20" name="Oval 17">
            <a:extLst/>
          </p:cNvPr>
          <p:cNvSpPr>
            <a:spLocks noChangeArrowheads="1"/>
          </p:cNvSpPr>
          <p:nvPr/>
        </p:nvSpPr>
        <p:spPr bwMode="auto">
          <a:xfrm>
            <a:off x="1881188" y="4906963"/>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a:latin typeface="Bookman Old Style" panose="02050604050505020204" pitchFamily="18" charset="0"/>
              </a:rPr>
              <a:t>E</a:t>
            </a:r>
          </a:p>
        </p:txBody>
      </p:sp>
      <p:sp>
        <p:nvSpPr>
          <p:cNvPr id="26643" name="Text Box 18"/>
          <p:cNvSpPr txBox="1">
            <a:spLocks noChangeArrowheads="1"/>
          </p:cNvSpPr>
          <p:nvPr/>
        </p:nvSpPr>
        <p:spPr bwMode="auto">
          <a:xfrm>
            <a:off x="2566988" y="4854575"/>
            <a:ext cx="3814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b="1">
                <a:solidFill>
                  <a:schemeClr val="tx2"/>
                </a:solidFill>
                <a:latin typeface="Verdana" panose="020B0604030504040204" pitchFamily="34" charset="0"/>
              </a:rPr>
              <a:t>Elevation of privilege</a:t>
            </a:r>
            <a:endParaRPr lang="en-US" altLang="en-US">
              <a:solidFill>
                <a:schemeClr val="tx2"/>
              </a:solidFill>
              <a:latin typeface="Verdana" panose="020B0604030504040204" pitchFamily="34" charset="0"/>
            </a:endParaRPr>
          </a:p>
        </p:txBody>
      </p:sp>
      <p:sp>
        <p:nvSpPr>
          <p:cNvPr id="22" name="Text Box 19">
            <a:extLst/>
          </p:cNvPr>
          <p:cNvSpPr txBox="1">
            <a:spLocks noChangeArrowheads="1"/>
          </p:cNvSpPr>
          <p:nvPr/>
        </p:nvSpPr>
        <p:spPr bwMode="auto">
          <a:xfrm>
            <a:off x="2566989" y="5235575"/>
            <a:ext cx="5016053" cy="338554"/>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600" b="1" i="1"/>
              <a:t>Can an attacker assume the identity of a privileged user?</a:t>
            </a:r>
          </a:p>
        </p:txBody>
      </p:sp>
      <p:sp>
        <p:nvSpPr>
          <p:cNvPr id="26645" name="Text Box 20"/>
          <p:cNvSpPr txBox="1">
            <a:spLocks noChangeArrowheads="1"/>
          </p:cNvSpPr>
          <p:nvPr/>
        </p:nvSpPr>
        <p:spPr bwMode="auto">
          <a:xfrm>
            <a:off x="2566988" y="1044575"/>
            <a:ext cx="169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b="1">
                <a:solidFill>
                  <a:schemeClr val="tx2"/>
                </a:solidFill>
                <a:latin typeface="Verdana" panose="020B0604030504040204" pitchFamily="34" charset="0"/>
              </a:rPr>
              <a:t>Spoofing</a:t>
            </a:r>
            <a:endParaRPr lang="en-US" altLang="en-US">
              <a:solidFill>
                <a:schemeClr val="tx2"/>
              </a:solidFill>
              <a:latin typeface="Verdana" panose="020B0604030504040204" pitchFamily="34" charset="0"/>
            </a:endParaRPr>
          </a:p>
        </p:txBody>
      </p:sp>
      <p:sp>
        <p:nvSpPr>
          <p:cNvPr id="24" name="Oval 10">
            <a:extLst/>
          </p:cNvPr>
          <p:cNvSpPr>
            <a:spLocks noChangeArrowheads="1"/>
          </p:cNvSpPr>
          <p:nvPr/>
        </p:nvSpPr>
        <p:spPr bwMode="auto">
          <a:xfrm>
            <a:off x="8616951" y="960439"/>
            <a:ext cx="982663" cy="879475"/>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4</a:t>
            </a:r>
          </a:p>
        </p:txBody>
      </p:sp>
    </p:spTree>
    <p:extLst>
      <p:ext uri="{BB962C8B-B14F-4D97-AF65-F5344CB8AC3E}">
        <p14:creationId xmlns:p14="http://schemas.microsoft.com/office/powerpoint/2010/main" val="371683583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Threat Tree- Credit Card Attack</a:t>
            </a:r>
            <a:endParaRPr lang="en-GB" dirty="0"/>
          </a:p>
        </p:txBody>
      </p:sp>
      <p:pic>
        <p:nvPicPr>
          <p:cNvPr id="4" name="Picture 3"/>
          <p:cNvPicPr>
            <a:picLocks noChangeAspect="1"/>
          </p:cNvPicPr>
          <p:nvPr/>
        </p:nvPicPr>
        <p:blipFill>
          <a:blip r:embed="rId2"/>
          <a:stretch>
            <a:fillRect/>
          </a:stretch>
        </p:blipFill>
        <p:spPr>
          <a:xfrm>
            <a:off x="1424295" y="1864920"/>
            <a:ext cx="7838457" cy="5006763"/>
          </a:xfrm>
          <a:prstGeom prst="rect">
            <a:avLst/>
          </a:prstGeom>
        </p:spPr>
      </p:pic>
    </p:spTree>
    <p:extLst>
      <p:ext uri="{BB962C8B-B14F-4D97-AF65-F5344CB8AC3E}">
        <p14:creationId xmlns:p14="http://schemas.microsoft.com/office/powerpoint/2010/main" val="509239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Documenting Threats (using a Template)</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1484229" y="2818843"/>
            <a:ext cx="6848475" cy="3476625"/>
          </a:xfrm>
          <a:prstGeom prst="rect">
            <a:avLst/>
          </a:prstGeom>
        </p:spPr>
      </p:pic>
      <p:sp>
        <p:nvSpPr>
          <p:cNvPr id="5" name="Oval 10">
            <a:extLst/>
          </p:cNvPr>
          <p:cNvSpPr>
            <a:spLocks noChangeArrowheads="1"/>
          </p:cNvSpPr>
          <p:nvPr/>
        </p:nvSpPr>
        <p:spPr bwMode="auto">
          <a:xfrm>
            <a:off x="7840579" y="1442759"/>
            <a:ext cx="984250" cy="879475"/>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5</a:t>
            </a:r>
          </a:p>
        </p:txBody>
      </p:sp>
    </p:spTree>
    <p:extLst>
      <p:ext uri="{BB962C8B-B14F-4D97-AF65-F5344CB8AC3E}">
        <p14:creationId xmlns:p14="http://schemas.microsoft.com/office/powerpoint/2010/main" val="1654864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638301" y="188914"/>
            <a:ext cx="8913813" cy="503237"/>
          </a:xfrm>
        </p:spPr>
        <p:txBody>
          <a:bodyPr>
            <a:normAutofit fontScale="90000"/>
          </a:bodyPr>
          <a:lstStyle/>
          <a:p>
            <a:r>
              <a:rPr lang="en-US" altLang="en-US" smtClean="0"/>
              <a:t>Rating Threats</a:t>
            </a:r>
          </a:p>
        </p:txBody>
      </p:sp>
      <p:sp>
        <p:nvSpPr>
          <p:cNvPr id="29700" name="Rectangle 3"/>
          <p:cNvSpPr txBox="1">
            <a:spLocks noChangeArrowheads="1"/>
          </p:cNvSpPr>
          <p:nvPr/>
        </p:nvSpPr>
        <p:spPr bwMode="auto">
          <a:xfrm>
            <a:off x="2063750" y="1125539"/>
            <a:ext cx="838835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8000"/>
              </a:lnSpc>
              <a:spcAft>
                <a:spcPts val="1350"/>
              </a:spcAft>
              <a:buClr>
                <a:srgbClr val="000000"/>
              </a:buClr>
              <a:buSzPct val="45000"/>
              <a:buFont typeface="Wingdings" panose="05000000000000000000" pitchFamily="2" charset="2"/>
              <a:buChar char=""/>
              <a:defRPr sz="2400">
                <a:solidFill>
                  <a:srgbClr val="000000"/>
                </a:solidFill>
                <a:latin typeface="Arial" panose="020B0604020202020204" pitchFamily="34" charset="0"/>
                <a:ea typeface="MS PGothic" panose="020B0600070205080204" pitchFamily="34" charset="-128"/>
              </a:defRPr>
            </a:lvl1pPr>
            <a:lvl2pPr marL="742950" indent="-285750">
              <a:lnSpc>
                <a:spcPct val="98000"/>
              </a:lnSpc>
              <a:spcAft>
                <a:spcPts val="1075"/>
              </a:spcAft>
              <a:buClr>
                <a:srgbClr val="000000"/>
              </a:buClr>
              <a:buSzPct val="75000"/>
              <a:buFont typeface="Symbol" panose="05050102010706020507" pitchFamily="18" charset="2"/>
              <a:buChar char=""/>
              <a:defRPr sz="2200">
                <a:solidFill>
                  <a:srgbClr val="000000"/>
                </a:solidFill>
                <a:latin typeface="Arial" panose="020B0604020202020204" pitchFamily="34" charset="0"/>
                <a:ea typeface="MS PGothic" panose="020B0600070205080204" pitchFamily="34" charset="-128"/>
              </a:defRPr>
            </a:lvl2pPr>
            <a:lvl3pPr marL="1143000" indent="-228600">
              <a:lnSpc>
                <a:spcPct val="98000"/>
              </a:lnSpc>
              <a:spcAft>
                <a:spcPts val="813"/>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3pPr>
            <a:lvl4pPr marL="1600200" indent="-228600">
              <a:lnSpc>
                <a:spcPct val="98000"/>
              </a:lnSpc>
              <a:spcAft>
                <a:spcPts val="550"/>
              </a:spcAft>
              <a:buClr>
                <a:srgbClr val="000000"/>
              </a:buClr>
              <a:buSzPct val="75000"/>
              <a:buFont typeface="Symbol" panose="05050102010706020507" pitchFamily="18" charset="2"/>
              <a:buChar char=""/>
              <a:defRPr sz="1600">
                <a:solidFill>
                  <a:srgbClr val="000000"/>
                </a:solidFill>
                <a:latin typeface="Arial" panose="020B0604020202020204" pitchFamily="34" charset="0"/>
                <a:ea typeface="MS PGothic" panose="020B0600070205080204" pitchFamily="34" charset="-128"/>
              </a:defRPr>
            </a:lvl4pPr>
            <a:lvl5pPr marL="2057400" indent="-228600">
              <a:lnSpc>
                <a:spcPct val="98000"/>
              </a:lnSpc>
              <a:spcAft>
                <a:spcPts val="275"/>
              </a:spcAft>
              <a:buClr>
                <a:srgbClr val="000000"/>
              </a:buClr>
              <a:buSzPct val="45000"/>
              <a:buFont typeface="Wingdings" panose="05000000000000000000" pitchFamily="2" charset="2"/>
              <a:buChar char=""/>
              <a:defRPr sz="1600">
                <a:solidFill>
                  <a:srgbClr val="000000"/>
                </a:solidFill>
                <a:latin typeface="Arial" panose="020B0604020202020204" pitchFamily="34" charset="0"/>
                <a:ea typeface="MS PGothic" panose="020B0600070205080204" pitchFamily="34" charset="-128"/>
              </a:defRPr>
            </a:lvl5pPr>
            <a:lvl6pPr marL="2514600" indent="-228600" eaLnBrk="0" fontAlgn="base" hangingPunct="0">
              <a:lnSpc>
                <a:spcPct val="98000"/>
              </a:lnSpc>
              <a:spcBef>
                <a:spcPct val="0"/>
              </a:spcBef>
              <a:spcAft>
                <a:spcPts val="275"/>
              </a:spcAft>
              <a:buClr>
                <a:srgbClr val="000000"/>
              </a:buClr>
              <a:buSzPct val="45000"/>
              <a:buFont typeface="Wingdings" panose="05000000000000000000" pitchFamily="2" charset="2"/>
              <a:buChar char=""/>
              <a:defRPr sz="1600">
                <a:solidFill>
                  <a:srgbClr val="000000"/>
                </a:solidFill>
                <a:latin typeface="Arial" panose="020B0604020202020204" pitchFamily="34" charset="0"/>
                <a:ea typeface="MS PGothic" panose="020B0600070205080204" pitchFamily="34" charset="-128"/>
              </a:defRPr>
            </a:lvl6pPr>
            <a:lvl7pPr marL="2971800" indent="-228600" eaLnBrk="0" fontAlgn="base" hangingPunct="0">
              <a:lnSpc>
                <a:spcPct val="98000"/>
              </a:lnSpc>
              <a:spcBef>
                <a:spcPct val="0"/>
              </a:spcBef>
              <a:spcAft>
                <a:spcPts val="275"/>
              </a:spcAft>
              <a:buClr>
                <a:srgbClr val="000000"/>
              </a:buClr>
              <a:buSzPct val="45000"/>
              <a:buFont typeface="Wingdings" panose="05000000000000000000" pitchFamily="2" charset="2"/>
              <a:buChar char=""/>
              <a:defRPr sz="1600">
                <a:solidFill>
                  <a:srgbClr val="000000"/>
                </a:solidFill>
                <a:latin typeface="Arial" panose="020B0604020202020204" pitchFamily="34" charset="0"/>
                <a:ea typeface="MS PGothic" panose="020B0600070205080204" pitchFamily="34" charset="-128"/>
              </a:defRPr>
            </a:lvl7pPr>
            <a:lvl8pPr marL="3429000" indent="-228600" eaLnBrk="0" fontAlgn="base" hangingPunct="0">
              <a:lnSpc>
                <a:spcPct val="98000"/>
              </a:lnSpc>
              <a:spcBef>
                <a:spcPct val="0"/>
              </a:spcBef>
              <a:spcAft>
                <a:spcPts val="275"/>
              </a:spcAft>
              <a:buClr>
                <a:srgbClr val="000000"/>
              </a:buClr>
              <a:buSzPct val="45000"/>
              <a:buFont typeface="Wingdings" panose="05000000000000000000" pitchFamily="2" charset="2"/>
              <a:buChar char=""/>
              <a:defRPr sz="1600">
                <a:solidFill>
                  <a:srgbClr val="000000"/>
                </a:solidFill>
                <a:latin typeface="Arial" panose="020B0604020202020204" pitchFamily="34" charset="0"/>
                <a:ea typeface="MS PGothic" panose="020B0600070205080204" pitchFamily="34" charset="-128"/>
              </a:defRPr>
            </a:lvl8pPr>
            <a:lvl9pPr marL="3886200" indent="-228600" eaLnBrk="0" fontAlgn="base" hangingPunct="0">
              <a:lnSpc>
                <a:spcPct val="98000"/>
              </a:lnSpc>
              <a:spcBef>
                <a:spcPct val="0"/>
              </a:spcBef>
              <a:spcAft>
                <a:spcPts val="275"/>
              </a:spcAft>
              <a:buClr>
                <a:srgbClr val="000000"/>
              </a:buClr>
              <a:buSzPct val="45000"/>
              <a:buFont typeface="Wingdings" panose="05000000000000000000" pitchFamily="2" charset="2"/>
              <a:buChar char=""/>
              <a:defRPr sz="1600">
                <a:solidFill>
                  <a:srgbClr val="000000"/>
                </a:solidFill>
                <a:latin typeface="Arial" panose="020B0604020202020204" pitchFamily="34" charset="0"/>
                <a:ea typeface="MS PGothic" panose="020B0600070205080204" pitchFamily="34" charset="-128"/>
              </a:defRPr>
            </a:lvl9pPr>
          </a:lstStyle>
          <a:p>
            <a:pPr eaLnBrk="1" hangingPunct="1">
              <a:lnSpc>
                <a:spcPct val="100000"/>
              </a:lnSpc>
              <a:spcBef>
                <a:spcPct val="20000"/>
              </a:spcBef>
              <a:spcAft>
                <a:spcPct val="0"/>
              </a:spcAft>
              <a:buClr>
                <a:srgbClr val="00007D"/>
              </a:buClr>
              <a:buSzPct val="75000"/>
              <a:buFont typeface="Wingdings" panose="05000000000000000000" pitchFamily="2" charset="2"/>
              <a:buChar char="n"/>
            </a:pPr>
            <a:r>
              <a:rPr lang="en-US" altLang="en-US" sz="2000"/>
              <a:t>Simple model</a:t>
            </a:r>
          </a:p>
          <a:p>
            <a:pPr eaLnBrk="1" hangingPunct="1">
              <a:lnSpc>
                <a:spcPct val="100000"/>
              </a:lnSpc>
              <a:spcBef>
                <a:spcPct val="20000"/>
              </a:spcBef>
              <a:spcAft>
                <a:spcPct val="0"/>
              </a:spcAft>
              <a:buClr>
                <a:srgbClr val="00007D"/>
              </a:buClr>
              <a:buSzPct val="75000"/>
              <a:buFont typeface="Wingdings" panose="05000000000000000000" pitchFamily="2" charset="2"/>
              <a:buChar char="n"/>
            </a:pPr>
            <a:endParaRPr lang="en-US" altLang="en-US" sz="2000"/>
          </a:p>
          <a:p>
            <a:pPr eaLnBrk="1" hangingPunct="1">
              <a:lnSpc>
                <a:spcPct val="100000"/>
              </a:lnSpc>
              <a:spcBef>
                <a:spcPct val="20000"/>
              </a:spcBef>
              <a:spcAft>
                <a:spcPct val="0"/>
              </a:spcAft>
              <a:buClr>
                <a:srgbClr val="00007D"/>
              </a:buClr>
              <a:buSzPct val="75000"/>
              <a:buFont typeface="Wingdings" panose="05000000000000000000" pitchFamily="2" charset="2"/>
              <a:buChar char="n"/>
            </a:pPr>
            <a:endParaRPr lang="en-US" altLang="en-US" sz="2000"/>
          </a:p>
          <a:p>
            <a:pPr eaLnBrk="1" hangingPunct="1">
              <a:lnSpc>
                <a:spcPct val="100000"/>
              </a:lnSpc>
              <a:spcBef>
                <a:spcPct val="20000"/>
              </a:spcBef>
              <a:spcAft>
                <a:spcPct val="0"/>
              </a:spcAft>
              <a:buClr>
                <a:srgbClr val="00007D"/>
              </a:buClr>
              <a:buSzPct val="75000"/>
              <a:buFont typeface="Wingdings" panose="05000000000000000000" pitchFamily="2" charset="2"/>
              <a:buChar char="n"/>
            </a:pPr>
            <a:endParaRPr lang="en-US" altLang="en-US" sz="2000"/>
          </a:p>
          <a:p>
            <a:pPr eaLnBrk="1" hangingPunct="1">
              <a:lnSpc>
                <a:spcPct val="100000"/>
              </a:lnSpc>
              <a:spcBef>
                <a:spcPct val="20000"/>
              </a:spcBef>
              <a:spcAft>
                <a:spcPct val="0"/>
              </a:spcAft>
              <a:buClr>
                <a:srgbClr val="00007D"/>
              </a:buClr>
              <a:buSzPct val="75000"/>
              <a:buFont typeface="Wingdings" panose="05000000000000000000" pitchFamily="2" charset="2"/>
              <a:buChar char="n"/>
            </a:pPr>
            <a:endParaRPr lang="en-US" altLang="en-US" sz="2000"/>
          </a:p>
          <a:p>
            <a:pPr eaLnBrk="1" hangingPunct="1">
              <a:lnSpc>
                <a:spcPct val="100000"/>
              </a:lnSpc>
              <a:spcBef>
                <a:spcPct val="20000"/>
              </a:spcBef>
              <a:spcAft>
                <a:spcPct val="0"/>
              </a:spcAft>
              <a:buClr>
                <a:srgbClr val="00007D"/>
              </a:buClr>
              <a:buSzPct val="75000"/>
              <a:buFont typeface="Wingdings" panose="05000000000000000000" pitchFamily="2" charset="2"/>
              <a:buChar char="n"/>
            </a:pPr>
            <a:endParaRPr lang="en-US" altLang="en-US" sz="2000"/>
          </a:p>
          <a:p>
            <a:pPr eaLnBrk="1" hangingPunct="1">
              <a:lnSpc>
                <a:spcPct val="100000"/>
              </a:lnSpc>
              <a:spcBef>
                <a:spcPct val="20000"/>
              </a:spcBef>
              <a:spcAft>
                <a:spcPct val="0"/>
              </a:spcAft>
              <a:buClr>
                <a:srgbClr val="00007D"/>
              </a:buClr>
              <a:buSzPct val="75000"/>
              <a:buFont typeface="Wingdings" panose="05000000000000000000" pitchFamily="2" charset="2"/>
              <a:buNone/>
            </a:pPr>
            <a:endParaRPr lang="en-US" altLang="en-US" sz="2000"/>
          </a:p>
          <a:p>
            <a:pPr eaLnBrk="1" hangingPunct="1">
              <a:lnSpc>
                <a:spcPct val="100000"/>
              </a:lnSpc>
              <a:spcBef>
                <a:spcPct val="20000"/>
              </a:spcBef>
              <a:spcAft>
                <a:spcPct val="0"/>
              </a:spcAft>
              <a:buClr>
                <a:srgbClr val="00007D"/>
              </a:buClr>
              <a:buSzPct val="75000"/>
              <a:buFont typeface="Wingdings" panose="05000000000000000000" pitchFamily="2" charset="2"/>
              <a:buChar char="n"/>
            </a:pPr>
            <a:r>
              <a:rPr lang="en-US" altLang="en-US" sz="2000"/>
              <a:t>DREAD model</a:t>
            </a:r>
          </a:p>
          <a:p>
            <a:pPr lvl="1" eaLnBrk="1" hangingPunct="1">
              <a:lnSpc>
                <a:spcPct val="100000"/>
              </a:lnSpc>
              <a:spcBef>
                <a:spcPct val="20000"/>
              </a:spcBef>
              <a:spcAft>
                <a:spcPct val="0"/>
              </a:spcAft>
              <a:buClr>
                <a:srgbClr val="9999CC"/>
              </a:buClr>
              <a:buSzPct val="80000"/>
              <a:buFont typeface="Wingdings" panose="05000000000000000000" pitchFamily="2" charset="2"/>
              <a:buChar char="¨"/>
            </a:pPr>
            <a:r>
              <a:rPr lang="en-US" altLang="en-US" sz="1800"/>
              <a:t>Greater granularity of threat potential</a:t>
            </a:r>
          </a:p>
          <a:p>
            <a:pPr lvl="1" eaLnBrk="1" hangingPunct="1">
              <a:lnSpc>
                <a:spcPct val="100000"/>
              </a:lnSpc>
              <a:spcBef>
                <a:spcPct val="20000"/>
              </a:spcBef>
              <a:spcAft>
                <a:spcPct val="0"/>
              </a:spcAft>
              <a:buClr>
                <a:srgbClr val="9999CC"/>
              </a:buClr>
              <a:buSzPct val="80000"/>
              <a:buFont typeface="Wingdings" panose="05000000000000000000" pitchFamily="2" charset="2"/>
              <a:buChar char="¨"/>
            </a:pPr>
            <a:r>
              <a:rPr lang="en-US" altLang="en-US" sz="1800"/>
              <a:t>Rates (prioritizes) each threat on scale of 1-15</a:t>
            </a:r>
          </a:p>
          <a:p>
            <a:pPr lvl="1" eaLnBrk="1" hangingPunct="1">
              <a:lnSpc>
                <a:spcPct val="100000"/>
              </a:lnSpc>
              <a:spcBef>
                <a:spcPct val="20000"/>
              </a:spcBef>
              <a:spcAft>
                <a:spcPct val="0"/>
              </a:spcAft>
              <a:buClr>
                <a:srgbClr val="9999CC"/>
              </a:buClr>
              <a:buSzPct val="80000"/>
              <a:buFont typeface="Wingdings" panose="05000000000000000000" pitchFamily="2" charset="2"/>
              <a:buChar char="¨"/>
            </a:pPr>
            <a:r>
              <a:rPr lang="en-US" altLang="en-US" sz="1800"/>
              <a:t>Developed and widely used by Microsoft</a:t>
            </a:r>
          </a:p>
        </p:txBody>
      </p:sp>
      <p:sp>
        <p:nvSpPr>
          <p:cNvPr id="15" name="Text Box 4"/>
          <p:cNvSpPr txBox="1">
            <a:spLocks noChangeArrowheads="1"/>
          </p:cNvSpPr>
          <p:nvPr/>
        </p:nvSpPr>
        <p:spPr bwMode="auto">
          <a:xfrm>
            <a:off x="2749550" y="1912939"/>
            <a:ext cx="3625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000" b="1">
                <a:solidFill>
                  <a:srgbClr val="000000"/>
                </a:solidFill>
                <a:latin typeface="Verdana" panose="020B0604030504040204" pitchFamily="34" charset="0"/>
              </a:rPr>
              <a:t>Risk = Probability          *         Damage Potential</a:t>
            </a:r>
            <a:endParaRPr lang="en-US" altLang="en-US" sz="1000">
              <a:solidFill>
                <a:srgbClr val="000000"/>
              </a:solidFill>
              <a:latin typeface="Verdana" panose="020B0604030504040204" pitchFamily="34" charset="0"/>
            </a:endParaRPr>
          </a:p>
        </p:txBody>
      </p:sp>
      <p:sp>
        <p:nvSpPr>
          <p:cNvPr id="16" name="AutoShape 5">
            <a:extLst/>
          </p:cNvPr>
          <p:cNvSpPr>
            <a:spLocks noChangeArrowheads="1"/>
          </p:cNvSpPr>
          <p:nvPr/>
        </p:nvSpPr>
        <p:spPr bwMode="auto">
          <a:xfrm>
            <a:off x="2749550" y="2344738"/>
            <a:ext cx="1828800" cy="1143000"/>
          </a:xfrm>
          <a:prstGeom prst="roundRect">
            <a:avLst>
              <a:gd name="adj" fmla="val 50000"/>
            </a:avLst>
          </a:prstGeom>
          <a:gradFill rotWithShape="1">
            <a:gsLst>
              <a:gs pos="0">
                <a:srgbClr val="9999FF"/>
              </a:gs>
              <a:gs pos="100000">
                <a:srgbClr val="9999FF">
                  <a:gamma/>
                  <a:shade val="46275"/>
                  <a:invGamma/>
                </a:srgbClr>
              </a:gs>
            </a:gsLst>
            <a:lin ang="5400000" scaled="1"/>
          </a:gradFill>
          <a:ln>
            <a:noFill/>
          </a:ln>
          <a:effectLst>
            <a:outerShdw dist="107763" dir="2700000" algn="ctr" rotWithShape="0">
              <a:srgbClr val="00007D">
                <a:alpha val="50000"/>
              </a:srgb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a:defRPr/>
            </a:pPr>
            <a:r>
              <a:rPr lang="en-US" altLang="en-US" sz="1200" b="1" kern="0" dirty="0">
                <a:solidFill>
                  <a:srgbClr val="FFFFFF"/>
                </a:solidFill>
                <a:latin typeface="Arial" panose="020B0604020202020204" pitchFamily="34" charset="0"/>
              </a:rPr>
              <a:t>1-10 Scale</a:t>
            </a:r>
          </a:p>
          <a:p>
            <a:pPr algn="ctr">
              <a:defRPr/>
            </a:pPr>
            <a:r>
              <a:rPr lang="en-US" altLang="en-US" sz="800" b="1" kern="0" dirty="0">
                <a:solidFill>
                  <a:srgbClr val="FFFFFF"/>
                </a:solidFill>
                <a:latin typeface="Arial" panose="020B0604020202020204" pitchFamily="34" charset="0"/>
              </a:rPr>
              <a:t>1 = Least probable</a:t>
            </a:r>
          </a:p>
          <a:p>
            <a:pPr algn="ctr">
              <a:defRPr/>
            </a:pPr>
            <a:r>
              <a:rPr lang="en-US" altLang="en-US" sz="800" b="1" kern="0" dirty="0">
                <a:solidFill>
                  <a:srgbClr val="FFFFFF"/>
                </a:solidFill>
                <a:latin typeface="Arial" panose="020B0604020202020204" pitchFamily="34" charset="0"/>
              </a:rPr>
              <a:t>10 = Most probable</a:t>
            </a:r>
          </a:p>
        </p:txBody>
      </p:sp>
      <p:sp>
        <p:nvSpPr>
          <p:cNvPr id="17" name="Line 6"/>
          <p:cNvSpPr>
            <a:spLocks noChangeShapeType="1"/>
          </p:cNvSpPr>
          <p:nvPr/>
        </p:nvSpPr>
        <p:spPr bwMode="auto">
          <a:xfrm flipV="1">
            <a:off x="3756025" y="2116138"/>
            <a:ext cx="0" cy="533400"/>
          </a:xfrm>
          <a:prstGeom prst="line">
            <a:avLst/>
          </a:prstGeom>
          <a:noFill/>
          <a:ln w="127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en-GB" kern="0">
              <a:solidFill>
                <a:srgbClr val="000000"/>
              </a:solidFill>
              <a:latin typeface="Arial" panose="020B0604020202020204" pitchFamily="34" charset="0"/>
            </a:endParaRPr>
          </a:p>
        </p:txBody>
      </p:sp>
      <p:sp>
        <p:nvSpPr>
          <p:cNvPr id="18" name="Line 7"/>
          <p:cNvSpPr>
            <a:spLocks noChangeShapeType="1"/>
          </p:cNvSpPr>
          <p:nvPr/>
        </p:nvSpPr>
        <p:spPr bwMode="auto">
          <a:xfrm flipV="1">
            <a:off x="5416550" y="2116138"/>
            <a:ext cx="0" cy="533400"/>
          </a:xfrm>
          <a:prstGeom prst="line">
            <a:avLst/>
          </a:prstGeom>
          <a:noFill/>
          <a:ln w="127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en-GB" kern="0">
              <a:solidFill>
                <a:srgbClr val="000000"/>
              </a:solidFill>
              <a:latin typeface="Arial" panose="020B0604020202020204" pitchFamily="34" charset="0"/>
            </a:endParaRPr>
          </a:p>
        </p:txBody>
      </p:sp>
      <p:sp>
        <p:nvSpPr>
          <p:cNvPr id="19" name="AutoShape 8">
            <a:extLst/>
          </p:cNvPr>
          <p:cNvSpPr>
            <a:spLocks noChangeArrowheads="1"/>
          </p:cNvSpPr>
          <p:nvPr/>
        </p:nvSpPr>
        <p:spPr bwMode="auto">
          <a:xfrm>
            <a:off x="4654550" y="2420938"/>
            <a:ext cx="1524000" cy="1143000"/>
          </a:xfrm>
          <a:prstGeom prst="roundRect">
            <a:avLst>
              <a:gd name="adj" fmla="val 50000"/>
            </a:avLst>
          </a:prstGeom>
          <a:gradFill rotWithShape="1">
            <a:gsLst>
              <a:gs pos="0">
                <a:srgbClr val="9999FF"/>
              </a:gs>
              <a:gs pos="100000">
                <a:srgbClr val="9999FF">
                  <a:gamma/>
                  <a:shade val="46275"/>
                  <a:invGamma/>
                </a:srgbClr>
              </a:gs>
            </a:gsLst>
            <a:lin ang="5400000" scaled="1"/>
          </a:gradFill>
          <a:ln>
            <a:noFill/>
          </a:ln>
          <a:effectLst>
            <a:outerShdw dist="107763" dir="2700000" algn="ctr" rotWithShape="0">
              <a:srgbClr val="00007D">
                <a:alpha val="50000"/>
              </a:srgb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a:defRPr/>
            </a:pPr>
            <a:r>
              <a:rPr lang="en-US" altLang="en-US" sz="1200" b="1" kern="0" dirty="0">
                <a:solidFill>
                  <a:srgbClr val="FFFFFF"/>
                </a:solidFill>
                <a:latin typeface="Arial" panose="020B0604020202020204" pitchFamily="34" charset="0"/>
              </a:rPr>
              <a:t>1-10 Scale</a:t>
            </a:r>
          </a:p>
          <a:p>
            <a:pPr algn="ctr">
              <a:defRPr/>
            </a:pPr>
            <a:r>
              <a:rPr lang="en-US" altLang="en-US" sz="800" b="1" kern="0" dirty="0">
                <a:solidFill>
                  <a:srgbClr val="FFFFFF"/>
                </a:solidFill>
                <a:latin typeface="Arial" panose="020B0604020202020204" pitchFamily="34" charset="0"/>
              </a:rPr>
              <a:t>1 = Least damage</a:t>
            </a:r>
          </a:p>
          <a:p>
            <a:pPr algn="ctr">
              <a:defRPr/>
            </a:pPr>
            <a:r>
              <a:rPr lang="en-US" altLang="en-US" sz="800" b="1" kern="0" dirty="0">
                <a:solidFill>
                  <a:srgbClr val="FFFFFF"/>
                </a:solidFill>
                <a:latin typeface="Arial" panose="020B0604020202020204" pitchFamily="34" charset="0"/>
              </a:rPr>
              <a:t>10 = Most damage</a:t>
            </a:r>
          </a:p>
        </p:txBody>
      </p:sp>
      <p:sp>
        <p:nvSpPr>
          <p:cNvPr id="13" name="Oval 10">
            <a:extLst/>
          </p:cNvPr>
          <p:cNvSpPr>
            <a:spLocks noChangeArrowheads="1"/>
          </p:cNvSpPr>
          <p:nvPr/>
        </p:nvSpPr>
        <p:spPr bwMode="auto">
          <a:xfrm>
            <a:off x="8696325" y="876301"/>
            <a:ext cx="984250" cy="879475"/>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6</a:t>
            </a:r>
          </a:p>
        </p:txBody>
      </p:sp>
    </p:spTree>
    <p:extLst>
      <p:ext uri="{BB962C8B-B14F-4D97-AF65-F5344CB8AC3E}">
        <p14:creationId xmlns:p14="http://schemas.microsoft.com/office/powerpoint/2010/main" val="294063489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38301" y="188914"/>
            <a:ext cx="8913813" cy="503237"/>
          </a:xfrm>
        </p:spPr>
        <p:txBody>
          <a:bodyPr>
            <a:normAutofit fontScale="90000"/>
          </a:bodyPr>
          <a:lstStyle/>
          <a:p>
            <a:r>
              <a:rPr lang="en-US" altLang="en-US" smtClean="0"/>
              <a:t>Rating Threats - DREAD</a:t>
            </a:r>
          </a:p>
        </p:txBody>
      </p:sp>
      <p:sp>
        <p:nvSpPr>
          <p:cNvPr id="6" name="Oval 3">
            <a:extLst/>
          </p:cNvPr>
          <p:cNvSpPr>
            <a:spLocks noChangeArrowheads="1"/>
          </p:cNvSpPr>
          <p:nvPr/>
        </p:nvSpPr>
        <p:spPr bwMode="auto">
          <a:xfrm>
            <a:off x="2530475" y="1427163"/>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a:latin typeface="Bookman Old Style" panose="02050604050505020204" pitchFamily="18" charset="0"/>
              </a:rPr>
              <a:t>D</a:t>
            </a:r>
          </a:p>
        </p:txBody>
      </p:sp>
      <p:sp>
        <p:nvSpPr>
          <p:cNvPr id="7" name="Oval 4">
            <a:extLst/>
          </p:cNvPr>
          <p:cNvSpPr>
            <a:spLocks noChangeArrowheads="1"/>
          </p:cNvSpPr>
          <p:nvPr/>
        </p:nvSpPr>
        <p:spPr bwMode="auto">
          <a:xfrm>
            <a:off x="2530475" y="2189163"/>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a:latin typeface="Bookman Old Style" panose="02050604050505020204" pitchFamily="18" charset="0"/>
              </a:rPr>
              <a:t>R</a:t>
            </a:r>
          </a:p>
        </p:txBody>
      </p:sp>
      <p:sp>
        <p:nvSpPr>
          <p:cNvPr id="8" name="Oval 5">
            <a:extLst/>
          </p:cNvPr>
          <p:cNvSpPr>
            <a:spLocks noChangeArrowheads="1"/>
          </p:cNvSpPr>
          <p:nvPr/>
        </p:nvSpPr>
        <p:spPr bwMode="auto">
          <a:xfrm>
            <a:off x="2530475" y="2951163"/>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a:latin typeface="Bookman Old Style" panose="02050604050505020204" pitchFamily="18" charset="0"/>
              </a:rPr>
              <a:t>E</a:t>
            </a:r>
          </a:p>
        </p:txBody>
      </p:sp>
      <p:sp>
        <p:nvSpPr>
          <p:cNvPr id="9" name="Oval 6">
            <a:extLst/>
          </p:cNvPr>
          <p:cNvSpPr>
            <a:spLocks noChangeArrowheads="1"/>
          </p:cNvSpPr>
          <p:nvPr/>
        </p:nvSpPr>
        <p:spPr bwMode="auto">
          <a:xfrm>
            <a:off x="2530475" y="3713163"/>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a:latin typeface="Bookman Old Style" panose="02050604050505020204" pitchFamily="18" charset="0"/>
              </a:rPr>
              <a:t>A</a:t>
            </a:r>
          </a:p>
        </p:txBody>
      </p:sp>
      <p:sp>
        <p:nvSpPr>
          <p:cNvPr id="10" name="Oval 7">
            <a:extLst/>
          </p:cNvPr>
          <p:cNvSpPr>
            <a:spLocks noChangeArrowheads="1"/>
          </p:cNvSpPr>
          <p:nvPr/>
        </p:nvSpPr>
        <p:spPr bwMode="auto">
          <a:xfrm>
            <a:off x="2530475" y="4475163"/>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a:latin typeface="Bookman Old Style" panose="02050604050505020204" pitchFamily="18" charset="0"/>
              </a:rPr>
              <a:t>D</a:t>
            </a:r>
          </a:p>
        </p:txBody>
      </p:sp>
      <p:sp>
        <p:nvSpPr>
          <p:cNvPr id="30729" name="Text Box 8"/>
          <p:cNvSpPr txBox="1">
            <a:spLocks noChangeArrowheads="1"/>
          </p:cNvSpPr>
          <p:nvPr/>
        </p:nvSpPr>
        <p:spPr bwMode="auto">
          <a:xfrm>
            <a:off x="3216275" y="2265364"/>
            <a:ext cx="28023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b="1">
                <a:solidFill>
                  <a:schemeClr val="tx2"/>
                </a:solidFill>
                <a:latin typeface="Verdana" panose="020B0604030504040204" pitchFamily="34" charset="0"/>
              </a:rPr>
              <a:t>Reproducibility</a:t>
            </a:r>
            <a:endParaRPr lang="en-US" altLang="en-US">
              <a:solidFill>
                <a:schemeClr val="tx2"/>
              </a:solidFill>
              <a:latin typeface="Verdana" panose="020B0604030504040204" pitchFamily="34" charset="0"/>
            </a:endParaRPr>
          </a:p>
        </p:txBody>
      </p:sp>
      <p:sp>
        <p:nvSpPr>
          <p:cNvPr id="30730" name="Text Box 9"/>
          <p:cNvSpPr txBox="1">
            <a:spLocks noChangeArrowheads="1"/>
          </p:cNvSpPr>
          <p:nvPr/>
        </p:nvSpPr>
        <p:spPr bwMode="auto">
          <a:xfrm>
            <a:off x="3216275" y="3027364"/>
            <a:ext cx="2454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b="1">
                <a:solidFill>
                  <a:schemeClr val="tx2"/>
                </a:solidFill>
                <a:latin typeface="Verdana" panose="020B0604030504040204" pitchFamily="34" charset="0"/>
              </a:rPr>
              <a:t>Exploitability</a:t>
            </a:r>
            <a:endParaRPr lang="en-US" altLang="en-US">
              <a:solidFill>
                <a:schemeClr val="tx2"/>
              </a:solidFill>
              <a:latin typeface="Verdana" panose="020B0604030504040204" pitchFamily="34" charset="0"/>
            </a:endParaRPr>
          </a:p>
        </p:txBody>
      </p:sp>
      <p:sp>
        <p:nvSpPr>
          <p:cNvPr id="30731" name="Text Box 10"/>
          <p:cNvSpPr txBox="1">
            <a:spLocks noChangeArrowheads="1"/>
          </p:cNvSpPr>
          <p:nvPr/>
        </p:nvSpPr>
        <p:spPr bwMode="auto">
          <a:xfrm>
            <a:off x="3216275" y="3789364"/>
            <a:ext cx="2677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b="1">
                <a:solidFill>
                  <a:schemeClr val="tx2"/>
                </a:solidFill>
                <a:latin typeface="Verdana" panose="020B0604030504040204" pitchFamily="34" charset="0"/>
              </a:rPr>
              <a:t>Affected users</a:t>
            </a:r>
            <a:endParaRPr lang="en-US" altLang="en-US">
              <a:solidFill>
                <a:schemeClr val="tx2"/>
              </a:solidFill>
              <a:latin typeface="Verdana" panose="020B0604030504040204" pitchFamily="34" charset="0"/>
            </a:endParaRPr>
          </a:p>
        </p:txBody>
      </p:sp>
      <p:sp>
        <p:nvSpPr>
          <p:cNvPr id="30732" name="Text Box 11"/>
          <p:cNvSpPr txBox="1">
            <a:spLocks noChangeArrowheads="1"/>
          </p:cNvSpPr>
          <p:nvPr/>
        </p:nvSpPr>
        <p:spPr bwMode="auto">
          <a:xfrm>
            <a:off x="3216276" y="4551364"/>
            <a:ext cx="27558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b="1">
                <a:solidFill>
                  <a:schemeClr val="tx2"/>
                </a:solidFill>
                <a:latin typeface="Verdana" panose="020B0604030504040204" pitchFamily="34" charset="0"/>
              </a:rPr>
              <a:t>Discoverability</a:t>
            </a:r>
            <a:endParaRPr lang="en-US" altLang="en-US">
              <a:solidFill>
                <a:schemeClr val="tx2"/>
              </a:solidFill>
              <a:latin typeface="Verdana" panose="020B0604030504040204" pitchFamily="34" charset="0"/>
            </a:endParaRPr>
          </a:p>
        </p:txBody>
      </p:sp>
      <p:sp>
        <p:nvSpPr>
          <p:cNvPr id="15" name="Text Box 12">
            <a:extLst/>
          </p:cNvPr>
          <p:cNvSpPr txBox="1">
            <a:spLocks noChangeArrowheads="1"/>
          </p:cNvSpPr>
          <p:nvPr/>
        </p:nvSpPr>
        <p:spPr bwMode="auto">
          <a:xfrm>
            <a:off x="3235326" y="1804989"/>
            <a:ext cx="3442545" cy="276999"/>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200" b="1" i="1"/>
              <a:t>What are the consequences of a successful exploit?</a:t>
            </a:r>
          </a:p>
        </p:txBody>
      </p:sp>
      <p:sp>
        <p:nvSpPr>
          <p:cNvPr id="16" name="Text Box 13">
            <a:extLst/>
          </p:cNvPr>
          <p:cNvSpPr txBox="1">
            <a:spLocks noChangeArrowheads="1"/>
          </p:cNvSpPr>
          <p:nvPr/>
        </p:nvSpPr>
        <p:spPr bwMode="auto">
          <a:xfrm>
            <a:off x="3216275" y="2566989"/>
            <a:ext cx="4719882" cy="276999"/>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200" b="1" i="1"/>
              <a:t>Would an exploit work every time or only under certain circumstances?</a:t>
            </a:r>
          </a:p>
        </p:txBody>
      </p:sp>
      <p:sp>
        <p:nvSpPr>
          <p:cNvPr id="17" name="Text Box 14">
            <a:extLst/>
          </p:cNvPr>
          <p:cNvSpPr txBox="1">
            <a:spLocks noChangeArrowheads="1"/>
          </p:cNvSpPr>
          <p:nvPr/>
        </p:nvSpPr>
        <p:spPr bwMode="auto">
          <a:xfrm>
            <a:off x="3235325" y="3328989"/>
            <a:ext cx="4028410" cy="276999"/>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200" b="1" i="1"/>
              <a:t>How skilled must an attacker be to exploit the vulnerability?</a:t>
            </a:r>
          </a:p>
        </p:txBody>
      </p:sp>
      <p:sp>
        <p:nvSpPr>
          <p:cNvPr id="18" name="Text Box 15">
            <a:extLst/>
          </p:cNvPr>
          <p:cNvSpPr txBox="1">
            <a:spLocks noChangeArrowheads="1"/>
          </p:cNvSpPr>
          <p:nvPr/>
        </p:nvSpPr>
        <p:spPr bwMode="auto">
          <a:xfrm>
            <a:off x="3235325" y="4090989"/>
            <a:ext cx="3942490" cy="276999"/>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200" b="1" i="1"/>
              <a:t>How many users would be affected by a successful exploit?</a:t>
            </a:r>
          </a:p>
        </p:txBody>
      </p:sp>
      <p:sp>
        <p:nvSpPr>
          <p:cNvPr id="19" name="Text Box 16">
            <a:extLst/>
          </p:cNvPr>
          <p:cNvSpPr txBox="1">
            <a:spLocks noChangeArrowheads="1"/>
          </p:cNvSpPr>
          <p:nvPr/>
        </p:nvSpPr>
        <p:spPr bwMode="auto">
          <a:xfrm>
            <a:off x="3235326" y="4852989"/>
            <a:ext cx="4377673" cy="276999"/>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200" b="1" i="1"/>
              <a:t>How likely is it that an attacker will know the vulnerability exists?</a:t>
            </a:r>
          </a:p>
        </p:txBody>
      </p:sp>
      <p:sp>
        <p:nvSpPr>
          <p:cNvPr id="30738" name="Text Box 17"/>
          <p:cNvSpPr txBox="1">
            <a:spLocks noChangeArrowheads="1"/>
          </p:cNvSpPr>
          <p:nvPr/>
        </p:nvSpPr>
        <p:spPr bwMode="auto">
          <a:xfrm>
            <a:off x="3216276" y="1503364"/>
            <a:ext cx="32480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b="1">
                <a:solidFill>
                  <a:schemeClr val="tx2"/>
                </a:solidFill>
                <a:latin typeface="Verdana" panose="020B0604030504040204" pitchFamily="34" charset="0"/>
              </a:rPr>
              <a:t>Damage potential</a:t>
            </a:r>
            <a:endParaRPr lang="en-US" altLang="en-US">
              <a:solidFill>
                <a:schemeClr val="tx2"/>
              </a:solidFill>
              <a:latin typeface="Verdana" panose="020B0604030504040204" pitchFamily="34" charset="0"/>
            </a:endParaRPr>
          </a:p>
        </p:txBody>
      </p:sp>
      <p:sp>
        <p:nvSpPr>
          <p:cNvPr id="21" name="Oval 10">
            <a:extLst/>
          </p:cNvPr>
          <p:cNvSpPr>
            <a:spLocks noChangeArrowheads="1"/>
          </p:cNvSpPr>
          <p:nvPr/>
        </p:nvSpPr>
        <p:spPr bwMode="auto">
          <a:xfrm>
            <a:off x="8556625" y="1190625"/>
            <a:ext cx="984250" cy="877888"/>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6</a:t>
            </a:r>
          </a:p>
        </p:txBody>
      </p:sp>
    </p:spTree>
    <p:extLst>
      <p:ext uri="{BB962C8B-B14F-4D97-AF65-F5344CB8AC3E}">
        <p14:creationId xmlns:p14="http://schemas.microsoft.com/office/powerpoint/2010/main" val="128819888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638301" y="188914"/>
            <a:ext cx="8913813" cy="503237"/>
          </a:xfrm>
        </p:spPr>
        <p:txBody>
          <a:bodyPr>
            <a:normAutofit fontScale="90000"/>
          </a:bodyPr>
          <a:lstStyle/>
          <a:p>
            <a:r>
              <a:rPr lang="en-US" altLang="en-US" smtClean="0"/>
              <a:t>Assign Risk with DREAD</a:t>
            </a:r>
            <a:endParaRPr lang="en-GB" altLang="en-US" baseline="30000" smtClean="0"/>
          </a:p>
        </p:txBody>
      </p:sp>
      <p:sp>
        <p:nvSpPr>
          <p:cNvPr id="31747" name="Content Placeholder 2"/>
          <p:cNvSpPr>
            <a:spLocks noGrp="1"/>
          </p:cNvSpPr>
          <p:nvPr>
            <p:ph idx="1"/>
          </p:nvPr>
        </p:nvSpPr>
        <p:spPr>
          <a:xfrm>
            <a:off x="1998663" y="1341438"/>
            <a:ext cx="8913812" cy="3816350"/>
          </a:xfrm>
        </p:spPr>
        <p:txBody>
          <a:bodyPr>
            <a:normAutofit fontScale="70000" lnSpcReduction="20000"/>
          </a:bodyPr>
          <a:lstStyle/>
          <a:p>
            <a:pPr>
              <a:lnSpc>
                <a:spcPct val="100000"/>
              </a:lnSpc>
              <a:spcAft>
                <a:spcPts val="2400"/>
              </a:spcAft>
            </a:pPr>
            <a:r>
              <a:rPr lang="en-US" altLang="en-US" u="sng" smtClean="0"/>
              <a:t>D</a:t>
            </a:r>
            <a:r>
              <a:rPr lang="en-US" altLang="en-US" smtClean="0"/>
              <a:t>amage potential (1-10) – Measure of damage</a:t>
            </a:r>
          </a:p>
          <a:p>
            <a:pPr>
              <a:lnSpc>
                <a:spcPct val="100000"/>
              </a:lnSpc>
              <a:spcAft>
                <a:spcPts val="2400"/>
              </a:spcAft>
            </a:pPr>
            <a:r>
              <a:rPr lang="en-US" altLang="en-US" u="sng" smtClean="0"/>
              <a:t>R</a:t>
            </a:r>
            <a:r>
              <a:rPr lang="en-US" altLang="en-US" smtClean="0"/>
              <a:t>eproducibility (1-10) – Measure of how easy it is to work</a:t>
            </a:r>
          </a:p>
          <a:p>
            <a:pPr>
              <a:lnSpc>
                <a:spcPct val="100000"/>
              </a:lnSpc>
              <a:spcAft>
                <a:spcPts val="2400"/>
              </a:spcAft>
            </a:pPr>
            <a:r>
              <a:rPr lang="en-US" altLang="en-US" u="sng" smtClean="0"/>
              <a:t>E</a:t>
            </a:r>
            <a:r>
              <a:rPr lang="en-US" altLang="en-US" smtClean="0"/>
              <a:t>xploitability (1-10) – Measure of effort and expertise required</a:t>
            </a:r>
          </a:p>
          <a:p>
            <a:pPr>
              <a:lnSpc>
                <a:spcPct val="100000"/>
              </a:lnSpc>
              <a:spcAft>
                <a:spcPts val="2400"/>
              </a:spcAft>
            </a:pPr>
            <a:r>
              <a:rPr lang="en-US" altLang="en-US" u="sng" smtClean="0"/>
              <a:t>A</a:t>
            </a:r>
            <a:r>
              <a:rPr lang="en-US" altLang="en-US" smtClean="0"/>
              <a:t>ffected Users (1-10) – Measure of percentage of affected users</a:t>
            </a:r>
          </a:p>
          <a:p>
            <a:pPr>
              <a:lnSpc>
                <a:spcPct val="100000"/>
              </a:lnSpc>
              <a:spcAft>
                <a:spcPts val="2400"/>
              </a:spcAft>
            </a:pPr>
            <a:r>
              <a:rPr lang="en-US" altLang="en-US" u="sng" smtClean="0"/>
              <a:t>D</a:t>
            </a:r>
            <a:r>
              <a:rPr lang="en-US" altLang="en-US" smtClean="0"/>
              <a:t>iscoverability (1-10) – Measure of how easy it is to find</a:t>
            </a:r>
          </a:p>
          <a:p>
            <a:r>
              <a:rPr lang="en-US" altLang="en-US" smtClean="0"/>
              <a:t>R</a:t>
            </a:r>
            <a:r>
              <a:rPr lang="en-US" altLang="en-US" baseline="-25000" smtClean="0"/>
              <a:t>DREAD</a:t>
            </a:r>
            <a:r>
              <a:rPr lang="en-US" altLang="en-US" smtClean="0"/>
              <a:t> = average score</a:t>
            </a:r>
          </a:p>
          <a:p>
            <a:endParaRPr lang="en-GB" altLang="en-US" smtClean="0"/>
          </a:p>
        </p:txBody>
      </p:sp>
      <p:sp>
        <p:nvSpPr>
          <p:cNvPr id="10" name="Oval 3">
            <a:extLst/>
          </p:cNvPr>
          <p:cNvSpPr>
            <a:spLocks noChangeArrowheads="1"/>
          </p:cNvSpPr>
          <p:nvPr/>
        </p:nvSpPr>
        <p:spPr bwMode="auto">
          <a:xfrm>
            <a:off x="1673225" y="1196975"/>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a:latin typeface="Bookman Old Style" panose="02050604050505020204" pitchFamily="18" charset="0"/>
              </a:rPr>
              <a:t>D</a:t>
            </a:r>
          </a:p>
        </p:txBody>
      </p:sp>
      <p:sp>
        <p:nvSpPr>
          <p:cNvPr id="11" name="Oval 4">
            <a:extLst/>
          </p:cNvPr>
          <p:cNvSpPr>
            <a:spLocks noChangeArrowheads="1"/>
          </p:cNvSpPr>
          <p:nvPr/>
        </p:nvSpPr>
        <p:spPr bwMode="auto">
          <a:xfrm>
            <a:off x="1673225" y="1958975"/>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a:latin typeface="Bookman Old Style" panose="02050604050505020204" pitchFamily="18" charset="0"/>
              </a:rPr>
              <a:t>R</a:t>
            </a:r>
          </a:p>
        </p:txBody>
      </p:sp>
      <p:sp>
        <p:nvSpPr>
          <p:cNvPr id="12" name="Oval 5">
            <a:extLst/>
          </p:cNvPr>
          <p:cNvSpPr>
            <a:spLocks noChangeArrowheads="1"/>
          </p:cNvSpPr>
          <p:nvPr/>
        </p:nvSpPr>
        <p:spPr bwMode="auto">
          <a:xfrm>
            <a:off x="1673225" y="2720975"/>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a:latin typeface="Bookman Old Style" panose="02050604050505020204" pitchFamily="18" charset="0"/>
              </a:rPr>
              <a:t>E</a:t>
            </a:r>
          </a:p>
        </p:txBody>
      </p:sp>
      <p:sp>
        <p:nvSpPr>
          <p:cNvPr id="13" name="Oval 6">
            <a:extLst/>
          </p:cNvPr>
          <p:cNvSpPr>
            <a:spLocks noChangeArrowheads="1"/>
          </p:cNvSpPr>
          <p:nvPr/>
        </p:nvSpPr>
        <p:spPr bwMode="auto">
          <a:xfrm>
            <a:off x="1673225" y="3482975"/>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a:latin typeface="Bookman Old Style" panose="02050604050505020204" pitchFamily="18" charset="0"/>
              </a:rPr>
              <a:t>A</a:t>
            </a:r>
          </a:p>
        </p:txBody>
      </p:sp>
      <p:sp>
        <p:nvSpPr>
          <p:cNvPr id="14" name="Oval 7">
            <a:extLst/>
          </p:cNvPr>
          <p:cNvSpPr>
            <a:spLocks noChangeArrowheads="1"/>
          </p:cNvSpPr>
          <p:nvPr/>
        </p:nvSpPr>
        <p:spPr bwMode="auto">
          <a:xfrm>
            <a:off x="1673225" y="4244975"/>
            <a:ext cx="609600" cy="609600"/>
          </a:xfrm>
          <a:prstGeom prst="ellipse">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b="1" i="1">
                <a:latin typeface="Bookman Old Style" panose="02050604050505020204" pitchFamily="18" charset="0"/>
              </a:rPr>
              <a:t>D</a:t>
            </a:r>
          </a:p>
        </p:txBody>
      </p:sp>
    </p:spTree>
    <p:extLst>
      <p:ext uri="{BB962C8B-B14F-4D97-AF65-F5344CB8AC3E}">
        <p14:creationId xmlns:p14="http://schemas.microsoft.com/office/powerpoint/2010/main" val="242218341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38301" y="188914"/>
            <a:ext cx="8913813" cy="503237"/>
          </a:xfrm>
        </p:spPr>
        <p:txBody>
          <a:bodyPr>
            <a:normAutofit fontScale="90000"/>
          </a:bodyPr>
          <a:lstStyle/>
          <a:p>
            <a:r>
              <a:rPr lang="en-US" altLang="en-US" smtClean="0"/>
              <a:t>Rating Threats - DREAD</a:t>
            </a:r>
          </a:p>
        </p:txBody>
      </p:sp>
      <p:sp>
        <p:nvSpPr>
          <p:cNvPr id="5" name="AutoShape 2">
            <a:extLst/>
          </p:cNvPr>
          <p:cNvSpPr>
            <a:spLocks noChangeArrowheads="1"/>
          </p:cNvSpPr>
          <p:nvPr/>
        </p:nvSpPr>
        <p:spPr bwMode="auto">
          <a:xfrm>
            <a:off x="8181975" y="2133600"/>
            <a:ext cx="1600200" cy="1600200"/>
          </a:xfrm>
          <a:prstGeom prst="downArrow">
            <a:avLst>
              <a:gd name="adj1" fmla="val 50000"/>
              <a:gd name="adj2" fmla="val 25000"/>
            </a:avLst>
          </a:prstGeom>
          <a:gradFill rotWithShape="1">
            <a:gsLst>
              <a:gs pos="0">
                <a:schemeClr val="accent1">
                  <a:gamma/>
                  <a:shade val="46275"/>
                  <a:invGamma/>
                </a:schemeClr>
              </a:gs>
              <a:gs pos="100000">
                <a:schemeClr val="accent1"/>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GB"/>
          </a:p>
        </p:txBody>
      </p:sp>
      <p:graphicFrame>
        <p:nvGraphicFramePr>
          <p:cNvPr id="7" name="Group 57">
            <a:extLst/>
          </p:cNvPr>
          <p:cNvGraphicFramePr>
            <a:graphicFrameLocks/>
          </p:cNvGraphicFramePr>
          <p:nvPr/>
        </p:nvGraphicFramePr>
        <p:xfrm>
          <a:off x="1524001" y="1066801"/>
          <a:ext cx="8410575" cy="1028701"/>
        </p:xfrm>
        <a:graphic>
          <a:graphicData uri="http://schemas.openxmlformats.org/drawingml/2006/table">
            <a:tbl>
              <a:tblPr/>
              <a:tblGrid>
                <a:gridCol w="3990975">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22288">
                  <a:extLst>
                    <a:ext uri="{9D8B030D-6E8A-4147-A177-3AD203B41FA5}">
                      <a16:colId xmlns:a16="http://schemas.microsoft.com/office/drawing/2014/main" val="20005"/>
                    </a:ext>
                  </a:extLst>
                </a:gridCol>
                <a:gridCol w="1763712">
                  <a:extLst>
                    <a:ext uri="{9D8B030D-6E8A-4147-A177-3AD203B41FA5}">
                      <a16:colId xmlns:a16="http://schemas.microsoft.com/office/drawing/2014/main" val="20006"/>
                    </a:ext>
                  </a:extLst>
                </a:gridCol>
              </a:tblGrid>
              <a:tr h="41433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1" i="0" u="none" strike="noStrike" cap="none" normalizeH="0" baseline="0">
                          <a:ln>
                            <a:noFill/>
                          </a:ln>
                          <a:solidFill>
                            <a:schemeClr val="tx1"/>
                          </a:solidFill>
                          <a:effectLst/>
                          <a:latin typeface="Arial" panose="020B0604020202020204" pitchFamily="34" charset="0"/>
                        </a:rPr>
                        <a:t>Threat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1" i="0" u="none" strike="noStrike" cap="none" normalizeH="0" baseline="0">
                          <a:ln>
                            <a:noFill/>
                          </a:ln>
                          <a:solidFill>
                            <a:schemeClr val="tx1"/>
                          </a:solidFill>
                          <a:effectLst/>
                          <a:latin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1" i="0" u="none" strike="noStrike" cap="none" normalizeH="0" baseline="0">
                          <a:ln>
                            <a:noFill/>
                          </a:ln>
                          <a:solidFill>
                            <a:schemeClr val="tx1"/>
                          </a:solidFill>
                          <a:effectLst/>
                          <a:latin typeface="Arial" panose="020B0604020202020204"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1" i="0" u="none" strike="noStrike" cap="none" normalizeH="0" baseline="0">
                          <a:ln>
                            <a:noFill/>
                          </a:ln>
                          <a:solidFill>
                            <a:schemeClr val="tx1"/>
                          </a:solidFill>
                          <a:effectLst/>
                          <a:latin typeface="Arial" panose="020B0604020202020204"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1" i="0" u="none" strike="noStrike" cap="none" normalizeH="0" baseline="0">
                          <a:ln>
                            <a:noFill/>
                          </a:ln>
                          <a:solidFill>
                            <a:schemeClr val="tx1"/>
                          </a:solidFill>
                          <a:effectLst/>
                          <a:latin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1" i="0" u="none" strike="noStrike" cap="none" normalizeH="0" baseline="0">
                          <a:ln>
                            <a:noFill/>
                          </a:ln>
                          <a:solidFill>
                            <a:schemeClr val="tx1"/>
                          </a:solidFill>
                          <a:effectLst/>
                          <a:latin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1" i="0" u="none" strike="noStrike" cap="none" normalizeH="0" baseline="0">
                          <a:ln>
                            <a:noFill/>
                          </a:ln>
                          <a:solidFill>
                            <a:schemeClr val="tx1"/>
                          </a:solidFill>
                          <a:effectLst/>
                          <a:latin typeface="Arial" panose="020B0604020202020204" pitchFamily="34" charset="0"/>
                        </a:rPr>
                        <a:t>Sum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30638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Auth cookie theft (eavesdropping)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9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Auth cookie theft (XSS)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400" b="0" i="0" u="none" strike="noStrike" cap="none" normalizeH="0" baseline="0">
                          <a:ln>
                            <a:noFill/>
                          </a:ln>
                          <a:solidFill>
                            <a:schemeClr val="tx1"/>
                          </a:solidFill>
                          <a:effectLst/>
                          <a:latin typeface="Arial" panose="020B0604020202020204"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2807" name="AutoShape 38"/>
          <p:cNvSpPr>
            <a:spLocks noChangeArrowheads="1"/>
          </p:cNvSpPr>
          <p:nvPr/>
        </p:nvSpPr>
        <p:spPr bwMode="auto">
          <a:xfrm>
            <a:off x="1392238" y="2265363"/>
            <a:ext cx="3586162" cy="510778"/>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sz="1200" b="1" i="1">
                <a:latin typeface="Arial" panose="020B0604020202020204" pitchFamily="34" charset="0"/>
              </a:rPr>
              <a:t>Potential for damage is high</a:t>
            </a:r>
          </a:p>
          <a:p>
            <a:pPr eaLnBrk="1" hangingPunct="1"/>
            <a:r>
              <a:rPr lang="en-US" altLang="en-US" sz="1200" b="1" i="1">
                <a:latin typeface="Arial" panose="020B0604020202020204" pitchFamily="34" charset="0"/>
              </a:rPr>
              <a:t>(spoofed identities, etc.)</a:t>
            </a:r>
          </a:p>
        </p:txBody>
      </p:sp>
      <p:sp>
        <p:nvSpPr>
          <p:cNvPr id="32808" name="AutoShape 39"/>
          <p:cNvSpPr>
            <a:spLocks noChangeArrowheads="1"/>
          </p:cNvSpPr>
          <p:nvPr/>
        </p:nvSpPr>
        <p:spPr bwMode="auto">
          <a:xfrm>
            <a:off x="1392238" y="2981325"/>
            <a:ext cx="3586162" cy="510778"/>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sz="1200" b="1" i="1">
                <a:latin typeface="Arial" panose="020B0604020202020204" pitchFamily="34" charset="0"/>
              </a:rPr>
              <a:t>Cookie can be stolen any time, but is only useful until expired</a:t>
            </a:r>
          </a:p>
        </p:txBody>
      </p:sp>
      <p:sp>
        <p:nvSpPr>
          <p:cNvPr id="32809" name="AutoShape 40"/>
          <p:cNvSpPr>
            <a:spLocks noChangeArrowheads="1"/>
          </p:cNvSpPr>
          <p:nvPr/>
        </p:nvSpPr>
        <p:spPr bwMode="auto">
          <a:xfrm>
            <a:off x="1392238" y="3681413"/>
            <a:ext cx="3586162" cy="510778"/>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sz="1200" b="1" i="1">
                <a:latin typeface="Arial" panose="020B0604020202020204" pitchFamily="34" charset="0"/>
              </a:rPr>
              <a:t>Anybody can run a packet sniffer; XSS attacks require moderate skill</a:t>
            </a:r>
          </a:p>
        </p:txBody>
      </p:sp>
      <p:sp>
        <p:nvSpPr>
          <p:cNvPr id="32810" name="AutoShape 41"/>
          <p:cNvSpPr>
            <a:spLocks noChangeArrowheads="1"/>
          </p:cNvSpPr>
          <p:nvPr/>
        </p:nvSpPr>
        <p:spPr bwMode="auto">
          <a:xfrm>
            <a:off x="1444626" y="4672013"/>
            <a:ext cx="3503613" cy="510778"/>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sz="1200" b="1" i="1">
                <a:latin typeface="Arial" panose="020B0604020202020204" pitchFamily="34" charset="0"/>
              </a:rPr>
              <a:t>All users could be affected, but in reality most won't click malicious links</a:t>
            </a:r>
          </a:p>
        </p:txBody>
      </p:sp>
      <p:sp>
        <p:nvSpPr>
          <p:cNvPr id="32811" name="AutoShape 42"/>
          <p:cNvSpPr>
            <a:spLocks noChangeArrowheads="1"/>
          </p:cNvSpPr>
          <p:nvPr/>
        </p:nvSpPr>
        <p:spPr bwMode="auto">
          <a:xfrm>
            <a:off x="1419226" y="5648325"/>
            <a:ext cx="3559175" cy="510778"/>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sz="1200" b="1" i="1">
                <a:latin typeface="Arial" panose="020B0604020202020204" pitchFamily="34" charset="0"/>
              </a:rPr>
              <a:t>Easy to discover: just type a &lt;script&gt; block into a field</a:t>
            </a:r>
          </a:p>
        </p:txBody>
      </p:sp>
      <p:sp>
        <p:nvSpPr>
          <p:cNvPr id="32812" name="Line 43"/>
          <p:cNvSpPr>
            <a:spLocks noChangeShapeType="1"/>
          </p:cNvSpPr>
          <p:nvPr/>
        </p:nvSpPr>
        <p:spPr bwMode="auto">
          <a:xfrm>
            <a:off x="4981575" y="2667000"/>
            <a:ext cx="6858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2813" name="Line 44"/>
          <p:cNvSpPr>
            <a:spLocks noChangeShapeType="1"/>
          </p:cNvSpPr>
          <p:nvPr/>
        </p:nvSpPr>
        <p:spPr bwMode="auto">
          <a:xfrm>
            <a:off x="4981575" y="3352800"/>
            <a:ext cx="1219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2814" name="Line 45"/>
          <p:cNvSpPr>
            <a:spLocks noChangeShapeType="1"/>
          </p:cNvSpPr>
          <p:nvPr/>
        </p:nvSpPr>
        <p:spPr bwMode="auto">
          <a:xfrm>
            <a:off x="4981575" y="4114800"/>
            <a:ext cx="1752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2815" name="Line 46"/>
          <p:cNvSpPr>
            <a:spLocks noChangeShapeType="1"/>
          </p:cNvSpPr>
          <p:nvPr/>
        </p:nvSpPr>
        <p:spPr bwMode="auto">
          <a:xfrm>
            <a:off x="4981575" y="5029200"/>
            <a:ext cx="22860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2816" name="Line 47"/>
          <p:cNvSpPr>
            <a:spLocks noChangeShapeType="1"/>
          </p:cNvSpPr>
          <p:nvPr/>
        </p:nvSpPr>
        <p:spPr bwMode="auto">
          <a:xfrm>
            <a:off x="4981575" y="6019800"/>
            <a:ext cx="28194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2817" name="Line 48"/>
          <p:cNvSpPr>
            <a:spLocks noChangeShapeType="1"/>
          </p:cNvSpPr>
          <p:nvPr/>
        </p:nvSpPr>
        <p:spPr bwMode="auto">
          <a:xfrm flipV="1">
            <a:off x="5667375" y="2133600"/>
            <a:ext cx="0" cy="533400"/>
          </a:xfrm>
          <a:prstGeom prst="line">
            <a:avLst/>
          </a:prstGeom>
          <a:noFill/>
          <a:ln w="1905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2818" name="Line 49"/>
          <p:cNvSpPr>
            <a:spLocks noChangeShapeType="1"/>
          </p:cNvSpPr>
          <p:nvPr/>
        </p:nvSpPr>
        <p:spPr bwMode="auto">
          <a:xfrm flipV="1">
            <a:off x="6200775" y="2133600"/>
            <a:ext cx="0" cy="1219200"/>
          </a:xfrm>
          <a:prstGeom prst="line">
            <a:avLst/>
          </a:prstGeom>
          <a:noFill/>
          <a:ln w="1905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2819" name="Line 50"/>
          <p:cNvSpPr>
            <a:spLocks noChangeShapeType="1"/>
          </p:cNvSpPr>
          <p:nvPr/>
        </p:nvSpPr>
        <p:spPr bwMode="auto">
          <a:xfrm flipV="1">
            <a:off x="6734175" y="2133600"/>
            <a:ext cx="0" cy="1981200"/>
          </a:xfrm>
          <a:prstGeom prst="line">
            <a:avLst/>
          </a:prstGeom>
          <a:noFill/>
          <a:ln w="1905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2820" name="Line 51"/>
          <p:cNvSpPr>
            <a:spLocks noChangeShapeType="1"/>
          </p:cNvSpPr>
          <p:nvPr/>
        </p:nvSpPr>
        <p:spPr bwMode="auto">
          <a:xfrm flipV="1">
            <a:off x="7267575" y="2133600"/>
            <a:ext cx="0" cy="2895600"/>
          </a:xfrm>
          <a:prstGeom prst="line">
            <a:avLst/>
          </a:prstGeom>
          <a:noFill/>
          <a:ln w="1905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2821" name="Line 52"/>
          <p:cNvSpPr>
            <a:spLocks noChangeShapeType="1"/>
          </p:cNvSpPr>
          <p:nvPr/>
        </p:nvSpPr>
        <p:spPr bwMode="auto">
          <a:xfrm flipV="1">
            <a:off x="7800975" y="2133600"/>
            <a:ext cx="0" cy="3886200"/>
          </a:xfrm>
          <a:prstGeom prst="line">
            <a:avLst/>
          </a:prstGeom>
          <a:noFill/>
          <a:ln w="1905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23" name="AutoShape 53">
            <a:extLst/>
          </p:cNvPr>
          <p:cNvSpPr>
            <a:spLocks noChangeArrowheads="1"/>
          </p:cNvSpPr>
          <p:nvPr/>
        </p:nvSpPr>
        <p:spPr bwMode="auto">
          <a:xfrm>
            <a:off x="7953375" y="3733800"/>
            <a:ext cx="2057400" cy="914400"/>
          </a:xfrm>
          <a:prstGeom prst="roundRect">
            <a:avLst>
              <a:gd name="adj" fmla="val 50000"/>
            </a:avLst>
          </a:prstGeom>
          <a:gradFill rotWithShape="1">
            <a:gsLst>
              <a:gs pos="0">
                <a:schemeClr val="accent1"/>
              </a:gs>
              <a:gs pos="100000">
                <a:schemeClr val="accent1">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1600" b="1">
                <a:solidFill>
                  <a:schemeClr val="bg2"/>
                </a:solidFill>
              </a:rPr>
              <a:t>Prioritized</a:t>
            </a:r>
          </a:p>
          <a:p>
            <a:pPr algn="ctr" eaLnBrk="1" hangingPunct="1">
              <a:defRPr/>
            </a:pPr>
            <a:r>
              <a:rPr lang="en-US" altLang="en-US" sz="1600" b="1">
                <a:solidFill>
                  <a:schemeClr val="bg2"/>
                </a:solidFill>
              </a:rPr>
              <a:t>Risks</a:t>
            </a:r>
            <a:endParaRPr lang="en-US" altLang="en-US" sz="800" b="1">
              <a:solidFill>
                <a:schemeClr val="bg2"/>
              </a:solidFill>
            </a:endParaRPr>
          </a:p>
        </p:txBody>
      </p:sp>
      <p:sp>
        <p:nvSpPr>
          <p:cNvPr id="24" name="Oval 10">
            <a:extLst/>
          </p:cNvPr>
          <p:cNvSpPr>
            <a:spLocks noChangeArrowheads="1"/>
          </p:cNvSpPr>
          <p:nvPr/>
        </p:nvSpPr>
        <p:spPr bwMode="auto">
          <a:xfrm>
            <a:off x="8616951" y="5168901"/>
            <a:ext cx="982663" cy="879475"/>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6</a:t>
            </a:r>
          </a:p>
        </p:txBody>
      </p:sp>
    </p:spTree>
    <p:extLst>
      <p:ext uri="{BB962C8B-B14F-4D97-AF65-F5344CB8AC3E}">
        <p14:creationId xmlns:p14="http://schemas.microsoft.com/office/powerpoint/2010/main" val="34006058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56C82-F13C-4BA6-87AD-E7187B2CC757}"/>
              </a:ext>
            </a:extLst>
          </p:cNvPr>
          <p:cNvSpPr>
            <a:spLocks noGrp="1"/>
          </p:cNvSpPr>
          <p:nvPr>
            <p:ph type="title"/>
          </p:nvPr>
        </p:nvSpPr>
        <p:spPr/>
        <p:txBody>
          <a:bodyPr/>
          <a:lstStyle/>
          <a:p>
            <a:r>
              <a:rPr lang="en-GB" dirty="0"/>
              <a:t>Security controls </a:t>
            </a:r>
          </a:p>
        </p:txBody>
      </p:sp>
      <p:sp>
        <p:nvSpPr>
          <p:cNvPr id="5" name="Content Placeholder 4">
            <a:extLst>
              <a:ext uri="{FF2B5EF4-FFF2-40B4-BE49-F238E27FC236}">
                <a16:creationId xmlns:a16="http://schemas.microsoft.com/office/drawing/2014/main" id="{4DE15B98-5BD3-4ECE-A7DF-AC3B381F57F2}"/>
              </a:ext>
            </a:extLst>
          </p:cNvPr>
          <p:cNvSpPr>
            <a:spLocks noGrp="1"/>
          </p:cNvSpPr>
          <p:nvPr>
            <p:ph type="body" idx="1"/>
          </p:nvPr>
        </p:nvSpPr>
        <p:spPr/>
        <p:txBody>
          <a:bodyPr/>
          <a:lstStyle/>
          <a:p>
            <a:r>
              <a:rPr lang="en-GB" dirty="0"/>
              <a:t>SANS Top 20</a:t>
            </a:r>
          </a:p>
          <a:p>
            <a:r>
              <a:rPr lang="en-GB" dirty="0"/>
              <a:t>NIST 800-53</a:t>
            </a:r>
          </a:p>
          <a:p>
            <a:r>
              <a:rPr lang="en-GB" dirty="0"/>
              <a:t>GPG 13</a:t>
            </a:r>
          </a:p>
          <a:p>
            <a:endParaRPr lang="en-GB" dirty="0"/>
          </a:p>
        </p:txBody>
      </p:sp>
    </p:spTree>
    <p:extLst>
      <p:ext uri="{BB962C8B-B14F-4D97-AF65-F5344CB8AC3E}">
        <p14:creationId xmlns:p14="http://schemas.microsoft.com/office/powerpoint/2010/main" val="3647178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DREAD Example Equation</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pPr marL="103187" indent="0">
              <a:buNone/>
              <a:defRPr/>
            </a:pPr>
            <a:r>
              <a:rPr lang="en-GB" dirty="0"/>
              <a:t>Risk = (	Damage + Reproducibility + Exploitability + Affected   				Users + Discoverability ) / 5.</a:t>
            </a:r>
          </a:p>
          <a:p>
            <a:pPr marL="0" indent="0">
              <a:buNone/>
            </a:pPr>
            <a:endParaRPr lang="en-GB" dirty="0"/>
          </a:p>
        </p:txBody>
      </p:sp>
    </p:spTree>
    <p:extLst>
      <p:ext uri="{BB962C8B-B14F-4D97-AF65-F5344CB8AC3E}">
        <p14:creationId xmlns:p14="http://schemas.microsoft.com/office/powerpoint/2010/main" val="3972102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638301" y="188914"/>
            <a:ext cx="8913813" cy="503237"/>
          </a:xfrm>
        </p:spPr>
        <p:txBody>
          <a:bodyPr>
            <a:normAutofit fontScale="90000"/>
          </a:bodyPr>
          <a:lstStyle/>
          <a:p>
            <a:r>
              <a:rPr lang="en-US" altLang="en-US" smtClean="0"/>
              <a:t>The Threat Modeling Process</a:t>
            </a:r>
          </a:p>
        </p:txBody>
      </p:sp>
      <p:sp>
        <p:nvSpPr>
          <p:cNvPr id="6" name="Rectangle 3">
            <a:extLst/>
          </p:cNvPr>
          <p:cNvSpPr>
            <a:spLocks noChangeArrowheads="1"/>
          </p:cNvSpPr>
          <p:nvPr/>
        </p:nvSpPr>
        <p:spPr bwMode="auto">
          <a:xfrm>
            <a:off x="2640013" y="1201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assets</a:t>
            </a:r>
          </a:p>
        </p:txBody>
      </p:sp>
      <p:sp>
        <p:nvSpPr>
          <p:cNvPr id="7" name="Rectangle 4">
            <a:extLst/>
          </p:cNvPr>
          <p:cNvSpPr>
            <a:spLocks noChangeArrowheads="1"/>
          </p:cNvSpPr>
          <p:nvPr/>
        </p:nvSpPr>
        <p:spPr bwMode="auto">
          <a:xfrm>
            <a:off x="2640013" y="1963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architecture</a:t>
            </a:r>
          </a:p>
        </p:txBody>
      </p:sp>
      <p:sp>
        <p:nvSpPr>
          <p:cNvPr id="8" name="Rectangle 5">
            <a:extLst/>
          </p:cNvPr>
          <p:cNvSpPr>
            <a:spLocks noChangeArrowheads="1"/>
          </p:cNvSpPr>
          <p:nvPr/>
        </p:nvSpPr>
        <p:spPr bwMode="auto">
          <a:xfrm>
            <a:off x="2640013" y="2725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Decompose application</a:t>
            </a:r>
          </a:p>
        </p:txBody>
      </p:sp>
      <p:sp>
        <p:nvSpPr>
          <p:cNvPr id="9" name="Rectangle 6">
            <a:extLst/>
          </p:cNvPr>
          <p:cNvSpPr>
            <a:spLocks noChangeArrowheads="1"/>
          </p:cNvSpPr>
          <p:nvPr/>
        </p:nvSpPr>
        <p:spPr bwMode="auto">
          <a:xfrm>
            <a:off x="2640013" y="3487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threats</a:t>
            </a:r>
          </a:p>
        </p:txBody>
      </p:sp>
      <p:sp>
        <p:nvSpPr>
          <p:cNvPr id="10" name="Rectangle 7">
            <a:extLst/>
          </p:cNvPr>
          <p:cNvSpPr>
            <a:spLocks noChangeArrowheads="1"/>
          </p:cNvSpPr>
          <p:nvPr/>
        </p:nvSpPr>
        <p:spPr bwMode="auto">
          <a:xfrm>
            <a:off x="2640013" y="4249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threats</a:t>
            </a:r>
          </a:p>
        </p:txBody>
      </p:sp>
      <p:sp>
        <p:nvSpPr>
          <p:cNvPr id="11" name="Rectangle 8">
            <a:extLst/>
          </p:cNvPr>
          <p:cNvSpPr>
            <a:spLocks noChangeArrowheads="1"/>
          </p:cNvSpPr>
          <p:nvPr/>
        </p:nvSpPr>
        <p:spPr bwMode="auto">
          <a:xfrm>
            <a:off x="2640013" y="5011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Rate threats</a:t>
            </a:r>
          </a:p>
        </p:txBody>
      </p:sp>
      <p:sp>
        <p:nvSpPr>
          <p:cNvPr id="13" name="Oval 10">
            <a:extLst/>
          </p:cNvPr>
          <p:cNvSpPr>
            <a:spLocks noChangeArrowheads="1"/>
          </p:cNvSpPr>
          <p:nvPr/>
        </p:nvSpPr>
        <p:spPr bwMode="auto">
          <a:xfrm>
            <a:off x="1878013" y="1201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1</a:t>
            </a:r>
          </a:p>
        </p:txBody>
      </p:sp>
      <p:sp>
        <p:nvSpPr>
          <p:cNvPr id="14" name="Oval 11">
            <a:extLst/>
          </p:cNvPr>
          <p:cNvSpPr>
            <a:spLocks noChangeArrowheads="1"/>
          </p:cNvSpPr>
          <p:nvPr/>
        </p:nvSpPr>
        <p:spPr bwMode="auto">
          <a:xfrm>
            <a:off x="1878013" y="1963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2</a:t>
            </a:r>
          </a:p>
        </p:txBody>
      </p:sp>
      <p:sp>
        <p:nvSpPr>
          <p:cNvPr id="15" name="Oval 12">
            <a:extLst/>
          </p:cNvPr>
          <p:cNvSpPr>
            <a:spLocks noChangeArrowheads="1"/>
          </p:cNvSpPr>
          <p:nvPr/>
        </p:nvSpPr>
        <p:spPr bwMode="auto">
          <a:xfrm>
            <a:off x="1878013" y="2725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3</a:t>
            </a:r>
          </a:p>
        </p:txBody>
      </p:sp>
      <p:sp>
        <p:nvSpPr>
          <p:cNvPr id="16" name="Oval 13">
            <a:extLst/>
          </p:cNvPr>
          <p:cNvSpPr>
            <a:spLocks noChangeArrowheads="1"/>
          </p:cNvSpPr>
          <p:nvPr/>
        </p:nvSpPr>
        <p:spPr bwMode="auto">
          <a:xfrm>
            <a:off x="1878013" y="3487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4</a:t>
            </a:r>
          </a:p>
        </p:txBody>
      </p:sp>
      <p:sp>
        <p:nvSpPr>
          <p:cNvPr id="17" name="Oval 14">
            <a:extLst/>
          </p:cNvPr>
          <p:cNvSpPr>
            <a:spLocks noChangeArrowheads="1"/>
          </p:cNvSpPr>
          <p:nvPr/>
        </p:nvSpPr>
        <p:spPr bwMode="auto">
          <a:xfrm>
            <a:off x="1878013" y="4249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5</a:t>
            </a:r>
          </a:p>
        </p:txBody>
      </p:sp>
      <p:sp>
        <p:nvSpPr>
          <p:cNvPr id="18" name="Oval 15">
            <a:extLst/>
          </p:cNvPr>
          <p:cNvSpPr>
            <a:spLocks noChangeArrowheads="1"/>
          </p:cNvSpPr>
          <p:nvPr/>
        </p:nvSpPr>
        <p:spPr bwMode="auto">
          <a:xfrm>
            <a:off x="1878013" y="5011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6</a:t>
            </a:r>
          </a:p>
        </p:txBody>
      </p:sp>
      <p:sp>
        <p:nvSpPr>
          <p:cNvPr id="2" name="Rectangle 1"/>
          <p:cNvSpPr>
            <a:spLocks noChangeArrowheads="1"/>
          </p:cNvSpPr>
          <p:nvPr/>
        </p:nvSpPr>
        <p:spPr bwMode="auto">
          <a:xfrm>
            <a:off x="6908800" y="1360488"/>
            <a:ext cx="386873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r>
              <a:rPr lang="en-GB" altLang="en-US" sz="1600" b="1"/>
              <a:t>Data</a:t>
            </a:r>
          </a:p>
          <a:p>
            <a:r>
              <a:rPr lang="en-GB" altLang="en-US" sz="1600"/>
              <a:t>customer list, property, credit card numbers, decryption keys)</a:t>
            </a:r>
          </a:p>
          <a:p>
            <a:r>
              <a:rPr lang="en-GB" altLang="en-US" sz="1600" b="1"/>
              <a:t>Integrity of</a:t>
            </a:r>
          </a:p>
          <a:p>
            <a:r>
              <a:rPr lang="en-GB" altLang="en-US" sz="1600"/>
              <a:t>back-end databases, Web pages (no defacement), network</a:t>
            </a:r>
          </a:p>
          <a:p>
            <a:r>
              <a:rPr lang="en-GB" altLang="en-US" sz="1600"/>
              <a:t>Availability of the application</a:t>
            </a:r>
          </a:p>
        </p:txBody>
      </p:sp>
      <p:sp>
        <p:nvSpPr>
          <p:cNvPr id="19" name="Oval 10">
            <a:extLst/>
          </p:cNvPr>
          <p:cNvSpPr>
            <a:spLocks noChangeArrowheads="1"/>
          </p:cNvSpPr>
          <p:nvPr/>
        </p:nvSpPr>
        <p:spPr bwMode="auto">
          <a:xfrm>
            <a:off x="1731963" y="1125538"/>
            <a:ext cx="825500" cy="6858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1</a:t>
            </a:r>
          </a:p>
        </p:txBody>
      </p:sp>
    </p:spTree>
    <p:extLst>
      <p:ext uri="{BB962C8B-B14F-4D97-AF65-F5344CB8AC3E}">
        <p14:creationId xmlns:p14="http://schemas.microsoft.com/office/powerpoint/2010/main" val="23580513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38301" y="188914"/>
            <a:ext cx="8913813" cy="503237"/>
          </a:xfrm>
        </p:spPr>
        <p:txBody>
          <a:bodyPr>
            <a:normAutofit fontScale="90000"/>
          </a:bodyPr>
          <a:lstStyle/>
          <a:p>
            <a:r>
              <a:rPr lang="en-US" altLang="en-US" smtClean="0"/>
              <a:t>The Threat Modeling Process</a:t>
            </a:r>
          </a:p>
        </p:txBody>
      </p:sp>
      <p:sp>
        <p:nvSpPr>
          <p:cNvPr id="6" name="Rectangle 3">
            <a:extLst/>
          </p:cNvPr>
          <p:cNvSpPr>
            <a:spLocks noChangeArrowheads="1"/>
          </p:cNvSpPr>
          <p:nvPr/>
        </p:nvSpPr>
        <p:spPr bwMode="auto">
          <a:xfrm>
            <a:off x="2640013" y="1201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assets</a:t>
            </a:r>
          </a:p>
        </p:txBody>
      </p:sp>
      <p:sp>
        <p:nvSpPr>
          <p:cNvPr id="7" name="Rectangle 4">
            <a:extLst/>
          </p:cNvPr>
          <p:cNvSpPr>
            <a:spLocks noChangeArrowheads="1"/>
          </p:cNvSpPr>
          <p:nvPr/>
        </p:nvSpPr>
        <p:spPr bwMode="auto">
          <a:xfrm>
            <a:off x="2640013" y="1963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architecture</a:t>
            </a:r>
          </a:p>
        </p:txBody>
      </p:sp>
      <p:sp>
        <p:nvSpPr>
          <p:cNvPr id="8" name="Rectangle 5">
            <a:extLst/>
          </p:cNvPr>
          <p:cNvSpPr>
            <a:spLocks noChangeArrowheads="1"/>
          </p:cNvSpPr>
          <p:nvPr/>
        </p:nvSpPr>
        <p:spPr bwMode="auto">
          <a:xfrm>
            <a:off x="2640013" y="2725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Decompose application</a:t>
            </a:r>
          </a:p>
        </p:txBody>
      </p:sp>
      <p:sp>
        <p:nvSpPr>
          <p:cNvPr id="9" name="Rectangle 6">
            <a:extLst/>
          </p:cNvPr>
          <p:cNvSpPr>
            <a:spLocks noChangeArrowheads="1"/>
          </p:cNvSpPr>
          <p:nvPr/>
        </p:nvSpPr>
        <p:spPr bwMode="auto">
          <a:xfrm>
            <a:off x="2640013" y="3487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threats</a:t>
            </a:r>
          </a:p>
        </p:txBody>
      </p:sp>
      <p:sp>
        <p:nvSpPr>
          <p:cNvPr id="10" name="Rectangle 7">
            <a:extLst/>
          </p:cNvPr>
          <p:cNvSpPr>
            <a:spLocks noChangeArrowheads="1"/>
          </p:cNvSpPr>
          <p:nvPr/>
        </p:nvSpPr>
        <p:spPr bwMode="auto">
          <a:xfrm>
            <a:off x="2640013" y="4249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threats</a:t>
            </a:r>
          </a:p>
        </p:txBody>
      </p:sp>
      <p:sp>
        <p:nvSpPr>
          <p:cNvPr id="11" name="Rectangle 8">
            <a:extLst/>
          </p:cNvPr>
          <p:cNvSpPr>
            <a:spLocks noChangeArrowheads="1"/>
          </p:cNvSpPr>
          <p:nvPr/>
        </p:nvSpPr>
        <p:spPr bwMode="auto">
          <a:xfrm>
            <a:off x="2640013" y="5011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Rate threats</a:t>
            </a:r>
          </a:p>
        </p:txBody>
      </p:sp>
      <p:sp>
        <p:nvSpPr>
          <p:cNvPr id="13" name="Oval 10">
            <a:extLst/>
          </p:cNvPr>
          <p:cNvSpPr>
            <a:spLocks noChangeArrowheads="1"/>
          </p:cNvSpPr>
          <p:nvPr/>
        </p:nvSpPr>
        <p:spPr bwMode="auto">
          <a:xfrm>
            <a:off x="1878013" y="1201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1</a:t>
            </a:r>
          </a:p>
        </p:txBody>
      </p:sp>
      <p:sp>
        <p:nvSpPr>
          <p:cNvPr id="14" name="Oval 11">
            <a:extLst/>
          </p:cNvPr>
          <p:cNvSpPr>
            <a:spLocks noChangeArrowheads="1"/>
          </p:cNvSpPr>
          <p:nvPr/>
        </p:nvSpPr>
        <p:spPr bwMode="auto">
          <a:xfrm>
            <a:off x="1878013" y="1963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2</a:t>
            </a:r>
          </a:p>
        </p:txBody>
      </p:sp>
      <p:sp>
        <p:nvSpPr>
          <p:cNvPr id="15" name="Oval 12">
            <a:extLst/>
          </p:cNvPr>
          <p:cNvSpPr>
            <a:spLocks noChangeArrowheads="1"/>
          </p:cNvSpPr>
          <p:nvPr/>
        </p:nvSpPr>
        <p:spPr bwMode="auto">
          <a:xfrm>
            <a:off x="1878013" y="2725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3</a:t>
            </a:r>
          </a:p>
        </p:txBody>
      </p:sp>
      <p:sp>
        <p:nvSpPr>
          <p:cNvPr id="16" name="Oval 13">
            <a:extLst/>
          </p:cNvPr>
          <p:cNvSpPr>
            <a:spLocks noChangeArrowheads="1"/>
          </p:cNvSpPr>
          <p:nvPr/>
        </p:nvSpPr>
        <p:spPr bwMode="auto">
          <a:xfrm>
            <a:off x="1878013" y="3487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4</a:t>
            </a:r>
          </a:p>
        </p:txBody>
      </p:sp>
      <p:sp>
        <p:nvSpPr>
          <p:cNvPr id="17" name="Oval 14">
            <a:extLst/>
          </p:cNvPr>
          <p:cNvSpPr>
            <a:spLocks noChangeArrowheads="1"/>
          </p:cNvSpPr>
          <p:nvPr/>
        </p:nvSpPr>
        <p:spPr bwMode="auto">
          <a:xfrm>
            <a:off x="1878013" y="4249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5</a:t>
            </a:r>
          </a:p>
        </p:txBody>
      </p:sp>
      <p:sp>
        <p:nvSpPr>
          <p:cNvPr id="18" name="Oval 15">
            <a:extLst/>
          </p:cNvPr>
          <p:cNvSpPr>
            <a:spLocks noChangeArrowheads="1"/>
          </p:cNvSpPr>
          <p:nvPr/>
        </p:nvSpPr>
        <p:spPr bwMode="auto">
          <a:xfrm>
            <a:off x="1878013" y="5011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6</a:t>
            </a:r>
          </a:p>
        </p:txBody>
      </p:sp>
      <p:grpSp>
        <p:nvGrpSpPr>
          <p:cNvPr id="3" name="Group 2"/>
          <p:cNvGrpSpPr>
            <a:grpSpLocks/>
          </p:cNvGrpSpPr>
          <p:nvPr/>
        </p:nvGrpSpPr>
        <p:grpSpPr bwMode="auto">
          <a:xfrm>
            <a:off x="7232651" y="1874838"/>
            <a:ext cx="3527425" cy="2355850"/>
            <a:chOff x="473179" y="836712"/>
            <a:chExt cx="8610600" cy="5181600"/>
          </a:xfrm>
        </p:grpSpPr>
        <p:sp>
          <p:nvSpPr>
            <p:cNvPr id="19" name="Text Box 3">
              <a:extLst/>
            </p:cNvPr>
            <p:cNvSpPr txBox="1">
              <a:spLocks noChangeArrowheads="1"/>
            </p:cNvSpPr>
            <p:nvPr/>
          </p:nvSpPr>
          <p:spPr bwMode="auto">
            <a:xfrm>
              <a:off x="473179" y="2439376"/>
              <a:ext cx="963382" cy="541553"/>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000" b="1" dirty="0"/>
                <a:t>Bob</a:t>
              </a:r>
            </a:p>
          </p:txBody>
        </p:sp>
        <p:sp>
          <p:nvSpPr>
            <p:cNvPr id="20" name="Text Box 4">
              <a:extLst/>
            </p:cNvPr>
            <p:cNvSpPr txBox="1">
              <a:spLocks noChangeArrowheads="1"/>
            </p:cNvSpPr>
            <p:nvPr/>
          </p:nvSpPr>
          <p:spPr bwMode="auto">
            <a:xfrm>
              <a:off x="473179" y="2896782"/>
              <a:ext cx="1080772" cy="541553"/>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000" b="1" dirty="0"/>
                <a:t>Alice</a:t>
              </a:r>
            </a:p>
          </p:txBody>
        </p:sp>
        <p:sp>
          <p:nvSpPr>
            <p:cNvPr id="21" name="Text Box 5">
              <a:extLst/>
            </p:cNvPr>
            <p:cNvSpPr txBox="1">
              <a:spLocks noChangeArrowheads="1"/>
            </p:cNvSpPr>
            <p:nvPr/>
          </p:nvSpPr>
          <p:spPr bwMode="auto">
            <a:xfrm>
              <a:off x="473179" y="3354186"/>
              <a:ext cx="861645" cy="541553"/>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000" b="1" dirty="0"/>
                <a:t>Bill</a:t>
              </a:r>
            </a:p>
          </p:txBody>
        </p:sp>
        <p:sp>
          <p:nvSpPr>
            <p:cNvPr id="35861" name="AutoShape 6"/>
            <p:cNvSpPr>
              <a:spLocks noChangeArrowheads="1"/>
            </p:cNvSpPr>
            <p:nvPr/>
          </p:nvSpPr>
          <p:spPr bwMode="auto">
            <a:xfrm>
              <a:off x="3292579" y="5561112"/>
              <a:ext cx="1524000" cy="457200"/>
            </a:xfrm>
            <a:prstGeom prst="roundRect">
              <a:avLst>
                <a:gd name="adj" fmla="val 50000"/>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algn="ctr" eaLnBrk="1" hangingPunct="1"/>
              <a:r>
                <a:rPr lang="en-US" altLang="en-US" sz="1000" b="1" i="1">
                  <a:latin typeface="Arial" panose="020B0604020202020204" pitchFamily="34" charset="0"/>
                </a:rPr>
                <a:t>Asset #4</a:t>
              </a:r>
            </a:p>
          </p:txBody>
        </p:sp>
        <p:sp>
          <p:nvSpPr>
            <p:cNvPr id="35862" name="AutoShape 7"/>
            <p:cNvSpPr>
              <a:spLocks noChangeArrowheads="1"/>
            </p:cNvSpPr>
            <p:nvPr/>
          </p:nvSpPr>
          <p:spPr bwMode="auto">
            <a:xfrm>
              <a:off x="2682979" y="836712"/>
              <a:ext cx="1524000" cy="457200"/>
            </a:xfrm>
            <a:prstGeom prst="roundRect">
              <a:avLst>
                <a:gd name="adj" fmla="val 50000"/>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algn="ctr" eaLnBrk="1" hangingPunct="1"/>
              <a:r>
                <a:rPr lang="en-US" altLang="en-US" sz="1000" b="1" i="1">
                  <a:latin typeface="Arial" panose="020B0604020202020204" pitchFamily="34" charset="0"/>
                </a:rPr>
                <a:t>Asset #1</a:t>
              </a:r>
            </a:p>
          </p:txBody>
        </p:sp>
        <p:sp>
          <p:nvSpPr>
            <p:cNvPr id="35863" name="AutoShape 8"/>
            <p:cNvSpPr>
              <a:spLocks noChangeArrowheads="1"/>
            </p:cNvSpPr>
            <p:nvPr/>
          </p:nvSpPr>
          <p:spPr bwMode="auto">
            <a:xfrm>
              <a:off x="3978379" y="836712"/>
              <a:ext cx="1524000" cy="457200"/>
            </a:xfrm>
            <a:prstGeom prst="roundRect">
              <a:avLst>
                <a:gd name="adj" fmla="val 50000"/>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algn="ctr" eaLnBrk="1" hangingPunct="1"/>
              <a:r>
                <a:rPr lang="en-US" altLang="en-US" sz="1000" b="1" i="1">
                  <a:latin typeface="Arial" panose="020B0604020202020204" pitchFamily="34" charset="0"/>
                </a:rPr>
                <a:t>Asset #2</a:t>
              </a:r>
            </a:p>
          </p:txBody>
        </p:sp>
        <p:sp>
          <p:nvSpPr>
            <p:cNvPr id="35864" name="AutoShape 9"/>
            <p:cNvSpPr>
              <a:spLocks noChangeArrowheads="1"/>
            </p:cNvSpPr>
            <p:nvPr/>
          </p:nvSpPr>
          <p:spPr bwMode="auto">
            <a:xfrm>
              <a:off x="6035779" y="836712"/>
              <a:ext cx="1524000" cy="457200"/>
            </a:xfrm>
            <a:prstGeom prst="roundRect">
              <a:avLst>
                <a:gd name="adj" fmla="val 50000"/>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algn="ctr" eaLnBrk="1" hangingPunct="1"/>
              <a:r>
                <a:rPr lang="en-US" altLang="en-US" sz="1000" b="1" i="1">
                  <a:latin typeface="Arial" panose="020B0604020202020204" pitchFamily="34" charset="0"/>
                </a:rPr>
                <a:t>Asset #3</a:t>
              </a:r>
            </a:p>
          </p:txBody>
        </p:sp>
        <p:sp>
          <p:nvSpPr>
            <p:cNvPr id="35865" name="AutoShape 10"/>
            <p:cNvSpPr>
              <a:spLocks noChangeArrowheads="1"/>
            </p:cNvSpPr>
            <p:nvPr/>
          </p:nvSpPr>
          <p:spPr bwMode="auto">
            <a:xfrm>
              <a:off x="5730979" y="5561112"/>
              <a:ext cx="1524000" cy="457200"/>
            </a:xfrm>
            <a:prstGeom prst="roundRect">
              <a:avLst>
                <a:gd name="adj" fmla="val 50000"/>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algn="ctr" eaLnBrk="1" hangingPunct="1"/>
              <a:r>
                <a:rPr lang="en-US" altLang="en-US" sz="1000" b="1" i="1">
                  <a:latin typeface="Arial" panose="020B0604020202020204" pitchFamily="34" charset="0"/>
                </a:rPr>
                <a:t>Asset #5</a:t>
              </a:r>
            </a:p>
          </p:txBody>
        </p:sp>
        <p:sp>
          <p:nvSpPr>
            <p:cNvPr id="35866" name="AutoShape 11"/>
            <p:cNvSpPr>
              <a:spLocks noChangeArrowheads="1"/>
            </p:cNvSpPr>
            <p:nvPr/>
          </p:nvSpPr>
          <p:spPr bwMode="auto">
            <a:xfrm>
              <a:off x="7102579" y="5561112"/>
              <a:ext cx="1524000" cy="457200"/>
            </a:xfrm>
            <a:prstGeom prst="roundRect">
              <a:avLst>
                <a:gd name="adj" fmla="val 50000"/>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algn="ctr" eaLnBrk="1" hangingPunct="1"/>
              <a:r>
                <a:rPr lang="en-US" altLang="en-US" sz="1000" b="1" i="1">
                  <a:latin typeface="Arial" panose="020B0604020202020204" pitchFamily="34" charset="0"/>
                </a:rPr>
                <a:t>Asset #6</a:t>
              </a:r>
            </a:p>
          </p:txBody>
        </p:sp>
        <p:sp>
          <p:nvSpPr>
            <p:cNvPr id="28" name="Rectangle 12">
              <a:extLst/>
            </p:cNvPr>
            <p:cNvSpPr>
              <a:spLocks noChangeArrowheads="1"/>
            </p:cNvSpPr>
            <p:nvPr/>
          </p:nvSpPr>
          <p:spPr bwMode="auto">
            <a:xfrm>
              <a:off x="1767482" y="1978479"/>
              <a:ext cx="3278383" cy="2898065"/>
            </a:xfrm>
            <a:prstGeom prst="rect">
              <a:avLst/>
            </a:prstGeom>
            <a:gradFill rotWithShape="1">
              <a:gsLst>
                <a:gs pos="0">
                  <a:schemeClr val="hlink"/>
                </a:gs>
                <a:gs pos="100000">
                  <a:schemeClr val="hlink">
                    <a:gamma/>
                    <a:shade val="46275"/>
                    <a:invGamma/>
                  </a:schemeClr>
                </a:gs>
              </a:gsLst>
              <a:lin ang="5400000" scaled="1"/>
            </a:gra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endParaRPr lang="en-GB" altLang="en-US" sz="1000" b="1" dirty="0"/>
            </a:p>
          </p:txBody>
        </p:sp>
        <p:sp>
          <p:nvSpPr>
            <p:cNvPr id="29" name="Rectangle 13">
              <a:extLst/>
            </p:cNvPr>
            <p:cNvSpPr>
              <a:spLocks noChangeArrowheads="1"/>
            </p:cNvSpPr>
            <p:nvPr/>
          </p:nvSpPr>
          <p:spPr bwMode="auto">
            <a:xfrm>
              <a:off x="6278165" y="1978479"/>
              <a:ext cx="1980207" cy="2898065"/>
            </a:xfrm>
            <a:prstGeom prst="rect">
              <a:avLst/>
            </a:prstGeom>
            <a:gradFill rotWithShape="1">
              <a:gsLst>
                <a:gs pos="0">
                  <a:schemeClr val="hlink"/>
                </a:gs>
                <a:gs pos="100000">
                  <a:schemeClr val="hlink">
                    <a:gamma/>
                    <a:shade val="46275"/>
                    <a:invGamma/>
                  </a:schemeClr>
                </a:gs>
              </a:gsLst>
              <a:lin ang="5400000" scaled="1"/>
            </a:gra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endParaRPr lang="en-GB" altLang="en-US" sz="1000" b="1" dirty="0"/>
            </a:p>
          </p:txBody>
        </p:sp>
        <p:sp>
          <p:nvSpPr>
            <p:cNvPr id="30" name="Rectangle 14">
              <a:extLst/>
            </p:cNvPr>
            <p:cNvSpPr>
              <a:spLocks noChangeArrowheads="1"/>
            </p:cNvSpPr>
            <p:nvPr/>
          </p:nvSpPr>
          <p:spPr bwMode="auto">
            <a:xfrm>
              <a:off x="2085245" y="2285743"/>
              <a:ext cx="992040" cy="1675989"/>
            </a:xfrm>
            <a:prstGeom prst="rect">
              <a:avLst/>
            </a:prstGeom>
            <a:gradFill rotWithShape="1">
              <a:gsLst>
                <a:gs pos="0">
                  <a:schemeClr val="bg1"/>
                </a:gs>
                <a:gs pos="100000">
                  <a:schemeClr val="bg1">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1000" b="1" dirty="0"/>
                <a:t>IIS</a:t>
              </a:r>
            </a:p>
          </p:txBody>
        </p:sp>
        <p:sp>
          <p:nvSpPr>
            <p:cNvPr id="31" name="Rectangle 15">
              <a:extLst/>
            </p:cNvPr>
            <p:cNvSpPr>
              <a:spLocks noChangeArrowheads="1"/>
            </p:cNvSpPr>
            <p:nvPr/>
          </p:nvSpPr>
          <p:spPr bwMode="auto">
            <a:xfrm>
              <a:off x="3457050" y="2285743"/>
              <a:ext cx="1294303" cy="1675989"/>
            </a:xfrm>
            <a:prstGeom prst="rect">
              <a:avLst/>
            </a:prstGeom>
            <a:gradFill rotWithShape="1">
              <a:gsLst>
                <a:gs pos="0">
                  <a:schemeClr val="bg1"/>
                </a:gs>
                <a:gs pos="100000">
                  <a:schemeClr val="bg1">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1000" b="1" dirty="0"/>
                <a:t>ASP.NET</a:t>
              </a:r>
            </a:p>
          </p:txBody>
        </p:sp>
        <p:sp>
          <p:nvSpPr>
            <p:cNvPr id="32" name="Text Box 16">
              <a:extLst/>
            </p:cNvPr>
            <p:cNvSpPr txBox="1">
              <a:spLocks noChangeArrowheads="1"/>
            </p:cNvSpPr>
            <p:nvPr/>
          </p:nvSpPr>
          <p:spPr bwMode="auto">
            <a:xfrm>
              <a:off x="1705479" y="1625824"/>
              <a:ext cx="2031630" cy="541553"/>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000" b="1" dirty="0"/>
                <a:t>Web Server </a:t>
              </a:r>
            </a:p>
          </p:txBody>
        </p:sp>
        <p:sp>
          <p:nvSpPr>
            <p:cNvPr id="35872" name="AutoShape 17"/>
            <p:cNvSpPr>
              <a:spLocks noChangeArrowheads="1"/>
            </p:cNvSpPr>
            <p:nvPr/>
          </p:nvSpPr>
          <p:spPr bwMode="auto">
            <a:xfrm>
              <a:off x="3610079" y="3351312"/>
              <a:ext cx="457200" cy="381000"/>
            </a:xfrm>
            <a:prstGeom prst="flowChartMultidocument">
              <a:avLst/>
            </a:prstGeom>
            <a:solidFill>
              <a:schemeClr val="tx1"/>
            </a:solidFill>
            <a:ln w="127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endParaRPr lang="en-GB" altLang="en-US" sz="1000">
                <a:latin typeface="Arial" panose="020B0604020202020204" pitchFamily="34" charset="0"/>
              </a:endParaRPr>
            </a:p>
          </p:txBody>
        </p:sp>
        <p:sp>
          <p:nvSpPr>
            <p:cNvPr id="35873" name="AutoShape 18"/>
            <p:cNvSpPr>
              <a:spLocks noChangeArrowheads="1"/>
            </p:cNvSpPr>
            <p:nvPr/>
          </p:nvSpPr>
          <p:spPr bwMode="auto">
            <a:xfrm>
              <a:off x="4143479" y="3351312"/>
              <a:ext cx="457200" cy="381000"/>
            </a:xfrm>
            <a:prstGeom prst="flowChartMultidocument">
              <a:avLst/>
            </a:prstGeom>
            <a:solidFill>
              <a:schemeClr val="tx1"/>
            </a:solidFill>
            <a:ln w="127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endParaRPr lang="en-GB" altLang="en-US" sz="1000">
                <a:latin typeface="Arial" panose="020B0604020202020204" pitchFamily="34" charset="0"/>
              </a:endParaRPr>
            </a:p>
          </p:txBody>
        </p:sp>
        <p:sp>
          <p:nvSpPr>
            <p:cNvPr id="35874" name="Line 19"/>
            <p:cNvSpPr>
              <a:spLocks noChangeShapeType="1"/>
            </p:cNvSpPr>
            <p:nvPr/>
          </p:nvSpPr>
          <p:spPr bwMode="auto">
            <a:xfrm>
              <a:off x="3076679" y="3122712"/>
              <a:ext cx="3810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75" name="Line 20"/>
            <p:cNvSpPr>
              <a:spLocks noChangeShapeType="1"/>
            </p:cNvSpPr>
            <p:nvPr/>
          </p:nvSpPr>
          <p:spPr bwMode="auto">
            <a:xfrm>
              <a:off x="4740379" y="3884712"/>
              <a:ext cx="16764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76" name="Line 21"/>
            <p:cNvSpPr>
              <a:spLocks noChangeShapeType="1"/>
            </p:cNvSpPr>
            <p:nvPr/>
          </p:nvSpPr>
          <p:spPr bwMode="auto">
            <a:xfrm>
              <a:off x="4753079" y="2665512"/>
              <a:ext cx="16637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77" name="Line 22"/>
            <p:cNvSpPr>
              <a:spLocks noChangeShapeType="1"/>
            </p:cNvSpPr>
            <p:nvPr/>
          </p:nvSpPr>
          <p:spPr bwMode="auto">
            <a:xfrm>
              <a:off x="4740379" y="3351312"/>
              <a:ext cx="25908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pic>
          <p:nvPicPr>
            <p:cNvPr id="35878" name="Picture 23" descr="cqdufzqq[1]"/>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25979" y="4113312"/>
              <a:ext cx="447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24">
              <a:extLst/>
            </p:cNvPr>
            <p:cNvSpPr>
              <a:spLocks noChangeArrowheads="1"/>
            </p:cNvSpPr>
            <p:nvPr/>
          </p:nvSpPr>
          <p:spPr bwMode="auto">
            <a:xfrm>
              <a:off x="6417671" y="2285743"/>
              <a:ext cx="759531" cy="837995"/>
            </a:xfrm>
            <a:prstGeom prst="flowChartMagneticDisk">
              <a:avLst/>
            </a:prstGeom>
            <a:gradFill rotWithShape="1">
              <a:gsLst>
                <a:gs pos="0">
                  <a:schemeClr val="bg1"/>
                </a:gs>
                <a:gs pos="100000">
                  <a:schemeClr val="bg1">
                    <a:gamma/>
                    <a:shade val="46275"/>
                    <a:invGamma/>
                  </a:scheme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eaLnBrk="1" hangingPunct="1">
                <a:defRPr/>
              </a:pPr>
              <a:r>
                <a:rPr lang="en-US" altLang="en-US" sz="1000" b="1" dirty="0"/>
                <a:t>Login</a:t>
              </a:r>
            </a:p>
          </p:txBody>
        </p:sp>
        <p:sp>
          <p:nvSpPr>
            <p:cNvPr id="41" name="AutoShape 25">
              <a:extLst/>
            </p:cNvPr>
            <p:cNvSpPr>
              <a:spLocks noChangeArrowheads="1"/>
            </p:cNvSpPr>
            <p:nvPr/>
          </p:nvSpPr>
          <p:spPr bwMode="auto">
            <a:xfrm>
              <a:off x="6417671" y="3654468"/>
              <a:ext cx="759531" cy="841487"/>
            </a:xfrm>
            <a:prstGeom prst="flowChartMagneticDisk">
              <a:avLst/>
            </a:prstGeom>
            <a:gradFill rotWithShape="1">
              <a:gsLst>
                <a:gs pos="0">
                  <a:schemeClr val="bg1"/>
                </a:gs>
                <a:gs pos="100000">
                  <a:schemeClr val="bg1">
                    <a:gamma/>
                    <a:shade val="46275"/>
                    <a:invGamma/>
                  </a:scheme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eaLnBrk="1" hangingPunct="1">
                <a:defRPr/>
              </a:pPr>
              <a:r>
                <a:rPr lang="en-US" altLang="en-US" sz="1000" b="1" dirty="0"/>
                <a:t>State</a:t>
              </a:r>
            </a:p>
          </p:txBody>
        </p:sp>
        <p:sp>
          <p:nvSpPr>
            <p:cNvPr id="42" name="AutoShape 26">
              <a:extLst/>
            </p:cNvPr>
            <p:cNvSpPr>
              <a:spLocks noChangeArrowheads="1"/>
            </p:cNvSpPr>
            <p:nvPr/>
          </p:nvSpPr>
          <p:spPr bwMode="auto">
            <a:xfrm>
              <a:off x="7332208" y="2970106"/>
              <a:ext cx="759531" cy="837995"/>
            </a:xfrm>
            <a:prstGeom prst="flowChartMagneticDisk">
              <a:avLst/>
            </a:prstGeom>
            <a:gradFill rotWithShape="1">
              <a:gsLst>
                <a:gs pos="0">
                  <a:schemeClr val="bg1"/>
                </a:gs>
                <a:gs pos="100000">
                  <a:schemeClr val="bg1">
                    <a:gamma/>
                    <a:shade val="46275"/>
                    <a:invGamma/>
                  </a:scheme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eaLnBrk="1" hangingPunct="1">
                <a:defRPr/>
              </a:pPr>
              <a:r>
                <a:rPr lang="en-US" altLang="en-US" sz="1000" b="1" dirty="0"/>
                <a:t>Main</a:t>
              </a:r>
            </a:p>
          </p:txBody>
        </p:sp>
        <p:sp>
          <p:nvSpPr>
            <p:cNvPr id="35882" name="Line 27"/>
            <p:cNvSpPr>
              <a:spLocks noChangeShapeType="1"/>
            </p:cNvSpPr>
            <p:nvPr/>
          </p:nvSpPr>
          <p:spPr bwMode="auto">
            <a:xfrm>
              <a:off x="3749779" y="1293912"/>
              <a:ext cx="0" cy="2209800"/>
            </a:xfrm>
            <a:prstGeom prst="line">
              <a:avLst/>
            </a:prstGeom>
            <a:noFill/>
            <a:ln w="12700">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83" name="Line 28"/>
            <p:cNvSpPr>
              <a:spLocks noChangeShapeType="1"/>
            </p:cNvSpPr>
            <p:nvPr/>
          </p:nvSpPr>
          <p:spPr bwMode="auto">
            <a:xfrm flipV="1">
              <a:off x="6797779" y="4341912"/>
              <a:ext cx="0" cy="1219200"/>
            </a:xfrm>
            <a:prstGeom prst="line">
              <a:avLst/>
            </a:prstGeom>
            <a:noFill/>
            <a:ln w="12700">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84" name="Line 29"/>
            <p:cNvSpPr>
              <a:spLocks noChangeShapeType="1"/>
            </p:cNvSpPr>
            <p:nvPr/>
          </p:nvSpPr>
          <p:spPr bwMode="auto">
            <a:xfrm flipV="1">
              <a:off x="7712179" y="3656112"/>
              <a:ext cx="0" cy="1905000"/>
            </a:xfrm>
            <a:prstGeom prst="line">
              <a:avLst/>
            </a:prstGeom>
            <a:noFill/>
            <a:ln w="12700">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85" name="Line 30"/>
            <p:cNvSpPr>
              <a:spLocks noChangeShapeType="1"/>
            </p:cNvSpPr>
            <p:nvPr/>
          </p:nvSpPr>
          <p:spPr bwMode="auto">
            <a:xfrm flipV="1">
              <a:off x="4054579" y="4418112"/>
              <a:ext cx="0" cy="1143000"/>
            </a:xfrm>
            <a:prstGeom prst="line">
              <a:avLst/>
            </a:prstGeom>
            <a:noFill/>
            <a:ln w="12700">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86" name="Line 31"/>
            <p:cNvSpPr>
              <a:spLocks noChangeShapeType="1"/>
            </p:cNvSpPr>
            <p:nvPr/>
          </p:nvSpPr>
          <p:spPr bwMode="auto">
            <a:xfrm>
              <a:off x="4359379" y="1293912"/>
              <a:ext cx="0" cy="2209800"/>
            </a:xfrm>
            <a:prstGeom prst="line">
              <a:avLst/>
            </a:prstGeom>
            <a:noFill/>
            <a:ln w="12700">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48" name="Text Box 32">
              <a:extLst/>
            </p:cNvPr>
            <p:cNvSpPr txBox="1">
              <a:spLocks noChangeArrowheads="1"/>
            </p:cNvSpPr>
            <p:nvPr/>
          </p:nvSpPr>
          <p:spPr bwMode="auto">
            <a:xfrm>
              <a:off x="6189038" y="1597890"/>
              <a:ext cx="2894741" cy="541553"/>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1000" b="1" dirty="0"/>
                <a:t>Database Server</a:t>
              </a:r>
            </a:p>
          </p:txBody>
        </p:sp>
        <p:sp>
          <p:nvSpPr>
            <p:cNvPr id="35888" name="Line 33"/>
            <p:cNvSpPr>
              <a:spLocks noChangeShapeType="1"/>
            </p:cNvSpPr>
            <p:nvPr/>
          </p:nvSpPr>
          <p:spPr bwMode="auto">
            <a:xfrm>
              <a:off x="6797779" y="1293912"/>
              <a:ext cx="0" cy="1143000"/>
            </a:xfrm>
            <a:prstGeom prst="line">
              <a:avLst/>
            </a:prstGeom>
            <a:noFill/>
            <a:ln w="12700">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89" name="Line 34"/>
            <p:cNvSpPr>
              <a:spLocks noChangeShapeType="1"/>
            </p:cNvSpPr>
            <p:nvPr/>
          </p:nvSpPr>
          <p:spPr bwMode="auto">
            <a:xfrm>
              <a:off x="549379" y="2817912"/>
              <a:ext cx="15240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90" name="Line 35"/>
            <p:cNvSpPr>
              <a:spLocks noChangeShapeType="1"/>
            </p:cNvSpPr>
            <p:nvPr/>
          </p:nvSpPr>
          <p:spPr bwMode="auto">
            <a:xfrm>
              <a:off x="549379" y="3275112"/>
              <a:ext cx="15240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91" name="Line 36"/>
            <p:cNvSpPr>
              <a:spLocks noChangeShapeType="1"/>
            </p:cNvSpPr>
            <p:nvPr/>
          </p:nvSpPr>
          <p:spPr bwMode="auto">
            <a:xfrm>
              <a:off x="549379" y="3732312"/>
              <a:ext cx="15240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92" name="Rectangle 37"/>
            <p:cNvSpPr>
              <a:spLocks noChangeArrowheads="1"/>
            </p:cNvSpPr>
            <p:nvPr/>
          </p:nvSpPr>
          <p:spPr bwMode="auto">
            <a:xfrm>
              <a:off x="1311379" y="1979712"/>
              <a:ext cx="304800" cy="2895600"/>
            </a:xfrm>
            <a:prstGeom prst="rect">
              <a:avLst/>
            </a:prstGeom>
            <a:solidFill>
              <a:srgbClr val="969696"/>
            </a:solidFill>
            <a:ln w="12700">
              <a:solidFill>
                <a:schemeClr val="tx1"/>
              </a:solidFill>
              <a:miter lim="800000"/>
              <a:headEnd/>
              <a:tailEnd/>
            </a:ln>
            <a:effectLst>
              <a:outerShdw dist="107763" dir="2700000" algn="ctr" rotWithShape="0">
                <a:schemeClr val="bg2">
                  <a:alpha val="50000"/>
                </a:schemeClr>
              </a:outerShdw>
            </a:effectLst>
          </p:spPr>
          <p:txBody>
            <a:bodyPr vert="eaVert"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algn="ctr" eaLnBrk="1" hangingPunct="1"/>
              <a:r>
                <a:rPr lang="en-US" altLang="en-US" sz="1000" b="1">
                  <a:latin typeface="Arial" panose="020B0604020202020204" pitchFamily="34" charset="0"/>
                </a:rPr>
                <a:t>Firewall</a:t>
              </a:r>
            </a:p>
          </p:txBody>
        </p:sp>
      </p:grpSp>
      <p:sp>
        <p:nvSpPr>
          <p:cNvPr id="54" name="Oval 11">
            <a:extLst/>
          </p:cNvPr>
          <p:cNvSpPr>
            <a:spLocks noChangeArrowheads="1"/>
          </p:cNvSpPr>
          <p:nvPr/>
        </p:nvSpPr>
        <p:spPr bwMode="auto">
          <a:xfrm>
            <a:off x="1774825" y="1963738"/>
            <a:ext cx="788988" cy="6858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2</a:t>
            </a:r>
          </a:p>
        </p:txBody>
      </p:sp>
    </p:spTree>
    <p:extLst>
      <p:ext uri="{BB962C8B-B14F-4D97-AF65-F5344CB8AC3E}">
        <p14:creationId xmlns:p14="http://schemas.microsoft.com/office/powerpoint/2010/main" val="37422014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638301" y="188914"/>
            <a:ext cx="8913813" cy="503237"/>
          </a:xfrm>
        </p:spPr>
        <p:txBody>
          <a:bodyPr>
            <a:normAutofit fontScale="90000"/>
          </a:bodyPr>
          <a:lstStyle/>
          <a:p>
            <a:r>
              <a:rPr lang="en-US" altLang="en-US" smtClean="0"/>
              <a:t>The Threat Modeling Process</a:t>
            </a:r>
          </a:p>
        </p:txBody>
      </p:sp>
      <p:sp>
        <p:nvSpPr>
          <p:cNvPr id="6" name="Rectangle 3">
            <a:extLst/>
          </p:cNvPr>
          <p:cNvSpPr>
            <a:spLocks noChangeArrowheads="1"/>
          </p:cNvSpPr>
          <p:nvPr/>
        </p:nvSpPr>
        <p:spPr bwMode="auto">
          <a:xfrm>
            <a:off x="2411413" y="1196975"/>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assets</a:t>
            </a:r>
          </a:p>
        </p:txBody>
      </p:sp>
      <p:sp>
        <p:nvSpPr>
          <p:cNvPr id="7" name="Rectangle 4">
            <a:extLst/>
          </p:cNvPr>
          <p:cNvSpPr>
            <a:spLocks noChangeArrowheads="1"/>
          </p:cNvSpPr>
          <p:nvPr/>
        </p:nvSpPr>
        <p:spPr bwMode="auto">
          <a:xfrm>
            <a:off x="2411413" y="1958975"/>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architecture</a:t>
            </a:r>
          </a:p>
        </p:txBody>
      </p:sp>
      <p:sp>
        <p:nvSpPr>
          <p:cNvPr id="8" name="Rectangle 5">
            <a:extLst/>
          </p:cNvPr>
          <p:cNvSpPr>
            <a:spLocks noChangeArrowheads="1"/>
          </p:cNvSpPr>
          <p:nvPr/>
        </p:nvSpPr>
        <p:spPr bwMode="auto">
          <a:xfrm>
            <a:off x="2411413" y="2720975"/>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Decompose application</a:t>
            </a:r>
          </a:p>
        </p:txBody>
      </p:sp>
      <p:sp>
        <p:nvSpPr>
          <p:cNvPr id="9" name="Rectangle 6">
            <a:extLst/>
          </p:cNvPr>
          <p:cNvSpPr>
            <a:spLocks noChangeArrowheads="1"/>
          </p:cNvSpPr>
          <p:nvPr/>
        </p:nvSpPr>
        <p:spPr bwMode="auto">
          <a:xfrm>
            <a:off x="2411413" y="3482975"/>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threats</a:t>
            </a:r>
          </a:p>
        </p:txBody>
      </p:sp>
      <p:sp>
        <p:nvSpPr>
          <p:cNvPr id="10" name="Rectangle 7">
            <a:extLst/>
          </p:cNvPr>
          <p:cNvSpPr>
            <a:spLocks noChangeArrowheads="1"/>
          </p:cNvSpPr>
          <p:nvPr/>
        </p:nvSpPr>
        <p:spPr bwMode="auto">
          <a:xfrm>
            <a:off x="2411413" y="4244975"/>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threats</a:t>
            </a:r>
          </a:p>
        </p:txBody>
      </p:sp>
      <p:sp>
        <p:nvSpPr>
          <p:cNvPr id="11" name="Rectangle 8">
            <a:extLst/>
          </p:cNvPr>
          <p:cNvSpPr>
            <a:spLocks noChangeArrowheads="1"/>
          </p:cNvSpPr>
          <p:nvPr/>
        </p:nvSpPr>
        <p:spPr bwMode="auto">
          <a:xfrm>
            <a:off x="2411413" y="5006975"/>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Rate threats</a:t>
            </a:r>
          </a:p>
        </p:txBody>
      </p:sp>
      <p:sp>
        <p:nvSpPr>
          <p:cNvPr id="13" name="Oval 10">
            <a:extLst/>
          </p:cNvPr>
          <p:cNvSpPr>
            <a:spLocks noChangeArrowheads="1"/>
          </p:cNvSpPr>
          <p:nvPr/>
        </p:nvSpPr>
        <p:spPr bwMode="auto">
          <a:xfrm>
            <a:off x="1649413" y="1196975"/>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1</a:t>
            </a:r>
          </a:p>
        </p:txBody>
      </p:sp>
      <p:sp>
        <p:nvSpPr>
          <p:cNvPr id="14" name="Oval 11">
            <a:extLst/>
          </p:cNvPr>
          <p:cNvSpPr>
            <a:spLocks noChangeArrowheads="1"/>
          </p:cNvSpPr>
          <p:nvPr/>
        </p:nvSpPr>
        <p:spPr bwMode="auto">
          <a:xfrm>
            <a:off x="1649413" y="1958975"/>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2</a:t>
            </a:r>
          </a:p>
        </p:txBody>
      </p:sp>
      <p:sp>
        <p:nvSpPr>
          <p:cNvPr id="15" name="Oval 12">
            <a:extLst/>
          </p:cNvPr>
          <p:cNvSpPr>
            <a:spLocks noChangeArrowheads="1"/>
          </p:cNvSpPr>
          <p:nvPr/>
        </p:nvSpPr>
        <p:spPr bwMode="auto">
          <a:xfrm>
            <a:off x="1649413" y="2720975"/>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3</a:t>
            </a:r>
          </a:p>
        </p:txBody>
      </p:sp>
      <p:sp>
        <p:nvSpPr>
          <p:cNvPr id="16" name="Oval 13">
            <a:extLst/>
          </p:cNvPr>
          <p:cNvSpPr>
            <a:spLocks noChangeArrowheads="1"/>
          </p:cNvSpPr>
          <p:nvPr/>
        </p:nvSpPr>
        <p:spPr bwMode="auto">
          <a:xfrm>
            <a:off x="1649413" y="3482975"/>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4</a:t>
            </a:r>
          </a:p>
        </p:txBody>
      </p:sp>
      <p:sp>
        <p:nvSpPr>
          <p:cNvPr id="17" name="Oval 14">
            <a:extLst/>
          </p:cNvPr>
          <p:cNvSpPr>
            <a:spLocks noChangeArrowheads="1"/>
          </p:cNvSpPr>
          <p:nvPr/>
        </p:nvSpPr>
        <p:spPr bwMode="auto">
          <a:xfrm>
            <a:off x="1649413" y="4244975"/>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5</a:t>
            </a:r>
          </a:p>
        </p:txBody>
      </p:sp>
      <p:sp>
        <p:nvSpPr>
          <p:cNvPr id="18" name="Oval 15">
            <a:extLst/>
          </p:cNvPr>
          <p:cNvSpPr>
            <a:spLocks noChangeArrowheads="1"/>
          </p:cNvSpPr>
          <p:nvPr/>
        </p:nvSpPr>
        <p:spPr bwMode="auto">
          <a:xfrm>
            <a:off x="1649413" y="5006975"/>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6</a:t>
            </a:r>
          </a:p>
        </p:txBody>
      </p:sp>
      <p:grpSp>
        <p:nvGrpSpPr>
          <p:cNvPr id="3" name="Group 2"/>
          <p:cNvGrpSpPr>
            <a:grpSpLocks/>
          </p:cNvGrpSpPr>
          <p:nvPr/>
        </p:nvGrpSpPr>
        <p:grpSpPr bwMode="auto">
          <a:xfrm>
            <a:off x="6672264" y="1712914"/>
            <a:ext cx="4283075" cy="2797175"/>
            <a:chOff x="526096" y="919383"/>
            <a:chExt cx="8597900" cy="5181600"/>
          </a:xfrm>
        </p:grpSpPr>
        <p:sp>
          <p:nvSpPr>
            <p:cNvPr id="19" name="Rectangle 3">
              <a:extLst/>
            </p:cNvPr>
            <p:cNvSpPr>
              <a:spLocks noChangeArrowheads="1"/>
            </p:cNvSpPr>
            <p:nvPr/>
          </p:nvSpPr>
          <p:spPr bwMode="auto">
            <a:xfrm>
              <a:off x="1810362" y="2063333"/>
              <a:ext cx="3275997" cy="2893697"/>
            </a:xfrm>
            <a:prstGeom prst="rect">
              <a:avLst/>
            </a:prstGeom>
            <a:gradFill rotWithShape="1">
              <a:gsLst>
                <a:gs pos="0">
                  <a:schemeClr val="hlink"/>
                </a:gs>
                <a:gs pos="100000">
                  <a:schemeClr val="hlink">
                    <a:gamma/>
                    <a:shade val="46275"/>
                    <a:invGamma/>
                  </a:schemeClr>
                </a:gs>
              </a:gsLst>
              <a:lin ang="5400000" scaled="1"/>
            </a:gra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endParaRPr lang="en-GB" altLang="en-US" sz="1000" b="1" dirty="0"/>
            </a:p>
          </p:txBody>
        </p:sp>
        <p:sp>
          <p:nvSpPr>
            <p:cNvPr id="20" name="Rectangle 4">
              <a:extLst/>
            </p:cNvPr>
            <p:cNvSpPr>
              <a:spLocks noChangeArrowheads="1"/>
            </p:cNvSpPr>
            <p:nvPr/>
          </p:nvSpPr>
          <p:spPr bwMode="auto">
            <a:xfrm>
              <a:off x="6316452" y="2063333"/>
              <a:ext cx="1982170" cy="2893697"/>
            </a:xfrm>
            <a:prstGeom prst="rect">
              <a:avLst/>
            </a:prstGeom>
            <a:gradFill rotWithShape="1">
              <a:gsLst>
                <a:gs pos="0">
                  <a:schemeClr val="hlink"/>
                </a:gs>
                <a:gs pos="100000">
                  <a:schemeClr val="hlink">
                    <a:gamma/>
                    <a:shade val="46275"/>
                    <a:invGamma/>
                  </a:schemeClr>
                </a:gs>
              </a:gsLst>
              <a:lin ang="5400000" scaled="1"/>
            </a:gra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endParaRPr lang="en-GB" altLang="en-US" sz="1000" b="1" dirty="0"/>
            </a:p>
          </p:txBody>
        </p:sp>
        <p:sp>
          <p:nvSpPr>
            <p:cNvPr id="36884" name="Line 5"/>
            <p:cNvSpPr>
              <a:spLocks noChangeShapeType="1"/>
            </p:cNvSpPr>
            <p:nvPr/>
          </p:nvSpPr>
          <p:spPr bwMode="auto">
            <a:xfrm>
              <a:off x="602296" y="2748183"/>
              <a:ext cx="15240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6885" name="Line 6"/>
            <p:cNvSpPr>
              <a:spLocks noChangeShapeType="1"/>
            </p:cNvSpPr>
            <p:nvPr/>
          </p:nvSpPr>
          <p:spPr bwMode="auto">
            <a:xfrm>
              <a:off x="602296" y="3205383"/>
              <a:ext cx="15240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6886" name="Line 7"/>
            <p:cNvSpPr>
              <a:spLocks noChangeShapeType="1"/>
            </p:cNvSpPr>
            <p:nvPr/>
          </p:nvSpPr>
          <p:spPr bwMode="auto">
            <a:xfrm>
              <a:off x="602296" y="3662583"/>
              <a:ext cx="15240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24" name="Text Box 8">
              <a:extLst/>
            </p:cNvPr>
            <p:cNvSpPr txBox="1">
              <a:spLocks noChangeArrowheads="1"/>
            </p:cNvSpPr>
            <p:nvPr/>
          </p:nvSpPr>
          <p:spPr bwMode="auto">
            <a:xfrm>
              <a:off x="526096" y="2369171"/>
              <a:ext cx="792246" cy="456110"/>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000" b="1" dirty="0"/>
                <a:t>Bob</a:t>
              </a:r>
            </a:p>
          </p:txBody>
        </p:sp>
        <p:sp>
          <p:nvSpPr>
            <p:cNvPr id="25" name="Text Box 9">
              <a:extLst/>
            </p:cNvPr>
            <p:cNvSpPr txBox="1">
              <a:spLocks noChangeArrowheads="1"/>
            </p:cNvSpPr>
            <p:nvPr/>
          </p:nvSpPr>
          <p:spPr bwMode="auto">
            <a:xfrm>
              <a:off x="526096" y="2824988"/>
              <a:ext cx="888782" cy="456110"/>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000" b="1" dirty="0"/>
                <a:t>Alice</a:t>
              </a:r>
            </a:p>
          </p:txBody>
        </p:sp>
        <p:sp>
          <p:nvSpPr>
            <p:cNvPr id="26" name="Text Box 10">
              <a:extLst/>
            </p:cNvPr>
            <p:cNvSpPr txBox="1">
              <a:spLocks noChangeArrowheads="1"/>
            </p:cNvSpPr>
            <p:nvPr/>
          </p:nvSpPr>
          <p:spPr bwMode="auto">
            <a:xfrm>
              <a:off x="526096" y="3283745"/>
              <a:ext cx="708581" cy="456110"/>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000" b="1" dirty="0"/>
                <a:t>Bill</a:t>
              </a:r>
            </a:p>
          </p:txBody>
        </p:sp>
        <p:sp>
          <p:nvSpPr>
            <p:cNvPr id="27" name="Rectangle 11">
              <a:extLst/>
            </p:cNvPr>
            <p:cNvSpPr>
              <a:spLocks noChangeArrowheads="1"/>
            </p:cNvSpPr>
            <p:nvPr/>
          </p:nvSpPr>
          <p:spPr bwMode="auto">
            <a:xfrm>
              <a:off x="2125854" y="2366232"/>
              <a:ext cx="991084" cy="1676227"/>
            </a:xfrm>
            <a:prstGeom prst="rect">
              <a:avLst/>
            </a:prstGeom>
            <a:gradFill rotWithShape="1">
              <a:gsLst>
                <a:gs pos="0">
                  <a:schemeClr val="bg1"/>
                </a:gs>
                <a:gs pos="100000">
                  <a:schemeClr val="bg1">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1000" b="1" dirty="0"/>
                <a:t>IIS</a:t>
              </a:r>
            </a:p>
          </p:txBody>
        </p:sp>
        <p:sp>
          <p:nvSpPr>
            <p:cNvPr id="28" name="Rectangle 12">
              <a:extLst/>
            </p:cNvPr>
            <p:cNvSpPr>
              <a:spLocks noChangeArrowheads="1"/>
            </p:cNvSpPr>
            <p:nvPr/>
          </p:nvSpPr>
          <p:spPr bwMode="auto">
            <a:xfrm>
              <a:off x="3499350" y="2366232"/>
              <a:ext cx="1293828" cy="1676227"/>
            </a:xfrm>
            <a:prstGeom prst="rect">
              <a:avLst/>
            </a:prstGeom>
            <a:gradFill rotWithShape="1">
              <a:gsLst>
                <a:gs pos="0">
                  <a:schemeClr val="bg1"/>
                </a:gs>
                <a:gs pos="100000">
                  <a:schemeClr val="bg1">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1000" b="1" dirty="0"/>
                <a:t>ASP.NET</a:t>
              </a:r>
            </a:p>
          </p:txBody>
        </p:sp>
        <p:sp>
          <p:nvSpPr>
            <p:cNvPr id="29" name="Text Box 13">
              <a:extLst/>
            </p:cNvPr>
            <p:cNvSpPr txBox="1">
              <a:spLocks noChangeArrowheads="1"/>
            </p:cNvSpPr>
            <p:nvPr/>
          </p:nvSpPr>
          <p:spPr bwMode="auto">
            <a:xfrm>
              <a:off x="1746627" y="1707504"/>
              <a:ext cx="1670728" cy="456110"/>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000" b="1" dirty="0"/>
                <a:t>Web Server </a:t>
              </a:r>
            </a:p>
          </p:txBody>
        </p:sp>
        <p:sp>
          <p:nvSpPr>
            <p:cNvPr id="30" name="Text Box 14">
              <a:extLst/>
            </p:cNvPr>
            <p:cNvSpPr txBox="1">
              <a:spLocks noChangeArrowheads="1"/>
            </p:cNvSpPr>
            <p:nvPr/>
          </p:nvSpPr>
          <p:spPr bwMode="auto">
            <a:xfrm>
              <a:off x="6227223" y="1681036"/>
              <a:ext cx="2896773" cy="455817"/>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1000" b="1" dirty="0"/>
                <a:t>Database Server</a:t>
              </a:r>
            </a:p>
          </p:txBody>
        </p:sp>
        <p:sp>
          <p:nvSpPr>
            <p:cNvPr id="36894" name="AutoShape 15"/>
            <p:cNvSpPr>
              <a:spLocks noChangeArrowheads="1"/>
            </p:cNvSpPr>
            <p:nvPr/>
          </p:nvSpPr>
          <p:spPr bwMode="auto">
            <a:xfrm>
              <a:off x="3650296" y="3433983"/>
              <a:ext cx="457200" cy="381000"/>
            </a:xfrm>
            <a:prstGeom prst="flowChartMultidocument">
              <a:avLst/>
            </a:prstGeom>
            <a:solidFill>
              <a:schemeClr val="tx1"/>
            </a:solidFill>
            <a:ln w="127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endParaRPr lang="en-GB" altLang="en-US" sz="1000">
                <a:latin typeface="Arial" panose="020B0604020202020204" pitchFamily="34" charset="0"/>
              </a:endParaRPr>
            </a:p>
          </p:txBody>
        </p:sp>
        <p:sp>
          <p:nvSpPr>
            <p:cNvPr id="36895" name="AutoShape 16"/>
            <p:cNvSpPr>
              <a:spLocks noChangeArrowheads="1"/>
            </p:cNvSpPr>
            <p:nvPr/>
          </p:nvSpPr>
          <p:spPr bwMode="auto">
            <a:xfrm>
              <a:off x="4183696" y="3433983"/>
              <a:ext cx="457200" cy="381000"/>
            </a:xfrm>
            <a:prstGeom prst="flowChartMultidocument">
              <a:avLst/>
            </a:prstGeom>
            <a:solidFill>
              <a:schemeClr val="tx1"/>
            </a:solidFill>
            <a:ln w="127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endParaRPr lang="en-GB" altLang="en-US" sz="1000">
                <a:latin typeface="Arial" panose="020B0604020202020204" pitchFamily="34" charset="0"/>
              </a:endParaRPr>
            </a:p>
          </p:txBody>
        </p:sp>
        <p:sp>
          <p:nvSpPr>
            <p:cNvPr id="36896" name="Rectangle 17"/>
            <p:cNvSpPr>
              <a:spLocks noChangeArrowheads="1"/>
            </p:cNvSpPr>
            <p:nvPr/>
          </p:nvSpPr>
          <p:spPr bwMode="auto">
            <a:xfrm>
              <a:off x="3345496" y="2214783"/>
              <a:ext cx="4800600" cy="2590800"/>
            </a:xfrm>
            <a:prstGeom prst="rect">
              <a:avLst/>
            </a:prstGeom>
            <a:noFill/>
            <a:ln w="31750"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endParaRPr lang="en-GB" altLang="en-US" sz="1000">
                <a:latin typeface="Arial" panose="020B0604020202020204" pitchFamily="34" charset="0"/>
              </a:endParaRPr>
            </a:p>
          </p:txBody>
        </p:sp>
        <p:sp>
          <p:nvSpPr>
            <p:cNvPr id="34" name="Text Box 18">
              <a:extLst/>
            </p:cNvPr>
            <p:cNvSpPr txBox="1">
              <a:spLocks noChangeArrowheads="1"/>
            </p:cNvSpPr>
            <p:nvPr/>
          </p:nvSpPr>
          <p:spPr bwMode="auto">
            <a:xfrm>
              <a:off x="5086360" y="1833955"/>
              <a:ext cx="1217345" cy="455817"/>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altLang="en-US" sz="1000" b="1" dirty="0"/>
                <a:t>Trust</a:t>
              </a:r>
            </a:p>
          </p:txBody>
        </p:sp>
        <p:sp>
          <p:nvSpPr>
            <p:cNvPr id="36898" name="Line 19"/>
            <p:cNvSpPr>
              <a:spLocks noChangeShapeType="1"/>
            </p:cNvSpPr>
            <p:nvPr/>
          </p:nvSpPr>
          <p:spPr bwMode="auto">
            <a:xfrm>
              <a:off x="3116896" y="3205383"/>
              <a:ext cx="3810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6899" name="Line 20"/>
            <p:cNvSpPr>
              <a:spLocks noChangeShapeType="1"/>
            </p:cNvSpPr>
            <p:nvPr/>
          </p:nvSpPr>
          <p:spPr bwMode="auto">
            <a:xfrm>
              <a:off x="4780596" y="3967383"/>
              <a:ext cx="16764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6900" name="Line 21"/>
            <p:cNvSpPr>
              <a:spLocks noChangeShapeType="1"/>
            </p:cNvSpPr>
            <p:nvPr/>
          </p:nvSpPr>
          <p:spPr bwMode="auto">
            <a:xfrm>
              <a:off x="4793296" y="2748183"/>
              <a:ext cx="16637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6901" name="AutoShape 22"/>
            <p:cNvSpPr>
              <a:spLocks noChangeArrowheads="1"/>
            </p:cNvSpPr>
            <p:nvPr/>
          </p:nvSpPr>
          <p:spPr bwMode="auto">
            <a:xfrm>
              <a:off x="894396" y="919383"/>
              <a:ext cx="3594100" cy="457200"/>
            </a:xfrm>
            <a:prstGeom prst="roundRect">
              <a:avLst>
                <a:gd name="adj" fmla="val 50000"/>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algn="ctr" eaLnBrk="1" hangingPunct="1"/>
              <a:r>
                <a:rPr lang="en-US" altLang="en-US" sz="1000" b="1" i="1">
                  <a:latin typeface="Arial" panose="020B0604020202020204" pitchFamily="34" charset="0"/>
                </a:rPr>
                <a:t>Forms Authentication</a:t>
              </a:r>
            </a:p>
          </p:txBody>
        </p:sp>
        <p:sp>
          <p:nvSpPr>
            <p:cNvPr id="36902" name="AutoShape 23"/>
            <p:cNvSpPr>
              <a:spLocks noChangeArrowheads="1"/>
            </p:cNvSpPr>
            <p:nvPr/>
          </p:nvSpPr>
          <p:spPr bwMode="auto">
            <a:xfrm>
              <a:off x="3866196" y="919383"/>
              <a:ext cx="3263900" cy="457200"/>
            </a:xfrm>
            <a:prstGeom prst="roundRect">
              <a:avLst>
                <a:gd name="adj" fmla="val 50000"/>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algn="ctr" eaLnBrk="1" hangingPunct="1"/>
              <a:r>
                <a:rPr lang="en-US" altLang="en-US" sz="1000" b="1" i="1">
                  <a:latin typeface="Arial" panose="020B0604020202020204" pitchFamily="34" charset="0"/>
                </a:rPr>
                <a:t>URL Authorization</a:t>
              </a:r>
            </a:p>
          </p:txBody>
        </p:sp>
        <p:sp>
          <p:nvSpPr>
            <p:cNvPr id="36903" name="AutoShape 24"/>
            <p:cNvSpPr>
              <a:spLocks noChangeArrowheads="1"/>
            </p:cNvSpPr>
            <p:nvPr/>
          </p:nvSpPr>
          <p:spPr bwMode="auto">
            <a:xfrm>
              <a:off x="3027996" y="5643783"/>
              <a:ext cx="2057400" cy="457200"/>
            </a:xfrm>
            <a:prstGeom prst="roundRect">
              <a:avLst>
                <a:gd name="adj" fmla="val 50000"/>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algn="ctr" eaLnBrk="1" hangingPunct="1"/>
              <a:r>
                <a:rPr lang="en-US" altLang="en-US" sz="1000" b="1" i="1">
                  <a:latin typeface="Arial" panose="020B0604020202020204" pitchFamily="34" charset="0"/>
                </a:rPr>
                <a:t>DPAPI</a:t>
              </a:r>
            </a:p>
          </p:txBody>
        </p:sp>
        <p:sp>
          <p:nvSpPr>
            <p:cNvPr id="36904" name="AutoShape 25"/>
            <p:cNvSpPr>
              <a:spLocks noChangeArrowheads="1"/>
            </p:cNvSpPr>
            <p:nvPr/>
          </p:nvSpPr>
          <p:spPr bwMode="auto">
            <a:xfrm>
              <a:off x="5618796" y="5643783"/>
              <a:ext cx="3505200" cy="457200"/>
            </a:xfrm>
            <a:prstGeom prst="roundRect">
              <a:avLst>
                <a:gd name="adj" fmla="val 50000"/>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algn="ctr" eaLnBrk="1" hangingPunct="1"/>
              <a:r>
                <a:rPr lang="en-US" altLang="en-US" sz="1000" b="1" i="1">
                  <a:latin typeface="Arial" panose="020B0604020202020204" pitchFamily="34" charset="0"/>
                </a:rPr>
                <a:t>Windows Authentication</a:t>
              </a:r>
            </a:p>
          </p:txBody>
        </p:sp>
        <p:sp>
          <p:nvSpPr>
            <p:cNvPr id="36905" name="Line 26"/>
            <p:cNvSpPr>
              <a:spLocks noChangeShapeType="1"/>
            </p:cNvSpPr>
            <p:nvPr/>
          </p:nvSpPr>
          <p:spPr bwMode="auto">
            <a:xfrm>
              <a:off x="4780596" y="3433983"/>
              <a:ext cx="25908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6906" name="Line 27"/>
            <p:cNvSpPr>
              <a:spLocks noChangeShapeType="1"/>
            </p:cNvSpPr>
            <p:nvPr/>
          </p:nvSpPr>
          <p:spPr bwMode="auto">
            <a:xfrm>
              <a:off x="3726496" y="1376583"/>
              <a:ext cx="0" cy="1219200"/>
            </a:xfrm>
            <a:prstGeom prst="line">
              <a:avLst/>
            </a:prstGeom>
            <a:noFill/>
            <a:ln w="12700">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6907" name="Line 28"/>
            <p:cNvSpPr>
              <a:spLocks noChangeShapeType="1"/>
            </p:cNvSpPr>
            <p:nvPr/>
          </p:nvSpPr>
          <p:spPr bwMode="auto">
            <a:xfrm>
              <a:off x="4564696" y="1376583"/>
              <a:ext cx="0" cy="1219200"/>
            </a:xfrm>
            <a:prstGeom prst="line">
              <a:avLst/>
            </a:prstGeom>
            <a:noFill/>
            <a:ln w="12700">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pic>
          <p:nvPicPr>
            <p:cNvPr id="36908" name="Picture 29" descr="cqdufzqq[1]"/>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66196" y="4195983"/>
              <a:ext cx="447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9" name="Line 30"/>
            <p:cNvSpPr>
              <a:spLocks noChangeShapeType="1"/>
            </p:cNvSpPr>
            <p:nvPr/>
          </p:nvSpPr>
          <p:spPr bwMode="auto">
            <a:xfrm flipH="1" flipV="1">
              <a:off x="4094796" y="4500783"/>
              <a:ext cx="12700" cy="1143000"/>
            </a:xfrm>
            <a:prstGeom prst="line">
              <a:avLst/>
            </a:prstGeom>
            <a:noFill/>
            <a:ln w="12700">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6910" name="Rectangle 31"/>
            <p:cNvSpPr>
              <a:spLocks noChangeArrowheads="1"/>
            </p:cNvSpPr>
            <p:nvPr/>
          </p:nvSpPr>
          <p:spPr bwMode="auto">
            <a:xfrm>
              <a:off x="1364296" y="2062383"/>
              <a:ext cx="304800" cy="2895600"/>
            </a:xfrm>
            <a:prstGeom prst="rect">
              <a:avLst/>
            </a:prstGeom>
            <a:solidFill>
              <a:srgbClr val="969696"/>
            </a:solidFill>
            <a:ln w="12700">
              <a:solidFill>
                <a:schemeClr val="tx1"/>
              </a:solidFill>
              <a:miter lim="800000"/>
              <a:headEnd/>
              <a:tailEnd/>
            </a:ln>
            <a:effectLst>
              <a:outerShdw dist="107763" dir="2700000" algn="ctr" rotWithShape="0">
                <a:schemeClr val="bg2">
                  <a:alpha val="50000"/>
                </a:schemeClr>
              </a:outerShdw>
            </a:effectLst>
          </p:spPr>
          <p:txBody>
            <a:bodyPr vert="eaVert" wrap="none" anchor="ct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algn="ctr" eaLnBrk="1" hangingPunct="1"/>
              <a:r>
                <a:rPr lang="en-US" altLang="en-US" sz="1000" b="1">
                  <a:latin typeface="Arial" panose="020B0604020202020204" pitchFamily="34" charset="0"/>
                </a:rPr>
                <a:t>Firewall</a:t>
              </a:r>
            </a:p>
          </p:txBody>
        </p:sp>
        <p:sp>
          <p:nvSpPr>
            <p:cNvPr id="48" name="AutoShape 32">
              <a:extLst/>
            </p:cNvPr>
            <p:cNvSpPr>
              <a:spLocks noChangeArrowheads="1"/>
            </p:cNvSpPr>
            <p:nvPr/>
          </p:nvSpPr>
          <p:spPr bwMode="auto">
            <a:xfrm>
              <a:off x="6456670" y="2366232"/>
              <a:ext cx="761639" cy="838113"/>
            </a:xfrm>
            <a:prstGeom prst="flowChartMagneticDisk">
              <a:avLst/>
            </a:prstGeom>
            <a:gradFill rotWithShape="1">
              <a:gsLst>
                <a:gs pos="0">
                  <a:schemeClr val="bg1"/>
                </a:gs>
                <a:gs pos="100000">
                  <a:schemeClr val="bg1">
                    <a:gamma/>
                    <a:shade val="46275"/>
                    <a:invGamma/>
                  </a:scheme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eaLnBrk="1" hangingPunct="1">
                <a:defRPr/>
              </a:pPr>
              <a:r>
                <a:rPr lang="en-US" altLang="en-US" sz="1000" b="1" dirty="0"/>
                <a:t>Login</a:t>
              </a:r>
            </a:p>
          </p:txBody>
        </p:sp>
        <p:sp>
          <p:nvSpPr>
            <p:cNvPr id="49" name="AutoShape 33">
              <a:extLst/>
            </p:cNvPr>
            <p:cNvSpPr>
              <a:spLocks noChangeArrowheads="1"/>
            </p:cNvSpPr>
            <p:nvPr/>
          </p:nvSpPr>
          <p:spPr bwMode="auto">
            <a:xfrm>
              <a:off x="6456670" y="3739561"/>
              <a:ext cx="761639" cy="838114"/>
            </a:xfrm>
            <a:prstGeom prst="flowChartMagneticDisk">
              <a:avLst/>
            </a:prstGeom>
            <a:gradFill rotWithShape="1">
              <a:gsLst>
                <a:gs pos="0">
                  <a:schemeClr val="bg1"/>
                </a:gs>
                <a:gs pos="100000">
                  <a:schemeClr val="bg1">
                    <a:gamma/>
                    <a:shade val="46275"/>
                    <a:invGamma/>
                  </a:scheme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eaLnBrk="1" hangingPunct="1">
                <a:defRPr/>
              </a:pPr>
              <a:r>
                <a:rPr lang="en-US" altLang="en-US" sz="1000" b="1" dirty="0"/>
                <a:t>State</a:t>
              </a:r>
            </a:p>
          </p:txBody>
        </p:sp>
        <p:sp>
          <p:nvSpPr>
            <p:cNvPr id="50" name="AutoShape 34">
              <a:extLst/>
            </p:cNvPr>
            <p:cNvSpPr>
              <a:spLocks noChangeArrowheads="1"/>
            </p:cNvSpPr>
            <p:nvPr/>
          </p:nvSpPr>
          <p:spPr bwMode="auto">
            <a:xfrm>
              <a:off x="7371274" y="3054367"/>
              <a:ext cx="761637" cy="838113"/>
            </a:xfrm>
            <a:prstGeom prst="flowChartMagneticDisk">
              <a:avLst/>
            </a:prstGeom>
            <a:gradFill rotWithShape="1">
              <a:gsLst>
                <a:gs pos="0">
                  <a:schemeClr val="bg1"/>
                </a:gs>
                <a:gs pos="100000">
                  <a:schemeClr val="bg1">
                    <a:gamma/>
                    <a:shade val="46275"/>
                    <a:invGamma/>
                  </a:scheme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eaLnBrk="1" hangingPunct="1">
                <a:defRPr/>
              </a:pPr>
              <a:r>
                <a:rPr lang="en-US" altLang="en-US" sz="1000" b="1" dirty="0"/>
                <a:t>Main</a:t>
              </a:r>
            </a:p>
          </p:txBody>
        </p:sp>
        <p:sp>
          <p:nvSpPr>
            <p:cNvPr id="36914" name="Line 35"/>
            <p:cNvSpPr>
              <a:spLocks noChangeShapeType="1"/>
            </p:cNvSpPr>
            <p:nvPr/>
          </p:nvSpPr>
          <p:spPr bwMode="auto">
            <a:xfrm flipV="1">
              <a:off x="6837996" y="4424583"/>
              <a:ext cx="0" cy="1219200"/>
            </a:xfrm>
            <a:prstGeom prst="line">
              <a:avLst/>
            </a:prstGeom>
            <a:noFill/>
            <a:ln w="12700">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6915" name="Line 36"/>
            <p:cNvSpPr>
              <a:spLocks noChangeShapeType="1"/>
            </p:cNvSpPr>
            <p:nvPr/>
          </p:nvSpPr>
          <p:spPr bwMode="auto">
            <a:xfrm flipV="1">
              <a:off x="7765096" y="3738783"/>
              <a:ext cx="0" cy="1905000"/>
            </a:xfrm>
            <a:prstGeom prst="line">
              <a:avLst/>
            </a:prstGeom>
            <a:noFill/>
            <a:ln w="12700">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6916" name="Line 37"/>
            <p:cNvSpPr>
              <a:spLocks noChangeShapeType="1"/>
            </p:cNvSpPr>
            <p:nvPr/>
          </p:nvSpPr>
          <p:spPr bwMode="auto">
            <a:xfrm flipV="1">
              <a:off x="7066596" y="3052983"/>
              <a:ext cx="0" cy="2590800"/>
            </a:xfrm>
            <a:prstGeom prst="line">
              <a:avLst/>
            </a:prstGeom>
            <a:noFill/>
            <a:ln w="12700">
              <a:solidFill>
                <a:schemeClr val="tx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sp>
        <p:nvSpPr>
          <p:cNvPr id="54" name="Oval 12">
            <a:extLst/>
          </p:cNvPr>
          <p:cNvSpPr>
            <a:spLocks noChangeArrowheads="1"/>
          </p:cNvSpPr>
          <p:nvPr/>
        </p:nvSpPr>
        <p:spPr bwMode="auto">
          <a:xfrm>
            <a:off x="1558925" y="2720975"/>
            <a:ext cx="776288" cy="6858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3</a:t>
            </a:r>
          </a:p>
        </p:txBody>
      </p:sp>
    </p:spTree>
    <p:extLst>
      <p:ext uri="{BB962C8B-B14F-4D97-AF65-F5344CB8AC3E}">
        <p14:creationId xmlns:p14="http://schemas.microsoft.com/office/powerpoint/2010/main" val="2737974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638301" y="188914"/>
            <a:ext cx="8913813" cy="503237"/>
          </a:xfrm>
        </p:spPr>
        <p:txBody>
          <a:bodyPr>
            <a:normAutofit fontScale="90000"/>
          </a:bodyPr>
          <a:lstStyle/>
          <a:p>
            <a:r>
              <a:rPr lang="en-US" altLang="en-US" smtClean="0"/>
              <a:t>The Threat Modeling Process</a:t>
            </a:r>
          </a:p>
        </p:txBody>
      </p:sp>
      <p:sp>
        <p:nvSpPr>
          <p:cNvPr id="6" name="Rectangle 3">
            <a:extLst/>
          </p:cNvPr>
          <p:cNvSpPr>
            <a:spLocks noChangeArrowheads="1"/>
          </p:cNvSpPr>
          <p:nvPr/>
        </p:nvSpPr>
        <p:spPr bwMode="auto">
          <a:xfrm>
            <a:off x="2640013" y="1201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assets</a:t>
            </a:r>
          </a:p>
        </p:txBody>
      </p:sp>
      <p:sp>
        <p:nvSpPr>
          <p:cNvPr id="7" name="Rectangle 4">
            <a:extLst/>
          </p:cNvPr>
          <p:cNvSpPr>
            <a:spLocks noChangeArrowheads="1"/>
          </p:cNvSpPr>
          <p:nvPr/>
        </p:nvSpPr>
        <p:spPr bwMode="auto">
          <a:xfrm>
            <a:off x="2640013" y="1963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architecture</a:t>
            </a:r>
          </a:p>
        </p:txBody>
      </p:sp>
      <p:sp>
        <p:nvSpPr>
          <p:cNvPr id="8" name="Rectangle 5">
            <a:extLst/>
          </p:cNvPr>
          <p:cNvSpPr>
            <a:spLocks noChangeArrowheads="1"/>
          </p:cNvSpPr>
          <p:nvPr/>
        </p:nvSpPr>
        <p:spPr bwMode="auto">
          <a:xfrm>
            <a:off x="2640013" y="2725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Decompose application</a:t>
            </a:r>
          </a:p>
        </p:txBody>
      </p:sp>
      <p:sp>
        <p:nvSpPr>
          <p:cNvPr id="9" name="Rectangle 6">
            <a:extLst/>
          </p:cNvPr>
          <p:cNvSpPr>
            <a:spLocks noChangeArrowheads="1"/>
          </p:cNvSpPr>
          <p:nvPr/>
        </p:nvSpPr>
        <p:spPr bwMode="auto">
          <a:xfrm>
            <a:off x="2640013" y="3487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threats</a:t>
            </a:r>
          </a:p>
        </p:txBody>
      </p:sp>
      <p:sp>
        <p:nvSpPr>
          <p:cNvPr id="10" name="Rectangle 7">
            <a:extLst/>
          </p:cNvPr>
          <p:cNvSpPr>
            <a:spLocks noChangeArrowheads="1"/>
          </p:cNvSpPr>
          <p:nvPr/>
        </p:nvSpPr>
        <p:spPr bwMode="auto">
          <a:xfrm>
            <a:off x="2640013" y="4249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threats</a:t>
            </a:r>
          </a:p>
        </p:txBody>
      </p:sp>
      <p:sp>
        <p:nvSpPr>
          <p:cNvPr id="11" name="Rectangle 8">
            <a:extLst/>
          </p:cNvPr>
          <p:cNvSpPr>
            <a:spLocks noChangeArrowheads="1"/>
          </p:cNvSpPr>
          <p:nvPr/>
        </p:nvSpPr>
        <p:spPr bwMode="auto">
          <a:xfrm>
            <a:off x="2640013" y="5011738"/>
            <a:ext cx="4038600"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Rate threats</a:t>
            </a:r>
          </a:p>
        </p:txBody>
      </p:sp>
      <p:sp>
        <p:nvSpPr>
          <p:cNvPr id="13" name="Oval 10">
            <a:extLst/>
          </p:cNvPr>
          <p:cNvSpPr>
            <a:spLocks noChangeArrowheads="1"/>
          </p:cNvSpPr>
          <p:nvPr/>
        </p:nvSpPr>
        <p:spPr bwMode="auto">
          <a:xfrm>
            <a:off x="1878013" y="1201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1</a:t>
            </a:r>
          </a:p>
        </p:txBody>
      </p:sp>
      <p:sp>
        <p:nvSpPr>
          <p:cNvPr id="14" name="Oval 11">
            <a:extLst/>
          </p:cNvPr>
          <p:cNvSpPr>
            <a:spLocks noChangeArrowheads="1"/>
          </p:cNvSpPr>
          <p:nvPr/>
        </p:nvSpPr>
        <p:spPr bwMode="auto">
          <a:xfrm>
            <a:off x="1878013" y="1963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2</a:t>
            </a:r>
          </a:p>
        </p:txBody>
      </p:sp>
      <p:sp>
        <p:nvSpPr>
          <p:cNvPr id="15" name="Oval 12">
            <a:extLst/>
          </p:cNvPr>
          <p:cNvSpPr>
            <a:spLocks noChangeArrowheads="1"/>
          </p:cNvSpPr>
          <p:nvPr/>
        </p:nvSpPr>
        <p:spPr bwMode="auto">
          <a:xfrm>
            <a:off x="1878013" y="2725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3</a:t>
            </a:r>
          </a:p>
        </p:txBody>
      </p:sp>
      <p:sp>
        <p:nvSpPr>
          <p:cNvPr id="16" name="Oval 13">
            <a:extLst/>
          </p:cNvPr>
          <p:cNvSpPr>
            <a:spLocks noChangeArrowheads="1"/>
          </p:cNvSpPr>
          <p:nvPr/>
        </p:nvSpPr>
        <p:spPr bwMode="auto">
          <a:xfrm>
            <a:off x="1878013" y="3487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4</a:t>
            </a:r>
          </a:p>
        </p:txBody>
      </p:sp>
      <p:sp>
        <p:nvSpPr>
          <p:cNvPr id="17" name="Oval 14">
            <a:extLst/>
          </p:cNvPr>
          <p:cNvSpPr>
            <a:spLocks noChangeArrowheads="1"/>
          </p:cNvSpPr>
          <p:nvPr/>
        </p:nvSpPr>
        <p:spPr bwMode="auto">
          <a:xfrm>
            <a:off x="1878013" y="4249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5</a:t>
            </a:r>
          </a:p>
        </p:txBody>
      </p:sp>
      <p:sp>
        <p:nvSpPr>
          <p:cNvPr id="18" name="Oval 15">
            <a:extLst/>
          </p:cNvPr>
          <p:cNvSpPr>
            <a:spLocks noChangeArrowheads="1"/>
          </p:cNvSpPr>
          <p:nvPr/>
        </p:nvSpPr>
        <p:spPr bwMode="auto">
          <a:xfrm>
            <a:off x="1878013" y="5011738"/>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6</a:t>
            </a:r>
          </a:p>
        </p:txBody>
      </p:sp>
      <p:sp>
        <p:nvSpPr>
          <p:cNvPr id="2" name="Rectangle 1"/>
          <p:cNvSpPr>
            <a:spLocks noChangeArrowheads="1"/>
          </p:cNvSpPr>
          <p:nvPr/>
        </p:nvSpPr>
        <p:spPr bwMode="auto">
          <a:xfrm>
            <a:off x="6907214" y="3141663"/>
            <a:ext cx="386873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charset="0"/>
                <a:ea typeface="MS PGothic" panose="020B0600070205080204" pitchFamily="34" charset="-128"/>
              </a:defRPr>
            </a:lvl1pPr>
            <a:lvl2pPr>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sz="1600"/>
              <a:t>Method #1: Threat lists</a:t>
            </a:r>
          </a:p>
          <a:p>
            <a:pPr lvl="1" eaLnBrk="1" hangingPunct="1"/>
            <a:r>
              <a:rPr lang="en-US" altLang="en-US" sz="1600"/>
              <a:t>Start with laundry list of possible threats</a:t>
            </a:r>
          </a:p>
          <a:p>
            <a:pPr lvl="1" eaLnBrk="1" hangingPunct="1"/>
            <a:r>
              <a:rPr lang="en-US" altLang="en-US" sz="1600"/>
              <a:t>Identify the threats that apply to your app</a:t>
            </a:r>
          </a:p>
          <a:p>
            <a:pPr eaLnBrk="1" hangingPunct="1"/>
            <a:r>
              <a:rPr lang="en-US" altLang="en-US" sz="1600"/>
              <a:t>Method #2: </a:t>
            </a:r>
            <a:r>
              <a:rPr lang="en-US" altLang="en-US" sz="1600" b="1"/>
              <a:t>STRIDE</a:t>
            </a:r>
          </a:p>
          <a:p>
            <a:pPr lvl="1" eaLnBrk="1" hangingPunct="1"/>
            <a:r>
              <a:rPr lang="en-US" altLang="en-US" sz="1600"/>
              <a:t>Categorized list of threat types</a:t>
            </a:r>
          </a:p>
          <a:p>
            <a:pPr lvl="1" eaLnBrk="1" hangingPunct="1"/>
            <a:r>
              <a:rPr lang="en-US" altLang="en-US" sz="1600"/>
              <a:t>Identify threats by type/category</a:t>
            </a:r>
          </a:p>
          <a:p>
            <a:pPr eaLnBrk="1" hangingPunct="1"/>
            <a:r>
              <a:rPr lang="en-US" altLang="en-US" sz="1600"/>
              <a:t>Optionally draw </a:t>
            </a:r>
            <a:r>
              <a:rPr lang="en-US" altLang="en-US" sz="1600" b="1" u="sng"/>
              <a:t>threat trees</a:t>
            </a:r>
            <a:endParaRPr lang="en-US" altLang="en-US" sz="1600" b="1"/>
          </a:p>
          <a:p>
            <a:pPr lvl="1" eaLnBrk="1" hangingPunct="1"/>
            <a:r>
              <a:rPr lang="en-US" altLang="en-US" sz="1600"/>
              <a:t>Root nodes represent attacker's goals</a:t>
            </a:r>
          </a:p>
          <a:p>
            <a:pPr lvl="1" eaLnBrk="1" hangingPunct="1"/>
            <a:r>
              <a:rPr lang="en-US" altLang="en-US" sz="1600"/>
              <a:t>Trees help identify threat conditions</a:t>
            </a:r>
          </a:p>
        </p:txBody>
      </p:sp>
      <p:sp>
        <p:nvSpPr>
          <p:cNvPr id="19" name="Oval 13">
            <a:extLst/>
          </p:cNvPr>
          <p:cNvSpPr>
            <a:spLocks noChangeArrowheads="1"/>
          </p:cNvSpPr>
          <p:nvPr/>
        </p:nvSpPr>
        <p:spPr bwMode="auto">
          <a:xfrm>
            <a:off x="1774825" y="3487738"/>
            <a:ext cx="788988" cy="6858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4</a:t>
            </a:r>
          </a:p>
        </p:txBody>
      </p:sp>
    </p:spTree>
    <p:extLst>
      <p:ext uri="{BB962C8B-B14F-4D97-AF65-F5344CB8AC3E}">
        <p14:creationId xmlns:p14="http://schemas.microsoft.com/office/powerpoint/2010/main" val="16130316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638301" y="188914"/>
            <a:ext cx="8913813" cy="503237"/>
          </a:xfrm>
        </p:spPr>
        <p:txBody>
          <a:bodyPr>
            <a:normAutofit fontScale="90000"/>
          </a:bodyPr>
          <a:lstStyle/>
          <a:p>
            <a:r>
              <a:rPr lang="en-US" altLang="en-US" smtClean="0"/>
              <a:t>The Threat Modeling Process</a:t>
            </a:r>
          </a:p>
        </p:txBody>
      </p:sp>
      <p:sp>
        <p:nvSpPr>
          <p:cNvPr id="6" name="Rectangle 3">
            <a:extLst/>
          </p:cNvPr>
          <p:cNvSpPr>
            <a:spLocks noChangeArrowheads="1"/>
          </p:cNvSpPr>
          <p:nvPr/>
        </p:nvSpPr>
        <p:spPr bwMode="auto">
          <a:xfrm>
            <a:off x="2489200" y="1228726"/>
            <a:ext cx="3822700" cy="612775"/>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assets</a:t>
            </a:r>
          </a:p>
        </p:txBody>
      </p:sp>
      <p:sp>
        <p:nvSpPr>
          <p:cNvPr id="7" name="Rectangle 4">
            <a:extLst/>
          </p:cNvPr>
          <p:cNvSpPr>
            <a:spLocks noChangeArrowheads="1"/>
          </p:cNvSpPr>
          <p:nvPr/>
        </p:nvSpPr>
        <p:spPr bwMode="auto">
          <a:xfrm>
            <a:off x="2489200" y="1990726"/>
            <a:ext cx="3822700" cy="612775"/>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architecture</a:t>
            </a:r>
          </a:p>
        </p:txBody>
      </p:sp>
      <p:sp>
        <p:nvSpPr>
          <p:cNvPr id="8" name="Rectangle 5">
            <a:extLst/>
          </p:cNvPr>
          <p:cNvSpPr>
            <a:spLocks noChangeArrowheads="1"/>
          </p:cNvSpPr>
          <p:nvPr/>
        </p:nvSpPr>
        <p:spPr bwMode="auto">
          <a:xfrm>
            <a:off x="2489200" y="2752726"/>
            <a:ext cx="3822700" cy="612775"/>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Decompose application</a:t>
            </a:r>
          </a:p>
        </p:txBody>
      </p:sp>
      <p:sp>
        <p:nvSpPr>
          <p:cNvPr id="9" name="Rectangle 6">
            <a:extLst/>
          </p:cNvPr>
          <p:cNvSpPr>
            <a:spLocks noChangeArrowheads="1"/>
          </p:cNvSpPr>
          <p:nvPr/>
        </p:nvSpPr>
        <p:spPr bwMode="auto">
          <a:xfrm>
            <a:off x="2489200" y="3514726"/>
            <a:ext cx="3822700" cy="612775"/>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threats</a:t>
            </a:r>
          </a:p>
        </p:txBody>
      </p:sp>
      <p:sp>
        <p:nvSpPr>
          <p:cNvPr id="10" name="Rectangle 7">
            <a:extLst/>
          </p:cNvPr>
          <p:cNvSpPr>
            <a:spLocks noChangeArrowheads="1"/>
          </p:cNvSpPr>
          <p:nvPr/>
        </p:nvSpPr>
        <p:spPr bwMode="auto">
          <a:xfrm>
            <a:off x="2489200" y="4276726"/>
            <a:ext cx="3822700" cy="612775"/>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threats</a:t>
            </a:r>
          </a:p>
        </p:txBody>
      </p:sp>
      <p:sp>
        <p:nvSpPr>
          <p:cNvPr id="11" name="Rectangle 8">
            <a:extLst/>
          </p:cNvPr>
          <p:cNvSpPr>
            <a:spLocks noChangeArrowheads="1"/>
          </p:cNvSpPr>
          <p:nvPr/>
        </p:nvSpPr>
        <p:spPr bwMode="auto">
          <a:xfrm>
            <a:off x="2489200" y="5038726"/>
            <a:ext cx="3822700" cy="612775"/>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Rate threats</a:t>
            </a:r>
          </a:p>
        </p:txBody>
      </p:sp>
      <p:sp>
        <p:nvSpPr>
          <p:cNvPr id="13" name="Oval 10">
            <a:extLst/>
          </p:cNvPr>
          <p:cNvSpPr>
            <a:spLocks noChangeArrowheads="1"/>
          </p:cNvSpPr>
          <p:nvPr/>
        </p:nvSpPr>
        <p:spPr bwMode="auto">
          <a:xfrm>
            <a:off x="1727200" y="1228726"/>
            <a:ext cx="533400" cy="536575"/>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1</a:t>
            </a:r>
          </a:p>
        </p:txBody>
      </p:sp>
      <p:sp>
        <p:nvSpPr>
          <p:cNvPr id="14" name="Oval 11">
            <a:extLst/>
          </p:cNvPr>
          <p:cNvSpPr>
            <a:spLocks noChangeArrowheads="1"/>
          </p:cNvSpPr>
          <p:nvPr/>
        </p:nvSpPr>
        <p:spPr bwMode="auto">
          <a:xfrm>
            <a:off x="1727200" y="1990726"/>
            <a:ext cx="533400" cy="536575"/>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2</a:t>
            </a:r>
          </a:p>
        </p:txBody>
      </p:sp>
      <p:sp>
        <p:nvSpPr>
          <p:cNvPr id="15" name="Oval 12">
            <a:extLst/>
          </p:cNvPr>
          <p:cNvSpPr>
            <a:spLocks noChangeArrowheads="1"/>
          </p:cNvSpPr>
          <p:nvPr/>
        </p:nvSpPr>
        <p:spPr bwMode="auto">
          <a:xfrm>
            <a:off x="1727200" y="2752726"/>
            <a:ext cx="533400" cy="536575"/>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3</a:t>
            </a:r>
          </a:p>
        </p:txBody>
      </p:sp>
      <p:sp>
        <p:nvSpPr>
          <p:cNvPr id="16" name="Oval 13">
            <a:extLst/>
          </p:cNvPr>
          <p:cNvSpPr>
            <a:spLocks noChangeArrowheads="1"/>
          </p:cNvSpPr>
          <p:nvPr/>
        </p:nvSpPr>
        <p:spPr bwMode="auto">
          <a:xfrm>
            <a:off x="1727200" y="3514726"/>
            <a:ext cx="533400" cy="536575"/>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4</a:t>
            </a:r>
          </a:p>
        </p:txBody>
      </p:sp>
      <p:sp>
        <p:nvSpPr>
          <p:cNvPr id="17" name="Oval 14">
            <a:extLst/>
          </p:cNvPr>
          <p:cNvSpPr>
            <a:spLocks noChangeArrowheads="1"/>
          </p:cNvSpPr>
          <p:nvPr/>
        </p:nvSpPr>
        <p:spPr bwMode="auto">
          <a:xfrm>
            <a:off x="1727200" y="4276726"/>
            <a:ext cx="533400" cy="536575"/>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5</a:t>
            </a:r>
          </a:p>
        </p:txBody>
      </p:sp>
      <p:sp>
        <p:nvSpPr>
          <p:cNvPr id="18" name="Oval 15">
            <a:extLst/>
          </p:cNvPr>
          <p:cNvSpPr>
            <a:spLocks noChangeArrowheads="1"/>
          </p:cNvSpPr>
          <p:nvPr/>
        </p:nvSpPr>
        <p:spPr bwMode="auto">
          <a:xfrm>
            <a:off x="1727200" y="5038726"/>
            <a:ext cx="533400" cy="536575"/>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6</a:t>
            </a:r>
          </a:p>
        </p:txBody>
      </p:sp>
      <p:graphicFrame>
        <p:nvGraphicFramePr>
          <p:cNvPr id="19" name="Group 43">
            <a:extLst/>
          </p:cNvPr>
          <p:cNvGraphicFramePr>
            <a:graphicFrameLocks/>
          </p:cNvGraphicFramePr>
          <p:nvPr/>
        </p:nvGraphicFramePr>
        <p:xfrm>
          <a:off x="6540500" y="4249739"/>
          <a:ext cx="4146550" cy="1884649"/>
        </p:xfrm>
        <a:graphic>
          <a:graphicData uri="http://schemas.openxmlformats.org/drawingml/2006/table">
            <a:tbl>
              <a:tblPr/>
              <a:tblGrid>
                <a:gridCol w="1270489">
                  <a:extLst>
                    <a:ext uri="{9D8B030D-6E8A-4147-A177-3AD203B41FA5}">
                      <a16:colId xmlns:a16="http://schemas.microsoft.com/office/drawing/2014/main" val="20000"/>
                    </a:ext>
                  </a:extLst>
                </a:gridCol>
                <a:gridCol w="2876061">
                  <a:extLst>
                    <a:ext uri="{9D8B030D-6E8A-4147-A177-3AD203B41FA5}">
                      <a16:colId xmlns:a16="http://schemas.microsoft.com/office/drawing/2014/main" val="20001"/>
                    </a:ext>
                  </a:extLst>
                </a:gridCol>
              </a:tblGrid>
              <a:tr h="323933">
                <a:tc gridSpan="2">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100" b="1" i="0" u="none" strike="noStrike" cap="none" normalizeH="0" baseline="0" dirty="0">
                          <a:ln>
                            <a:noFill/>
                          </a:ln>
                          <a:solidFill>
                            <a:schemeClr val="tx1"/>
                          </a:solidFill>
                          <a:effectLst/>
                          <a:latin typeface="Arial" panose="020B0604020202020204" pitchFamily="34" charset="0"/>
                        </a:rPr>
                        <a:t>Theft of </a:t>
                      </a:r>
                      <a:r>
                        <a:rPr kumimoji="0" lang="en-US" altLang="en-US" sz="1100" b="1" i="0" u="none" strike="noStrike" cap="none" normalizeH="0" baseline="0" dirty="0" err="1">
                          <a:ln>
                            <a:noFill/>
                          </a:ln>
                          <a:solidFill>
                            <a:schemeClr val="tx1"/>
                          </a:solidFill>
                          <a:effectLst/>
                          <a:latin typeface="Arial" panose="020B0604020202020204" pitchFamily="34" charset="0"/>
                        </a:rPr>
                        <a:t>Auth</a:t>
                      </a:r>
                      <a:r>
                        <a:rPr kumimoji="0" lang="en-US" altLang="en-US" sz="1100" b="1" i="0" u="none" strike="noStrike" cap="none" normalizeH="0" baseline="0" dirty="0">
                          <a:ln>
                            <a:noFill/>
                          </a:ln>
                          <a:solidFill>
                            <a:schemeClr val="tx1"/>
                          </a:solidFill>
                          <a:effectLst/>
                          <a:latin typeface="Arial" panose="020B0604020202020204" pitchFamily="34" charset="0"/>
                        </a:rPr>
                        <a:t> Cookies by Eavesdropping on Connection</a:t>
                      </a:r>
                    </a:p>
                  </a:txBody>
                  <a:tcPr marL="91437" marR="91437" marT="45690" marB="456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hMerge="1">
                  <a:txBody>
                    <a:bodyPr/>
                    <a:lstStyle/>
                    <a:p>
                      <a:endParaRPr lang="en-GB"/>
                    </a:p>
                  </a:txBody>
                  <a:tcPr/>
                </a:tc>
                <a:extLst>
                  <a:ext uri="{0D108BD9-81ED-4DB2-BD59-A6C34878D82A}">
                    <a16:rowId xmlns:a16="http://schemas.microsoft.com/office/drawing/2014/main" val="10000"/>
                  </a:ext>
                </a:extLst>
              </a:tr>
              <a:tr h="426564">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Threat target</a:t>
                      </a:r>
                    </a:p>
                  </a:txBody>
                  <a:tcPr marL="91437" marR="91437"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Connections between browsers and Web server</a:t>
                      </a:r>
                    </a:p>
                  </a:txBody>
                  <a:tcPr marL="91437" marR="91437"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736">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Risk</a:t>
                      </a:r>
                    </a:p>
                  </a:txBody>
                  <a:tcPr marL="91437" marR="91437"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GB" altLang="en-US" sz="1100" b="0" i="0" u="none" strike="noStrike" cap="none" normalizeH="0" baseline="0">
                        <a:ln>
                          <a:noFill/>
                        </a:ln>
                        <a:solidFill>
                          <a:schemeClr val="tx1"/>
                        </a:solidFill>
                        <a:effectLst/>
                        <a:latin typeface="Arial" panose="020B0604020202020204" pitchFamily="34" charset="0"/>
                      </a:endParaRPr>
                    </a:p>
                  </a:txBody>
                  <a:tcPr marL="91437" marR="91437"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564">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Attack techniques</a:t>
                      </a:r>
                    </a:p>
                  </a:txBody>
                  <a:tcPr marL="91437" marR="91437"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Attacker uses sniffer to monitor traffic</a:t>
                      </a:r>
                    </a:p>
                  </a:txBody>
                  <a:tcPr marL="91437" marR="91437"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6564">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Countermeasures</a:t>
                      </a:r>
                    </a:p>
                  </a:txBody>
                  <a:tcPr marL="91437" marR="91437"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100" b="0" i="0" u="none" strike="noStrike" cap="none" normalizeH="0" baseline="0" dirty="0">
                          <a:ln>
                            <a:noFill/>
                          </a:ln>
                          <a:solidFill>
                            <a:schemeClr val="tx1"/>
                          </a:solidFill>
                          <a:effectLst/>
                          <a:latin typeface="Arial" panose="020B0604020202020204" pitchFamily="34" charset="0"/>
                        </a:rPr>
                        <a:t>Use SSL/TLS to encrypt traffic</a:t>
                      </a:r>
                    </a:p>
                  </a:txBody>
                  <a:tcPr marL="91437" marR="91437"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0" name="Oval 14">
            <a:extLst/>
          </p:cNvPr>
          <p:cNvSpPr>
            <a:spLocks noChangeArrowheads="1"/>
          </p:cNvSpPr>
          <p:nvPr/>
        </p:nvSpPr>
        <p:spPr bwMode="auto">
          <a:xfrm>
            <a:off x="1638300" y="4276726"/>
            <a:ext cx="774700" cy="688975"/>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3200" b="1" i="1" dirty="0">
                <a:latin typeface="Bookman Old Style" panose="02050604050505020204" pitchFamily="18" charset="0"/>
              </a:rPr>
              <a:t>5</a:t>
            </a:r>
          </a:p>
        </p:txBody>
      </p:sp>
    </p:spTree>
    <p:extLst>
      <p:ext uri="{BB962C8B-B14F-4D97-AF65-F5344CB8AC3E}">
        <p14:creationId xmlns:p14="http://schemas.microsoft.com/office/powerpoint/2010/main" val="1850199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638301" y="188914"/>
            <a:ext cx="8913813" cy="503237"/>
          </a:xfrm>
        </p:spPr>
        <p:txBody>
          <a:bodyPr>
            <a:normAutofit fontScale="90000"/>
          </a:bodyPr>
          <a:lstStyle/>
          <a:p>
            <a:r>
              <a:rPr lang="en-US" altLang="en-US" smtClean="0"/>
              <a:t>The Threat Modeling Process</a:t>
            </a:r>
          </a:p>
        </p:txBody>
      </p:sp>
      <p:sp>
        <p:nvSpPr>
          <p:cNvPr id="6" name="Rectangle 3">
            <a:extLst/>
          </p:cNvPr>
          <p:cNvSpPr>
            <a:spLocks noChangeArrowheads="1"/>
          </p:cNvSpPr>
          <p:nvPr/>
        </p:nvSpPr>
        <p:spPr bwMode="auto">
          <a:xfrm>
            <a:off x="2460625" y="1212850"/>
            <a:ext cx="3500438"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assets</a:t>
            </a:r>
          </a:p>
        </p:txBody>
      </p:sp>
      <p:sp>
        <p:nvSpPr>
          <p:cNvPr id="7" name="Rectangle 4">
            <a:extLst/>
          </p:cNvPr>
          <p:cNvSpPr>
            <a:spLocks noChangeArrowheads="1"/>
          </p:cNvSpPr>
          <p:nvPr/>
        </p:nvSpPr>
        <p:spPr bwMode="auto">
          <a:xfrm>
            <a:off x="2460625" y="1974850"/>
            <a:ext cx="3500438"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architecture</a:t>
            </a:r>
          </a:p>
        </p:txBody>
      </p:sp>
      <p:sp>
        <p:nvSpPr>
          <p:cNvPr id="8" name="Rectangle 5">
            <a:extLst/>
          </p:cNvPr>
          <p:cNvSpPr>
            <a:spLocks noChangeArrowheads="1"/>
          </p:cNvSpPr>
          <p:nvPr/>
        </p:nvSpPr>
        <p:spPr bwMode="auto">
          <a:xfrm>
            <a:off x="2460625" y="2736850"/>
            <a:ext cx="3500438"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Decompose application</a:t>
            </a:r>
          </a:p>
        </p:txBody>
      </p:sp>
      <p:sp>
        <p:nvSpPr>
          <p:cNvPr id="9" name="Rectangle 6">
            <a:extLst/>
          </p:cNvPr>
          <p:cNvSpPr>
            <a:spLocks noChangeArrowheads="1"/>
          </p:cNvSpPr>
          <p:nvPr/>
        </p:nvSpPr>
        <p:spPr bwMode="auto">
          <a:xfrm>
            <a:off x="2460625" y="3498850"/>
            <a:ext cx="3500438"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Identify threats</a:t>
            </a:r>
          </a:p>
        </p:txBody>
      </p:sp>
      <p:sp>
        <p:nvSpPr>
          <p:cNvPr id="10" name="Rectangle 7">
            <a:extLst/>
          </p:cNvPr>
          <p:cNvSpPr>
            <a:spLocks noChangeArrowheads="1"/>
          </p:cNvSpPr>
          <p:nvPr/>
        </p:nvSpPr>
        <p:spPr bwMode="auto">
          <a:xfrm>
            <a:off x="2460625" y="4260850"/>
            <a:ext cx="3500438"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Document threats</a:t>
            </a:r>
          </a:p>
        </p:txBody>
      </p:sp>
      <p:sp>
        <p:nvSpPr>
          <p:cNvPr id="11" name="Rectangle 8">
            <a:extLst/>
          </p:cNvPr>
          <p:cNvSpPr>
            <a:spLocks noChangeArrowheads="1"/>
          </p:cNvSpPr>
          <p:nvPr/>
        </p:nvSpPr>
        <p:spPr bwMode="auto">
          <a:xfrm>
            <a:off x="2460625" y="5022850"/>
            <a:ext cx="3500438" cy="609600"/>
          </a:xfrm>
          <a:prstGeom prst="rect">
            <a:avLst/>
          </a:prstGeom>
          <a:gradFill rotWithShape="1">
            <a:gsLst>
              <a:gs pos="0">
                <a:schemeClr val="hlink"/>
              </a:gs>
              <a:gs pos="100000">
                <a:schemeClr val="hlink">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eaLnBrk="1" hangingPunct="1">
              <a:defRPr/>
            </a:pPr>
            <a:r>
              <a:rPr lang="en-US" altLang="en-US" b="1" dirty="0"/>
              <a:t>Rate threats</a:t>
            </a:r>
          </a:p>
        </p:txBody>
      </p:sp>
      <p:sp>
        <p:nvSpPr>
          <p:cNvPr id="13" name="Oval 10">
            <a:extLst/>
          </p:cNvPr>
          <p:cNvSpPr>
            <a:spLocks noChangeArrowheads="1"/>
          </p:cNvSpPr>
          <p:nvPr/>
        </p:nvSpPr>
        <p:spPr bwMode="auto">
          <a:xfrm>
            <a:off x="1762125" y="1184275"/>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1</a:t>
            </a:r>
          </a:p>
        </p:txBody>
      </p:sp>
      <p:sp>
        <p:nvSpPr>
          <p:cNvPr id="14" name="Oval 11">
            <a:extLst/>
          </p:cNvPr>
          <p:cNvSpPr>
            <a:spLocks noChangeArrowheads="1"/>
          </p:cNvSpPr>
          <p:nvPr/>
        </p:nvSpPr>
        <p:spPr bwMode="auto">
          <a:xfrm>
            <a:off x="1762125" y="1946275"/>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2</a:t>
            </a:r>
          </a:p>
        </p:txBody>
      </p:sp>
      <p:sp>
        <p:nvSpPr>
          <p:cNvPr id="15" name="Oval 12">
            <a:extLst/>
          </p:cNvPr>
          <p:cNvSpPr>
            <a:spLocks noChangeArrowheads="1"/>
          </p:cNvSpPr>
          <p:nvPr/>
        </p:nvSpPr>
        <p:spPr bwMode="auto">
          <a:xfrm>
            <a:off x="1762125" y="2708275"/>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3</a:t>
            </a:r>
          </a:p>
        </p:txBody>
      </p:sp>
      <p:sp>
        <p:nvSpPr>
          <p:cNvPr id="16" name="Oval 13">
            <a:extLst/>
          </p:cNvPr>
          <p:cNvSpPr>
            <a:spLocks noChangeArrowheads="1"/>
          </p:cNvSpPr>
          <p:nvPr/>
        </p:nvSpPr>
        <p:spPr bwMode="auto">
          <a:xfrm>
            <a:off x="1762125" y="3470275"/>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4</a:t>
            </a:r>
          </a:p>
        </p:txBody>
      </p:sp>
      <p:sp>
        <p:nvSpPr>
          <p:cNvPr id="17" name="Oval 14">
            <a:extLst/>
          </p:cNvPr>
          <p:cNvSpPr>
            <a:spLocks noChangeArrowheads="1"/>
          </p:cNvSpPr>
          <p:nvPr/>
        </p:nvSpPr>
        <p:spPr bwMode="auto">
          <a:xfrm>
            <a:off x="1762125" y="4232275"/>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5</a:t>
            </a:r>
          </a:p>
        </p:txBody>
      </p:sp>
      <p:sp>
        <p:nvSpPr>
          <p:cNvPr id="18" name="Oval 15">
            <a:extLst/>
          </p:cNvPr>
          <p:cNvSpPr>
            <a:spLocks noChangeArrowheads="1"/>
          </p:cNvSpPr>
          <p:nvPr/>
        </p:nvSpPr>
        <p:spPr bwMode="auto">
          <a:xfrm>
            <a:off x="1762125" y="4994275"/>
            <a:ext cx="533400" cy="5334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6</a:t>
            </a:r>
          </a:p>
        </p:txBody>
      </p:sp>
      <p:grpSp>
        <p:nvGrpSpPr>
          <p:cNvPr id="37" name="Group 36"/>
          <p:cNvGrpSpPr>
            <a:grpSpLocks/>
          </p:cNvGrpSpPr>
          <p:nvPr/>
        </p:nvGrpSpPr>
        <p:grpSpPr bwMode="auto">
          <a:xfrm>
            <a:off x="6240463" y="3346451"/>
            <a:ext cx="4487862" cy="2646363"/>
            <a:chOff x="2289564" y="1988840"/>
            <a:chExt cx="5237370" cy="2653589"/>
          </a:xfrm>
        </p:grpSpPr>
        <p:sp>
          <p:nvSpPr>
            <p:cNvPr id="38" name="AutoShape 2">
              <a:extLst/>
            </p:cNvPr>
            <p:cNvSpPr>
              <a:spLocks noChangeArrowheads="1"/>
            </p:cNvSpPr>
            <p:nvPr/>
          </p:nvSpPr>
          <p:spPr bwMode="auto">
            <a:xfrm>
              <a:off x="5979993" y="3009207"/>
              <a:ext cx="739197" cy="851631"/>
            </a:xfrm>
            <a:prstGeom prst="downArrow">
              <a:avLst>
                <a:gd name="adj1" fmla="val 50000"/>
                <a:gd name="adj2" fmla="val 25000"/>
              </a:avLst>
            </a:prstGeom>
            <a:gradFill rotWithShape="1">
              <a:gsLst>
                <a:gs pos="0">
                  <a:schemeClr val="accent1">
                    <a:gamma/>
                    <a:shade val="46275"/>
                    <a:invGamma/>
                  </a:schemeClr>
                </a:gs>
                <a:gs pos="100000">
                  <a:schemeClr val="accent1"/>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GB" sz="1000"/>
            </a:p>
          </p:txBody>
        </p:sp>
        <p:graphicFrame>
          <p:nvGraphicFramePr>
            <p:cNvPr id="39" name="Group 57">
              <a:extLst/>
            </p:cNvPr>
            <p:cNvGraphicFramePr>
              <a:graphicFrameLocks/>
            </p:cNvGraphicFramePr>
            <p:nvPr/>
          </p:nvGraphicFramePr>
          <p:xfrm>
            <a:off x="2360712" y="1988840"/>
            <a:ext cx="5166222" cy="1002862"/>
          </p:xfrm>
          <a:graphic>
            <a:graphicData uri="http://schemas.openxmlformats.org/drawingml/2006/table">
              <a:tbl>
                <a:tblPr/>
                <a:tblGrid>
                  <a:gridCol w="2100646">
                    <a:extLst>
                      <a:ext uri="{9D8B030D-6E8A-4147-A177-3AD203B41FA5}">
                        <a16:colId xmlns:a16="http://schemas.microsoft.com/office/drawing/2014/main" val="20000"/>
                      </a:ext>
                    </a:extLst>
                  </a:gridCol>
                  <a:gridCol w="280754">
                    <a:extLst>
                      <a:ext uri="{9D8B030D-6E8A-4147-A177-3AD203B41FA5}">
                        <a16:colId xmlns:a16="http://schemas.microsoft.com/office/drawing/2014/main" val="20001"/>
                      </a:ext>
                    </a:extLst>
                  </a:gridCol>
                  <a:gridCol w="280754">
                    <a:extLst>
                      <a:ext uri="{9D8B030D-6E8A-4147-A177-3AD203B41FA5}">
                        <a16:colId xmlns:a16="http://schemas.microsoft.com/office/drawing/2014/main" val="20002"/>
                      </a:ext>
                    </a:extLst>
                  </a:gridCol>
                  <a:gridCol w="280754">
                    <a:extLst>
                      <a:ext uri="{9D8B030D-6E8A-4147-A177-3AD203B41FA5}">
                        <a16:colId xmlns:a16="http://schemas.microsoft.com/office/drawing/2014/main" val="20003"/>
                      </a:ext>
                    </a:extLst>
                  </a:gridCol>
                  <a:gridCol w="280754">
                    <a:extLst>
                      <a:ext uri="{9D8B030D-6E8A-4147-A177-3AD203B41FA5}">
                        <a16:colId xmlns:a16="http://schemas.microsoft.com/office/drawing/2014/main" val="20004"/>
                      </a:ext>
                    </a:extLst>
                  </a:gridCol>
                  <a:gridCol w="274906">
                    <a:extLst>
                      <a:ext uri="{9D8B030D-6E8A-4147-A177-3AD203B41FA5}">
                        <a16:colId xmlns:a16="http://schemas.microsoft.com/office/drawing/2014/main" val="20005"/>
                      </a:ext>
                    </a:extLst>
                  </a:gridCol>
                  <a:gridCol w="928328">
                    <a:extLst>
                      <a:ext uri="{9D8B030D-6E8A-4147-A177-3AD203B41FA5}">
                        <a16:colId xmlns:a16="http://schemas.microsoft.com/office/drawing/2014/main" val="20006"/>
                      </a:ext>
                    </a:extLst>
                  </a:gridCol>
                </a:tblGrid>
                <a:tr h="40283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1" i="0" u="none" strike="noStrike" cap="none" normalizeH="0" baseline="0" dirty="0">
                            <a:ln>
                              <a:noFill/>
                            </a:ln>
                            <a:solidFill>
                              <a:schemeClr val="tx1"/>
                            </a:solidFill>
                            <a:effectLst/>
                            <a:latin typeface="Arial" panose="020B0604020202020204" pitchFamily="34" charset="0"/>
                          </a:rPr>
                          <a:t>Threat</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1" i="0" u="none" strike="noStrike" cap="none" normalizeH="0" baseline="0">
                            <a:ln>
                              <a:noFill/>
                            </a:ln>
                            <a:solidFill>
                              <a:schemeClr val="tx1"/>
                            </a:solidFill>
                            <a:effectLst/>
                            <a:latin typeface="Arial" panose="020B0604020202020204" pitchFamily="34" charset="0"/>
                          </a:rPr>
                          <a:t>D</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1" i="0" u="none" strike="noStrike" cap="none" normalizeH="0" baseline="0">
                            <a:ln>
                              <a:noFill/>
                            </a:ln>
                            <a:solidFill>
                              <a:schemeClr val="tx1"/>
                            </a:solidFill>
                            <a:effectLst/>
                            <a:latin typeface="Arial" panose="020B0604020202020204" pitchFamily="34" charset="0"/>
                          </a:rPr>
                          <a:t>R</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1" i="0" u="none" strike="noStrike" cap="none" normalizeH="0" baseline="0">
                            <a:ln>
                              <a:noFill/>
                            </a:ln>
                            <a:solidFill>
                              <a:schemeClr val="tx1"/>
                            </a:solidFill>
                            <a:effectLst/>
                            <a:latin typeface="Arial" panose="020B0604020202020204" pitchFamily="34" charset="0"/>
                          </a:rPr>
                          <a:t>E</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1" i="0" u="none" strike="noStrike" cap="none" normalizeH="0" baseline="0">
                            <a:ln>
                              <a:noFill/>
                            </a:ln>
                            <a:solidFill>
                              <a:schemeClr val="tx1"/>
                            </a:solidFill>
                            <a:effectLst/>
                            <a:latin typeface="Arial" panose="020B0604020202020204" pitchFamily="34" charset="0"/>
                          </a:rPr>
                          <a:t>A</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1" i="0" u="none" strike="noStrike" cap="none" normalizeH="0" baseline="0">
                            <a:ln>
                              <a:noFill/>
                            </a:ln>
                            <a:solidFill>
                              <a:schemeClr val="tx1"/>
                            </a:solidFill>
                            <a:effectLst/>
                            <a:latin typeface="Arial" panose="020B0604020202020204" pitchFamily="34" charset="0"/>
                          </a:rPr>
                          <a:t>D</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1" i="0" u="none" strike="noStrike" cap="none" normalizeH="0" baseline="0">
                            <a:ln>
                              <a:noFill/>
                            </a:ln>
                            <a:solidFill>
                              <a:schemeClr val="tx1"/>
                            </a:solidFill>
                            <a:effectLst/>
                            <a:latin typeface="Arial" panose="020B0604020202020204" pitchFamily="34" charset="0"/>
                          </a:rPr>
                          <a:t>Sum</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97879">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dirty="0" err="1">
                            <a:ln>
                              <a:noFill/>
                            </a:ln>
                            <a:solidFill>
                              <a:schemeClr val="tx1"/>
                            </a:solidFill>
                            <a:effectLst/>
                            <a:latin typeface="Arial" panose="020B0604020202020204" pitchFamily="34" charset="0"/>
                          </a:rPr>
                          <a:t>Auth</a:t>
                        </a:r>
                        <a:r>
                          <a:rPr kumimoji="0" lang="en-US" altLang="en-US" sz="1000" b="0" i="0" u="none" strike="noStrike" cap="none" normalizeH="0" baseline="0" dirty="0">
                            <a:ln>
                              <a:noFill/>
                            </a:ln>
                            <a:solidFill>
                              <a:schemeClr val="tx1"/>
                            </a:solidFill>
                            <a:effectLst/>
                            <a:latin typeface="Arial" panose="020B0604020202020204" pitchFamily="34" charset="0"/>
                          </a:rPr>
                          <a:t> cookie theft (eavesdropping)</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rPr>
                          <a:t>3</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rPr>
                          <a:t>2</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rPr>
                          <a:t>3</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rPr>
                          <a:t>2</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rPr>
                          <a:t>3</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rPr>
                          <a:t>13</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9422">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a:ln>
                              <a:noFill/>
                            </a:ln>
                            <a:solidFill>
                              <a:schemeClr val="tx1"/>
                            </a:solidFill>
                            <a:effectLst/>
                            <a:latin typeface="Arial" panose="020B0604020202020204" pitchFamily="34" charset="0"/>
                          </a:rPr>
                          <a:t>Auth cookie theft (XSS)</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a:ln>
                              <a:noFill/>
                            </a:ln>
                            <a:solidFill>
                              <a:schemeClr val="tx1"/>
                            </a:solidFill>
                            <a:effectLst/>
                            <a:latin typeface="Arial" panose="020B0604020202020204" pitchFamily="34" charset="0"/>
                          </a:rPr>
                          <a:t>3</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a:ln>
                              <a:noFill/>
                            </a:ln>
                            <a:solidFill>
                              <a:schemeClr val="tx1"/>
                            </a:solidFill>
                            <a:effectLst/>
                            <a:latin typeface="Arial" panose="020B0604020202020204" pitchFamily="34" charset="0"/>
                          </a:rPr>
                          <a:t>2</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a:ln>
                              <a:noFill/>
                            </a:ln>
                            <a:solidFill>
                              <a:schemeClr val="tx1"/>
                            </a:solidFill>
                            <a:effectLst/>
                            <a:latin typeface="Arial" panose="020B0604020202020204" pitchFamily="34" charset="0"/>
                          </a:rPr>
                          <a:t>2</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a:ln>
                              <a:noFill/>
                            </a:ln>
                            <a:solidFill>
                              <a:schemeClr val="tx1"/>
                            </a:solidFill>
                            <a:effectLst/>
                            <a:latin typeface="Arial" panose="020B0604020202020204" pitchFamily="34" charset="0"/>
                          </a:rPr>
                          <a:t>2</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a:ln>
                              <a:noFill/>
                            </a:ln>
                            <a:solidFill>
                              <a:schemeClr val="tx1"/>
                            </a:solidFill>
                            <a:effectLst/>
                            <a:latin typeface="Arial" panose="020B0604020202020204" pitchFamily="34" charset="0"/>
                          </a:rPr>
                          <a:t>3</a:t>
                        </a:r>
                      </a:p>
                    </a:txBody>
                    <a:tcPr marL="91418" marR="91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marL="461963" indent="98425">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marL="857250" indent="168275">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260475" indent="174625">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09725" indent="206375">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marL="20669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marL="25241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marL="29813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marL="3438525" indent="206375"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rPr>
                          <a:t>12</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9956" name="AutoShape 38"/>
            <p:cNvSpPr>
              <a:spLocks noChangeArrowheads="1"/>
            </p:cNvSpPr>
            <p:nvPr/>
          </p:nvSpPr>
          <p:spPr bwMode="auto">
            <a:xfrm>
              <a:off x="2298618" y="3054131"/>
              <a:ext cx="2379289" cy="374571"/>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sz="800" b="1" i="1">
                  <a:latin typeface="Arial" panose="020B0604020202020204" pitchFamily="34" charset="0"/>
                </a:rPr>
                <a:t>Potential for damage is high</a:t>
              </a:r>
            </a:p>
            <a:p>
              <a:pPr eaLnBrk="1" hangingPunct="1"/>
              <a:r>
                <a:rPr lang="en-US" altLang="en-US" sz="800" b="1" i="1">
                  <a:latin typeface="Arial" panose="020B0604020202020204" pitchFamily="34" charset="0"/>
                </a:rPr>
                <a:t>(spoofed identities, etc.)</a:t>
              </a:r>
            </a:p>
          </p:txBody>
        </p:sp>
        <p:sp>
          <p:nvSpPr>
            <p:cNvPr id="39957" name="AutoShape 39"/>
            <p:cNvSpPr>
              <a:spLocks noChangeArrowheads="1"/>
            </p:cNvSpPr>
            <p:nvPr/>
          </p:nvSpPr>
          <p:spPr bwMode="auto">
            <a:xfrm>
              <a:off x="2289564" y="3355001"/>
              <a:ext cx="2379289" cy="374571"/>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sz="800" b="1" i="1">
                  <a:latin typeface="Arial" panose="020B0604020202020204" pitchFamily="34" charset="0"/>
                </a:rPr>
                <a:t>Cookie can be stolen any time, but is only useful until expired</a:t>
              </a:r>
            </a:p>
          </p:txBody>
        </p:sp>
        <p:sp>
          <p:nvSpPr>
            <p:cNvPr id="39958" name="AutoShape 40"/>
            <p:cNvSpPr>
              <a:spLocks noChangeArrowheads="1"/>
            </p:cNvSpPr>
            <p:nvPr/>
          </p:nvSpPr>
          <p:spPr bwMode="auto">
            <a:xfrm>
              <a:off x="2290145" y="3655871"/>
              <a:ext cx="2379289" cy="374571"/>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sz="800" b="1" i="1">
                  <a:latin typeface="Arial" panose="020B0604020202020204" pitchFamily="34" charset="0"/>
                </a:rPr>
                <a:t>Anybody can run a packet sniffer; XSS attacks require moderate skill</a:t>
              </a:r>
            </a:p>
          </p:txBody>
        </p:sp>
        <p:sp>
          <p:nvSpPr>
            <p:cNvPr id="39959" name="AutoShape 41"/>
            <p:cNvSpPr>
              <a:spLocks noChangeArrowheads="1"/>
            </p:cNvSpPr>
            <p:nvPr/>
          </p:nvSpPr>
          <p:spPr bwMode="auto">
            <a:xfrm>
              <a:off x="2290435" y="3952259"/>
              <a:ext cx="2324520" cy="512173"/>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sz="800" b="1" i="1">
                  <a:latin typeface="Arial" panose="020B0604020202020204" pitchFamily="34" charset="0"/>
                </a:rPr>
                <a:t>All users could be affected, but in reality most won't click malicious links</a:t>
              </a:r>
            </a:p>
          </p:txBody>
        </p:sp>
        <p:sp>
          <p:nvSpPr>
            <p:cNvPr id="39960" name="AutoShape 42"/>
            <p:cNvSpPr>
              <a:spLocks noChangeArrowheads="1"/>
            </p:cNvSpPr>
            <p:nvPr/>
          </p:nvSpPr>
          <p:spPr bwMode="auto">
            <a:xfrm>
              <a:off x="2298618" y="4267858"/>
              <a:ext cx="2361384" cy="374571"/>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s>
                      <a:gs pos="100000">
                        <a:srgbClr val="474776"/>
                      </a:gs>
                    </a:gsLst>
                    <a:lin ang="5400000" scaled="1"/>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defRPr sz="2400">
                  <a:solidFill>
                    <a:schemeClr val="tx1"/>
                  </a:solidFill>
                  <a:latin typeface="Geneva" charset="0"/>
                  <a:ea typeface="MS PGothic" panose="020B0600070205080204" pitchFamily="34" charset="-128"/>
                </a:defRPr>
              </a:lvl1pPr>
              <a:lvl2pPr marL="742950" indent="-285750">
                <a:defRPr sz="2400">
                  <a:solidFill>
                    <a:schemeClr val="tx1"/>
                  </a:solidFill>
                  <a:latin typeface="Geneva" charset="0"/>
                  <a:ea typeface="MS PGothic" panose="020B0600070205080204" pitchFamily="34" charset="-128"/>
                </a:defRPr>
              </a:lvl2pPr>
              <a:lvl3pPr marL="1143000" indent="-228600">
                <a:defRPr sz="2400">
                  <a:solidFill>
                    <a:schemeClr val="tx1"/>
                  </a:solidFill>
                  <a:latin typeface="Geneva" charset="0"/>
                  <a:ea typeface="MS PGothic" panose="020B0600070205080204" pitchFamily="34" charset="-128"/>
                </a:defRPr>
              </a:lvl3pPr>
              <a:lvl4pPr marL="1600200" indent="-228600">
                <a:defRPr sz="2400">
                  <a:solidFill>
                    <a:schemeClr val="tx1"/>
                  </a:solidFill>
                  <a:latin typeface="Geneva" charset="0"/>
                  <a:ea typeface="MS PGothic" panose="020B0600070205080204" pitchFamily="34" charset="-128"/>
                </a:defRPr>
              </a:lvl4pPr>
              <a:lvl5pPr marL="2057400" indent="-228600">
                <a:defRPr sz="2400">
                  <a:solidFill>
                    <a:schemeClr val="tx1"/>
                  </a:solidFill>
                  <a:latin typeface="Geneva"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neva" charset="0"/>
                  <a:ea typeface="MS PGothic" panose="020B0600070205080204" pitchFamily="34" charset="-128"/>
                </a:defRPr>
              </a:lvl9pPr>
            </a:lstStyle>
            <a:p>
              <a:pPr eaLnBrk="1" hangingPunct="1"/>
              <a:r>
                <a:rPr lang="en-US" altLang="en-US" sz="800" b="1" i="1">
                  <a:latin typeface="Arial" panose="020B0604020202020204" pitchFamily="34" charset="0"/>
                </a:rPr>
                <a:t>Easy to discover: just type a &lt;script&gt; block into a field</a:t>
              </a:r>
            </a:p>
          </p:txBody>
        </p:sp>
        <p:sp>
          <p:nvSpPr>
            <p:cNvPr id="39961" name="Line 48"/>
            <p:cNvSpPr>
              <a:spLocks noChangeShapeType="1"/>
            </p:cNvSpPr>
            <p:nvPr/>
          </p:nvSpPr>
          <p:spPr bwMode="auto">
            <a:xfrm flipV="1">
              <a:off x="3768618" y="3008528"/>
              <a:ext cx="891384" cy="207605"/>
            </a:xfrm>
            <a:prstGeom prst="line">
              <a:avLst/>
            </a:prstGeom>
            <a:noFill/>
            <a:ln w="1905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9962" name="Line 49"/>
            <p:cNvSpPr>
              <a:spLocks noChangeShapeType="1"/>
            </p:cNvSpPr>
            <p:nvPr/>
          </p:nvSpPr>
          <p:spPr bwMode="auto">
            <a:xfrm flipV="1">
              <a:off x="4412431" y="2988965"/>
              <a:ext cx="432048" cy="396909"/>
            </a:xfrm>
            <a:prstGeom prst="line">
              <a:avLst/>
            </a:prstGeom>
            <a:noFill/>
            <a:ln w="1905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9963" name="Line 50"/>
            <p:cNvSpPr>
              <a:spLocks noChangeShapeType="1"/>
            </p:cNvSpPr>
            <p:nvPr/>
          </p:nvSpPr>
          <p:spPr bwMode="auto">
            <a:xfrm flipV="1">
              <a:off x="4340423" y="2988965"/>
              <a:ext cx="792088" cy="740607"/>
            </a:xfrm>
            <a:prstGeom prst="line">
              <a:avLst/>
            </a:prstGeom>
            <a:noFill/>
            <a:ln w="1905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9964" name="Line 51"/>
            <p:cNvSpPr>
              <a:spLocks noChangeShapeType="1"/>
            </p:cNvSpPr>
            <p:nvPr/>
          </p:nvSpPr>
          <p:spPr bwMode="auto">
            <a:xfrm flipV="1">
              <a:off x="4412431" y="2988965"/>
              <a:ext cx="1008112" cy="1146051"/>
            </a:xfrm>
            <a:prstGeom prst="line">
              <a:avLst/>
            </a:prstGeom>
            <a:noFill/>
            <a:ln w="1905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9965" name="Line 52"/>
            <p:cNvSpPr>
              <a:spLocks noChangeShapeType="1"/>
            </p:cNvSpPr>
            <p:nvPr/>
          </p:nvSpPr>
          <p:spPr bwMode="auto">
            <a:xfrm flipV="1">
              <a:off x="4603189" y="2988965"/>
              <a:ext cx="1105386" cy="1383467"/>
            </a:xfrm>
            <a:prstGeom prst="line">
              <a:avLst/>
            </a:prstGeom>
            <a:noFill/>
            <a:ln w="1905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50" name="AutoShape 53">
              <a:extLst/>
            </p:cNvPr>
            <p:cNvSpPr>
              <a:spLocks noChangeArrowheads="1"/>
            </p:cNvSpPr>
            <p:nvPr/>
          </p:nvSpPr>
          <p:spPr bwMode="auto">
            <a:xfrm>
              <a:off x="5874393" y="3860838"/>
              <a:ext cx="950397" cy="487101"/>
            </a:xfrm>
            <a:prstGeom prst="roundRect">
              <a:avLst>
                <a:gd name="adj" fmla="val 50000"/>
              </a:avLst>
            </a:prstGeom>
            <a:gradFill rotWithShape="1">
              <a:gsLst>
                <a:gs pos="0">
                  <a:schemeClr val="accent1"/>
                </a:gs>
                <a:gs pos="100000">
                  <a:schemeClr val="accent1">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ctr" eaLnBrk="1" hangingPunct="1">
                <a:defRPr/>
              </a:pPr>
              <a:r>
                <a:rPr lang="en-US" altLang="en-US" sz="1000" b="1">
                  <a:solidFill>
                    <a:schemeClr val="bg2"/>
                  </a:solidFill>
                </a:rPr>
                <a:t>Prioritized</a:t>
              </a:r>
            </a:p>
            <a:p>
              <a:pPr algn="ctr" eaLnBrk="1" hangingPunct="1">
                <a:defRPr/>
              </a:pPr>
              <a:r>
                <a:rPr lang="en-US" altLang="en-US" sz="1000" b="1">
                  <a:solidFill>
                    <a:schemeClr val="bg2"/>
                  </a:solidFill>
                </a:rPr>
                <a:t>Risks</a:t>
              </a:r>
            </a:p>
          </p:txBody>
        </p:sp>
      </p:grpSp>
      <p:sp>
        <p:nvSpPr>
          <p:cNvPr id="51" name="Oval 15">
            <a:extLst/>
          </p:cNvPr>
          <p:cNvSpPr>
            <a:spLocks noChangeArrowheads="1"/>
          </p:cNvSpPr>
          <p:nvPr/>
        </p:nvSpPr>
        <p:spPr bwMode="auto">
          <a:xfrm>
            <a:off x="1638301" y="4994275"/>
            <a:ext cx="809625" cy="685800"/>
          </a:xfrm>
          <a:prstGeom prst="ellipse">
            <a:avLst/>
          </a:prstGeom>
          <a:gradFill rotWithShape="1">
            <a:gsLst>
              <a:gs pos="0">
                <a:schemeClr val="accent2"/>
              </a:gs>
              <a:gs pos="100000">
                <a:schemeClr val="accent2">
                  <a:gamma/>
                  <a:shade val="46275"/>
                  <a:invGamma/>
                </a:schemeClr>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pPr algn="r" eaLnBrk="1" hangingPunct="1">
              <a:defRPr/>
            </a:pPr>
            <a:r>
              <a:rPr lang="en-US" altLang="en-US" sz="3200" b="1" i="1" dirty="0">
                <a:latin typeface="Bookman Old Style" panose="02050604050505020204" pitchFamily="18" charset="0"/>
              </a:rPr>
              <a:t>6</a:t>
            </a:r>
          </a:p>
        </p:txBody>
      </p:sp>
    </p:spTree>
    <p:extLst>
      <p:ext uri="{BB962C8B-B14F-4D97-AF65-F5344CB8AC3E}">
        <p14:creationId xmlns:p14="http://schemas.microsoft.com/office/powerpoint/2010/main" val="322148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Main Points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pPr>
              <a:lnSpc>
                <a:spcPct val="80000"/>
              </a:lnSpc>
            </a:pPr>
            <a:r>
              <a:rPr lang="en-GB" altLang="en-US" dirty="0"/>
              <a:t>Without threat modelling, protecting yourself is like “shooting in the dark”</a:t>
            </a:r>
          </a:p>
          <a:p>
            <a:pPr>
              <a:lnSpc>
                <a:spcPct val="80000"/>
              </a:lnSpc>
            </a:pPr>
            <a:r>
              <a:rPr lang="en-GB" altLang="en-US" dirty="0"/>
              <a:t>You need expertise in understanding most common attacks – read security bulletins</a:t>
            </a:r>
          </a:p>
          <a:p>
            <a:pPr>
              <a:lnSpc>
                <a:spcPct val="80000"/>
              </a:lnSpc>
            </a:pPr>
            <a:r>
              <a:rPr lang="en-GB" altLang="en-US" dirty="0"/>
              <a:t>Developers must learn and use secure coding practices</a:t>
            </a:r>
          </a:p>
          <a:p>
            <a:pPr lvl="1">
              <a:lnSpc>
                <a:spcPct val="80000"/>
              </a:lnSpc>
            </a:pPr>
            <a:r>
              <a:rPr lang="en-GB" altLang="en-US" sz="2000" dirty="0"/>
              <a:t>Learn some crypto too</a:t>
            </a:r>
          </a:p>
          <a:p>
            <a:pPr>
              <a:lnSpc>
                <a:spcPct val="80000"/>
              </a:lnSpc>
            </a:pPr>
            <a:r>
              <a:rPr lang="en-GB" altLang="en-US" dirty="0"/>
              <a:t>Assume you are vulnerable, prove you are not</a:t>
            </a:r>
            <a:endParaRPr lang="en-US" altLang="en-US" dirty="0"/>
          </a:p>
          <a:p>
            <a:endParaRPr lang="en-GB" dirty="0"/>
          </a:p>
        </p:txBody>
      </p:sp>
    </p:spTree>
    <p:extLst>
      <p:ext uri="{BB962C8B-B14F-4D97-AF65-F5344CB8AC3E}">
        <p14:creationId xmlns:p14="http://schemas.microsoft.com/office/powerpoint/2010/main" val="22791122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7FF-76F5-49BD-A5BD-484A8093D053}"/>
              </a:ext>
            </a:extLst>
          </p:cNvPr>
          <p:cNvSpPr>
            <a:spLocks noGrp="1"/>
          </p:cNvSpPr>
          <p:nvPr>
            <p:ph type="title"/>
          </p:nvPr>
        </p:nvSpPr>
        <p:spPr/>
        <p:txBody>
          <a:bodyPr/>
          <a:lstStyle/>
          <a:p>
            <a:r>
              <a:rPr lang="en-GB" dirty="0"/>
              <a:t>Social Engineering</a:t>
            </a:r>
          </a:p>
        </p:txBody>
      </p:sp>
      <p:sp>
        <p:nvSpPr>
          <p:cNvPr id="3" name="Content Placeholder 2">
            <a:extLst>
              <a:ext uri="{FF2B5EF4-FFF2-40B4-BE49-F238E27FC236}">
                <a16:creationId xmlns:a16="http://schemas.microsoft.com/office/drawing/2014/main" id="{B879F765-07AA-4331-9CC8-71A8ADA88F8C}"/>
              </a:ext>
            </a:extLst>
          </p:cNvPr>
          <p:cNvSpPr>
            <a:spLocks noGrp="1"/>
          </p:cNvSpPr>
          <p:nvPr>
            <p:ph idx="1"/>
          </p:nvPr>
        </p:nvSpPr>
        <p:spPr>
          <a:xfrm>
            <a:off x="312821" y="1386237"/>
            <a:ext cx="7958858" cy="5471763"/>
          </a:xfrm>
        </p:spPr>
        <p:txBody>
          <a:bodyPr>
            <a:normAutofit fontScale="92500" lnSpcReduction="10000"/>
          </a:bodyPr>
          <a:lstStyle/>
          <a:p>
            <a:endParaRPr lang="en-GB" dirty="0"/>
          </a:p>
          <a:p>
            <a:r>
              <a:rPr lang="en-GB" dirty="0" smtClean="0"/>
              <a:t>Social </a:t>
            </a:r>
            <a:r>
              <a:rPr lang="en-GB" dirty="0"/>
              <a:t>Engineering is simply the most efficient, cost-effective and capable tool used by cyber-criminals in so many different types of </a:t>
            </a:r>
            <a:r>
              <a:rPr lang="en-GB" dirty="0" smtClean="0"/>
              <a:t>crimes</a:t>
            </a:r>
          </a:p>
          <a:p>
            <a:r>
              <a:rPr lang="en-US" altLang="en-US" dirty="0"/>
              <a:t>The term Social Engineering was made popular ex-computer criminal </a:t>
            </a:r>
            <a:r>
              <a:rPr lang="en-US" altLang="en-US" b="1" i="1" dirty="0"/>
              <a:t>Kevin  D. </a:t>
            </a:r>
            <a:r>
              <a:rPr lang="en-US" altLang="en-US" b="1" i="1" dirty="0" err="1"/>
              <a:t>Mitnick</a:t>
            </a:r>
            <a:r>
              <a:rPr lang="en-US" altLang="en-US" b="1" i="1" dirty="0"/>
              <a:t>.</a:t>
            </a:r>
          </a:p>
          <a:p>
            <a:endParaRPr lang="en-GB" dirty="0"/>
          </a:p>
          <a:p>
            <a:r>
              <a:rPr lang="en-GB" dirty="0"/>
              <a:t> The original master of social engineering was one of the most famous hackers our generation, Kevin </a:t>
            </a:r>
            <a:r>
              <a:rPr lang="en-GB" dirty="0" err="1"/>
              <a:t>Mitnick</a:t>
            </a:r>
            <a:r>
              <a:rPr lang="en-GB" dirty="0"/>
              <a:t>. There are  literally written books about him and how he used social engineering to effectuate his attacks.</a:t>
            </a:r>
          </a:p>
          <a:p>
            <a:endParaRPr lang="en-US" altLang="en-US" b="1" i="1" dirty="0"/>
          </a:p>
          <a:p>
            <a:r>
              <a:rPr lang="en-US" altLang="en-US" dirty="0"/>
              <a:t>Confessed to illegally accessing private networks and possession of forged documents. </a:t>
            </a:r>
          </a:p>
          <a:p>
            <a:endParaRPr lang="en-GB" dirty="0"/>
          </a:p>
        </p:txBody>
      </p:sp>
      <p:pic>
        <p:nvPicPr>
          <p:cNvPr id="4" name="Picture 5" descr="projectpic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841" y="2757054"/>
            <a:ext cx="1493838" cy="2238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rojectpic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7841" y="2757054"/>
            <a:ext cx="14541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399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Engineering</a:t>
            </a:r>
            <a:endParaRPr lang="en-GB" dirty="0"/>
          </a:p>
        </p:txBody>
      </p:sp>
      <p:sp>
        <p:nvSpPr>
          <p:cNvPr id="3" name="Content Placeholder 2"/>
          <p:cNvSpPr>
            <a:spLocks noGrp="1"/>
          </p:cNvSpPr>
          <p:nvPr>
            <p:ph idx="1"/>
          </p:nvPr>
        </p:nvSpPr>
        <p:spPr/>
        <p:txBody>
          <a:bodyPr>
            <a:normAutofit/>
          </a:bodyPr>
          <a:lstStyle/>
          <a:p>
            <a:pPr>
              <a:buFontTx/>
              <a:buNone/>
            </a:pPr>
            <a:r>
              <a:rPr lang="en-US" altLang="en-US" dirty="0" smtClean="0"/>
              <a:t>At </a:t>
            </a:r>
            <a:r>
              <a:rPr lang="en-US" altLang="en-US" dirty="0"/>
              <a:t>its core it is manipulating a person into knowingly or unknowingly giving up information; </a:t>
            </a:r>
          </a:p>
          <a:p>
            <a:pPr>
              <a:buFontTx/>
              <a:buNone/>
            </a:pPr>
            <a:r>
              <a:rPr lang="en-US" altLang="en-US" dirty="0"/>
              <a:t>essentially 'hacking' into a person to steal valuable information.</a:t>
            </a:r>
          </a:p>
          <a:p>
            <a:pPr lvl="1">
              <a:buFontTx/>
              <a:buNone/>
            </a:pPr>
            <a:endParaRPr lang="en-US" altLang="en-US" dirty="0"/>
          </a:p>
          <a:p>
            <a:pPr lvl="2"/>
            <a:r>
              <a:rPr lang="en-US" altLang="en-US" sz="2600" dirty="0">
                <a:solidFill>
                  <a:srgbClr val="FF0000"/>
                </a:solidFill>
              </a:rPr>
              <a:t>Psychological manipulation</a:t>
            </a:r>
          </a:p>
          <a:p>
            <a:pPr lvl="2">
              <a:buFontTx/>
              <a:buNone/>
            </a:pPr>
            <a:endParaRPr lang="en-US" altLang="en-US" sz="2600" dirty="0">
              <a:solidFill>
                <a:srgbClr val="FF0000"/>
              </a:solidFill>
            </a:endParaRPr>
          </a:p>
          <a:p>
            <a:pPr lvl="2"/>
            <a:r>
              <a:rPr lang="en-US" altLang="en-US" sz="2600" dirty="0">
                <a:solidFill>
                  <a:srgbClr val="FF0000"/>
                </a:solidFill>
              </a:rPr>
              <a:t>Trickery or Deception for the purpose of information gathering</a:t>
            </a:r>
          </a:p>
          <a:p>
            <a:endParaRPr lang="en-GB" dirty="0"/>
          </a:p>
        </p:txBody>
      </p:sp>
    </p:spTree>
    <p:extLst>
      <p:ext uri="{BB962C8B-B14F-4D97-AF65-F5344CB8AC3E}">
        <p14:creationId xmlns:p14="http://schemas.microsoft.com/office/powerpoint/2010/main" val="3989786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13B4-947F-46F3-B74A-5D3D5A1BC92E}"/>
              </a:ext>
            </a:extLst>
          </p:cNvPr>
          <p:cNvSpPr>
            <a:spLocks noGrp="1"/>
          </p:cNvSpPr>
          <p:nvPr>
            <p:ph type="title"/>
          </p:nvPr>
        </p:nvSpPr>
        <p:spPr/>
        <p:txBody>
          <a:bodyPr/>
          <a:lstStyle/>
          <a:p>
            <a:r>
              <a:rPr lang="en-GB" dirty="0"/>
              <a:t>NIST 800-53</a:t>
            </a:r>
          </a:p>
        </p:txBody>
      </p:sp>
      <p:sp>
        <p:nvSpPr>
          <p:cNvPr id="3" name="Content Placeholder 2">
            <a:extLst>
              <a:ext uri="{FF2B5EF4-FFF2-40B4-BE49-F238E27FC236}">
                <a16:creationId xmlns:a16="http://schemas.microsoft.com/office/drawing/2014/main" id="{11E9F411-C3FF-471A-93FB-A7DF2AB2996A}"/>
              </a:ext>
            </a:extLst>
          </p:cNvPr>
          <p:cNvSpPr>
            <a:spLocks noGrp="1"/>
          </p:cNvSpPr>
          <p:nvPr>
            <p:ph idx="1"/>
          </p:nvPr>
        </p:nvSpPr>
        <p:spPr/>
        <p:txBody>
          <a:bodyPr>
            <a:normAutofit/>
          </a:bodyPr>
          <a:lstStyle/>
          <a:p>
            <a:r>
              <a:rPr lang="en-GB" dirty="0"/>
              <a:t>The National Institute of Standards and Technology – NIST for short – is a non-regulatory agency of the U.S. Commerce Department, tasked with researching and establishing standards across all federal agencies</a:t>
            </a:r>
          </a:p>
          <a:p>
            <a:r>
              <a:rPr lang="en-GB" dirty="0"/>
              <a:t>Defines the standards and guidelines for federal agencies to architect and manage their information security systems</a:t>
            </a:r>
          </a:p>
          <a:p>
            <a:r>
              <a:rPr lang="en-GB" dirty="0"/>
              <a:t>It was established to provide guidance for the protection of agency’s and citizen’s private data.</a:t>
            </a:r>
          </a:p>
        </p:txBody>
      </p:sp>
    </p:spTree>
    <p:extLst>
      <p:ext uri="{BB962C8B-B14F-4D97-AF65-F5344CB8AC3E}">
        <p14:creationId xmlns:p14="http://schemas.microsoft.com/office/powerpoint/2010/main" val="2493790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199963"/>
            <a:ext cx="11903242" cy="4948348"/>
          </a:xfrm>
          <a:prstGeom prst="rect">
            <a:avLst/>
          </a:prstGeom>
        </p:spPr>
      </p:pic>
    </p:spTree>
    <p:extLst>
      <p:ext uri="{BB962C8B-B14F-4D97-AF65-F5344CB8AC3E}">
        <p14:creationId xmlns:p14="http://schemas.microsoft.com/office/powerpoint/2010/main" val="6899776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Types of Social Engineering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US" altLang="en-US" dirty="0" smtClean="0"/>
              <a:t>Pretexting</a:t>
            </a:r>
          </a:p>
          <a:p>
            <a:r>
              <a:rPr lang="en-US" altLang="en-US" dirty="0" smtClean="0"/>
              <a:t>Phishing</a:t>
            </a:r>
            <a:endParaRPr lang="en-US" altLang="en-US" dirty="0"/>
          </a:p>
          <a:p>
            <a:r>
              <a:rPr lang="en-US" altLang="en-US" dirty="0"/>
              <a:t>On-Line Social Engineering</a:t>
            </a:r>
          </a:p>
          <a:p>
            <a:r>
              <a:rPr lang="en-US" altLang="en-US" dirty="0"/>
              <a:t>Reverse Social Engineering </a:t>
            </a:r>
          </a:p>
          <a:p>
            <a:r>
              <a:rPr lang="en-US" altLang="en-US" dirty="0"/>
              <a:t>Phone Social </a:t>
            </a:r>
            <a:r>
              <a:rPr lang="en-US" altLang="en-US" dirty="0" smtClean="0"/>
              <a:t>Engineering</a:t>
            </a:r>
          </a:p>
          <a:p>
            <a:r>
              <a:rPr lang="en-US" altLang="en-US" dirty="0"/>
              <a:t>Fake </a:t>
            </a:r>
            <a:r>
              <a:rPr lang="en-US" altLang="en-US" dirty="0" smtClean="0"/>
              <a:t>Websites</a:t>
            </a:r>
          </a:p>
          <a:p>
            <a:r>
              <a:rPr lang="en-US" altLang="en-US" dirty="0"/>
              <a:t>Fake </a:t>
            </a:r>
            <a:r>
              <a:rPr lang="en-US" altLang="en-US" dirty="0" smtClean="0"/>
              <a:t>pop-ups</a:t>
            </a:r>
            <a:endParaRPr lang="en-US" altLang="en-US" dirty="0"/>
          </a:p>
          <a:p>
            <a:endParaRPr lang="en-GB" dirty="0"/>
          </a:p>
        </p:txBody>
      </p:sp>
      <p:pic>
        <p:nvPicPr>
          <p:cNvPr id="4" name="Picture 6" descr="projectpi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468" y="2823358"/>
            <a:ext cx="2552700"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9070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Pretexting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pPr>
              <a:lnSpc>
                <a:spcPct val="80000"/>
              </a:lnSpc>
            </a:pPr>
            <a:r>
              <a:rPr lang="en-US" altLang="en-US" dirty="0"/>
              <a:t>The act of creating and using an invented situation in order to convince a target to release information or grant access to sensitive materials. </a:t>
            </a:r>
          </a:p>
          <a:p>
            <a:pPr>
              <a:lnSpc>
                <a:spcPct val="80000"/>
              </a:lnSpc>
            </a:pPr>
            <a:endParaRPr lang="en-US" altLang="en-US" dirty="0"/>
          </a:p>
          <a:p>
            <a:pPr>
              <a:lnSpc>
                <a:spcPct val="80000"/>
              </a:lnSpc>
            </a:pPr>
            <a:r>
              <a:rPr lang="en-US" altLang="en-US" dirty="0"/>
              <a:t>This type of attack is usually implemented over the phone and can be used to obtain customer information, phone records, banking records and is also used by private investigators. </a:t>
            </a:r>
          </a:p>
        </p:txBody>
      </p:sp>
    </p:spTree>
    <p:extLst>
      <p:ext uri="{BB962C8B-B14F-4D97-AF65-F5344CB8AC3E}">
        <p14:creationId xmlns:p14="http://schemas.microsoft.com/office/powerpoint/2010/main" val="30561983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Pretexting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a:xfrm>
            <a:off x="217818" y="1409988"/>
            <a:ext cx="11590421" cy="4935956"/>
          </a:xfrm>
        </p:spPr>
        <p:txBody>
          <a:bodyPr/>
          <a:lstStyle/>
          <a:p>
            <a:endParaRPr lang="en-GB" dirty="0"/>
          </a:p>
          <a:p>
            <a:r>
              <a:rPr lang="en-US" altLang="en-US" dirty="0"/>
              <a:t>The hacker will disguise their identity in order to ask a series of questions intended to get the information he/she is wanting from their target.</a:t>
            </a:r>
          </a:p>
          <a:p>
            <a:endParaRPr lang="en-US" altLang="en-US" dirty="0"/>
          </a:p>
          <a:p>
            <a:r>
              <a:rPr lang="en-US" altLang="en-US" dirty="0"/>
              <a:t>By </a:t>
            </a:r>
            <a:r>
              <a:rPr lang="en-US" altLang="en-US" dirty="0" smtClean="0"/>
              <a:t>answering </a:t>
            </a:r>
            <a:r>
              <a:rPr lang="en-US" altLang="en-US" dirty="0"/>
              <a:t>these questions the victim will unknowingly provide the attacker with all the information the hacker needs to carry out their attack.</a:t>
            </a:r>
          </a:p>
          <a:p>
            <a:endParaRPr lang="en-GB" dirty="0"/>
          </a:p>
        </p:txBody>
      </p:sp>
      <p:pic>
        <p:nvPicPr>
          <p:cNvPr id="4" name="Picture 4" descr="projectpi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0242" y="4293603"/>
            <a:ext cx="24130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4167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Phishing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fontScale="92500" lnSpcReduction="10000"/>
          </a:bodyPr>
          <a:lstStyle/>
          <a:p>
            <a:endParaRPr lang="en-GB" dirty="0"/>
          </a:p>
          <a:p>
            <a:endParaRPr lang="en-GB" dirty="0"/>
          </a:p>
          <a:p>
            <a:r>
              <a:rPr lang="en-GB" dirty="0"/>
              <a:t>Phishing is a form of a social engineering attack used by cyber criminals to steal sensitive information. </a:t>
            </a:r>
          </a:p>
          <a:p>
            <a:pPr lvl="1"/>
            <a:r>
              <a:rPr lang="en-GB" sz="2800" dirty="0" smtClean="0"/>
              <a:t>Passwords</a:t>
            </a:r>
            <a:endParaRPr lang="en-GB" sz="2800" dirty="0"/>
          </a:p>
          <a:p>
            <a:pPr lvl="1"/>
            <a:r>
              <a:rPr lang="en-GB" sz="2800" dirty="0" smtClean="0"/>
              <a:t>Credit </a:t>
            </a:r>
            <a:r>
              <a:rPr lang="en-GB" sz="2800" dirty="0"/>
              <a:t>Card details</a:t>
            </a:r>
          </a:p>
          <a:p>
            <a:pPr lvl="1"/>
            <a:r>
              <a:rPr lang="en-GB" sz="2800" dirty="0" smtClean="0"/>
              <a:t>Bank </a:t>
            </a:r>
            <a:r>
              <a:rPr lang="en-GB" sz="2800" dirty="0"/>
              <a:t>Account details</a:t>
            </a:r>
          </a:p>
          <a:p>
            <a:pPr lvl="1"/>
            <a:r>
              <a:rPr lang="en-GB" sz="2800" dirty="0" smtClean="0"/>
              <a:t>Other </a:t>
            </a:r>
            <a:r>
              <a:rPr lang="en-GB" sz="2800" dirty="0"/>
              <a:t>confidential information</a:t>
            </a:r>
          </a:p>
          <a:p>
            <a:pPr lvl="1"/>
            <a:r>
              <a:rPr lang="en-GB" sz="2800" dirty="0" smtClean="0"/>
              <a:t>Gain </a:t>
            </a:r>
            <a:r>
              <a:rPr lang="en-GB" sz="2800" dirty="0"/>
              <a:t>a presence inside the firewall</a:t>
            </a:r>
          </a:p>
          <a:p>
            <a:pPr lvl="1"/>
            <a:r>
              <a:rPr lang="en-GB" sz="2800" dirty="0" smtClean="0"/>
              <a:t>Email </a:t>
            </a:r>
            <a:r>
              <a:rPr lang="en-GB" sz="2800" dirty="0"/>
              <a:t>or Instant messaging</a:t>
            </a:r>
          </a:p>
          <a:p>
            <a:pPr lvl="1"/>
            <a:r>
              <a:rPr lang="en-GB" sz="2800" dirty="0" smtClean="0"/>
              <a:t>Watering </a:t>
            </a:r>
            <a:r>
              <a:rPr lang="en-GB" sz="2800" dirty="0"/>
              <a:t>Hole Attack</a:t>
            </a:r>
          </a:p>
          <a:p>
            <a:pPr lvl="1"/>
            <a:r>
              <a:rPr lang="en-GB" sz="2800" dirty="0" smtClean="0"/>
              <a:t>Example</a:t>
            </a:r>
            <a:r>
              <a:rPr lang="en-GB" sz="2800" dirty="0"/>
              <a:t>: </a:t>
            </a:r>
            <a:r>
              <a:rPr lang="en-GB" sz="2800" dirty="0" err="1"/>
              <a:t>Autotrader</a:t>
            </a:r>
            <a:r>
              <a:rPr lang="en-GB" sz="2800" dirty="0"/>
              <a:t> hacked, is this Phishing?</a:t>
            </a:r>
          </a:p>
        </p:txBody>
      </p:sp>
    </p:spTree>
    <p:extLst>
      <p:ext uri="{BB962C8B-B14F-4D97-AF65-F5344CB8AC3E}">
        <p14:creationId xmlns:p14="http://schemas.microsoft.com/office/powerpoint/2010/main" val="29678087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12821" y="1299234"/>
            <a:ext cx="10813836" cy="5224840"/>
          </a:xfrm>
          <a:prstGeom prst="rect">
            <a:avLst/>
          </a:prstGeom>
        </p:spPr>
      </p:pic>
    </p:spTree>
    <p:extLst>
      <p:ext uri="{BB962C8B-B14F-4D97-AF65-F5344CB8AC3E}">
        <p14:creationId xmlns:p14="http://schemas.microsoft.com/office/powerpoint/2010/main" val="25779891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133271"/>
            <a:ext cx="11354504" cy="5628310"/>
          </a:xfrm>
          <a:prstGeom prst="rect">
            <a:avLst/>
          </a:prstGeom>
        </p:spPr>
      </p:pic>
    </p:spTree>
    <p:extLst>
      <p:ext uri="{BB962C8B-B14F-4D97-AF65-F5344CB8AC3E}">
        <p14:creationId xmlns:p14="http://schemas.microsoft.com/office/powerpoint/2010/main" val="35695468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1239500" y="1690688"/>
            <a:ext cx="663742" cy="2548803"/>
          </a:xfrm>
        </p:spPr>
        <p:txBody>
          <a:bodyPr/>
          <a:lstStyle/>
          <a:p>
            <a:endParaRPr lang="en-GB" dirty="0"/>
          </a:p>
        </p:txBody>
      </p:sp>
      <p:pic>
        <p:nvPicPr>
          <p:cNvPr id="4" name="Picture 3"/>
          <p:cNvPicPr>
            <a:picLocks noChangeAspect="1"/>
          </p:cNvPicPr>
          <p:nvPr/>
        </p:nvPicPr>
        <p:blipFill>
          <a:blip r:embed="rId2"/>
          <a:stretch>
            <a:fillRect/>
          </a:stretch>
        </p:blipFill>
        <p:spPr>
          <a:xfrm>
            <a:off x="952500" y="766762"/>
            <a:ext cx="10287000" cy="5324475"/>
          </a:xfrm>
          <a:prstGeom prst="rect">
            <a:avLst/>
          </a:prstGeom>
        </p:spPr>
      </p:pic>
    </p:spTree>
    <p:extLst>
      <p:ext uri="{BB962C8B-B14F-4D97-AF65-F5344CB8AC3E}">
        <p14:creationId xmlns:p14="http://schemas.microsoft.com/office/powerpoint/2010/main" val="23306379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Phishing Attack</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690688"/>
            <a:ext cx="11507190" cy="5056008"/>
          </a:xfrm>
          <a:prstGeom prst="rect">
            <a:avLst/>
          </a:prstGeom>
        </p:spPr>
      </p:pic>
    </p:spTree>
    <p:extLst>
      <p:ext uri="{BB962C8B-B14F-4D97-AF65-F5344CB8AC3E}">
        <p14:creationId xmlns:p14="http://schemas.microsoft.com/office/powerpoint/2010/main" val="34445366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Online Social Engineering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US" altLang="en-US" dirty="0"/>
              <a:t>This attack exploits the fact that many users use the same password for all their accounts online such as for their e-mail, banking, or </a:t>
            </a:r>
            <a:r>
              <a:rPr lang="en-US" altLang="en-US" dirty="0" err="1"/>
              <a:t>facebook</a:t>
            </a:r>
            <a:r>
              <a:rPr lang="en-US" altLang="en-US" dirty="0"/>
              <a:t> accounts.</a:t>
            </a:r>
          </a:p>
          <a:p>
            <a:endParaRPr lang="en-US" altLang="en-US" dirty="0"/>
          </a:p>
          <a:p>
            <a:r>
              <a:rPr lang="en-US" altLang="en-US" dirty="0"/>
              <a:t>So once an attacker has access to one account he/she has admittance to all of them.</a:t>
            </a:r>
          </a:p>
          <a:p>
            <a:endParaRPr lang="en-GB" dirty="0"/>
          </a:p>
        </p:txBody>
      </p:sp>
    </p:spTree>
    <p:extLst>
      <p:ext uri="{BB962C8B-B14F-4D97-AF65-F5344CB8AC3E}">
        <p14:creationId xmlns:p14="http://schemas.microsoft.com/office/powerpoint/2010/main" val="1271363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13B4-947F-46F3-B74A-5D3D5A1BC92E}"/>
              </a:ext>
            </a:extLst>
          </p:cNvPr>
          <p:cNvSpPr>
            <a:spLocks noGrp="1"/>
          </p:cNvSpPr>
          <p:nvPr>
            <p:ph type="title"/>
          </p:nvPr>
        </p:nvSpPr>
        <p:spPr/>
        <p:txBody>
          <a:bodyPr/>
          <a:lstStyle/>
          <a:p>
            <a:r>
              <a:rPr lang="en-GB" dirty="0"/>
              <a:t>NIST 800-53</a:t>
            </a:r>
          </a:p>
        </p:txBody>
      </p:sp>
      <p:sp>
        <p:nvSpPr>
          <p:cNvPr id="3" name="Content Placeholder 2">
            <a:extLst>
              <a:ext uri="{FF2B5EF4-FFF2-40B4-BE49-F238E27FC236}">
                <a16:creationId xmlns:a16="http://schemas.microsoft.com/office/drawing/2014/main" id="{11E9F411-C3FF-471A-93FB-A7DF2AB2996A}"/>
              </a:ext>
            </a:extLst>
          </p:cNvPr>
          <p:cNvSpPr>
            <a:spLocks noGrp="1"/>
          </p:cNvSpPr>
          <p:nvPr>
            <p:ph idx="1"/>
          </p:nvPr>
        </p:nvSpPr>
        <p:spPr/>
        <p:txBody>
          <a:bodyPr>
            <a:normAutofit fontScale="92500" lnSpcReduction="10000"/>
          </a:bodyPr>
          <a:lstStyle/>
          <a:p>
            <a:r>
              <a:rPr lang="en-GB" dirty="0"/>
              <a:t>The NIST 800 Series is a set of documents that describe United States federal government computer security policies, procedures and guidelines. NIST (National Institute of Standards and Technology) is a unit of the Commerce Department. The documents are available free of charge, and can be useful to businesses and educational institutions, as well as to government agencies.</a:t>
            </a:r>
          </a:p>
          <a:p>
            <a:endParaRPr lang="en-GB" dirty="0"/>
          </a:p>
          <a:p>
            <a:r>
              <a:rPr lang="en-GB" dirty="0"/>
              <a:t>NIST 800 Series publications evolved as a result of exhaustive research into workable and cost-effective methods for optimizing the security of information technology (IT) systems and networks in a proactive manner. The publications cover all NIST-recommended procedures and criteria for assessing and documenting threats and vulnerabilities and for implementing security measures to minimize the risk of adverse events. The publications can be useful as guidelines for enforcement of security rules and as legal references in case of litigation involving security issues.</a:t>
            </a:r>
          </a:p>
        </p:txBody>
      </p:sp>
    </p:spTree>
    <p:extLst>
      <p:ext uri="{BB962C8B-B14F-4D97-AF65-F5344CB8AC3E}">
        <p14:creationId xmlns:p14="http://schemas.microsoft.com/office/powerpoint/2010/main" val="27981257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Reverse Social Engineering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US" altLang="en-US" dirty="0"/>
              <a:t>Probably the least used of the attacks.</a:t>
            </a:r>
          </a:p>
          <a:p>
            <a:r>
              <a:rPr lang="en-US" altLang="en-US" dirty="0"/>
              <a:t>Requires extensive research and planning.</a:t>
            </a:r>
          </a:p>
          <a:p>
            <a:r>
              <a:rPr lang="en-US" altLang="en-US" dirty="0"/>
              <a:t>The key is to establish yourself in a position of authority and have your targets come to you.</a:t>
            </a:r>
          </a:p>
          <a:p>
            <a:r>
              <a:rPr lang="en-US" altLang="en-US" dirty="0"/>
              <a:t>Giving you a better chance of retrieving info.</a:t>
            </a:r>
          </a:p>
          <a:p>
            <a:endParaRPr lang="en-GB" dirty="0"/>
          </a:p>
        </p:txBody>
      </p:sp>
    </p:spTree>
    <p:extLst>
      <p:ext uri="{BB962C8B-B14F-4D97-AF65-F5344CB8AC3E}">
        <p14:creationId xmlns:p14="http://schemas.microsoft.com/office/powerpoint/2010/main" val="23704865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Reverse Social Engineering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a:xfrm>
            <a:off x="217818" y="1409988"/>
            <a:ext cx="11590421" cy="4935956"/>
          </a:xfrm>
        </p:spPr>
        <p:txBody>
          <a:bodyPr/>
          <a:lstStyle/>
          <a:p>
            <a:endParaRPr lang="en-GB" dirty="0"/>
          </a:p>
          <a:p>
            <a:pPr>
              <a:lnSpc>
                <a:spcPct val="80000"/>
              </a:lnSpc>
            </a:pPr>
            <a:r>
              <a:rPr lang="en-US" altLang="en-US" dirty="0"/>
              <a:t>This form of attack can be divided into three stages.</a:t>
            </a:r>
          </a:p>
          <a:p>
            <a:pPr lvl="1">
              <a:lnSpc>
                <a:spcPct val="80000"/>
              </a:lnSpc>
            </a:pPr>
            <a:r>
              <a:rPr lang="en-US" altLang="en-US" sz="2800" dirty="0"/>
              <a:t>Stage one - Sabotage: Cause a problem (Crash the network)</a:t>
            </a:r>
          </a:p>
          <a:p>
            <a:pPr lvl="1">
              <a:lnSpc>
                <a:spcPct val="80000"/>
              </a:lnSpc>
            </a:pPr>
            <a:r>
              <a:rPr lang="en-US" altLang="en-US" sz="2800" dirty="0"/>
              <a:t>Stage two - Advertise: Send out notice that you are the one to go to </a:t>
            </a:r>
            <a:r>
              <a:rPr lang="en-US" altLang="en-US" sz="2800" dirty="0" err="1"/>
              <a:t>to</a:t>
            </a:r>
            <a:r>
              <a:rPr lang="en-US" altLang="en-US" sz="2800" dirty="0"/>
              <a:t> solve the problem.</a:t>
            </a:r>
          </a:p>
          <a:p>
            <a:pPr lvl="1">
              <a:lnSpc>
                <a:spcPct val="80000"/>
              </a:lnSpc>
            </a:pPr>
            <a:r>
              <a:rPr lang="en-US" altLang="en-US" sz="2800" dirty="0"/>
              <a:t>Stage three - Assist: Help the employees and get from them the info you came for.</a:t>
            </a:r>
          </a:p>
          <a:p>
            <a:pPr>
              <a:lnSpc>
                <a:spcPct val="80000"/>
              </a:lnSpc>
            </a:pPr>
            <a:r>
              <a:rPr lang="en-US" altLang="en-US" dirty="0"/>
              <a:t>When all is done you fix the problem, leave, and no one </a:t>
            </a:r>
            <a:r>
              <a:rPr lang="en-US" altLang="en-US" dirty="0" smtClean="0"/>
              <a:t>gets to know </a:t>
            </a:r>
            <a:r>
              <a:rPr lang="en-US" altLang="en-US" dirty="0"/>
              <a:t>because the problem is fixed and everyone is happy.</a:t>
            </a:r>
          </a:p>
          <a:p>
            <a:endParaRPr lang="en-GB" dirty="0"/>
          </a:p>
        </p:txBody>
      </p:sp>
    </p:spTree>
    <p:extLst>
      <p:ext uri="{BB962C8B-B14F-4D97-AF65-F5344CB8AC3E}">
        <p14:creationId xmlns:p14="http://schemas.microsoft.com/office/powerpoint/2010/main" val="35784372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dirty="0" err="1"/>
              <a:t>P</a:t>
            </a:r>
            <a:r>
              <a:rPr lang="en-GB" b="1" dirty="0" err="1" smtClean="0"/>
              <a:t>honeSocial</a:t>
            </a:r>
            <a:r>
              <a:rPr lang="en-GB" b="1" dirty="0" smtClean="0"/>
              <a:t> Engineering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US" altLang="en-US" dirty="0"/>
              <a:t>The most common practice of social engineering</a:t>
            </a:r>
          </a:p>
          <a:p>
            <a:r>
              <a:rPr lang="en-US" altLang="en-US" dirty="0"/>
              <a:t>A Hacker will call someone up and imitate a person of authority and slowly retrieve information from them.</a:t>
            </a:r>
          </a:p>
          <a:p>
            <a:r>
              <a:rPr lang="en-US" altLang="en-US" dirty="0"/>
              <a:t>Help Desks are incredible </a:t>
            </a:r>
            <a:r>
              <a:rPr lang="en-US" altLang="en-US" dirty="0" err="1"/>
              <a:t>vunerable</a:t>
            </a:r>
            <a:r>
              <a:rPr lang="en-US" altLang="en-US" dirty="0"/>
              <a:t> to this type of attack.</a:t>
            </a:r>
          </a:p>
          <a:p>
            <a:endParaRPr lang="en-GB" dirty="0"/>
          </a:p>
        </p:txBody>
      </p:sp>
    </p:spTree>
    <p:extLst>
      <p:ext uri="{BB962C8B-B14F-4D97-AF65-F5344CB8AC3E}">
        <p14:creationId xmlns:p14="http://schemas.microsoft.com/office/powerpoint/2010/main" val="12924722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smtClean="0"/>
              <a:t>Help desks are Gold mines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a:xfrm>
            <a:off x="217818" y="1409988"/>
            <a:ext cx="11590421" cy="4935956"/>
          </a:xfrm>
        </p:spPr>
        <p:txBody>
          <a:bodyPr/>
          <a:lstStyle/>
          <a:p>
            <a:endParaRPr lang="en-GB" dirty="0"/>
          </a:p>
          <a:p>
            <a:pPr>
              <a:lnSpc>
                <a:spcPct val="80000"/>
              </a:lnSpc>
            </a:pPr>
            <a:r>
              <a:rPr lang="en-US" altLang="en-US" dirty="0"/>
              <a:t>Its main purpose is to help.  Putting them at a disadvantage against an attacker.</a:t>
            </a:r>
          </a:p>
          <a:p>
            <a:pPr>
              <a:lnSpc>
                <a:spcPct val="80000"/>
              </a:lnSpc>
            </a:pPr>
            <a:r>
              <a:rPr lang="en-US" altLang="en-US" dirty="0"/>
              <a:t>People employed at a help desk usually are being paid next to nothing.  Giving them little incentive to do anything but answer the questions and move onto the next phone call.</a:t>
            </a:r>
          </a:p>
          <a:p>
            <a:pPr>
              <a:lnSpc>
                <a:spcPct val="80000"/>
              </a:lnSpc>
            </a:pPr>
            <a:r>
              <a:rPr lang="en-US" altLang="en-US" dirty="0"/>
              <a:t>So how do you protect yourself?</a:t>
            </a:r>
          </a:p>
          <a:p>
            <a:pPr marL="0" indent="0">
              <a:buNone/>
            </a:pPr>
            <a:endParaRPr lang="en-GB" dirty="0"/>
          </a:p>
        </p:txBody>
      </p:sp>
    </p:spTree>
    <p:extLst>
      <p:ext uri="{BB962C8B-B14F-4D97-AF65-F5344CB8AC3E}">
        <p14:creationId xmlns:p14="http://schemas.microsoft.com/office/powerpoint/2010/main" val="21780290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i="1" dirty="0"/>
              <a:t>applying controls to tackle social engineering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r>
              <a:rPr lang="en-GB"/>
              <a:t>• Vigilance and common sense are the keys to protection</a:t>
            </a:r>
            <a:endParaRPr lang="en-GB" dirty="0"/>
          </a:p>
        </p:txBody>
      </p:sp>
    </p:spTree>
    <p:extLst>
      <p:ext uri="{BB962C8B-B14F-4D97-AF65-F5344CB8AC3E}">
        <p14:creationId xmlns:p14="http://schemas.microsoft.com/office/powerpoint/2010/main" val="3852342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i="1" dirty="0"/>
              <a:t>applying controls to tackle social engineering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r>
              <a:rPr lang="en-US" altLang="en-US" dirty="0"/>
              <a:t>Corporations make the mistake of only protecting themselves from the physical aspect leaving them almost helpless to the psychological attacks hackers commonly use.</a:t>
            </a:r>
          </a:p>
          <a:p>
            <a:r>
              <a:rPr lang="en-US" altLang="en-US" dirty="0" smtClean="0"/>
              <a:t>Policy </a:t>
            </a:r>
            <a:r>
              <a:rPr lang="en-US" altLang="en-US" dirty="0"/>
              <a:t>should address aspects of access control and password changes and protection.</a:t>
            </a:r>
          </a:p>
          <a:p>
            <a:r>
              <a:rPr lang="en-US" altLang="en-US" dirty="0"/>
              <a:t>Locks, ID’s, and shredders are important and should be required for all employees.</a:t>
            </a:r>
          </a:p>
          <a:p>
            <a:r>
              <a:rPr lang="en-US" altLang="en-US" dirty="0"/>
              <a:t>Set it in Stone: Violations should be well known and well enforced.</a:t>
            </a:r>
          </a:p>
          <a:p>
            <a:endParaRPr lang="en-GB" dirty="0"/>
          </a:p>
        </p:txBody>
      </p:sp>
    </p:spTree>
    <p:extLst>
      <p:ext uri="{BB962C8B-B14F-4D97-AF65-F5344CB8AC3E}">
        <p14:creationId xmlns:p14="http://schemas.microsoft.com/office/powerpoint/2010/main" val="26100056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i="1" dirty="0"/>
              <a:t>applying controls to tackle social engineering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r>
              <a:rPr lang="en-GB" dirty="0"/>
              <a:t>Technical </a:t>
            </a:r>
            <a:r>
              <a:rPr lang="en-GB" dirty="0" err="1"/>
              <a:t>Defenses</a:t>
            </a:r>
            <a:r>
              <a:rPr lang="en-GB" dirty="0"/>
              <a:t> – Inbound Filtering (Email Gateways) </a:t>
            </a:r>
            <a:endParaRPr lang="en-GB" dirty="0" smtClean="0"/>
          </a:p>
          <a:p>
            <a:pPr marL="457200" lvl="1" indent="0">
              <a:buNone/>
            </a:pPr>
            <a:r>
              <a:rPr lang="en-GB" sz="2800" dirty="0" smtClean="0"/>
              <a:t>• </a:t>
            </a:r>
            <a:r>
              <a:rPr lang="en-GB" sz="2800" dirty="0"/>
              <a:t>Stops or ‘cleans’ trouble emails before they reach </a:t>
            </a:r>
            <a:r>
              <a:rPr lang="en-GB" sz="2800" dirty="0" smtClean="0"/>
              <a:t>you</a:t>
            </a:r>
          </a:p>
          <a:p>
            <a:pPr marL="457200" lvl="1" indent="0">
              <a:buNone/>
            </a:pPr>
            <a:r>
              <a:rPr lang="en-GB" sz="2800" dirty="0" smtClean="0"/>
              <a:t> </a:t>
            </a:r>
            <a:r>
              <a:rPr lang="en-GB" sz="2800" dirty="0"/>
              <a:t>• Leverages reputation and collective threat </a:t>
            </a:r>
            <a:r>
              <a:rPr lang="en-GB" sz="2800" dirty="0" smtClean="0"/>
              <a:t>intelligence</a:t>
            </a:r>
          </a:p>
          <a:p>
            <a:pPr marL="457200" lvl="1" indent="0">
              <a:buNone/>
            </a:pPr>
            <a:r>
              <a:rPr lang="en-GB" sz="2800" dirty="0" smtClean="0"/>
              <a:t> </a:t>
            </a:r>
            <a:r>
              <a:rPr lang="en-GB" sz="2800" dirty="0"/>
              <a:t>• Learns from other users that flag dangerous email</a:t>
            </a:r>
          </a:p>
        </p:txBody>
      </p:sp>
      <p:pic>
        <p:nvPicPr>
          <p:cNvPr id="4" name="Picture 3"/>
          <p:cNvPicPr>
            <a:picLocks noChangeAspect="1"/>
          </p:cNvPicPr>
          <p:nvPr/>
        </p:nvPicPr>
        <p:blipFill>
          <a:blip r:embed="rId2"/>
          <a:stretch>
            <a:fillRect/>
          </a:stretch>
        </p:blipFill>
        <p:spPr>
          <a:xfrm>
            <a:off x="4500809" y="4293603"/>
            <a:ext cx="5876397" cy="2202200"/>
          </a:xfrm>
          <a:prstGeom prst="rect">
            <a:avLst/>
          </a:prstGeom>
          <a:ln>
            <a:solidFill>
              <a:schemeClr val="tx1"/>
            </a:solidFill>
          </a:ln>
        </p:spPr>
      </p:pic>
    </p:spTree>
    <p:extLst>
      <p:ext uri="{BB962C8B-B14F-4D97-AF65-F5344CB8AC3E}">
        <p14:creationId xmlns:p14="http://schemas.microsoft.com/office/powerpoint/2010/main" val="34504458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i="1" dirty="0"/>
              <a:t>applying controls to tackle social engineering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a:xfrm>
            <a:off x="312820" y="1374363"/>
            <a:ext cx="11590421" cy="4935956"/>
          </a:xfrm>
        </p:spPr>
        <p:txBody>
          <a:bodyPr>
            <a:normAutofit/>
          </a:bodyPr>
          <a:lstStyle/>
          <a:p>
            <a:endParaRPr lang="en-GB" dirty="0"/>
          </a:p>
          <a:p>
            <a:r>
              <a:rPr lang="en-GB" dirty="0"/>
              <a:t>Technical </a:t>
            </a:r>
            <a:r>
              <a:rPr lang="en-GB" dirty="0" err="1"/>
              <a:t>Defenses</a:t>
            </a:r>
            <a:r>
              <a:rPr lang="en-GB" dirty="0"/>
              <a:t> – Outbound Filtering (Firewalls, Proxies) </a:t>
            </a:r>
            <a:endParaRPr lang="en-GB" dirty="0" smtClean="0"/>
          </a:p>
          <a:p>
            <a:pPr marL="457200" lvl="1" indent="0">
              <a:buNone/>
            </a:pPr>
            <a:r>
              <a:rPr lang="en-GB" sz="2800" dirty="0" smtClean="0"/>
              <a:t>• </a:t>
            </a:r>
            <a:r>
              <a:rPr lang="en-GB" sz="2800" dirty="0"/>
              <a:t>Block that click</a:t>
            </a:r>
            <a:r>
              <a:rPr lang="en-GB" sz="2800" dirty="0" smtClean="0"/>
              <a:t>!</a:t>
            </a:r>
          </a:p>
          <a:p>
            <a:pPr marL="457200" lvl="1" indent="0">
              <a:buNone/>
            </a:pPr>
            <a:r>
              <a:rPr lang="en-GB" sz="2800" dirty="0" smtClean="0"/>
              <a:t> </a:t>
            </a:r>
            <a:r>
              <a:rPr lang="en-GB" sz="2800" dirty="0"/>
              <a:t>• Stops traffic to Internet “bad </a:t>
            </a:r>
            <a:r>
              <a:rPr lang="en-GB" sz="2800" dirty="0" err="1"/>
              <a:t>neighborhoods</a:t>
            </a:r>
            <a:r>
              <a:rPr lang="en-GB" sz="2800" dirty="0"/>
              <a:t>” </a:t>
            </a:r>
            <a:endParaRPr lang="en-GB" sz="2800" dirty="0" smtClean="0"/>
          </a:p>
          <a:p>
            <a:pPr marL="457200" lvl="1" indent="0">
              <a:buNone/>
            </a:pPr>
            <a:r>
              <a:rPr lang="en-GB" sz="2800" dirty="0" smtClean="0"/>
              <a:t>• </a:t>
            </a:r>
            <a:r>
              <a:rPr lang="en-GB" sz="2800" dirty="0"/>
              <a:t>Looks for and stops malware call home (Command and Control</a:t>
            </a:r>
            <a:r>
              <a:rPr lang="en-GB" sz="2800" dirty="0" smtClean="0"/>
              <a:t>)</a:t>
            </a:r>
          </a:p>
          <a:p>
            <a:pPr marL="457200" lvl="1" indent="0">
              <a:buNone/>
            </a:pPr>
            <a:r>
              <a:rPr lang="en-GB" sz="2800" dirty="0" smtClean="0"/>
              <a:t> </a:t>
            </a:r>
            <a:r>
              <a:rPr lang="en-GB" sz="2800" dirty="0"/>
              <a:t>• Watches outbound traffic for likely exfiltration </a:t>
            </a:r>
            <a:endParaRPr lang="en-GB" sz="2800" dirty="0" smtClean="0"/>
          </a:p>
          <a:p>
            <a:pPr marL="457200" lvl="1" indent="0">
              <a:buNone/>
            </a:pPr>
            <a:r>
              <a:rPr lang="en-GB" sz="2800" dirty="0" smtClean="0"/>
              <a:t>• </a:t>
            </a:r>
            <a:r>
              <a:rPr lang="en-GB" sz="2800" dirty="0"/>
              <a:t>Leverages reputation and collective threat intelligence</a:t>
            </a:r>
            <a:r>
              <a:rPr lang="en-GB" dirty="0"/>
              <a:t> </a:t>
            </a:r>
          </a:p>
        </p:txBody>
      </p:sp>
      <p:pic>
        <p:nvPicPr>
          <p:cNvPr id="4" name="Picture 3"/>
          <p:cNvPicPr>
            <a:picLocks noChangeAspect="1"/>
          </p:cNvPicPr>
          <p:nvPr/>
        </p:nvPicPr>
        <p:blipFill>
          <a:blip r:embed="rId2"/>
          <a:stretch>
            <a:fillRect/>
          </a:stretch>
        </p:blipFill>
        <p:spPr>
          <a:xfrm>
            <a:off x="6341732" y="4872044"/>
            <a:ext cx="5275190" cy="1635634"/>
          </a:xfrm>
          <a:prstGeom prst="rect">
            <a:avLst/>
          </a:prstGeom>
          <a:ln>
            <a:solidFill>
              <a:schemeClr val="tx1"/>
            </a:solidFill>
          </a:ln>
        </p:spPr>
      </p:pic>
    </p:spTree>
    <p:extLst>
      <p:ext uri="{BB962C8B-B14F-4D97-AF65-F5344CB8AC3E}">
        <p14:creationId xmlns:p14="http://schemas.microsoft.com/office/powerpoint/2010/main" val="37866103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i="1" dirty="0"/>
              <a:t>applying controls to tackle social engineering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r>
              <a:rPr lang="en-GB" dirty="0"/>
              <a:t>Technical </a:t>
            </a:r>
            <a:r>
              <a:rPr lang="en-GB" dirty="0" err="1"/>
              <a:t>Defenses</a:t>
            </a:r>
            <a:r>
              <a:rPr lang="en-GB" dirty="0"/>
              <a:t> – Automated Phish Tests </a:t>
            </a:r>
            <a:endParaRPr lang="en-GB" dirty="0" smtClean="0"/>
          </a:p>
          <a:p>
            <a:pPr marL="457200" lvl="1" indent="0">
              <a:buNone/>
            </a:pPr>
            <a:r>
              <a:rPr lang="en-GB" sz="2800" dirty="0" smtClean="0"/>
              <a:t>• </a:t>
            </a:r>
            <a:r>
              <a:rPr lang="en-GB" sz="2800" dirty="0"/>
              <a:t>Automate for scale </a:t>
            </a:r>
            <a:endParaRPr lang="en-GB" sz="2800" dirty="0" smtClean="0"/>
          </a:p>
          <a:p>
            <a:pPr marL="457200" lvl="1" indent="0">
              <a:buNone/>
            </a:pPr>
            <a:r>
              <a:rPr lang="en-GB" sz="2800" dirty="0" smtClean="0"/>
              <a:t>• </a:t>
            </a:r>
            <a:r>
              <a:rPr lang="en-GB" sz="2800" dirty="0"/>
              <a:t>Test multiple times per </a:t>
            </a:r>
            <a:r>
              <a:rPr lang="en-GB" sz="2800" dirty="0" smtClean="0"/>
              <a:t>year</a:t>
            </a:r>
          </a:p>
          <a:p>
            <a:pPr marL="457200" lvl="1" indent="0">
              <a:buNone/>
            </a:pPr>
            <a:r>
              <a:rPr lang="en-GB" sz="2800" dirty="0" smtClean="0"/>
              <a:t> </a:t>
            </a:r>
            <a:r>
              <a:rPr lang="en-GB" sz="2800" dirty="0"/>
              <a:t>• Tune to current threats </a:t>
            </a:r>
            <a:endParaRPr lang="en-GB" sz="2800" dirty="0" smtClean="0"/>
          </a:p>
          <a:p>
            <a:pPr marL="457200" lvl="1" indent="0">
              <a:buNone/>
            </a:pPr>
            <a:r>
              <a:rPr lang="en-GB" sz="2800" dirty="0" smtClean="0"/>
              <a:t>• </a:t>
            </a:r>
            <a:r>
              <a:rPr lang="en-GB" sz="2800" dirty="0"/>
              <a:t>Test all employees, especially risky departments </a:t>
            </a:r>
            <a:endParaRPr lang="en-GB" sz="2800" dirty="0" smtClean="0"/>
          </a:p>
          <a:p>
            <a:pPr marL="457200" lvl="1" indent="0">
              <a:buNone/>
            </a:pPr>
            <a:r>
              <a:rPr lang="en-GB" sz="2800" dirty="0" smtClean="0"/>
              <a:t>• </a:t>
            </a:r>
            <a:r>
              <a:rPr lang="en-GB" sz="2800" dirty="0"/>
              <a:t>Automatically refer to training on </a:t>
            </a:r>
            <a:r>
              <a:rPr lang="en-GB" sz="2800" dirty="0" smtClean="0"/>
              <a:t>click</a:t>
            </a:r>
          </a:p>
          <a:p>
            <a:pPr marL="457200" lvl="1" indent="0">
              <a:buNone/>
            </a:pPr>
            <a:r>
              <a:rPr lang="en-GB" sz="2800" dirty="0" smtClean="0"/>
              <a:t> </a:t>
            </a:r>
            <a:r>
              <a:rPr lang="en-GB" sz="2800" dirty="0"/>
              <a:t>• Collect metrics to inform continued awareness efforts</a:t>
            </a:r>
          </a:p>
        </p:txBody>
      </p:sp>
    </p:spTree>
    <p:extLst>
      <p:ext uri="{BB962C8B-B14F-4D97-AF65-F5344CB8AC3E}">
        <p14:creationId xmlns:p14="http://schemas.microsoft.com/office/powerpoint/2010/main" val="5359457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i="1" dirty="0"/>
              <a:t>applying controls to tackle social engineering</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r>
              <a:rPr lang="en-GB" dirty="0"/>
              <a:t>Technical </a:t>
            </a:r>
            <a:r>
              <a:rPr lang="en-GB" dirty="0" err="1"/>
              <a:t>Defenses</a:t>
            </a:r>
            <a:r>
              <a:rPr lang="en-GB" dirty="0"/>
              <a:t> – Cyber Hygiene </a:t>
            </a:r>
            <a:endParaRPr lang="en-GB" dirty="0" smtClean="0"/>
          </a:p>
          <a:p>
            <a:pPr marL="457200" lvl="1" indent="0">
              <a:buNone/>
            </a:pPr>
            <a:r>
              <a:rPr lang="en-GB" sz="2800" dirty="0" smtClean="0"/>
              <a:t>• </a:t>
            </a:r>
            <a:r>
              <a:rPr lang="en-GB" sz="2800" dirty="0"/>
              <a:t>Use currently supported software only </a:t>
            </a:r>
            <a:endParaRPr lang="en-GB" sz="2800" dirty="0" smtClean="0"/>
          </a:p>
          <a:p>
            <a:pPr marL="457200" lvl="1" indent="0">
              <a:buNone/>
            </a:pPr>
            <a:r>
              <a:rPr lang="en-GB" sz="2800" dirty="0" smtClean="0"/>
              <a:t>• </a:t>
            </a:r>
            <a:r>
              <a:rPr lang="en-GB" sz="2800" dirty="0"/>
              <a:t>Patch early and </a:t>
            </a:r>
            <a:r>
              <a:rPr lang="en-GB" sz="2800" dirty="0" smtClean="0"/>
              <a:t>often</a:t>
            </a:r>
          </a:p>
          <a:p>
            <a:pPr marL="457200" lvl="1" indent="0">
              <a:buNone/>
            </a:pPr>
            <a:r>
              <a:rPr lang="en-GB" sz="2800" dirty="0" smtClean="0"/>
              <a:t> </a:t>
            </a:r>
            <a:r>
              <a:rPr lang="en-GB" sz="2800" dirty="0"/>
              <a:t>• Remove unneeded software and </a:t>
            </a:r>
            <a:r>
              <a:rPr lang="en-GB" sz="2800" dirty="0" smtClean="0"/>
              <a:t>services</a:t>
            </a:r>
          </a:p>
          <a:p>
            <a:pPr marL="457200" lvl="1" indent="0">
              <a:buNone/>
            </a:pPr>
            <a:r>
              <a:rPr lang="en-GB" sz="2800" dirty="0" smtClean="0"/>
              <a:t> </a:t>
            </a:r>
            <a:r>
              <a:rPr lang="en-GB" sz="2800" dirty="0"/>
              <a:t>• Don’t run as </a:t>
            </a:r>
            <a:r>
              <a:rPr lang="en-GB" sz="2800" dirty="0" smtClean="0"/>
              <a:t>administrator</a:t>
            </a:r>
          </a:p>
          <a:p>
            <a:pPr marL="457200" lvl="1" indent="0">
              <a:buNone/>
            </a:pPr>
            <a:r>
              <a:rPr lang="en-GB" sz="2800" dirty="0" smtClean="0"/>
              <a:t> </a:t>
            </a:r>
            <a:r>
              <a:rPr lang="en-GB" sz="2800" dirty="0"/>
              <a:t>• Implement and test regular backups </a:t>
            </a:r>
            <a:endParaRPr lang="en-GB" sz="2800" dirty="0" smtClean="0"/>
          </a:p>
          <a:p>
            <a:pPr marL="457200" lvl="1" indent="0">
              <a:buNone/>
            </a:pPr>
            <a:r>
              <a:rPr lang="en-GB" sz="2800" dirty="0" smtClean="0"/>
              <a:t>• </a:t>
            </a:r>
            <a:r>
              <a:rPr lang="en-GB" sz="2800" dirty="0"/>
              <a:t>Regularly scan and test your security posture </a:t>
            </a:r>
            <a:endParaRPr lang="en-GB" sz="2800" dirty="0" smtClean="0"/>
          </a:p>
          <a:p>
            <a:pPr marL="457200" lvl="1" indent="0">
              <a:buNone/>
            </a:pPr>
            <a:r>
              <a:rPr lang="en-GB" sz="2800" dirty="0" smtClean="0"/>
              <a:t>• </a:t>
            </a:r>
            <a:r>
              <a:rPr lang="en-GB" sz="2800" dirty="0"/>
              <a:t>Consider advanced anti-malware protection</a:t>
            </a:r>
          </a:p>
        </p:txBody>
      </p:sp>
    </p:spTree>
    <p:extLst>
      <p:ext uri="{BB962C8B-B14F-4D97-AF65-F5344CB8AC3E}">
        <p14:creationId xmlns:p14="http://schemas.microsoft.com/office/powerpoint/2010/main" val="1314424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13B4-947F-46F3-B74A-5D3D5A1BC92E}"/>
              </a:ext>
            </a:extLst>
          </p:cNvPr>
          <p:cNvSpPr>
            <a:spLocks noGrp="1"/>
          </p:cNvSpPr>
          <p:nvPr>
            <p:ph type="title"/>
          </p:nvPr>
        </p:nvSpPr>
        <p:spPr/>
        <p:txBody>
          <a:bodyPr/>
          <a:lstStyle/>
          <a:p>
            <a:r>
              <a:rPr lang="en-GB" dirty="0"/>
              <a:t>NIST 800-53</a:t>
            </a:r>
          </a:p>
        </p:txBody>
      </p:sp>
      <p:sp>
        <p:nvSpPr>
          <p:cNvPr id="3" name="Content Placeholder 2">
            <a:extLst>
              <a:ext uri="{FF2B5EF4-FFF2-40B4-BE49-F238E27FC236}">
                <a16:creationId xmlns:a16="http://schemas.microsoft.com/office/drawing/2014/main" id="{11E9F411-C3FF-471A-93FB-A7DF2AB2996A}"/>
              </a:ext>
            </a:extLst>
          </p:cNvPr>
          <p:cNvSpPr>
            <a:spLocks noGrp="1"/>
          </p:cNvSpPr>
          <p:nvPr>
            <p:ph idx="1"/>
          </p:nvPr>
        </p:nvSpPr>
        <p:spPr/>
        <p:txBody>
          <a:bodyPr>
            <a:normAutofit/>
          </a:bodyPr>
          <a:lstStyle/>
          <a:p>
            <a:r>
              <a:rPr lang="en-GB" dirty="0"/>
              <a:t>This NIST SP 800-53 database represents the security controls and associated assessment procedures defined in NIST SP 800-53 Revision 4 Recommended Security Controls for Federal Information Systems and Organizations.</a:t>
            </a:r>
          </a:p>
          <a:p>
            <a:r>
              <a:rPr lang="en-GB" dirty="0"/>
              <a:t>NIST Special Publication 800-53 sets out standards and guidelines to recommend how US government agencies should architect, implement and manage their information security systems, and in particular, the data held on these systems. NIST SP 800-53 is part of NIST’s Cybersecurity Framework.</a:t>
            </a:r>
          </a:p>
        </p:txBody>
      </p:sp>
    </p:spTree>
    <p:extLst>
      <p:ext uri="{BB962C8B-B14F-4D97-AF65-F5344CB8AC3E}">
        <p14:creationId xmlns:p14="http://schemas.microsoft.com/office/powerpoint/2010/main" val="2114953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F49B-5ACB-46AF-8EA9-184BCEF6A695}"/>
              </a:ext>
            </a:extLst>
          </p:cNvPr>
          <p:cNvSpPr>
            <a:spLocks noGrp="1"/>
          </p:cNvSpPr>
          <p:nvPr>
            <p:ph type="title"/>
          </p:nvPr>
        </p:nvSpPr>
        <p:spPr>
          <a:xfrm>
            <a:off x="360947" y="225323"/>
            <a:ext cx="11341769" cy="2852737"/>
          </a:xfrm>
        </p:spPr>
        <p:txBody>
          <a:bodyPr>
            <a:normAutofit fontScale="90000"/>
          </a:bodyPr>
          <a:lstStyle/>
          <a:p>
            <a:r>
              <a:rPr lang="en-GB" sz="3600" dirty="0"/>
              <a:t>4.3 Explain accreditation and assurance processes that relate to the application of security technology. Apprentices will demonstrate the ability to apply supplier, software and component assurance and accreditation processes (first introduced in the Cyber Security Technologist, Knowledge Module 2 and described in sections 1 to 3 above). </a:t>
            </a:r>
          </a:p>
        </p:txBody>
      </p:sp>
      <p:sp>
        <p:nvSpPr>
          <p:cNvPr id="3" name="Text Placeholder 2">
            <a:extLst>
              <a:ext uri="{FF2B5EF4-FFF2-40B4-BE49-F238E27FC236}">
                <a16:creationId xmlns:a16="http://schemas.microsoft.com/office/drawing/2014/main" id="{6157B8BD-5186-4DA8-B790-288C9C06A1FB}"/>
              </a:ext>
            </a:extLst>
          </p:cNvPr>
          <p:cNvSpPr>
            <a:spLocks noGrp="1"/>
          </p:cNvSpPr>
          <p:nvPr>
            <p:ph type="body" idx="1"/>
          </p:nvPr>
        </p:nvSpPr>
        <p:spPr>
          <a:xfrm>
            <a:off x="360946" y="2867541"/>
            <a:ext cx="11341769" cy="3990459"/>
          </a:xfrm>
        </p:spPr>
        <p:txBody>
          <a:bodyPr>
            <a:noAutofit/>
          </a:bodyPr>
          <a:lstStyle/>
          <a:p>
            <a:r>
              <a:rPr lang="en-GB" sz="1400" dirty="0"/>
              <a:t>• </a:t>
            </a:r>
            <a:r>
              <a:rPr lang="en-GB" sz="1800" dirty="0"/>
              <a:t>penetration testing; </a:t>
            </a:r>
          </a:p>
          <a:p>
            <a:r>
              <a:rPr lang="en-GB" sz="1800" dirty="0"/>
              <a:t>• vulnerability assessment and threat intelligence; </a:t>
            </a:r>
          </a:p>
          <a:p>
            <a:r>
              <a:rPr lang="en-GB" sz="1800" dirty="0"/>
              <a:t>• Information Security Management System (ISMS) and standards role in accreditation and supplier assurance (ISO27001, Payment Card Industry Data Security Standard (PCI DSS), common criteria, product assurance); </a:t>
            </a:r>
          </a:p>
          <a:p>
            <a:r>
              <a:rPr lang="en-GB" sz="1800" dirty="0"/>
              <a:t>• software code review such as: o SAST (Static Application Security Testing); </a:t>
            </a:r>
          </a:p>
          <a:p>
            <a:r>
              <a:rPr lang="en-GB" sz="1800" dirty="0"/>
              <a:t>o DAST (Dynamic Application Security Testing); </a:t>
            </a:r>
          </a:p>
          <a:p>
            <a:r>
              <a:rPr lang="en-GB" sz="1800" dirty="0"/>
              <a:t>o IAST (Interactive Application Security Testing). </a:t>
            </a:r>
          </a:p>
          <a:p>
            <a:endParaRPr lang="en-GB" sz="1800" dirty="0"/>
          </a:p>
          <a:p>
            <a:r>
              <a:rPr lang="en-GB" sz="1800" i="1" dirty="0"/>
              <a:t>A candidate should be able to: </a:t>
            </a:r>
            <a:endParaRPr lang="en-GB" sz="1800" dirty="0"/>
          </a:p>
          <a:p>
            <a:r>
              <a:rPr lang="en-GB" sz="1800" dirty="0"/>
              <a:t>• </a:t>
            </a:r>
            <a:r>
              <a:rPr lang="en-GB" sz="1800" i="1" dirty="0"/>
              <a:t>Describe the concept of a zero-day attack. </a:t>
            </a:r>
            <a:endParaRPr lang="en-GB" sz="1800" dirty="0"/>
          </a:p>
          <a:p>
            <a:r>
              <a:rPr lang="en-GB" sz="1800" dirty="0"/>
              <a:t>• </a:t>
            </a:r>
            <a:r>
              <a:rPr lang="en-GB" sz="1800" i="1" dirty="0"/>
              <a:t>Explain Internet Protocol Security (</a:t>
            </a:r>
            <a:r>
              <a:rPr lang="en-GB" sz="1800" i="1" dirty="0" err="1"/>
              <a:t>IPSec</a:t>
            </a:r>
            <a:r>
              <a:rPr lang="en-GB" sz="1800" i="1" dirty="0"/>
              <a:t>) modes of operation. </a:t>
            </a:r>
            <a:endParaRPr lang="en-GB" sz="1800" dirty="0"/>
          </a:p>
          <a:p>
            <a:r>
              <a:rPr lang="en-GB" sz="1800" dirty="0"/>
              <a:t>• </a:t>
            </a:r>
            <a:r>
              <a:rPr lang="en-GB" sz="1800" i="1" dirty="0"/>
              <a:t>Describe the purpose and operations of Transport Layer Security (TLS). </a:t>
            </a:r>
            <a:endParaRPr lang="en-GB" sz="1800" dirty="0"/>
          </a:p>
          <a:p>
            <a:r>
              <a:rPr lang="en-GB" sz="1800" dirty="0"/>
              <a:t>• </a:t>
            </a:r>
            <a:r>
              <a:rPr lang="en-GB" sz="1800" i="1" dirty="0"/>
              <a:t>Identify common best practices for the installation of anti-virus updates. </a:t>
            </a:r>
            <a:endParaRPr lang="en-GB" sz="1800" dirty="0"/>
          </a:p>
          <a:p>
            <a:r>
              <a:rPr lang="en-GB" sz="1800" dirty="0"/>
              <a:t>• </a:t>
            </a:r>
            <a:r>
              <a:rPr lang="en-GB" sz="1800" i="1" dirty="0"/>
              <a:t>Explain composition of anti-virus application (signature files in scan engine). </a:t>
            </a:r>
            <a:endParaRPr lang="en-GB" sz="1800" dirty="0"/>
          </a:p>
          <a:p>
            <a:endParaRPr lang="en-GB" sz="1800" dirty="0"/>
          </a:p>
        </p:txBody>
      </p:sp>
    </p:spTree>
    <p:extLst>
      <p:ext uri="{BB962C8B-B14F-4D97-AF65-F5344CB8AC3E}">
        <p14:creationId xmlns:p14="http://schemas.microsoft.com/office/powerpoint/2010/main" val="21447386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p:txBody>
          <a:bodyPr/>
          <a:lstStyle/>
          <a:p>
            <a:pPr algn="ctr"/>
            <a:r>
              <a:rPr lang="en-US" altLang="en-US" dirty="0"/>
              <a:t>What is Penetration Testing?</a:t>
            </a:r>
          </a:p>
        </p:txBody>
      </p:sp>
      <p:sp>
        <p:nvSpPr>
          <p:cNvPr id="59395" name="Rectangle 3"/>
          <p:cNvSpPr>
            <a:spLocks noGrp="1" noChangeArrowheads="1"/>
          </p:cNvSpPr>
          <p:nvPr>
            <p:ph type="body" idx="1"/>
          </p:nvPr>
        </p:nvSpPr>
        <p:spPr>
          <a:xfrm>
            <a:off x="2362200" y="2362200"/>
            <a:ext cx="8077200" cy="4114800"/>
          </a:xfrm>
        </p:spPr>
        <p:txBody>
          <a:bodyPr/>
          <a:lstStyle/>
          <a:p>
            <a:r>
              <a:rPr lang="en-US" altLang="en-US" dirty="0"/>
              <a:t>Software testing that is specifically designed to hunt down security vulnerabilities</a:t>
            </a:r>
            <a:br>
              <a:rPr lang="en-US" altLang="en-US" dirty="0"/>
            </a:br>
            <a:endParaRPr lang="en-US" altLang="en-US" dirty="0"/>
          </a:p>
          <a:p>
            <a:r>
              <a:rPr lang="en-US" altLang="en-US" dirty="0"/>
              <a:t>In computer software, a security vulnerability is a software bug that can be used to violate security. </a:t>
            </a:r>
          </a:p>
        </p:txBody>
      </p:sp>
    </p:spTree>
    <p:extLst>
      <p:ext uri="{BB962C8B-B14F-4D97-AF65-F5344CB8AC3E}">
        <p14:creationId xmlns:p14="http://schemas.microsoft.com/office/powerpoint/2010/main" val="35992436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36270" y="152400"/>
            <a:ext cx="9755519" cy="1070758"/>
          </a:xfrm>
        </p:spPr>
        <p:txBody>
          <a:bodyPr>
            <a:normAutofit/>
          </a:bodyPr>
          <a:lstStyle/>
          <a:p>
            <a:r>
              <a:rPr lang="en-US" altLang="en-US" dirty="0" smtClean="0"/>
              <a:t>Penetration Testing Vs Hacking</a:t>
            </a:r>
          </a:p>
        </p:txBody>
      </p:sp>
      <p:sp>
        <p:nvSpPr>
          <p:cNvPr id="6147" name="Content Placeholder 2"/>
          <p:cNvSpPr>
            <a:spLocks noGrp="1"/>
          </p:cNvSpPr>
          <p:nvPr>
            <p:ph idx="1"/>
          </p:nvPr>
        </p:nvSpPr>
        <p:spPr>
          <a:xfrm>
            <a:off x="0" y="1579418"/>
            <a:ext cx="11827824" cy="5716588"/>
          </a:xfrm>
        </p:spPr>
        <p:txBody>
          <a:bodyPr>
            <a:noAutofit/>
          </a:bodyPr>
          <a:lstStyle/>
          <a:p>
            <a:r>
              <a:rPr lang="en-US" altLang="en-US" dirty="0" smtClean="0"/>
              <a:t>What </a:t>
            </a:r>
            <a:r>
              <a:rPr lang="en-US" altLang="en-US" dirty="0"/>
              <a:t>is the difference between a Pen Tester and a Hacker?</a:t>
            </a:r>
          </a:p>
          <a:p>
            <a:pPr lvl="1"/>
            <a:r>
              <a:rPr lang="en-US" altLang="en-US" sz="2800" dirty="0"/>
              <a:t>Pen Tester’s have prior approval from Senior Management</a:t>
            </a:r>
          </a:p>
          <a:p>
            <a:pPr lvl="1"/>
            <a:r>
              <a:rPr lang="en-US" altLang="en-US" sz="2800" dirty="0"/>
              <a:t>Hackers have prior approval from themselves.</a:t>
            </a:r>
          </a:p>
          <a:p>
            <a:pPr lvl="1"/>
            <a:endParaRPr lang="en-US" altLang="en-US" sz="2800" dirty="0"/>
          </a:p>
          <a:p>
            <a:pPr lvl="1"/>
            <a:r>
              <a:rPr lang="en-US" altLang="en-US" sz="2800" dirty="0"/>
              <a:t>Pen Tester’s social engineering attacks are there to raise awareness</a:t>
            </a:r>
          </a:p>
          <a:p>
            <a:pPr lvl="1"/>
            <a:r>
              <a:rPr lang="en-US" altLang="en-US" sz="2800" dirty="0"/>
              <a:t>Hackers social engineering attacks are there to trick the DMV into divulging sensitive information about the whereabouts of their estranged ex-spouse.</a:t>
            </a:r>
          </a:p>
          <a:p>
            <a:pPr marL="457200" lvl="1" indent="0">
              <a:buNone/>
            </a:pPr>
            <a:endParaRPr lang="en-US" altLang="en-US" sz="2000" dirty="0"/>
          </a:p>
        </p:txBody>
      </p:sp>
      <p:sp>
        <p:nvSpPr>
          <p:cNvPr id="6148" name="Footer Placeholder 3"/>
          <p:cNvSpPr>
            <a:spLocks noGrp="1"/>
          </p:cNvSpPr>
          <p:nvPr>
            <p:ph type="ftr" sz="quarter" idx="4294967295"/>
          </p:nvPr>
        </p:nvSpPr>
        <p:spPr/>
        <p:txBody>
          <a:bodyPr/>
          <a:lstStyle>
            <a:lvl1pPr eaLnBrk="0" hangingPunct="0">
              <a:defRPr sz="2400">
                <a:solidFill>
                  <a:schemeClr val="tx1"/>
                </a:solidFill>
                <a:latin typeface="Arial" panose="020B0604020202020204" pitchFamily="34" charset="0"/>
                <a:ea typeface="MS Pゴシック"/>
                <a:cs typeface="MS Pゴシック"/>
              </a:defRPr>
            </a:lvl1pPr>
            <a:lvl2pPr marL="742950" indent="-285750" eaLnBrk="0" hangingPunct="0">
              <a:defRPr sz="2400">
                <a:solidFill>
                  <a:schemeClr val="tx1"/>
                </a:solidFill>
                <a:latin typeface="Arial" panose="020B0604020202020204" pitchFamily="34" charset="0"/>
                <a:ea typeface="MS Pゴシック"/>
                <a:cs typeface="MS Pゴシック"/>
              </a:defRPr>
            </a:lvl2pPr>
            <a:lvl3pPr marL="1143000" indent="-228600" eaLnBrk="0" hangingPunct="0">
              <a:defRPr sz="2400">
                <a:solidFill>
                  <a:schemeClr val="tx1"/>
                </a:solidFill>
                <a:latin typeface="Arial" panose="020B0604020202020204" pitchFamily="34" charset="0"/>
                <a:ea typeface="MS Pゴシック"/>
                <a:cs typeface="MS Pゴシック"/>
              </a:defRPr>
            </a:lvl3pPr>
            <a:lvl4pPr marL="1600200" indent="-228600" eaLnBrk="0" hangingPunct="0">
              <a:defRPr sz="2400">
                <a:solidFill>
                  <a:schemeClr val="tx1"/>
                </a:solidFill>
                <a:latin typeface="Arial" panose="020B0604020202020204" pitchFamily="34" charset="0"/>
                <a:ea typeface="MS Pゴシック"/>
                <a:cs typeface="MS Pゴシック"/>
              </a:defRPr>
            </a:lvl4pPr>
            <a:lvl5pPr marL="2057400" indent="-228600" eaLnBrk="0" hangingPunct="0">
              <a:defRPr sz="2400">
                <a:solidFill>
                  <a:schemeClr val="tx1"/>
                </a:solidFill>
                <a:latin typeface="Arial" panose="020B0604020202020204" pitchFamily="34"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9pPr>
          </a:lstStyle>
          <a:p>
            <a:r>
              <a:rPr lang="en-US" altLang="en-US" sz="900">
                <a:solidFill>
                  <a:schemeClr val="bg1"/>
                </a:solidFill>
                <a:ea typeface="Osaka"/>
                <a:cs typeface="Osaka"/>
              </a:rPr>
              <a:t>Presentation Title</a:t>
            </a:r>
            <a:br>
              <a:rPr lang="en-US" altLang="en-US" sz="900">
                <a:solidFill>
                  <a:schemeClr val="bg1"/>
                </a:solidFill>
                <a:ea typeface="Osaka"/>
                <a:cs typeface="Osaka"/>
              </a:rPr>
            </a:br>
            <a:r>
              <a:rPr lang="en-US" altLang="en-US" sz="900">
                <a:solidFill>
                  <a:schemeClr val="bg1"/>
                </a:solidFill>
                <a:ea typeface="Osaka"/>
                <a:cs typeface="Osaka"/>
              </a:rPr>
              <a:t>—</a:t>
            </a:r>
            <a:fld id="{BD70B941-A952-4684-A0A6-A1C22EE25205}" type="slidenum">
              <a:rPr lang="en-US" altLang="en-US" sz="900">
                <a:solidFill>
                  <a:schemeClr val="bg1"/>
                </a:solidFill>
                <a:ea typeface="Osaka"/>
                <a:cs typeface="Osaka"/>
              </a:rPr>
              <a:pPr/>
              <a:t>72</a:t>
            </a:fld>
            <a:r>
              <a:rPr lang="en-US" altLang="en-US" sz="900">
                <a:solidFill>
                  <a:schemeClr val="bg1"/>
                </a:solidFill>
                <a:ea typeface="Osaka"/>
                <a:cs typeface="Osaka"/>
              </a:rPr>
              <a:t>—</a:t>
            </a:r>
            <a:br>
              <a:rPr lang="en-US" altLang="en-US" sz="900">
                <a:solidFill>
                  <a:schemeClr val="bg1"/>
                </a:solidFill>
                <a:ea typeface="Osaka"/>
                <a:cs typeface="Osaka"/>
              </a:rPr>
            </a:br>
            <a:r>
              <a:rPr lang="en-US" altLang="en-US" sz="900">
                <a:solidFill>
                  <a:schemeClr val="bg1"/>
                </a:solidFill>
                <a:ea typeface="Osaka"/>
                <a:cs typeface="Osaka"/>
              </a:rPr>
              <a:t>March 5, 2010</a:t>
            </a:r>
          </a:p>
        </p:txBody>
      </p:sp>
    </p:spTree>
    <p:extLst>
      <p:ext uri="{BB962C8B-B14F-4D97-AF65-F5344CB8AC3E}">
        <p14:creationId xmlns:p14="http://schemas.microsoft.com/office/powerpoint/2010/main" val="7348788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algn="ctr"/>
            <a:r>
              <a:rPr lang="en-US" altLang="en-US"/>
              <a:t>Why Do Penetration Testing?</a:t>
            </a:r>
          </a:p>
        </p:txBody>
      </p:sp>
      <p:sp>
        <p:nvSpPr>
          <p:cNvPr id="13315" name="Rectangle 3"/>
          <p:cNvSpPr>
            <a:spLocks noGrp="1" noChangeArrowheads="1"/>
          </p:cNvSpPr>
          <p:nvPr>
            <p:ph type="body" idx="1"/>
          </p:nvPr>
        </p:nvSpPr>
        <p:spPr>
          <a:xfrm>
            <a:off x="2362200" y="2362200"/>
            <a:ext cx="8077200" cy="4191000"/>
          </a:xfrm>
        </p:spPr>
        <p:txBody>
          <a:bodyPr/>
          <a:lstStyle/>
          <a:p>
            <a:r>
              <a:rPr lang="en-US" altLang="en-US"/>
              <a:t>Software can be correct without being secure</a:t>
            </a:r>
          </a:p>
          <a:p>
            <a:pPr lvl="1">
              <a:buFont typeface="Wingdings" panose="05000000000000000000" pitchFamily="2" charset="2"/>
              <a:buChar char="Ø"/>
            </a:pPr>
            <a:r>
              <a:rPr lang="en-US" altLang="en-US" sz="2800"/>
              <a:t>Software can perform every specified action flawlessly and still be exploited by a malicious user</a:t>
            </a:r>
          </a:p>
          <a:p>
            <a:pPr lvl="1">
              <a:buFont typeface="Wingdings" panose="05000000000000000000" pitchFamily="2" charset="2"/>
              <a:buChar char="Ø"/>
            </a:pPr>
            <a:r>
              <a:rPr lang="en-US" altLang="en-US" sz="2800"/>
              <a:t>Security bugs are typically hidden in nature</a:t>
            </a:r>
            <a:br>
              <a:rPr lang="en-US" altLang="en-US" sz="2800"/>
            </a:br>
            <a:endParaRPr lang="en-US" altLang="en-US" sz="2800"/>
          </a:p>
          <a:p>
            <a:r>
              <a:rPr lang="en-US" altLang="en-US"/>
              <a:t>Companies need to protect information and business assets against hacking and data theft</a:t>
            </a:r>
            <a:endParaRPr lang="en-US" altLang="en-US" sz="2400"/>
          </a:p>
          <a:p>
            <a:pPr>
              <a:buFont typeface="Wingdings" panose="05000000000000000000" pitchFamily="2" charset="2"/>
              <a:buNone/>
            </a:pPr>
            <a:endParaRPr lang="en-US" altLang="en-US" sz="2000"/>
          </a:p>
          <a:p>
            <a:pPr>
              <a:buFont typeface="Wingdings" panose="05000000000000000000" pitchFamily="2" charset="2"/>
              <a:buChar char="Ø"/>
            </a:pPr>
            <a:endParaRPr lang="en-US" altLang="en-US" sz="2400"/>
          </a:p>
          <a:p>
            <a:pPr lvl="1">
              <a:buFont typeface="Wingdings" panose="05000000000000000000" pitchFamily="2" charset="2"/>
              <a:buNone/>
            </a:pPr>
            <a:endParaRPr lang="en-US" altLang="en-US" sz="2000"/>
          </a:p>
        </p:txBody>
      </p:sp>
    </p:spTree>
    <p:extLst>
      <p:ext uri="{BB962C8B-B14F-4D97-AF65-F5344CB8AC3E}">
        <p14:creationId xmlns:p14="http://schemas.microsoft.com/office/powerpoint/2010/main" val="38552614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667000" y="178130"/>
            <a:ext cx="7848600" cy="964870"/>
          </a:xfrm>
        </p:spPr>
        <p:txBody>
          <a:bodyPr>
            <a:normAutofit/>
          </a:bodyPr>
          <a:lstStyle/>
          <a:p>
            <a:r>
              <a:rPr lang="en-US" altLang="en-US" dirty="0"/>
              <a:t>The Penetration Test</a:t>
            </a:r>
          </a:p>
        </p:txBody>
      </p:sp>
      <p:sp>
        <p:nvSpPr>
          <p:cNvPr id="57347" name="Text Box 3"/>
          <p:cNvSpPr txBox="1">
            <a:spLocks noChangeArrowheads="1"/>
          </p:cNvSpPr>
          <p:nvPr/>
        </p:nvSpPr>
        <p:spPr bwMode="auto">
          <a:xfrm>
            <a:off x="2438401" y="1447800"/>
            <a:ext cx="1752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The Goal</a:t>
            </a:r>
          </a:p>
        </p:txBody>
      </p:sp>
      <p:sp>
        <p:nvSpPr>
          <p:cNvPr id="57348"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349" name="Rectangle 5"/>
          <p:cNvSpPr>
            <a:spLocks noGrp="1" noChangeArrowheads="1"/>
          </p:cNvSpPr>
          <p:nvPr>
            <p:ph type="body" idx="1"/>
          </p:nvPr>
        </p:nvSpPr>
        <p:spPr>
          <a:xfrm>
            <a:off x="4648200" y="1447800"/>
            <a:ext cx="6019800" cy="4876800"/>
          </a:xfrm>
        </p:spPr>
        <p:txBody>
          <a:bodyPr/>
          <a:lstStyle/>
          <a:p>
            <a:r>
              <a:rPr lang="en-US" altLang="en-US" sz="2400" dirty="0"/>
              <a:t>To improve information security awareness</a:t>
            </a:r>
          </a:p>
          <a:p>
            <a:endParaRPr lang="en-US" altLang="en-US" sz="2400" dirty="0"/>
          </a:p>
          <a:p>
            <a:r>
              <a:rPr lang="en-US" altLang="en-US" sz="2400" dirty="0"/>
              <a:t>To assess risk</a:t>
            </a:r>
          </a:p>
          <a:p>
            <a:endParaRPr lang="en-US" altLang="en-US" sz="2400" dirty="0"/>
          </a:p>
          <a:p>
            <a:r>
              <a:rPr lang="en-US" altLang="en-US" sz="2400" dirty="0"/>
              <a:t>To mitigate risk immediately</a:t>
            </a:r>
          </a:p>
          <a:p>
            <a:endParaRPr lang="en-US" altLang="en-US" sz="2400" dirty="0"/>
          </a:p>
          <a:p>
            <a:r>
              <a:rPr lang="en-US" altLang="en-US" sz="2400" dirty="0"/>
              <a:t>To reinforce the IS process</a:t>
            </a:r>
          </a:p>
          <a:p>
            <a:endParaRPr lang="en-US" altLang="en-US" sz="2400" dirty="0"/>
          </a:p>
          <a:p>
            <a:r>
              <a:rPr lang="en-US" altLang="en-US" sz="2400" dirty="0"/>
              <a:t>To assist in decision making processes</a:t>
            </a:r>
          </a:p>
        </p:txBody>
      </p:sp>
    </p:spTree>
    <p:extLst>
      <p:ext uri="{BB962C8B-B14F-4D97-AF65-F5344CB8AC3E}">
        <p14:creationId xmlns:p14="http://schemas.microsoft.com/office/powerpoint/2010/main" val="1737430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457200"/>
            <a:ext cx="7924800" cy="1143000"/>
          </a:xfrm>
        </p:spPr>
        <p:txBody>
          <a:bodyPr/>
          <a:lstStyle/>
          <a:p>
            <a:pPr algn="ctr"/>
            <a:endParaRPr lang="en-US" altLang="en-US"/>
          </a:p>
        </p:txBody>
      </p:sp>
      <p:pic>
        <p:nvPicPr>
          <p:cNvPr id="8196" name="Picture 4" descr="security innov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685800"/>
            <a:ext cx="7924800" cy="601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86746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Vulnerability Assessment</a:t>
            </a:r>
          </a:p>
        </p:txBody>
      </p:sp>
      <p:sp>
        <p:nvSpPr>
          <p:cNvPr id="3" name="Content Placeholder 2"/>
          <p:cNvSpPr>
            <a:spLocks noGrp="1"/>
          </p:cNvSpPr>
          <p:nvPr>
            <p:ph idx="1"/>
          </p:nvPr>
        </p:nvSpPr>
        <p:spPr/>
        <p:txBody>
          <a:bodyPr/>
          <a:lstStyle/>
          <a:p>
            <a:r>
              <a:rPr lang="en-GB" dirty="0" smtClean="0"/>
              <a:t>• </a:t>
            </a:r>
            <a:r>
              <a:rPr lang="en-GB" dirty="0"/>
              <a:t>A process to evaluate and review key systems, networks and applications </a:t>
            </a:r>
            <a:endParaRPr lang="en-GB" dirty="0" smtClean="0"/>
          </a:p>
          <a:p>
            <a:r>
              <a:rPr lang="en-GB" dirty="0" smtClean="0"/>
              <a:t>• </a:t>
            </a:r>
            <a:r>
              <a:rPr lang="en-GB" dirty="0"/>
              <a:t>To identify vulnerabilities and configuration issues that may put the organization at risk of being breached or exploited </a:t>
            </a:r>
            <a:endParaRPr lang="en-GB" dirty="0" smtClean="0"/>
          </a:p>
          <a:p>
            <a:r>
              <a:rPr lang="en-GB" dirty="0" smtClean="0"/>
              <a:t>• </a:t>
            </a:r>
            <a:r>
              <a:rPr lang="en-GB" dirty="0"/>
              <a:t>Effective in identifying vulnerabilities, but it cannot differentiate between exploitable vs non-exploitable vulnerabilities</a:t>
            </a:r>
          </a:p>
        </p:txBody>
      </p:sp>
    </p:spTree>
    <p:extLst>
      <p:ext uri="{BB962C8B-B14F-4D97-AF65-F5344CB8AC3E}">
        <p14:creationId xmlns:p14="http://schemas.microsoft.com/office/powerpoint/2010/main" val="11721076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28551" y="291976"/>
            <a:ext cx="11526982" cy="1296988"/>
          </a:xfrm>
        </p:spPr>
        <p:txBody>
          <a:bodyPr>
            <a:normAutofit/>
          </a:bodyPr>
          <a:lstStyle/>
          <a:p>
            <a:r>
              <a:rPr lang="en-US" altLang="en-US" sz="4000" dirty="0" smtClean="0"/>
              <a:t>Penetration </a:t>
            </a:r>
            <a:r>
              <a:rPr lang="en-US" altLang="en-US" sz="4000" dirty="0"/>
              <a:t>Testing </a:t>
            </a:r>
            <a:r>
              <a:rPr lang="en-US" altLang="en-US" sz="4000" dirty="0" smtClean="0"/>
              <a:t> Vs </a:t>
            </a:r>
            <a:r>
              <a:rPr lang="en-US" altLang="en-US" sz="4000" dirty="0"/>
              <a:t>Vulnerability </a:t>
            </a:r>
            <a:r>
              <a:rPr lang="en-US" altLang="en-US" sz="4000" dirty="0" smtClean="0"/>
              <a:t>Assessment</a:t>
            </a:r>
            <a:endParaRPr lang="en-US" altLang="en-US" sz="2800" dirty="0"/>
          </a:p>
        </p:txBody>
      </p:sp>
      <p:sp>
        <p:nvSpPr>
          <p:cNvPr id="7171" name="Content Placeholder 2"/>
          <p:cNvSpPr>
            <a:spLocks noGrp="1"/>
          </p:cNvSpPr>
          <p:nvPr>
            <p:ph idx="1"/>
          </p:nvPr>
        </p:nvSpPr>
        <p:spPr>
          <a:xfrm>
            <a:off x="130629" y="1417638"/>
            <a:ext cx="11922826" cy="5283200"/>
          </a:xfrm>
        </p:spPr>
        <p:txBody>
          <a:bodyPr>
            <a:normAutofit lnSpcReduction="10000"/>
          </a:bodyPr>
          <a:lstStyle/>
          <a:p>
            <a:r>
              <a:rPr lang="en-US" altLang="en-US" sz="2400" i="1" dirty="0"/>
              <a:t>Vulnerability Assessment:</a:t>
            </a:r>
          </a:p>
          <a:p>
            <a:pPr lvl="1"/>
            <a:r>
              <a:rPr lang="en-US" altLang="en-US" dirty="0"/>
              <a:t>Typically is general in scope and includes a large assessment.</a:t>
            </a:r>
          </a:p>
          <a:p>
            <a:pPr lvl="1"/>
            <a:r>
              <a:rPr lang="en-US" altLang="en-US" dirty="0"/>
              <a:t>Predictable. </a:t>
            </a:r>
          </a:p>
          <a:p>
            <a:pPr lvl="1"/>
            <a:r>
              <a:rPr lang="en-US" altLang="en-US" dirty="0"/>
              <a:t>Unreliable at times and high rate of false positives. </a:t>
            </a:r>
          </a:p>
          <a:p>
            <a:pPr lvl="1"/>
            <a:r>
              <a:rPr lang="en-US" altLang="en-US" dirty="0"/>
              <a:t>Vulnerability assessment invites debate among System Admins.</a:t>
            </a:r>
          </a:p>
          <a:p>
            <a:pPr lvl="1"/>
            <a:r>
              <a:rPr lang="en-US" altLang="en-US" dirty="0"/>
              <a:t>Produces a report with mitigation guidelines and action items. </a:t>
            </a:r>
          </a:p>
          <a:p>
            <a:pPr lvl="1"/>
            <a:endParaRPr lang="en-US" altLang="en-US" dirty="0"/>
          </a:p>
          <a:p>
            <a:r>
              <a:rPr lang="en-US" altLang="en-US" sz="2400" i="1" dirty="0"/>
              <a:t>Penetration Testing:</a:t>
            </a:r>
          </a:p>
          <a:p>
            <a:pPr lvl="1"/>
            <a:r>
              <a:rPr lang="en-US" altLang="en-US" dirty="0"/>
              <a:t>Focused in scope and may include targeted attempts to exploit specific vectors (Both IT and Physical)</a:t>
            </a:r>
          </a:p>
          <a:p>
            <a:pPr lvl="1"/>
            <a:r>
              <a:rPr lang="en-US" altLang="en-US" dirty="0"/>
              <a:t>Unpredictable by the recipient. (Don’t know the “how?” and “when?”)</a:t>
            </a:r>
          </a:p>
          <a:p>
            <a:pPr lvl="1"/>
            <a:r>
              <a:rPr lang="en-US" altLang="en-US" dirty="0"/>
              <a:t>Highly accurate and reliable. (I’ve got root!)</a:t>
            </a:r>
          </a:p>
          <a:p>
            <a:pPr lvl="1"/>
            <a:r>
              <a:rPr lang="en-US" altLang="en-US" dirty="0"/>
              <a:t>Penetration Testing = Proof of Concept against vulnerabilities. </a:t>
            </a:r>
          </a:p>
          <a:p>
            <a:pPr lvl="1"/>
            <a:r>
              <a:rPr lang="en-US" altLang="en-US" dirty="0"/>
              <a:t>Produces a binary result:  Either the team owned you, or they didn't. </a:t>
            </a:r>
          </a:p>
          <a:p>
            <a:pPr lvl="1"/>
            <a:endParaRPr lang="en-US" altLang="en-US" sz="1400" dirty="0"/>
          </a:p>
          <a:p>
            <a:pPr>
              <a:buFont typeface="Wingdings" panose="05000000000000000000" pitchFamily="2" charset="2"/>
              <a:buNone/>
            </a:pPr>
            <a:endParaRPr lang="en-US" altLang="en-US" dirty="0" smtClean="0"/>
          </a:p>
        </p:txBody>
      </p:sp>
      <p:sp>
        <p:nvSpPr>
          <p:cNvPr id="7172" name="Footer Placeholder 3"/>
          <p:cNvSpPr>
            <a:spLocks noGrp="1"/>
          </p:cNvSpPr>
          <p:nvPr>
            <p:ph type="ftr" sz="quarter" idx="4294967295"/>
          </p:nvPr>
        </p:nvSpPr>
        <p:spPr/>
        <p:txBody>
          <a:bodyPr/>
          <a:lstStyle/>
          <a:p>
            <a:pPr>
              <a:defRPr/>
            </a:pPr>
            <a:endParaRPr lang="en-US" dirty="0">
              <a:cs typeface="+mn-cs"/>
            </a:endParaRPr>
          </a:p>
        </p:txBody>
      </p:sp>
    </p:spTree>
    <p:extLst>
      <p:ext uri="{BB962C8B-B14F-4D97-AF65-F5344CB8AC3E}">
        <p14:creationId xmlns:p14="http://schemas.microsoft.com/office/powerpoint/2010/main" val="36086333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9483" y="1027906"/>
            <a:ext cx="9768031" cy="5733675"/>
          </a:xfrm>
          <a:prstGeom prst="rect">
            <a:avLst/>
          </a:prstGeom>
        </p:spPr>
      </p:pic>
    </p:spTree>
    <p:extLst>
      <p:ext uri="{BB962C8B-B14F-4D97-AF65-F5344CB8AC3E}">
        <p14:creationId xmlns:p14="http://schemas.microsoft.com/office/powerpoint/2010/main" val="982773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1" y="133350"/>
            <a:ext cx="6691313" cy="971550"/>
          </a:xfrm>
        </p:spPr>
        <p:txBody>
          <a:bodyPr>
            <a:normAutofit fontScale="90000"/>
          </a:bodyPr>
          <a:lstStyle/>
          <a:p>
            <a:r>
              <a:rPr lang="en-US" altLang="en-US" smtClean="0"/>
              <a:t>Scope of Penetration Testing</a:t>
            </a:r>
          </a:p>
        </p:txBody>
      </p:sp>
      <p:sp>
        <p:nvSpPr>
          <p:cNvPr id="8195" name="Content Placeholder 2"/>
          <p:cNvSpPr>
            <a:spLocks noGrp="1"/>
          </p:cNvSpPr>
          <p:nvPr>
            <p:ph idx="1"/>
          </p:nvPr>
        </p:nvSpPr>
        <p:spPr>
          <a:xfrm>
            <a:off x="0" y="1390650"/>
            <a:ext cx="11910950" cy="5467350"/>
          </a:xfrm>
        </p:spPr>
        <p:txBody>
          <a:bodyPr>
            <a:normAutofit fontScale="77500" lnSpcReduction="20000"/>
          </a:bodyPr>
          <a:lstStyle/>
          <a:p>
            <a:r>
              <a:rPr lang="en-US" altLang="en-US" dirty="0"/>
              <a:t>Targeted Recon.</a:t>
            </a:r>
          </a:p>
          <a:p>
            <a:pPr lvl="1"/>
            <a:r>
              <a:rPr lang="en-US" altLang="en-US" sz="2800" dirty="0"/>
              <a:t>Targeted exploitation of vulnerable software. </a:t>
            </a:r>
          </a:p>
          <a:p>
            <a:endParaRPr lang="en-US" altLang="en-US" dirty="0"/>
          </a:p>
          <a:p>
            <a:r>
              <a:rPr lang="en-US" altLang="en-US" dirty="0"/>
              <a:t>Social Engineering</a:t>
            </a:r>
          </a:p>
          <a:p>
            <a:pPr lvl="1"/>
            <a:r>
              <a:rPr lang="en-US" altLang="en-US" sz="2800" dirty="0"/>
              <a:t>Hi </a:t>
            </a:r>
            <a:r>
              <a:rPr lang="en-US" altLang="en-US" sz="2800" dirty="0" err="1"/>
              <a:t>HelpDesk</a:t>
            </a:r>
            <a:r>
              <a:rPr lang="en-US" altLang="en-US" sz="2800" dirty="0"/>
              <a:t>…I’m Mr. Jones…Can you tell me what my password is?</a:t>
            </a:r>
          </a:p>
          <a:p>
            <a:pPr>
              <a:buFont typeface="Wingdings" panose="05000000000000000000" pitchFamily="2" charset="2"/>
              <a:buNone/>
            </a:pPr>
            <a:endParaRPr lang="en-US" altLang="en-US" dirty="0"/>
          </a:p>
          <a:p>
            <a:r>
              <a:rPr lang="en-US" altLang="en-US" dirty="0"/>
              <a:t>Physical facilities audit</a:t>
            </a:r>
          </a:p>
          <a:p>
            <a:pPr lvl="1"/>
            <a:r>
              <a:rPr lang="en-US" altLang="en-US" sz="2800" dirty="0"/>
              <a:t>Hmm, I forgot my badge... but there's 200 yards of fence missing on the east side of the center </a:t>
            </a:r>
          </a:p>
          <a:p>
            <a:endParaRPr lang="en-US" altLang="en-US" dirty="0"/>
          </a:p>
          <a:p>
            <a:r>
              <a:rPr lang="en-US" altLang="en-US" dirty="0"/>
              <a:t>Wireless War Driving</a:t>
            </a:r>
          </a:p>
          <a:p>
            <a:pPr lvl="1"/>
            <a:r>
              <a:rPr lang="en-US" altLang="en-US" sz="2800" dirty="0"/>
              <a:t>Detection of rogue or weakly encrypted AP’s. </a:t>
            </a:r>
          </a:p>
          <a:p>
            <a:endParaRPr lang="en-US" altLang="en-US" dirty="0"/>
          </a:p>
          <a:p>
            <a:r>
              <a:rPr lang="en-US" altLang="en-US" dirty="0"/>
              <a:t>Dumpster Diving</a:t>
            </a:r>
          </a:p>
          <a:p>
            <a:pPr lvl="1"/>
            <a:r>
              <a:rPr lang="en-US" altLang="en-US" sz="2800" dirty="0"/>
              <a:t>How much fun can I have in the dumpster…whoops…I’ve found someone’s Tax forms with SSN.</a:t>
            </a:r>
          </a:p>
          <a:p>
            <a:pPr lvl="1">
              <a:buFont typeface="Lucida Grande"/>
              <a:buNone/>
            </a:pPr>
            <a:endParaRPr lang="en-GB" altLang="en-US" sz="2100" dirty="0">
              <a:ea typeface="ヒラギノ角ゴ Pro W3"/>
              <a:cs typeface="ヒラギノ角ゴ Pro W3"/>
            </a:endParaRPr>
          </a:p>
          <a:p>
            <a:pPr lvl="1">
              <a:buFont typeface="Lucida Grande"/>
              <a:buNone/>
            </a:pPr>
            <a:endParaRPr lang="en-GB" altLang="en-US" sz="1400" dirty="0">
              <a:ea typeface="ヒラギノ角ゴ Pro W3"/>
              <a:cs typeface="ヒラギノ角ゴ Pro W3"/>
            </a:endParaRPr>
          </a:p>
          <a:p>
            <a:pPr lvl="1">
              <a:buFont typeface="Lucida Grande"/>
              <a:buNone/>
            </a:pPr>
            <a:endParaRPr lang="en-GB" altLang="en-US" sz="1400" dirty="0">
              <a:ea typeface="ヒラギノ角ゴ Pro W3"/>
              <a:cs typeface="ヒラギノ角ゴ Pro W3"/>
            </a:endParaRPr>
          </a:p>
        </p:txBody>
      </p:sp>
      <p:sp>
        <p:nvSpPr>
          <p:cNvPr id="8196" name="Footer Placeholder 3"/>
          <p:cNvSpPr>
            <a:spLocks noGrp="1"/>
          </p:cNvSpPr>
          <p:nvPr>
            <p:ph type="ftr" sz="quarter" idx="4294967295"/>
          </p:nvPr>
        </p:nvSpPr>
        <p:spPr/>
        <p:txBody>
          <a:bodyPr/>
          <a:lstStyle>
            <a:lvl1pPr eaLnBrk="0" hangingPunct="0">
              <a:defRPr sz="2400">
                <a:solidFill>
                  <a:schemeClr val="tx1"/>
                </a:solidFill>
                <a:latin typeface="Arial" panose="020B0604020202020204" pitchFamily="34" charset="0"/>
                <a:ea typeface="MS Pゴシック"/>
                <a:cs typeface="MS Pゴシック"/>
              </a:defRPr>
            </a:lvl1pPr>
            <a:lvl2pPr marL="742950" indent="-285750" eaLnBrk="0" hangingPunct="0">
              <a:defRPr sz="2400">
                <a:solidFill>
                  <a:schemeClr val="tx1"/>
                </a:solidFill>
                <a:latin typeface="Arial" panose="020B0604020202020204" pitchFamily="34" charset="0"/>
                <a:ea typeface="MS Pゴシック"/>
                <a:cs typeface="MS Pゴシック"/>
              </a:defRPr>
            </a:lvl2pPr>
            <a:lvl3pPr marL="1143000" indent="-228600" eaLnBrk="0" hangingPunct="0">
              <a:defRPr sz="2400">
                <a:solidFill>
                  <a:schemeClr val="tx1"/>
                </a:solidFill>
                <a:latin typeface="Arial" panose="020B0604020202020204" pitchFamily="34" charset="0"/>
                <a:ea typeface="MS Pゴシック"/>
                <a:cs typeface="MS Pゴシック"/>
              </a:defRPr>
            </a:lvl3pPr>
            <a:lvl4pPr marL="1600200" indent="-228600" eaLnBrk="0" hangingPunct="0">
              <a:defRPr sz="2400">
                <a:solidFill>
                  <a:schemeClr val="tx1"/>
                </a:solidFill>
                <a:latin typeface="Arial" panose="020B0604020202020204" pitchFamily="34" charset="0"/>
                <a:ea typeface="MS Pゴシック"/>
                <a:cs typeface="MS Pゴシック"/>
              </a:defRPr>
            </a:lvl4pPr>
            <a:lvl5pPr marL="2057400" indent="-228600" eaLnBrk="0" hangingPunct="0">
              <a:defRPr sz="2400">
                <a:solidFill>
                  <a:schemeClr val="tx1"/>
                </a:solidFill>
                <a:latin typeface="Arial" panose="020B0604020202020204" pitchFamily="34"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9pPr>
          </a:lstStyle>
          <a:p>
            <a:r>
              <a:rPr lang="en-US" altLang="en-US" sz="900" dirty="0">
                <a:solidFill>
                  <a:schemeClr val="bg1"/>
                </a:solidFill>
                <a:ea typeface="Osaka"/>
                <a:cs typeface="Osaka"/>
              </a:rPr>
              <a:t>Presentation Title</a:t>
            </a:r>
            <a:br>
              <a:rPr lang="en-US" altLang="en-US" sz="900" dirty="0">
                <a:solidFill>
                  <a:schemeClr val="bg1"/>
                </a:solidFill>
                <a:ea typeface="Osaka"/>
                <a:cs typeface="Osaka"/>
              </a:rPr>
            </a:br>
            <a:r>
              <a:rPr lang="en-US" altLang="en-US" sz="900" dirty="0">
                <a:solidFill>
                  <a:schemeClr val="bg1"/>
                </a:solidFill>
                <a:ea typeface="Osaka"/>
                <a:cs typeface="Osaka"/>
              </a:rPr>
              <a:t>—</a:t>
            </a:r>
            <a:fld id="{A1D851E1-0C6B-4875-96B3-A601DE8B9840}" type="slidenum">
              <a:rPr lang="en-US" altLang="en-US" sz="900">
                <a:solidFill>
                  <a:schemeClr val="bg1"/>
                </a:solidFill>
                <a:ea typeface="Osaka"/>
                <a:cs typeface="Osaka"/>
              </a:rPr>
              <a:pPr/>
              <a:t>79</a:t>
            </a:fld>
            <a:r>
              <a:rPr lang="en-US" altLang="en-US" sz="900" dirty="0" smtClean="0">
                <a:solidFill>
                  <a:schemeClr val="bg1"/>
                </a:solidFill>
                <a:ea typeface="Osaka"/>
                <a:cs typeface="Osaka"/>
              </a:rPr>
              <a:t>—</a:t>
            </a:r>
            <a:endParaRPr lang="en-US" altLang="en-US" sz="900" dirty="0">
              <a:solidFill>
                <a:schemeClr val="bg1"/>
              </a:solidFill>
              <a:ea typeface="Osaka"/>
              <a:cs typeface="Osaka"/>
            </a:endParaRPr>
          </a:p>
        </p:txBody>
      </p:sp>
    </p:spTree>
    <p:extLst>
      <p:ext uri="{BB962C8B-B14F-4D97-AF65-F5344CB8AC3E}">
        <p14:creationId xmlns:p14="http://schemas.microsoft.com/office/powerpoint/2010/main" val="3589248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13B4-947F-46F3-B74A-5D3D5A1BC92E}"/>
              </a:ext>
            </a:extLst>
          </p:cNvPr>
          <p:cNvSpPr>
            <a:spLocks noGrp="1"/>
          </p:cNvSpPr>
          <p:nvPr>
            <p:ph type="title"/>
          </p:nvPr>
        </p:nvSpPr>
        <p:spPr/>
        <p:txBody>
          <a:bodyPr/>
          <a:lstStyle/>
          <a:p>
            <a:r>
              <a:rPr lang="en-GB" dirty="0" smtClean="0"/>
              <a:t>Why NIST </a:t>
            </a:r>
            <a:r>
              <a:rPr lang="en-GB" dirty="0"/>
              <a:t>800-53</a:t>
            </a:r>
          </a:p>
        </p:txBody>
      </p:sp>
      <p:sp>
        <p:nvSpPr>
          <p:cNvPr id="3" name="Content Placeholder 2">
            <a:extLst>
              <a:ext uri="{FF2B5EF4-FFF2-40B4-BE49-F238E27FC236}">
                <a16:creationId xmlns:a16="http://schemas.microsoft.com/office/drawing/2014/main" id="{11E9F411-C3FF-471A-93FB-A7DF2AB2996A}"/>
              </a:ext>
            </a:extLst>
          </p:cNvPr>
          <p:cNvSpPr>
            <a:spLocks noGrp="1"/>
          </p:cNvSpPr>
          <p:nvPr>
            <p:ph idx="1"/>
          </p:nvPr>
        </p:nvSpPr>
        <p:spPr/>
        <p:txBody>
          <a:bodyPr>
            <a:normAutofit/>
          </a:bodyPr>
          <a:lstStyle/>
          <a:p>
            <a:r>
              <a:rPr lang="en-GB" dirty="0"/>
              <a:t>NIST SP 800-53 provides a unified framework for information security that promotes effective risk management across the entire Federal Government. </a:t>
            </a:r>
            <a:endParaRPr lang="en-GB" dirty="0" smtClean="0"/>
          </a:p>
          <a:p>
            <a:r>
              <a:rPr lang="en-GB" dirty="0" smtClean="0"/>
              <a:t>The </a:t>
            </a:r>
            <a:r>
              <a:rPr lang="en-GB" dirty="0"/>
              <a:t>primary mission of NIST is to promote innovation and industrial competitiveness in the U.S. by advancing and enhancing measurement science, technology and standards in ways that improve our quality of life and our economic security</a:t>
            </a:r>
            <a:r>
              <a:rPr lang="en-GB" dirty="0" smtClean="0"/>
              <a:t>.</a:t>
            </a:r>
          </a:p>
          <a:p>
            <a:r>
              <a:rPr lang="en-GB" dirty="0"/>
              <a:t>NIST SP 800-53 focuses on 18 different control families that are categorized as </a:t>
            </a:r>
            <a:r>
              <a:rPr lang="en-GB" b="1" i="1" dirty="0"/>
              <a:t>low, moderate or high</a:t>
            </a:r>
            <a:r>
              <a:rPr lang="en-GB" dirty="0"/>
              <a:t>.</a:t>
            </a:r>
          </a:p>
        </p:txBody>
      </p:sp>
    </p:spTree>
    <p:extLst>
      <p:ext uri="{BB962C8B-B14F-4D97-AF65-F5344CB8AC3E}">
        <p14:creationId xmlns:p14="http://schemas.microsoft.com/office/powerpoint/2010/main" val="41122010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1" y="1"/>
            <a:ext cx="6691313" cy="938213"/>
          </a:xfrm>
        </p:spPr>
        <p:txBody>
          <a:bodyPr/>
          <a:lstStyle/>
          <a:p>
            <a:r>
              <a:rPr lang="en-US" altLang="en-US" smtClean="0"/>
              <a:t>Why Bother?</a:t>
            </a:r>
          </a:p>
        </p:txBody>
      </p:sp>
      <p:sp>
        <p:nvSpPr>
          <p:cNvPr id="9219" name="Content Placeholder 2"/>
          <p:cNvSpPr>
            <a:spLocks noGrp="1"/>
          </p:cNvSpPr>
          <p:nvPr>
            <p:ph idx="1"/>
          </p:nvPr>
        </p:nvSpPr>
        <p:spPr>
          <a:xfrm>
            <a:off x="1" y="1140030"/>
            <a:ext cx="12191999" cy="5082743"/>
          </a:xfrm>
        </p:spPr>
        <p:txBody>
          <a:bodyPr>
            <a:noAutofit/>
          </a:bodyPr>
          <a:lstStyle/>
          <a:p>
            <a:r>
              <a:rPr lang="en-US" altLang="en-US" sz="2400" dirty="0"/>
              <a:t>Active pen-testing teaches you things that security planning will not</a:t>
            </a:r>
          </a:p>
          <a:p>
            <a:pPr lvl="1"/>
            <a:r>
              <a:rPr lang="en-US" altLang="en-US" dirty="0"/>
              <a:t>What are the vulnerability scanners missing?</a:t>
            </a:r>
          </a:p>
          <a:p>
            <a:pPr lvl="1"/>
            <a:endParaRPr lang="en-US" altLang="en-US" dirty="0"/>
          </a:p>
          <a:p>
            <a:r>
              <a:rPr lang="en-US" altLang="en-US" sz="2400" dirty="0"/>
              <a:t>Are your users and system administrators actually following their own policies?</a:t>
            </a:r>
          </a:p>
          <a:p>
            <a:pPr lvl="1"/>
            <a:r>
              <a:rPr lang="en-US" altLang="en-US" dirty="0"/>
              <a:t>host that claims one thing in security plan but it totally different in reality</a:t>
            </a:r>
          </a:p>
          <a:p>
            <a:pPr lvl="1"/>
            <a:endParaRPr lang="en-US" altLang="en-US" dirty="0"/>
          </a:p>
          <a:p>
            <a:pPr lvl="1">
              <a:buFont typeface="Wingdings" panose="05000000000000000000" pitchFamily="2" charset="2"/>
              <a:buChar char="§"/>
            </a:pPr>
            <a:r>
              <a:rPr lang="en-US" altLang="en-US" dirty="0"/>
              <a:t>Audit Physical Security</a:t>
            </a:r>
          </a:p>
          <a:p>
            <a:pPr lvl="1"/>
            <a:r>
              <a:rPr lang="en-US" altLang="en-US" dirty="0"/>
              <a:t>Just what is in that building no one ever goes in?</a:t>
            </a:r>
          </a:p>
          <a:p>
            <a:pPr lvl="1"/>
            <a:r>
              <a:rPr lang="en-US" altLang="en-US" dirty="0"/>
              <a:t>The strongest network based protections are useless if there is a accessible unlocked terminal, unlocked tape vault, etc. </a:t>
            </a:r>
          </a:p>
          <a:p>
            <a:pPr lvl="1">
              <a:buFont typeface="Lucida Grande"/>
              <a:buNone/>
            </a:pPr>
            <a:endParaRPr lang="en-US" altLang="en-US" dirty="0"/>
          </a:p>
          <a:p>
            <a:r>
              <a:rPr lang="en-GB" altLang="en-US" sz="2400" dirty="0"/>
              <a:t>Raises security awareness</a:t>
            </a:r>
          </a:p>
          <a:p>
            <a:pPr lvl="1"/>
            <a:r>
              <a:rPr lang="en-GB" altLang="en-US" dirty="0"/>
              <a:t>I better not leave my terminal unlocked because I know that those security guys are lurking around somewhere.</a:t>
            </a:r>
          </a:p>
          <a:p>
            <a:endParaRPr lang="en-GB" altLang="en-US" sz="1800" dirty="0"/>
          </a:p>
          <a:p>
            <a:endParaRPr lang="en-US" altLang="en-US" sz="1800" dirty="0"/>
          </a:p>
        </p:txBody>
      </p:sp>
      <p:sp>
        <p:nvSpPr>
          <p:cNvPr id="9220" name="Footer Placeholder 3"/>
          <p:cNvSpPr>
            <a:spLocks noGrp="1"/>
          </p:cNvSpPr>
          <p:nvPr>
            <p:ph type="ftr" sz="quarter" idx="4294967295"/>
          </p:nvPr>
        </p:nvSpPr>
        <p:spPr/>
        <p:txBody>
          <a:bodyPr/>
          <a:lstStyle>
            <a:lvl1pPr eaLnBrk="0" hangingPunct="0">
              <a:defRPr sz="2400">
                <a:solidFill>
                  <a:schemeClr val="tx1"/>
                </a:solidFill>
                <a:latin typeface="Arial" panose="020B0604020202020204" pitchFamily="34" charset="0"/>
                <a:ea typeface="MS Pゴシック"/>
                <a:cs typeface="MS Pゴシック"/>
              </a:defRPr>
            </a:lvl1pPr>
            <a:lvl2pPr marL="742950" indent="-285750" eaLnBrk="0" hangingPunct="0">
              <a:defRPr sz="2400">
                <a:solidFill>
                  <a:schemeClr val="tx1"/>
                </a:solidFill>
                <a:latin typeface="Arial" panose="020B0604020202020204" pitchFamily="34" charset="0"/>
                <a:ea typeface="MS Pゴシック"/>
                <a:cs typeface="MS Pゴシック"/>
              </a:defRPr>
            </a:lvl2pPr>
            <a:lvl3pPr marL="1143000" indent="-228600" eaLnBrk="0" hangingPunct="0">
              <a:defRPr sz="2400">
                <a:solidFill>
                  <a:schemeClr val="tx1"/>
                </a:solidFill>
                <a:latin typeface="Arial" panose="020B0604020202020204" pitchFamily="34" charset="0"/>
                <a:ea typeface="MS Pゴシック"/>
                <a:cs typeface="MS Pゴシック"/>
              </a:defRPr>
            </a:lvl3pPr>
            <a:lvl4pPr marL="1600200" indent="-228600" eaLnBrk="0" hangingPunct="0">
              <a:defRPr sz="2400">
                <a:solidFill>
                  <a:schemeClr val="tx1"/>
                </a:solidFill>
                <a:latin typeface="Arial" panose="020B0604020202020204" pitchFamily="34" charset="0"/>
                <a:ea typeface="MS Pゴシック"/>
                <a:cs typeface="MS Pゴシック"/>
              </a:defRPr>
            </a:lvl4pPr>
            <a:lvl5pPr marL="2057400" indent="-228600" eaLnBrk="0" hangingPunct="0">
              <a:defRPr sz="2400">
                <a:solidFill>
                  <a:schemeClr val="tx1"/>
                </a:solidFill>
                <a:latin typeface="Arial" panose="020B0604020202020204" pitchFamily="34"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9pPr>
          </a:lstStyle>
          <a:p>
            <a:r>
              <a:rPr lang="en-US" altLang="en-US" sz="900">
                <a:solidFill>
                  <a:schemeClr val="bg1"/>
                </a:solidFill>
                <a:ea typeface="Osaka"/>
                <a:cs typeface="Osaka"/>
              </a:rPr>
              <a:t>Presentation Title</a:t>
            </a:r>
            <a:br>
              <a:rPr lang="en-US" altLang="en-US" sz="900">
                <a:solidFill>
                  <a:schemeClr val="bg1"/>
                </a:solidFill>
                <a:ea typeface="Osaka"/>
                <a:cs typeface="Osaka"/>
              </a:rPr>
            </a:br>
            <a:r>
              <a:rPr lang="en-US" altLang="en-US" sz="900">
                <a:solidFill>
                  <a:schemeClr val="bg1"/>
                </a:solidFill>
                <a:ea typeface="Osaka"/>
                <a:cs typeface="Osaka"/>
              </a:rPr>
              <a:t>—</a:t>
            </a:r>
            <a:fld id="{06ECD252-6C90-49FB-8A55-AC6654AE116B}" type="slidenum">
              <a:rPr lang="en-US" altLang="en-US" sz="900">
                <a:solidFill>
                  <a:schemeClr val="bg1"/>
                </a:solidFill>
                <a:ea typeface="Osaka"/>
                <a:cs typeface="Osaka"/>
              </a:rPr>
              <a:pPr/>
              <a:t>80</a:t>
            </a:fld>
            <a:r>
              <a:rPr lang="en-US" altLang="en-US" sz="900">
                <a:solidFill>
                  <a:schemeClr val="bg1"/>
                </a:solidFill>
                <a:ea typeface="Osaka"/>
                <a:cs typeface="Osaka"/>
              </a:rPr>
              <a:t>—</a:t>
            </a:r>
            <a:br>
              <a:rPr lang="en-US" altLang="en-US" sz="900">
                <a:solidFill>
                  <a:schemeClr val="bg1"/>
                </a:solidFill>
                <a:ea typeface="Osaka"/>
                <a:cs typeface="Osaka"/>
              </a:rPr>
            </a:br>
            <a:r>
              <a:rPr lang="en-US" altLang="en-US" sz="900">
                <a:solidFill>
                  <a:schemeClr val="bg1"/>
                </a:solidFill>
                <a:ea typeface="Osaka"/>
                <a:cs typeface="Osaka"/>
              </a:rPr>
              <a:t>March 5, 2010</a:t>
            </a:r>
          </a:p>
        </p:txBody>
      </p:sp>
    </p:spTree>
    <p:extLst>
      <p:ext uri="{BB962C8B-B14F-4D97-AF65-F5344CB8AC3E}">
        <p14:creationId xmlns:p14="http://schemas.microsoft.com/office/powerpoint/2010/main" val="39717838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1" y="1"/>
            <a:ext cx="6691313" cy="938213"/>
          </a:xfrm>
        </p:spPr>
        <p:txBody>
          <a:bodyPr/>
          <a:lstStyle/>
          <a:p>
            <a:r>
              <a:rPr lang="en-US" altLang="en-US" smtClean="0"/>
              <a:t>Why Bother?</a:t>
            </a:r>
          </a:p>
        </p:txBody>
      </p:sp>
      <p:sp>
        <p:nvSpPr>
          <p:cNvPr id="9219" name="Content Placeholder 2"/>
          <p:cNvSpPr>
            <a:spLocks noGrp="1"/>
          </p:cNvSpPr>
          <p:nvPr>
            <p:ph idx="1"/>
          </p:nvPr>
        </p:nvSpPr>
        <p:spPr>
          <a:xfrm>
            <a:off x="1" y="1140030"/>
            <a:ext cx="12191999" cy="5082743"/>
          </a:xfrm>
        </p:spPr>
        <p:txBody>
          <a:bodyPr>
            <a:noAutofit/>
          </a:bodyPr>
          <a:lstStyle/>
          <a:p>
            <a:r>
              <a:rPr lang="en-US" altLang="en-US" dirty="0"/>
              <a:t>Helps identify weakness that may be leveraged by insider threat or accidental exposure.</a:t>
            </a:r>
          </a:p>
          <a:p>
            <a:endParaRPr lang="en-GB" altLang="en-US" dirty="0"/>
          </a:p>
          <a:p>
            <a:r>
              <a:rPr lang="en-GB" altLang="en-US" dirty="0"/>
              <a:t>Provides Senior Management a realistic view of their security posture</a:t>
            </a:r>
          </a:p>
          <a:p>
            <a:endParaRPr lang="en-GB" altLang="en-US" dirty="0"/>
          </a:p>
          <a:p>
            <a:r>
              <a:rPr lang="en-GB" altLang="en-US" dirty="0"/>
              <a:t>Great tool to advocate for more funding to mitigate flaws discovered</a:t>
            </a:r>
          </a:p>
          <a:p>
            <a:endParaRPr lang="en-GB" altLang="en-US" dirty="0"/>
          </a:p>
          <a:p>
            <a:r>
              <a:rPr lang="en-US" altLang="en-US" dirty="0"/>
              <a:t>If I can break into it, so could someone else! </a:t>
            </a:r>
            <a:endParaRPr lang="en-GB" altLang="en-US" dirty="0"/>
          </a:p>
          <a:p>
            <a:endParaRPr lang="en-GB" altLang="en-US" sz="2000" dirty="0"/>
          </a:p>
          <a:p>
            <a:endParaRPr lang="en-US" altLang="en-US" sz="2000" dirty="0"/>
          </a:p>
        </p:txBody>
      </p:sp>
      <p:sp>
        <p:nvSpPr>
          <p:cNvPr id="9220" name="Footer Placeholder 3"/>
          <p:cNvSpPr>
            <a:spLocks noGrp="1"/>
          </p:cNvSpPr>
          <p:nvPr>
            <p:ph type="ftr" sz="quarter" idx="4294967295"/>
          </p:nvPr>
        </p:nvSpPr>
        <p:spPr/>
        <p:txBody>
          <a:bodyPr/>
          <a:lstStyle>
            <a:lvl1pPr eaLnBrk="0" hangingPunct="0">
              <a:defRPr sz="2400">
                <a:solidFill>
                  <a:schemeClr val="tx1"/>
                </a:solidFill>
                <a:latin typeface="Arial" panose="020B0604020202020204" pitchFamily="34" charset="0"/>
                <a:ea typeface="MS Pゴシック"/>
                <a:cs typeface="MS Pゴシック"/>
              </a:defRPr>
            </a:lvl1pPr>
            <a:lvl2pPr marL="742950" indent="-285750" eaLnBrk="0" hangingPunct="0">
              <a:defRPr sz="2400">
                <a:solidFill>
                  <a:schemeClr val="tx1"/>
                </a:solidFill>
                <a:latin typeface="Arial" panose="020B0604020202020204" pitchFamily="34" charset="0"/>
                <a:ea typeface="MS Pゴシック"/>
                <a:cs typeface="MS Pゴシック"/>
              </a:defRPr>
            </a:lvl2pPr>
            <a:lvl3pPr marL="1143000" indent="-228600" eaLnBrk="0" hangingPunct="0">
              <a:defRPr sz="2400">
                <a:solidFill>
                  <a:schemeClr val="tx1"/>
                </a:solidFill>
                <a:latin typeface="Arial" panose="020B0604020202020204" pitchFamily="34" charset="0"/>
                <a:ea typeface="MS Pゴシック"/>
                <a:cs typeface="MS Pゴシック"/>
              </a:defRPr>
            </a:lvl3pPr>
            <a:lvl4pPr marL="1600200" indent="-228600" eaLnBrk="0" hangingPunct="0">
              <a:defRPr sz="2400">
                <a:solidFill>
                  <a:schemeClr val="tx1"/>
                </a:solidFill>
                <a:latin typeface="Arial" panose="020B0604020202020204" pitchFamily="34" charset="0"/>
                <a:ea typeface="MS Pゴシック"/>
                <a:cs typeface="MS Pゴシック"/>
              </a:defRPr>
            </a:lvl4pPr>
            <a:lvl5pPr marL="2057400" indent="-228600" eaLnBrk="0" hangingPunct="0">
              <a:defRPr sz="2400">
                <a:solidFill>
                  <a:schemeClr val="tx1"/>
                </a:solidFill>
                <a:latin typeface="Arial" panose="020B0604020202020204" pitchFamily="34"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ゴシック"/>
                <a:cs typeface="MS Pゴシック"/>
              </a:defRPr>
            </a:lvl9pPr>
          </a:lstStyle>
          <a:p>
            <a:r>
              <a:rPr lang="en-US" altLang="en-US" sz="900">
                <a:solidFill>
                  <a:schemeClr val="bg1"/>
                </a:solidFill>
                <a:ea typeface="Osaka"/>
                <a:cs typeface="Osaka"/>
              </a:rPr>
              <a:t>Presentation Title</a:t>
            </a:r>
            <a:br>
              <a:rPr lang="en-US" altLang="en-US" sz="900">
                <a:solidFill>
                  <a:schemeClr val="bg1"/>
                </a:solidFill>
                <a:ea typeface="Osaka"/>
                <a:cs typeface="Osaka"/>
              </a:rPr>
            </a:br>
            <a:r>
              <a:rPr lang="en-US" altLang="en-US" sz="900">
                <a:solidFill>
                  <a:schemeClr val="bg1"/>
                </a:solidFill>
                <a:ea typeface="Osaka"/>
                <a:cs typeface="Osaka"/>
              </a:rPr>
              <a:t>—</a:t>
            </a:r>
            <a:fld id="{06ECD252-6C90-49FB-8A55-AC6654AE116B}" type="slidenum">
              <a:rPr lang="en-US" altLang="en-US" sz="900">
                <a:solidFill>
                  <a:schemeClr val="bg1"/>
                </a:solidFill>
                <a:ea typeface="Osaka"/>
                <a:cs typeface="Osaka"/>
              </a:rPr>
              <a:pPr/>
              <a:t>81</a:t>
            </a:fld>
            <a:r>
              <a:rPr lang="en-US" altLang="en-US" sz="900">
                <a:solidFill>
                  <a:schemeClr val="bg1"/>
                </a:solidFill>
                <a:ea typeface="Osaka"/>
                <a:cs typeface="Osaka"/>
              </a:rPr>
              <a:t>—</a:t>
            </a:r>
            <a:br>
              <a:rPr lang="en-US" altLang="en-US" sz="900">
                <a:solidFill>
                  <a:schemeClr val="bg1"/>
                </a:solidFill>
                <a:ea typeface="Osaka"/>
                <a:cs typeface="Osaka"/>
              </a:rPr>
            </a:br>
            <a:r>
              <a:rPr lang="en-US" altLang="en-US" sz="900">
                <a:solidFill>
                  <a:schemeClr val="bg1"/>
                </a:solidFill>
                <a:ea typeface="Osaka"/>
                <a:cs typeface="Osaka"/>
              </a:rPr>
              <a:t>March 5, 2010</a:t>
            </a:r>
          </a:p>
        </p:txBody>
      </p:sp>
    </p:spTree>
    <p:extLst>
      <p:ext uri="{BB962C8B-B14F-4D97-AF65-F5344CB8AC3E}">
        <p14:creationId xmlns:p14="http://schemas.microsoft.com/office/powerpoint/2010/main" val="22863662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lstStyle/>
          <a:p>
            <a:pPr algn="ctr"/>
            <a:r>
              <a:rPr lang="en-US" altLang="en-US" sz="3200"/>
              <a:t>Examples of Penetration Tests</a:t>
            </a:r>
            <a:br>
              <a:rPr lang="en-US" altLang="en-US" sz="3200"/>
            </a:br>
            <a:endParaRPr lang="en-US" altLang="en-US" sz="3200"/>
          </a:p>
        </p:txBody>
      </p:sp>
      <p:sp>
        <p:nvSpPr>
          <p:cNvPr id="47107" name="Rectangle 3"/>
          <p:cNvSpPr>
            <a:spLocks noGrp="1" noChangeArrowheads="1"/>
          </p:cNvSpPr>
          <p:nvPr>
            <p:ph type="body" idx="1"/>
          </p:nvPr>
        </p:nvSpPr>
        <p:spPr/>
        <p:txBody>
          <a:bodyPr/>
          <a:lstStyle/>
          <a:p>
            <a:r>
              <a:rPr lang="en-US" altLang="en-US" sz="3200"/>
              <a:t>Parameter tampering</a:t>
            </a:r>
          </a:p>
          <a:p>
            <a:r>
              <a:rPr lang="en-US" altLang="en-US" sz="3200"/>
              <a:t>Known vulnerabilities</a:t>
            </a:r>
          </a:p>
          <a:p>
            <a:r>
              <a:rPr lang="en-US" altLang="en-US" sz="3200"/>
              <a:t>Brute force</a:t>
            </a:r>
          </a:p>
          <a:p>
            <a:r>
              <a:rPr lang="en-US" altLang="en-US" sz="3200"/>
              <a:t>Session hijacking</a:t>
            </a:r>
          </a:p>
          <a:p>
            <a:r>
              <a:rPr lang="en-US" altLang="en-US" sz="3200"/>
              <a:t>Information gathering</a:t>
            </a:r>
          </a:p>
        </p:txBody>
      </p:sp>
      <p:pic>
        <p:nvPicPr>
          <p:cNvPr id="4" name="Picture 1" descr="Penetration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168" y="1383475"/>
            <a:ext cx="5728073" cy="434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036624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algn="ctr"/>
            <a:r>
              <a:rPr lang="en-US" altLang="en-US"/>
              <a:t>Dependency Testing</a:t>
            </a:r>
          </a:p>
        </p:txBody>
      </p:sp>
      <p:sp>
        <p:nvSpPr>
          <p:cNvPr id="25603" name="Rectangle 3"/>
          <p:cNvSpPr>
            <a:spLocks noGrp="1" noChangeArrowheads="1"/>
          </p:cNvSpPr>
          <p:nvPr>
            <p:ph type="body" idx="1"/>
          </p:nvPr>
        </p:nvSpPr>
        <p:spPr>
          <a:xfrm>
            <a:off x="2362200" y="2362200"/>
            <a:ext cx="8305800" cy="4191000"/>
          </a:xfrm>
        </p:spPr>
        <p:txBody>
          <a:bodyPr/>
          <a:lstStyle/>
          <a:p>
            <a:r>
              <a:rPr lang="en-US" altLang="en-US" sz="2400"/>
              <a:t>Dependency testing exposes insecurities related to external resources</a:t>
            </a:r>
          </a:p>
          <a:p>
            <a:pPr lvl="1">
              <a:buFont typeface="Wingdings" panose="05000000000000000000" pitchFamily="2" charset="2"/>
              <a:buChar char="Ø"/>
            </a:pPr>
            <a:r>
              <a:rPr lang="en-US" altLang="en-US"/>
              <a:t>File systems</a:t>
            </a:r>
          </a:p>
          <a:p>
            <a:pPr lvl="1">
              <a:buFont typeface="Wingdings" panose="05000000000000000000" pitchFamily="2" charset="2"/>
              <a:buChar char="Ø"/>
            </a:pPr>
            <a:r>
              <a:rPr lang="en-US" altLang="en-US"/>
              <a:t>Registry</a:t>
            </a:r>
          </a:p>
          <a:p>
            <a:pPr lvl="1">
              <a:buFont typeface="Wingdings" panose="05000000000000000000" pitchFamily="2" charset="2"/>
              <a:buChar char="Ø"/>
            </a:pPr>
            <a:r>
              <a:rPr lang="en-US" altLang="en-US"/>
              <a:t>External libraries</a:t>
            </a:r>
          </a:p>
          <a:p>
            <a:r>
              <a:rPr lang="en-US" altLang="en-US" sz="2400"/>
              <a:t>Types of insecurities that can arise </a:t>
            </a:r>
          </a:p>
          <a:p>
            <a:pPr lvl="1">
              <a:buFont typeface="Wingdings" panose="05000000000000000000" pitchFamily="2" charset="2"/>
              <a:buChar char="Ø"/>
            </a:pPr>
            <a:r>
              <a:rPr lang="en-US" altLang="en-US"/>
              <a:t>Denying the application access</a:t>
            </a:r>
          </a:p>
          <a:p>
            <a:pPr lvl="1">
              <a:buFont typeface="Wingdings" panose="05000000000000000000" pitchFamily="2" charset="2"/>
              <a:buChar char="Ø"/>
            </a:pPr>
            <a:r>
              <a:rPr lang="en-US" altLang="en-US"/>
              <a:t>Tampering with and corrupting data</a:t>
            </a:r>
          </a:p>
          <a:p>
            <a:endParaRPr lang="en-US" altLang="en-US"/>
          </a:p>
        </p:txBody>
      </p:sp>
    </p:spTree>
    <p:extLst>
      <p:ext uri="{BB962C8B-B14F-4D97-AF65-F5344CB8AC3E}">
        <p14:creationId xmlns:p14="http://schemas.microsoft.com/office/powerpoint/2010/main" val="22809477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algn="ctr"/>
            <a:r>
              <a:rPr lang="en-US" altLang="en-US"/>
              <a:t>User Interface Testing</a:t>
            </a:r>
          </a:p>
        </p:txBody>
      </p:sp>
      <p:sp>
        <p:nvSpPr>
          <p:cNvPr id="26627" name="Rectangle 3"/>
          <p:cNvSpPr>
            <a:spLocks noGrp="1" noChangeArrowheads="1"/>
          </p:cNvSpPr>
          <p:nvPr>
            <p:ph type="body" idx="1"/>
          </p:nvPr>
        </p:nvSpPr>
        <p:spPr>
          <a:xfrm>
            <a:off x="2362200" y="2362200"/>
            <a:ext cx="8153400" cy="4495800"/>
          </a:xfrm>
        </p:spPr>
        <p:txBody>
          <a:bodyPr/>
          <a:lstStyle/>
          <a:p>
            <a:r>
              <a:rPr lang="en-US" altLang="en-US"/>
              <a:t>Parameter tampering testing</a:t>
            </a:r>
          </a:p>
          <a:p>
            <a:pPr lvl="1">
              <a:buSzPct val="100000"/>
              <a:buFont typeface="Wingdings" panose="05000000000000000000" pitchFamily="2" charset="2"/>
              <a:buChar char="Ø"/>
            </a:pPr>
            <a:r>
              <a:rPr lang="en-US" altLang="en-US"/>
              <a:t>Changing the data within a parameter sent from one Web page to another</a:t>
            </a:r>
          </a:p>
          <a:p>
            <a:r>
              <a:rPr lang="en-US" altLang="en-US"/>
              <a:t>Command injection testing</a:t>
            </a:r>
          </a:p>
          <a:p>
            <a:pPr lvl="1">
              <a:buFont typeface="Wingdings" panose="05000000000000000000" pitchFamily="2" charset="2"/>
              <a:buChar char="Ø"/>
            </a:pPr>
            <a:r>
              <a:rPr lang="en-US" altLang="en-US"/>
              <a:t>Manipulating input data sent to a Web server </a:t>
            </a:r>
          </a:p>
          <a:p>
            <a:r>
              <a:rPr lang="en-US" altLang="en-US"/>
              <a:t>Buffer overflow testing</a:t>
            </a:r>
          </a:p>
          <a:p>
            <a:pPr lvl="1">
              <a:buFont typeface="Wingdings" panose="05000000000000000000" pitchFamily="2" charset="2"/>
              <a:buChar char="Ø"/>
            </a:pPr>
            <a:r>
              <a:rPr lang="en-US" altLang="en-US"/>
              <a:t>Data sent as input to the server that overflows the boundaries of the input area </a:t>
            </a:r>
          </a:p>
        </p:txBody>
      </p:sp>
    </p:spTree>
    <p:extLst>
      <p:ext uri="{BB962C8B-B14F-4D97-AF65-F5344CB8AC3E}">
        <p14:creationId xmlns:p14="http://schemas.microsoft.com/office/powerpoint/2010/main" val="38943615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algn="ctr"/>
            <a:r>
              <a:rPr lang="en-US" altLang="en-US"/>
              <a:t>Design Testing</a:t>
            </a:r>
          </a:p>
        </p:txBody>
      </p:sp>
      <p:sp>
        <p:nvSpPr>
          <p:cNvPr id="27651" name="Rectangle 3"/>
          <p:cNvSpPr>
            <a:spLocks noGrp="1" noChangeArrowheads="1"/>
          </p:cNvSpPr>
          <p:nvPr>
            <p:ph type="body" idx="1"/>
          </p:nvPr>
        </p:nvSpPr>
        <p:spPr/>
        <p:txBody>
          <a:bodyPr/>
          <a:lstStyle/>
          <a:p>
            <a:r>
              <a:rPr lang="en-US" altLang="en-US"/>
              <a:t>Helps to identify design errors</a:t>
            </a:r>
          </a:p>
          <a:p>
            <a:pPr lvl="1">
              <a:buFont typeface="Wingdings" panose="05000000000000000000" pitchFamily="2" charset="2"/>
              <a:buChar char="Ø"/>
            </a:pPr>
            <a:r>
              <a:rPr lang="en-US" altLang="en-US"/>
              <a:t>Unsecured ports</a:t>
            </a:r>
          </a:p>
          <a:p>
            <a:pPr lvl="1">
              <a:buFont typeface="Wingdings" panose="05000000000000000000" pitchFamily="2" charset="2"/>
              <a:buChar char="Ø"/>
            </a:pPr>
            <a:r>
              <a:rPr lang="en-US" altLang="en-US"/>
              <a:t>Default accounts</a:t>
            </a:r>
          </a:p>
        </p:txBody>
      </p:sp>
    </p:spTree>
    <p:extLst>
      <p:ext uri="{BB962C8B-B14F-4D97-AF65-F5344CB8AC3E}">
        <p14:creationId xmlns:p14="http://schemas.microsoft.com/office/powerpoint/2010/main" val="22654515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algn="ctr"/>
            <a:r>
              <a:rPr lang="en-US" altLang="en-US"/>
              <a:t>Implementation Testing</a:t>
            </a:r>
          </a:p>
        </p:txBody>
      </p:sp>
      <p:sp>
        <p:nvSpPr>
          <p:cNvPr id="28675" name="Rectangle 3"/>
          <p:cNvSpPr>
            <a:spLocks noGrp="1" noChangeArrowheads="1"/>
          </p:cNvSpPr>
          <p:nvPr>
            <p:ph type="body" idx="1"/>
          </p:nvPr>
        </p:nvSpPr>
        <p:spPr>
          <a:xfrm>
            <a:off x="2362200" y="2362201"/>
            <a:ext cx="8305800" cy="3724275"/>
          </a:xfrm>
        </p:spPr>
        <p:txBody>
          <a:bodyPr/>
          <a:lstStyle/>
          <a:p>
            <a:r>
              <a:rPr lang="en-US" altLang="en-US"/>
              <a:t>TOCTOU – time-of-check-to-time-of-use</a:t>
            </a:r>
          </a:p>
          <a:p>
            <a:pPr lvl="1">
              <a:buFont typeface="Wingdings" panose="05000000000000000000" pitchFamily="2" charset="2"/>
              <a:buChar char="Ø"/>
            </a:pPr>
            <a:r>
              <a:rPr lang="en-US" altLang="en-US"/>
              <a:t>A time gaps exists between when an application checks security on a particular function or piece of data and when that privilege is exercised</a:t>
            </a:r>
          </a:p>
          <a:p>
            <a:pPr lvl="2">
              <a:buFont typeface="Wingdings" panose="05000000000000000000" pitchFamily="2" charset="2"/>
              <a:buNone/>
            </a:pPr>
            <a:endParaRPr lang="en-US" altLang="en-US" sz="2800"/>
          </a:p>
        </p:txBody>
      </p:sp>
    </p:spTree>
    <p:extLst>
      <p:ext uri="{BB962C8B-B14F-4D97-AF65-F5344CB8AC3E}">
        <p14:creationId xmlns:p14="http://schemas.microsoft.com/office/powerpoint/2010/main" val="24035060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58371" name="Text Box 3"/>
          <p:cNvSpPr txBox="1">
            <a:spLocks noChangeArrowheads="1"/>
          </p:cNvSpPr>
          <p:nvPr/>
        </p:nvSpPr>
        <p:spPr bwMode="auto">
          <a:xfrm>
            <a:off x="2590800" y="1447800"/>
            <a:ext cx="1752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The Scope: What will be tested?</a:t>
            </a:r>
          </a:p>
        </p:txBody>
      </p:sp>
      <p:sp>
        <p:nvSpPr>
          <p:cNvPr id="58372"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73" name="Rectangle 5"/>
          <p:cNvSpPr>
            <a:spLocks noGrp="1" noChangeArrowheads="1"/>
          </p:cNvSpPr>
          <p:nvPr>
            <p:ph type="body" idx="1"/>
          </p:nvPr>
        </p:nvSpPr>
        <p:spPr>
          <a:xfrm>
            <a:off x="4648200" y="1447800"/>
            <a:ext cx="6019800" cy="4876800"/>
          </a:xfrm>
        </p:spPr>
        <p:txBody>
          <a:bodyPr>
            <a:normAutofit lnSpcReduction="10000"/>
          </a:bodyPr>
          <a:lstStyle/>
          <a:p>
            <a:r>
              <a:rPr lang="en-US" altLang="en-US" sz="2400"/>
              <a:t>IT infrastructure</a:t>
            </a:r>
          </a:p>
          <a:p>
            <a:endParaRPr lang="en-US" altLang="en-US" sz="2400"/>
          </a:p>
          <a:p>
            <a:r>
              <a:rPr lang="en-US" altLang="en-US" sz="2400"/>
              <a:t>Security architecture</a:t>
            </a:r>
          </a:p>
          <a:p>
            <a:pPr lvl="1">
              <a:lnSpc>
                <a:spcPct val="75000"/>
              </a:lnSpc>
            </a:pPr>
            <a:endParaRPr lang="en-US" altLang="en-US"/>
          </a:p>
          <a:p>
            <a:pPr lvl="1">
              <a:lnSpc>
                <a:spcPct val="75000"/>
              </a:lnSpc>
            </a:pPr>
            <a:r>
              <a:rPr lang="en-US" altLang="en-US"/>
              <a:t>Prevention capabilities</a:t>
            </a:r>
          </a:p>
          <a:p>
            <a:pPr lvl="1">
              <a:lnSpc>
                <a:spcPct val="75000"/>
              </a:lnSpc>
            </a:pPr>
            <a:endParaRPr lang="en-US" altLang="en-US"/>
          </a:p>
          <a:p>
            <a:pPr lvl="1">
              <a:lnSpc>
                <a:spcPct val="75000"/>
              </a:lnSpc>
            </a:pPr>
            <a:r>
              <a:rPr lang="en-US" altLang="en-US"/>
              <a:t>Detection capabilities</a:t>
            </a:r>
          </a:p>
          <a:p>
            <a:pPr lvl="1">
              <a:lnSpc>
                <a:spcPct val="75000"/>
              </a:lnSpc>
            </a:pPr>
            <a:endParaRPr lang="en-US" altLang="en-US"/>
          </a:p>
          <a:p>
            <a:pPr lvl="1">
              <a:lnSpc>
                <a:spcPct val="75000"/>
              </a:lnSpc>
            </a:pPr>
            <a:r>
              <a:rPr lang="en-US" altLang="en-US"/>
              <a:t>Response capabilities</a:t>
            </a:r>
          </a:p>
          <a:p>
            <a:pPr lvl="1">
              <a:lnSpc>
                <a:spcPct val="75000"/>
              </a:lnSpc>
            </a:pPr>
            <a:endParaRPr lang="en-US" altLang="en-US"/>
          </a:p>
          <a:p>
            <a:pPr lvl="1">
              <a:lnSpc>
                <a:spcPct val="75000"/>
              </a:lnSpc>
            </a:pPr>
            <a:r>
              <a:rPr lang="en-US" altLang="en-US"/>
              <a:t>Policies and procedures</a:t>
            </a:r>
          </a:p>
          <a:p>
            <a:endParaRPr lang="en-US" altLang="en-US" sz="2400"/>
          </a:p>
          <a:p>
            <a:r>
              <a:rPr lang="en-US" altLang="en-US" sz="2400"/>
              <a:t>Business processes</a:t>
            </a:r>
          </a:p>
        </p:txBody>
      </p:sp>
    </p:spTree>
    <p:extLst>
      <p:ext uri="{BB962C8B-B14F-4D97-AF65-F5344CB8AC3E}">
        <p14:creationId xmlns:p14="http://schemas.microsoft.com/office/powerpoint/2010/main" val="11753957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59395" name="Text Box 3"/>
          <p:cNvSpPr txBox="1">
            <a:spLocks noChangeArrowheads="1"/>
          </p:cNvSpPr>
          <p:nvPr/>
        </p:nvSpPr>
        <p:spPr bwMode="auto">
          <a:xfrm>
            <a:off x="2590800" y="1447801"/>
            <a:ext cx="17526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The Scope: When it will be tested?</a:t>
            </a:r>
          </a:p>
          <a:p>
            <a:pPr algn="r">
              <a:spcBef>
                <a:spcPct val="50000"/>
              </a:spcBef>
            </a:pPr>
            <a:endParaRPr lang="en-US" altLang="en-US" sz="2200">
              <a:solidFill>
                <a:srgbClr val="575757"/>
              </a:solidFill>
              <a:latin typeface="Arial" panose="020B0604020202020204" pitchFamily="34" charset="0"/>
            </a:endParaRPr>
          </a:p>
          <a:p>
            <a:pPr algn="r">
              <a:spcBef>
                <a:spcPct val="50000"/>
              </a:spcBef>
            </a:pPr>
            <a:r>
              <a:rPr lang="en-US" altLang="en-US" sz="2200">
                <a:solidFill>
                  <a:srgbClr val="575757"/>
                </a:solidFill>
                <a:latin typeface="Arial" panose="020B0604020202020204" pitchFamily="34" charset="0"/>
              </a:rPr>
              <a:t>Start</a:t>
            </a:r>
          </a:p>
          <a:p>
            <a:pPr algn="r">
              <a:spcBef>
                <a:spcPct val="50000"/>
              </a:spcBef>
            </a:pPr>
            <a:endParaRPr lang="en-US" altLang="en-US" sz="2200">
              <a:solidFill>
                <a:srgbClr val="575757"/>
              </a:solidFill>
              <a:latin typeface="Arial" panose="020B0604020202020204" pitchFamily="34" charset="0"/>
            </a:endParaRPr>
          </a:p>
          <a:p>
            <a:pPr algn="r">
              <a:spcBef>
                <a:spcPct val="50000"/>
              </a:spcBef>
            </a:pPr>
            <a:endParaRPr lang="en-US" altLang="en-US" sz="2200">
              <a:solidFill>
                <a:srgbClr val="575757"/>
              </a:solidFill>
              <a:latin typeface="Arial" panose="020B0604020202020204" pitchFamily="34" charset="0"/>
            </a:endParaRPr>
          </a:p>
          <a:p>
            <a:pPr algn="r">
              <a:spcBef>
                <a:spcPct val="50000"/>
              </a:spcBef>
            </a:pPr>
            <a:endParaRPr lang="en-US" altLang="en-US" sz="2200">
              <a:solidFill>
                <a:srgbClr val="575757"/>
              </a:solidFill>
              <a:latin typeface="Arial" panose="020B0604020202020204" pitchFamily="34" charset="0"/>
            </a:endParaRPr>
          </a:p>
          <a:p>
            <a:pPr algn="r">
              <a:spcBef>
                <a:spcPct val="50000"/>
              </a:spcBef>
            </a:pPr>
            <a:endParaRPr lang="en-US" altLang="en-US" sz="2200">
              <a:solidFill>
                <a:srgbClr val="575757"/>
              </a:solidFill>
              <a:latin typeface="Arial" panose="020B0604020202020204" pitchFamily="34" charset="0"/>
            </a:endParaRPr>
          </a:p>
          <a:p>
            <a:pPr algn="r">
              <a:spcBef>
                <a:spcPct val="50000"/>
              </a:spcBef>
            </a:pPr>
            <a:r>
              <a:rPr lang="en-US" altLang="en-US" sz="2200">
                <a:solidFill>
                  <a:srgbClr val="575757"/>
                </a:solidFill>
                <a:latin typeface="Arial" panose="020B0604020202020204" pitchFamily="34" charset="0"/>
              </a:rPr>
              <a:t>Duration</a:t>
            </a:r>
          </a:p>
        </p:txBody>
      </p:sp>
      <p:sp>
        <p:nvSpPr>
          <p:cNvPr id="59396"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397" name="Rectangle 5"/>
          <p:cNvSpPr>
            <a:spLocks noGrp="1" noChangeArrowheads="1"/>
          </p:cNvSpPr>
          <p:nvPr>
            <p:ph type="body" idx="1"/>
          </p:nvPr>
        </p:nvSpPr>
        <p:spPr>
          <a:xfrm>
            <a:off x="4648200" y="1447800"/>
            <a:ext cx="6019800" cy="4876800"/>
          </a:xfrm>
        </p:spPr>
        <p:txBody>
          <a:bodyPr/>
          <a:lstStyle/>
          <a:p>
            <a:endParaRPr lang="en-US" altLang="en-US" sz="2400"/>
          </a:p>
          <a:p>
            <a:endParaRPr lang="en-US" altLang="en-US" sz="2400"/>
          </a:p>
          <a:p>
            <a:endParaRPr lang="en-US" altLang="en-US" sz="2400"/>
          </a:p>
          <a:p>
            <a:endParaRPr lang="en-US" altLang="en-US" sz="2400"/>
          </a:p>
          <a:p>
            <a:r>
              <a:rPr lang="en-US" altLang="en-US" sz="2400"/>
              <a:t>Weakest/Strongest moment</a:t>
            </a:r>
          </a:p>
          <a:p>
            <a:r>
              <a:rPr lang="en-US" altLang="en-US" sz="2400"/>
              <a:t>Normal operational state</a:t>
            </a:r>
          </a:p>
          <a:p>
            <a:r>
              <a:rPr lang="en-US" altLang="en-US" sz="2400"/>
              <a:t>Periodically, random date within limits</a:t>
            </a:r>
          </a:p>
          <a:p>
            <a:r>
              <a:rPr lang="en-US" altLang="en-US" sz="2400"/>
              <a:t>Before/After specific projects</a:t>
            </a:r>
          </a:p>
        </p:txBody>
      </p:sp>
    </p:spTree>
    <p:extLst>
      <p:ext uri="{BB962C8B-B14F-4D97-AF65-F5344CB8AC3E}">
        <p14:creationId xmlns:p14="http://schemas.microsoft.com/office/powerpoint/2010/main" val="26453553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60419" name="Text Box 3"/>
          <p:cNvSpPr txBox="1">
            <a:spLocks noChangeArrowheads="1"/>
          </p:cNvSpPr>
          <p:nvPr/>
        </p:nvSpPr>
        <p:spPr bwMode="auto">
          <a:xfrm>
            <a:off x="2590800" y="1447800"/>
            <a:ext cx="175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Security Architecture</a:t>
            </a:r>
          </a:p>
        </p:txBody>
      </p:sp>
      <p:sp>
        <p:nvSpPr>
          <p:cNvPr id="60420"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21" name="Rectangle 5"/>
          <p:cNvSpPr>
            <a:spLocks noGrp="1" noChangeArrowheads="1"/>
          </p:cNvSpPr>
          <p:nvPr>
            <p:ph type="body" idx="1"/>
          </p:nvPr>
        </p:nvSpPr>
        <p:spPr>
          <a:xfrm>
            <a:off x="4648200" y="1447800"/>
            <a:ext cx="6019800" cy="4876800"/>
          </a:xfrm>
        </p:spPr>
        <p:txBody>
          <a:bodyPr>
            <a:normAutofit lnSpcReduction="10000"/>
          </a:bodyPr>
          <a:lstStyle/>
          <a:p>
            <a:r>
              <a:rPr lang="en-US" altLang="en-US" sz="2400"/>
              <a:t>Security Infrastructure (PKI/FWs/IDSes)</a:t>
            </a:r>
          </a:p>
          <a:p>
            <a:pPr>
              <a:lnSpc>
                <a:spcPct val="175000"/>
              </a:lnSpc>
            </a:pPr>
            <a:r>
              <a:rPr lang="en-US" altLang="en-US" sz="2400"/>
              <a:t>Network security</a:t>
            </a:r>
          </a:p>
          <a:p>
            <a:pPr>
              <a:lnSpc>
                <a:spcPct val="175000"/>
              </a:lnSpc>
            </a:pPr>
            <a:r>
              <a:rPr lang="en-US" altLang="en-US" sz="2400"/>
              <a:t>Host security</a:t>
            </a:r>
          </a:p>
          <a:p>
            <a:pPr>
              <a:lnSpc>
                <a:spcPct val="175000"/>
              </a:lnSpc>
            </a:pPr>
            <a:r>
              <a:rPr lang="en-US" altLang="en-US" sz="2400"/>
              <a:t>Workstation security</a:t>
            </a:r>
          </a:p>
          <a:p>
            <a:pPr>
              <a:lnSpc>
                <a:spcPct val="175000"/>
              </a:lnSpc>
            </a:pPr>
            <a:r>
              <a:rPr lang="en-US" altLang="en-US" sz="2400"/>
              <a:t>Application security</a:t>
            </a:r>
          </a:p>
          <a:p>
            <a:pPr>
              <a:lnSpc>
                <a:spcPct val="175000"/>
              </a:lnSpc>
            </a:pPr>
            <a:r>
              <a:rPr lang="en-US" altLang="en-US" sz="2400"/>
              <a:t>Physical security</a:t>
            </a:r>
          </a:p>
          <a:p>
            <a:pPr>
              <a:lnSpc>
                <a:spcPct val="175000"/>
              </a:lnSpc>
            </a:pPr>
            <a:r>
              <a:rPr lang="en-US" altLang="en-US" sz="2400"/>
              <a:t>Human security</a:t>
            </a:r>
          </a:p>
        </p:txBody>
      </p:sp>
    </p:spTree>
    <p:extLst>
      <p:ext uri="{BB962C8B-B14F-4D97-AF65-F5344CB8AC3E}">
        <p14:creationId xmlns:p14="http://schemas.microsoft.com/office/powerpoint/2010/main" val="2595049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sz="3600" dirty="0"/>
              <a:t> </a:t>
            </a:r>
            <a:r>
              <a:rPr lang="en-GB" sz="3600" dirty="0" smtClean="0"/>
              <a:t>Security </a:t>
            </a:r>
            <a:r>
              <a:rPr lang="en-GB" sz="3600" dirty="0"/>
              <a:t>controls are safeguards or countermeasures that prevent, detect or counteract attacks to minimise the security risk.</a:t>
            </a:r>
            <a:endParaRPr lang="en-GB" dirty="0"/>
          </a:p>
          <a:p>
            <a:pPr lvl="2"/>
            <a:r>
              <a:rPr lang="en-GB" sz="2800" dirty="0" smtClean="0"/>
              <a:t>Locked </a:t>
            </a:r>
            <a:r>
              <a:rPr lang="en-GB" sz="2800" dirty="0"/>
              <a:t>doors –physical control</a:t>
            </a:r>
          </a:p>
          <a:p>
            <a:pPr lvl="2"/>
            <a:r>
              <a:rPr lang="en-GB" sz="2800" dirty="0" smtClean="0"/>
              <a:t>Security </a:t>
            </a:r>
            <a:r>
              <a:rPr lang="en-GB" sz="2800" dirty="0"/>
              <a:t>training –Procedural control</a:t>
            </a:r>
          </a:p>
          <a:p>
            <a:pPr lvl="2"/>
            <a:r>
              <a:rPr lang="en-GB" sz="2800" dirty="0" smtClean="0"/>
              <a:t>Password/login </a:t>
            </a:r>
            <a:r>
              <a:rPr lang="en-GB" sz="2800" dirty="0"/>
              <a:t>–Technical control</a:t>
            </a:r>
          </a:p>
          <a:p>
            <a:pPr lvl="2"/>
            <a:r>
              <a:rPr lang="en-GB" sz="2800" dirty="0" smtClean="0"/>
              <a:t>Privacy </a:t>
            </a:r>
            <a:r>
              <a:rPr lang="en-GB" sz="2800" dirty="0"/>
              <a:t>law –Legal &amp; Regulatory-compliance control</a:t>
            </a:r>
          </a:p>
          <a:p>
            <a:endParaRPr lang="en-GB" dirty="0"/>
          </a:p>
        </p:txBody>
      </p:sp>
    </p:spTree>
    <p:extLst>
      <p:ext uri="{BB962C8B-B14F-4D97-AF65-F5344CB8AC3E}">
        <p14:creationId xmlns:p14="http://schemas.microsoft.com/office/powerpoint/2010/main" val="26251278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61443" name="Text Box 3"/>
          <p:cNvSpPr txBox="1">
            <a:spLocks noChangeArrowheads="1"/>
          </p:cNvSpPr>
          <p:nvPr/>
        </p:nvSpPr>
        <p:spPr bwMode="auto">
          <a:xfrm>
            <a:off x="2590800" y="1447800"/>
            <a:ext cx="1752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The Attacker’s Profile</a:t>
            </a:r>
          </a:p>
        </p:txBody>
      </p:sp>
      <p:sp>
        <p:nvSpPr>
          <p:cNvPr id="61444"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45" name="Rectangle 5"/>
          <p:cNvSpPr>
            <a:spLocks noGrp="1" noChangeArrowheads="1"/>
          </p:cNvSpPr>
          <p:nvPr>
            <p:ph type="body" idx="1"/>
          </p:nvPr>
        </p:nvSpPr>
        <p:spPr>
          <a:xfrm>
            <a:off x="4648200" y="1447800"/>
            <a:ext cx="6019800" cy="4876800"/>
          </a:xfrm>
        </p:spPr>
        <p:txBody>
          <a:bodyPr/>
          <a:lstStyle/>
          <a:p>
            <a:r>
              <a:rPr lang="en-US" altLang="en-US" sz="2400"/>
              <a:t>External</a:t>
            </a:r>
          </a:p>
          <a:p>
            <a:pPr lvl="1"/>
            <a:r>
              <a:rPr lang="en-US" altLang="en-US"/>
              <a:t>With zero previous knowledge</a:t>
            </a:r>
          </a:p>
          <a:p>
            <a:pPr lvl="1"/>
            <a:r>
              <a:rPr lang="en-US" altLang="en-US"/>
              <a:t>With some degree of knowledge</a:t>
            </a:r>
          </a:p>
          <a:p>
            <a:endParaRPr lang="en-US" altLang="en-US" sz="2400"/>
          </a:p>
          <a:p>
            <a:r>
              <a:rPr lang="en-US" altLang="en-US" sz="2400"/>
              <a:t>Internal</a:t>
            </a:r>
          </a:p>
          <a:p>
            <a:pPr lvl="1"/>
            <a:r>
              <a:rPr lang="en-US" altLang="en-US"/>
              <a:t>With zero previous knowledge</a:t>
            </a:r>
          </a:p>
          <a:p>
            <a:pPr lvl="1"/>
            <a:r>
              <a:rPr lang="en-US" altLang="en-US"/>
              <a:t>With some degree of knowledge</a:t>
            </a:r>
          </a:p>
          <a:p>
            <a:endParaRPr lang="en-US" altLang="en-US" sz="2400"/>
          </a:p>
          <a:p>
            <a:r>
              <a:rPr lang="en-US" altLang="en-US" sz="2400"/>
              <a:t>Associate</a:t>
            </a:r>
          </a:p>
        </p:txBody>
      </p:sp>
    </p:spTree>
    <p:extLst>
      <p:ext uri="{BB962C8B-B14F-4D97-AF65-F5344CB8AC3E}">
        <p14:creationId xmlns:p14="http://schemas.microsoft.com/office/powerpoint/2010/main" val="10159406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62467" name="Text Box 3"/>
          <p:cNvSpPr txBox="1">
            <a:spLocks noChangeArrowheads="1"/>
          </p:cNvSpPr>
          <p:nvPr/>
        </p:nvSpPr>
        <p:spPr bwMode="auto">
          <a:xfrm>
            <a:off x="2590800" y="1447800"/>
            <a:ext cx="175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The Result: Final Report</a:t>
            </a:r>
          </a:p>
        </p:txBody>
      </p:sp>
      <p:sp>
        <p:nvSpPr>
          <p:cNvPr id="62468"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69" name="Rectangle 5"/>
          <p:cNvSpPr>
            <a:spLocks noGrp="1" noChangeArrowheads="1"/>
          </p:cNvSpPr>
          <p:nvPr>
            <p:ph type="body" idx="1"/>
          </p:nvPr>
        </p:nvSpPr>
        <p:spPr>
          <a:xfrm>
            <a:off x="4648200" y="1447800"/>
            <a:ext cx="6019800" cy="4876800"/>
          </a:xfrm>
        </p:spPr>
        <p:txBody>
          <a:bodyPr/>
          <a:lstStyle/>
          <a:p>
            <a:r>
              <a:rPr lang="en-US" altLang="en-US" sz="2400"/>
              <a:t>Clear description of scope and methodology</a:t>
            </a:r>
          </a:p>
          <a:p>
            <a:pPr>
              <a:lnSpc>
                <a:spcPct val="150000"/>
              </a:lnSpc>
            </a:pPr>
            <a:r>
              <a:rPr lang="en-US" altLang="en-US" sz="2400"/>
              <a:t>Reproducible and accountable process</a:t>
            </a:r>
          </a:p>
          <a:p>
            <a:pPr>
              <a:lnSpc>
                <a:spcPct val="150000"/>
              </a:lnSpc>
            </a:pPr>
            <a:r>
              <a:rPr lang="en-US" altLang="en-US" sz="2400"/>
              <a:t>High level analysis and description (suitable for upper/non technical management)</a:t>
            </a:r>
          </a:p>
          <a:p>
            <a:pPr>
              <a:lnSpc>
                <a:spcPct val="150000"/>
              </a:lnSpc>
            </a:pPr>
            <a:r>
              <a:rPr lang="en-US" altLang="en-US" sz="2400"/>
              <a:t>General recommendations and conclusions</a:t>
            </a:r>
          </a:p>
          <a:p>
            <a:pPr>
              <a:lnSpc>
                <a:spcPct val="150000"/>
              </a:lnSpc>
            </a:pPr>
            <a:r>
              <a:rPr lang="en-US" altLang="en-US" sz="2400"/>
              <a:t>Detailed findings</a:t>
            </a:r>
          </a:p>
        </p:txBody>
      </p:sp>
    </p:spTree>
    <p:extLst>
      <p:ext uri="{BB962C8B-B14F-4D97-AF65-F5344CB8AC3E}">
        <p14:creationId xmlns:p14="http://schemas.microsoft.com/office/powerpoint/2010/main" val="27007606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5652" y="345780"/>
            <a:ext cx="9996655" cy="6031269"/>
          </a:xfrm>
          <a:prstGeom prst="rect">
            <a:avLst/>
          </a:prstGeom>
          <a:ln>
            <a:solidFill>
              <a:schemeClr val="tx1"/>
            </a:solidFill>
          </a:ln>
        </p:spPr>
      </p:pic>
    </p:spTree>
    <p:extLst>
      <p:ext uri="{BB962C8B-B14F-4D97-AF65-F5344CB8AC3E}">
        <p14:creationId xmlns:p14="http://schemas.microsoft.com/office/powerpoint/2010/main" val="30317478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Types of Penetration testing </a:t>
            </a:r>
          </a:p>
        </p:txBody>
      </p:sp>
      <p:sp>
        <p:nvSpPr>
          <p:cNvPr id="3" name="Content Placeholder 2"/>
          <p:cNvSpPr>
            <a:spLocks noGrp="1"/>
          </p:cNvSpPr>
          <p:nvPr>
            <p:ph idx="1"/>
          </p:nvPr>
        </p:nvSpPr>
        <p:spPr/>
        <p:txBody>
          <a:bodyPr/>
          <a:lstStyle/>
          <a:p>
            <a:endParaRPr lang="en-GB" dirty="0"/>
          </a:p>
          <a:p>
            <a:r>
              <a:rPr lang="en-GB" dirty="0"/>
              <a:t>Penetration testing is conceptually divided into:</a:t>
            </a:r>
          </a:p>
        </p:txBody>
      </p:sp>
      <p:pic>
        <p:nvPicPr>
          <p:cNvPr id="4" name="Content Placeholder 3"/>
          <p:cNvPicPr>
            <a:picLocks noChangeAspect="1"/>
          </p:cNvPicPr>
          <p:nvPr/>
        </p:nvPicPr>
        <p:blipFill>
          <a:blip r:embed="rId2"/>
          <a:stretch>
            <a:fillRect/>
          </a:stretch>
        </p:blipFill>
        <p:spPr>
          <a:xfrm>
            <a:off x="1416225" y="3215980"/>
            <a:ext cx="7426933" cy="3438723"/>
          </a:xfrm>
          <a:prstGeom prst="rect">
            <a:avLst/>
          </a:prstGeom>
        </p:spPr>
      </p:pic>
    </p:spTree>
    <p:extLst>
      <p:ext uri="{BB962C8B-B14F-4D97-AF65-F5344CB8AC3E}">
        <p14:creationId xmlns:p14="http://schemas.microsoft.com/office/powerpoint/2010/main" val="42783284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Pen Testing Methodology</a:t>
            </a:r>
            <a:endParaRPr lang="en-GB" dirty="0"/>
          </a:p>
        </p:txBody>
      </p:sp>
      <p:sp>
        <p:nvSpPr>
          <p:cNvPr id="3" name="Content Placeholder 2"/>
          <p:cNvSpPr>
            <a:spLocks noGrp="1"/>
          </p:cNvSpPr>
          <p:nvPr>
            <p:ph idx="1"/>
          </p:nvPr>
        </p:nvSpPr>
        <p:spPr/>
        <p:txBody>
          <a:bodyPr>
            <a:normAutofit fontScale="92500" lnSpcReduction="10000"/>
          </a:bodyPr>
          <a:lstStyle/>
          <a:p>
            <a:endParaRPr lang="en-GB" dirty="0"/>
          </a:p>
          <a:p>
            <a:r>
              <a:rPr lang="en-GB" dirty="0"/>
              <a:t>There is a comprehensive one by OWASP (the Open Web Application Security Project). This lists a methodology with nine sub-categories of testing:</a:t>
            </a:r>
          </a:p>
          <a:p>
            <a:r>
              <a:rPr lang="en-GB" dirty="0" smtClean="0"/>
              <a:t>configuration </a:t>
            </a:r>
            <a:r>
              <a:rPr lang="en-GB" dirty="0"/>
              <a:t>management</a:t>
            </a:r>
          </a:p>
          <a:p>
            <a:r>
              <a:rPr lang="en-GB" dirty="0" smtClean="0"/>
              <a:t>business </a:t>
            </a:r>
            <a:r>
              <a:rPr lang="en-GB" dirty="0"/>
              <a:t>logic</a:t>
            </a:r>
          </a:p>
          <a:p>
            <a:r>
              <a:rPr lang="en-GB" dirty="0" smtClean="0"/>
              <a:t>authentication</a:t>
            </a:r>
            <a:endParaRPr lang="en-GB" dirty="0"/>
          </a:p>
          <a:p>
            <a:r>
              <a:rPr lang="en-GB" dirty="0" smtClean="0"/>
              <a:t>session </a:t>
            </a:r>
            <a:r>
              <a:rPr lang="en-GB" dirty="0"/>
              <a:t>management</a:t>
            </a:r>
          </a:p>
          <a:p>
            <a:r>
              <a:rPr lang="en-GB" dirty="0" smtClean="0"/>
              <a:t>authorisation</a:t>
            </a:r>
            <a:endParaRPr lang="en-GB" dirty="0"/>
          </a:p>
          <a:p>
            <a:r>
              <a:rPr lang="en-GB" dirty="0" smtClean="0"/>
              <a:t>data </a:t>
            </a:r>
            <a:r>
              <a:rPr lang="en-GB" dirty="0"/>
              <a:t>validation</a:t>
            </a:r>
          </a:p>
          <a:p>
            <a:r>
              <a:rPr lang="en-GB" dirty="0" smtClean="0"/>
              <a:t>denial </a:t>
            </a:r>
            <a:r>
              <a:rPr lang="en-GB" dirty="0"/>
              <a:t>of service</a:t>
            </a:r>
          </a:p>
          <a:p>
            <a:r>
              <a:rPr lang="en-GB" dirty="0" smtClean="0"/>
              <a:t>Web </a:t>
            </a:r>
            <a:r>
              <a:rPr lang="en-GB" dirty="0"/>
              <a:t>services (Apache, AJAX) </a:t>
            </a:r>
          </a:p>
          <a:p>
            <a:endParaRPr lang="en-GB" dirty="0"/>
          </a:p>
        </p:txBody>
      </p:sp>
    </p:spTree>
    <p:extLst>
      <p:ext uri="{BB962C8B-B14F-4D97-AF65-F5344CB8AC3E}">
        <p14:creationId xmlns:p14="http://schemas.microsoft.com/office/powerpoint/2010/main" val="11776734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AutoShape 6"/>
          <p:cNvSpPr>
            <a:spLocks noChangeArrowheads="1"/>
          </p:cNvSpPr>
          <p:nvPr/>
        </p:nvSpPr>
        <p:spPr bwMode="auto">
          <a:xfrm>
            <a:off x="2971801" y="5638800"/>
            <a:ext cx="1000125" cy="914400"/>
          </a:xfrm>
          <a:prstGeom prst="homePlate">
            <a:avLst>
              <a:gd name="adj" fmla="val 27344"/>
            </a:avLst>
          </a:prstGeom>
          <a:solidFill>
            <a:srgbClr val="00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0000"/>
            </a:extrusionClr>
            <a:contourClr>
              <a:srgbClr val="00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es-ES" altLang="en-US" sz="2000">
              <a:solidFill>
                <a:schemeClr val="bg1"/>
              </a:solidFill>
              <a:latin typeface="Arial" panose="020B0604020202020204" pitchFamily="34" charset="0"/>
            </a:endParaRPr>
          </a:p>
        </p:txBody>
      </p:sp>
      <p:sp>
        <p:nvSpPr>
          <p:cNvPr id="63495" name="Text Box 7"/>
          <p:cNvSpPr txBox="1">
            <a:spLocks noChangeArrowheads="1"/>
          </p:cNvSpPr>
          <p:nvPr/>
        </p:nvSpPr>
        <p:spPr bwMode="auto">
          <a:xfrm rot="5390480">
            <a:off x="2675731" y="5934869"/>
            <a:ext cx="896938" cy="3048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s-ES_tradnl" altLang="en-US" sz="1400" b="1" dirty="0">
              <a:solidFill>
                <a:schemeClr val="bg1"/>
              </a:solidFill>
              <a:latin typeface="Arial Narrow" panose="020B0606020202030204" pitchFamily="34" charset="0"/>
            </a:endParaRPr>
          </a:p>
        </p:txBody>
      </p:sp>
      <p:sp>
        <p:nvSpPr>
          <p:cNvPr id="63505" name="AutoShape 17"/>
          <p:cNvSpPr>
            <a:spLocks noChangeArrowheads="1"/>
          </p:cNvSpPr>
          <p:nvPr/>
        </p:nvSpPr>
        <p:spPr bwMode="auto">
          <a:xfrm>
            <a:off x="3048000" y="5638800"/>
            <a:ext cx="1143000" cy="914400"/>
          </a:xfrm>
          <a:prstGeom prst="chevron">
            <a:avLst>
              <a:gd name="adj" fmla="val 31250"/>
            </a:avLst>
          </a:prstGeom>
          <a:solidFill>
            <a:srgbClr val="29292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292929"/>
            </a:extrusionClr>
            <a:contourClr>
              <a:srgbClr val="29292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63506" name="Text Box 18"/>
          <p:cNvSpPr txBox="1">
            <a:spLocks noChangeArrowheads="1"/>
          </p:cNvSpPr>
          <p:nvPr/>
        </p:nvSpPr>
        <p:spPr bwMode="auto">
          <a:xfrm>
            <a:off x="3276600" y="5865814"/>
            <a:ext cx="990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8800">
            <a:spAutoFit/>
          </a:bodyPr>
          <a:lstStyle/>
          <a:p>
            <a:r>
              <a:rPr lang="es-ES_tradnl" altLang="en-US" sz="1300" b="1">
                <a:solidFill>
                  <a:schemeClr val="bg1"/>
                </a:solidFill>
                <a:latin typeface="Arial Narrow" panose="020B0606020202030204" pitchFamily="34" charset="0"/>
              </a:rPr>
              <a:t>Information Gathering</a:t>
            </a:r>
          </a:p>
          <a:p>
            <a:r>
              <a:rPr lang="es-ES_tradnl" altLang="en-US" sz="1300" b="1">
                <a:solidFill>
                  <a:schemeClr val="bg1"/>
                </a:solidFill>
                <a:latin typeface="Arial Narrow" panose="020B0606020202030204" pitchFamily="34" charset="0"/>
              </a:rPr>
              <a:t>  </a:t>
            </a:r>
          </a:p>
        </p:txBody>
      </p:sp>
      <p:sp>
        <p:nvSpPr>
          <p:cNvPr id="63490"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63491" name="Text Box 3"/>
          <p:cNvSpPr txBox="1">
            <a:spLocks noChangeArrowheads="1"/>
          </p:cNvSpPr>
          <p:nvPr/>
        </p:nvSpPr>
        <p:spPr bwMode="auto">
          <a:xfrm>
            <a:off x="2590800" y="1447800"/>
            <a:ext cx="1752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How is it usually done?</a:t>
            </a:r>
          </a:p>
        </p:txBody>
      </p:sp>
      <p:sp>
        <p:nvSpPr>
          <p:cNvPr id="63492"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493" name="Rectangle 5"/>
          <p:cNvSpPr>
            <a:spLocks noGrp="1" noChangeArrowheads="1"/>
          </p:cNvSpPr>
          <p:nvPr>
            <p:ph type="body" idx="1"/>
          </p:nvPr>
        </p:nvSpPr>
        <p:spPr>
          <a:xfrm>
            <a:off x="4648200" y="1447800"/>
            <a:ext cx="6019800" cy="5410200"/>
          </a:xfrm>
        </p:spPr>
        <p:txBody>
          <a:bodyPr/>
          <a:lstStyle/>
          <a:p>
            <a:pPr>
              <a:lnSpc>
                <a:spcPct val="125000"/>
              </a:lnSpc>
            </a:pPr>
            <a:r>
              <a:rPr lang="en-US" altLang="en-US" sz="2400" dirty="0"/>
              <a:t>Information Gathering</a:t>
            </a:r>
          </a:p>
          <a:p>
            <a:pPr>
              <a:lnSpc>
                <a:spcPct val="125000"/>
              </a:lnSpc>
            </a:pPr>
            <a:r>
              <a:rPr lang="en-US" altLang="en-US" sz="2400" dirty="0"/>
              <a:t>Information Analysis and Planning</a:t>
            </a:r>
          </a:p>
          <a:p>
            <a:pPr>
              <a:lnSpc>
                <a:spcPct val="125000"/>
              </a:lnSpc>
            </a:pPr>
            <a:r>
              <a:rPr lang="en-US" altLang="en-US" sz="2400" dirty="0"/>
              <a:t>Vulnerability Detection</a:t>
            </a:r>
          </a:p>
          <a:p>
            <a:pPr>
              <a:lnSpc>
                <a:spcPct val="125000"/>
              </a:lnSpc>
            </a:pPr>
            <a:r>
              <a:rPr lang="en-US" altLang="en-US" sz="2400" dirty="0"/>
              <a:t>Penetration</a:t>
            </a:r>
          </a:p>
          <a:p>
            <a:pPr>
              <a:lnSpc>
                <a:spcPct val="125000"/>
              </a:lnSpc>
            </a:pPr>
            <a:r>
              <a:rPr lang="en-US" altLang="en-US" sz="2400" dirty="0"/>
              <a:t>Attack/Privilege Escalation</a:t>
            </a:r>
          </a:p>
          <a:p>
            <a:pPr>
              <a:lnSpc>
                <a:spcPct val="125000"/>
              </a:lnSpc>
            </a:pPr>
            <a:r>
              <a:rPr lang="en-US" altLang="en-US" sz="2400" dirty="0"/>
              <a:t>Analysis and reporting</a:t>
            </a:r>
          </a:p>
          <a:p>
            <a:pPr>
              <a:lnSpc>
                <a:spcPct val="125000"/>
              </a:lnSpc>
            </a:pPr>
            <a:r>
              <a:rPr lang="en-US" altLang="en-US" sz="2400" dirty="0"/>
              <a:t>Clean-up</a:t>
            </a:r>
          </a:p>
        </p:txBody>
      </p:sp>
      <p:sp>
        <p:nvSpPr>
          <p:cNvPr id="63496" name="AutoShape 8"/>
          <p:cNvSpPr>
            <a:spLocks noChangeArrowheads="1"/>
          </p:cNvSpPr>
          <p:nvPr/>
        </p:nvSpPr>
        <p:spPr bwMode="auto">
          <a:xfrm>
            <a:off x="3886200" y="5638800"/>
            <a:ext cx="1257300" cy="914400"/>
          </a:xfrm>
          <a:prstGeom prst="chevron">
            <a:avLst>
              <a:gd name="adj" fmla="val 34375"/>
            </a:avLst>
          </a:prstGeom>
          <a:solidFill>
            <a:srgbClr val="4D4D4D"/>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4D4D4D"/>
            </a:extrusionClr>
            <a:contourClr>
              <a:srgbClr val="4D4D4D"/>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63497" name="AutoShape 9"/>
          <p:cNvSpPr>
            <a:spLocks noChangeArrowheads="1"/>
          </p:cNvSpPr>
          <p:nvPr/>
        </p:nvSpPr>
        <p:spPr bwMode="auto">
          <a:xfrm>
            <a:off x="4800600" y="5638800"/>
            <a:ext cx="1416050" cy="914400"/>
          </a:xfrm>
          <a:prstGeom prst="chevron">
            <a:avLst>
              <a:gd name="adj" fmla="val 38715"/>
            </a:avLst>
          </a:prstGeom>
          <a:solidFill>
            <a:srgbClr val="5F5F5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5F5F5F"/>
            </a:extrusionClr>
            <a:contourClr>
              <a:srgbClr val="5F5F5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63498" name="AutoShape 10"/>
          <p:cNvSpPr>
            <a:spLocks noChangeArrowheads="1"/>
          </p:cNvSpPr>
          <p:nvPr/>
        </p:nvSpPr>
        <p:spPr bwMode="auto">
          <a:xfrm>
            <a:off x="5791200" y="5638800"/>
            <a:ext cx="1219200" cy="914400"/>
          </a:xfrm>
          <a:prstGeom prst="chevron">
            <a:avLst>
              <a:gd name="adj" fmla="val 33333"/>
            </a:avLst>
          </a:prstGeom>
          <a:solidFill>
            <a:srgbClr val="80808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808080"/>
            </a:extrusionClr>
            <a:contourClr>
              <a:srgbClr val="80808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63501" name="AutoShape 13"/>
          <p:cNvSpPr>
            <a:spLocks noChangeArrowheads="1"/>
          </p:cNvSpPr>
          <p:nvPr/>
        </p:nvSpPr>
        <p:spPr bwMode="auto">
          <a:xfrm>
            <a:off x="6705600" y="5638800"/>
            <a:ext cx="1371600" cy="914400"/>
          </a:xfrm>
          <a:prstGeom prst="chevron">
            <a:avLst>
              <a:gd name="adj" fmla="val 37500"/>
            </a:avLst>
          </a:prstGeom>
          <a:solidFill>
            <a:srgbClr val="96969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69696"/>
            </a:extrusionClr>
            <a:contourClr>
              <a:srgbClr val="96969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es-ES" altLang="en-US">
              <a:latin typeface="Times New Roman" panose="02020603050405020304" pitchFamily="18" charset="0"/>
            </a:endParaRPr>
          </a:p>
        </p:txBody>
      </p:sp>
      <p:sp>
        <p:nvSpPr>
          <p:cNvPr id="63502" name="Text Box 14"/>
          <p:cNvSpPr txBox="1">
            <a:spLocks noChangeArrowheads="1"/>
          </p:cNvSpPr>
          <p:nvPr/>
        </p:nvSpPr>
        <p:spPr bwMode="auto">
          <a:xfrm>
            <a:off x="5105401" y="5835650"/>
            <a:ext cx="9953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300" b="1">
                <a:solidFill>
                  <a:schemeClr val="bg1"/>
                </a:solidFill>
                <a:latin typeface="Arial Narrow" panose="020B0606020202030204" pitchFamily="34" charset="0"/>
              </a:rPr>
              <a:t>Vulnerability</a:t>
            </a:r>
          </a:p>
          <a:p>
            <a:r>
              <a:rPr lang="es-ES_tradnl" altLang="en-US" sz="1300" b="1">
                <a:solidFill>
                  <a:schemeClr val="bg1"/>
                </a:solidFill>
                <a:latin typeface="Arial Narrow" panose="020B0606020202030204" pitchFamily="34" charset="0"/>
              </a:rPr>
              <a:t>Detection</a:t>
            </a:r>
          </a:p>
        </p:txBody>
      </p:sp>
      <p:sp>
        <p:nvSpPr>
          <p:cNvPr id="63503" name="Text Box 15"/>
          <p:cNvSpPr txBox="1">
            <a:spLocks noChangeArrowheads="1"/>
          </p:cNvSpPr>
          <p:nvPr/>
        </p:nvSpPr>
        <p:spPr bwMode="auto">
          <a:xfrm>
            <a:off x="6019800" y="5943601"/>
            <a:ext cx="1219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n-US" sz="1300" b="1">
                <a:latin typeface="Arial Narrow" panose="020B0606020202030204" pitchFamily="34" charset="0"/>
              </a:rPr>
              <a:t>  Penetration</a:t>
            </a:r>
          </a:p>
        </p:txBody>
      </p:sp>
      <p:sp>
        <p:nvSpPr>
          <p:cNvPr id="63504" name="Text Box 16"/>
          <p:cNvSpPr txBox="1">
            <a:spLocks noChangeArrowheads="1"/>
          </p:cNvSpPr>
          <p:nvPr/>
        </p:nvSpPr>
        <p:spPr bwMode="auto">
          <a:xfrm>
            <a:off x="7065964" y="5715000"/>
            <a:ext cx="858837"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300" b="1">
                <a:latin typeface="Arial Narrow" panose="020B0606020202030204" pitchFamily="34" charset="0"/>
              </a:rPr>
              <a:t> Attack/</a:t>
            </a:r>
          </a:p>
          <a:p>
            <a:r>
              <a:rPr lang="es-ES_tradnl" altLang="en-US" sz="1300" b="1">
                <a:latin typeface="Arial Narrow" panose="020B0606020202030204" pitchFamily="34" charset="0"/>
              </a:rPr>
              <a:t>Privilege</a:t>
            </a:r>
          </a:p>
          <a:p>
            <a:r>
              <a:rPr lang="es-ES_tradnl" altLang="en-US" sz="1300" b="1">
                <a:latin typeface="Arial Narrow" panose="020B0606020202030204" pitchFamily="34" charset="0"/>
              </a:rPr>
              <a:t>Escalation</a:t>
            </a:r>
          </a:p>
        </p:txBody>
      </p:sp>
      <p:sp>
        <p:nvSpPr>
          <p:cNvPr id="63507" name="Text Box 19"/>
          <p:cNvSpPr txBox="1">
            <a:spLocks noChangeArrowheads="1"/>
          </p:cNvSpPr>
          <p:nvPr/>
        </p:nvSpPr>
        <p:spPr bwMode="auto">
          <a:xfrm>
            <a:off x="4114800" y="5715000"/>
            <a:ext cx="1017588"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300" b="1">
                <a:solidFill>
                  <a:schemeClr val="bg1"/>
                </a:solidFill>
                <a:latin typeface="Arial Narrow" panose="020B0606020202030204" pitchFamily="34" charset="0"/>
              </a:rPr>
              <a:t>Information</a:t>
            </a:r>
          </a:p>
          <a:p>
            <a:r>
              <a:rPr lang="es-ES_tradnl" altLang="en-US" sz="1300" b="1">
                <a:solidFill>
                  <a:schemeClr val="bg1"/>
                </a:solidFill>
                <a:latin typeface="Arial Narrow" panose="020B0606020202030204" pitchFamily="34" charset="0"/>
              </a:rPr>
              <a:t>Analysis and</a:t>
            </a:r>
          </a:p>
          <a:p>
            <a:r>
              <a:rPr lang="es-ES_tradnl" altLang="en-US" sz="1300" b="1">
                <a:solidFill>
                  <a:schemeClr val="bg1"/>
                </a:solidFill>
                <a:latin typeface="Arial Narrow" panose="020B0606020202030204" pitchFamily="34" charset="0"/>
              </a:rPr>
              <a:t>Planning</a:t>
            </a:r>
          </a:p>
        </p:txBody>
      </p:sp>
      <p:sp>
        <p:nvSpPr>
          <p:cNvPr id="63510" name="AutoShape 22"/>
          <p:cNvSpPr>
            <a:spLocks noChangeArrowheads="1"/>
          </p:cNvSpPr>
          <p:nvPr/>
        </p:nvSpPr>
        <p:spPr bwMode="auto">
          <a:xfrm>
            <a:off x="8077200" y="5638800"/>
            <a:ext cx="1447800" cy="914400"/>
          </a:xfrm>
          <a:prstGeom prst="chevron">
            <a:avLst>
              <a:gd name="adj" fmla="val 39583"/>
            </a:avLst>
          </a:prstGeom>
          <a:solidFill>
            <a:srgbClr val="DDDDDD"/>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DDDDDD"/>
            </a:extrusionClr>
            <a:contourClr>
              <a:srgbClr val="DDDDDD"/>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es-ES" altLang="en-US">
              <a:latin typeface="Times New Roman" panose="02020603050405020304" pitchFamily="18" charset="0"/>
            </a:endParaRPr>
          </a:p>
        </p:txBody>
      </p:sp>
      <p:sp>
        <p:nvSpPr>
          <p:cNvPr id="63511" name="Text Box 23"/>
          <p:cNvSpPr txBox="1">
            <a:spLocks noChangeArrowheads="1"/>
          </p:cNvSpPr>
          <p:nvPr/>
        </p:nvSpPr>
        <p:spPr bwMode="auto">
          <a:xfrm>
            <a:off x="8397876" y="5715000"/>
            <a:ext cx="8223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300" b="1">
                <a:latin typeface="Arial Narrow" panose="020B0606020202030204" pitchFamily="34" charset="0"/>
              </a:rPr>
              <a:t>Analysis</a:t>
            </a:r>
          </a:p>
          <a:p>
            <a:r>
              <a:rPr lang="es-ES_tradnl" altLang="en-US" sz="1300" b="1">
                <a:latin typeface="Arial Narrow" panose="020B0606020202030204" pitchFamily="34" charset="0"/>
              </a:rPr>
              <a:t>and</a:t>
            </a:r>
          </a:p>
          <a:p>
            <a:r>
              <a:rPr lang="es-ES_tradnl" altLang="en-US" sz="1300" b="1">
                <a:latin typeface="Arial Narrow" panose="020B0606020202030204" pitchFamily="34" charset="0"/>
              </a:rPr>
              <a:t>Reporting</a:t>
            </a:r>
          </a:p>
        </p:txBody>
      </p:sp>
      <p:sp>
        <p:nvSpPr>
          <p:cNvPr id="63499" name="AutoShape 11"/>
          <p:cNvSpPr>
            <a:spLocks noChangeArrowheads="1"/>
          </p:cNvSpPr>
          <p:nvPr/>
        </p:nvSpPr>
        <p:spPr bwMode="auto">
          <a:xfrm>
            <a:off x="9144000" y="5638800"/>
            <a:ext cx="990600" cy="914400"/>
          </a:xfrm>
          <a:prstGeom prst="homePlate">
            <a:avLst>
              <a:gd name="adj" fmla="val 27083"/>
            </a:avLst>
          </a:prstGeom>
          <a:solidFill>
            <a:schemeClr val="bg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es-ES" altLang="en-US" sz="2000">
              <a:latin typeface="Arial" panose="020B0604020202020204" pitchFamily="34" charset="0"/>
            </a:endParaRPr>
          </a:p>
        </p:txBody>
      </p:sp>
      <p:sp>
        <p:nvSpPr>
          <p:cNvPr id="63500" name="Text Box 12"/>
          <p:cNvSpPr txBox="1">
            <a:spLocks noChangeArrowheads="1"/>
          </p:cNvSpPr>
          <p:nvPr/>
        </p:nvSpPr>
        <p:spPr bwMode="auto">
          <a:xfrm>
            <a:off x="9220201" y="5910263"/>
            <a:ext cx="815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b="1">
                <a:latin typeface="Arial Narrow" panose="020B0606020202030204" pitchFamily="34" charset="0"/>
              </a:rPr>
              <a:t>Clean Up</a:t>
            </a:r>
          </a:p>
        </p:txBody>
      </p:sp>
    </p:spTree>
    <p:extLst>
      <p:ext uri="{BB962C8B-B14F-4D97-AF65-F5344CB8AC3E}">
        <p14:creationId xmlns:p14="http://schemas.microsoft.com/office/powerpoint/2010/main" val="18097914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64515" name="Text Box 3"/>
          <p:cNvSpPr txBox="1">
            <a:spLocks noChangeArrowheads="1"/>
          </p:cNvSpPr>
          <p:nvPr/>
        </p:nvSpPr>
        <p:spPr bwMode="auto">
          <a:xfrm>
            <a:off x="2590800" y="1447800"/>
            <a:ext cx="175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Information Gathering</a:t>
            </a:r>
          </a:p>
        </p:txBody>
      </p:sp>
      <p:sp>
        <p:nvSpPr>
          <p:cNvPr id="64516"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17" name="Rectangle 5"/>
          <p:cNvSpPr>
            <a:spLocks noGrp="1" noChangeArrowheads="1"/>
          </p:cNvSpPr>
          <p:nvPr>
            <p:ph type="body" idx="1"/>
          </p:nvPr>
        </p:nvSpPr>
        <p:spPr>
          <a:xfrm>
            <a:off x="4648200" y="1447800"/>
            <a:ext cx="6019800" cy="5410200"/>
          </a:xfrm>
        </p:spPr>
        <p:txBody>
          <a:bodyPr/>
          <a:lstStyle/>
          <a:p>
            <a:r>
              <a:rPr lang="en-US" altLang="en-US" sz="2400"/>
              <a:t>Organizational intelligence</a:t>
            </a:r>
          </a:p>
          <a:p>
            <a:endParaRPr lang="en-US" altLang="en-US" sz="2400"/>
          </a:p>
          <a:p>
            <a:r>
              <a:rPr lang="en-US" altLang="en-US" sz="2400"/>
              <a:t>Access point discovery</a:t>
            </a:r>
          </a:p>
          <a:p>
            <a:endParaRPr lang="en-US" altLang="en-US" sz="2400"/>
          </a:p>
          <a:p>
            <a:r>
              <a:rPr lang="en-US" altLang="en-US" sz="2400"/>
              <a:t>Network discovery</a:t>
            </a:r>
          </a:p>
          <a:p>
            <a:endParaRPr lang="en-US" altLang="en-US" sz="2400"/>
          </a:p>
          <a:p>
            <a:r>
              <a:rPr lang="en-US" altLang="en-US" sz="2400"/>
              <a:t>Infrastructure fingerprinting</a:t>
            </a:r>
          </a:p>
        </p:txBody>
      </p:sp>
      <p:sp>
        <p:nvSpPr>
          <p:cNvPr id="64518" name="AutoShape 6"/>
          <p:cNvSpPr>
            <a:spLocks noChangeArrowheads="1"/>
          </p:cNvSpPr>
          <p:nvPr/>
        </p:nvSpPr>
        <p:spPr bwMode="auto">
          <a:xfrm>
            <a:off x="2590800" y="6096000"/>
            <a:ext cx="381000" cy="304800"/>
          </a:xfrm>
          <a:prstGeom prst="chevron">
            <a:avLst>
              <a:gd name="adj" fmla="val 31250"/>
            </a:avLst>
          </a:prstGeom>
          <a:solidFill>
            <a:srgbClr val="E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19" name="AutoShape 7"/>
          <p:cNvSpPr>
            <a:spLocks noChangeArrowheads="1"/>
          </p:cNvSpPr>
          <p:nvPr/>
        </p:nvSpPr>
        <p:spPr bwMode="auto">
          <a:xfrm>
            <a:off x="28194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0" name="AutoShape 8"/>
          <p:cNvSpPr>
            <a:spLocks noChangeArrowheads="1"/>
          </p:cNvSpPr>
          <p:nvPr/>
        </p:nvSpPr>
        <p:spPr bwMode="auto">
          <a:xfrm>
            <a:off x="30480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1" name="AutoShape 9"/>
          <p:cNvSpPr>
            <a:spLocks noChangeArrowheads="1"/>
          </p:cNvSpPr>
          <p:nvPr/>
        </p:nvSpPr>
        <p:spPr bwMode="auto">
          <a:xfrm>
            <a:off x="32766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2" name="AutoShape 10"/>
          <p:cNvSpPr>
            <a:spLocks noChangeArrowheads="1"/>
          </p:cNvSpPr>
          <p:nvPr/>
        </p:nvSpPr>
        <p:spPr bwMode="auto">
          <a:xfrm>
            <a:off x="3505200" y="6096000"/>
            <a:ext cx="304800" cy="304800"/>
          </a:xfrm>
          <a:prstGeom prst="chevron">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3" name="AutoShape 11"/>
          <p:cNvSpPr>
            <a:spLocks noChangeArrowheads="1"/>
          </p:cNvSpPr>
          <p:nvPr/>
        </p:nvSpPr>
        <p:spPr bwMode="auto">
          <a:xfrm>
            <a:off x="3810000" y="6096000"/>
            <a:ext cx="304800" cy="304800"/>
          </a:xfrm>
          <a:prstGeom prst="chevron">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4" name="AutoShape 12"/>
          <p:cNvSpPr>
            <a:spLocks noChangeArrowheads="1"/>
          </p:cNvSpPr>
          <p:nvPr/>
        </p:nvSpPr>
        <p:spPr bwMode="auto">
          <a:xfrm>
            <a:off x="4038600" y="6096000"/>
            <a:ext cx="228600" cy="304800"/>
          </a:xfrm>
          <a:prstGeom prst="homePlate">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0303394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65539" name="Text Box 3"/>
          <p:cNvSpPr txBox="1">
            <a:spLocks noChangeArrowheads="1"/>
          </p:cNvSpPr>
          <p:nvPr/>
        </p:nvSpPr>
        <p:spPr bwMode="auto">
          <a:xfrm>
            <a:off x="2590800" y="1447800"/>
            <a:ext cx="1752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Information Analysis and Planning</a:t>
            </a:r>
          </a:p>
        </p:txBody>
      </p:sp>
      <p:sp>
        <p:nvSpPr>
          <p:cNvPr id="65540"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1" name="Rectangle 5"/>
          <p:cNvSpPr>
            <a:spLocks noGrp="1" noChangeArrowheads="1"/>
          </p:cNvSpPr>
          <p:nvPr>
            <p:ph type="body" idx="1"/>
          </p:nvPr>
        </p:nvSpPr>
        <p:spPr>
          <a:xfrm>
            <a:off x="4648200" y="1447800"/>
            <a:ext cx="6019800" cy="5410200"/>
          </a:xfrm>
        </p:spPr>
        <p:txBody>
          <a:bodyPr/>
          <a:lstStyle/>
          <a:p>
            <a:r>
              <a:rPr lang="en-US" altLang="en-US" sz="2400"/>
              <a:t>Understanding of component relationships</a:t>
            </a:r>
          </a:p>
          <a:p>
            <a:endParaRPr lang="en-US" altLang="en-US" sz="2400"/>
          </a:p>
          <a:p>
            <a:r>
              <a:rPr lang="en-US" altLang="en-US" sz="2400"/>
              <a:t>High level attack planning</a:t>
            </a:r>
          </a:p>
          <a:p>
            <a:endParaRPr lang="en-US" altLang="en-US" sz="2400"/>
          </a:p>
          <a:p>
            <a:r>
              <a:rPr lang="en-US" altLang="en-US" sz="2400"/>
              <a:t>Target identification</a:t>
            </a:r>
          </a:p>
          <a:p>
            <a:endParaRPr lang="en-US" altLang="en-US" sz="2400"/>
          </a:p>
          <a:p>
            <a:r>
              <a:rPr lang="en-US" altLang="en-US" sz="2400"/>
              <a:t>Time &amp; effort estimation</a:t>
            </a:r>
          </a:p>
          <a:p>
            <a:endParaRPr lang="en-US" altLang="en-US" sz="2400"/>
          </a:p>
          <a:p>
            <a:r>
              <a:rPr lang="en-US" altLang="en-US" sz="2400"/>
              <a:t>Alternative attacks</a:t>
            </a:r>
          </a:p>
        </p:txBody>
      </p:sp>
      <p:sp>
        <p:nvSpPr>
          <p:cNvPr id="65542" name="AutoShape 6"/>
          <p:cNvSpPr>
            <a:spLocks noChangeArrowheads="1"/>
          </p:cNvSpPr>
          <p:nvPr/>
        </p:nvSpPr>
        <p:spPr bwMode="auto">
          <a:xfrm>
            <a:off x="25908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3" name="AutoShape 7"/>
          <p:cNvSpPr>
            <a:spLocks noChangeArrowheads="1"/>
          </p:cNvSpPr>
          <p:nvPr/>
        </p:nvSpPr>
        <p:spPr bwMode="auto">
          <a:xfrm>
            <a:off x="2819400" y="6096000"/>
            <a:ext cx="381000" cy="304800"/>
          </a:xfrm>
          <a:prstGeom prst="chevron">
            <a:avLst>
              <a:gd name="adj" fmla="val 31250"/>
            </a:avLst>
          </a:prstGeom>
          <a:solidFill>
            <a:srgbClr val="E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4" name="AutoShape 8"/>
          <p:cNvSpPr>
            <a:spLocks noChangeArrowheads="1"/>
          </p:cNvSpPr>
          <p:nvPr/>
        </p:nvSpPr>
        <p:spPr bwMode="auto">
          <a:xfrm>
            <a:off x="30480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5" name="AutoShape 9"/>
          <p:cNvSpPr>
            <a:spLocks noChangeArrowheads="1"/>
          </p:cNvSpPr>
          <p:nvPr/>
        </p:nvSpPr>
        <p:spPr bwMode="auto">
          <a:xfrm>
            <a:off x="32766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6" name="AutoShape 10"/>
          <p:cNvSpPr>
            <a:spLocks noChangeArrowheads="1"/>
          </p:cNvSpPr>
          <p:nvPr/>
        </p:nvSpPr>
        <p:spPr bwMode="auto">
          <a:xfrm>
            <a:off x="3505200" y="6096000"/>
            <a:ext cx="304800" cy="304800"/>
          </a:xfrm>
          <a:prstGeom prst="chevron">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7" name="AutoShape 11"/>
          <p:cNvSpPr>
            <a:spLocks noChangeArrowheads="1"/>
          </p:cNvSpPr>
          <p:nvPr/>
        </p:nvSpPr>
        <p:spPr bwMode="auto">
          <a:xfrm>
            <a:off x="3810000" y="6096000"/>
            <a:ext cx="304800" cy="304800"/>
          </a:xfrm>
          <a:prstGeom prst="chevron">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8" name="AutoShape 12"/>
          <p:cNvSpPr>
            <a:spLocks noChangeArrowheads="1"/>
          </p:cNvSpPr>
          <p:nvPr/>
        </p:nvSpPr>
        <p:spPr bwMode="auto">
          <a:xfrm>
            <a:off x="4038600" y="6096000"/>
            <a:ext cx="228600" cy="304800"/>
          </a:xfrm>
          <a:prstGeom prst="homePlate">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9910781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75779" name="Text Box 3"/>
          <p:cNvSpPr txBox="1">
            <a:spLocks noChangeArrowheads="1"/>
          </p:cNvSpPr>
          <p:nvPr/>
        </p:nvSpPr>
        <p:spPr bwMode="auto">
          <a:xfrm>
            <a:off x="2590800" y="1447800"/>
            <a:ext cx="175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Vulnerability Detection</a:t>
            </a:r>
          </a:p>
        </p:txBody>
      </p:sp>
      <p:sp>
        <p:nvSpPr>
          <p:cNvPr id="75780"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81" name="Rectangle 5"/>
          <p:cNvSpPr>
            <a:spLocks noGrp="1" noChangeArrowheads="1"/>
          </p:cNvSpPr>
          <p:nvPr>
            <p:ph type="body" idx="1"/>
          </p:nvPr>
        </p:nvSpPr>
        <p:spPr>
          <a:xfrm>
            <a:off x="4648200" y="1447800"/>
            <a:ext cx="6019800" cy="5410200"/>
          </a:xfrm>
        </p:spPr>
        <p:txBody>
          <a:bodyPr/>
          <a:lstStyle/>
          <a:p>
            <a:r>
              <a:rPr lang="en-US" altLang="en-US" sz="2400"/>
              <a:t>Automated vulnerability scanning</a:t>
            </a:r>
          </a:p>
          <a:p>
            <a:endParaRPr lang="en-US" altLang="en-US" sz="2400"/>
          </a:p>
          <a:p>
            <a:r>
              <a:rPr lang="en-US" altLang="en-US" sz="2400"/>
              <a:t>Manual scanning</a:t>
            </a:r>
          </a:p>
          <a:p>
            <a:endParaRPr lang="en-US" altLang="en-US" sz="2400"/>
          </a:p>
          <a:p>
            <a:r>
              <a:rPr lang="en-US" altLang="en-US" sz="2400"/>
              <a:t>In-house research</a:t>
            </a:r>
          </a:p>
          <a:p>
            <a:endParaRPr lang="en-US" altLang="en-US" sz="2400"/>
          </a:p>
          <a:p>
            <a:r>
              <a:rPr lang="en-US" altLang="en-US" sz="2400"/>
              <a:t>Target acquisition</a:t>
            </a:r>
          </a:p>
        </p:txBody>
      </p:sp>
      <p:sp>
        <p:nvSpPr>
          <p:cNvPr id="75782" name="AutoShape 6"/>
          <p:cNvSpPr>
            <a:spLocks noChangeArrowheads="1"/>
          </p:cNvSpPr>
          <p:nvPr/>
        </p:nvSpPr>
        <p:spPr bwMode="auto">
          <a:xfrm>
            <a:off x="25908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83" name="AutoShape 7"/>
          <p:cNvSpPr>
            <a:spLocks noChangeArrowheads="1"/>
          </p:cNvSpPr>
          <p:nvPr/>
        </p:nvSpPr>
        <p:spPr bwMode="auto">
          <a:xfrm>
            <a:off x="28194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84" name="AutoShape 8"/>
          <p:cNvSpPr>
            <a:spLocks noChangeArrowheads="1"/>
          </p:cNvSpPr>
          <p:nvPr/>
        </p:nvSpPr>
        <p:spPr bwMode="auto">
          <a:xfrm>
            <a:off x="3048000" y="6096000"/>
            <a:ext cx="381000" cy="304800"/>
          </a:xfrm>
          <a:prstGeom prst="chevron">
            <a:avLst>
              <a:gd name="adj" fmla="val 31250"/>
            </a:avLst>
          </a:prstGeom>
          <a:solidFill>
            <a:srgbClr val="E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85" name="AutoShape 9"/>
          <p:cNvSpPr>
            <a:spLocks noChangeArrowheads="1"/>
          </p:cNvSpPr>
          <p:nvPr/>
        </p:nvSpPr>
        <p:spPr bwMode="auto">
          <a:xfrm>
            <a:off x="32766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86" name="AutoShape 10"/>
          <p:cNvSpPr>
            <a:spLocks noChangeArrowheads="1"/>
          </p:cNvSpPr>
          <p:nvPr/>
        </p:nvSpPr>
        <p:spPr bwMode="auto">
          <a:xfrm>
            <a:off x="3505200" y="6096000"/>
            <a:ext cx="304800" cy="304800"/>
          </a:xfrm>
          <a:prstGeom prst="chevron">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87" name="AutoShape 11"/>
          <p:cNvSpPr>
            <a:spLocks noChangeArrowheads="1"/>
          </p:cNvSpPr>
          <p:nvPr/>
        </p:nvSpPr>
        <p:spPr bwMode="auto">
          <a:xfrm>
            <a:off x="3810000" y="6096000"/>
            <a:ext cx="304800" cy="304800"/>
          </a:xfrm>
          <a:prstGeom prst="chevron">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88" name="AutoShape 12"/>
          <p:cNvSpPr>
            <a:spLocks noChangeArrowheads="1"/>
          </p:cNvSpPr>
          <p:nvPr/>
        </p:nvSpPr>
        <p:spPr bwMode="auto">
          <a:xfrm>
            <a:off x="4038600" y="6096000"/>
            <a:ext cx="228600" cy="304800"/>
          </a:xfrm>
          <a:prstGeom prst="homePlate">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4431796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667000" y="914400"/>
            <a:ext cx="7848600" cy="228600"/>
          </a:xfrm>
        </p:spPr>
        <p:txBody>
          <a:bodyPr>
            <a:normAutofit fontScale="90000"/>
          </a:bodyPr>
          <a:lstStyle/>
          <a:p>
            <a:r>
              <a:rPr lang="en-US" altLang="en-US"/>
              <a:t>The Penetration Test</a:t>
            </a:r>
          </a:p>
        </p:txBody>
      </p:sp>
      <p:sp>
        <p:nvSpPr>
          <p:cNvPr id="66563" name="Text Box 3"/>
          <p:cNvSpPr txBox="1">
            <a:spLocks noChangeArrowheads="1"/>
          </p:cNvSpPr>
          <p:nvPr/>
        </p:nvSpPr>
        <p:spPr bwMode="auto">
          <a:xfrm>
            <a:off x="2590800" y="1447800"/>
            <a:ext cx="175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r">
              <a:spcBef>
                <a:spcPct val="50000"/>
              </a:spcBef>
            </a:pPr>
            <a:r>
              <a:rPr lang="en-US" altLang="en-US" sz="2200">
                <a:solidFill>
                  <a:srgbClr val="575757"/>
                </a:solidFill>
                <a:latin typeface="Arial" panose="020B0604020202020204" pitchFamily="34" charset="0"/>
              </a:rPr>
              <a:t>Penetration Phase</a:t>
            </a:r>
          </a:p>
        </p:txBody>
      </p:sp>
      <p:sp>
        <p:nvSpPr>
          <p:cNvPr id="66564" name="Line 4"/>
          <p:cNvSpPr>
            <a:spLocks noChangeShapeType="1"/>
          </p:cNvSpPr>
          <p:nvPr/>
        </p:nvSpPr>
        <p:spPr bwMode="auto">
          <a:xfrm>
            <a:off x="4343400" y="1447800"/>
            <a:ext cx="0" cy="4953000"/>
          </a:xfrm>
          <a:prstGeom prst="line">
            <a:avLst/>
          </a:prstGeom>
          <a:noFill/>
          <a:ln w="9525">
            <a:solidFill>
              <a:srgbClr val="9FAC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65" name="Rectangle 5"/>
          <p:cNvSpPr>
            <a:spLocks noGrp="1" noChangeArrowheads="1"/>
          </p:cNvSpPr>
          <p:nvPr>
            <p:ph type="body" idx="1"/>
          </p:nvPr>
        </p:nvSpPr>
        <p:spPr>
          <a:xfrm>
            <a:off x="4648200" y="1447800"/>
            <a:ext cx="6019800" cy="5410200"/>
          </a:xfrm>
        </p:spPr>
        <p:txBody>
          <a:bodyPr/>
          <a:lstStyle/>
          <a:p>
            <a:r>
              <a:rPr lang="en-US" altLang="en-US" sz="2400"/>
              <a:t>Known/available exploit selection</a:t>
            </a:r>
          </a:p>
          <a:p>
            <a:endParaRPr lang="en-US" altLang="en-US" sz="2400"/>
          </a:p>
          <a:p>
            <a:r>
              <a:rPr lang="en-US" altLang="en-US" sz="2400"/>
              <a:t>Exploit customization</a:t>
            </a:r>
          </a:p>
          <a:p>
            <a:endParaRPr lang="en-US" altLang="en-US" sz="2400"/>
          </a:p>
          <a:p>
            <a:r>
              <a:rPr lang="en-US" altLang="en-US" sz="2400"/>
              <a:t>Exploit development</a:t>
            </a:r>
          </a:p>
          <a:p>
            <a:endParaRPr lang="en-US" altLang="en-US" sz="2400"/>
          </a:p>
          <a:p>
            <a:r>
              <a:rPr lang="en-US" altLang="en-US" sz="2400"/>
              <a:t>Exploit testing</a:t>
            </a:r>
          </a:p>
          <a:p>
            <a:endParaRPr lang="en-US" altLang="en-US" sz="2400"/>
          </a:p>
          <a:p>
            <a:r>
              <a:rPr lang="en-US" altLang="en-US" sz="2400"/>
              <a:t>Attack</a:t>
            </a:r>
          </a:p>
        </p:txBody>
      </p:sp>
      <p:sp>
        <p:nvSpPr>
          <p:cNvPr id="66566" name="AutoShape 6"/>
          <p:cNvSpPr>
            <a:spLocks noChangeArrowheads="1"/>
          </p:cNvSpPr>
          <p:nvPr/>
        </p:nvSpPr>
        <p:spPr bwMode="auto">
          <a:xfrm>
            <a:off x="25908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67" name="AutoShape 7"/>
          <p:cNvSpPr>
            <a:spLocks noChangeArrowheads="1"/>
          </p:cNvSpPr>
          <p:nvPr/>
        </p:nvSpPr>
        <p:spPr bwMode="auto">
          <a:xfrm>
            <a:off x="28194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68" name="AutoShape 8"/>
          <p:cNvSpPr>
            <a:spLocks noChangeArrowheads="1"/>
          </p:cNvSpPr>
          <p:nvPr/>
        </p:nvSpPr>
        <p:spPr bwMode="auto">
          <a:xfrm>
            <a:off x="3048000" y="6096000"/>
            <a:ext cx="381000" cy="304800"/>
          </a:xfrm>
          <a:prstGeom prst="chevron">
            <a:avLst>
              <a:gd name="adj" fmla="val 3125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69" name="AutoShape 9"/>
          <p:cNvSpPr>
            <a:spLocks noChangeArrowheads="1"/>
          </p:cNvSpPr>
          <p:nvPr/>
        </p:nvSpPr>
        <p:spPr bwMode="auto">
          <a:xfrm>
            <a:off x="3276600" y="6096000"/>
            <a:ext cx="381000" cy="304800"/>
          </a:xfrm>
          <a:prstGeom prst="chevron">
            <a:avLst>
              <a:gd name="adj" fmla="val 31250"/>
            </a:avLst>
          </a:prstGeom>
          <a:solidFill>
            <a:srgbClr val="E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70" name="AutoShape 10"/>
          <p:cNvSpPr>
            <a:spLocks noChangeArrowheads="1"/>
          </p:cNvSpPr>
          <p:nvPr/>
        </p:nvSpPr>
        <p:spPr bwMode="auto">
          <a:xfrm>
            <a:off x="3505200" y="6096000"/>
            <a:ext cx="304800" cy="304800"/>
          </a:xfrm>
          <a:prstGeom prst="chevron">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71" name="AutoShape 11"/>
          <p:cNvSpPr>
            <a:spLocks noChangeArrowheads="1"/>
          </p:cNvSpPr>
          <p:nvPr/>
        </p:nvSpPr>
        <p:spPr bwMode="auto">
          <a:xfrm>
            <a:off x="3810000" y="6096000"/>
            <a:ext cx="304800" cy="304800"/>
          </a:xfrm>
          <a:prstGeom prst="chevron">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72" name="AutoShape 12"/>
          <p:cNvSpPr>
            <a:spLocks noChangeArrowheads="1"/>
          </p:cNvSpPr>
          <p:nvPr/>
        </p:nvSpPr>
        <p:spPr bwMode="auto">
          <a:xfrm>
            <a:off x="4038600" y="6096000"/>
            <a:ext cx="228600" cy="304800"/>
          </a:xfrm>
          <a:prstGeom prst="homePlate">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105275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168FA6E1-76CE-461B-9FEE-988AE64E3406}" vid="{C441BE14-957A-48CD-BDDC-EF073018A2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
  <TotalTime>15963</TotalTime>
  <Words>9452</Words>
  <Application>Microsoft Office PowerPoint</Application>
  <PresentationFormat>Widescreen</PresentationFormat>
  <Paragraphs>1334</Paragraphs>
  <Slides>149</Slides>
  <Notes>49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149</vt:i4>
      </vt:variant>
    </vt:vector>
  </HeadingPairs>
  <TitlesOfParts>
    <vt:vector size="166" baseType="lpstr">
      <vt:lpstr>맑은 고딕</vt:lpstr>
      <vt:lpstr>MS PGothic</vt:lpstr>
      <vt:lpstr>Arial</vt:lpstr>
      <vt:lpstr>Arial Narrow</vt:lpstr>
      <vt:lpstr>Bookman Old Style</vt:lpstr>
      <vt:lpstr>Calibri</vt:lpstr>
      <vt:lpstr>Geneva</vt:lpstr>
      <vt:lpstr>Lucida Grande</vt:lpstr>
      <vt:lpstr>Moon 2.0 Bold</vt:lpstr>
      <vt:lpstr>Osaka</vt:lpstr>
      <vt:lpstr>Symbol</vt:lpstr>
      <vt:lpstr>Times New Roman</vt:lpstr>
      <vt:lpstr>Verdana</vt:lpstr>
      <vt:lpstr>Wingdings</vt:lpstr>
      <vt:lpstr>Wingdings 3</vt:lpstr>
      <vt:lpstr>ヒラギノ角ゴ Pro W3</vt:lpstr>
      <vt:lpstr>WBL</vt:lpstr>
      <vt:lpstr>PowerPoint Presentation</vt:lpstr>
      <vt:lpstr>4. Management of Network Security and Risk in Networked Systems (25% K3) </vt:lpstr>
      <vt:lpstr>4.1 Correctly apply risk mitigation techniques: </vt:lpstr>
      <vt:lpstr>Security controls </vt:lpstr>
      <vt:lpstr>NIST 800-53</vt:lpstr>
      <vt:lpstr>NIST 800-53</vt:lpstr>
      <vt:lpstr>NIST 800-53</vt:lpstr>
      <vt:lpstr>Why NIST 800-53</vt:lpstr>
      <vt:lpstr>Security Controls</vt:lpstr>
      <vt:lpstr>Security Controls</vt:lpstr>
      <vt:lpstr>PowerPoint Presentation</vt:lpstr>
      <vt:lpstr>Security Cost</vt:lpstr>
      <vt:lpstr>Security Cost</vt:lpstr>
      <vt:lpstr>Security Controls</vt:lpstr>
      <vt:lpstr>Security Controls</vt:lpstr>
      <vt:lpstr>Security Controls</vt:lpstr>
      <vt:lpstr>Security Controls</vt:lpstr>
      <vt:lpstr>PowerPoint Presentation</vt:lpstr>
      <vt:lpstr>Security Controls</vt:lpstr>
      <vt:lpstr>Security Controls</vt:lpstr>
      <vt:lpstr>Security Controls</vt:lpstr>
      <vt:lpstr>Security Controls </vt:lpstr>
      <vt:lpstr>GPG 13</vt:lpstr>
      <vt:lpstr>GPG 13</vt:lpstr>
      <vt:lpstr>GPG 13</vt:lpstr>
      <vt:lpstr>STRIDE </vt:lpstr>
      <vt:lpstr>The Threat Modeling Process</vt:lpstr>
      <vt:lpstr>Identify Assets </vt:lpstr>
      <vt:lpstr>PowerPoint Presentation</vt:lpstr>
      <vt:lpstr>Decomposing the App </vt:lpstr>
      <vt:lpstr>PowerPoint Presentation</vt:lpstr>
      <vt:lpstr>Identifying Threats</vt:lpstr>
      <vt:lpstr>STRIDE</vt:lpstr>
      <vt:lpstr>Threat Tree- Credit Card Attack</vt:lpstr>
      <vt:lpstr>Documenting Threats (using a Template)</vt:lpstr>
      <vt:lpstr>Rating Threats</vt:lpstr>
      <vt:lpstr>Rating Threats - DREAD</vt:lpstr>
      <vt:lpstr>Assign Risk with DREAD</vt:lpstr>
      <vt:lpstr>Rating Threats - DREAD</vt:lpstr>
      <vt:lpstr>DREAD Example Equation</vt:lpstr>
      <vt:lpstr>The Threat Modeling Process</vt:lpstr>
      <vt:lpstr>The Threat Modeling Process</vt:lpstr>
      <vt:lpstr>The Threat Modeling Process</vt:lpstr>
      <vt:lpstr>The Threat Modeling Process</vt:lpstr>
      <vt:lpstr>The Threat Modeling Process</vt:lpstr>
      <vt:lpstr>The Threat Modeling Process</vt:lpstr>
      <vt:lpstr>Main Points</vt:lpstr>
      <vt:lpstr>Social Engineering</vt:lpstr>
      <vt:lpstr>Social Engineering</vt:lpstr>
      <vt:lpstr>PowerPoint Presentation</vt:lpstr>
      <vt:lpstr>Types of Social Engineering</vt:lpstr>
      <vt:lpstr>Pretexting</vt:lpstr>
      <vt:lpstr>Pretexting</vt:lpstr>
      <vt:lpstr>Phishing</vt:lpstr>
      <vt:lpstr>PowerPoint Presentation</vt:lpstr>
      <vt:lpstr>PowerPoint Presentation</vt:lpstr>
      <vt:lpstr>PowerPoint Presentation</vt:lpstr>
      <vt:lpstr>Phishing Attack</vt:lpstr>
      <vt:lpstr>Online Social Engineering</vt:lpstr>
      <vt:lpstr>Reverse Social Engineering</vt:lpstr>
      <vt:lpstr>Reverse Social Engineering</vt:lpstr>
      <vt:lpstr>PhoneSocial Engineering</vt:lpstr>
      <vt:lpstr>Help desks are Gold mines</vt:lpstr>
      <vt:lpstr>applying controls to tackle social engineering</vt:lpstr>
      <vt:lpstr>applying controls to tackle social engineering</vt:lpstr>
      <vt:lpstr>applying controls to tackle social engineering</vt:lpstr>
      <vt:lpstr>applying controls to tackle social engineering</vt:lpstr>
      <vt:lpstr>applying controls to tackle social engineering</vt:lpstr>
      <vt:lpstr>applying controls to tackle social engineering</vt:lpstr>
      <vt:lpstr>4.3 Explain accreditation and assurance processes that relate to the application of security technology. Apprentices will demonstrate the ability to apply supplier, software and component assurance and accreditation processes (first introduced in the Cyber Security Technologist, Knowledge Module 2 and described in sections 1 to 3 above). </vt:lpstr>
      <vt:lpstr>What is Penetration Testing?</vt:lpstr>
      <vt:lpstr>Penetration Testing Vs Hacking</vt:lpstr>
      <vt:lpstr>Why Do Penetration Testing?</vt:lpstr>
      <vt:lpstr>The Penetration Test</vt:lpstr>
      <vt:lpstr>PowerPoint Presentation</vt:lpstr>
      <vt:lpstr>Vulnerability Assessment</vt:lpstr>
      <vt:lpstr>Penetration Testing  Vs Vulnerability Assessment</vt:lpstr>
      <vt:lpstr>PowerPoint Presentation</vt:lpstr>
      <vt:lpstr>Scope of Penetration Testing</vt:lpstr>
      <vt:lpstr>Why Bother?</vt:lpstr>
      <vt:lpstr>Why Bother?</vt:lpstr>
      <vt:lpstr>Examples of Penetration Tests </vt:lpstr>
      <vt:lpstr>Dependency Testing</vt:lpstr>
      <vt:lpstr>User Interface Testing</vt:lpstr>
      <vt:lpstr>Design Testing</vt:lpstr>
      <vt:lpstr>Implementation Testing</vt:lpstr>
      <vt:lpstr>The Penetration Test</vt:lpstr>
      <vt:lpstr>The Penetration Test</vt:lpstr>
      <vt:lpstr>The Penetration Test</vt:lpstr>
      <vt:lpstr>The Penetration Test</vt:lpstr>
      <vt:lpstr>The Penetration Test</vt:lpstr>
      <vt:lpstr>PowerPoint Presentation</vt:lpstr>
      <vt:lpstr>Types of Penetration testing </vt:lpstr>
      <vt:lpstr> Pen Testing Methodology</vt:lpstr>
      <vt:lpstr>The Penetration Test</vt:lpstr>
      <vt:lpstr>The Penetration Test</vt:lpstr>
      <vt:lpstr>The Penetration Test</vt:lpstr>
      <vt:lpstr>The Penetration Test</vt:lpstr>
      <vt:lpstr>The Penetration Test</vt:lpstr>
      <vt:lpstr>The Penetration Test</vt:lpstr>
      <vt:lpstr>The Penetration Test</vt:lpstr>
      <vt:lpstr>The Penetration Test</vt:lpstr>
      <vt:lpstr>Software Code Review</vt:lpstr>
      <vt:lpstr>Static Application Security Testing</vt:lpstr>
      <vt:lpstr>SAST benefits</vt:lpstr>
      <vt:lpstr>SAST limitations</vt:lpstr>
      <vt:lpstr>Dynamic Application Security Testing</vt:lpstr>
      <vt:lpstr>DAST Benefits</vt:lpstr>
      <vt:lpstr> DAST Limitations</vt:lpstr>
      <vt:lpstr>Interactive Application Security Testing</vt:lpstr>
      <vt:lpstr>IAST</vt:lpstr>
      <vt:lpstr>IAST Pros</vt:lpstr>
      <vt:lpstr>IAST Cons</vt:lpstr>
      <vt:lpstr>Conclusion</vt:lpstr>
      <vt:lpstr>ISO/IEC 27001 </vt:lpstr>
      <vt:lpstr> Why ISO/IEC 27001 </vt:lpstr>
      <vt:lpstr> Why ISO 27001</vt:lpstr>
      <vt:lpstr>ISO/IEC 27001 </vt:lpstr>
      <vt:lpstr>ISO/IEC 27001 </vt:lpstr>
      <vt:lpstr>ISO/IEC 27001 </vt:lpstr>
      <vt:lpstr>Benefits of Adopting ISO/IEC 27001 Standard </vt:lpstr>
      <vt:lpstr>ISO/IEC 27001 </vt:lpstr>
      <vt:lpstr> ISO/IEC 27001 Framework </vt:lpstr>
      <vt:lpstr> ISO/IEC 27001:: Plan Do Check Act </vt:lpstr>
      <vt:lpstr> ISO/IEC 27001:: Plan Do Check Act </vt:lpstr>
      <vt:lpstr>PowerPoint Presentation</vt:lpstr>
      <vt:lpstr> ISO/IEC 27001 defines 14 control areas </vt:lpstr>
      <vt:lpstr>Who is Responsible?</vt:lpstr>
      <vt:lpstr>3.3 Describe application firewalls and reverse proxies</vt:lpstr>
      <vt:lpstr>Application Sensors</vt:lpstr>
      <vt:lpstr>Application Firewalls</vt:lpstr>
      <vt:lpstr>Proxies and Reverse Proxies</vt:lpstr>
      <vt:lpstr>Proxy Server</vt:lpstr>
      <vt:lpstr>Forward Proxy</vt:lpstr>
      <vt:lpstr>Forward Proxy Server</vt:lpstr>
      <vt:lpstr>Reverse Proxy</vt:lpstr>
      <vt:lpstr>Reverse Proxy</vt:lpstr>
      <vt:lpstr>Application Level Security Logging and Monitoring</vt:lpstr>
      <vt:lpstr>Log Configuration</vt:lpstr>
      <vt:lpstr>3.4 Database security mechanisms</vt:lpstr>
      <vt:lpstr>Database Access Control</vt:lpstr>
      <vt:lpstr>Discretionary Access Control</vt:lpstr>
      <vt:lpstr>Mandatory Access Control (MAC</vt:lpstr>
      <vt:lpstr>Role-Based Access Control (RBAC).</vt:lpstr>
      <vt:lpstr>Least Privilege Access Control</vt:lpstr>
      <vt:lpstr>Field Based Encryption</vt:lpstr>
      <vt:lpstr>Record Based Encryption</vt:lpstr>
      <vt:lpstr>Backup Security</vt:lpstr>
      <vt:lpstr>Database Integrity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Certificate in Security Technology Building Blocks Enhanced Syllabus</dc:title>
  <dc:creator>Len Shand</dc:creator>
  <cp:lastModifiedBy>Madhu Khurene</cp:lastModifiedBy>
  <cp:revision>343</cp:revision>
  <dcterms:created xsi:type="dcterms:W3CDTF">2020-01-21T07:47:05Z</dcterms:created>
  <dcterms:modified xsi:type="dcterms:W3CDTF">2020-11-03T14:34:06Z</dcterms:modified>
</cp:coreProperties>
</file>