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3" r:id="rId12"/>
    <p:sldId id="258" r:id="rId13"/>
    <p:sldId id="260" r:id="rId14"/>
    <p:sldId id="261" r:id="rId15"/>
    <p:sldId id="262" r:id="rId16"/>
    <p:sldId id="272" r:id="rId17"/>
    <p:sldId id="259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B0B654-CEF8-4706-A27D-4729B10577D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01EF9F3-5BBF-44AE-806B-A632E29D131F}">
      <dgm:prSet/>
      <dgm:spPr>
        <a:solidFill>
          <a:srgbClr val="FFFF00"/>
        </a:solidFill>
      </dgm:spPr>
      <dgm:t>
        <a:bodyPr/>
        <a:lstStyle/>
        <a:p>
          <a:r>
            <a:rPr lang="en-GB" dirty="0">
              <a:solidFill>
                <a:schemeClr val="tx1"/>
              </a:solidFill>
            </a:rPr>
            <a:t>Keywords – THE most important SEO element for every search engine</a:t>
          </a:r>
        </a:p>
      </dgm:t>
    </dgm:pt>
    <dgm:pt modelId="{20D1949B-DA5A-4B54-942C-FCB4864065C3}" type="parTrans" cxnId="{22AF25B4-F6F7-4E9C-9C77-0DD4B039A0CE}">
      <dgm:prSet/>
      <dgm:spPr/>
      <dgm:t>
        <a:bodyPr/>
        <a:lstStyle/>
        <a:p>
          <a:endParaRPr lang="en-GB"/>
        </a:p>
      </dgm:t>
    </dgm:pt>
    <dgm:pt modelId="{0FB789F4-463B-4F58-80CB-78B02704B3BA}" type="sibTrans" cxnId="{22AF25B4-F6F7-4E9C-9C77-0DD4B039A0CE}">
      <dgm:prSet/>
      <dgm:spPr/>
      <dgm:t>
        <a:bodyPr/>
        <a:lstStyle/>
        <a:p>
          <a:endParaRPr lang="en-GB"/>
        </a:p>
      </dgm:t>
    </dgm:pt>
    <dgm:pt modelId="{A70DC769-831A-426A-BB85-485475F7993D}" type="pres">
      <dgm:prSet presAssocID="{F7B0B654-CEF8-4706-A27D-4729B10577D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462B60-7F4F-44A4-B667-A00C51A78AA0}" type="pres">
      <dgm:prSet presAssocID="{401EF9F3-5BBF-44AE-806B-A632E29D131F}" presName="linNode" presStyleCnt="0"/>
      <dgm:spPr/>
    </dgm:pt>
    <dgm:pt modelId="{A072DC80-98BF-41D3-9C67-7C8C854E07E8}" type="pres">
      <dgm:prSet presAssocID="{401EF9F3-5BBF-44AE-806B-A632E29D131F}" presName="parentText" presStyleLbl="node1" presStyleIdx="0" presStyleCnt="1" custAng="2024469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65F5E5-5058-46B5-B27E-3B576E62EDB0}" type="presOf" srcId="{401EF9F3-5BBF-44AE-806B-A632E29D131F}" destId="{A072DC80-98BF-41D3-9C67-7C8C854E07E8}" srcOrd="0" destOrd="0" presId="urn:microsoft.com/office/officeart/2005/8/layout/vList5"/>
    <dgm:cxn modelId="{D944357A-E464-4A1E-89A6-AD201842BCB0}" type="presOf" srcId="{F7B0B654-CEF8-4706-A27D-4729B10577D5}" destId="{A70DC769-831A-426A-BB85-485475F7993D}" srcOrd="0" destOrd="0" presId="urn:microsoft.com/office/officeart/2005/8/layout/vList5"/>
    <dgm:cxn modelId="{22AF25B4-F6F7-4E9C-9C77-0DD4B039A0CE}" srcId="{F7B0B654-CEF8-4706-A27D-4729B10577D5}" destId="{401EF9F3-5BBF-44AE-806B-A632E29D131F}" srcOrd="0" destOrd="0" parTransId="{20D1949B-DA5A-4B54-942C-FCB4864065C3}" sibTransId="{0FB789F4-463B-4F58-80CB-78B02704B3BA}"/>
    <dgm:cxn modelId="{1FACEAE4-677A-4DA6-8827-0F000CFDFFCE}" type="presParOf" srcId="{A70DC769-831A-426A-BB85-485475F7993D}" destId="{70462B60-7F4F-44A4-B667-A00C51A78AA0}" srcOrd="0" destOrd="0" presId="urn:microsoft.com/office/officeart/2005/8/layout/vList5"/>
    <dgm:cxn modelId="{C6EB6643-3F0D-40E9-90CC-63FE308E144C}" type="presParOf" srcId="{70462B60-7F4F-44A4-B667-A00C51A78AA0}" destId="{A072DC80-98BF-41D3-9C67-7C8C854E07E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72DC80-98BF-41D3-9C67-7C8C854E07E8}">
      <dsp:nvSpPr>
        <dsp:cNvPr id="0" name=""/>
        <dsp:cNvSpPr/>
      </dsp:nvSpPr>
      <dsp:spPr>
        <a:xfrm rot="20244699">
          <a:off x="3076448" y="0"/>
          <a:ext cx="3461004" cy="3598863"/>
        </a:xfrm>
        <a:prstGeom prst="round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600" kern="1200" dirty="0">
              <a:solidFill>
                <a:schemeClr val="tx1"/>
              </a:solidFill>
            </a:rPr>
            <a:t>Keywords – THE most important SEO element for every search engine</a:t>
          </a:r>
        </a:p>
      </dsp:txBody>
      <dsp:txXfrm>
        <a:off x="3245400" y="168952"/>
        <a:ext cx="3123100" cy="32609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7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092524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5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41"/>
            <a:ext cx="8144135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0999" y="2821708"/>
            <a:ext cx="1440160" cy="119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71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7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4711618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3" y="609599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5"/>
            <a:ext cx="9613863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5943" y="4653550"/>
            <a:ext cx="1440160" cy="119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22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7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609597"/>
            <a:ext cx="9613859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4711617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5943" y="4653550"/>
            <a:ext cx="1440160" cy="119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194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7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1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600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9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4711617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>
                <a:solidFill>
                  <a:schemeClr val="tx1"/>
                </a:solidFill>
                <a:effectLst/>
              </a:rPr>
              <a:t>”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5943" y="4653550"/>
            <a:ext cx="1440160" cy="119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5829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7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1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7"/>
            <a:ext cx="9613863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5300151"/>
            <a:ext cx="9613863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5943" y="4653550"/>
            <a:ext cx="1440160" cy="119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504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7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1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3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5" y="2336873"/>
            <a:ext cx="307003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5"/>
            <a:ext cx="3049703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1" y="3022675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7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7" y="3022675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47" y="695162"/>
            <a:ext cx="1440160" cy="119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150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7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1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20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20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20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1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8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80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8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47" y="695162"/>
            <a:ext cx="1440160" cy="119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8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7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1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47" y="695162"/>
            <a:ext cx="1440160" cy="119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4727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6"/>
            <a:ext cx="5106988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3" y="5372404"/>
            <a:ext cx="1602997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3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9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5" y="5936189"/>
            <a:ext cx="2743200" cy="365125"/>
          </a:xfrm>
        </p:spPr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2" y="5936190"/>
            <a:ext cx="6126805" cy="365125"/>
          </a:xfrm>
        </p:spPr>
        <p:txBody>
          <a:bodyPr/>
          <a:lstStyle/>
          <a:p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231530" y="5438501"/>
            <a:ext cx="876341" cy="129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34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7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1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0772" y="695162"/>
            <a:ext cx="1440160" cy="119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21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4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3" y="4232173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43" y="2811830"/>
            <a:ext cx="1440160" cy="119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751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7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1" y="2336873"/>
            <a:ext cx="469835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43" y="695162"/>
            <a:ext cx="1440160" cy="119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232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7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1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31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1" y="2336875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3" y="3030010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5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4" y="3030010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43" y="695162"/>
            <a:ext cx="1440160" cy="119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732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7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1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43" y="695162"/>
            <a:ext cx="1440160" cy="119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802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7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43" y="695162"/>
            <a:ext cx="1440160" cy="119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699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7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7" y="2336875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4"/>
            <a:ext cx="3790079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43" y="695162"/>
            <a:ext cx="1440160" cy="119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27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7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5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4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5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43" y="695162"/>
            <a:ext cx="1440160" cy="119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67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CC5C1-D4DF-4200-AE91-6C548E5E9012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2" y="5936190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7" y="753229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DF4BF-CCD1-49FA-9966-70537440A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777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BD8D4-9E59-45B2-9276-BFEA73411C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95EF89-6A9C-45C5-A2FE-FC11275968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Search Engine Optimisation</a:t>
            </a:r>
          </a:p>
        </p:txBody>
      </p:sp>
    </p:spTree>
    <p:extLst>
      <p:ext uri="{BB962C8B-B14F-4D97-AF65-F5344CB8AC3E}">
        <p14:creationId xmlns:p14="http://schemas.microsoft.com/office/powerpoint/2010/main" val="696269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9174B-C84F-4E56-BB3D-E55847E6A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Off-Page Optimisation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BC2A5-2CFB-41E2-B1D2-D343F42D4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is the importance of link building?</a:t>
            </a:r>
          </a:p>
          <a:p>
            <a:pPr lvl="1"/>
            <a:r>
              <a:rPr lang="en-GB" dirty="0"/>
              <a:t>Helps to promote your brand</a:t>
            </a:r>
          </a:p>
          <a:p>
            <a:pPr lvl="1"/>
            <a:r>
              <a:rPr lang="en-GB" dirty="0"/>
              <a:t>It can help to show that you are an authority in your field through links to relevant content</a:t>
            </a:r>
          </a:p>
          <a:p>
            <a:pPr lvl="1"/>
            <a:r>
              <a:rPr lang="en-GB" dirty="0"/>
              <a:t>It can also help to promote the expertise of your company as well as the strengths of its goods and services</a:t>
            </a:r>
          </a:p>
          <a:p>
            <a:r>
              <a:rPr lang="en-GB" dirty="0"/>
              <a:t>What are the types of links?</a:t>
            </a:r>
          </a:p>
          <a:p>
            <a:pPr marL="457200" lvl="1" indent="0">
              <a:buNone/>
            </a:pPr>
            <a:r>
              <a:rPr lang="en-GB" dirty="0"/>
              <a:t>Natural links</a:t>
            </a:r>
          </a:p>
          <a:p>
            <a:pPr marL="457200" lvl="1" indent="0">
              <a:buNone/>
            </a:pPr>
            <a:r>
              <a:rPr lang="en-GB" dirty="0"/>
              <a:t>Manual outreach links</a:t>
            </a:r>
          </a:p>
          <a:p>
            <a:pPr marL="457200" lvl="1" indent="0">
              <a:buNone/>
            </a:pPr>
            <a:r>
              <a:rPr lang="en-GB" dirty="0"/>
              <a:t>Self-created links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5626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356A6-97A1-45B9-9F8C-98CA10307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Strategies to get other pages to link to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F37D8-D6C6-4EEB-9390-CD0E7C114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GB" dirty="0"/>
          </a:p>
          <a:p>
            <a:r>
              <a:rPr lang="en-GB" dirty="0"/>
              <a:t>When you reach out to other entities to create links to your site, try some of these tried and true strategies</a:t>
            </a:r>
          </a:p>
          <a:p>
            <a:r>
              <a:rPr lang="en-GB" dirty="0"/>
              <a:t>Create compelling content that people will want to link to and reference</a:t>
            </a:r>
          </a:p>
          <a:p>
            <a:r>
              <a:rPr lang="en-GB" dirty="0"/>
              <a:t>Submit your news for press releases and submit your site to directories</a:t>
            </a:r>
          </a:p>
          <a:p>
            <a:r>
              <a:rPr lang="en-GB" dirty="0"/>
              <a:t>Put your products and services where influential people will see them</a:t>
            </a:r>
          </a:p>
          <a:p>
            <a:r>
              <a:rPr lang="en-GB" dirty="0"/>
              <a:t>Get links from friends, partners, and other people you know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8865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939A7-085D-4B38-A7CF-BB78FE72A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On-Page SEO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1CD8D-5049-4A44-BD5E-98951D564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Meta tags</a:t>
            </a:r>
          </a:p>
          <a:p>
            <a:r>
              <a:rPr lang="en-GB" dirty="0"/>
              <a:t>Internal linking</a:t>
            </a:r>
          </a:p>
          <a:p>
            <a:r>
              <a:rPr lang="en-GB" dirty="0"/>
              <a:t>Keyword research and placement</a:t>
            </a:r>
          </a:p>
        </p:txBody>
      </p:sp>
    </p:spTree>
    <p:extLst>
      <p:ext uri="{BB962C8B-B14F-4D97-AF65-F5344CB8AC3E}">
        <p14:creationId xmlns:p14="http://schemas.microsoft.com/office/powerpoint/2010/main" val="3996685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C348B-36E4-4C30-85AA-CE63B153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Meta Tags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EEDD1-FDC6-4460-BB2D-1D8B9BCFF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Meta tags</a:t>
            </a:r>
            <a:r>
              <a:rPr lang="en-GB" dirty="0"/>
              <a:t> are snippets of text that describe a page’s content</a:t>
            </a:r>
          </a:p>
          <a:p>
            <a:r>
              <a:rPr lang="en-GB" dirty="0"/>
              <a:t>The meta tags don’t appear on the page itself, but only in the page’s code</a:t>
            </a:r>
          </a:p>
          <a:p>
            <a:r>
              <a:rPr lang="en-GB" dirty="0"/>
              <a:t>Usually in the ‘HEAD’ section of the HTML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9996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F5275-CCBB-4641-BCF8-3061F516A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Internal Linking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DA14B-F674-43B1-9231-A4F654E05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Internal links are links that go from one page on a domain to a different page on the same domain. They are commonly used in main navigation.</a:t>
            </a:r>
          </a:p>
          <a:p>
            <a:endParaRPr lang="en-GB" dirty="0"/>
          </a:p>
          <a:p>
            <a:r>
              <a:rPr lang="en-GB" dirty="0"/>
              <a:t>These type of links are useful for three reasons:</a:t>
            </a:r>
          </a:p>
          <a:p>
            <a:pPr lvl="1"/>
            <a:r>
              <a:rPr lang="en-GB" dirty="0"/>
              <a:t>    They allow users to navigate a website.</a:t>
            </a:r>
          </a:p>
          <a:p>
            <a:pPr lvl="1"/>
            <a:r>
              <a:rPr lang="en-GB" dirty="0"/>
              <a:t>    They help establish information hierarchy for the given website.</a:t>
            </a:r>
          </a:p>
          <a:p>
            <a:pPr lvl="1"/>
            <a:r>
              <a:rPr lang="en-GB" dirty="0"/>
              <a:t>    They help spread link equity (ranking power) around websites.</a:t>
            </a:r>
          </a:p>
        </p:txBody>
      </p:sp>
    </p:spTree>
    <p:extLst>
      <p:ext uri="{BB962C8B-B14F-4D97-AF65-F5344CB8AC3E}">
        <p14:creationId xmlns:p14="http://schemas.microsoft.com/office/powerpoint/2010/main" val="3799619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5CC91-1484-4A56-ABC7-7F484FA54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Keyword Research and Placement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6DA89-B334-441A-B677-EA7B126EA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Keyword research: find popular keywords people use when they look for information related to data visualization</a:t>
            </a:r>
          </a:p>
          <a:p>
            <a:r>
              <a:rPr lang="en-GB" dirty="0"/>
              <a:t>Keyword placement: embed selected SEO keywords at places where search engines pay more attention to when examining web page contents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840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E9E2F-1F5C-4FD9-BB9C-6A7298CEE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1529F-5812-452D-88C2-195F7FF77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Use the following guidelines to place the keywords: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Place keyword(s) in article headline and in subheads. </a:t>
            </a:r>
          </a:p>
          <a:p>
            <a:r>
              <a:rPr lang="en-GB" dirty="0"/>
              <a:t>Place keyword(s) in the first 25 words of your page. </a:t>
            </a:r>
          </a:p>
          <a:p>
            <a:r>
              <a:rPr lang="en-GB" dirty="0"/>
              <a:t>Place keyword(s) in the last 25 words of your page.</a:t>
            </a:r>
          </a:p>
          <a:p>
            <a:r>
              <a:rPr lang="en-GB" dirty="0"/>
              <a:t>Bold keyword(s) at least once on your page.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0444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345AD-A3DA-4093-9CD5-2A9E16194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Off-Page SEO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D5CED-F0EC-47AA-BB21-DA0A80ECC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Directory Submission</a:t>
            </a:r>
          </a:p>
          <a:p>
            <a:r>
              <a:rPr lang="en-GB" dirty="0"/>
              <a:t>Article Submission</a:t>
            </a:r>
          </a:p>
          <a:p>
            <a:r>
              <a:rPr lang="en-GB" dirty="0"/>
              <a:t>Forms Posting</a:t>
            </a:r>
          </a:p>
          <a:p>
            <a:r>
              <a:rPr lang="en-GB" dirty="0"/>
              <a:t>Social Media marketing</a:t>
            </a:r>
          </a:p>
          <a:p>
            <a:r>
              <a:rPr lang="en-GB" dirty="0"/>
              <a:t>Link Building including backlinks</a:t>
            </a:r>
          </a:p>
          <a:p>
            <a:r>
              <a:rPr lang="en-GB" dirty="0"/>
              <a:t>Press Release Submission</a:t>
            </a:r>
          </a:p>
        </p:txBody>
      </p:sp>
    </p:spTree>
    <p:extLst>
      <p:ext uri="{BB962C8B-B14F-4D97-AF65-F5344CB8AC3E}">
        <p14:creationId xmlns:p14="http://schemas.microsoft.com/office/powerpoint/2010/main" val="30569923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B5C7E-FF70-40B0-BB87-1629F82CF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Ranking Factors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8461F-C8C7-4EEF-9230-946D0E50E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    Domain Factors</a:t>
            </a:r>
          </a:p>
          <a:p>
            <a:r>
              <a:rPr lang="en-GB" dirty="0"/>
              <a:t>    Page-Level Factors</a:t>
            </a:r>
          </a:p>
          <a:p>
            <a:r>
              <a:rPr lang="en-GB" dirty="0"/>
              <a:t>    Site-Level Factors</a:t>
            </a:r>
          </a:p>
          <a:p>
            <a:r>
              <a:rPr lang="en-GB" dirty="0"/>
              <a:t>    Backlink Factors</a:t>
            </a:r>
          </a:p>
          <a:p>
            <a:r>
              <a:rPr lang="en-GB" dirty="0"/>
              <a:t>    User Interaction</a:t>
            </a:r>
          </a:p>
          <a:p>
            <a:r>
              <a:rPr lang="en-GB" dirty="0"/>
              <a:t>    Special Google Algorithm Rules</a:t>
            </a:r>
          </a:p>
          <a:p>
            <a:r>
              <a:rPr lang="en-GB" dirty="0"/>
              <a:t>    Brand Signals</a:t>
            </a:r>
          </a:p>
          <a:p>
            <a:r>
              <a:rPr lang="en-GB" dirty="0"/>
              <a:t>    On-Site </a:t>
            </a:r>
            <a:r>
              <a:rPr lang="en-GB" dirty="0" err="1"/>
              <a:t>Webspam</a:t>
            </a:r>
            <a:r>
              <a:rPr lang="en-GB" dirty="0"/>
              <a:t> Factors</a:t>
            </a:r>
          </a:p>
          <a:p>
            <a:r>
              <a:rPr lang="en-GB" dirty="0"/>
              <a:t>    Off-Site </a:t>
            </a:r>
            <a:r>
              <a:rPr lang="en-GB" dirty="0" err="1"/>
              <a:t>Webspam</a:t>
            </a:r>
            <a:r>
              <a:rPr lang="en-GB" dirty="0"/>
              <a:t> Factors</a:t>
            </a:r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054300-DEEB-405A-AD13-E69E55E7D19C}"/>
              </a:ext>
            </a:extLst>
          </p:cNvPr>
          <p:cNvSpPr txBox="1"/>
          <p:nvPr/>
        </p:nvSpPr>
        <p:spPr>
          <a:xfrm>
            <a:off x="5855369" y="6368716"/>
            <a:ext cx="5264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https://backlinko.com/google-ranking-factors#domain</a:t>
            </a:r>
          </a:p>
        </p:txBody>
      </p:sp>
    </p:spTree>
    <p:extLst>
      <p:ext uri="{BB962C8B-B14F-4D97-AF65-F5344CB8AC3E}">
        <p14:creationId xmlns:p14="http://schemas.microsoft.com/office/powerpoint/2010/main" val="1005764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F49B6-4F8C-4D73-91BB-E84ED313C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SEO?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74EC19B-6D78-4E47-B66B-DB3C9F822383}"/>
              </a:ext>
            </a:extLst>
          </p:cNvPr>
          <p:cNvSpPr/>
          <p:nvPr/>
        </p:nvSpPr>
        <p:spPr>
          <a:xfrm>
            <a:off x="4863117" y="3820437"/>
            <a:ext cx="1401737" cy="1401737"/>
          </a:xfrm>
          <a:custGeom>
            <a:avLst/>
            <a:gdLst>
              <a:gd name="connsiteX0" fmla="*/ 0 w 1401737"/>
              <a:gd name="connsiteY0" fmla="*/ 700869 h 1401737"/>
              <a:gd name="connsiteX1" fmla="*/ 700869 w 1401737"/>
              <a:gd name="connsiteY1" fmla="*/ 0 h 1401737"/>
              <a:gd name="connsiteX2" fmla="*/ 1401738 w 1401737"/>
              <a:gd name="connsiteY2" fmla="*/ 700869 h 1401737"/>
              <a:gd name="connsiteX3" fmla="*/ 700869 w 1401737"/>
              <a:gd name="connsiteY3" fmla="*/ 1401738 h 1401737"/>
              <a:gd name="connsiteX4" fmla="*/ 0 w 1401737"/>
              <a:gd name="connsiteY4" fmla="*/ 700869 h 1401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1737" h="1401737">
                <a:moveTo>
                  <a:pt x="0" y="700869"/>
                </a:moveTo>
                <a:cubicBezTo>
                  <a:pt x="0" y="313790"/>
                  <a:pt x="313790" y="0"/>
                  <a:pt x="700869" y="0"/>
                </a:cubicBezTo>
                <a:cubicBezTo>
                  <a:pt x="1087948" y="0"/>
                  <a:pt x="1401738" y="313790"/>
                  <a:pt x="1401738" y="700869"/>
                </a:cubicBezTo>
                <a:cubicBezTo>
                  <a:pt x="1401738" y="1087948"/>
                  <a:pt x="1087948" y="1401738"/>
                  <a:pt x="700869" y="1401738"/>
                </a:cubicBezTo>
                <a:cubicBezTo>
                  <a:pt x="313790" y="1401738"/>
                  <a:pt x="0" y="1087948"/>
                  <a:pt x="0" y="700869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9890" tIns="259890" rIns="259890" bIns="259890" numCol="1" spcCol="1270" anchor="ctr" anchorCtr="0">
            <a:noAutofit/>
          </a:bodyPr>
          <a:lstStyle/>
          <a:p>
            <a:pPr marL="0" lvl="0" indent="0" algn="ctr" defTabSz="1911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4300" kern="1200" dirty="0"/>
              <a:t>SEO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BB4301F-3164-4446-872D-10C5A0519EE0}"/>
              </a:ext>
            </a:extLst>
          </p:cNvPr>
          <p:cNvSpPr/>
          <p:nvPr/>
        </p:nvSpPr>
        <p:spPr>
          <a:xfrm>
            <a:off x="5073377" y="2258526"/>
            <a:ext cx="981216" cy="981216"/>
          </a:xfrm>
          <a:custGeom>
            <a:avLst/>
            <a:gdLst>
              <a:gd name="connsiteX0" fmla="*/ 0 w 981216"/>
              <a:gd name="connsiteY0" fmla="*/ 490608 h 981216"/>
              <a:gd name="connsiteX1" fmla="*/ 490608 w 981216"/>
              <a:gd name="connsiteY1" fmla="*/ 0 h 981216"/>
              <a:gd name="connsiteX2" fmla="*/ 981216 w 981216"/>
              <a:gd name="connsiteY2" fmla="*/ 490608 h 981216"/>
              <a:gd name="connsiteX3" fmla="*/ 490608 w 981216"/>
              <a:gd name="connsiteY3" fmla="*/ 981216 h 981216"/>
              <a:gd name="connsiteX4" fmla="*/ 0 w 981216"/>
              <a:gd name="connsiteY4" fmla="*/ 490608 h 981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1216" h="981216">
                <a:moveTo>
                  <a:pt x="0" y="490608"/>
                </a:moveTo>
                <a:cubicBezTo>
                  <a:pt x="0" y="219653"/>
                  <a:pt x="219653" y="0"/>
                  <a:pt x="490608" y="0"/>
                </a:cubicBezTo>
                <a:cubicBezTo>
                  <a:pt x="761563" y="0"/>
                  <a:pt x="981216" y="219653"/>
                  <a:pt x="981216" y="490608"/>
                </a:cubicBezTo>
                <a:cubicBezTo>
                  <a:pt x="981216" y="761563"/>
                  <a:pt x="761563" y="981216"/>
                  <a:pt x="490608" y="981216"/>
                </a:cubicBezTo>
                <a:cubicBezTo>
                  <a:pt x="219653" y="981216"/>
                  <a:pt x="0" y="761563"/>
                  <a:pt x="0" y="490608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0206" tIns="160206" rIns="160206" bIns="160206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/>
              <a:t>Position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7168950F-29AA-4E16-8EA0-11ADF30CB90F}"/>
              </a:ext>
            </a:extLst>
          </p:cNvPr>
          <p:cNvSpPr/>
          <p:nvPr/>
        </p:nvSpPr>
        <p:spPr>
          <a:xfrm>
            <a:off x="6458917" y="2925767"/>
            <a:ext cx="981216" cy="981216"/>
          </a:xfrm>
          <a:custGeom>
            <a:avLst/>
            <a:gdLst>
              <a:gd name="connsiteX0" fmla="*/ 0 w 981216"/>
              <a:gd name="connsiteY0" fmla="*/ 490608 h 981216"/>
              <a:gd name="connsiteX1" fmla="*/ 490608 w 981216"/>
              <a:gd name="connsiteY1" fmla="*/ 0 h 981216"/>
              <a:gd name="connsiteX2" fmla="*/ 981216 w 981216"/>
              <a:gd name="connsiteY2" fmla="*/ 490608 h 981216"/>
              <a:gd name="connsiteX3" fmla="*/ 490608 w 981216"/>
              <a:gd name="connsiteY3" fmla="*/ 981216 h 981216"/>
              <a:gd name="connsiteX4" fmla="*/ 0 w 981216"/>
              <a:gd name="connsiteY4" fmla="*/ 490608 h 981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1216" h="981216">
                <a:moveTo>
                  <a:pt x="0" y="490608"/>
                </a:moveTo>
                <a:cubicBezTo>
                  <a:pt x="0" y="219653"/>
                  <a:pt x="219653" y="0"/>
                  <a:pt x="490608" y="0"/>
                </a:cubicBezTo>
                <a:cubicBezTo>
                  <a:pt x="761563" y="0"/>
                  <a:pt x="981216" y="219653"/>
                  <a:pt x="981216" y="490608"/>
                </a:cubicBezTo>
                <a:cubicBezTo>
                  <a:pt x="981216" y="761563"/>
                  <a:pt x="761563" y="981216"/>
                  <a:pt x="490608" y="981216"/>
                </a:cubicBezTo>
                <a:cubicBezTo>
                  <a:pt x="219653" y="981216"/>
                  <a:pt x="0" y="761563"/>
                  <a:pt x="0" y="490608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0206" tIns="160206" rIns="160206" bIns="160206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/>
              <a:t>Optimise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ADC5AE1-6B1F-4385-B51E-5F8FD5CFF15D}"/>
              </a:ext>
            </a:extLst>
          </p:cNvPr>
          <p:cNvSpPr/>
          <p:nvPr/>
        </p:nvSpPr>
        <p:spPr>
          <a:xfrm>
            <a:off x="6801117" y="4425043"/>
            <a:ext cx="981216" cy="981216"/>
          </a:xfrm>
          <a:custGeom>
            <a:avLst/>
            <a:gdLst>
              <a:gd name="connsiteX0" fmla="*/ 0 w 981216"/>
              <a:gd name="connsiteY0" fmla="*/ 490608 h 981216"/>
              <a:gd name="connsiteX1" fmla="*/ 490608 w 981216"/>
              <a:gd name="connsiteY1" fmla="*/ 0 h 981216"/>
              <a:gd name="connsiteX2" fmla="*/ 981216 w 981216"/>
              <a:gd name="connsiteY2" fmla="*/ 490608 h 981216"/>
              <a:gd name="connsiteX3" fmla="*/ 490608 w 981216"/>
              <a:gd name="connsiteY3" fmla="*/ 981216 h 981216"/>
              <a:gd name="connsiteX4" fmla="*/ 0 w 981216"/>
              <a:gd name="connsiteY4" fmla="*/ 490608 h 981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1216" h="981216">
                <a:moveTo>
                  <a:pt x="0" y="490608"/>
                </a:moveTo>
                <a:cubicBezTo>
                  <a:pt x="0" y="219653"/>
                  <a:pt x="219653" y="0"/>
                  <a:pt x="490608" y="0"/>
                </a:cubicBezTo>
                <a:cubicBezTo>
                  <a:pt x="761563" y="0"/>
                  <a:pt x="981216" y="219653"/>
                  <a:pt x="981216" y="490608"/>
                </a:cubicBezTo>
                <a:cubicBezTo>
                  <a:pt x="981216" y="761563"/>
                  <a:pt x="761563" y="981216"/>
                  <a:pt x="490608" y="981216"/>
                </a:cubicBezTo>
                <a:cubicBezTo>
                  <a:pt x="219653" y="981216"/>
                  <a:pt x="0" y="761563"/>
                  <a:pt x="0" y="490608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0206" tIns="160206" rIns="160206" bIns="160206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/>
              <a:t>Links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EA9DFBB-4961-4FAD-8CD8-1992A09C00C4}"/>
              </a:ext>
            </a:extLst>
          </p:cNvPr>
          <p:cNvSpPr/>
          <p:nvPr/>
        </p:nvSpPr>
        <p:spPr>
          <a:xfrm>
            <a:off x="5842294" y="5627369"/>
            <a:ext cx="981216" cy="981216"/>
          </a:xfrm>
          <a:custGeom>
            <a:avLst/>
            <a:gdLst>
              <a:gd name="connsiteX0" fmla="*/ 0 w 981216"/>
              <a:gd name="connsiteY0" fmla="*/ 490608 h 981216"/>
              <a:gd name="connsiteX1" fmla="*/ 490608 w 981216"/>
              <a:gd name="connsiteY1" fmla="*/ 0 h 981216"/>
              <a:gd name="connsiteX2" fmla="*/ 981216 w 981216"/>
              <a:gd name="connsiteY2" fmla="*/ 490608 h 981216"/>
              <a:gd name="connsiteX3" fmla="*/ 490608 w 981216"/>
              <a:gd name="connsiteY3" fmla="*/ 981216 h 981216"/>
              <a:gd name="connsiteX4" fmla="*/ 0 w 981216"/>
              <a:gd name="connsiteY4" fmla="*/ 490608 h 981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1216" h="981216">
                <a:moveTo>
                  <a:pt x="0" y="490608"/>
                </a:moveTo>
                <a:cubicBezTo>
                  <a:pt x="0" y="219653"/>
                  <a:pt x="219653" y="0"/>
                  <a:pt x="490608" y="0"/>
                </a:cubicBezTo>
                <a:cubicBezTo>
                  <a:pt x="761563" y="0"/>
                  <a:pt x="981216" y="219653"/>
                  <a:pt x="981216" y="490608"/>
                </a:cubicBezTo>
                <a:cubicBezTo>
                  <a:pt x="981216" y="761563"/>
                  <a:pt x="761563" y="981216"/>
                  <a:pt x="490608" y="981216"/>
                </a:cubicBezTo>
                <a:cubicBezTo>
                  <a:pt x="219653" y="981216"/>
                  <a:pt x="0" y="761563"/>
                  <a:pt x="0" y="490608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0206" tIns="160206" rIns="160206" bIns="160206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/>
              <a:t>Content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7506346F-36AE-42C9-BAC7-BD9930F10620}"/>
              </a:ext>
            </a:extLst>
          </p:cNvPr>
          <p:cNvSpPr/>
          <p:nvPr/>
        </p:nvSpPr>
        <p:spPr>
          <a:xfrm>
            <a:off x="4304461" y="5627369"/>
            <a:ext cx="981216" cy="981216"/>
          </a:xfrm>
          <a:custGeom>
            <a:avLst/>
            <a:gdLst>
              <a:gd name="connsiteX0" fmla="*/ 0 w 981216"/>
              <a:gd name="connsiteY0" fmla="*/ 490608 h 981216"/>
              <a:gd name="connsiteX1" fmla="*/ 490608 w 981216"/>
              <a:gd name="connsiteY1" fmla="*/ 0 h 981216"/>
              <a:gd name="connsiteX2" fmla="*/ 981216 w 981216"/>
              <a:gd name="connsiteY2" fmla="*/ 490608 h 981216"/>
              <a:gd name="connsiteX3" fmla="*/ 490608 w 981216"/>
              <a:gd name="connsiteY3" fmla="*/ 981216 h 981216"/>
              <a:gd name="connsiteX4" fmla="*/ 0 w 981216"/>
              <a:gd name="connsiteY4" fmla="*/ 490608 h 981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1216" h="981216">
                <a:moveTo>
                  <a:pt x="0" y="490608"/>
                </a:moveTo>
                <a:cubicBezTo>
                  <a:pt x="0" y="219653"/>
                  <a:pt x="219653" y="0"/>
                  <a:pt x="490608" y="0"/>
                </a:cubicBezTo>
                <a:cubicBezTo>
                  <a:pt x="761563" y="0"/>
                  <a:pt x="981216" y="219653"/>
                  <a:pt x="981216" y="490608"/>
                </a:cubicBezTo>
                <a:cubicBezTo>
                  <a:pt x="981216" y="761563"/>
                  <a:pt x="761563" y="981216"/>
                  <a:pt x="490608" y="981216"/>
                </a:cubicBezTo>
                <a:cubicBezTo>
                  <a:pt x="219653" y="981216"/>
                  <a:pt x="0" y="761563"/>
                  <a:pt x="0" y="490608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0206" tIns="160206" rIns="160206" bIns="160206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/>
              <a:t>Pages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472594D-6F5F-4B36-847D-BF19A73BB81E}"/>
              </a:ext>
            </a:extLst>
          </p:cNvPr>
          <p:cNvSpPr/>
          <p:nvPr/>
        </p:nvSpPr>
        <p:spPr>
          <a:xfrm>
            <a:off x="3345638" y="4425043"/>
            <a:ext cx="981216" cy="981216"/>
          </a:xfrm>
          <a:custGeom>
            <a:avLst/>
            <a:gdLst>
              <a:gd name="connsiteX0" fmla="*/ 0 w 981216"/>
              <a:gd name="connsiteY0" fmla="*/ 490608 h 981216"/>
              <a:gd name="connsiteX1" fmla="*/ 490608 w 981216"/>
              <a:gd name="connsiteY1" fmla="*/ 0 h 981216"/>
              <a:gd name="connsiteX2" fmla="*/ 981216 w 981216"/>
              <a:gd name="connsiteY2" fmla="*/ 490608 h 981216"/>
              <a:gd name="connsiteX3" fmla="*/ 490608 w 981216"/>
              <a:gd name="connsiteY3" fmla="*/ 981216 h 981216"/>
              <a:gd name="connsiteX4" fmla="*/ 0 w 981216"/>
              <a:gd name="connsiteY4" fmla="*/ 490608 h 981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1216" h="981216">
                <a:moveTo>
                  <a:pt x="0" y="490608"/>
                </a:moveTo>
                <a:cubicBezTo>
                  <a:pt x="0" y="219653"/>
                  <a:pt x="219653" y="0"/>
                  <a:pt x="490608" y="0"/>
                </a:cubicBezTo>
                <a:cubicBezTo>
                  <a:pt x="761563" y="0"/>
                  <a:pt x="981216" y="219653"/>
                  <a:pt x="981216" y="490608"/>
                </a:cubicBezTo>
                <a:cubicBezTo>
                  <a:pt x="981216" y="761563"/>
                  <a:pt x="761563" y="981216"/>
                  <a:pt x="490608" y="981216"/>
                </a:cubicBezTo>
                <a:cubicBezTo>
                  <a:pt x="219653" y="981216"/>
                  <a:pt x="0" y="761563"/>
                  <a:pt x="0" y="490608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0206" tIns="160206" rIns="160206" bIns="160206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/>
              <a:t>Rank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A7CB12E-4990-47A6-8CDF-E7C87CE60867}"/>
              </a:ext>
            </a:extLst>
          </p:cNvPr>
          <p:cNvSpPr/>
          <p:nvPr/>
        </p:nvSpPr>
        <p:spPr>
          <a:xfrm>
            <a:off x="3687838" y="2925767"/>
            <a:ext cx="981216" cy="981216"/>
          </a:xfrm>
          <a:custGeom>
            <a:avLst/>
            <a:gdLst>
              <a:gd name="connsiteX0" fmla="*/ 0 w 981216"/>
              <a:gd name="connsiteY0" fmla="*/ 490608 h 981216"/>
              <a:gd name="connsiteX1" fmla="*/ 490608 w 981216"/>
              <a:gd name="connsiteY1" fmla="*/ 0 h 981216"/>
              <a:gd name="connsiteX2" fmla="*/ 981216 w 981216"/>
              <a:gd name="connsiteY2" fmla="*/ 490608 h 981216"/>
              <a:gd name="connsiteX3" fmla="*/ 490608 w 981216"/>
              <a:gd name="connsiteY3" fmla="*/ 981216 h 981216"/>
              <a:gd name="connsiteX4" fmla="*/ 0 w 981216"/>
              <a:gd name="connsiteY4" fmla="*/ 490608 h 981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1216" h="981216">
                <a:moveTo>
                  <a:pt x="0" y="490608"/>
                </a:moveTo>
                <a:cubicBezTo>
                  <a:pt x="0" y="219653"/>
                  <a:pt x="219653" y="0"/>
                  <a:pt x="490608" y="0"/>
                </a:cubicBezTo>
                <a:cubicBezTo>
                  <a:pt x="761563" y="0"/>
                  <a:pt x="981216" y="219653"/>
                  <a:pt x="981216" y="490608"/>
                </a:cubicBezTo>
                <a:cubicBezTo>
                  <a:pt x="981216" y="761563"/>
                  <a:pt x="761563" y="981216"/>
                  <a:pt x="490608" y="981216"/>
                </a:cubicBezTo>
                <a:cubicBezTo>
                  <a:pt x="219653" y="981216"/>
                  <a:pt x="0" y="761563"/>
                  <a:pt x="0" y="490608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0206" tIns="160206" rIns="160206" bIns="160206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300" kern="1200"/>
              <a:t>Keywords</a:t>
            </a:r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AF085FF9-81A0-4915-A84D-8D3470FB2EB9}"/>
              </a:ext>
            </a:extLst>
          </p:cNvPr>
          <p:cNvSpPr/>
          <p:nvPr/>
        </p:nvSpPr>
        <p:spPr>
          <a:xfrm>
            <a:off x="5363459" y="3375318"/>
            <a:ext cx="401053" cy="352926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F4A53979-9363-4941-A0A5-5EA0073F63D3}"/>
              </a:ext>
            </a:extLst>
          </p:cNvPr>
          <p:cNvSpPr/>
          <p:nvPr/>
        </p:nvSpPr>
        <p:spPr>
          <a:xfrm rot="12208794">
            <a:off x="4962406" y="5222174"/>
            <a:ext cx="401053" cy="352926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Arrow: Up 23">
            <a:extLst>
              <a:ext uri="{FF2B5EF4-FFF2-40B4-BE49-F238E27FC236}">
                <a16:creationId xmlns:a16="http://schemas.microsoft.com/office/drawing/2014/main" id="{19CEC744-E6E7-4721-A750-A44797484DF8}"/>
              </a:ext>
            </a:extLst>
          </p:cNvPr>
          <p:cNvSpPr/>
          <p:nvPr/>
        </p:nvSpPr>
        <p:spPr>
          <a:xfrm rot="15108163">
            <a:off x="4365032" y="4516950"/>
            <a:ext cx="401053" cy="352926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Arrow: Up 24">
            <a:extLst>
              <a:ext uri="{FF2B5EF4-FFF2-40B4-BE49-F238E27FC236}">
                <a16:creationId xmlns:a16="http://schemas.microsoft.com/office/drawing/2014/main" id="{7DD3FEFF-D2F6-423E-9C34-30A388504F1A}"/>
              </a:ext>
            </a:extLst>
          </p:cNvPr>
          <p:cNvSpPr/>
          <p:nvPr/>
        </p:nvSpPr>
        <p:spPr>
          <a:xfrm rot="9386880">
            <a:off x="5866326" y="5209017"/>
            <a:ext cx="401053" cy="352926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row: Up 25">
            <a:extLst>
              <a:ext uri="{FF2B5EF4-FFF2-40B4-BE49-F238E27FC236}">
                <a16:creationId xmlns:a16="http://schemas.microsoft.com/office/drawing/2014/main" id="{A5B05F21-9129-404E-9D55-66BC2B7ACE3D}"/>
              </a:ext>
            </a:extLst>
          </p:cNvPr>
          <p:cNvSpPr/>
          <p:nvPr/>
        </p:nvSpPr>
        <p:spPr>
          <a:xfrm rot="6242993">
            <a:off x="6351290" y="4568483"/>
            <a:ext cx="401053" cy="352926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row: Up 26">
            <a:extLst>
              <a:ext uri="{FF2B5EF4-FFF2-40B4-BE49-F238E27FC236}">
                <a16:creationId xmlns:a16="http://schemas.microsoft.com/office/drawing/2014/main" id="{21D58C69-D4E3-4B52-AC14-6E9D309667C4}"/>
              </a:ext>
            </a:extLst>
          </p:cNvPr>
          <p:cNvSpPr/>
          <p:nvPr/>
        </p:nvSpPr>
        <p:spPr>
          <a:xfrm rot="2903417">
            <a:off x="6131426" y="3689377"/>
            <a:ext cx="401053" cy="352926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row: Up 27">
            <a:extLst>
              <a:ext uri="{FF2B5EF4-FFF2-40B4-BE49-F238E27FC236}">
                <a16:creationId xmlns:a16="http://schemas.microsoft.com/office/drawing/2014/main" id="{3F23386D-71FC-4D13-AB51-10E90B4A9628}"/>
              </a:ext>
            </a:extLst>
          </p:cNvPr>
          <p:cNvSpPr/>
          <p:nvPr/>
        </p:nvSpPr>
        <p:spPr>
          <a:xfrm rot="18359296">
            <a:off x="4626669" y="3702567"/>
            <a:ext cx="401053" cy="352926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603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27509-8BC6-4382-BE36-F4E11F054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 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A9BC5-F0B1-43D2-8961-156D93145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Basic</a:t>
            </a:r>
          </a:p>
          <a:p>
            <a:pPr lvl="1"/>
            <a:r>
              <a:rPr lang="en-GB" dirty="0"/>
              <a:t>Increasing rankings</a:t>
            </a:r>
          </a:p>
          <a:p>
            <a:r>
              <a:rPr lang="en-GB" dirty="0"/>
              <a:t>Complex</a:t>
            </a:r>
          </a:p>
          <a:p>
            <a:pPr lvl="1"/>
            <a:r>
              <a:rPr lang="en-GB" dirty="0"/>
              <a:t>Managing the programming</a:t>
            </a:r>
          </a:p>
          <a:p>
            <a:pPr lvl="1"/>
            <a:r>
              <a:rPr lang="en-GB" dirty="0"/>
              <a:t>Managing the content</a:t>
            </a:r>
          </a:p>
          <a:p>
            <a:pPr lvl="1"/>
            <a:r>
              <a:rPr lang="en-GB" dirty="0"/>
              <a:t>Managing the visibility</a:t>
            </a:r>
          </a:p>
          <a:p>
            <a:pPr lvl="1"/>
            <a:r>
              <a:rPr lang="en-GB" dirty="0"/>
              <a:t>Managing the success </a:t>
            </a:r>
          </a:p>
        </p:txBody>
      </p:sp>
    </p:spTree>
    <p:extLst>
      <p:ext uri="{BB962C8B-B14F-4D97-AF65-F5344CB8AC3E}">
        <p14:creationId xmlns:p14="http://schemas.microsoft.com/office/powerpoint/2010/main" val="1568700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25985-2828-4F01-8EE3-D1E0C7028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Search Engines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66D0B-7EA2-4F8F-8990-AB1AAC8E2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You need a search engine to achieve all of the above</a:t>
            </a:r>
          </a:p>
          <a:p>
            <a:r>
              <a:rPr lang="en-GB" dirty="0"/>
              <a:t>You need to remain up to date with the latest search engine trends</a:t>
            </a:r>
          </a:p>
          <a:p>
            <a:r>
              <a:rPr lang="en-GB" dirty="0"/>
              <a:t>Old ways of doing SEO could actually hinder your SEO visibility</a:t>
            </a:r>
          </a:p>
          <a:p>
            <a:r>
              <a:rPr lang="en-GB" dirty="0"/>
              <a:t>You need to understand the search engine’s algorithms</a:t>
            </a:r>
          </a:p>
        </p:txBody>
      </p:sp>
    </p:spTree>
    <p:extLst>
      <p:ext uri="{BB962C8B-B14F-4D97-AF65-F5344CB8AC3E}">
        <p14:creationId xmlns:p14="http://schemas.microsoft.com/office/powerpoint/2010/main" val="1662533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C156E-98F9-43F3-ABC0-05A2A53D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Search Engines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DEEDA-08A3-4734-A8E5-8AC76DDF6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the search engine results are produced</a:t>
            </a:r>
          </a:p>
          <a:p>
            <a:r>
              <a:rPr lang="en-GB" dirty="0"/>
              <a:t>What factors influence rankings</a:t>
            </a:r>
          </a:p>
          <a:p>
            <a:r>
              <a:rPr lang="en-GB" dirty="0"/>
              <a:t>How algorithms (the maths) works</a:t>
            </a:r>
          </a:p>
          <a:p>
            <a:r>
              <a:rPr lang="en-GB" dirty="0"/>
              <a:t>How a search engine ‘views’ your website</a:t>
            </a:r>
          </a:p>
          <a:p>
            <a:r>
              <a:rPr lang="en-GB" dirty="0"/>
              <a:t>How search results are designed for human behaviour</a:t>
            </a:r>
          </a:p>
        </p:txBody>
      </p:sp>
    </p:spTree>
    <p:extLst>
      <p:ext uri="{BB962C8B-B14F-4D97-AF65-F5344CB8AC3E}">
        <p14:creationId xmlns:p14="http://schemas.microsoft.com/office/powerpoint/2010/main" val="1144849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33C81-6DBE-423B-8D96-9574DCF4B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Human Factors for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A1218-5CE1-42CC-8913-0452F75E2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do we ‘read’ the search results?</a:t>
            </a:r>
          </a:p>
          <a:p>
            <a:r>
              <a:rPr lang="en-GB" dirty="0"/>
              <a:t>What factors make us click?</a:t>
            </a:r>
          </a:p>
          <a:p>
            <a:r>
              <a:rPr lang="en-GB" dirty="0"/>
              <a:t>What factors help us decide which results are relevant?</a:t>
            </a:r>
          </a:p>
          <a:p>
            <a:r>
              <a:rPr lang="en-GB" dirty="0"/>
              <a:t>What is the importance of WORDS?</a:t>
            </a:r>
          </a:p>
        </p:txBody>
      </p:sp>
    </p:spTree>
    <p:extLst>
      <p:ext uri="{BB962C8B-B14F-4D97-AF65-F5344CB8AC3E}">
        <p14:creationId xmlns:p14="http://schemas.microsoft.com/office/powerpoint/2010/main" val="924344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17E5-2762-4F7F-8ED5-46D5BAC12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Keyword Research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0F9A35D-1088-43C5-80F8-D4A7771AC1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1748497"/>
              </p:ext>
            </p:extLst>
          </p:nvPr>
        </p:nvGraphicFramePr>
        <p:xfrm>
          <a:off x="681038" y="2336800"/>
          <a:ext cx="9613900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5865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33FC4-B569-42C2-8CAA-14801067C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Keyword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E9E0A-DBCC-4EA5-B4A0-EEA56618B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These are the words that people type into the search engine</a:t>
            </a:r>
          </a:p>
          <a:p>
            <a:r>
              <a:rPr lang="en-GB" dirty="0"/>
              <a:t>Why is the keyword the foundation of all online marketing and not just SEO?</a:t>
            </a:r>
          </a:p>
          <a:p>
            <a:pPr lvl="1"/>
            <a:r>
              <a:rPr lang="en-GB" dirty="0"/>
              <a:t>PPC, Social, Ads, Content, Multimedia</a:t>
            </a:r>
          </a:p>
          <a:p>
            <a:r>
              <a:rPr lang="en-GB" dirty="0"/>
              <a:t>What is keyword research based on?</a:t>
            </a:r>
          </a:p>
          <a:p>
            <a:pPr lvl="1"/>
            <a:r>
              <a:rPr lang="en-GB" dirty="0"/>
              <a:t>Behaviour, intent, and activity of a searcher.</a:t>
            </a:r>
          </a:p>
          <a:p>
            <a:r>
              <a:rPr lang="en-GB" dirty="0"/>
              <a:t>How does searcher’s intent help us develop content around the searcher’s need?</a:t>
            </a:r>
          </a:p>
          <a:p>
            <a:r>
              <a:rPr lang="en-GB" dirty="0"/>
              <a:t>How are keyword tools used to gather and evaluate keywords?</a:t>
            </a:r>
          </a:p>
        </p:txBody>
      </p:sp>
    </p:spTree>
    <p:extLst>
      <p:ext uri="{BB962C8B-B14F-4D97-AF65-F5344CB8AC3E}">
        <p14:creationId xmlns:p14="http://schemas.microsoft.com/office/powerpoint/2010/main" val="3611632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BFDD8-054E-4424-A26B-7FB83F9B2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On-Page Optimisation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2160C-0B6F-4F47-BDE3-E997E4F7E44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How to implement keywords in your content?</a:t>
            </a:r>
          </a:p>
          <a:p>
            <a:r>
              <a:rPr lang="en-GB" dirty="0"/>
              <a:t>What are the key page elements?</a:t>
            </a:r>
          </a:p>
          <a:p>
            <a:pPr lvl="1"/>
            <a:r>
              <a:rPr lang="en-GB" dirty="0"/>
              <a:t>Space</a:t>
            </a:r>
          </a:p>
          <a:p>
            <a:pPr lvl="1"/>
            <a:r>
              <a:rPr lang="en-GB" dirty="0"/>
              <a:t>Navigation</a:t>
            </a:r>
          </a:p>
          <a:p>
            <a:pPr lvl="1"/>
            <a:r>
              <a:rPr lang="en-GB" dirty="0"/>
              <a:t>About Us</a:t>
            </a:r>
          </a:p>
          <a:p>
            <a:pPr lvl="1"/>
            <a:r>
              <a:rPr lang="en-GB" dirty="0"/>
              <a:t>Contact</a:t>
            </a:r>
          </a:p>
          <a:p>
            <a:pPr lvl="1"/>
            <a:r>
              <a:rPr lang="en-GB" dirty="0"/>
              <a:t>CTA or sign up</a:t>
            </a:r>
          </a:p>
          <a:p>
            <a:pPr lvl="1"/>
            <a:r>
              <a:rPr lang="en-GB" dirty="0"/>
              <a:t>Search</a:t>
            </a:r>
          </a:p>
          <a:p>
            <a:pPr lvl="1"/>
            <a:r>
              <a:rPr lang="en-GB" dirty="0"/>
              <a:t>Informational footer</a:t>
            </a:r>
          </a:p>
          <a:p>
            <a:pPr lvl="1"/>
            <a:r>
              <a:rPr lang="en-GB" dirty="0"/>
              <a:t>Great images and style for buttons</a:t>
            </a:r>
          </a:p>
          <a:p>
            <a:pPr lvl="1"/>
            <a:r>
              <a:rPr lang="en-GB" dirty="0"/>
              <a:t>Web fonts</a:t>
            </a:r>
          </a:p>
          <a:p>
            <a:pPr lvl="1"/>
            <a:endParaRPr lang="en-GB" dirty="0"/>
          </a:p>
          <a:p>
            <a:r>
              <a:rPr lang="en-GB" dirty="0"/>
              <a:t>How to structure your content?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91ACFD-2195-484B-BD51-74E6C0EAF4E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What is navigation?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Explain page and content types:</a:t>
            </a:r>
          </a:p>
          <a:p>
            <a:pPr lvl="1"/>
            <a:r>
              <a:rPr lang="en-GB" dirty="0"/>
              <a:t>Ecommerce</a:t>
            </a:r>
          </a:p>
          <a:p>
            <a:pPr lvl="1"/>
            <a:r>
              <a:rPr lang="en-GB" dirty="0"/>
              <a:t>Publisher</a:t>
            </a:r>
          </a:p>
          <a:p>
            <a:pPr lvl="1"/>
            <a:r>
              <a:rPr lang="en-GB" dirty="0"/>
              <a:t>Blogs</a:t>
            </a:r>
          </a:p>
          <a:p>
            <a:pPr lvl="1"/>
            <a:r>
              <a:rPr lang="en-GB" dirty="0"/>
              <a:t>Others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How to avoid penalties?</a:t>
            </a:r>
          </a:p>
          <a:p>
            <a:pPr lvl="1"/>
            <a:r>
              <a:rPr lang="en-GB" dirty="0"/>
              <a:t>Don’t buy links</a:t>
            </a:r>
          </a:p>
          <a:p>
            <a:pPr lvl="1"/>
            <a:r>
              <a:rPr lang="en-GB" dirty="0"/>
              <a:t>Don’t overuse keywords</a:t>
            </a:r>
          </a:p>
          <a:p>
            <a:pPr lvl="1"/>
            <a:r>
              <a:rPr lang="en-GB" dirty="0"/>
              <a:t>Make original, quality content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67753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96AE3113-4FDC-4ED1-A917-C8071F235E15}" vid="{F90F6FCD-6117-4737-B33C-90B6F6F9CC4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144</TotalTime>
  <Words>737</Words>
  <Application>Microsoft Office PowerPoint</Application>
  <PresentationFormat>Widescreen</PresentationFormat>
  <Paragraphs>129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Trebuchet MS</vt:lpstr>
      <vt:lpstr>Theme2</vt:lpstr>
      <vt:lpstr>SEO</vt:lpstr>
      <vt:lpstr>What is SEO?</vt:lpstr>
      <vt:lpstr>Two views</vt:lpstr>
      <vt:lpstr>Search Engines</vt:lpstr>
      <vt:lpstr>How Search Engines Work</vt:lpstr>
      <vt:lpstr>Human Factors for Search</vt:lpstr>
      <vt:lpstr>Keyword Research</vt:lpstr>
      <vt:lpstr>Keyword Research</vt:lpstr>
      <vt:lpstr>On-Page Optimisation</vt:lpstr>
      <vt:lpstr>Off-Page Optimisation</vt:lpstr>
      <vt:lpstr>Strategies to get other pages to link to you</vt:lpstr>
      <vt:lpstr>On-Page SEO</vt:lpstr>
      <vt:lpstr>Meta Tags</vt:lpstr>
      <vt:lpstr>Internal Linking</vt:lpstr>
      <vt:lpstr>Keyword Research and Placement</vt:lpstr>
      <vt:lpstr>PowerPoint Presentation</vt:lpstr>
      <vt:lpstr>Off-Page SEO</vt:lpstr>
      <vt:lpstr>Ranking Factors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SEO</dc:title>
  <dc:creator>Leonard Shand</dc:creator>
  <cp:lastModifiedBy>Len</cp:lastModifiedBy>
  <cp:revision>10</cp:revision>
  <dcterms:created xsi:type="dcterms:W3CDTF">2018-08-08T04:38:08Z</dcterms:created>
  <dcterms:modified xsi:type="dcterms:W3CDTF">2018-08-10T08:00:53Z</dcterms:modified>
</cp:coreProperties>
</file>