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060" r:id="rId3"/>
    <p:sldId id="1866" r:id="rId4"/>
    <p:sldId id="2057" r:id="rId5"/>
    <p:sldId id="2058" r:id="rId6"/>
    <p:sldId id="2059" r:id="rId7"/>
    <p:sldId id="2061" r:id="rId8"/>
    <p:sldId id="1810" r:id="rId9"/>
    <p:sldId id="2055" r:id="rId10"/>
    <p:sldId id="2056" r:id="rId11"/>
    <p:sldId id="1817" r:id="rId12"/>
    <p:sldId id="1862" r:id="rId13"/>
    <p:sldId id="1863" r:id="rId14"/>
    <p:sldId id="1864" r:id="rId15"/>
    <p:sldId id="18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showGuides="1">
      <p:cViewPr varScale="1">
        <p:scale>
          <a:sx n="119" d="100"/>
          <a:sy n="119" d="100"/>
        </p:scale>
        <p:origin x="96" y="3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ata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EFEA7F-1F4E-45C2-B54F-28447D233CA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9D4B36B5-797C-442B-A2DD-5C4455650A8D}">
      <dgm:prSet/>
      <dgm:spPr/>
      <dgm:t>
        <a:bodyPr/>
        <a:lstStyle/>
        <a:p>
          <a:r>
            <a:rPr lang="en-GB"/>
            <a:t>VMware ESX and ESXi</a:t>
          </a:r>
        </a:p>
      </dgm:t>
    </dgm:pt>
    <dgm:pt modelId="{E576EFEA-AF94-4F3D-9E4D-1FE0F5EE3952}" type="parTrans" cxnId="{BD4E6876-9138-4500-A33C-45D488A56B65}">
      <dgm:prSet/>
      <dgm:spPr/>
      <dgm:t>
        <a:bodyPr/>
        <a:lstStyle/>
        <a:p>
          <a:endParaRPr lang="en-GB"/>
        </a:p>
      </dgm:t>
    </dgm:pt>
    <dgm:pt modelId="{3C5CB464-EEF6-4DBD-8451-F20CFFD36E09}" type="sibTrans" cxnId="{BD4E6876-9138-4500-A33C-45D488A56B65}">
      <dgm:prSet/>
      <dgm:spPr/>
      <dgm:t>
        <a:bodyPr/>
        <a:lstStyle/>
        <a:p>
          <a:endParaRPr lang="en-GB"/>
        </a:p>
      </dgm:t>
    </dgm:pt>
    <dgm:pt modelId="{1D98D9DB-89CF-4532-B72F-BF4E2C27F13A}">
      <dgm:prSet/>
      <dgm:spPr/>
      <dgm:t>
        <a:bodyPr/>
        <a:lstStyle/>
        <a:p>
          <a:r>
            <a:rPr lang="en-GB"/>
            <a:t>Microsoft Hyper-V</a:t>
          </a:r>
        </a:p>
      </dgm:t>
    </dgm:pt>
    <dgm:pt modelId="{82A35543-14F0-43D9-A7B5-8425C5DC0D79}" type="parTrans" cxnId="{91A9955F-C28F-4190-AD21-DEB8F556F662}">
      <dgm:prSet/>
      <dgm:spPr/>
      <dgm:t>
        <a:bodyPr/>
        <a:lstStyle/>
        <a:p>
          <a:endParaRPr lang="en-GB"/>
        </a:p>
      </dgm:t>
    </dgm:pt>
    <dgm:pt modelId="{82B32226-57AD-4901-983C-42B48DDF9542}" type="sibTrans" cxnId="{91A9955F-C28F-4190-AD21-DEB8F556F662}">
      <dgm:prSet/>
      <dgm:spPr/>
      <dgm:t>
        <a:bodyPr/>
        <a:lstStyle/>
        <a:p>
          <a:endParaRPr lang="en-GB"/>
        </a:p>
      </dgm:t>
    </dgm:pt>
    <dgm:pt modelId="{2BC1C28F-36C0-4673-9A68-6242CC19F231}">
      <dgm:prSet/>
      <dgm:spPr/>
      <dgm:t>
        <a:bodyPr/>
        <a:lstStyle/>
        <a:p>
          <a:r>
            <a:rPr lang="en-GB"/>
            <a:t>Citrix XenServer</a:t>
          </a:r>
        </a:p>
      </dgm:t>
    </dgm:pt>
    <dgm:pt modelId="{91301B56-6651-46AB-BF3B-DE6C738FBB58}" type="parTrans" cxnId="{36CA4896-2453-481F-A040-0AF679D66C6C}">
      <dgm:prSet/>
      <dgm:spPr/>
      <dgm:t>
        <a:bodyPr/>
        <a:lstStyle/>
        <a:p>
          <a:endParaRPr lang="en-GB"/>
        </a:p>
      </dgm:t>
    </dgm:pt>
    <dgm:pt modelId="{1DA85CCA-AE17-4CFE-A3AE-D37BC982AB3F}" type="sibTrans" cxnId="{36CA4896-2453-481F-A040-0AF679D66C6C}">
      <dgm:prSet/>
      <dgm:spPr/>
      <dgm:t>
        <a:bodyPr/>
        <a:lstStyle/>
        <a:p>
          <a:endParaRPr lang="en-GB"/>
        </a:p>
      </dgm:t>
    </dgm:pt>
    <dgm:pt modelId="{B76E7BA7-2798-4113-9BA0-62A0202DBF76}">
      <dgm:prSet/>
      <dgm:spPr/>
      <dgm:t>
        <a:bodyPr/>
        <a:lstStyle/>
        <a:p>
          <a:r>
            <a:rPr lang="en-GB"/>
            <a:t>Oracle VM</a:t>
          </a:r>
        </a:p>
      </dgm:t>
    </dgm:pt>
    <dgm:pt modelId="{299BB635-9953-43DC-BC3B-BA3DB14FFBDD}" type="parTrans" cxnId="{3A0BCA61-98D1-48AA-98D0-CF05A2081082}">
      <dgm:prSet/>
      <dgm:spPr/>
      <dgm:t>
        <a:bodyPr/>
        <a:lstStyle/>
        <a:p>
          <a:endParaRPr lang="en-GB"/>
        </a:p>
      </dgm:t>
    </dgm:pt>
    <dgm:pt modelId="{6465A30E-429A-4B00-BA68-130A36C85B97}" type="sibTrans" cxnId="{3A0BCA61-98D1-48AA-98D0-CF05A2081082}">
      <dgm:prSet/>
      <dgm:spPr/>
      <dgm:t>
        <a:bodyPr/>
        <a:lstStyle/>
        <a:p>
          <a:endParaRPr lang="en-GB"/>
        </a:p>
      </dgm:t>
    </dgm:pt>
    <dgm:pt modelId="{382BA2BA-262D-4BF6-8E59-7D7701C302EC}" type="pres">
      <dgm:prSet presAssocID="{25EFEA7F-1F4E-45C2-B54F-28447D233CAE}" presName="Name0" presStyleCnt="0">
        <dgm:presLayoutVars>
          <dgm:dir/>
          <dgm:animLvl val="lvl"/>
          <dgm:resizeHandles val="exact"/>
        </dgm:presLayoutVars>
      </dgm:prSet>
      <dgm:spPr/>
    </dgm:pt>
    <dgm:pt modelId="{50CCE136-78F0-4136-A3DA-F9C344D924EC}" type="pres">
      <dgm:prSet presAssocID="{9D4B36B5-797C-442B-A2DD-5C4455650A8D}" presName="linNode" presStyleCnt="0"/>
      <dgm:spPr/>
    </dgm:pt>
    <dgm:pt modelId="{2EF6151F-AA2D-4CAC-A6DA-9ECCAC8065C6}" type="pres">
      <dgm:prSet presAssocID="{9D4B36B5-797C-442B-A2DD-5C4455650A8D}" presName="parentText" presStyleLbl="node1" presStyleIdx="0" presStyleCnt="4" custScaleX="214917">
        <dgm:presLayoutVars>
          <dgm:chMax val="1"/>
          <dgm:bulletEnabled val="1"/>
        </dgm:presLayoutVars>
      </dgm:prSet>
      <dgm:spPr/>
    </dgm:pt>
    <dgm:pt modelId="{91BB8826-39B5-4FA7-B335-7DD9E41DE20D}" type="pres">
      <dgm:prSet presAssocID="{3C5CB464-EEF6-4DBD-8451-F20CFFD36E09}" presName="sp" presStyleCnt="0"/>
      <dgm:spPr/>
    </dgm:pt>
    <dgm:pt modelId="{E6841160-2A21-446F-A7C4-9ED569F7A655}" type="pres">
      <dgm:prSet presAssocID="{1D98D9DB-89CF-4532-B72F-BF4E2C27F13A}" presName="linNode" presStyleCnt="0"/>
      <dgm:spPr/>
    </dgm:pt>
    <dgm:pt modelId="{592F79B6-3DDB-45A0-B20A-13B46EC62299}" type="pres">
      <dgm:prSet presAssocID="{1D98D9DB-89CF-4532-B72F-BF4E2C27F13A}" presName="parentText" presStyleLbl="node1" presStyleIdx="1" presStyleCnt="4" custScaleX="214917">
        <dgm:presLayoutVars>
          <dgm:chMax val="1"/>
          <dgm:bulletEnabled val="1"/>
        </dgm:presLayoutVars>
      </dgm:prSet>
      <dgm:spPr/>
    </dgm:pt>
    <dgm:pt modelId="{6AD1D317-271F-4FAE-AD63-1127441DAEDA}" type="pres">
      <dgm:prSet presAssocID="{82B32226-57AD-4901-983C-42B48DDF9542}" presName="sp" presStyleCnt="0"/>
      <dgm:spPr/>
    </dgm:pt>
    <dgm:pt modelId="{101664D6-9162-4757-B431-345ECE3C6543}" type="pres">
      <dgm:prSet presAssocID="{2BC1C28F-36C0-4673-9A68-6242CC19F231}" presName="linNode" presStyleCnt="0"/>
      <dgm:spPr/>
    </dgm:pt>
    <dgm:pt modelId="{DF1C6C23-F595-4F22-8944-1A41B0264CF9}" type="pres">
      <dgm:prSet presAssocID="{2BC1C28F-36C0-4673-9A68-6242CC19F231}" presName="parentText" presStyleLbl="node1" presStyleIdx="2" presStyleCnt="4" custScaleX="214917">
        <dgm:presLayoutVars>
          <dgm:chMax val="1"/>
          <dgm:bulletEnabled val="1"/>
        </dgm:presLayoutVars>
      </dgm:prSet>
      <dgm:spPr/>
    </dgm:pt>
    <dgm:pt modelId="{D4E139A4-2864-497C-937C-870186B659EE}" type="pres">
      <dgm:prSet presAssocID="{1DA85CCA-AE17-4CFE-A3AE-D37BC982AB3F}" presName="sp" presStyleCnt="0"/>
      <dgm:spPr/>
    </dgm:pt>
    <dgm:pt modelId="{EDCFCFF1-4660-41FB-92C3-B2A17E113C89}" type="pres">
      <dgm:prSet presAssocID="{B76E7BA7-2798-4113-9BA0-62A0202DBF76}" presName="linNode" presStyleCnt="0"/>
      <dgm:spPr/>
    </dgm:pt>
    <dgm:pt modelId="{EBED5CE8-AAAC-4878-A6F3-4C5C1623BF51}" type="pres">
      <dgm:prSet presAssocID="{B76E7BA7-2798-4113-9BA0-62A0202DBF76}" presName="parentText" presStyleLbl="node1" presStyleIdx="3" presStyleCnt="4" custScaleX="214917">
        <dgm:presLayoutVars>
          <dgm:chMax val="1"/>
          <dgm:bulletEnabled val="1"/>
        </dgm:presLayoutVars>
      </dgm:prSet>
      <dgm:spPr/>
    </dgm:pt>
  </dgm:ptLst>
  <dgm:cxnLst>
    <dgm:cxn modelId="{1C890A01-6F42-43AF-91D1-12D5F4B95B1D}" type="presOf" srcId="{2BC1C28F-36C0-4673-9A68-6242CC19F231}" destId="{DF1C6C23-F595-4F22-8944-1A41B0264CF9}" srcOrd="0" destOrd="0" presId="urn:microsoft.com/office/officeart/2005/8/layout/vList5"/>
    <dgm:cxn modelId="{2DD9E43C-39C3-45FE-A7F7-976CF6CD9AE5}" type="presOf" srcId="{25EFEA7F-1F4E-45C2-B54F-28447D233CAE}" destId="{382BA2BA-262D-4BF6-8E59-7D7701C302EC}" srcOrd="0" destOrd="0" presId="urn:microsoft.com/office/officeart/2005/8/layout/vList5"/>
    <dgm:cxn modelId="{91A9955F-C28F-4190-AD21-DEB8F556F662}" srcId="{25EFEA7F-1F4E-45C2-B54F-28447D233CAE}" destId="{1D98D9DB-89CF-4532-B72F-BF4E2C27F13A}" srcOrd="1" destOrd="0" parTransId="{82A35543-14F0-43D9-A7B5-8425C5DC0D79}" sibTransId="{82B32226-57AD-4901-983C-42B48DDF9542}"/>
    <dgm:cxn modelId="{3A0BCA61-98D1-48AA-98D0-CF05A2081082}" srcId="{25EFEA7F-1F4E-45C2-B54F-28447D233CAE}" destId="{B76E7BA7-2798-4113-9BA0-62A0202DBF76}" srcOrd="3" destOrd="0" parTransId="{299BB635-9953-43DC-BC3B-BA3DB14FFBDD}" sibTransId="{6465A30E-429A-4B00-BA68-130A36C85B97}"/>
    <dgm:cxn modelId="{BD4E6876-9138-4500-A33C-45D488A56B65}" srcId="{25EFEA7F-1F4E-45C2-B54F-28447D233CAE}" destId="{9D4B36B5-797C-442B-A2DD-5C4455650A8D}" srcOrd="0" destOrd="0" parTransId="{E576EFEA-AF94-4F3D-9E4D-1FE0F5EE3952}" sibTransId="{3C5CB464-EEF6-4DBD-8451-F20CFFD36E09}"/>
    <dgm:cxn modelId="{36CA4896-2453-481F-A040-0AF679D66C6C}" srcId="{25EFEA7F-1F4E-45C2-B54F-28447D233CAE}" destId="{2BC1C28F-36C0-4673-9A68-6242CC19F231}" srcOrd="2" destOrd="0" parTransId="{91301B56-6651-46AB-BF3B-DE6C738FBB58}" sibTransId="{1DA85CCA-AE17-4CFE-A3AE-D37BC982AB3F}"/>
    <dgm:cxn modelId="{3825C0B8-72EC-4811-9142-082B349427DF}" type="presOf" srcId="{B76E7BA7-2798-4113-9BA0-62A0202DBF76}" destId="{EBED5CE8-AAAC-4878-A6F3-4C5C1623BF51}" srcOrd="0" destOrd="0" presId="urn:microsoft.com/office/officeart/2005/8/layout/vList5"/>
    <dgm:cxn modelId="{5BE22CCE-C903-4901-B839-CDE6B05FDD7C}" type="presOf" srcId="{9D4B36B5-797C-442B-A2DD-5C4455650A8D}" destId="{2EF6151F-AA2D-4CAC-A6DA-9ECCAC8065C6}" srcOrd="0" destOrd="0" presId="urn:microsoft.com/office/officeart/2005/8/layout/vList5"/>
    <dgm:cxn modelId="{3EFAD3DA-9271-4E6D-B6AB-A5CBA5477247}" type="presOf" srcId="{1D98D9DB-89CF-4532-B72F-BF4E2C27F13A}" destId="{592F79B6-3DDB-45A0-B20A-13B46EC62299}" srcOrd="0" destOrd="0" presId="urn:microsoft.com/office/officeart/2005/8/layout/vList5"/>
    <dgm:cxn modelId="{11F77400-37C0-4E33-A389-08EBC73E0EA5}" type="presParOf" srcId="{382BA2BA-262D-4BF6-8E59-7D7701C302EC}" destId="{50CCE136-78F0-4136-A3DA-F9C344D924EC}" srcOrd="0" destOrd="0" presId="urn:microsoft.com/office/officeart/2005/8/layout/vList5"/>
    <dgm:cxn modelId="{CAA76DF9-F637-4C0E-AB36-A588DE16353B}" type="presParOf" srcId="{50CCE136-78F0-4136-A3DA-F9C344D924EC}" destId="{2EF6151F-AA2D-4CAC-A6DA-9ECCAC8065C6}" srcOrd="0" destOrd="0" presId="urn:microsoft.com/office/officeart/2005/8/layout/vList5"/>
    <dgm:cxn modelId="{EF3B3354-489A-4064-ADFF-45A2BAC1161E}" type="presParOf" srcId="{382BA2BA-262D-4BF6-8E59-7D7701C302EC}" destId="{91BB8826-39B5-4FA7-B335-7DD9E41DE20D}" srcOrd="1" destOrd="0" presId="urn:microsoft.com/office/officeart/2005/8/layout/vList5"/>
    <dgm:cxn modelId="{B18F4034-E9DB-4C11-946A-950B860E55B8}" type="presParOf" srcId="{382BA2BA-262D-4BF6-8E59-7D7701C302EC}" destId="{E6841160-2A21-446F-A7C4-9ED569F7A655}" srcOrd="2" destOrd="0" presId="urn:microsoft.com/office/officeart/2005/8/layout/vList5"/>
    <dgm:cxn modelId="{F1EA1187-C656-4D90-AF92-B7A7D823DF88}" type="presParOf" srcId="{E6841160-2A21-446F-A7C4-9ED569F7A655}" destId="{592F79B6-3DDB-45A0-B20A-13B46EC62299}" srcOrd="0" destOrd="0" presId="urn:microsoft.com/office/officeart/2005/8/layout/vList5"/>
    <dgm:cxn modelId="{2EEBBDCA-36DE-40CF-AF5E-A540181B2430}" type="presParOf" srcId="{382BA2BA-262D-4BF6-8E59-7D7701C302EC}" destId="{6AD1D317-271F-4FAE-AD63-1127441DAEDA}" srcOrd="3" destOrd="0" presId="urn:microsoft.com/office/officeart/2005/8/layout/vList5"/>
    <dgm:cxn modelId="{B3F70451-4022-4569-8837-54A0C81E4A3E}" type="presParOf" srcId="{382BA2BA-262D-4BF6-8E59-7D7701C302EC}" destId="{101664D6-9162-4757-B431-345ECE3C6543}" srcOrd="4" destOrd="0" presId="urn:microsoft.com/office/officeart/2005/8/layout/vList5"/>
    <dgm:cxn modelId="{1548E53F-7E19-4CA6-87FE-50FE7C787894}" type="presParOf" srcId="{101664D6-9162-4757-B431-345ECE3C6543}" destId="{DF1C6C23-F595-4F22-8944-1A41B0264CF9}" srcOrd="0" destOrd="0" presId="urn:microsoft.com/office/officeart/2005/8/layout/vList5"/>
    <dgm:cxn modelId="{C2EEB7C6-389D-4BC7-B4BF-4AEF86471E77}" type="presParOf" srcId="{382BA2BA-262D-4BF6-8E59-7D7701C302EC}" destId="{D4E139A4-2864-497C-937C-870186B659EE}" srcOrd="5" destOrd="0" presId="urn:microsoft.com/office/officeart/2005/8/layout/vList5"/>
    <dgm:cxn modelId="{199C9AEB-A59A-4A4D-B1A4-BC705E683632}" type="presParOf" srcId="{382BA2BA-262D-4BF6-8E59-7D7701C302EC}" destId="{EDCFCFF1-4660-41FB-92C3-B2A17E113C89}" srcOrd="6" destOrd="0" presId="urn:microsoft.com/office/officeart/2005/8/layout/vList5"/>
    <dgm:cxn modelId="{BB9F8A7A-FC68-454F-9A75-B5DB4CF2C238}" type="presParOf" srcId="{EDCFCFF1-4660-41FB-92C3-B2A17E113C89}" destId="{EBED5CE8-AAAC-4878-A6F3-4C5C1623BF5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B16138-0553-4C67-A1F6-CBCEA0C6F46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46D2791E-75E3-4197-9A96-0EB6F779AFD2}">
      <dgm:prSet/>
      <dgm:spPr/>
      <dgm:t>
        <a:bodyPr/>
        <a:lstStyle/>
        <a:p>
          <a:r>
            <a:rPr lang="en-GB"/>
            <a:t>VMware Workstation/Fusion/Player</a:t>
          </a:r>
        </a:p>
      </dgm:t>
    </dgm:pt>
    <dgm:pt modelId="{92DD6FF1-4EBD-446A-A29F-3B597D24CE1F}" type="parTrans" cxnId="{6064B740-C458-4C1C-A4BE-D0171365BE8D}">
      <dgm:prSet/>
      <dgm:spPr/>
      <dgm:t>
        <a:bodyPr/>
        <a:lstStyle/>
        <a:p>
          <a:endParaRPr lang="en-GB"/>
        </a:p>
      </dgm:t>
    </dgm:pt>
    <dgm:pt modelId="{D29B110E-10B8-4E7B-90FB-D801BEFAECD4}" type="sibTrans" cxnId="{6064B740-C458-4C1C-A4BE-D0171365BE8D}">
      <dgm:prSet/>
      <dgm:spPr/>
      <dgm:t>
        <a:bodyPr/>
        <a:lstStyle/>
        <a:p>
          <a:endParaRPr lang="en-GB"/>
        </a:p>
      </dgm:t>
    </dgm:pt>
    <dgm:pt modelId="{74B853BF-2CAB-4301-974E-FBED96A54896}">
      <dgm:prSet/>
      <dgm:spPr/>
      <dgm:t>
        <a:bodyPr/>
        <a:lstStyle/>
        <a:p>
          <a:r>
            <a:rPr lang="en-GB"/>
            <a:t>Microsoft Virtual PC – Windows 7 only</a:t>
          </a:r>
        </a:p>
      </dgm:t>
    </dgm:pt>
    <dgm:pt modelId="{ECA56E33-8421-488A-AE25-285D9C35ACAD}" type="parTrans" cxnId="{E3787121-3D5C-4F32-974A-0A3440D5FFD0}">
      <dgm:prSet/>
      <dgm:spPr/>
      <dgm:t>
        <a:bodyPr/>
        <a:lstStyle/>
        <a:p>
          <a:endParaRPr lang="en-GB"/>
        </a:p>
      </dgm:t>
    </dgm:pt>
    <dgm:pt modelId="{8A46ED0C-321B-4A5B-9243-86A4200CCCCA}" type="sibTrans" cxnId="{E3787121-3D5C-4F32-974A-0A3440D5FFD0}">
      <dgm:prSet/>
      <dgm:spPr/>
      <dgm:t>
        <a:bodyPr/>
        <a:lstStyle/>
        <a:p>
          <a:endParaRPr lang="en-GB"/>
        </a:p>
      </dgm:t>
    </dgm:pt>
    <dgm:pt modelId="{784ADB0F-A14F-481A-87C0-B7CE5ECDE29D}">
      <dgm:prSet/>
      <dgm:spPr/>
      <dgm:t>
        <a:bodyPr/>
        <a:lstStyle/>
        <a:p>
          <a:r>
            <a:rPr lang="en-GB"/>
            <a:t>Oracle VM VirtualBox</a:t>
          </a:r>
        </a:p>
      </dgm:t>
    </dgm:pt>
    <dgm:pt modelId="{3D6297B2-D96D-4D06-A6F4-F3284F861BA3}" type="parTrans" cxnId="{C4EE06A6-AE34-4A83-9AE0-2743BBE7093C}">
      <dgm:prSet/>
      <dgm:spPr/>
      <dgm:t>
        <a:bodyPr/>
        <a:lstStyle/>
        <a:p>
          <a:endParaRPr lang="en-GB"/>
        </a:p>
      </dgm:t>
    </dgm:pt>
    <dgm:pt modelId="{0C450FF2-3AD9-4D74-8546-6F721DC6CD84}" type="sibTrans" cxnId="{C4EE06A6-AE34-4A83-9AE0-2743BBE7093C}">
      <dgm:prSet/>
      <dgm:spPr/>
      <dgm:t>
        <a:bodyPr/>
        <a:lstStyle/>
        <a:p>
          <a:endParaRPr lang="en-GB"/>
        </a:p>
      </dgm:t>
    </dgm:pt>
    <dgm:pt modelId="{9A5D6964-958A-473A-8FF8-5CBCEBE91299}">
      <dgm:prSet/>
      <dgm:spPr/>
      <dgm:t>
        <a:bodyPr/>
        <a:lstStyle/>
        <a:p>
          <a:r>
            <a:rPr lang="en-GB"/>
            <a:t>Red Hat Enterprise Virtualization</a:t>
          </a:r>
        </a:p>
      </dgm:t>
    </dgm:pt>
    <dgm:pt modelId="{09AA4EA4-DEC2-4867-87F3-702FCD484DFF}" type="parTrans" cxnId="{0B39E0A3-C311-413C-9FCB-21E737DC949B}">
      <dgm:prSet/>
      <dgm:spPr/>
      <dgm:t>
        <a:bodyPr/>
        <a:lstStyle/>
        <a:p>
          <a:endParaRPr lang="en-GB"/>
        </a:p>
      </dgm:t>
    </dgm:pt>
    <dgm:pt modelId="{0AD6F901-0D73-455A-B0F8-2202DB47B985}" type="sibTrans" cxnId="{0B39E0A3-C311-413C-9FCB-21E737DC949B}">
      <dgm:prSet/>
      <dgm:spPr/>
      <dgm:t>
        <a:bodyPr/>
        <a:lstStyle/>
        <a:p>
          <a:endParaRPr lang="en-GB"/>
        </a:p>
      </dgm:t>
    </dgm:pt>
    <dgm:pt modelId="{D943345E-8187-4DC7-A4FC-A9CB76BA5F4F}">
      <dgm:prSet/>
      <dgm:spPr/>
      <dgm:t>
        <a:bodyPr/>
        <a:lstStyle/>
        <a:p>
          <a:r>
            <a:rPr lang="en-GB"/>
            <a:t>KVM - virtualization infrastructure for the Linux kernel</a:t>
          </a:r>
        </a:p>
      </dgm:t>
    </dgm:pt>
    <dgm:pt modelId="{0E6B388A-E04E-40EE-BA71-679C64EA6A97}" type="parTrans" cxnId="{FDCCC423-BF70-4F39-B040-FE8824993CEC}">
      <dgm:prSet/>
      <dgm:spPr/>
      <dgm:t>
        <a:bodyPr/>
        <a:lstStyle/>
        <a:p>
          <a:endParaRPr lang="en-GB"/>
        </a:p>
      </dgm:t>
    </dgm:pt>
    <dgm:pt modelId="{FE931BD0-7ABA-4A89-BF98-1A30A765CA32}" type="sibTrans" cxnId="{FDCCC423-BF70-4F39-B040-FE8824993CEC}">
      <dgm:prSet/>
      <dgm:spPr/>
      <dgm:t>
        <a:bodyPr/>
        <a:lstStyle/>
        <a:p>
          <a:endParaRPr lang="en-GB"/>
        </a:p>
      </dgm:t>
    </dgm:pt>
    <dgm:pt modelId="{A8DD131D-7F22-45DD-831B-116483E2A54F}" type="pres">
      <dgm:prSet presAssocID="{79B16138-0553-4C67-A1F6-CBCEA0C6F463}" presName="Name0" presStyleCnt="0">
        <dgm:presLayoutVars>
          <dgm:dir/>
          <dgm:animLvl val="lvl"/>
          <dgm:resizeHandles val="exact"/>
        </dgm:presLayoutVars>
      </dgm:prSet>
      <dgm:spPr/>
    </dgm:pt>
    <dgm:pt modelId="{6FEEBCB5-83AC-427D-9171-E342DA7A8513}" type="pres">
      <dgm:prSet presAssocID="{46D2791E-75E3-4197-9A96-0EB6F779AFD2}" presName="linNode" presStyleCnt="0"/>
      <dgm:spPr/>
    </dgm:pt>
    <dgm:pt modelId="{305A7334-A5DC-4B8C-AC69-65ADE16BC76A}" type="pres">
      <dgm:prSet presAssocID="{46D2791E-75E3-4197-9A96-0EB6F779AFD2}" presName="parentText" presStyleLbl="node1" presStyleIdx="0" presStyleCnt="5" custScaleX="189350">
        <dgm:presLayoutVars>
          <dgm:chMax val="1"/>
          <dgm:bulletEnabled val="1"/>
        </dgm:presLayoutVars>
      </dgm:prSet>
      <dgm:spPr/>
    </dgm:pt>
    <dgm:pt modelId="{E2B6AB08-C35C-4CDC-AFBE-0926659D6086}" type="pres">
      <dgm:prSet presAssocID="{D29B110E-10B8-4E7B-90FB-D801BEFAECD4}" presName="sp" presStyleCnt="0"/>
      <dgm:spPr/>
    </dgm:pt>
    <dgm:pt modelId="{5F49D696-EF0D-448D-80F2-A7F7C09B0034}" type="pres">
      <dgm:prSet presAssocID="{74B853BF-2CAB-4301-974E-FBED96A54896}" presName="linNode" presStyleCnt="0"/>
      <dgm:spPr/>
    </dgm:pt>
    <dgm:pt modelId="{7CC56C8A-39F7-4B0A-970B-913E662BED86}" type="pres">
      <dgm:prSet presAssocID="{74B853BF-2CAB-4301-974E-FBED96A54896}" presName="parentText" presStyleLbl="node1" presStyleIdx="1" presStyleCnt="5" custScaleX="189350">
        <dgm:presLayoutVars>
          <dgm:chMax val="1"/>
          <dgm:bulletEnabled val="1"/>
        </dgm:presLayoutVars>
      </dgm:prSet>
      <dgm:spPr/>
    </dgm:pt>
    <dgm:pt modelId="{DE6D6A15-D6A4-43F0-973A-D057A44E7536}" type="pres">
      <dgm:prSet presAssocID="{8A46ED0C-321B-4A5B-9243-86A4200CCCCA}" presName="sp" presStyleCnt="0"/>
      <dgm:spPr/>
    </dgm:pt>
    <dgm:pt modelId="{B312ECBF-82B1-45C0-8488-EB4CC4B8F1A0}" type="pres">
      <dgm:prSet presAssocID="{784ADB0F-A14F-481A-87C0-B7CE5ECDE29D}" presName="linNode" presStyleCnt="0"/>
      <dgm:spPr/>
    </dgm:pt>
    <dgm:pt modelId="{04132D30-DE43-4F45-ACD6-820AA3C8073C}" type="pres">
      <dgm:prSet presAssocID="{784ADB0F-A14F-481A-87C0-B7CE5ECDE29D}" presName="parentText" presStyleLbl="node1" presStyleIdx="2" presStyleCnt="5" custScaleX="189350">
        <dgm:presLayoutVars>
          <dgm:chMax val="1"/>
          <dgm:bulletEnabled val="1"/>
        </dgm:presLayoutVars>
      </dgm:prSet>
      <dgm:spPr/>
    </dgm:pt>
    <dgm:pt modelId="{D9677130-9ECC-4B76-8F44-9D6ABED26567}" type="pres">
      <dgm:prSet presAssocID="{0C450FF2-3AD9-4D74-8546-6F721DC6CD84}" presName="sp" presStyleCnt="0"/>
      <dgm:spPr/>
    </dgm:pt>
    <dgm:pt modelId="{CA3CC5CD-9F90-47DF-8C0A-421174DB987B}" type="pres">
      <dgm:prSet presAssocID="{9A5D6964-958A-473A-8FF8-5CBCEBE91299}" presName="linNode" presStyleCnt="0"/>
      <dgm:spPr/>
    </dgm:pt>
    <dgm:pt modelId="{62CE63E7-6667-4F73-8193-DB0F43794590}" type="pres">
      <dgm:prSet presAssocID="{9A5D6964-958A-473A-8FF8-5CBCEBE91299}" presName="parentText" presStyleLbl="node1" presStyleIdx="3" presStyleCnt="5" custScaleX="189350">
        <dgm:presLayoutVars>
          <dgm:chMax val="1"/>
          <dgm:bulletEnabled val="1"/>
        </dgm:presLayoutVars>
      </dgm:prSet>
      <dgm:spPr/>
    </dgm:pt>
    <dgm:pt modelId="{52C92385-26C2-467E-A76F-1BAA2C294348}" type="pres">
      <dgm:prSet presAssocID="{0AD6F901-0D73-455A-B0F8-2202DB47B985}" presName="sp" presStyleCnt="0"/>
      <dgm:spPr/>
    </dgm:pt>
    <dgm:pt modelId="{2C8F9D90-66D3-4666-AADD-DF52F48330BA}" type="pres">
      <dgm:prSet presAssocID="{D943345E-8187-4DC7-A4FC-A9CB76BA5F4F}" presName="linNode" presStyleCnt="0"/>
      <dgm:spPr/>
    </dgm:pt>
    <dgm:pt modelId="{A98071D4-F76F-4AA1-9D08-709CB9F7B203}" type="pres">
      <dgm:prSet presAssocID="{D943345E-8187-4DC7-A4FC-A9CB76BA5F4F}" presName="parentText" presStyleLbl="node1" presStyleIdx="4" presStyleCnt="5" custScaleX="189350">
        <dgm:presLayoutVars>
          <dgm:chMax val="1"/>
          <dgm:bulletEnabled val="1"/>
        </dgm:presLayoutVars>
      </dgm:prSet>
      <dgm:spPr/>
    </dgm:pt>
  </dgm:ptLst>
  <dgm:cxnLst>
    <dgm:cxn modelId="{E3787121-3D5C-4F32-974A-0A3440D5FFD0}" srcId="{79B16138-0553-4C67-A1F6-CBCEA0C6F463}" destId="{74B853BF-2CAB-4301-974E-FBED96A54896}" srcOrd="1" destOrd="0" parTransId="{ECA56E33-8421-488A-AE25-285D9C35ACAD}" sibTransId="{8A46ED0C-321B-4A5B-9243-86A4200CCCCA}"/>
    <dgm:cxn modelId="{FDCCC423-BF70-4F39-B040-FE8824993CEC}" srcId="{79B16138-0553-4C67-A1F6-CBCEA0C6F463}" destId="{D943345E-8187-4DC7-A4FC-A9CB76BA5F4F}" srcOrd="4" destOrd="0" parTransId="{0E6B388A-E04E-40EE-BA71-679C64EA6A97}" sibTransId="{FE931BD0-7ABA-4A89-BF98-1A30A765CA32}"/>
    <dgm:cxn modelId="{01199F24-7A36-4349-AF96-DC049E7680EF}" type="presOf" srcId="{9A5D6964-958A-473A-8FF8-5CBCEBE91299}" destId="{62CE63E7-6667-4F73-8193-DB0F43794590}" srcOrd="0" destOrd="0" presId="urn:microsoft.com/office/officeart/2005/8/layout/vList5"/>
    <dgm:cxn modelId="{6064B740-C458-4C1C-A4BE-D0171365BE8D}" srcId="{79B16138-0553-4C67-A1F6-CBCEA0C6F463}" destId="{46D2791E-75E3-4197-9A96-0EB6F779AFD2}" srcOrd="0" destOrd="0" parTransId="{92DD6FF1-4EBD-446A-A29F-3B597D24CE1F}" sibTransId="{D29B110E-10B8-4E7B-90FB-D801BEFAECD4}"/>
    <dgm:cxn modelId="{37F41552-F018-42D3-B7DA-583248ADB3AD}" type="presOf" srcId="{74B853BF-2CAB-4301-974E-FBED96A54896}" destId="{7CC56C8A-39F7-4B0A-970B-913E662BED86}" srcOrd="0" destOrd="0" presId="urn:microsoft.com/office/officeart/2005/8/layout/vList5"/>
    <dgm:cxn modelId="{25C51698-D46E-4656-9963-230CB9A0EEF2}" type="presOf" srcId="{79B16138-0553-4C67-A1F6-CBCEA0C6F463}" destId="{A8DD131D-7F22-45DD-831B-116483E2A54F}" srcOrd="0" destOrd="0" presId="urn:microsoft.com/office/officeart/2005/8/layout/vList5"/>
    <dgm:cxn modelId="{0B39E0A3-C311-413C-9FCB-21E737DC949B}" srcId="{79B16138-0553-4C67-A1F6-CBCEA0C6F463}" destId="{9A5D6964-958A-473A-8FF8-5CBCEBE91299}" srcOrd="3" destOrd="0" parTransId="{09AA4EA4-DEC2-4867-87F3-702FCD484DFF}" sibTransId="{0AD6F901-0D73-455A-B0F8-2202DB47B985}"/>
    <dgm:cxn modelId="{C4EE06A6-AE34-4A83-9AE0-2743BBE7093C}" srcId="{79B16138-0553-4C67-A1F6-CBCEA0C6F463}" destId="{784ADB0F-A14F-481A-87C0-B7CE5ECDE29D}" srcOrd="2" destOrd="0" parTransId="{3D6297B2-D96D-4D06-A6F4-F3284F861BA3}" sibTransId="{0C450FF2-3AD9-4D74-8546-6F721DC6CD84}"/>
    <dgm:cxn modelId="{EDE4FBAE-DD43-42F5-98BD-FBA1033965EB}" type="presOf" srcId="{46D2791E-75E3-4197-9A96-0EB6F779AFD2}" destId="{305A7334-A5DC-4B8C-AC69-65ADE16BC76A}" srcOrd="0" destOrd="0" presId="urn:microsoft.com/office/officeart/2005/8/layout/vList5"/>
    <dgm:cxn modelId="{A5D750B4-7FCF-4CFE-B5E7-A970CAC7AFD3}" type="presOf" srcId="{D943345E-8187-4DC7-A4FC-A9CB76BA5F4F}" destId="{A98071D4-F76F-4AA1-9D08-709CB9F7B203}" srcOrd="0" destOrd="0" presId="urn:microsoft.com/office/officeart/2005/8/layout/vList5"/>
    <dgm:cxn modelId="{7C1AA1D9-F9FF-4696-83C8-5C462FFB5E4A}" type="presOf" srcId="{784ADB0F-A14F-481A-87C0-B7CE5ECDE29D}" destId="{04132D30-DE43-4F45-ACD6-820AA3C8073C}" srcOrd="0" destOrd="0" presId="urn:microsoft.com/office/officeart/2005/8/layout/vList5"/>
    <dgm:cxn modelId="{3B6011CD-5391-498C-B1AB-95101FD7A7F9}" type="presParOf" srcId="{A8DD131D-7F22-45DD-831B-116483E2A54F}" destId="{6FEEBCB5-83AC-427D-9171-E342DA7A8513}" srcOrd="0" destOrd="0" presId="urn:microsoft.com/office/officeart/2005/8/layout/vList5"/>
    <dgm:cxn modelId="{2B373954-ABA9-47B8-9912-AF86EC9A87FC}" type="presParOf" srcId="{6FEEBCB5-83AC-427D-9171-E342DA7A8513}" destId="{305A7334-A5DC-4B8C-AC69-65ADE16BC76A}" srcOrd="0" destOrd="0" presId="urn:microsoft.com/office/officeart/2005/8/layout/vList5"/>
    <dgm:cxn modelId="{2E04EAD3-7DEF-428A-A484-0244F022425D}" type="presParOf" srcId="{A8DD131D-7F22-45DD-831B-116483E2A54F}" destId="{E2B6AB08-C35C-4CDC-AFBE-0926659D6086}" srcOrd="1" destOrd="0" presId="urn:microsoft.com/office/officeart/2005/8/layout/vList5"/>
    <dgm:cxn modelId="{B22499A8-26B8-4CA0-BA50-529830DA3DE2}" type="presParOf" srcId="{A8DD131D-7F22-45DD-831B-116483E2A54F}" destId="{5F49D696-EF0D-448D-80F2-A7F7C09B0034}" srcOrd="2" destOrd="0" presId="urn:microsoft.com/office/officeart/2005/8/layout/vList5"/>
    <dgm:cxn modelId="{4661F009-F5C2-4A21-A8A1-0879C11DB83F}" type="presParOf" srcId="{5F49D696-EF0D-448D-80F2-A7F7C09B0034}" destId="{7CC56C8A-39F7-4B0A-970B-913E662BED86}" srcOrd="0" destOrd="0" presId="urn:microsoft.com/office/officeart/2005/8/layout/vList5"/>
    <dgm:cxn modelId="{D838EA5C-AAFC-4A6F-9885-F7B456C2DF89}" type="presParOf" srcId="{A8DD131D-7F22-45DD-831B-116483E2A54F}" destId="{DE6D6A15-D6A4-43F0-973A-D057A44E7536}" srcOrd="3" destOrd="0" presId="urn:microsoft.com/office/officeart/2005/8/layout/vList5"/>
    <dgm:cxn modelId="{6DD685A7-6512-4D26-8993-72F7F56CDEEC}" type="presParOf" srcId="{A8DD131D-7F22-45DD-831B-116483E2A54F}" destId="{B312ECBF-82B1-45C0-8488-EB4CC4B8F1A0}" srcOrd="4" destOrd="0" presId="urn:microsoft.com/office/officeart/2005/8/layout/vList5"/>
    <dgm:cxn modelId="{0FC6B9F9-EE97-4D68-AD98-693C2C2A17FA}" type="presParOf" srcId="{B312ECBF-82B1-45C0-8488-EB4CC4B8F1A0}" destId="{04132D30-DE43-4F45-ACD6-820AA3C8073C}" srcOrd="0" destOrd="0" presId="urn:microsoft.com/office/officeart/2005/8/layout/vList5"/>
    <dgm:cxn modelId="{7F2361D5-D5CC-4E70-A7DE-1ABFC04AD540}" type="presParOf" srcId="{A8DD131D-7F22-45DD-831B-116483E2A54F}" destId="{D9677130-9ECC-4B76-8F44-9D6ABED26567}" srcOrd="5" destOrd="0" presId="urn:microsoft.com/office/officeart/2005/8/layout/vList5"/>
    <dgm:cxn modelId="{51D1B465-EEDA-487A-AE0B-CFB7EBBA4C13}" type="presParOf" srcId="{A8DD131D-7F22-45DD-831B-116483E2A54F}" destId="{CA3CC5CD-9F90-47DF-8C0A-421174DB987B}" srcOrd="6" destOrd="0" presId="urn:microsoft.com/office/officeart/2005/8/layout/vList5"/>
    <dgm:cxn modelId="{65EC6B28-CC10-4D5E-AD27-51060AFEA614}" type="presParOf" srcId="{CA3CC5CD-9F90-47DF-8C0A-421174DB987B}" destId="{62CE63E7-6667-4F73-8193-DB0F43794590}" srcOrd="0" destOrd="0" presId="urn:microsoft.com/office/officeart/2005/8/layout/vList5"/>
    <dgm:cxn modelId="{7D2C85E3-F45A-4316-BF94-07884F1ED65F}" type="presParOf" srcId="{A8DD131D-7F22-45DD-831B-116483E2A54F}" destId="{52C92385-26C2-467E-A76F-1BAA2C294348}" srcOrd="7" destOrd="0" presId="urn:microsoft.com/office/officeart/2005/8/layout/vList5"/>
    <dgm:cxn modelId="{5AACA56C-66DC-46FB-AF5A-860B674F9CC1}" type="presParOf" srcId="{A8DD131D-7F22-45DD-831B-116483E2A54F}" destId="{2C8F9D90-66D3-4666-AADD-DF52F48330BA}" srcOrd="8" destOrd="0" presId="urn:microsoft.com/office/officeart/2005/8/layout/vList5"/>
    <dgm:cxn modelId="{25FF6F4E-0880-4E20-A639-62A8932AEEF5}" type="presParOf" srcId="{2C8F9D90-66D3-4666-AADD-DF52F48330BA}" destId="{A98071D4-F76F-4AA1-9D08-709CB9F7B203}"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304A2A-F7CE-479F-9583-845284B282C2}"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E45A27C0-3CB1-4A64-B26E-0980563DAA2A}">
      <dgm:prSet/>
      <dgm:spPr/>
      <dgm:t>
        <a:bodyPr/>
        <a:lstStyle/>
        <a:p>
          <a:pPr>
            <a:defRPr cap="all"/>
          </a:pPr>
          <a:r>
            <a:rPr lang="en-GB"/>
            <a:t>Virtual switch</a:t>
          </a:r>
          <a:endParaRPr lang="en-US"/>
        </a:p>
      </dgm:t>
    </dgm:pt>
    <dgm:pt modelId="{7C8A5345-F615-4E57-B89C-D573258F9972}" type="parTrans" cxnId="{719CD912-E919-41DE-AB1F-84E41D587AA6}">
      <dgm:prSet/>
      <dgm:spPr/>
      <dgm:t>
        <a:bodyPr/>
        <a:lstStyle/>
        <a:p>
          <a:endParaRPr lang="en-US"/>
        </a:p>
      </dgm:t>
    </dgm:pt>
    <dgm:pt modelId="{F08D6C4B-1DFB-4B07-ABAD-216ADEF4ABAF}" type="sibTrans" cxnId="{719CD912-E919-41DE-AB1F-84E41D587AA6}">
      <dgm:prSet/>
      <dgm:spPr/>
      <dgm:t>
        <a:bodyPr/>
        <a:lstStyle/>
        <a:p>
          <a:endParaRPr lang="en-US"/>
        </a:p>
      </dgm:t>
    </dgm:pt>
    <dgm:pt modelId="{3D6C0E55-3F73-4DFD-9AEF-A17A11608163}">
      <dgm:prSet/>
      <dgm:spPr/>
      <dgm:t>
        <a:bodyPr/>
        <a:lstStyle/>
        <a:p>
          <a:pPr>
            <a:defRPr cap="all"/>
          </a:pPr>
          <a:r>
            <a:rPr lang="en-GB"/>
            <a:t>Virtual firewall</a:t>
          </a:r>
          <a:endParaRPr lang="en-US"/>
        </a:p>
      </dgm:t>
    </dgm:pt>
    <dgm:pt modelId="{1B1B00CB-2855-45F7-BFC2-D37A4364991E}" type="parTrans" cxnId="{917E4C14-777B-4F8C-A569-6AD07CBC29FA}">
      <dgm:prSet/>
      <dgm:spPr/>
      <dgm:t>
        <a:bodyPr/>
        <a:lstStyle/>
        <a:p>
          <a:endParaRPr lang="en-US"/>
        </a:p>
      </dgm:t>
    </dgm:pt>
    <dgm:pt modelId="{9D9746BA-C117-4F62-BA23-0942D93E6E83}" type="sibTrans" cxnId="{917E4C14-777B-4F8C-A569-6AD07CBC29FA}">
      <dgm:prSet/>
      <dgm:spPr/>
      <dgm:t>
        <a:bodyPr/>
        <a:lstStyle/>
        <a:p>
          <a:endParaRPr lang="en-US"/>
        </a:p>
      </dgm:t>
    </dgm:pt>
    <dgm:pt modelId="{C23A0EF3-F3D1-4CE0-BEB9-43CCFBE30EC6}">
      <dgm:prSet/>
      <dgm:spPr/>
      <dgm:t>
        <a:bodyPr/>
        <a:lstStyle/>
        <a:p>
          <a:pPr>
            <a:defRPr cap="all"/>
          </a:pPr>
          <a:r>
            <a:rPr lang="en-GB"/>
            <a:t>Virtual NIC</a:t>
          </a:r>
          <a:endParaRPr lang="en-US"/>
        </a:p>
      </dgm:t>
    </dgm:pt>
    <dgm:pt modelId="{18696ABB-EA98-45AD-9E24-FFA8EBBB97E4}" type="parTrans" cxnId="{45BA6636-1AA6-41EB-9A47-F5F3AA0B34CB}">
      <dgm:prSet/>
      <dgm:spPr/>
      <dgm:t>
        <a:bodyPr/>
        <a:lstStyle/>
        <a:p>
          <a:endParaRPr lang="en-US"/>
        </a:p>
      </dgm:t>
    </dgm:pt>
    <dgm:pt modelId="{763CF7E1-20EC-4DD5-A09C-A9E66599B951}" type="sibTrans" cxnId="{45BA6636-1AA6-41EB-9A47-F5F3AA0B34CB}">
      <dgm:prSet/>
      <dgm:spPr/>
      <dgm:t>
        <a:bodyPr/>
        <a:lstStyle/>
        <a:p>
          <a:endParaRPr lang="en-US"/>
        </a:p>
      </dgm:t>
    </dgm:pt>
    <dgm:pt modelId="{B0702AF9-8B20-4FEB-9137-C3420D2A4604}">
      <dgm:prSet/>
      <dgm:spPr/>
      <dgm:t>
        <a:bodyPr/>
        <a:lstStyle/>
        <a:p>
          <a:pPr>
            <a:defRPr cap="all"/>
          </a:pPr>
          <a:r>
            <a:rPr lang="en-GB"/>
            <a:t>Virtual router</a:t>
          </a:r>
          <a:endParaRPr lang="en-US"/>
        </a:p>
      </dgm:t>
    </dgm:pt>
    <dgm:pt modelId="{4EF60888-8D36-428E-AE34-A4B4EADB1A9D}" type="parTrans" cxnId="{4E3309E6-BE1E-4EDF-98CD-CB401D12759E}">
      <dgm:prSet/>
      <dgm:spPr/>
      <dgm:t>
        <a:bodyPr/>
        <a:lstStyle/>
        <a:p>
          <a:endParaRPr lang="en-US"/>
        </a:p>
      </dgm:t>
    </dgm:pt>
    <dgm:pt modelId="{63EFDC2C-E91E-4786-AD17-994B9E2FD9E9}" type="sibTrans" cxnId="{4E3309E6-BE1E-4EDF-98CD-CB401D12759E}">
      <dgm:prSet/>
      <dgm:spPr/>
      <dgm:t>
        <a:bodyPr/>
        <a:lstStyle/>
        <a:p>
          <a:endParaRPr lang="en-US"/>
        </a:p>
      </dgm:t>
    </dgm:pt>
    <dgm:pt modelId="{D93C49A6-3AA8-4101-987E-290B8E49B541}">
      <dgm:prSet/>
      <dgm:spPr/>
      <dgm:t>
        <a:bodyPr/>
        <a:lstStyle/>
        <a:p>
          <a:pPr>
            <a:defRPr cap="all"/>
          </a:pPr>
          <a:r>
            <a:rPr lang="en-GB"/>
            <a:t>Hypervisor</a:t>
          </a:r>
          <a:endParaRPr lang="en-US"/>
        </a:p>
      </dgm:t>
    </dgm:pt>
    <dgm:pt modelId="{E20368A0-7CFC-4986-987C-518F64B487AF}" type="parTrans" cxnId="{3FB9656B-3430-4C1C-AAC1-23B71D2F37A9}">
      <dgm:prSet/>
      <dgm:spPr/>
      <dgm:t>
        <a:bodyPr/>
        <a:lstStyle/>
        <a:p>
          <a:endParaRPr lang="en-US"/>
        </a:p>
      </dgm:t>
    </dgm:pt>
    <dgm:pt modelId="{99966763-989F-4BF5-8319-9D4278AE6624}" type="sibTrans" cxnId="{3FB9656B-3430-4C1C-AAC1-23B71D2F37A9}">
      <dgm:prSet/>
      <dgm:spPr/>
      <dgm:t>
        <a:bodyPr/>
        <a:lstStyle/>
        <a:p>
          <a:endParaRPr lang="en-US"/>
        </a:p>
      </dgm:t>
    </dgm:pt>
    <dgm:pt modelId="{5E246535-DDFD-4536-9899-633193024089}" type="pres">
      <dgm:prSet presAssocID="{84304A2A-F7CE-479F-9583-845284B282C2}" presName="root" presStyleCnt="0">
        <dgm:presLayoutVars>
          <dgm:dir/>
          <dgm:resizeHandles val="exact"/>
        </dgm:presLayoutVars>
      </dgm:prSet>
      <dgm:spPr/>
    </dgm:pt>
    <dgm:pt modelId="{51D923DF-997D-44A3-BB4A-4CA3E78A948A}" type="pres">
      <dgm:prSet presAssocID="{E45A27C0-3CB1-4A64-B26E-0980563DAA2A}" presName="compNode" presStyleCnt="0"/>
      <dgm:spPr/>
    </dgm:pt>
    <dgm:pt modelId="{1B8BA375-EEE5-47BD-AFB2-CEF85F1B456A}" type="pres">
      <dgm:prSet presAssocID="{E45A27C0-3CB1-4A64-B26E-0980563DAA2A}" presName="iconBgRect" presStyleLbl="bgShp" presStyleIdx="0" presStyleCnt="5"/>
      <dgm:spPr>
        <a:solidFill>
          <a:schemeClr val="accent4">
            <a:lumMod val="40000"/>
            <a:lumOff val="60000"/>
          </a:schemeClr>
        </a:solidFill>
      </dgm:spPr>
    </dgm:pt>
    <dgm:pt modelId="{154FBE61-5636-4216-877D-F1D86814049F}" type="pres">
      <dgm:prSet presAssocID="{E45A27C0-3CB1-4A64-B26E-0980563DAA2A}"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itor"/>
        </a:ext>
      </dgm:extLst>
    </dgm:pt>
    <dgm:pt modelId="{286F590C-1C0B-4DC9-8B3B-5B4134F1EF68}" type="pres">
      <dgm:prSet presAssocID="{E45A27C0-3CB1-4A64-B26E-0980563DAA2A}" presName="spaceRect" presStyleCnt="0"/>
      <dgm:spPr/>
    </dgm:pt>
    <dgm:pt modelId="{F8E8B18B-5484-4DA4-A2B6-F632ECAD7FC7}" type="pres">
      <dgm:prSet presAssocID="{E45A27C0-3CB1-4A64-B26E-0980563DAA2A}" presName="textRect" presStyleLbl="revTx" presStyleIdx="0" presStyleCnt="5">
        <dgm:presLayoutVars>
          <dgm:chMax val="1"/>
          <dgm:chPref val="1"/>
        </dgm:presLayoutVars>
      </dgm:prSet>
      <dgm:spPr/>
    </dgm:pt>
    <dgm:pt modelId="{EDC3C784-D38F-443D-BAE6-65441E3BAF76}" type="pres">
      <dgm:prSet presAssocID="{F08D6C4B-1DFB-4B07-ABAD-216ADEF4ABAF}" presName="sibTrans" presStyleCnt="0"/>
      <dgm:spPr/>
    </dgm:pt>
    <dgm:pt modelId="{CEC8A048-4E3D-4B85-9459-E8E7C6A03102}" type="pres">
      <dgm:prSet presAssocID="{3D6C0E55-3F73-4DFD-9AEF-A17A11608163}" presName="compNode" presStyleCnt="0"/>
      <dgm:spPr/>
    </dgm:pt>
    <dgm:pt modelId="{491282A0-9F4A-47D7-A0E1-31DDC5A86805}" type="pres">
      <dgm:prSet presAssocID="{3D6C0E55-3F73-4DFD-9AEF-A17A11608163}" presName="iconBgRect" presStyleLbl="bgShp" presStyleIdx="1" presStyleCnt="5"/>
      <dgm:spPr>
        <a:solidFill>
          <a:schemeClr val="accent4">
            <a:lumMod val="40000"/>
            <a:lumOff val="60000"/>
          </a:schemeClr>
        </a:solidFill>
      </dgm:spPr>
    </dgm:pt>
    <dgm:pt modelId="{8FE06BF2-2F37-4EB8-A511-ED5479F95B4F}" type="pres">
      <dgm:prSet presAssocID="{3D6C0E55-3F73-4DFD-9AEF-A17A11608163}"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puter"/>
        </a:ext>
      </dgm:extLst>
    </dgm:pt>
    <dgm:pt modelId="{BDB37F04-15C5-4324-8237-8A611A7145DB}" type="pres">
      <dgm:prSet presAssocID="{3D6C0E55-3F73-4DFD-9AEF-A17A11608163}" presName="spaceRect" presStyleCnt="0"/>
      <dgm:spPr/>
    </dgm:pt>
    <dgm:pt modelId="{42A2450B-D5CE-4E44-B240-5BFDF6D1526B}" type="pres">
      <dgm:prSet presAssocID="{3D6C0E55-3F73-4DFD-9AEF-A17A11608163}" presName="textRect" presStyleLbl="revTx" presStyleIdx="1" presStyleCnt="5">
        <dgm:presLayoutVars>
          <dgm:chMax val="1"/>
          <dgm:chPref val="1"/>
        </dgm:presLayoutVars>
      </dgm:prSet>
      <dgm:spPr/>
    </dgm:pt>
    <dgm:pt modelId="{9C0A9EB9-6EDC-4102-9233-DAE0D7A6C529}" type="pres">
      <dgm:prSet presAssocID="{9D9746BA-C117-4F62-BA23-0942D93E6E83}" presName="sibTrans" presStyleCnt="0"/>
      <dgm:spPr/>
    </dgm:pt>
    <dgm:pt modelId="{3BC65631-E6FB-4CB4-9BEB-98A67018BD67}" type="pres">
      <dgm:prSet presAssocID="{C23A0EF3-F3D1-4CE0-BEB9-43CCFBE30EC6}" presName="compNode" presStyleCnt="0"/>
      <dgm:spPr/>
    </dgm:pt>
    <dgm:pt modelId="{CE355354-A1ED-42DC-AF41-48147B75A32F}" type="pres">
      <dgm:prSet presAssocID="{C23A0EF3-F3D1-4CE0-BEB9-43CCFBE30EC6}" presName="iconBgRect" presStyleLbl="bgShp" presStyleIdx="2" presStyleCnt="5"/>
      <dgm:spPr>
        <a:solidFill>
          <a:schemeClr val="accent4">
            <a:lumMod val="40000"/>
            <a:lumOff val="60000"/>
          </a:schemeClr>
        </a:solidFill>
      </dgm:spPr>
    </dgm:pt>
    <dgm:pt modelId="{60E64D7A-4A70-42F4-9E12-B73FBB07CEDF}" type="pres">
      <dgm:prSet presAssocID="{C23A0EF3-F3D1-4CE0-BEB9-43CCFBE30EC6}"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aptop"/>
        </a:ext>
      </dgm:extLst>
    </dgm:pt>
    <dgm:pt modelId="{A1E6821B-67B6-4EC2-B1D3-F5A41668D6A1}" type="pres">
      <dgm:prSet presAssocID="{C23A0EF3-F3D1-4CE0-BEB9-43CCFBE30EC6}" presName="spaceRect" presStyleCnt="0"/>
      <dgm:spPr/>
    </dgm:pt>
    <dgm:pt modelId="{9E3C6C8B-4AED-47B0-AEB6-D09B9011E3C1}" type="pres">
      <dgm:prSet presAssocID="{C23A0EF3-F3D1-4CE0-BEB9-43CCFBE30EC6}" presName="textRect" presStyleLbl="revTx" presStyleIdx="2" presStyleCnt="5">
        <dgm:presLayoutVars>
          <dgm:chMax val="1"/>
          <dgm:chPref val="1"/>
        </dgm:presLayoutVars>
      </dgm:prSet>
      <dgm:spPr/>
    </dgm:pt>
    <dgm:pt modelId="{0EBF367B-B89D-45AD-BFAD-A0FC16BA3110}" type="pres">
      <dgm:prSet presAssocID="{763CF7E1-20EC-4DD5-A09C-A9E66599B951}" presName="sibTrans" presStyleCnt="0"/>
      <dgm:spPr/>
    </dgm:pt>
    <dgm:pt modelId="{0FFCA9F1-86D5-4C94-B748-706306A2BDC5}" type="pres">
      <dgm:prSet presAssocID="{B0702AF9-8B20-4FEB-9137-C3420D2A4604}" presName="compNode" presStyleCnt="0"/>
      <dgm:spPr/>
    </dgm:pt>
    <dgm:pt modelId="{173CF280-9078-45BE-ACF8-D560AC8D604C}" type="pres">
      <dgm:prSet presAssocID="{B0702AF9-8B20-4FEB-9137-C3420D2A4604}" presName="iconBgRect" presStyleLbl="bgShp" presStyleIdx="3" presStyleCnt="5"/>
      <dgm:spPr>
        <a:solidFill>
          <a:schemeClr val="accent4">
            <a:lumMod val="40000"/>
            <a:lumOff val="60000"/>
          </a:schemeClr>
        </a:solidFill>
      </dgm:spPr>
    </dgm:pt>
    <dgm:pt modelId="{7AB6F046-26D7-4880-814D-3BBE7A565B70}" type="pres">
      <dgm:prSet presAssocID="{B0702AF9-8B20-4FEB-9137-C3420D2A460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ireless router"/>
        </a:ext>
      </dgm:extLst>
    </dgm:pt>
    <dgm:pt modelId="{A241F0B6-78AD-4B44-A74A-9FEC86A6AEEB}" type="pres">
      <dgm:prSet presAssocID="{B0702AF9-8B20-4FEB-9137-C3420D2A4604}" presName="spaceRect" presStyleCnt="0"/>
      <dgm:spPr/>
    </dgm:pt>
    <dgm:pt modelId="{6F7842E1-CE7B-4BE5-9D7F-FEA2098AB211}" type="pres">
      <dgm:prSet presAssocID="{B0702AF9-8B20-4FEB-9137-C3420D2A4604}" presName="textRect" presStyleLbl="revTx" presStyleIdx="3" presStyleCnt="5">
        <dgm:presLayoutVars>
          <dgm:chMax val="1"/>
          <dgm:chPref val="1"/>
        </dgm:presLayoutVars>
      </dgm:prSet>
      <dgm:spPr/>
    </dgm:pt>
    <dgm:pt modelId="{1EE73C75-D266-497F-9ACC-D15C7E449A1E}" type="pres">
      <dgm:prSet presAssocID="{63EFDC2C-E91E-4786-AD17-994B9E2FD9E9}" presName="sibTrans" presStyleCnt="0"/>
      <dgm:spPr/>
    </dgm:pt>
    <dgm:pt modelId="{E0F36E08-2542-4FFD-AB13-C1AF75F187A6}" type="pres">
      <dgm:prSet presAssocID="{D93C49A6-3AA8-4101-987E-290B8E49B541}" presName="compNode" presStyleCnt="0"/>
      <dgm:spPr/>
    </dgm:pt>
    <dgm:pt modelId="{E3EE0F2A-7F76-464A-8136-ACF6857EAE43}" type="pres">
      <dgm:prSet presAssocID="{D93C49A6-3AA8-4101-987E-290B8E49B541}" presName="iconBgRect" presStyleLbl="bgShp" presStyleIdx="4" presStyleCnt="5"/>
      <dgm:spPr>
        <a:solidFill>
          <a:schemeClr val="accent4">
            <a:lumMod val="40000"/>
            <a:lumOff val="60000"/>
          </a:schemeClr>
        </a:solidFill>
      </dgm:spPr>
    </dgm:pt>
    <dgm:pt modelId="{7A2256D2-8EA8-4B1E-AFB0-85634E67434E}" type="pres">
      <dgm:prSet presAssocID="{D93C49A6-3AA8-4101-987E-290B8E49B54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ose"/>
        </a:ext>
      </dgm:extLst>
    </dgm:pt>
    <dgm:pt modelId="{50BB53BE-AFF4-4A61-A5B6-D336DB9FBC59}" type="pres">
      <dgm:prSet presAssocID="{D93C49A6-3AA8-4101-987E-290B8E49B541}" presName="spaceRect" presStyleCnt="0"/>
      <dgm:spPr/>
    </dgm:pt>
    <dgm:pt modelId="{17A0AF2E-B62B-4DD9-BA7C-B957CAC6F95E}" type="pres">
      <dgm:prSet presAssocID="{D93C49A6-3AA8-4101-987E-290B8E49B541}" presName="textRect" presStyleLbl="revTx" presStyleIdx="4" presStyleCnt="5">
        <dgm:presLayoutVars>
          <dgm:chMax val="1"/>
          <dgm:chPref val="1"/>
        </dgm:presLayoutVars>
      </dgm:prSet>
      <dgm:spPr/>
    </dgm:pt>
  </dgm:ptLst>
  <dgm:cxnLst>
    <dgm:cxn modelId="{1FB2E20C-0870-4C16-804A-72B482D3D2A3}" type="presOf" srcId="{E45A27C0-3CB1-4A64-B26E-0980563DAA2A}" destId="{F8E8B18B-5484-4DA4-A2B6-F632ECAD7FC7}" srcOrd="0" destOrd="0" presId="urn:microsoft.com/office/officeart/2018/5/layout/IconCircleLabelList"/>
    <dgm:cxn modelId="{719CD912-E919-41DE-AB1F-84E41D587AA6}" srcId="{84304A2A-F7CE-479F-9583-845284B282C2}" destId="{E45A27C0-3CB1-4A64-B26E-0980563DAA2A}" srcOrd="0" destOrd="0" parTransId="{7C8A5345-F615-4E57-B89C-D573258F9972}" sibTransId="{F08D6C4B-1DFB-4B07-ABAD-216ADEF4ABAF}"/>
    <dgm:cxn modelId="{917E4C14-777B-4F8C-A569-6AD07CBC29FA}" srcId="{84304A2A-F7CE-479F-9583-845284B282C2}" destId="{3D6C0E55-3F73-4DFD-9AEF-A17A11608163}" srcOrd="1" destOrd="0" parTransId="{1B1B00CB-2855-45F7-BFC2-D37A4364991E}" sibTransId="{9D9746BA-C117-4F62-BA23-0942D93E6E83}"/>
    <dgm:cxn modelId="{45BA6636-1AA6-41EB-9A47-F5F3AA0B34CB}" srcId="{84304A2A-F7CE-479F-9583-845284B282C2}" destId="{C23A0EF3-F3D1-4CE0-BEB9-43CCFBE30EC6}" srcOrd="2" destOrd="0" parTransId="{18696ABB-EA98-45AD-9E24-FFA8EBBB97E4}" sibTransId="{763CF7E1-20EC-4DD5-A09C-A9E66599B951}"/>
    <dgm:cxn modelId="{024F8539-91C7-493C-A196-E0B3A48A9E39}" type="presOf" srcId="{C23A0EF3-F3D1-4CE0-BEB9-43CCFBE30EC6}" destId="{9E3C6C8B-4AED-47B0-AEB6-D09B9011E3C1}" srcOrd="0" destOrd="0" presId="urn:microsoft.com/office/officeart/2018/5/layout/IconCircleLabelList"/>
    <dgm:cxn modelId="{0116775E-8193-4EE8-8B62-F31D8E9CADCB}" type="presOf" srcId="{3D6C0E55-3F73-4DFD-9AEF-A17A11608163}" destId="{42A2450B-D5CE-4E44-B240-5BFDF6D1526B}" srcOrd="0" destOrd="0" presId="urn:microsoft.com/office/officeart/2018/5/layout/IconCircleLabelList"/>
    <dgm:cxn modelId="{3FB9656B-3430-4C1C-AAC1-23B71D2F37A9}" srcId="{84304A2A-F7CE-479F-9583-845284B282C2}" destId="{D93C49A6-3AA8-4101-987E-290B8E49B541}" srcOrd="4" destOrd="0" parTransId="{E20368A0-7CFC-4986-987C-518F64B487AF}" sibTransId="{99966763-989F-4BF5-8319-9D4278AE6624}"/>
    <dgm:cxn modelId="{EE49474C-9C95-4D69-8073-A1CDEB54436B}" type="presOf" srcId="{84304A2A-F7CE-479F-9583-845284B282C2}" destId="{5E246535-DDFD-4536-9899-633193024089}" srcOrd="0" destOrd="0" presId="urn:microsoft.com/office/officeart/2018/5/layout/IconCircleLabelList"/>
    <dgm:cxn modelId="{B728A2CA-766E-4E94-8338-243C4CE21460}" type="presOf" srcId="{B0702AF9-8B20-4FEB-9137-C3420D2A4604}" destId="{6F7842E1-CE7B-4BE5-9D7F-FEA2098AB211}" srcOrd="0" destOrd="0" presId="urn:microsoft.com/office/officeart/2018/5/layout/IconCircleLabelList"/>
    <dgm:cxn modelId="{4E3309E6-BE1E-4EDF-98CD-CB401D12759E}" srcId="{84304A2A-F7CE-479F-9583-845284B282C2}" destId="{B0702AF9-8B20-4FEB-9137-C3420D2A4604}" srcOrd="3" destOrd="0" parTransId="{4EF60888-8D36-428E-AE34-A4B4EADB1A9D}" sibTransId="{63EFDC2C-E91E-4786-AD17-994B9E2FD9E9}"/>
    <dgm:cxn modelId="{C42661FB-978D-44E0-8DEF-3C2FEB905A6A}" type="presOf" srcId="{D93C49A6-3AA8-4101-987E-290B8E49B541}" destId="{17A0AF2E-B62B-4DD9-BA7C-B957CAC6F95E}" srcOrd="0" destOrd="0" presId="urn:microsoft.com/office/officeart/2018/5/layout/IconCircleLabelList"/>
    <dgm:cxn modelId="{580053A7-5A9B-4684-B6EC-2B25D92D42D5}" type="presParOf" srcId="{5E246535-DDFD-4536-9899-633193024089}" destId="{51D923DF-997D-44A3-BB4A-4CA3E78A948A}" srcOrd="0" destOrd="0" presId="urn:microsoft.com/office/officeart/2018/5/layout/IconCircleLabelList"/>
    <dgm:cxn modelId="{F682C282-63C4-4387-9B41-670B2BCF7EE6}" type="presParOf" srcId="{51D923DF-997D-44A3-BB4A-4CA3E78A948A}" destId="{1B8BA375-EEE5-47BD-AFB2-CEF85F1B456A}" srcOrd="0" destOrd="0" presId="urn:microsoft.com/office/officeart/2018/5/layout/IconCircleLabelList"/>
    <dgm:cxn modelId="{327AC58A-2F56-4DC7-A691-F2893B6BE778}" type="presParOf" srcId="{51D923DF-997D-44A3-BB4A-4CA3E78A948A}" destId="{154FBE61-5636-4216-877D-F1D86814049F}" srcOrd="1" destOrd="0" presId="urn:microsoft.com/office/officeart/2018/5/layout/IconCircleLabelList"/>
    <dgm:cxn modelId="{C0775296-D5F2-4CDA-8E9B-1F3ABD756BFB}" type="presParOf" srcId="{51D923DF-997D-44A3-BB4A-4CA3E78A948A}" destId="{286F590C-1C0B-4DC9-8B3B-5B4134F1EF68}" srcOrd="2" destOrd="0" presId="urn:microsoft.com/office/officeart/2018/5/layout/IconCircleLabelList"/>
    <dgm:cxn modelId="{961B7079-41D5-49B1-832B-80E79D8B489A}" type="presParOf" srcId="{51D923DF-997D-44A3-BB4A-4CA3E78A948A}" destId="{F8E8B18B-5484-4DA4-A2B6-F632ECAD7FC7}" srcOrd="3" destOrd="0" presId="urn:microsoft.com/office/officeart/2018/5/layout/IconCircleLabelList"/>
    <dgm:cxn modelId="{26118CBA-C194-4FF1-A030-984C7C2EBF40}" type="presParOf" srcId="{5E246535-DDFD-4536-9899-633193024089}" destId="{EDC3C784-D38F-443D-BAE6-65441E3BAF76}" srcOrd="1" destOrd="0" presId="urn:microsoft.com/office/officeart/2018/5/layout/IconCircleLabelList"/>
    <dgm:cxn modelId="{DF003B97-5EC4-4D4D-A0EA-C00F2FA1726D}" type="presParOf" srcId="{5E246535-DDFD-4536-9899-633193024089}" destId="{CEC8A048-4E3D-4B85-9459-E8E7C6A03102}" srcOrd="2" destOrd="0" presId="urn:microsoft.com/office/officeart/2018/5/layout/IconCircleLabelList"/>
    <dgm:cxn modelId="{AFBBE1B5-7DBD-4888-8EAA-0BB208606ACB}" type="presParOf" srcId="{CEC8A048-4E3D-4B85-9459-E8E7C6A03102}" destId="{491282A0-9F4A-47D7-A0E1-31DDC5A86805}" srcOrd="0" destOrd="0" presId="urn:microsoft.com/office/officeart/2018/5/layout/IconCircleLabelList"/>
    <dgm:cxn modelId="{437FD2C1-B7D0-4950-8A47-8F78FF86A905}" type="presParOf" srcId="{CEC8A048-4E3D-4B85-9459-E8E7C6A03102}" destId="{8FE06BF2-2F37-4EB8-A511-ED5479F95B4F}" srcOrd="1" destOrd="0" presId="urn:microsoft.com/office/officeart/2018/5/layout/IconCircleLabelList"/>
    <dgm:cxn modelId="{6DD4977C-82B6-4797-B443-F4CEFF999DE7}" type="presParOf" srcId="{CEC8A048-4E3D-4B85-9459-E8E7C6A03102}" destId="{BDB37F04-15C5-4324-8237-8A611A7145DB}" srcOrd="2" destOrd="0" presId="urn:microsoft.com/office/officeart/2018/5/layout/IconCircleLabelList"/>
    <dgm:cxn modelId="{0EFF8EB6-3448-4DB3-9E24-83235E9FA8A2}" type="presParOf" srcId="{CEC8A048-4E3D-4B85-9459-E8E7C6A03102}" destId="{42A2450B-D5CE-4E44-B240-5BFDF6D1526B}" srcOrd="3" destOrd="0" presId="urn:microsoft.com/office/officeart/2018/5/layout/IconCircleLabelList"/>
    <dgm:cxn modelId="{988AF23B-D3AE-46EE-84CB-D3A892F0838A}" type="presParOf" srcId="{5E246535-DDFD-4536-9899-633193024089}" destId="{9C0A9EB9-6EDC-4102-9233-DAE0D7A6C529}" srcOrd="3" destOrd="0" presId="urn:microsoft.com/office/officeart/2018/5/layout/IconCircleLabelList"/>
    <dgm:cxn modelId="{39F949D6-FB05-4A55-95B8-487233008E67}" type="presParOf" srcId="{5E246535-DDFD-4536-9899-633193024089}" destId="{3BC65631-E6FB-4CB4-9BEB-98A67018BD67}" srcOrd="4" destOrd="0" presId="urn:microsoft.com/office/officeart/2018/5/layout/IconCircleLabelList"/>
    <dgm:cxn modelId="{56B0760D-3F24-4C8E-9E36-E12C8246DDCB}" type="presParOf" srcId="{3BC65631-E6FB-4CB4-9BEB-98A67018BD67}" destId="{CE355354-A1ED-42DC-AF41-48147B75A32F}" srcOrd="0" destOrd="0" presId="urn:microsoft.com/office/officeart/2018/5/layout/IconCircleLabelList"/>
    <dgm:cxn modelId="{F8D0922B-7F04-48DD-AAE1-61BBAE92464A}" type="presParOf" srcId="{3BC65631-E6FB-4CB4-9BEB-98A67018BD67}" destId="{60E64D7A-4A70-42F4-9E12-B73FBB07CEDF}" srcOrd="1" destOrd="0" presId="urn:microsoft.com/office/officeart/2018/5/layout/IconCircleLabelList"/>
    <dgm:cxn modelId="{74557773-B5E2-4D83-88FB-AB488429C0F1}" type="presParOf" srcId="{3BC65631-E6FB-4CB4-9BEB-98A67018BD67}" destId="{A1E6821B-67B6-4EC2-B1D3-F5A41668D6A1}" srcOrd="2" destOrd="0" presId="urn:microsoft.com/office/officeart/2018/5/layout/IconCircleLabelList"/>
    <dgm:cxn modelId="{DDBE416A-805B-489E-98C2-E3A92228708B}" type="presParOf" srcId="{3BC65631-E6FB-4CB4-9BEB-98A67018BD67}" destId="{9E3C6C8B-4AED-47B0-AEB6-D09B9011E3C1}" srcOrd="3" destOrd="0" presId="urn:microsoft.com/office/officeart/2018/5/layout/IconCircleLabelList"/>
    <dgm:cxn modelId="{2A717723-E9C6-4D6F-8A64-C94568FFE852}" type="presParOf" srcId="{5E246535-DDFD-4536-9899-633193024089}" destId="{0EBF367B-B89D-45AD-BFAD-A0FC16BA3110}" srcOrd="5" destOrd="0" presId="urn:microsoft.com/office/officeart/2018/5/layout/IconCircleLabelList"/>
    <dgm:cxn modelId="{5A9E9814-7CE7-4147-83B2-D7DAB5BDAF31}" type="presParOf" srcId="{5E246535-DDFD-4536-9899-633193024089}" destId="{0FFCA9F1-86D5-4C94-B748-706306A2BDC5}" srcOrd="6" destOrd="0" presId="urn:microsoft.com/office/officeart/2018/5/layout/IconCircleLabelList"/>
    <dgm:cxn modelId="{DC5F0AED-7660-4B89-B36B-FF10F09739C0}" type="presParOf" srcId="{0FFCA9F1-86D5-4C94-B748-706306A2BDC5}" destId="{173CF280-9078-45BE-ACF8-D560AC8D604C}" srcOrd="0" destOrd="0" presId="urn:microsoft.com/office/officeart/2018/5/layout/IconCircleLabelList"/>
    <dgm:cxn modelId="{838E4FCB-B775-42CB-88C1-E9F19E8892C4}" type="presParOf" srcId="{0FFCA9F1-86D5-4C94-B748-706306A2BDC5}" destId="{7AB6F046-26D7-4880-814D-3BBE7A565B70}" srcOrd="1" destOrd="0" presId="urn:microsoft.com/office/officeart/2018/5/layout/IconCircleLabelList"/>
    <dgm:cxn modelId="{D5603971-9ED5-463D-AB95-509882DC93C9}" type="presParOf" srcId="{0FFCA9F1-86D5-4C94-B748-706306A2BDC5}" destId="{A241F0B6-78AD-4B44-A74A-9FEC86A6AEEB}" srcOrd="2" destOrd="0" presId="urn:microsoft.com/office/officeart/2018/5/layout/IconCircleLabelList"/>
    <dgm:cxn modelId="{432D497A-9BD3-419A-A7BA-90520D7A0738}" type="presParOf" srcId="{0FFCA9F1-86D5-4C94-B748-706306A2BDC5}" destId="{6F7842E1-CE7B-4BE5-9D7F-FEA2098AB211}" srcOrd="3" destOrd="0" presId="urn:microsoft.com/office/officeart/2018/5/layout/IconCircleLabelList"/>
    <dgm:cxn modelId="{ABBE14F2-5F2F-4100-B532-F66819182A94}" type="presParOf" srcId="{5E246535-DDFD-4536-9899-633193024089}" destId="{1EE73C75-D266-497F-9ACC-D15C7E449A1E}" srcOrd="7" destOrd="0" presId="urn:microsoft.com/office/officeart/2018/5/layout/IconCircleLabelList"/>
    <dgm:cxn modelId="{29DE64CF-851E-4BF4-9BEA-0C344CD768F4}" type="presParOf" srcId="{5E246535-DDFD-4536-9899-633193024089}" destId="{E0F36E08-2542-4FFD-AB13-C1AF75F187A6}" srcOrd="8" destOrd="0" presId="urn:microsoft.com/office/officeart/2018/5/layout/IconCircleLabelList"/>
    <dgm:cxn modelId="{7FD50641-13B3-48EB-91FB-91E844935824}" type="presParOf" srcId="{E0F36E08-2542-4FFD-AB13-C1AF75F187A6}" destId="{E3EE0F2A-7F76-464A-8136-ACF6857EAE43}" srcOrd="0" destOrd="0" presId="urn:microsoft.com/office/officeart/2018/5/layout/IconCircleLabelList"/>
    <dgm:cxn modelId="{69B95F4F-6C96-4211-A5E7-38D839745CCC}" type="presParOf" srcId="{E0F36E08-2542-4FFD-AB13-C1AF75F187A6}" destId="{7A2256D2-8EA8-4B1E-AFB0-85634E67434E}" srcOrd="1" destOrd="0" presId="urn:microsoft.com/office/officeart/2018/5/layout/IconCircleLabelList"/>
    <dgm:cxn modelId="{0ABF68A7-6967-455A-8B37-13286FD36E71}" type="presParOf" srcId="{E0F36E08-2542-4FFD-AB13-C1AF75F187A6}" destId="{50BB53BE-AFF4-4A61-A5B6-D336DB9FBC59}" srcOrd="2" destOrd="0" presId="urn:microsoft.com/office/officeart/2018/5/layout/IconCircleLabelList"/>
    <dgm:cxn modelId="{C8B8774B-0758-4045-83E7-CC50E7F2B1AD}" type="presParOf" srcId="{E0F36E08-2542-4FFD-AB13-C1AF75F187A6}" destId="{17A0AF2E-B62B-4DD9-BA7C-B957CAC6F95E}"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670CAE-F873-4908-930D-54D317D956FA}"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C963C919-822D-4472-904D-8F245661FDF4}">
      <dgm:prSet custT="1"/>
      <dgm:spPr/>
      <dgm:t>
        <a:bodyPr/>
        <a:lstStyle/>
        <a:p>
          <a:r>
            <a:rPr lang="en-GB" sz="1800" dirty="0"/>
            <a:t>A virtual firewall (VF) is either a network firewall service or an appliance running entirely within the virtualized environment</a:t>
          </a:r>
          <a:endParaRPr lang="en-US" sz="1800" dirty="0"/>
        </a:p>
      </dgm:t>
    </dgm:pt>
    <dgm:pt modelId="{9131AF25-BEF4-4305-B829-7D54723FDC7B}" type="parTrans" cxnId="{94B30553-9567-4763-8DA3-1C94767E3B34}">
      <dgm:prSet/>
      <dgm:spPr/>
      <dgm:t>
        <a:bodyPr/>
        <a:lstStyle/>
        <a:p>
          <a:endParaRPr lang="en-US"/>
        </a:p>
      </dgm:t>
    </dgm:pt>
    <dgm:pt modelId="{52729328-4AD9-4CC6-AFE5-407CB9924368}" type="sibTrans" cxnId="{94B30553-9567-4763-8DA3-1C94767E3B34}">
      <dgm:prSet/>
      <dgm:spPr/>
      <dgm:t>
        <a:bodyPr/>
        <a:lstStyle/>
        <a:p>
          <a:endParaRPr lang="en-US"/>
        </a:p>
      </dgm:t>
    </dgm:pt>
    <dgm:pt modelId="{3D3B48E3-BE05-4436-9019-87E828BD208A}">
      <dgm:prSet custT="1"/>
      <dgm:spPr/>
      <dgm:t>
        <a:bodyPr/>
        <a:lstStyle/>
        <a:p>
          <a:r>
            <a:rPr lang="en-GB" sz="1800" dirty="0"/>
            <a:t>Regardless of which implementation, a VF serves the same purpose as a physical one: packet filtering and monitoring</a:t>
          </a:r>
          <a:endParaRPr lang="en-US" sz="1800" dirty="0"/>
        </a:p>
      </dgm:t>
    </dgm:pt>
    <dgm:pt modelId="{3657E01D-0AE9-43C9-B47F-9BA00BCE8C0D}" type="parTrans" cxnId="{E37EBEB6-EC0B-40B9-9E7D-AA17F1CD84D9}">
      <dgm:prSet/>
      <dgm:spPr/>
      <dgm:t>
        <a:bodyPr/>
        <a:lstStyle/>
        <a:p>
          <a:endParaRPr lang="en-US"/>
        </a:p>
      </dgm:t>
    </dgm:pt>
    <dgm:pt modelId="{44880210-FE20-4734-90D5-986063DC703D}" type="sibTrans" cxnId="{E37EBEB6-EC0B-40B9-9E7D-AA17F1CD84D9}">
      <dgm:prSet/>
      <dgm:spPr/>
      <dgm:t>
        <a:bodyPr/>
        <a:lstStyle/>
        <a:p>
          <a:endParaRPr lang="en-US"/>
        </a:p>
      </dgm:t>
    </dgm:pt>
    <dgm:pt modelId="{E4A19766-6EEB-4E67-AF04-30D03F7D94FD}">
      <dgm:prSet custT="1"/>
      <dgm:spPr/>
      <dgm:t>
        <a:bodyPr/>
        <a:lstStyle/>
        <a:p>
          <a:r>
            <a:rPr lang="en-GB" sz="1800" dirty="0"/>
            <a:t>The firewall can also run in a guest OS VM</a:t>
          </a:r>
          <a:endParaRPr lang="en-US" sz="1800" dirty="0"/>
        </a:p>
      </dgm:t>
    </dgm:pt>
    <dgm:pt modelId="{A5ADCBF6-FD98-4822-A1A8-587D03EBAF00}" type="parTrans" cxnId="{1ED77407-CFA5-4B5E-AB7C-13668E56C149}">
      <dgm:prSet/>
      <dgm:spPr/>
      <dgm:t>
        <a:bodyPr/>
        <a:lstStyle/>
        <a:p>
          <a:endParaRPr lang="en-US"/>
        </a:p>
      </dgm:t>
    </dgm:pt>
    <dgm:pt modelId="{4A393D26-CE6A-409D-83FB-5D99AFECB0C3}" type="sibTrans" cxnId="{1ED77407-CFA5-4B5E-AB7C-13668E56C149}">
      <dgm:prSet/>
      <dgm:spPr/>
      <dgm:t>
        <a:bodyPr/>
        <a:lstStyle/>
        <a:p>
          <a:endParaRPr lang="en-US"/>
        </a:p>
      </dgm:t>
    </dgm:pt>
    <dgm:pt modelId="{749B525D-F29B-4513-A049-2C41D3C763BB}">
      <dgm:prSet custT="1"/>
      <dgm:spPr/>
      <dgm:t>
        <a:bodyPr/>
        <a:lstStyle/>
        <a:p>
          <a:r>
            <a:rPr lang="en-GB" sz="1800" dirty="0"/>
            <a:t>One key to a VF is to not overlook the contribution from Network Address Translation (NAT)</a:t>
          </a:r>
          <a:endParaRPr lang="en-US" sz="1800" dirty="0"/>
        </a:p>
      </dgm:t>
    </dgm:pt>
    <dgm:pt modelId="{2AFE0165-9A53-4C1D-851C-A20406ED33AD}" type="parTrans" cxnId="{96D99D52-B408-43F4-BA8A-126FE6B7774F}">
      <dgm:prSet/>
      <dgm:spPr/>
      <dgm:t>
        <a:bodyPr/>
        <a:lstStyle/>
        <a:p>
          <a:endParaRPr lang="en-US"/>
        </a:p>
      </dgm:t>
    </dgm:pt>
    <dgm:pt modelId="{1FC043B5-1234-4E39-BA18-5628F10C1632}" type="sibTrans" cxnId="{96D99D52-B408-43F4-BA8A-126FE6B7774F}">
      <dgm:prSet/>
      <dgm:spPr/>
      <dgm:t>
        <a:bodyPr/>
        <a:lstStyle/>
        <a:p>
          <a:endParaRPr lang="en-US"/>
        </a:p>
      </dgm:t>
    </dgm:pt>
    <dgm:pt modelId="{25CCDC72-3C3A-4304-8C5A-48E5DDAA171A}">
      <dgm:prSet custT="1"/>
      <dgm:spPr/>
      <dgm:t>
        <a:bodyPr/>
        <a:lstStyle/>
        <a:p>
          <a:r>
            <a:rPr lang="en-GB" sz="1800" dirty="0"/>
            <a:t>This allows an organization to present a single address (or set of addresses) to the Internet for all computer connections—it acts as a proxy between the local-area network (which can be using private IP addresses) and the Internet</a:t>
          </a:r>
          <a:endParaRPr lang="en-US" sz="1800" dirty="0"/>
        </a:p>
      </dgm:t>
    </dgm:pt>
    <dgm:pt modelId="{32F9004C-611D-4ACB-ABB3-194448D11BF4}" type="parTrans" cxnId="{2D35ABA0-0146-4863-869E-5FF48DEAF16D}">
      <dgm:prSet/>
      <dgm:spPr/>
      <dgm:t>
        <a:bodyPr/>
        <a:lstStyle/>
        <a:p>
          <a:endParaRPr lang="en-US"/>
        </a:p>
      </dgm:t>
    </dgm:pt>
    <dgm:pt modelId="{E38ED9D5-3563-4457-BCF1-DCAA27392DDA}" type="sibTrans" cxnId="{2D35ABA0-0146-4863-869E-5FF48DEAF16D}">
      <dgm:prSet/>
      <dgm:spPr/>
      <dgm:t>
        <a:bodyPr/>
        <a:lstStyle/>
        <a:p>
          <a:endParaRPr lang="en-US"/>
        </a:p>
      </dgm:t>
    </dgm:pt>
    <dgm:pt modelId="{008EE6CE-CD0E-49AA-A0EB-968C318E6A27}" type="pres">
      <dgm:prSet presAssocID="{6E670CAE-F873-4908-930D-54D317D956FA}" presName="root" presStyleCnt="0">
        <dgm:presLayoutVars>
          <dgm:dir/>
          <dgm:resizeHandles val="exact"/>
        </dgm:presLayoutVars>
      </dgm:prSet>
      <dgm:spPr/>
    </dgm:pt>
    <dgm:pt modelId="{EED0D941-BC4F-4D0B-885F-2394E2109B90}" type="pres">
      <dgm:prSet presAssocID="{C963C919-822D-4472-904D-8F245661FDF4}" presName="compNode" presStyleCnt="0"/>
      <dgm:spPr/>
    </dgm:pt>
    <dgm:pt modelId="{96C16404-EA87-4241-8670-65636599667D}" type="pres">
      <dgm:prSet presAssocID="{C963C919-822D-4472-904D-8F245661FDF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sconnected"/>
        </a:ext>
      </dgm:extLst>
    </dgm:pt>
    <dgm:pt modelId="{7563C29F-F074-4006-AE28-F3EF5A226FD3}" type="pres">
      <dgm:prSet presAssocID="{C963C919-822D-4472-904D-8F245661FDF4}" presName="spaceRect" presStyleCnt="0"/>
      <dgm:spPr/>
    </dgm:pt>
    <dgm:pt modelId="{44108215-910E-46EA-9E36-479FC9454783}" type="pres">
      <dgm:prSet presAssocID="{C963C919-822D-4472-904D-8F245661FDF4}" presName="textRect" presStyleLbl="revTx" presStyleIdx="0" presStyleCnt="5" custScaleY="120235" custLinFactNeighborX="706" custLinFactNeighborY="-1459">
        <dgm:presLayoutVars>
          <dgm:chMax val="1"/>
          <dgm:chPref val="1"/>
        </dgm:presLayoutVars>
      </dgm:prSet>
      <dgm:spPr/>
    </dgm:pt>
    <dgm:pt modelId="{3E64B3F7-55AB-4985-9A1A-434068B96983}" type="pres">
      <dgm:prSet presAssocID="{52729328-4AD9-4CC6-AFE5-407CB9924368}" presName="sibTrans" presStyleCnt="0"/>
      <dgm:spPr/>
    </dgm:pt>
    <dgm:pt modelId="{C8C12F71-01A5-4F70-A63E-61D360ED8008}" type="pres">
      <dgm:prSet presAssocID="{3D3B48E3-BE05-4436-9019-87E828BD208A}" presName="compNode" presStyleCnt="0"/>
      <dgm:spPr/>
    </dgm:pt>
    <dgm:pt modelId="{837A7F0D-99C3-4DE3-BDB3-61476726D39A}" type="pres">
      <dgm:prSet presAssocID="{3D3B48E3-BE05-4436-9019-87E828BD208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lter"/>
        </a:ext>
      </dgm:extLst>
    </dgm:pt>
    <dgm:pt modelId="{F5DB71D8-928A-496F-BCC5-AD4D0F1B4E4C}" type="pres">
      <dgm:prSet presAssocID="{3D3B48E3-BE05-4436-9019-87E828BD208A}" presName="spaceRect" presStyleCnt="0"/>
      <dgm:spPr/>
    </dgm:pt>
    <dgm:pt modelId="{2BF960E3-40DB-418A-B661-19E853FE87B0}" type="pres">
      <dgm:prSet presAssocID="{3D3B48E3-BE05-4436-9019-87E828BD208A}" presName="textRect" presStyleLbl="revTx" presStyleIdx="1" presStyleCnt="5" custLinFactNeighborX="706" custLinFactNeighborY="-16636">
        <dgm:presLayoutVars>
          <dgm:chMax val="1"/>
          <dgm:chPref val="1"/>
        </dgm:presLayoutVars>
      </dgm:prSet>
      <dgm:spPr/>
    </dgm:pt>
    <dgm:pt modelId="{50711E44-06D9-4B2F-89A8-2FCA98F8CCA6}" type="pres">
      <dgm:prSet presAssocID="{44880210-FE20-4734-90D5-986063DC703D}" presName="sibTrans" presStyleCnt="0"/>
      <dgm:spPr/>
    </dgm:pt>
    <dgm:pt modelId="{C3BD93F4-EB7E-42AA-94FD-91F85CFCF5E5}" type="pres">
      <dgm:prSet presAssocID="{E4A19766-6EEB-4E67-AF04-30D03F7D94FD}" presName="compNode" presStyleCnt="0"/>
      <dgm:spPr/>
    </dgm:pt>
    <dgm:pt modelId="{FA1DD1C5-DF89-4033-B403-D797A3B65792}" type="pres">
      <dgm:prSet presAssocID="{E4A19766-6EEB-4E67-AF04-30D03F7D94FD}"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ocessor"/>
        </a:ext>
      </dgm:extLst>
    </dgm:pt>
    <dgm:pt modelId="{FCDB29B4-8FC8-4E99-8636-B9DBFD2D771E}" type="pres">
      <dgm:prSet presAssocID="{E4A19766-6EEB-4E67-AF04-30D03F7D94FD}" presName="spaceRect" presStyleCnt="0"/>
      <dgm:spPr/>
    </dgm:pt>
    <dgm:pt modelId="{1D6D3187-C9D5-4C7E-BDBA-CA693B6A6C9B}" type="pres">
      <dgm:prSet presAssocID="{E4A19766-6EEB-4E67-AF04-30D03F7D94FD}" presName="textRect" presStyleLbl="revTx" presStyleIdx="2" presStyleCnt="5" custLinFactNeighborX="2822" custLinFactNeighborY="-16636">
        <dgm:presLayoutVars>
          <dgm:chMax val="1"/>
          <dgm:chPref val="1"/>
        </dgm:presLayoutVars>
      </dgm:prSet>
      <dgm:spPr/>
    </dgm:pt>
    <dgm:pt modelId="{8B39F87B-2EA3-4262-9185-856854FBB7B1}" type="pres">
      <dgm:prSet presAssocID="{4A393D26-CE6A-409D-83FB-5D99AFECB0C3}" presName="sibTrans" presStyleCnt="0"/>
      <dgm:spPr/>
    </dgm:pt>
    <dgm:pt modelId="{3EEB5B20-6ED2-4486-8A19-110BBCD23CD6}" type="pres">
      <dgm:prSet presAssocID="{749B525D-F29B-4513-A049-2C41D3C763BB}" presName="compNode" presStyleCnt="0"/>
      <dgm:spPr/>
    </dgm:pt>
    <dgm:pt modelId="{29844CA8-CA0A-4BFA-8457-B0364FE09ABB}" type="pres">
      <dgm:prSet presAssocID="{749B525D-F29B-4513-A049-2C41D3C763B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Key"/>
        </a:ext>
      </dgm:extLst>
    </dgm:pt>
    <dgm:pt modelId="{5239BB7F-3727-4D4A-8DB3-5D06909A50CE}" type="pres">
      <dgm:prSet presAssocID="{749B525D-F29B-4513-A049-2C41D3C763BB}" presName="spaceRect" presStyleCnt="0"/>
      <dgm:spPr/>
    </dgm:pt>
    <dgm:pt modelId="{EA56E866-4933-4760-9CDD-9EA348D3291A}" type="pres">
      <dgm:prSet presAssocID="{749B525D-F29B-4513-A049-2C41D3C763BB}" presName="textRect" presStyleLbl="revTx" presStyleIdx="3" presStyleCnt="5" custLinFactNeighborY="-16636">
        <dgm:presLayoutVars>
          <dgm:chMax val="1"/>
          <dgm:chPref val="1"/>
        </dgm:presLayoutVars>
      </dgm:prSet>
      <dgm:spPr/>
    </dgm:pt>
    <dgm:pt modelId="{3DA03899-5F83-44D7-8145-3CA4EBD7E5A2}" type="pres">
      <dgm:prSet presAssocID="{1FC043B5-1234-4E39-BA18-5628F10C1632}" presName="sibTrans" presStyleCnt="0"/>
      <dgm:spPr/>
    </dgm:pt>
    <dgm:pt modelId="{A9706C13-398B-4ABE-BE8D-657BD4D8421C}" type="pres">
      <dgm:prSet presAssocID="{25CCDC72-3C3A-4304-8C5A-48E5DDAA171A}" presName="compNode" presStyleCnt="0"/>
      <dgm:spPr/>
    </dgm:pt>
    <dgm:pt modelId="{66983BCC-A405-4C52-94DB-C3F4C42E20E5}" type="pres">
      <dgm:prSet presAssocID="{25CCDC72-3C3A-4304-8C5A-48E5DDAA171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lowchart"/>
        </a:ext>
      </dgm:extLst>
    </dgm:pt>
    <dgm:pt modelId="{FE050A58-2438-4F94-BADB-17ED7AAAFEC7}" type="pres">
      <dgm:prSet presAssocID="{25CCDC72-3C3A-4304-8C5A-48E5DDAA171A}" presName="spaceRect" presStyleCnt="0"/>
      <dgm:spPr/>
    </dgm:pt>
    <dgm:pt modelId="{46CD0EAC-9BD7-424B-8928-4650D939B667}" type="pres">
      <dgm:prSet presAssocID="{25CCDC72-3C3A-4304-8C5A-48E5DDAA171A}" presName="textRect" presStyleLbl="revTx" presStyleIdx="4" presStyleCnt="5" custScaleX="124051" custScaleY="132376" custLinFactNeighborX="2822" custLinFactNeighborY="3089">
        <dgm:presLayoutVars>
          <dgm:chMax val="1"/>
          <dgm:chPref val="1"/>
        </dgm:presLayoutVars>
      </dgm:prSet>
      <dgm:spPr/>
    </dgm:pt>
  </dgm:ptLst>
  <dgm:cxnLst>
    <dgm:cxn modelId="{1ED77407-CFA5-4B5E-AB7C-13668E56C149}" srcId="{6E670CAE-F873-4908-930D-54D317D956FA}" destId="{E4A19766-6EEB-4E67-AF04-30D03F7D94FD}" srcOrd="2" destOrd="0" parTransId="{A5ADCBF6-FD98-4822-A1A8-587D03EBAF00}" sibTransId="{4A393D26-CE6A-409D-83FB-5D99AFECB0C3}"/>
    <dgm:cxn modelId="{7FC18A15-5139-412A-97F1-E2A730AA6BE6}" type="presOf" srcId="{3D3B48E3-BE05-4436-9019-87E828BD208A}" destId="{2BF960E3-40DB-418A-B661-19E853FE87B0}" srcOrd="0" destOrd="0" presId="urn:microsoft.com/office/officeart/2018/2/layout/IconLabelList"/>
    <dgm:cxn modelId="{EBC78D4A-DCE0-4090-980D-191C00A62402}" type="presOf" srcId="{25CCDC72-3C3A-4304-8C5A-48E5DDAA171A}" destId="{46CD0EAC-9BD7-424B-8928-4650D939B667}" srcOrd="0" destOrd="0" presId="urn:microsoft.com/office/officeart/2018/2/layout/IconLabelList"/>
    <dgm:cxn modelId="{96D99D52-B408-43F4-BA8A-126FE6B7774F}" srcId="{6E670CAE-F873-4908-930D-54D317D956FA}" destId="{749B525D-F29B-4513-A049-2C41D3C763BB}" srcOrd="3" destOrd="0" parTransId="{2AFE0165-9A53-4C1D-851C-A20406ED33AD}" sibTransId="{1FC043B5-1234-4E39-BA18-5628F10C1632}"/>
    <dgm:cxn modelId="{94B30553-9567-4763-8DA3-1C94767E3B34}" srcId="{6E670CAE-F873-4908-930D-54D317D956FA}" destId="{C963C919-822D-4472-904D-8F245661FDF4}" srcOrd="0" destOrd="0" parTransId="{9131AF25-BEF4-4305-B829-7D54723FDC7B}" sibTransId="{52729328-4AD9-4CC6-AFE5-407CB9924368}"/>
    <dgm:cxn modelId="{736C1D73-48DB-4376-AF37-32EF3D083CB7}" type="presOf" srcId="{749B525D-F29B-4513-A049-2C41D3C763BB}" destId="{EA56E866-4933-4760-9CDD-9EA348D3291A}" srcOrd="0" destOrd="0" presId="urn:microsoft.com/office/officeart/2018/2/layout/IconLabelList"/>
    <dgm:cxn modelId="{2D35ABA0-0146-4863-869E-5FF48DEAF16D}" srcId="{6E670CAE-F873-4908-930D-54D317D956FA}" destId="{25CCDC72-3C3A-4304-8C5A-48E5DDAA171A}" srcOrd="4" destOrd="0" parTransId="{32F9004C-611D-4ACB-ABB3-194448D11BF4}" sibTransId="{E38ED9D5-3563-4457-BCF1-DCAA27392DDA}"/>
    <dgm:cxn modelId="{B8BB51A7-A144-49F6-858A-D1DCA3C9B5F9}" type="presOf" srcId="{6E670CAE-F873-4908-930D-54D317D956FA}" destId="{008EE6CE-CD0E-49AA-A0EB-968C318E6A27}" srcOrd="0" destOrd="0" presId="urn:microsoft.com/office/officeart/2018/2/layout/IconLabelList"/>
    <dgm:cxn modelId="{E37EBEB6-EC0B-40B9-9E7D-AA17F1CD84D9}" srcId="{6E670CAE-F873-4908-930D-54D317D956FA}" destId="{3D3B48E3-BE05-4436-9019-87E828BD208A}" srcOrd="1" destOrd="0" parTransId="{3657E01D-0AE9-43C9-B47F-9BA00BCE8C0D}" sibTransId="{44880210-FE20-4734-90D5-986063DC703D}"/>
    <dgm:cxn modelId="{3F28C1D4-C4A9-4B01-BDE4-8333CEBE5299}" type="presOf" srcId="{E4A19766-6EEB-4E67-AF04-30D03F7D94FD}" destId="{1D6D3187-C9D5-4C7E-BDBA-CA693B6A6C9B}" srcOrd="0" destOrd="0" presId="urn:microsoft.com/office/officeart/2018/2/layout/IconLabelList"/>
    <dgm:cxn modelId="{5ADE23DC-789B-4A55-8EE0-5F11BF4014C5}" type="presOf" srcId="{C963C919-822D-4472-904D-8F245661FDF4}" destId="{44108215-910E-46EA-9E36-479FC9454783}" srcOrd="0" destOrd="0" presId="urn:microsoft.com/office/officeart/2018/2/layout/IconLabelList"/>
    <dgm:cxn modelId="{26649254-3E8E-4D62-AA00-7CC0D8EF3B3D}" type="presParOf" srcId="{008EE6CE-CD0E-49AA-A0EB-968C318E6A27}" destId="{EED0D941-BC4F-4D0B-885F-2394E2109B90}" srcOrd="0" destOrd="0" presId="urn:microsoft.com/office/officeart/2018/2/layout/IconLabelList"/>
    <dgm:cxn modelId="{0CD068E2-EDC7-4A17-92E2-FF258AE5A90F}" type="presParOf" srcId="{EED0D941-BC4F-4D0B-885F-2394E2109B90}" destId="{96C16404-EA87-4241-8670-65636599667D}" srcOrd="0" destOrd="0" presId="urn:microsoft.com/office/officeart/2018/2/layout/IconLabelList"/>
    <dgm:cxn modelId="{810C5320-1C67-4621-BCFA-3A6139D90248}" type="presParOf" srcId="{EED0D941-BC4F-4D0B-885F-2394E2109B90}" destId="{7563C29F-F074-4006-AE28-F3EF5A226FD3}" srcOrd="1" destOrd="0" presId="urn:microsoft.com/office/officeart/2018/2/layout/IconLabelList"/>
    <dgm:cxn modelId="{1CD6571D-DE96-43D2-868B-762851A41C07}" type="presParOf" srcId="{EED0D941-BC4F-4D0B-885F-2394E2109B90}" destId="{44108215-910E-46EA-9E36-479FC9454783}" srcOrd="2" destOrd="0" presId="urn:microsoft.com/office/officeart/2018/2/layout/IconLabelList"/>
    <dgm:cxn modelId="{38DCB76D-4B4D-498A-A293-65474FD34FCF}" type="presParOf" srcId="{008EE6CE-CD0E-49AA-A0EB-968C318E6A27}" destId="{3E64B3F7-55AB-4985-9A1A-434068B96983}" srcOrd="1" destOrd="0" presId="urn:microsoft.com/office/officeart/2018/2/layout/IconLabelList"/>
    <dgm:cxn modelId="{080DBBC6-133D-4570-9C5D-8CFEAD61A72C}" type="presParOf" srcId="{008EE6CE-CD0E-49AA-A0EB-968C318E6A27}" destId="{C8C12F71-01A5-4F70-A63E-61D360ED8008}" srcOrd="2" destOrd="0" presId="urn:microsoft.com/office/officeart/2018/2/layout/IconLabelList"/>
    <dgm:cxn modelId="{5E564C42-C4B3-4255-A02B-76F3021EBCD9}" type="presParOf" srcId="{C8C12F71-01A5-4F70-A63E-61D360ED8008}" destId="{837A7F0D-99C3-4DE3-BDB3-61476726D39A}" srcOrd="0" destOrd="0" presId="urn:microsoft.com/office/officeart/2018/2/layout/IconLabelList"/>
    <dgm:cxn modelId="{0D38ECEB-AE8C-4131-986E-DF9CBFFDA489}" type="presParOf" srcId="{C8C12F71-01A5-4F70-A63E-61D360ED8008}" destId="{F5DB71D8-928A-496F-BCC5-AD4D0F1B4E4C}" srcOrd="1" destOrd="0" presId="urn:microsoft.com/office/officeart/2018/2/layout/IconLabelList"/>
    <dgm:cxn modelId="{6F89DB74-2F31-4229-942F-E099B5332721}" type="presParOf" srcId="{C8C12F71-01A5-4F70-A63E-61D360ED8008}" destId="{2BF960E3-40DB-418A-B661-19E853FE87B0}" srcOrd="2" destOrd="0" presId="urn:microsoft.com/office/officeart/2018/2/layout/IconLabelList"/>
    <dgm:cxn modelId="{50FF28F8-B7ED-406A-9EFC-7C2BE5A705D3}" type="presParOf" srcId="{008EE6CE-CD0E-49AA-A0EB-968C318E6A27}" destId="{50711E44-06D9-4B2F-89A8-2FCA98F8CCA6}" srcOrd="3" destOrd="0" presId="urn:microsoft.com/office/officeart/2018/2/layout/IconLabelList"/>
    <dgm:cxn modelId="{61360A36-4ABF-4A0A-BD09-AC53D174EC8C}" type="presParOf" srcId="{008EE6CE-CD0E-49AA-A0EB-968C318E6A27}" destId="{C3BD93F4-EB7E-42AA-94FD-91F85CFCF5E5}" srcOrd="4" destOrd="0" presId="urn:microsoft.com/office/officeart/2018/2/layout/IconLabelList"/>
    <dgm:cxn modelId="{48D3865C-B249-4D3B-8E61-81A93F62D9C6}" type="presParOf" srcId="{C3BD93F4-EB7E-42AA-94FD-91F85CFCF5E5}" destId="{FA1DD1C5-DF89-4033-B403-D797A3B65792}" srcOrd="0" destOrd="0" presId="urn:microsoft.com/office/officeart/2018/2/layout/IconLabelList"/>
    <dgm:cxn modelId="{BB2BA351-986A-44E8-A48F-BF91470B1D03}" type="presParOf" srcId="{C3BD93F4-EB7E-42AA-94FD-91F85CFCF5E5}" destId="{FCDB29B4-8FC8-4E99-8636-B9DBFD2D771E}" srcOrd="1" destOrd="0" presId="urn:microsoft.com/office/officeart/2018/2/layout/IconLabelList"/>
    <dgm:cxn modelId="{0FB1AE30-B9DF-4D8B-8530-5E453D025090}" type="presParOf" srcId="{C3BD93F4-EB7E-42AA-94FD-91F85CFCF5E5}" destId="{1D6D3187-C9D5-4C7E-BDBA-CA693B6A6C9B}" srcOrd="2" destOrd="0" presId="urn:microsoft.com/office/officeart/2018/2/layout/IconLabelList"/>
    <dgm:cxn modelId="{E1A700D9-8BFC-4DEE-A085-2AE7980A7A92}" type="presParOf" srcId="{008EE6CE-CD0E-49AA-A0EB-968C318E6A27}" destId="{8B39F87B-2EA3-4262-9185-856854FBB7B1}" srcOrd="5" destOrd="0" presId="urn:microsoft.com/office/officeart/2018/2/layout/IconLabelList"/>
    <dgm:cxn modelId="{94E314A0-4A93-4B47-8BF1-E9FE7E1254CC}" type="presParOf" srcId="{008EE6CE-CD0E-49AA-A0EB-968C318E6A27}" destId="{3EEB5B20-6ED2-4486-8A19-110BBCD23CD6}" srcOrd="6" destOrd="0" presId="urn:microsoft.com/office/officeart/2018/2/layout/IconLabelList"/>
    <dgm:cxn modelId="{58BC5F13-3C1A-42AA-9BDE-3483B758E908}" type="presParOf" srcId="{3EEB5B20-6ED2-4486-8A19-110BBCD23CD6}" destId="{29844CA8-CA0A-4BFA-8457-B0364FE09ABB}" srcOrd="0" destOrd="0" presId="urn:microsoft.com/office/officeart/2018/2/layout/IconLabelList"/>
    <dgm:cxn modelId="{C0725371-6CCB-4D54-85BB-78EA68146AD7}" type="presParOf" srcId="{3EEB5B20-6ED2-4486-8A19-110BBCD23CD6}" destId="{5239BB7F-3727-4D4A-8DB3-5D06909A50CE}" srcOrd="1" destOrd="0" presId="urn:microsoft.com/office/officeart/2018/2/layout/IconLabelList"/>
    <dgm:cxn modelId="{6AAB5346-F8EF-4A91-BE81-5A43BC996B0D}" type="presParOf" srcId="{3EEB5B20-6ED2-4486-8A19-110BBCD23CD6}" destId="{EA56E866-4933-4760-9CDD-9EA348D3291A}" srcOrd="2" destOrd="0" presId="urn:microsoft.com/office/officeart/2018/2/layout/IconLabelList"/>
    <dgm:cxn modelId="{0D3C0195-0EAA-4991-B03C-B410BBFABE2B}" type="presParOf" srcId="{008EE6CE-CD0E-49AA-A0EB-968C318E6A27}" destId="{3DA03899-5F83-44D7-8145-3CA4EBD7E5A2}" srcOrd="7" destOrd="0" presId="urn:microsoft.com/office/officeart/2018/2/layout/IconLabelList"/>
    <dgm:cxn modelId="{9622A463-96A9-4C09-8785-7DCF51E24A7D}" type="presParOf" srcId="{008EE6CE-CD0E-49AA-A0EB-968C318E6A27}" destId="{A9706C13-398B-4ABE-BE8D-657BD4D8421C}" srcOrd="8" destOrd="0" presId="urn:microsoft.com/office/officeart/2018/2/layout/IconLabelList"/>
    <dgm:cxn modelId="{2C37CFEA-8F79-4334-B5B2-36E506BE678D}" type="presParOf" srcId="{A9706C13-398B-4ABE-BE8D-657BD4D8421C}" destId="{66983BCC-A405-4C52-94DB-C3F4C42E20E5}" srcOrd="0" destOrd="0" presId="urn:microsoft.com/office/officeart/2018/2/layout/IconLabelList"/>
    <dgm:cxn modelId="{7B5A2608-E554-4D58-BDA4-8F8E37C752AF}" type="presParOf" srcId="{A9706C13-398B-4ABE-BE8D-657BD4D8421C}" destId="{FE050A58-2438-4F94-BADB-17ED7AAAFEC7}" srcOrd="1" destOrd="0" presId="urn:microsoft.com/office/officeart/2018/2/layout/IconLabelList"/>
    <dgm:cxn modelId="{D5AE2856-4242-4036-952E-5E89AC10A198}" type="presParOf" srcId="{A9706C13-398B-4ABE-BE8D-657BD4D8421C}" destId="{46CD0EAC-9BD7-424B-8928-4650D939B66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84157E-7CAC-4BF0-8D09-A9347294D01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9F82D619-6041-448D-BB90-003C9BD5A091}">
      <dgm:prSet/>
      <dgm:spPr>
        <a:solidFill>
          <a:schemeClr val="accent2">
            <a:lumMod val="40000"/>
            <a:lumOff val="60000"/>
          </a:schemeClr>
        </a:solidFill>
      </dgm:spPr>
      <dgm:t>
        <a:bodyPr/>
        <a:lstStyle/>
        <a:p>
          <a:r>
            <a:rPr lang="en-US" b="1" dirty="0">
              <a:solidFill>
                <a:schemeClr val="accent1">
                  <a:lumMod val="50000"/>
                </a:schemeClr>
              </a:solidFill>
            </a:rPr>
            <a:t>On an isolated internal network</a:t>
          </a:r>
          <a:r>
            <a:rPr lang="en-US" dirty="0">
              <a:solidFill>
                <a:schemeClr val="accent1">
                  <a:lumMod val="50000"/>
                </a:schemeClr>
              </a:solidFill>
            </a:rPr>
            <a:t>: the VNIC is assigned an internal IP address, and can communicate only with the hypervisor and/or other VMs on the same host.</a:t>
          </a:r>
          <a:endParaRPr lang="en-GB" dirty="0">
            <a:solidFill>
              <a:schemeClr val="accent1">
                <a:lumMod val="50000"/>
              </a:schemeClr>
            </a:solidFill>
          </a:endParaRPr>
        </a:p>
      </dgm:t>
    </dgm:pt>
    <dgm:pt modelId="{73B75193-450F-4A8E-AA0F-CD24CED5D9AA}" type="parTrans" cxnId="{687CCA47-48BD-4088-BDDE-D57D10A7CDF8}">
      <dgm:prSet/>
      <dgm:spPr/>
      <dgm:t>
        <a:bodyPr/>
        <a:lstStyle/>
        <a:p>
          <a:endParaRPr lang="en-GB"/>
        </a:p>
      </dgm:t>
    </dgm:pt>
    <dgm:pt modelId="{160B7638-07C9-4A26-95AD-9C6A770C608B}" type="sibTrans" cxnId="{687CCA47-48BD-4088-BDDE-D57D10A7CDF8}">
      <dgm:prSet/>
      <dgm:spPr/>
      <dgm:t>
        <a:bodyPr/>
        <a:lstStyle/>
        <a:p>
          <a:endParaRPr lang="en-GB"/>
        </a:p>
      </dgm:t>
    </dgm:pt>
    <dgm:pt modelId="{B3B8A322-5F79-4E8D-A709-6F0E0185E2C6}">
      <dgm:prSet/>
      <dgm:spPr>
        <a:solidFill>
          <a:schemeClr val="accent2">
            <a:lumMod val="40000"/>
            <a:lumOff val="60000"/>
          </a:schemeClr>
        </a:solidFill>
      </dgm:spPr>
      <dgm:t>
        <a:bodyPr/>
        <a:lstStyle/>
        <a:p>
          <a:r>
            <a:rPr lang="en-US" b="1" dirty="0">
              <a:solidFill>
                <a:schemeClr val="accent1">
                  <a:lumMod val="50000"/>
                </a:schemeClr>
              </a:solidFill>
            </a:rPr>
            <a:t>On an internal subnet</a:t>
          </a:r>
          <a:r>
            <a:rPr lang="en-US" dirty="0">
              <a:solidFill>
                <a:schemeClr val="accent1">
                  <a:lumMod val="50000"/>
                </a:schemeClr>
              </a:solidFill>
            </a:rPr>
            <a:t>: the VNIC is assigned an internal IP address, but the hypervisor performs NAT so the VM can connect to the outside network.</a:t>
          </a:r>
          <a:endParaRPr lang="en-GB" dirty="0">
            <a:solidFill>
              <a:schemeClr val="accent1">
                <a:lumMod val="50000"/>
              </a:schemeClr>
            </a:solidFill>
          </a:endParaRPr>
        </a:p>
      </dgm:t>
    </dgm:pt>
    <dgm:pt modelId="{F5A8AF60-B4CA-4263-B711-E73688D65AB5}" type="parTrans" cxnId="{2760C051-DD8D-46C8-B140-7CAAE3784D24}">
      <dgm:prSet/>
      <dgm:spPr/>
      <dgm:t>
        <a:bodyPr/>
        <a:lstStyle/>
        <a:p>
          <a:endParaRPr lang="en-GB"/>
        </a:p>
      </dgm:t>
    </dgm:pt>
    <dgm:pt modelId="{0CD18B41-B574-4233-BA6B-AF028DD35F75}" type="sibTrans" cxnId="{2760C051-DD8D-46C8-B140-7CAAE3784D24}">
      <dgm:prSet/>
      <dgm:spPr/>
      <dgm:t>
        <a:bodyPr/>
        <a:lstStyle/>
        <a:p>
          <a:endParaRPr lang="en-GB"/>
        </a:p>
      </dgm:t>
    </dgm:pt>
    <dgm:pt modelId="{CC46AD5D-A2C2-4551-9580-0851F4FA363E}">
      <dgm:prSet/>
      <dgm:spPr>
        <a:solidFill>
          <a:schemeClr val="accent2">
            <a:lumMod val="40000"/>
            <a:lumOff val="60000"/>
          </a:schemeClr>
        </a:solidFill>
      </dgm:spPr>
      <dgm:t>
        <a:bodyPr/>
        <a:lstStyle/>
        <a:p>
          <a:r>
            <a:rPr lang="en-US" b="1" dirty="0">
              <a:solidFill>
                <a:schemeClr val="accent1">
                  <a:lumMod val="50000"/>
                </a:schemeClr>
              </a:solidFill>
            </a:rPr>
            <a:t>As a bridged adapter</a:t>
          </a:r>
          <a:r>
            <a:rPr lang="en-US" dirty="0">
              <a:solidFill>
                <a:schemeClr val="accent1">
                  <a:lumMod val="50000"/>
                </a:schemeClr>
              </a:solidFill>
            </a:rPr>
            <a:t>: the VNIC is assigned an external IP address and joined directly to the outside network. To outside observers, the VM and host will appear to be different network addresses even though they share a physical NIC.</a:t>
          </a:r>
          <a:endParaRPr lang="en-GB" dirty="0">
            <a:solidFill>
              <a:schemeClr val="accent1">
                <a:lumMod val="50000"/>
              </a:schemeClr>
            </a:solidFill>
          </a:endParaRPr>
        </a:p>
      </dgm:t>
    </dgm:pt>
    <dgm:pt modelId="{DDE48552-E8D9-4E9C-9ABC-7566B38FE875}" type="parTrans" cxnId="{0BB2E8AC-EE4B-4548-A86F-923261BDE5CB}">
      <dgm:prSet/>
      <dgm:spPr/>
      <dgm:t>
        <a:bodyPr/>
        <a:lstStyle/>
        <a:p>
          <a:endParaRPr lang="en-GB"/>
        </a:p>
      </dgm:t>
    </dgm:pt>
    <dgm:pt modelId="{DAADFCEC-201C-4440-9F35-3B4A6FE9DAB3}" type="sibTrans" cxnId="{0BB2E8AC-EE4B-4548-A86F-923261BDE5CB}">
      <dgm:prSet/>
      <dgm:spPr/>
      <dgm:t>
        <a:bodyPr/>
        <a:lstStyle/>
        <a:p>
          <a:endParaRPr lang="en-GB"/>
        </a:p>
      </dgm:t>
    </dgm:pt>
    <dgm:pt modelId="{444E7DC2-280B-4ED4-87F9-202552A74424}" type="pres">
      <dgm:prSet presAssocID="{E084157E-7CAC-4BF0-8D09-A9347294D01B}" presName="linearFlow" presStyleCnt="0">
        <dgm:presLayoutVars>
          <dgm:dir/>
          <dgm:resizeHandles val="exact"/>
        </dgm:presLayoutVars>
      </dgm:prSet>
      <dgm:spPr/>
    </dgm:pt>
    <dgm:pt modelId="{07E91C56-902C-44AA-A8A7-69E078FB58B5}" type="pres">
      <dgm:prSet presAssocID="{9F82D619-6041-448D-BB90-003C9BD5A091}" presName="composite" presStyleCnt="0"/>
      <dgm:spPr/>
    </dgm:pt>
    <dgm:pt modelId="{104C54A2-5DFD-4627-B8DA-C8E69563AB86}" type="pres">
      <dgm:prSet presAssocID="{9F82D619-6041-448D-BB90-003C9BD5A091}"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Network with solid fill"/>
        </a:ext>
      </dgm:extLst>
    </dgm:pt>
    <dgm:pt modelId="{F233BCE5-CCC2-4C85-B49B-D62D726C5025}" type="pres">
      <dgm:prSet presAssocID="{9F82D619-6041-448D-BB90-003C9BD5A091}" presName="txShp" presStyleLbl="node1" presStyleIdx="0" presStyleCnt="3">
        <dgm:presLayoutVars>
          <dgm:bulletEnabled val="1"/>
        </dgm:presLayoutVars>
      </dgm:prSet>
      <dgm:spPr/>
    </dgm:pt>
    <dgm:pt modelId="{4B6DF5A9-9C27-42ED-A54B-289AF8CF115C}" type="pres">
      <dgm:prSet presAssocID="{160B7638-07C9-4A26-95AD-9C6A770C608B}" presName="spacing" presStyleCnt="0"/>
      <dgm:spPr/>
    </dgm:pt>
    <dgm:pt modelId="{E1EEF0EA-B3B8-43B1-9023-14A8131CC014}" type="pres">
      <dgm:prSet presAssocID="{B3B8A322-5F79-4E8D-A709-6F0E0185E2C6}" presName="composite" presStyleCnt="0"/>
      <dgm:spPr/>
    </dgm:pt>
    <dgm:pt modelId="{453A2AB4-700A-4AD4-B3EA-C360BDA75D6F}" type="pres">
      <dgm:prSet presAssocID="{B3B8A322-5F79-4E8D-A709-6F0E0185E2C6}"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Network diagram outline"/>
        </a:ext>
      </dgm:extLst>
    </dgm:pt>
    <dgm:pt modelId="{3593E335-CB10-4D33-9A2F-761E0D1B65FC}" type="pres">
      <dgm:prSet presAssocID="{B3B8A322-5F79-4E8D-A709-6F0E0185E2C6}" presName="txShp" presStyleLbl="node1" presStyleIdx="1" presStyleCnt="3">
        <dgm:presLayoutVars>
          <dgm:bulletEnabled val="1"/>
        </dgm:presLayoutVars>
      </dgm:prSet>
      <dgm:spPr/>
    </dgm:pt>
    <dgm:pt modelId="{0B468891-B335-4DC1-A2D9-5AC9744B4FB8}" type="pres">
      <dgm:prSet presAssocID="{0CD18B41-B574-4233-BA6B-AF028DD35F75}" presName="spacing" presStyleCnt="0"/>
      <dgm:spPr/>
    </dgm:pt>
    <dgm:pt modelId="{B3A1F4BF-295A-4681-8C14-346D79923390}" type="pres">
      <dgm:prSet presAssocID="{CC46AD5D-A2C2-4551-9580-0851F4FA363E}" presName="composite" presStyleCnt="0"/>
      <dgm:spPr/>
    </dgm:pt>
    <dgm:pt modelId="{AB242AB7-8FAF-4225-9491-CEC98A01EC8F}" type="pres">
      <dgm:prSet presAssocID="{CC46AD5D-A2C2-4551-9580-0851F4FA363E}"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erver with solid fill"/>
        </a:ext>
      </dgm:extLst>
    </dgm:pt>
    <dgm:pt modelId="{88B51154-20BD-484B-AF6D-E11E0B4869D7}" type="pres">
      <dgm:prSet presAssocID="{CC46AD5D-A2C2-4551-9580-0851F4FA363E}" presName="txShp" presStyleLbl="node1" presStyleIdx="2" presStyleCnt="3">
        <dgm:presLayoutVars>
          <dgm:bulletEnabled val="1"/>
        </dgm:presLayoutVars>
      </dgm:prSet>
      <dgm:spPr/>
    </dgm:pt>
  </dgm:ptLst>
  <dgm:cxnLst>
    <dgm:cxn modelId="{687CCA47-48BD-4088-BDDE-D57D10A7CDF8}" srcId="{E084157E-7CAC-4BF0-8D09-A9347294D01B}" destId="{9F82D619-6041-448D-BB90-003C9BD5A091}" srcOrd="0" destOrd="0" parTransId="{73B75193-450F-4A8E-AA0F-CD24CED5D9AA}" sibTransId="{160B7638-07C9-4A26-95AD-9C6A770C608B}"/>
    <dgm:cxn modelId="{2760C051-DD8D-46C8-B140-7CAAE3784D24}" srcId="{E084157E-7CAC-4BF0-8D09-A9347294D01B}" destId="{B3B8A322-5F79-4E8D-A709-6F0E0185E2C6}" srcOrd="1" destOrd="0" parTransId="{F5A8AF60-B4CA-4263-B711-E73688D65AB5}" sibTransId="{0CD18B41-B574-4233-BA6B-AF028DD35F75}"/>
    <dgm:cxn modelId="{6B6F527E-4A67-4EB8-8349-28EBDF63F499}" type="presOf" srcId="{9F82D619-6041-448D-BB90-003C9BD5A091}" destId="{F233BCE5-CCC2-4C85-B49B-D62D726C5025}" srcOrd="0" destOrd="0" presId="urn:microsoft.com/office/officeart/2005/8/layout/vList3"/>
    <dgm:cxn modelId="{448200A4-9BAF-4A2B-A9B4-BD2615E43FDC}" type="presOf" srcId="{CC46AD5D-A2C2-4551-9580-0851F4FA363E}" destId="{88B51154-20BD-484B-AF6D-E11E0B4869D7}" srcOrd="0" destOrd="0" presId="urn:microsoft.com/office/officeart/2005/8/layout/vList3"/>
    <dgm:cxn modelId="{0BB2E8AC-EE4B-4548-A86F-923261BDE5CB}" srcId="{E084157E-7CAC-4BF0-8D09-A9347294D01B}" destId="{CC46AD5D-A2C2-4551-9580-0851F4FA363E}" srcOrd="2" destOrd="0" parTransId="{DDE48552-E8D9-4E9C-9ABC-7566B38FE875}" sibTransId="{DAADFCEC-201C-4440-9F35-3B4A6FE9DAB3}"/>
    <dgm:cxn modelId="{7DCD22B3-E150-44DD-AF57-43CA637D5CDF}" type="presOf" srcId="{E084157E-7CAC-4BF0-8D09-A9347294D01B}" destId="{444E7DC2-280B-4ED4-87F9-202552A74424}" srcOrd="0" destOrd="0" presId="urn:microsoft.com/office/officeart/2005/8/layout/vList3"/>
    <dgm:cxn modelId="{C6E8B9EC-0B8F-4D1F-BCFC-FE571674EE2F}" type="presOf" srcId="{B3B8A322-5F79-4E8D-A709-6F0E0185E2C6}" destId="{3593E335-CB10-4D33-9A2F-761E0D1B65FC}" srcOrd="0" destOrd="0" presId="urn:microsoft.com/office/officeart/2005/8/layout/vList3"/>
    <dgm:cxn modelId="{B562EF21-C159-4432-9ED2-052FBCF51DD1}" type="presParOf" srcId="{444E7DC2-280B-4ED4-87F9-202552A74424}" destId="{07E91C56-902C-44AA-A8A7-69E078FB58B5}" srcOrd="0" destOrd="0" presId="urn:microsoft.com/office/officeart/2005/8/layout/vList3"/>
    <dgm:cxn modelId="{9FDDCE6C-2EEF-43B5-9483-8384294ED0A2}" type="presParOf" srcId="{07E91C56-902C-44AA-A8A7-69E078FB58B5}" destId="{104C54A2-5DFD-4627-B8DA-C8E69563AB86}" srcOrd="0" destOrd="0" presId="urn:microsoft.com/office/officeart/2005/8/layout/vList3"/>
    <dgm:cxn modelId="{140641DE-5100-436A-B1C8-2CAD923B338C}" type="presParOf" srcId="{07E91C56-902C-44AA-A8A7-69E078FB58B5}" destId="{F233BCE5-CCC2-4C85-B49B-D62D726C5025}" srcOrd="1" destOrd="0" presId="urn:microsoft.com/office/officeart/2005/8/layout/vList3"/>
    <dgm:cxn modelId="{9F7CF286-EE40-4E0C-BF0F-D009DC5D15B8}" type="presParOf" srcId="{444E7DC2-280B-4ED4-87F9-202552A74424}" destId="{4B6DF5A9-9C27-42ED-A54B-289AF8CF115C}" srcOrd="1" destOrd="0" presId="urn:microsoft.com/office/officeart/2005/8/layout/vList3"/>
    <dgm:cxn modelId="{004D0B26-65ED-47F7-BD9F-76B7E6184A85}" type="presParOf" srcId="{444E7DC2-280B-4ED4-87F9-202552A74424}" destId="{E1EEF0EA-B3B8-43B1-9023-14A8131CC014}" srcOrd="2" destOrd="0" presId="urn:microsoft.com/office/officeart/2005/8/layout/vList3"/>
    <dgm:cxn modelId="{0924972F-7E57-4720-A034-5FB18FBE9EF7}" type="presParOf" srcId="{E1EEF0EA-B3B8-43B1-9023-14A8131CC014}" destId="{453A2AB4-700A-4AD4-B3EA-C360BDA75D6F}" srcOrd="0" destOrd="0" presId="urn:microsoft.com/office/officeart/2005/8/layout/vList3"/>
    <dgm:cxn modelId="{4ED14FB6-98EF-4C52-80F9-EE01FC2EA3BF}" type="presParOf" srcId="{E1EEF0EA-B3B8-43B1-9023-14A8131CC014}" destId="{3593E335-CB10-4D33-9A2F-761E0D1B65FC}" srcOrd="1" destOrd="0" presId="urn:microsoft.com/office/officeart/2005/8/layout/vList3"/>
    <dgm:cxn modelId="{05EFFACC-CB4C-412A-ADD2-27C901A0A6BD}" type="presParOf" srcId="{444E7DC2-280B-4ED4-87F9-202552A74424}" destId="{0B468891-B335-4DC1-A2D9-5AC9744B4FB8}" srcOrd="3" destOrd="0" presId="urn:microsoft.com/office/officeart/2005/8/layout/vList3"/>
    <dgm:cxn modelId="{DBD002DE-005A-402F-ABC3-9314AD161932}" type="presParOf" srcId="{444E7DC2-280B-4ED4-87F9-202552A74424}" destId="{B3A1F4BF-295A-4681-8C14-346D79923390}" srcOrd="4" destOrd="0" presId="urn:microsoft.com/office/officeart/2005/8/layout/vList3"/>
    <dgm:cxn modelId="{98FA5600-9627-479E-BE45-8CC8E3FE8051}" type="presParOf" srcId="{B3A1F4BF-295A-4681-8C14-346D79923390}" destId="{AB242AB7-8FAF-4225-9491-CEC98A01EC8F}" srcOrd="0" destOrd="0" presId="urn:microsoft.com/office/officeart/2005/8/layout/vList3"/>
    <dgm:cxn modelId="{65E771C7-0E52-45A7-98D8-8DBA5B62CC50}" type="presParOf" srcId="{B3A1F4BF-295A-4681-8C14-346D79923390}" destId="{88B51154-20BD-484B-AF6D-E11E0B4869D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F6151F-AA2D-4CAC-A6DA-9ECCAC8065C6}">
      <dsp:nvSpPr>
        <dsp:cNvPr id="0" name=""/>
        <dsp:cNvSpPr/>
      </dsp:nvSpPr>
      <dsp:spPr>
        <a:xfrm>
          <a:off x="1311449" y="2470"/>
          <a:ext cx="8967522" cy="11881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110490" rIns="220980" bIns="110490" numCol="1" spcCol="1270" anchor="ctr" anchorCtr="0">
          <a:noAutofit/>
        </a:bodyPr>
        <a:lstStyle/>
        <a:p>
          <a:pPr marL="0" lvl="0" indent="0" algn="ctr" defTabSz="2578100">
            <a:lnSpc>
              <a:spcPct val="90000"/>
            </a:lnSpc>
            <a:spcBef>
              <a:spcPct val="0"/>
            </a:spcBef>
            <a:spcAft>
              <a:spcPct val="35000"/>
            </a:spcAft>
            <a:buNone/>
          </a:pPr>
          <a:r>
            <a:rPr lang="en-GB" sz="5800" kern="1200"/>
            <a:t>VMware ESX and ESXi</a:t>
          </a:r>
        </a:p>
      </dsp:txBody>
      <dsp:txXfrm>
        <a:off x="1369452" y="60473"/>
        <a:ext cx="8851516" cy="1072190"/>
      </dsp:txXfrm>
    </dsp:sp>
    <dsp:sp modelId="{592F79B6-3DDB-45A0-B20A-13B46EC62299}">
      <dsp:nvSpPr>
        <dsp:cNvPr id="0" name=""/>
        <dsp:cNvSpPr/>
      </dsp:nvSpPr>
      <dsp:spPr>
        <a:xfrm>
          <a:off x="1311449" y="1250076"/>
          <a:ext cx="8967522" cy="11881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108585" rIns="217170" bIns="108585" numCol="1" spcCol="1270" anchor="ctr" anchorCtr="0">
          <a:noAutofit/>
        </a:bodyPr>
        <a:lstStyle/>
        <a:p>
          <a:pPr marL="0" lvl="0" indent="0" algn="ctr" defTabSz="2533650">
            <a:lnSpc>
              <a:spcPct val="90000"/>
            </a:lnSpc>
            <a:spcBef>
              <a:spcPct val="0"/>
            </a:spcBef>
            <a:spcAft>
              <a:spcPct val="35000"/>
            </a:spcAft>
            <a:buNone/>
          </a:pPr>
          <a:r>
            <a:rPr lang="en-GB" sz="5700" kern="1200"/>
            <a:t>Microsoft Hyper-V</a:t>
          </a:r>
        </a:p>
      </dsp:txBody>
      <dsp:txXfrm>
        <a:off x="1369452" y="1308079"/>
        <a:ext cx="8851516" cy="1072190"/>
      </dsp:txXfrm>
    </dsp:sp>
    <dsp:sp modelId="{DF1C6C23-F595-4F22-8944-1A41B0264CF9}">
      <dsp:nvSpPr>
        <dsp:cNvPr id="0" name=""/>
        <dsp:cNvSpPr/>
      </dsp:nvSpPr>
      <dsp:spPr>
        <a:xfrm>
          <a:off x="1311449" y="2497682"/>
          <a:ext cx="8967522" cy="11881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marL="0" lvl="0" indent="0" algn="ctr" defTabSz="2489200">
            <a:lnSpc>
              <a:spcPct val="90000"/>
            </a:lnSpc>
            <a:spcBef>
              <a:spcPct val="0"/>
            </a:spcBef>
            <a:spcAft>
              <a:spcPct val="35000"/>
            </a:spcAft>
            <a:buNone/>
          </a:pPr>
          <a:r>
            <a:rPr lang="en-GB" sz="5600" kern="1200"/>
            <a:t>Citrix XenServer</a:t>
          </a:r>
        </a:p>
      </dsp:txBody>
      <dsp:txXfrm>
        <a:off x="1369452" y="2555685"/>
        <a:ext cx="8851516" cy="1072190"/>
      </dsp:txXfrm>
    </dsp:sp>
    <dsp:sp modelId="{EBED5CE8-AAAC-4878-A6F3-4C5C1623BF51}">
      <dsp:nvSpPr>
        <dsp:cNvPr id="0" name=""/>
        <dsp:cNvSpPr/>
      </dsp:nvSpPr>
      <dsp:spPr>
        <a:xfrm>
          <a:off x="1311449" y="3745289"/>
          <a:ext cx="8967522" cy="11881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marL="0" lvl="0" indent="0" algn="ctr" defTabSz="2489200">
            <a:lnSpc>
              <a:spcPct val="90000"/>
            </a:lnSpc>
            <a:spcBef>
              <a:spcPct val="0"/>
            </a:spcBef>
            <a:spcAft>
              <a:spcPct val="35000"/>
            </a:spcAft>
            <a:buNone/>
          </a:pPr>
          <a:r>
            <a:rPr lang="en-GB" sz="5600" kern="1200"/>
            <a:t>Oracle VM</a:t>
          </a:r>
        </a:p>
      </dsp:txBody>
      <dsp:txXfrm>
        <a:off x="1369452" y="3803292"/>
        <a:ext cx="8851516" cy="10721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A7334-A5DC-4B8C-AC69-65ADE16BC76A}">
      <dsp:nvSpPr>
        <dsp:cNvPr id="0" name=""/>
        <dsp:cNvSpPr/>
      </dsp:nvSpPr>
      <dsp:spPr>
        <a:xfrm>
          <a:off x="1844847" y="2169"/>
          <a:ext cx="7900726" cy="9483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kern="1200"/>
            <a:t>VMware Workstation/Fusion/Player</a:t>
          </a:r>
        </a:p>
      </dsp:txBody>
      <dsp:txXfrm>
        <a:off x="1891143" y="48465"/>
        <a:ext cx="7808134" cy="855796"/>
      </dsp:txXfrm>
    </dsp:sp>
    <dsp:sp modelId="{7CC56C8A-39F7-4B0A-970B-913E662BED86}">
      <dsp:nvSpPr>
        <dsp:cNvPr id="0" name=""/>
        <dsp:cNvSpPr/>
      </dsp:nvSpPr>
      <dsp:spPr>
        <a:xfrm>
          <a:off x="1844847" y="997976"/>
          <a:ext cx="7900726" cy="9483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kern="1200"/>
            <a:t>Microsoft Virtual PC – Windows 7 only</a:t>
          </a:r>
        </a:p>
      </dsp:txBody>
      <dsp:txXfrm>
        <a:off x="1891143" y="1044272"/>
        <a:ext cx="7808134" cy="855796"/>
      </dsp:txXfrm>
    </dsp:sp>
    <dsp:sp modelId="{04132D30-DE43-4F45-ACD6-820AA3C8073C}">
      <dsp:nvSpPr>
        <dsp:cNvPr id="0" name=""/>
        <dsp:cNvSpPr/>
      </dsp:nvSpPr>
      <dsp:spPr>
        <a:xfrm>
          <a:off x="1844847" y="1993783"/>
          <a:ext cx="7900726" cy="9483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kern="1200"/>
            <a:t>Oracle VM VirtualBox</a:t>
          </a:r>
        </a:p>
      </dsp:txBody>
      <dsp:txXfrm>
        <a:off x="1891143" y="2040079"/>
        <a:ext cx="7808134" cy="855796"/>
      </dsp:txXfrm>
    </dsp:sp>
    <dsp:sp modelId="{62CE63E7-6667-4F73-8193-DB0F43794590}">
      <dsp:nvSpPr>
        <dsp:cNvPr id="0" name=""/>
        <dsp:cNvSpPr/>
      </dsp:nvSpPr>
      <dsp:spPr>
        <a:xfrm>
          <a:off x="1844847" y="2989591"/>
          <a:ext cx="7900726" cy="9483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kern="1200"/>
            <a:t>Red Hat Enterprise Virtualization</a:t>
          </a:r>
        </a:p>
      </dsp:txBody>
      <dsp:txXfrm>
        <a:off x="1891143" y="3035887"/>
        <a:ext cx="7808134" cy="855796"/>
      </dsp:txXfrm>
    </dsp:sp>
    <dsp:sp modelId="{A98071D4-F76F-4AA1-9D08-709CB9F7B203}">
      <dsp:nvSpPr>
        <dsp:cNvPr id="0" name=""/>
        <dsp:cNvSpPr/>
      </dsp:nvSpPr>
      <dsp:spPr>
        <a:xfrm>
          <a:off x="1844847" y="3985398"/>
          <a:ext cx="7900726" cy="9483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kern="1200"/>
            <a:t>KVM - virtualization infrastructure for the Linux kernel</a:t>
          </a:r>
        </a:p>
      </dsp:txBody>
      <dsp:txXfrm>
        <a:off x="1891143" y="4031694"/>
        <a:ext cx="7808134" cy="8557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BA375-EEE5-47BD-AFB2-CEF85F1B456A}">
      <dsp:nvSpPr>
        <dsp:cNvPr id="0" name=""/>
        <dsp:cNvSpPr/>
      </dsp:nvSpPr>
      <dsp:spPr>
        <a:xfrm>
          <a:off x="1016210" y="1387978"/>
          <a:ext cx="1098000" cy="1098000"/>
        </a:xfrm>
        <a:prstGeom prst="ellipse">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154FBE61-5636-4216-877D-F1D86814049F}">
      <dsp:nvSpPr>
        <dsp:cNvPr id="0" name=""/>
        <dsp:cNvSpPr/>
      </dsp:nvSpPr>
      <dsp:spPr>
        <a:xfrm>
          <a:off x="1250210" y="1621978"/>
          <a:ext cx="630000" cy="630000"/>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E8B18B-5484-4DA4-A2B6-F632ECAD7FC7}">
      <dsp:nvSpPr>
        <dsp:cNvPr id="0" name=""/>
        <dsp:cNvSpPr/>
      </dsp:nvSpPr>
      <dsp:spPr>
        <a:xfrm>
          <a:off x="665210" y="282797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GB" sz="2400" kern="1200"/>
            <a:t>Virtual switch</a:t>
          </a:r>
          <a:endParaRPr lang="en-US" sz="2400" kern="1200"/>
        </a:p>
      </dsp:txBody>
      <dsp:txXfrm>
        <a:off x="665210" y="2827978"/>
        <a:ext cx="1800000" cy="720000"/>
      </dsp:txXfrm>
    </dsp:sp>
    <dsp:sp modelId="{491282A0-9F4A-47D7-A0E1-31DDC5A86805}">
      <dsp:nvSpPr>
        <dsp:cNvPr id="0" name=""/>
        <dsp:cNvSpPr/>
      </dsp:nvSpPr>
      <dsp:spPr>
        <a:xfrm>
          <a:off x="3131210" y="1387978"/>
          <a:ext cx="1098000" cy="1098000"/>
        </a:xfrm>
        <a:prstGeom prst="ellipse">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8FE06BF2-2F37-4EB8-A511-ED5479F95B4F}">
      <dsp:nvSpPr>
        <dsp:cNvPr id="0" name=""/>
        <dsp:cNvSpPr/>
      </dsp:nvSpPr>
      <dsp:spPr>
        <a:xfrm>
          <a:off x="3365210" y="1621978"/>
          <a:ext cx="630000" cy="630000"/>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A2450B-D5CE-4E44-B240-5BFDF6D1526B}">
      <dsp:nvSpPr>
        <dsp:cNvPr id="0" name=""/>
        <dsp:cNvSpPr/>
      </dsp:nvSpPr>
      <dsp:spPr>
        <a:xfrm>
          <a:off x="2780210" y="282797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GB" sz="2400" kern="1200"/>
            <a:t>Virtual firewall</a:t>
          </a:r>
          <a:endParaRPr lang="en-US" sz="2400" kern="1200"/>
        </a:p>
      </dsp:txBody>
      <dsp:txXfrm>
        <a:off x="2780210" y="2827978"/>
        <a:ext cx="1800000" cy="720000"/>
      </dsp:txXfrm>
    </dsp:sp>
    <dsp:sp modelId="{CE355354-A1ED-42DC-AF41-48147B75A32F}">
      <dsp:nvSpPr>
        <dsp:cNvPr id="0" name=""/>
        <dsp:cNvSpPr/>
      </dsp:nvSpPr>
      <dsp:spPr>
        <a:xfrm>
          <a:off x="5246210" y="1387978"/>
          <a:ext cx="1098000" cy="1098000"/>
        </a:xfrm>
        <a:prstGeom prst="ellipse">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60E64D7A-4A70-42F4-9E12-B73FBB07CEDF}">
      <dsp:nvSpPr>
        <dsp:cNvPr id="0" name=""/>
        <dsp:cNvSpPr/>
      </dsp:nvSpPr>
      <dsp:spPr>
        <a:xfrm>
          <a:off x="5480210" y="1621978"/>
          <a:ext cx="630000" cy="630000"/>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3C6C8B-4AED-47B0-AEB6-D09B9011E3C1}">
      <dsp:nvSpPr>
        <dsp:cNvPr id="0" name=""/>
        <dsp:cNvSpPr/>
      </dsp:nvSpPr>
      <dsp:spPr>
        <a:xfrm>
          <a:off x="4895210" y="282797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GB" sz="2400" kern="1200"/>
            <a:t>Virtual NIC</a:t>
          </a:r>
          <a:endParaRPr lang="en-US" sz="2400" kern="1200"/>
        </a:p>
      </dsp:txBody>
      <dsp:txXfrm>
        <a:off x="4895210" y="2827978"/>
        <a:ext cx="1800000" cy="720000"/>
      </dsp:txXfrm>
    </dsp:sp>
    <dsp:sp modelId="{173CF280-9078-45BE-ACF8-D560AC8D604C}">
      <dsp:nvSpPr>
        <dsp:cNvPr id="0" name=""/>
        <dsp:cNvSpPr/>
      </dsp:nvSpPr>
      <dsp:spPr>
        <a:xfrm>
          <a:off x="7361210" y="1387978"/>
          <a:ext cx="1098000" cy="1098000"/>
        </a:xfrm>
        <a:prstGeom prst="ellipse">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7AB6F046-26D7-4880-814D-3BBE7A565B70}">
      <dsp:nvSpPr>
        <dsp:cNvPr id="0" name=""/>
        <dsp:cNvSpPr/>
      </dsp:nvSpPr>
      <dsp:spPr>
        <a:xfrm>
          <a:off x="7595210" y="1621978"/>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7842E1-CE7B-4BE5-9D7F-FEA2098AB211}">
      <dsp:nvSpPr>
        <dsp:cNvPr id="0" name=""/>
        <dsp:cNvSpPr/>
      </dsp:nvSpPr>
      <dsp:spPr>
        <a:xfrm>
          <a:off x="7010210" y="282797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GB" sz="2400" kern="1200"/>
            <a:t>Virtual router</a:t>
          </a:r>
          <a:endParaRPr lang="en-US" sz="2400" kern="1200"/>
        </a:p>
      </dsp:txBody>
      <dsp:txXfrm>
        <a:off x="7010210" y="2827978"/>
        <a:ext cx="1800000" cy="720000"/>
      </dsp:txXfrm>
    </dsp:sp>
    <dsp:sp modelId="{E3EE0F2A-7F76-464A-8136-ACF6857EAE43}">
      <dsp:nvSpPr>
        <dsp:cNvPr id="0" name=""/>
        <dsp:cNvSpPr/>
      </dsp:nvSpPr>
      <dsp:spPr>
        <a:xfrm>
          <a:off x="9476210" y="1387978"/>
          <a:ext cx="1098000" cy="1098000"/>
        </a:xfrm>
        <a:prstGeom prst="ellipse">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7A2256D2-8EA8-4B1E-AFB0-85634E67434E}">
      <dsp:nvSpPr>
        <dsp:cNvPr id="0" name=""/>
        <dsp:cNvSpPr/>
      </dsp:nvSpPr>
      <dsp:spPr>
        <a:xfrm>
          <a:off x="9710210" y="1621978"/>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A0AF2E-B62B-4DD9-BA7C-B957CAC6F95E}">
      <dsp:nvSpPr>
        <dsp:cNvPr id="0" name=""/>
        <dsp:cNvSpPr/>
      </dsp:nvSpPr>
      <dsp:spPr>
        <a:xfrm>
          <a:off x="9125210" y="282797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GB" sz="2400" kern="1200"/>
            <a:t>Hypervisor</a:t>
          </a:r>
          <a:endParaRPr lang="en-US" sz="2400" kern="1200"/>
        </a:p>
      </dsp:txBody>
      <dsp:txXfrm>
        <a:off x="9125210" y="2827978"/>
        <a:ext cx="180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16404-EA87-4241-8670-65636599667D}">
      <dsp:nvSpPr>
        <dsp:cNvPr id="0" name=""/>
        <dsp:cNvSpPr/>
      </dsp:nvSpPr>
      <dsp:spPr>
        <a:xfrm>
          <a:off x="666691" y="1195766"/>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108215-910E-46EA-9E36-479FC9454783}">
      <dsp:nvSpPr>
        <dsp:cNvPr id="0" name=""/>
        <dsp:cNvSpPr/>
      </dsp:nvSpPr>
      <dsp:spPr>
        <a:xfrm>
          <a:off x="184399" y="2210111"/>
          <a:ext cx="1800000" cy="1214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dirty="0"/>
            <a:t>A virtual firewall (VF) is either a network firewall service or an appliance running entirely within the virtualized environment</a:t>
          </a:r>
          <a:endParaRPr lang="en-US" sz="1800" kern="1200" dirty="0"/>
        </a:p>
      </dsp:txBody>
      <dsp:txXfrm>
        <a:off x="184399" y="2210111"/>
        <a:ext cx="1800000" cy="1214878"/>
      </dsp:txXfrm>
    </dsp:sp>
    <dsp:sp modelId="{837A7F0D-99C3-4DE3-BDB3-61476726D39A}">
      <dsp:nvSpPr>
        <dsp:cNvPr id="0" name=""/>
        <dsp:cNvSpPr/>
      </dsp:nvSpPr>
      <dsp:spPr>
        <a:xfrm>
          <a:off x="2781691" y="1246881"/>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F960E3-40DB-418A-B661-19E853FE87B0}">
      <dsp:nvSpPr>
        <dsp:cNvPr id="0" name=""/>
        <dsp:cNvSpPr/>
      </dsp:nvSpPr>
      <dsp:spPr>
        <a:xfrm>
          <a:off x="2299399" y="2210103"/>
          <a:ext cx="1800000" cy="1010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dirty="0"/>
            <a:t>Regardless of which implementation, a VF serves the same purpose as a physical one: packet filtering and monitoring</a:t>
          </a:r>
          <a:endParaRPr lang="en-US" sz="1800" kern="1200" dirty="0"/>
        </a:p>
      </dsp:txBody>
      <dsp:txXfrm>
        <a:off x="2299399" y="2210103"/>
        <a:ext cx="1800000" cy="1010420"/>
      </dsp:txXfrm>
    </dsp:sp>
    <dsp:sp modelId="{FA1DD1C5-DF89-4033-B403-D797A3B65792}">
      <dsp:nvSpPr>
        <dsp:cNvPr id="0" name=""/>
        <dsp:cNvSpPr/>
      </dsp:nvSpPr>
      <dsp:spPr>
        <a:xfrm>
          <a:off x="4896691" y="1246881"/>
          <a:ext cx="810000" cy="810000"/>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6D3187-C9D5-4C7E-BDBA-CA693B6A6C9B}">
      <dsp:nvSpPr>
        <dsp:cNvPr id="0" name=""/>
        <dsp:cNvSpPr/>
      </dsp:nvSpPr>
      <dsp:spPr>
        <a:xfrm>
          <a:off x="4452487" y="2210103"/>
          <a:ext cx="1800000" cy="1010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dirty="0"/>
            <a:t>The firewall can also run in a guest OS VM</a:t>
          </a:r>
          <a:endParaRPr lang="en-US" sz="1800" kern="1200" dirty="0"/>
        </a:p>
      </dsp:txBody>
      <dsp:txXfrm>
        <a:off x="4452487" y="2210103"/>
        <a:ext cx="1800000" cy="1010420"/>
      </dsp:txXfrm>
    </dsp:sp>
    <dsp:sp modelId="{29844CA8-CA0A-4BFA-8457-B0364FE09ABB}">
      <dsp:nvSpPr>
        <dsp:cNvPr id="0" name=""/>
        <dsp:cNvSpPr/>
      </dsp:nvSpPr>
      <dsp:spPr>
        <a:xfrm>
          <a:off x="7011691" y="1246881"/>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56E866-4933-4760-9CDD-9EA348D3291A}">
      <dsp:nvSpPr>
        <dsp:cNvPr id="0" name=""/>
        <dsp:cNvSpPr/>
      </dsp:nvSpPr>
      <dsp:spPr>
        <a:xfrm>
          <a:off x="6516691" y="2210103"/>
          <a:ext cx="1800000" cy="1010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dirty="0"/>
            <a:t>One key to a VF is to not overlook the contribution from Network Address Translation (NAT)</a:t>
          </a:r>
          <a:endParaRPr lang="en-US" sz="1800" kern="1200" dirty="0"/>
        </a:p>
      </dsp:txBody>
      <dsp:txXfrm>
        <a:off x="6516691" y="2210103"/>
        <a:ext cx="1800000" cy="1010420"/>
      </dsp:txXfrm>
    </dsp:sp>
    <dsp:sp modelId="{66983BCC-A405-4C52-94DB-C3F4C42E20E5}">
      <dsp:nvSpPr>
        <dsp:cNvPr id="0" name=""/>
        <dsp:cNvSpPr/>
      </dsp:nvSpPr>
      <dsp:spPr>
        <a:xfrm>
          <a:off x="9343150" y="1165097"/>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CD0EAC-9BD7-424B-8928-4650D939B667}">
      <dsp:nvSpPr>
        <dsp:cNvPr id="0" name=""/>
        <dsp:cNvSpPr/>
      </dsp:nvSpPr>
      <dsp:spPr>
        <a:xfrm>
          <a:off x="8682487" y="2164059"/>
          <a:ext cx="2232918" cy="1337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dirty="0"/>
            <a:t>This allows an organization to present a single address (or set of addresses) to the Internet for all computer connections—it acts as a proxy between the local-area network (which can be using private IP addresses) and the Internet</a:t>
          </a:r>
          <a:endParaRPr lang="en-US" sz="1800" kern="1200" dirty="0"/>
        </a:p>
      </dsp:txBody>
      <dsp:txXfrm>
        <a:off x="8682487" y="2164059"/>
        <a:ext cx="2232918" cy="13375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3BCE5-CCC2-4C85-B49B-D62D726C5025}">
      <dsp:nvSpPr>
        <dsp:cNvPr id="0" name=""/>
        <dsp:cNvSpPr/>
      </dsp:nvSpPr>
      <dsp:spPr>
        <a:xfrm rot="10800000">
          <a:off x="2363001" y="1968"/>
          <a:ext cx="8020557" cy="1371142"/>
        </a:xfrm>
        <a:prstGeom prst="homePlate">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4636"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1">
                  <a:lumMod val="50000"/>
                </a:schemeClr>
              </a:solidFill>
            </a:rPr>
            <a:t>On an isolated internal network</a:t>
          </a:r>
          <a:r>
            <a:rPr lang="en-US" sz="2100" kern="1200" dirty="0">
              <a:solidFill>
                <a:schemeClr val="accent1">
                  <a:lumMod val="50000"/>
                </a:schemeClr>
              </a:solidFill>
            </a:rPr>
            <a:t>: the VNIC is assigned an internal IP address, and can communicate only with the hypervisor and/or other VMs on the same host.</a:t>
          </a:r>
          <a:endParaRPr lang="en-GB" sz="2100" kern="1200" dirty="0">
            <a:solidFill>
              <a:schemeClr val="accent1">
                <a:lumMod val="50000"/>
              </a:schemeClr>
            </a:solidFill>
          </a:endParaRPr>
        </a:p>
      </dsp:txBody>
      <dsp:txXfrm rot="10800000">
        <a:off x="2705786" y="1968"/>
        <a:ext cx="7677772" cy="1371142"/>
      </dsp:txXfrm>
    </dsp:sp>
    <dsp:sp modelId="{104C54A2-5DFD-4627-B8DA-C8E69563AB86}">
      <dsp:nvSpPr>
        <dsp:cNvPr id="0" name=""/>
        <dsp:cNvSpPr/>
      </dsp:nvSpPr>
      <dsp:spPr>
        <a:xfrm>
          <a:off x="1677430" y="1968"/>
          <a:ext cx="1371142" cy="137114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93E335-CB10-4D33-9A2F-761E0D1B65FC}">
      <dsp:nvSpPr>
        <dsp:cNvPr id="0" name=""/>
        <dsp:cNvSpPr/>
      </dsp:nvSpPr>
      <dsp:spPr>
        <a:xfrm rot="10800000">
          <a:off x="2363001" y="1782406"/>
          <a:ext cx="8020557" cy="1371142"/>
        </a:xfrm>
        <a:prstGeom prst="homePlate">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4636"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1">
                  <a:lumMod val="50000"/>
                </a:schemeClr>
              </a:solidFill>
            </a:rPr>
            <a:t>On an internal subnet</a:t>
          </a:r>
          <a:r>
            <a:rPr lang="en-US" sz="2100" kern="1200" dirty="0">
              <a:solidFill>
                <a:schemeClr val="accent1">
                  <a:lumMod val="50000"/>
                </a:schemeClr>
              </a:solidFill>
            </a:rPr>
            <a:t>: the VNIC is assigned an internal IP address, but the hypervisor performs NAT so the VM can connect to the outside network.</a:t>
          </a:r>
          <a:endParaRPr lang="en-GB" sz="2100" kern="1200" dirty="0">
            <a:solidFill>
              <a:schemeClr val="accent1">
                <a:lumMod val="50000"/>
              </a:schemeClr>
            </a:solidFill>
          </a:endParaRPr>
        </a:p>
      </dsp:txBody>
      <dsp:txXfrm rot="10800000">
        <a:off x="2705786" y="1782406"/>
        <a:ext cx="7677772" cy="1371142"/>
      </dsp:txXfrm>
    </dsp:sp>
    <dsp:sp modelId="{453A2AB4-700A-4AD4-B3EA-C360BDA75D6F}">
      <dsp:nvSpPr>
        <dsp:cNvPr id="0" name=""/>
        <dsp:cNvSpPr/>
      </dsp:nvSpPr>
      <dsp:spPr>
        <a:xfrm>
          <a:off x="1677430" y="1782406"/>
          <a:ext cx="1371142" cy="1371142"/>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B51154-20BD-484B-AF6D-E11E0B4869D7}">
      <dsp:nvSpPr>
        <dsp:cNvPr id="0" name=""/>
        <dsp:cNvSpPr/>
      </dsp:nvSpPr>
      <dsp:spPr>
        <a:xfrm rot="10800000">
          <a:off x="2363001" y="3562845"/>
          <a:ext cx="8020557" cy="1371142"/>
        </a:xfrm>
        <a:prstGeom prst="homePlate">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4636"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1">
                  <a:lumMod val="50000"/>
                </a:schemeClr>
              </a:solidFill>
            </a:rPr>
            <a:t>As a bridged adapter</a:t>
          </a:r>
          <a:r>
            <a:rPr lang="en-US" sz="2100" kern="1200" dirty="0">
              <a:solidFill>
                <a:schemeClr val="accent1">
                  <a:lumMod val="50000"/>
                </a:schemeClr>
              </a:solidFill>
            </a:rPr>
            <a:t>: the VNIC is assigned an external IP address and joined directly to the outside network. To outside observers, the VM and host will appear to be different network addresses even though they share a physical NIC.</a:t>
          </a:r>
          <a:endParaRPr lang="en-GB" sz="2100" kern="1200" dirty="0">
            <a:solidFill>
              <a:schemeClr val="accent1">
                <a:lumMod val="50000"/>
              </a:schemeClr>
            </a:solidFill>
          </a:endParaRPr>
        </a:p>
      </dsp:txBody>
      <dsp:txXfrm rot="10800000">
        <a:off x="2705786" y="3562845"/>
        <a:ext cx="7677772" cy="1371142"/>
      </dsp:txXfrm>
    </dsp:sp>
    <dsp:sp modelId="{AB242AB7-8FAF-4225-9491-CEC98A01EC8F}">
      <dsp:nvSpPr>
        <dsp:cNvPr id="0" name=""/>
        <dsp:cNvSpPr/>
      </dsp:nvSpPr>
      <dsp:spPr>
        <a:xfrm>
          <a:off x="1677430" y="3562845"/>
          <a:ext cx="1371142" cy="1371142"/>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DE4C8A-2EDD-4967-8102-9DACE6D0D120}" type="datetimeFigureOut">
              <a:rPr lang="en-GB" smtClean="0"/>
              <a:t>13/01/2021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388BCB-F4F4-41AF-B134-7323E872B9B4}" type="slidenum">
              <a:rPr lang="en-GB" smtClean="0"/>
              <a:t>‹#›</a:t>
            </a:fld>
            <a:endParaRPr lang="en-GB"/>
          </a:p>
        </p:txBody>
      </p:sp>
    </p:spTree>
    <p:extLst>
      <p:ext uri="{BB962C8B-B14F-4D97-AF65-F5344CB8AC3E}">
        <p14:creationId xmlns:p14="http://schemas.microsoft.com/office/powerpoint/2010/main" val="3128556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Three different servers for three different operating systems and services</a:t>
            </a:r>
          </a:p>
          <a:p>
            <a:endParaRPr lang="en-GB" dirty="0"/>
          </a:p>
          <a:p>
            <a:r>
              <a:rPr lang="en-GB" dirty="0"/>
              <a:t>After: Only one server required for three different servers and operating systems</a:t>
            </a:r>
          </a:p>
        </p:txBody>
      </p:sp>
      <p:sp>
        <p:nvSpPr>
          <p:cNvPr id="4" name="Slide Number Placeholder 3"/>
          <p:cNvSpPr>
            <a:spLocks noGrp="1"/>
          </p:cNvSpPr>
          <p:nvPr>
            <p:ph type="sldNum" sz="quarter" idx="5"/>
          </p:nvPr>
        </p:nvSpPr>
        <p:spPr/>
        <p:txBody>
          <a:bodyPr/>
          <a:lstStyle/>
          <a:p>
            <a:fld id="{60960939-FE35-4225-A625-94D09636AB66}" type="slidenum">
              <a:rPr lang="en-GB" smtClean="0"/>
              <a:t>2</a:t>
            </a:fld>
            <a:endParaRPr lang="en-GB"/>
          </a:p>
        </p:txBody>
      </p:sp>
    </p:spTree>
    <p:extLst>
      <p:ext uri="{BB962C8B-B14F-4D97-AF65-F5344CB8AC3E}">
        <p14:creationId xmlns:p14="http://schemas.microsoft.com/office/powerpoint/2010/main" val="4157885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249238"/>
            <a:ext cx="7242175" cy="4075112"/>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180136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62579-8576-47B7-BB0A-B61544BDF6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5058968-9018-453E-B22E-601587C9FD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6258146-36EC-4A92-9917-97138FFB71B8}"/>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13/01/2021</a:t>
            </a:fld>
            <a:endParaRPr lang="en-GB"/>
          </a:p>
        </p:txBody>
      </p:sp>
      <p:sp>
        <p:nvSpPr>
          <p:cNvPr id="5" name="Footer Placeholder 4">
            <a:extLst>
              <a:ext uri="{FF2B5EF4-FFF2-40B4-BE49-F238E27FC236}">
                <a16:creationId xmlns:a16="http://schemas.microsoft.com/office/drawing/2014/main" id="{5C0E29A1-E0DC-4925-A8E7-0EEBCC05019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A84A728-74F8-44E8-B41A-EC581D2AF33F}"/>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405605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59ADA-3DFF-4BBA-AB4B-2A5105C309F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BE5881-F1BE-4ADD-B5A6-EC047AE4DE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D932F4-FCF0-48C7-9443-9DA8E5E28E3A}"/>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13/01/2021</a:t>
            </a:fld>
            <a:endParaRPr lang="en-GB"/>
          </a:p>
        </p:txBody>
      </p:sp>
      <p:sp>
        <p:nvSpPr>
          <p:cNvPr id="5" name="Footer Placeholder 4">
            <a:extLst>
              <a:ext uri="{FF2B5EF4-FFF2-40B4-BE49-F238E27FC236}">
                <a16:creationId xmlns:a16="http://schemas.microsoft.com/office/drawing/2014/main" id="{0B60E6E9-B38F-4911-997A-07B98B24373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9E14B8D-582F-4E57-A0A3-96C475BFCA79}"/>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1276506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FE202F-0589-4548-8201-A97530300D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771A25-F43B-44BE-9AFF-79F4BD2844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226369-B4D9-40F4-8EC8-5DC72A73135A}"/>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13/01/2021</a:t>
            </a:fld>
            <a:endParaRPr lang="en-GB"/>
          </a:p>
        </p:txBody>
      </p:sp>
      <p:sp>
        <p:nvSpPr>
          <p:cNvPr id="5" name="Footer Placeholder 4">
            <a:extLst>
              <a:ext uri="{FF2B5EF4-FFF2-40B4-BE49-F238E27FC236}">
                <a16:creationId xmlns:a16="http://schemas.microsoft.com/office/drawing/2014/main" id="{A77334CD-BB61-4D4C-A707-831D749C1D9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1DD7BFA-7E0B-4196-A3E8-464F2D96AB8B}"/>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2478963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91078-9547-4574-B157-1D653D7AEF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F6C2C8-BFB7-40AF-9419-D2520F43DE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76A109-1841-4757-9DA9-307CA18C35A0}"/>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13/01/2021</a:t>
            </a:fld>
            <a:endParaRPr lang="en-GB"/>
          </a:p>
        </p:txBody>
      </p:sp>
      <p:sp>
        <p:nvSpPr>
          <p:cNvPr id="5" name="Footer Placeholder 4">
            <a:extLst>
              <a:ext uri="{FF2B5EF4-FFF2-40B4-BE49-F238E27FC236}">
                <a16:creationId xmlns:a16="http://schemas.microsoft.com/office/drawing/2014/main" id="{93E7720C-970A-47D1-8A9C-90231B8144C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18DE5CD-49FE-4A81-8A16-AD7464370796}"/>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2451341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60FB2-0028-41EF-BB15-D3FE92F5FA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F00E5BA-C94D-4B49-86EC-ECFCCF8181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0DC230-C3BA-43FD-918A-75BB939B1E1F}"/>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13/01/2021</a:t>
            </a:fld>
            <a:endParaRPr lang="en-GB"/>
          </a:p>
        </p:txBody>
      </p:sp>
      <p:sp>
        <p:nvSpPr>
          <p:cNvPr id="5" name="Footer Placeholder 4">
            <a:extLst>
              <a:ext uri="{FF2B5EF4-FFF2-40B4-BE49-F238E27FC236}">
                <a16:creationId xmlns:a16="http://schemas.microsoft.com/office/drawing/2014/main" id="{7BA18693-707B-44B0-AC88-CAB01F73DB4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84064A4-F1A2-4C47-9AE0-D4F868EEB26E}"/>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2986053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E0437-241A-4174-B5D1-FE24979A3E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E68061-B5F5-4DBC-B6EA-416B79073B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60B2060-1D0C-4DEC-A228-DF4D1FDA58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40C19E3-C36C-44C0-9CB2-C38022DEAEF3}"/>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13/01/2021</a:t>
            </a:fld>
            <a:endParaRPr lang="en-GB"/>
          </a:p>
        </p:txBody>
      </p:sp>
      <p:sp>
        <p:nvSpPr>
          <p:cNvPr id="6" name="Footer Placeholder 5">
            <a:extLst>
              <a:ext uri="{FF2B5EF4-FFF2-40B4-BE49-F238E27FC236}">
                <a16:creationId xmlns:a16="http://schemas.microsoft.com/office/drawing/2014/main" id="{A339AFBD-12D4-4EDF-B5BD-BB682DD7110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53D8BEA-7E89-406E-A77F-10FC903C4BB4}"/>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3698977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D1936-C838-4064-9EE2-F84279E263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0D11B1-AB73-46FF-8E0F-175967973E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710908-D732-460D-9C58-9D6EA5CF7B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662171C-770E-4A6C-8525-0B4A62DD5B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467930-E79A-463E-A023-EC98C9DAEE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AC06F18-A088-43BA-A1FB-3CDCD40B2EFF}"/>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13/01/2021</a:t>
            </a:fld>
            <a:endParaRPr lang="en-GB"/>
          </a:p>
        </p:txBody>
      </p:sp>
      <p:sp>
        <p:nvSpPr>
          <p:cNvPr id="8" name="Footer Placeholder 7">
            <a:extLst>
              <a:ext uri="{FF2B5EF4-FFF2-40B4-BE49-F238E27FC236}">
                <a16:creationId xmlns:a16="http://schemas.microsoft.com/office/drawing/2014/main" id="{B88F3C94-3A2E-4DB6-8F58-EEF97105A29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1107A9F9-1A94-44C3-965D-53DAA3546C3F}"/>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1762852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9AAEA-C123-4103-BB8A-536E0063F97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52567E6-E2C6-4E9E-8A3C-88BF43AB28E4}"/>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13/01/2021</a:t>
            </a:fld>
            <a:endParaRPr lang="en-GB"/>
          </a:p>
        </p:txBody>
      </p:sp>
      <p:sp>
        <p:nvSpPr>
          <p:cNvPr id="4" name="Footer Placeholder 3">
            <a:extLst>
              <a:ext uri="{FF2B5EF4-FFF2-40B4-BE49-F238E27FC236}">
                <a16:creationId xmlns:a16="http://schemas.microsoft.com/office/drawing/2014/main" id="{D61F5E64-1203-4F75-9B1B-55018915BD8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2A5A6691-E2A9-4164-834E-F483C9C145F2}"/>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3535838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ED44AB-DB5F-4DAC-B50D-16EDCE1205A4}"/>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13/01/2021</a:t>
            </a:fld>
            <a:endParaRPr lang="en-GB"/>
          </a:p>
        </p:txBody>
      </p:sp>
      <p:sp>
        <p:nvSpPr>
          <p:cNvPr id="3" name="Footer Placeholder 2">
            <a:extLst>
              <a:ext uri="{FF2B5EF4-FFF2-40B4-BE49-F238E27FC236}">
                <a16:creationId xmlns:a16="http://schemas.microsoft.com/office/drawing/2014/main" id="{1D0656B4-09CA-4C15-945E-7C0C13F036B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7B4EBC76-D9C8-4595-A7EB-9FEB78669553}"/>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2034952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EC2D1-3ACF-4C3F-9DBC-C741A3D5E0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6DC3895-F215-4D71-989B-61B3B8CACB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5191030-6759-456B-AB92-5F4BC65054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5938E2-A5B8-4FAE-8822-AB6CB7905321}"/>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13/01/2021</a:t>
            </a:fld>
            <a:endParaRPr lang="en-GB"/>
          </a:p>
        </p:txBody>
      </p:sp>
      <p:sp>
        <p:nvSpPr>
          <p:cNvPr id="6" name="Footer Placeholder 5">
            <a:extLst>
              <a:ext uri="{FF2B5EF4-FFF2-40B4-BE49-F238E27FC236}">
                <a16:creationId xmlns:a16="http://schemas.microsoft.com/office/drawing/2014/main" id="{ADCDC21B-2DDB-4B06-8620-8CBB3DA43EC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5FB4BA9-F521-4B70-B900-E579F86150A7}"/>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1012954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A8169-9256-496A-A415-D5F74B4270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D631859-A712-4AFE-B1A1-8E07E4795E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48DF815-5839-4421-A671-013B35949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233CEA-E4E4-46A2-883C-0D2E38A522DE}"/>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13/01/2021</a:t>
            </a:fld>
            <a:endParaRPr lang="en-GB"/>
          </a:p>
        </p:txBody>
      </p:sp>
      <p:sp>
        <p:nvSpPr>
          <p:cNvPr id="6" name="Footer Placeholder 5">
            <a:extLst>
              <a:ext uri="{FF2B5EF4-FFF2-40B4-BE49-F238E27FC236}">
                <a16:creationId xmlns:a16="http://schemas.microsoft.com/office/drawing/2014/main" id="{C22EBD02-AA15-488A-901A-C06DDFEBEB0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1EEB29E-BE3E-474D-9136-D51670B8CBAF}"/>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555301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EDD62B-BB62-4B15-B280-95B5A2402B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891714C-64A9-4DB8-B09C-DA215BD7DF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69432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D4D78-C2A5-4C87-B937-E570980D0217}"/>
              </a:ext>
            </a:extLst>
          </p:cNvPr>
          <p:cNvSpPr>
            <a:spLocks noGrp="1"/>
          </p:cNvSpPr>
          <p:nvPr>
            <p:ph type="ctrTitle"/>
          </p:nvPr>
        </p:nvSpPr>
        <p:spPr>
          <a:xfrm>
            <a:off x="7021285" y="1302658"/>
            <a:ext cx="4746171" cy="2387600"/>
          </a:xfrm>
        </p:spPr>
        <p:txBody>
          <a:bodyPr>
            <a:normAutofit/>
          </a:bodyPr>
          <a:lstStyle/>
          <a:p>
            <a:r>
              <a:rPr lang="en-GB" dirty="0"/>
              <a:t>CY102 - Networking</a:t>
            </a:r>
          </a:p>
        </p:txBody>
      </p:sp>
      <p:sp>
        <p:nvSpPr>
          <p:cNvPr id="3" name="Subtitle 2">
            <a:extLst>
              <a:ext uri="{FF2B5EF4-FFF2-40B4-BE49-F238E27FC236}">
                <a16:creationId xmlns:a16="http://schemas.microsoft.com/office/drawing/2014/main" id="{6BD3E1DC-7051-42E9-A234-55826DE761C8}"/>
              </a:ext>
            </a:extLst>
          </p:cNvPr>
          <p:cNvSpPr>
            <a:spLocks noGrp="1"/>
          </p:cNvSpPr>
          <p:nvPr>
            <p:ph type="subTitle" idx="1"/>
          </p:nvPr>
        </p:nvSpPr>
        <p:spPr>
          <a:xfrm>
            <a:off x="7021285" y="4601186"/>
            <a:ext cx="4713513" cy="948191"/>
          </a:xfrm>
        </p:spPr>
        <p:txBody>
          <a:bodyPr/>
          <a:lstStyle/>
          <a:p>
            <a:r>
              <a:rPr lang="en-GB" dirty="0"/>
              <a:t>Virtualisation</a:t>
            </a:r>
          </a:p>
        </p:txBody>
      </p:sp>
      <p:pic>
        <p:nvPicPr>
          <p:cNvPr id="4" name="Picture Placeholder 7" descr="A circuit board on a table&#10;&#10;Description automatically generated">
            <a:extLst>
              <a:ext uri="{FF2B5EF4-FFF2-40B4-BE49-F238E27FC236}">
                <a16:creationId xmlns:a16="http://schemas.microsoft.com/office/drawing/2014/main" id="{921832FF-290E-46EE-A633-85A99794E6D9}"/>
              </a:ext>
            </a:extLst>
          </p:cNvPr>
          <p:cNvPicPr>
            <a:picLocks noChangeAspect="1"/>
          </p:cNvPicPr>
          <p:nvPr/>
        </p:nvPicPr>
        <p:blipFill>
          <a:blip r:embed="rId2">
            <a:extLst>
              <a:ext uri="{28A0092B-C50C-407E-A947-70E740481C1C}">
                <a14:useLocalDpi xmlns:a14="http://schemas.microsoft.com/office/drawing/2010/main" val="0"/>
              </a:ext>
            </a:extLst>
          </a:blip>
          <a:srcRect t="20089" b="20089"/>
          <a:stretch>
            <a:fillRect/>
          </a:stretch>
        </p:blipFill>
        <p:spPr>
          <a:xfrm>
            <a:off x="9186" y="-5"/>
            <a:ext cx="8396199" cy="6460304"/>
          </a:xfrm>
          <a:custGeom>
            <a:avLst/>
            <a:gdLst>
              <a:gd name="connsiteX0" fmla="*/ 1985184 w 8396198"/>
              <a:gd name="connsiteY0" fmla="*/ 5258093 h 6460303"/>
              <a:gd name="connsiteX1" fmla="*/ 1985184 w 8396198"/>
              <a:gd name="connsiteY1" fmla="*/ 5258093 h 6460303"/>
              <a:gd name="connsiteX2" fmla="*/ 1985184 w 8396198"/>
              <a:gd name="connsiteY2" fmla="*/ 5258093 h 6460303"/>
              <a:gd name="connsiteX3" fmla="*/ 7502757 w 8396198"/>
              <a:gd name="connsiteY3" fmla="*/ 0 h 6460303"/>
              <a:gd name="connsiteX4" fmla="*/ 8396198 w 8396198"/>
              <a:gd name="connsiteY4" fmla="*/ 0 h 6460303"/>
              <a:gd name="connsiteX5" fmla="*/ 8388310 w 8396198"/>
              <a:gd name="connsiteY5" fmla="*/ 12898 h 6460303"/>
              <a:gd name="connsiteX6" fmla="*/ 4763857 w 8396198"/>
              <a:gd name="connsiteY6" fmla="*/ 4786769 h 6460303"/>
              <a:gd name="connsiteX7" fmla="*/ 4264272 w 8396198"/>
              <a:gd name="connsiteY7" fmla="*/ 4855144 h 6460303"/>
              <a:gd name="connsiteX8" fmla="*/ 4264273 w 8396198"/>
              <a:gd name="connsiteY8" fmla="*/ 4855143 h 6460303"/>
              <a:gd name="connsiteX9" fmla="*/ 4195899 w 8396198"/>
              <a:gd name="connsiteY9" fmla="*/ 4355559 h 6460303"/>
              <a:gd name="connsiteX10" fmla="*/ 6516179 w 8396198"/>
              <a:gd name="connsiteY10" fmla="*/ 0 h 6460303"/>
              <a:gd name="connsiteX11" fmla="*/ 7411525 w 8396198"/>
              <a:gd name="connsiteY11" fmla="*/ 0 h 6460303"/>
              <a:gd name="connsiteX12" fmla="*/ 2805577 w 8396198"/>
              <a:gd name="connsiteY12" fmla="*/ 6066627 h 6460303"/>
              <a:gd name="connsiteX13" fmla="*/ 2305992 w 8396198"/>
              <a:gd name="connsiteY13" fmla="*/ 6135001 h 6460303"/>
              <a:gd name="connsiteX14" fmla="*/ 2305993 w 8396198"/>
              <a:gd name="connsiteY14" fmla="*/ 6135001 h 6460303"/>
              <a:gd name="connsiteX15" fmla="*/ 2237619 w 8396198"/>
              <a:gd name="connsiteY15" fmla="*/ 5635416 h 6460303"/>
              <a:gd name="connsiteX16" fmla="*/ 5529597 w 8396198"/>
              <a:gd name="connsiteY16" fmla="*/ 0 h 6460303"/>
              <a:gd name="connsiteX17" fmla="*/ 6424943 w 8396198"/>
              <a:gd name="connsiteY17" fmla="*/ 0 h 6460303"/>
              <a:gd name="connsiteX18" fmla="*/ 2484768 w 8396198"/>
              <a:gd name="connsiteY18" fmla="*/ 5189719 h 6460303"/>
              <a:gd name="connsiteX19" fmla="*/ 2046796 w 8396198"/>
              <a:gd name="connsiteY19" fmla="*/ 5295775 h 6460303"/>
              <a:gd name="connsiteX20" fmla="*/ 1985184 w 8396198"/>
              <a:gd name="connsiteY20" fmla="*/ 5258093 h 6460303"/>
              <a:gd name="connsiteX21" fmla="*/ 1932333 w 8396198"/>
              <a:gd name="connsiteY21" fmla="*/ 5208872 h 6460303"/>
              <a:gd name="connsiteX22" fmla="*/ 1916810 w 8396198"/>
              <a:gd name="connsiteY22" fmla="*/ 4758508 h 6460303"/>
              <a:gd name="connsiteX23" fmla="*/ 4543018 w 8396198"/>
              <a:gd name="connsiteY23" fmla="*/ 0 h 6460303"/>
              <a:gd name="connsiteX24" fmla="*/ 5438364 w 8396198"/>
              <a:gd name="connsiteY24" fmla="*/ 0 h 6460303"/>
              <a:gd name="connsiteX25" fmla="*/ 640552 w 8396198"/>
              <a:gd name="connsiteY25" fmla="*/ 6319336 h 6460303"/>
              <a:gd name="connsiteX26" fmla="*/ 140967 w 8396198"/>
              <a:gd name="connsiteY26" fmla="*/ 6387711 h 6460303"/>
              <a:gd name="connsiteX27" fmla="*/ 140968 w 8396198"/>
              <a:gd name="connsiteY27" fmla="*/ 6387711 h 6460303"/>
              <a:gd name="connsiteX28" fmla="*/ 72594 w 8396198"/>
              <a:gd name="connsiteY28" fmla="*/ 5888126 h 6460303"/>
              <a:gd name="connsiteX29" fmla="*/ 3556436 w 8396198"/>
              <a:gd name="connsiteY29" fmla="*/ 0 h 6460303"/>
              <a:gd name="connsiteX30" fmla="*/ 4451782 w 8396198"/>
              <a:gd name="connsiteY30" fmla="*/ 0 h 6460303"/>
              <a:gd name="connsiteX31" fmla="*/ 711634 w 8396198"/>
              <a:gd name="connsiteY31" fmla="*/ 4926258 h 6460303"/>
              <a:gd name="connsiteX32" fmla="*/ 212049 w 8396198"/>
              <a:gd name="connsiteY32" fmla="*/ 4994633 h 6460303"/>
              <a:gd name="connsiteX33" fmla="*/ 212050 w 8396198"/>
              <a:gd name="connsiteY33" fmla="*/ 4994633 h 6460303"/>
              <a:gd name="connsiteX34" fmla="*/ 143675 w 8396198"/>
              <a:gd name="connsiteY34" fmla="*/ 4495047 h 6460303"/>
              <a:gd name="connsiteX35" fmla="*/ 2569856 w 8396198"/>
              <a:gd name="connsiteY35" fmla="*/ 0 h 6460303"/>
              <a:gd name="connsiteX36" fmla="*/ 3465201 w 8396198"/>
              <a:gd name="connsiteY36" fmla="*/ 0 h 6460303"/>
              <a:gd name="connsiteX37" fmla="*/ 1054005 w 8396198"/>
              <a:gd name="connsiteY37" fmla="*/ 3175856 h 6460303"/>
              <a:gd name="connsiteX38" fmla="*/ 554420 w 8396198"/>
              <a:gd name="connsiteY38" fmla="*/ 3244231 h 6460303"/>
              <a:gd name="connsiteX39" fmla="*/ 554421 w 8396198"/>
              <a:gd name="connsiteY39" fmla="*/ 3244231 h 6460303"/>
              <a:gd name="connsiteX40" fmla="*/ 486047 w 8396198"/>
              <a:gd name="connsiteY40" fmla="*/ 2744646 h 6460303"/>
              <a:gd name="connsiteX41" fmla="*/ 1583274 w 8396198"/>
              <a:gd name="connsiteY41" fmla="*/ 0 h 6460303"/>
              <a:gd name="connsiteX42" fmla="*/ 2478619 w 8396198"/>
              <a:gd name="connsiteY42" fmla="*/ 0 h 6460303"/>
              <a:gd name="connsiteX43" fmla="*/ 935829 w 8396198"/>
              <a:gd name="connsiteY43" fmla="*/ 2032053 h 6460303"/>
              <a:gd name="connsiteX44" fmla="*/ 436245 w 8396198"/>
              <a:gd name="connsiteY44" fmla="*/ 2100428 h 6460303"/>
              <a:gd name="connsiteX45" fmla="*/ 436245 w 8396198"/>
              <a:gd name="connsiteY45" fmla="*/ 2100427 h 6460303"/>
              <a:gd name="connsiteX46" fmla="*/ 367872 w 8396198"/>
              <a:gd name="connsiteY46" fmla="*/ 1600843 h 6460303"/>
              <a:gd name="connsiteX47" fmla="*/ 596693 w 8396198"/>
              <a:gd name="connsiteY47" fmla="*/ 0 h 6460303"/>
              <a:gd name="connsiteX48" fmla="*/ 1492038 w 8396198"/>
              <a:gd name="connsiteY48" fmla="*/ 0 h 6460303"/>
              <a:gd name="connsiteX49" fmla="*/ 850966 w 8396198"/>
              <a:gd name="connsiteY49" fmla="*/ 844373 h 6460303"/>
              <a:gd name="connsiteX50" fmla="*/ 351382 w 8396198"/>
              <a:gd name="connsiteY50" fmla="*/ 912748 h 6460303"/>
              <a:gd name="connsiteX51" fmla="*/ 351383 w 8396198"/>
              <a:gd name="connsiteY51" fmla="*/ 912748 h 6460303"/>
              <a:gd name="connsiteX52" fmla="*/ 283008 w 8396198"/>
              <a:gd name="connsiteY52" fmla="*/ 413163 h 646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396198" h="6460303">
                <a:moveTo>
                  <a:pt x="1985184" y="5258093"/>
                </a:moveTo>
                <a:lnTo>
                  <a:pt x="1985184" y="5258093"/>
                </a:lnTo>
                <a:lnTo>
                  <a:pt x="1985184" y="5258093"/>
                </a:lnTo>
                <a:close/>
                <a:moveTo>
                  <a:pt x="7502757" y="0"/>
                </a:moveTo>
                <a:lnTo>
                  <a:pt x="8396198" y="0"/>
                </a:lnTo>
                <a:lnTo>
                  <a:pt x="8388310" y="12898"/>
                </a:lnTo>
                <a:cubicBezTo>
                  <a:pt x="7180160" y="1604189"/>
                  <a:pt x="5972008" y="3195478"/>
                  <a:pt x="4763857" y="4786769"/>
                </a:cubicBezTo>
                <a:cubicBezTo>
                  <a:pt x="4644782" y="4943607"/>
                  <a:pt x="4421110" y="4974220"/>
                  <a:pt x="4264272" y="4855144"/>
                </a:cubicBezTo>
                <a:lnTo>
                  <a:pt x="4264273" y="4855143"/>
                </a:lnTo>
                <a:cubicBezTo>
                  <a:pt x="4107436" y="4736068"/>
                  <a:pt x="4076824" y="4512397"/>
                  <a:pt x="4195899" y="4355559"/>
                </a:cubicBezTo>
                <a:close/>
                <a:moveTo>
                  <a:pt x="6516179" y="0"/>
                </a:moveTo>
                <a:lnTo>
                  <a:pt x="7411525" y="0"/>
                </a:lnTo>
                <a:lnTo>
                  <a:pt x="2805577" y="6066627"/>
                </a:lnTo>
                <a:cubicBezTo>
                  <a:pt x="2686501" y="6223464"/>
                  <a:pt x="2462830" y="6254077"/>
                  <a:pt x="2305992" y="6135001"/>
                </a:cubicBezTo>
                <a:lnTo>
                  <a:pt x="2305993" y="6135001"/>
                </a:lnTo>
                <a:cubicBezTo>
                  <a:pt x="2149155" y="6015926"/>
                  <a:pt x="2118543" y="5792254"/>
                  <a:pt x="2237619" y="5635416"/>
                </a:cubicBezTo>
                <a:close/>
                <a:moveTo>
                  <a:pt x="5529597" y="0"/>
                </a:moveTo>
                <a:lnTo>
                  <a:pt x="6424943" y="0"/>
                </a:lnTo>
                <a:lnTo>
                  <a:pt x="2484768" y="5189719"/>
                </a:lnTo>
                <a:cubicBezTo>
                  <a:pt x="2380577" y="5326952"/>
                  <a:pt x="2196304" y="5367543"/>
                  <a:pt x="2046796" y="5295775"/>
                </a:cubicBezTo>
                <a:lnTo>
                  <a:pt x="1985184" y="5258093"/>
                </a:lnTo>
                <a:lnTo>
                  <a:pt x="1932333" y="5208872"/>
                </a:lnTo>
                <a:cubicBezTo>
                  <a:pt x="1823032" y="5084144"/>
                  <a:pt x="1812619" y="4895741"/>
                  <a:pt x="1916810" y="4758508"/>
                </a:cubicBezTo>
                <a:close/>
                <a:moveTo>
                  <a:pt x="4543018" y="0"/>
                </a:moveTo>
                <a:lnTo>
                  <a:pt x="5438364" y="0"/>
                </a:lnTo>
                <a:lnTo>
                  <a:pt x="640552" y="6319336"/>
                </a:lnTo>
                <a:cubicBezTo>
                  <a:pt x="521476" y="6476174"/>
                  <a:pt x="297805" y="6506786"/>
                  <a:pt x="140967" y="6387711"/>
                </a:cubicBezTo>
                <a:lnTo>
                  <a:pt x="140968" y="6387711"/>
                </a:lnTo>
                <a:cubicBezTo>
                  <a:pt x="-15870" y="6268635"/>
                  <a:pt x="-46482" y="6044964"/>
                  <a:pt x="72594" y="5888126"/>
                </a:cubicBezTo>
                <a:close/>
                <a:moveTo>
                  <a:pt x="3556436" y="0"/>
                </a:moveTo>
                <a:lnTo>
                  <a:pt x="4451782" y="0"/>
                </a:lnTo>
                <a:lnTo>
                  <a:pt x="711634" y="4926258"/>
                </a:lnTo>
                <a:cubicBezTo>
                  <a:pt x="592557" y="5083097"/>
                  <a:pt x="368886" y="5113708"/>
                  <a:pt x="212049" y="4994633"/>
                </a:cubicBezTo>
                <a:lnTo>
                  <a:pt x="212050" y="4994633"/>
                </a:lnTo>
                <a:cubicBezTo>
                  <a:pt x="55212" y="4875558"/>
                  <a:pt x="24599" y="4651886"/>
                  <a:pt x="143675" y="4495047"/>
                </a:cubicBezTo>
                <a:close/>
                <a:moveTo>
                  <a:pt x="2569856" y="0"/>
                </a:moveTo>
                <a:lnTo>
                  <a:pt x="3465201" y="0"/>
                </a:lnTo>
                <a:lnTo>
                  <a:pt x="1054005" y="3175856"/>
                </a:lnTo>
                <a:cubicBezTo>
                  <a:pt x="934929" y="3332694"/>
                  <a:pt x="711258" y="3363306"/>
                  <a:pt x="554420" y="3244231"/>
                </a:cubicBezTo>
                <a:lnTo>
                  <a:pt x="554421" y="3244231"/>
                </a:lnTo>
                <a:cubicBezTo>
                  <a:pt x="397583" y="3125155"/>
                  <a:pt x="366971" y="2901484"/>
                  <a:pt x="486047" y="2744646"/>
                </a:cubicBezTo>
                <a:close/>
                <a:moveTo>
                  <a:pt x="1583274" y="0"/>
                </a:moveTo>
                <a:lnTo>
                  <a:pt x="2478619" y="0"/>
                </a:lnTo>
                <a:lnTo>
                  <a:pt x="935829" y="2032053"/>
                </a:lnTo>
                <a:cubicBezTo>
                  <a:pt x="816754" y="2188891"/>
                  <a:pt x="593082" y="2219503"/>
                  <a:pt x="436245" y="2100428"/>
                </a:cubicBezTo>
                <a:lnTo>
                  <a:pt x="436245" y="2100427"/>
                </a:lnTo>
                <a:cubicBezTo>
                  <a:pt x="279408" y="1981352"/>
                  <a:pt x="248796" y="1757681"/>
                  <a:pt x="367872" y="1600843"/>
                </a:cubicBezTo>
                <a:close/>
                <a:moveTo>
                  <a:pt x="596693" y="0"/>
                </a:moveTo>
                <a:lnTo>
                  <a:pt x="1492038" y="0"/>
                </a:lnTo>
                <a:lnTo>
                  <a:pt x="850966" y="844373"/>
                </a:lnTo>
                <a:cubicBezTo>
                  <a:pt x="731891" y="1001211"/>
                  <a:pt x="508219" y="1031824"/>
                  <a:pt x="351382" y="912748"/>
                </a:cubicBezTo>
                <a:lnTo>
                  <a:pt x="351383" y="912748"/>
                </a:lnTo>
                <a:cubicBezTo>
                  <a:pt x="194545" y="793672"/>
                  <a:pt x="163933" y="570001"/>
                  <a:pt x="283008" y="413163"/>
                </a:cubicBezTo>
                <a:close/>
              </a:path>
            </a:pathLst>
          </a:custGeom>
        </p:spPr>
      </p:pic>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315698" y="35446"/>
            <a:ext cx="838200" cy="4105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4908" y="458172"/>
            <a:ext cx="1158990" cy="463596"/>
          </a:xfrm>
          <a:prstGeom prst="rect">
            <a:avLst/>
          </a:prstGeom>
        </p:spPr>
      </p:pic>
    </p:spTree>
    <p:extLst>
      <p:ext uri="{BB962C8B-B14F-4D97-AF65-F5344CB8AC3E}">
        <p14:creationId xmlns:p14="http://schemas.microsoft.com/office/powerpoint/2010/main" val="2039328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Virtual machines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Host</a:t>
            </a:r>
          </a:p>
          <a:p>
            <a:r>
              <a:rPr lang="en-US" dirty="0"/>
              <a:t>Virtual Machine (VM)</a:t>
            </a:r>
          </a:p>
          <a:p>
            <a:r>
              <a:rPr lang="en-US" dirty="0"/>
              <a:t>Hypervisor</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pic>
        <p:nvPicPr>
          <p:cNvPr id="6" name="Picture 5">
            <a:extLst>
              <a:ext uri="{FF2B5EF4-FFF2-40B4-BE49-F238E27FC236}">
                <a16:creationId xmlns:a16="http://schemas.microsoft.com/office/drawing/2014/main" id="{DEB736EE-7036-45F5-B0BF-80A7696F1B19}"/>
              </a:ext>
            </a:extLst>
          </p:cNvPr>
          <p:cNvPicPr>
            <a:picLocks noChangeAspect="1"/>
          </p:cNvPicPr>
          <p:nvPr/>
        </p:nvPicPr>
        <p:blipFill>
          <a:blip r:embed="rId3"/>
          <a:stretch>
            <a:fillRect/>
          </a:stretch>
        </p:blipFill>
        <p:spPr>
          <a:xfrm>
            <a:off x="1690603" y="3360839"/>
            <a:ext cx="9777467" cy="3246119"/>
          </a:xfrm>
          <a:prstGeom prst="rect">
            <a:avLst/>
          </a:prstGeom>
        </p:spPr>
      </p:pic>
    </p:spTree>
    <p:extLst>
      <p:ext uri="{BB962C8B-B14F-4D97-AF65-F5344CB8AC3E}">
        <p14:creationId xmlns:p14="http://schemas.microsoft.com/office/powerpoint/2010/main" val="23055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11590421" cy="1325563"/>
          </a:xfrm>
        </p:spPr>
        <p:txBody>
          <a:bodyPr anchor="ctr">
            <a:normAutofit/>
          </a:bodyPr>
          <a:lstStyle/>
          <a:p>
            <a:r>
              <a:rPr lang="en-GB" dirty="0"/>
              <a:t>Virtual Networking Components</a:t>
            </a:r>
          </a:p>
        </p:txBody>
      </p:sp>
      <p:graphicFrame>
        <p:nvGraphicFramePr>
          <p:cNvPr id="5" name="Content Placeholder 2">
            <a:extLst>
              <a:ext uri="{FF2B5EF4-FFF2-40B4-BE49-F238E27FC236}">
                <a16:creationId xmlns:a16="http://schemas.microsoft.com/office/drawing/2014/main" id="{27BB4C97-18CD-4FE1-8635-0F0CC07217F8}"/>
              </a:ext>
            </a:extLst>
          </p:cNvPr>
          <p:cNvGraphicFramePr>
            <a:graphicFrameLocks noGrp="1"/>
          </p:cNvGraphicFramePr>
          <p:nvPr>
            <p:ph idx="1"/>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6865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EBD16-A247-429F-B168-FEA828191177}"/>
              </a:ext>
            </a:extLst>
          </p:cNvPr>
          <p:cNvSpPr>
            <a:spLocks noGrp="1"/>
          </p:cNvSpPr>
          <p:nvPr>
            <p:ph type="title"/>
          </p:nvPr>
        </p:nvSpPr>
        <p:spPr/>
        <p:txBody>
          <a:bodyPr/>
          <a:lstStyle/>
          <a:p>
            <a:r>
              <a:rPr lang="en-GB" dirty="0"/>
              <a:t>Virtual Switch</a:t>
            </a:r>
          </a:p>
        </p:txBody>
      </p:sp>
      <p:sp>
        <p:nvSpPr>
          <p:cNvPr id="3" name="Content Placeholder 2">
            <a:extLst>
              <a:ext uri="{FF2B5EF4-FFF2-40B4-BE49-F238E27FC236}">
                <a16:creationId xmlns:a16="http://schemas.microsoft.com/office/drawing/2014/main" id="{5D15004E-DA1D-49F0-A073-9CBB394D7114}"/>
              </a:ext>
            </a:extLst>
          </p:cNvPr>
          <p:cNvSpPr>
            <a:spLocks noGrp="1"/>
          </p:cNvSpPr>
          <p:nvPr>
            <p:ph idx="1"/>
          </p:nvPr>
        </p:nvSpPr>
        <p:spPr/>
        <p:txBody>
          <a:bodyPr/>
          <a:lstStyle/>
          <a:p>
            <a:r>
              <a:rPr lang="en-GB" dirty="0"/>
              <a:t>A software program that allows one virtual machine (VM) to communicate with another</a:t>
            </a:r>
          </a:p>
          <a:p>
            <a:r>
              <a:rPr lang="en-GB" dirty="0"/>
              <a:t>The virtual switch allows the VM to use the hardware of the host OS (the NIC) to connect to the Internet</a:t>
            </a:r>
          </a:p>
        </p:txBody>
      </p:sp>
    </p:spTree>
    <p:extLst>
      <p:ext uri="{BB962C8B-B14F-4D97-AF65-F5344CB8AC3E}">
        <p14:creationId xmlns:p14="http://schemas.microsoft.com/office/powerpoint/2010/main" val="479992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6A8B-294A-4959-82D0-1F04EF324B79}"/>
              </a:ext>
            </a:extLst>
          </p:cNvPr>
          <p:cNvSpPr>
            <a:spLocks noGrp="1"/>
          </p:cNvSpPr>
          <p:nvPr>
            <p:ph type="title"/>
          </p:nvPr>
        </p:nvSpPr>
        <p:spPr>
          <a:xfrm>
            <a:off x="838200" y="365125"/>
            <a:ext cx="10467474" cy="1325563"/>
          </a:xfrm>
        </p:spPr>
        <p:txBody>
          <a:bodyPr anchor="ctr">
            <a:normAutofit/>
          </a:bodyPr>
          <a:lstStyle/>
          <a:p>
            <a:r>
              <a:rPr lang="en-GB" dirty="0"/>
              <a:t>Virtual Firewall</a:t>
            </a:r>
          </a:p>
        </p:txBody>
      </p:sp>
      <p:graphicFrame>
        <p:nvGraphicFramePr>
          <p:cNvPr id="7" name="Content Placeholder 2">
            <a:extLst>
              <a:ext uri="{FF2B5EF4-FFF2-40B4-BE49-F238E27FC236}">
                <a16:creationId xmlns:a16="http://schemas.microsoft.com/office/drawing/2014/main" id="{8F7B6283-2319-432D-B371-5698BC0B4BED}"/>
              </a:ext>
            </a:extLst>
          </p:cNvPr>
          <p:cNvGraphicFramePr>
            <a:graphicFrameLocks noGrp="1"/>
          </p:cNvGraphicFramePr>
          <p:nvPr>
            <p:ph sz="half" idx="1"/>
          </p:nvPr>
        </p:nvGraphicFramePr>
        <p:xfrm>
          <a:off x="838200" y="1111250"/>
          <a:ext cx="11036300" cy="4635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225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graphicEl>
                                              <a:dgm id="{96C16404-EA87-4241-8670-65636599667D}"/>
                                            </p:graphicEl>
                                          </p:spTgt>
                                        </p:tgtEl>
                                        <p:attrNameLst>
                                          <p:attrName>style.visibility</p:attrName>
                                        </p:attrNameLst>
                                      </p:cBhvr>
                                      <p:to>
                                        <p:strVal val="visible"/>
                                      </p:to>
                                    </p:set>
                                    <p:anim calcmode="lin" valueType="num">
                                      <p:cBhvr>
                                        <p:cTn id="7" dur="500" fill="hold"/>
                                        <p:tgtEl>
                                          <p:spTgt spid="7">
                                            <p:graphicEl>
                                              <a:dgm id="{96C16404-EA87-4241-8670-65636599667D}"/>
                                            </p:graphicEl>
                                          </p:spTgt>
                                        </p:tgtEl>
                                        <p:attrNameLst>
                                          <p:attrName>ppt_w</p:attrName>
                                        </p:attrNameLst>
                                      </p:cBhvr>
                                      <p:tavLst>
                                        <p:tav tm="0">
                                          <p:val>
                                            <p:fltVal val="0"/>
                                          </p:val>
                                        </p:tav>
                                        <p:tav tm="100000">
                                          <p:val>
                                            <p:strVal val="#ppt_w"/>
                                          </p:val>
                                        </p:tav>
                                      </p:tavLst>
                                    </p:anim>
                                    <p:anim calcmode="lin" valueType="num">
                                      <p:cBhvr>
                                        <p:cTn id="8" dur="500" fill="hold"/>
                                        <p:tgtEl>
                                          <p:spTgt spid="7">
                                            <p:graphicEl>
                                              <a:dgm id="{96C16404-EA87-4241-8670-65636599667D}"/>
                                            </p:graphicEl>
                                          </p:spTgt>
                                        </p:tgtEl>
                                        <p:attrNameLst>
                                          <p:attrName>ppt_h</p:attrName>
                                        </p:attrNameLst>
                                      </p:cBhvr>
                                      <p:tavLst>
                                        <p:tav tm="0">
                                          <p:val>
                                            <p:fltVal val="0"/>
                                          </p:val>
                                        </p:tav>
                                        <p:tav tm="100000">
                                          <p:val>
                                            <p:strVal val="#ppt_h"/>
                                          </p:val>
                                        </p:tav>
                                      </p:tavLst>
                                    </p:anim>
                                    <p:animEffect transition="in" filter="fade">
                                      <p:cBhvr>
                                        <p:cTn id="9" dur="500"/>
                                        <p:tgtEl>
                                          <p:spTgt spid="7">
                                            <p:graphicEl>
                                              <a:dgm id="{96C16404-EA87-4241-8670-65636599667D}"/>
                                            </p:graphic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graphicEl>
                                              <a:dgm id="{44108215-910E-46EA-9E36-479FC9454783}"/>
                                            </p:graphicEl>
                                          </p:spTgt>
                                        </p:tgtEl>
                                        <p:attrNameLst>
                                          <p:attrName>style.visibility</p:attrName>
                                        </p:attrNameLst>
                                      </p:cBhvr>
                                      <p:to>
                                        <p:strVal val="visible"/>
                                      </p:to>
                                    </p:set>
                                    <p:anim calcmode="lin" valueType="num">
                                      <p:cBhvr>
                                        <p:cTn id="12" dur="500" fill="hold"/>
                                        <p:tgtEl>
                                          <p:spTgt spid="7">
                                            <p:graphicEl>
                                              <a:dgm id="{44108215-910E-46EA-9E36-479FC9454783}"/>
                                            </p:graphicEl>
                                          </p:spTgt>
                                        </p:tgtEl>
                                        <p:attrNameLst>
                                          <p:attrName>ppt_w</p:attrName>
                                        </p:attrNameLst>
                                      </p:cBhvr>
                                      <p:tavLst>
                                        <p:tav tm="0">
                                          <p:val>
                                            <p:fltVal val="0"/>
                                          </p:val>
                                        </p:tav>
                                        <p:tav tm="100000">
                                          <p:val>
                                            <p:strVal val="#ppt_w"/>
                                          </p:val>
                                        </p:tav>
                                      </p:tavLst>
                                    </p:anim>
                                    <p:anim calcmode="lin" valueType="num">
                                      <p:cBhvr>
                                        <p:cTn id="13" dur="500" fill="hold"/>
                                        <p:tgtEl>
                                          <p:spTgt spid="7">
                                            <p:graphicEl>
                                              <a:dgm id="{44108215-910E-46EA-9E36-479FC9454783}"/>
                                            </p:graphicEl>
                                          </p:spTgt>
                                        </p:tgtEl>
                                        <p:attrNameLst>
                                          <p:attrName>ppt_h</p:attrName>
                                        </p:attrNameLst>
                                      </p:cBhvr>
                                      <p:tavLst>
                                        <p:tav tm="0">
                                          <p:val>
                                            <p:fltVal val="0"/>
                                          </p:val>
                                        </p:tav>
                                        <p:tav tm="100000">
                                          <p:val>
                                            <p:strVal val="#ppt_h"/>
                                          </p:val>
                                        </p:tav>
                                      </p:tavLst>
                                    </p:anim>
                                    <p:animEffect transition="in" filter="fade">
                                      <p:cBhvr>
                                        <p:cTn id="14" dur="500"/>
                                        <p:tgtEl>
                                          <p:spTgt spid="7">
                                            <p:graphicEl>
                                              <a:dgm id="{44108215-910E-46EA-9E36-479FC9454783}"/>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graphicEl>
                                              <a:dgm id="{837A7F0D-99C3-4DE3-BDB3-61476726D39A}"/>
                                            </p:graphicEl>
                                          </p:spTgt>
                                        </p:tgtEl>
                                        <p:attrNameLst>
                                          <p:attrName>style.visibility</p:attrName>
                                        </p:attrNameLst>
                                      </p:cBhvr>
                                      <p:to>
                                        <p:strVal val="visible"/>
                                      </p:to>
                                    </p:set>
                                    <p:anim calcmode="lin" valueType="num">
                                      <p:cBhvr>
                                        <p:cTn id="19" dur="500" fill="hold"/>
                                        <p:tgtEl>
                                          <p:spTgt spid="7">
                                            <p:graphicEl>
                                              <a:dgm id="{837A7F0D-99C3-4DE3-BDB3-61476726D39A}"/>
                                            </p:graphicEl>
                                          </p:spTgt>
                                        </p:tgtEl>
                                        <p:attrNameLst>
                                          <p:attrName>ppt_w</p:attrName>
                                        </p:attrNameLst>
                                      </p:cBhvr>
                                      <p:tavLst>
                                        <p:tav tm="0">
                                          <p:val>
                                            <p:fltVal val="0"/>
                                          </p:val>
                                        </p:tav>
                                        <p:tav tm="100000">
                                          <p:val>
                                            <p:strVal val="#ppt_w"/>
                                          </p:val>
                                        </p:tav>
                                      </p:tavLst>
                                    </p:anim>
                                    <p:anim calcmode="lin" valueType="num">
                                      <p:cBhvr>
                                        <p:cTn id="20" dur="500" fill="hold"/>
                                        <p:tgtEl>
                                          <p:spTgt spid="7">
                                            <p:graphicEl>
                                              <a:dgm id="{837A7F0D-99C3-4DE3-BDB3-61476726D39A}"/>
                                            </p:graphicEl>
                                          </p:spTgt>
                                        </p:tgtEl>
                                        <p:attrNameLst>
                                          <p:attrName>ppt_h</p:attrName>
                                        </p:attrNameLst>
                                      </p:cBhvr>
                                      <p:tavLst>
                                        <p:tav tm="0">
                                          <p:val>
                                            <p:fltVal val="0"/>
                                          </p:val>
                                        </p:tav>
                                        <p:tav tm="100000">
                                          <p:val>
                                            <p:strVal val="#ppt_h"/>
                                          </p:val>
                                        </p:tav>
                                      </p:tavLst>
                                    </p:anim>
                                    <p:animEffect transition="in" filter="fade">
                                      <p:cBhvr>
                                        <p:cTn id="21" dur="500"/>
                                        <p:tgtEl>
                                          <p:spTgt spid="7">
                                            <p:graphicEl>
                                              <a:dgm id="{837A7F0D-99C3-4DE3-BDB3-61476726D39A}"/>
                                            </p:graphic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graphicEl>
                                              <a:dgm id="{2BF960E3-40DB-418A-B661-19E853FE87B0}"/>
                                            </p:graphicEl>
                                          </p:spTgt>
                                        </p:tgtEl>
                                        <p:attrNameLst>
                                          <p:attrName>style.visibility</p:attrName>
                                        </p:attrNameLst>
                                      </p:cBhvr>
                                      <p:to>
                                        <p:strVal val="visible"/>
                                      </p:to>
                                    </p:set>
                                    <p:anim calcmode="lin" valueType="num">
                                      <p:cBhvr>
                                        <p:cTn id="24" dur="500" fill="hold"/>
                                        <p:tgtEl>
                                          <p:spTgt spid="7">
                                            <p:graphicEl>
                                              <a:dgm id="{2BF960E3-40DB-418A-B661-19E853FE87B0}"/>
                                            </p:graphicEl>
                                          </p:spTgt>
                                        </p:tgtEl>
                                        <p:attrNameLst>
                                          <p:attrName>ppt_w</p:attrName>
                                        </p:attrNameLst>
                                      </p:cBhvr>
                                      <p:tavLst>
                                        <p:tav tm="0">
                                          <p:val>
                                            <p:fltVal val="0"/>
                                          </p:val>
                                        </p:tav>
                                        <p:tav tm="100000">
                                          <p:val>
                                            <p:strVal val="#ppt_w"/>
                                          </p:val>
                                        </p:tav>
                                      </p:tavLst>
                                    </p:anim>
                                    <p:anim calcmode="lin" valueType="num">
                                      <p:cBhvr>
                                        <p:cTn id="25" dur="500" fill="hold"/>
                                        <p:tgtEl>
                                          <p:spTgt spid="7">
                                            <p:graphicEl>
                                              <a:dgm id="{2BF960E3-40DB-418A-B661-19E853FE87B0}"/>
                                            </p:graphicEl>
                                          </p:spTgt>
                                        </p:tgtEl>
                                        <p:attrNameLst>
                                          <p:attrName>ppt_h</p:attrName>
                                        </p:attrNameLst>
                                      </p:cBhvr>
                                      <p:tavLst>
                                        <p:tav tm="0">
                                          <p:val>
                                            <p:fltVal val="0"/>
                                          </p:val>
                                        </p:tav>
                                        <p:tav tm="100000">
                                          <p:val>
                                            <p:strVal val="#ppt_h"/>
                                          </p:val>
                                        </p:tav>
                                      </p:tavLst>
                                    </p:anim>
                                    <p:animEffect transition="in" filter="fade">
                                      <p:cBhvr>
                                        <p:cTn id="26" dur="500"/>
                                        <p:tgtEl>
                                          <p:spTgt spid="7">
                                            <p:graphicEl>
                                              <a:dgm id="{2BF960E3-40DB-418A-B661-19E853FE87B0}"/>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graphicEl>
                                              <a:dgm id="{FA1DD1C5-DF89-4033-B403-D797A3B65792}"/>
                                            </p:graphicEl>
                                          </p:spTgt>
                                        </p:tgtEl>
                                        <p:attrNameLst>
                                          <p:attrName>style.visibility</p:attrName>
                                        </p:attrNameLst>
                                      </p:cBhvr>
                                      <p:to>
                                        <p:strVal val="visible"/>
                                      </p:to>
                                    </p:set>
                                    <p:anim calcmode="lin" valueType="num">
                                      <p:cBhvr>
                                        <p:cTn id="31" dur="500" fill="hold"/>
                                        <p:tgtEl>
                                          <p:spTgt spid="7">
                                            <p:graphicEl>
                                              <a:dgm id="{FA1DD1C5-DF89-4033-B403-D797A3B65792}"/>
                                            </p:graphicEl>
                                          </p:spTgt>
                                        </p:tgtEl>
                                        <p:attrNameLst>
                                          <p:attrName>ppt_w</p:attrName>
                                        </p:attrNameLst>
                                      </p:cBhvr>
                                      <p:tavLst>
                                        <p:tav tm="0">
                                          <p:val>
                                            <p:fltVal val="0"/>
                                          </p:val>
                                        </p:tav>
                                        <p:tav tm="100000">
                                          <p:val>
                                            <p:strVal val="#ppt_w"/>
                                          </p:val>
                                        </p:tav>
                                      </p:tavLst>
                                    </p:anim>
                                    <p:anim calcmode="lin" valueType="num">
                                      <p:cBhvr>
                                        <p:cTn id="32" dur="500" fill="hold"/>
                                        <p:tgtEl>
                                          <p:spTgt spid="7">
                                            <p:graphicEl>
                                              <a:dgm id="{FA1DD1C5-DF89-4033-B403-D797A3B65792}"/>
                                            </p:graphicEl>
                                          </p:spTgt>
                                        </p:tgtEl>
                                        <p:attrNameLst>
                                          <p:attrName>ppt_h</p:attrName>
                                        </p:attrNameLst>
                                      </p:cBhvr>
                                      <p:tavLst>
                                        <p:tav tm="0">
                                          <p:val>
                                            <p:fltVal val="0"/>
                                          </p:val>
                                        </p:tav>
                                        <p:tav tm="100000">
                                          <p:val>
                                            <p:strVal val="#ppt_h"/>
                                          </p:val>
                                        </p:tav>
                                      </p:tavLst>
                                    </p:anim>
                                    <p:animEffect transition="in" filter="fade">
                                      <p:cBhvr>
                                        <p:cTn id="33" dur="500"/>
                                        <p:tgtEl>
                                          <p:spTgt spid="7">
                                            <p:graphicEl>
                                              <a:dgm id="{FA1DD1C5-DF89-4033-B403-D797A3B65792}"/>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7">
                                            <p:graphicEl>
                                              <a:dgm id="{1D6D3187-C9D5-4C7E-BDBA-CA693B6A6C9B}"/>
                                            </p:graphicEl>
                                          </p:spTgt>
                                        </p:tgtEl>
                                        <p:attrNameLst>
                                          <p:attrName>style.visibility</p:attrName>
                                        </p:attrNameLst>
                                      </p:cBhvr>
                                      <p:to>
                                        <p:strVal val="visible"/>
                                      </p:to>
                                    </p:set>
                                    <p:anim calcmode="lin" valueType="num">
                                      <p:cBhvr>
                                        <p:cTn id="36" dur="500" fill="hold"/>
                                        <p:tgtEl>
                                          <p:spTgt spid="7">
                                            <p:graphicEl>
                                              <a:dgm id="{1D6D3187-C9D5-4C7E-BDBA-CA693B6A6C9B}"/>
                                            </p:graphicEl>
                                          </p:spTgt>
                                        </p:tgtEl>
                                        <p:attrNameLst>
                                          <p:attrName>ppt_w</p:attrName>
                                        </p:attrNameLst>
                                      </p:cBhvr>
                                      <p:tavLst>
                                        <p:tav tm="0">
                                          <p:val>
                                            <p:fltVal val="0"/>
                                          </p:val>
                                        </p:tav>
                                        <p:tav tm="100000">
                                          <p:val>
                                            <p:strVal val="#ppt_w"/>
                                          </p:val>
                                        </p:tav>
                                      </p:tavLst>
                                    </p:anim>
                                    <p:anim calcmode="lin" valueType="num">
                                      <p:cBhvr>
                                        <p:cTn id="37" dur="500" fill="hold"/>
                                        <p:tgtEl>
                                          <p:spTgt spid="7">
                                            <p:graphicEl>
                                              <a:dgm id="{1D6D3187-C9D5-4C7E-BDBA-CA693B6A6C9B}"/>
                                            </p:graphicEl>
                                          </p:spTgt>
                                        </p:tgtEl>
                                        <p:attrNameLst>
                                          <p:attrName>ppt_h</p:attrName>
                                        </p:attrNameLst>
                                      </p:cBhvr>
                                      <p:tavLst>
                                        <p:tav tm="0">
                                          <p:val>
                                            <p:fltVal val="0"/>
                                          </p:val>
                                        </p:tav>
                                        <p:tav tm="100000">
                                          <p:val>
                                            <p:strVal val="#ppt_h"/>
                                          </p:val>
                                        </p:tav>
                                      </p:tavLst>
                                    </p:anim>
                                    <p:animEffect transition="in" filter="fade">
                                      <p:cBhvr>
                                        <p:cTn id="38" dur="500"/>
                                        <p:tgtEl>
                                          <p:spTgt spid="7">
                                            <p:graphicEl>
                                              <a:dgm id="{1D6D3187-C9D5-4C7E-BDBA-CA693B6A6C9B}"/>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7">
                                            <p:graphicEl>
                                              <a:dgm id="{29844CA8-CA0A-4BFA-8457-B0364FE09ABB}"/>
                                            </p:graphicEl>
                                          </p:spTgt>
                                        </p:tgtEl>
                                        <p:attrNameLst>
                                          <p:attrName>style.visibility</p:attrName>
                                        </p:attrNameLst>
                                      </p:cBhvr>
                                      <p:to>
                                        <p:strVal val="visible"/>
                                      </p:to>
                                    </p:set>
                                    <p:anim calcmode="lin" valueType="num">
                                      <p:cBhvr>
                                        <p:cTn id="43" dur="500" fill="hold"/>
                                        <p:tgtEl>
                                          <p:spTgt spid="7">
                                            <p:graphicEl>
                                              <a:dgm id="{29844CA8-CA0A-4BFA-8457-B0364FE09ABB}"/>
                                            </p:graphicEl>
                                          </p:spTgt>
                                        </p:tgtEl>
                                        <p:attrNameLst>
                                          <p:attrName>ppt_w</p:attrName>
                                        </p:attrNameLst>
                                      </p:cBhvr>
                                      <p:tavLst>
                                        <p:tav tm="0">
                                          <p:val>
                                            <p:fltVal val="0"/>
                                          </p:val>
                                        </p:tav>
                                        <p:tav tm="100000">
                                          <p:val>
                                            <p:strVal val="#ppt_w"/>
                                          </p:val>
                                        </p:tav>
                                      </p:tavLst>
                                    </p:anim>
                                    <p:anim calcmode="lin" valueType="num">
                                      <p:cBhvr>
                                        <p:cTn id="44" dur="500" fill="hold"/>
                                        <p:tgtEl>
                                          <p:spTgt spid="7">
                                            <p:graphicEl>
                                              <a:dgm id="{29844CA8-CA0A-4BFA-8457-B0364FE09ABB}"/>
                                            </p:graphicEl>
                                          </p:spTgt>
                                        </p:tgtEl>
                                        <p:attrNameLst>
                                          <p:attrName>ppt_h</p:attrName>
                                        </p:attrNameLst>
                                      </p:cBhvr>
                                      <p:tavLst>
                                        <p:tav tm="0">
                                          <p:val>
                                            <p:fltVal val="0"/>
                                          </p:val>
                                        </p:tav>
                                        <p:tav tm="100000">
                                          <p:val>
                                            <p:strVal val="#ppt_h"/>
                                          </p:val>
                                        </p:tav>
                                      </p:tavLst>
                                    </p:anim>
                                    <p:animEffect transition="in" filter="fade">
                                      <p:cBhvr>
                                        <p:cTn id="45" dur="500"/>
                                        <p:tgtEl>
                                          <p:spTgt spid="7">
                                            <p:graphicEl>
                                              <a:dgm id="{29844CA8-CA0A-4BFA-8457-B0364FE09ABB}"/>
                                            </p:graphic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7">
                                            <p:graphicEl>
                                              <a:dgm id="{EA56E866-4933-4760-9CDD-9EA348D3291A}"/>
                                            </p:graphicEl>
                                          </p:spTgt>
                                        </p:tgtEl>
                                        <p:attrNameLst>
                                          <p:attrName>style.visibility</p:attrName>
                                        </p:attrNameLst>
                                      </p:cBhvr>
                                      <p:to>
                                        <p:strVal val="visible"/>
                                      </p:to>
                                    </p:set>
                                    <p:anim calcmode="lin" valueType="num">
                                      <p:cBhvr>
                                        <p:cTn id="48" dur="500" fill="hold"/>
                                        <p:tgtEl>
                                          <p:spTgt spid="7">
                                            <p:graphicEl>
                                              <a:dgm id="{EA56E866-4933-4760-9CDD-9EA348D3291A}"/>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EA56E866-4933-4760-9CDD-9EA348D3291A}"/>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EA56E866-4933-4760-9CDD-9EA348D3291A}"/>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7">
                                            <p:graphicEl>
                                              <a:dgm id="{66983BCC-A405-4C52-94DB-C3F4C42E20E5}"/>
                                            </p:graphicEl>
                                          </p:spTgt>
                                        </p:tgtEl>
                                        <p:attrNameLst>
                                          <p:attrName>style.visibility</p:attrName>
                                        </p:attrNameLst>
                                      </p:cBhvr>
                                      <p:to>
                                        <p:strVal val="visible"/>
                                      </p:to>
                                    </p:set>
                                    <p:anim calcmode="lin" valueType="num">
                                      <p:cBhvr>
                                        <p:cTn id="55" dur="500" fill="hold"/>
                                        <p:tgtEl>
                                          <p:spTgt spid="7">
                                            <p:graphicEl>
                                              <a:dgm id="{66983BCC-A405-4C52-94DB-C3F4C42E20E5}"/>
                                            </p:graphicEl>
                                          </p:spTgt>
                                        </p:tgtEl>
                                        <p:attrNameLst>
                                          <p:attrName>ppt_w</p:attrName>
                                        </p:attrNameLst>
                                      </p:cBhvr>
                                      <p:tavLst>
                                        <p:tav tm="0">
                                          <p:val>
                                            <p:fltVal val="0"/>
                                          </p:val>
                                        </p:tav>
                                        <p:tav tm="100000">
                                          <p:val>
                                            <p:strVal val="#ppt_w"/>
                                          </p:val>
                                        </p:tav>
                                      </p:tavLst>
                                    </p:anim>
                                    <p:anim calcmode="lin" valueType="num">
                                      <p:cBhvr>
                                        <p:cTn id="56" dur="500" fill="hold"/>
                                        <p:tgtEl>
                                          <p:spTgt spid="7">
                                            <p:graphicEl>
                                              <a:dgm id="{66983BCC-A405-4C52-94DB-C3F4C42E20E5}"/>
                                            </p:graphicEl>
                                          </p:spTgt>
                                        </p:tgtEl>
                                        <p:attrNameLst>
                                          <p:attrName>ppt_h</p:attrName>
                                        </p:attrNameLst>
                                      </p:cBhvr>
                                      <p:tavLst>
                                        <p:tav tm="0">
                                          <p:val>
                                            <p:fltVal val="0"/>
                                          </p:val>
                                        </p:tav>
                                        <p:tav tm="100000">
                                          <p:val>
                                            <p:strVal val="#ppt_h"/>
                                          </p:val>
                                        </p:tav>
                                      </p:tavLst>
                                    </p:anim>
                                    <p:animEffect transition="in" filter="fade">
                                      <p:cBhvr>
                                        <p:cTn id="57" dur="500"/>
                                        <p:tgtEl>
                                          <p:spTgt spid="7">
                                            <p:graphicEl>
                                              <a:dgm id="{66983BCC-A405-4C52-94DB-C3F4C42E20E5}"/>
                                            </p:graphicEl>
                                          </p:spTgt>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7">
                                            <p:graphicEl>
                                              <a:dgm id="{46CD0EAC-9BD7-424B-8928-4650D939B667}"/>
                                            </p:graphicEl>
                                          </p:spTgt>
                                        </p:tgtEl>
                                        <p:attrNameLst>
                                          <p:attrName>style.visibility</p:attrName>
                                        </p:attrNameLst>
                                      </p:cBhvr>
                                      <p:to>
                                        <p:strVal val="visible"/>
                                      </p:to>
                                    </p:set>
                                    <p:anim calcmode="lin" valueType="num">
                                      <p:cBhvr>
                                        <p:cTn id="60" dur="500" fill="hold"/>
                                        <p:tgtEl>
                                          <p:spTgt spid="7">
                                            <p:graphicEl>
                                              <a:dgm id="{46CD0EAC-9BD7-424B-8928-4650D939B667}"/>
                                            </p:graphicEl>
                                          </p:spTgt>
                                        </p:tgtEl>
                                        <p:attrNameLst>
                                          <p:attrName>ppt_w</p:attrName>
                                        </p:attrNameLst>
                                      </p:cBhvr>
                                      <p:tavLst>
                                        <p:tav tm="0">
                                          <p:val>
                                            <p:fltVal val="0"/>
                                          </p:val>
                                        </p:tav>
                                        <p:tav tm="100000">
                                          <p:val>
                                            <p:strVal val="#ppt_w"/>
                                          </p:val>
                                        </p:tav>
                                      </p:tavLst>
                                    </p:anim>
                                    <p:anim calcmode="lin" valueType="num">
                                      <p:cBhvr>
                                        <p:cTn id="61" dur="500" fill="hold"/>
                                        <p:tgtEl>
                                          <p:spTgt spid="7">
                                            <p:graphicEl>
                                              <a:dgm id="{46CD0EAC-9BD7-424B-8928-4650D939B667}"/>
                                            </p:graphicEl>
                                          </p:spTgt>
                                        </p:tgtEl>
                                        <p:attrNameLst>
                                          <p:attrName>ppt_h</p:attrName>
                                        </p:attrNameLst>
                                      </p:cBhvr>
                                      <p:tavLst>
                                        <p:tav tm="0">
                                          <p:val>
                                            <p:fltVal val="0"/>
                                          </p:val>
                                        </p:tav>
                                        <p:tav tm="100000">
                                          <p:val>
                                            <p:strVal val="#ppt_h"/>
                                          </p:val>
                                        </p:tav>
                                      </p:tavLst>
                                    </p:anim>
                                    <p:animEffect transition="in" filter="fade">
                                      <p:cBhvr>
                                        <p:cTn id="62" dur="500"/>
                                        <p:tgtEl>
                                          <p:spTgt spid="7">
                                            <p:graphicEl>
                                              <a:dgm id="{46CD0EAC-9BD7-424B-8928-4650D939B66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ED1C985-E0B6-4653-A953-2079253D22E9}"/>
              </a:ext>
            </a:extLst>
          </p:cNvPr>
          <p:cNvSpPr/>
          <p:nvPr/>
        </p:nvSpPr>
        <p:spPr>
          <a:xfrm>
            <a:off x="0" y="1337844"/>
            <a:ext cx="3022600" cy="5520156"/>
          </a:xfrm>
          <a:custGeom>
            <a:avLst/>
            <a:gdLst>
              <a:gd name="connsiteX0" fmla="*/ 8233 w 3022600"/>
              <a:gd name="connsiteY0" fmla="*/ 0 h 5520156"/>
              <a:gd name="connsiteX1" fmla="*/ 3022600 w 3022600"/>
              <a:gd name="connsiteY1" fmla="*/ 0 h 5520156"/>
              <a:gd name="connsiteX2" fmla="*/ 1671137 w 3022600"/>
              <a:gd name="connsiteY2" fmla="*/ 5520156 h 5520156"/>
              <a:gd name="connsiteX3" fmla="*/ 0 w 3022600"/>
              <a:gd name="connsiteY3" fmla="*/ 5520156 h 5520156"/>
              <a:gd name="connsiteX4" fmla="*/ 0 w 3022600"/>
              <a:gd name="connsiteY4" fmla="*/ 33629 h 5520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2600" h="5520156">
                <a:moveTo>
                  <a:pt x="8233" y="0"/>
                </a:moveTo>
                <a:lnTo>
                  <a:pt x="3022600" y="0"/>
                </a:lnTo>
                <a:lnTo>
                  <a:pt x="1671137" y="5520156"/>
                </a:lnTo>
                <a:lnTo>
                  <a:pt x="0" y="5520156"/>
                </a:lnTo>
                <a:lnTo>
                  <a:pt x="0" y="336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D0EB9183-29D7-4FD4-85EF-29B0B0B91B96}"/>
              </a:ext>
            </a:extLst>
          </p:cNvPr>
          <p:cNvSpPr>
            <a:spLocks noGrp="1"/>
          </p:cNvSpPr>
          <p:nvPr>
            <p:ph type="title"/>
          </p:nvPr>
        </p:nvSpPr>
        <p:spPr>
          <a:xfrm>
            <a:off x="939800" y="12281"/>
            <a:ext cx="4546600" cy="1325563"/>
          </a:xfrm>
        </p:spPr>
        <p:txBody>
          <a:bodyPr/>
          <a:lstStyle/>
          <a:p>
            <a:r>
              <a:rPr lang="en-GB" dirty="0">
                <a:solidFill>
                  <a:srgbClr val="0070C0"/>
                </a:solidFill>
              </a:rPr>
              <a:t>Virtual NIC</a:t>
            </a:r>
          </a:p>
        </p:txBody>
      </p:sp>
      <p:graphicFrame>
        <p:nvGraphicFramePr>
          <p:cNvPr id="10" name="Content Placeholder 9">
            <a:extLst>
              <a:ext uri="{FF2B5EF4-FFF2-40B4-BE49-F238E27FC236}">
                <a16:creationId xmlns:a16="http://schemas.microsoft.com/office/drawing/2014/main" id="{A8BA00E6-FE1A-44B1-81A4-1FF821AF07B6}"/>
              </a:ext>
            </a:extLst>
          </p:cNvPr>
          <p:cNvGraphicFramePr>
            <a:graphicFrameLocks noGrp="1"/>
          </p:cNvGraphicFramePr>
          <p:nvPr>
            <p:ph idx="1"/>
          </p:nvPr>
        </p:nvGraphicFramePr>
        <p:xfrm>
          <a:off x="1362911" y="1477544"/>
          <a:ext cx="12060989" cy="493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8C39D92A-B01C-48C9-9C1C-9C532A82D7B6}"/>
              </a:ext>
            </a:extLst>
          </p:cNvPr>
          <p:cNvSpPr txBox="1"/>
          <p:nvPr/>
        </p:nvSpPr>
        <p:spPr>
          <a:xfrm>
            <a:off x="23061" y="2024574"/>
            <a:ext cx="2679700" cy="3046988"/>
          </a:xfrm>
          <a:prstGeom prst="rect">
            <a:avLst/>
          </a:prstGeom>
          <a:noFill/>
        </p:spPr>
        <p:txBody>
          <a:bodyPr wrap="square" rtlCol="0">
            <a:spAutoFit/>
          </a:bodyPr>
          <a:lstStyle/>
          <a:p>
            <a:r>
              <a:rPr lang="en-US" sz="3200" b="1" dirty="0">
                <a:solidFill>
                  <a:schemeClr val="bg1"/>
                </a:solidFill>
              </a:rPr>
              <a:t>At its most basic, the VNIC on a VM can be configured a few ways.</a:t>
            </a:r>
          </a:p>
        </p:txBody>
      </p:sp>
    </p:spTree>
    <p:extLst>
      <p:ext uri="{BB962C8B-B14F-4D97-AF65-F5344CB8AC3E}">
        <p14:creationId xmlns:p14="http://schemas.microsoft.com/office/powerpoint/2010/main" val="29109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graphicEl>
                                              <a:dgm id="{104C54A2-5DFD-4627-B8DA-C8E69563AB86}"/>
                                            </p:graphicEl>
                                          </p:spTgt>
                                        </p:tgtEl>
                                        <p:attrNameLst>
                                          <p:attrName>style.visibility</p:attrName>
                                        </p:attrNameLst>
                                      </p:cBhvr>
                                      <p:to>
                                        <p:strVal val="visible"/>
                                      </p:to>
                                    </p:set>
                                    <p:animEffect transition="in" filter="wipe(left)">
                                      <p:cBhvr>
                                        <p:cTn id="7" dur="500"/>
                                        <p:tgtEl>
                                          <p:spTgt spid="10">
                                            <p:graphicEl>
                                              <a:dgm id="{104C54A2-5DFD-4627-B8DA-C8E69563AB86}"/>
                                            </p:graphicEl>
                                          </p:spTgt>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10">
                                            <p:graphicEl>
                                              <a:dgm id="{F233BCE5-CCC2-4C85-B49B-D62D726C5025}"/>
                                            </p:graphicEl>
                                          </p:spTgt>
                                        </p:tgtEl>
                                        <p:attrNameLst>
                                          <p:attrName>style.visibility</p:attrName>
                                        </p:attrNameLst>
                                      </p:cBhvr>
                                      <p:to>
                                        <p:strVal val="visible"/>
                                      </p:to>
                                    </p:set>
                                    <p:animEffect transition="in" filter="wipe(left)">
                                      <p:cBhvr>
                                        <p:cTn id="11" dur="500"/>
                                        <p:tgtEl>
                                          <p:spTgt spid="10">
                                            <p:graphicEl>
                                              <a:dgm id="{F233BCE5-CCC2-4C85-B49B-D62D726C5025}"/>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graphicEl>
                                              <a:dgm id="{453A2AB4-700A-4AD4-B3EA-C360BDA75D6F}"/>
                                            </p:graphicEl>
                                          </p:spTgt>
                                        </p:tgtEl>
                                        <p:attrNameLst>
                                          <p:attrName>style.visibility</p:attrName>
                                        </p:attrNameLst>
                                      </p:cBhvr>
                                      <p:to>
                                        <p:strVal val="visible"/>
                                      </p:to>
                                    </p:set>
                                    <p:animEffect transition="in" filter="wipe(left)">
                                      <p:cBhvr>
                                        <p:cTn id="16" dur="500"/>
                                        <p:tgtEl>
                                          <p:spTgt spid="10">
                                            <p:graphicEl>
                                              <a:dgm id="{453A2AB4-700A-4AD4-B3EA-C360BDA75D6F}"/>
                                            </p:graphicEl>
                                          </p:spTgt>
                                        </p:tgtEl>
                                      </p:cBhvr>
                                    </p:animEffect>
                                  </p:childTnLst>
                                </p:cTn>
                              </p:par>
                            </p:childTnLst>
                          </p:cTn>
                        </p:par>
                        <p:par>
                          <p:cTn id="17" fill="hold">
                            <p:stCondLst>
                              <p:cond delay="500"/>
                            </p:stCondLst>
                            <p:childTnLst>
                              <p:par>
                                <p:cTn id="18" presetID="22" presetClass="entr" presetSubtype="8" fill="hold" grpId="0" nodeType="afterEffect">
                                  <p:stCondLst>
                                    <p:cond delay="500"/>
                                  </p:stCondLst>
                                  <p:childTnLst>
                                    <p:set>
                                      <p:cBhvr>
                                        <p:cTn id="19" dur="1" fill="hold">
                                          <p:stCondLst>
                                            <p:cond delay="0"/>
                                          </p:stCondLst>
                                        </p:cTn>
                                        <p:tgtEl>
                                          <p:spTgt spid="10">
                                            <p:graphicEl>
                                              <a:dgm id="{3593E335-CB10-4D33-9A2F-761E0D1B65FC}"/>
                                            </p:graphicEl>
                                          </p:spTgt>
                                        </p:tgtEl>
                                        <p:attrNameLst>
                                          <p:attrName>style.visibility</p:attrName>
                                        </p:attrNameLst>
                                      </p:cBhvr>
                                      <p:to>
                                        <p:strVal val="visible"/>
                                      </p:to>
                                    </p:set>
                                    <p:animEffect transition="in" filter="wipe(left)">
                                      <p:cBhvr>
                                        <p:cTn id="20" dur="500"/>
                                        <p:tgtEl>
                                          <p:spTgt spid="10">
                                            <p:graphicEl>
                                              <a:dgm id="{3593E335-CB10-4D33-9A2F-761E0D1B65FC}"/>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graphicEl>
                                              <a:dgm id="{AB242AB7-8FAF-4225-9491-CEC98A01EC8F}"/>
                                            </p:graphicEl>
                                          </p:spTgt>
                                        </p:tgtEl>
                                        <p:attrNameLst>
                                          <p:attrName>style.visibility</p:attrName>
                                        </p:attrNameLst>
                                      </p:cBhvr>
                                      <p:to>
                                        <p:strVal val="visible"/>
                                      </p:to>
                                    </p:set>
                                    <p:animEffect transition="in" filter="wipe(left)">
                                      <p:cBhvr>
                                        <p:cTn id="25" dur="500"/>
                                        <p:tgtEl>
                                          <p:spTgt spid="10">
                                            <p:graphicEl>
                                              <a:dgm id="{AB242AB7-8FAF-4225-9491-CEC98A01EC8F}"/>
                                            </p:graphicEl>
                                          </p:spTgt>
                                        </p:tgtEl>
                                      </p:cBhvr>
                                    </p:animEffect>
                                  </p:childTnLst>
                                </p:cTn>
                              </p:par>
                            </p:childTnLst>
                          </p:cTn>
                        </p:par>
                        <p:par>
                          <p:cTn id="26" fill="hold">
                            <p:stCondLst>
                              <p:cond delay="500"/>
                            </p:stCondLst>
                            <p:childTnLst>
                              <p:par>
                                <p:cTn id="27" presetID="22" presetClass="entr" presetSubtype="8" fill="hold" grpId="0" nodeType="afterEffect">
                                  <p:stCondLst>
                                    <p:cond delay="500"/>
                                  </p:stCondLst>
                                  <p:childTnLst>
                                    <p:set>
                                      <p:cBhvr>
                                        <p:cTn id="28" dur="1" fill="hold">
                                          <p:stCondLst>
                                            <p:cond delay="0"/>
                                          </p:stCondLst>
                                        </p:cTn>
                                        <p:tgtEl>
                                          <p:spTgt spid="10">
                                            <p:graphicEl>
                                              <a:dgm id="{88B51154-20BD-484B-AF6D-E11E0B4869D7}"/>
                                            </p:graphicEl>
                                          </p:spTgt>
                                        </p:tgtEl>
                                        <p:attrNameLst>
                                          <p:attrName>style.visibility</p:attrName>
                                        </p:attrNameLst>
                                      </p:cBhvr>
                                      <p:to>
                                        <p:strVal val="visible"/>
                                      </p:to>
                                    </p:set>
                                    <p:animEffect transition="in" filter="wipe(left)">
                                      <p:cBhvr>
                                        <p:cTn id="29" dur="500"/>
                                        <p:tgtEl>
                                          <p:spTgt spid="10">
                                            <p:graphicEl>
                                              <a:dgm id="{88B51154-20BD-484B-AF6D-E11E0B4869D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C049-1937-4441-A92E-F01C7204185F}"/>
              </a:ext>
            </a:extLst>
          </p:cNvPr>
          <p:cNvSpPr>
            <a:spLocks noGrp="1"/>
          </p:cNvSpPr>
          <p:nvPr>
            <p:ph type="title"/>
          </p:nvPr>
        </p:nvSpPr>
        <p:spPr/>
        <p:txBody>
          <a:bodyPr/>
          <a:lstStyle/>
          <a:p>
            <a:r>
              <a:rPr lang="en-GB" dirty="0"/>
              <a:t>Virtual Router</a:t>
            </a:r>
          </a:p>
        </p:txBody>
      </p:sp>
      <p:grpSp>
        <p:nvGrpSpPr>
          <p:cNvPr id="5" name="Group 4">
            <a:extLst>
              <a:ext uri="{FF2B5EF4-FFF2-40B4-BE49-F238E27FC236}">
                <a16:creationId xmlns:a16="http://schemas.microsoft.com/office/drawing/2014/main" id="{DD668428-C662-41D4-A08B-79159B9618D7}"/>
              </a:ext>
            </a:extLst>
          </p:cNvPr>
          <p:cNvGrpSpPr/>
          <p:nvPr/>
        </p:nvGrpSpPr>
        <p:grpSpPr>
          <a:xfrm>
            <a:off x="316579" y="2249314"/>
            <a:ext cx="11582903" cy="4088577"/>
            <a:chOff x="316579" y="2249314"/>
            <a:chExt cx="11582903" cy="4088577"/>
          </a:xfrm>
        </p:grpSpPr>
        <p:sp>
          <p:nvSpPr>
            <p:cNvPr id="6" name="Freeform: Shape 5">
              <a:extLst>
                <a:ext uri="{FF2B5EF4-FFF2-40B4-BE49-F238E27FC236}">
                  <a16:creationId xmlns:a16="http://schemas.microsoft.com/office/drawing/2014/main" id="{3729F7F5-33C0-472D-A9B4-F0CEDCA3DD3B}"/>
                </a:ext>
              </a:extLst>
            </p:cNvPr>
            <p:cNvSpPr/>
            <p:nvPr/>
          </p:nvSpPr>
          <p:spPr>
            <a:xfrm>
              <a:off x="543407" y="2495044"/>
              <a:ext cx="5443875" cy="1701211"/>
            </a:xfrm>
            <a:custGeom>
              <a:avLst/>
              <a:gdLst>
                <a:gd name="connsiteX0" fmla="*/ 0 w 5443875"/>
                <a:gd name="connsiteY0" fmla="*/ 0 h 1701211"/>
                <a:gd name="connsiteX1" fmla="*/ 5443875 w 5443875"/>
                <a:gd name="connsiteY1" fmla="*/ 0 h 1701211"/>
                <a:gd name="connsiteX2" fmla="*/ 5443875 w 5443875"/>
                <a:gd name="connsiteY2" fmla="*/ 1701211 h 1701211"/>
                <a:gd name="connsiteX3" fmla="*/ 0 w 5443875"/>
                <a:gd name="connsiteY3" fmla="*/ 1701211 h 1701211"/>
                <a:gd name="connsiteX4" fmla="*/ 0 w 5443875"/>
                <a:gd name="connsiteY4" fmla="*/ 0 h 1701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875" h="1701211">
                  <a:moveTo>
                    <a:pt x="0" y="0"/>
                  </a:moveTo>
                  <a:lnTo>
                    <a:pt x="5443875" y="0"/>
                  </a:lnTo>
                  <a:lnTo>
                    <a:pt x="5443875" y="1701211"/>
                  </a:lnTo>
                  <a:lnTo>
                    <a:pt x="0" y="1701211"/>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152287"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A Virtual Router, or vRouter, is a software function that replicates in software the functionality of a hardware-based Layer 3 Internet Protocol (IP) routing, which has traditionally used a dedicated hardware device</a:t>
              </a:r>
            </a:p>
          </p:txBody>
        </p:sp>
        <p:sp>
          <p:nvSpPr>
            <p:cNvPr id="7" name="Rectangle 6">
              <a:extLst>
                <a:ext uri="{FF2B5EF4-FFF2-40B4-BE49-F238E27FC236}">
                  <a16:creationId xmlns:a16="http://schemas.microsoft.com/office/drawing/2014/main" id="{70D9F0EA-6BEA-4A2D-A514-B327590FAAE9}"/>
                </a:ext>
              </a:extLst>
            </p:cNvPr>
            <p:cNvSpPr/>
            <p:nvPr/>
          </p:nvSpPr>
          <p:spPr>
            <a:xfrm>
              <a:off x="316579" y="2249314"/>
              <a:ext cx="1190847" cy="1786271"/>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Freeform: Shape 7">
              <a:extLst>
                <a:ext uri="{FF2B5EF4-FFF2-40B4-BE49-F238E27FC236}">
                  <a16:creationId xmlns:a16="http://schemas.microsoft.com/office/drawing/2014/main" id="{B1F4362D-3BA3-4BB4-BC8E-87A7E7587CB7}"/>
                </a:ext>
              </a:extLst>
            </p:cNvPr>
            <p:cNvSpPr/>
            <p:nvPr/>
          </p:nvSpPr>
          <p:spPr>
            <a:xfrm>
              <a:off x="6455607" y="2495044"/>
              <a:ext cx="5443875" cy="1701211"/>
            </a:xfrm>
            <a:custGeom>
              <a:avLst/>
              <a:gdLst>
                <a:gd name="connsiteX0" fmla="*/ 0 w 5443875"/>
                <a:gd name="connsiteY0" fmla="*/ 0 h 1701211"/>
                <a:gd name="connsiteX1" fmla="*/ 5443875 w 5443875"/>
                <a:gd name="connsiteY1" fmla="*/ 0 h 1701211"/>
                <a:gd name="connsiteX2" fmla="*/ 5443875 w 5443875"/>
                <a:gd name="connsiteY2" fmla="*/ 1701211 h 1701211"/>
                <a:gd name="connsiteX3" fmla="*/ 0 w 5443875"/>
                <a:gd name="connsiteY3" fmla="*/ 1701211 h 1701211"/>
                <a:gd name="connsiteX4" fmla="*/ 0 w 5443875"/>
                <a:gd name="connsiteY4" fmla="*/ 0 h 1701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875" h="1701211">
                  <a:moveTo>
                    <a:pt x="0" y="0"/>
                  </a:moveTo>
                  <a:lnTo>
                    <a:pt x="5443875" y="0"/>
                  </a:lnTo>
                  <a:lnTo>
                    <a:pt x="5443875" y="1701211"/>
                  </a:lnTo>
                  <a:lnTo>
                    <a:pt x="0" y="1701211"/>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152287"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vRouter is often used as a generic term for virtual routing, but it is also included in the name of several brand-name commercial products</a:t>
              </a:r>
            </a:p>
          </p:txBody>
        </p:sp>
        <p:sp>
          <p:nvSpPr>
            <p:cNvPr id="9" name="Rectangle 8">
              <a:extLst>
                <a:ext uri="{FF2B5EF4-FFF2-40B4-BE49-F238E27FC236}">
                  <a16:creationId xmlns:a16="http://schemas.microsoft.com/office/drawing/2014/main" id="{F6E376EA-F238-4F80-9831-562649038D1B}"/>
                </a:ext>
              </a:extLst>
            </p:cNvPr>
            <p:cNvSpPr/>
            <p:nvPr/>
          </p:nvSpPr>
          <p:spPr>
            <a:xfrm>
              <a:off x="6228779" y="2249314"/>
              <a:ext cx="1190847" cy="1786271"/>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Shape 9">
              <a:extLst>
                <a:ext uri="{FF2B5EF4-FFF2-40B4-BE49-F238E27FC236}">
                  <a16:creationId xmlns:a16="http://schemas.microsoft.com/office/drawing/2014/main" id="{31BE4444-867F-431D-A002-782BAD7F2345}"/>
                </a:ext>
              </a:extLst>
            </p:cNvPr>
            <p:cNvSpPr/>
            <p:nvPr/>
          </p:nvSpPr>
          <p:spPr>
            <a:xfrm>
              <a:off x="3499507" y="4636680"/>
              <a:ext cx="5443875" cy="1701211"/>
            </a:xfrm>
            <a:custGeom>
              <a:avLst/>
              <a:gdLst>
                <a:gd name="connsiteX0" fmla="*/ 0 w 5443875"/>
                <a:gd name="connsiteY0" fmla="*/ 0 h 1701211"/>
                <a:gd name="connsiteX1" fmla="*/ 5443875 w 5443875"/>
                <a:gd name="connsiteY1" fmla="*/ 0 h 1701211"/>
                <a:gd name="connsiteX2" fmla="*/ 5443875 w 5443875"/>
                <a:gd name="connsiteY2" fmla="*/ 1701211 h 1701211"/>
                <a:gd name="connsiteX3" fmla="*/ 0 w 5443875"/>
                <a:gd name="connsiteY3" fmla="*/ 1701211 h 1701211"/>
                <a:gd name="connsiteX4" fmla="*/ 0 w 5443875"/>
                <a:gd name="connsiteY4" fmla="*/ 0 h 1701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875" h="1701211">
                  <a:moveTo>
                    <a:pt x="0" y="0"/>
                  </a:moveTo>
                  <a:lnTo>
                    <a:pt x="5443875" y="0"/>
                  </a:lnTo>
                  <a:lnTo>
                    <a:pt x="5443875" y="1701211"/>
                  </a:lnTo>
                  <a:lnTo>
                    <a:pt x="0" y="1701211"/>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152287"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Virtual routing is a form of network functions virtualization (NFV), in which the functions of traditional hardware-based network appliances are converted to software that can be run on standard commercial off-the-shelf (COTS) hardware</a:t>
              </a:r>
            </a:p>
          </p:txBody>
        </p:sp>
        <p:sp>
          <p:nvSpPr>
            <p:cNvPr id="11" name="Rectangle 10">
              <a:extLst>
                <a:ext uri="{FF2B5EF4-FFF2-40B4-BE49-F238E27FC236}">
                  <a16:creationId xmlns:a16="http://schemas.microsoft.com/office/drawing/2014/main" id="{3A75030D-D7AB-4EA5-AC87-0C4095FB54CB}"/>
                </a:ext>
              </a:extLst>
            </p:cNvPr>
            <p:cNvSpPr/>
            <p:nvPr/>
          </p:nvSpPr>
          <p:spPr>
            <a:xfrm>
              <a:off x="3272679" y="4390950"/>
              <a:ext cx="1190847" cy="1786271"/>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13" name="Graphic 12" descr="Server with solid fill">
            <a:extLst>
              <a:ext uri="{FF2B5EF4-FFF2-40B4-BE49-F238E27FC236}">
                <a16:creationId xmlns:a16="http://schemas.microsoft.com/office/drawing/2014/main" id="{3F1CF68B-5ECF-4AE7-BC39-11B39ACDA75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10902" y="4758986"/>
            <a:ext cx="914400" cy="914400"/>
          </a:xfrm>
          <a:prstGeom prst="rect">
            <a:avLst/>
          </a:prstGeom>
        </p:spPr>
      </p:pic>
      <p:pic>
        <p:nvPicPr>
          <p:cNvPr id="15" name="Graphic 14" descr="Cloud Computing with solid fill">
            <a:extLst>
              <a:ext uri="{FF2B5EF4-FFF2-40B4-BE49-F238E27FC236}">
                <a16:creationId xmlns:a16="http://schemas.microsoft.com/office/drawing/2014/main" id="{7C6D65FA-59DD-4729-B465-FE9CB4D903F2}"/>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4802" y="2685249"/>
            <a:ext cx="914400" cy="914400"/>
          </a:xfrm>
          <a:prstGeom prst="rect">
            <a:avLst/>
          </a:prstGeom>
        </p:spPr>
      </p:pic>
      <p:pic>
        <p:nvPicPr>
          <p:cNvPr id="17" name="Graphic 16" descr="Computer with solid fill">
            <a:extLst>
              <a:ext uri="{FF2B5EF4-FFF2-40B4-BE49-F238E27FC236}">
                <a16:creationId xmlns:a16="http://schemas.microsoft.com/office/drawing/2014/main" id="{1BD699F1-03F5-4096-B584-236AB0394F54}"/>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67002" y="2706484"/>
            <a:ext cx="914400" cy="914400"/>
          </a:xfrm>
          <a:prstGeom prst="rect">
            <a:avLst/>
          </a:prstGeom>
        </p:spPr>
      </p:pic>
    </p:spTree>
    <p:extLst>
      <p:ext uri="{BB962C8B-B14F-4D97-AF65-F5344CB8AC3E}">
        <p14:creationId xmlns:p14="http://schemas.microsoft.com/office/powerpoint/2010/main" val="2176148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87F1715-EBC1-4636-8B36-7F9C85BFACE5}"/>
              </a:ext>
            </a:extLst>
          </p:cNvPr>
          <p:cNvSpPr/>
          <p:nvPr/>
        </p:nvSpPr>
        <p:spPr>
          <a:xfrm>
            <a:off x="7923310" y="457200"/>
            <a:ext cx="2811379" cy="5956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C4129B4-DB4C-4421-9B7C-31AF13DDFE56}"/>
              </a:ext>
            </a:extLst>
          </p:cNvPr>
          <p:cNvSpPr>
            <a:spLocks noGrp="1"/>
          </p:cNvSpPr>
          <p:nvPr>
            <p:ph type="title"/>
          </p:nvPr>
        </p:nvSpPr>
        <p:spPr/>
        <p:txBody>
          <a:bodyPr/>
          <a:lstStyle/>
          <a:p>
            <a:r>
              <a:rPr lang="en-GB" dirty="0"/>
              <a:t>Hypervisor</a:t>
            </a:r>
          </a:p>
        </p:txBody>
      </p:sp>
      <p:sp>
        <p:nvSpPr>
          <p:cNvPr id="4" name="Rectangle 3">
            <a:extLst>
              <a:ext uri="{FF2B5EF4-FFF2-40B4-BE49-F238E27FC236}">
                <a16:creationId xmlns:a16="http://schemas.microsoft.com/office/drawing/2014/main" id="{D586F63C-D403-47C7-B78D-990906185A9B}"/>
              </a:ext>
            </a:extLst>
          </p:cNvPr>
          <p:cNvSpPr/>
          <p:nvPr/>
        </p:nvSpPr>
        <p:spPr>
          <a:xfrm>
            <a:off x="622300" y="2108200"/>
            <a:ext cx="1854200" cy="142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1939937-E3A7-49F0-9DA2-050A8CD7EDBE}"/>
              </a:ext>
            </a:extLst>
          </p:cNvPr>
          <p:cNvSpPr txBox="1"/>
          <p:nvPr/>
        </p:nvSpPr>
        <p:spPr>
          <a:xfrm>
            <a:off x="743355" y="3326368"/>
            <a:ext cx="1104085" cy="369332"/>
          </a:xfrm>
          <a:prstGeom prst="rect">
            <a:avLst/>
          </a:prstGeom>
          <a:solidFill>
            <a:schemeClr val="bg1"/>
          </a:solidFill>
        </p:spPr>
        <p:txBody>
          <a:bodyPr wrap="none" rtlCol="0">
            <a:spAutoFit/>
          </a:bodyPr>
          <a:lstStyle/>
          <a:p>
            <a:r>
              <a:rPr lang="en-GB" dirty="0"/>
              <a:t>Hardware</a:t>
            </a:r>
          </a:p>
        </p:txBody>
      </p:sp>
      <p:grpSp>
        <p:nvGrpSpPr>
          <p:cNvPr id="28" name="Group 27">
            <a:extLst>
              <a:ext uri="{FF2B5EF4-FFF2-40B4-BE49-F238E27FC236}">
                <a16:creationId xmlns:a16="http://schemas.microsoft.com/office/drawing/2014/main" id="{AB8EB139-1BAC-4F6A-BEB7-254A477B4005}"/>
              </a:ext>
            </a:extLst>
          </p:cNvPr>
          <p:cNvGrpSpPr/>
          <p:nvPr/>
        </p:nvGrpSpPr>
        <p:grpSpPr>
          <a:xfrm>
            <a:off x="863600" y="2646402"/>
            <a:ext cx="1308100" cy="646331"/>
            <a:chOff x="863600" y="2646402"/>
            <a:chExt cx="1308100" cy="646331"/>
          </a:xfrm>
        </p:grpSpPr>
        <p:sp>
          <p:nvSpPr>
            <p:cNvPr id="5" name="Rectangle 4">
              <a:extLst>
                <a:ext uri="{FF2B5EF4-FFF2-40B4-BE49-F238E27FC236}">
                  <a16:creationId xmlns:a16="http://schemas.microsoft.com/office/drawing/2014/main" id="{3158E045-00E7-443C-92D9-919EEE156EEE}"/>
                </a:ext>
              </a:extLst>
            </p:cNvPr>
            <p:cNvSpPr/>
            <p:nvPr/>
          </p:nvSpPr>
          <p:spPr>
            <a:xfrm>
              <a:off x="863600" y="2736850"/>
              <a:ext cx="1308100" cy="495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78EE748-11A4-4B6D-AA1E-E64D79452AE1}"/>
                </a:ext>
              </a:extLst>
            </p:cNvPr>
            <p:cNvSpPr txBox="1"/>
            <p:nvPr/>
          </p:nvSpPr>
          <p:spPr>
            <a:xfrm>
              <a:off x="943168" y="2646402"/>
              <a:ext cx="1118768" cy="646331"/>
            </a:xfrm>
            <a:prstGeom prst="rect">
              <a:avLst/>
            </a:prstGeom>
            <a:noFill/>
          </p:spPr>
          <p:txBody>
            <a:bodyPr wrap="none" rtlCol="0">
              <a:spAutoFit/>
            </a:bodyPr>
            <a:lstStyle/>
            <a:p>
              <a:r>
                <a:rPr lang="en-GB" dirty="0"/>
                <a:t>Operating</a:t>
              </a:r>
            </a:p>
            <a:p>
              <a:r>
                <a:rPr lang="en-GB" dirty="0"/>
                <a:t>System</a:t>
              </a:r>
            </a:p>
          </p:txBody>
        </p:sp>
      </p:grpSp>
      <p:sp>
        <p:nvSpPr>
          <p:cNvPr id="8" name="TextBox 7">
            <a:extLst>
              <a:ext uri="{FF2B5EF4-FFF2-40B4-BE49-F238E27FC236}">
                <a16:creationId xmlns:a16="http://schemas.microsoft.com/office/drawing/2014/main" id="{7A772D89-15FC-4FEB-9DF5-ECC49AE8975E}"/>
              </a:ext>
            </a:extLst>
          </p:cNvPr>
          <p:cNvSpPr txBox="1"/>
          <p:nvPr/>
        </p:nvSpPr>
        <p:spPr>
          <a:xfrm>
            <a:off x="1847440" y="2108200"/>
            <a:ext cx="561372" cy="369332"/>
          </a:xfrm>
          <a:prstGeom prst="rect">
            <a:avLst/>
          </a:prstGeom>
          <a:noFill/>
        </p:spPr>
        <p:txBody>
          <a:bodyPr wrap="none" rtlCol="0">
            <a:spAutoFit/>
          </a:bodyPr>
          <a:lstStyle/>
          <a:p>
            <a:r>
              <a:rPr lang="en-GB" dirty="0"/>
              <a:t>App</a:t>
            </a:r>
          </a:p>
        </p:txBody>
      </p:sp>
      <p:sp>
        <p:nvSpPr>
          <p:cNvPr id="11" name="Rectangle 10">
            <a:extLst>
              <a:ext uri="{FF2B5EF4-FFF2-40B4-BE49-F238E27FC236}">
                <a16:creationId xmlns:a16="http://schemas.microsoft.com/office/drawing/2014/main" id="{13FD6BFA-DAB2-4CC3-B101-6BA406DD326B}"/>
              </a:ext>
            </a:extLst>
          </p:cNvPr>
          <p:cNvSpPr/>
          <p:nvPr/>
        </p:nvSpPr>
        <p:spPr>
          <a:xfrm>
            <a:off x="1295397" y="3717151"/>
            <a:ext cx="1854200" cy="142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D2A37425-42C6-4037-91CA-2D9075AD2386}"/>
              </a:ext>
            </a:extLst>
          </p:cNvPr>
          <p:cNvSpPr txBox="1"/>
          <p:nvPr/>
        </p:nvSpPr>
        <p:spPr>
          <a:xfrm>
            <a:off x="1416452" y="4935319"/>
            <a:ext cx="1104085" cy="369332"/>
          </a:xfrm>
          <a:prstGeom prst="rect">
            <a:avLst/>
          </a:prstGeom>
          <a:solidFill>
            <a:schemeClr val="bg1"/>
          </a:solidFill>
        </p:spPr>
        <p:txBody>
          <a:bodyPr wrap="none" rtlCol="0">
            <a:spAutoFit/>
          </a:bodyPr>
          <a:lstStyle/>
          <a:p>
            <a:r>
              <a:rPr lang="en-GB" dirty="0"/>
              <a:t>Hardware</a:t>
            </a:r>
          </a:p>
        </p:txBody>
      </p:sp>
      <p:grpSp>
        <p:nvGrpSpPr>
          <p:cNvPr id="30" name="Group 29">
            <a:extLst>
              <a:ext uri="{FF2B5EF4-FFF2-40B4-BE49-F238E27FC236}">
                <a16:creationId xmlns:a16="http://schemas.microsoft.com/office/drawing/2014/main" id="{8F751B58-C58D-4730-9868-4400F67D8E36}"/>
              </a:ext>
            </a:extLst>
          </p:cNvPr>
          <p:cNvGrpSpPr/>
          <p:nvPr/>
        </p:nvGrpSpPr>
        <p:grpSpPr>
          <a:xfrm>
            <a:off x="1536697" y="4255353"/>
            <a:ext cx="1308100" cy="646331"/>
            <a:chOff x="1536697" y="4255353"/>
            <a:chExt cx="1308100" cy="646331"/>
          </a:xfrm>
        </p:grpSpPr>
        <p:sp>
          <p:nvSpPr>
            <p:cNvPr id="12" name="Rectangle 11">
              <a:extLst>
                <a:ext uri="{FF2B5EF4-FFF2-40B4-BE49-F238E27FC236}">
                  <a16:creationId xmlns:a16="http://schemas.microsoft.com/office/drawing/2014/main" id="{1F949F56-ED2A-4DC4-92A0-D4E10964B960}"/>
                </a:ext>
              </a:extLst>
            </p:cNvPr>
            <p:cNvSpPr/>
            <p:nvPr/>
          </p:nvSpPr>
          <p:spPr>
            <a:xfrm>
              <a:off x="1536697" y="4345801"/>
              <a:ext cx="13081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D92B4DB0-DB74-438C-9700-2757735A075A}"/>
                </a:ext>
              </a:extLst>
            </p:cNvPr>
            <p:cNvSpPr txBox="1"/>
            <p:nvPr/>
          </p:nvSpPr>
          <p:spPr>
            <a:xfrm>
              <a:off x="1616265" y="4255353"/>
              <a:ext cx="1118768" cy="646331"/>
            </a:xfrm>
            <a:prstGeom prst="rect">
              <a:avLst/>
            </a:prstGeom>
            <a:noFill/>
          </p:spPr>
          <p:txBody>
            <a:bodyPr wrap="none" rtlCol="0">
              <a:spAutoFit/>
            </a:bodyPr>
            <a:lstStyle/>
            <a:p>
              <a:r>
                <a:rPr lang="en-GB" dirty="0"/>
                <a:t>Operating</a:t>
              </a:r>
            </a:p>
            <a:p>
              <a:r>
                <a:rPr lang="en-GB" dirty="0"/>
                <a:t>System</a:t>
              </a:r>
            </a:p>
          </p:txBody>
        </p:sp>
      </p:grpSp>
      <p:sp>
        <p:nvSpPr>
          <p:cNvPr id="15" name="TextBox 14">
            <a:extLst>
              <a:ext uri="{FF2B5EF4-FFF2-40B4-BE49-F238E27FC236}">
                <a16:creationId xmlns:a16="http://schemas.microsoft.com/office/drawing/2014/main" id="{683A625C-28B9-46D8-BCEE-4A874BD730A7}"/>
              </a:ext>
            </a:extLst>
          </p:cNvPr>
          <p:cNvSpPr txBox="1"/>
          <p:nvPr/>
        </p:nvSpPr>
        <p:spPr>
          <a:xfrm>
            <a:off x="2520537" y="3717151"/>
            <a:ext cx="561372" cy="369332"/>
          </a:xfrm>
          <a:prstGeom prst="rect">
            <a:avLst/>
          </a:prstGeom>
          <a:noFill/>
        </p:spPr>
        <p:txBody>
          <a:bodyPr wrap="none" rtlCol="0">
            <a:spAutoFit/>
          </a:bodyPr>
          <a:lstStyle/>
          <a:p>
            <a:r>
              <a:rPr lang="en-GB" dirty="0"/>
              <a:t>App</a:t>
            </a:r>
          </a:p>
        </p:txBody>
      </p:sp>
      <p:sp>
        <p:nvSpPr>
          <p:cNvPr id="17" name="Rectangle 16">
            <a:extLst>
              <a:ext uri="{FF2B5EF4-FFF2-40B4-BE49-F238E27FC236}">
                <a16:creationId xmlns:a16="http://schemas.microsoft.com/office/drawing/2014/main" id="{9557C015-EABE-4D41-BFB5-A23DD8B6783A}"/>
              </a:ext>
            </a:extLst>
          </p:cNvPr>
          <p:cNvSpPr/>
          <p:nvPr/>
        </p:nvSpPr>
        <p:spPr>
          <a:xfrm>
            <a:off x="2624704" y="2129651"/>
            <a:ext cx="1854200" cy="142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AD3D5476-76F9-4DAD-9DEF-B64F8D82494F}"/>
              </a:ext>
            </a:extLst>
          </p:cNvPr>
          <p:cNvSpPr txBox="1"/>
          <p:nvPr/>
        </p:nvSpPr>
        <p:spPr>
          <a:xfrm>
            <a:off x="2745759" y="3347819"/>
            <a:ext cx="1104085" cy="369332"/>
          </a:xfrm>
          <a:prstGeom prst="rect">
            <a:avLst/>
          </a:prstGeom>
          <a:solidFill>
            <a:schemeClr val="bg1"/>
          </a:solidFill>
        </p:spPr>
        <p:txBody>
          <a:bodyPr wrap="none" rtlCol="0">
            <a:spAutoFit/>
          </a:bodyPr>
          <a:lstStyle/>
          <a:p>
            <a:r>
              <a:rPr lang="en-GB" dirty="0"/>
              <a:t>Hardware</a:t>
            </a:r>
          </a:p>
        </p:txBody>
      </p:sp>
      <p:grpSp>
        <p:nvGrpSpPr>
          <p:cNvPr id="29" name="Group 28">
            <a:extLst>
              <a:ext uri="{FF2B5EF4-FFF2-40B4-BE49-F238E27FC236}">
                <a16:creationId xmlns:a16="http://schemas.microsoft.com/office/drawing/2014/main" id="{69E8F425-4C88-47F3-B592-32D4CAC2E1D7}"/>
              </a:ext>
            </a:extLst>
          </p:cNvPr>
          <p:cNvGrpSpPr/>
          <p:nvPr/>
        </p:nvGrpSpPr>
        <p:grpSpPr>
          <a:xfrm>
            <a:off x="2866004" y="2667853"/>
            <a:ext cx="1308100" cy="646331"/>
            <a:chOff x="2866004" y="2667853"/>
            <a:chExt cx="1308100" cy="646331"/>
          </a:xfrm>
        </p:grpSpPr>
        <p:sp>
          <p:nvSpPr>
            <p:cNvPr id="18" name="Rectangle 17">
              <a:extLst>
                <a:ext uri="{FF2B5EF4-FFF2-40B4-BE49-F238E27FC236}">
                  <a16:creationId xmlns:a16="http://schemas.microsoft.com/office/drawing/2014/main" id="{89B5B00A-4726-4FEC-8E70-D4E4CA75FA48}"/>
                </a:ext>
              </a:extLst>
            </p:cNvPr>
            <p:cNvSpPr/>
            <p:nvPr/>
          </p:nvSpPr>
          <p:spPr>
            <a:xfrm>
              <a:off x="2866004" y="2758301"/>
              <a:ext cx="1308100" cy="4953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864333A1-C2A3-4CEA-83E0-69DAF14D985B}"/>
                </a:ext>
              </a:extLst>
            </p:cNvPr>
            <p:cNvSpPr txBox="1"/>
            <p:nvPr/>
          </p:nvSpPr>
          <p:spPr>
            <a:xfrm>
              <a:off x="2945572" y="2667853"/>
              <a:ext cx="1118768" cy="646331"/>
            </a:xfrm>
            <a:prstGeom prst="rect">
              <a:avLst/>
            </a:prstGeom>
            <a:noFill/>
          </p:spPr>
          <p:txBody>
            <a:bodyPr wrap="none" rtlCol="0">
              <a:spAutoFit/>
            </a:bodyPr>
            <a:lstStyle/>
            <a:p>
              <a:r>
                <a:rPr lang="en-GB" dirty="0"/>
                <a:t>Operating</a:t>
              </a:r>
            </a:p>
            <a:p>
              <a:r>
                <a:rPr lang="en-GB" dirty="0"/>
                <a:t>System</a:t>
              </a:r>
            </a:p>
          </p:txBody>
        </p:sp>
      </p:grpSp>
      <p:sp>
        <p:nvSpPr>
          <p:cNvPr id="21" name="TextBox 20">
            <a:extLst>
              <a:ext uri="{FF2B5EF4-FFF2-40B4-BE49-F238E27FC236}">
                <a16:creationId xmlns:a16="http://schemas.microsoft.com/office/drawing/2014/main" id="{05889A5D-8409-4940-A242-CA3E83A185E8}"/>
              </a:ext>
            </a:extLst>
          </p:cNvPr>
          <p:cNvSpPr txBox="1"/>
          <p:nvPr/>
        </p:nvSpPr>
        <p:spPr>
          <a:xfrm>
            <a:off x="3849844" y="2129651"/>
            <a:ext cx="561372" cy="369332"/>
          </a:xfrm>
          <a:prstGeom prst="rect">
            <a:avLst/>
          </a:prstGeom>
          <a:noFill/>
        </p:spPr>
        <p:txBody>
          <a:bodyPr wrap="none" rtlCol="0">
            <a:spAutoFit/>
          </a:bodyPr>
          <a:lstStyle/>
          <a:p>
            <a:r>
              <a:rPr lang="en-GB" dirty="0"/>
              <a:t>App</a:t>
            </a:r>
          </a:p>
        </p:txBody>
      </p:sp>
      <p:sp>
        <p:nvSpPr>
          <p:cNvPr id="24" name="TextBox 23">
            <a:extLst>
              <a:ext uri="{FF2B5EF4-FFF2-40B4-BE49-F238E27FC236}">
                <a16:creationId xmlns:a16="http://schemas.microsoft.com/office/drawing/2014/main" id="{B4F16436-ED50-4F8D-80A3-0934A251E01B}"/>
              </a:ext>
            </a:extLst>
          </p:cNvPr>
          <p:cNvSpPr txBox="1"/>
          <p:nvPr/>
        </p:nvSpPr>
        <p:spPr>
          <a:xfrm>
            <a:off x="7923310" y="6135697"/>
            <a:ext cx="1104085" cy="369332"/>
          </a:xfrm>
          <a:prstGeom prst="rect">
            <a:avLst/>
          </a:prstGeom>
          <a:noFill/>
        </p:spPr>
        <p:txBody>
          <a:bodyPr wrap="none" rtlCol="0">
            <a:spAutoFit/>
          </a:bodyPr>
          <a:lstStyle/>
          <a:p>
            <a:r>
              <a:rPr lang="en-GB" dirty="0"/>
              <a:t>Hardware</a:t>
            </a:r>
          </a:p>
        </p:txBody>
      </p:sp>
      <p:sp>
        <p:nvSpPr>
          <p:cNvPr id="22" name="TextBox 21">
            <a:extLst>
              <a:ext uri="{FF2B5EF4-FFF2-40B4-BE49-F238E27FC236}">
                <a16:creationId xmlns:a16="http://schemas.microsoft.com/office/drawing/2014/main" id="{5A20AB03-E70A-478A-B7C7-BC06D69D9446}"/>
              </a:ext>
            </a:extLst>
          </p:cNvPr>
          <p:cNvSpPr txBox="1"/>
          <p:nvPr/>
        </p:nvSpPr>
        <p:spPr>
          <a:xfrm>
            <a:off x="1616265" y="5568146"/>
            <a:ext cx="890950" cy="400110"/>
          </a:xfrm>
          <a:prstGeom prst="rect">
            <a:avLst/>
          </a:prstGeom>
          <a:noFill/>
        </p:spPr>
        <p:txBody>
          <a:bodyPr wrap="none" rtlCol="0">
            <a:spAutoFit/>
          </a:bodyPr>
          <a:lstStyle/>
          <a:p>
            <a:r>
              <a:rPr lang="en-GB" sz="2000" b="1" dirty="0"/>
              <a:t>Before</a:t>
            </a:r>
          </a:p>
        </p:txBody>
      </p:sp>
      <p:sp>
        <p:nvSpPr>
          <p:cNvPr id="25" name="Rectangle 24">
            <a:extLst>
              <a:ext uri="{FF2B5EF4-FFF2-40B4-BE49-F238E27FC236}">
                <a16:creationId xmlns:a16="http://schemas.microsoft.com/office/drawing/2014/main" id="{3D798F4E-4E8C-455E-B72C-291C40DED0B0}"/>
              </a:ext>
            </a:extLst>
          </p:cNvPr>
          <p:cNvSpPr/>
          <p:nvPr/>
        </p:nvSpPr>
        <p:spPr>
          <a:xfrm>
            <a:off x="8386974" y="719147"/>
            <a:ext cx="1884050" cy="1622455"/>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D3540A15-F8B7-41D5-A21C-C78D0C00DE0A}"/>
              </a:ext>
            </a:extLst>
          </p:cNvPr>
          <p:cNvSpPr/>
          <p:nvPr/>
        </p:nvSpPr>
        <p:spPr>
          <a:xfrm>
            <a:off x="8386974" y="2478901"/>
            <a:ext cx="1884050" cy="1622455"/>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822AF3F1-F9DE-4F24-9FAF-67418D2A5748}"/>
              </a:ext>
            </a:extLst>
          </p:cNvPr>
          <p:cNvSpPr/>
          <p:nvPr/>
        </p:nvSpPr>
        <p:spPr>
          <a:xfrm>
            <a:off x="8386974" y="4238655"/>
            <a:ext cx="1884050" cy="1622455"/>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AE4CCA8F-1222-445F-B744-FC194AF56863}"/>
              </a:ext>
            </a:extLst>
          </p:cNvPr>
          <p:cNvGrpSpPr/>
          <p:nvPr/>
        </p:nvGrpSpPr>
        <p:grpSpPr>
          <a:xfrm>
            <a:off x="8685302" y="1402418"/>
            <a:ext cx="1308100" cy="646331"/>
            <a:chOff x="5531394" y="2753320"/>
            <a:chExt cx="1308100" cy="646331"/>
          </a:xfrm>
        </p:grpSpPr>
        <p:sp>
          <p:nvSpPr>
            <p:cNvPr id="32" name="Rectangle 31">
              <a:extLst>
                <a:ext uri="{FF2B5EF4-FFF2-40B4-BE49-F238E27FC236}">
                  <a16:creationId xmlns:a16="http://schemas.microsoft.com/office/drawing/2014/main" id="{8DC41681-14B2-4C15-B027-9FACDD55951C}"/>
                </a:ext>
              </a:extLst>
            </p:cNvPr>
            <p:cNvSpPr/>
            <p:nvPr/>
          </p:nvSpPr>
          <p:spPr>
            <a:xfrm>
              <a:off x="5531394" y="2828835"/>
              <a:ext cx="1308100" cy="495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D10CCD9D-B24E-4208-8A88-C7913839A273}"/>
                </a:ext>
              </a:extLst>
            </p:cNvPr>
            <p:cNvSpPr txBox="1"/>
            <p:nvPr/>
          </p:nvSpPr>
          <p:spPr>
            <a:xfrm>
              <a:off x="5674245" y="2753320"/>
              <a:ext cx="1118768" cy="646331"/>
            </a:xfrm>
            <a:prstGeom prst="rect">
              <a:avLst/>
            </a:prstGeom>
            <a:noFill/>
          </p:spPr>
          <p:txBody>
            <a:bodyPr wrap="none" rtlCol="0">
              <a:spAutoFit/>
            </a:bodyPr>
            <a:lstStyle/>
            <a:p>
              <a:r>
                <a:rPr lang="en-GB" dirty="0"/>
                <a:t>Operating</a:t>
              </a:r>
            </a:p>
            <a:p>
              <a:r>
                <a:rPr lang="en-GB" dirty="0"/>
                <a:t>System</a:t>
              </a:r>
            </a:p>
          </p:txBody>
        </p:sp>
      </p:grpSp>
      <p:grpSp>
        <p:nvGrpSpPr>
          <p:cNvPr id="34" name="Group 33">
            <a:extLst>
              <a:ext uri="{FF2B5EF4-FFF2-40B4-BE49-F238E27FC236}">
                <a16:creationId xmlns:a16="http://schemas.microsoft.com/office/drawing/2014/main" id="{DD600747-3D96-40B7-A2D1-EF759937D954}"/>
              </a:ext>
            </a:extLst>
          </p:cNvPr>
          <p:cNvGrpSpPr/>
          <p:nvPr/>
        </p:nvGrpSpPr>
        <p:grpSpPr>
          <a:xfrm>
            <a:off x="8674949" y="4765403"/>
            <a:ext cx="1308100" cy="646331"/>
            <a:chOff x="1536697" y="4255353"/>
            <a:chExt cx="1308100" cy="646331"/>
          </a:xfrm>
        </p:grpSpPr>
        <p:sp>
          <p:nvSpPr>
            <p:cNvPr id="35" name="Rectangle 34">
              <a:extLst>
                <a:ext uri="{FF2B5EF4-FFF2-40B4-BE49-F238E27FC236}">
                  <a16:creationId xmlns:a16="http://schemas.microsoft.com/office/drawing/2014/main" id="{500EBD40-D55D-479A-8561-18016CE80479}"/>
                </a:ext>
              </a:extLst>
            </p:cNvPr>
            <p:cNvSpPr/>
            <p:nvPr/>
          </p:nvSpPr>
          <p:spPr>
            <a:xfrm>
              <a:off x="1536697" y="4345801"/>
              <a:ext cx="13081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89D3A827-93E9-4EC7-B88C-F7F058A3005C}"/>
                </a:ext>
              </a:extLst>
            </p:cNvPr>
            <p:cNvSpPr txBox="1"/>
            <p:nvPr/>
          </p:nvSpPr>
          <p:spPr>
            <a:xfrm>
              <a:off x="1616265" y="4255353"/>
              <a:ext cx="1118768" cy="646331"/>
            </a:xfrm>
            <a:prstGeom prst="rect">
              <a:avLst/>
            </a:prstGeom>
            <a:noFill/>
          </p:spPr>
          <p:txBody>
            <a:bodyPr wrap="none" rtlCol="0">
              <a:spAutoFit/>
            </a:bodyPr>
            <a:lstStyle/>
            <a:p>
              <a:r>
                <a:rPr lang="en-GB" dirty="0"/>
                <a:t>Operating</a:t>
              </a:r>
            </a:p>
            <a:p>
              <a:r>
                <a:rPr lang="en-GB" dirty="0"/>
                <a:t>System</a:t>
              </a:r>
            </a:p>
          </p:txBody>
        </p:sp>
      </p:grpSp>
      <p:grpSp>
        <p:nvGrpSpPr>
          <p:cNvPr id="37" name="Group 36">
            <a:extLst>
              <a:ext uri="{FF2B5EF4-FFF2-40B4-BE49-F238E27FC236}">
                <a16:creationId xmlns:a16="http://schemas.microsoft.com/office/drawing/2014/main" id="{64415847-65D7-4F28-A34F-24BE8CD5D745}"/>
              </a:ext>
            </a:extLst>
          </p:cNvPr>
          <p:cNvGrpSpPr/>
          <p:nvPr/>
        </p:nvGrpSpPr>
        <p:grpSpPr>
          <a:xfrm>
            <a:off x="8664095" y="3131865"/>
            <a:ext cx="1308100" cy="646331"/>
            <a:chOff x="2866004" y="2667853"/>
            <a:chExt cx="1308100" cy="646331"/>
          </a:xfrm>
        </p:grpSpPr>
        <p:sp>
          <p:nvSpPr>
            <p:cNvPr id="38" name="Rectangle 37">
              <a:extLst>
                <a:ext uri="{FF2B5EF4-FFF2-40B4-BE49-F238E27FC236}">
                  <a16:creationId xmlns:a16="http://schemas.microsoft.com/office/drawing/2014/main" id="{AFDA1DB4-AB1A-4184-9C13-688CA843106A}"/>
                </a:ext>
              </a:extLst>
            </p:cNvPr>
            <p:cNvSpPr/>
            <p:nvPr/>
          </p:nvSpPr>
          <p:spPr>
            <a:xfrm>
              <a:off x="2866004" y="2758301"/>
              <a:ext cx="1308100" cy="4953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9A9C0ECD-6797-49D4-A2FC-86607F0DB3C1}"/>
                </a:ext>
              </a:extLst>
            </p:cNvPr>
            <p:cNvSpPr txBox="1"/>
            <p:nvPr/>
          </p:nvSpPr>
          <p:spPr>
            <a:xfrm>
              <a:off x="2945572" y="2667853"/>
              <a:ext cx="1118768" cy="646331"/>
            </a:xfrm>
            <a:prstGeom prst="rect">
              <a:avLst/>
            </a:prstGeom>
            <a:noFill/>
          </p:spPr>
          <p:txBody>
            <a:bodyPr wrap="none" rtlCol="0">
              <a:spAutoFit/>
            </a:bodyPr>
            <a:lstStyle/>
            <a:p>
              <a:r>
                <a:rPr lang="en-GB" dirty="0"/>
                <a:t>Operating</a:t>
              </a:r>
            </a:p>
            <a:p>
              <a:r>
                <a:rPr lang="en-GB" dirty="0"/>
                <a:t>System</a:t>
              </a:r>
            </a:p>
          </p:txBody>
        </p:sp>
      </p:grpSp>
      <p:sp>
        <p:nvSpPr>
          <p:cNvPr id="40" name="TextBox 39">
            <a:extLst>
              <a:ext uri="{FF2B5EF4-FFF2-40B4-BE49-F238E27FC236}">
                <a16:creationId xmlns:a16="http://schemas.microsoft.com/office/drawing/2014/main" id="{D372B980-68AC-477C-B8A0-3264C50DDE01}"/>
              </a:ext>
            </a:extLst>
          </p:cNvPr>
          <p:cNvSpPr txBox="1"/>
          <p:nvPr/>
        </p:nvSpPr>
        <p:spPr>
          <a:xfrm>
            <a:off x="9581745" y="876117"/>
            <a:ext cx="561372" cy="369332"/>
          </a:xfrm>
          <a:prstGeom prst="rect">
            <a:avLst/>
          </a:prstGeom>
          <a:noFill/>
        </p:spPr>
        <p:txBody>
          <a:bodyPr wrap="none" rtlCol="0">
            <a:spAutoFit/>
          </a:bodyPr>
          <a:lstStyle/>
          <a:p>
            <a:r>
              <a:rPr lang="en-GB" dirty="0"/>
              <a:t>App</a:t>
            </a:r>
          </a:p>
        </p:txBody>
      </p:sp>
      <p:sp>
        <p:nvSpPr>
          <p:cNvPr id="41" name="TextBox 40">
            <a:extLst>
              <a:ext uri="{FF2B5EF4-FFF2-40B4-BE49-F238E27FC236}">
                <a16:creationId xmlns:a16="http://schemas.microsoft.com/office/drawing/2014/main" id="{988FE95C-2CAA-49F7-BA24-DBFE05EF8092}"/>
              </a:ext>
            </a:extLst>
          </p:cNvPr>
          <p:cNvSpPr txBox="1"/>
          <p:nvPr/>
        </p:nvSpPr>
        <p:spPr>
          <a:xfrm>
            <a:off x="9590199" y="2599666"/>
            <a:ext cx="561372" cy="369332"/>
          </a:xfrm>
          <a:prstGeom prst="rect">
            <a:avLst/>
          </a:prstGeom>
          <a:noFill/>
        </p:spPr>
        <p:txBody>
          <a:bodyPr wrap="none" rtlCol="0">
            <a:spAutoFit/>
          </a:bodyPr>
          <a:lstStyle/>
          <a:p>
            <a:r>
              <a:rPr lang="en-GB" dirty="0"/>
              <a:t>App</a:t>
            </a:r>
          </a:p>
        </p:txBody>
      </p:sp>
      <p:sp>
        <p:nvSpPr>
          <p:cNvPr id="42" name="TextBox 41">
            <a:extLst>
              <a:ext uri="{FF2B5EF4-FFF2-40B4-BE49-F238E27FC236}">
                <a16:creationId xmlns:a16="http://schemas.microsoft.com/office/drawing/2014/main" id="{24B299FE-0B6D-4F6E-9825-F4593698F8EB}"/>
              </a:ext>
            </a:extLst>
          </p:cNvPr>
          <p:cNvSpPr txBox="1"/>
          <p:nvPr/>
        </p:nvSpPr>
        <p:spPr>
          <a:xfrm>
            <a:off x="9598653" y="4323215"/>
            <a:ext cx="561372" cy="369332"/>
          </a:xfrm>
          <a:prstGeom prst="rect">
            <a:avLst/>
          </a:prstGeom>
          <a:noFill/>
        </p:spPr>
        <p:txBody>
          <a:bodyPr wrap="none" rtlCol="0">
            <a:spAutoFit/>
          </a:bodyPr>
          <a:lstStyle/>
          <a:p>
            <a:r>
              <a:rPr lang="en-GB" dirty="0"/>
              <a:t>App</a:t>
            </a:r>
          </a:p>
        </p:txBody>
      </p:sp>
      <p:sp>
        <p:nvSpPr>
          <p:cNvPr id="43" name="Arrow: Right 42">
            <a:extLst>
              <a:ext uri="{FF2B5EF4-FFF2-40B4-BE49-F238E27FC236}">
                <a16:creationId xmlns:a16="http://schemas.microsoft.com/office/drawing/2014/main" id="{AEE2D1FB-DD08-42B5-AF55-9C93EA995AB1}"/>
              </a:ext>
            </a:extLst>
          </p:cNvPr>
          <p:cNvSpPr/>
          <p:nvPr/>
        </p:nvSpPr>
        <p:spPr>
          <a:xfrm>
            <a:off x="4795417" y="3491984"/>
            <a:ext cx="2811379"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23D2EB6E-CFE9-4303-A462-69DCC29FB389}"/>
              </a:ext>
            </a:extLst>
          </p:cNvPr>
          <p:cNvSpPr txBox="1"/>
          <p:nvPr/>
        </p:nvSpPr>
        <p:spPr>
          <a:xfrm>
            <a:off x="9023207" y="6468424"/>
            <a:ext cx="728148" cy="400110"/>
          </a:xfrm>
          <a:prstGeom prst="rect">
            <a:avLst/>
          </a:prstGeom>
          <a:noFill/>
        </p:spPr>
        <p:txBody>
          <a:bodyPr wrap="none" rtlCol="0">
            <a:spAutoFit/>
          </a:bodyPr>
          <a:lstStyle/>
          <a:p>
            <a:r>
              <a:rPr lang="en-GB" sz="2000" b="1" dirty="0"/>
              <a:t>After</a:t>
            </a:r>
          </a:p>
        </p:txBody>
      </p:sp>
    </p:spTree>
    <p:extLst>
      <p:ext uri="{BB962C8B-B14F-4D97-AF65-F5344CB8AC3E}">
        <p14:creationId xmlns:p14="http://schemas.microsoft.com/office/powerpoint/2010/main" val="424370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left)">
                                      <p:cBhvr>
                                        <p:cTn id="35" dur="500"/>
                                        <p:tgtEl>
                                          <p:spTgt spid="43"/>
                                        </p:tgtEl>
                                      </p:cBhvr>
                                    </p:animEffec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grpId="0" nodeType="withEffect">
                                  <p:stCondLst>
                                    <p:cond delay="150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150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150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150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150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nodeType="withEffect">
                                  <p:stCondLst>
                                    <p:cond delay="150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nodeType="withEffect">
                                  <p:stCondLst>
                                    <p:cond delay="150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nodeType="withEffect">
                                  <p:stCondLst>
                                    <p:cond delay="150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grpId="0" nodeType="withEffect">
                                  <p:stCondLst>
                                    <p:cond delay="1500"/>
                                  </p:stCondLst>
                                  <p:childTnLst>
                                    <p:set>
                                      <p:cBhvr>
                                        <p:cTn id="56" dur="1" fill="hold">
                                          <p:stCondLst>
                                            <p:cond delay="0"/>
                                          </p:stCondLst>
                                        </p:cTn>
                                        <p:tgtEl>
                                          <p:spTgt spid="40"/>
                                        </p:tgtEl>
                                        <p:attrNameLst>
                                          <p:attrName>style.visibility</p:attrName>
                                        </p:attrNameLst>
                                      </p:cBhvr>
                                      <p:to>
                                        <p:strVal val="visible"/>
                                      </p:to>
                                    </p:set>
                                  </p:childTnLst>
                                </p:cTn>
                              </p:par>
                              <p:par>
                                <p:cTn id="57" presetID="1" presetClass="entr" presetSubtype="0" fill="hold" grpId="0" nodeType="withEffect">
                                  <p:stCondLst>
                                    <p:cond delay="1500"/>
                                  </p:stCondLst>
                                  <p:childTnLst>
                                    <p:set>
                                      <p:cBhvr>
                                        <p:cTn id="58" dur="1" fill="hold">
                                          <p:stCondLst>
                                            <p:cond delay="0"/>
                                          </p:stCondLst>
                                        </p:cTn>
                                        <p:tgtEl>
                                          <p:spTgt spid="41"/>
                                        </p:tgtEl>
                                        <p:attrNameLst>
                                          <p:attrName>style.visibility</p:attrName>
                                        </p:attrNameLst>
                                      </p:cBhvr>
                                      <p:to>
                                        <p:strVal val="visible"/>
                                      </p:to>
                                    </p:set>
                                  </p:childTnLst>
                                </p:cTn>
                              </p:par>
                              <p:par>
                                <p:cTn id="59" presetID="1" presetClass="entr" presetSubtype="0" fill="hold" grpId="0" nodeType="withEffect">
                                  <p:stCondLst>
                                    <p:cond delay="1500"/>
                                  </p:stCondLst>
                                  <p:childTnLst>
                                    <p:set>
                                      <p:cBhvr>
                                        <p:cTn id="6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animBg="1"/>
      <p:bldP spid="6" grpId="0" animBg="1"/>
      <p:bldP spid="8" grpId="0"/>
      <p:bldP spid="11" grpId="0" animBg="1"/>
      <p:bldP spid="13" grpId="0" animBg="1"/>
      <p:bldP spid="15" grpId="0"/>
      <p:bldP spid="17" grpId="0" animBg="1"/>
      <p:bldP spid="19" grpId="0" animBg="1"/>
      <p:bldP spid="21" grpId="0"/>
      <p:bldP spid="24" grpId="0"/>
      <p:bldP spid="22" grpId="0"/>
      <p:bldP spid="25" grpId="0" animBg="1"/>
      <p:bldP spid="26" grpId="0" animBg="1"/>
      <p:bldP spid="27" grpId="0" animBg="1"/>
      <p:bldP spid="40" grpId="0"/>
      <p:bldP spid="41" grpId="0"/>
      <p:bldP spid="42" grpId="0"/>
      <p:bldP spid="43" grpId="0" animBg="1"/>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0540E-8C12-4E9C-8224-4FBD85284DE5}"/>
              </a:ext>
            </a:extLst>
          </p:cNvPr>
          <p:cNvSpPr>
            <a:spLocks noGrp="1"/>
          </p:cNvSpPr>
          <p:nvPr>
            <p:ph type="title"/>
          </p:nvPr>
        </p:nvSpPr>
        <p:spPr>
          <a:xfrm>
            <a:off x="839788" y="365125"/>
            <a:ext cx="10515600" cy="1247107"/>
          </a:xfrm>
        </p:spPr>
        <p:txBody>
          <a:bodyPr vert="horz" lIns="91440" tIns="45720" rIns="91440" bIns="45720" rtlCol="0" anchor="ctr">
            <a:normAutofit/>
          </a:bodyPr>
          <a:lstStyle/>
          <a:p>
            <a:r>
              <a:rPr lang="en-GB" b="1" dirty="0"/>
              <a:t>Hypervisor</a:t>
            </a:r>
          </a:p>
        </p:txBody>
      </p:sp>
      <p:sp>
        <p:nvSpPr>
          <p:cNvPr id="14" name="Text Placeholder 2">
            <a:extLst>
              <a:ext uri="{FF2B5EF4-FFF2-40B4-BE49-F238E27FC236}">
                <a16:creationId xmlns:a16="http://schemas.microsoft.com/office/drawing/2014/main" id="{750C072F-B0BF-4F4E-8876-39972636DA2D}"/>
              </a:ext>
            </a:extLst>
          </p:cNvPr>
          <p:cNvSpPr>
            <a:spLocks noGrp="1"/>
          </p:cNvSpPr>
          <p:nvPr>
            <p:ph type="body" idx="1"/>
          </p:nvPr>
        </p:nvSpPr>
        <p:spPr>
          <a:xfrm>
            <a:off x="839788" y="1681163"/>
            <a:ext cx="5157787" cy="823912"/>
          </a:xfrm>
        </p:spPr>
        <p:txBody>
          <a:bodyPr>
            <a:normAutofit/>
          </a:bodyPr>
          <a:lstStyle/>
          <a:p>
            <a:r>
              <a:rPr lang="en-US" sz="3600" b="1" kern="1200" dirty="0">
                <a:latin typeface="+mn-lt"/>
                <a:ea typeface="+mn-ea"/>
                <a:cs typeface="+mn-cs"/>
              </a:rPr>
              <a:t>Two types of hypervisor</a:t>
            </a:r>
          </a:p>
        </p:txBody>
      </p:sp>
      <p:sp>
        <p:nvSpPr>
          <p:cNvPr id="7" name="Freeform: Shape 6">
            <a:extLst>
              <a:ext uri="{FF2B5EF4-FFF2-40B4-BE49-F238E27FC236}">
                <a16:creationId xmlns:a16="http://schemas.microsoft.com/office/drawing/2014/main" id="{4E277F8B-1C44-408A-AF41-A71511CDC02E}"/>
              </a:ext>
            </a:extLst>
          </p:cNvPr>
          <p:cNvSpPr/>
          <p:nvPr/>
        </p:nvSpPr>
        <p:spPr>
          <a:xfrm>
            <a:off x="5602787" y="3118932"/>
            <a:ext cx="1617067" cy="1858697"/>
          </a:xfrm>
          <a:custGeom>
            <a:avLst/>
            <a:gdLst>
              <a:gd name="connsiteX0" fmla="*/ 0 w 1858697"/>
              <a:gd name="connsiteY0" fmla="*/ 808534 h 1617067"/>
              <a:gd name="connsiteX1" fmla="*/ 404267 w 1858697"/>
              <a:gd name="connsiteY1" fmla="*/ 0 h 1617067"/>
              <a:gd name="connsiteX2" fmla="*/ 1454430 w 1858697"/>
              <a:gd name="connsiteY2" fmla="*/ 0 h 1617067"/>
              <a:gd name="connsiteX3" fmla="*/ 1858697 w 1858697"/>
              <a:gd name="connsiteY3" fmla="*/ 808534 h 1617067"/>
              <a:gd name="connsiteX4" fmla="*/ 1454430 w 1858697"/>
              <a:gd name="connsiteY4" fmla="*/ 1617067 h 1617067"/>
              <a:gd name="connsiteX5" fmla="*/ 404267 w 1858697"/>
              <a:gd name="connsiteY5" fmla="*/ 1617067 h 1617067"/>
              <a:gd name="connsiteX6" fmla="*/ 0 w 1858697"/>
              <a:gd name="connsiteY6" fmla="*/ 808534 h 161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97" h="1617067">
                <a:moveTo>
                  <a:pt x="929348" y="0"/>
                </a:moveTo>
                <a:lnTo>
                  <a:pt x="1858697" y="351712"/>
                </a:lnTo>
                <a:lnTo>
                  <a:pt x="1858697" y="1265355"/>
                </a:lnTo>
                <a:lnTo>
                  <a:pt x="929348" y="1617067"/>
                </a:lnTo>
                <a:lnTo>
                  <a:pt x="0" y="1265355"/>
                </a:lnTo>
                <a:lnTo>
                  <a:pt x="0" y="351712"/>
                </a:lnTo>
                <a:lnTo>
                  <a:pt x="929348" y="0"/>
                </a:lnTo>
                <a:close/>
              </a:path>
            </a:pathLst>
          </a:custGeom>
          <a:solidFill>
            <a:srgbClr val="3A68CE"/>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358673" tIns="396327" rIns="358673" bIns="396327" numCol="1" spcCol="1270" anchor="ctr" anchorCtr="0">
            <a:noAutofit/>
          </a:bodyPr>
          <a:lstStyle/>
          <a:p>
            <a:pPr marL="0" lvl="0" indent="0" algn="ctr" defTabSz="1244600">
              <a:lnSpc>
                <a:spcPct val="90000"/>
              </a:lnSpc>
              <a:spcBef>
                <a:spcPct val="0"/>
              </a:spcBef>
              <a:spcAft>
                <a:spcPct val="35000"/>
              </a:spcAft>
              <a:buNone/>
            </a:pPr>
            <a:r>
              <a:rPr lang="en-GB" sz="2800" kern="1200" dirty="0"/>
              <a:t>Type 1</a:t>
            </a:r>
            <a:endParaRPr lang="en-US" sz="2800" kern="1200" dirty="0"/>
          </a:p>
        </p:txBody>
      </p:sp>
      <p:sp>
        <p:nvSpPr>
          <p:cNvPr id="9" name="Rectangle 8">
            <a:extLst>
              <a:ext uri="{FF2B5EF4-FFF2-40B4-BE49-F238E27FC236}">
                <a16:creationId xmlns:a16="http://schemas.microsoft.com/office/drawing/2014/main" id="{76C86C47-0271-42AD-8B7F-7772B5DFBD02}"/>
              </a:ext>
            </a:extLst>
          </p:cNvPr>
          <p:cNvSpPr/>
          <p:nvPr/>
        </p:nvSpPr>
        <p:spPr>
          <a:xfrm>
            <a:off x="7268924" y="3490671"/>
            <a:ext cx="2074306" cy="111521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Freeform: Shape 10">
            <a:extLst>
              <a:ext uri="{FF2B5EF4-FFF2-40B4-BE49-F238E27FC236}">
                <a16:creationId xmlns:a16="http://schemas.microsoft.com/office/drawing/2014/main" id="{CE904BB1-1978-474F-83E2-F18491320B15}"/>
              </a:ext>
            </a:extLst>
          </p:cNvPr>
          <p:cNvSpPr/>
          <p:nvPr/>
        </p:nvSpPr>
        <p:spPr>
          <a:xfrm>
            <a:off x="3856354" y="3118932"/>
            <a:ext cx="1617067" cy="1858697"/>
          </a:xfrm>
          <a:custGeom>
            <a:avLst/>
            <a:gdLst>
              <a:gd name="connsiteX0" fmla="*/ 0 w 1858697"/>
              <a:gd name="connsiteY0" fmla="*/ 808534 h 1617067"/>
              <a:gd name="connsiteX1" fmla="*/ 404267 w 1858697"/>
              <a:gd name="connsiteY1" fmla="*/ 0 h 1617067"/>
              <a:gd name="connsiteX2" fmla="*/ 1454430 w 1858697"/>
              <a:gd name="connsiteY2" fmla="*/ 0 h 1617067"/>
              <a:gd name="connsiteX3" fmla="*/ 1858697 w 1858697"/>
              <a:gd name="connsiteY3" fmla="*/ 808534 h 1617067"/>
              <a:gd name="connsiteX4" fmla="*/ 1454430 w 1858697"/>
              <a:gd name="connsiteY4" fmla="*/ 1617067 h 1617067"/>
              <a:gd name="connsiteX5" fmla="*/ 404267 w 1858697"/>
              <a:gd name="connsiteY5" fmla="*/ 1617067 h 1617067"/>
              <a:gd name="connsiteX6" fmla="*/ 0 w 1858697"/>
              <a:gd name="connsiteY6" fmla="*/ 808534 h 161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97" h="1617067">
                <a:moveTo>
                  <a:pt x="929348" y="0"/>
                </a:moveTo>
                <a:lnTo>
                  <a:pt x="1858697" y="351712"/>
                </a:lnTo>
                <a:lnTo>
                  <a:pt x="1858697" y="1265355"/>
                </a:lnTo>
                <a:lnTo>
                  <a:pt x="929348" y="1617067"/>
                </a:lnTo>
                <a:lnTo>
                  <a:pt x="0" y="1265355"/>
                </a:lnTo>
                <a:lnTo>
                  <a:pt x="0" y="351712"/>
                </a:lnTo>
                <a:lnTo>
                  <a:pt x="929348" y="0"/>
                </a:lnTo>
                <a:close/>
              </a:path>
            </a:pathLst>
          </a:custGeom>
          <a:solidFill>
            <a:srgbClr val="C4D5EB"/>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51993" tIns="289647" rIns="251993" bIns="289647"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sp>
        <p:nvSpPr>
          <p:cNvPr id="13" name="Freeform: Shape 12">
            <a:extLst>
              <a:ext uri="{FF2B5EF4-FFF2-40B4-BE49-F238E27FC236}">
                <a16:creationId xmlns:a16="http://schemas.microsoft.com/office/drawing/2014/main" id="{965B1DA0-8200-4563-86BB-617D5B0EEDD7}"/>
              </a:ext>
            </a:extLst>
          </p:cNvPr>
          <p:cNvSpPr/>
          <p:nvPr/>
        </p:nvSpPr>
        <p:spPr>
          <a:xfrm>
            <a:off x="4726225" y="4696595"/>
            <a:ext cx="1617068" cy="1858698"/>
          </a:xfrm>
          <a:custGeom>
            <a:avLst/>
            <a:gdLst>
              <a:gd name="connsiteX0" fmla="*/ 0 w 1858697"/>
              <a:gd name="connsiteY0" fmla="*/ 808534 h 1617067"/>
              <a:gd name="connsiteX1" fmla="*/ 404267 w 1858697"/>
              <a:gd name="connsiteY1" fmla="*/ 0 h 1617067"/>
              <a:gd name="connsiteX2" fmla="*/ 1454430 w 1858697"/>
              <a:gd name="connsiteY2" fmla="*/ 0 h 1617067"/>
              <a:gd name="connsiteX3" fmla="*/ 1858697 w 1858697"/>
              <a:gd name="connsiteY3" fmla="*/ 808534 h 1617067"/>
              <a:gd name="connsiteX4" fmla="*/ 1454430 w 1858697"/>
              <a:gd name="connsiteY4" fmla="*/ 1617067 h 1617067"/>
              <a:gd name="connsiteX5" fmla="*/ 404267 w 1858697"/>
              <a:gd name="connsiteY5" fmla="*/ 1617067 h 1617067"/>
              <a:gd name="connsiteX6" fmla="*/ 0 w 1858697"/>
              <a:gd name="connsiteY6" fmla="*/ 808534 h 161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97" h="1617067">
                <a:moveTo>
                  <a:pt x="929348" y="0"/>
                </a:moveTo>
                <a:lnTo>
                  <a:pt x="1858697" y="351712"/>
                </a:lnTo>
                <a:lnTo>
                  <a:pt x="1858697" y="1265355"/>
                </a:lnTo>
                <a:lnTo>
                  <a:pt x="929348" y="1617067"/>
                </a:lnTo>
                <a:lnTo>
                  <a:pt x="0" y="1265355"/>
                </a:lnTo>
                <a:lnTo>
                  <a:pt x="0" y="351712"/>
                </a:lnTo>
                <a:lnTo>
                  <a:pt x="929348" y="0"/>
                </a:lnTo>
                <a:close/>
              </a:path>
            </a:pathLst>
          </a:custGeom>
          <a:solidFill>
            <a:srgbClr val="3C9FF0"/>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358673" tIns="396327" rIns="358674" bIns="396328" numCol="1" spcCol="1270" anchor="ctr" anchorCtr="0">
            <a:noAutofit/>
          </a:bodyPr>
          <a:lstStyle/>
          <a:p>
            <a:pPr marL="0" lvl="0" indent="0" algn="ctr" defTabSz="1244600">
              <a:lnSpc>
                <a:spcPct val="90000"/>
              </a:lnSpc>
              <a:spcBef>
                <a:spcPct val="0"/>
              </a:spcBef>
              <a:spcAft>
                <a:spcPct val="35000"/>
              </a:spcAft>
              <a:buNone/>
            </a:pPr>
            <a:r>
              <a:rPr lang="en-GB" sz="2800" kern="1200" dirty="0"/>
              <a:t>Type 2</a:t>
            </a:r>
            <a:endParaRPr lang="en-US" sz="2800" kern="1200" dirty="0"/>
          </a:p>
        </p:txBody>
      </p:sp>
      <p:sp>
        <p:nvSpPr>
          <p:cNvPr id="16" name="Rectangle 15">
            <a:extLst>
              <a:ext uri="{FF2B5EF4-FFF2-40B4-BE49-F238E27FC236}">
                <a16:creationId xmlns:a16="http://schemas.microsoft.com/office/drawing/2014/main" id="{6761332D-7CC3-4A63-821E-E5E63CB5E735}"/>
              </a:ext>
            </a:extLst>
          </p:cNvPr>
          <p:cNvSpPr/>
          <p:nvPr/>
        </p:nvSpPr>
        <p:spPr>
          <a:xfrm>
            <a:off x="2651919" y="5068334"/>
            <a:ext cx="2007393" cy="111521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Freeform: Shape 16">
            <a:extLst>
              <a:ext uri="{FF2B5EF4-FFF2-40B4-BE49-F238E27FC236}">
                <a16:creationId xmlns:a16="http://schemas.microsoft.com/office/drawing/2014/main" id="{C062006B-7312-4D83-894C-88985A83C869}"/>
              </a:ext>
            </a:extLst>
          </p:cNvPr>
          <p:cNvSpPr/>
          <p:nvPr/>
        </p:nvSpPr>
        <p:spPr>
          <a:xfrm>
            <a:off x="6472657" y="4696595"/>
            <a:ext cx="1617067" cy="1858697"/>
          </a:xfrm>
          <a:custGeom>
            <a:avLst/>
            <a:gdLst>
              <a:gd name="connsiteX0" fmla="*/ 0 w 1858697"/>
              <a:gd name="connsiteY0" fmla="*/ 808534 h 1617067"/>
              <a:gd name="connsiteX1" fmla="*/ 404267 w 1858697"/>
              <a:gd name="connsiteY1" fmla="*/ 0 h 1617067"/>
              <a:gd name="connsiteX2" fmla="*/ 1454430 w 1858697"/>
              <a:gd name="connsiteY2" fmla="*/ 0 h 1617067"/>
              <a:gd name="connsiteX3" fmla="*/ 1858697 w 1858697"/>
              <a:gd name="connsiteY3" fmla="*/ 808534 h 1617067"/>
              <a:gd name="connsiteX4" fmla="*/ 1454430 w 1858697"/>
              <a:gd name="connsiteY4" fmla="*/ 1617067 h 1617067"/>
              <a:gd name="connsiteX5" fmla="*/ 404267 w 1858697"/>
              <a:gd name="connsiteY5" fmla="*/ 1617067 h 1617067"/>
              <a:gd name="connsiteX6" fmla="*/ 0 w 1858697"/>
              <a:gd name="connsiteY6" fmla="*/ 808534 h 161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97" h="1617067">
                <a:moveTo>
                  <a:pt x="929348" y="0"/>
                </a:moveTo>
                <a:lnTo>
                  <a:pt x="1858697" y="351712"/>
                </a:lnTo>
                <a:lnTo>
                  <a:pt x="1858697" y="1265355"/>
                </a:lnTo>
                <a:lnTo>
                  <a:pt x="929348" y="1617067"/>
                </a:lnTo>
                <a:lnTo>
                  <a:pt x="0" y="1265355"/>
                </a:lnTo>
                <a:lnTo>
                  <a:pt x="0" y="351712"/>
                </a:lnTo>
                <a:lnTo>
                  <a:pt x="929348" y="0"/>
                </a:lnTo>
                <a:close/>
              </a:path>
            </a:pathLst>
          </a:custGeom>
          <a:solidFill>
            <a:srgbClr val="77A6D3"/>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51993" tIns="289647" rIns="251993" bIns="289647"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spTree>
    <p:extLst>
      <p:ext uri="{BB962C8B-B14F-4D97-AF65-F5344CB8AC3E}">
        <p14:creationId xmlns:p14="http://schemas.microsoft.com/office/powerpoint/2010/main" val="168770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03D41C-EC19-4AA1-A234-01F8E7F74F3B}"/>
              </a:ext>
            </a:extLst>
          </p:cNvPr>
          <p:cNvSpPr/>
          <p:nvPr/>
        </p:nvSpPr>
        <p:spPr>
          <a:xfrm>
            <a:off x="5740400" y="2663824"/>
            <a:ext cx="1854200" cy="1565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B495AE75-F93B-44E2-BD80-DDFAD9135E08}"/>
              </a:ext>
            </a:extLst>
          </p:cNvPr>
          <p:cNvSpPr>
            <a:spLocks noGrp="1"/>
          </p:cNvSpPr>
          <p:nvPr>
            <p:ph type="title"/>
          </p:nvPr>
        </p:nvSpPr>
        <p:spPr>
          <a:xfrm>
            <a:off x="909721" y="-231380"/>
            <a:ext cx="11590421" cy="1325563"/>
          </a:xfrm>
        </p:spPr>
        <p:txBody>
          <a:bodyPr/>
          <a:lstStyle/>
          <a:p>
            <a:r>
              <a:rPr lang="en-GB" dirty="0"/>
              <a:t>Type 1 Hypervisor</a:t>
            </a:r>
          </a:p>
        </p:txBody>
      </p:sp>
      <p:sp>
        <p:nvSpPr>
          <p:cNvPr id="9" name="Pentagon 8">
            <a:extLst>
              <a:ext uri="{FF2B5EF4-FFF2-40B4-BE49-F238E27FC236}">
                <a16:creationId xmlns:a16="http://schemas.microsoft.com/office/drawing/2014/main" id="{1C667CAE-7462-4EEC-AE90-3245DEC950C5}"/>
              </a:ext>
            </a:extLst>
          </p:cNvPr>
          <p:cNvSpPr/>
          <p:nvPr/>
        </p:nvSpPr>
        <p:spPr>
          <a:xfrm>
            <a:off x="427121" y="2273300"/>
            <a:ext cx="3627120" cy="3454400"/>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Hypervisors run directly on the system hardware – A “bare metal” embedded hypervisor</a:t>
            </a:r>
          </a:p>
        </p:txBody>
      </p:sp>
      <p:sp>
        <p:nvSpPr>
          <p:cNvPr id="10" name="Rectangle 9">
            <a:extLst>
              <a:ext uri="{FF2B5EF4-FFF2-40B4-BE49-F238E27FC236}">
                <a16:creationId xmlns:a16="http://schemas.microsoft.com/office/drawing/2014/main" id="{CA4452D5-3A3B-473B-9D61-5C115FB823E9}"/>
              </a:ext>
            </a:extLst>
          </p:cNvPr>
          <p:cNvSpPr/>
          <p:nvPr/>
        </p:nvSpPr>
        <p:spPr>
          <a:xfrm>
            <a:off x="5740400" y="5130800"/>
            <a:ext cx="5804844" cy="596900"/>
          </a:xfrm>
          <a:prstGeom prst="rect">
            <a:avLst/>
          </a:prstGeom>
          <a:solidFill>
            <a:srgbClr val="C5F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F26FECF-B576-45B1-8E27-AF8AB0FE00E7}"/>
              </a:ext>
            </a:extLst>
          </p:cNvPr>
          <p:cNvSpPr/>
          <p:nvPr/>
        </p:nvSpPr>
        <p:spPr>
          <a:xfrm>
            <a:off x="5740400" y="4381500"/>
            <a:ext cx="5804844" cy="5969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442E34CF-A5EC-4AAF-9660-DAEF0DEC6395}"/>
              </a:ext>
            </a:extLst>
          </p:cNvPr>
          <p:cNvSpPr/>
          <p:nvPr/>
        </p:nvSpPr>
        <p:spPr>
          <a:xfrm>
            <a:off x="7715722" y="2663824"/>
            <a:ext cx="1854200" cy="1565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67D2751-4FF4-4373-8711-C61234F3FF7E}"/>
              </a:ext>
            </a:extLst>
          </p:cNvPr>
          <p:cNvSpPr/>
          <p:nvPr/>
        </p:nvSpPr>
        <p:spPr>
          <a:xfrm>
            <a:off x="9691044" y="2663824"/>
            <a:ext cx="1854200" cy="1565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E9C4EB80-C713-40DD-9DED-A4049DF1E482}"/>
              </a:ext>
            </a:extLst>
          </p:cNvPr>
          <p:cNvSpPr/>
          <p:nvPr/>
        </p:nvSpPr>
        <p:spPr>
          <a:xfrm>
            <a:off x="6069931" y="3248024"/>
            <a:ext cx="1156369" cy="8588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63C7EADB-B278-4E33-B7A7-8BDE73FB66F8}"/>
              </a:ext>
            </a:extLst>
          </p:cNvPr>
          <p:cNvGrpSpPr/>
          <p:nvPr/>
        </p:nvGrpSpPr>
        <p:grpSpPr>
          <a:xfrm>
            <a:off x="6515100" y="3288107"/>
            <a:ext cx="647700" cy="570708"/>
            <a:chOff x="7270750" y="2075654"/>
            <a:chExt cx="647700" cy="570708"/>
          </a:xfrm>
        </p:grpSpPr>
        <p:sp>
          <p:nvSpPr>
            <p:cNvPr id="18" name="Rectangle 17">
              <a:extLst>
                <a:ext uri="{FF2B5EF4-FFF2-40B4-BE49-F238E27FC236}">
                  <a16:creationId xmlns:a16="http://schemas.microsoft.com/office/drawing/2014/main" id="{6B896E33-9659-4186-848A-9849525EF4D2}"/>
                </a:ext>
              </a:extLst>
            </p:cNvPr>
            <p:cNvSpPr/>
            <p:nvPr/>
          </p:nvSpPr>
          <p:spPr>
            <a:xfrm>
              <a:off x="7270750" y="2227262"/>
              <a:ext cx="4064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88FF3B6-7DDB-492A-BE15-46A9AA37F350}"/>
                </a:ext>
              </a:extLst>
            </p:cNvPr>
            <p:cNvSpPr/>
            <p:nvPr/>
          </p:nvSpPr>
          <p:spPr>
            <a:xfrm>
              <a:off x="7499350" y="2075654"/>
              <a:ext cx="4191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Rectangle 20">
            <a:extLst>
              <a:ext uri="{FF2B5EF4-FFF2-40B4-BE49-F238E27FC236}">
                <a16:creationId xmlns:a16="http://schemas.microsoft.com/office/drawing/2014/main" id="{6E0DF994-8872-43B6-93FA-5CE68CF5DDB9}"/>
              </a:ext>
            </a:extLst>
          </p:cNvPr>
          <p:cNvSpPr/>
          <p:nvPr/>
        </p:nvSpPr>
        <p:spPr>
          <a:xfrm>
            <a:off x="6210300" y="3378990"/>
            <a:ext cx="153069" cy="4238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819EFDB7-4AEC-48EA-9489-BEF32ACDD520}"/>
              </a:ext>
            </a:extLst>
          </p:cNvPr>
          <p:cNvSpPr/>
          <p:nvPr/>
        </p:nvSpPr>
        <p:spPr>
          <a:xfrm>
            <a:off x="8065169" y="3265484"/>
            <a:ext cx="1156369" cy="8588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7E69601F-9CE6-403C-83A4-4BE0C49480D4}"/>
              </a:ext>
            </a:extLst>
          </p:cNvPr>
          <p:cNvGrpSpPr/>
          <p:nvPr/>
        </p:nvGrpSpPr>
        <p:grpSpPr>
          <a:xfrm>
            <a:off x="8510338" y="3305567"/>
            <a:ext cx="647700" cy="570708"/>
            <a:chOff x="7270750" y="2075654"/>
            <a:chExt cx="647700" cy="570708"/>
          </a:xfrm>
        </p:grpSpPr>
        <p:sp>
          <p:nvSpPr>
            <p:cNvPr id="27" name="Rectangle 26">
              <a:extLst>
                <a:ext uri="{FF2B5EF4-FFF2-40B4-BE49-F238E27FC236}">
                  <a16:creationId xmlns:a16="http://schemas.microsoft.com/office/drawing/2014/main" id="{9850BD0D-3D40-420D-A945-9F01E199A2C1}"/>
                </a:ext>
              </a:extLst>
            </p:cNvPr>
            <p:cNvSpPr/>
            <p:nvPr/>
          </p:nvSpPr>
          <p:spPr>
            <a:xfrm>
              <a:off x="7270750" y="2227262"/>
              <a:ext cx="4064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0F4EC58-3775-4916-B1C9-82AE09D54A9A}"/>
                </a:ext>
              </a:extLst>
            </p:cNvPr>
            <p:cNvSpPr/>
            <p:nvPr/>
          </p:nvSpPr>
          <p:spPr>
            <a:xfrm>
              <a:off x="7499350" y="2075654"/>
              <a:ext cx="4191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Rectangle 25">
            <a:extLst>
              <a:ext uri="{FF2B5EF4-FFF2-40B4-BE49-F238E27FC236}">
                <a16:creationId xmlns:a16="http://schemas.microsoft.com/office/drawing/2014/main" id="{AFACAED0-D64E-447F-ADDF-95B2EAFB45DD}"/>
              </a:ext>
            </a:extLst>
          </p:cNvPr>
          <p:cNvSpPr/>
          <p:nvPr/>
        </p:nvSpPr>
        <p:spPr>
          <a:xfrm>
            <a:off x="8205538" y="3396450"/>
            <a:ext cx="153069" cy="4238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A8B88DD7-C798-4161-BBBA-7FECB582C9EB}"/>
              </a:ext>
            </a:extLst>
          </p:cNvPr>
          <p:cNvSpPr/>
          <p:nvPr/>
        </p:nvSpPr>
        <p:spPr>
          <a:xfrm>
            <a:off x="10060407" y="3282944"/>
            <a:ext cx="1156369" cy="8588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7DDF6051-52CF-4F97-B03F-A80B54D4A8A8}"/>
              </a:ext>
            </a:extLst>
          </p:cNvPr>
          <p:cNvGrpSpPr/>
          <p:nvPr/>
        </p:nvGrpSpPr>
        <p:grpSpPr>
          <a:xfrm>
            <a:off x="10505576" y="3323027"/>
            <a:ext cx="647700" cy="570708"/>
            <a:chOff x="7270750" y="2075654"/>
            <a:chExt cx="647700" cy="570708"/>
          </a:xfrm>
        </p:grpSpPr>
        <p:sp>
          <p:nvSpPr>
            <p:cNvPr id="33" name="Rectangle 32">
              <a:extLst>
                <a:ext uri="{FF2B5EF4-FFF2-40B4-BE49-F238E27FC236}">
                  <a16:creationId xmlns:a16="http://schemas.microsoft.com/office/drawing/2014/main" id="{F0E7CD36-07B5-4C6D-A2BC-AB15FA4BDCF2}"/>
                </a:ext>
              </a:extLst>
            </p:cNvPr>
            <p:cNvSpPr/>
            <p:nvPr/>
          </p:nvSpPr>
          <p:spPr>
            <a:xfrm>
              <a:off x="7270750" y="2227262"/>
              <a:ext cx="4064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8F78257-B667-4515-B585-422C57ABF094}"/>
                </a:ext>
              </a:extLst>
            </p:cNvPr>
            <p:cNvSpPr/>
            <p:nvPr/>
          </p:nvSpPr>
          <p:spPr>
            <a:xfrm>
              <a:off x="7499350" y="2075654"/>
              <a:ext cx="4191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2" name="Rectangle 31">
            <a:extLst>
              <a:ext uri="{FF2B5EF4-FFF2-40B4-BE49-F238E27FC236}">
                <a16:creationId xmlns:a16="http://schemas.microsoft.com/office/drawing/2014/main" id="{55680367-2B44-4402-9788-D624ABC34AD7}"/>
              </a:ext>
            </a:extLst>
          </p:cNvPr>
          <p:cNvSpPr/>
          <p:nvPr/>
        </p:nvSpPr>
        <p:spPr>
          <a:xfrm>
            <a:off x="10200776" y="3413910"/>
            <a:ext cx="153069" cy="4238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BE0C042A-4505-4C4B-9897-27952EC6C13D}"/>
              </a:ext>
            </a:extLst>
          </p:cNvPr>
          <p:cNvSpPr txBox="1"/>
          <p:nvPr/>
        </p:nvSpPr>
        <p:spPr>
          <a:xfrm>
            <a:off x="6027882" y="3813337"/>
            <a:ext cx="1245021" cy="369332"/>
          </a:xfrm>
          <a:prstGeom prst="rect">
            <a:avLst/>
          </a:prstGeom>
          <a:noFill/>
        </p:spPr>
        <p:txBody>
          <a:bodyPr wrap="none" rtlCol="0">
            <a:spAutoFit/>
          </a:bodyPr>
          <a:lstStyle/>
          <a:p>
            <a:r>
              <a:rPr lang="en-GB" dirty="0"/>
              <a:t>Application</a:t>
            </a:r>
          </a:p>
        </p:txBody>
      </p:sp>
      <p:sp>
        <p:nvSpPr>
          <p:cNvPr id="36" name="TextBox 35">
            <a:extLst>
              <a:ext uri="{FF2B5EF4-FFF2-40B4-BE49-F238E27FC236}">
                <a16:creationId xmlns:a16="http://schemas.microsoft.com/office/drawing/2014/main" id="{00CFFCF2-F1EA-425B-B768-0D1246733C4F}"/>
              </a:ext>
            </a:extLst>
          </p:cNvPr>
          <p:cNvSpPr txBox="1"/>
          <p:nvPr/>
        </p:nvSpPr>
        <p:spPr>
          <a:xfrm>
            <a:off x="8020311" y="3837774"/>
            <a:ext cx="1245021" cy="369332"/>
          </a:xfrm>
          <a:prstGeom prst="rect">
            <a:avLst/>
          </a:prstGeom>
          <a:noFill/>
        </p:spPr>
        <p:txBody>
          <a:bodyPr wrap="none" rtlCol="0">
            <a:spAutoFit/>
          </a:bodyPr>
          <a:lstStyle/>
          <a:p>
            <a:r>
              <a:rPr lang="en-GB" dirty="0"/>
              <a:t>Application</a:t>
            </a:r>
          </a:p>
        </p:txBody>
      </p:sp>
      <p:sp>
        <p:nvSpPr>
          <p:cNvPr id="37" name="TextBox 36">
            <a:extLst>
              <a:ext uri="{FF2B5EF4-FFF2-40B4-BE49-F238E27FC236}">
                <a16:creationId xmlns:a16="http://schemas.microsoft.com/office/drawing/2014/main" id="{A6C9E741-043E-463F-8DB4-5C2675F2C5B3}"/>
              </a:ext>
            </a:extLst>
          </p:cNvPr>
          <p:cNvSpPr txBox="1"/>
          <p:nvPr/>
        </p:nvSpPr>
        <p:spPr>
          <a:xfrm>
            <a:off x="10012740" y="3862211"/>
            <a:ext cx="1245021" cy="369332"/>
          </a:xfrm>
          <a:prstGeom prst="rect">
            <a:avLst/>
          </a:prstGeom>
          <a:noFill/>
        </p:spPr>
        <p:txBody>
          <a:bodyPr wrap="none" rtlCol="0">
            <a:spAutoFit/>
          </a:bodyPr>
          <a:lstStyle/>
          <a:p>
            <a:r>
              <a:rPr lang="en-GB" dirty="0"/>
              <a:t>Application</a:t>
            </a:r>
          </a:p>
        </p:txBody>
      </p:sp>
      <p:sp>
        <p:nvSpPr>
          <p:cNvPr id="38" name="TextBox 37">
            <a:extLst>
              <a:ext uri="{FF2B5EF4-FFF2-40B4-BE49-F238E27FC236}">
                <a16:creationId xmlns:a16="http://schemas.microsoft.com/office/drawing/2014/main" id="{AF0E291E-8D7F-4C0B-A8BF-F1D7AEA114B5}"/>
              </a:ext>
            </a:extLst>
          </p:cNvPr>
          <p:cNvSpPr txBox="1"/>
          <p:nvPr/>
        </p:nvSpPr>
        <p:spPr>
          <a:xfrm>
            <a:off x="10446969" y="2581651"/>
            <a:ext cx="1118768" cy="646331"/>
          </a:xfrm>
          <a:prstGeom prst="rect">
            <a:avLst/>
          </a:prstGeom>
          <a:noFill/>
        </p:spPr>
        <p:txBody>
          <a:bodyPr wrap="none" rtlCol="0">
            <a:spAutoFit/>
          </a:bodyPr>
          <a:lstStyle/>
          <a:p>
            <a:r>
              <a:rPr lang="en-GB" dirty="0"/>
              <a:t>Operating</a:t>
            </a:r>
          </a:p>
          <a:p>
            <a:r>
              <a:rPr lang="en-GB" dirty="0"/>
              <a:t>System</a:t>
            </a:r>
          </a:p>
        </p:txBody>
      </p:sp>
      <p:sp>
        <p:nvSpPr>
          <p:cNvPr id="39" name="TextBox 38">
            <a:extLst>
              <a:ext uri="{FF2B5EF4-FFF2-40B4-BE49-F238E27FC236}">
                <a16:creationId xmlns:a16="http://schemas.microsoft.com/office/drawing/2014/main" id="{9022DCA4-7D52-4993-8778-5CBA319F3D6D}"/>
              </a:ext>
            </a:extLst>
          </p:cNvPr>
          <p:cNvSpPr txBox="1"/>
          <p:nvPr/>
        </p:nvSpPr>
        <p:spPr>
          <a:xfrm>
            <a:off x="8468275" y="2581651"/>
            <a:ext cx="1118768" cy="646331"/>
          </a:xfrm>
          <a:prstGeom prst="rect">
            <a:avLst/>
          </a:prstGeom>
          <a:noFill/>
        </p:spPr>
        <p:txBody>
          <a:bodyPr wrap="none" rtlCol="0">
            <a:spAutoFit/>
          </a:bodyPr>
          <a:lstStyle/>
          <a:p>
            <a:r>
              <a:rPr lang="en-GB" dirty="0"/>
              <a:t>Operating</a:t>
            </a:r>
          </a:p>
          <a:p>
            <a:r>
              <a:rPr lang="en-GB" dirty="0"/>
              <a:t>System</a:t>
            </a:r>
          </a:p>
        </p:txBody>
      </p:sp>
      <p:sp>
        <p:nvSpPr>
          <p:cNvPr id="40" name="TextBox 39">
            <a:extLst>
              <a:ext uri="{FF2B5EF4-FFF2-40B4-BE49-F238E27FC236}">
                <a16:creationId xmlns:a16="http://schemas.microsoft.com/office/drawing/2014/main" id="{BBD037B5-341B-4763-9844-E22B42C5E502}"/>
              </a:ext>
            </a:extLst>
          </p:cNvPr>
          <p:cNvSpPr txBox="1"/>
          <p:nvPr/>
        </p:nvSpPr>
        <p:spPr>
          <a:xfrm>
            <a:off x="6489581" y="2581651"/>
            <a:ext cx="1118768" cy="646331"/>
          </a:xfrm>
          <a:prstGeom prst="rect">
            <a:avLst/>
          </a:prstGeom>
          <a:noFill/>
        </p:spPr>
        <p:txBody>
          <a:bodyPr wrap="none" rtlCol="0">
            <a:spAutoFit/>
          </a:bodyPr>
          <a:lstStyle/>
          <a:p>
            <a:r>
              <a:rPr lang="en-GB" dirty="0"/>
              <a:t>Operating</a:t>
            </a:r>
          </a:p>
          <a:p>
            <a:r>
              <a:rPr lang="en-GB" dirty="0"/>
              <a:t>System</a:t>
            </a:r>
          </a:p>
        </p:txBody>
      </p:sp>
      <p:grpSp>
        <p:nvGrpSpPr>
          <p:cNvPr id="53" name="Group 52">
            <a:extLst>
              <a:ext uri="{FF2B5EF4-FFF2-40B4-BE49-F238E27FC236}">
                <a16:creationId xmlns:a16="http://schemas.microsoft.com/office/drawing/2014/main" id="{6BA13505-6B75-42C3-99F8-CF411E014260}"/>
              </a:ext>
            </a:extLst>
          </p:cNvPr>
          <p:cNvGrpSpPr/>
          <p:nvPr/>
        </p:nvGrpSpPr>
        <p:grpSpPr>
          <a:xfrm>
            <a:off x="5843718" y="2277466"/>
            <a:ext cx="431800" cy="904875"/>
            <a:chOff x="4584700" y="6194425"/>
            <a:chExt cx="431800" cy="904875"/>
          </a:xfrm>
        </p:grpSpPr>
        <p:sp>
          <p:nvSpPr>
            <p:cNvPr id="41" name="Rectangle 40">
              <a:extLst>
                <a:ext uri="{FF2B5EF4-FFF2-40B4-BE49-F238E27FC236}">
                  <a16:creationId xmlns:a16="http://schemas.microsoft.com/office/drawing/2014/main" id="{DEF68D2D-8B80-4271-B8EE-FDFFC8F5EAEE}"/>
                </a:ext>
              </a:extLst>
            </p:cNvPr>
            <p:cNvSpPr/>
            <p:nvPr/>
          </p:nvSpPr>
          <p:spPr>
            <a:xfrm>
              <a:off x="4584700" y="6194425"/>
              <a:ext cx="431800" cy="904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Connector 42">
              <a:extLst>
                <a:ext uri="{FF2B5EF4-FFF2-40B4-BE49-F238E27FC236}">
                  <a16:creationId xmlns:a16="http://schemas.microsoft.com/office/drawing/2014/main" id="{E3301CF8-ADD9-4EFC-98FA-ABFA313EE8B6}"/>
                </a:ext>
              </a:extLst>
            </p:cNvPr>
            <p:cNvCxnSpPr>
              <a:cxnSpLocks/>
            </p:cNvCxnSpPr>
            <p:nvPr/>
          </p:nvCxnSpPr>
          <p:spPr>
            <a:xfrm>
              <a:off x="4701540" y="69799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CFD203E-C12B-4B76-98E4-CAFBF16F6283}"/>
                </a:ext>
              </a:extLst>
            </p:cNvPr>
            <p:cNvCxnSpPr>
              <a:cxnSpLocks/>
            </p:cNvCxnSpPr>
            <p:nvPr/>
          </p:nvCxnSpPr>
          <p:spPr>
            <a:xfrm>
              <a:off x="4701540" y="69418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B5D3911-5D1F-4DE3-A1D5-858005A24491}"/>
                </a:ext>
              </a:extLst>
            </p:cNvPr>
            <p:cNvCxnSpPr>
              <a:cxnSpLocks/>
            </p:cNvCxnSpPr>
            <p:nvPr/>
          </p:nvCxnSpPr>
          <p:spPr>
            <a:xfrm>
              <a:off x="4701540" y="69037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84FC6D6-EFD2-474B-A976-C56DCA0C3D14}"/>
                </a:ext>
              </a:extLst>
            </p:cNvPr>
            <p:cNvCxnSpPr>
              <a:cxnSpLocks/>
            </p:cNvCxnSpPr>
            <p:nvPr/>
          </p:nvCxnSpPr>
          <p:spPr>
            <a:xfrm>
              <a:off x="4701540" y="68656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9CEBE15-9FCA-421C-8D27-0CBC558DACDC}"/>
                </a:ext>
              </a:extLst>
            </p:cNvPr>
            <p:cNvCxnSpPr>
              <a:cxnSpLocks/>
            </p:cNvCxnSpPr>
            <p:nvPr/>
          </p:nvCxnSpPr>
          <p:spPr>
            <a:xfrm>
              <a:off x="4701540" y="68275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E3B7811-B666-4236-96AD-6CE846A83920}"/>
                </a:ext>
              </a:extLst>
            </p:cNvPr>
            <p:cNvCxnSpPr>
              <a:cxnSpLocks/>
            </p:cNvCxnSpPr>
            <p:nvPr/>
          </p:nvCxnSpPr>
          <p:spPr>
            <a:xfrm>
              <a:off x="4701540" y="67894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2D982EA-DC4D-406C-8CD2-77ABB99BCE87}"/>
                </a:ext>
              </a:extLst>
            </p:cNvPr>
            <p:cNvCxnSpPr>
              <a:cxnSpLocks/>
            </p:cNvCxnSpPr>
            <p:nvPr/>
          </p:nvCxnSpPr>
          <p:spPr>
            <a:xfrm>
              <a:off x="4701540" y="67513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AA940587-DC41-4507-A512-F889482F617F}"/>
                </a:ext>
              </a:extLst>
            </p:cNvPr>
            <p:cNvSpPr/>
            <p:nvPr/>
          </p:nvSpPr>
          <p:spPr>
            <a:xfrm>
              <a:off x="4770120" y="6370638"/>
              <a:ext cx="60960" cy="609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3095336B-188A-4097-A024-BF664621240E}"/>
                </a:ext>
              </a:extLst>
            </p:cNvPr>
            <p:cNvSpPr/>
            <p:nvPr/>
          </p:nvSpPr>
          <p:spPr>
            <a:xfrm>
              <a:off x="4584700" y="6209665"/>
              <a:ext cx="431800" cy="771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 name="Group 53">
            <a:extLst>
              <a:ext uri="{FF2B5EF4-FFF2-40B4-BE49-F238E27FC236}">
                <a16:creationId xmlns:a16="http://schemas.microsoft.com/office/drawing/2014/main" id="{E129B5CC-8913-4859-B7EB-A38A79C5D8E5}"/>
              </a:ext>
            </a:extLst>
          </p:cNvPr>
          <p:cNvGrpSpPr/>
          <p:nvPr/>
        </p:nvGrpSpPr>
        <p:grpSpPr>
          <a:xfrm>
            <a:off x="7804411" y="2277465"/>
            <a:ext cx="431800" cy="904875"/>
            <a:chOff x="4584700" y="6194425"/>
            <a:chExt cx="431800" cy="904875"/>
          </a:xfrm>
        </p:grpSpPr>
        <p:sp>
          <p:nvSpPr>
            <p:cNvPr id="55" name="Rectangle 54">
              <a:extLst>
                <a:ext uri="{FF2B5EF4-FFF2-40B4-BE49-F238E27FC236}">
                  <a16:creationId xmlns:a16="http://schemas.microsoft.com/office/drawing/2014/main" id="{996208D3-6DA1-469D-9B31-6F9D38655FF3}"/>
                </a:ext>
              </a:extLst>
            </p:cNvPr>
            <p:cNvSpPr/>
            <p:nvPr/>
          </p:nvSpPr>
          <p:spPr>
            <a:xfrm>
              <a:off x="4584700" y="6194425"/>
              <a:ext cx="431800" cy="904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6" name="Straight Connector 55">
              <a:extLst>
                <a:ext uri="{FF2B5EF4-FFF2-40B4-BE49-F238E27FC236}">
                  <a16:creationId xmlns:a16="http://schemas.microsoft.com/office/drawing/2014/main" id="{E252BD8D-6B2D-41C6-A109-D7D59CBB5AC3}"/>
                </a:ext>
              </a:extLst>
            </p:cNvPr>
            <p:cNvCxnSpPr>
              <a:cxnSpLocks/>
            </p:cNvCxnSpPr>
            <p:nvPr/>
          </p:nvCxnSpPr>
          <p:spPr>
            <a:xfrm>
              <a:off x="4701540" y="69799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683BE46-1BDE-44B3-AA92-C7ECCE64CE5C}"/>
                </a:ext>
              </a:extLst>
            </p:cNvPr>
            <p:cNvCxnSpPr>
              <a:cxnSpLocks/>
            </p:cNvCxnSpPr>
            <p:nvPr/>
          </p:nvCxnSpPr>
          <p:spPr>
            <a:xfrm>
              <a:off x="4701540" y="69418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5183046-EDD3-42BE-ADBE-6A5D80099266}"/>
                </a:ext>
              </a:extLst>
            </p:cNvPr>
            <p:cNvCxnSpPr>
              <a:cxnSpLocks/>
            </p:cNvCxnSpPr>
            <p:nvPr/>
          </p:nvCxnSpPr>
          <p:spPr>
            <a:xfrm>
              <a:off x="4701540" y="69037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6A370D9-5EE9-4185-813D-D97D69D69308}"/>
                </a:ext>
              </a:extLst>
            </p:cNvPr>
            <p:cNvCxnSpPr>
              <a:cxnSpLocks/>
            </p:cNvCxnSpPr>
            <p:nvPr/>
          </p:nvCxnSpPr>
          <p:spPr>
            <a:xfrm>
              <a:off x="4701540" y="68656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9441D5B-CE87-4DB5-9C75-62BB5438BB39}"/>
                </a:ext>
              </a:extLst>
            </p:cNvPr>
            <p:cNvCxnSpPr>
              <a:cxnSpLocks/>
            </p:cNvCxnSpPr>
            <p:nvPr/>
          </p:nvCxnSpPr>
          <p:spPr>
            <a:xfrm>
              <a:off x="4701540" y="68275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EDC3D48-D170-41B1-B2EA-225E53709789}"/>
                </a:ext>
              </a:extLst>
            </p:cNvPr>
            <p:cNvCxnSpPr>
              <a:cxnSpLocks/>
            </p:cNvCxnSpPr>
            <p:nvPr/>
          </p:nvCxnSpPr>
          <p:spPr>
            <a:xfrm>
              <a:off x="4701540" y="67894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3DB4EF4-5E2B-411E-87FB-328EAB3008E5}"/>
                </a:ext>
              </a:extLst>
            </p:cNvPr>
            <p:cNvCxnSpPr>
              <a:cxnSpLocks/>
            </p:cNvCxnSpPr>
            <p:nvPr/>
          </p:nvCxnSpPr>
          <p:spPr>
            <a:xfrm>
              <a:off x="4701540" y="67513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DE254006-2D16-4B5C-95FB-FEDD7FCA7AC3}"/>
                </a:ext>
              </a:extLst>
            </p:cNvPr>
            <p:cNvSpPr/>
            <p:nvPr/>
          </p:nvSpPr>
          <p:spPr>
            <a:xfrm>
              <a:off x="4770120" y="6370638"/>
              <a:ext cx="60960" cy="609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524790B9-4999-44E3-BB37-82A4C0C5A31A}"/>
                </a:ext>
              </a:extLst>
            </p:cNvPr>
            <p:cNvSpPr/>
            <p:nvPr/>
          </p:nvSpPr>
          <p:spPr>
            <a:xfrm>
              <a:off x="4584700" y="6209665"/>
              <a:ext cx="431800" cy="771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5" name="Group 64">
            <a:extLst>
              <a:ext uri="{FF2B5EF4-FFF2-40B4-BE49-F238E27FC236}">
                <a16:creationId xmlns:a16="http://schemas.microsoft.com/office/drawing/2014/main" id="{E4D42B60-7841-48BC-9622-E30A27CB68DE}"/>
              </a:ext>
            </a:extLst>
          </p:cNvPr>
          <p:cNvGrpSpPr/>
          <p:nvPr/>
        </p:nvGrpSpPr>
        <p:grpSpPr>
          <a:xfrm>
            <a:off x="9765104" y="2277464"/>
            <a:ext cx="431800" cy="904875"/>
            <a:chOff x="4584700" y="6194425"/>
            <a:chExt cx="431800" cy="904875"/>
          </a:xfrm>
        </p:grpSpPr>
        <p:sp>
          <p:nvSpPr>
            <p:cNvPr id="66" name="Rectangle 65">
              <a:extLst>
                <a:ext uri="{FF2B5EF4-FFF2-40B4-BE49-F238E27FC236}">
                  <a16:creationId xmlns:a16="http://schemas.microsoft.com/office/drawing/2014/main" id="{2DF1DEED-F584-42F6-8D18-237B7179E322}"/>
                </a:ext>
              </a:extLst>
            </p:cNvPr>
            <p:cNvSpPr/>
            <p:nvPr/>
          </p:nvSpPr>
          <p:spPr>
            <a:xfrm>
              <a:off x="4584700" y="6194425"/>
              <a:ext cx="431800" cy="904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7" name="Straight Connector 66">
              <a:extLst>
                <a:ext uri="{FF2B5EF4-FFF2-40B4-BE49-F238E27FC236}">
                  <a16:creationId xmlns:a16="http://schemas.microsoft.com/office/drawing/2014/main" id="{013E30A1-2302-4BE0-BC30-A50986EA2AFC}"/>
                </a:ext>
              </a:extLst>
            </p:cNvPr>
            <p:cNvCxnSpPr>
              <a:cxnSpLocks/>
            </p:cNvCxnSpPr>
            <p:nvPr/>
          </p:nvCxnSpPr>
          <p:spPr>
            <a:xfrm>
              <a:off x="4701540" y="69799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5DE4BB9-C881-4AAF-BD2C-18DA0B98B01B}"/>
                </a:ext>
              </a:extLst>
            </p:cNvPr>
            <p:cNvCxnSpPr>
              <a:cxnSpLocks/>
            </p:cNvCxnSpPr>
            <p:nvPr/>
          </p:nvCxnSpPr>
          <p:spPr>
            <a:xfrm>
              <a:off x="4701540" y="69418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5371E8D-4291-4DAC-B389-E248763BF010}"/>
                </a:ext>
              </a:extLst>
            </p:cNvPr>
            <p:cNvCxnSpPr>
              <a:cxnSpLocks/>
            </p:cNvCxnSpPr>
            <p:nvPr/>
          </p:nvCxnSpPr>
          <p:spPr>
            <a:xfrm>
              <a:off x="4701540" y="69037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879FB10-11A1-4302-8F03-A339334C1AB8}"/>
                </a:ext>
              </a:extLst>
            </p:cNvPr>
            <p:cNvCxnSpPr>
              <a:cxnSpLocks/>
            </p:cNvCxnSpPr>
            <p:nvPr/>
          </p:nvCxnSpPr>
          <p:spPr>
            <a:xfrm>
              <a:off x="4701540" y="68656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EAEA997-7D5A-470C-90D0-A02BBF57EE96}"/>
                </a:ext>
              </a:extLst>
            </p:cNvPr>
            <p:cNvCxnSpPr>
              <a:cxnSpLocks/>
            </p:cNvCxnSpPr>
            <p:nvPr/>
          </p:nvCxnSpPr>
          <p:spPr>
            <a:xfrm>
              <a:off x="4701540" y="68275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FF30DDE-D238-4EFD-8E11-6A6B590EDC79}"/>
                </a:ext>
              </a:extLst>
            </p:cNvPr>
            <p:cNvCxnSpPr>
              <a:cxnSpLocks/>
            </p:cNvCxnSpPr>
            <p:nvPr/>
          </p:nvCxnSpPr>
          <p:spPr>
            <a:xfrm>
              <a:off x="4701540" y="67894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CEE8C4F-3F60-4E69-9E92-34CE0FAF72D4}"/>
                </a:ext>
              </a:extLst>
            </p:cNvPr>
            <p:cNvCxnSpPr>
              <a:cxnSpLocks/>
            </p:cNvCxnSpPr>
            <p:nvPr/>
          </p:nvCxnSpPr>
          <p:spPr>
            <a:xfrm>
              <a:off x="4701540" y="67513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4908B102-DE1D-44D3-B8FC-84CE12301307}"/>
                </a:ext>
              </a:extLst>
            </p:cNvPr>
            <p:cNvSpPr/>
            <p:nvPr/>
          </p:nvSpPr>
          <p:spPr>
            <a:xfrm>
              <a:off x="4770120" y="6370638"/>
              <a:ext cx="60960" cy="609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6472EA5D-704E-4A0C-9C0B-CDC4E8971B65}"/>
                </a:ext>
              </a:extLst>
            </p:cNvPr>
            <p:cNvSpPr/>
            <p:nvPr/>
          </p:nvSpPr>
          <p:spPr>
            <a:xfrm>
              <a:off x="4584700" y="6209665"/>
              <a:ext cx="431800" cy="771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6" name="TextBox 75">
            <a:extLst>
              <a:ext uri="{FF2B5EF4-FFF2-40B4-BE49-F238E27FC236}">
                <a16:creationId xmlns:a16="http://schemas.microsoft.com/office/drawing/2014/main" id="{7B33F93A-3C40-4F1C-97DD-4F0323084E17}"/>
              </a:ext>
            </a:extLst>
          </p:cNvPr>
          <p:cNvSpPr txBox="1"/>
          <p:nvPr/>
        </p:nvSpPr>
        <p:spPr>
          <a:xfrm>
            <a:off x="7883151" y="4447306"/>
            <a:ext cx="1703892" cy="461665"/>
          </a:xfrm>
          <a:prstGeom prst="rect">
            <a:avLst/>
          </a:prstGeom>
          <a:noFill/>
        </p:spPr>
        <p:txBody>
          <a:bodyPr wrap="square" rtlCol="0">
            <a:spAutoFit/>
          </a:bodyPr>
          <a:lstStyle/>
          <a:p>
            <a:r>
              <a:rPr lang="en-GB" sz="2400" dirty="0"/>
              <a:t>Hypervisor</a:t>
            </a:r>
          </a:p>
        </p:txBody>
      </p:sp>
      <p:sp>
        <p:nvSpPr>
          <p:cNvPr id="77" name="TextBox 76">
            <a:extLst>
              <a:ext uri="{FF2B5EF4-FFF2-40B4-BE49-F238E27FC236}">
                <a16:creationId xmlns:a16="http://schemas.microsoft.com/office/drawing/2014/main" id="{1BAA4629-4E37-4CB6-B095-BC7B89F97810}"/>
              </a:ext>
            </a:extLst>
          </p:cNvPr>
          <p:cNvSpPr txBox="1"/>
          <p:nvPr/>
        </p:nvSpPr>
        <p:spPr>
          <a:xfrm>
            <a:off x="7664761" y="5205710"/>
            <a:ext cx="2198815" cy="461665"/>
          </a:xfrm>
          <a:prstGeom prst="rect">
            <a:avLst/>
          </a:prstGeom>
          <a:noFill/>
        </p:spPr>
        <p:txBody>
          <a:bodyPr wrap="square" rtlCol="0">
            <a:spAutoFit/>
          </a:bodyPr>
          <a:lstStyle/>
          <a:p>
            <a:r>
              <a:rPr lang="en-GB" sz="2400" dirty="0"/>
              <a:t>Host Hardware</a:t>
            </a:r>
          </a:p>
        </p:txBody>
      </p:sp>
    </p:spTree>
    <p:extLst>
      <p:ext uri="{BB962C8B-B14F-4D97-AF65-F5344CB8AC3E}">
        <p14:creationId xmlns:p14="http://schemas.microsoft.com/office/powerpoint/2010/main" val="242666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84BD913-D162-480A-B6BE-4890BC9E1C81}"/>
              </a:ext>
            </a:extLst>
          </p:cNvPr>
          <p:cNvSpPr>
            <a:spLocks noGrp="1"/>
          </p:cNvSpPr>
          <p:nvPr>
            <p:ph type="title"/>
          </p:nvPr>
        </p:nvSpPr>
        <p:spPr/>
        <p:txBody>
          <a:bodyPr/>
          <a:lstStyle/>
          <a:p>
            <a:r>
              <a:rPr lang="en-GB" dirty="0"/>
              <a:t>Type 1 Hypervisors</a:t>
            </a:r>
          </a:p>
        </p:txBody>
      </p:sp>
      <p:graphicFrame>
        <p:nvGraphicFramePr>
          <p:cNvPr id="9" name="Content Placeholder 8">
            <a:extLst>
              <a:ext uri="{FF2B5EF4-FFF2-40B4-BE49-F238E27FC236}">
                <a16:creationId xmlns:a16="http://schemas.microsoft.com/office/drawing/2014/main" id="{89CB6EA7-CAA8-4156-91FD-C7203D3A49F8}"/>
              </a:ext>
            </a:extLst>
          </p:cNvPr>
          <p:cNvGraphicFramePr>
            <a:graphicFrameLocks noGrp="1"/>
          </p:cNvGraphicFramePr>
          <p:nvPr>
            <p:ph idx="1"/>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2658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495AE75-F93B-44E2-BD80-DDFAD9135E08}"/>
              </a:ext>
            </a:extLst>
          </p:cNvPr>
          <p:cNvSpPr>
            <a:spLocks noGrp="1"/>
          </p:cNvSpPr>
          <p:nvPr>
            <p:ph type="title"/>
          </p:nvPr>
        </p:nvSpPr>
        <p:spPr/>
        <p:txBody>
          <a:bodyPr/>
          <a:lstStyle/>
          <a:p>
            <a:r>
              <a:rPr lang="en-GB" dirty="0"/>
              <a:t>Type 2 Hypervisor</a:t>
            </a:r>
          </a:p>
        </p:txBody>
      </p:sp>
      <p:sp>
        <p:nvSpPr>
          <p:cNvPr id="9" name="Pentagon 8">
            <a:extLst>
              <a:ext uri="{FF2B5EF4-FFF2-40B4-BE49-F238E27FC236}">
                <a16:creationId xmlns:a16="http://schemas.microsoft.com/office/drawing/2014/main" id="{1C667CAE-7462-4EEC-AE90-3245DEC950C5}"/>
              </a:ext>
            </a:extLst>
          </p:cNvPr>
          <p:cNvSpPr/>
          <p:nvPr/>
        </p:nvSpPr>
        <p:spPr>
          <a:xfrm>
            <a:off x="427120" y="2273300"/>
            <a:ext cx="4411579" cy="4201504"/>
          </a:xfrm>
          <a:prstGeom prst="pentagon">
            <a:avLst/>
          </a:prstGeom>
          <a:solidFill>
            <a:srgbClr val="34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Hypervisors run on a host operating system that provides virtualisation services, such as I/O device support and memory management</a:t>
            </a:r>
          </a:p>
        </p:txBody>
      </p:sp>
      <p:sp>
        <p:nvSpPr>
          <p:cNvPr id="5" name="Rectangle 4">
            <a:extLst>
              <a:ext uri="{FF2B5EF4-FFF2-40B4-BE49-F238E27FC236}">
                <a16:creationId xmlns:a16="http://schemas.microsoft.com/office/drawing/2014/main" id="{BCC1CBBD-0375-4301-BB92-96C45C43D1A0}"/>
              </a:ext>
            </a:extLst>
          </p:cNvPr>
          <p:cNvSpPr/>
          <p:nvPr/>
        </p:nvSpPr>
        <p:spPr>
          <a:xfrm>
            <a:off x="5740400" y="5818579"/>
            <a:ext cx="5804844" cy="596900"/>
          </a:xfrm>
          <a:prstGeom prst="rect">
            <a:avLst/>
          </a:prstGeom>
          <a:solidFill>
            <a:srgbClr val="C5F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932CAA56-0BCF-420B-B809-52F994ED2AE8}"/>
              </a:ext>
            </a:extLst>
          </p:cNvPr>
          <p:cNvSpPr/>
          <p:nvPr/>
        </p:nvSpPr>
        <p:spPr>
          <a:xfrm>
            <a:off x="5740400" y="4381500"/>
            <a:ext cx="5804844" cy="5969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9" name="Group 68">
            <a:extLst>
              <a:ext uri="{FF2B5EF4-FFF2-40B4-BE49-F238E27FC236}">
                <a16:creationId xmlns:a16="http://schemas.microsoft.com/office/drawing/2014/main" id="{00273ADE-D114-4B1F-962D-67328032BA99}"/>
              </a:ext>
            </a:extLst>
          </p:cNvPr>
          <p:cNvGrpSpPr/>
          <p:nvPr/>
        </p:nvGrpSpPr>
        <p:grpSpPr>
          <a:xfrm>
            <a:off x="5740400" y="2277466"/>
            <a:ext cx="1867949" cy="1951633"/>
            <a:chOff x="5740400" y="2277466"/>
            <a:chExt cx="1867949" cy="1951633"/>
          </a:xfrm>
        </p:grpSpPr>
        <p:sp>
          <p:nvSpPr>
            <p:cNvPr id="4" name="Rectangle 3">
              <a:extLst>
                <a:ext uri="{FF2B5EF4-FFF2-40B4-BE49-F238E27FC236}">
                  <a16:creationId xmlns:a16="http://schemas.microsoft.com/office/drawing/2014/main" id="{8FE32FE8-CBCF-43C0-A3D1-4AB1C5333CD0}"/>
                </a:ext>
              </a:extLst>
            </p:cNvPr>
            <p:cNvSpPr/>
            <p:nvPr/>
          </p:nvSpPr>
          <p:spPr>
            <a:xfrm>
              <a:off x="5740400" y="2663824"/>
              <a:ext cx="1854200" cy="1565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5838D95-1929-4747-B099-BFE179053411}"/>
                </a:ext>
              </a:extLst>
            </p:cNvPr>
            <p:cNvSpPr/>
            <p:nvPr/>
          </p:nvSpPr>
          <p:spPr>
            <a:xfrm>
              <a:off x="6069931" y="3248024"/>
              <a:ext cx="1156369" cy="8588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9E4DFBB8-B1F6-4BB0-8F15-53880C85DA1F}"/>
                </a:ext>
              </a:extLst>
            </p:cNvPr>
            <p:cNvGrpSpPr/>
            <p:nvPr/>
          </p:nvGrpSpPr>
          <p:grpSpPr>
            <a:xfrm>
              <a:off x="6515100" y="3288107"/>
              <a:ext cx="647700" cy="570708"/>
              <a:chOff x="7270750" y="2075654"/>
              <a:chExt cx="647700" cy="570708"/>
            </a:xfrm>
          </p:grpSpPr>
          <p:sp>
            <p:nvSpPr>
              <p:cNvPr id="13" name="Rectangle 12">
                <a:extLst>
                  <a:ext uri="{FF2B5EF4-FFF2-40B4-BE49-F238E27FC236}">
                    <a16:creationId xmlns:a16="http://schemas.microsoft.com/office/drawing/2014/main" id="{7B71E414-77B2-4544-A4C7-4BF7D29BA893}"/>
                  </a:ext>
                </a:extLst>
              </p:cNvPr>
              <p:cNvSpPr/>
              <p:nvPr/>
            </p:nvSpPr>
            <p:spPr>
              <a:xfrm>
                <a:off x="7270750" y="2227262"/>
                <a:ext cx="4064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4178B1A9-068C-4347-BE4F-D8C9E794BBEE}"/>
                  </a:ext>
                </a:extLst>
              </p:cNvPr>
              <p:cNvSpPr/>
              <p:nvPr/>
            </p:nvSpPr>
            <p:spPr>
              <a:xfrm>
                <a:off x="7499350" y="2075654"/>
                <a:ext cx="4191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Rectangle 14">
              <a:extLst>
                <a:ext uri="{FF2B5EF4-FFF2-40B4-BE49-F238E27FC236}">
                  <a16:creationId xmlns:a16="http://schemas.microsoft.com/office/drawing/2014/main" id="{7ECFAA23-F524-4029-8F30-C2320B8106B1}"/>
                </a:ext>
              </a:extLst>
            </p:cNvPr>
            <p:cNvSpPr/>
            <p:nvPr/>
          </p:nvSpPr>
          <p:spPr>
            <a:xfrm>
              <a:off x="6210300" y="3378990"/>
              <a:ext cx="153069" cy="4238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D7FCB88C-C75B-4906-B43D-E146839B00B7}"/>
                </a:ext>
              </a:extLst>
            </p:cNvPr>
            <p:cNvSpPr txBox="1"/>
            <p:nvPr/>
          </p:nvSpPr>
          <p:spPr>
            <a:xfrm>
              <a:off x="6027882" y="3813337"/>
              <a:ext cx="1245021" cy="369332"/>
            </a:xfrm>
            <a:prstGeom prst="rect">
              <a:avLst/>
            </a:prstGeom>
            <a:noFill/>
          </p:spPr>
          <p:txBody>
            <a:bodyPr wrap="none" rtlCol="0">
              <a:spAutoFit/>
            </a:bodyPr>
            <a:lstStyle/>
            <a:p>
              <a:r>
                <a:rPr lang="en-GB" dirty="0"/>
                <a:t>Application</a:t>
              </a:r>
            </a:p>
          </p:txBody>
        </p:sp>
        <p:sp>
          <p:nvSpPr>
            <p:cNvPr id="31" name="TextBox 30">
              <a:extLst>
                <a:ext uri="{FF2B5EF4-FFF2-40B4-BE49-F238E27FC236}">
                  <a16:creationId xmlns:a16="http://schemas.microsoft.com/office/drawing/2014/main" id="{AEB2D9C0-AB2F-4F88-8C26-0A6E6409CD5C}"/>
                </a:ext>
              </a:extLst>
            </p:cNvPr>
            <p:cNvSpPr txBox="1"/>
            <p:nvPr/>
          </p:nvSpPr>
          <p:spPr>
            <a:xfrm>
              <a:off x="6489581" y="2581651"/>
              <a:ext cx="1118768" cy="646331"/>
            </a:xfrm>
            <a:prstGeom prst="rect">
              <a:avLst/>
            </a:prstGeom>
            <a:noFill/>
          </p:spPr>
          <p:txBody>
            <a:bodyPr wrap="none" rtlCol="0">
              <a:spAutoFit/>
            </a:bodyPr>
            <a:lstStyle/>
            <a:p>
              <a:r>
                <a:rPr lang="en-GB" dirty="0"/>
                <a:t>Operating</a:t>
              </a:r>
            </a:p>
            <a:p>
              <a:r>
                <a:rPr lang="en-GB" dirty="0"/>
                <a:t>System</a:t>
              </a:r>
            </a:p>
          </p:txBody>
        </p:sp>
        <p:grpSp>
          <p:nvGrpSpPr>
            <p:cNvPr id="32" name="Group 31">
              <a:extLst>
                <a:ext uri="{FF2B5EF4-FFF2-40B4-BE49-F238E27FC236}">
                  <a16:creationId xmlns:a16="http://schemas.microsoft.com/office/drawing/2014/main" id="{4728CC98-8F28-4038-B698-C7CE992D83DD}"/>
                </a:ext>
              </a:extLst>
            </p:cNvPr>
            <p:cNvGrpSpPr/>
            <p:nvPr/>
          </p:nvGrpSpPr>
          <p:grpSpPr>
            <a:xfrm>
              <a:off x="5843718" y="2277466"/>
              <a:ext cx="431800" cy="904875"/>
              <a:chOff x="4584700" y="6194425"/>
              <a:chExt cx="431800" cy="904875"/>
            </a:xfrm>
          </p:grpSpPr>
          <p:sp>
            <p:nvSpPr>
              <p:cNvPr id="33" name="Rectangle 32">
                <a:extLst>
                  <a:ext uri="{FF2B5EF4-FFF2-40B4-BE49-F238E27FC236}">
                    <a16:creationId xmlns:a16="http://schemas.microsoft.com/office/drawing/2014/main" id="{20DB2BAA-2063-4E80-96FE-5078F8D576E3}"/>
                  </a:ext>
                </a:extLst>
              </p:cNvPr>
              <p:cNvSpPr/>
              <p:nvPr/>
            </p:nvSpPr>
            <p:spPr>
              <a:xfrm>
                <a:off x="4584700" y="6194425"/>
                <a:ext cx="431800" cy="904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Connector 33">
                <a:extLst>
                  <a:ext uri="{FF2B5EF4-FFF2-40B4-BE49-F238E27FC236}">
                    <a16:creationId xmlns:a16="http://schemas.microsoft.com/office/drawing/2014/main" id="{E44A926D-6506-4F98-9754-D75816C4DEA9}"/>
                  </a:ext>
                </a:extLst>
              </p:cNvPr>
              <p:cNvCxnSpPr>
                <a:cxnSpLocks/>
              </p:cNvCxnSpPr>
              <p:nvPr/>
            </p:nvCxnSpPr>
            <p:spPr>
              <a:xfrm>
                <a:off x="4701540" y="69799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07093B7-F37F-455D-BF0B-6A446DAA63D6}"/>
                  </a:ext>
                </a:extLst>
              </p:cNvPr>
              <p:cNvCxnSpPr>
                <a:cxnSpLocks/>
              </p:cNvCxnSpPr>
              <p:nvPr/>
            </p:nvCxnSpPr>
            <p:spPr>
              <a:xfrm>
                <a:off x="4701540" y="69418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31B9390-0A2A-4298-A70F-E31E81374D7D}"/>
                  </a:ext>
                </a:extLst>
              </p:cNvPr>
              <p:cNvCxnSpPr>
                <a:cxnSpLocks/>
              </p:cNvCxnSpPr>
              <p:nvPr/>
            </p:nvCxnSpPr>
            <p:spPr>
              <a:xfrm>
                <a:off x="4701540" y="69037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95A020C-2B4F-4F6E-9497-2D9B3F44E18D}"/>
                  </a:ext>
                </a:extLst>
              </p:cNvPr>
              <p:cNvCxnSpPr>
                <a:cxnSpLocks/>
              </p:cNvCxnSpPr>
              <p:nvPr/>
            </p:nvCxnSpPr>
            <p:spPr>
              <a:xfrm>
                <a:off x="4701540" y="68656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26BCE4C-098A-44BE-A285-F46B9E57A4B0}"/>
                  </a:ext>
                </a:extLst>
              </p:cNvPr>
              <p:cNvCxnSpPr>
                <a:cxnSpLocks/>
              </p:cNvCxnSpPr>
              <p:nvPr/>
            </p:nvCxnSpPr>
            <p:spPr>
              <a:xfrm>
                <a:off x="4701540" y="68275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0EACA49-CB72-4A2E-AB35-8A7520A31702}"/>
                  </a:ext>
                </a:extLst>
              </p:cNvPr>
              <p:cNvCxnSpPr>
                <a:cxnSpLocks/>
              </p:cNvCxnSpPr>
              <p:nvPr/>
            </p:nvCxnSpPr>
            <p:spPr>
              <a:xfrm>
                <a:off x="4701540" y="67894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A47C72D-CF71-4C2B-BA40-CA87C6B9E020}"/>
                  </a:ext>
                </a:extLst>
              </p:cNvPr>
              <p:cNvCxnSpPr>
                <a:cxnSpLocks/>
              </p:cNvCxnSpPr>
              <p:nvPr/>
            </p:nvCxnSpPr>
            <p:spPr>
              <a:xfrm>
                <a:off x="4701540" y="67513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5ECD8E28-78D3-4259-86BE-1F12926D3B0D}"/>
                  </a:ext>
                </a:extLst>
              </p:cNvPr>
              <p:cNvSpPr/>
              <p:nvPr/>
            </p:nvSpPr>
            <p:spPr>
              <a:xfrm>
                <a:off x="4770120" y="6370638"/>
                <a:ext cx="60960" cy="609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905897A4-86D5-4505-B956-055348BBB3ED}"/>
                  </a:ext>
                </a:extLst>
              </p:cNvPr>
              <p:cNvSpPr/>
              <p:nvPr/>
            </p:nvSpPr>
            <p:spPr>
              <a:xfrm>
                <a:off x="4584700" y="6209665"/>
                <a:ext cx="431800" cy="771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 name="Group 2">
            <a:extLst>
              <a:ext uri="{FF2B5EF4-FFF2-40B4-BE49-F238E27FC236}">
                <a16:creationId xmlns:a16="http://schemas.microsoft.com/office/drawing/2014/main" id="{183BC408-70BA-4152-B288-859598C78DC8}"/>
              </a:ext>
            </a:extLst>
          </p:cNvPr>
          <p:cNvGrpSpPr/>
          <p:nvPr/>
        </p:nvGrpSpPr>
        <p:grpSpPr>
          <a:xfrm>
            <a:off x="7715722" y="2277465"/>
            <a:ext cx="1871321" cy="1951634"/>
            <a:chOff x="7715722" y="2277465"/>
            <a:chExt cx="1871321" cy="1951634"/>
          </a:xfrm>
        </p:grpSpPr>
        <p:sp>
          <p:nvSpPr>
            <p:cNvPr id="8" name="Rectangle 7">
              <a:extLst>
                <a:ext uri="{FF2B5EF4-FFF2-40B4-BE49-F238E27FC236}">
                  <a16:creationId xmlns:a16="http://schemas.microsoft.com/office/drawing/2014/main" id="{07481700-F575-4773-BA9D-11050C906D13}"/>
                </a:ext>
              </a:extLst>
            </p:cNvPr>
            <p:cNvSpPr/>
            <p:nvPr/>
          </p:nvSpPr>
          <p:spPr>
            <a:xfrm>
              <a:off x="7715722" y="2663824"/>
              <a:ext cx="1854200" cy="1565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F11BC497-435E-42D3-AC35-538B7DD8BE0A}"/>
                </a:ext>
              </a:extLst>
            </p:cNvPr>
            <p:cNvSpPr/>
            <p:nvPr/>
          </p:nvSpPr>
          <p:spPr>
            <a:xfrm>
              <a:off x="8065169" y="3265484"/>
              <a:ext cx="1156369" cy="8588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BCAE7887-3F4E-44BC-84BE-A915675159D0}"/>
                </a:ext>
              </a:extLst>
            </p:cNvPr>
            <p:cNvGrpSpPr/>
            <p:nvPr/>
          </p:nvGrpSpPr>
          <p:grpSpPr>
            <a:xfrm>
              <a:off x="8510338" y="3305567"/>
              <a:ext cx="647700" cy="570708"/>
              <a:chOff x="7270750" y="2075654"/>
              <a:chExt cx="647700" cy="570708"/>
            </a:xfrm>
          </p:grpSpPr>
          <p:sp>
            <p:nvSpPr>
              <p:cNvPr id="18" name="Rectangle 17">
                <a:extLst>
                  <a:ext uri="{FF2B5EF4-FFF2-40B4-BE49-F238E27FC236}">
                    <a16:creationId xmlns:a16="http://schemas.microsoft.com/office/drawing/2014/main" id="{73D29856-4126-4F12-B485-DD85305D8F6D}"/>
                  </a:ext>
                </a:extLst>
              </p:cNvPr>
              <p:cNvSpPr/>
              <p:nvPr/>
            </p:nvSpPr>
            <p:spPr>
              <a:xfrm>
                <a:off x="7270750" y="2227262"/>
                <a:ext cx="4064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12776298-BC51-4149-87CC-875228A715C6}"/>
                  </a:ext>
                </a:extLst>
              </p:cNvPr>
              <p:cNvSpPr/>
              <p:nvPr/>
            </p:nvSpPr>
            <p:spPr>
              <a:xfrm>
                <a:off x="7499350" y="2075654"/>
                <a:ext cx="4191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Rectangle 19">
              <a:extLst>
                <a:ext uri="{FF2B5EF4-FFF2-40B4-BE49-F238E27FC236}">
                  <a16:creationId xmlns:a16="http://schemas.microsoft.com/office/drawing/2014/main" id="{A48A8958-A0BE-48B3-84CE-8AC549E58D90}"/>
                </a:ext>
              </a:extLst>
            </p:cNvPr>
            <p:cNvSpPr/>
            <p:nvPr/>
          </p:nvSpPr>
          <p:spPr>
            <a:xfrm>
              <a:off x="8205538" y="3396450"/>
              <a:ext cx="153069" cy="4238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66B348FB-71A8-40D9-8139-5E2D5DB64FCE}"/>
                </a:ext>
              </a:extLst>
            </p:cNvPr>
            <p:cNvSpPr txBox="1"/>
            <p:nvPr/>
          </p:nvSpPr>
          <p:spPr>
            <a:xfrm>
              <a:off x="8020311" y="3837774"/>
              <a:ext cx="1245021" cy="369332"/>
            </a:xfrm>
            <a:prstGeom prst="rect">
              <a:avLst/>
            </a:prstGeom>
            <a:noFill/>
          </p:spPr>
          <p:txBody>
            <a:bodyPr wrap="none" rtlCol="0">
              <a:spAutoFit/>
            </a:bodyPr>
            <a:lstStyle/>
            <a:p>
              <a:r>
                <a:rPr lang="en-GB" dirty="0"/>
                <a:t>Application</a:t>
              </a:r>
            </a:p>
          </p:txBody>
        </p:sp>
        <p:sp>
          <p:nvSpPr>
            <p:cNvPr id="30" name="TextBox 29">
              <a:extLst>
                <a:ext uri="{FF2B5EF4-FFF2-40B4-BE49-F238E27FC236}">
                  <a16:creationId xmlns:a16="http://schemas.microsoft.com/office/drawing/2014/main" id="{4DDC544A-8CCD-4782-9E18-419015EB0C1E}"/>
                </a:ext>
              </a:extLst>
            </p:cNvPr>
            <p:cNvSpPr txBox="1"/>
            <p:nvPr/>
          </p:nvSpPr>
          <p:spPr>
            <a:xfrm>
              <a:off x="8468275" y="2581651"/>
              <a:ext cx="1118768" cy="646331"/>
            </a:xfrm>
            <a:prstGeom prst="rect">
              <a:avLst/>
            </a:prstGeom>
            <a:noFill/>
          </p:spPr>
          <p:txBody>
            <a:bodyPr wrap="none" rtlCol="0">
              <a:spAutoFit/>
            </a:bodyPr>
            <a:lstStyle/>
            <a:p>
              <a:r>
                <a:rPr lang="en-GB" dirty="0"/>
                <a:t>Operating</a:t>
              </a:r>
            </a:p>
            <a:p>
              <a:r>
                <a:rPr lang="en-GB" dirty="0"/>
                <a:t>System</a:t>
              </a:r>
            </a:p>
          </p:txBody>
        </p:sp>
        <p:grpSp>
          <p:nvGrpSpPr>
            <p:cNvPr id="43" name="Group 42">
              <a:extLst>
                <a:ext uri="{FF2B5EF4-FFF2-40B4-BE49-F238E27FC236}">
                  <a16:creationId xmlns:a16="http://schemas.microsoft.com/office/drawing/2014/main" id="{F317C188-D9C8-4708-B514-02D5AEE23AEF}"/>
                </a:ext>
              </a:extLst>
            </p:cNvPr>
            <p:cNvGrpSpPr/>
            <p:nvPr/>
          </p:nvGrpSpPr>
          <p:grpSpPr>
            <a:xfrm>
              <a:off x="7804411" y="2277465"/>
              <a:ext cx="431800" cy="904875"/>
              <a:chOff x="4584700" y="6194425"/>
              <a:chExt cx="431800" cy="904875"/>
            </a:xfrm>
          </p:grpSpPr>
          <p:sp>
            <p:nvSpPr>
              <p:cNvPr id="44" name="Rectangle 43">
                <a:extLst>
                  <a:ext uri="{FF2B5EF4-FFF2-40B4-BE49-F238E27FC236}">
                    <a16:creationId xmlns:a16="http://schemas.microsoft.com/office/drawing/2014/main" id="{6E29BE7D-FC5F-49C9-B2A1-4E53C228E06D}"/>
                  </a:ext>
                </a:extLst>
              </p:cNvPr>
              <p:cNvSpPr/>
              <p:nvPr/>
            </p:nvSpPr>
            <p:spPr>
              <a:xfrm>
                <a:off x="4584700" y="6194425"/>
                <a:ext cx="431800" cy="904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Straight Connector 44">
                <a:extLst>
                  <a:ext uri="{FF2B5EF4-FFF2-40B4-BE49-F238E27FC236}">
                    <a16:creationId xmlns:a16="http://schemas.microsoft.com/office/drawing/2014/main" id="{D1F33666-62E6-4C36-B100-9E81A3E2F406}"/>
                  </a:ext>
                </a:extLst>
              </p:cNvPr>
              <p:cNvCxnSpPr>
                <a:cxnSpLocks/>
              </p:cNvCxnSpPr>
              <p:nvPr/>
            </p:nvCxnSpPr>
            <p:spPr>
              <a:xfrm>
                <a:off x="4701540" y="69799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896B102-E7D9-436F-ACC5-274B73C77174}"/>
                  </a:ext>
                </a:extLst>
              </p:cNvPr>
              <p:cNvCxnSpPr>
                <a:cxnSpLocks/>
              </p:cNvCxnSpPr>
              <p:nvPr/>
            </p:nvCxnSpPr>
            <p:spPr>
              <a:xfrm>
                <a:off x="4701540" y="69418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7F63FD9-C260-4EBA-858D-23563C89A340}"/>
                  </a:ext>
                </a:extLst>
              </p:cNvPr>
              <p:cNvCxnSpPr>
                <a:cxnSpLocks/>
              </p:cNvCxnSpPr>
              <p:nvPr/>
            </p:nvCxnSpPr>
            <p:spPr>
              <a:xfrm>
                <a:off x="4701540" y="69037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2C818C1-E210-4055-BE33-EFAEB7FA1F15}"/>
                  </a:ext>
                </a:extLst>
              </p:cNvPr>
              <p:cNvCxnSpPr>
                <a:cxnSpLocks/>
              </p:cNvCxnSpPr>
              <p:nvPr/>
            </p:nvCxnSpPr>
            <p:spPr>
              <a:xfrm>
                <a:off x="4701540" y="68656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D32A6ED-C221-4126-B7E4-404C999F7489}"/>
                  </a:ext>
                </a:extLst>
              </p:cNvPr>
              <p:cNvCxnSpPr>
                <a:cxnSpLocks/>
              </p:cNvCxnSpPr>
              <p:nvPr/>
            </p:nvCxnSpPr>
            <p:spPr>
              <a:xfrm>
                <a:off x="4701540" y="68275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460CAEF-ADBE-4F09-8F65-432C19E4859F}"/>
                  </a:ext>
                </a:extLst>
              </p:cNvPr>
              <p:cNvCxnSpPr>
                <a:cxnSpLocks/>
              </p:cNvCxnSpPr>
              <p:nvPr/>
            </p:nvCxnSpPr>
            <p:spPr>
              <a:xfrm>
                <a:off x="4701540" y="67894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2FC2358-8A15-40E5-97CA-6A7040D8FB7F}"/>
                  </a:ext>
                </a:extLst>
              </p:cNvPr>
              <p:cNvCxnSpPr>
                <a:cxnSpLocks/>
              </p:cNvCxnSpPr>
              <p:nvPr/>
            </p:nvCxnSpPr>
            <p:spPr>
              <a:xfrm>
                <a:off x="4701540" y="67513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E796F6DE-C2AE-4930-A0FF-736CB9A8CD83}"/>
                  </a:ext>
                </a:extLst>
              </p:cNvPr>
              <p:cNvSpPr/>
              <p:nvPr/>
            </p:nvSpPr>
            <p:spPr>
              <a:xfrm>
                <a:off x="4770120" y="6370638"/>
                <a:ext cx="60960" cy="609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6EEFFFA6-E513-4F1A-9D89-1936C92C256A}"/>
                  </a:ext>
                </a:extLst>
              </p:cNvPr>
              <p:cNvSpPr/>
              <p:nvPr/>
            </p:nvSpPr>
            <p:spPr>
              <a:xfrm>
                <a:off x="4584700" y="6209665"/>
                <a:ext cx="431800" cy="771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 name="Group 1">
            <a:extLst>
              <a:ext uri="{FF2B5EF4-FFF2-40B4-BE49-F238E27FC236}">
                <a16:creationId xmlns:a16="http://schemas.microsoft.com/office/drawing/2014/main" id="{B7EE1792-C564-47C6-9355-B9BF74E00AC0}"/>
              </a:ext>
            </a:extLst>
          </p:cNvPr>
          <p:cNvGrpSpPr/>
          <p:nvPr/>
        </p:nvGrpSpPr>
        <p:grpSpPr>
          <a:xfrm>
            <a:off x="9691044" y="2277464"/>
            <a:ext cx="1874693" cy="1954079"/>
            <a:chOff x="9691044" y="2277464"/>
            <a:chExt cx="1874693" cy="1954079"/>
          </a:xfrm>
        </p:grpSpPr>
        <p:sp>
          <p:nvSpPr>
            <p:cNvPr id="10" name="Rectangle 9">
              <a:extLst>
                <a:ext uri="{FF2B5EF4-FFF2-40B4-BE49-F238E27FC236}">
                  <a16:creationId xmlns:a16="http://schemas.microsoft.com/office/drawing/2014/main" id="{BD119D27-526A-4463-8C6C-0512F76F64F1}"/>
                </a:ext>
              </a:extLst>
            </p:cNvPr>
            <p:cNvSpPr/>
            <p:nvPr/>
          </p:nvSpPr>
          <p:spPr>
            <a:xfrm>
              <a:off x="9691044" y="2663824"/>
              <a:ext cx="1854200" cy="1565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9E7B91B-DFCA-46F5-A80E-7CD3B05B1541}"/>
                </a:ext>
              </a:extLst>
            </p:cNvPr>
            <p:cNvSpPr/>
            <p:nvPr/>
          </p:nvSpPr>
          <p:spPr>
            <a:xfrm>
              <a:off x="10060407" y="3282944"/>
              <a:ext cx="1156369" cy="8588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21">
              <a:extLst>
                <a:ext uri="{FF2B5EF4-FFF2-40B4-BE49-F238E27FC236}">
                  <a16:creationId xmlns:a16="http://schemas.microsoft.com/office/drawing/2014/main" id="{89E5A69D-97B3-43AE-B241-37A3EF41A6E8}"/>
                </a:ext>
              </a:extLst>
            </p:cNvPr>
            <p:cNvGrpSpPr/>
            <p:nvPr/>
          </p:nvGrpSpPr>
          <p:grpSpPr>
            <a:xfrm>
              <a:off x="10505576" y="3323027"/>
              <a:ext cx="647700" cy="570708"/>
              <a:chOff x="7270750" y="2075654"/>
              <a:chExt cx="647700" cy="570708"/>
            </a:xfrm>
          </p:grpSpPr>
          <p:sp>
            <p:nvSpPr>
              <p:cNvPr id="23" name="Rectangle 22">
                <a:extLst>
                  <a:ext uri="{FF2B5EF4-FFF2-40B4-BE49-F238E27FC236}">
                    <a16:creationId xmlns:a16="http://schemas.microsoft.com/office/drawing/2014/main" id="{14BDB4C6-AE74-41AC-93C3-6E962502AC86}"/>
                  </a:ext>
                </a:extLst>
              </p:cNvPr>
              <p:cNvSpPr/>
              <p:nvPr/>
            </p:nvSpPr>
            <p:spPr>
              <a:xfrm>
                <a:off x="7270750" y="2227262"/>
                <a:ext cx="4064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E1F898CC-7E38-4E38-A27D-869960DB921E}"/>
                  </a:ext>
                </a:extLst>
              </p:cNvPr>
              <p:cNvSpPr/>
              <p:nvPr/>
            </p:nvSpPr>
            <p:spPr>
              <a:xfrm>
                <a:off x="7499350" y="2075654"/>
                <a:ext cx="4191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Rectangle 24">
              <a:extLst>
                <a:ext uri="{FF2B5EF4-FFF2-40B4-BE49-F238E27FC236}">
                  <a16:creationId xmlns:a16="http://schemas.microsoft.com/office/drawing/2014/main" id="{60127037-8502-46A5-9D82-DB53BC8AE087}"/>
                </a:ext>
              </a:extLst>
            </p:cNvPr>
            <p:cNvSpPr/>
            <p:nvPr/>
          </p:nvSpPr>
          <p:spPr>
            <a:xfrm>
              <a:off x="10200776" y="3413910"/>
              <a:ext cx="153069" cy="4238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55E28E78-EA37-4F77-BF3D-61331705C967}"/>
                </a:ext>
              </a:extLst>
            </p:cNvPr>
            <p:cNvSpPr txBox="1"/>
            <p:nvPr/>
          </p:nvSpPr>
          <p:spPr>
            <a:xfrm>
              <a:off x="10012740" y="3862211"/>
              <a:ext cx="1245021" cy="369332"/>
            </a:xfrm>
            <a:prstGeom prst="rect">
              <a:avLst/>
            </a:prstGeom>
            <a:noFill/>
          </p:spPr>
          <p:txBody>
            <a:bodyPr wrap="none" rtlCol="0">
              <a:spAutoFit/>
            </a:bodyPr>
            <a:lstStyle/>
            <a:p>
              <a:r>
                <a:rPr lang="en-GB" dirty="0"/>
                <a:t>Application</a:t>
              </a:r>
            </a:p>
          </p:txBody>
        </p:sp>
        <p:sp>
          <p:nvSpPr>
            <p:cNvPr id="29" name="TextBox 28">
              <a:extLst>
                <a:ext uri="{FF2B5EF4-FFF2-40B4-BE49-F238E27FC236}">
                  <a16:creationId xmlns:a16="http://schemas.microsoft.com/office/drawing/2014/main" id="{CB8EF5DE-0827-41BB-A302-071827970A76}"/>
                </a:ext>
              </a:extLst>
            </p:cNvPr>
            <p:cNvSpPr txBox="1"/>
            <p:nvPr/>
          </p:nvSpPr>
          <p:spPr>
            <a:xfrm>
              <a:off x="10446969" y="2581651"/>
              <a:ext cx="1118768" cy="646331"/>
            </a:xfrm>
            <a:prstGeom prst="rect">
              <a:avLst/>
            </a:prstGeom>
            <a:noFill/>
          </p:spPr>
          <p:txBody>
            <a:bodyPr wrap="none" rtlCol="0">
              <a:spAutoFit/>
            </a:bodyPr>
            <a:lstStyle/>
            <a:p>
              <a:r>
                <a:rPr lang="en-GB" dirty="0"/>
                <a:t>Operating</a:t>
              </a:r>
            </a:p>
            <a:p>
              <a:r>
                <a:rPr lang="en-GB" dirty="0"/>
                <a:t>System</a:t>
              </a:r>
            </a:p>
          </p:txBody>
        </p:sp>
        <p:grpSp>
          <p:nvGrpSpPr>
            <p:cNvPr id="54" name="Group 53">
              <a:extLst>
                <a:ext uri="{FF2B5EF4-FFF2-40B4-BE49-F238E27FC236}">
                  <a16:creationId xmlns:a16="http://schemas.microsoft.com/office/drawing/2014/main" id="{2A6CE22C-4248-4C86-B72D-209162F903BD}"/>
                </a:ext>
              </a:extLst>
            </p:cNvPr>
            <p:cNvGrpSpPr/>
            <p:nvPr/>
          </p:nvGrpSpPr>
          <p:grpSpPr>
            <a:xfrm>
              <a:off x="9765104" y="2277464"/>
              <a:ext cx="431800" cy="904875"/>
              <a:chOff x="4584700" y="6194425"/>
              <a:chExt cx="431800" cy="904875"/>
            </a:xfrm>
          </p:grpSpPr>
          <p:sp>
            <p:nvSpPr>
              <p:cNvPr id="55" name="Rectangle 54">
                <a:extLst>
                  <a:ext uri="{FF2B5EF4-FFF2-40B4-BE49-F238E27FC236}">
                    <a16:creationId xmlns:a16="http://schemas.microsoft.com/office/drawing/2014/main" id="{712E397F-0D89-4537-9BEB-505E2FE8E2C0}"/>
                  </a:ext>
                </a:extLst>
              </p:cNvPr>
              <p:cNvSpPr/>
              <p:nvPr/>
            </p:nvSpPr>
            <p:spPr>
              <a:xfrm>
                <a:off x="4584700" y="6194425"/>
                <a:ext cx="431800" cy="904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6" name="Straight Connector 55">
                <a:extLst>
                  <a:ext uri="{FF2B5EF4-FFF2-40B4-BE49-F238E27FC236}">
                    <a16:creationId xmlns:a16="http://schemas.microsoft.com/office/drawing/2014/main" id="{46845B2E-B200-4819-85C9-B1B9568EF185}"/>
                  </a:ext>
                </a:extLst>
              </p:cNvPr>
              <p:cNvCxnSpPr>
                <a:cxnSpLocks/>
              </p:cNvCxnSpPr>
              <p:nvPr/>
            </p:nvCxnSpPr>
            <p:spPr>
              <a:xfrm>
                <a:off x="4701540" y="69799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5AAEA7A-9C95-469E-AF82-2DF0BD7097FD}"/>
                  </a:ext>
                </a:extLst>
              </p:cNvPr>
              <p:cNvCxnSpPr>
                <a:cxnSpLocks/>
              </p:cNvCxnSpPr>
              <p:nvPr/>
            </p:nvCxnSpPr>
            <p:spPr>
              <a:xfrm>
                <a:off x="4701540" y="69418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33E906C-4C1E-466B-9A7F-FFE9757A8AEE}"/>
                  </a:ext>
                </a:extLst>
              </p:cNvPr>
              <p:cNvCxnSpPr>
                <a:cxnSpLocks/>
              </p:cNvCxnSpPr>
              <p:nvPr/>
            </p:nvCxnSpPr>
            <p:spPr>
              <a:xfrm>
                <a:off x="4701540" y="69037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C1750D5-F558-4584-AB05-20AC8A2A6324}"/>
                  </a:ext>
                </a:extLst>
              </p:cNvPr>
              <p:cNvCxnSpPr>
                <a:cxnSpLocks/>
              </p:cNvCxnSpPr>
              <p:nvPr/>
            </p:nvCxnSpPr>
            <p:spPr>
              <a:xfrm>
                <a:off x="4701540" y="68656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C2B5997-8030-4633-9982-3A24CD378610}"/>
                  </a:ext>
                </a:extLst>
              </p:cNvPr>
              <p:cNvCxnSpPr>
                <a:cxnSpLocks/>
              </p:cNvCxnSpPr>
              <p:nvPr/>
            </p:nvCxnSpPr>
            <p:spPr>
              <a:xfrm>
                <a:off x="4701540" y="68275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9C7B693-9176-4EDB-9D6F-CC5BF2F7A9EF}"/>
                  </a:ext>
                </a:extLst>
              </p:cNvPr>
              <p:cNvCxnSpPr>
                <a:cxnSpLocks/>
              </p:cNvCxnSpPr>
              <p:nvPr/>
            </p:nvCxnSpPr>
            <p:spPr>
              <a:xfrm>
                <a:off x="4701540" y="67894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5AE7E41-35F2-4982-9A02-3DB22E84183E}"/>
                  </a:ext>
                </a:extLst>
              </p:cNvPr>
              <p:cNvCxnSpPr>
                <a:cxnSpLocks/>
              </p:cNvCxnSpPr>
              <p:nvPr/>
            </p:nvCxnSpPr>
            <p:spPr>
              <a:xfrm>
                <a:off x="4701540" y="67513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C541F341-A11C-4DCA-A319-0727AA320702}"/>
                  </a:ext>
                </a:extLst>
              </p:cNvPr>
              <p:cNvSpPr/>
              <p:nvPr/>
            </p:nvSpPr>
            <p:spPr>
              <a:xfrm>
                <a:off x="4770120" y="6370638"/>
                <a:ext cx="60960" cy="609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6005171C-AFCB-4B77-BA20-3B854BD7C39F}"/>
                  </a:ext>
                </a:extLst>
              </p:cNvPr>
              <p:cNvSpPr/>
              <p:nvPr/>
            </p:nvSpPr>
            <p:spPr>
              <a:xfrm>
                <a:off x="4584700" y="6209665"/>
                <a:ext cx="431800" cy="771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65" name="TextBox 64">
            <a:extLst>
              <a:ext uri="{FF2B5EF4-FFF2-40B4-BE49-F238E27FC236}">
                <a16:creationId xmlns:a16="http://schemas.microsoft.com/office/drawing/2014/main" id="{E7286CFB-3E4C-48EE-A188-84E6152025AD}"/>
              </a:ext>
            </a:extLst>
          </p:cNvPr>
          <p:cNvSpPr txBox="1"/>
          <p:nvPr/>
        </p:nvSpPr>
        <p:spPr>
          <a:xfrm>
            <a:off x="7883151" y="4447306"/>
            <a:ext cx="1703892" cy="461665"/>
          </a:xfrm>
          <a:prstGeom prst="rect">
            <a:avLst/>
          </a:prstGeom>
          <a:noFill/>
        </p:spPr>
        <p:txBody>
          <a:bodyPr wrap="square" rtlCol="0">
            <a:spAutoFit/>
          </a:bodyPr>
          <a:lstStyle/>
          <a:p>
            <a:r>
              <a:rPr lang="en-GB" sz="2400" dirty="0"/>
              <a:t>Hypervisor</a:t>
            </a:r>
          </a:p>
        </p:txBody>
      </p:sp>
      <p:sp>
        <p:nvSpPr>
          <p:cNvPr id="66" name="TextBox 65">
            <a:extLst>
              <a:ext uri="{FF2B5EF4-FFF2-40B4-BE49-F238E27FC236}">
                <a16:creationId xmlns:a16="http://schemas.microsoft.com/office/drawing/2014/main" id="{A4DFF35A-183A-4A86-B977-4D75E53480DE}"/>
              </a:ext>
            </a:extLst>
          </p:cNvPr>
          <p:cNvSpPr txBox="1"/>
          <p:nvPr/>
        </p:nvSpPr>
        <p:spPr>
          <a:xfrm>
            <a:off x="7664761" y="5893489"/>
            <a:ext cx="2198815" cy="461665"/>
          </a:xfrm>
          <a:prstGeom prst="rect">
            <a:avLst/>
          </a:prstGeom>
          <a:noFill/>
        </p:spPr>
        <p:txBody>
          <a:bodyPr wrap="square" rtlCol="0">
            <a:spAutoFit/>
          </a:bodyPr>
          <a:lstStyle/>
          <a:p>
            <a:r>
              <a:rPr lang="en-GB" sz="2400" dirty="0"/>
              <a:t>Host Hardware</a:t>
            </a:r>
          </a:p>
        </p:txBody>
      </p:sp>
      <p:sp>
        <p:nvSpPr>
          <p:cNvPr id="67" name="Rectangle 66">
            <a:extLst>
              <a:ext uri="{FF2B5EF4-FFF2-40B4-BE49-F238E27FC236}">
                <a16:creationId xmlns:a16="http://schemas.microsoft.com/office/drawing/2014/main" id="{E7DF0212-E12C-4363-8758-C2AB21220892}"/>
              </a:ext>
            </a:extLst>
          </p:cNvPr>
          <p:cNvSpPr/>
          <p:nvPr/>
        </p:nvSpPr>
        <p:spPr>
          <a:xfrm>
            <a:off x="5740400" y="5112019"/>
            <a:ext cx="5804844" cy="596900"/>
          </a:xfrm>
          <a:prstGeom prst="rect">
            <a:avLst/>
          </a:prstGeom>
          <a:solidFill>
            <a:srgbClr val="FAF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TextBox 67">
            <a:extLst>
              <a:ext uri="{FF2B5EF4-FFF2-40B4-BE49-F238E27FC236}">
                <a16:creationId xmlns:a16="http://schemas.microsoft.com/office/drawing/2014/main" id="{BF795ABA-6A4C-403D-BAF9-C6A6DE98A430}"/>
              </a:ext>
            </a:extLst>
          </p:cNvPr>
          <p:cNvSpPr txBox="1"/>
          <p:nvPr/>
        </p:nvSpPr>
        <p:spPr>
          <a:xfrm>
            <a:off x="7480301" y="5186929"/>
            <a:ext cx="2599764" cy="461665"/>
          </a:xfrm>
          <a:prstGeom prst="rect">
            <a:avLst/>
          </a:prstGeom>
          <a:noFill/>
        </p:spPr>
        <p:txBody>
          <a:bodyPr wrap="square" rtlCol="0">
            <a:spAutoFit/>
          </a:bodyPr>
          <a:lstStyle/>
          <a:p>
            <a:r>
              <a:rPr lang="en-GB" sz="2400" dirty="0"/>
              <a:t>Operating System</a:t>
            </a:r>
          </a:p>
        </p:txBody>
      </p:sp>
    </p:spTree>
    <p:extLst>
      <p:ext uri="{BB962C8B-B14F-4D97-AF65-F5344CB8AC3E}">
        <p14:creationId xmlns:p14="http://schemas.microsoft.com/office/powerpoint/2010/main" val="2981265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84BD913-D162-480A-B6BE-4890BC9E1C81}"/>
              </a:ext>
            </a:extLst>
          </p:cNvPr>
          <p:cNvSpPr>
            <a:spLocks noGrp="1"/>
          </p:cNvSpPr>
          <p:nvPr>
            <p:ph type="title"/>
          </p:nvPr>
        </p:nvSpPr>
        <p:spPr/>
        <p:txBody>
          <a:bodyPr/>
          <a:lstStyle/>
          <a:p>
            <a:r>
              <a:rPr lang="en-GB" dirty="0"/>
              <a:t>Type 2 Hypervisors</a:t>
            </a:r>
          </a:p>
        </p:txBody>
      </p:sp>
      <p:graphicFrame>
        <p:nvGraphicFramePr>
          <p:cNvPr id="2" name="Content Placeholder 1">
            <a:extLst>
              <a:ext uri="{FF2B5EF4-FFF2-40B4-BE49-F238E27FC236}">
                <a16:creationId xmlns:a16="http://schemas.microsoft.com/office/drawing/2014/main" id="{8969F8FD-F4F8-4A9C-A55B-567E8E7707C8}"/>
              </a:ext>
            </a:extLst>
          </p:cNvPr>
          <p:cNvGraphicFramePr>
            <a:graphicFrameLocks noGrp="1"/>
          </p:cNvGraphicFramePr>
          <p:nvPr>
            <p:ph idx="1"/>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3475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Purposes of virtualisation and network storage technologies</a:t>
            </a:r>
          </a:p>
        </p:txBody>
      </p:sp>
      <p:sp>
        <p:nvSpPr>
          <p:cNvPr id="3" name="Content Placeholder 2"/>
          <p:cNvSpPr>
            <a:spLocks noGrp="1"/>
          </p:cNvSpPr>
          <p:nvPr>
            <p:ph type="body" idx="1"/>
          </p:nvPr>
        </p:nvSpPr>
        <p:spPr>
          <a:xfrm>
            <a:off x="360947" y="4562475"/>
            <a:ext cx="5506453" cy="2072005"/>
          </a:xfrm>
        </p:spPr>
        <p:txBody>
          <a:bodyPr>
            <a:normAutofit fontScale="77500" lnSpcReduction="20000"/>
          </a:bodyPr>
          <a:lstStyle/>
          <a:p>
            <a:r>
              <a:rPr lang="en-GB" dirty="0"/>
              <a:t>Virtual networking components</a:t>
            </a:r>
          </a:p>
          <a:p>
            <a:pPr lvl="1"/>
            <a:r>
              <a:rPr lang="en-GB" dirty="0"/>
              <a:t>Virtual switch</a:t>
            </a:r>
          </a:p>
          <a:p>
            <a:pPr lvl="1"/>
            <a:r>
              <a:rPr lang="en-GB" dirty="0"/>
              <a:t>Virtual firewall</a:t>
            </a:r>
          </a:p>
          <a:p>
            <a:pPr lvl="1"/>
            <a:r>
              <a:rPr lang="en-GB" dirty="0"/>
              <a:t>Virtual NIC</a:t>
            </a:r>
          </a:p>
          <a:p>
            <a:pPr lvl="1"/>
            <a:r>
              <a:rPr lang="en-GB" dirty="0"/>
              <a:t>Virtual router, Hypervisor</a:t>
            </a:r>
          </a:p>
          <a:p>
            <a:r>
              <a:rPr lang="en-GB" dirty="0"/>
              <a:t>Network storage types</a:t>
            </a:r>
          </a:p>
          <a:p>
            <a:pPr lvl="1"/>
            <a:r>
              <a:rPr lang="en-GB" dirty="0"/>
              <a:t>NAS</a:t>
            </a:r>
          </a:p>
          <a:p>
            <a:pPr lvl="1"/>
            <a:r>
              <a:rPr lang="en-GB" dirty="0"/>
              <a:t>SAN</a:t>
            </a:r>
          </a:p>
          <a:p>
            <a:endParaRPr lang="en-GB" dirty="0"/>
          </a:p>
        </p:txBody>
      </p:sp>
      <p:sp>
        <p:nvSpPr>
          <p:cNvPr id="4" name="Content Placeholder 2"/>
          <p:cNvSpPr txBox="1">
            <a:spLocks/>
          </p:cNvSpPr>
          <p:nvPr/>
        </p:nvSpPr>
        <p:spPr>
          <a:xfrm>
            <a:off x="6578867" y="4562475"/>
            <a:ext cx="5506453" cy="2072005"/>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dirty="0"/>
              <a:t>Connection Types</a:t>
            </a:r>
          </a:p>
          <a:p>
            <a:pPr lvl="1"/>
            <a:r>
              <a:rPr lang="en-GB" dirty="0" err="1"/>
              <a:t>FCoE</a:t>
            </a:r>
            <a:endParaRPr lang="en-GB" dirty="0"/>
          </a:p>
          <a:p>
            <a:pPr lvl="1"/>
            <a:r>
              <a:rPr lang="en-GB" dirty="0"/>
              <a:t>Fibre Channel</a:t>
            </a:r>
          </a:p>
          <a:p>
            <a:pPr lvl="1"/>
            <a:r>
              <a:rPr lang="en-GB" dirty="0"/>
              <a:t>iSCSI</a:t>
            </a:r>
          </a:p>
          <a:p>
            <a:pPr lvl="1"/>
            <a:r>
              <a:rPr lang="en-GB" dirty="0" err="1"/>
              <a:t>Infiniband</a:t>
            </a:r>
            <a:endParaRPr lang="en-GB" dirty="0"/>
          </a:p>
          <a:p>
            <a:r>
              <a:rPr lang="en-GB" dirty="0"/>
              <a:t>Jumbo frames</a:t>
            </a:r>
          </a:p>
        </p:txBody>
      </p:sp>
    </p:spTree>
    <p:extLst>
      <p:ext uri="{BB962C8B-B14F-4D97-AF65-F5344CB8AC3E}">
        <p14:creationId xmlns:p14="http://schemas.microsoft.com/office/powerpoint/2010/main" val="3524234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About </a:t>
            </a:r>
            <a:r>
              <a:rPr lang="en-US" dirty="0" err="1"/>
              <a:t>Virtualisation</a:t>
            </a:r>
            <a:endParaRPr lang="en-US" dirty="0"/>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fontScale="92500" lnSpcReduction="10000"/>
          </a:bodyPr>
          <a:lstStyle/>
          <a:p>
            <a:pPr marL="0" indent="0">
              <a:buNone/>
            </a:pPr>
            <a:r>
              <a:rPr lang="en-US" sz="4800" dirty="0"/>
              <a:t>There are many </a:t>
            </a:r>
            <a:r>
              <a:rPr lang="en-US" sz="4800" dirty="0" err="1"/>
              <a:t>virtualisation</a:t>
            </a:r>
            <a:r>
              <a:rPr lang="en-US" sz="4800" dirty="0"/>
              <a:t> technologies applying to different technology fields, but the underlying concept is the same: </a:t>
            </a:r>
          </a:p>
          <a:p>
            <a:pPr marL="0" indent="0">
              <a:buNone/>
            </a:pPr>
            <a:endParaRPr lang="en-US" sz="4800" dirty="0"/>
          </a:p>
          <a:p>
            <a:pPr marL="0" indent="0">
              <a:buNone/>
            </a:pPr>
            <a:r>
              <a:rPr lang="en-US" sz="48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changing the way users or software see and use a hardware platform by applying abstraction layers between the two</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1693686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TotalTime>
  <Words>654</Words>
  <Application>Microsoft Office PowerPoint</Application>
  <PresentationFormat>Widescreen</PresentationFormat>
  <Paragraphs>122</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Tahoma</vt:lpstr>
      <vt:lpstr>Office Theme</vt:lpstr>
      <vt:lpstr>CY102 - Networking</vt:lpstr>
      <vt:lpstr>Hypervisor</vt:lpstr>
      <vt:lpstr>Hypervisor</vt:lpstr>
      <vt:lpstr>Type 1 Hypervisor</vt:lpstr>
      <vt:lpstr>Type 1 Hypervisors</vt:lpstr>
      <vt:lpstr>Type 2 Hypervisor</vt:lpstr>
      <vt:lpstr>Type 2 Hypervisors</vt:lpstr>
      <vt:lpstr>Purposes of virtualisation and network storage technologies</vt:lpstr>
      <vt:lpstr>About Virtualisation</vt:lpstr>
      <vt:lpstr>Virtual machines </vt:lpstr>
      <vt:lpstr>Virtual Networking Components</vt:lpstr>
      <vt:lpstr>Virtual Switch</vt:lpstr>
      <vt:lpstr>Virtual Firewall</vt:lpstr>
      <vt:lpstr>Virtual NIC</vt:lpstr>
      <vt:lpstr>Virtual Router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CY102 - Networking</dc:title>
  <dc:creator>Leonard Shand</dc:creator>
  <cp:lastModifiedBy>Leonard Shand</cp:lastModifiedBy>
  <cp:revision>9</cp:revision>
  <dcterms:created xsi:type="dcterms:W3CDTF">2020-12-10T10:48:45Z</dcterms:created>
  <dcterms:modified xsi:type="dcterms:W3CDTF">2021-01-13T15:34:26Z</dcterms:modified>
</cp:coreProperties>
</file>