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1" y="2733709"/>
            <a:ext cx="6108101" cy="1373070"/>
          </a:xfrm>
        </p:spPr>
        <p:txBody>
          <a:bodyPr anchor="b">
            <a:noAutofit/>
          </a:bodyPr>
          <a:lstStyle>
            <a:lvl1pPr algn="r">
              <a:defRPr sz="40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12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4711617"/>
            <a:ext cx="7210394" cy="453051"/>
          </a:xfrm>
        </p:spPr>
        <p:txBody>
          <a:bodyPr anchor="b">
            <a:normAutofit/>
          </a:bodyPr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0242" y="609598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39" y="5169584"/>
            <a:ext cx="7210397" cy="62297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11310"/>
            <a:ext cx="865613" cy="1090789"/>
          </a:xfrm>
        </p:spPr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620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11616"/>
            <a:ext cx="865613" cy="1090789"/>
          </a:xfrm>
        </p:spPr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605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92" y="609599"/>
            <a:ext cx="6539158" cy="3036061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5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54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0271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39" y="4711616"/>
            <a:ext cx="7210397" cy="58853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0" y="5300150"/>
            <a:ext cx="7210397" cy="502255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425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0241" y="3022674"/>
            <a:ext cx="2287277" cy="2913513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59103" y="3022674"/>
            <a:ext cx="229743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18117" y="2336873"/>
            <a:ext cx="230251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418117" y="3022674"/>
            <a:ext cx="2302519" cy="2913513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0635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0239" y="4297503"/>
            <a:ext cx="228727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0239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0239" y="4873765"/>
            <a:ext cx="228727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58088" y="4873764"/>
            <a:ext cx="230047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23009" y="4297503"/>
            <a:ext cx="229762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423008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27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291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5448782" y="2040420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7200777" y="5543428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6923" y="609597"/>
            <a:ext cx="80535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652503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05344" y="5936188"/>
            <a:ext cx="2057400" cy="365125"/>
          </a:xfrm>
        </p:spPr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9510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3163" y="5398634"/>
            <a:ext cx="865613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65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122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69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2" y="4232172"/>
            <a:ext cx="7210395" cy="1704017"/>
          </a:xfrm>
        </p:spPr>
        <p:txBody>
          <a:bodyPr>
            <a:normAutofit/>
          </a:bodyPr>
          <a:lstStyle>
            <a:lvl1pPr marL="0" indent="0" algn="r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7092" y="2869896"/>
            <a:ext cx="865613" cy="1090789"/>
          </a:xfrm>
        </p:spPr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802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240" y="2336873"/>
            <a:ext cx="3523769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5592" y="2336873"/>
            <a:ext cx="3525044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481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753230"/>
            <a:ext cx="7210397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763" y="2336874"/>
            <a:ext cx="3354245" cy="69313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42" y="3030009"/>
            <a:ext cx="3523766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5593" y="3030009"/>
            <a:ext cx="3525044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02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75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03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4206252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1" y="2336873"/>
            <a:ext cx="2842559" cy="3599317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44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3" y="753228"/>
            <a:ext cx="7210393" cy="1080938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51250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2336874"/>
            <a:ext cx="2907192" cy="3599315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550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0241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1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3236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8D77F-B413-4C7D-B3BC-EE3B0DFF97B5}" type="datetimeFigureOut">
              <a:rPr lang="en-GB" smtClean="0"/>
              <a:pPr/>
              <a:t>26/04/2018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241" y="5936189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7092" y="753228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F873D-5809-483F-A049-15B0FCD722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0673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i="1" dirty="0" smtClean="0"/>
              <a:t>Software Developer Technician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Lesson </a:t>
            </a:r>
            <a:r>
              <a:rPr lang="en-GB" dirty="0" smtClean="0"/>
              <a:t>2</a:t>
            </a:r>
          </a:p>
          <a:p>
            <a:r>
              <a:rPr lang="en-GB" dirty="0" smtClean="0"/>
              <a:t>C# OOP - The </a:t>
            </a:r>
            <a:r>
              <a:rPr lang="en-GB" dirty="0" smtClean="0"/>
              <a:t>Basics</a:t>
            </a:r>
            <a:endParaRPr lang="en-GB" dirty="0"/>
          </a:p>
          <a:p>
            <a:r>
              <a:rPr lang="en-GB" dirty="0" smtClean="0"/>
              <a:t>Len Shand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C# Operators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7853554"/>
              </p:ext>
            </p:extLst>
          </p:nvPr>
        </p:nvGraphicFramePr>
        <p:xfrm>
          <a:off x="505648" y="1920240"/>
          <a:ext cx="7210425" cy="493776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3417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2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kern="1200" baseline="0" dirty="0" smtClean="0"/>
                        <a:t>Category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kern="1200" baseline="0" dirty="0" smtClean="0"/>
                        <a:t>Operator</a:t>
                      </a:r>
                      <a:endParaRPr lang="en-GB" sz="24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baseline="0" dirty="0" smtClean="0"/>
                        <a:t>Arithmetic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2400" kern="1200" baseline="0" dirty="0" smtClean="0"/>
                        <a:t>-(unary) * / % + -</a:t>
                      </a:r>
                      <a:endParaRPr lang="en-GB" sz="24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baseline="0" dirty="0" smtClean="0"/>
                        <a:t>Relational</a:t>
                      </a: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2400" kern="1200" baseline="0" dirty="0" smtClean="0"/>
                        <a:t>&lt; &gt; &lt;= &gt;= is as</a:t>
                      </a:r>
                      <a:endParaRPr lang="en-GB" sz="24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baseline="0" dirty="0" smtClean="0"/>
                        <a:t>Equality</a:t>
                      </a:r>
                      <a:endParaRPr lang="en-GB" sz="2400" b="1" i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2400" kern="1200" baseline="0" dirty="0" smtClean="0"/>
                        <a:t>== !=</a:t>
                      </a:r>
                      <a:endParaRPr lang="en-GB" sz="24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kern="1200" baseline="0" dirty="0" smtClean="0"/>
                        <a:t>Logical</a:t>
                      </a:r>
                      <a:endParaRPr lang="en-GB" sz="24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2400" kern="1200" baseline="0" dirty="0" smtClean="0"/>
                        <a:t>&amp; (AND)</a:t>
                      </a:r>
                    </a:p>
                    <a:p>
                      <a:r>
                        <a:rPr lang="en-GB" sz="2400" kern="1200" baseline="0" dirty="0" smtClean="0"/>
                        <a:t>^ (XOR)</a:t>
                      </a:r>
                    </a:p>
                    <a:p>
                      <a:r>
                        <a:rPr lang="en-GB" sz="2400" kern="1200" baseline="0" dirty="0" smtClean="0"/>
                        <a:t>| (OR)</a:t>
                      </a:r>
                    </a:p>
                    <a:p>
                      <a:r>
                        <a:rPr lang="en-GB" sz="2400" kern="1200" baseline="0" dirty="0" smtClean="0"/>
                        <a:t>! (NOT)</a:t>
                      </a:r>
                    </a:p>
                    <a:p>
                      <a:r>
                        <a:rPr lang="en-GB" sz="2400" kern="1200" baseline="0" dirty="0" smtClean="0"/>
                        <a:t>&amp;&amp; (Conditional AND)</a:t>
                      </a:r>
                    </a:p>
                    <a:p>
                      <a:r>
                        <a:rPr lang="en-GB" sz="2400" kern="1200" baseline="0" dirty="0" smtClean="0"/>
                        <a:t>|| (Conditional OR)</a:t>
                      </a:r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kern="1200" baseline="0" dirty="0" smtClean="0"/>
                        <a:t>Assignment</a:t>
                      </a:r>
                      <a:endParaRPr lang="en-GB" sz="2400" dirty="0" smtClean="0"/>
                    </a:p>
                    <a:p>
                      <a:endParaRPr lang="en-GB" sz="2400" dirty="0"/>
                    </a:p>
                  </a:txBody>
                  <a:tcPr marL="80116" marR="80116"/>
                </a:tc>
                <a:tc>
                  <a:txBody>
                    <a:bodyPr/>
                    <a:lstStyle/>
                    <a:p>
                      <a:r>
                        <a:rPr lang="en-GB" sz="2400" kern="1200" baseline="0" dirty="0" smtClean="0"/>
                        <a:t>= *= /= %= += -= &lt;&lt;= &gt;&gt;= &amp;= ^= |= =&gt;</a:t>
                      </a:r>
                      <a:endParaRPr lang="en-GB" sz="2400" dirty="0"/>
                    </a:p>
                  </a:txBody>
                  <a:tcPr marL="80116" marR="8011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Order of Precedence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/>
              <a:t>Some operators are performed before </a:t>
            </a:r>
            <a:r>
              <a:rPr lang="en-GB" i="1" dirty="0" smtClean="0"/>
              <a:t>others</a:t>
            </a:r>
          </a:p>
          <a:p>
            <a:pPr lvl="1">
              <a:buNone/>
            </a:pPr>
            <a:r>
              <a:rPr lang="en-GB" i="1" dirty="0"/>
              <a:t>	</a:t>
            </a:r>
            <a:r>
              <a:rPr lang="en-GB" i="1" dirty="0" smtClean="0"/>
              <a:t>	4 </a:t>
            </a:r>
            <a:r>
              <a:rPr lang="en-GB" i="1" dirty="0"/>
              <a:t>+ 6 * 2 = 16 (not 20)</a:t>
            </a:r>
          </a:p>
          <a:p>
            <a:r>
              <a:rPr lang="en-GB" dirty="0"/>
              <a:t> </a:t>
            </a:r>
            <a:r>
              <a:rPr lang="en-GB" i="1" dirty="0"/>
              <a:t>This priority of operators is the ‘order </a:t>
            </a:r>
            <a:r>
              <a:rPr lang="en-GB" i="1" dirty="0" smtClean="0"/>
              <a:t>of precedence</a:t>
            </a:r>
            <a:r>
              <a:rPr lang="en-GB" i="1" dirty="0"/>
              <a:t>’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Increment and Decrement Operators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C# increment and decrement operators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Unit </a:t>
            </a:r>
            <a:r>
              <a:rPr lang="en-GB" dirty="0" smtClean="0"/>
              <a:t>increment and decrement shorthand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9868" y="2636912"/>
            <a:ext cx="8763938" cy="1077218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txBody>
          <a:bodyPr wrap="none" rtlCol="0">
            <a:spAutoFit/>
          </a:bodyPr>
          <a:lstStyle/>
          <a:p>
            <a:r>
              <a:rPr lang="en-GB" sz="3200" i="1" dirty="0"/>
              <a:t>x = x + 1; </a:t>
            </a:r>
            <a:r>
              <a:rPr lang="en-GB" sz="3200" i="1" dirty="0" smtClean="0"/>
              <a:t>  //</a:t>
            </a:r>
            <a:r>
              <a:rPr lang="en-GB" sz="3200" i="1" dirty="0"/>
              <a:t>Increase value of variable x by 1</a:t>
            </a:r>
          </a:p>
          <a:p>
            <a:r>
              <a:rPr lang="en-GB" sz="3200" i="1" dirty="0"/>
              <a:t>x = x - 1; </a:t>
            </a:r>
            <a:r>
              <a:rPr lang="en-GB" sz="3200" i="1" dirty="0" smtClean="0"/>
              <a:t>  //</a:t>
            </a:r>
            <a:r>
              <a:rPr lang="en-GB" sz="3200" i="1" dirty="0"/>
              <a:t>Decrease value of variable y by 1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5336024"/>
            <a:ext cx="8496944" cy="1200329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600" i="1" dirty="0" smtClean="0"/>
              <a:t>x++;   //Increment x by 1</a:t>
            </a:r>
          </a:p>
          <a:p>
            <a:r>
              <a:rPr lang="en-GB" sz="3600" i="1" dirty="0" smtClean="0"/>
              <a:t>x--;   //Decrement x by 1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 of Brackets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248471"/>
          </a:xfrm>
        </p:spPr>
        <p:txBody>
          <a:bodyPr/>
          <a:lstStyle/>
          <a:p>
            <a:r>
              <a:rPr lang="en-GB" dirty="0" smtClean="0"/>
              <a:t>The use of brackets improve readability</a:t>
            </a:r>
          </a:p>
          <a:p>
            <a:r>
              <a:rPr lang="en-GB" dirty="0" smtClean="0"/>
              <a:t> Force specific operators to be calculated before others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We </a:t>
            </a:r>
            <a:r>
              <a:rPr lang="en-GB" dirty="0" smtClean="0"/>
              <a:t>may want the result as either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3153162"/>
            <a:ext cx="2088232" cy="707886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000" i="1" dirty="0"/>
              <a:t>a + b * c</a:t>
            </a:r>
            <a:endParaRPr lang="en-GB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5157192"/>
            <a:ext cx="2664296" cy="769441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400" i="1" dirty="0"/>
              <a:t>(a + b) * c</a:t>
            </a:r>
            <a:endParaRPr lang="en-GB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3707904" y="5157192"/>
            <a:ext cx="2664296" cy="769441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4400" i="1" dirty="0" smtClean="0"/>
              <a:t>a </a:t>
            </a:r>
            <a:r>
              <a:rPr lang="en-GB" sz="4400" i="1" dirty="0"/>
              <a:t>+ (</a:t>
            </a:r>
            <a:r>
              <a:rPr lang="en-GB" sz="4400" i="1" dirty="0" smtClean="0"/>
              <a:t>b </a:t>
            </a:r>
            <a:r>
              <a:rPr lang="en-GB" sz="4400" i="1" dirty="0"/>
              <a:t>* </a:t>
            </a:r>
            <a:r>
              <a:rPr lang="en-GB" sz="4400" i="1" dirty="0" smtClean="0"/>
              <a:t>c)</a:t>
            </a:r>
            <a:endParaRPr lang="en-GB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 Operator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36911"/>
          </a:xfrm>
        </p:spPr>
        <p:txBody>
          <a:bodyPr/>
          <a:lstStyle/>
          <a:p>
            <a:r>
              <a:rPr lang="en-GB" dirty="0" smtClean="0"/>
              <a:t>Divides two numbers and returns only the remainder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14348" y="3643314"/>
            <a:ext cx="5513836" cy="923330"/>
          </a:xfrm>
          <a:prstGeom prst="rect">
            <a:avLst/>
          </a:prstGeom>
          <a:solidFill>
            <a:schemeClr val="accent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dirty="0" smtClean="0"/>
              <a:t>76 mod 5 returns 1</a:t>
            </a:r>
          </a:p>
          <a:p>
            <a:pPr>
              <a:buNone/>
            </a:pPr>
            <a:r>
              <a:rPr lang="en-GB" dirty="0" smtClean="0"/>
              <a:t>(76 goes into 5 15 times with a remainder of 1)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Comparison operators compares two operands (values)</a:t>
            </a:r>
          </a:p>
          <a:p>
            <a:pPr lvl="1">
              <a:buNone/>
            </a:pPr>
            <a:r>
              <a:rPr lang="en-GB" dirty="0" smtClean="0"/>
              <a:t>== equals</a:t>
            </a:r>
          </a:p>
          <a:p>
            <a:pPr lvl="1">
              <a:buNone/>
            </a:pPr>
            <a:r>
              <a:rPr lang="en-GB" dirty="0" smtClean="0"/>
              <a:t>!= not equal to</a:t>
            </a:r>
          </a:p>
          <a:p>
            <a:pPr lvl="1">
              <a:buNone/>
            </a:pPr>
            <a:r>
              <a:rPr lang="en-GB" dirty="0" smtClean="0"/>
              <a:t>&lt; less than</a:t>
            </a:r>
          </a:p>
          <a:p>
            <a:pPr lvl="1">
              <a:buNone/>
            </a:pPr>
            <a:r>
              <a:rPr lang="en-GB" dirty="0" smtClean="0"/>
              <a:t>&gt;greater than</a:t>
            </a:r>
          </a:p>
          <a:p>
            <a:pPr lvl="1">
              <a:buNone/>
            </a:pPr>
            <a:r>
              <a:rPr lang="en-GB" dirty="0" smtClean="0"/>
              <a:t>&lt;= less than or equal to</a:t>
            </a:r>
          </a:p>
          <a:p>
            <a:pPr lvl="1">
              <a:buNone/>
            </a:pPr>
            <a:r>
              <a:rPr lang="en-GB" dirty="0" smtClean="0"/>
              <a:t>&gt;= greater than or equal to</a:t>
            </a:r>
          </a:p>
          <a:p>
            <a:pPr lvl="1">
              <a:buNone/>
            </a:pPr>
            <a:r>
              <a:rPr lang="en-GB" dirty="0" smtClean="0"/>
              <a:t>Is an object type comparer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5949280"/>
            <a:ext cx="6768752" cy="830997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i="1" dirty="0"/>
              <a:t>If (x &lt; 10) </a:t>
            </a:r>
            <a:r>
              <a:rPr lang="en-GB" sz="2400" i="1" dirty="0" smtClean="0"/>
              <a:t>            //</a:t>
            </a:r>
            <a:r>
              <a:rPr lang="en-GB" sz="2400" i="1" dirty="0"/>
              <a:t>Is x less than 10</a:t>
            </a:r>
          </a:p>
          <a:p>
            <a:r>
              <a:rPr lang="en-GB" sz="2400" i="1" dirty="0"/>
              <a:t>If (x != 10</a:t>
            </a:r>
            <a:r>
              <a:rPr lang="en-GB" sz="2400" i="1" dirty="0" smtClean="0"/>
              <a:t>)           //</a:t>
            </a:r>
            <a:r>
              <a:rPr lang="en-GB" sz="2400" i="1" dirty="0"/>
              <a:t>Is x not equal to 10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Logical Operators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360370"/>
              </p:ext>
            </p:extLst>
          </p:nvPr>
        </p:nvGraphicFramePr>
        <p:xfrm>
          <a:off x="344427" y="2255376"/>
          <a:ext cx="3754761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1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AND</a:t>
                      </a:r>
                      <a:endParaRPr lang="en-GB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</a:rPr>
                        <a:t>Q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94951540"/>
              </p:ext>
            </p:extLst>
          </p:nvPr>
        </p:nvGraphicFramePr>
        <p:xfrm>
          <a:off x="4932040" y="2255376"/>
          <a:ext cx="3754761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1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OR</a:t>
                      </a:r>
                      <a:endParaRPr lang="en-GB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</a:rPr>
                        <a:t>Q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17092284"/>
              </p:ext>
            </p:extLst>
          </p:nvPr>
        </p:nvGraphicFramePr>
        <p:xfrm>
          <a:off x="2051720" y="5013176"/>
          <a:ext cx="2503174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1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NOT</a:t>
                      </a:r>
                      <a:endParaRPr lang="en-GB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</a:rPr>
                        <a:t>Q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 of Logical Operators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2402885"/>
            <a:ext cx="8208912" cy="954107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if </a:t>
            </a:r>
            <a:r>
              <a:rPr lang="en-GB" sz="2800" dirty="0"/>
              <a:t>(</a:t>
            </a:r>
            <a:r>
              <a:rPr lang="en-GB" sz="2800" dirty="0" err="1"/>
              <a:t>studentCount</a:t>
            </a:r>
            <a:r>
              <a:rPr lang="en-GB" sz="2800" dirty="0"/>
              <a:t> &gt; 20 &amp; </a:t>
            </a:r>
            <a:r>
              <a:rPr lang="en-GB" sz="2800" dirty="0" err="1"/>
              <a:t>teacherCount</a:t>
            </a:r>
            <a:r>
              <a:rPr lang="en-GB" sz="2800" dirty="0"/>
              <a:t> &gt; 0)</a:t>
            </a:r>
          </a:p>
          <a:p>
            <a:r>
              <a:rPr lang="en-GB" sz="2800" dirty="0" smtClean="0"/>
              <a:t>//run </a:t>
            </a:r>
            <a:r>
              <a:rPr lang="en-GB" sz="2800" dirty="0"/>
              <a:t>course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3843045"/>
            <a:ext cx="8245424" cy="954107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if </a:t>
            </a:r>
            <a:r>
              <a:rPr lang="en-GB" sz="2800" dirty="0"/>
              <a:t>(</a:t>
            </a:r>
            <a:r>
              <a:rPr lang="en-GB" sz="2800" dirty="0" err="1"/>
              <a:t>fireAlarm</a:t>
            </a:r>
            <a:r>
              <a:rPr lang="en-GB" sz="2800" dirty="0"/>
              <a:t> | </a:t>
            </a:r>
            <a:r>
              <a:rPr lang="en-GB" sz="2800" dirty="0" err="1"/>
              <a:t>burglarAlarm</a:t>
            </a:r>
            <a:r>
              <a:rPr lang="en-GB" sz="2800" dirty="0"/>
              <a:t>)</a:t>
            </a:r>
          </a:p>
          <a:p>
            <a:r>
              <a:rPr lang="en-GB" sz="2800" dirty="0" smtClean="0"/>
              <a:t>//sounder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5499229"/>
            <a:ext cx="8245424" cy="954107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if (! </a:t>
            </a:r>
            <a:r>
              <a:rPr lang="en-GB" sz="2800" dirty="0" err="1" smtClean="0"/>
              <a:t>attendedTag</a:t>
            </a:r>
            <a:r>
              <a:rPr lang="en-GB" sz="2800" dirty="0" smtClean="0"/>
              <a:t>)</a:t>
            </a:r>
          </a:p>
          <a:p>
            <a:r>
              <a:rPr lang="en-GB" sz="2800" dirty="0" smtClean="0"/>
              <a:t>//cancel EMA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Event Handlers</a:t>
            </a:r>
          </a:p>
          <a:p>
            <a:r>
              <a:rPr lang="en-GB" smtClean="0"/>
              <a:t>Constructs</a:t>
            </a:r>
          </a:p>
          <a:p>
            <a:pPr>
              <a:buNone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Previously...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 smtClean="0"/>
              <a:t>What is the .NET Framework?</a:t>
            </a:r>
          </a:p>
          <a:p>
            <a:r>
              <a:rPr lang="en-GB" i="1" dirty="0" smtClean="0"/>
              <a:t>Introduction to C#</a:t>
            </a:r>
          </a:p>
          <a:p>
            <a:r>
              <a:rPr lang="en-GB" i="1" dirty="0" smtClean="0"/>
              <a:t>Visual Studio</a:t>
            </a:r>
          </a:p>
          <a:p>
            <a:r>
              <a:rPr lang="en-GB" i="1" dirty="0" smtClean="0"/>
              <a:t>Forms</a:t>
            </a:r>
          </a:p>
          <a:p>
            <a:r>
              <a:rPr lang="en-GB" i="1" dirty="0" smtClean="0"/>
              <a:t>Controls</a:t>
            </a:r>
          </a:p>
          <a:p>
            <a:r>
              <a:rPr lang="en-GB" i="1" dirty="0" smtClean="0"/>
              <a:t>Naming conventions</a:t>
            </a:r>
          </a:p>
          <a:p>
            <a:r>
              <a:rPr lang="en-GB" i="1" dirty="0" smtClean="0"/>
              <a:t>Introduction to C# coding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Introduction to C# coding</a:t>
            </a:r>
          </a:p>
          <a:p>
            <a:r>
              <a:rPr lang="en-GB" dirty="0" smtClean="0"/>
              <a:t> Forms &amp; controls</a:t>
            </a:r>
          </a:p>
          <a:p>
            <a:pPr lvl="1"/>
            <a:r>
              <a:rPr lang="en-GB" dirty="0" smtClean="0"/>
              <a:t>Textbox</a:t>
            </a:r>
          </a:p>
          <a:p>
            <a:pPr lvl="1"/>
            <a:r>
              <a:rPr lang="en-GB" dirty="0" err="1" smtClean="0"/>
              <a:t>Listbox</a:t>
            </a:r>
            <a:endParaRPr lang="en-GB" dirty="0" smtClean="0"/>
          </a:p>
          <a:p>
            <a:pPr lvl="1"/>
            <a:r>
              <a:rPr lang="en-GB" dirty="0" smtClean="0"/>
              <a:t>Button</a:t>
            </a:r>
          </a:p>
          <a:p>
            <a:r>
              <a:rPr lang="en-GB" dirty="0" smtClean="0"/>
              <a:t> Variables &amp; constants</a:t>
            </a:r>
          </a:p>
          <a:p>
            <a:r>
              <a:rPr lang="en-GB" dirty="0" smtClean="0"/>
              <a:t> Operators</a:t>
            </a:r>
          </a:p>
          <a:p>
            <a:pPr lvl="1"/>
            <a:r>
              <a:rPr lang="en-GB" dirty="0" smtClean="0"/>
              <a:t>Arithmetic</a:t>
            </a:r>
          </a:p>
          <a:p>
            <a:pPr lvl="1"/>
            <a:r>
              <a:rPr lang="en-GB" dirty="0" smtClean="0"/>
              <a:t>Comparison</a:t>
            </a:r>
          </a:p>
          <a:p>
            <a:pPr lvl="1"/>
            <a:r>
              <a:rPr lang="en-GB" dirty="0" smtClean="0"/>
              <a:t>Logical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Changing Label Properties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Label – </a:t>
            </a:r>
            <a:r>
              <a:rPr lang="en-GB" dirty="0" err="1" smtClean="0"/>
              <a:t>lblName</a:t>
            </a:r>
            <a:endParaRPr lang="en-GB" dirty="0" smtClean="0"/>
          </a:p>
          <a:p>
            <a:r>
              <a:rPr lang="en-GB" dirty="0" smtClean="0"/>
              <a:t> Button - </a:t>
            </a:r>
            <a:r>
              <a:rPr lang="en-GB" dirty="0" err="1" smtClean="0"/>
              <a:t>btnUpdate</a:t>
            </a:r>
            <a:endParaRPr lang="en-GB" dirty="0" smtClean="0"/>
          </a:p>
          <a:p>
            <a:r>
              <a:rPr lang="en-GB" dirty="0" smtClean="0"/>
              <a:t> On button change label text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3356992"/>
            <a:ext cx="6480720" cy="3139321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i="1" dirty="0"/>
              <a:t>public partial class Form1 : Form</a:t>
            </a:r>
          </a:p>
          <a:p>
            <a:r>
              <a:rPr lang="en-GB" i="1" dirty="0"/>
              <a:t>{</a:t>
            </a:r>
          </a:p>
          <a:p>
            <a:r>
              <a:rPr lang="en-GB" i="1" dirty="0"/>
              <a:t>public Form1()</a:t>
            </a:r>
          </a:p>
          <a:p>
            <a:r>
              <a:rPr lang="en-GB" i="1" dirty="0"/>
              <a:t>{</a:t>
            </a:r>
          </a:p>
          <a:p>
            <a:r>
              <a:rPr lang="en-GB" i="1" dirty="0" err="1"/>
              <a:t>InitializeComponent</a:t>
            </a:r>
            <a:r>
              <a:rPr lang="en-GB" i="1" dirty="0"/>
              <a:t>();</a:t>
            </a:r>
          </a:p>
          <a:p>
            <a:r>
              <a:rPr lang="en-GB" i="1" dirty="0"/>
              <a:t>}</a:t>
            </a:r>
          </a:p>
          <a:p>
            <a:r>
              <a:rPr lang="en-GB" i="1" dirty="0"/>
              <a:t>private void </a:t>
            </a:r>
            <a:r>
              <a:rPr lang="en-GB" i="1" dirty="0" err="1"/>
              <a:t>btnUpdate_Click</a:t>
            </a:r>
            <a:r>
              <a:rPr lang="en-GB" i="1" dirty="0"/>
              <a:t>(object sender, </a:t>
            </a:r>
            <a:r>
              <a:rPr lang="en-GB" i="1" dirty="0" err="1"/>
              <a:t>EventArgs</a:t>
            </a:r>
            <a:r>
              <a:rPr lang="en-GB" i="1" dirty="0"/>
              <a:t> e)</a:t>
            </a:r>
          </a:p>
          <a:p>
            <a:r>
              <a:rPr lang="en-GB" i="1" dirty="0"/>
              <a:t>{</a:t>
            </a:r>
          </a:p>
          <a:p>
            <a:r>
              <a:rPr lang="en-GB" i="1" dirty="0" err="1"/>
              <a:t>lblName.text</a:t>
            </a:r>
            <a:r>
              <a:rPr lang="en-GB" i="1" dirty="0"/>
              <a:t> = “hello world”;</a:t>
            </a:r>
          </a:p>
          <a:p>
            <a:r>
              <a:rPr lang="en-GB" i="1" dirty="0"/>
              <a:t>}</a:t>
            </a:r>
          </a:p>
          <a:p>
            <a:r>
              <a:rPr lang="en-GB" i="1" dirty="0"/>
              <a:t>}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Variables are memory locations within the computer’s memory</a:t>
            </a:r>
          </a:p>
          <a:p>
            <a:r>
              <a:rPr lang="en-GB" dirty="0" smtClean="0"/>
              <a:t> A variable can store a value</a:t>
            </a:r>
          </a:p>
          <a:p>
            <a:r>
              <a:rPr lang="en-GB" dirty="0" smtClean="0"/>
              <a:t> A variable can change its value</a:t>
            </a:r>
          </a:p>
          <a:p>
            <a:endParaRPr lang="en-GB" dirty="0" smtClean="0"/>
          </a:p>
          <a:p>
            <a:r>
              <a:rPr lang="en-GB" dirty="0" smtClean="0"/>
              <a:t> A variable must be declared with a data-type</a:t>
            </a:r>
          </a:p>
          <a:p>
            <a:r>
              <a:rPr lang="en-GB" dirty="0" smtClean="0"/>
              <a:t> C# is strongly-typed language therefore all variables </a:t>
            </a:r>
            <a:r>
              <a:rPr lang="en-GB" b="1" dirty="0" smtClean="0"/>
              <a:t>MUST</a:t>
            </a:r>
            <a:r>
              <a:rPr lang="en-GB" dirty="0" smtClean="0"/>
              <a:t> be declared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92696"/>
          </a:xfrm>
        </p:spPr>
        <p:txBody>
          <a:bodyPr>
            <a:normAutofit/>
          </a:bodyPr>
          <a:lstStyle/>
          <a:p>
            <a:r>
              <a:rPr lang="en-GB" dirty="0" smtClean="0"/>
              <a:t>Data Types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966710"/>
              </p:ext>
            </p:extLst>
          </p:nvPr>
        </p:nvGraphicFramePr>
        <p:xfrm>
          <a:off x="179512" y="887494"/>
          <a:ext cx="8229600" cy="593344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2026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3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smtClean="0"/>
                        <a:t>Data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baseline="0" dirty="0" smtClean="0"/>
                        <a:t>Range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err="1" smtClean="0"/>
                        <a:t>sbyte</a:t>
                      </a:r>
                      <a:endParaRPr lang="en-GB" sz="1400" kern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-128 to 127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smtClean="0"/>
                        <a:t>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0 to 255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smtClean="0"/>
                        <a:t>short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-32,768 to 32,767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err="1" smtClean="0"/>
                        <a:t>ushort</a:t>
                      </a:r>
                      <a:endParaRPr lang="en-GB" sz="1400" kern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0 to 65,535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err="1" smtClean="0"/>
                        <a:t>int</a:t>
                      </a:r>
                      <a:endParaRPr lang="en-GB" sz="1400" kern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-2,147,483,648 to 2,147,483,647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err="1" smtClean="0"/>
                        <a:t>uint</a:t>
                      </a:r>
                      <a:endParaRPr lang="en-GB" sz="1400" kern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0 to 4,294,967,295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smtClean="0"/>
                        <a:t>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-9,223,372,036,854,775,808 to 9,223,372,036,854,775,807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err="1" smtClean="0"/>
                        <a:t>ulong</a:t>
                      </a:r>
                      <a:endParaRPr lang="en-GB" sz="1400" kern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18,446,744,073,709,551,615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smtClean="0"/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Single character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smtClean="0"/>
                        <a:t>float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32-bit signed floating-point. 1.5x1045 3.4x1038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smtClean="0"/>
                        <a:t>double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64-bit signed floating-point. 5x10324 1.7x10308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smtClean="0"/>
                        <a:t>decimal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128-bit signed floating-point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err="1" smtClean="0"/>
                        <a:t>bool</a:t>
                      </a:r>
                      <a:endParaRPr lang="en-GB" sz="1400" kern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TRUE/FALSE value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smtClean="0"/>
                        <a:t>string</a:t>
                      </a:r>
                      <a:endParaRPr lang="en-GB" sz="1400" b="1" i="1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Text, number and characters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baseline="0" dirty="0" smtClean="0"/>
                        <a:t>object</a:t>
                      </a:r>
                      <a:endParaRPr lang="en-GB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200" baseline="0" dirty="0" smtClean="0"/>
                        <a:t>Represents a general purpose type. </a:t>
                      </a:r>
                      <a:r>
                        <a:rPr lang="en-GB" sz="1400" kern="1200" baseline="0" dirty="0" err="1" smtClean="0"/>
                        <a:t>System.Object</a:t>
                      </a:r>
                      <a:r>
                        <a:rPr lang="en-GB" sz="1400" kern="1200" baseline="0" dirty="0" smtClean="0"/>
                        <a:t> class.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Constants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Similar to a variable, but once assigned a value a constant cannot be changed</a:t>
            </a:r>
          </a:p>
          <a:p>
            <a:r>
              <a:rPr lang="en-GB" dirty="0" smtClean="0"/>
              <a:t> Same set of </a:t>
            </a:r>
            <a:r>
              <a:rPr lang="en-GB" b="1" i="1" dirty="0" smtClean="0"/>
              <a:t>data-types</a:t>
            </a:r>
            <a:r>
              <a:rPr lang="en-GB" dirty="0" smtClean="0"/>
              <a:t> available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4005064"/>
            <a:ext cx="7920880" cy="1200329"/>
          </a:xfrm>
          <a:prstGeom prst="rect">
            <a:avLst/>
          </a:prstGeom>
          <a:solidFill>
            <a:schemeClr val="accent1">
              <a:alpha val="3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600" i="1" dirty="0"/>
              <a:t>const </a:t>
            </a:r>
            <a:r>
              <a:rPr lang="en-GB" sz="3600" i="1" dirty="0" err="1"/>
              <a:t>int</a:t>
            </a:r>
            <a:r>
              <a:rPr lang="en-GB" sz="3600" i="1" dirty="0"/>
              <a:t> </a:t>
            </a:r>
            <a:r>
              <a:rPr lang="en-GB" sz="3600" i="1" dirty="0" err="1"/>
              <a:t>interestRate</a:t>
            </a:r>
            <a:r>
              <a:rPr lang="en-GB" sz="3600" i="1" dirty="0"/>
              <a:t> = 10;</a:t>
            </a:r>
          </a:p>
          <a:p>
            <a:r>
              <a:rPr lang="en-GB" sz="3600" i="1" dirty="0"/>
              <a:t>const </a:t>
            </a:r>
            <a:r>
              <a:rPr lang="en-GB" sz="3600" i="1" dirty="0" err="1"/>
              <a:t>int</a:t>
            </a:r>
            <a:r>
              <a:rPr lang="en-GB" sz="3600" i="1" dirty="0"/>
              <a:t> </a:t>
            </a:r>
            <a:r>
              <a:rPr lang="en-GB" sz="3600" i="1" dirty="0" err="1"/>
              <a:t>speedOfLight</a:t>
            </a:r>
            <a:r>
              <a:rPr lang="en-GB" sz="3600" i="1" dirty="0"/>
              <a:t>= 299792458;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Expressions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i="1" dirty="0"/>
              <a:t>An expression is a mathematical operation</a:t>
            </a:r>
          </a:p>
          <a:p>
            <a:r>
              <a:rPr lang="en-GB" dirty="0"/>
              <a:t> </a:t>
            </a:r>
            <a:r>
              <a:rPr lang="en-GB" i="1" dirty="0"/>
              <a:t>The most basic expression consists of </a:t>
            </a:r>
            <a:r>
              <a:rPr lang="en-GB" i="1" dirty="0" smtClean="0"/>
              <a:t>an operator</a:t>
            </a:r>
            <a:r>
              <a:rPr lang="en-GB" i="1" dirty="0"/>
              <a:t>, two operands and an </a:t>
            </a:r>
            <a:r>
              <a:rPr lang="en-GB" i="1" dirty="0" smtClean="0"/>
              <a:t>assignment</a:t>
            </a:r>
          </a:p>
          <a:p>
            <a:endParaRPr lang="en-GB" i="1" dirty="0"/>
          </a:p>
          <a:p>
            <a:endParaRPr lang="en-GB" i="1" dirty="0" smtClean="0"/>
          </a:p>
          <a:p>
            <a:r>
              <a:rPr lang="en-GB" i="1" dirty="0"/>
              <a:t>It has two </a:t>
            </a:r>
            <a:r>
              <a:rPr lang="en-GB" i="1" dirty="0" smtClean="0"/>
              <a:t>parts</a:t>
            </a:r>
          </a:p>
          <a:p>
            <a:pPr lvl="1"/>
            <a:r>
              <a:rPr lang="en-GB" i="1" dirty="0" smtClean="0"/>
              <a:t>Operators </a:t>
            </a:r>
            <a:r>
              <a:rPr lang="en-GB" i="1" dirty="0"/>
              <a:t>– numbers </a:t>
            </a:r>
            <a:r>
              <a:rPr lang="en-GB" i="1" dirty="0" smtClean="0"/>
              <a:t>variables</a:t>
            </a:r>
          </a:p>
          <a:p>
            <a:pPr lvl="1"/>
            <a:r>
              <a:rPr lang="en-GB" i="1" dirty="0" smtClean="0"/>
              <a:t>Operands </a:t>
            </a:r>
            <a:r>
              <a:rPr lang="en-GB" i="1" dirty="0"/>
              <a:t>– mathematical, Logic &amp; Comparison symbols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229200"/>
            <a:ext cx="7632848" cy="1077218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200" i="1" dirty="0" err="1"/>
              <a:t>int</a:t>
            </a:r>
            <a:r>
              <a:rPr lang="en-GB" sz="3200" i="1" dirty="0"/>
              <a:t> result = 2 + 1</a:t>
            </a:r>
            <a:r>
              <a:rPr lang="en-GB" sz="3200" i="1" dirty="0" smtClean="0"/>
              <a:t>;</a:t>
            </a:r>
          </a:p>
          <a:p>
            <a:r>
              <a:rPr lang="en-GB" sz="3200" i="1" dirty="0" err="1"/>
              <a:t>int</a:t>
            </a:r>
            <a:r>
              <a:rPr lang="en-GB" sz="3200" i="1" dirty="0"/>
              <a:t> </a:t>
            </a:r>
            <a:r>
              <a:rPr lang="en-GB" sz="3200" i="1" dirty="0" err="1"/>
              <a:t>YearSize</a:t>
            </a:r>
            <a:r>
              <a:rPr lang="en-GB" sz="3200" i="1" dirty="0"/>
              <a:t> = class1 * </a:t>
            </a:r>
            <a:r>
              <a:rPr lang="en-GB" sz="3200" i="1" dirty="0" err="1"/>
              <a:t>numberOfClasses</a:t>
            </a:r>
            <a:r>
              <a:rPr lang="en-GB" sz="3200" i="1" dirty="0"/>
              <a:t>;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Assignment Operator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Assigns the result of an expression to a variable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1521" y="3068960"/>
            <a:ext cx="8856984" cy="3046988"/>
          </a:xfrm>
          <a:prstGeom prst="rect">
            <a:avLst/>
          </a:prstGeom>
          <a:solidFill>
            <a:schemeClr val="accent1">
              <a:alpha val="34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i="1" dirty="0"/>
              <a:t>x = 10; </a:t>
            </a:r>
            <a:endParaRPr lang="en-GB" sz="2400" i="1" dirty="0" smtClean="0"/>
          </a:p>
          <a:p>
            <a:r>
              <a:rPr lang="en-GB" sz="2400" i="1" dirty="0" smtClean="0"/>
              <a:t>//</a:t>
            </a:r>
            <a:r>
              <a:rPr lang="en-GB" sz="2400" i="1" dirty="0"/>
              <a:t>Assigns the value 10 to a variable named x</a:t>
            </a:r>
          </a:p>
          <a:p>
            <a:endParaRPr lang="en-GB" sz="2400" i="1" dirty="0" smtClean="0"/>
          </a:p>
          <a:p>
            <a:r>
              <a:rPr lang="en-GB" sz="2400" i="1" dirty="0" smtClean="0"/>
              <a:t>x </a:t>
            </a:r>
            <a:r>
              <a:rPr lang="en-GB" sz="2400" i="1" dirty="0"/>
              <a:t>= y + z; </a:t>
            </a:r>
            <a:endParaRPr lang="en-GB" sz="2400" i="1" dirty="0" smtClean="0"/>
          </a:p>
          <a:p>
            <a:r>
              <a:rPr lang="en-GB" sz="2400" i="1" dirty="0" smtClean="0"/>
              <a:t>//</a:t>
            </a:r>
            <a:r>
              <a:rPr lang="en-GB" sz="2400" i="1" dirty="0"/>
              <a:t>Assigns result of variable y added to variable z to variable x</a:t>
            </a:r>
          </a:p>
          <a:p>
            <a:endParaRPr lang="en-GB" sz="2400" i="1" dirty="0" smtClean="0"/>
          </a:p>
          <a:p>
            <a:r>
              <a:rPr lang="en-GB" sz="2400" i="1" dirty="0" smtClean="0"/>
              <a:t>x </a:t>
            </a:r>
            <a:r>
              <a:rPr lang="en-GB" sz="2400" i="1" dirty="0"/>
              <a:t>= y; </a:t>
            </a:r>
            <a:endParaRPr lang="en-GB" sz="2400" i="1" dirty="0" smtClean="0"/>
          </a:p>
          <a:p>
            <a:r>
              <a:rPr lang="en-GB" sz="2400" i="1" dirty="0" smtClean="0"/>
              <a:t>//</a:t>
            </a:r>
            <a:r>
              <a:rPr lang="en-GB" sz="2400" i="1" dirty="0"/>
              <a:t>Assigns the value of variable y to variable x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8A23C550-FE21-4D74-A44B-CD9BEB43D9F7}" vid="{B8C78EB3-590D-4BA8-B3E4-236413F4DD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111</TotalTime>
  <Words>716</Words>
  <Application>Microsoft Office PowerPoint</Application>
  <PresentationFormat>On-screen Show (4:3)</PresentationFormat>
  <Paragraphs>212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Trebuchet MS</vt:lpstr>
      <vt:lpstr>Theme2</vt:lpstr>
      <vt:lpstr>Software Developer Technician</vt:lpstr>
      <vt:lpstr>Previously...</vt:lpstr>
      <vt:lpstr>Objectives</vt:lpstr>
      <vt:lpstr>Changing Label Properties</vt:lpstr>
      <vt:lpstr>Variables</vt:lpstr>
      <vt:lpstr>Data Types</vt:lpstr>
      <vt:lpstr>Constants</vt:lpstr>
      <vt:lpstr>Expressions</vt:lpstr>
      <vt:lpstr>Assignment Operator</vt:lpstr>
      <vt:lpstr>C# Operators</vt:lpstr>
      <vt:lpstr>Order of Precedence</vt:lpstr>
      <vt:lpstr>Increment and Decrement Operators</vt:lpstr>
      <vt:lpstr>Use of Brackets</vt:lpstr>
      <vt:lpstr>Mod Operator</vt:lpstr>
      <vt:lpstr>Comparison</vt:lpstr>
      <vt:lpstr>Logical Operators</vt:lpstr>
      <vt:lpstr>Examples of Logical Operators</vt:lpstr>
      <vt:lpstr>Next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Orientated Programming using C#</dc:title>
  <dc:creator>Len Shand</dc:creator>
  <cp:lastModifiedBy>Len</cp:lastModifiedBy>
  <cp:revision>14</cp:revision>
  <dcterms:created xsi:type="dcterms:W3CDTF">2010-08-17T13:11:11Z</dcterms:created>
  <dcterms:modified xsi:type="dcterms:W3CDTF">2018-04-26T07:13:20Z</dcterms:modified>
</cp:coreProperties>
</file>