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321" r:id="rId2"/>
    <p:sldId id="305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93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19393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249" y="2821707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4711617"/>
            <a:ext cx="7210394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609598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39" y="5169584"/>
            <a:ext cx="7210397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599"/>
            <a:ext cx="6539158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9" y="4711616"/>
            <a:ext cx="7210397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300150"/>
            <a:ext cx="7210397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39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39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39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8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09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8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5448782" y="2040420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77" y="5543428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609597"/>
            <a:ext cx="80535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652503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88"/>
            <a:ext cx="2057400" cy="365125"/>
          </a:xfrm>
        </p:spPr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95104" cy="365125"/>
          </a:xfrm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64104" y="5600372"/>
            <a:ext cx="876341" cy="9712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79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8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4232172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281182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0" y="2336873"/>
            <a:ext cx="352376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2336873"/>
            <a:ext cx="3525044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30"/>
            <a:ext cx="7210397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3" y="2336874"/>
            <a:ext cx="33542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3030009"/>
            <a:ext cx="3523766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3030009"/>
            <a:ext cx="3525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4206252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2336873"/>
            <a:ext cx="28425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753228"/>
            <a:ext cx="7210393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0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4"/>
            <a:ext cx="2907192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1" y="5936189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2" y="753228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BB6-7F69-4095-A310-A97A17EC2E43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 </a:t>
            </a:r>
            <a:r>
              <a:rPr lang="en-US" b="1" dirty="0" smtClean="0"/>
              <a:t>Governance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smtClean="0"/>
              <a:t>2.5)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56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Ease </a:t>
            </a:r>
            <a:r>
              <a:rPr lang="en-GB" sz="1800" dirty="0"/>
              <a:t>of troubleshooting</a:t>
            </a:r>
          </a:p>
          <a:p>
            <a:r>
              <a:rPr lang="en-GB" sz="1800" dirty="0"/>
              <a:t>Number of Customer found defects</a:t>
            </a:r>
          </a:p>
          <a:p>
            <a:r>
              <a:rPr lang="en-GB" sz="1800" dirty="0" smtClean="0"/>
              <a:t>Ne</a:t>
            </a:r>
            <a:r>
              <a:rPr lang="en-GB" sz="1800" dirty="0"/>
              <a:t>w feature request</a:t>
            </a:r>
          </a:p>
          <a:p>
            <a:r>
              <a:rPr lang="en-GB" sz="1800" dirty="0" smtClean="0"/>
              <a:t>Tracking </a:t>
            </a:r>
            <a:r>
              <a:rPr lang="en-GB" sz="1800" dirty="0"/>
              <a:t>production defects and ensuring root cause analysis done on the same</a:t>
            </a:r>
          </a:p>
          <a:p>
            <a:r>
              <a:rPr lang="en-GB" sz="1800" dirty="0"/>
              <a:t>Assess and feed feature requests to next release’s project requirements</a:t>
            </a:r>
          </a:p>
          <a:p>
            <a:r>
              <a:rPr lang="en-GB" sz="1800" dirty="0"/>
              <a:t>Process to have regular feedback from service </a:t>
            </a:r>
            <a:r>
              <a:rPr lang="en-GB" sz="1800" dirty="0" smtClean="0"/>
              <a:t>team’s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40929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management - 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Who </a:t>
            </a:r>
            <a:r>
              <a:rPr lang="en-GB" sz="1800" dirty="0"/>
              <a:t>is the customer? </a:t>
            </a:r>
            <a:endParaRPr lang="en-GB" sz="1800" dirty="0" smtClean="0"/>
          </a:p>
          <a:p>
            <a:r>
              <a:rPr lang="en-GB" sz="1800" dirty="0" smtClean="0"/>
              <a:t>What </a:t>
            </a:r>
            <a:r>
              <a:rPr lang="en-GB" sz="1800" dirty="0"/>
              <a:t>need will the software satisfy? </a:t>
            </a:r>
            <a:endParaRPr lang="en-GB" sz="1800" dirty="0" smtClean="0"/>
          </a:p>
          <a:p>
            <a:r>
              <a:rPr lang="en-GB" sz="1800" dirty="0" smtClean="0"/>
              <a:t>How </a:t>
            </a:r>
            <a:r>
              <a:rPr lang="en-GB" sz="1800" dirty="0"/>
              <a:t>will it be beneficial to others? </a:t>
            </a:r>
            <a:endParaRPr lang="en-GB" sz="1800" dirty="0" smtClean="0"/>
          </a:p>
          <a:p>
            <a:r>
              <a:rPr lang="en-GB" sz="1800" dirty="0" smtClean="0"/>
              <a:t>What </a:t>
            </a:r>
            <a:r>
              <a:rPr lang="en-GB" sz="1800" dirty="0"/>
              <a:t>are the operational requirements for the project</a:t>
            </a:r>
            <a:r>
              <a:rPr lang="en-GB" sz="1800" dirty="0" smtClean="0"/>
              <a:t>?</a:t>
            </a:r>
          </a:p>
          <a:p>
            <a:r>
              <a:rPr lang="en-GB" sz="1800" dirty="0" smtClean="0"/>
              <a:t>Managing scope – avoiding “function creep”</a:t>
            </a:r>
          </a:p>
        </p:txBody>
      </p:sp>
    </p:spTree>
    <p:extLst>
      <p:ext uri="{BB962C8B-B14F-4D97-AF65-F5344CB8AC3E}">
        <p14:creationId xmlns:p14="http://schemas.microsoft.com/office/powerpoint/2010/main" val="439694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management - 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Set goals, checkpoints, milestones</a:t>
            </a:r>
          </a:p>
          <a:p>
            <a:r>
              <a:rPr lang="en-GB" sz="1800" dirty="0" smtClean="0"/>
              <a:t>Determine the tasks</a:t>
            </a:r>
          </a:p>
          <a:p>
            <a:r>
              <a:rPr lang="en-GB" sz="1800" dirty="0" smtClean="0"/>
              <a:t>Determine dependencies</a:t>
            </a:r>
          </a:p>
          <a:p>
            <a:r>
              <a:rPr lang="en-GB" sz="1800" dirty="0" smtClean="0"/>
              <a:t>Estimate durations</a:t>
            </a:r>
          </a:p>
          <a:p>
            <a:r>
              <a:rPr lang="en-GB" sz="1800" dirty="0" smtClean="0"/>
              <a:t>Allocate resources (people, facilities)</a:t>
            </a:r>
          </a:p>
          <a:p>
            <a:r>
              <a:rPr lang="en-GB" sz="1800" dirty="0" smtClean="0"/>
              <a:t>Prepare and maintain Gantt charts</a:t>
            </a:r>
          </a:p>
          <a:p>
            <a:r>
              <a:rPr lang="en-GB" sz="1800" dirty="0" smtClean="0"/>
              <a:t>Estimate costs</a:t>
            </a:r>
          </a:p>
          <a:p>
            <a:r>
              <a:rPr lang="en-GB" sz="1800" dirty="0" smtClean="0"/>
              <a:t>Allocate budgets</a:t>
            </a:r>
          </a:p>
          <a:p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2567167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management - managing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GB" sz="1800" dirty="0" smtClean="0"/>
              <a:t>Approve or reject design </a:t>
            </a:r>
            <a:r>
              <a:rPr lang="en-GB" sz="1800" dirty="0"/>
              <a:t>variations</a:t>
            </a:r>
          </a:p>
          <a:p>
            <a:pPr fontAlgn="base"/>
            <a:r>
              <a:rPr lang="en-GB" sz="1800" dirty="0" smtClean="0"/>
              <a:t>Approve or reject </a:t>
            </a:r>
            <a:r>
              <a:rPr lang="en-GB" sz="1800" dirty="0" err="1" smtClean="0"/>
              <a:t>requirmements</a:t>
            </a:r>
            <a:r>
              <a:rPr lang="en-GB" sz="1800" dirty="0" smtClean="0"/>
              <a:t> variations raised by </a:t>
            </a:r>
            <a:r>
              <a:rPr lang="en-GB" sz="1800" dirty="0"/>
              <a:t>the client</a:t>
            </a:r>
          </a:p>
          <a:p>
            <a:pPr fontAlgn="base"/>
            <a:r>
              <a:rPr lang="en-GB" sz="1800" dirty="0" smtClean="0"/>
              <a:t>Manage disputes </a:t>
            </a:r>
            <a:r>
              <a:rPr lang="en-GB" sz="1800" dirty="0"/>
              <a:t>and </a:t>
            </a:r>
            <a:r>
              <a:rPr lang="en-GB" sz="1800" dirty="0" smtClean="0"/>
              <a:t>fix </a:t>
            </a:r>
            <a:r>
              <a:rPr lang="en-GB" sz="1800" dirty="0"/>
              <a:t>any discrepancies arising due to personal conflicts between the team </a:t>
            </a:r>
            <a:r>
              <a:rPr lang="en-GB" sz="1800" dirty="0" smtClean="0"/>
              <a:t>members</a:t>
            </a:r>
            <a:endParaRPr lang="en-GB" sz="1800" dirty="0"/>
          </a:p>
          <a:p>
            <a:pPr fontAlgn="base"/>
            <a:r>
              <a:rPr lang="en-GB" sz="1800" dirty="0" smtClean="0"/>
              <a:t>Adjust incomplete </a:t>
            </a:r>
            <a:r>
              <a:rPr lang="en-GB" sz="1800" dirty="0"/>
              <a:t>or inaccurate cost </a:t>
            </a:r>
            <a:r>
              <a:rPr lang="en-GB" sz="1800" dirty="0" smtClean="0"/>
              <a:t>estimates</a:t>
            </a:r>
            <a:endParaRPr lang="en-GB" sz="1800" dirty="0"/>
          </a:p>
          <a:p>
            <a:pPr fontAlgn="base"/>
            <a:r>
              <a:rPr lang="en-GB" sz="1800" dirty="0" smtClean="0"/>
              <a:t>Address team performance issues</a:t>
            </a:r>
            <a:endParaRPr lang="en-GB" sz="1800" dirty="0"/>
          </a:p>
          <a:p>
            <a:pPr fontAlgn="base"/>
            <a:r>
              <a:rPr lang="en-GB" sz="1800" dirty="0" smtClean="0"/>
              <a:t>Manage delays</a:t>
            </a:r>
          </a:p>
          <a:p>
            <a:pPr lvl="1" fontAlgn="base"/>
            <a:r>
              <a:rPr lang="en-GB" sz="1400" dirty="0" err="1" smtClean="0"/>
              <a:t>Repriorities</a:t>
            </a:r>
            <a:endParaRPr lang="en-GB" sz="1400" dirty="0" smtClean="0"/>
          </a:p>
          <a:p>
            <a:pPr lvl="1" fontAlgn="base"/>
            <a:r>
              <a:rPr lang="en-GB" sz="1400" dirty="0" smtClean="0"/>
              <a:t>Reschedule</a:t>
            </a:r>
          </a:p>
          <a:p>
            <a:pPr lvl="1" fontAlgn="base"/>
            <a:r>
              <a:rPr lang="en-GB" sz="1400" dirty="0" smtClean="0"/>
              <a:t>De-scope</a:t>
            </a:r>
          </a:p>
          <a:p>
            <a:pPr fontAlgn="base"/>
            <a:r>
              <a:rPr lang="en-GB" sz="1800" dirty="0" smtClean="0"/>
              <a:t>“Meet any 2 of the following: function, schedule, cost”</a:t>
            </a:r>
            <a:endParaRPr lang="en-GB" sz="1800" dirty="0"/>
          </a:p>
          <a:p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93090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Describe how software development is conducted within governance structures and the role of the project manager</a:t>
            </a:r>
            <a:endParaRPr lang="en-GB" sz="2800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sz="2800" dirty="0" smtClean="0"/>
              <a:t>Governance </a:t>
            </a:r>
            <a:r>
              <a:rPr lang="en-GB" sz="2800" dirty="0"/>
              <a:t>i</a:t>
            </a:r>
            <a:r>
              <a:rPr lang="en-GB" sz="2800" dirty="0" smtClean="0"/>
              <a:t>s monitoring, measuring </a:t>
            </a:r>
            <a:r>
              <a:rPr lang="en-GB" sz="2800" dirty="0"/>
              <a:t>and </a:t>
            </a:r>
            <a:r>
              <a:rPr lang="en-GB" sz="2800" dirty="0" smtClean="0"/>
              <a:t>managing software development</a:t>
            </a:r>
            <a:br>
              <a:rPr lang="en-GB" sz="2800" dirty="0" smtClean="0"/>
            </a:br>
            <a:endParaRPr lang="en-GB" sz="2800" dirty="0" smtClean="0"/>
          </a:p>
          <a:p>
            <a:pPr lvl="1"/>
            <a:r>
              <a:rPr lang="en-GB" altLang="en-US" sz="2800" dirty="0" smtClean="0"/>
              <a:t>It is required through all stages of development</a:t>
            </a:r>
            <a:br>
              <a:rPr lang="en-GB" altLang="en-US" sz="2800" dirty="0" smtClean="0"/>
            </a:br>
            <a:endParaRPr lang="en-GB" altLang="en-US" sz="2800" dirty="0" smtClean="0"/>
          </a:p>
          <a:p>
            <a:pPr lvl="1"/>
            <a:r>
              <a:rPr lang="en-GB" sz="2800" dirty="0" smtClean="0"/>
              <a:t>A project </a:t>
            </a:r>
            <a:r>
              <a:rPr lang="en-GB" sz="2800" dirty="0"/>
              <a:t>manager </a:t>
            </a:r>
            <a:r>
              <a:rPr lang="en-GB" sz="2800" dirty="0" smtClean="0"/>
              <a:t>provides </a:t>
            </a:r>
            <a:r>
              <a:rPr lang="en-GB" sz="2800" dirty="0"/>
              <a:t>overall resources and management of IT </a:t>
            </a:r>
            <a:r>
              <a:rPr lang="en-GB" sz="2800" dirty="0" smtClean="0"/>
              <a:t>projects</a:t>
            </a:r>
            <a:endParaRPr lang="en-GB" altLang="en-US" sz="2800" dirty="0" smtClean="0"/>
          </a:p>
          <a:p>
            <a:pPr lvl="1"/>
            <a:endParaRPr lang="en-GB" altLang="en-US" sz="2800" dirty="0"/>
          </a:p>
          <a:p>
            <a:pPr marL="457200" lvl="1" indent="0">
              <a:buNone/>
            </a:pPr>
            <a:endParaRPr lang="en-GB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993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Feasibility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source of problem statement (real business case vs. developer’s wish)</a:t>
            </a:r>
          </a:p>
          <a:p>
            <a:r>
              <a:rPr lang="en-GB" dirty="0"/>
              <a:t>Project roadmap, timeline and resource </a:t>
            </a:r>
            <a:r>
              <a:rPr lang="en-GB" dirty="0" smtClean="0"/>
              <a:t>constraints</a:t>
            </a:r>
          </a:p>
          <a:p>
            <a:r>
              <a:rPr lang="en-GB" dirty="0"/>
              <a:t>Process exists to ensure </a:t>
            </a:r>
            <a:endParaRPr lang="en-GB" dirty="0" smtClean="0"/>
          </a:p>
          <a:p>
            <a:pPr lvl="1"/>
            <a:r>
              <a:rPr lang="en-GB" dirty="0" smtClean="0"/>
              <a:t>right </a:t>
            </a:r>
            <a:r>
              <a:rPr lang="en-GB" dirty="0"/>
              <a:t>stakeholders are </a:t>
            </a:r>
            <a:r>
              <a:rPr lang="en-GB" dirty="0" smtClean="0"/>
              <a:t>engaged</a:t>
            </a:r>
          </a:p>
          <a:p>
            <a:pPr lvl="1"/>
            <a:r>
              <a:rPr lang="en-GB" dirty="0" smtClean="0"/>
              <a:t>agreed </a:t>
            </a:r>
            <a:r>
              <a:rPr lang="en-GB" dirty="0"/>
              <a:t>upon project roadmap is </a:t>
            </a:r>
            <a:r>
              <a:rPr lang="en-GB" dirty="0" smtClean="0"/>
              <a:t>defined</a:t>
            </a:r>
          </a:p>
          <a:p>
            <a:pPr lvl="1"/>
            <a:r>
              <a:rPr lang="en-GB" dirty="0" smtClean="0"/>
              <a:t>resource </a:t>
            </a:r>
            <a:r>
              <a:rPr lang="en-GB" dirty="0"/>
              <a:t>pool, delivery timeline and risks are identified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26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Use Case and Requirements</a:t>
            </a:r>
          </a:p>
          <a:p>
            <a:r>
              <a:rPr lang="en-GB" dirty="0"/>
              <a:t>Effort level and </a:t>
            </a:r>
            <a:r>
              <a:rPr lang="en-GB" dirty="0" smtClean="0"/>
              <a:t>Risks</a:t>
            </a:r>
          </a:p>
          <a:p>
            <a:r>
              <a:rPr lang="en-GB" dirty="0"/>
              <a:t>Requirement document reviewed and signed off </a:t>
            </a:r>
            <a:r>
              <a:rPr lang="en-GB" dirty="0" smtClean="0"/>
              <a:t>by </a:t>
            </a:r>
            <a:r>
              <a:rPr lang="en-GB" dirty="0"/>
              <a:t>all major stakeholders (business, development and testing teams)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381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 and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Alignment with corporate IT</a:t>
            </a:r>
          </a:p>
          <a:p>
            <a:r>
              <a:rPr lang="en-GB" dirty="0"/>
              <a:t>Non </a:t>
            </a:r>
            <a:r>
              <a:rPr lang="en-GB" dirty="0" smtClean="0"/>
              <a:t>functional requirements , such as  </a:t>
            </a:r>
            <a:r>
              <a:rPr lang="en-GB" dirty="0"/>
              <a:t>Performance, </a:t>
            </a:r>
            <a:r>
              <a:rPr lang="en-GB" dirty="0" smtClean="0"/>
              <a:t>Security</a:t>
            </a:r>
          </a:p>
          <a:p>
            <a:r>
              <a:rPr lang="en-GB" dirty="0"/>
              <a:t>Design guidelines</a:t>
            </a:r>
          </a:p>
          <a:p>
            <a:r>
              <a:rPr lang="en-GB" dirty="0"/>
              <a:t>Architecture Review</a:t>
            </a:r>
          </a:p>
          <a:p>
            <a:r>
              <a:rPr lang="en-GB" dirty="0"/>
              <a:t>Design review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4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Ensuring that the proposed design will meet the requirements</a:t>
            </a:r>
          </a:p>
          <a:p>
            <a:r>
              <a:rPr lang="en-GB" dirty="0"/>
              <a:t>Ensuring that the design can be implemented in the required time</a:t>
            </a:r>
          </a:p>
          <a:p>
            <a:r>
              <a:rPr lang="en-GB" dirty="0"/>
              <a:t>Ensuring that the design will have the needed interfaces with other systems</a:t>
            </a:r>
          </a:p>
          <a:p>
            <a:r>
              <a:rPr lang="en-GB" dirty="0"/>
              <a:t>Ensuring the design will be consistent with technical goals of the </a:t>
            </a:r>
            <a:r>
              <a:rPr lang="en-GB" dirty="0" smtClean="0"/>
              <a:t>organisation</a:t>
            </a:r>
            <a:endParaRPr lang="en-GB" dirty="0"/>
          </a:p>
          <a:p>
            <a:r>
              <a:rPr lang="en-GB" dirty="0"/>
              <a:t>Ensuring the design will follow established software design principles</a:t>
            </a:r>
          </a:p>
        </p:txBody>
      </p:sp>
    </p:spTree>
    <p:extLst>
      <p:ext uri="{BB962C8B-B14F-4D97-AF65-F5344CB8AC3E}">
        <p14:creationId xmlns:p14="http://schemas.microsoft.com/office/powerpoint/2010/main" val="31680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Code Quality</a:t>
            </a:r>
          </a:p>
          <a:p>
            <a:r>
              <a:rPr lang="en-GB" sz="2000" dirty="0"/>
              <a:t>Feature </a:t>
            </a:r>
            <a:r>
              <a:rPr lang="en-GB" sz="2000" dirty="0" smtClean="0"/>
              <a:t>implementation</a:t>
            </a:r>
          </a:p>
          <a:p>
            <a:r>
              <a:rPr lang="en-GB" sz="2000" dirty="0"/>
              <a:t>Code Review</a:t>
            </a:r>
          </a:p>
          <a:p>
            <a:r>
              <a:rPr lang="en-GB" sz="2000" dirty="0"/>
              <a:t>Code Coverage</a:t>
            </a:r>
          </a:p>
          <a:p>
            <a:r>
              <a:rPr lang="en-GB" sz="2000" dirty="0"/>
              <a:t>Feature Demo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00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A </a:t>
            </a:r>
            <a:r>
              <a:rPr lang="en-GB" sz="1800" dirty="0"/>
              <a:t>very cost-effective way of improving software </a:t>
            </a:r>
            <a:r>
              <a:rPr lang="en-GB" sz="1800" dirty="0" smtClean="0"/>
              <a:t>quality</a:t>
            </a:r>
            <a:endParaRPr lang="en-GB" sz="1800" dirty="0"/>
          </a:p>
          <a:p>
            <a:r>
              <a:rPr lang="en-GB" sz="1800" dirty="0" smtClean="0"/>
              <a:t>Discloses </a:t>
            </a:r>
            <a:r>
              <a:rPr lang="en-GB" sz="1800" dirty="0"/>
              <a:t>problems that, if not corrected early, would lead to delays during code integration and final </a:t>
            </a:r>
            <a:r>
              <a:rPr lang="en-GB" sz="1800" dirty="0" smtClean="0"/>
              <a:t>testing</a:t>
            </a:r>
            <a:endParaRPr lang="en-GB" sz="1800" dirty="0"/>
          </a:p>
          <a:p>
            <a:r>
              <a:rPr lang="en-GB" sz="1800" dirty="0"/>
              <a:t>Code reviews </a:t>
            </a:r>
            <a:r>
              <a:rPr lang="en-GB" sz="1800" dirty="0" smtClean="0"/>
              <a:t>provide </a:t>
            </a:r>
            <a:r>
              <a:rPr lang="en-GB" sz="1800" dirty="0"/>
              <a:t>mentoring, enabling junior members of the programming staff to learn the practices of the experienced team </a:t>
            </a:r>
            <a:r>
              <a:rPr lang="en-GB" sz="1800" dirty="0" smtClean="0"/>
              <a:t>members</a:t>
            </a:r>
            <a:endParaRPr lang="en-GB" sz="1800" dirty="0"/>
          </a:p>
          <a:p>
            <a:r>
              <a:rPr lang="en-GB" sz="1800" dirty="0"/>
              <a:t>Coding standards of an </a:t>
            </a:r>
            <a:r>
              <a:rPr lang="en-GB" sz="1800" dirty="0" smtClean="0"/>
              <a:t>organisation </a:t>
            </a:r>
            <a:r>
              <a:rPr lang="en-GB" sz="1800" dirty="0"/>
              <a:t>are applied and </a:t>
            </a:r>
            <a:r>
              <a:rPr lang="en-GB" sz="1800" dirty="0" smtClean="0"/>
              <a:t>enforced</a:t>
            </a:r>
          </a:p>
          <a:p>
            <a:pPr lvl="1"/>
            <a:r>
              <a:rPr lang="en-GB" sz="1400" dirty="0" smtClean="0"/>
              <a:t>separate blocks of code into ‘paragraphs’</a:t>
            </a:r>
          </a:p>
          <a:p>
            <a:pPr lvl="1"/>
            <a:r>
              <a:rPr lang="en-GB" sz="1400" dirty="0" smtClean="0"/>
              <a:t>using </a:t>
            </a:r>
            <a:r>
              <a:rPr lang="en-GB" sz="1400" dirty="0"/>
              <a:t>indentation to show where control structures (if, else, while and other loops) begin and </a:t>
            </a:r>
            <a:r>
              <a:rPr lang="en-GB" sz="1400" dirty="0" smtClean="0"/>
              <a:t>end</a:t>
            </a:r>
          </a:p>
          <a:p>
            <a:pPr lvl="1"/>
            <a:r>
              <a:rPr lang="en-GB" sz="1400" dirty="0"/>
              <a:t>c</a:t>
            </a:r>
            <a:r>
              <a:rPr lang="en-GB" sz="1400" dirty="0" smtClean="0"/>
              <a:t>onsistent variable </a:t>
            </a:r>
            <a:r>
              <a:rPr lang="en-GB" sz="1400" dirty="0"/>
              <a:t>naming </a:t>
            </a:r>
            <a:r>
              <a:rPr lang="en-GB" sz="1400" dirty="0" smtClean="0"/>
              <a:t>conventions</a:t>
            </a:r>
          </a:p>
          <a:p>
            <a:pPr lvl="1"/>
            <a:r>
              <a:rPr lang="en-GB" sz="1400" dirty="0"/>
              <a:t>functions named in accordance with what they </a:t>
            </a:r>
            <a:r>
              <a:rPr lang="en-GB" sz="1400" dirty="0" smtClean="0"/>
              <a:t>do</a:t>
            </a:r>
          </a:p>
          <a:p>
            <a:pPr lvl="1"/>
            <a:r>
              <a:rPr lang="en-GB" sz="1400" dirty="0" smtClean="0"/>
              <a:t>commenting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2667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&amp; Documentation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/>
              <a:t>Test Plan and Strategy</a:t>
            </a:r>
          </a:p>
          <a:p>
            <a:r>
              <a:rPr lang="en-GB" sz="1800" dirty="0"/>
              <a:t>Test Results and Coverage</a:t>
            </a:r>
          </a:p>
          <a:p>
            <a:r>
              <a:rPr lang="en-GB" sz="1800" dirty="0"/>
              <a:t>Score card on </a:t>
            </a:r>
            <a:r>
              <a:rPr lang="en-GB" sz="1800" dirty="0" smtClean="0"/>
              <a:t>Non-Functional Requirements</a:t>
            </a:r>
          </a:p>
          <a:p>
            <a:r>
              <a:rPr lang="en-GB" sz="1800" dirty="0" smtClean="0"/>
              <a:t>Documents</a:t>
            </a:r>
          </a:p>
          <a:p>
            <a:r>
              <a:rPr lang="en-GB" sz="1800" dirty="0"/>
              <a:t>Review of Test Plan, Strategy, Coverage, and Results</a:t>
            </a:r>
          </a:p>
          <a:p>
            <a:r>
              <a:rPr lang="en-GB" sz="1800" dirty="0"/>
              <a:t>Review of </a:t>
            </a:r>
            <a:r>
              <a:rPr lang="en-GB" sz="1800" dirty="0"/>
              <a:t>Non-Functional Requirements</a:t>
            </a:r>
            <a:r>
              <a:rPr lang="en-GB" sz="1800" dirty="0" smtClean="0"/>
              <a:t> </a:t>
            </a:r>
            <a:r>
              <a:rPr lang="en-GB" sz="1800" dirty="0"/>
              <a:t>score card or compliance </a:t>
            </a:r>
            <a:r>
              <a:rPr lang="en-GB" sz="1800" dirty="0" smtClean="0"/>
              <a:t>report</a:t>
            </a:r>
          </a:p>
          <a:p>
            <a:r>
              <a:rPr lang="en-GB" sz="1800" dirty="0" smtClean="0"/>
              <a:t>Documentation </a:t>
            </a:r>
            <a:r>
              <a:rPr lang="en-GB" sz="1800" dirty="0"/>
              <a:t>Review</a:t>
            </a:r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90142502"/>
      </p:ext>
    </p:extLst>
  </p:cSld>
  <p:clrMapOvr>
    <a:masterClrMapping/>
  </p:clrMapOvr>
</p:sld>
</file>

<file path=ppt/theme/theme1.xml><?xml version="1.0" encoding="utf-8"?>
<a:theme xmlns:a="http://schemas.openxmlformats.org/drawingml/2006/main" name="trailblazer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trailblazer</Template>
  <TotalTime>552</TotalTime>
  <Words>467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trailblazer</vt:lpstr>
      <vt:lpstr> Governance (2.5)</vt:lpstr>
      <vt:lpstr>Describe how software development is conducted within governance structures and the role of the project manager</vt:lpstr>
      <vt:lpstr>Feasibility</vt:lpstr>
      <vt:lpstr>Requirements</vt:lpstr>
      <vt:lpstr>Architecture and design</vt:lpstr>
      <vt:lpstr>Design review</vt:lpstr>
      <vt:lpstr>Implementation</vt:lpstr>
      <vt:lpstr>Code review</vt:lpstr>
      <vt:lpstr>Testing &amp; Documentation</vt:lpstr>
      <vt:lpstr>Maintenance</vt:lpstr>
      <vt:lpstr>Project management - scope</vt:lpstr>
      <vt:lpstr>Project management - planning</vt:lpstr>
      <vt:lpstr>Project management - managing</vt:lpstr>
    </vt:vector>
  </TitlesOfParts>
  <Company>Heart of Worcestershire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18 Database Design  Extended Diploma in ICT</dc:title>
  <dc:creator>Student User</dc:creator>
  <cp:lastModifiedBy>higgib</cp:lastModifiedBy>
  <cp:revision>89</cp:revision>
  <dcterms:created xsi:type="dcterms:W3CDTF">2015-12-09T10:20:43Z</dcterms:created>
  <dcterms:modified xsi:type="dcterms:W3CDTF">2018-07-23T13:53:34Z</dcterms:modified>
</cp:coreProperties>
</file>