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448" r:id="rId2"/>
    <p:sldId id="487" r:id="rId3"/>
    <p:sldId id="496" r:id="rId4"/>
    <p:sldId id="488" r:id="rId5"/>
    <p:sldId id="489" r:id="rId6"/>
    <p:sldId id="499" r:id="rId7"/>
    <p:sldId id="497" r:id="rId8"/>
    <p:sldId id="500" r:id="rId9"/>
    <p:sldId id="501" r:id="rId10"/>
    <p:sldId id="502" r:id="rId11"/>
    <p:sldId id="503" r:id="rId12"/>
    <p:sldId id="505" r:id="rId13"/>
    <p:sldId id="506" r:id="rId14"/>
    <p:sldId id="504" r:id="rId15"/>
    <p:sldId id="50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showGuides="1">
      <p:cViewPr varScale="1">
        <p:scale>
          <a:sx n="88" d="100"/>
          <a:sy n="88" d="100"/>
        </p:scale>
        <p:origin x="11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21291A-219B-45BD-8482-697C6CD94EA6}" type="datetimeFigureOut">
              <a:rPr lang="en-GB" smtClean="0"/>
              <a:t>12/01/2021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15C0FD-8F6E-48CD-8149-C598E69B7318}" type="slidenum">
              <a:rPr lang="en-GB" smtClean="0"/>
              <a:t>‹#›</a:t>
            </a:fld>
            <a:endParaRPr lang="en-GB"/>
          </a:p>
        </p:txBody>
      </p:sp>
    </p:spTree>
    <p:extLst>
      <p:ext uri="{BB962C8B-B14F-4D97-AF65-F5344CB8AC3E}">
        <p14:creationId xmlns:p14="http://schemas.microsoft.com/office/powerpoint/2010/main" val="1416545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C0B4FF-D04F-0347-9B11-4E87A25C494D}" type="slidenum">
              <a:rPr lang="en-US" smtClean="0"/>
              <a:t>2</a:t>
            </a:fld>
            <a:endParaRPr lang="en-US"/>
          </a:p>
        </p:txBody>
      </p:sp>
    </p:spTree>
    <p:extLst>
      <p:ext uri="{BB962C8B-B14F-4D97-AF65-F5344CB8AC3E}">
        <p14:creationId xmlns:p14="http://schemas.microsoft.com/office/powerpoint/2010/main" val="3051040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C0B4FF-D04F-0347-9B11-4E87A25C494D}" type="slidenum">
              <a:rPr lang="en-US" smtClean="0"/>
              <a:t>3</a:t>
            </a:fld>
            <a:endParaRPr lang="en-US"/>
          </a:p>
        </p:txBody>
      </p:sp>
    </p:spTree>
    <p:extLst>
      <p:ext uri="{BB962C8B-B14F-4D97-AF65-F5344CB8AC3E}">
        <p14:creationId xmlns:p14="http://schemas.microsoft.com/office/powerpoint/2010/main" val="3141231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C0B4FF-D04F-0347-9B11-4E87A25C494D}" type="slidenum">
              <a:rPr lang="en-US" smtClean="0"/>
              <a:t>4</a:t>
            </a:fld>
            <a:endParaRPr lang="en-US"/>
          </a:p>
        </p:txBody>
      </p:sp>
    </p:spTree>
    <p:extLst>
      <p:ext uri="{BB962C8B-B14F-4D97-AF65-F5344CB8AC3E}">
        <p14:creationId xmlns:p14="http://schemas.microsoft.com/office/powerpoint/2010/main" val="2238268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C0B4FF-D04F-0347-9B11-4E87A25C494D}" type="slidenum">
              <a:rPr lang="en-US" smtClean="0"/>
              <a:t>5</a:t>
            </a:fld>
            <a:endParaRPr lang="en-US"/>
          </a:p>
        </p:txBody>
      </p:sp>
    </p:spTree>
    <p:extLst>
      <p:ext uri="{BB962C8B-B14F-4D97-AF65-F5344CB8AC3E}">
        <p14:creationId xmlns:p14="http://schemas.microsoft.com/office/powerpoint/2010/main" val="3691957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C0B4FF-D04F-0347-9B11-4E87A25C494D}" type="slidenum">
              <a:rPr lang="en-US" smtClean="0"/>
              <a:t>6</a:t>
            </a:fld>
            <a:endParaRPr lang="en-US"/>
          </a:p>
        </p:txBody>
      </p:sp>
    </p:spTree>
    <p:extLst>
      <p:ext uri="{BB962C8B-B14F-4D97-AF65-F5344CB8AC3E}">
        <p14:creationId xmlns:p14="http://schemas.microsoft.com/office/powerpoint/2010/main" val="25979324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accent1">
                    <a:lumMod val="75000"/>
                  </a:schemeClr>
                </a:solidFill>
                <a:latin typeface="+mn-lt"/>
              </a:defRPr>
            </a:lvl1pPr>
          </a:lstStyle>
          <a:p>
            <a:r>
              <a:rPr lang="en-US"/>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6" name="Slide Number Placeholder 5"/>
          <p:cNvSpPr>
            <a:spLocks noGrp="1"/>
          </p:cNvSpPr>
          <p:nvPr>
            <p:ph type="sldNum" sz="quarter" idx="12"/>
          </p:nvPr>
        </p:nvSpPr>
        <p:spPr>
          <a:xfrm>
            <a:off x="11467315" y="6348329"/>
            <a:ext cx="504106" cy="365125"/>
          </a:xfrm>
        </p:spPr>
        <p:txBody>
          <a:bodyPr/>
          <a:lstStyle/>
          <a:p>
            <a:fld id="{43065FD9-74CA-4DDF-8E45-8A3522EBE3BC}" type="slidenum">
              <a:rPr lang="en-GB" smtClean="0"/>
              <a:t>‹#›</a:t>
            </a:fld>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9694" y="738532"/>
            <a:ext cx="1121727" cy="38383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06378" y="32515"/>
            <a:ext cx="1765043" cy="70601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6463" y="118346"/>
            <a:ext cx="420403" cy="534354"/>
          </a:xfrm>
          <a:prstGeom prst="rect">
            <a:avLst/>
          </a:prstGeom>
        </p:spPr>
      </p:pic>
    </p:spTree>
    <p:extLst>
      <p:ext uri="{BB962C8B-B14F-4D97-AF65-F5344CB8AC3E}">
        <p14:creationId xmlns:p14="http://schemas.microsoft.com/office/powerpoint/2010/main" val="29844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B2228E87-9212-4C81-9FF9-AFF0125377B7}" type="datetimeFigureOut">
              <a:rPr lang="en-GB" smtClean="0"/>
              <a:t>12/01/2021</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43065FD9-74CA-4DDF-8E45-8A3522EBE3BC}" type="slidenum">
              <a:rPr lang="en-GB" smtClean="0"/>
              <a:t>‹#›</a:t>
            </a:fld>
            <a:endParaRPr lang="en-GB"/>
          </a:p>
        </p:txBody>
      </p:sp>
    </p:spTree>
    <p:extLst>
      <p:ext uri="{BB962C8B-B14F-4D97-AF65-F5344CB8AC3E}">
        <p14:creationId xmlns:p14="http://schemas.microsoft.com/office/powerpoint/2010/main" val="4000006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B2228E87-9212-4C81-9FF9-AFF0125377B7}" type="datetimeFigureOut">
              <a:rPr lang="en-GB" smtClean="0"/>
              <a:t>12/01/2021</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43065FD9-74CA-4DDF-8E45-8A3522EBE3BC}" type="slidenum">
              <a:rPr lang="en-GB" smtClean="0"/>
              <a:t>‹#›</a:t>
            </a:fld>
            <a:endParaRPr lang="en-GB"/>
          </a:p>
        </p:txBody>
      </p:sp>
    </p:spTree>
    <p:extLst>
      <p:ext uri="{BB962C8B-B14F-4D97-AF65-F5344CB8AC3E}">
        <p14:creationId xmlns:p14="http://schemas.microsoft.com/office/powerpoint/2010/main" val="1357767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2821" y="365125"/>
            <a:ext cx="11590421" cy="1325563"/>
          </a:xfrm>
        </p:spPr>
        <p:txBody>
          <a:bodyPr/>
          <a:lstStyle>
            <a:lvl1pPr>
              <a:defRPr b="1">
                <a:solidFill>
                  <a:schemeClr val="accent1">
                    <a:lumMod val="75000"/>
                  </a:schemeClr>
                </a:solidFill>
              </a:defRPr>
            </a:lvl1pPr>
          </a:lstStyle>
          <a:p>
            <a:r>
              <a:rPr lang="en-US"/>
              <a:t>Click to edit Master title style</a:t>
            </a:r>
            <a:endParaRPr lang="en-GB" dirty="0"/>
          </a:p>
        </p:txBody>
      </p:sp>
      <p:sp>
        <p:nvSpPr>
          <p:cNvPr id="3" name="Content Placeholder 2"/>
          <p:cNvSpPr>
            <a:spLocks noGrp="1"/>
          </p:cNvSpPr>
          <p:nvPr>
            <p:ph idx="1"/>
          </p:nvPr>
        </p:nvSpPr>
        <p:spPr>
          <a:xfrm>
            <a:off x="312821" y="1825625"/>
            <a:ext cx="11590421" cy="49359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a:xfrm>
            <a:off x="11442031" y="6396456"/>
            <a:ext cx="461211" cy="365125"/>
          </a:xfrm>
        </p:spPr>
        <p:txBody>
          <a:bodyPr/>
          <a:lstStyle/>
          <a:p>
            <a:fld id="{43065FD9-74CA-4DDF-8E45-8A3522EBE3BC}" type="slidenum">
              <a:rPr lang="en-GB" smtClean="0"/>
              <a:t>‹#›</a:t>
            </a:fld>
            <a:endParaRPr lang="en-GB"/>
          </a:p>
        </p:txBody>
      </p:sp>
    </p:spTree>
    <p:extLst>
      <p:ext uri="{BB962C8B-B14F-4D97-AF65-F5344CB8AC3E}">
        <p14:creationId xmlns:p14="http://schemas.microsoft.com/office/powerpoint/2010/main" val="3443464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0947" y="1709738"/>
            <a:ext cx="11341769" cy="2852737"/>
          </a:xfrm>
        </p:spPr>
        <p:txBody>
          <a:bodyPr anchor="b"/>
          <a:lstStyle>
            <a:lvl1pPr>
              <a:defRPr sz="6000">
                <a:solidFill>
                  <a:schemeClr val="accent1">
                    <a:lumMod val="75000"/>
                  </a:schemeClr>
                </a:solidFill>
                <a:latin typeface="+mn-lt"/>
              </a:defRPr>
            </a:lvl1pPr>
          </a:lstStyle>
          <a:p>
            <a:r>
              <a:rPr lang="en-US"/>
              <a:t>Click to edit Master title style</a:t>
            </a:r>
            <a:endParaRPr lang="en-GB" dirty="0"/>
          </a:p>
        </p:txBody>
      </p:sp>
      <p:sp>
        <p:nvSpPr>
          <p:cNvPr id="3" name="Text Placeholder 2"/>
          <p:cNvSpPr>
            <a:spLocks noGrp="1"/>
          </p:cNvSpPr>
          <p:nvPr>
            <p:ph type="body" idx="1"/>
          </p:nvPr>
        </p:nvSpPr>
        <p:spPr>
          <a:xfrm>
            <a:off x="360947" y="4589463"/>
            <a:ext cx="1134176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11265569" y="6356350"/>
            <a:ext cx="437147" cy="365125"/>
          </a:xfrm>
        </p:spPr>
        <p:txBody>
          <a:bodyPr/>
          <a:lstStyle/>
          <a:p>
            <a:fld id="{43065FD9-74CA-4DDF-8E45-8A3522EBE3BC}" type="slidenum">
              <a:rPr lang="en-GB" smtClean="0"/>
              <a:t>‹#›</a:t>
            </a:fld>
            <a:endParaRPr lang="en-GB"/>
          </a:p>
        </p:txBody>
      </p:sp>
    </p:spTree>
    <p:extLst>
      <p:ext uri="{BB962C8B-B14F-4D97-AF65-F5344CB8AC3E}">
        <p14:creationId xmlns:p14="http://schemas.microsoft.com/office/powerpoint/2010/main" val="3766829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467474" cy="1325563"/>
          </a:xfrm>
        </p:spPr>
        <p:txBody>
          <a:bodyPr/>
          <a:lstStyle>
            <a:lvl1pPr>
              <a:defRPr>
                <a:solidFill>
                  <a:schemeClr val="accent1">
                    <a:lumMod val="75000"/>
                  </a:schemeClr>
                </a:solidFill>
                <a:latin typeface="+mn-lt"/>
              </a:defRPr>
            </a:lvl1pPr>
          </a:lstStyle>
          <a:p>
            <a:r>
              <a:rPr lang="en-US"/>
              <a:t>Click to edit Master title style</a:t>
            </a:r>
            <a:endParaRPr lang="en-GB" dirty="0"/>
          </a:p>
        </p:txBody>
      </p:sp>
      <p:sp>
        <p:nvSpPr>
          <p:cNvPr id="3" name="Content Placeholder 2"/>
          <p:cNvSpPr>
            <a:spLocks noGrp="1"/>
          </p:cNvSpPr>
          <p:nvPr>
            <p:ph sz="half" idx="1"/>
          </p:nvPr>
        </p:nvSpPr>
        <p:spPr>
          <a:xfrm>
            <a:off x="838200" y="1825625"/>
            <a:ext cx="5181600" cy="48550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72200" y="1825625"/>
            <a:ext cx="5133474" cy="48550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a:xfrm>
            <a:off x="11305674" y="6315576"/>
            <a:ext cx="533400" cy="365125"/>
          </a:xfrm>
        </p:spPr>
        <p:txBody>
          <a:bodyPr/>
          <a:lstStyle/>
          <a:p>
            <a:fld id="{43065FD9-74CA-4DDF-8E45-8A3522EBE3BC}" type="slidenum">
              <a:rPr lang="en-GB" smtClean="0"/>
              <a:t>‹#›</a:t>
            </a:fld>
            <a:endParaRPr lang="en-GB"/>
          </a:p>
        </p:txBody>
      </p:sp>
    </p:spTree>
    <p:extLst>
      <p:ext uri="{BB962C8B-B14F-4D97-AF65-F5344CB8AC3E}">
        <p14:creationId xmlns:p14="http://schemas.microsoft.com/office/powerpoint/2010/main" val="3210431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247107"/>
          </a:xfrm>
        </p:spPr>
        <p:txBody>
          <a:bodyPr/>
          <a:lstStyle/>
          <a:p>
            <a:r>
              <a:rPr lang="en-US"/>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421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421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sz="quarter" idx="12"/>
          </p:nvPr>
        </p:nvSpPr>
        <p:spPr>
          <a:xfrm>
            <a:off x="11530013" y="6356350"/>
            <a:ext cx="504106" cy="365125"/>
          </a:xfrm>
        </p:spPr>
        <p:txBody>
          <a:bodyPr/>
          <a:lstStyle/>
          <a:p>
            <a:fld id="{43065FD9-74CA-4DDF-8E45-8A3522EBE3BC}" type="slidenum">
              <a:rPr lang="en-GB" smtClean="0"/>
              <a:t>‹#›</a:t>
            </a:fld>
            <a:endParaRPr lang="en-GB"/>
          </a:p>
        </p:txBody>
      </p:sp>
    </p:spTree>
    <p:extLst>
      <p:ext uri="{BB962C8B-B14F-4D97-AF65-F5344CB8AC3E}">
        <p14:creationId xmlns:p14="http://schemas.microsoft.com/office/powerpoint/2010/main" val="2031285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sz="quarter" idx="12"/>
          </p:nvPr>
        </p:nvSpPr>
        <p:spPr/>
        <p:txBody>
          <a:bodyPr/>
          <a:lstStyle/>
          <a:p>
            <a:fld id="{43065FD9-74CA-4DDF-8E45-8A3522EBE3BC}" type="slidenum">
              <a:rPr lang="en-GB" smtClean="0"/>
              <a:t>‹#›</a:t>
            </a:fld>
            <a:endParaRPr lang="en-GB"/>
          </a:p>
        </p:txBody>
      </p:sp>
    </p:spTree>
    <p:extLst>
      <p:ext uri="{BB962C8B-B14F-4D97-AF65-F5344CB8AC3E}">
        <p14:creationId xmlns:p14="http://schemas.microsoft.com/office/powerpoint/2010/main" val="1670573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065FD9-74CA-4DDF-8E45-8A3522EBE3BC}" type="slidenum">
              <a:rPr lang="en-GB" smtClean="0"/>
              <a:t>‹#›</a:t>
            </a:fld>
            <a:endParaRPr lang="en-GB"/>
          </a:p>
        </p:txBody>
      </p:sp>
    </p:spTree>
    <p:extLst>
      <p:ext uri="{BB962C8B-B14F-4D97-AF65-F5344CB8AC3E}">
        <p14:creationId xmlns:p14="http://schemas.microsoft.com/office/powerpoint/2010/main" val="273138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57340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399"/>
            <a:ext cx="3932237" cy="466407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43065FD9-74CA-4DDF-8E45-8A3522EBE3BC}" type="slidenum">
              <a:rPr lang="en-GB" smtClean="0"/>
              <a:t>‹#›</a:t>
            </a:fld>
            <a:endParaRPr lang="en-GB"/>
          </a:p>
        </p:txBody>
      </p:sp>
    </p:spTree>
    <p:extLst>
      <p:ext uri="{BB962C8B-B14F-4D97-AF65-F5344CB8AC3E}">
        <p14:creationId xmlns:p14="http://schemas.microsoft.com/office/powerpoint/2010/main" val="3329796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B2228E87-9212-4C81-9FF9-AFF0125377B7}" type="datetimeFigureOut">
              <a:rPr lang="en-GB" smtClean="0"/>
              <a:t>12/01/2021</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p:txBody>
          <a:bodyPr/>
          <a:lstStyle/>
          <a:p>
            <a:fld id="{43065FD9-74CA-4DDF-8E45-8A3522EBE3BC}" type="slidenum">
              <a:rPr lang="en-GB" smtClean="0"/>
              <a:t>‹#›</a:t>
            </a:fld>
            <a:endParaRPr lang="en-GB"/>
          </a:p>
        </p:txBody>
      </p:sp>
    </p:spTree>
    <p:extLst>
      <p:ext uri="{BB962C8B-B14F-4D97-AF65-F5344CB8AC3E}">
        <p14:creationId xmlns:p14="http://schemas.microsoft.com/office/powerpoint/2010/main" val="59249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48958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4"/>
          </p:nvPr>
        </p:nvSpPr>
        <p:spPr>
          <a:xfrm>
            <a:off x="11467315" y="6356350"/>
            <a:ext cx="5041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065FD9-74CA-4DDF-8E45-8A3522EBE3BC}" type="slidenum">
              <a:rPr lang="en-GB" smtClean="0"/>
              <a:t>‹#›</a:t>
            </a:fld>
            <a:endParaRPr lang="en-GB"/>
          </a:p>
        </p:txBody>
      </p:sp>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849694" y="738532"/>
            <a:ext cx="1121727" cy="383831"/>
          </a:xfrm>
          <a:prstGeom prst="rect">
            <a:avLst/>
          </a:prstGeom>
        </p:spPr>
      </p:pic>
      <p:pic>
        <p:nvPicPr>
          <p:cNvPr id="8" name="Picture 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0206378" y="32515"/>
            <a:ext cx="1765043" cy="706017"/>
          </a:xfrm>
          <a:prstGeom prst="rect">
            <a:avLst/>
          </a:prstGeom>
        </p:spPr>
      </p:pic>
      <p:pic>
        <p:nvPicPr>
          <p:cNvPr id="9" name="Picture 8"/>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76463" y="118346"/>
            <a:ext cx="420403" cy="534354"/>
          </a:xfrm>
          <a:prstGeom prst="rect">
            <a:avLst/>
          </a:prstGeom>
        </p:spPr>
      </p:pic>
    </p:spTree>
    <p:extLst>
      <p:ext uri="{BB962C8B-B14F-4D97-AF65-F5344CB8AC3E}">
        <p14:creationId xmlns:p14="http://schemas.microsoft.com/office/powerpoint/2010/main" val="10514664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lumMod val="75000"/>
            </a:schemeClr>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9IaDFx0nDfA" TargetMode="External"/><Relationship Id="rId2" Type="http://schemas.openxmlformats.org/officeDocument/2006/relationships/hyperlink" Target="https://www.netacad.com/courses/packet-tracer/introduction-packet-tracer" TargetMode="External"/><Relationship Id="rId1" Type="http://schemas.openxmlformats.org/officeDocument/2006/relationships/slideLayout" Target="../slideLayouts/slideLayout2.xml"/><Relationship Id="rId5" Type="http://schemas.openxmlformats.org/officeDocument/2006/relationships/hyperlink" Target="https://www.youtube.com/results?search_query=danscourses" TargetMode="External"/><Relationship Id="rId4" Type="http://schemas.openxmlformats.org/officeDocument/2006/relationships/hyperlink" Target="https://www.youtube.com/watch?v=aBOzFa6ioLw"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BCS Level 4 Certificate in Network Systems and Architecture</a:t>
            </a:r>
          </a:p>
        </p:txBody>
      </p:sp>
      <p:sp>
        <p:nvSpPr>
          <p:cNvPr id="3" name="Subtitle 2"/>
          <p:cNvSpPr>
            <a:spLocks noGrp="1"/>
          </p:cNvSpPr>
          <p:nvPr>
            <p:ph type="subTitle" idx="1"/>
          </p:nvPr>
        </p:nvSpPr>
        <p:spPr/>
        <p:txBody>
          <a:bodyPr>
            <a:normAutofit lnSpcReduction="10000"/>
          </a:bodyPr>
          <a:lstStyle/>
          <a:p>
            <a:r>
              <a:rPr lang="en-GB" dirty="0"/>
              <a:t>NSaA-QAN_60305472</a:t>
            </a:r>
          </a:p>
          <a:p>
            <a:endParaRPr lang="en-GB" dirty="0"/>
          </a:p>
          <a:p>
            <a:r>
              <a:rPr lang="en-GB" dirty="0"/>
              <a:t>3 – Hardware Failures</a:t>
            </a:r>
          </a:p>
          <a:p>
            <a:r>
              <a:rPr lang="en-GB" dirty="0"/>
              <a:t>4 – </a:t>
            </a:r>
            <a:r>
              <a:rPr lang="en-GB"/>
              <a:t>Configuration Errors</a:t>
            </a:r>
            <a:endParaRPr lang="en-GB" dirty="0"/>
          </a:p>
        </p:txBody>
      </p:sp>
    </p:spTree>
    <p:extLst>
      <p:ext uri="{BB962C8B-B14F-4D97-AF65-F5344CB8AC3E}">
        <p14:creationId xmlns:p14="http://schemas.microsoft.com/office/powerpoint/2010/main" val="766657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VLAN Configuration Errors</a:t>
            </a:r>
            <a:endParaRPr lang="en-GB" dirty="0"/>
          </a:p>
        </p:txBody>
      </p:sp>
      <p:sp>
        <p:nvSpPr>
          <p:cNvPr id="3" name="Content Placeholder 2"/>
          <p:cNvSpPr>
            <a:spLocks noGrp="1"/>
          </p:cNvSpPr>
          <p:nvPr>
            <p:ph idx="1"/>
          </p:nvPr>
        </p:nvSpPr>
        <p:spPr/>
        <p:txBody>
          <a:bodyPr/>
          <a:lstStyle/>
          <a:p>
            <a:r>
              <a:rPr lang="en-GB" sz="2400" dirty="0"/>
              <a:t>Virtual LANs within a switched local area network provide segmentation and effective network management as well as security</a:t>
            </a:r>
          </a:p>
          <a:p>
            <a:r>
              <a:rPr lang="en-GB" sz="2400" dirty="0"/>
              <a:t>Network Engineers have the flexibility of segmenting their network into separate VLANs according to work groups, department differentiation or even application usage without worrying about the physical location of the hosts </a:t>
            </a:r>
          </a:p>
          <a:p>
            <a:r>
              <a:rPr lang="en-GB" sz="2400" dirty="0"/>
              <a:t>Virtual Local Area Networks (VLANs) allow a single physical Ethernet network to appear to be multiple logical networks</a:t>
            </a:r>
          </a:p>
          <a:p>
            <a:r>
              <a:rPr lang="en-GB" sz="2400" dirty="0"/>
              <a:t>There are a couple of reasons to use VLANs, including:</a:t>
            </a:r>
          </a:p>
          <a:p>
            <a:pPr lvl="1"/>
            <a:r>
              <a:rPr lang="en-GB" sz="2100" dirty="0"/>
              <a:t>Enhance network security by preventing wireless devices from accessing LAN resources</a:t>
            </a:r>
          </a:p>
          <a:p>
            <a:pPr lvl="1"/>
            <a:r>
              <a:rPr lang="en-GB" sz="2100" dirty="0"/>
              <a:t>Increase performance by limiting broadcast domains</a:t>
            </a:r>
          </a:p>
          <a:p>
            <a:endParaRPr lang="en-GB" sz="2400" dirty="0"/>
          </a:p>
          <a:p>
            <a:r>
              <a:rPr lang="en-GB" sz="2400" dirty="0"/>
              <a:t>invalid VLAN tagging - loss of access to nodes / lack of necessary network isolation</a:t>
            </a:r>
            <a:endParaRPr lang="en-GB" dirty="0"/>
          </a:p>
        </p:txBody>
      </p:sp>
    </p:spTree>
    <p:extLst>
      <p:ext uri="{BB962C8B-B14F-4D97-AF65-F5344CB8AC3E}">
        <p14:creationId xmlns:p14="http://schemas.microsoft.com/office/powerpoint/2010/main" val="2067251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IP Addressing Issues (VLAN)</a:t>
            </a:r>
          </a:p>
        </p:txBody>
      </p:sp>
      <p:sp>
        <p:nvSpPr>
          <p:cNvPr id="3" name="Content Placeholder 2"/>
          <p:cNvSpPr>
            <a:spLocks noGrp="1"/>
          </p:cNvSpPr>
          <p:nvPr>
            <p:ph idx="1"/>
          </p:nvPr>
        </p:nvSpPr>
        <p:spPr/>
        <p:txBody>
          <a:bodyPr/>
          <a:lstStyle/>
          <a:p>
            <a:r>
              <a:rPr lang="en-GB" dirty="0"/>
              <a:t>Each VLAN must correspond to a unique IP subnet</a:t>
            </a:r>
          </a:p>
          <a:p>
            <a:r>
              <a:rPr lang="en-GB" dirty="0"/>
              <a:t>If two devices in the same VLAN have different subnet addresses, they cannot communicate</a:t>
            </a:r>
          </a:p>
          <a:p>
            <a:r>
              <a:rPr lang="en-GB" dirty="0"/>
              <a:t>This is a common problem, and it is easy to solve by identifying the incorrect configuration and changing the subnet address to the correct one</a:t>
            </a:r>
          </a:p>
        </p:txBody>
      </p:sp>
    </p:spTree>
    <p:extLst>
      <p:ext uri="{BB962C8B-B14F-4D97-AF65-F5344CB8AC3E}">
        <p14:creationId xmlns:p14="http://schemas.microsoft.com/office/powerpoint/2010/main" val="4189096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VLAN Tagging</a:t>
            </a:r>
          </a:p>
        </p:txBody>
      </p:sp>
      <p:sp>
        <p:nvSpPr>
          <p:cNvPr id="3" name="Content Placeholder 2"/>
          <p:cNvSpPr>
            <a:spLocks noGrp="1"/>
          </p:cNvSpPr>
          <p:nvPr>
            <p:ph idx="1"/>
          </p:nvPr>
        </p:nvSpPr>
        <p:spPr>
          <a:xfrm>
            <a:off x="312823" y="1825625"/>
            <a:ext cx="6587440" cy="4935956"/>
          </a:xfrm>
        </p:spPr>
        <p:txBody>
          <a:bodyPr>
            <a:normAutofit lnSpcReduction="10000"/>
          </a:bodyPr>
          <a:lstStyle/>
          <a:p>
            <a:r>
              <a:rPr lang="en-GB" dirty="0"/>
              <a:t>VLAN Tagging, also known as Frame Tagging, is a method developed by Cisco to help identify packets travelling through trunk links</a:t>
            </a:r>
          </a:p>
          <a:p>
            <a:r>
              <a:rPr lang="en-GB" dirty="0"/>
              <a:t>When an Ethernet frame traverses a trunk link, a special VLAN tag is added to the frame and sent across the trunk link</a:t>
            </a:r>
          </a:p>
          <a:p>
            <a:r>
              <a:rPr lang="en-GB" dirty="0"/>
              <a:t>VLAN tagging typically requires a non-trivial amount of LAN configuration on the upstream switches, routers, and firewalls</a:t>
            </a:r>
          </a:p>
          <a:p>
            <a:r>
              <a:rPr lang="en-GB" dirty="0"/>
              <a:t>A typical VLAN configuration might break up a physical LAN by department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8929" y="1959428"/>
            <a:ext cx="4983006" cy="3236023"/>
          </a:xfrm>
          <a:prstGeom prst="rect">
            <a:avLst/>
          </a:prstGeom>
        </p:spPr>
      </p:pic>
    </p:spTree>
    <p:extLst>
      <p:ext uri="{BB962C8B-B14F-4D97-AF65-F5344CB8AC3E}">
        <p14:creationId xmlns:p14="http://schemas.microsoft.com/office/powerpoint/2010/main" val="3247542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VLAN Tagging</a:t>
            </a:r>
          </a:p>
        </p:txBody>
      </p:sp>
      <p:sp>
        <p:nvSpPr>
          <p:cNvPr id="3" name="Content Placeholder 2"/>
          <p:cNvSpPr>
            <a:spLocks noGrp="1"/>
          </p:cNvSpPr>
          <p:nvPr>
            <p:ph idx="1"/>
          </p:nvPr>
        </p:nvSpPr>
        <p:spPr/>
        <p:txBody>
          <a:bodyPr/>
          <a:lstStyle/>
          <a:p>
            <a:r>
              <a:rPr lang="en-GB" dirty="0"/>
              <a:t>VLAN enabled ports are generally categorized in one of two ways:</a:t>
            </a:r>
          </a:p>
          <a:p>
            <a:pPr lvl="1"/>
            <a:r>
              <a:rPr lang="en-GB" dirty="0"/>
              <a:t>Tagged</a:t>
            </a:r>
          </a:p>
          <a:p>
            <a:pPr lvl="1"/>
            <a:r>
              <a:rPr lang="en-GB" dirty="0"/>
              <a:t>Untagged</a:t>
            </a:r>
          </a:p>
          <a:p>
            <a:r>
              <a:rPr lang="en-GB" dirty="0"/>
              <a:t>These may also be referred to as "trunk" or "access" respectively</a:t>
            </a:r>
          </a:p>
          <a:p>
            <a:r>
              <a:rPr lang="en-GB" dirty="0"/>
              <a:t>The purpose of a tagged or "trunked" port is to pass traffic for multiple VLAN's</a:t>
            </a:r>
          </a:p>
          <a:p>
            <a:r>
              <a:rPr lang="en-GB" dirty="0"/>
              <a:t>Untagged or "access" port accepts traffic for only a single VLAN</a:t>
            </a:r>
          </a:p>
          <a:p>
            <a:r>
              <a:rPr lang="en-GB" dirty="0"/>
              <a:t>Generally speaking, trunk ports will link switches, and access ports will link to end devices</a:t>
            </a:r>
          </a:p>
        </p:txBody>
      </p:sp>
    </p:spTree>
    <p:extLst>
      <p:ext uri="{BB962C8B-B14F-4D97-AF65-F5344CB8AC3E}">
        <p14:creationId xmlns:p14="http://schemas.microsoft.com/office/powerpoint/2010/main" val="607590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Missing VLANs</a:t>
            </a:r>
          </a:p>
        </p:txBody>
      </p:sp>
      <p:sp>
        <p:nvSpPr>
          <p:cNvPr id="3" name="Content Placeholder 2"/>
          <p:cNvSpPr>
            <a:spLocks noGrp="1"/>
          </p:cNvSpPr>
          <p:nvPr>
            <p:ph idx="1"/>
          </p:nvPr>
        </p:nvSpPr>
        <p:spPr/>
        <p:txBody>
          <a:bodyPr/>
          <a:lstStyle/>
          <a:p>
            <a:r>
              <a:rPr lang="en-GB" dirty="0"/>
              <a:t>If a VLAN is ‘missing’, it is usually an indication that the VLAN or group of VLANs has not been tagged</a:t>
            </a:r>
          </a:p>
          <a:p>
            <a:r>
              <a:rPr lang="en-GB" dirty="0"/>
              <a:t>Cisco switches are configured to be VTP (VLAN Trunking Protocol ) servers by default</a:t>
            </a:r>
          </a:p>
          <a:p>
            <a:pPr lvl="1"/>
            <a:r>
              <a:rPr lang="en-GB"/>
              <a:t>May need </a:t>
            </a:r>
            <a:r>
              <a:rPr lang="en-GB" dirty="0"/>
              <a:t>to set them to VTP transparent</a:t>
            </a:r>
          </a:p>
          <a:p>
            <a:endParaRPr lang="en-GB" dirty="0"/>
          </a:p>
        </p:txBody>
      </p:sp>
    </p:spTree>
    <p:extLst>
      <p:ext uri="{BB962C8B-B14F-4D97-AF65-F5344CB8AC3E}">
        <p14:creationId xmlns:p14="http://schemas.microsoft.com/office/powerpoint/2010/main" val="3289872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a:t>
            </a:r>
          </a:p>
        </p:txBody>
      </p:sp>
      <p:sp>
        <p:nvSpPr>
          <p:cNvPr id="3" name="Content Placeholder 2"/>
          <p:cNvSpPr>
            <a:spLocks noGrp="1"/>
          </p:cNvSpPr>
          <p:nvPr>
            <p:ph idx="1"/>
          </p:nvPr>
        </p:nvSpPr>
        <p:spPr/>
        <p:txBody>
          <a:bodyPr/>
          <a:lstStyle/>
          <a:p>
            <a:r>
              <a:rPr lang="en-GB" dirty="0"/>
              <a:t>Sign up for a Cisco account here: </a:t>
            </a:r>
            <a:r>
              <a:rPr lang="en-GB" dirty="0">
                <a:hlinkClick r:id="rId2"/>
              </a:rPr>
              <a:t>https://www.netacad.com/courses/packet-tracer/introduction-packet-tracer</a:t>
            </a:r>
            <a:r>
              <a:rPr lang="en-GB" dirty="0"/>
              <a:t>. It is free.</a:t>
            </a:r>
          </a:p>
          <a:p>
            <a:r>
              <a:rPr lang="en-GB" dirty="0"/>
              <a:t>Using Packet Tracer (setup file on the Wiki), set up a network and configure VLANs by watching the video at </a:t>
            </a:r>
            <a:r>
              <a:rPr lang="en-GB" dirty="0">
                <a:hlinkClick r:id="rId3"/>
              </a:rPr>
              <a:t>https://www.youtube.com/watch?v=9IaDFx0nDfA</a:t>
            </a:r>
            <a:r>
              <a:rPr lang="en-GB" dirty="0"/>
              <a:t> </a:t>
            </a:r>
          </a:p>
          <a:p>
            <a:r>
              <a:rPr lang="en-GB" dirty="0"/>
              <a:t>Watch this video as well: </a:t>
            </a:r>
            <a:r>
              <a:rPr lang="en-GB" dirty="0">
                <a:hlinkClick r:id="rId4"/>
              </a:rPr>
              <a:t>https://www.youtube.com/watch?v=aBOzFa6ioLw</a:t>
            </a:r>
            <a:r>
              <a:rPr lang="en-GB" dirty="0"/>
              <a:t> </a:t>
            </a:r>
          </a:p>
          <a:p>
            <a:pPr lvl="1"/>
            <a:r>
              <a:rPr lang="en-GB" dirty="0"/>
              <a:t>There are more videos by </a:t>
            </a:r>
            <a:r>
              <a:rPr lang="en-GB" dirty="0" err="1">
                <a:hlinkClick r:id="rId5"/>
              </a:rPr>
              <a:t>danscourses</a:t>
            </a:r>
            <a:r>
              <a:rPr lang="en-GB" dirty="0"/>
              <a:t> in the series if you want to know more</a:t>
            </a:r>
          </a:p>
        </p:txBody>
      </p:sp>
    </p:spTree>
    <p:extLst>
      <p:ext uri="{BB962C8B-B14F-4D97-AF65-F5344CB8AC3E}">
        <p14:creationId xmlns:p14="http://schemas.microsoft.com/office/powerpoint/2010/main" val="3093274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3 	Hardware Failures (7.5%)</a:t>
            </a:r>
          </a:p>
        </p:txBody>
      </p:sp>
      <p:sp>
        <p:nvSpPr>
          <p:cNvPr id="23" name="Content Placeholder 22">
            <a:extLst>
              <a:ext uri="{FF2B5EF4-FFF2-40B4-BE49-F238E27FC236}">
                <a16:creationId xmlns:a16="http://schemas.microsoft.com/office/drawing/2014/main" id="{651A086D-11FD-DE49-9D6A-39E54F8E3C60}"/>
              </a:ext>
            </a:extLst>
          </p:cNvPr>
          <p:cNvSpPr>
            <a:spLocks noGrp="1"/>
          </p:cNvSpPr>
          <p:nvPr>
            <p:ph type="body" idx="1"/>
          </p:nvPr>
        </p:nvSpPr>
        <p:spPr/>
        <p:txBody>
          <a:bodyPr>
            <a:normAutofit lnSpcReduction="10000"/>
          </a:bodyPr>
          <a:lstStyle/>
          <a:p>
            <a:pPr marL="0" indent="0">
              <a:buNone/>
            </a:pPr>
            <a:r>
              <a:rPr lang="en-GB" dirty="0"/>
              <a:t>3.1	Explain the causes and impact of computer system failures and summarise the appropriate response for each</a:t>
            </a:r>
          </a:p>
          <a:p>
            <a:r>
              <a:rPr lang="en-GB" dirty="0"/>
              <a:t>3.2	Express the causes and impact of network failures and summarise the appropriate response for each</a:t>
            </a:r>
          </a:p>
          <a:p>
            <a:endParaRPr lang="en-GB" dirty="0"/>
          </a:p>
        </p:txBody>
      </p:sp>
    </p:spTree>
    <p:extLst>
      <p:ext uri="{BB962C8B-B14F-4D97-AF65-F5344CB8AC3E}">
        <p14:creationId xmlns:p14="http://schemas.microsoft.com/office/powerpoint/2010/main" val="4172293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Computer System Failures</a:t>
            </a:r>
            <a:endParaRPr lang="en-GB" dirty="0"/>
          </a:p>
        </p:txBody>
      </p:sp>
      <p:sp>
        <p:nvSpPr>
          <p:cNvPr id="23" name="Content Placeholder 22">
            <a:extLst>
              <a:ext uri="{FF2B5EF4-FFF2-40B4-BE49-F238E27FC236}">
                <a16:creationId xmlns:a16="http://schemas.microsoft.com/office/drawing/2014/main" id="{651A086D-11FD-DE49-9D6A-39E54F8E3C60}"/>
              </a:ext>
            </a:extLst>
          </p:cNvPr>
          <p:cNvSpPr>
            <a:spLocks noGrp="1"/>
          </p:cNvSpPr>
          <p:nvPr>
            <p:ph idx="1"/>
          </p:nvPr>
        </p:nvSpPr>
        <p:spPr/>
        <p:txBody>
          <a:bodyPr>
            <a:normAutofit/>
          </a:bodyPr>
          <a:lstStyle/>
          <a:p>
            <a:r>
              <a:rPr lang="en-GB" sz="2400" dirty="0"/>
              <a:t>Memory component failure</a:t>
            </a:r>
          </a:p>
          <a:p>
            <a:pPr lvl="1"/>
            <a:r>
              <a:rPr lang="en-GB" sz="2100" dirty="0"/>
              <a:t>Individual node crash </a:t>
            </a:r>
          </a:p>
          <a:p>
            <a:r>
              <a:rPr lang="en-GB" sz="2400" dirty="0"/>
              <a:t>SSD/HDD failure</a:t>
            </a:r>
          </a:p>
          <a:p>
            <a:pPr lvl="1"/>
            <a:r>
              <a:rPr lang="en-GB" sz="2100" dirty="0"/>
              <a:t>System crash and possible loss of data </a:t>
            </a:r>
          </a:p>
          <a:p>
            <a:r>
              <a:rPr lang="en-GB" sz="2400" dirty="0"/>
              <a:t>CPU failure</a:t>
            </a:r>
          </a:p>
          <a:p>
            <a:pPr lvl="1"/>
            <a:r>
              <a:rPr lang="en-GB" sz="2100" dirty="0"/>
              <a:t>Intermittent system crash or failure to boot on a single node </a:t>
            </a:r>
          </a:p>
          <a:p>
            <a:r>
              <a:rPr lang="en-GB" sz="2400" dirty="0"/>
              <a:t>Power supply</a:t>
            </a:r>
          </a:p>
          <a:p>
            <a:pPr lvl="1"/>
            <a:r>
              <a:rPr lang="en-GB" sz="2100" dirty="0"/>
              <a:t>Intermittent system crash or failure to boot on a single node </a:t>
            </a:r>
          </a:p>
          <a:p>
            <a:r>
              <a:rPr lang="en-GB" sz="2400" dirty="0"/>
              <a:t>Cooling</a:t>
            </a:r>
          </a:p>
          <a:p>
            <a:pPr lvl="1"/>
            <a:r>
              <a:rPr lang="en-GB" sz="2100" dirty="0"/>
              <a:t>Intermittent crash or possibly permanent damage to components </a:t>
            </a:r>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2381042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Network Failures</a:t>
            </a:r>
          </a:p>
        </p:txBody>
      </p:sp>
      <p:sp>
        <p:nvSpPr>
          <p:cNvPr id="23" name="Content Placeholder 22">
            <a:extLst>
              <a:ext uri="{FF2B5EF4-FFF2-40B4-BE49-F238E27FC236}">
                <a16:creationId xmlns:a16="http://schemas.microsoft.com/office/drawing/2014/main" id="{651A086D-11FD-DE49-9D6A-39E54F8E3C60}"/>
              </a:ext>
            </a:extLst>
          </p:cNvPr>
          <p:cNvSpPr>
            <a:spLocks noGrp="1"/>
          </p:cNvSpPr>
          <p:nvPr>
            <p:ph idx="1"/>
          </p:nvPr>
        </p:nvSpPr>
        <p:spPr>
          <a:xfrm>
            <a:off x="312822" y="1475715"/>
            <a:ext cx="11590421" cy="4979406"/>
          </a:xfrm>
        </p:spPr>
        <p:txBody>
          <a:bodyPr>
            <a:normAutofit fontScale="85000" lnSpcReduction="20000"/>
          </a:bodyPr>
          <a:lstStyle/>
          <a:p>
            <a:r>
              <a:rPr lang="en-GB" sz="2400" dirty="0"/>
              <a:t>NIC failure</a:t>
            </a:r>
          </a:p>
          <a:p>
            <a:pPr lvl="1"/>
            <a:r>
              <a:rPr lang="en-GB" sz="2100" dirty="0"/>
              <a:t>Loss of access from/to one network node </a:t>
            </a:r>
          </a:p>
          <a:p>
            <a:r>
              <a:rPr lang="en-GB" sz="2400" dirty="0"/>
              <a:t>Switch failure</a:t>
            </a:r>
          </a:p>
          <a:p>
            <a:pPr lvl="1"/>
            <a:r>
              <a:rPr lang="en-GB" sz="2100" dirty="0"/>
              <a:t>Loss of access to LAN or reduction in throughput depending on redundant configuration </a:t>
            </a:r>
          </a:p>
          <a:p>
            <a:r>
              <a:rPr lang="en-GB" sz="2400" dirty="0"/>
              <a:t>Router failure</a:t>
            </a:r>
          </a:p>
          <a:p>
            <a:pPr lvl="1"/>
            <a:r>
              <a:rPr lang="en-GB" sz="2100" dirty="0"/>
              <a:t>Loss of access to WAN or reduction in throughput depending on redundant configuration </a:t>
            </a:r>
          </a:p>
          <a:p>
            <a:r>
              <a:rPr lang="en-GB" sz="2400" dirty="0"/>
              <a:t>Firewall</a:t>
            </a:r>
          </a:p>
          <a:p>
            <a:pPr lvl="1"/>
            <a:r>
              <a:rPr lang="en-GB" sz="2100" dirty="0"/>
              <a:t>Loss of access to some/all network nodes / protocols </a:t>
            </a:r>
          </a:p>
          <a:p>
            <a:r>
              <a:rPr lang="en-GB" sz="2400" dirty="0"/>
              <a:t>Web proxy</a:t>
            </a:r>
          </a:p>
          <a:p>
            <a:pPr lvl="1"/>
            <a:r>
              <a:rPr lang="en-GB" sz="2100" dirty="0"/>
              <a:t>Loss of access to web traffic </a:t>
            </a:r>
          </a:p>
          <a:p>
            <a:r>
              <a:rPr lang="en-GB" sz="2400" dirty="0"/>
              <a:t>Cabling</a:t>
            </a:r>
          </a:p>
          <a:p>
            <a:pPr lvl="1"/>
            <a:r>
              <a:rPr lang="en-GB" sz="2100" dirty="0"/>
              <a:t>Incorrect cable type (straight through / cross over) </a:t>
            </a:r>
          </a:p>
          <a:p>
            <a:r>
              <a:rPr lang="en-GB" sz="2400" dirty="0"/>
              <a:t>Cabling</a:t>
            </a:r>
          </a:p>
          <a:p>
            <a:pPr lvl="1"/>
            <a:r>
              <a:rPr lang="en-GB" sz="2100" dirty="0"/>
              <a:t>Exceeding recommended lengths and / or EMI </a:t>
            </a:r>
          </a:p>
          <a:p>
            <a:r>
              <a:rPr lang="en-GB" sz="2400" dirty="0"/>
              <a:t>Wireless</a:t>
            </a:r>
          </a:p>
          <a:p>
            <a:pPr lvl="1"/>
            <a:r>
              <a:rPr lang="en-GB" sz="2100" dirty="0"/>
              <a:t>Exceeding maximum distance and </a:t>
            </a:r>
            <a:r>
              <a:rPr lang="en-GB" dirty="0"/>
              <a:t>/ or EMI or RFI </a:t>
            </a:r>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2592670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4 	Configuration Errors (7.5%)</a:t>
            </a:r>
          </a:p>
        </p:txBody>
      </p:sp>
      <p:sp>
        <p:nvSpPr>
          <p:cNvPr id="23" name="Content Placeholder 22">
            <a:extLst>
              <a:ext uri="{FF2B5EF4-FFF2-40B4-BE49-F238E27FC236}">
                <a16:creationId xmlns:a16="http://schemas.microsoft.com/office/drawing/2014/main" id="{651A086D-11FD-DE49-9D6A-39E54F8E3C60}"/>
              </a:ext>
            </a:extLst>
          </p:cNvPr>
          <p:cNvSpPr>
            <a:spLocks noGrp="1"/>
          </p:cNvSpPr>
          <p:nvPr>
            <p:ph type="body" idx="1"/>
          </p:nvPr>
        </p:nvSpPr>
        <p:spPr/>
        <p:txBody>
          <a:bodyPr>
            <a:normAutofit fontScale="70000" lnSpcReduction="20000"/>
          </a:bodyPr>
          <a:lstStyle/>
          <a:p>
            <a:pPr marL="0" indent="0">
              <a:buNone/>
            </a:pPr>
            <a:r>
              <a:rPr lang="en-GB" sz="2400" dirty="0"/>
              <a:t>4.1	Describe the causes and impact of incorrectly applied / faulty patches and summarise the appropriate response for each. </a:t>
            </a:r>
            <a:endParaRPr lang="en-GB" sz="2800" dirty="0"/>
          </a:p>
          <a:p>
            <a:pPr marL="0" indent="0">
              <a:buNone/>
            </a:pPr>
            <a:r>
              <a:rPr lang="en-GB" sz="2400" dirty="0"/>
              <a:t>4.2 	Explain causes and impact of IP Addressing configuration errors and summarise the appropriate response for each; with a focus on Invalid IP address, netmask, gateway and DNS Server.</a:t>
            </a:r>
          </a:p>
          <a:p>
            <a:pPr marL="0" indent="0">
              <a:buNone/>
            </a:pPr>
            <a:r>
              <a:rPr lang="en-GB" sz="2400" dirty="0"/>
              <a:t>4.3 	Describe the causes and impact of VLAN configuration errors and summarise the appropriate response for each.</a:t>
            </a:r>
          </a:p>
          <a:p>
            <a:pPr lvl="2"/>
            <a:endParaRPr lang="en-GB" dirty="0"/>
          </a:p>
          <a:p>
            <a:pPr marL="0" indent="0">
              <a:buNone/>
            </a:pPr>
            <a:endParaRPr lang="en-GB" dirty="0"/>
          </a:p>
          <a:p>
            <a:endParaRPr lang="en-GB" dirty="0"/>
          </a:p>
        </p:txBody>
      </p:sp>
    </p:spTree>
    <p:extLst>
      <p:ext uri="{BB962C8B-B14F-4D97-AF65-F5344CB8AC3E}">
        <p14:creationId xmlns:p14="http://schemas.microsoft.com/office/powerpoint/2010/main" val="553734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4 	Configuration Errors (7.5%)</a:t>
            </a:r>
          </a:p>
        </p:txBody>
      </p:sp>
      <p:sp>
        <p:nvSpPr>
          <p:cNvPr id="23" name="Content Placeholder 22">
            <a:extLst>
              <a:ext uri="{FF2B5EF4-FFF2-40B4-BE49-F238E27FC236}">
                <a16:creationId xmlns:a16="http://schemas.microsoft.com/office/drawing/2014/main" id="{651A086D-11FD-DE49-9D6A-39E54F8E3C60}"/>
              </a:ext>
            </a:extLst>
          </p:cNvPr>
          <p:cNvSpPr>
            <a:spLocks noGrp="1"/>
          </p:cNvSpPr>
          <p:nvPr>
            <p:ph idx="1"/>
          </p:nvPr>
        </p:nvSpPr>
        <p:spPr/>
        <p:txBody>
          <a:bodyPr>
            <a:normAutofit/>
          </a:bodyPr>
          <a:lstStyle/>
          <a:p>
            <a:pPr marL="0" indent="0">
              <a:buNone/>
            </a:pPr>
            <a:r>
              <a:rPr lang="en-GB" sz="2400" dirty="0"/>
              <a:t>4.1	Describe the causes and impact of incorrectly applied / faulty patches and summarise 	the appropriate response for each. </a:t>
            </a:r>
            <a:endParaRPr lang="en-GB" sz="2800" dirty="0"/>
          </a:p>
          <a:p>
            <a:pPr lvl="2"/>
            <a:endParaRPr lang="en-GB" sz="1800" dirty="0"/>
          </a:p>
          <a:p>
            <a:pPr marL="0" indent="0">
              <a:buNone/>
            </a:pPr>
            <a:r>
              <a:rPr lang="en-GB" sz="2400" dirty="0"/>
              <a:t>4.2 	Explain causes and impact of IP Addressing configuration errors and summarise the 	appropriate response for each; with a focus on Invalid IP address, netmask, gateway 	and DNS Server.</a:t>
            </a:r>
          </a:p>
          <a:p>
            <a:pPr lvl="2"/>
            <a:r>
              <a:rPr lang="en-GB" sz="1800" dirty="0"/>
              <a:t>loss of access to some / all LAN / WAN / nodes</a:t>
            </a:r>
            <a:r>
              <a:rPr lang="en-GB" dirty="0"/>
              <a:t>. </a:t>
            </a:r>
            <a:br>
              <a:rPr lang="en-GB" dirty="0"/>
            </a:br>
            <a:endParaRPr lang="en-GB" sz="1800" dirty="0"/>
          </a:p>
          <a:p>
            <a:pPr marL="0" indent="0">
              <a:buNone/>
            </a:pPr>
            <a:r>
              <a:rPr lang="en-GB" sz="2400" dirty="0"/>
              <a:t>4.3 	Describe the causes and impact of VLAN configuration errors and summarise the 	appropriate response for each.</a:t>
            </a:r>
          </a:p>
          <a:p>
            <a:pPr lvl="2"/>
            <a:r>
              <a:rPr lang="en-GB" sz="1800" dirty="0"/>
              <a:t>invalid VLAN tagging - loss of access to nodes / lack of necessary network isolation. </a:t>
            </a:r>
          </a:p>
          <a:p>
            <a:pPr lvl="2"/>
            <a:endParaRPr lang="en-GB" dirty="0"/>
          </a:p>
          <a:p>
            <a:pPr marL="0" indent="0">
              <a:buNone/>
            </a:pPr>
            <a:endParaRPr lang="en-GB" dirty="0"/>
          </a:p>
          <a:p>
            <a:endParaRPr lang="en-GB" dirty="0"/>
          </a:p>
        </p:txBody>
      </p:sp>
    </p:spTree>
    <p:extLst>
      <p:ext uri="{BB962C8B-B14F-4D97-AF65-F5344CB8AC3E}">
        <p14:creationId xmlns:p14="http://schemas.microsoft.com/office/powerpoint/2010/main" val="3938209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3600" dirty="0"/>
              <a:t>Incorrectly Applied / Faulty Patches</a:t>
            </a:r>
            <a:endParaRPr lang="en-GB" dirty="0"/>
          </a:p>
        </p:txBody>
      </p:sp>
      <p:sp>
        <p:nvSpPr>
          <p:cNvPr id="5" name="Content Placeholder 4"/>
          <p:cNvSpPr>
            <a:spLocks noGrp="1"/>
          </p:cNvSpPr>
          <p:nvPr>
            <p:ph idx="1"/>
          </p:nvPr>
        </p:nvSpPr>
        <p:spPr/>
        <p:txBody>
          <a:bodyPr/>
          <a:lstStyle/>
          <a:p>
            <a:r>
              <a:rPr lang="en-GB" sz="2400" dirty="0"/>
              <a:t>intermittent problems / complete loss of function; </a:t>
            </a:r>
          </a:p>
          <a:p>
            <a:r>
              <a:rPr lang="en-GB" sz="2400" dirty="0"/>
              <a:t>failure to boot OS</a:t>
            </a:r>
          </a:p>
          <a:p>
            <a:endParaRPr lang="en-GB" dirty="0"/>
          </a:p>
        </p:txBody>
      </p:sp>
    </p:spTree>
    <p:extLst>
      <p:ext uri="{BB962C8B-B14F-4D97-AF65-F5344CB8AC3E}">
        <p14:creationId xmlns:p14="http://schemas.microsoft.com/office/powerpoint/2010/main" val="4194730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IP Addressing Configuration Errors</a:t>
            </a:r>
            <a:endParaRPr lang="en-GB" dirty="0"/>
          </a:p>
        </p:txBody>
      </p:sp>
      <p:sp>
        <p:nvSpPr>
          <p:cNvPr id="3" name="Content Placeholder 2"/>
          <p:cNvSpPr>
            <a:spLocks noGrp="1"/>
          </p:cNvSpPr>
          <p:nvPr>
            <p:ph idx="1"/>
          </p:nvPr>
        </p:nvSpPr>
        <p:spPr/>
        <p:txBody>
          <a:bodyPr/>
          <a:lstStyle/>
          <a:p>
            <a:r>
              <a:rPr lang="en-GB" dirty="0"/>
              <a:t>Will not be able to access the internet or the local network</a:t>
            </a:r>
          </a:p>
          <a:p>
            <a:r>
              <a:rPr lang="en-GB" dirty="0"/>
              <a:t>Using wrong IP addressing</a:t>
            </a:r>
          </a:p>
          <a:p>
            <a:pPr lvl="1"/>
            <a:r>
              <a:rPr lang="en-GB" dirty="0"/>
              <a:t>Example: 192.168.xxx.xxx instead of 192.165.xxx.xxx</a:t>
            </a:r>
          </a:p>
          <a:p>
            <a:r>
              <a:rPr lang="en-GB" dirty="0"/>
              <a:t>Might be notified of IP address conflict</a:t>
            </a:r>
          </a:p>
          <a:p>
            <a:pPr lvl="1"/>
            <a:r>
              <a:rPr lang="en-GB" dirty="0"/>
              <a:t>Usually static setting in a DHCP environment</a:t>
            </a:r>
          </a:p>
          <a:p>
            <a:r>
              <a:rPr lang="en-GB" dirty="0"/>
              <a:t>Router gateway configuration in OS</a:t>
            </a:r>
          </a:p>
          <a:p>
            <a:r>
              <a:rPr lang="en-GB" dirty="0"/>
              <a:t>DNS configuration in OS</a:t>
            </a:r>
          </a:p>
          <a:p>
            <a:r>
              <a:rPr lang="en-GB" dirty="0"/>
              <a:t>Incorrect </a:t>
            </a:r>
            <a:r>
              <a:rPr lang="en-GB" dirty="0" err="1"/>
              <a:t>netmask</a:t>
            </a:r>
            <a:r>
              <a:rPr lang="en-GB" dirty="0"/>
              <a:t> chosen</a:t>
            </a:r>
          </a:p>
          <a:p>
            <a:endParaRPr lang="en-GB" dirty="0"/>
          </a:p>
        </p:txBody>
      </p:sp>
    </p:spTree>
    <p:extLst>
      <p:ext uri="{BB962C8B-B14F-4D97-AF65-F5344CB8AC3E}">
        <p14:creationId xmlns:p14="http://schemas.microsoft.com/office/powerpoint/2010/main" val="2648177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stretch>
            <a:fillRect/>
          </a:stretch>
        </p:blipFill>
        <p:spPr>
          <a:xfrm>
            <a:off x="2645569" y="2497931"/>
            <a:ext cx="6924675" cy="3590925"/>
          </a:xfrm>
          <a:prstGeom prst="rect">
            <a:avLst/>
          </a:prstGeom>
        </p:spPr>
      </p:pic>
    </p:spTree>
    <p:extLst>
      <p:ext uri="{BB962C8B-B14F-4D97-AF65-F5344CB8AC3E}">
        <p14:creationId xmlns:p14="http://schemas.microsoft.com/office/powerpoint/2010/main" val="2407146164"/>
      </p:ext>
    </p:extLst>
  </p:cSld>
  <p:clrMapOvr>
    <a:masterClrMapping/>
  </p:clrMapOvr>
</p:sld>
</file>

<file path=ppt/theme/theme1.xml><?xml version="1.0" encoding="utf-8"?>
<a:theme xmlns:a="http://schemas.openxmlformats.org/drawingml/2006/main" name="WB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BL" id="{168FA6E1-76CE-461B-9FEE-988AE64E3406}" vid="{C441BE14-957A-48CD-BDDC-EF073018A27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WBL</Template>
  <TotalTime>2</TotalTime>
  <Words>962</Words>
  <Application>Microsoft Office PowerPoint</Application>
  <PresentationFormat>Widescreen</PresentationFormat>
  <Paragraphs>103</Paragraphs>
  <Slides>15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WBL</vt:lpstr>
      <vt:lpstr>BCS Level 4 Certificate in Network Systems and Architecture</vt:lpstr>
      <vt:lpstr>3  Hardware Failures (7.5%)</vt:lpstr>
      <vt:lpstr>Computer System Failures</vt:lpstr>
      <vt:lpstr>Network Failures</vt:lpstr>
      <vt:lpstr>4  Configuration Errors (7.5%)</vt:lpstr>
      <vt:lpstr>4  Configuration Errors (7.5%)</vt:lpstr>
      <vt:lpstr>Incorrectly Applied / Faulty Patches</vt:lpstr>
      <vt:lpstr>IP Addressing Configuration Errors</vt:lpstr>
      <vt:lpstr>PowerPoint Presentation</vt:lpstr>
      <vt:lpstr>VLAN Configuration Errors</vt:lpstr>
      <vt:lpstr>IP Addressing Issues (VLAN)</vt:lpstr>
      <vt:lpstr>VLAN Tagging</vt:lpstr>
      <vt:lpstr>VLAN Tagging</vt:lpstr>
      <vt:lpstr>Missing VLANs</vt:lpstr>
      <vt:lpstr>Task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BCS Level 4 Certificate in Network Systems and Architecture</dc:title>
  <dc:creator>Leonard Shand</dc:creator>
  <cp:lastModifiedBy>Leonard Shand</cp:lastModifiedBy>
  <cp:revision>2</cp:revision>
  <dcterms:created xsi:type="dcterms:W3CDTF">2021-01-12T08:38:58Z</dcterms:created>
  <dcterms:modified xsi:type="dcterms:W3CDTF">2021-01-12T08:43:58Z</dcterms:modified>
</cp:coreProperties>
</file>