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79" r:id="rId3"/>
    <p:sldId id="283" r:id="rId4"/>
    <p:sldId id="284" r:id="rId5"/>
    <p:sldId id="295" r:id="rId6"/>
    <p:sldId id="285" r:id="rId7"/>
    <p:sldId id="407" r:id="rId8"/>
    <p:sldId id="408" r:id="rId9"/>
    <p:sldId id="409" r:id="rId10"/>
    <p:sldId id="410" r:id="rId11"/>
    <p:sldId id="411" r:id="rId12"/>
    <p:sldId id="293" r:id="rId13"/>
    <p:sldId id="294" r:id="rId14"/>
    <p:sldId id="286" r:id="rId15"/>
    <p:sldId id="287" r:id="rId16"/>
    <p:sldId id="288" r:id="rId17"/>
    <p:sldId id="289" r:id="rId18"/>
    <p:sldId id="291" r:id="rId19"/>
    <p:sldId id="296" r:id="rId20"/>
    <p:sldId id="332" r:id="rId21"/>
    <p:sldId id="333" r:id="rId22"/>
    <p:sldId id="334" r:id="rId23"/>
    <p:sldId id="267" r:id="rId24"/>
    <p:sldId id="335" r:id="rId25"/>
    <p:sldId id="336" r:id="rId26"/>
    <p:sldId id="337" r:id="rId27"/>
    <p:sldId id="338" r:id="rId28"/>
    <p:sldId id="339" r:id="rId29"/>
    <p:sldId id="340" r:id="rId30"/>
    <p:sldId id="297" r:id="rId31"/>
    <p:sldId id="265" r:id="rId32"/>
    <p:sldId id="312" r:id="rId33"/>
    <p:sldId id="278"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262" r:id="rId54"/>
    <p:sldId id="399" r:id="rId55"/>
    <p:sldId id="272" r:id="rId56"/>
    <p:sldId id="400" r:id="rId57"/>
    <p:sldId id="401" r:id="rId58"/>
    <p:sldId id="402" r:id="rId59"/>
    <p:sldId id="395" r:id="rId60"/>
    <p:sldId id="396" r:id="rId61"/>
    <p:sldId id="404" r:id="rId62"/>
    <p:sldId id="405" r:id="rId63"/>
    <p:sldId id="397" r:id="rId64"/>
    <p:sldId id="398" r:id="rId65"/>
    <p:sldId id="406" r:id="rId66"/>
    <p:sldId id="273" r:id="rId67"/>
    <p:sldId id="274" r:id="rId68"/>
    <p:sldId id="281" r:id="rId69"/>
    <p:sldId id="282" r:id="rId70"/>
    <p:sldId id="29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9" d="100"/>
          <a:sy n="119" d="100"/>
        </p:scale>
        <p:origin x="96"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DC09E-C00D-40FD-9AA4-F805977B04E6}" type="doc">
      <dgm:prSet loTypeId="urn:microsoft.com/office/officeart/2005/8/layout/lProcess3" loCatId="process" qsTypeId="urn:microsoft.com/office/officeart/2005/8/quickstyle/simple1" qsCatId="simple" csTypeId="urn:microsoft.com/office/officeart/2005/8/colors/colorful3" csCatId="colorful"/>
      <dgm:spPr/>
      <dgm:t>
        <a:bodyPr/>
        <a:lstStyle/>
        <a:p>
          <a:endParaRPr lang="en-US"/>
        </a:p>
      </dgm:t>
    </dgm:pt>
    <dgm:pt modelId="{AE7C1EB6-28B8-40E1-80E7-55B5C0EFF3B3}">
      <dgm:prSet/>
      <dgm:spPr/>
      <dgm:t>
        <a:bodyPr/>
        <a:lstStyle/>
        <a:p>
          <a:pPr rtl="0"/>
          <a:r>
            <a:rPr lang="en-GB" smtClean="0"/>
            <a:t>Ensuring the sending entity does not overwhelm the receiving entity</a:t>
          </a:r>
          <a:endParaRPr lang="en-GB"/>
        </a:p>
      </dgm:t>
    </dgm:pt>
    <dgm:pt modelId="{518AACFC-18BB-4CE3-B665-5181E1319D4D}" type="parTrans" cxnId="{BE25E0D5-7D4D-47CF-9B0F-9485DC6937AC}">
      <dgm:prSet/>
      <dgm:spPr/>
      <dgm:t>
        <a:bodyPr/>
        <a:lstStyle/>
        <a:p>
          <a:endParaRPr lang="en-US"/>
        </a:p>
      </dgm:t>
    </dgm:pt>
    <dgm:pt modelId="{CC908CAB-50D6-427C-972C-921DFAB5DA1B}" type="sibTrans" cxnId="{BE25E0D5-7D4D-47CF-9B0F-9485DC6937AC}">
      <dgm:prSet/>
      <dgm:spPr/>
      <dgm:t>
        <a:bodyPr/>
        <a:lstStyle/>
        <a:p>
          <a:endParaRPr lang="en-US"/>
        </a:p>
      </dgm:t>
    </dgm:pt>
    <dgm:pt modelId="{8BF74402-B143-4DD3-BDF9-3B4BDA9576EC}">
      <dgm:prSet/>
      <dgm:spPr/>
      <dgm:t>
        <a:bodyPr/>
        <a:lstStyle/>
        <a:p>
          <a:pPr rtl="0"/>
          <a:r>
            <a:rPr lang="en-GB" smtClean="0"/>
            <a:t>Prevents buffer overflow</a:t>
          </a:r>
          <a:endParaRPr lang="en-GB"/>
        </a:p>
      </dgm:t>
    </dgm:pt>
    <dgm:pt modelId="{69A9A362-D5AD-4618-9AE3-16D5A68B87C4}" type="parTrans" cxnId="{170F765C-6951-4B7A-8D13-539DA29AE4E3}">
      <dgm:prSet/>
      <dgm:spPr/>
      <dgm:t>
        <a:bodyPr/>
        <a:lstStyle/>
        <a:p>
          <a:endParaRPr lang="en-US"/>
        </a:p>
      </dgm:t>
    </dgm:pt>
    <dgm:pt modelId="{A06FEF0A-5143-446E-9257-7AFA9049F142}" type="sibTrans" cxnId="{170F765C-6951-4B7A-8D13-539DA29AE4E3}">
      <dgm:prSet/>
      <dgm:spPr/>
      <dgm:t>
        <a:bodyPr/>
        <a:lstStyle/>
        <a:p>
          <a:endParaRPr lang="en-US"/>
        </a:p>
      </dgm:t>
    </dgm:pt>
    <dgm:pt modelId="{778DBFEA-C3FB-4147-963B-1984FEC48034}">
      <dgm:prSet/>
      <dgm:spPr/>
      <dgm:t>
        <a:bodyPr/>
        <a:lstStyle/>
        <a:p>
          <a:pPr rtl="0"/>
          <a:r>
            <a:rPr lang="en-GB" smtClean="0"/>
            <a:t>Transmission time</a:t>
          </a:r>
          <a:endParaRPr lang="en-GB"/>
        </a:p>
      </dgm:t>
    </dgm:pt>
    <dgm:pt modelId="{2E2BF1EB-9885-4C04-98D4-B0D9B2FD7CA5}" type="parTrans" cxnId="{8C0ED45D-0BD8-4D0E-A16A-E9DA542AC6E5}">
      <dgm:prSet/>
      <dgm:spPr/>
      <dgm:t>
        <a:bodyPr/>
        <a:lstStyle/>
        <a:p>
          <a:endParaRPr lang="en-US"/>
        </a:p>
      </dgm:t>
    </dgm:pt>
    <dgm:pt modelId="{EB107E21-041C-4E9C-AA85-A73F6647785C}" type="sibTrans" cxnId="{8C0ED45D-0BD8-4D0E-A16A-E9DA542AC6E5}">
      <dgm:prSet/>
      <dgm:spPr/>
      <dgm:t>
        <a:bodyPr/>
        <a:lstStyle/>
        <a:p>
          <a:endParaRPr lang="en-US"/>
        </a:p>
      </dgm:t>
    </dgm:pt>
    <dgm:pt modelId="{4336C3DF-7B39-4502-899C-D1B090357CF9}">
      <dgm:prSet/>
      <dgm:spPr/>
      <dgm:t>
        <a:bodyPr/>
        <a:lstStyle/>
        <a:p>
          <a:pPr rtl="0"/>
          <a:r>
            <a:rPr lang="en-GB" smtClean="0"/>
            <a:t>Time taken to emit all bits into the medium</a:t>
          </a:r>
          <a:endParaRPr lang="en-GB"/>
        </a:p>
      </dgm:t>
    </dgm:pt>
    <dgm:pt modelId="{B9D96446-7180-4BDB-9078-0EFC37404126}" type="parTrans" cxnId="{4EE9D62B-5BC7-43F5-A5D0-3B0AA419F155}">
      <dgm:prSet/>
      <dgm:spPr/>
      <dgm:t>
        <a:bodyPr/>
        <a:lstStyle/>
        <a:p>
          <a:endParaRPr lang="en-US"/>
        </a:p>
      </dgm:t>
    </dgm:pt>
    <dgm:pt modelId="{552C7EDF-3FE3-4220-9321-68E70D96CE9F}" type="sibTrans" cxnId="{4EE9D62B-5BC7-43F5-A5D0-3B0AA419F155}">
      <dgm:prSet/>
      <dgm:spPr/>
      <dgm:t>
        <a:bodyPr/>
        <a:lstStyle/>
        <a:p>
          <a:endParaRPr lang="en-US"/>
        </a:p>
      </dgm:t>
    </dgm:pt>
    <dgm:pt modelId="{C534D954-BE32-4989-84C7-221ADB3F3641}">
      <dgm:prSet/>
      <dgm:spPr/>
      <dgm:t>
        <a:bodyPr/>
        <a:lstStyle/>
        <a:p>
          <a:pPr rtl="0"/>
          <a:r>
            <a:rPr lang="en-GB" smtClean="0"/>
            <a:t>Propagation time</a:t>
          </a:r>
          <a:endParaRPr lang="en-GB"/>
        </a:p>
      </dgm:t>
    </dgm:pt>
    <dgm:pt modelId="{D5FD608C-A523-4AE0-ACB1-E1B3205344F6}" type="parTrans" cxnId="{054ACA21-F98D-4C47-8F1C-4556C313A390}">
      <dgm:prSet/>
      <dgm:spPr/>
      <dgm:t>
        <a:bodyPr/>
        <a:lstStyle/>
        <a:p>
          <a:endParaRPr lang="en-US"/>
        </a:p>
      </dgm:t>
    </dgm:pt>
    <dgm:pt modelId="{097A55C1-2AFD-428D-9058-01FA17BEF577}" type="sibTrans" cxnId="{054ACA21-F98D-4C47-8F1C-4556C313A390}">
      <dgm:prSet/>
      <dgm:spPr/>
      <dgm:t>
        <a:bodyPr/>
        <a:lstStyle/>
        <a:p>
          <a:endParaRPr lang="en-US"/>
        </a:p>
      </dgm:t>
    </dgm:pt>
    <dgm:pt modelId="{3FB14F5D-B48D-4A50-80E1-5237B40739F1}">
      <dgm:prSet/>
      <dgm:spPr/>
      <dgm:t>
        <a:bodyPr/>
        <a:lstStyle/>
        <a:p>
          <a:pPr rtl="0"/>
          <a:r>
            <a:rPr lang="en-GB" smtClean="0"/>
            <a:t>Time for a bit to traverse the link</a:t>
          </a:r>
          <a:endParaRPr lang="en-GB"/>
        </a:p>
      </dgm:t>
    </dgm:pt>
    <dgm:pt modelId="{449349FD-68F6-4F4C-AB09-3BEF689123F4}" type="parTrans" cxnId="{5DCEAB83-94EE-411F-BCA1-3D9FBDE2890F}">
      <dgm:prSet/>
      <dgm:spPr/>
      <dgm:t>
        <a:bodyPr/>
        <a:lstStyle/>
        <a:p>
          <a:endParaRPr lang="en-US"/>
        </a:p>
      </dgm:t>
    </dgm:pt>
    <dgm:pt modelId="{B969E7BB-A05E-4462-AB81-313F977FBB89}" type="sibTrans" cxnId="{5DCEAB83-94EE-411F-BCA1-3D9FBDE2890F}">
      <dgm:prSet/>
      <dgm:spPr/>
      <dgm:t>
        <a:bodyPr/>
        <a:lstStyle/>
        <a:p>
          <a:endParaRPr lang="en-US"/>
        </a:p>
      </dgm:t>
    </dgm:pt>
    <dgm:pt modelId="{81512884-09C2-4192-A7D9-D9ED12A16766}" type="pres">
      <dgm:prSet presAssocID="{897DC09E-C00D-40FD-9AA4-F805977B04E6}" presName="Name0" presStyleCnt="0">
        <dgm:presLayoutVars>
          <dgm:chPref val="3"/>
          <dgm:dir/>
          <dgm:animLvl val="lvl"/>
          <dgm:resizeHandles/>
        </dgm:presLayoutVars>
      </dgm:prSet>
      <dgm:spPr/>
    </dgm:pt>
    <dgm:pt modelId="{26E39287-00D7-4DC8-A6E5-80AF53F991E1}" type="pres">
      <dgm:prSet presAssocID="{AE7C1EB6-28B8-40E1-80E7-55B5C0EFF3B3}" presName="horFlow" presStyleCnt="0"/>
      <dgm:spPr/>
    </dgm:pt>
    <dgm:pt modelId="{DED7E76F-737B-412E-B7BC-79EDC459836C}" type="pres">
      <dgm:prSet presAssocID="{AE7C1EB6-28B8-40E1-80E7-55B5C0EFF3B3}" presName="bigChev" presStyleLbl="node1" presStyleIdx="0" presStyleCnt="3"/>
      <dgm:spPr/>
    </dgm:pt>
    <dgm:pt modelId="{7A2FE36F-D7EC-4ED9-9AC6-18D7BE44AB96}" type="pres">
      <dgm:prSet presAssocID="{69A9A362-D5AD-4618-9AE3-16D5A68B87C4}" presName="parTrans" presStyleCnt="0"/>
      <dgm:spPr/>
    </dgm:pt>
    <dgm:pt modelId="{03FDEBC6-2FD2-442F-89C9-4EB1AFD80A13}" type="pres">
      <dgm:prSet presAssocID="{8BF74402-B143-4DD3-BDF9-3B4BDA9576EC}" presName="node" presStyleLbl="alignAccFollowNode1" presStyleIdx="0" presStyleCnt="3">
        <dgm:presLayoutVars>
          <dgm:bulletEnabled val="1"/>
        </dgm:presLayoutVars>
      </dgm:prSet>
      <dgm:spPr/>
    </dgm:pt>
    <dgm:pt modelId="{B2495376-D754-41A8-9B8B-19B00315815D}" type="pres">
      <dgm:prSet presAssocID="{AE7C1EB6-28B8-40E1-80E7-55B5C0EFF3B3}" presName="vSp" presStyleCnt="0"/>
      <dgm:spPr/>
    </dgm:pt>
    <dgm:pt modelId="{DF6F1FEE-2482-4BE7-BE2F-BA83166633D8}" type="pres">
      <dgm:prSet presAssocID="{778DBFEA-C3FB-4147-963B-1984FEC48034}" presName="horFlow" presStyleCnt="0"/>
      <dgm:spPr/>
    </dgm:pt>
    <dgm:pt modelId="{F9ED2620-EFF9-4D06-80F3-940CD1182498}" type="pres">
      <dgm:prSet presAssocID="{778DBFEA-C3FB-4147-963B-1984FEC48034}" presName="bigChev" presStyleLbl="node1" presStyleIdx="1" presStyleCnt="3"/>
      <dgm:spPr/>
    </dgm:pt>
    <dgm:pt modelId="{061E01D0-DAF3-4D53-8F7D-39C6406B9D9F}" type="pres">
      <dgm:prSet presAssocID="{B9D96446-7180-4BDB-9078-0EFC37404126}" presName="parTrans" presStyleCnt="0"/>
      <dgm:spPr/>
    </dgm:pt>
    <dgm:pt modelId="{FBB86ACD-2F41-428A-9AC6-59EFB9A11A4D}" type="pres">
      <dgm:prSet presAssocID="{4336C3DF-7B39-4502-899C-D1B090357CF9}" presName="node" presStyleLbl="alignAccFollowNode1" presStyleIdx="1" presStyleCnt="3">
        <dgm:presLayoutVars>
          <dgm:bulletEnabled val="1"/>
        </dgm:presLayoutVars>
      </dgm:prSet>
      <dgm:spPr/>
    </dgm:pt>
    <dgm:pt modelId="{306034C8-FFF0-45B2-B864-8A172D24ED13}" type="pres">
      <dgm:prSet presAssocID="{778DBFEA-C3FB-4147-963B-1984FEC48034}" presName="vSp" presStyleCnt="0"/>
      <dgm:spPr/>
    </dgm:pt>
    <dgm:pt modelId="{8E0D6832-1DFF-4289-BB9C-CAB9FA86D039}" type="pres">
      <dgm:prSet presAssocID="{C534D954-BE32-4989-84C7-221ADB3F3641}" presName="horFlow" presStyleCnt="0"/>
      <dgm:spPr/>
    </dgm:pt>
    <dgm:pt modelId="{712F8D08-F932-4CD8-BA00-D3E80E75A081}" type="pres">
      <dgm:prSet presAssocID="{C534D954-BE32-4989-84C7-221ADB3F3641}" presName="bigChev" presStyleLbl="node1" presStyleIdx="2" presStyleCnt="3"/>
      <dgm:spPr/>
    </dgm:pt>
    <dgm:pt modelId="{CB371677-AEB2-4C3F-8B08-748619E702E4}" type="pres">
      <dgm:prSet presAssocID="{449349FD-68F6-4F4C-AB09-3BEF689123F4}" presName="parTrans" presStyleCnt="0"/>
      <dgm:spPr/>
    </dgm:pt>
    <dgm:pt modelId="{807E2EE9-9418-4516-AE60-CA8E1A9BBFD9}" type="pres">
      <dgm:prSet presAssocID="{3FB14F5D-B48D-4A50-80E1-5237B40739F1}" presName="node" presStyleLbl="alignAccFollowNode1" presStyleIdx="2" presStyleCnt="3">
        <dgm:presLayoutVars>
          <dgm:bulletEnabled val="1"/>
        </dgm:presLayoutVars>
      </dgm:prSet>
      <dgm:spPr/>
    </dgm:pt>
  </dgm:ptLst>
  <dgm:cxnLst>
    <dgm:cxn modelId="{E3F48EB2-E2FA-4518-8609-4AA83CEEB652}" type="presOf" srcId="{C534D954-BE32-4989-84C7-221ADB3F3641}" destId="{712F8D08-F932-4CD8-BA00-D3E80E75A081}" srcOrd="0" destOrd="0" presId="urn:microsoft.com/office/officeart/2005/8/layout/lProcess3"/>
    <dgm:cxn modelId="{360337E7-B99D-44D1-AD2B-D4E29CF2A3D8}" type="presOf" srcId="{AE7C1EB6-28B8-40E1-80E7-55B5C0EFF3B3}" destId="{DED7E76F-737B-412E-B7BC-79EDC459836C}" srcOrd="0" destOrd="0" presId="urn:microsoft.com/office/officeart/2005/8/layout/lProcess3"/>
    <dgm:cxn modelId="{07C3A09E-8026-4F8B-B535-651F3B09A7AD}" type="presOf" srcId="{897DC09E-C00D-40FD-9AA4-F805977B04E6}" destId="{81512884-09C2-4192-A7D9-D9ED12A16766}" srcOrd="0" destOrd="0" presId="urn:microsoft.com/office/officeart/2005/8/layout/lProcess3"/>
    <dgm:cxn modelId="{0FD3C4C0-EAE8-40EF-82E5-B030CBFA916D}" type="presOf" srcId="{4336C3DF-7B39-4502-899C-D1B090357CF9}" destId="{FBB86ACD-2F41-428A-9AC6-59EFB9A11A4D}" srcOrd="0" destOrd="0" presId="urn:microsoft.com/office/officeart/2005/8/layout/lProcess3"/>
    <dgm:cxn modelId="{4EE9D62B-5BC7-43F5-A5D0-3B0AA419F155}" srcId="{778DBFEA-C3FB-4147-963B-1984FEC48034}" destId="{4336C3DF-7B39-4502-899C-D1B090357CF9}" srcOrd="0" destOrd="0" parTransId="{B9D96446-7180-4BDB-9078-0EFC37404126}" sibTransId="{552C7EDF-3FE3-4220-9321-68E70D96CE9F}"/>
    <dgm:cxn modelId="{054ACA21-F98D-4C47-8F1C-4556C313A390}" srcId="{897DC09E-C00D-40FD-9AA4-F805977B04E6}" destId="{C534D954-BE32-4989-84C7-221ADB3F3641}" srcOrd="2" destOrd="0" parTransId="{D5FD608C-A523-4AE0-ACB1-E1B3205344F6}" sibTransId="{097A55C1-2AFD-428D-9058-01FA17BEF577}"/>
    <dgm:cxn modelId="{1798FB89-841D-4422-9FC5-5804B15C348B}" type="presOf" srcId="{8BF74402-B143-4DD3-BDF9-3B4BDA9576EC}" destId="{03FDEBC6-2FD2-442F-89C9-4EB1AFD80A13}" srcOrd="0" destOrd="0" presId="urn:microsoft.com/office/officeart/2005/8/layout/lProcess3"/>
    <dgm:cxn modelId="{8C0ED45D-0BD8-4D0E-A16A-E9DA542AC6E5}" srcId="{897DC09E-C00D-40FD-9AA4-F805977B04E6}" destId="{778DBFEA-C3FB-4147-963B-1984FEC48034}" srcOrd="1" destOrd="0" parTransId="{2E2BF1EB-9885-4C04-98D4-B0D9B2FD7CA5}" sibTransId="{EB107E21-041C-4E9C-AA85-A73F6647785C}"/>
    <dgm:cxn modelId="{BE25E0D5-7D4D-47CF-9B0F-9485DC6937AC}" srcId="{897DC09E-C00D-40FD-9AA4-F805977B04E6}" destId="{AE7C1EB6-28B8-40E1-80E7-55B5C0EFF3B3}" srcOrd="0" destOrd="0" parTransId="{518AACFC-18BB-4CE3-B665-5181E1319D4D}" sibTransId="{CC908CAB-50D6-427C-972C-921DFAB5DA1B}"/>
    <dgm:cxn modelId="{6D0FF52C-D857-46F7-B52D-6E796F7897BC}" type="presOf" srcId="{3FB14F5D-B48D-4A50-80E1-5237B40739F1}" destId="{807E2EE9-9418-4516-AE60-CA8E1A9BBFD9}" srcOrd="0" destOrd="0" presId="urn:microsoft.com/office/officeart/2005/8/layout/lProcess3"/>
    <dgm:cxn modelId="{170F765C-6951-4B7A-8D13-539DA29AE4E3}" srcId="{AE7C1EB6-28B8-40E1-80E7-55B5C0EFF3B3}" destId="{8BF74402-B143-4DD3-BDF9-3B4BDA9576EC}" srcOrd="0" destOrd="0" parTransId="{69A9A362-D5AD-4618-9AE3-16D5A68B87C4}" sibTransId="{A06FEF0A-5143-446E-9257-7AFA9049F142}"/>
    <dgm:cxn modelId="{60F510F2-C7EB-423A-B01C-7DCA2EA1B71C}" type="presOf" srcId="{778DBFEA-C3FB-4147-963B-1984FEC48034}" destId="{F9ED2620-EFF9-4D06-80F3-940CD1182498}" srcOrd="0" destOrd="0" presId="urn:microsoft.com/office/officeart/2005/8/layout/lProcess3"/>
    <dgm:cxn modelId="{5DCEAB83-94EE-411F-BCA1-3D9FBDE2890F}" srcId="{C534D954-BE32-4989-84C7-221ADB3F3641}" destId="{3FB14F5D-B48D-4A50-80E1-5237B40739F1}" srcOrd="0" destOrd="0" parTransId="{449349FD-68F6-4F4C-AB09-3BEF689123F4}" sibTransId="{B969E7BB-A05E-4462-AB81-313F977FBB89}"/>
    <dgm:cxn modelId="{77BF1B81-C0F3-4C2E-B038-973E48C789E7}" type="presParOf" srcId="{81512884-09C2-4192-A7D9-D9ED12A16766}" destId="{26E39287-00D7-4DC8-A6E5-80AF53F991E1}" srcOrd="0" destOrd="0" presId="urn:microsoft.com/office/officeart/2005/8/layout/lProcess3"/>
    <dgm:cxn modelId="{C80A7C09-2E69-44BE-87BE-17C2040D49A1}" type="presParOf" srcId="{26E39287-00D7-4DC8-A6E5-80AF53F991E1}" destId="{DED7E76F-737B-412E-B7BC-79EDC459836C}" srcOrd="0" destOrd="0" presId="urn:microsoft.com/office/officeart/2005/8/layout/lProcess3"/>
    <dgm:cxn modelId="{19002476-FDC9-4B89-8A9B-3C56CDB248FB}" type="presParOf" srcId="{26E39287-00D7-4DC8-A6E5-80AF53F991E1}" destId="{7A2FE36F-D7EC-4ED9-9AC6-18D7BE44AB96}" srcOrd="1" destOrd="0" presId="urn:microsoft.com/office/officeart/2005/8/layout/lProcess3"/>
    <dgm:cxn modelId="{4C3FB84C-7D93-4FDB-B6D8-E3777ECA576F}" type="presParOf" srcId="{26E39287-00D7-4DC8-A6E5-80AF53F991E1}" destId="{03FDEBC6-2FD2-442F-89C9-4EB1AFD80A13}" srcOrd="2" destOrd="0" presId="urn:microsoft.com/office/officeart/2005/8/layout/lProcess3"/>
    <dgm:cxn modelId="{92699A7E-143E-4D48-809F-6B19AF17C45D}" type="presParOf" srcId="{81512884-09C2-4192-A7D9-D9ED12A16766}" destId="{B2495376-D754-41A8-9B8B-19B00315815D}" srcOrd="1" destOrd="0" presId="urn:microsoft.com/office/officeart/2005/8/layout/lProcess3"/>
    <dgm:cxn modelId="{F4889248-DC07-4583-8F3F-5CBA73A33E82}" type="presParOf" srcId="{81512884-09C2-4192-A7D9-D9ED12A16766}" destId="{DF6F1FEE-2482-4BE7-BE2F-BA83166633D8}" srcOrd="2" destOrd="0" presId="urn:microsoft.com/office/officeart/2005/8/layout/lProcess3"/>
    <dgm:cxn modelId="{FB7C0574-108A-43E8-8D20-E68529C67C5D}" type="presParOf" srcId="{DF6F1FEE-2482-4BE7-BE2F-BA83166633D8}" destId="{F9ED2620-EFF9-4D06-80F3-940CD1182498}" srcOrd="0" destOrd="0" presId="urn:microsoft.com/office/officeart/2005/8/layout/lProcess3"/>
    <dgm:cxn modelId="{524E4B8B-CC14-44CE-BA4A-BBE2E87B5683}" type="presParOf" srcId="{DF6F1FEE-2482-4BE7-BE2F-BA83166633D8}" destId="{061E01D0-DAF3-4D53-8F7D-39C6406B9D9F}" srcOrd="1" destOrd="0" presId="urn:microsoft.com/office/officeart/2005/8/layout/lProcess3"/>
    <dgm:cxn modelId="{1A378648-6A23-4D44-9618-D106932A89C6}" type="presParOf" srcId="{DF6F1FEE-2482-4BE7-BE2F-BA83166633D8}" destId="{FBB86ACD-2F41-428A-9AC6-59EFB9A11A4D}" srcOrd="2" destOrd="0" presId="urn:microsoft.com/office/officeart/2005/8/layout/lProcess3"/>
    <dgm:cxn modelId="{186D944C-07EF-43E7-890F-B9E40E9BC1B6}" type="presParOf" srcId="{81512884-09C2-4192-A7D9-D9ED12A16766}" destId="{306034C8-FFF0-45B2-B864-8A172D24ED13}" srcOrd="3" destOrd="0" presId="urn:microsoft.com/office/officeart/2005/8/layout/lProcess3"/>
    <dgm:cxn modelId="{230603D8-342A-4821-B68E-0D71A8FE428D}" type="presParOf" srcId="{81512884-09C2-4192-A7D9-D9ED12A16766}" destId="{8E0D6832-1DFF-4289-BB9C-CAB9FA86D039}" srcOrd="4" destOrd="0" presId="urn:microsoft.com/office/officeart/2005/8/layout/lProcess3"/>
    <dgm:cxn modelId="{DC94F9F0-3E42-4D08-B4B2-20FF51182D8D}" type="presParOf" srcId="{8E0D6832-1DFF-4289-BB9C-CAB9FA86D039}" destId="{712F8D08-F932-4CD8-BA00-D3E80E75A081}" srcOrd="0" destOrd="0" presId="urn:microsoft.com/office/officeart/2005/8/layout/lProcess3"/>
    <dgm:cxn modelId="{BB6BEFC6-6127-46D8-BB15-2277726618E2}" type="presParOf" srcId="{8E0D6832-1DFF-4289-BB9C-CAB9FA86D039}" destId="{CB371677-AEB2-4C3F-8B08-748619E702E4}" srcOrd="1" destOrd="0" presId="urn:microsoft.com/office/officeart/2005/8/layout/lProcess3"/>
    <dgm:cxn modelId="{754A4506-F35A-44E5-BEF0-A959EED57BC4}" type="presParOf" srcId="{8E0D6832-1DFF-4289-BB9C-CAB9FA86D039}" destId="{807E2EE9-9418-4516-AE60-CA8E1A9BBFD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7E76F-737B-412E-B7BC-79EDC459836C}">
      <dsp:nvSpPr>
        <dsp:cNvPr id="0" name=""/>
        <dsp:cNvSpPr/>
      </dsp:nvSpPr>
      <dsp:spPr>
        <a:xfrm>
          <a:off x="2442771" y="3129"/>
          <a:ext cx="3311797" cy="132471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Ensuring the sending entity does not overwhelm the receiving entity</a:t>
          </a:r>
          <a:endParaRPr lang="en-GB" sz="1900" kern="1200"/>
        </a:p>
      </dsp:txBody>
      <dsp:txXfrm>
        <a:off x="3105131" y="3129"/>
        <a:ext cx="1987078" cy="1324719"/>
      </dsp:txXfrm>
    </dsp:sp>
    <dsp:sp modelId="{03FDEBC6-2FD2-442F-89C9-4EB1AFD80A13}">
      <dsp:nvSpPr>
        <dsp:cNvPr id="0" name=""/>
        <dsp:cNvSpPr/>
      </dsp:nvSpPr>
      <dsp:spPr>
        <a:xfrm>
          <a:off x="5324035" y="115730"/>
          <a:ext cx="2748792" cy="1099516"/>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Prevents buffer overflow</a:t>
          </a:r>
          <a:endParaRPr lang="en-GB" sz="1900" kern="1200"/>
        </a:p>
      </dsp:txBody>
      <dsp:txXfrm>
        <a:off x="5873793" y="115730"/>
        <a:ext cx="1649276" cy="1099516"/>
      </dsp:txXfrm>
    </dsp:sp>
    <dsp:sp modelId="{F9ED2620-EFF9-4D06-80F3-940CD1182498}">
      <dsp:nvSpPr>
        <dsp:cNvPr id="0" name=""/>
        <dsp:cNvSpPr/>
      </dsp:nvSpPr>
      <dsp:spPr>
        <a:xfrm>
          <a:off x="2442771" y="1513309"/>
          <a:ext cx="3311797" cy="1324719"/>
        </a:xfrm>
        <a:prstGeom prst="chevr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Transmission time</a:t>
          </a:r>
          <a:endParaRPr lang="en-GB" sz="1900" kern="1200"/>
        </a:p>
      </dsp:txBody>
      <dsp:txXfrm>
        <a:off x="3105131" y="1513309"/>
        <a:ext cx="1987078" cy="1324719"/>
      </dsp:txXfrm>
    </dsp:sp>
    <dsp:sp modelId="{FBB86ACD-2F41-428A-9AC6-59EFB9A11A4D}">
      <dsp:nvSpPr>
        <dsp:cNvPr id="0" name=""/>
        <dsp:cNvSpPr/>
      </dsp:nvSpPr>
      <dsp:spPr>
        <a:xfrm>
          <a:off x="5324035" y="1625910"/>
          <a:ext cx="2748792" cy="1099516"/>
        </a:xfrm>
        <a:prstGeom prst="chevron">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Time taken to emit all bits into the medium</a:t>
          </a:r>
          <a:endParaRPr lang="en-GB" sz="1900" kern="1200"/>
        </a:p>
      </dsp:txBody>
      <dsp:txXfrm>
        <a:off x="5873793" y="1625910"/>
        <a:ext cx="1649276" cy="1099516"/>
      </dsp:txXfrm>
    </dsp:sp>
    <dsp:sp modelId="{712F8D08-F932-4CD8-BA00-D3E80E75A081}">
      <dsp:nvSpPr>
        <dsp:cNvPr id="0" name=""/>
        <dsp:cNvSpPr/>
      </dsp:nvSpPr>
      <dsp:spPr>
        <a:xfrm>
          <a:off x="2442771" y="3023489"/>
          <a:ext cx="3311797" cy="1324719"/>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Propagation time</a:t>
          </a:r>
          <a:endParaRPr lang="en-GB" sz="1900" kern="1200"/>
        </a:p>
      </dsp:txBody>
      <dsp:txXfrm>
        <a:off x="3105131" y="3023489"/>
        <a:ext cx="1987078" cy="1324719"/>
      </dsp:txXfrm>
    </dsp:sp>
    <dsp:sp modelId="{807E2EE9-9418-4516-AE60-CA8E1A9BBFD9}">
      <dsp:nvSpPr>
        <dsp:cNvPr id="0" name=""/>
        <dsp:cNvSpPr/>
      </dsp:nvSpPr>
      <dsp:spPr>
        <a:xfrm>
          <a:off x="5324035" y="3136090"/>
          <a:ext cx="2748792" cy="1099516"/>
        </a:xfrm>
        <a:prstGeom prst="chevron">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Time for a bit to traverse the link</a:t>
          </a:r>
          <a:endParaRPr lang="en-GB" sz="1900" kern="1200"/>
        </a:p>
      </dsp:txBody>
      <dsp:txXfrm>
        <a:off x="5873793" y="3136090"/>
        <a:ext cx="1649276" cy="10995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4C8A-2EDD-4967-8102-9DACE6D0D120}" type="datetimeFigureOut">
              <a:rPr lang="en-GB" smtClean="0"/>
              <a:t>14/12/2020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88BCB-F4F4-41AF-B134-7323E872B9B4}" type="slidenum">
              <a:rPr lang="en-GB" smtClean="0"/>
              <a:t>‹#›</a:t>
            </a:fld>
            <a:endParaRPr lang="en-GB"/>
          </a:p>
        </p:txBody>
      </p:sp>
    </p:spTree>
    <p:extLst>
      <p:ext uri="{BB962C8B-B14F-4D97-AF65-F5344CB8AC3E}">
        <p14:creationId xmlns:p14="http://schemas.microsoft.com/office/powerpoint/2010/main" val="312855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216.92.67.219/free/t_SMTPCommunicationandMessageTransportMethodsClientS.htm" TargetMode="External"/><Relationship Id="rId7" Type="http://schemas.openxmlformats.org/officeDocument/2006/relationships/hyperlink" Target="http://216.92.67.219/free/t_TCPIPElectronicMailAliasesAddressBooksMultipleReci.ht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216.92.67.219/free/t_TCPIPHistoricalandSpecialElectronicMailAddressing.htm" TargetMode="External"/><Relationship Id="rId5" Type="http://schemas.openxmlformats.org/officeDocument/2006/relationships/hyperlink" Target="http://216.92.67.219/free/t_SMTPSecurityIssues.htm" TargetMode="External"/><Relationship Id="rId4" Type="http://schemas.openxmlformats.org/officeDocument/2006/relationships/hyperlink" Target="http://216.92.67.219/free/t_DNSElectronicMailSupportandMailExchangeMXResourceR.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mnisecu.com/tcpip/transmission-control-protocol-tcp.php"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omnisecu.com/tcpip/tcp-port-numbers.ph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think of a protocol as a spoken language. Each language has its own rules and vocabulary. If two people share the same language, they can communicate effectively. Similarly, if two hardware devices support the same protocol, they can communicate with each other, regardless of the manufacturer or type of device. For example, an Apple iPhone can send an email to an Android device using a standard mail protocol.</a:t>
            </a:r>
          </a:p>
        </p:txBody>
      </p:sp>
      <p:sp>
        <p:nvSpPr>
          <p:cNvPr id="4" name="Slide Number Placeholder 3"/>
          <p:cNvSpPr>
            <a:spLocks noGrp="1"/>
          </p:cNvSpPr>
          <p:nvPr>
            <p:ph type="sldNum" sz="quarter" idx="10"/>
          </p:nvPr>
        </p:nvSpPr>
        <p:spPr/>
        <p:txBody>
          <a:bodyPr/>
          <a:lstStyle/>
          <a:p>
            <a:fld id="{7704AD6F-BF60-416A-A254-81FFD5CF2935}" type="slidenum">
              <a:rPr lang="en-US" smtClean="0"/>
              <a:t>3</a:t>
            </a:fld>
            <a:endParaRPr lang="en-US"/>
          </a:p>
        </p:txBody>
      </p:sp>
    </p:spTree>
    <p:extLst>
      <p:ext uri="{BB962C8B-B14F-4D97-AF65-F5344CB8AC3E}">
        <p14:creationId xmlns:p14="http://schemas.microsoft.com/office/powerpoint/2010/main" val="27224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TCP/IP architectural model has four layers that approximately match six of the seven layers in the OSI Reference Model. The TCP/IP model does not address the physical layer, which is where hardware devices reside. The next three layers—</a:t>
            </a:r>
            <a:r>
              <a:rPr lang="en-US" sz="1200" i="1" kern="1200" dirty="0">
                <a:solidFill>
                  <a:schemeClr val="tx1"/>
                </a:solidFill>
                <a:latin typeface="+mn-lt"/>
                <a:ea typeface="+mn-ea"/>
                <a:cs typeface="+mn-cs"/>
              </a:rPr>
              <a:t>network interface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internet</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(host-to-host) transport</a:t>
            </a:r>
            <a:r>
              <a:rPr lang="en-US" sz="1200" kern="1200" dirty="0">
                <a:solidFill>
                  <a:schemeClr val="tx1"/>
                </a:solidFill>
                <a:latin typeface="+mn-lt"/>
                <a:ea typeface="+mn-ea"/>
                <a:cs typeface="+mn-cs"/>
              </a:rPr>
              <a:t>—correspond to layers 2, 3 and 4 of the OSI model. The TCP/IP </a:t>
            </a:r>
            <a:r>
              <a:rPr lang="en-US" sz="1200" i="1" kern="1200" dirty="0">
                <a:solidFill>
                  <a:schemeClr val="tx1"/>
                </a:solidFill>
                <a:latin typeface="+mn-lt"/>
                <a:ea typeface="+mn-ea"/>
                <a:cs typeface="+mn-cs"/>
              </a:rPr>
              <a:t>application</a:t>
            </a:r>
            <a:r>
              <a:rPr lang="en-US" sz="1200" kern="1200" dirty="0">
                <a:solidFill>
                  <a:schemeClr val="tx1"/>
                </a:solidFill>
                <a:latin typeface="+mn-lt"/>
                <a:ea typeface="+mn-ea"/>
                <a:cs typeface="+mn-cs"/>
              </a:rPr>
              <a:t> layer conceptually “blurs” the top three OSI layers. It’s also worth noting that some people consider certain aspects of the OSI session layer to be arguably part of the TCP/IP host-to-host transport layer.</a:t>
            </a:r>
            <a:endParaRPr lang="en-US" dirty="0"/>
          </a:p>
        </p:txBody>
      </p:sp>
      <p:sp>
        <p:nvSpPr>
          <p:cNvPr id="4" name="Slide Number Placeholder 3"/>
          <p:cNvSpPr>
            <a:spLocks noGrp="1"/>
          </p:cNvSpPr>
          <p:nvPr>
            <p:ph type="sldNum" sz="quarter" idx="10"/>
          </p:nvPr>
        </p:nvSpPr>
        <p:spPr/>
        <p:txBody>
          <a:bodyPr/>
          <a:lstStyle/>
          <a:p>
            <a:fld id="{7704AD6F-BF60-416A-A254-81FFD5CF2935}" type="slidenum">
              <a:rPr lang="en-US" smtClean="0"/>
              <a:t>5</a:t>
            </a:fld>
            <a:endParaRPr lang="en-US"/>
          </a:p>
        </p:txBody>
      </p:sp>
    </p:spTree>
    <p:extLst>
      <p:ext uri="{BB962C8B-B14F-4D97-AF65-F5344CB8AC3E}">
        <p14:creationId xmlns:p14="http://schemas.microsoft.com/office/powerpoint/2010/main" val="223110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Mail Relaying:</a:t>
            </a:r>
            <a:r>
              <a:rPr lang="en-GB" sz="1200" kern="1200" dirty="0">
                <a:solidFill>
                  <a:schemeClr val="tx1"/>
                </a:solidFill>
                <a:latin typeface="+mn-lt"/>
                <a:ea typeface="+mn-ea"/>
                <a:cs typeface="+mn-cs"/>
              </a:rPr>
              <a:t> As discussed in the </a:t>
            </a:r>
            <a:r>
              <a:rPr lang="en-GB" sz="1200" kern="1200" dirty="0">
                <a:solidFill>
                  <a:schemeClr val="tx1"/>
                </a:solidFill>
                <a:latin typeface="+mn-lt"/>
                <a:ea typeface="+mn-ea"/>
                <a:cs typeface="+mn-cs"/>
                <a:hlinkClick r:id="rId3"/>
              </a:rPr>
              <a:t>SMTP communication overview</a:t>
            </a:r>
            <a:r>
              <a:rPr lang="en-GB" sz="1200" kern="1200" dirty="0">
                <a:solidFill>
                  <a:schemeClr val="tx1"/>
                </a:solidFill>
                <a:latin typeface="+mn-lt"/>
                <a:ea typeface="+mn-ea"/>
                <a:cs typeface="+mn-cs"/>
              </a:rPr>
              <a:t>, the protocol was once widely used in a “relaying mode” where e-mail was routed from one SMTP server to another to reach its destination. Today, the normal method of e-mail transfer on the Internet today is directly from the sender's SMTP server to the recipient's, using </a:t>
            </a:r>
            <a:r>
              <a:rPr lang="en-GB" sz="1200" kern="1200" dirty="0">
                <a:solidFill>
                  <a:schemeClr val="tx1"/>
                </a:solidFill>
                <a:latin typeface="+mn-lt"/>
                <a:ea typeface="+mn-ea"/>
                <a:cs typeface="+mn-cs"/>
                <a:hlinkClick r:id="rId4"/>
              </a:rPr>
              <a:t>DNS MX records</a:t>
            </a:r>
            <a:r>
              <a:rPr lang="en-GB" sz="1200" kern="1200" dirty="0">
                <a:solidFill>
                  <a:schemeClr val="tx1"/>
                </a:solidFill>
                <a:latin typeface="+mn-lt"/>
                <a:ea typeface="+mn-ea"/>
                <a:cs typeface="+mn-cs"/>
              </a:rPr>
              <a:t> to determine the recipient SMTP server address. SMTP still includes the ability to relay mail from one server to another, provided certain conditions are met. Note that in addition to the inefficiency of relaying, many servers won't relay mail because this feature has been </a:t>
            </a:r>
            <a:r>
              <a:rPr lang="en-GB" sz="1200" kern="1200" dirty="0">
                <a:solidFill>
                  <a:schemeClr val="tx1"/>
                </a:solidFill>
                <a:latin typeface="+mn-lt"/>
                <a:ea typeface="+mn-ea"/>
                <a:cs typeface="+mn-cs"/>
                <a:hlinkClick r:id="rId5"/>
              </a:rPr>
              <a:t>abused for spamming and hacking</a:t>
            </a:r>
            <a:r>
              <a:rPr lang="en-GB" sz="1200" kern="1200" dirty="0">
                <a:solidFill>
                  <a:schemeClr val="tx1"/>
                </a:solidFill>
                <a:latin typeface="+mn-lt"/>
                <a:ea typeface="+mn-ea"/>
                <a:cs typeface="+mn-cs"/>
              </a:rPr>
              <a:t>.</a:t>
            </a:r>
            <a:r>
              <a:rPr lang="en-GB" dirty="0"/>
              <a:t> </a:t>
            </a:r>
            <a:br>
              <a:rPr lang="en-GB" dirty="0"/>
            </a:br>
            <a:r>
              <a:rPr lang="en-GB" dirty="0"/>
              <a:t/>
            </a:r>
            <a:br>
              <a:rPr lang="en-GB" dirty="0"/>
            </a:br>
            <a:endParaRPr lang="en-GB" dirty="0"/>
          </a:p>
          <a:p>
            <a:r>
              <a:rPr lang="en-GB" sz="1200" b="1" kern="1200" dirty="0">
                <a:solidFill>
                  <a:schemeClr val="tx1"/>
                </a:solidFill>
                <a:latin typeface="+mn-lt"/>
                <a:ea typeface="+mn-ea"/>
                <a:cs typeface="+mn-cs"/>
              </a:rPr>
              <a:t>Mail Forwarding:</a:t>
            </a:r>
            <a:r>
              <a:rPr lang="en-GB" sz="1200" kern="1200" dirty="0">
                <a:solidFill>
                  <a:schemeClr val="tx1"/>
                </a:solidFill>
                <a:latin typeface="+mn-lt"/>
                <a:ea typeface="+mn-ea"/>
                <a:cs typeface="+mn-cs"/>
              </a:rPr>
              <a:t> Under certain conditions, an SMTP server may agree to accept e-mail for a non-local mailbox and forward it to the appropriate destination. This sounds similar to relaying but is used in a different way. A common example is when a user changes his or her e-mail address. If I have worked at XYZ Industries for years and then retire, the company may no longer wish to let me receive e-mail at the company's SMTP server. As a courtesy, however, they may forward e-mail sent to me there so I still receive it at my new company.</a:t>
            </a:r>
            <a:r>
              <a:rPr lang="en-GB" dirty="0"/>
              <a:t> </a:t>
            </a:r>
            <a:br>
              <a:rPr lang="en-GB" dirty="0"/>
            </a:br>
            <a:r>
              <a:rPr lang="en-GB" dirty="0"/>
              <a:t/>
            </a:r>
            <a:br>
              <a:rPr lang="en-GB" dirty="0"/>
            </a:br>
            <a:endParaRPr lang="en-GB" dirty="0"/>
          </a:p>
          <a:p>
            <a:r>
              <a:rPr lang="en-GB" sz="1200" b="1" kern="1200" dirty="0">
                <a:solidFill>
                  <a:schemeClr val="tx1"/>
                </a:solidFill>
                <a:latin typeface="+mn-lt"/>
                <a:ea typeface="+mn-ea"/>
                <a:cs typeface="+mn-cs"/>
              </a:rPr>
              <a:t>Mail </a:t>
            </a:r>
            <a:r>
              <a:rPr lang="en-GB" sz="1200" b="1" kern="1200" dirty="0" err="1">
                <a:solidFill>
                  <a:schemeClr val="tx1"/>
                </a:solidFill>
                <a:latin typeface="+mn-lt"/>
                <a:ea typeface="+mn-ea"/>
                <a:cs typeface="+mn-cs"/>
              </a:rPr>
              <a:t>Gatewaying</a:t>
            </a:r>
            <a:r>
              <a:rPr lang="en-GB" sz="1200" b="1" kern="1200" dirty="0">
                <a:solidFill>
                  <a:schemeClr val="tx1"/>
                </a:solidFill>
                <a:latin typeface="+mn-lt"/>
                <a:ea typeface="+mn-ea"/>
                <a:cs typeface="+mn-cs"/>
              </a:rPr>
              <a:t>:</a:t>
            </a:r>
            <a:r>
              <a:rPr lang="en-GB" sz="1200" kern="1200" dirty="0">
                <a:solidFill>
                  <a:schemeClr val="tx1"/>
                </a:solidFill>
                <a:latin typeface="+mn-lt"/>
                <a:ea typeface="+mn-ea"/>
                <a:cs typeface="+mn-cs"/>
              </a:rPr>
              <a:t> Certain SMTP servers may be configured as e-mail gateways. These devices “translate” TCP/IP e-mail into a form suitable for another e-mail system, and vice-versa. </a:t>
            </a:r>
            <a:r>
              <a:rPr lang="en-GB" sz="1200" kern="1200" dirty="0" err="1">
                <a:solidFill>
                  <a:schemeClr val="tx1"/>
                </a:solidFill>
                <a:latin typeface="+mn-lt"/>
                <a:ea typeface="+mn-ea"/>
                <a:cs typeface="+mn-cs"/>
              </a:rPr>
              <a:t>Gatewaying</a:t>
            </a:r>
            <a:r>
              <a:rPr lang="en-GB" sz="1200" kern="1200" dirty="0">
                <a:solidFill>
                  <a:schemeClr val="tx1"/>
                </a:solidFill>
                <a:latin typeface="+mn-lt"/>
                <a:ea typeface="+mn-ea"/>
                <a:cs typeface="+mn-cs"/>
              </a:rPr>
              <a:t> is a complex topic because e-mail systems can be so different; one of the more important problems is the </a:t>
            </a:r>
            <a:r>
              <a:rPr lang="en-GB" sz="1200" kern="1200" dirty="0">
                <a:solidFill>
                  <a:schemeClr val="tx1"/>
                </a:solidFill>
                <a:latin typeface="+mn-lt"/>
                <a:ea typeface="+mn-ea"/>
                <a:cs typeface="+mn-cs"/>
                <a:hlinkClick r:id="rId6"/>
              </a:rPr>
              <a:t>inconsistency of addressing methods of different e-mail systems</a:t>
            </a:r>
            <a:r>
              <a:rPr lang="en-GB" sz="1200" kern="1200" dirty="0">
                <a:solidFill>
                  <a:schemeClr val="tx1"/>
                </a:solidFill>
                <a:latin typeface="+mn-lt"/>
                <a:ea typeface="+mn-ea"/>
                <a:cs typeface="+mn-cs"/>
              </a:rPr>
              <a:t>.</a:t>
            </a:r>
            <a:r>
              <a:rPr lang="en-GB" dirty="0"/>
              <a:t> </a:t>
            </a:r>
            <a:br>
              <a:rPr lang="en-GB" dirty="0"/>
            </a:br>
            <a:r>
              <a:rPr lang="en-GB" dirty="0"/>
              <a:t/>
            </a:r>
            <a:br>
              <a:rPr lang="en-GB" dirty="0"/>
            </a:br>
            <a:endParaRPr lang="en-GB" dirty="0"/>
          </a:p>
          <a:p>
            <a:r>
              <a:rPr lang="en-GB" sz="1200" b="1" kern="1200" dirty="0">
                <a:solidFill>
                  <a:schemeClr val="tx1"/>
                </a:solidFill>
                <a:latin typeface="+mn-lt"/>
                <a:ea typeface="+mn-ea"/>
                <a:cs typeface="+mn-cs"/>
              </a:rPr>
              <a:t>Address Debugging:</a:t>
            </a:r>
            <a:r>
              <a:rPr lang="en-GB" sz="1200" kern="1200" dirty="0">
                <a:solidFill>
                  <a:schemeClr val="tx1"/>
                </a:solidFill>
                <a:latin typeface="+mn-lt"/>
                <a:ea typeface="+mn-ea"/>
                <a:cs typeface="+mn-cs"/>
              </a:rPr>
              <a:t> SMTP includes a </a:t>
            </a:r>
            <a:r>
              <a:rPr lang="en-GB" sz="1200" i="1" kern="1200" dirty="0">
                <a:solidFill>
                  <a:schemeClr val="tx1"/>
                </a:solidFill>
                <a:latin typeface="+mn-lt"/>
                <a:ea typeface="+mn-ea"/>
                <a:cs typeface="+mn-cs"/>
              </a:rPr>
              <a:t>VRFY (verify)</a:t>
            </a:r>
            <a:r>
              <a:rPr lang="en-GB" sz="1200" kern="1200" dirty="0">
                <a:solidFill>
                  <a:schemeClr val="tx1"/>
                </a:solidFill>
                <a:latin typeface="+mn-lt"/>
                <a:ea typeface="+mn-ea"/>
                <a:cs typeface="+mn-cs"/>
              </a:rPr>
              <a:t> command, which can be used to check the validity of an e-mail address without actually sending mail to it.</a:t>
            </a:r>
            <a:r>
              <a:rPr lang="en-GB" dirty="0"/>
              <a:t> </a:t>
            </a:r>
            <a:br>
              <a:rPr lang="en-GB" dirty="0"/>
            </a:br>
            <a:r>
              <a:rPr lang="en-GB" dirty="0"/>
              <a:t/>
            </a:r>
            <a:br>
              <a:rPr lang="en-GB" dirty="0"/>
            </a:br>
            <a:endParaRPr lang="en-GB" dirty="0"/>
          </a:p>
          <a:p>
            <a:r>
              <a:rPr lang="en-GB" sz="1200" b="1" kern="1200" dirty="0">
                <a:solidFill>
                  <a:schemeClr val="tx1"/>
                </a:solidFill>
                <a:latin typeface="+mn-lt"/>
                <a:ea typeface="+mn-ea"/>
                <a:cs typeface="+mn-cs"/>
              </a:rPr>
              <a:t>Mailing List Expansion:</a:t>
            </a:r>
            <a:r>
              <a:rPr lang="en-GB" sz="1200" kern="1200" dirty="0">
                <a:solidFill>
                  <a:schemeClr val="tx1"/>
                </a:solidFill>
                <a:latin typeface="+mn-lt"/>
                <a:ea typeface="+mn-ea"/>
                <a:cs typeface="+mn-cs"/>
              </a:rPr>
              <a:t> The SMTP command </a:t>
            </a:r>
            <a:r>
              <a:rPr lang="en-GB" sz="1200" i="1" kern="1200" dirty="0">
                <a:solidFill>
                  <a:schemeClr val="tx1"/>
                </a:solidFill>
                <a:latin typeface="+mn-lt"/>
                <a:ea typeface="+mn-ea"/>
                <a:cs typeface="+mn-cs"/>
              </a:rPr>
              <a:t>EXPN (expand)</a:t>
            </a:r>
            <a:r>
              <a:rPr lang="en-GB" sz="1200" kern="1200" dirty="0">
                <a:solidFill>
                  <a:schemeClr val="tx1"/>
                </a:solidFill>
                <a:latin typeface="+mn-lt"/>
                <a:ea typeface="+mn-ea"/>
                <a:cs typeface="+mn-cs"/>
              </a:rPr>
              <a:t> can be used to determine the individual e-mail addresses associated with a </a:t>
            </a:r>
            <a:r>
              <a:rPr lang="en-GB" sz="1200" kern="1200" dirty="0">
                <a:solidFill>
                  <a:schemeClr val="tx1"/>
                </a:solidFill>
                <a:latin typeface="+mn-lt"/>
                <a:ea typeface="+mn-ea"/>
                <a:cs typeface="+mn-cs"/>
                <a:hlinkClick r:id="rId7"/>
              </a:rPr>
              <a:t>mailing list</a:t>
            </a:r>
            <a:r>
              <a:rPr lang="en-GB" sz="1200" kern="1200" dirty="0">
                <a:solidFill>
                  <a:schemeClr val="tx1"/>
                </a:solidFill>
                <a:latin typeface="+mn-lt"/>
                <a:ea typeface="+mn-ea"/>
                <a:cs typeface="+mn-cs"/>
              </a:rPr>
              <a:t>. (Note however that this has nothing directly to do with mailing list software like </a:t>
            </a:r>
            <a:r>
              <a:rPr lang="en-GB" sz="1200" i="1" kern="1200" dirty="0" err="1">
                <a:solidFill>
                  <a:schemeClr val="tx1"/>
                </a:solidFill>
                <a:latin typeface="+mn-lt"/>
                <a:ea typeface="+mn-ea"/>
                <a:cs typeface="+mn-cs"/>
              </a:rPr>
              <a:t>Majordomo</a:t>
            </a:r>
            <a:r>
              <a:rPr lang="en-GB" sz="1200" kern="1200" dirty="0">
                <a:solidFill>
                  <a:schemeClr val="tx1"/>
                </a:solidFill>
                <a:latin typeface="+mn-lt"/>
                <a:ea typeface="+mn-ea"/>
                <a:cs typeface="+mn-cs"/>
              </a:rPr>
              <a:t>.)</a:t>
            </a:r>
            <a:r>
              <a:rPr lang="en-GB" dirty="0"/>
              <a:t> </a:t>
            </a:r>
            <a:br>
              <a:rPr lang="en-GB" dirty="0"/>
            </a:br>
            <a:r>
              <a:rPr lang="en-GB" dirty="0"/>
              <a:t/>
            </a:r>
            <a:br>
              <a:rPr lang="en-GB" dirty="0"/>
            </a:br>
            <a:endParaRPr lang="en-GB" dirty="0"/>
          </a:p>
          <a:p>
            <a:r>
              <a:rPr lang="en-GB" sz="1200" b="1" kern="1200" dirty="0">
                <a:solidFill>
                  <a:schemeClr val="tx1"/>
                </a:solidFill>
                <a:latin typeface="+mn-lt"/>
                <a:ea typeface="+mn-ea"/>
                <a:cs typeface="+mn-cs"/>
              </a:rPr>
              <a:t>“Turning”:</a:t>
            </a:r>
            <a:r>
              <a:rPr lang="en-GB" sz="1200" kern="1200" dirty="0">
                <a:solidFill>
                  <a:schemeClr val="tx1"/>
                </a:solidFill>
                <a:latin typeface="+mn-lt"/>
                <a:ea typeface="+mn-ea"/>
                <a:cs typeface="+mn-cs"/>
              </a:rPr>
              <a:t> The original SMTP protocol included a command that allows the SMTP sender and SMTP receiver to change roles. This could be used to allow SMTP server A to send e-mail to server B, and then have B send e-mail it has queued for A in the same session. In practice, this capability was not widely used for a variety of reasons, including security considerations. It is now officially “not recommended”, but may still be implemented in some SMTP software.</a:t>
            </a:r>
            <a:r>
              <a:rPr lang="en-GB" dirty="0"/>
              <a:t> </a:t>
            </a:r>
          </a:p>
          <a:p>
            <a:endParaRPr lang="en-GB" dirty="0"/>
          </a:p>
        </p:txBody>
      </p:sp>
      <p:sp>
        <p:nvSpPr>
          <p:cNvPr id="4" name="Slide Number Placeholder 3"/>
          <p:cNvSpPr>
            <a:spLocks noGrp="1"/>
          </p:cNvSpPr>
          <p:nvPr>
            <p:ph type="sldNum" sz="quarter" idx="10"/>
          </p:nvPr>
        </p:nvSpPr>
        <p:spPr/>
        <p:txBody>
          <a:bodyPr/>
          <a:lstStyle/>
          <a:p>
            <a:fld id="{7704AD6F-BF60-416A-A254-81FFD5CF2935}" type="slidenum">
              <a:rPr lang="en-US" smtClean="0"/>
              <a:t>34</a:t>
            </a:fld>
            <a:endParaRPr lang="en-US"/>
          </a:p>
        </p:txBody>
      </p:sp>
    </p:spTree>
    <p:extLst>
      <p:ext uri="{BB962C8B-B14F-4D97-AF65-F5344CB8AC3E}">
        <p14:creationId xmlns:p14="http://schemas.microsoft.com/office/powerpoint/2010/main" val="168205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u="sng" dirty="0"/>
              <a:t>Multi-Vendor Support.</a:t>
            </a:r>
            <a:r>
              <a:rPr lang="en-GB" dirty="0"/>
              <a:t> TCP/IP is implemented by many hardware and software vendors. It is an industry standard and not limited to any specific vendor. </a:t>
            </a:r>
          </a:p>
          <a:p>
            <a:r>
              <a:rPr lang="en-GB" dirty="0"/>
              <a:t>2) </a:t>
            </a:r>
            <a:r>
              <a:rPr lang="en-GB" u="sng" dirty="0"/>
              <a:t>Interoperability.</a:t>
            </a:r>
            <a:r>
              <a:rPr lang="en-GB" dirty="0"/>
              <a:t> Today we can work in a heterogeneous network because of TCP/IP. A user who is sitting on a Windows box can download files from a Linux machine, because both Operating Systems support TCP/IP. TCP/IP eliminates the cross-platform boundaries.</a:t>
            </a:r>
          </a:p>
          <a:p>
            <a:r>
              <a:rPr lang="en-GB" dirty="0"/>
              <a:t>3) </a:t>
            </a:r>
            <a:r>
              <a:rPr lang="en-GB" u="sng" dirty="0"/>
              <a:t>Logical Addressing.</a:t>
            </a:r>
            <a:r>
              <a:rPr lang="en-GB" dirty="0"/>
              <a:t> Every network adapter has a globally unique and permanent physical address, which is known as MAC address (or hardware address). The physical address is burnt into the card while manufacturing. Low-lying hardware-conscious protocols on a LAN deliver data packets using the adapter's physical address. The network adapter of each computer listens to every transmission on the local network to determine whether a message is addressed to its own physical address. </a:t>
            </a:r>
          </a:p>
          <a:p>
            <a:r>
              <a:rPr lang="en-GB" dirty="0"/>
              <a:t>For a small LAN, this will work well. But when your computer is connected to a big network like internet, it may need to listen to millions of transmissions per second. This may cause your network connection to stop functioning. </a:t>
            </a:r>
          </a:p>
          <a:p>
            <a:r>
              <a:rPr lang="en-GB" dirty="0"/>
              <a:t>To avoid this, network administrators often segment (divide) big networks into smaller networks using devices such as routers to reduce network traffic, so that the unwanted data traffic from one network may not create problem in another network. A network can be again subdivided into smaller subnets so that a message can travel efficiently from its source to the destination. TCP/IP has a robust </a:t>
            </a:r>
            <a:r>
              <a:rPr lang="en-GB" dirty="0" err="1"/>
              <a:t>subnetting</a:t>
            </a:r>
            <a:r>
              <a:rPr lang="en-GB" dirty="0"/>
              <a:t> capability achieved using logical addressing. A logical address is an address configured through the network software. The logical addressing system used in TCP/IP protocol suit is known as IP address. </a:t>
            </a:r>
          </a:p>
          <a:p>
            <a:r>
              <a:rPr lang="en-GB" dirty="0"/>
              <a:t>4) </a:t>
            </a:r>
            <a:r>
              <a:rPr lang="en-GB" u="sng" dirty="0" err="1"/>
              <a:t>Routability</a:t>
            </a:r>
            <a:r>
              <a:rPr lang="en-GB" u="sng" dirty="0"/>
              <a:t>.</a:t>
            </a:r>
            <a:r>
              <a:rPr lang="en-GB" dirty="0"/>
              <a:t> A router is a network infrastructure device which can read logical addressing information and direct data across the network to its </a:t>
            </a:r>
            <a:r>
              <a:rPr lang="en-GB" dirty="0" err="1"/>
              <a:t>destination.TCP</a:t>
            </a:r>
            <a:r>
              <a:rPr lang="en-GB" dirty="0"/>
              <a:t>/IP is a routable protocol, which means the TCP/IP data packets can be moved from one network segment to another. </a:t>
            </a:r>
          </a:p>
          <a:p>
            <a:r>
              <a:rPr lang="en-GB" dirty="0"/>
              <a:t>5) </a:t>
            </a:r>
            <a:r>
              <a:rPr lang="en-GB" u="sng" dirty="0"/>
              <a:t>Name Resolution.</a:t>
            </a:r>
            <a:r>
              <a:rPr lang="en-GB" dirty="0"/>
              <a:t> IP addresses are designed for the computers and it is difficult for humans to remember many IP addresses. TCP/IP allows us to use human-friendly names, which are very easy to remember (Ex. www.omnisecu.com). Name Resolutions servers (DNS Servers) are used to resolve a human readable name (also known as Fully Qualified Domain Names (FQDN)) to an IP address and vice versa. </a:t>
            </a:r>
          </a:p>
          <a:p>
            <a:r>
              <a:rPr lang="en-GB" dirty="0"/>
              <a:t>6) </a:t>
            </a:r>
            <a:r>
              <a:rPr lang="en-GB" u="sng" dirty="0"/>
              <a:t>Error Control and Flow </a:t>
            </a:r>
            <a:r>
              <a:rPr lang="en-GB" u="sng" dirty="0" err="1"/>
              <a:t>Control.</a:t>
            </a:r>
            <a:r>
              <a:rPr lang="en-GB" dirty="0" err="1"/>
              <a:t>The</a:t>
            </a:r>
            <a:r>
              <a:rPr lang="en-GB" dirty="0"/>
              <a:t> TCP/IP protocol has features that ensure the reliable delivery of data from source computer to the destination computer. </a:t>
            </a:r>
            <a:r>
              <a:rPr lang="en-GB" dirty="0">
                <a:hlinkClick r:id="rId3"/>
              </a:rPr>
              <a:t>TCP (</a:t>
            </a:r>
            <a:r>
              <a:rPr lang="en-GB" dirty="0" err="1">
                <a:hlinkClick r:id="rId3"/>
              </a:rPr>
              <a:t>Transmisssion</a:t>
            </a:r>
            <a:r>
              <a:rPr lang="en-GB" dirty="0">
                <a:hlinkClick r:id="rId3"/>
              </a:rPr>
              <a:t> Control Protocol)</a:t>
            </a:r>
            <a:r>
              <a:rPr lang="en-GB" dirty="0"/>
              <a:t> defines many of these error-checking, flow-control, and acknowledgement functions. </a:t>
            </a:r>
          </a:p>
          <a:p>
            <a:r>
              <a:rPr lang="en-GB" dirty="0"/>
              <a:t>7)</a:t>
            </a:r>
            <a:r>
              <a:rPr lang="en-GB" u="sng" dirty="0"/>
              <a:t> Multiplexing/De-multiplexing.</a:t>
            </a:r>
            <a:r>
              <a:rPr lang="en-GB" dirty="0"/>
              <a:t> Multiplexing means accepting data from different applications and directing that data to different applications listening on different receiving computers. On the receiving side the data need to be directed to the correct application, for that data was meant for. This is called De-multiplexing. We can run many network applications on the same computer. By using logical channels called ports, TCP/IP provides means for delivering packets to the correct application. In TCP/IP, ports are identified by using </a:t>
            </a:r>
            <a:r>
              <a:rPr lang="en-GB" dirty="0">
                <a:hlinkClick r:id="rId4"/>
              </a:rPr>
              <a:t>TCP or UDP port numbers</a:t>
            </a:r>
            <a:r>
              <a:rPr lang="en-GB" dirty="0"/>
              <a:t>.</a:t>
            </a:r>
          </a:p>
          <a:p>
            <a:endParaRPr lang="en-GB" dirty="0"/>
          </a:p>
        </p:txBody>
      </p:sp>
      <p:sp>
        <p:nvSpPr>
          <p:cNvPr id="4" name="Slide Number Placeholder 3"/>
          <p:cNvSpPr>
            <a:spLocks noGrp="1"/>
          </p:cNvSpPr>
          <p:nvPr>
            <p:ph type="sldNum" sz="quarter" idx="10"/>
          </p:nvPr>
        </p:nvSpPr>
        <p:spPr/>
        <p:txBody>
          <a:bodyPr/>
          <a:lstStyle/>
          <a:p>
            <a:fld id="{7704AD6F-BF60-416A-A254-81FFD5CF2935}" type="slidenum">
              <a:rPr lang="en-US" smtClean="0"/>
              <a:t>49</a:t>
            </a:fld>
            <a:endParaRPr lang="en-US"/>
          </a:p>
        </p:txBody>
      </p:sp>
    </p:spTree>
    <p:extLst>
      <p:ext uri="{BB962C8B-B14F-4D97-AF65-F5344CB8AC3E}">
        <p14:creationId xmlns:p14="http://schemas.microsoft.com/office/powerpoint/2010/main" val="309967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2579-8576-47B7-BB0A-B61544BDF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058968-9018-453E-B22E-601587C9FD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258146-36EC-4A92-9917-97138FFB71B8}"/>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5" name="Footer Placeholder 4">
            <a:extLst>
              <a:ext uri="{FF2B5EF4-FFF2-40B4-BE49-F238E27FC236}">
                <a16:creationId xmlns:a16="http://schemas.microsoft.com/office/drawing/2014/main" id="{5C0E29A1-E0DC-4925-A8E7-0EEBCC0501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A84A728-74F8-44E8-B41A-EC581D2AF3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40560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9ADA-3DFF-4BBA-AB4B-2A5105C309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E5881-F1BE-4ADD-B5A6-EC047AE4D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932F4-FCF0-48C7-9443-9DA8E5E28E3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5" name="Footer Placeholder 4">
            <a:extLst>
              <a:ext uri="{FF2B5EF4-FFF2-40B4-BE49-F238E27FC236}">
                <a16:creationId xmlns:a16="http://schemas.microsoft.com/office/drawing/2014/main" id="{0B60E6E9-B38F-4911-997A-07B98B2437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9E14B8D-582F-4E57-A0A3-96C475BFCA79}"/>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276506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E202F-0589-4548-8201-A97530300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771A25-F43B-44BE-9AFF-79F4BD284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26369-B4D9-40F4-8EC8-5DC72A73135A}"/>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5" name="Footer Placeholder 4">
            <a:extLst>
              <a:ext uri="{FF2B5EF4-FFF2-40B4-BE49-F238E27FC236}">
                <a16:creationId xmlns:a16="http://schemas.microsoft.com/office/drawing/2014/main" id="{A77334CD-BB61-4D4C-A707-831D749C1D9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1DD7BFA-7E0B-4196-A3E8-464F2D96AB8B}"/>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7896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1078-9547-4574-B157-1D653D7AEF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F6C2C8-BFB7-40AF-9419-D2520F43D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6A109-1841-4757-9DA9-307CA18C35A0}"/>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5" name="Footer Placeholder 4">
            <a:extLst>
              <a:ext uri="{FF2B5EF4-FFF2-40B4-BE49-F238E27FC236}">
                <a16:creationId xmlns:a16="http://schemas.microsoft.com/office/drawing/2014/main" id="{93E7720C-970A-47D1-8A9C-90231B8144C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8DE5CD-49FE-4A81-8A16-AD7464370796}"/>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45134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0FB2-0028-41EF-BB15-D3FE92F5F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00E5BA-C94D-4B49-86EC-ECFCCF818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DC230-C3BA-43FD-918A-75BB939B1E1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5" name="Footer Placeholder 4">
            <a:extLst>
              <a:ext uri="{FF2B5EF4-FFF2-40B4-BE49-F238E27FC236}">
                <a16:creationId xmlns:a16="http://schemas.microsoft.com/office/drawing/2014/main" id="{7BA18693-707B-44B0-AC88-CAB01F73DB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064A4-F1A2-4C47-9AE0-D4F868EEB26E}"/>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98605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0437-241A-4174-B5D1-FE24979A3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E68061-B5F5-4DBC-B6EA-416B79073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B2060-1D0C-4DEC-A228-DF4D1FDA58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0C19E3-C36C-44C0-9CB2-C38022DEAEF3}"/>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6" name="Footer Placeholder 5">
            <a:extLst>
              <a:ext uri="{FF2B5EF4-FFF2-40B4-BE49-F238E27FC236}">
                <a16:creationId xmlns:a16="http://schemas.microsoft.com/office/drawing/2014/main" id="{A339AFBD-12D4-4EDF-B5BD-BB682DD711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53D8BEA-7E89-406E-A77F-10FC903C4BB4}"/>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69897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1936-C838-4064-9EE2-F84279E263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D11B1-AB73-46FF-8E0F-175967973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10908-D732-460D-9C58-9D6EA5CF7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2171C-770E-4A6C-8525-0B4A62DD5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67930-E79A-463E-A023-EC98C9DAEE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C06F18-A088-43BA-A1FB-3CDCD40B2EFF}"/>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8" name="Footer Placeholder 7">
            <a:extLst>
              <a:ext uri="{FF2B5EF4-FFF2-40B4-BE49-F238E27FC236}">
                <a16:creationId xmlns:a16="http://schemas.microsoft.com/office/drawing/2014/main" id="{B88F3C94-3A2E-4DB6-8F58-EEF97105A2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07A9F9-1A94-44C3-965D-53DAA3546C3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76285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AAEA-C123-4103-BB8A-536E0063F9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2567E6-E2C6-4E9E-8A3C-88BF43AB28E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4" name="Footer Placeholder 3">
            <a:extLst>
              <a:ext uri="{FF2B5EF4-FFF2-40B4-BE49-F238E27FC236}">
                <a16:creationId xmlns:a16="http://schemas.microsoft.com/office/drawing/2014/main" id="{D61F5E64-1203-4F75-9B1B-55018915BD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5A6691-E2A9-4164-834E-F483C9C145F2}"/>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35358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ED44AB-DB5F-4DAC-B50D-16EDCE1205A4}"/>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3" name="Footer Placeholder 2">
            <a:extLst>
              <a:ext uri="{FF2B5EF4-FFF2-40B4-BE49-F238E27FC236}">
                <a16:creationId xmlns:a16="http://schemas.microsoft.com/office/drawing/2014/main" id="{1D0656B4-09CA-4C15-945E-7C0C13F036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B4EBC76-D9C8-4595-A7EB-9FEB78669553}"/>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203495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EC2D1-3ACF-4C3F-9DBC-C741A3D5E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DC3895-F215-4D71-989B-61B3B8CACB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1030-6759-456B-AB92-5F4BC6505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938E2-A5B8-4FAE-8822-AB6CB7905321}"/>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6" name="Footer Placeholder 5">
            <a:extLst>
              <a:ext uri="{FF2B5EF4-FFF2-40B4-BE49-F238E27FC236}">
                <a16:creationId xmlns:a16="http://schemas.microsoft.com/office/drawing/2014/main" id="{ADCDC21B-2DDB-4B06-8620-8CBB3DA43EC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5FB4BA9-F521-4B70-B900-E579F86150A7}"/>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10129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8169-9256-496A-A415-D5F74B427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631859-A712-4AFE-B1A1-8E07E4795E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8DF815-5839-4421-A671-013B35949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33CEA-E4E4-46A2-883C-0D2E38A522DE}"/>
              </a:ext>
            </a:extLst>
          </p:cNvPr>
          <p:cNvSpPr>
            <a:spLocks noGrp="1"/>
          </p:cNvSpPr>
          <p:nvPr>
            <p:ph type="dt" sz="half" idx="10"/>
          </p:nvPr>
        </p:nvSpPr>
        <p:spPr>
          <a:xfrm>
            <a:off x="838200" y="6356350"/>
            <a:ext cx="2743200" cy="365125"/>
          </a:xfrm>
          <a:prstGeom prst="rect">
            <a:avLst/>
          </a:prstGeom>
        </p:spPr>
        <p:txBody>
          <a:bodyPr/>
          <a:lstStyle/>
          <a:p>
            <a:fld id="{41A8EFE7-8371-44B0-A749-CFE384CFDE5B}" type="datetimeFigureOut">
              <a:rPr lang="en-GB" smtClean="0"/>
              <a:t>14/12/2020</a:t>
            </a:fld>
            <a:endParaRPr lang="en-GB"/>
          </a:p>
        </p:txBody>
      </p:sp>
      <p:sp>
        <p:nvSpPr>
          <p:cNvPr id="6" name="Footer Placeholder 5">
            <a:extLst>
              <a:ext uri="{FF2B5EF4-FFF2-40B4-BE49-F238E27FC236}">
                <a16:creationId xmlns:a16="http://schemas.microsoft.com/office/drawing/2014/main" id="{C22EBD02-AA15-488A-901A-C06DDFEBEB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EEB29E-BE3E-474D-9136-D51670B8CBAF}"/>
              </a:ext>
            </a:extLst>
          </p:cNvPr>
          <p:cNvSpPr>
            <a:spLocks noGrp="1"/>
          </p:cNvSpPr>
          <p:nvPr>
            <p:ph type="sldNum" sz="quarter" idx="12"/>
          </p:nvPr>
        </p:nvSpPr>
        <p:spPr>
          <a:xfrm>
            <a:off x="8610600" y="6356350"/>
            <a:ext cx="2743200" cy="365125"/>
          </a:xfrm>
          <a:prstGeom prst="rect">
            <a:avLst/>
          </a:prstGeom>
        </p:spPr>
        <p:txBody>
          <a:bodyPr/>
          <a:lstStyle/>
          <a:p>
            <a:fld id="{64E71FE1-C01C-43E4-8BDF-E8F8D8475A2B}" type="slidenum">
              <a:rPr lang="en-GB" smtClean="0"/>
              <a:t>‹#›</a:t>
            </a:fld>
            <a:endParaRPr lang="en-GB"/>
          </a:p>
        </p:txBody>
      </p:sp>
    </p:spTree>
    <p:extLst>
      <p:ext uri="{BB962C8B-B14F-4D97-AF65-F5344CB8AC3E}">
        <p14:creationId xmlns:p14="http://schemas.microsoft.com/office/powerpoint/2010/main" val="55530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DD62B-BB62-4B15-B280-95B5A2402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91714C-64A9-4DB8-B09C-DA215BD7D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432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4D78-C2A5-4C87-B937-E570980D0217}"/>
              </a:ext>
            </a:extLst>
          </p:cNvPr>
          <p:cNvSpPr>
            <a:spLocks noGrp="1"/>
          </p:cNvSpPr>
          <p:nvPr>
            <p:ph type="ctrTitle"/>
          </p:nvPr>
        </p:nvSpPr>
        <p:spPr>
          <a:xfrm>
            <a:off x="7021285" y="1302658"/>
            <a:ext cx="4746171" cy="2387600"/>
          </a:xfrm>
        </p:spPr>
        <p:txBody>
          <a:bodyPr>
            <a:normAutofit/>
          </a:bodyPr>
          <a:lstStyle/>
          <a:p>
            <a:r>
              <a:rPr lang="en-GB" dirty="0"/>
              <a:t>CY102 - Networking</a:t>
            </a:r>
          </a:p>
        </p:txBody>
      </p:sp>
      <p:sp>
        <p:nvSpPr>
          <p:cNvPr id="3" name="Subtitle 2">
            <a:extLst>
              <a:ext uri="{FF2B5EF4-FFF2-40B4-BE49-F238E27FC236}">
                <a16:creationId xmlns:a16="http://schemas.microsoft.com/office/drawing/2014/main" id="{6BD3E1DC-7051-42E9-A234-55826DE761C8}"/>
              </a:ext>
            </a:extLst>
          </p:cNvPr>
          <p:cNvSpPr>
            <a:spLocks noGrp="1"/>
          </p:cNvSpPr>
          <p:nvPr>
            <p:ph type="subTitle" idx="1"/>
          </p:nvPr>
        </p:nvSpPr>
        <p:spPr>
          <a:xfrm>
            <a:off x="7021285" y="4601186"/>
            <a:ext cx="4713513" cy="948191"/>
          </a:xfrm>
        </p:spPr>
        <p:txBody>
          <a:bodyPr/>
          <a:lstStyle/>
          <a:p>
            <a:r>
              <a:rPr lang="en-GB" dirty="0"/>
              <a:t>Simple protocols in current use and failure modes in protocols </a:t>
            </a:r>
          </a:p>
        </p:txBody>
      </p:sp>
      <p:pic>
        <p:nvPicPr>
          <p:cNvPr id="4"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ChangeAspect="1"/>
          </p:cNvPicPr>
          <p:nvPr/>
        </p:nvPicPr>
        <p:blipFill>
          <a:blip r:embed="rId2">
            <a:extLst>
              <a:ext uri="{28A0092B-C50C-407E-A947-70E740481C1C}">
                <a14:useLocalDpi xmlns:a14="http://schemas.microsoft.com/office/drawing/2010/main" val="0"/>
              </a:ext>
            </a:extLst>
          </a:blip>
          <a:srcRect t="20089" b="20089"/>
          <a:stretch>
            <a:fillRect/>
          </a:stretch>
        </p:blipFill>
        <p:spPr>
          <a:xfrm>
            <a:off x="9186" y="-5"/>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15698" y="35446"/>
            <a:ext cx="838200" cy="4105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908" y="458172"/>
            <a:ext cx="1158990" cy="463596"/>
          </a:xfrm>
          <a:prstGeom prst="rect">
            <a:avLst/>
          </a:prstGeom>
        </p:spPr>
      </p:pic>
    </p:spTree>
    <p:extLst>
      <p:ext uri="{BB962C8B-B14F-4D97-AF65-F5344CB8AC3E}">
        <p14:creationId xmlns:p14="http://schemas.microsoft.com/office/powerpoint/2010/main" val="203932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a:t>
            </a:r>
            <a:endParaRPr lang="en-GB" dirty="0"/>
          </a:p>
        </p:txBody>
      </p:sp>
      <p:sp>
        <p:nvSpPr>
          <p:cNvPr id="3" name="Content Placeholder 2"/>
          <p:cNvSpPr>
            <a:spLocks noGrp="1"/>
          </p:cNvSpPr>
          <p:nvPr>
            <p:ph idx="1"/>
          </p:nvPr>
        </p:nvSpPr>
        <p:spPr/>
        <p:txBody>
          <a:bodyPr/>
          <a:lstStyle/>
          <a:p>
            <a:r>
              <a:rPr lang="en-GB" dirty="0" smtClean="0"/>
              <a:t>Provides a layer-2 </a:t>
            </a:r>
            <a:r>
              <a:rPr lang="en-GB" dirty="0"/>
              <a:t>hardware addressing </a:t>
            </a:r>
            <a:r>
              <a:rPr lang="en-GB" dirty="0" smtClean="0"/>
              <a:t>mechanism</a:t>
            </a:r>
          </a:p>
          <a:p>
            <a:r>
              <a:rPr lang="en-GB" dirty="0" smtClean="0"/>
              <a:t>Hardware </a:t>
            </a:r>
            <a:r>
              <a:rPr lang="en-GB" dirty="0"/>
              <a:t>address is assumed to be unique on the </a:t>
            </a:r>
            <a:r>
              <a:rPr lang="en-GB" dirty="0" smtClean="0"/>
              <a:t>link</a:t>
            </a:r>
          </a:p>
          <a:p>
            <a:r>
              <a:rPr lang="en-GB" dirty="0" smtClean="0"/>
              <a:t>It </a:t>
            </a:r>
            <a:r>
              <a:rPr lang="en-GB" dirty="0"/>
              <a:t>is encoded into hardware at the time of </a:t>
            </a:r>
            <a:r>
              <a:rPr lang="en-GB" dirty="0" smtClean="0"/>
              <a:t>manufacturing</a:t>
            </a:r>
          </a:p>
          <a:p>
            <a:r>
              <a:rPr lang="en-GB" dirty="0" smtClean="0"/>
              <a:t>When </a:t>
            </a:r>
            <a:r>
              <a:rPr lang="en-GB" dirty="0"/>
              <a:t>data frames are sent on the link, both machines must be synchronized in order to transfer to take </a:t>
            </a:r>
            <a:r>
              <a:rPr lang="en-GB" dirty="0" smtClean="0"/>
              <a:t>place</a:t>
            </a:r>
            <a:endParaRPr lang="en-GB" dirty="0"/>
          </a:p>
        </p:txBody>
      </p:sp>
    </p:spTree>
    <p:extLst>
      <p:ext uri="{BB962C8B-B14F-4D97-AF65-F5344CB8AC3E}">
        <p14:creationId xmlns:p14="http://schemas.microsoft.com/office/powerpoint/2010/main" val="156553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a:t>
            </a:r>
            <a:r>
              <a:rPr lang="en-US" dirty="0" smtClean="0"/>
              <a:t>Management</a:t>
            </a:r>
            <a:endParaRPr lang="en-GB" dirty="0"/>
          </a:p>
        </p:txBody>
      </p:sp>
      <p:sp>
        <p:nvSpPr>
          <p:cNvPr id="8" name="Freeform 7"/>
          <p:cNvSpPr/>
          <p:nvPr/>
        </p:nvSpPr>
        <p:spPr>
          <a:xfrm>
            <a:off x="1356962" y="1847234"/>
            <a:ext cx="7262662" cy="708480"/>
          </a:xfrm>
          <a:custGeom>
            <a:avLst/>
            <a:gdLst>
              <a:gd name="connsiteX0" fmla="*/ 0 w 7360920"/>
              <a:gd name="connsiteY0" fmla="*/ 118082 h 708480"/>
              <a:gd name="connsiteX1" fmla="*/ 118082 w 7360920"/>
              <a:gd name="connsiteY1" fmla="*/ 0 h 708480"/>
              <a:gd name="connsiteX2" fmla="*/ 7242838 w 7360920"/>
              <a:gd name="connsiteY2" fmla="*/ 0 h 708480"/>
              <a:gd name="connsiteX3" fmla="*/ 7360920 w 7360920"/>
              <a:gd name="connsiteY3" fmla="*/ 118082 h 708480"/>
              <a:gd name="connsiteX4" fmla="*/ 7360920 w 7360920"/>
              <a:gd name="connsiteY4" fmla="*/ 590398 h 708480"/>
              <a:gd name="connsiteX5" fmla="*/ 7242838 w 7360920"/>
              <a:gd name="connsiteY5" fmla="*/ 708480 h 708480"/>
              <a:gd name="connsiteX6" fmla="*/ 118082 w 7360920"/>
              <a:gd name="connsiteY6" fmla="*/ 708480 h 708480"/>
              <a:gd name="connsiteX7" fmla="*/ 0 w 7360920"/>
              <a:gd name="connsiteY7" fmla="*/ 590398 h 708480"/>
              <a:gd name="connsiteX8" fmla="*/ 0 w 736092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708480">
                <a:moveTo>
                  <a:pt x="0" y="118082"/>
                </a:moveTo>
                <a:cubicBezTo>
                  <a:pt x="0" y="52867"/>
                  <a:pt x="52867" y="0"/>
                  <a:pt x="118082" y="0"/>
                </a:cubicBezTo>
                <a:lnTo>
                  <a:pt x="7242838" y="0"/>
                </a:lnTo>
                <a:cubicBezTo>
                  <a:pt x="7308053" y="0"/>
                  <a:pt x="7360920" y="52867"/>
                  <a:pt x="7360920" y="118082"/>
                </a:cubicBezTo>
                <a:lnTo>
                  <a:pt x="7360920" y="590398"/>
                </a:lnTo>
                <a:cubicBezTo>
                  <a:pt x="7360920" y="655613"/>
                  <a:pt x="7308053" y="708480"/>
                  <a:pt x="7242838" y="708480"/>
                </a:cubicBezTo>
                <a:lnTo>
                  <a:pt x="118082" y="708480"/>
                </a:lnTo>
                <a:cubicBezTo>
                  <a:pt x="52867" y="708480"/>
                  <a:pt x="0" y="655613"/>
                  <a:pt x="0" y="590398"/>
                </a:cubicBezTo>
                <a:lnTo>
                  <a:pt x="0" y="1180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810" tIns="34585" rIns="312810" bIns="34585" numCol="1" spcCol="1270" anchor="ctr" anchorCtr="0">
            <a:noAutofit/>
          </a:bodyPr>
          <a:lstStyle/>
          <a:p>
            <a:pPr lvl="0" algn="l" defTabSz="1066800" rtl="0">
              <a:lnSpc>
                <a:spcPct val="90000"/>
              </a:lnSpc>
              <a:spcBef>
                <a:spcPct val="0"/>
              </a:spcBef>
              <a:spcAft>
                <a:spcPct val="35000"/>
              </a:spcAft>
            </a:pPr>
            <a:r>
              <a:rPr lang="en-GB" sz="2400" kern="1200" smtClean="0"/>
              <a:t>The data link layer has two sublayers</a:t>
            </a:r>
            <a:endParaRPr lang="en-GB" sz="2400" kern="1200"/>
          </a:p>
        </p:txBody>
      </p:sp>
      <p:sp>
        <p:nvSpPr>
          <p:cNvPr id="9" name="Freeform 8"/>
          <p:cNvSpPr/>
          <p:nvPr/>
        </p:nvSpPr>
        <p:spPr>
          <a:xfrm>
            <a:off x="838200" y="3290114"/>
            <a:ext cx="9091863" cy="1360800"/>
          </a:xfrm>
          <a:custGeom>
            <a:avLst/>
            <a:gdLst>
              <a:gd name="connsiteX0" fmla="*/ 0 w 10515600"/>
              <a:gd name="connsiteY0" fmla="*/ 0 h 1360800"/>
              <a:gd name="connsiteX1" fmla="*/ 10515600 w 10515600"/>
              <a:gd name="connsiteY1" fmla="*/ 0 h 1360800"/>
              <a:gd name="connsiteX2" fmla="*/ 10515600 w 10515600"/>
              <a:gd name="connsiteY2" fmla="*/ 1360800 h 1360800"/>
              <a:gd name="connsiteX3" fmla="*/ 0 w 10515600"/>
              <a:gd name="connsiteY3" fmla="*/ 1360800 h 1360800"/>
              <a:gd name="connsiteX4" fmla="*/ 0 w 10515600"/>
              <a:gd name="connsiteY4" fmla="*/ 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360800">
                <a:moveTo>
                  <a:pt x="0" y="0"/>
                </a:moveTo>
                <a:lnTo>
                  <a:pt x="10515600" y="0"/>
                </a:lnTo>
                <a:lnTo>
                  <a:pt x="10515600" y="1360800"/>
                </a:lnTo>
                <a:lnTo>
                  <a:pt x="0" y="13608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499872" rIns="816127" bIns="170688" numCol="1" spcCol="1270" anchor="t" anchorCtr="0">
            <a:noAutofit/>
          </a:bodyPr>
          <a:lstStyle/>
          <a:p>
            <a:pPr marL="228600" lvl="1" indent="-228600" algn="l" defTabSz="1066800" rtl="0">
              <a:lnSpc>
                <a:spcPct val="90000"/>
              </a:lnSpc>
              <a:spcBef>
                <a:spcPct val="0"/>
              </a:spcBef>
              <a:spcAft>
                <a:spcPct val="15000"/>
              </a:spcAft>
              <a:buChar char="••"/>
            </a:pPr>
            <a:r>
              <a:rPr lang="en-GB" sz="2400" kern="1200" smtClean="0"/>
              <a:t>Maintains the communications link between two devices on the network</a:t>
            </a:r>
            <a:endParaRPr lang="en-GB" sz="2400" kern="1200"/>
          </a:p>
        </p:txBody>
      </p:sp>
      <p:sp>
        <p:nvSpPr>
          <p:cNvPr id="10" name="Freeform 9"/>
          <p:cNvSpPr/>
          <p:nvPr/>
        </p:nvSpPr>
        <p:spPr>
          <a:xfrm>
            <a:off x="1356962" y="2935874"/>
            <a:ext cx="7262662" cy="708480"/>
          </a:xfrm>
          <a:custGeom>
            <a:avLst/>
            <a:gdLst>
              <a:gd name="connsiteX0" fmla="*/ 0 w 7360920"/>
              <a:gd name="connsiteY0" fmla="*/ 118082 h 708480"/>
              <a:gd name="connsiteX1" fmla="*/ 118082 w 7360920"/>
              <a:gd name="connsiteY1" fmla="*/ 0 h 708480"/>
              <a:gd name="connsiteX2" fmla="*/ 7242838 w 7360920"/>
              <a:gd name="connsiteY2" fmla="*/ 0 h 708480"/>
              <a:gd name="connsiteX3" fmla="*/ 7360920 w 7360920"/>
              <a:gd name="connsiteY3" fmla="*/ 118082 h 708480"/>
              <a:gd name="connsiteX4" fmla="*/ 7360920 w 7360920"/>
              <a:gd name="connsiteY4" fmla="*/ 590398 h 708480"/>
              <a:gd name="connsiteX5" fmla="*/ 7242838 w 7360920"/>
              <a:gd name="connsiteY5" fmla="*/ 708480 h 708480"/>
              <a:gd name="connsiteX6" fmla="*/ 118082 w 7360920"/>
              <a:gd name="connsiteY6" fmla="*/ 708480 h 708480"/>
              <a:gd name="connsiteX7" fmla="*/ 0 w 7360920"/>
              <a:gd name="connsiteY7" fmla="*/ 590398 h 708480"/>
              <a:gd name="connsiteX8" fmla="*/ 0 w 736092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708480">
                <a:moveTo>
                  <a:pt x="0" y="118082"/>
                </a:moveTo>
                <a:cubicBezTo>
                  <a:pt x="0" y="52867"/>
                  <a:pt x="52867" y="0"/>
                  <a:pt x="118082" y="0"/>
                </a:cubicBezTo>
                <a:lnTo>
                  <a:pt x="7242838" y="0"/>
                </a:lnTo>
                <a:cubicBezTo>
                  <a:pt x="7308053" y="0"/>
                  <a:pt x="7360920" y="52867"/>
                  <a:pt x="7360920" y="118082"/>
                </a:cubicBezTo>
                <a:lnTo>
                  <a:pt x="7360920" y="590398"/>
                </a:lnTo>
                <a:cubicBezTo>
                  <a:pt x="7360920" y="655613"/>
                  <a:pt x="7308053" y="708480"/>
                  <a:pt x="7242838" y="708480"/>
                </a:cubicBezTo>
                <a:lnTo>
                  <a:pt x="118082" y="708480"/>
                </a:lnTo>
                <a:cubicBezTo>
                  <a:pt x="52867" y="708480"/>
                  <a:pt x="0" y="655613"/>
                  <a:pt x="0" y="590398"/>
                </a:cubicBezTo>
                <a:lnTo>
                  <a:pt x="0" y="1180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810" tIns="34585" rIns="312810" bIns="34585" numCol="1" spcCol="1270" anchor="ctr" anchorCtr="0">
            <a:noAutofit/>
          </a:bodyPr>
          <a:lstStyle/>
          <a:p>
            <a:pPr lvl="0" algn="l" defTabSz="1066800" rtl="0">
              <a:lnSpc>
                <a:spcPct val="90000"/>
              </a:lnSpc>
              <a:spcBef>
                <a:spcPct val="0"/>
              </a:spcBef>
              <a:spcAft>
                <a:spcPct val="35000"/>
              </a:spcAft>
            </a:pPr>
            <a:r>
              <a:rPr lang="en-GB" sz="2400" kern="1200" smtClean="0"/>
              <a:t>Logical link control (LLC) sublayer</a:t>
            </a:r>
            <a:endParaRPr lang="en-GB" sz="2400" kern="1200"/>
          </a:p>
        </p:txBody>
      </p:sp>
      <p:sp>
        <p:nvSpPr>
          <p:cNvPr id="11" name="Freeform 10"/>
          <p:cNvSpPr/>
          <p:nvPr/>
        </p:nvSpPr>
        <p:spPr>
          <a:xfrm>
            <a:off x="838200" y="5134754"/>
            <a:ext cx="9091863" cy="1020600"/>
          </a:xfrm>
          <a:custGeom>
            <a:avLst/>
            <a:gdLst>
              <a:gd name="connsiteX0" fmla="*/ 0 w 10515600"/>
              <a:gd name="connsiteY0" fmla="*/ 0 h 1020600"/>
              <a:gd name="connsiteX1" fmla="*/ 10515600 w 10515600"/>
              <a:gd name="connsiteY1" fmla="*/ 0 h 1020600"/>
              <a:gd name="connsiteX2" fmla="*/ 10515600 w 10515600"/>
              <a:gd name="connsiteY2" fmla="*/ 1020600 h 1020600"/>
              <a:gd name="connsiteX3" fmla="*/ 0 w 10515600"/>
              <a:gd name="connsiteY3" fmla="*/ 1020600 h 1020600"/>
              <a:gd name="connsiteX4" fmla="*/ 0 w 10515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20600">
                <a:moveTo>
                  <a:pt x="0" y="0"/>
                </a:moveTo>
                <a:lnTo>
                  <a:pt x="10515600" y="0"/>
                </a:lnTo>
                <a:lnTo>
                  <a:pt x="10515600" y="1020600"/>
                </a:lnTo>
                <a:lnTo>
                  <a:pt x="0" y="10206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499872" rIns="816127" bIns="170688" numCol="1" spcCol="1270" anchor="t" anchorCtr="0">
            <a:noAutofit/>
          </a:bodyPr>
          <a:lstStyle/>
          <a:p>
            <a:pPr marL="228600" lvl="1" indent="-228600" algn="l" defTabSz="1066800" rtl="0">
              <a:lnSpc>
                <a:spcPct val="90000"/>
              </a:lnSpc>
              <a:spcBef>
                <a:spcPct val="0"/>
              </a:spcBef>
              <a:spcAft>
                <a:spcPct val="15000"/>
              </a:spcAft>
              <a:buChar char="••"/>
            </a:pPr>
            <a:r>
              <a:rPr lang="en-GB" sz="2400" kern="1200" smtClean="0"/>
              <a:t>Manages the transmission of data between two devices</a:t>
            </a:r>
            <a:endParaRPr lang="en-GB" sz="2400" kern="1200"/>
          </a:p>
        </p:txBody>
      </p:sp>
      <p:sp>
        <p:nvSpPr>
          <p:cNvPr id="12" name="Freeform 11"/>
          <p:cNvSpPr/>
          <p:nvPr/>
        </p:nvSpPr>
        <p:spPr>
          <a:xfrm>
            <a:off x="1356962" y="4780514"/>
            <a:ext cx="7262662" cy="708480"/>
          </a:xfrm>
          <a:custGeom>
            <a:avLst/>
            <a:gdLst>
              <a:gd name="connsiteX0" fmla="*/ 0 w 7360920"/>
              <a:gd name="connsiteY0" fmla="*/ 118082 h 708480"/>
              <a:gd name="connsiteX1" fmla="*/ 118082 w 7360920"/>
              <a:gd name="connsiteY1" fmla="*/ 0 h 708480"/>
              <a:gd name="connsiteX2" fmla="*/ 7242838 w 7360920"/>
              <a:gd name="connsiteY2" fmla="*/ 0 h 708480"/>
              <a:gd name="connsiteX3" fmla="*/ 7360920 w 7360920"/>
              <a:gd name="connsiteY3" fmla="*/ 118082 h 708480"/>
              <a:gd name="connsiteX4" fmla="*/ 7360920 w 7360920"/>
              <a:gd name="connsiteY4" fmla="*/ 590398 h 708480"/>
              <a:gd name="connsiteX5" fmla="*/ 7242838 w 7360920"/>
              <a:gd name="connsiteY5" fmla="*/ 708480 h 708480"/>
              <a:gd name="connsiteX6" fmla="*/ 118082 w 7360920"/>
              <a:gd name="connsiteY6" fmla="*/ 708480 h 708480"/>
              <a:gd name="connsiteX7" fmla="*/ 0 w 7360920"/>
              <a:gd name="connsiteY7" fmla="*/ 590398 h 708480"/>
              <a:gd name="connsiteX8" fmla="*/ 0 w 7360920"/>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708480">
                <a:moveTo>
                  <a:pt x="0" y="118082"/>
                </a:moveTo>
                <a:cubicBezTo>
                  <a:pt x="0" y="52867"/>
                  <a:pt x="52867" y="0"/>
                  <a:pt x="118082" y="0"/>
                </a:cubicBezTo>
                <a:lnTo>
                  <a:pt x="7242838" y="0"/>
                </a:lnTo>
                <a:cubicBezTo>
                  <a:pt x="7308053" y="0"/>
                  <a:pt x="7360920" y="52867"/>
                  <a:pt x="7360920" y="118082"/>
                </a:cubicBezTo>
                <a:lnTo>
                  <a:pt x="7360920" y="590398"/>
                </a:lnTo>
                <a:cubicBezTo>
                  <a:pt x="7360920" y="655613"/>
                  <a:pt x="7308053" y="708480"/>
                  <a:pt x="7242838" y="708480"/>
                </a:cubicBezTo>
                <a:lnTo>
                  <a:pt x="118082" y="708480"/>
                </a:lnTo>
                <a:cubicBezTo>
                  <a:pt x="52867" y="708480"/>
                  <a:pt x="0" y="655613"/>
                  <a:pt x="0" y="590398"/>
                </a:cubicBezTo>
                <a:lnTo>
                  <a:pt x="0" y="1180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2810" tIns="34585" rIns="312810" bIns="34585" numCol="1" spcCol="1270" anchor="ctr" anchorCtr="0">
            <a:noAutofit/>
          </a:bodyPr>
          <a:lstStyle/>
          <a:p>
            <a:pPr lvl="0" algn="l" defTabSz="1066800" rtl="0">
              <a:lnSpc>
                <a:spcPct val="90000"/>
              </a:lnSpc>
              <a:spcBef>
                <a:spcPct val="0"/>
              </a:spcBef>
              <a:spcAft>
                <a:spcPct val="35000"/>
              </a:spcAft>
            </a:pPr>
            <a:r>
              <a:rPr lang="en-GB" sz="2400" kern="1200" smtClean="0"/>
              <a:t>Media access control (MAC) sublayer </a:t>
            </a:r>
            <a:endParaRPr lang="en-GB" sz="2400" kern="1200"/>
          </a:p>
        </p:txBody>
      </p:sp>
    </p:spTree>
    <p:extLst>
      <p:ext uri="{BB962C8B-B14F-4D97-AF65-F5344CB8AC3E}">
        <p14:creationId xmlns:p14="http://schemas.microsoft.com/office/powerpoint/2010/main" val="48694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Layer Protocols </a:t>
            </a:r>
          </a:p>
        </p:txBody>
      </p:sp>
      <p:sp>
        <p:nvSpPr>
          <p:cNvPr id="3" name="Content Placeholder 2"/>
          <p:cNvSpPr>
            <a:spLocks noGrp="1"/>
          </p:cNvSpPr>
          <p:nvPr>
            <p:ph idx="1"/>
          </p:nvPr>
        </p:nvSpPr>
        <p:spPr/>
        <p:txBody>
          <a:bodyPr/>
          <a:lstStyle/>
          <a:p>
            <a:r>
              <a:rPr lang="en-US" dirty="0"/>
              <a:t>Used to initiate data transfers and route them over the Internet</a:t>
            </a:r>
          </a:p>
          <a:p>
            <a:endParaRPr lang="en-US" dirty="0"/>
          </a:p>
        </p:txBody>
      </p:sp>
    </p:spTree>
    <p:extLst>
      <p:ext uri="{BB962C8B-B14F-4D97-AF65-F5344CB8AC3E}">
        <p14:creationId xmlns:p14="http://schemas.microsoft.com/office/powerpoint/2010/main" val="321941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Layer Protocols </a:t>
            </a:r>
          </a:p>
        </p:txBody>
      </p:sp>
      <p:sp>
        <p:nvSpPr>
          <p:cNvPr id="3" name="Content Placeholder 2"/>
          <p:cNvSpPr>
            <a:spLocks noGrp="1"/>
          </p:cNvSpPr>
          <p:nvPr>
            <p:ph idx="1"/>
          </p:nvPr>
        </p:nvSpPr>
        <p:spPr/>
        <p:txBody>
          <a:bodyPr/>
          <a:lstStyle/>
          <a:p>
            <a:r>
              <a:rPr lang="en-US" dirty="0"/>
              <a:t>Define how packets are sent, received, and confirmed</a:t>
            </a:r>
          </a:p>
        </p:txBody>
      </p:sp>
    </p:spTree>
    <p:extLst>
      <p:ext uri="{BB962C8B-B14F-4D97-AF65-F5344CB8AC3E}">
        <p14:creationId xmlns:p14="http://schemas.microsoft.com/office/powerpoint/2010/main" val="33596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Layer Protocols </a:t>
            </a:r>
          </a:p>
        </p:txBody>
      </p:sp>
      <p:sp>
        <p:nvSpPr>
          <p:cNvPr id="3" name="Content Placeholder 2"/>
          <p:cNvSpPr>
            <a:spLocks noGrp="1"/>
          </p:cNvSpPr>
          <p:nvPr>
            <p:ph idx="1"/>
          </p:nvPr>
        </p:nvSpPr>
        <p:spPr/>
        <p:txBody>
          <a:bodyPr/>
          <a:lstStyle/>
          <a:p>
            <a:r>
              <a:rPr lang="en-US" dirty="0"/>
              <a:t>Contain commands for specific applications</a:t>
            </a:r>
          </a:p>
          <a:p>
            <a:r>
              <a:rPr lang="en-US" dirty="0"/>
              <a:t>For example, a web browser uses HTTPS to securely download the contents of a webpage from a web server</a:t>
            </a:r>
          </a:p>
          <a:p>
            <a:r>
              <a:rPr lang="en-US" dirty="0"/>
              <a:t>An email client uses SMTP to send email messages through a mail server.</a:t>
            </a:r>
          </a:p>
          <a:p>
            <a:endParaRPr lang="en-US" dirty="0"/>
          </a:p>
        </p:txBody>
      </p:sp>
    </p:spTree>
    <p:extLst>
      <p:ext uri="{BB962C8B-B14F-4D97-AF65-F5344CB8AC3E}">
        <p14:creationId xmlns:p14="http://schemas.microsoft.com/office/powerpoint/2010/main" val="233279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Formats </a:t>
            </a:r>
            <a:endParaRPr lang="en-US" dirty="0"/>
          </a:p>
        </p:txBody>
      </p:sp>
      <p:sp>
        <p:nvSpPr>
          <p:cNvPr id="3" name="Content Placeholder 2"/>
          <p:cNvSpPr>
            <a:spLocks noGrp="1"/>
          </p:cNvSpPr>
          <p:nvPr>
            <p:ph idx="1"/>
          </p:nvPr>
        </p:nvSpPr>
        <p:spPr/>
        <p:txBody>
          <a:bodyPr>
            <a:normAutofit lnSpcReduction="10000"/>
          </a:bodyPr>
          <a:lstStyle/>
          <a:p>
            <a:r>
              <a:rPr lang="en-GB" dirty="0"/>
              <a:t>A data format or file format is the format in which the data is coded</a:t>
            </a:r>
          </a:p>
          <a:p>
            <a:r>
              <a:rPr lang="en-GB" dirty="0"/>
              <a:t>The information is coded in such a way that a program or application can recognize, read and use the data</a:t>
            </a:r>
          </a:p>
          <a:p>
            <a:r>
              <a:rPr lang="en-GB" dirty="0"/>
              <a:t>Data transmission occurs:</a:t>
            </a:r>
          </a:p>
          <a:p>
            <a:pPr lvl="1"/>
            <a:r>
              <a:rPr lang="en-GB" dirty="0"/>
              <a:t>In the form of bits (1’s and 0’s)</a:t>
            </a:r>
          </a:p>
          <a:p>
            <a:pPr lvl="1"/>
            <a:r>
              <a:rPr lang="en-GB" dirty="0"/>
              <a:t>Light</a:t>
            </a:r>
          </a:p>
          <a:p>
            <a:pPr lvl="1"/>
            <a:r>
              <a:rPr lang="en-GB" dirty="0"/>
              <a:t>Radio</a:t>
            </a:r>
          </a:p>
          <a:p>
            <a:pPr lvl="1"/>
            <a:r>
              <a:rPr lang="en-GB" dirty="0"/>
              <a:t>Microwave</a:t>
            </a:r>
          </a:p>
          <a:p>
            <a:r>
              <a:rPr lang="en-GB" dirty="0"/>
              <a:t>Can be analogue or digital</a:t>
            </a:r>
          </a:p>
          <a:p>
            <a:r>
              <a:rPr lang="en-GB" dirty="0"/>
              <a:t>Data can be compressed and decompressed</a:t>
            </a:r>
          </a:p>
          <a:p>
            <a:pPr lvl="1"/>
            <a:endParaRPr lang="en-GB" dirty="0"/>
          </a:p>
          <a:p>
            <a:pPr lvl="1"/>
            <a:endParaRPr lang="en-US" dirty="0"/>
          </a:p>
        </p:txBody>
      </p:sp>
    </p:spTree>
    <p:extLst>
      <p:ext uri="{BB962C8B-B14F-4D97-AF65-F5344CB8AC3E}">
        <p14:creationId xmlns:p14="http://schemas.microsoft.com/office/powerpoint/2010/main" val="400501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Formats - Microwave</a:t>
            </a:r>
          </a:p>
        </p:txBody>
      </p:sp>
      <p:sp>
        <p:nvSpPr>
          <p:cNvPr id="3" name="Content Placeholder 2"/>
          <p:cNvSpPr>
            <a:spLocks noGrp="1"/>
          </p:cNvSpPr>
          <p:nvPr>
            <p:ph idx="1"/>
          </p:nvPr>
        </p:nvSpPr>
        <p:spPr/>
        <p:txBody>
          <a:bodyPr/>
          <a:lstStyle/>
          <a:p>
            <a:r>
              <a:rPr lang="en-GB" dirty="0"/>
              <a:t>Uses a beam of radio waves in the microwave frequency range (6GHz to 8.2GHz) to transmit information between two fixed locations on the earth</a:t>
            </a:r>
          </a:p>
          <a:p>
            <a:r>
              <a:rPr lang="en-GB" dirty="0"/>
              <a:t>Beams are unidirectional</a:t>
            </a:r>
          </a:p>
          <a:p>
            <a:r>
              <a:rPr lang="en-GB" dirty="0"/>
              <a:t>Have high loss due to high frequency</a:t>
            </a:r>
          </a:p>
          <a:p>
            <a:r>
              <a:rPr lang="en-GB" dirty="0"/>
              <a:t>Max distance ~40km</a:t>
            </a:r>
          </a:p>
          <a:p>
            <a:r>
              <a:rPr lang="en-GB" dirty="0"/>
              <a:t>Use line of sight</a:t>
            </a:r>
            <a:endParaRPr lang="en-US" dirty="0"/>
          </a:p>
        </p:txBody>
      </p:sp>
    </p:spTree>
    <p:extLst>
      <p:ext uri="{BB962C8B-B14F-4D97-AF65-F5344CB8AC3E}">
        <p14:creationId xmlns:p14="http://schemas.microsoft.com/office/powerpoint/2010/main" val="210505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Formats - Light</a:t>
            </a:r>
          </a:p>
        </p:txBody>
      </p:sp>
      <p:sp>
        <p:nvSpPr>
          <p:cNvPr id="3" name="Content Placeholder 2"/>
          <p:cNvSpPr>
            <a:spLocks noGrp="1"/>
          </p:cNvSpPr>
          <p:nvPr>
            <p:ph idx="1"/>
          </p:nvPr>
        </p:nvSpPr>
        <p:spPr/>
        <p:txBody>
          <a:bodyPr/>
          <a:lstStyle/>
          <a:p>
            <a:r>
              <a:rPr lang="en-US" dirty="0"/>
              <a:t>Can be laser (</a:t>
            </a:r>
            <a:r>
              <a:rPr lang="en-GB" dirty="0"/>
              <a:t>Light Amplification by Stimulated Emission of Radiation</a:t>
            </a:r>
            <a:r>
              <a:rPr lang="en-US" dirty="0"/>
              <a:t>) (ultraviolet) or normal white light</a:t>
            </a:r>
          </a:p>
          <a:p>
            <a:r>
              <a:rPr lang="en-US" dirty="0"/>
              <a:t>Ultraviolet waves have wavelengths of 400 to 700 nm</a:t>
            </a:r>
          </a:p>
          <a:p>
            <a:r>
              <a:rPr lang="en-US" dirty="0"/>
              <a:t>Can be transmitted along optic </a:t>
            </a:r>
            <a:r>
              <a:rPr lang="en-US" dirty="0" err="1"/>
              <a:t>fibre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29172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data</a:t>
            </a:r>
          </a:p>
        </p:txBody>
      </p:sp>
      <p:sp>
        <p:nvSpPr>
          <p:cNvPr id="3" name="Content Placeholder 2"/>
          <p:cNvSpPr>
            <a:spLocks noGrp="1"/>
          </p:cNvSpPr>
          <p:nvPr>
            <p:ph idx="1"/>
          </p:nvPr>
        </p:nvSpPr>
        <p:spPr/>
        <p:txBody>
          <a:bodyPr>
            <a:normAutofit/>
          </a:bodyPr>
          <a:lstStyle/>
          <a:p>
            <a:r>
              <a:rPr lang="en-US" dirty="0"/>
              <a:t>Data can become unusable in three different ways:   </a:t>
            </a:r>
          </a:p>
          <a:p>
            <a:pPr lvl="1"/>
            <a:r>
              <a:rPr lang="en-US" b="1" dirty="0"/>
              <a:t>Loss of bits</a:t>
            </a:r>
            <a:r>
              <a:rPr lang="en-US" dirty="0"/>
              <a:t/>
            </a:r>
            <a:br>
              <a:rPr lang="en-US" dirty="0"/>
            </a:br>
            <a:r>
              <a:rPr lang="en-US" dirty="0"/>
              <a:t>The carrier is damaged, is lost of its quality deteriorates in such a way that it effect the bits, popularly called '</a:t>
            </a:r>
            <a:r>
              <a:rPr lang="en-US" i="1" dirty="0"/>
              <a:t>bit rot</a:t>
            </a:r>
            <a:r>
              <a:rPr lang="en-US" dirty="0"/>
              <a:t>‘</a:t>
            </a:r>
          </a:p>
          <a:p>
            <a:pPr lvl="1"/>
            <a:r>
              <a:rPr lang="en-US" b="1" dirty="0"/>
              <a:t>Loss of documentation </a:t>
            </a:r>
            <a:r>
              <a:rPr lang="en-US" dirty="0"/>
              <a:t/>
            </a:r>
            <a:br>
              <a:rPr lang="en-US" dirty="0"/>
            </a:br>
            <a:r>
              <a:rPr lang="en-US" dirty="0"/>
              <a:t>It is unclear how one file is tied to another, for instance when different versions of a file or the metadata are no longer available, leaving the meaning of the data unclear</a:t>
            </a:r>
          </a:p>
          <a:p>
            <a:pPr lvl="1"/>
            <a:r>
              <a:rPr lang="en-US" b="1" dirty="0"/>
              <a:t>Loss of </a:t>
            </a:r>
            <a:r>
              <a:rPr lang="en-US" b="1"/>
              <a:t>display possibilities</a:t>
            </a:r>
            <a:r>
              <a:rPr lang="en-US" b="1" dirty="0"/>
              <a:t/>
            </a:r>
            <a:br>
              <a:rPr lang="en-US" b="1" dirty="0"/>
            </a:br>
            <a:r>
              <a:rPr lang="en-US" dirty="0"/>
              <a:t>The operating system, the hardware or the application are no longer present or cannot be used anymore. That can also be caused by external factors such as computer virus, fire or accidental deleting of files. </a:t>
            </a:r>
          </a:p>
          <a:p>
            <a:endParaRPr lang="en-US" dirty="0"/>
          </a:p>
        </p:txBody>
      </p:sp>
    </p:spTree>
    <p:extLst>
      <p:ext uri="{BB962C8B-B14F-4D97-AF65-F5344CB8AC3E}">
        <p14:creationId xmlns:p14="http://schemas.microsoft.com/office/powerpoint/2010/main" val="258017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CBEDCF-69BF-436A-A518-03B770AD2C9B}"/>
              </a:ext>
            </a:extLst>
          </p:cNvPr>
          <p:cNvSpPr>
            <a:spLocks noGrp="1"/>
          </p:cNvSpPr>
          <p:nvPr>
            <p:ph type="title"/>
          </p:nvPr>
        </p:nvSpPr>
        <p:spPr/>
        <p:txBody>
          <a:bodyPr/>
          <a:lstStyle/>
          <a:p>
            <a:r>
              <a:rPr lang="en-GB" dirty="0"/>
              <a:t>Error control </a:t>
            </a:r>
          </a:p>
        </p:txBody>
      </p:sp>
      <p:sp>
        <p:nvSpPr>
          <p:cNvPr id="7" name="Text Placeholder 6">
            <a:extLst>
              <a:ext uri="{FF2B5EF4-FFF2-40B4-BE49-F238E27FC236}">
                <a16:creationId xmlns:a16="http://schemas.microsoft.com/office/drawing/2014/main" id="{5219D288-D38D-4114-A9E9-33602A73D12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0307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Data</a:t>
            </a:r>
          </a:p>
        </p:txBody>
      </p:sp>
      <p:sp>
        <p:nvSpPr>
          <p:cNvPr id="5" name="Content Placeholder 4"/>
          <p:cNvSpPr>
            <a:spLocks noGrp="1"/>
          </p:cNvSpPr>
          <p:nvPr>
            <p:ph idx="1"/>
          </p:nvPr>
        </p:nvSpPr>
        <p:spPr/>
        <p:txBody>
          <a:bodyPr>
            <a:normAutofit fontScale="85000" lnSpcReduction="20000"/>
          </a:bodyPr>
          <a:lstStyle/>
          <a:p>
            <a:r>
              <a:rPr lang="en-US" dirty="0"/>
              <a:t>Data is information that has been translated into a form that is efficient for movement or processing</a:t>
            </a:r>
          </a:p>
          <a:p>
            <a:r>
              <a:rPr lang="en-US" dirty="0"/>
              <a:t>Relative to today's computers and transmission media, data is information converted into binary digital form</a:t>
            </a:r>
          </a:p>
          <a:p>
            <a:r>
              <a:rPr lang="en-US" dirty="0"/>
              <a:t>It is acceptable for data to be used as a singular subject or a plural subject</a:t>
            </a:r>
          </a:p>
          <a:p>
            <a:r>
              <a:rPr lang="en-US" dirty="0"/>
              <a:t>Raw data is a term used to describe data in its most basic digital format</a:t>
            </a:r>
          </a:p>
          <a:p>
            <a:r>
              <a:rPr lang="en-US" dirty="0"/>
              <a:t>At its most rudimentary level, d</a:t>
            </a:r>
            <a:r>
              <a:rPr lang="en-GB" dirty="0" err="1"/>
              <a:t>ata</a:t>
            </a:r>
            <a:r>
              <a:rPr lang="en-GB" dirty="0"/>
              <a:t> is usually in the form of ones and zeros, </a:t>
            </a:r>
            <a:r>
              <a:rPr lang="en-US" dirty="0"/>
              <a:t>known as binary data</a:t>
            </a:r>
          </a:p>
          <a:p>
            <a:r>
              <a:rPr lang="en-US" dirty="0"/>
              <a:t>As all computer data is in binary format, it can be created, processed, saved, and stored digitally</a:t>
            </a:r>
          </a:p>
          <a:p>
            <a:r>
              <a:rPr lang="en-US" dirty="0"/>
              <a:t>Allows data to be transferred from one computer to another using a network connection or various media devices</a:t>
            </a:r>
          </a:p>
          <a:p>
            <a:r>
              <a:rPr lang="en-US" dirty="0"/>
              <a:t>Does not deteriorate over time or lose quality after being used multiple times</a:t>
            </a:r>
            <a:endParaRPr lang="en-GB" dirty="0"/>
          </a:p>
        </p:txBody>
      </p:sp>
    </p:spTree>
    <p:extLst>
      <p:ext uri="{BB962C8B-B14F-4D97-AF65-F5344CB8AC3E}">
        <p14:creationId xmlns:p14="http://schemas.microsoft.com/office/powerpoint/2010/main" val="39780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1074" y="365125"/>
            <a:ext cx="9681411" cy="1325563"/>
          </a:xfrm>
        </p:spPr>
        <p:txBody>
          <a:bodyPr/>
          <a:lstStyle/>
          <a:p>
            <a:pPr algn="ctr"/>
            <a:r>
              <a:rPr lang="en-GB" dirty="0"/>
              <a:t>The Effect On A Protocol Of Data Communication Errors</a:t>
            </a:r>
          </a:p>
        </p:txBody>
      </p:sp>
      <p:sp>
        <p:nvSpPr>
          <p:cNvPr id="5" name="Content Placeholder 4"/>
          <p:cNvSpPr>
            <a:spLocks noGrp="1"/>
          </p:cNvSpPr>
          <p:nvPr>
            <p:ph idx="1"/>
          </p:nvPr>
        </p:nvSpPr>
        <p:spPr/>
        <p:txBody>
          <a:bodyPr>
            <a:normAutofit fontScale="92500" lnSpcReduction="10000"/>
          </a:bodyPr>
          <a:lstStyle/>
          <a:p>
            <a:r>
              <a:rPr lang="en-GB" dirty="0"/>
              <a:t>Error control is the technique of detecting and correcting blocks of data during communication</a:t>
            </a:r>
          </a:p>
          <a:p>
            <a:r>
              <a:rPr lang="en-GB" dirty="0"/>
              <a:t>It checks the reliability of characters both at the bit level and packet level</a:t>
            </a:r>
          </a:p>
          <a:p>
            <a:r>
              <a:rPr lang="en-GB" dirty="0"/>
              <a:t>If proper error control is in place, transmitted and received data is ensured to be identical, as in many cases communication channels can be highly unreliable</a:t>
            </a:r>
          </a:p>
          <a:p>
            <a:r>
              <a:rPr lang="en-GB" dirty="0"/>
              <a:t>Data can be corrupted while in transmission</a:t>
            </a:r>
          </a:p>
          <a:p>
            <a:r>
              <a:rPr lang="en-GB" dirty="0"/>
              <a:t>In order to retain reliable communication, errors must be detected and corrected</a:t>
            </a:r>
          </a:p>
          <a:p>
            <a:r>
              <a:rPr lang="en-GB" dirty="0"/>
              <a:t>Forward error control and feedback error control are the two types of error-control mechanisms used in communications</a:t>
            </a:r>
          </a:p>
        </p:txBody>
      </p:sp>
    </p:spTree>
    <p:extLst>
      <p:ext uri="{BB962C8B-B14F-4D97-AF65-F5344CB8AC3E}">
        <p14:creationId xmlns:p14="http://schemas.microsoft.com/office/powerpoint/2010/main" val="434958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Causes for Network Failures</a:t>
            </a:r>
          </a:p>
        </p:txBody>
      </p:sp>
      <p:sp>
        <p:nvSpPr>
          <p:cNvPr id="5" name="Content Placeholder 4"/>
          <p:cNvSpPr>
            <a:spLocks noGrp="1"/>
          </p:cNvSpPr>
          <p:nvPr>
            <p:ph idx="1"/>
          </p:nvPr>
        </p:nvSpPr>
        <p:spPr/>
        <p:txBody>
          <a:bodyPr/>
          <a:lstStyle/>
          <a:p>
            <a:r>
              <a:rPr lang="en-GB" dirty="0"/>
              <a:t>Misconfiguration</a:t>
            </a:r>
          </a:p>
          <a:p>
            <a:r>
              <a:rPr lang="en-GB" dirty="0"/>
              <a:t>Security breaches</a:t>
            </a:r>
          </a:p>
          <a:p>
            <a:r>
              <a:rPr lang="en-GB" dirty="0"/>
              <a:t>Old equipment</a:t>
            </a:r>
          </a:p>
          <a:p>
            <a:r>
              <a:rPr lang="en-GB" dirty="0"/>
              <a:t>Human error</a:t>
            </a:r>
          </a:p>
          <a:p>
            <a:r>
              <a:rPr lang="en-GB" dirty="0"/>
              <a:t>Incompatible changes</a:t>
            </a:r>
          </a:p>
          <a:p>
            <a:r>
              <a:rPr lang="en-GB" dirty="0"/>
              <a:t>Hardware failures</a:t>
            </a:r>
          </a:p>
          <a:p>
            <a:r>
              <a:rPr lang="en-GB" dirty="0"/>
              <a:t>Power failures</a:t>
            </a:r>
          </a:p>
        </p:txBody>
      </p:sp>
    </p:spTree>
    <p:extLst>
      <p:ext uri="{BB962C8B-B14F-4D97-AF65-F5344CB8AC3E}">
        <p14:creationId xmlns:p14="http://schemas.microsoft.com/office/powerpoint/2010/main" val="105694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Causes for System 'Hangs'</a:t>
            </a:r>
          </a:p>
        </p:txBody>
      </p:sp>
      <p:sp>
        <p:nvSpPr>
          <p:cNvPr id="5" name="Content Placeholder 4"/>
          <p:cNvSpPr>
            <a:spLocks noGrp="1"/>
          </p:cNvSpPr>
          <p:nvPr>
            <p:ph idx="1"/>
          </p:nvPr>
        </p:nvSpPr>
        <p:spPr/>
        <p:txBody>
          <a:bodyPr/>
          <a:lstStyle/>
          <a:p>
            <a:r>
              <a:rPr lang="en-GB" dirty="0"/>
              <a:t>CPU</a:t>
            </a:r>
          </a:p>
          <a:p>
            <a:r>
              <a:rPr lang="en-GB" dirty="0"/>
              <a:t>RAM</a:t>
            </a:r>
          </a:p>
          <a:p>
            <a:r>
              <a:rPr lang="en-GB" dirty="0"/>
              <a:t>NIC failure</a:t>
            </a:r>
          </a:p>
          <a:p>
            <a:r>
              <a:rPr lang="en-GB" dirty="0"/>
              <a:t>Overheating</a:t>
            </a:r>
          </a:p>
          <a:p>
            <a:r>
              <a:rPr lang="en-GB" dirty="0"/>
              <a:t>Software errors</a:t>
            </a:r>
          </a:p>
          <a:p>
            <a:r>
              <a:rPr lang="en-GB" dirty="0"/>
              <a:t>Electrical problems</a:t>
            </a:r>
          </a:p>
          <a:p>
            <a:r>
              <a:rPr lang="en-GB" dirty="0"/>
              <a:t>Environment</a:t>
            </a:r>
          </a:p>
        </p:txBody>
      </p:sp>
    </p:spTree>
    <p:extLst>
      <p:ext uri="{BB962C8B-B14F-4D97-AF65-F5344CB8AC3E}">
        <p14:creationId xmlns:p14="http://schemas.microsoft.com/office/powerpoint/2010/main" val="237484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Control in a Network</a:t>
            </a:r>
            <a:endParaRPr lang="en-GB" dirty="0"/>
          </a:p>
        </p:txBody>
      </p:sp>
      <p:sp>
        <p:nvSpPr>
          <p:cNvPr id="3" name="Text Placeholder 2"/>
          <p:cNvSpPr>
            <a:spLocks noGrp="1"/>
          </p:cNvSpPr>
          <p:nvPr>
            <p:ph type="body" idx="1"/>
          </p:nvPr>
        </p:nvSpPr>
        <p:spPr/>
        <p:txBody>
          <a:bodyPr>
            <a:normAutofit fontScale="92500" lnSpcReduction="10000"/>
          </a:bodyPr>
          <a:lstStyle/>
          <a:p>
            <a:r>
              <a:rPr lang="en-GB" i="1" dirty="0"/>
              <a:t>A candidate should be able to: </a:t>
            </a:r>
            <a:endParaRPr lang="en-GB" dirty="0"/>
          </a:p>
          <a:p>
            <a:r>
              <a:rPr lang="en-GB" dirty="0"/>
              <a:t>• </a:t>
            </a:r>
            <a:r>
              <a:rPr lang="en-GB" i="1" dirty="0"/>
              <a:t>Describe at least one approach to error control in a network such as; forward error control, feedback error control and block error control. </a:t>
            </a:r>
            <a:endParaRPr lang="en-GB" dirty="0"/>
          </a:p>
          <a:p>
            <a:r>
              <a:rPr lang="en-GB" dirty="0"/>
              <a:t>• </a:t>
            </a:r>
            <a:r>
              <a:rPr lang="en-GB" i="1" dirty="0"/>
              <a:t>Identify methods of error control, such as checksum, parity and redundancy. </a:t>
            </a:r>
            <a:endParaRPr lang="en-GB" dirty="0"/>
          </a:p>
        </p:txBody>
      </p:sp>
    </p:spTree>
    <p:extLst>
      <p:ext uri="{BB962C8B-B14F-4D97-AF65-F5344CB8AC3E}">
        <p14:creationId xmlns:p14="http://schemas.microsoft.com/office/powerpoint/2010/main" val="2106678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Forward Error Control</a:t>
            </a:r>
          </a:p>
        </p:txBody>
      </p:sp>
      <p:sp>
        <p:nvSpPr>
          <p:cNvPr id="3" name="Content Placeholder 2"/>
          <p:cNvSpPr>
            <a:spLocks noGrp="1"/>
          </p:cNvSpPr>
          <p:nvPr>
            <p:ph idx="1"/>
          </p:nvPr>
        </p:nvSpPr>
        <p:spPr/>
        <p:txBody>
          <a:bodyPr/>
          <a:lstStyle/>
          <a:p>
            <a:r>
              <a:rPr lang="en-GB" dirty="0"/>
              <a:t>In forward error control, additional redundant information is also transmitted along with the data</a:t>
            </a:r>
          </a:p>
          <a:p>
            <a:r>
              <a:rPr lang="en-GB" dirty="0"/>
              <a:t>This helps the receiver to detect and determine the location of the error in the transmitted data</a:t>
            </a:r>
          </a:p>
          <a:p>
            <a:r>
              <a:rPr lang="en-GB" dirty="0"/>
              <a:t>Forward error control is less commonly used due to the amount of additional redundant information which is transmitted.</a:t>
            </a:r>
          </a:p>
        </p:txBody>
      </p:sp>
    </p:spTree>
    <p:extLst>
      <p:ext uri="{BB962C8B-B14F-4D97-AF65-F5344CB8AC3E}">
        <p14:creationId xmlns:p14="http://schemas.microsoft.com/office/powerpoint/2010/main" val="69024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Error Control</a:t>
            </a:r>
          </a:p>
        </p:txBody>
      </p:sp>
      <p:sp>
        <p:nvSpPr>
          <p:cNvPr id="3" name="Content Placeholder 2"/>
          <p:cNvSpPr>
            <a:spLocks noGrp="1"/>
          </p:cNvSpPr>
          <p:nvPr>
            <p:ph idx="1"/>
          </p:nvPr>
        </p:nvSpPr>
        <p:spPr/>
        <p:txBody>
          <a:bodyPr/>
          <a:lstStyle/>
          <a:p>
            <a:r>
              <a:rPr lang="en-GB" dirty="0"/>
              <a:t>In backward or feedback error control, along with each character, a little additional information is provided for the detection of errors</a:t>
            </a:r>
          </a:p>
          <a:p>
            <a:r>
              <a:rPr lang="en-GB" dirty="0"/>
              <a:t>The receiver in this technique performs no error correction</a:t>
            </a:r>
          </a:p>
          <a:p>
            <a:r>
              <a:rPr lang="en-GB" dirty="0"/>
              <a:t>If the received data is found to contain errors, the entire data is retransmitted</a:t>
            </a:r>
          </a:p>
        </p:txBody>
      </p:sp>
    </p:spTree>
    <p:extLst>
      <p:ext uri="{BB962C8B-B14F-4D97-AF65-F5344CB8AC3E}">
        <p14:creationId xmlns:p14="http://schemas.microsoft.com/office/powerpoint/2010/main" val="53823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of Error Control</a:t>
            </a:r>
          </a:p>
        </p:txBody>
      </p:sp>
      <p:sp>
        <p:nvSpPr>
          <p:cNvPr id="3" name="Content Placeholder 2"/>
          <p:cNvSpPr>
            <a:spLocks noGrp="1"/>
          </p:cNvSpPr>
          <p:nvPr>
            <p:ph idx="1"/>
          </p:nvPr>
        </p:nvSpPr>
        <p:spPr/>
        <p:txBody>
          <a:bodyPr/>
          <a:lstStyle/>
          <a:p>
            <a:r>
              <a:rPr lang="en-GB" dirty="0"/>
              <a:t>Checksum</a:t>
            </a:r>
          </a:p>
          <a:p>
            <a:r>
              <a:rPr lang="en-GB" dirty="0"/>
              <a:t>Parity</a:t>
            </a:r>
          </a:p>
          <a:p>
            <a:r>
              <a:rPr lang="en-GB" dirty="0"/>
              <a:t>Redundancy</a:t>
            </a:r>
          </a:p>
        </p:txBody>
      </p:sp>
    </p:spTree>
    <p:extLst>
      <p:ext uri="{BB962C8B-B14F-4D97-AF65-F5344CB8AC3E}">
        <p14:creationId xmlns:p14="http://schemas.microsoft.com/office/powerpoint/2010/main" val="300914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Checksum</a:t>
            </a:r>
          </a:p>
        </p:txBody>
      </p:sp>
      <p:sp>
        <p:nvSpPr>
          <p:cNvPr id="3" name="Content Placeholder 2"/>
          <p:cNvSpPr>
            <a:spLocks noGrp="1"/>
          </p:cNvSpPr>
          <p:nvPr>
            <p:ph idx="1"/>
          </p:nvPr>
        </p:nvSpPr>
        <p:spPr/>
        <p:txBody>
          <a:bodyPr>
            <a:normAutofit fontScale="92500" lnSpcReduction="20000"/>
          </a:bodyPr>
          <a:lstStyle/>
          <a:p>
            <a:r>
              <a:rPr lang="en-GB" dirty="0"/>
              <a:t>A checksum is an error-detection method in a the transmitter computes a numerical value according to the number of set or unset bits in a message and sends it along with each message frame</a:t>
            </a:r>
          </a:p>
          <a:p>
            <a:r>
              <a:rPr lang="en-GB" dirty="0"/>
              <a:t>At the receiver end, the same checksum function (formula) is applied to the message frame to retrieve the numerical value</a:t>
            </a:r>
          </a:p>
          <a:p>
            <a:r>
              <a:rPr lang="en-GB" dirty="0"/>
              <a:t>A checksum error means there was a problem with the serial communications</a:t>
            </a:r>
          </a:p>
          <a:p>
            <a:r>
              <a:rPr lang="en-GB" dirty="0"/>
              <a:t>A checksum is created based on the data values in the data blocks to be transmitted using some algorithm and appended to the data</a:t>
            </a:r>
          </a:p>
          <a:p>
            <a:r>
              <a:rPr lang="en-GB" dirty="0"/>
              <a:t>When the receiver gets this data, a new checksum is calculated and compared with the existing checksum</a:t>
            </a:r>
          </a:p>
          <a:p>
            <a:r>
              <a:rPr lang="en-GB" dirty="0"/>
              <a:t>A non-match indicates an error</a:t>
            </a:r>
          </a:p>
        </p:txBody>
      </p:sp>
    </p:spTree>
    <p:extLst>
      <p:ext uri="{BB962C8B-B14F-4D97-AF65-F5344CB8AC3E}">
        <p14:creationId xmlns:p14="http://schemas.microsoft.com/office/powerpoint/2010/main" val="1703878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Parity</a:t>
            </a:r>
          </a:p>
        </p:txBody>
      </p:sp>
      <p:sp>
        <p:nvSpPr>
          <p:cNvPr id="3" name="Content Placeholder 2"/>
          <p:cNvSpPr>
            <a:spLocks noGrp="1"/>
          </p:cNvSpPr>
          <p:nvPr>
            <p:ph idx="1"/>
          </p:nvPr>
        </p:nvSpPr>
        <p:spPr/>
        <p:txBody>
          <a:bodyPr/>
          <a:lstStyle/>
          <a:p>
            <a:r>
              <a:rPr lang="en-GB" dirty="0"/>
              <a:t>Historically the most commonly used data integrity method</a:t>
            </a:r>
          </a:p>
          <a:p>
            <a:r>
              <a:rPr lang="en-GB" dirty="0"/>
              <a:t>Parity can detect - but not correct - single-bit errors</a:t>
            </a:r>
          </a:p>
          <a:p>
            <a:r>
              <a:rPr lang="en-GB" dirty="0"/>
              <a:t>Error Correction Code (ECC) is a more comprehensive method of data integrity checking that can detect and correct single-bit errors</a:t>
            </a:r>
          </a:p>
        </p:txBody>
      </p:sp>
    </p:spTree>
    <p:extLst>
      <p:ext uri="{BB962C8B-B14F-4D97-AF65-F5344CB8AC3E}">
        <p14:creationId xmlns:p14="http://schemas.microsoft.com/office/powerpoint/2010/main" val="329430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Redundancy</a:t>
            </a:r>
          </a:p>
        </p:txBody>
      </p:sp>
      <p:sp>
        <p:nvSpPr>
          <p:cNvPr id="3" name="Content Placeholder 2"/>
          <p:cNvSpPr>
            <a:spLocks noGrp="1"/>
          </p:cNvSpPr>
          <p:nvPr>
            <p:ph idx="1"/>
          </p:nvPr>
        </p:nvSpPr>
        <p:spPr/>
        <p:txBody>
          <a:bodyPr/>
          <a:lstStyle/>
          <a:p>
            <a:r>
              <a:rPr lang="en-GB" dirty="0"/>
              <a:t>Cyclic Redundancy Check (CRC):</a:t>
            </a:r>
          </a:p>
          <a:p>
            <a:pPr lvl="1"/>
            <a:r>
              <a:rPr lang="en-GB" dirty="0"/>
              <a:t>CRC is based on binary division.</a:t>
            </a:r>
          </a:p>
          <a:p>
            <a:pPr lvl="1"/>
            <a:r>
              <a:rPr lang="en-GB" dirty="0"/>
              <a:t>A sequence of redundant bits called CRC or the CRC remainder is appended to the end of a data unit, so that the resulting data unit becomes exactly divisible by a second, predetermined binary number</a:t>
            </a:r>
          </a:p>
          <a:p>
            <a:pPr lvl="1"/>
            <a:r>
              <a:rPr lang="en-GB" dirty="0"/>
              <a:t>At its destination, the incoming data unit is divided by the same number</a:t>
            </a:r>
          </a:p>
          <a:p>
            <a:pPr lvl="1"/>
            <a:r>
              <a:rPr lang="en-GB" dirty="0"/>
              <a:t>If at this step there is no remainder, the data unit is assumed to be intact and therefore is accepted</a:t>
            </a:r>
          </a:p>
        </p:txBody>
      </p:sp>
    </p:spTree>
    <p:extLst>
      <p:ext uri="{BB962C8B-B14F-4D97-AF65-F5344CB8AC3E}">
        <p14:creationId xmlns:p14="http://schemas.microsoft.com/office/powerpoint/2010/main" val="396305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Protocol</a:t>
            </a:r>
            <a:endParaRPr lang="en-US" dirty="0"/>
          </a:p>
        </p:txBody>
      </p:sp>
      <p:sp>
        <p:nvSpPr>
          <p:cNvPr id="3" name="Content Placeholder 2"/>
          <p:cNvSpPr>
            <a:spLocks noGrp="1"/>
          </p:cNvSpPr>
          <p:nvPr>
            <p:ph idx="1"/>
          </p:nvPr>
        </p:nvSpPr>
        <p:spPr/>
        <p:txBody>
          <a:bodyPr/>
          <a:lstStyle/>
          <a:p>
            <a:r>
              <a:rPr lang="en-US" dirty="0"/>
              <a:t>Network protocols are formal standards and policies comprised of rules, procedures and formats that define communication between two or more devices over a network</a:t>
            </a:r>
          </a:p>
          <a:p>
            <a:r>
              <a:rPr lang="en-US" dirty="0"/>
              <a:t>Network protocols govern the end-to-end processes of timely, secure and managed data or network communication</a:t>
            </a:r>
          </a:p>
          <a:p>
            <a:r>
              <a:rPr lang="en-US" dirty="0"/>
              <a:t>These rules include what type of data may be transmitted, what commands are used to send and receive data, and how data transfers are confirmed</a:t>
            </a:r>
          </a:p>
        </p:txBody>
      </p:sp>
    </p:spTree>
    <p:extLst>
      <p:ext uri="{BB962C8B-B14F-4D97-AF65-F5344CB8AC3E}">
        <p14:creationId xmlns:p14="http://schemas.microsoft.com/office/powerpoint/2010/main" val="871367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1AEB-BEB8-4000-AA58-E78F1655B1A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FCA8F75-AB99-4733-B786-27FE65DA0A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3231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Protocols</a:t>
            </a:r>
            <a:endParaRPr lang="en-GB" dirty="0"/>
          </a:p>
        </p:txBody>
      </p:sp>
      <p:sp>
        <p:nvSpPr>
          <p:cNvPr id="3" name="Text Placeholder 2"/>
          <p:cNvSpPr>
            <a:spLocks noGrp="1"/>
          </p:cNvSpPr>
          <p:nvPr>
            <p:ph type="body" idx="1"/>
          </p:nvPr>
        </p:nvSpPr>
        <p:spPr/>
        <p:txBody>
          <a:bodyPr>
            <a:normAutofit fontScale="62500" lnSpcReduction="20000"/>
          </a:bodyPr>
          <a:lstStyle/>
          <a:p>
            <a:r>
              <a:rPr lang="en-US" dirty="0"/>
              <a:t>Including, but not limited to: </a:t>
            </a:r>
          </a:p>
          <a:p>
            <a:r>
              <a:rPr lang="en-US" dirty="0"/>
              <a:t>HTTPS </a:t>
            </a:r>
            <a:br>
              <a:rPr lang="en-US" dirty="0"/>
            </a:br>
            <a:r>
              <a:rPr lang="en-US" dirty="0"/>
              <a:t>HTTP </a:t>
            </a:r>
            <a:br>
              <a:rPr lang="en-US" dirty="0"/>
            </a:br>
            <a:r>
              <a:rPr lang="en-US" dirty="0"/>
              <a:t>SMTP </a:t>
            </a:r>
            <a:br>
              <a:rPr lang="en-US" dirty="0"/>
            </a:br>
            <a:r>
              <a:rPr lang="en-US" dirty="0"/>
              <a:t>SNMP </a:t>
            </a:r>
            <a:br>
              <a:rPr lang="en-US" dirty="0"/>
            </a:br>
            <a:r>
              <a:rPr lang="en-US" dirty="0"/>
              <a:t>TCP </a:t>
            </a:r>
            <a:br>
              <a:rPr lang="en-US" dirty="0"/>
            </a:br>
            <a:r>
              <a:rPr lang="en-US" dirty="0"/>
              <a:t>UDP </a:t>
            </a:r>
            <a:br>
              <a:rPr lang="en-US" dirty="0"/>
            </a:br>
            <a:r>
              <a:rPr lang="en-US" dirty="0"/>
              <a:t>IP</a:t>
            </a:r>
            <a:endParaRPr lang="en-GB" dirty="0"/>
          </a:p>
        </p:txBody>
      </p:sp>
    </p:spTree>
    <p:extLst>
      <p:ext uri="{BB962C8B-B14F-4D97-AF65-F5344CB8AC3E}">
        <p14:creationId xmlns:p14="http://schemas.microsoft.com/office/powerpoint/2010/main" val="2150720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a:t>
            </a:r>
            <a:endParaRPr lang="en-GB" dirty="0"/>
          </a:p>
        </p:txBody>
      </p:sp>
      <p:sp>
        <p:nvSpPr>
          <p:cNvPr id="3" name="Content Placeholder 2"/>
          <p:cNvSpPr>
            <a:spLocks noGrp="1"/>
          </p:cNvSpPr>
          <p:nvPr>
            <p:ph idx="1"/>
          </p:nvPr>
        </p:nvSpPr>
        <p:spPr/>
        <p:txBody>
          <a:bodyPr>
            <a:normAutofit/>
          </a:bodyPr>
          <a:lstStyle/>
          <a:p>
            <a:r>
              <a:rPr lang="en-GB" dirty="0"/>
              <a:t>HTTP is a simple but powerful protocol:</a:t>
            </a:r>
          </a:p>
          <a:p>
            <a:pPr lvl="1"/>
            <a:r>
              <a:rPr lang="en-GB" dirty="0"/>
              <a:t>HTTP is connectionless </a:t>
            </a:r>
          </a:p>
          <a:p>
            <a:pPr lvl="1"/>
            <a:r>
              <a:rPr lang="en-GB" dirty="0"/>
              <a:t>HTTP is media independent</a:t>
            </a:r>
          </a:p>
          <a:p>
            <a:pPr lvl="1"/>
            <a:r>
              <a:rPr lang="en-GB" dirty="0"/>
              <a:t>HTTP is stateless</a:t>
            </a:r>
          </a:p>
          <a:p>
            <a:r>
              <a:rPr lang="en-GB" dirty="0"/>
              <a:t>HTTP is not secure as it is not encrypted</a:t>
            </a:r>
          </a:p>
          <a:p>
            <a:r>
              <a:rPr lang="en-GB" dirty="0"/>
              <a:t>HTTP operates at the highest layer of the TCP/IP model, the Application layer</a:t>
            </a:r>
          </a:p>
          <a:p>
            <a:endParaRPr lang="en-GB" dirty="0"/>
          </a:p>
        </p:txBody>
      </p:sp>
    </p:spTree>
    <p:extLst>
      <p:ext uri="{BB962C8B-B14F-4D97-AF65-F5344CB8AC3E}">
        <p14:creationId xmlns:p14="http://schemas.microsoft.com/office/powerpoint/2010/main" val="292220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HTTPS</a:t>
            </a:r>
            <a:endParaRPr lang="en-GB" dirty="0"/>
          </a:p>
        </p:txBody>
      </p:sp>
      <p:sp>
        <p:nvSpPr>
          <p:cNvPr id="5" name="Content Placeholder 4"/>
          <p:cNvSpPr>
            <a:spLocks noGrp="1"/>
          </p:cNvSpPr>
          <p:nvPr>
            <p:ph idx="1"/>
          </p:nvPr>
        </p:nvSpPr>
        <p:spPr/>
        <p:txBody>
          <a:bodyPr>
            <a:normAutofit fontScale="92500" lnSpcReduction="10000"/>
          </a:bodyPr>
          <a:lstStyle/>
          <a:p>
            <a:r>
              <a:rPr lang="en-GB" dirty="0"/>
              <a:t>HTTPS is an extension of the Hypertext Transfer Protocol (HTTP)</a:t>
            </a:r>
          </a:p>
          <a:p>
            <a:r>
              <a:rPr lang="en-GB" dirty="0"/>
              <a:t>It is used for secure communication over a computer network, and is widely used on the Internet</a:t>
            </a:r>
          </a:p>
          <a:p>
            <a:r>
              <a:rPr lang="en-GB" dirty="0"/>
              <a:t>HTTPS is not a separate protocol, but refers to use of ordinary HTTP over an encrypted SSL/TLS connection</a:t>
            </a:r>
          </a:p>
          <a:p>
            <a:r>
              <a:rPr lang="en-GB" dirty="0"/>
              <a:t>Operates at the Application layer, as does the TLS security protocol (operating as a lower </a:t>
            </a:r>
            <a:r>
              <a:rPr lang="en-GB" dirty="0" err="1"/>
              <a:t>sublayer</a:t>
            </a:r>
            <a:r>
              <a:rPr lang="en-GB" dirty="0"/>
              <a:t> of the same layer)</a:t>
            </a:r>
          </a:p>
          <a:p>
            <a:r>
              <a:rPr lang="en-GB" dirty="0"/>
              <a:t>The TLS protocol performs the encryption</a:t>
            </a:r>
          </a:p>
          <a:p>
            <a:r>
              <a:rPr lang="en-GB" dirty="0"/>
              <a:t>HTTPS connections uses a public key certificate for the web server</a:t>
            </a:r>
          </a:p>
          <a:p>
            <a:r>
              <a:rPr lang="en-GB" dirty="0"/>
              <a:t>This certificate must be signed by a trusted certificate authority for the web browser to accept it without warning</a:t>
            </a:r>
          </a:p>
          <a:p>
            <a:endParaRPr lang="en-GB" dirty="0"/>
          </a:p>
        </p:txBody>
      </p:sp>
    </p:spTree>
    <p:extLst>
      <p:ext uri="{BB962C8B-B14F-4D97-AF65-F5344CB8AC3E}">
        <p14:creationId xmlns:p14="http://schemas.microsoft.com/office/powerpoint/2010/main" val="17147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SMTP</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 primary job of the Simple Mail Transfer Protocol (SMTP) is to implement the TCP/IP electronic mail delivery system</a:t>
            </a:r>
            <a:endParaRPr lang="en-US" dirty="0"/>
          </a:p>
          <a:p>
            <a:r>
              <a:rPr lang="en-GB" dirty="0"/>
              <a:t>SMTP includes a number of other features and capabilities</a:t>
            </a:r>
          </a:p>
          <a:p>
            <a:r>
              <a:rPr lang="en-GB" dirty="0"/>
              <a:t>These allow SMTP to support special requirements and auxiliary needs of the mail system, and are described in detail in RFC 2821</a:t>
            </a:r>
          </a:p>
          <a:p>
            <a:pPr lvl="1"/>
            <a:r>
              <a:rPr lang="en-GB" dirty="0"/>
              <a:t>Mail relaying</a:t>
            </a:r>
          </a:p>
          <a:p>
            <a:pPr lvl="1"/>
            <a:r>
              <a:rPr lang="en-GB" dirty="0"/>
              <a:t>Mail forwarding</a:t>
            </a:r>
          </a:p>
          <a:p>
            <a:pPr lvl="1"/>
            <a:r>
              <a:rPr lang="en-GB" dirty="0"/>
              <a:t>Mail </a:t>
            </a:r>
            <a:r>
              <a:rPr lang="en-GB" dirty="0" err="1"/>
              <a:t>Gatewaying</a:t>
            </a:r>
            <a:endParaRPr lang="en-GB" dirty="0"/>
          </a:p>
          <a:p>
            <a:pPr lvl="1"/>
            <a:r>
              <a:rPr lang="en-GB" dirty="0"/>
              <a:t>Address debugging</a:t>
            </a:r>
          </a:p>
          <a:p>
            <a:pPr lvl="1"/>
            <a:r>
              <a:rPr lang="en-GB" dirty="0"/>
              <a:t>Mailing list expansion</a:t>
            </a:r>
          </a:p>
          <a:p>
            <a:pPr lvl="1"/>
            <a:r>
              <a:rPr lang="en-GB" dirty="0"/>
              <a:t>Turning</a:t>
            </a:r>
            <a:r>
              <a:rPr lang="en-US" dirty="0"/>
              <a:t/>
            </a:r>
            <a:br>
              <a:rPr lang="en-US" dirty="0"/>
            </a:br>
            <a:endParaRPr lang="en-GB" dirty="0"/>
          </a:p>
        </p:txBody>
      </p:sp>
    </p:spTree>
    <p:extLst>
      <p:ext uri="{BB962C8B-B14F-4D97-AF65-F5344CB8AC3E}">
        <p14:creationId xmlns:p14="http://schemas.microsoft.com/office/powerpoint/2010/main" val="84565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SMTP</a:t>
            </a:r>
          </a:p>
        </p:txBody>
      </p:sp>
      <p:graphicFrame>
        <p:nvGraphicFramePr>
          <p:cNvPr id="4" name="Content Placeholder 3"/>
          <p:cNvGraphicFramePr>
            <a:graphicFrameLocks noGrp="1"/>
          </p:cNvGraphicFramePr>
          <p:nvPr>
            <p:ph idx="1"/>
          </p:nvPr>
        </p:nvGraphicFramePr>
        <p:xfrm>
          <a:off x="906253" y="2671011"/>
          <a:ext cx="10515600" cy="1917558"/>
        </p:xfrm>
        <a:graphic>
          <a:graphicData uri="http://schemas.openxmlformats.org/drawingml/2006/table">
            <a:tbl>
              <a:tblPr>
                <a:tableStyleId>{D7AC3CCA-C797-4891-BE02-D94E43425B78}</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54518">
                <a:tc>
                  <a:txBody>
                    <a:bodyPr/>
                    <a:lstStyle/>
                    <a:p>
                      <a:pPr algn="ctr"/>
                      <a:r>
                        <a:rPr lang="en-GB" sz="2000" b="1" dirty="0">
                          <a:effectLst/>
                        </a:rPr>
                        <a:t>Proxy</a:t>
                      </a:r>
                    </a:p>
                  </a:txBody>
                  <a:tcPr anchor="ctr"/>
                </a:tc>
                <a:tc>
                  <a:txBody>
                    <a:bodyPr/>
                    <a:lstStyle/>
                    <a:p>
                      <a:pPr algn="ctr"/>
                      <a:r>
                        <a:rPr lang="en-GB" sz="2000" b="1" dirty="0">
                          <a:effectLst/>
                        </a:rPr>
                        <a:t>Name</a:t>
                      </a:r>
                    </a:p>
                  </a:txBody>
                  <a:tcPr anchor="ctr"/>
                </a:tc>
                <a:extLst>
                  <a:ext uri="{0D108BD9-81ED-4DB2-BD59-A6C34878D82A}">
                    <a16:rowId xmlns:a16="http://schemas.microsoft.com/office/drawing/2014/main" val="10000"/>
                  </a:ext>
                </a:extLst>
              </a:tr>
              <a:tr h="0">
                <a:tc>
                  <a:txBody>
                    <a:bodyPr/>
                    <a:lstStyle/>
                    <a:p>
                      <a:pPr algn="l"/>
                      <a:r>
                        <a:rPr lang="en-GB" dirty="0">
                          <a:effectLst/>
                        </a:rPr>
                        <a:t>SOCKS4</a:t>
                      </a:r>
                    </a:p>
                  </a:txBody>
                  <a:tcPr anchor="ctr"/>
                </a:tc>
                <a:tc>
                  <a:txBody>
                    <a:bodyPr/>
                    <a:lstStyle/>
                    <a:p>
                      <a:pPr algn="l"/>
                      <a:r>
                        <a:rPr lang="en-GB" dirty="0">
                          <a:effectLst/>
                        </a:rPr>
                        <a:t>SOCKS4 proxy.</a:t>
                      </a:r>
                    </a:p>
                  </a:txBody>
                  <a:tcPr anchor="ctr"/>
                </a:tc>
                <a:extLst>
                  <a:ext uri="{0D108BD9-81ED-4DB2-BD59-A6C34878D82A}">
                    <a16:rowId xmlns:a16="http://schemas.microsoft.com/office/drawing/2014/main" val="10001"/>
                  </a:ext>
                </a:extLst>
              </a:tr>
              <a:tr h="0">
                <a:tc>
                  <a:txBody>
                    <a:bodyPr/>
                    <a:lstStyle/>
                    <a:p>
                      <a:pPr algn="l"/>
                      <a:r>
                        <a:rPr lang="en-GB">
                          <a:effectLst/>
                        </a:rPr>
                        <a:t>SOCKS4A</a:t>
                      </a:r>
                    </a:p>
                  </a:txBody>
                  <a:tcPr anchor="ctr"/>
                </a:tc>
                <a:tc>
                  <a:txBody>
                    <a:bodyPr/>
                    <a:lstStyle/>
                    <a:p>
                      <a:pPr algn="l"/>
                      <a:r>
                        <a:rPr lang="en-GB">
                          <a:effectLst/>
                        </a:rPr>
                        <a:t>SOCKS4A proxy (capable of resolving domain names).</a:t>
                      </a:r>
                    </a:p>
                  </a:txBody>
                  <a:tcPr anchor="ctr"/>
                </a:tc>
                <a:extLst>
                  <a:ext uri="{0D108BD9-81ED-4DB2-BD59-A6C34878D82A}">
                    <a16:rowId xmlns:a16="http://schemas.microsoft.com/office/drawing/2014/main" val="10002"/>
                  </a:ext>
                </a:extLst>
              </a:tr>
              <a:tr h="0">
                <a:tc>
                  <a:txBody>
                    <a:bodyPr/>
                    <a:lstStyle/>
                    <a:p>
                      <a:pPr algn="l"/>
                      <a:r>
                        <a:rPr lang="en-GB">
                          <a:effectLst/>
                        </a:rPr>
                        <a:t>SOCKS5</a:t>
                      </a:r>
                    </a:p>
                  </a:txBody>
                  <a:tcPr anchor="ctr"/>
                </a:tc>
                <a:tc>
                  <a:txBody>
                    <a:bodyPr/>
                    <a:lstStyle/>
                    <a:p>
                      <a:pPr algn="l"/>
                      <a:r>
                        <a:rPr lang="en-GB">
                          <a:effectLst/>
                        </a:rPr>
                        <a:t>SOCKS5 proxy.</a:t>
                      </a:r>
                    </a:p>
                  </a:txBody>
                  <a:tcPr anchor="ctr"/>
                </a:tc>
                <a:extLst>
                  <a:ext uri="{0D108BD9-81ED-4DB2-BD59-A6C34878D82A}">
                    <a16:rowId xmlns:a16="http://schemas.microsoft.com/office/drawing/2014/main" val="10003"/>
                  </a:ext>
                </a:extLst>
              </a:tr>
              <a:tr h="0">
                <a:tc>
                  <a:txBody>
                    <a:bodyPr/>
                    <a:lstStyle/>
                    <a:p>
                      <a:pPr algn="l"/>
                      <a:r>
                        <a:rPr lang="en-GB">
                          <a:effectLst/>
                        </a:rPr>
                        <a:t>HTTP CONNECT</a:t>
                      </a:r>
                    </a:p>
                  </a:txBody>
                  <a:tcPr anchor="ctr"/>
                </a:tc>
                <a:tc>
                  <a:txBody>
                    <a:bodyPr/>
                    <a:lstStyle/>
                    <a:p>
                      <a:pPr algn="l"/>
                      <a:r>
                        <a:rPr lang="en-GB" dirty="0">
                          <a:effectLst/>
                        </a:rPr>
                        <a:t>HTTP proxy using CONNECT method.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745959" y="1892605"/>
            <a:ext cx="5707653" cy="369332"/>
          </a:xfrm>
          <a:prstGeom prst="rect">
            <a:avLst/>
          </a:prstGeom>
          <a:noFill/>
        </p:spPr>
        <p:txBody>
          <a:bodyPr wrap="none" rtlCol="0">
            <a:spAutoFit/>
          </a:bodyPr>
          <a:lstStyle/>
          <a:p>
            <a:pPr lvl="0"/>
            <a:r>
              <a:rPr lang="en-US" altLang="en-US" dirty="0">
                <a:latin typeface="Arial" charset="0"/>
                <a:cs typeface="Arial" charset="0"/>
              </a:rPr>
              <a:t>The SMTP class supports the following Proxy servers:</a:t>
            </a:r>
          </a:p>
        </p:txBody>
      </p:sp>
    </p:spTree>
    <p:extLst>
      <p:ext uri="{BB962C8B-B14F-4D97-AF65-F5344CB8AC3E}">
        <p14:creationId xmlns:p14="http://schemas.microsoft.com/office/powerpoint/2010/main" val="2213847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a:t>
            </a:r>
            <a:endParaRPr lang="en-GB" dirty="0"/>
          </a:p>
        </p:txBody>
      </p:sp>
      <p:sp>
        <p:nvSpPr>
          <p:cNvPr id="3" name="Content Placeholder 2"/>
          <p:cNvSpPr>
            <a:spLocks noGrp="1"/>
          </p:cNvSpPr>
          <p:nvPr>
            <p:ph idx="1"/>
          </p:nvPr>
        </p:nvSpPr>
        <p:spPr/>
        <p:txBody>
          <a:bodyPr>
            <a:normAutofit fontScale="92500" lnSpcReduction="10000"/>
          </a:bodyPr>
          <a:lstStyle/>
          <a:p>
            <a:r>
              <a:rPr lang="en-US" dirty="0"/>
              <a:t> </a:t>
            </a:r>
            <a:r>
              <a:rPr lang="en-GB" dirty="0"/>
              <a:t>Simple Network Management Protocol” is a communications protocol through which an admin, via manager systems and authorized agents, can monitor and even manipulate some aspects of a networks configuration and traffic</a:t>
            </a:r>
          </a:p>
          <a:p>
            <a:r>
              <a:rPr lang="en-GB" dirty="0"/>
              <a:t>SNMP is an open internet standard for managing networked devices (systems)</a:t>
            </a:r>
          </a:p>
          <a:p>
            <a:r>
              <a:rPr lang="en-GB" dirty="0"/>
              <a:t>three versions of SNMP that define approved standards: </a:t>
            </a:r>
          </a:p>
          <a:p>
            <a:pPr lvl="1"/>
            <a:r>
              <a:rPr lang="en-GB" dirty="0"/>
              <a:t>SNMPv1 </a:t>
            </a:r>
          </a:p>
          <a:p>
            <a:pPr lvl="1"/>
            <a:r>
              <a:rPr lang="en-GB" dirty="0"/>
              <a:t>SNMPv2 (also known, and referred to in this document, as SNMPv2c) </a:t>
            </a:r>
          </a:p>
          <a:p>
            <a:pPr lvl="1"/>
            <a:r>
              <a:rPr lang="en-GB" dirty="0"/>
              <a:t>SNMPv3 </a:t>
            </a:r>
          </a:p>
          <a:p>
            <a:r>
              <a:rPr lang="en-US" dirty="0"/>
              <a:t/>
            </a:r>
            <a:br>
              <a:rPr lang="en-US" dirty="0"/>
            </a:br>
            <a:endParaRPr lang="en-GB" dirty="0"/>
          </a:p>
        </p:txBody>
      </p:sp>
    </p:spTree>
    <p:extLst>
      <p:ext uri="{BB962C8B-B14F-4D97-AF65-F5344CB8AC3E}">
        <p14:creationId xmlns:p14="http://schemas.microsoft.com/office/powerpoint/2010/main" val="228540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normAutofit/>
          </a:bodyPr>
          <a:lstStyle/>
          <a:p>
            <a:r>
              <a:rPr lang="en-GB" dirty="0"/>
              <a:t>Main features:</a:t>
            </a:r>
          </a:p>
          <a:p>
            <a:pPr lvl="1"/>
            <a:r>
              <a:rPr lang="en-GB" dirty="0"/>
              <a:t>Managers and Agents</a:t>
            </a:r>
          </a:p>
          <a:p>
            <a:pPr lvl="2"/>
            <a:r>
              <a:rPr lang="en-GB" dirty="0"/>
              <a:t>SNMP is a network protocol that allows devices to be managed remotely by a network management station (NMS), also commonly called a </a:t>
            </a:r>
            <a:r>
              <a:rPr lang="en-GB" i="1" dirty="0"/>
              <a:t>manager</a:t>
            </a:r>
            <a:r>
              <a:rPr lang="en-GB" dirty="0"/>
              <a:t>. </a:t>
            </a:r>
          </a:p>
          <a:p>
            <a:pPr lvl="2"/>
            <a:r>
              <a:rPr lang="en-GB" dirty="0"/>
              <a:t>To be managed, a device must have an SNMP </a:t>
            </a:r>
            <a:r>
              <a:rPr lang="en-GB" i="1" dirty="0"/>
              <a:t>agent</a:t>
            </a:r>
            <a:r>
              <a:rPr lang="en-GB" dirty="0"/>
              <a:t> associated with it. The purpose of the agent is to: </a:t>
            </a:r>
          </a:p>
          <a:p>
            <a:pPr lvl="3"/>
            <a:r>
              <a:rPr lang="en-GB" dirty="0"/>
              <a:t>Receive requests for data representing the state of the device from the manager, and provide an appropriate response </a:t>
            </a:r>
          </a:p>
          <a:p>
            <a:pPr lvl="3"/>
            <a:r>
              <a:rPr lang="en-GB" dirty="0"/>
              <a:t>Accept data from the manager to enable control of the device state </a:t>
            </a:r>
          </a:p>
          <a:p>
            <a:pPr lvl="3"/>
            <a:r>
              <a:rPr lang="en-GB" dirty="0"/>
              <a:t>Generate SNMP </a:t>
            </a:r>
            <a:r>
              <a:rPr lang="en-GB" i="1" dirty="0"/>
              <a:t>traps</a:t>
            </a:r>
            <a:r>
              <a:rPr lang="en-GB" dirty="0"/>
              <a:t>, which are unsolicited messages sent to one or more selected mangers to signal significant events relating to the device </a:t>
            </a:r>
          </a:p>
        </p:txBody>
      </p:sp>
    </p:spTree>
    <p:extLst>
      <p:ext uri="{BB962C8B-B14F-4D97-AF65-F5344CB8AC3E}">
        <p14:creationId xmlns:p14="http://schemas.microsoft.com/office/powerpoint/2010/main" val="3157084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lstStyle/>
          <a:p>
            <a:r>
              <a:rPr lang="en-GB" dirty="0"/>
              <a:t>Main Features (</a:t>
            </a:r>
            <a:r>
              <a:rPr lang="en-GB" dirty="0" err="1"/>
              <a:t>cont</a:t>
            </a:r>
            <a:r>
              <a:rPr lang="en-GB" dirty="0"/>
              <a:t>):</a:t>
            </a:r>
          </a:p>
          <a:p>
            <a:pPr lvl="1"/>
            <a:r>
              <a:rPr lang="en-GB" dirty="0"/>
              <a:t>Management Information Base</a:t>
            </a:r>
          </a:p>
          <a:p>
            <a:pPr lvl="2"/>
            <a:r>
              <a:rPr lang="en-GB" dirty="0"/>
              <a:t>To manage and monitor a device, its characteristics must be represented using a format known to both the agent and the manager</a:t>
            </a:r>
          </a:p>
          <a:p>
            <a:pPr lvl="2"/>
            <a:r>
              <a:rPr lang="en-GB" dirty="0"/>
              <a:t>These characteristics can represent physical properties such as fan speeds, or services such as routing tables</a:t>
            </a:r>
          </a:p>
          <a:p>
            <a:pPr lvl="2"/>
            <a:r>
              <a:rPr lang="en-GB" dirty="0"/>
              <a:t>The data structure defining these characteristics is known as a </a:t>
            </a:r>
            <a:r>
              <a:rPr lang="en-GB" i="1" dirty="0"/>
              <a:t>management information base</a:t>
            </a:r>
            <a:r>
              <a:rPr lang="en-GB" dirty="0"/>
              <a:t> (MIB)</a:t>
            </a:r>
          </a:p>
          <a:p>
            <a:pPr lvl="1"/>
            <a:r>
              <a:rPr lang="en-GB" dirty="0"/>
              <a:t>In response to a get operation, the agent provides data, either maintained locally or directly from the managed device </a:t>
            </a:r>
          </a:p>
          <a:p>
            <a:pPr lvl="1"/>
            <a:r>
              <a:rPr lang="en-GB" dirty="0"/>
              <a:t>In response to a set operation, the agent typically performs some action affecting the state of either itself or the managed device </a:t>
            </a:r>
          </a:p>
          <a:p>
            <a:endParaRPr lang="en-GB" dirty="0"/>
          </a:p>
        </p:txBody>
      </p:sp>
    </p:spTree>
    <p:extLst>
      <p:ext uri="{BB962C8B-B14F-4D97-AF65-F5344CB8AC3E}">
        <p14:creationId xmlns:p14="http://schemas.microsoft.com/office/powerpoint/2010/main" val="132400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normAutofit/>
          </a:bodyPr>
          <a:lstStyle/>
          <a:p>
            <a:r>
              <a:rPr lang="en-GB" dirty="0"/>
              <a:t>Main Features (</a:t>
            </a:r>
            <a:r>
              <a:rPr lang="en-GB" dirty="0" err="1"/>
              <a:t>cont</a:t>
            </a:r>
            <a:r>
              <a:rPr lang="en-GB" dirty="0"/>
              <a:t>):</a:t>
            </a:r>
          </a:p>
          <a:p>
            <a:pPr lvl="1"/>
            <a:r>
              <a:rPr lang="en-GB" dirty="0"/>
              <a:t>MIB Tables</a:t>
            </a:r>
          </a:p>
          <a:p>
            <a:pPr lvl="2"/>
            <a:r>
              <a:rPr lang="en-GB" dirty="0"/>
              <a:t>Much of the data content defined by MIBs is in tabular form, and organized as entries consisting of a sequence of objects, each with its own OIDs. For example, a table of fan characteristics could consist of a number of rows, one per fan, with each row containing columns corresponding to the current speed, the expected speed, and the minimum acceptable speed</a:t>
            </a:r>
          </a:p>
          <a:p>
            <a:pPr lvl="2"/>
            <a:r>
              <a:rPr lang="en-GB" dirty="0"/>
              <a:t>The addressing of the rows within the table can be as follows:</a:t>
            </a:r>
          </a:p>
          <a:p>
            <a:pPr lvl="3"/>
            <a:r>
              <a:rPr lang="en-GB" dirty="0"/>
              <a:t>Simple, single-dimensional index (a row number within the table, for example `6')</a:t>
            </a:r>
          </a:p>
          <a:p>
            <a:pPr lvl="3"/>
            <a:r>
              <a:rPr lang="en-GB" dirty="0"/>
              <a:t>More complex, multidimensional, instance </a:t>
            </a:r>
            <a:r>
              <a:rPr lang="en-GB" dirty="0" err="1"/>
              <a:t>specifier</a:t>
            </a:r>
            <a:r>
              <a:rPr lang="en-GB" dirty="0"/>
              <a:t> such as an IP address and port number (for instance, 127.0.0.1, 1234) </a:t>
            </a:r>
          </a:p>
        </p:txBody>
      </p:sp>
    </p:spTree>
    <p:extLst>
      <p:ext uri="{BB962C8B-B14F-4D97-AF65-F5344CB8AC3E}">
        <p14:creationId xmlns:p14="http://schemas.microsoft.com/office/powerpoint/2010/main" val="289352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Protocols</a:t>
            </a:r>
            <a:endParaRPr lang="en-US" dirty="0"/>
          </a:p>
        </p:txBody>
      </p:sp>
      <p:sp>
        <p:nvSpPr>
          <p:cNvPr id="3" name="Content Placeholder 2"/>
          <p:cNvSpPr>
            <a:spLocks noGrp="1"/>
          </p:cNvSpPr>
          <p:nvPr>
            <p:ph idx="1"/>
          </p:nvPr>
        </p:nvSpPr>
        <p:spPr/>
        <p:txBody>
          <a:bodyPr/>
          <a:lstStyle/>
          <a:p>
            <a:r>
              <a:rPr lang="en-US" dirty="0"/>
              <a:t>Protocols exist for several different applications</a:t>
            </a:r>
          </a:p>
          <a:p>
            <a:r>
              <a:rPr lang="en-US" dirty="0"/>
              <a:t>Examples include wired networking (e.g., Ethernet), wireless networking (e.g., 802.11ac), and Internet communication (e.g., IP)</a:t>
            </a:r>
          </a:p>
          <a:p>
            <a:r>
              <a:rPr lang="en-US" dirty="0"/>
              <a:t>The Internet protocol suite, which is used for transmitting data over the Internet, contains dozens of protocols</a:t>
            </a:r>
          </a:p>
          <a:p>
            <a:r>
              <a:rPr lang="en-US" dirty="0"/>
              <a:t>May be broken up into four categories:</a:t>
            </a:r>
          </a:p>
          <a:p>
            <a:pPr lvl="1"/>
            <a:r>
              <a:rPr lang="en-US" dirty="0"/>
              <a:t>Link layer - PPP, DSL, Wi-Fi, etc.</a:t>
            </a:r>
          </a:p>
          <a:p>
            <a:pPr lvl="1"/>
            <a:r>
              <a:rPr lang="en-US" dirty="0"/>
              <a:t>Internet layer - IPv4, IPv6, etc.</a:t>
            </a:r>
          </a:p>
          <a:p>
            <a:pPr lvl="1"/>
            <a:r>
              <a:rPr lang="en-US" dirty="0"/>
              <a:t>Transport layer - TCP, UDP, etc.</a:t>
            </a:r>
          </a:p>
          <a:p>
            <a:pPr lvl="1"/>
            <a:r>
              <a:rPr lang="en-US" dirty="0"/>
              <a:t>Application layer - HTTP, IMAP, FTP, </a:t>
            </a:r>
            <a:r>
              <a:rPr lang="en-US" dirty="0" err="1"/>
              <a:t>etc</a:t>
            </a:r>
            <a:endParaRPr lang="en-US" dirty="0"/>
          </a:p>
        </p:txBody>
      </p:sp>
    </p:spTree>
    <p:extLst>
      <p:ext uri="{BB962C8B-B14F-4D97-AF65-F5344CB8AC3E}">
        <p14:creationId xmlns:p14="http://schemas.microsoft.com/office/powerpoint/2010/main" val="451910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SMNP</a:t>
            </a:r>
          </a:p>
        </p:txBody>
      </p:sp>
      <p:sp>
        <p:nvSpPr>
          <p:cNvPr id="3" name="Content Placeholder 2"/>
          <p:cNvSpPr>
            <a:spLocks noGrp="1"/>
          </p:cNvSpPr>
          <p:nvPr>
            <p:ph idx="1"/>
          </p:nvPr>
        </p:nvSpPr>
        <p:spPr/>
        <p:txBody>
          <a:bodyPr>
            <a:normAutofit/>
          </a:bodyPr>
          <a:lstStyle/>
          <a:p>
            <a:r>
              <a:rPr lang="en-GB" dirty="0"/>
              <a:t>Main Features (</a:t>
            </a:r>
            <a:r>
              <a:rPr lang="en-GB" dirty="0" err="1"/>
              <a:t>cont</a:t>
            </a:r>
            <a:r>
              <a:rPr lang="en-GB" dirty="0"/>
              <a:t>):</a:t>
            </a:r>
          </a:p>
          <a:p>
            <a:pPr lvl="1"/>
            <a:r>
              <a:rPr lang="en-GB" dirty="0"/>
              <a:t>Access Control</a:t>
            </a:r>
          </a:p>
          <a:p>
            <a:pPr lvl="2"/>
            <a:r>
              <a:rPr lang="en-GB" dirty="0"/>
              <a:t>All addressable objects defined in the MIB have associated maximum access rights, for instance, </a:t>
            </a:r>
            <a:r>
              <a:rPr lang="en-GB" i="1" dirty="0"/>
              <a:t>read-only</a:t>
            </a:r>
            <a:r>
              <a:rPr lang="en-GB" dirty="0"/>
              <a:t> or </a:t>
            </a:r>
            <a:r>
              <a:rPr lang="en-GB" i="1" dirty="0"/>
              <a:t>read-write</a:t>
            </a:r>
            <a:endParaRPr lang="en-GB" dirty="0"/>
          </a:p>
          <a:p>
            <a:pPr lvl="2"/>
            <a:r>
              <a:rPr lang="en-GB" dirty="0"/>
              <a:t>These determine the maximum access the agent can support, and can be used by the manager to restrict the operations it will permit the operator to attempt</a:t>
            </a:r>
          </a:p>
          <a:p>
            <a:pPr lvl="2"/>
            <a:r>
              <a:rPr lang="en-GB" dirty="0"/>
              <a:t>The agent is able to apply lower access rights as required, that is, it is able to refuse writes to objects that are considered read-write</a:t>
            </a:r>
          </a:p>
          <a:p>
            <a:pPr lvl="2"/>
            <a:r>
              <a:rPr lang="en-GB" dirty="0"/>
              <a:t>This refusal can be on the basis of: </a:t>
            </a:r>
          </a:p>
          <a:p>
            <a:pPr lvl="3"/>
            <a:r>
              <a:rPr lang="en-GB" dirty="0"/>
              <a:t>How applicable the operation is to the object being addressed (for example, where an object defined by the MIB represents a state machine for which only certain transactions are legal) </a:t>
            </a:r>
          </a:p>
          <a:p>
            <a:pPr lvl="3"/>
            <a:r>
              <a:rPr lang="en-GB" dirty="0"/>
              <a:t>Security restrictions that limit certain operations to restricted sets of managers </a:t>
            </a:r>
          </a:p>
          <a:p>
            <a:pPr lvl="1"/>
            <a:endParaRPr lang="en-GB" dirty="0"/>
          </a:p>
        </p:txBody>
      </p:sp>
    </p:spTree>
    <p:extLst>
      <p:ext uri="{BB962C8B-B14F-4D97-AF65-F5344CB8AC3E}">
        <p14:creationId xmlns:p14="http://schemas.microsoft.com/office/powerpoint/2010/main" val="663056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a:t>
            </a:r>
          </a:p>
        </p:txBody>
      </p:sp>
      <p:sp>
        <p:nvSpPr>
          <p:cNvPr id="3" name="Content Placeholder 2"/>
          <p:cNvSpPr>
            <a:spLocks noGrp="1"/>
          </p:cNvSpPr>
          <p:nvPr>
            <p:ph idx="1"/>
          </p:nvPr>
        </p:nvSpPr>
        <p:spPr/>
        <p:txBody>
          <a:bodyPr>
            <a:normAutofit fontScale="92500" lnSpcReduction="10000"/>
          </a:bodyPr>
          <a:lstStyle/>
          <a:p>
            <a:r>
              <a:rPr lang="en-GB" dirty="0"/>
              <a:t>Transmission Control Protocol (TCP - RFC 793) is considered as a reliable protocol</a:t>
            </a:r>
          </a:p>
          <a:p>
            <a:r>
              <a:rPr lang="en-GB" dirty="0"/>
              <a:t>Transmission Control Protocol (TCP) is responsible for breaking up the message (Data from application layer) into TCP Segments and reassembling them at the receiving side</a:t>
            </a:r>
          </a:p>
          <a:p>
            <a:r>
              <a:rPr lang="en-GB" dirty="0"/>
              <a:t>It is not sure that the data reaching at the receiving device is in the same order as the sending side, because of the problems in network or different paths packets flow to the destination</a:t>
            </a:r>
          </a:p>
          <a:p>
            <a:r>
              <a:rPr lang="en-GB" dirty="0"/>
              <a:t>TCP is responsible for keeping the unordered segments in the right order</a:t>
            </a:r>
          </a:p>
          <a:p>
            <a:r>
              <a:rPr lang="en-GB" dirty="0"/>
              <a:t>TCP assures a reliable delivery by resending anything that gets lost while traveling the network</a:t>
            </a:r>
          </a:p>
        </p:txBody>
      </p:sp>
    </p:spTree>
    <p:extLst>
      <p:ext uri="{BB962C8B-B14F-4D97-AF65-F5344CB8AC3E}">
        <p14:creationId xmlns:p14="http://schemas.microsoft.com/office/powerpoint/2010/main" val="2890051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lstStyle/>
          <a:p>
            <a:r>
              <a:rPr lang="en-GB" dirty="0"/>
              <a:t>Stream Data transfer: </a:t>
            </a:r>
          </a:p>
          <a:p>
            <a:pPr lvl="1"/>
            <a:r>
              <a:rPr lang="en-GB" dirty="0"/>
              <a:t>Applications working at the Application Layer transfers a contiguous stream of bytes to the bottom layers</a:t>
            </a:r>
          </a:p>
          <a:p>
            <a:pPr lvl="1"/>
            <a:r>
              <a:rPr lang="en-GB" dirty="0"/>
              <a:t>It is the duty of TCP to pack this byte stream to packets, known as TCP segments, which are passed to the IP layer for transmission to the destination device</a:t>
            </a:r>
          </a:p>
          <a:p>
            <a:pPr lvl="1"/>
            <a:r>
              <a:rPr lang="en-GB" dirty="0"/>
              <a:t>The application does not have to bother to chop the byte stream data packets</a:t>
            </a:r>
          </a:p>
        </p:txBody>
      </p:sp>
    </p:spTree>
    <p:extLst>
      <p:ext uri="{BB962C8B-B14F-4D97-AF65-F5344CB8AC3E}">
        <p14:creationId xmlns:p14="http://schemas.microsoft.com/office/powerpoint/2010/main" val="337191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lstStyle/>
          <a:p>
            <a:r>
              <a:rPr lang="en-GB" dirty="0"/>
              <a:t>Reliability: </a:t>
            </a:r>
          </a:p>
          <a:p>
            <a:pPr lvl="1"/>
            <a:r>
              <a:rPr lang="en-GB" dirty="0"/>
              <a:t>The most important feature of TCP is reliable data delivery. In order to provide reliability, TCP must recover from data that is damaged, lost, duplicated, or delivered out of order by the Network Layer</a:t>
            </a:r>
          </a:p>
          <a:p>
            <a:pPr lvl="1"/>
            <a:r>
              <a:rPr lang="en-GB" dirty="0"/>
              <a:t>TCP assigns a sequence number to each byte transmitted, and expects a positive acknowledgment (ACK) from the receiving TCP layer</a:t>
            </a:r>
          </a:p>
          <a:p>
            <a:pPr lvl="1"/>
            <a:r>
              <a:rPr lang="en-GB" dirty="0"/>
              <a:t>If the ACK is not received within a timeout interval, the data is retransmitted</a:t>
            </a:r>
          </a:p>
          <a:p>
            <a:pPr lvl="1"/>
            <a:r>
              <a:rPr lang="en-GB" dirty="0"/>
              <a:t>The receiving TCP uses the sequence numbers to rearrange the TCP segments when they arrive out of order, and to eliminate duplicate TCP segments</a:t>
            </a:r>
          </a:p>
        </p:txBody>
      </p:sp>
    </p:spTree>
    <p:extLst>
      <p:ext uri="{BB962C8B-B14F-4D97-AF65-F5344CB8AC3E}">
        <p14:creationId xmlns:p14="http://schemas.microsoft.com/office/powerpoint/2010/main" val="540235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normAutofit lnSpcReduction="10000"/>
          </a:bodyPr>
          <a:lstStyle/>
          <a:p>
            <a:r>
              <a:rPr lang="en-GB" dirty="0"/>
              <a:t>Flow control:</a:t>
            </a:r>
          </a:p>
          <a:p>
            <a:pPr lvl="1"/>
            <a:r>
              <a:rPr lang="en-GB" dirty="0"/>
              <a:t>Network devices operate at different data rates because of various factors like CPU and available bandwidth</a:t>
            </a:r>
          </a:p>
          <a:p>
            <a:pPr lvl="1"/>
            <a:r>
              <a:rPr lang="en-GB" dirty="0"/>
              <a:t>It may happen a sending device to send data at a much faster rate than the receiver can handle</a:t>
            </a:r>
          </a:p>
          <a:p>
            <a:pPr lvl="1"/>
            <a:r>
              <a:rPr lang="en-GB" dirty="0"/>
              <a:t>TCP uses a sliding window mechanism for implementing flow control</a:t>
            </a:r>
          </a:p>
          <a:p>
            <a:pPr lvl="1"/>
            <a:r>
              <a:rPr lang="en-GB" dirty="0"/>
              <a:t>The number assigned to a segment is called the sequence number and this numbering is actually done at the byte level</a:t>
            </a:r>
          </a:p>
          <a:p>
            <a:pPr lvl="1"/>
            <a:r>
              <a:rPr lang="en-GB" dirty="0"/>
              <a:t>The TCP at the receiving device, when sending an ACK back to the sender, also indicates to the TCP at the sending device, the number of bytes it can receive (beyond the last received TCP segment) without causing serious problems in its internal buffers </a:t>
            </a:r>
          </a:p>
        </p:txBody>
      </p:sp>
    </p:spTree>
    <p:extLst>
      <p:ext uri="{BB962C8B-B14F-4D97-AF65-F5344CB8AC3E}">
        <p14:creationId xmlns:p14="http://schemas.microsoft.com/office/powerpoint/2010/main" val="4166917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Characteristics</a:t>
            </a:r>
          </a:p>
        </p:txBody>
      </p:sp>
      <p:sp>
        <p:nvSpPr>
          <p:cNvPr id="3" name="Content Placeholder 2"/>
          <p:cNvSpPr>
            <a:spLocks noGrp="1"/>
          </p:cNvSpPr>
          <p:nvPr>
            <p:ph idx="1"/>
          </p:nvPr>
        </p:nvSpPr>
        <p:spPr/>
        <p:txBody>
          <a:bodyPr>
            <a:normAutofit fontScale="92500" lnSpcReduction="10000"/>
          </a:bodyPr>
          <a:lstStyle/>
          <a:p>
            <a:r>
              <a:rPr lang="en-GB" dirty="0"/>
              <a:t>Multiplexing:</a:t>
            </a:r>
          </a:p>
          <a:p>
            <a:pPr lvl="1"/>
            <a:r>
              <a:rPr lang="en-GB" dirty="0"/>
              <a:t>Multitasking achieved through the use of port numbers</a:t>
            </a:r>
          </a:p>
          <a:p>
            <a:r>
              <a:rPr lang="en-GB" dirty="0"/>
              <a:t>Connections:</a:t>
            </a:r>
          </a:p>
          <a:p>
            <a:pPr lvl="1"/>
            <a:r>
              <a:rPr lang="en-GB" dirty="0"/>
              <a:t>Before application processes can send data by using TCP, the devices must establish a connection</a:t>
            </a:r>
          </a:p>
          <a:p>
            <a:pPr lvl="1"/>
            <a:r>
              <a:rPr lang="en-GB" dirty="0"/>
              <a:t>The connections are made between the port numbers of the sender and the receiver devices</a:t>
            </a:r>
          </a:p>
          <a:p>
            <a:pPr lvl="1"/>
            <a:r>
              <a:rPr lang="en-GB" dirty="0"/>
              <a:t>A TCP connection identifies the end points involved in the connection</a:t>
            </a:r>
          </a:p>
          <a:p>
            <a:pPr lvl="1"/>
            <a:r>
              <a:rPr lang="en-GB" dirty="0"/>
              <a:t>A socket number is a combination of IP address and port number, which can uniquely identify a connection</a:t>
            </a:r>
          </a:p>
          <a:p>
            <a:r>
              <a:rPr lang="en-GB" dirty="0"/>
              <a:t>Full duplex:</a:t>
            </a:r>
          </a:p>
          <a:p>
            <a:pPr lvl="1"/>
            <a:r>
              <a:rPr lang="en-GB" dirty="0"/>
              <a:t>TCP provides for concurrent data streams in both directions </a:t>
            </a:r>
          </a:p>
        </p:txBody>
      </p:sp>
    </p:spTree>
    <p:extLst>
      <p:ext uri="{BB962C8B-B14F-4D97-AF65-F5344CB8AC3E}">
        <p14:creationId xmlns:p14="http://schemas.microsoft.com/office/powerpoint/2010/main" val="1436229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t>
            </a:r>
            <a:endParaRPr lang="en-GB" dirty="0"/>
          </a:p>
        </p:txBody>
      </p:sp>
      <p:sp>
        <p:nvSpPr>
          <p:cNvPr id="3" name="Content Placeholder 2"/>
          <p:cNvSpPr>
            <a:spLocks noGrp="1"/>
          </p:cNvSpPr>
          <p:nvPr>
            <p:ph idx="1"/>
          </p:nvPr>
        </p:nvSpPr>
        <p:spPr/>
        <p:txBody>
          <a:bodyPr/>
          <a:lstStyle/>
          <a:p>
            <a:r>
              <a:rPr lang="en-GB" dirty="0"/>
              <a:t>Internet Protocol</a:t>
            </a:r>
          </a:p>
          <a:p>
            <a:r>
              <a:rPr lang="en-GB" dirty="0"/>
              <a:t>Principal communications protocol in the Internet protocol suite for relaying datagrams across network boundaries</a:t>
            </a:r>
          </a:p>
          <a:p>
            <a:r>
              <a:rPr lang="en-GB" dirty="0"/>
              <a:t>Its routing function enables internetworking, and essentially establishes the Internet</a:t>
            </a:r>
          </a:p>
          <a:p>
            <a:r>
              <a:rPr lang="en-GB" dirty="0"/>
              <a:t>Addressing</a:t>
            </a:r>
          </a:p>
          <a:p>
            <a:pPr lvl="1"/>
            <a:r>
              <a:rPr lang="en-GB" dirty="0"/>
              <a:t>IP packet headers contain addresses that identify the sending computer and the receiving computer</a:t>
            </a:r>
          </a:p>
          <a:p>
            <a:pPr lvl="1"/>
            <a:r>
              <a:rPr lang="en-GB" dirty="0"/>
              <a:t>Routers use this information to guide each packet across communication networks and connect the sending and receiving computers</a:t>
            </a:r>
          </a:p>
          <a:p>
            <a:endParaRPr lang="en-GB" dirty="0"/>
          </a:p>
        </p:txBody>
      </p:sp>
    </p:spTree>
    <p:extLst>
      <p:ext uri="{BB962C8B-B14F-4D97-AF65-F5344CB8AC3E}">
        <p14:creationId xmlns:p14="http://schemas.microsoft.com/office/powerpoint/2010/main" val="3961615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t>
            </a:r>
            <a:endParaRPr lang="en-GB" dirty="0"/>
          </a:p>
        </p:txBody>
      </p:sp>
      <p:sp>
        <p:nvSpPr>
          <p:cNvPr id="3" name="Content Placeholder 2"/>
          <p:cNvSpPr>
            <a:spLocks noGrp="1"/>
          </p:cNvSpPr>
          <p:nvPr>
            <p:ph idx="1"/>
          </p:nvPr>
        </p:nvSpPr>
        <p:spPr/>
        <p:txBody>
          <a:bodyPr/>
          <a:lstStyle/>
          <a:p>
            <a:r>
              <a:rPr lang="en-GB" dirty="0"/>
              <a:t>Reassembly</a:t>
            </a:r>
          </a:p>
          <a:p>
            <a:pPr lvl="1"/>
            <a:r>
              <a:rPr lang="en-GB" dirty="0"/>
              <a:t>Internet Protocol keeps track of the way messages between computers are broken into packets</a:t>
            </a:r>
          </a:p>
          <a:p>
            <a:pPr lvl="1"/>
            <a:r>
              <a:rPr lang="en-GB" dirty="0"/>
              <a:t>Since most messages are too big to fit in one packet, and since packets aren't sent in any organized order, they must be reassembled as they arrive at the recipient</a:t>
            </a:r>
          </a:p>
          <a:p>
            <a:pPr lvl="1"/>
            <a:r>
              <a:rPr lang="en-GB" dirty="0"/>
              <a:t>IP dictates how packets are reassembled into usable messages</a:t>
            </a:r>
          </a:p>
        </p:txBody>
      </p:sp>
    </p:spTree>
    <p:extLst>
      <p:ext uri="{BB962C8B-B14F-4D97-AF65-F5344CB8AC3E}">
        <p14:creationId xmlns:p14="http://schemas.microsoft.com/office/powerpoint/2010/main" val="2449623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 – Frame Format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0274" y="1502256"/>
            <a:ext cx="6756107" cy="507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994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a:t>
            </a:r>
            <a:endParaRPr lang="en-GB" dirty="0"/>
          </a:p>
        </p:txBody>
      </p:sp>
      <p:sp>
        <p:nvSpPr>
          <p:cNvPr id="3" name="Content Placeholder 2"/>
          <p:cNvSpPr>
            <a:spLocks noGrp="1"/>
          </p:cNvSpPr>
          <p:nvPr>
            <p:ph idx="1"/>
          </p:nvPr>
        </p:nvSpPr>
        <p:spPr/>
        <p:txBody>
          <a:bodyPr>
            <a:normAutofit fontScale="92500" lnSpcReduction="20000"/>
          </a:bodyPr>
          <a:lstStyle/>
          <a:p>
            <a:r>
              <a:rPr lang="en-GB" dirty="0"/>
              <a:t>TCP/IP is a set of protocols (Protocol Suit) that enable communication between computers</a:t>
            </a:r>
          </a:p>
          <a:p>
            <a:r>
              <a:rPr lang="en-GB" dirty="0"/>
              <a:t>It is a tested and proved protocol suit</a:t>
            </a:r>
            <a:endParaRPr lang="en-US" dirty="0"/>
          </a:p>
          <a:p>
            <a:r>
              <a:rPr lang="en-US" dirty="0"/>
              <a:t>Features:</a:t>
            </a:r>
          </a:p>
          <a:p>
            <a:pPr lvl="1"/>
            <a:r>
              <a:rPr lang="en-US" dirty="0"/>
              <a:t>Multi-vendor support</a:t>
            </a:r>
          </a:p>
          <a:p>
            <a:pPr lvl="1"/>
            <a:r>
              <a:rPr lang="en-US" dirty="0" err="1"/>
              <a:t>Iteroperability</a:t>
            </a:r>
            <a:endParaRPr lang="en-US" dirty="0"/>
          </a:p>
          <a:p>
            <a:pPr lvl="1"/>
            <a:r>
              <a:rPr lang="en-US" dirty="0"/>
              <a:t>Logical addressing</a:t>
            </a:r>
          </a:p>
          <a:p>
            <a:pPr lvl="1"/>
            <a:r>
              <a:rPr lang="en-US" dirty="0" err="1"/>
              <a:t>Routability</a:t>
            </a:r>
            <a:endParaRPr lang="en-US" dirty="0"/>
          </a:p>
          <a:p>
            <a:pPr lvl="1"/>
            <a:r>
              <a:rPr lang="en-US" dirty="0"/>
              <a:t>Name resolution</a:t>
            </a:r>
          </a:p>
          <a:p>
            <a:pPr lvl="1"/>
            <a:r>
              <a:rPr lang="en-US" dirty="0"/>
              <a:t>Error control and flow control</a:t>
            </a:r>
          </a:p>
          <a:p>
            <a:pPr lvl="1"/>
            <a:r>
              <a:rPr lang="en-US" dirty="0"/>
              <a:t>Multiplexing/de-multiplexing</a:t>
            </a:r>
          </a:p>
          <a:p>
            <a:pPr marL="457200" lvl="1" indent="0">
              <a:buNone/>
            </a:pPr>
            <a:r>
              <a:rPr lang="en-US" dirty="0"/>
              <a:t/>
            </a:r>
            <a:br>
              <a:rPr lang="en-US" dirty="0"/>
            </a:br>
            <a:endParaRPr lang="en-GB" dirty="0"/>
          </a:p>
        </p:txBody>
      </p:sp>
    </p:spTree>
    <p:extLst>
      <p:ext uri="{BB962C8B-B14F-4D97-AF65-F5344CB8AC3E}">
        <p14:creationId xmlns:p14="http://schemas.microsoft.com/office/powerpoint/2010/main" val="46510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ISO Model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3516" y="784403"/>
            <a:ext cx="4692690" cy="5976760"/>
          </a:xfrm>
        </p:spPr>
      </p:pic>
      <p:sp>
        <p:nvSpPr>
          <p:cNvPr id="5" name="Rectangle 4"/>
          <p:cNvSpPr/>
          <p:nvPr/>
        </p:nvSpPr>
        <p:spPr>
          <a:xfrm>
            <a:off x="8871284" y="1772653"/>
            <a:ext cx="2438400" cy="1995232"/>
          </a:xfrm>
          <a:prstGeom prst="rect">
            <a:avLst/>
          </a:prstGeom>
          <a:gradFill flip="none" rotWithShape="1">
            <a:gsLst>
              <a:gs pos="0">
                <a:schemeClr val="accent1">
                  <a:lumMod val="75000"/>
                </a:schemeClr>
              </a:gs>
              <a:gs pos="50000">
                <a:srgbClr val="33CCFF"/>
              </a:gs>
              <a:gs pos="100000">
                <a:srgbClr val="009999"/>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a:t>
            </a:r>
            <a:endParaRPr lang="en-US" dirty="0"/>
          </a:p>
        </p:txBody>
      </p:sp>
      <p:sp>
        <p:nvSpPr>
          <p:cNvPr id="10" name="Rectangle 9"/>
          <p:cNvSpPr/>
          <p:nvPr/>
        </p:nvSpPr>
        <p:spPr>
          <a:xfrm>
            <a:off x="8871284" y="3857371"/>
            <a:ext cx="2438400" cy="5574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(Host-to-host) Transport</a:t>
            </a:r>
            <a:endParaRPr lang="en-US" dirty="0"/>
          </a:p>
        </p:txBody>
      </p:sp>
      <p:sp>
        <p:nvSpPr>
          <p:cNvPr id="11" name="Rectangle 10"/>
          <p:cNvSpPr/>
          <p:nvPr/>
        </p:nvSpPr>
        <p:spPr>
          <a:xfrm>
            <a:off x="8871284" y="4549939"/>
            <a:ext cx="2438400" cy="557464"/>
          </a:xfrm>
          <a:prstGeom prst="rect">
            <a:avLst/>
          </a:prstGeom>
          <a:solidFill>
            <a:srgbClr val="62E0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Internet</a:t>
            </a:r>
            <a:endParaRPr lang="en-US" dirty="0"/>
          </a:p>
        </p:txBody>
      </p:sp>
      <p:sp>
        <p:nvSpPr>
          <p:cNvPr id="12" name="Rectangle 11"/>
          <p:cNvSpPr/>
          <p:nvPr/>
        </p:nvSpPr>
        <p:spPr>
          <a:xfrm>
            <a:off x="8887701" y="5227719"/>
            <a:ext cx="2438400" cy="557464"/>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Network Interface</a:t>
            </a:r>
            <a:endParaRPr lang="en-US" dirty="0"/>
          </a:p>
        </p:txBody>
      </p:sp>
      <p:sp>
        <p:nvSpPr>
          <p:cNvPr id="13" name="Rectangle 12"/>
          <p:cNvSpPr/>
          <p:nvPr/>
        </p:nvSpPr>
        <p:spPr>
          <a:xfrm>
            <a:off x="8887701" y="5889457"/>
            <a:ext cx="2438400" cy="557464"/>
          </a:xfrm>
          <a:prstGeom prst="rect">
            <a:avLst/>
          </a:prstGeom>
          <a:solidFill>
            <a:srgbClr val="EA43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(Hardware)</a:t>
            </a:r>
            <a:endParaRPr lang="en-US" dirty="0"/>
          </a:p>
        </p:txBody>
      </p:sp>
      <p:sp>
        <p:nvSpPr>
          <p:cNvPr id="14" name="TextBox 13"/>
          <p:cNvSpPr txBox="1"/>
          <p:nvPr/>
        </p:nvSpPr>
        <p:spPr>
          <a:xfrm>
            <a:off x="9037601" y="1299047"/>
            <a:ext cx="2138599" cy="369332"/>
          </a:xfrm>
          <a:prstGeom prst="rect">
            <a:avLst/>
          </a:prstGeom>
          <a:noFill/>
        </p:spPr>
        <p:txBody>
          <a:bodyPr wrap="none" rtlCol="0">
            <a:spAutoFit/>
          </a:bodyPr>
          <a:lstStyle/>
          <a:p>
            <a:r>
              <a:rPr lang="en-US" b="1" dirty="0">
                <a:solidFill>
                  <a:schemeClr val="tx1">
                    <a:lumMod val="50000"/>
                    <a:lumOff val="50000"/>
                  </a:schemeClr>
                </a:solidFill>
              </a:rPr>
              <a:t>TCP/IP Model Layers</a:t>
            </a:r>
            <a:endParaRPr lang="en-US" dirty="0">
              <a:solidFill>
                <a:schemeClr val="tx1">
                  <a:lumMod val="50000"/>
                  <a:lumOff val="50000"/>
                </a:schemeClr>
              </a:solidFill>
            </a:endParaRPr>
          </a:p>
        </p:txBody>
      </p:sp>
    </p:spTree>
    <p:extLst>
      <p:ext uri="{BB962C8B-B14F-4D97-AF65-F5344CB8AC3E}">
        <p14:creationId xmlns:p14="http://schemas.microsoft.com/office/powerpoint/2010/main" val="467722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TCP – Frame Format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8844" y="1955006"/>
            <a:ext cx="785812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59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a:t>
            </a:r>
            <a:endParaRPr lang="en-GB" dirty="0"/>
          </a:p>
        </p:txBody>
      </p:sp>
      <p:sp>
        <p:nvSpPr>
          <p:cNvPr id="3" name="Content Placeholder 2"/>
          <p:cNvSpPr>
            <a:spLocks noGrp="1"/>
          </p:cNvSpPr>
          <p:nvPr>
            <p:ph idx="1"/>
          </p:nvPr>
        </p:nvSpPr>
        <p:spPr/>
        <p:txBody>
          <a:bodyPr>
            <a:normAutofit/>
          </a:bodyPr>
          <a:lstStyle/>
          <a:p>
            <a:r>
              <a:rPr lang="en-GB" dirty="0"/>
              <a:t>User Datagram Protocol</a:t>
            </a:r>
          </a:p>
          <a:p>
            <a:pPr lvl="1"/>
            <a:r>
              <a:rPr lang="en-GB" dirty="0"/>
              <a:t>Provides connectionless, unreliable service</a:t>
            </a:r>
          </a:p>
          <a:p>
            <a:pPr lvl="1"/>
            <a:r>
              <a:rPr lang="en-GB" dirty="0"/>
              <a:t>So UDP faster than TCP</a:t>
            </a:r>
          </a:p>
          <a:p>
            <a:pPr lvl="1"/>
            <a:r>
              <a:rPr lang="en-GB" dirty="0"/>
              <a:t>Adds only checksum and process-to-process addressing to IP</a:t>
            </a:r>
          </a:p>
          <a:p>
            <a:pPr lvl="1"/>
            <a:r>
              <a:rPr lang="en-GB" dirty="0"/>
              <a:t>Used for DNS and NFS</a:t>
            </a:r>
          </a:p>
          <a:p>
            <a:pPr lvl="1"/>
            <a:r>
              <a:rPr lang="en-GB" dirty="0"/>
              <a:t>Used when socket is opened in datagram mode</a:t>
            </a:r>
          </a:p>
          <a:p>
            <a:pPr lvl="1"/>
            <a:r>
              <a:rPr lang="en-GB" dirty="0"/>
              <a:t>It sends bulk quantity of packets</a:t>
            </a:r>
          </a:p>
          <a:p>
            <a:pPr lvl="1"/>
            <a:r>
              <a:rPr lang="en-GB" dirty="0"/>
              <a:t>No acknowledgment</a:t>
            </a:r>
          </a:p>
          <a:p>
            <a:pPr lvl="1"/>
            <a:r>
              <a:rPr lang="en-GB" dirty="0"/>
              <a:t>Good for video streaming: it is an unreliable protocol</a:t>
            </a:r>
            <a:r>
              <a:rPr lang="en-US" dirty="0"/>
              <a:t> </a:t>
            </a:r>
            <a:br>
              <a:rPr lang="en-US" dirty="0"/>
            </a:br>
            <a:endParaRPr lang="en-GB" dirty="0"/>
          </a:p>
        </p:txBody>
      </p:sp>
    </p:spTree>
    <p:extLst>
      <p:ext uri="{BB962C8B-B14F-4D97-AF65-F5344CB8AC3E}">
        <p14:creationId xmlns:p14="http://schemas.microsoft.com/office/powerpoint/2010/main" val="651781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UDP – Frame Format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1106" y="2507456"/>
            <a:ext cx="97536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93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Network Routing Protocols</a:t>
            </a:r>
          </a:p>
        </p:txBody>
      </p:sp>
      <p:sp>
        <p:nvSpPr>
          <p:cNvPr id="3" name="Content Placeholder 2"/>
          <p:cNvSpPr>
            <a:spLocks noGrp="1"/>
          </p:cNvSpPr>
          <p:nvPr>
            <p:ph type="body" idx="1"/>
          </p:nvPr>
        </p:nvSpPr>
        <p:spPr>
          <a:xfrm>
            <a:off x="831850" y="4589463"/>
            <a:ext cx="10515600" cy="2188326"/>
          </a:xfrm>
        </p:spPr>
        <p:txBody>
          <a:bodyPr>
            <a:normAutofit/>
          </a:bodyPr>
          <a:lstStyle/>
          <a:p>
            <a:pPr lvl="1"/>
            <a:r>
              <a:rPr lang="en-GB" dirty="0"/>
              <a:t>RIP/RIP2 </a:t>
            </a:r>
          </a:p>
          <a:p>
            <a:pPr lvl="1"/>
            <a:r>
              <a:rPr lang="en-GB" dirty="0"/>
              <a:t>RIP-NG </a:t>
            </a:r>
          </a:p>
          <a:p>
            <a:pPr lvl="1"/>
            <a:r>
              <a:rPr lang="en-GB" dirty="0"/>
              <a:t>OSPF </a:t>
            </a:r>
          </a:p>
          <a:p>
            <a:pPr lvl="1"/>
            <a:r>
              <a:rPr lang="en-GB" dirty="0"/>
              <a:t>OSPFv2 </a:t>
            </a:r>
          </a:p>
          <a:p>
            <a:pPr lvl="1"/>
            <a:r>
              <a:rPr lang="en-GB" dirty="0"/>
              <a:t>OSPFv3 </a:t>
            </a:r>
          </a:p>
        </p:txBody>
      </p:sp>
    </p:spTree>
    <p:extLst>
      <p:ext uri="{BB962C8B-B14F-4D97-AF65-F5344CB8AC3E}">
        <p14:creationId xmlns:p14="http://schemas.microsoft.com/office/powerpoint/2010/main" val="3369062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table lists the administrative distance default values of the protocols</a:t>
            </a:r>
          </a:p>
        </p:txBody>
      </p:sp>
      <p:graphicFrame>
        <p:nvGraphicFramePr>
          <p:cNvPr id="4" name="Content Placeholder 3"/>
          <p:cNvGraphicFramePr>
            <a:graphicFrameLocks noGrp="1"/>
          </p:cNvGraphicFramePr>
          <p:nvPr>
            <p:ph idx="1"/>
          </p:nvPr>
        </p:nvGraphicFramePr>
        <p:xfrm>
          <a:off x="312738" y="1825625"/>
          <a:ext cx="11438104" cy="5009478"/>
        </p:xfrm>
        <a:graphic>
          <a:graphicData uri="http://schemas.openxmlformats.org/drawingml/2006/table">
            <a:tbl>
              <a:tblPr firstRow="1" bandRow="1">
                <a:tableStyleId>{5C22544A-7EE6-4342-B048-85BDC9FD1C3A}</a:tableStyleId>
              </a:tblPr>
              <a:tblGrid>
                <a:gridCol w="5719052">
                  <a:extLst>
                    <a:ext uri="{9D8B030D-6E8A-4147-A177-3AD203B41FA5}">
                      <a16:colId xmlns:a16="http://schemas.microsoft.com/office/drawing/2014/main" val="4027986187"/>
                    </a:ext>
                  </a:extLst>
                </a:gridCol>
                <a:gridCol w="5719052">
                  <a:extLst>
                    <a:ext uri="{9D8B030D-6E8A-4147-A177-3AD203B41FA5}">
                      <a16:colId xmlns:a16="http://schemas.microsoft.com/office/drawing/2014/main" val="2205917850"/>
                    </a:ext>
                  </a:extLst>
                </a:gridCol>
              </a:tblGrid>
              <a:tr h="373613">
                <a:tc>
                  <a:txBody>
                    <a:bodyPr/>
                    <a:lstStyle/>
                    <a:p>
                      <a:pPr algn="ctr"/>
                      <a:r>
                        <a:rPr lang="en-US" sz="2400" dirty="0"/>
                        <a:t>Route Source</a:t>
                      </a:r>
                    </a:p>
                  </a:txBody>
                  <a:tcPr marL="28575" marR="28575" marT="28575" marB="28575" anchor="ctr"/>
                </a:tc>
                <a:tc>
                  <a:txBody>
                    <a:bodyPr/>
                    <a:lstStyle/>
                    <a:p>
                      <a:pPr algn="ctr"/>
                      <a:r>
                        <a:rPr lang="en-US" sz="2400" dirty="0"/>
                        <a:t>Default Distance Values</a:t>
                      </a:r>
                    </a:p>
                  </a:txBody>
                  <a:tcPr marL="28575" marR="28575" marT="28575" marB="28575" anchor="ctr"/>
                </a:tc>
                <a:extLst>
                  <a:ext uri="{0D108BD9-81ED-4DB2-BD59-A6C34878D82A}">
                    <a16:rowId xmlns:a16="http://schemas.microsoft.com/office/drawing/2014/main" val="2804999966"/>
                  </a:ext>
                </a:extLst>
              </a:tr>
              <a:tr h="327612">
                <a:tc>
                  <a:txBody>
                    <a:bodyPr/>
                    <a:lstStyle/>
                    <a:p>
                      <a:r>
                        <a:rPr lang="en-US" sz="1050" dirty="0"/>
                        <a:t>Connected interface</a:t>
                      </a:r>
                    </a:p>
                  </a:txBody>
                  <a:tcPr marL="28575" marR="28575" marT="28575" marB="28575" anchor="ctr"/>
                </a:tc>
                <a:tc>
                  <a:txBody>
                    <a:bodyPr/>
                    <a:lstStyle/>
                    <a:p>
                      <a:r>
                        <a:rPr lang="en-US" sz="1050" dirty="0"/>
                        <a:t>0</a:t>
                      </a:r>
                    </a:p>
                  </a:txBody>
                  <a:tcPr marL="28575" marR="28575" marT="28575" marB="28575" anchor="ctr"/>
                </a:tc>
                <a:extLst>
                  <a:ext uri="{0D108BD9-81ED-4DB2-BD59-A6C34878D82A}">
                    <a16:rowId xmlns:a16="http://schemas.microsoft.com/office/drawing/2014/main" val="3471425982"/>
                  </a:ext>
                </a:extLst>
              </a:tr>
              <a:tr h="327612">
                <a:tc>
                  <a:txBody>
                    <a:bodyPr/>
                    <a:lstStyle/>
                    <a:p>
                      <a:r>
                        <a:rPr lang="en-US" sz="1050"/>
                        <a:t>Static route</a:t>
                      </a:r>
                    </a:p>
                  </a:txBody>
                  <a:tcPr marL="28575" marR="28575" marT="28575" marB="28575" anchor="ctr"/>
                </a:tc>
                <a:tc>
                  <a:txBody>
                    <a:bodyPr/>
                    <a:lstStyle/>
                    <a:p>
                      <a:r>
                        <a:rPr lang="en-US" sz="1050" dirty="0"/>
                        <a:t>1</a:t>
                      </a:r>
                    </a:p>
                  </a:txBody>
                  <a:tcPr marL="28575" marR="28575" marT="28575" marB="28575" anchor="ctr"/>
                </a:tc>
                <a:extLst>
                  <a:ext uri="{0D108BD9-81ED-4DB2-BD59-A6C34878D82A}">
                    <a16:rowId xmlns:a16="http://schemas.microsoft.com/office/drawing/2014/main" val="4197227421"/>
                  </a:ext>
                </a:extLst>
              </a:tr>
              <a:tr h="327612">
                <a:tc>
                  <a:txBody>
                    <a:bodyPr/>
                    <a:lstStyle/>
                    <a:p>
                      <a:r>
                        <a:rPr lang="en-US" sz="1050"/>
                        <a:t>Enhanced Interior Gateway Routing Protocol (EIGRP) summary route</a:t>
                      </a:r>
                    </a:p>
                  </a:txBody>
                  <a:tcPr marL="28575" marR="28575" marT="28575" marB="28575" anchor="ctr"/>
                </a:tc>
                <a:tc>
                  <a:txBody>
                    <a:bodyPr/>
                    <a:lstStyle/>
                    <a:p>
                      <a:r>
                        <a:rPr lang="en-US" sz="1050" dirty="0"/>
                        <a:t>5</a:t>
                      </a:r>
                    </a:p>
                  </a:txBody>
                  <a:tcPr marL="28575" marR="28575" marT="28575" marB="28575" anchor="ctr"/>
                </a:tc>
                <a:extLst>
                  <a:ext uri="{0D108BD9-81ED-4DB2-BD59-A6C34878D82A}">
                    <a16:rowId xmlns:a16="http://schemas.microsoft.com/office/drawing/2014/main" val="2750561961"/>
                  </a:ext>
                </a:extLst>
              </a:tr>
              <a:tr h="327612">
                <a:tc>
                  <a:txBody>
                    <a:bodyPr/>
                    <a:lstStyle/>
                    <a:p>
                      <a:r>
                        <a:rPr lang="en-US" sz="1050"/>
                        <a:t>External Border Gateway Protocol (BGP)</a:t>
                      </a:r>
                    </a:p>
                  </a:txBody>
                  <a:tcPr marL="28575" marR="28575" marT="28575" marB="28575" anchor="ctr"/>
                </a:tc>
                <a:tc>
                  <a:txBody>
                    <a:bodyPr/>
                    <a:lstStyle/>
                    <a:p>
                      <a:r>
                        <a:rPr lang="en-US" sz="1050" dirty="0"/>
                        <a:t>20</a:t>
                      </a:r>
                    </a:p>
                  </a:txBody>
                  <a:tcPr marL="28575" marR="28575" marT="28575" marB="28575" anchor="ctr"/>
                </a:tc>
                <a:extLst>
                  <a:ext uri="{0D108BD9-81ED-4DB2-BD59-A6C34878D82A}">
                    <a16:rowId xmlns:a16="http://schemas.microsoft.com/office/drawing/2014/main" val="4020002390"/>
                  </a:ext>
                </a:extLst>
              </a:tr>
              <a:tr h="327612">
                <a:tc>
                  <a:txBody>
                    <a:bodyPr/>
                    <a:lstStyle/>
                    <a:p>
                      <a:r>
                        <a:rPr lang="en-US" sz="1050"/>
                        <a:t>Internal EIGRP</a:t>
                      </a:r>
                    </a:p>
                  </a:txBody>
                  <a:tcPr marL="28575" marR="28575" marT="28575" marB="28575" anchor="ctr"/>
                </a:tc>
                <a:tc>
                  <a:txBody>
                    <a:bodyPr/>
                    <a:lstStyle/>
                    <a:p>
                      <a:r>
                        <a:rPr lang="en-US" sz="1050" dirty="0"/>
                        <a:t>90</a:t>
                      </a:r>
                    </a:p>
                  </a:txBody>
                  <a:tcPr marL="28575" marR="28575" marT="28575" marB="28575" anchor="ctr"/>
                </a:tc>
                <a:extLst>
                  <a:ext uri="{0D108BD9-81ED-4DB2-BD59-A6C34878D82A}">
                    <a16:rowId xmlns:a16="http://schemas.microsoft.com/office/drawing/2014/main" val="2718535327"/>
                  </a:ext>
                </a:extLst>
              </a:tr>
              <a:tr h="327612">
                <a:tc>
                  <a:txBody>
                    <a:bodyPr/>
                    <a:lstStyle/>
                    <a:p>
                      <a:r>
                        <a:rPr lang="en-US" sz="1050"/>
                        <a:t>IGRP</a:t>
                      </a:r>
                    </a:p>
                  </a:txBody>
                  <a:tcPr marL="28575" marR="28575" marT="28575" marB="28575" anchor="ctr"/>
                </a:tc>
                <a:tc>
                  <a:txBody>
                    <a:bodyPr/>
                    <a:lstStyle/>
                    <a:p>
                      <a:r>
                        <a:rPr lang="en-US" sz="1050" dirty="0"/>
                        <a:t>100</a:t>
                      </a:r>
                    </a:p>
                  </a:txBody>
                  <a:tcPr marL="28575" marR="28575" marT="28575" marB="28575" anchor="ctr"/>
                </a:tc>
                <a:extLst>
                  <a:ext uri="{0D108BD9-81ED-4DB2-BD59-A6C34878D82A}">
                    <a16:rowId xmlns:a16="http://schemas.microsoft.com/office/drawing/2014/main" val="1883339275"/>
                  </a:ext>
                </a:extLst>
              </a:tr>
              <a:tr h="327612">
                <a:tc>
                  <a:txBody>
                    <a:bodyPr/>
                    <a:lstStyle/>
                    <a:p>
                      <a:r>
                        <a:rPr lang="en-US" sz="1050"/>
                        <a:t>OSPF</a:t>
                      </a:r>
                    </a:p>
                  </a:txBody>
                  <a:tcPr marL="28575" marR="28575" marT="28575" marB="28575" anchor="ctr"/>
                </a:tc>
                <a:tc>
                  <a:txBody>
                    <a:bodyPr/>
                    <a:lstStyle/>
                    <a:p>
                      <a:r>
                        <a:rPr lang="en-US" sz="1050" dirty="0"/>
                        <a:t>110</a:t>
                      </a:r>
                    </a:p>
                  </a:txBody>
                  <a:tcPr marL="28575" marR="28575" marT="28575" marB="28575" anchor="ctr"/>
                </a:tc>
                <a:extLst>
                  <a:ext uri="{0D108BD9-81ED-4DB2-BD59-A6C34878D82A}">
                    <a16:rowId xmlns:a16="http://schemas.microsoft.com/office/drawing/2014/main" val="3861952657"/>
                  </a:ext>
                </a:extLst>
              </a:tr>
              <a:tr h="327612">
                <a:tc>
                  <a:txBody>
                    <a:bodyPr/>
                    <a:lstStyle/>
                    <a:p>
                      <a:r>
                        <a:rPr lang="en-US" sz="1050"/>
                        <a:t>Intermediate System-to-Intermediate System (IS-IS)</a:t>
                      </a:r>
                    </a:p>
                  </a:txBody>
                  <a:tcPr marL="28575" marR="28575" marT="28575" marB="28575" anchor="ctr"/>
                </a:tc>
                <a:tc>
                  <a:txBody>
                    <a:bodyPr/>
                    <a:lstStyle/>
                    <a:p>
                      <a:r>
                        <a:rPr lang="en-US" sz="1050" dirty="0"/>
                        <a:t>115</a:t>
                      </a:r>
                    </a:p>
                  </a:txBody>
                  <a:tcPr marL="28575" marR="28575" marT="28575" marB="28575" anchor="ctr"/>
                </a:tc>
                <a:extLst>
                  <a:ext uri="{0D108BD9-81ED-4DB2-BD59-A6C34878D82A}">
                    <a16:rowId xmlns:a16="http://schemas.microsoft.com/office/drawing/2014/main" val="2244267980"/>
                  </a:ext>
                </a:extLst>
              </a:tr>
              <a:tr h="327612">
                <a:tc>
                  <a:txBody>
                    <a:bodyPr/>
                    <a:lstStyle/>
                    <a:p>
                      <a:r>
                        <a:rPr lang="en-US" sz="1050"/>
                        <a:t>Routing Information Protocol (RIP)</a:t>
                      </a:r>
                    </a:p>
                  </a:txBody>
                  <a:tcPr marL="28575" marR="28575" marT="28575" marB="28575" anchor="ctr"/>
                </a:tc>
                <a:tc>
                  <a:txBody>
                    <a:bodyPr/>
                    <a:lstStyle/>
                    <a:p>
                      <a:r>
                        <a:rPr lang="en-US" sz="1050" dirty="0"/>
                        <a:t>120</a:t>
                      </a:r>
                    </a:p>
                  </a:txBody>
                  <a:tcPr marL="28575" marR="28575" marT="28575" marB="28575" anchor="ctr"/>
                </a:tc>
                <a:extLst>
                  <a:ext uri="{0D108BD9-81ED-4DB2-BD59-A6C34878D82A}">
                    <a16:rowId xmlns:a16="http://schemas.microsoft.com/office/drawing/2014/main" val="3660846616"/>
                  </a:ext>
                </a:extLst>
              </a:tr>
              <a:tr h="327612">
                <a:tc>
                  <a:txBody>
                    <a:bodyPr/>
                    <a:lstStyle/>
                    <a:p>
                      <a:r>
                        <a:rPr lang="en-US" sz="1050"/>
                        <a:t>Exterior Gateway Protocol (EGP)</a:t>
                      </a:r>
                    </a:p>
                  </a:txBody>
                  <a:tcPr marL="28575" marR="28575" marT="28575" marB="28575" anchor="ctr"/>
                </a:tc>
                <a:tc>
                  <a:txBody>
                    <a:bodyPr/>
                    <a:lstStyle/>
                    <a:p>
                      <a:r>
                        <a:rPr lang="en-US" sz="1050" dirty="0"/>
                        <a:t>140</a:t>
                      </a:r>
                    </a:p>
                  </a:txBody>
                  <a:tcPr marL="28575" marR="28575" marT="28575" marB="28575" anchor="ctr"/>
                </a:tc>
                <a:extLst>
                  <a:ext uri="{0D108BD9-81ED-4DB2-BD59-A6C34878D82A}">
                    <a16:rowId xmlns:a16="http://schemas.microsoft.com/office/drawing/2014/main" val="116718098"/>
                  </a:ext>
                </a:extLst>
              </a:tr>
              <a:tr h="327612">
                <a:tc>
                  <a:txBody>
                    <a:bodyPr/>
                    <a:lstStyle/>
                    <a:p>
                      <a:r>
                        <a:rPr lang="en-US" sz="1050"/>
                        <a:t>On Demand Routing (ODR)</a:t>
                      </a:r>
                    </a:p>
                  </a:txBody>
                  <a:tcPr marL="28575" marR="28575" marT="28575" marB="28575" anchor="ctr"/>
                </a:tc>
                <a:tc>
                  <a:txBody>
                    <a:bodyPr/>
                    <a:lstStyle/>
                    <a:p>
                      <a:r>
                        <a:rPr lang="en-US" sz="1050" dirty="0"/>
                        <a:t>160</a:t>
                      </a:r>
                    </a:p>
                  </a:txBody>
                  <a:tcPr marL="28575" marR="28575" marT="28575" marB="28575" anchor="ctr"/>
                </a:tc>
                <a:extLst>
                  <a:ext uri="{0D108BD9-81ED-4DB2-BD59-A6C34878D82A}">
                    <a16:rowId xmlns:a16="http://schemas.microsoft.com/office/drawing/2014/main" val="4244812780"/>
                  </a:ext>
                </a:extLst>
              </a:tr>
              <a:tr h="327612">
                <a:tc>
                  <a:txBody>
                    <a:bodyPr/>
                    <a:lstStyle/>
                    <a:p>
                      <a:r>
                        <a:rPr lang="en-US" sz="1050"/>
                        <a:t>External EIGRP</a:t>
                      </a:r>
                    </a:p>
                  </a:txBody>
                  <a:tcPr marL="28575" marR="28575" marT="28575" marB="28575" anchor="ctr"/>
                </a:tc>
                <a:tc>
                  <a:txBody>
                    <a:bodyPr/>
                    <a:lstStyle/>
                    <a:p>
                      <a:r>
                        <a:rPr lang="en-US" sz="1050" dirty="0"/>
                        <a:t>170</a:t>
                      </a:r>
                    </a:p>
                  </a:txBody>
                  <a:tcPr marL="28575" marR="28575" marT="28575" marB="28575" anchor="ctr"/>
                </a:tc>
                <a:extLst>
                  <a:ext uri="{0D108BD9-81ED-4DB2-BD59-A6C34878D82A}">
                    <a16:rowId xmlns:a16="http://schemas.microsoft.com/office/drawing/2014/main" val="1778997066"/>
                  </a:ext>
                </a:extLst>
              </a:tr>
              <a:tr h="327612">
                <a:tc>
                  <a:txBody>
                    <a:bodyPr/>
                    <a:lstStyle/>
                    <a:p>
                      <a:r>
                        <a:rPr lang="en-US" sz="1050"/>
                        <a:t>Internal BGP</a:t>
                      </a:r>
                    </a:p>
                  </a:txBody>
                  <a:tcPr marL="28575" marR="28575" marT="28575" marB="28575" anchor="ctr"/>
                </a:tc>
                <a:tc>
                  <a:txBody>
                    <a:bodyPr/>
                    <a:lstStyle/>
                    <a:p>
                      <a:r>
                        <a:rPr lang="en-US" sz="1050" dirty="0"/>
                        <a:t>200</a:t>
                      </a:r>
                    </a:p>
                  </a:txBody>
                  <a:tcPr marL="28575" marR="28575" marT="28575" marB="28575" anchor="ctr"/>
                </a:tc>
                <a:extLst>
                  <a:ext uri="{0D108BD9-81ED-4DB2-BD59-A6C34878D82A}">
                    <a16:rowId xmlns:a16="http://schemas.microsoft.com/office/drawing/2014/main" val="5249666"/>
                  </a:ext>
                </a:extLst>
              </a:tr>
              <a:tr h="327612">
                <a:tc>
                  <a:txBody>
                    <a:bodyPr/>
                    <a:lstStyle/>
                    <a:p>
                      <a:r>
                        <a:rPr lang="en-US" sz="1050"/>
                        <a:t>Unknown*</a:t>
                      </a:r>
                    </a:p>
                  </a:txBody>
                  <a:tcPr marL="28575" marR="28575" marT="28575" marB="28575" anchor="ctr"/>
                </a:tc>
                <a:tc>
                  <a:txBody>
                    <a:bodyPr/>
                    <a:lstStyle/>
                    <a:p>
                      <a:r>
                        <a:rPr lang="en-US" sz="1050" dirty="0"/>
                        <a:t>255</a:t>
                      </a:r>
                    </a:p>
                  </a:txBody>
                  <a:tcPr marL="28575" marR="28575" marT="28575" marB="28575" anchor="ctr"/>
                </a:tc>
                <a:extLst>
                  <a:ext uri="{0D108BD9-81ED-4DB2-BD59-A6C34878D82A}">
                    <a16:rowId xmlns:a16="http://schemas.microsoft.com/office/drawing/2014/main" val="906926915"/>
                  </a:ext>
                </a:extLst>
              </a:tr>
            </a:tbl>
          </a:graphicData>
        </a:graphic>
      </p:graphicFrame>
    </p:spTree>
    <p:extLst>
      <p:ext uri="{BB962C8B-B14F-4D97-AF65-F5344CB8AC3E}">
        <p14:creationId xmlns:p14="http://schemas.microsoft.com/office/powerpoint/2010/main" val="2658419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Information Protocol - </a:t>
            </a:r>
            <a:r>
              <a:rPr lang="en-GB" dirty="0"/>
              <a:t>RIP/RIP2</a:t>
            </a:r>
          </a:p>
        </p:txBody>
      </p:sp>
      <p:sp>
        <p:nvSpPr>
          <p:cNvPr id="3" name="Content Placeholder 2"/>
          <p:cNvSpPr>
            <a:spLocks noGrp="1"/>
          </p:cNvSpPr>
          <p:nvPr>
            <p:ph idx="1"/>
          </p:nvPr>
        </p:nvSpPr>
        <p:spPr/>
        <p:txBody>
          <a:bodyPr/>
          <a:lstStyle/>
          <a:p>
            <a:r>
              <a:rPr lang="en-US" dirty="0"/>
              <a:t>Routing Information Protocol (RIP) is a dynamic routing protocol which uses hop count as a routing metric to find the best path between the source and the destination network</a:t>
            </a:r>
          </a:p>
          <a:p>
            <a:r>
              <a:rPr lang="en-US" dirty="0"/>
              <a:t>It is a distance vector routing protocol which has an administrative distance (AD) value 120 and works on the application layer of OSI model</a:t>
            </a:r>
          </a:p>
          <a:p>
            <a:r>
              <a:rPr lang="en-US" dirty="0"/>
              <a:t>RIP uses port number 520</a:t>
            </a:r>
          </a:p>
          <a:p>
            <a:r>
              <a:rPr lang="en-US" dirty="0"/>
              <a:t>It is an Interior Gateway Protocol (IGP)</a:t>
            </a:r>
            <a:endParaRPr lang="en-GB" dirty="0"/>
          </a:p>
        </p:txBody>
      </p:sp>
    </p:spTree>
    <p:extLst>
      <p:ext uri="{BB962C8B-B14F-4D97-AF65-F5344CB8AC3E}">
        <p14:creationId xmlns:p14="http://schemas.microsoft.com/office/powerpoint/2010/main" val="2257602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Hop Count </a:t>
            </a:r>
          </a:p>
        </p:txBody>
      </p:sp>
      <p:sp>
        <p:nvSpPr>
          <p:cNvPr id="3" name="Content Placeholder 2"/>
          <p:cNvSpPr>
            <a:spLocks noGrp="1"/>
          </p:cNvSpPr>
          <p:nvPr>
            <p:ph idx="1"/>
          </p:nvPr>
        </p:nvSpPr>
        <p:spPr/>
        <p:txBody>
          <a:bodyPr/>
          <a:lstStyle/>
          <a:p>
            <a:r>
              <a:rPr lang="en-US" dirty="0"/>
              <a:t>Hop count is the number of routers occurring in between the source and destination network</a:t>
            </a:r>
          </a:p>
          <a:p>
            <a:r>
              <a:rPr lang="en-US" dirty="0"/>
              <a:t>The path with the lowest hop count is considered as the best route to reach a network and therefore placed in the routing table</a:t>
            </a:r>
          </a:p>
          <a:p>
            <a:r>
              <a:rPr lang="en-US" dirty="0"/>
              <a:t>RIP prevents routing loops by limiting the number of hopes allowed in a path from source and destination</a:t>
            </a:r>
          </a:p>
          <a:p>
            <a:r>
              <a:rPr lang="en-US" dirty="0"/>
              <a:t>The maximum hop count allowed for RIP is 15 and hop count of 16 is considered as network unreachable </a:t>
            </a:r>
          </a:p>
        </p:txBody>
      </p:sp>
    </p:spTree>
    <p:extLst>
      <p:ext uri="{BB962C8B-B14F-4D97-AF65-F5344CB8AC3E}">
        <p14:creationId xmlns:p14="http://schemas.microsoft.com/office/powerpoint/2010/main" val="3610888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RIP </a:t>
            </a:r>
          </a:p>
        </p:txBody>
      </p:sp>
      <p:sp>
        <p:nvSpPr>
          <p:cNvPr id="3" name="Content Placeholder 2"/>
          <p:cNvSpPr>
            <a:spLocks noGrp="1"/>
          </p:cNvSpPr>
          <p:nvPr>
            <p:ph idx="1"/>
          </p:nvPr>
        </p:nvSpPr>
        <p:spPr/>
        <p:txBody>
          <a:bodyPr/>
          <a:lstStyle/>
          <a:p>
            <a:r>
              <a:rPr lang="en-US" dirty="0"/>
              <a:t>Updates of the network are exchanged periodically</a:t>
            </a:r>
          </a:p>
          <a:p>
            <a:r>
              <a:rPr lang="en-US" dirty="0"/>
              <a:t>Updates (routing information) are always broadcast</a:t>
            </a:r>
          </a:p>
          <a:p>
            <a:r>
              <a:rPr lang="en-US" dirty="0"/>
              <a:t>Full routing tables are sent in updates</a:t>
            </a:r>
          </a:p>
          <a:p>
            <a:r>
              <a:rPr lang="en-US" dirty="0"/>
              <a:t>Routers always trust on routing information received from neighbor routers</a:t>
            </a:r>
          </a:p>
          <a:p>
            <a:r>
              <a:rPr lang="en-US" dirty="0"/>
              <a:t>This is also known as </a:t>
            </a:r>
            <a:r>
              <a:rPr lang="en-US" i="1" dirty="0"/>
              <a:t>Routing on </a:t>
            </a:r>
            <a:r>
              <a:rPr lang="en-US" i="1" dirty="0" err="1"/>
              <a:t>rumours</a:t>
            </a:r>
            <a:endParaRPr lang="en-US" i="1" dirty="0"/>
          </a:p>
          <a:p>
            <a:r>
              <a:rPr lang="en-GB" dirty="0"/>
              <a:t>RIP requires routers to send the entire routing table to neighbours every 30 seconds</a:t>
            </a:r>
            <a:endParaRPr lang="en-US" dirty="0"/>
          </a:p>
          <a:p>
            <a:endParaRPr lang="en-US" dirty="0"/>
          </a:p>
        </p:txBody>
      </p:sp>
    </p:spTree>
    <p:extLst>
      <p:ext uri="{BB962C8B-B14F-4D97-AF65-F5344CB8AC3E}">
        <p14:creationId xmlns:p14="http://schemas.microsoft.com/office/powerpoint/2010/main" val="2880365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versions</a:t>
            </a:r>
          </a:p>
        </p:txBody>
      </p:sp>
      <p:graphicFrame>
        <p:nvGraphicFramePr>
          <p:cNvPr id="4" name="Content Placeholder 3"/>
          <p:cNvGraphicFramePr>
            <a:graphicFrameLocks noGrp="1"/>
          </p:cNvGraphicFramePr>
          <p:nvPr>
            <p:ph idx="1"/>
          </p:nvPr>
        </p:nvGraphicFramePr>
        <p:xfrm>
          <a:off x="312738" y="1825625"/>
          <a:ext cx="11590338" cy="244856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1018891244"/>
                    </a:ext>
                  </a:extLst>
                </a:gridCol>
                <a:gridCol w="3863446">
                  <a:extLst>
                    <a:ext uri="{9D8B030D-6E8A-4147-A177-3AD203B41FA5}">
                      <a16:colId xmlns:a16="http://schemas.microsoft.com/office/drawing/2014/main" val="1195860393"/>
                    </a:ext>
                  </a:extLst>
                </a:gridCol>
                <a:gridCol w="3863446">
                  <a:extLst>
                    <a:ext uri="{9D8B030D-6E8A-4147-A177-3AD203B41FA5}">
                      <a16:colId xmlns:a16="http://schemas.microsoft.com/office/drawing/2014/main" val="2890272813"/>
                    </a:ext>
                  </a:extLst>
                </a:gridCol>
              </a:tblGrid>
              <a:tr h="370840">
                <a:tc>
                  <a:txBody>
                    <a:bodyPr/>
                    <a:lstStyle/>
                    <a:p>
                      <a:pPr algn="ctr"/>
                      <a:r>
                        <a:rPr lang="en-US" dirty="0">
                          <a:effectLst/>
                        </a:rPr>
                        <a:t>RIP v1</a:t>
                      </a:r>
                    </a:p>
                  </a:txBody>
                  <a:tcPr marL="76200" marR="76200" marT="76200" marB="76200" anchor="ctr"/>
                </a:tc>
                <a:tc>
                  <a:txBody>
                    <a:bodyPr/>
                    <a:lstStyle/>
                    <a:p>
                      <a:pPr algn="ctr"/>
                      <a:r>
                        <a:rPr lang="en-US">
                          <a:effectLst/>
                        </a:rPr>
                        <a:t>RIP v2</a:t>
                      </a:r>
                    </a:p>
                  </a:txBody>
                  <a:tcPr marL="76200" marR="76200" marT="76200" marB="76200" anchor="ctr"/>
                </a:tc>
                <a:tc>
                  <a:txBody>
                    <a:bodyPr/>
                    <a:lstStyle/>
                    <a:p>
                      <a:pPr algn="ctr"/>
                      <a:r>
                        <a:rPr lang="en-US">
                          <a:effectLst/>
                        </a:rPr>
                        <a:t>RIPng</a:t>
                      </a:r>
                    </a:p>
                  </a:txBody>
                  <a:tcPr marL="76200" marR="76200" marT="76200" marB="76200" anchor="ctr"/>
                </a:tc>
                <a:extLst>
                  <a:ext uri="{0D108BD9-81ED-4DB2-BD59-A6C34878D82A}">
                    <a16:rowId xmlns:a16="http://schemas.microsoft.com/office/drawing/2014/main" val="2554901329"/>
                  </a:ext>
                </a:extLst>
              </a:tr>
              <a:tr h="370840">
                <a:tc>
                  <a:txBody>
                    <a:bodyPr/>
                    <a:lstStyle/>
                    <a:p>
                      <a:pPr algn="l"/>
                      <a:r>
                        <a:rPr lang="en-US">
                          <a:effectLst/>
                        </a:rPr>
                        <a:t>Sends update as broadcast</a:t>
                      </a:r>
                    </a:p>
                  </a:txBody>
                  <a:tcPr anchor="ctr"/>
                </a:tc>
                <a:tc>
                  <a:txBody>
                    <a:bodyPr/>
                    <a:lstStyle/>
                    <a:p>
                      <a:pPr algn="l"/>
                      <a:r>
                        <a:rPr lang="en-US">
                          <a:effectLst/>
                        </a:rPr>
                        <a:t>Sends update as multicast</a:t>
                      </a:r>
                    </a:p>
                  </a:txBody>
                  <a:tcPr anchor="ctr"/>
                </a:tc>
                <a:tc>
                  <a:txBody>
                    <a:bodyPr/>
                    <a:lstStyle/>
                    <a:p>
                      <a:pPr algn="l"/>
                      <a:r>
                        <a:rPr lang="en-US">
                          <a:effectLst/>
                        </a:rPr>
                        <a:t>Sends update as multicast</a:t>
                      </a:r>
                    </a:p>
                  </a:txBody>
                  <a:tcPr anchor="ctr"/>
                </a:tc>
                <a:extLst>
                  <a:ext uri="{0D108BD9-81ED-4DB2-BD59-A6C34878D82A}">
                    <a16:rowId xmlns:a16="http://schemas.microsoft.com/office/drawing/2014/main" val="251047785"/>
                  </a:ext>
                </a:extLst>
              </a:tr>
              <a:tr h="370840">
                <a:tc>
                  <a:txBody>
                    <a:bodyPr/>
                    <a:lstStyle/>
                    <a:p>
                      <a:r>
                        <a:rPr lang="en-US"/>
                        <a:t>Broadcast at 255.255.255.255</a:t>
                      </a:r>
                    </a:p>
                  </a:txBody>
                  <a:tcPr anchor="ctr"/>
                </a:tc>
                <a:tc>
                  <a:txBody>
                    <a:bodyPr/>
                    <a:lstStyle/>
                    <a:p>
                      <a:r>
                        <a:rPr lang="en-US"/>
                        <a:t>Multicast at 224.0.0.9</a:t>
                      </a:r>
                    </a:p>
                  </a:txBody>
                  <a:tcPr anchor="ctr"/>
                </a:tc>
                <a:tc>
                  <a:txBody>
                    <a:bodyPr/>
                    <a:lstStyle/>
                    <a:p>
                      <a:r>
                        <a:rPr lang="en-US"/>
                        <a:t>Multicast at FF02::9 (RIPng can only run on IPv6 networks) </a:t>
                      </a:r>
                    </a:p>
                  </a:txBody>
                  <a:tcPr anchor="ctr"/>
                </a:tc>
                <a:extLst>
                  <a:ext uri="{0D108BD9-81ED-4DB2-BD59-A6C34878D82A}">
                    <a16:rowId xmlns:a16="http://schemas.microsoft.com/office/drawing/2014/main" val="1364941438"/>
                  </a:ext>
                </a:extLst>
              </a:tr>
              <a:tr h="370840">
                <a:tc>
                  <a:txBody>
                    <a:bodyPr/>
                    <a:lstStyle/>
                    <a:p>
                      <a:pPr algn="l"/>
                      <a:r>
                        <a:rPr lang="en-US">
                          <a:effectLst/>
                        </a:rPr>
                        <a:t>Doesn’t support authentication of update messages</a:t>
                      </a:r>
                    </a:p>
                  </a:txBody>
                  <a:tcPr anchor="ctr"/>
                </a:tc>
                <a:tc>
                  <a:txBody>
                    <a:bodyPr/>
                    <a:lstStyle/>
                    <a:p>
                      <a:pPr algn="l"/>
                      <a:r>
                        <a:rPr lang="en-US">
                          <a:effectLst/>
                        </a:rPr>
                        <a:t>Supports authentication of RIPv2 update messages</a:t>
                      </a:r>
                    </a:p>
                  </a:txBody>
                  <a:tcPr anchor="ctr"/>
                </a:tc>
                <a:tc>
                  <a:txBody>
                    <a:bodyPr/>
                    <a:lstStyle/>
                    <a:p>
                      <a:pPr algn="ctr"/>
                      <a:r>
                        <a:rPr lang="en-US">
                          <a:effectLst/>
                        </a:rPr>
                        <a:t>–</a:t>
                      </a:r>
                    </a:p>
                  </a:txBody>
                  <a:tcPr anchor="ctr"/>
                </a:tc>
                <a:extLst>
                  <a:ext uri="{0D108BD9-81ED-4DB2-BD59-A6C34878D82A}">
                    <a16:rowId xmlns:a16="http://schemas.microsoft.com/office/drawing/2014/main" val="3515622022"/>
                  </a:ext>
                </a:extLst>
              </a:tr>
              <a:tr h="370840">
                <a:tc>
                  <a:txBody>
                    <a:bodyPr/>
                    <a:lstStyle/>
                    <a:p>
                      <a:r>
                        <a:rPr lang="en-US"/>
                        <a:t>Classful routing protocol</a:t>
                      </a:r>
                    </a:p>
                  </a:txBody>
                  <a:tcPr anchor="ctr"/>
                </a:tc>
                <a:tc>
                  <a:txBody>
                    <a:bodyPr/>
                    <a:lstStyle/>
                    <a:p>
                      <a:r>
                        <a:rPr lang="en-US"/>
                        <a:t>Classless protocol, supports classful</a:t>
                      </a:r>
                    </a:p>
                  </a:txBody>
                  <a:tcPr anchor="ctr"/>
                </a:tc>
                <a:tc>
                  <a:txBody>
                    <a:bodyPr/>
                    <a:lstStyle/>
                    <a:p>
                      <a:r>
                        <a:rPr lang="en-US" dirty="0"/>
                        <a:t>Classless updates are sent</a:t>
                      </a:r>
                    </a:p>
                  </a:txBody>
                  <a:tcPr anchor="ctr"/>
                </a:tc>
                <a:extLst>
                  <a:ext uri="{0D108BD9-81ED-4DB2-BD59-A6C34878D82A}">
                    <a16:rowId xmlns:a16="http://schemas.microsoft.com/office/drawing/2014/main" val="3894068769"/>
                  </a:ext>
                </a:extLst>
              </a:tr>
            </a:tbl>
          </a:graphicData>
        </a:graphic>
      </p:graphicFrame>
      <p:sp>
        <p:nvSpPr>
          <p:cNvPr id="5" name="TextBox 4"/>
          <p:cNvSpPr txBox="1"/>
          <p:nvPr/>
        </p:nvSpPr>
        <p:spPr>
          <a:xfrm>
            <a:off x="500282" y="5237747"/>
            <a:ext cx="11215250" cy="646331"/>
          </a:xfrm>
          <a:prstGeom prst="rect">
            <a:avLst/>
          </a:prstGeom>
          <a:noFill/>
        </p:spPr>
        <p:txBody>
          <a:bodyPr wrap="none" rtlCol="0">
            <a:spAutoFit/>
          </a:bodyPr>
          <a:lstStyle/>
          <a:p>
            <a:r>
              <a:rPr lang="en-US" b="1" dirty="0"/>
              <a:t>RIP v1 </a:t>
            </a:r>
            <a:r>
              <a:rPr lang="en-US" dirty="0"/>
              <a:t>is known as </a:t>
            </a:r>
            <a:r>
              <a:rPr lang="en-US" i="1" dirty="0" err="1"/>
              <a:t>Classful</a:t>
            </a:r>
            <a:r>
              <a:rPr lang="en-US" dirty="0"/>
              <a:t> Routing Protocol because it doesn’t send information of subnet mask in its routing update</a:t>
            </a:r>
            <a:br>
              <a:rPr lang="en-US" dirty="0"/>
            </a:br>
            <a:r>
              <a:rPr lang="en-US" b="1" dirty="0"/>
              <a:t>RIP v2</a:t>
            </a:r>
            <a:r>
              <a:rPr lang="en-US" dirty="0"/>
              <a:t> is known as </a:t>
            </a:r>
            <a:r>
              <a:rPr lang="en-US" i="1" dirty="0"/>
              <a:t>Classless </a:t>
            </a:r>
            <a:r>
              <a:rPr lang="en-US" dirty="0"/>
              <a:t>Routing Protocol because it sends information of subnet mask in its routing update</a:t>
            </a:r>
          </a:p>
        </p:txBody>
      </p:sp>
    </p:spTree>
    <p:extLst>
      <p:ext uri="{BB962C8B-B14F-4D97-AF65-F5344CB8AC3E}">
        <p14:creationId xmlns:p14="http://schemas.microsoft.com/office/powerpoint/2010/main" val="2137546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GB" sz="3600" b="1" dirty="0">
                <a:solidFill>
                  <a:schemeClr val="accent1">
                    <a:lumMod val="75000"/>
                  </a:schemeClr>
                </a:solidFill>
                <a:latin typeface="+mn-lt"/>
              </a:rPr>
              <a:t>RIP-NG</a:t>
            </a:r>
            <a:endParaRPr lang="en-US" sz="3600" b="1"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dirty="0"/>
              <a:t>RIP-ng is an extension of RIP developed for support of IPv6</a:t>
            </a:r>
          </a:p>
          <a:p>
            <a:r>
              <a:rPr lang="en-US" dirty="0"/>
              <a:t>Features:</a:t>
            </a:r>
          </a:p>
          <a:p>
            <a:pPr lvl="1"/>
            <a:r>
              <a:rPr lang="en-US" dirty="0"/>
              <a:t>Just like RIP for IPv4, it uses hop count as the metric</a:t>
            </a:r>
          </a:p>
          <a:p>
            <a:pPr lvl="1"/>
            <a:r>
              <a:rPr lang="en-US" dirty="0"/>
              <a:t>Sends updates every 30 seconds</a:t>
            </a:r>
          </a:p>
          <a:p>
            <a:pPr lvl="1"/>
            <a:r>
              <a:rPr lang="en-US" dirty="0" err="1"/>
              <a:t>RIPng</a:t>
            </a:r>
            <a:r>
              <a:rPr lang="en-US" dirty="0"/>
              <a:t> messages use the UDP port 521 and the multicast address of FF02::9</a:t>
            </a:r>
          </a:p>
          <a:p>
            <a:endParaRPr lang="en-US" dirty="0"/>
          </a:p>
        </p:txBody>
      </p:sp>
    </p:spTree>
    <p:extLst>
      <p:ext uri="{BB962C8B-B14F-4D97-AF65-F5344CB8AC3E}">
        <p14:creationId xmlns:p14="http://schemas.microsoft.com/office/powerpoint/2010/main" val="89525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Layer Protocols</a:t>
            </a:r>
          </a:p>
        </p:txBody>
      </p:sp>
      <p:sp>
        <p:nvSpPr>
          <p:cNvPr id="3" name="Content Placeholder 2"/>
          <p:cNvSpPr>
            <a:spLocks noGrp="1"/>
          </p:cNvSpPr>
          <p:nvPr>
            <p:ph idx="1"/>
          </p:nvPr>
        </p:nvSpPr>
        <p:spPr/>
        <p:txBody>
          <a:bodyPr/>
          <a:lstStyle/>
          <a:p>
            <a:r>
              <a:rPr lang="en-US" dirty="0"/>
              <a:t>Establish communication between devices at a hardware level</a:t>
            </a:r>
          </a:p>
          <a:p>
            <a:r>
              <a:rPr lang="en-US" dirty="0"/>
              <a:t>In order to transmit data from one device to another, each device's hardware must support the same link layer </a:t>
            </a:r>
            <a:r>
              <a:rPr lang="en-US" dirty="0" smtClean="0"/>
              <a:t>protocol</a:t>
            </a:r>
          </a:p>
          <a:p>
            <a:r>
              <a:rPr lang="en-US" dirty="0" smtClean="0"/>
              <a:t>Frame synchronization</a:t>
            </a:r>
          </a:p>
          <a:p>
            <a:r>
              <a:rPr lang="en-US" dirty="0" smtClean="0"/>
              <a:t>Flow control</a:t>
            </a:r>
          </a:p>
          <a:p>
            <a:r>
              <a:rPr lang="en-US" dirty="0" smtClean="0"/>
              <a:t>Error control</a:t>
            </a:r>
          </a:p>
          <a:p>
            <a:r>
              <a:rPr lang="en-US" dirty="0" smtClean="0"/>
              <a:t>Addressing</a:t>
            </a:r>
          </a:p>
          <a:p>
            <a:r>
              <a:rPr lang="en-US" dirty="0" smtClean="0"/>
              <a:t>Link Management</a:t>
            </a:r>
            <a:endParaRPr lang="en-US" dirty="0"/>
          </a:p>
        </p:txBody>
      </p:sp>
    </p:spTree>
    <p:extLst>
      <p:ext uri="{BB962C8B-B14F-4D97-AF65-F5344CB8AC3E}">
        <p14:creationId xmlns:p14="http://schemas.microsoft.com/office/powerpoint/2010/main" val="487593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a:t>
            </a:r>
            <a:endParaRPr lang="en-US" dirty="0"/>
          </a:p>
        </p:txBody>
      </p:sp>
      <p:sp>
        <p:nvSpPr>
          <p:cNvPr id="3" name="Content Placeholder 2"/>
          <p:cNvSpPr>
            <a:spLocks noGrp="1"/>
          </p:cNvSpPr>
          <p:nvPr>
            <p:ph idx="1"/>
          </p:nvPr>
        </p:nvSpPr>
        <p:spPr/>
        <p:txBody>
          <a:bodyPr>
            <a:normAutofit/>
          </a:bodyPr>
          <a:lstStyle/>
          <a:p>
            <a:r>
              <a:rPr lang="en-GB" dirty="0"/>
              <a:t>Routers connect networks using the Internet Protocol (IP), and OSPF (Open Shortest Path First) is a router protocol used to find the best path for packets as they pass through a set of connected networks</a:t>
            </a:r>
          </a:p>
          <a:p>
            <a:r>
              <a:rPr lang="en-GB" dirty="0"/>
              <a:t>OSPF is an Interior Gateway Protocols (IGPs): that is, protocols aimed at traffic moving around within a larger autonomous system network like a single enterprise's network, which may in turn be made up of many separate local area networks linked through routers</a:t>
            </a:r>
          </a:p>
          <a:p>
            <a:r>
              <a:rPr lang="en-GB" dirty="0"/>
              <a:t>The OSPF routing protocol has largely replaced the older Routing Information Protocol (RIP) in corporate networks</a:t>
            </a:r>
          </a:p>
          <a:p>
            <a:endParaRPr lang="en-US" dirty="0"/>
          </a:p>
        </p:txBody>
      </p:sp>
    </p:spTree>
    <p:extLst>
      <p:ext uri="{BB962C8B-B14F-4D97-AF65-F5344CB8AC3E}">
        <p14:creationId xmlns:p14="http://schemas.microsoft.com/office/powerpoint/2010/main" val="2961644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a:t>
            </a:r>
          </a:p>
        </p:txBody>
      </p:sp>
      <p:sp>
        <p:nvSpPr>
          <p:cNvPr id="3" name="Content Placeholder 2"/>
          <p:cNvSpPr>
            <a:spLocks noGrp="1"/>
          </p:cNvSpPr>
          <p:nvPr>
            <p:ph idx="1"/>
          </p:nvPr>
        </p:nvSpPr>
        <p:spPr/>
        <p:txBody>
          <a:bodyPr/>
          <a:lstStyle/>
          <a:p>
            <a:r>
              <a:rPr lang="en-GB" dirty="0"/>
              <a:t>Routers that use OSPF learns about changes to the network</a:t>
            </a:r>
          </a:p>
          <a:p>
            <a:r>
              <a:rPr lang="en-GB" dirty="0"/>
              <a:t>It reads the routing table, learns of a change, and immediately broadcasts it to all other OSPF hosts in the network</a:t>
            </a:r>
          </a:p>
          <a:p>
            <a:r>
              <a:rPr lang="en-GB" dirty="0"/>
              <a:t>OSPF sends only the part that has changed and only when a change has taken place</a:t>
            </a:r>
          </a:p>
          <a:p>
            <a:r>
              <a:rPr lang="en-GB" dirty="0"/>
              <a:t>When routes change -- sometimes due to equipment failure -- the time it takes OSPF routers to find a new path between endpoints with no loops (which is called "open") and that minimizes the length of the path is called the </a:t>
            </a:r>
            <a:r>
              <a:rPr lang="en-GB" b="1" i="1" dirty="0"/>
              <a:t>convergence time</a:t>
            </a:r>
            <a:endParaRPr lang="en-GB" b="1" dirty="0"/>
          </a:p>
        </p:txBody>
      </p:sp>
    </p:spTree>
    <p:extLst>
      <p:ext uri="{BB962C8B-B14F-4D97-AF65-F5344CB8AC3E}">
        <p14:creationId xmlns:p14="http://schemas.microsoft.com/office/powerpoint/2010/main" val="2229631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a:t>
            </a:r>
          </a:p>
        </p:txBody>
      </p:sp>
      <p:sp>
        <p:nvSpPr>
          <p:cNvPr id="3" name="Content Placeholder 2"/>
          <p:cNvSpPr>
            <a:spLocks noGrp="1"/>
          </p:cNvSpPr>
          <p:nvPr>
            <p:ph idx="1"/>
          </p:nvPr>
        </p:nvSpPr>
        <p:spPr/>
        <p:txBody>
          <a:bodyPr/>
          <a:lstStyle/>
          <a:p>
            <a:r>
              <a:rPr lang="en-GB" dirty="0"/>
              <a:t>Rather than simply counting the number of router hops between hosts on a network, as RIP does, OSPF bases its path choices on "link states"</a:t>
            </a:r>
          </a:p>
          <a:p>
            <a:r>
              <a:rPr lang="en-GB" dirty="0"/>
              <a:t>This takes into account additional network information, including IT-assigned cost metrics that give some paths higher assigned costs</a:t>
            </a:r>
          </a:p>
          <a:p>
            <a:r>
              <a:rPr lang="en-GB" dirty="0"/>
              <a:t>OSPF has RIP support built in both for router-to-host communication and for compatibility with older networks using RIP as their primary protocol</a:t>
            </a:r>
          </a:p>
        </p:txBody>
      </p:sp>
    </p:spTree>
    <p:extLst>
      <p:ext uri="{BB962C8B-B14F-4D97-AF65-F5344CB8AC3E}">
        <p14:creationId xmlns:p14="http://schemas.microsoft.com/office/powerpoint/2010/main" val="4134672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 v2</a:t>
            </a:r>
            <a:endParaRPr lang="en-US" dirty="0"/>
          </a:p>
        </p:txBody>
      </p:sp>
      <p:sp>
        <p:nvSpPr>
          <p:cNvPr id="3" name="Content Placeholder 2"/>
          <p:cNvSpPr>
            <a:spLocks noGrp="1"/>
          </p:cNvSpPr>
          <p:nvPr>
            <p:ph idx="1"/>
          </p:nvPr>
        </p:nvSpPr>
        <p:spPr>
          <a:xfrm>
            <a:off x="312821" y="1833646"/>
            <a:ext cx="11590421" cy="4935956"/>
          </a:xfrm>
        </p:spPr>
        <p:txBody>
          <a:bodyPr/>
          <a:lstStyle/>
          <a:p>
            <a:r>
              <a:rPr lang="en-GB" dirty="0"/>
              <a:t>A routing protocol which is described in RFC 2328</a:t>
            </a:r>
          </a:p>
          <a:p>
            <a:r>
              <a:rPr lang="en-GB" dirty="0"/>
              <a:t>OSPFv2 is an IGP</a:t>
            </a:r>
          </a:p>
          <a:p>
            <a:r>
              <a:rPr lang="en-GB" dirty="0"/>
              <a:t>See previous slides</a:t>
            </a:r>
          </a:p>
          <a:p>
            <a:r>
              <a:rPr lang="en-GB" dirty="0"/>
              <a:t>(OSPF v1 (RFC1131) has never gone beyond the experimental stage)</a:t>
            </a:r>
            <a:endParaRPr lang="en-US" dirty="0"/>
          </a:p>
        </p:txBody>
      </p:sp>
    </p:spTree>
    <p:extLst>
      <p:ext uri="{BB962C8B-B14F-4D97-AF65-F5344CB8AC3E}">
        <p14:creationId xmlns:p14="http://schemas.microsoft.com/office/powerpoint/2010/main" val="12472305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OSPFv3</a:t>
            </a:r>
            <a:endParaRPr lang="en-US" dirty="0"/>
          </a:p>
        </p:txBody>
      </p:sp>
      <p:sp>
        <p:nvSpPr>
          <p:cNvPr id="3" name="Content Placeholder 2"/>
          <p:cNvSpPr>
            <a:spLocks noGrp="1"/>
          </p:cNvSpPr>
          <p:nvPr>
            <p:ph idx="1"/>
          </p:nvPr>
        </p:nvSpPr>
        <p:spPr/>
        <p:txBody>
          <a:bodyPr/>
          <a:lstStyle/>
          <a:p>
            <a:r>
              <a:rPr lang="en-GB" dirty="0"/>
              <a:t>OSPFv3 is the Open Shortest Path First routing protocol for IPv6</a:t>
            </a:r>
          </a:p>
          <a:p>
            <a:r>
              <a:rPr lang="en-GB" dirty="0"/>
              <a:t>It is similar to OSPFv2 in its concept of a link state database, intra- and inter-area, and AS external routes and virtual links</a:t>
            </a:r>
          </a:p>
          <a:p>
            <a:r>
              <a:rPr lang="en-GB" dirty="0"/>
              <a:t>OSPFv3 still establishes neighbour adjacencies, has areas, different network types, the same metrics, runs SPF, etc.</a:t>
            </a:r>
          </a:p>
          <a:p>
            <a:r>
              <a:rPr lang="en-GB"/>
              <a:t>There </a:t>
            </a:r>
            <a:r>
              <a:rPr lang="en-GB" dirty="0"/>
              <a:t>are however </a:t>
            </a:r>
            <a:r>
              <a:rPr lang="en-GB"/>
              <a:t>some differences</a:t>
            </a:r>
          </a:p>
          <a:p>
            <a:pPr lvl="1"/>
            <a:r>
              <a:rPr lang="en-GB"/>
              <a:t>OSPFv2 </a:t>
            </a:r>
            <a:r>
              <a:rPr lang="en-GB" dirty="0"/>
              <a:t>runs on top of IPv4 and since OSPFv3 runs on IPv6, some changes had to be made</a:t>
            </a:r>
            <a:endParaRPr lang="en-US" dirty="0"/>
          </a:p>
        </p:txBody>
      </p:sp>
    </p:spTree>
    <p:extLst>
      <p:ext uri="{BB962C8B-B14F-4D97-AF65-F5344CB8AC3E}">
        <p14:creationId xmlns:p14="http://schemas.microsoft.com/office/powerpoint/2010/main" val="677321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B85C-3E27-4773-A153-17ACE36BC20C}"/>
              </a:ext>
            </a:extLst>
          </p:cNvPr>
          <p:cNvSpPr>
            <a:spLocks noGrp="1"/>
          </p:cNvSpPr>
          <p:nvPr>
            <p:ph type="title"/>
          </p:nvPr>
        </p:nvSpPr>
        <p:spPr/>
        <p:txBody>
          <a:bodyPr/>
          <a:lstStyle/>
          <a:p>
            <a:r>
              <a:rPr lang="en-GB" dirty="0"/>
              <a:t>OSPF Differences</a:t>
            </a:r>
          </a:p>
        </p:txBody>
      </p:sp>
      <p:pic>
        <p:nvPicPr>
          <p:cNvPr id="4" name="Content Placeholder 3">
            <a:extLst>
              <a:ext uri="{FF2B5EF4-FFF2-40B4-BE49-F238E27FC236}">
                <a16:creationId xmlns:a16="http://schemas.microsoft.com/office/drawing/2014/main" id="{552440F6-12A2-445F-8322-5F565DBFA256}"/>
              </a:ext>
            </a:extLst>
          </p:cNvPr>
          <p:cNvPicPr>
            <a:picLocks noGrp="1" noChangeAspect="1"/>
          </p:cNvPicPr>
          <p:nvPr>
            <p:ph idx="1"/>
          </p:nvPr>
        </p:nvPicPr>
        <p:blipFill>
          <a:blip r:embed="rId2"/>
          <a:stretch>
            <a:fillRect/>
          </a:stretch>
        </p:blipFill>
        <p:spPr>
          <a:xfrm>
            <a:off x="2469163" y="1384466"/>
            <a:ext cx="6863546" cy="5337175"/>
          </a:xfrm>
          <a:prstGeom prst="rect">
            <a:avLst/>
          </a:prstGeom>
        </p:spPr>
      </p:pic>
    </p:spTree>
    <p:extLst>
      <p:ext uri="{BB962C8B-B14F-4D97-AF65-F5344CB8AC3E}">
        <p14:creationId xmlns:p14="http://schemas.microsoft.com/office/powerpoint/2010/main" val="732023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Static and Dynamic Routing </a:t>
            </a:r>
          </a:p>
        </p:txBody>
      </p:sp>
      <p:sp>
        <p:nvSpPr>
          <p:cNvPr id="3" name="Text Placeholder 2"/>
          <p:cNvSpPr>
            <a:spLocks noGrp="1"/>
          </p:cNvSpPr>
          <p:nvPr>
            <p:ph type="body" idx="1"/>
          </p:nvPr>
        </p:nvSpPr>
        <p:spPr/>
        <p:txBody>
          <a:bodyPr>
            <a:normAutofit fontScale="77500" lnSpcReduction="20000"/>
          </a:bodyPr>
          <a:lstStyle/>
          <a:p>
            <a:r>
              <a:rPr lang="en-GB" i="1" dirty="0"/>
              <a:t>A candidate should be able to: </a:t>
            </a:r>
            <a:endParaRPr lang="en-GB" dirty="0"/>
          </a:p>
          <a:p>
            <a:r>
              <a:rPr lang="en-GB" dirty="0"/>
              <a:t>• Explain the static and dynamic routing. </a:t>
            </a:r>
          </a:p>
          <a:p>
            <a:r>
              <a:rPr lang="en-GB" dirty="0"/>
              <a:t>• Compare static and dynamic routing. </a:t>
            </a:r>
          </a:p>
          <a:p>
            <a:r>
              <a:rPr lang="en-GB" dirty="0"/>
              <a:t>• </a:t>
            </a:r>
            <a:r>
              <a:rPr lang="en-GB" i="1" dirty="0"/>
              <a:t>Explain the advantages and disadvantages of static and dynamic routing such as security, complexity / simplicity, resilience and scalability. </a:t>
            </a:r>
            <a:endParaRPr lang="en-GB" dirty="0"/>
          </a:p>
          <a:p>
            <a:endParaRPr lang="en-GB" dirty="0"/>
          </a:p>
        </p:txBody>
      </p:sp>
    </p:spTree>
    <p:extLst>
      <p:ext uri="{BB962C8B-B14F-4D97-AF65-F5344CB8AC3E}">
        <p14:creationId xmlns:p14="http://schemas.microsoft.com/office/powerpoint/2010/main" val="427212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Static And Dynamic Routing</a:t>
            </a:r>
          </a:p>
        </p:txBody>
      </p:sp>
      <p:sp>
        <p:nvSpPr>
          <p:cNvPr id="5" name="Content Placeholder 4"/>
          <p:cNvSpPr>
            <a:spLocks noGrp="1"/>
          </p:cNvSpPr>
          <p:nvPr>
            <p:ph idx="1"/>
          </p:nvPr>
        </p:nvSpPr>
        <p:spPr/>
        <p:txBody>
          <a:bodyPr>
            <a:normAutofit/>
          </a:bodyPr>
          <a:lstStyle/>
          <a:p>
            <a:r>
              <a:rPr lang="en-GB" dirty="0"/>
              <a:t>Routers are designed to communicate with each other and to share information about networks</a:t>
            </a:r>
          </a:p>
          <a:p>
            <a:r>
              <a:rPr lang="en-GB" dirty="0"/>
              <a:t>Routers can be configured to work with static and dynamic routes</a:t>
            </a:r>
          </a:p>
          <a:p>
            <a:endParaRPr lang="en-GB" dirty="0"/>
          </a:p>
        </p:txBody>
      </p:sp>
    </p:spTree>
    <p:extLst>
      <p:ext uri="{BB962C8B-B14F-4D97-AF65-F5344CB8AC3E}">
        <p14:creationId xmlns:p14="http://schemas.microsoft.com/office/powerpoint/2010/main" val="1010376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Routing</a:t>
            </a:r>
          </a:p>
        </p:txBody>
      </p:sp>
      <p:sp>
        <p:nvSpPr>
          <p:cNvPr id="3" name="Content Placeholder 2"/>
          <p:cNvSpPr>
            <a:spLocks noGrp="1"/>
          </p:cNvSpPr>
          <p:nvPr>
            <p:ph idx="1"/>
          </p:nvPr>
        </p:nvSpPr>
        <p:spPr/>
        <p:txBody>
          <a:bodyPr>
            <a:normAutofit fontScale="92500" lnSpcReduction="20000"/>
          </a:bodyPr>
          <a:lstStyle/>
          <a:p>
            <a:r>
              <a:rPr lang="en-GB" dirty="0"/>
              <a:t>A Static route is a route that is manually entered by a network administrator</a:t>
            </a:r>
          </a:p>
          <a:p>
            <a:r>
              <a:rPr lang="en-GB" dirty="0"/>
              <a:t>This is known as non-adaptive routing because the router will always use this static route when sending data</a:t>
            </a:r>
          </a:p>
          <a:p>
            <a:pPr lvl="1"/>
            <a:r>
              <a:rPr lang="en-GB" dirty="0"/>
              <a:t>The data path is predetermined by the administrator</a:t>
            </a:r>
          </a:p>
          <a:p>
            <a:r>
              <a:rPr lang="en-GB" dirty="0"/>
              <a:t>Static routes are useful for network security</a:t>
            </a:r>
          </a:p>
          <a:p>
            <a:r>
              <a:rPr lang="en-GB" dirty="0"/>
              <a:t>A fault with any of the routes requires the system administrator to go to the affected routers and make the required changes to get the system working again</a:t>
            </a:r>
          </a:p>
          <a:p>
            <a:r>
              <a:rPr lang="en-GB" dirty="0"/>
              <a:t>The overuse of static routing is not recommended because the main function of a router is to learn and devise new paths for data in the event of system failures</a:t>
            </a:r>
          </a:p>
          <a:p>
            <a:endParaRPr lang="en-GB" dirty="0"/>
          </a:p>
        </p:txBody>
      </p:sp>
    </p:spTree>
    <p:extLst>
      <p:ext uri="{BB962C8B-B14F-4D97-AF65-F5344CB8AC3E}">
        <p14:creationId xmlns:p14="http://schemas.microsoft.com/office/powerpoint/2010/main" val="4100760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Dynamic Routing</a:t>
            </a:r>
          </a:p>
        </p:txBody>
      </p:sp>
      <p:sp>
        <p:nvSpPr>
          <p:cNvPr id="3" name="Content Placeholder 2"/>
          <p:cNvSpPr>
            <a:spLocks noGrp="1"/>
          </p:cNvSpPr>
          <p:nvPr>
            <p:ph idx="1"/>
          </p:nvPr>
        </p:nvSpPr>
        <p:spPr/>
        <p:txBody>
          <a:bodyPr/>
          <a:lstStyle/>
          <a:p>
            <a:r>
              <a:rPr lang="en-GB" dirty="0"/>
              <a:t>Most routers are dynamic with the capability of being statically configured</a:t>
            </a:r>
          </a:p>
          <a:p>
            <a:r>
              <a:rPr lang="en-GB" dirty="0"/>
              <a:t>Dynamic routing involves the regular communication of routers with other routers</a:t>
            </a:r>
          </a:p>
          <a:p>
            <a:r>
              <a:rPr lang="en-GB" dirty="0"/>
              <a:t>Allows the routers to learn and adapt to a changing environment</a:t>
            </a:r>
          </a:p>
          <a:p>
            <a:r>
              <a:rPr lang="en-GB" dirty="0"/>
              <a:t>This is the embodiment of packet switching with routers automatically adapting to network changes and even system failures</a:t>
            </a:r>
          </a:p>
          <a:p>
            <a:endParaRPr lang="en-GB" dirty="0"/>
          </a:p>
        </p:txBody>
      </p:sp>
    </p:spTree>
    <p:extLst>
      <p:ext uri="{BB962C8B-B14F-4D97-AF65-F5344CB8AC3E}">
        <p14:creationId xmlns:p14="http://schemas.microsoft.com/office/powerpoint/2010/main" val="105533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a:t>
            </a:r>
            <a:r>
              <a:rPr lang="en-US" dirty="0" smtClean="0"/>
              <a:t>Synchronization</a:t>
            </a:r>
            <a:endParaRPr lang="en-GB" dirty="0"/>
          </a:p>
        </p:txBody>
      </p:sp>
      <p:sp>
        <p:nvSpPr>
          <p:cNvPr id="4" name="Rectangle 3"/>
          <p:cNvSpPr/>
          <p:nvPr/>
        </p:nvSpPr>
        <p:spPr>
          <a:xfrm>
            <a:off x="2414337" y="2935705"/>
            <a:ext cx="1323474" cy="6176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14337" y="3557335"/>
            <a:ext cx="1323474" cy="6176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858000" y="3553326"/>
            <a:ext cx="1323474" cy="6176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58000" y="2935705"/>
            <a:ext cx="1323474" cy="6176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33869" y="2153425"/>
            <a:ext cx="884409" cy="369332"/>
          </a:xfrm>
          <a:prstGeom prst="rect">
            <a:avLst/>
          </a:prstGeom>
          <a:noFill/>
        </p:spPr>
        <p:txBody>
          <a:bodyPr wrap="none" rtlCol="0">
            <a:spAutoFit/>
          </a:bodyPr>
          <a:lstStyle/>
          <a:p>
            <a:r>
              <a:rPr lang="en-GB" dirty="0" smtClean="0"/>
              <a:t>Packets</a:t>
            </a:r>
            <a:endParaRPr lang="en-GB" dirty="0"/>
          </a:p>
        </p:txBody>
      </p:sp>
      <p:sp>
        <p:nvSpPr>
          <p:cNvPr id="9" name="TextBox 8"/>
          <p:cNvSpPr txBox="1"/>
          <p:nvPr/>
        </p:nvSpPr>
        <p:spPr>
          <a:xfrm>
            <a:off x="7077532" y="2123460"/>
            <a:ext cx="884409" cy="369332"/>
          </a:xfrm>
          <a:prstGeom prst="rect">
            <a:avLst/>
          </a:prstGeom>
          <a:noFill/>
        </p:spPr>
        <p:txBody>
          <a:bodyPr wrap="none" rtlCol="0">
            <a:spAutoFit/>
          </a:bodyPr>
          <a:lstStyle/>
          <a:p>
            <a:r>
              <a:rPr lang="en-GB" dirty="0" smtClean="0"/>
              <a:t>Packets</a:t>
            </a:r>
            <a:endParaRPr lang="en-GB" dirty="0"/>
          </a:p>
        </p:txBody>
      </p:sp>
      <p:cxnSp>
        <p:nvCxnSpPr>
          <p:cNvPr id="11" name="Straight Arrow Connector 10"/>
          <p:cNvCxnSpPr/>
          <p:nvPr/>
        </p:nvCxnSpPr>
        <p:spPr>
          <a:xfrm flipV="1">
            <a:off x="2633869" y="2498557"/>
            <a:ext cx="0" cy="2967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080496" y="2430378"/>
            <a:ext cx="0" cy="2967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8278" y="2498557"/>
            <a:ext cx="0" cy="2967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964905" y="2430378"/>
            <a:ext cx="0" cy="2967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36134" y="2921349"/>
            <a:ext cx="1079878" cy="646331"/>
          </a:xfrm>
          <a:prstGeom prst="rect">
            <a:avLst/>
          </a:prstGeom>
          <a:noFill/>
        </p:spPr>
        <p:txBody>
          <a:bodyPr wrap="square" rtlCol="0">
            <a:spAutoFit/>
          </a:bodyPr>
          <a:lstStyle/>
          <a:p>
            <a:pPr algn="ctr"/>
            <a:r>
              <a:rPr lang="en-GB" dirty="0" smtClean="0"/>
              <a:t>Data Link Layer</a:t>
            </a:r>
            <a:endParaRPr lang="en-GB" dirty="0"/>
          </a:p>
        </p:txBody>
      </p:sp>
      <p:sp>
        <p:nvSpPr>
          <p:cNvPr id="16" name="TextBox 15"/>
          <p:cNvSpPr txBox="1"/>
          <p:nvPr/>
        </p:nvSpPr>
        <p:spPr>
          <a:xfrm>
            <a:off x="6979799" y="2935705"/>
            <a:ext cx="1079878" cy="646331"/>
          </a:xfrm>
          <a:prstGeom prst="rect">
            <a:avLst/>
          </a:prstGeom>
          <a:noFill/>
        </p:spPr>
        <p:txBody>
          <a:bodyPr wrap="square" rtlCol="0">
            <a:spAutoFit/>
          </a:bodyPr>
          <a:lstStyle/>
          <a:p>
            <a:pPr algn="ctr"/>
            <a:r>
              <a:rPr lang="en-GB" dirty="0" smtClean="0"/>
              <a:t>Data Link Layer</a:t>
            </a:r>
            <a:endParaRPr lang="en-GB" dirty="0"/>
          </a:p>
        </p:txBody>
      </p:sp>
      <p:sp>
        <p:nvSpPr>
          <p:cNvPr id="17" name="TextBox 16"/>
          <p:cNvSpPr txBox="1"/>
          <p:nvPr/>
        </p:nvSpPr>
        <p:spPr>
          <a:xfrm>
            <a:off x="2536134" y="3538970"/>
            <a:ext cx="1079878" cy="646331"/>
          </a:xfrm>
          <a:prstGeom prst="rect">
            <a:avLst/>
          </a:prstGeom>
          <a:noFill/>
        </p:spPr>
        <p:txBody>
          <a:bodyPr wrap="square" rtlCol="0">
            <a:spAutoFit/>
          </a:bodyPr>
          <a:lstStyle/>
          <a:p>
            <a:pPr algn="ctr"/>
            <a:r>
              <a:rPr lang="en-GB" dirty="0" smtClean="0"/>
              <a:t>Physical Layer</a:t>
            </a:r>
            <a:endParaRPr lang="en-GB" dirty="0"/>
          </a:p>
        </p:txBody>
      </p:sp>
      <p:sp>
        <p:nvSpPr>
          <p:cNvPr id="18" name="TextBox 17"/>
          <p:cNvSpPr txBox="1"/>
          <p:nvPr/>
        </p:nvSpPr>
        <p:spPr>
          <a:xfrm>
            <a:off x="7040698" y="3538970"/>
            <a:ext cx="1079878" cy="646331"/>
          </a:xfrm>
          <a:prstGeom prst="rect">
            <a:avLst/>
          </a:prstGeom>
          <a:noFill/>
        </p:spPr>
        <p:txBody>
          <a:bodyPr wrap="square" rtlCol="0">
            <a:spAutoFit/>
          </a:bodyPr>
          <a:lstStyle/>
          <a:p>
            <a:pPr algn="ctr"/>
            <a:r>
              <a:rPr lang="en-GB" dirty="0" smtClean="0"/>
              <a:t>Physical Layer</a:t>
            </a:r>
            <a:endParaRPr lang="en-GB" dirty="0"/>
          </a:p>
        </p:txBody>
      </p:sp>
      <p:cxnSp>
        <p:nvCxnSpPr>
          <p:cNvPr id="20" name="Straight Arrow Connector 19"/>
          <p:cNvCxnSpPr/>
          <p:nvPr/>
        </p:nvCxnSpPr>
        <p:spPr>
          <a:xfrm flipV="1">
            <a:off x="3092115" y="4347410"/>
            <a:ext cx="0" cy="352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499683" y="4347409"/>
            <a:ext cx="0" cy="352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76073" y="4692316"/>
            <a:ext cx="443965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76174" y="3244514"/>
            <a:ext cx="2813384" cy="0"/>
          </a:xfrm>
          <a:prstGeom prst="line">
            <a:avLst/>
          </a:prstGeom>
          <a:ln w="28575">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03453" y="3212704"/>
            <a:ext cx="866006" cy="369332"/>
          </a:xfrm>
          <a:prstGeom prst="rect">
            <a:avLst/>
          </a:prstGeom>
          <a:noFill/>
        </p:spPr>
        <p:txBody>
          <a:bodyPr wrap="none" rtlCol="0">
            <a:spAutoFit/>
          </a:bodyPr>
          <a:lstStyle/>
          <a:p>
            <a:r>
              <a:rPr lang="en-GB" dirty="0" smtClean="0"/>
              <a:t>Frames</a:t>
            </a:r>
            <a:endParaRPr lang="en-GB" dirty="0"/>
          </a:p>
        </p:txBody>
      </p:sp>
      <p:sp>
        <p:nvSpPr>
          <p:cNvPr id="30" name="TextBox 29"/>
          <p:cNvSpPr txBox="1"/>
          <p:nvPr/>
        </p:nvSpPr>
        <p:spPr>
          <a:xfrm>
            <a:off x="1748617" y="3262879"/>
            <a:ext cx="423514" cy="461665"/>
          </a:xfrm>
          <a:prstGeom prst="rect">
            <a:avLst/>
          </a:prstGeom>
          <a:noFill/>
        </p:spPr>
        <p:txBody>
          <a:bodyPr wrap="none" rtlCol="0">
            <a:spAutoFit/>
          </a:bodyPr>
          <a:lstStyle/>
          <a:p>
            <a:r>
              <a:rPr lang="en-GB" sz="2400" dirty="0" smtClean="0">
                <a:latin typeface="Arial Black" panose="020B0A04020102020204" pitchFamily="34" charset="0"/>
              </a:rPr>
              <a:t>A</a:t>
            </a:r>
            <a:endParaRPr lang="en-GB" sz="2400" dirty="0">
              <a:latin typeface="Arial Black" panose="020B0A04020102020204" pitchFamily="34" charset="0"/>
            </a:endParaRPr>
          </a:p>
        </p:txBody>
      </p:sp>
      <p:sp>
        <p:nvSpPr>
          <p:cNvPr id="31" name="TextBox 30"/>
          <p:cNvSpPr txBox="1"/>
          <p:nvPr/>
        </p:nvSpPr>
        <p:spPr>
          <a:xfrm>
            <a:off x="8477891" y="3308137"/>
            <a:ext cx="423514" cy="461665"/>
          </a:xfrm>
          <a:prstGeom prst="rect">
            <a:avLst/>
          </a:prstGeom>
          <a:noFill/>
        </p:spPr>
        <p:txBody>
          <a:bodyPr wrap="none" rtlCol="0">
            <a:spAutoFit/>
          </a:bodyPr>
          <a:lstStyle/>
          <a:p>
            <a:r>
              <a:rPr lang="en-GB" sz="2400" dirty="0" smtClean="0">
                <a:latin typeface="Arial Black" panose="020B0A04020102020204" pitchFamily="34" charset="0"/>
              </a:rPr>
              <a:t>B</a:t>
            </a:r>
            <a:endParaRPr lang="en-GB" sz="2400" dirty="0">
              <a:latin typeface="Arial Black" panose="020B0A04020102020204" pitchFamily="34" charset="0"/>
            </a:endParaRPr>
          </a:p>
        </p:txBody>
      </p:sp>
    </p:spTree>
    <p:extLst>
      <p:ext uri="{BB962C8B-B14F-4D97-AF65-F5344CB8AC3E}">
        <p14:creationId xmlns:p14="http://schemas.microsoft.com/office/powerpoint/2010/main" val="640237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31ED-6711-487B-8141-FC9FF0FF33D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8C4205-1029-47D2-A3E6-788D9C80051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3010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t>
            </a:r>
            <a:r>
              <a:rPr lang="en-US" dirty="0" smtClean="0"/>
              <a:t>Control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60114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07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a:t>
            </a:r>
            <a:r>
              <a:rPr lang="en-US" dirty="0" smtClean="0"/>
              <a:t>Control</a:t>
            </a:r>
            <a:endParaRPr lang="en-GB" dirty="0"/>
          </a:p>
        </p:txBody>
      </p:sp>
      <p:sp>
        <p:nvSpPr>
          <p:cNvPr id="3" name="Content Placeholder 2"/>
          <p:cNvSpPr>
            <a:spLocks noGrp="1"/>
          </p:cNvSpPr>
          <p:nvPr>
            <p:ph idx="1"/>
          </p:nvPr>
        </p:nvSpPr>
        <p:spPr/>
        <p:txBody>
          <a:bodyPr/>
          <a:lstStyle/>
          <a:p>
            <a:r>
              <a:rPr lang="en-GB" dirty="0" smtClean="0"/>
              <a:t>Types of error</a:t>
            </a:r>
          </a:p>
          <a:p>
            <a:pPr lvl="1"/>
            <a:r>
              <a:rPr lang="en-GB" dirty="0" smtClean="0"/>
              <a:t>Packets (data packets and ACKS) are corrupted</a:t>
            </a:r>
          </a:p>
          <a:p>
            <a:pPr lvl="1"/>
            <a:r>
              <a:rPr lang="en-GB" dirty="0" smtClean="0"/>
              <a:t>Packets</a:t>
            </a:r>
            <a:r>
              <a:rPr lang="en-GB" dirty="0"/>
              <a:t> (data packets and ACKS) are </a:t>
            </a:r>
            <a:r>
              <a:rPr lang="en-GB" dirty="0" smtClean="0"/>
              <a:t>lost</a:t>
            </a:r>
          </a:p>
          <a:p>
            <a:r>
              <a:rPr lang="en-GB" dirty="0" smtClean="0"/>
              <a:t>Errors caused by signal attenuation or noise</a:t>
            </a:r>
          </a:p>
          <a:p>
            <a:r>
              <a:rPr lang="en-GB" dirty="0" smtClean="0"/>
              <a:t>The receiver detects presence of errors</a:t>
            </a:r>
          </a:p>
          <a:p>
            <a:pPr lvl="1"/>
            <a:r>
              <a:rPr lang="en-GB" dirty="0" smtClean="0"/>
              <a:t>Signals the sender for retransmission or drops the frame</a:t>
            </a:r>
          </a:p>
          <a:p>
            <a:r>
              <a:rPr lang="en-GB" dirty="0" smtClean="0"/>
              <a:t>Error correction</a:t>
            </a:r>
          </a:p>
          <a:p>
            <a:pPr lvl="1"/>
            <a:r>
              <a:rPr lang="en-GB" dirty="0" smtClean="0"/>
              <a:t>Receiver identifies and corrects bit error(s) without resorting to retransmission</a:t>
            </a:r>
            <a:endParaRPr lang="en-GB" dirty="0"/>
          </a:p>
        </p:txBody>
      </p:sp>
    </p:spTree>
    <p:extLst>
      <p:ext uri="{BB962C8B-B14F-4D97-AF65-F5344CB8AC3E}">
        <p14:creationId xmlns:p14="http://schemas.microsoft.com/office/powerpoint/2010/main" val="376655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4826</Words>
  <Application>Microsoft Office PowerPoint</Application>
  <PresentationFormat>Widescreen</PresentationFormat>
  <Paragraphs>461</Paragraphs>
  <Slides>70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Arial Black</vt:lpstr>
      <vt:lpstr>Calibri</vt:lpstr>
      <vt:lpstr>Calibri Light</vt:lpstr>
      <vt:lpstr>Office Theme</vt:lpstr>
      <vt:lpstr>CY102 - Networking</vt:lpstr>
      <vt:lpstr>Data</vt:lpstr>
      <vt:lpstr>Protocol</vt:lpstr>
      <vt:lpstr>Protocols</vt:lpstr>
      <vt:lpstr>ISO Model</vt:lpstr>
      <vt:lpstr>Link Layer Protocols</vt:lpstr>
      <vt:lpstr>Frame Synchronization</vt:lpstr>
      <vt:lpstr>Flow Control</vt:lpstr>
      <vt:lpstr>Error Control</vt:lpstr>
      <vt:lpstr>Addressing</vt:lpstr>
      <vt:lpstr>Link Management</vt:lpstr>
      <vt:lpstr>Internet Layer Protocols </vt:lpstr>
      <vt:lpstr>Transport Layer Protocols </vt:lpstr>
      <vt:lpstr>Application Layer Protocols </vt:lpstr>
      <vt:lpstr>Data Formats </vt:lpstr>
      <vt:lpstr>Data Formats - Microwave</vt:lpstr>
      <vt:lpstr>Data Formats - Light</vt:lpstr>
      <vt:lpstr>Loss of data</vt:lpstr>
      <vt:lpstr>Error control </vt:lpstr>
      <vt:lpstr>The Effect On A Protocol Of Data Communication Errors</vt:lpstr>
      <vt:lpstr>Causes for Network Failures</vt:lpstr>
      <vt:lpstr>Causes for System 'Hangs'</vt:lpstr>
      <vt:lpstr>Error Control in a Network</vt:lpstr>
      <vt:lpstr>Forward Error Control</vt:lpstr>
      <vt:lpstr>Feedback Error Control</vt:lpstr>
      <vt:lpstr>Methods of Error Control</vt:lpstr>
      <vt:lpstr>Checksum</vt:lpstr>
      <vt:lpstr>Parity</vt:lpstr>
      <vt:lpstr>Redundancy</vt:lpstr>
      <vt:lpstr>PowerPoint Presentation</vt:lpstr>
      <vt:lpstr>Network Protocols</vt:lpstr>
      <vt:lpstr>HTTP</vt:lpstr>
      <vt:lpstr>HTTPS</vt:lpstr>
      <vt:lpstr>SMTP</vt:lpstr>
      <vt:lpstr>SMTP</vt:lpstr>
      <vt:lpstr>SNMP</vt:lpstr>
      <vt:lpstr>SMNP</vt:lpstr>
      <vt:lpstr>SMNP</vt:lpstr>
      <vt:lpstr>SMNP</vt:lpstr>
      <vt:lpstr>SMNP</vt:lpstr>
      <vt:lpstr>TCP</vt:lpstr>
      <vt:lpstr>TCP - Characteristics</vt:lpstr>
      <vt:lpstr>TCP - Characteristics</vt:lpstr>
      <vt:lpstr>TCP - Characteristics</vt:lpstr>
      <vt:lpstr>TCP - Characteristics</vt:lpstr>
      <vt:lpstr>IP</vt:lpstr>
      <vt:lpstr>IP</vt:lpstr>
      <vt:lpstr>IP – Frame Format</vt:lpstr>
      <vt:lpstr>TCP/IP</vt:lpstr>
      <vt:lpstr>TCP – Frame Format</vt:lpstr>
      <vt:lpstr>UDP</vt:lpstr>
      <vt:lpstr>UDP – Frame Format</vt:lpstr>
      <vt:lpstr>Network Routing Protocols</vt:lpstr>
      <vt:lpstr>This table lists the administrative distance default values of the protocols</vt:lpstr>
      <vt:lpstr>Routing Information Protocol - RIP/RIP2</vt:lpstr>
      <vt:lpstr>Hop Count </vt:lpstr>
      <vt:lpstr>Features of RIP </vt:lpstr>
      <vt:lpstr>RIP versions</vt:lpstr>
      <vt:lpstr>RIP-NG</vt:lpstr>
      <vt:lpstr>OSPF</vt:lpstr>
      <vt:lpstr>OSPF</vt:lpstr>
      <vt:lpstr>OSPF</vt:lpstr>
      <vt:lpstr>OSPF v2</vt:lpstr>
      <vt:lpstr>OSPFv3</vt:lpstr>
      <vt:lpstr>OSPF Differences</vt:lpstr>
      <vt:lpstr>Static and Dynamic Routing </vt:lpstr>
      <vt:lpstr>Static And Dynamic Routing</vt:lpstr>
      <vt:lpstr>Static Routing</vt:lpstr>
      <vt:lpstr>Dynamic Routing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CY102 - Networking</dc:title>
  <dc:creator>Leonard Shand</dc:creator>
  <cp:lastModifiedBy>Len Shand</cp:lastModifiedBy>
  <cp:revision>7</cp:revision>
  <dcterms:created xsi:type="dcterms:W3CDTF">2020-12-10T10:48:45Z</dcterms:created>
  <dcterms:modified xsi:type="dcterms:W3CDTF">2020-12-14T09:16:30Z</dcterms:modified>
</cp:coreProperties>
</file>