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487" r:id="rId2"/>
    <p:sldId id="297" r:id="rId3"/>
    <p:sldId id="298" r:id="rId4"/>
    <p:sldId id="544" r:id="rId5"/>
    <p:sldId id="545" r:id="rId6"/>
    <p:sldId id="546" r:id="rId7"/>
    <p:sldId id="547" r:id="rId8"/>
    <p:sldId id="548" r:id="rId9"/>
    <p:sldId id="549" r:id="rId10"/>
    <p:sldId id="550" r:id="rId11"/>
    <p:sldId id="299" r:id="rId12"/>
    <p:sldId id="551" r:id="rId13"/>
    <p:sldId id="552" r:id="rId14"/>
    <p:sldId id="553" r:id="rId15"/>
    <p:sldId id="554" r:id="rId16"/>
    <p:sldId id="555" r:id="rId17"/>
    <p:sldId id="556" r:id="rId18"/>
    <p:sldId id="557" r:id="rId19"/>
    <p:sldId id="558" r:id="rId20"/>
    <p:sldId id="338" r:id="rId21"/>
    <p:sldId id="300" r:id="rId22"/>
    <p:sldId id="301" r:id="rId23"/>
    <p:sldId id="275" r:id="rId24"/>
    <p:sldId id="532" r:id="rId25"/>
    <p:sldId id="436" r:id="rId26"/>
    <p:sldId id="437" r:id="rId27"/>
    <p:sldId id="438" r:id="rId28"/>
    <p:sldId id="439" r:id="rId29"/>
    <p:sldId id="440" r:id="rId30"/>
    <p:sldId id="441" r:id="rId31"/>
    <p:sldId id="534" r:id="rId32"/>
    <p:sldId id="559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78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1FB37-6D73-4D25-9E63-A7BDE93661F3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93C0C-BF6E-4E16-AE16-21340ABD56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58C6564B-440E-4138-AFB1-1A59F3576B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604FC90-34B0-47F7-A55E-6B7BFA716624}" type="slidenum">
              <a:rPr lang="en-US" altLang="en-US" sz="1200">
                <a:latin typeface="Times New Roman" panose="02020603050405020304" pitchFamily="18" charset="0"/>
              </a:rPr>
              <a:pPr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16E7C39-B067-4034-B166-B44BD4A843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0825" y="631825"/>
            <a:ext cx="6680200" cy="3757613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F9A8E24-F4FC-4544-A540-0612C0F11A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4586288"/>
            <a:ext cx="5359400" cy="4271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19" tIns="47310" rIns="94619" bIns="47310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are the</a:t>
            </a:r>
            <a:r>
              <a:rPr lang="en-US" baseline="0" dirty="0"/>
              <a:t> threats which affect each type of element.   For example, data flows are subject to tampering, information disclosure and denial of service.  </a:t>
            </a:r>
          </a:p>
          <a:p>
            <a:endParaRPr lang="en-US" baseline="0" dirty="0"/>
          </a:p>
          <a:p>
            <a:r>
              <a:rPr lang="en-US" baseline="0" dirty="0"/>
              <a:t>Data stores are subject to tampering, information disclosure and denial of service, and if they’re logs, impact repudiation:</a:t>
            </a:r>
          </a:p>
          <a:p>
            <a:endParaRPr lang="en-US" baseline="0" dirty="0"/>
          </a:p>
          <a:p>
            <a:pPr marL="228600" indent="-228600">
              <a:buAutoNum type="arabicParenR"/>
            </a:pPr>
            <a:r>
              <a:rPr lang="en-US" baseline="0" dirty="0"/>
              <a:t>Data stores which are logs come under special attack because they’re logs.</a:t>
            </a:r>
          </a:p>
          <a:p>
            <a:pPr marL="228600" indent="-228600">
              <a:buAutoNum type="arabicParenR"/>
            </a:pPr>
            <a:r>
              <a:rPr lang="en-US" baseline="0" dirty="0"/>
              <a:t>Logs can act as a pass through—lots of security software looks at logs.  Be careful about what you write.</a:t>
            </a:r>
          </a:p>
          <a:p>
            <a:pPr marL="228600" indent="-228600">
              <a:buAutoNum type="arabicParenR"/>
            </a:pPr>
            <a:r>
              <a:rPr lang="en-US" baseline="0" dirty="0"/>
              <a:t>If a system has no logs, repudiation is easy.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D6740F02-BCD9-4778-86BE-348DBE045A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652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8492605-9194-41E1-AD7C-6908BA9288D4}" type="slidenum">
              <a:rPr lang="en-US" altLang="en-US" sz="1200">
                <a:latin typeface="Times New Roman" panose="02020603050405020304" pitchFamily="18" charset="0"/>
              </a:rPr>
              <a:pPr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26A5B58-104C-404C-9C34-D5DE000E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6725" y="725488"/>
            <a:ext cx="6367463" cy="3582987"/>
          </a:xfrm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39D31EB0-9496-45BA-8D4D-F9226E9B69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38" y="4554538"/>
            <a:ext cx="5356225" cy="431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Self</a:t>
            </a:r>
            <a:r>
              <a:rPr lang="en-US" baseline="0" dirty="0"/>
              <a:t> explanatory.  The next slides go into more detail, with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60DC65-F45B-41F3-807F-FD6288BCE9C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517E9-2014-404B-AEA4-B71093B35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9B2AB-0D28-4612-9AB0-CF80687EE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5F670-1932-439F-A74E-FBC3F7A5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A292C-BD2F-49BE-9FEE-8F039ED5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9CB21-A256-46FB-9D64-A9DAEDE7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33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669B8-9D9B-4A96-B789-A801C809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B1294-4F5D-4125-8DD0-8B11A5F0C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04AA8-7923-4D8D-9727-38F34BAB4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1AC56-4FEC-4560-8CA8-F1E9ABC00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7460A-2340-4F20-A67B-48770DEB9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54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6ECA39-64E0-499F-92E1-43B806B15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F63262-B875-4832-9815-1F4500702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4FCE-02F9-4A4C-9B8A-33105023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63F10-8A87-4F04-87EB-96C4C62D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9DB06-4340-4536-BA0D-8A9E8A85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68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145D-0A00-46F4-A8B2-E5C64046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30344-5353-46F7-AE6A-3B604FC4D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08D06-BDD3-4D0C-A871-A26241AA6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BE689-670A-4440-A731-AABDC5D9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51C23-D852-4624-92DD-A1B2AE4E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7706-484A-4125-9BBE-71479ABD7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F00D9-0689-43D0-A772-64A10AF4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BF86B-E153-484F-8897-D6CFAB94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311E9-1EC1-4897-8404-2DDC7FE7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760C6-651C-47B5-A86F-858BEAC4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48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37DD-2F19-4437-BDC6-9FC5D4D5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FEB60-4488-4598-8923-17AAFC83D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7311B-44D0-4FDF-8EFE-CAA3CE4D5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C6A49-F0A0-4BBD-A595-B53D5C06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10F4B-2C2B-40D8-A35C-BBB3D4012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654B9-7717-4912-8BB6-2C48AC3A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72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2377-65E5-49AA-8EA8-56742543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99C47-3555-453D-BBA3-AC5223E6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BDB6F-5ECC-4CB9-812F-78B65012D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B86F0F-4508-44E2-91B1-95EF45DCD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7B4E27-6288-4CB0-8ED6-BBC7CC403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733988-8945-4DBB-BA40-4AB3915F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3C0CA9-076D-4EDB-B414-E924CEA74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290F4-0FED-4A81-95F5-D6D98A51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90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FEA5-5A74-4B58-8E70-59AB29EBF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8D1F02-914A-4DCC-9181-EB342C41B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82B42-8A6B-49CD-8130-7ED91656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CA1B6-564D-4777-B5F6-B6217225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05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093BC-FC7E-42BD-A050-A6C2D2E5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3DD7B0-722C-46CE-8633-B2099F5C9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F5EDC-563F-416D-9008-85F36248E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87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3AAAF-1780-4CD5-A54A-DB3DCDE34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FE3E-A9E9-471D-9F06-3E3C25EFC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E6326-4542-4BC8-95A1-37FA35023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237C9-FD84-4FAC-927A-4C376FA06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DA4A1-8636-4450-9CC9-24B590734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9A67B-F377-4863-AB28-3FEDF004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250A-697A-4BA0-9660-68AD70D9D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D92B63-F0C1-4135-8EE7-B1665DC82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9023A-19F2-42C0-87D0-DDCEA0E3D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8991D-B1DA-484E-A913-233B82A8E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71780-063E-4C6E-8563-5C30187F6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AD1E5-BDD1-4833-BBC2-99E51098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0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6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0BC9-4D3D-4FF0-B370-1043859E0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03D54-5AE8-4A4B-94AD-07809B08F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B1A9E-D498-4D96-87F1-E81FF3E3F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E8854-DA27-4462-9D30-ADD5EF8EAABC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13835-EB5E-4814-9F97-11DF31E9E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0334-ABE6-4328-9B9F-1DB5B427B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B0ED3-AA57-4013-A1C7-AB3CA50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9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Quantify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100000">
              <a:schemeClr val="bg2">
                <a:lumMod val="1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3E09B879-FC68-4025-BB3E-45AFC976F0B0}"/>
              </a:ext>
            </a:extLst>
          </p:cNvPr>
          <p:cNvSpPr/>
          <p:nvPr/>
        </p:nvSpPr>
        <p:spPr>
          <a:xfrm>
            <a:off x="3781423" y="1104900"/>
            <a:ext cx="4648199" cy="4648199"/>
          </a:xfrm>
          <a:prstGeom prst="ellipse">
            <a:avLst/>
          </a:prstGeom>
          <a:gradFill>
            <a:gsLst>
              <a:gs pos="68000">
                <a:srgbClr val="1D2227"/>
              </a:gs>
              <a:gs pos="41000">
                <a:srgbClr val="21252A"/>
              </a:gs>
              <a:gs pos="22000">
                <a:srgbClr val="282C31"/>
              </a:gs>
              <a:gs pos="0">
                <a:srgbClr val="373A3E"/>
              </a:gs>
              <a:gs pos="100000">
                <a:srgbClr val="191E23"/>
              </a:gs>
            </a:gsLst>
            <a:path path="circle">
              <a:fillToRect l="100000" b="100000"/>
            </a:path>
          </a:gradFill>
          <a:ln w="38100">
            <a:gradFill>
              <a:gsLst>
                <a:gs pos="0">
                  <a:srgbClr val="F4E132"/>
                </a:gs>
                <a:gs pos="30000">
                  <a:srgbClr val="C57EB8"/>
                </a:gs>
                <a:gs pos="81500">
                  <a:srgbClr val="3D6AAB"/>
                </a:gs>
                <a:gs pos="55000">
                  <a:srgbClr val="EF6F55"/>
                </a:gs>
                <a:gs pos="100000">
                  <a:srgbClr val="00B293"/>
                </a:gs>
              </a:gsLst>
              <a:lin ang="5400000" scaled="1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F145F73-675E-44F6-8CCD-F4DDE513B65D}"/>
              </a:ext>
            </a:extLst>
          </p:cNvPr>
          <p:cNvSpPr/>
          <p:nvPr/>
        </p:nvSpPr>
        <p:spPr>
          <a:xfrm>
            <a:off x="5010423" y="509336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FDF212-2329-49BC-A4F9-7512B2975D38}"/>
              </a:ext>
            </a:extLst>
          </p:cNvPr>
          <p:cNvSpPr/>
          <p:nvPr/>
        </p:nvSpPr>
        <p:spPr>
          <a:xfrm>
            <a:off x="6998987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7C87B4-2BCD-484F-B1E9-EB63764C1CFF}"/>
              </a:ext>
            </a:extLst>
          </p:cNvPr>
          <p:cNvSpPr/>
          <p:nvPr/>
        </p:nvSpPr>
        <p:spPr>
          <a:xfrm>
            <a:off x="6239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DC7A14-A7E3-4F31-8E83-AC6A11EAB2BD}"/>
              </a:ext>
            </a:extLst>
          </p:cNvPr>
          <p:cNvSpPr/>
          <p:nvPr/>
        </p:nvSpPr>
        <p:spPr>
          <a:xfrm>
            <a:off x="3781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2C91CA-76A1-4081-97E0-160CBADAA1C1}"/>
              </a:ext>
            </a:extLst>
          </p:cNvPr>
          <p:cNvSpPr/>
          <p:nvPr/>
        </p:nvSpPr>
        <p:spPr>
          <a:xfrm>
            <a:off x="3021859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D257CAF-5A2C-4725-9A49-2D60432A63B7}"/>
              </a:ext>
            </a:extLst>
          </p:cNvPr>
          <p:cNvSpPr/>
          <p:nvPr/>
        </p:nvSpPr>
        <p:spPr>
          <a:xfrm>
            <a:off x="5182812" y="681725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FA8DABF-BAA3-4FB8-B3B6-E3040771D188}"/>
              </a:ext>
            </a:extLst>
          </p:cNvPr>
          <p:cNvSpPr/>
          <p:nvPr/>
        </p:nvSpPr>
        <p:spPr>
          <a:xfrm>
            <a:off x="7171376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D386D2E-15BD-4A0C-AC4F-AE019B21243C}"/>
              </a:ext>
            </a:extLst>
          </p:cNvPr>
          <p:cNvSpPr/>
          <p:nvPr/>
        </p:nvSpPr>
        <p:spPr>
          <a:xfrm>
            <a:off x="6411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D33D621-FB79-42B4-B249-D3A6E5C1545F}"/>
              </a:ext>
            </a:extLst>
          </p:cNvPr>
          <p:cNvSpPr/>
          <p:nvPr/>
        </p:nvSpPr>
        <p:spPr>
          <a:xfrm>
            <a:off x="3953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DB8347D-05E2-4728-A53F-6E7D6F49BD1C}"/>
              </a:ext>
            </a:extLst>
          </p:cNvPr>
          <p:cNvSpPr/>
          <p:nvPr/>
        </p:nvSpPr>
        <p:spPr>
          <a:xfrm>
            <a:off x="3194248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ACCD1A-9465-4D42-9998-313FB0308D78}"/>
              </a:ext>
            </a:extLst>
          </p:cNvPr>
          <p:cNvSpPr/>
          <p:nvPr/>
        </p:nvSpPr>
        <p:spPr>
          <a:xfrm>
            <a:off x="5253559" y="752472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F5E133"/>
              </a:gs>
              <a:gs pos="88000">
                <a:srgbClr val="B885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F400881-06CB-439A-986D-82F26EF2F072}"/>
              </a:ext>
            </a:extLst>
          </p:cNvPr>
          <p:cNvSpPr/>
          <p:nvPr/>
        </p:nvSpPr>
        <p:spPr>
          <a:xfrm>
            <a:off x="7242123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C57EB8"/>
              </a:gs>
              <a:gs pos="88000">
                <a:srgbClr val="41344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9A519A1-2B2E-4D8F-B1E1-E66D56FE39B0}"/>
              </a:ext>
            </a:extLst>
          </p:cNvPr>
          <p:cNvSpPr/>
          <p:nvPr/>
        </p:nvSpPr>
        <p:spPr>
          <a:xfrm>
            <a:off x="6482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EF6F55"/>
              </a:gs>
              <a:gs pos="88000">
                <a:srgbClr val="8D210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3F7E5C1-FC0E-4451-99DA-2FA43ECCC25C}"/>
              </a:ext>
            </a:extLst>
          </p:cNvPr>
          <p:cNvSpPr/>
          <p:nvPr/>
        </p:nvSpPr>
        <p:spPr>
          <a:xfrm>
            <a:off x="4024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3D6AAB"/>
              </a:gs>
              <a:gs pos="88000">
                <a:srgbClr val="1D2D4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45E440-1C7C-4692-9579-0C43A965E404}"/>
              </a:ext>
            </a:extLst>
          </p:cNvPr>
          <p:cNvSpPr/>
          <p:nvPr/>
        </p:nvSpPr>
        <p:spPr>
          <a:xfrm>
            <a:off x="3264995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00B293"/>
              </a:gs>
              <a:gs pos="88000">
                <a:srgbClr val="005649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0D6B2CB-C91C-4FBC-80D8-B1521ECA961D}"/>
              </a:ext>
            </a:extLst>
          </p:cNvPr>
          <p:cNvSpPr/>
          <p:nvPr/>
        </p:nvSpPr>
        <p:spPr>
          <a:xfrm>
            <a:off x="5487612" y="986525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F3E6284-FC27-41F5-AF11-A2A6E070D4EE}"/>
              </a:ext>
            </a:extLst>
          </p:cNvPr>
          <p:cNvSpPr/>
          <p:nvPr/>
        </p:nvSpPr>
        <p:spPr>
          <a:xfrm>
            <a:off x="7476176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4812895-8B6D-4BD3-8BD5-FDC070685996}"/>
              </a:ext>
            </a:extLst>
          </p:cNvPr>
          <p:cNvSpPr/>
          <p:nvPr/>
        </p:nvSpPr>
        <p:spPr>
          <a:xfrm>
            <a:off x="6552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DED25C6-A1A1-456C-92C2-CCC690CAD978}"/>
              </a:ext>
            </a:extLst>
          </p:cNvPr>
          <p:cNvSpPr/>
          <p:nvPr/>
        </p:nvSpPr>
        <p:spPr>
          <a:xfrm>
            <a:off x="4258612" y="4768998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6A30783-7617-47CB-BFEE-E6E101DCCD5A}"/>
              </a:ext>
            </a:extLst>
          </p:cNvPr>
          <p:cNvSpPr/>
          <p:nvPr/>
        </p:nvSpPr>
        <p:spPr>
          <a:xfrm>
            <a:off x="3499048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EDC36F-0073-4FA6-903E-F9485FA10E85}"/>
              </a:ext>
            </a:extLst>
          </p:cNvPr>
          <p:cNvSpPr/>
          <p:nvPr/>
        </p:nvSpPr>
        <p:spPr>
          <a:xfrm>
            <a:off x="5323583" y="822496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C189B0A-736E-4F05-BE71-02D2293197B0}"/>
              </a:ext>
            </a:extLst>
          </p:cNvPr>
          <p:cNvSpPr/>
          <p:nvPr/>
        </p:nvSpPr>
        <p:spPr>
          <a:xfrm>
            <a:off x="7312147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D0BA46D-7D1C-4977-979D-5F7C4042FC3B}"/>
              </a:ext>
            </a:extLst>
          </p:cNvPr>
          <p:cNvSpPr/>
          <p:nvPr/>
        </p:nvSpPr>
        <p:spPr>
          <a:xfrm>
            <a:off x="4094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DE5F192-6FC2-419C-ADB3-CADEFEC64263}"/>
              </a:ext>
            </a:extLst>
          </p:cNvPr>
          <p:cNvSpPr/>
          <p:nvPr/>
        </p:nvSpPr>
        <p:spPr>
          <a:xfrm>
            <a:off x="3335019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B39314-1A74-46F2-9BDD-DC3CBF75C16A}"/>
              </a:ext>
            </a:extLst>
          </p:cNvPr>
          <p:cNvSpPr/>
          <p:nvPr/>
        </p:nvSpPr>
        <p:spPr>
          <a:xfrm>
            <a:off x="6894163" y="475079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17F4678-6567-47B9-AB95-974BB843B6A9}"/>
              </a:ext>
            </a:extLst>
          </p:cNvPr>
          <p:cNvSpPr/>
          <p:nvPr/>
        </p:nvSpPr>
        <p:spPr>
          <a:xfrm>
            <a:off x="9119945" y="2599419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94AAA0A-28D5-4E10-BBF7-8F5814678AF7}"/>
              </a:ext>
            </a:extLst>
          </p:cNvPr>
          <p:cNvSpPr/>
          <p:nvPr/>
        </p:nvSpPr>
        <p:spPr>
          <a:xfrm>
            <a:off x="8341992" y="4985844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EC0F097-C8DD-4E7E-A381-3F8155FB7C14}"/>
              </a:ext>
            </a:extLst>
          </p:cNvPr>
          <p:cNvSpPr/>
          <p:nvPr/>
        </p:nvSpPr>
        <p:spPr>
          <a:xfrm flipH="1">
            <a:off x="602673" y="4985844"/>
            <a:ext cx="3171127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1CEDDA6-5C1A-4E52-8FF1-54D8F0A2E0A6}"/>
              </a:ext>
            </a:extLst>
          </p:cNvPr>
          <p:cNvSpPr/>
          <p:nvPr/>
        </p:nvSpPr>
        <p:spPr>
          <a:xfrm flipH="1">
            <a:off x="64917" y="2566188"/>
            <a:ext cx="2927446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EA1B43-B5BF-4151-A0F8-2AB5164F8F2F}"/>
              </a:ext>
            </a:extLst>
          </p:cNvPr>
          <p:cNvSpPr txBox="1"/>
          <p:nvPr/>
        </p:nvSpPr>
        <p:spPr>
          <a:xfrm flipH="1">
            <a:off x="5527817" y="1283816"/>
            <a:ext cx="110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Monday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9D9EB0-E80B-46EE-B95A-FD1CD1CFB441}"/>
              </a:ext>
            </a:extLst>
          </p:cNvPr>
          <p:cNvSpPr txBox="1"/>
          <p:nvPr/>
        </p:nvSpPr>
        <p:spPr>
          <a:xfrm flipH="1">
            <a:off x="7528211" y="2764421"/>
            <a:ext cx="121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47FB8"/>
                </a:solidFill>
                <a:latin typeface="Quantify" pitchFamily="2" charset="0"/>
              </a:rPr>
              <a:t>Tuesday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F516B4-BEA0-4B23-BCA3-7F5474676A06}"/>
              </a:ext>
            </a:extLst>
          </p:cNvPr>
          <p:cNvSpPr txBox="1"/>
          <p:nvPr/>
        </p:nvSpPr>
        <p:spPr>
          <a:xfrm flipH="1">
            <a:off x="6569064" y="5135569"/>
            <a:ext cx="157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EF7056"/>
                </a:solidFill>
                <a:latin typeface="Quantify" pitchFamily="2" charset="0"/>
              </a:rPr>
              <a:t>Wednesday</a:t>
            </a:r>
            <a:endParaRPr lang="en-GB" sz="2400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2EF59F-3A82-41D0-BA60-8AF35FE2A112}"/>
              </a:ext>
            </a:extLst>
          </p:cNvPr>
          <p:cNvSpPr txBox="1"/>
          <p:nvPr/>
        </p:nvSpPr>
        <p:spPr>
          <a:xfrm flipH="1">
            <a:off x="4251473" y="5124117"/>
            <a:ext cx="123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F6BAC"/>
                </a:solidFill>
                <a:latin typeface="Quantify" pitchFamily="2" charset="0"/>
              </a:rPr>
              <a:t>Thursday</a:t>
            </a:r>
            <a:endParaRPr lang="en-GB" sz="2400" b="1" dirty="0">
              <a:solidFill>
                <a:srgbClr val="3F6BAC"/>
              </a:solidFill>
              <a:latin typeface="Quantify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B58B4B-E333-464A-8A34-A9F9B9DBC63B}"/>
              </a:ext>
            </a:extLst>
          </p:cNvPr>
          <p:cNvSpPr txBox="1"/>
          <p:nvPr/>
        </p:nvSpPr>
        <p:spPr>
          <a:xfrm flipH="1">
            <a:off x="3648851" y="2760963"/>
            <a:ext cx="95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293"/>
                </a:solidFill>
                <a:latin typeface="Quantify" pitchFamily="2" charset="0"/>
              </a:rPr>
              <a:t>Friday</a:t>
            </a:r>
            <a:endParaRPr lang="en-GB" sz="2400" b="1" dirty="0">
              <a:solidFill>
                <a:srgbClr val="00B293"/>
              </a:solidFill>
              <a:latin typeface="Quantify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9FE40-F1D0-465D-B73E-7B7856A3A9A4}"/>
              </a:ext>
            </a:extLst>
          </p:cNvPr>
          <p:cNvSpPr txBox="1"/>
          <p:nvPr/>
        </p:nvSpPr>
        <p:spPr>
          <a:xfrm flipH="1">
            <a:off x="4853630" y="2825699"/>
            <a:ext cx="2432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Security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Case Development</a:t>
            </a:r>
          </a:p>
        </p:txBody>
      </p:sp>
      <p:pic>
        <p:nvPicPr>
          <p:cNvPr id="61" name="Graphic 60" descr="Crown outline">
            <a:extLst>
              <a:ext uri="{FF2B5EF4-FFF2-40B4-BE49-F238E27FC236}">
                <a16:creationId xmlns:a16="http://schemas.microsoft.com/office/drawing/2014/main" id="{E54635A6-3396-4A23-A7FD-438FA19E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4253" y="580542"/>
            <a:ext cx="540000" cy="540000"/>
          </a:xfrm>
          <a:prstGeom prst="rect">
            <a:avLst/>
          </a:prstGeom>
        </p:spPr>
      </p:pic>
      <p:pic>
        <p:nvPicPr>
          <p:cNvPr id="63" name="Graphic 62" descr="User Crown Female outline">
            <a:extLst>
              <a:ext uri="{FF2B5EF4-FFF2-40B4-BE49-F238E27FC236}">
                <a16:creationId xmlns:a16="http://schemas.microsoft.com/office/drawing/2014/main" id="{83EE32C4-FFBF-4170-8CAC-AF7037607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3117" y="5057833"/>
            <a:ext cx="540000" cy="540000"/>
          </a:xfrm>
          <a:prstGeom prst="rect">
            <a:avLst/>
          </a:prstGeom>
        </p:spPr>
      </p:pic>
      <p:pic>
        <p:nvPicPr>
          <p:cNvPr id="65" name="Graphic 64" descr="User Crown Male outline">
            <a:extLst>
              <a:ext uri="{FF2B5EF4-FFF2-40B4-BE49-F238E27FC236}">
                <a16:creationId xmlns:a16="http://schemas.microsoft.com/office/drawing/2014/main" id="{1A8F38FF-8B07-4F1C-99D0-32CDAE0ECB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13565" y="2675629"/>
            <a:ext cx="540000" cy="540000"/>
          </a:xfrm>
          <a:prstGeom prst="rect">
            <a:avLst/>
          </a:prstGeom>
        </p:spPr>
      </p:pic>
      <p:pic>
        <p:nvPicPr>
          <p:cNvPr id="67" name="Graphic 66" descr="Pawn outline">
            <a:extLst>
              <a:ext uri="{FF2B5EF4-FFF2-40B4-BE49-F238E27FC236}">
                <a16:creationId xmlns:a16="http://schemas.microsoft.com/office/drawing/2014/main" id="{2A6E73CB-4961-4BF2-9D8F-311F76E592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68214" y="5097860"/>
            <a:ext cx="540000" cy="540000"/>
          </a:xfrm>
          <a:prstGeom prst="rect">
            <a:avLst/>
          </a:prstGeom>
        </p:spPr>
      </p:pic>
      <p:pic>
        <p:nvPicPr>
          <p:cNvPr id="69" name="Graphic 68" descr="Medieval tower outline">
            <a:extLst>
              <a:ext uri="{FF2B5EF4-FFF2-40B4-BE49-F238E27FC236}">
                <a16:creationId xmlns:a16="http://schemas.microsoft.com/office/drawing/2014/main" id="{CD330948-42D8-4FCD-904A-88A5C12AFB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45059" y="2671982"/>
            <a:ext cx="540000" cy="5400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032D310E-E464-434F-BB94-3CA693C0B37C}"/>
              </a:ext>
            </a:extLst>
          </p:cNvPr>
          <p:cNvSpPr txBox="1"/>
          <p:nvPr/>
        </p:nvSpPr>
        <p:spPr>
          <a:xfrm flipH="1">
            <a:off x="7493033" y="538535"/>
            <a:ext cx="251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Introduction</a:t>
            </a:r>
          </a:p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Design Good Practice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867F1C-FB32-4070-96B7-0FC77C3106A7}"/>
              </a:ext>
            </a:extLst>
          </p:cNvPr>
          <p:cNvSpPr txBox="1"/>
          <p:nvPr/>
        </p:nvSpPr>
        <p:spPr>
          <a:xfrm flipH="1">
            <a:off x="9623691" y="2767641"/>
            <a:ext cx="28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C47FB8"/>
                </a:solidFill>
                <a:latin typeface="Arial" panose="020B0604020202020204" pitchFamily="34" charset="0"/>
              </a:rPr>
              <a:t>Security Architectures</a:t>
            </a:r>
            <a:endParaRPr lang="en-GB" b="1" dirty="0">
              <a:solidFill>
                <a:srgbClr val="C47FB8"/>
              </a:solidFill>
              <a:latin typeface="Quantify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A7C277C-68CF-4EAE-8C50-7D6A5682B95A}"/>
              </a:ext>
            </a:extLst>
          </p:cNvPr>
          <p:cNvSpPr txBox="1"/>
          <p:nvPr/>
        </p:nvSpPr>
        <p:spPr>
          <a:xfrm flipH="1">
            <a:off x="8684364" y="5040768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EF7056"/>
                </a:solidFill>
                <a:latin typeface="Arial" panose="020B0604020202020204" pitchFamily="34" charset="0"/>
              </a:rPr>
              <a:t>Developing a 'Security Case' - Resources</a:t>
            </a:r>
            <a:endParaRPr lang="en-GB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74D868C-E7A4-4A29-A601-AE1617AC9E47}"/>
              </a:ext>
            </a:extLst>
          </p:cNvPr>
          <p:cNvSpPr txBox="1"/>
          <p:nvPr/>
        </p:nvSpPr>
        <p:spPr>
          <a:xfrm flipH="1">
            <a:off x="514185" y="5038140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Developing a 'Security Case'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latin typeface="Quantify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2CFD50-1E05-485F-AB55-345E4E5308AE}"/>
              </a:ext>
            </a:extLst>
          </p:cNvPr>
          <p:cNvSpPr txBox="1"/>
          <p:nvPr/>
        </p:nvSpPr>
        <p:spPr>
          <a:xfrm flipH="1">
            <a:off x="332463" y="2741004"/>
            <a:ext cx="1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00B293"/>
                </a:solidFill>
                <a:latin typeface="Arial" panose="020B0604020202020204" pitchFamily="34" charset="0"/>
              </a:rPr>
              <a:t>Exam (11:00)</a:t>
            </a:r>
            <a:endParaRPr lang="en-GB" b="1" dirty="0">
              <a:solidFill>
                <a:srgbClr val="00B293"/>
              </a:solidFill>
              <a:latin typeface="Quantif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4" grpId="0"/>
      <p:bldP spid="55" grpId="0"/>
      <p:bldP spid="56" grpId="0"/>
      <p:bldP spid="57" grpId="0"/>
      <p:bldP spid="58" grpId="0"/>
      <p:bldP spid="59" grpId="0"/>
      <p:bldP spid="70" grpId="0"/>
      <p:bldP spid="71" grpId="0"/>
      <p:bldP spid="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913F971-9AF4-4A73-9062-42E0BA44D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EC670AE-ABE4-46DC-BCCD-6E8CE93C16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NIST’s National Voluntary Laboratory Accreditation Program (NVLAP) accredits Common Criteria testing laboratories in the US.</a:t>
            </a:r>
          </a:p>
          <a:p>
            <a:pPr lvl="1"/>
            <a:r>
              <a:rPr lang="en-US" altLang="en-US" sz="3200" dirty="0"/>
              <a:t>CCHIT security criteria are derived, in part, from the Common Criteria.  However, the rigor of the testing laboratories was deemed too expensive. </a:t>
            </a:r>
          </a:p>
          <a:p>
            <a:r>
              <a:rPr lang="en-US" altLang="en-US" sz="3600" dirty="0"/>
              <a:t>Use of the Common criteria in US Federal system procurement is mandatory.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BA053-05CA-4C9B-999B-6164E0AF8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FIPS 140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D6580-4905-44DA-9D22-63AB5EE93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140 series of Federal Information Processing Standards (FIPS) are U.S. government computer security standards that specify requirements for cryptography modules</a:t>
            </a:r>
          </a:p>
          <a:p>
            <a:r>
              <a:rPr lang="en-GB" dirty="0"/>
              <a:t>As of October 2020, FIPS 140-2 and FIPS 140-3 are both accepted as current and active</a:t>
            </a:r>
          </a:p>
          <a:p>
            <a:r>
              <a:rPr lang="en-GB" dirty="0"/>
              <a:t>Coordinates the requirements and standards for cryptographic modules which include both hardware and software components for use by departments and agencies of the United States federal government</a:t>
            </a:r>
          </a:p>
          <a:p>
            <a:r>
              <a:rPr lang="en-GB" dirty="0"/>
              <a:t>FIPS 140 does not purport to provide </a:t>
            </a:r>
            <a:r>
              <a:rPr lang="en-GB" i="1" dirty="0"/>
              <a:t>sufficient</a:t>
            </a:r>
            <a:r>
              <a:rPr lang="en-GB" dirty="0"/>
              <a:t> conditions to guarantee that a module conforming to its requirements is secure, still less that a system built using such modules is secure</a:t>
            </a:r>
          </a:p>
        </p:txBody>
      </p:sp>
    </p:spTree>
    <p:extLst>
      <p:ext uri="{BB962C8B-B14F-4D97-AF65-F5344CB8AC3E}">
        <p14:creationId xmlns:p14="http://schemas.microsoft.com/office/powerpoint/2010/main" val="47537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933460A0-952C-4628-9BBB-B23AAEC1D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88914"/>
            <a:ext cx="8099425" cy="6429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Applicability of FIPS 140-2</a:t>
            </a:r>
          </a:p>
        </p:txBody>
      </p:sp>
      <p:sp>
        <p:nvSpPr>
          <p:cNvPr id="9219" name="Rectangle 5">
            <a:extLst>
              <a:ext uri="{FF2B5EF4-FFF2-40B4-BE49-F238E27FC236}">
                <a16:creationId xmlns:a16="http://schemas.microsoft.com/office/drawing/2014/main" id="{C42BCEBC-F3FB-426D-B5FE-A1A1D614A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6789" y="2241550"/>
            <a:ext cx="10596561" cy="3641725"/>
          </a:xfrm>
        </p:spPr>
        <p:txBody>
          <a:bodyPr/>
          <a:lstStyle/>
          <a:p>
            <a:pPr eaLnBrk="1" hangingPunct="1"/>
            <a:r>
              <a:rPr lang="en-US" altLang="en-US" dirty="0"/>
              <a:t>U.S. Federal organizations must  use validated cryptographic modules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 err="1"/>
              <a:t>GoC</a:t>
            </a:r>
            <a:r>
              <a:rPr lang="en-US" altLang="en-US" dirty="0"/>
              <a:t> departments are recommended by CSE to use validated cryptographic modules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International recognition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5C37483-3700-44EB-BC09-D8C8F6051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6" y="1831976"/>
            <a:ext cx="1851025" cy="3451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3" name="Line 7">
            <a:extLst>
              <a:ext uri="{FF2B5EF4-FFF2-40B4-BE49-F238E27FC236}">
                <a16:creationId xmlns:a16="http://schemas.microsoft.com/office/drawing/2014/main" id="{E5ADA654-F9A9-4147-831D-036757502D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84364" y="2605088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4" name="Text Box 9">
            <a:extLst>
              <a:ext uri="{FF2B5EF4-FFF2-40B4-BE49-F238E27FC236}">
                <a16:creationId xmlns:a16="http://schemas.microsoft.com/office/drawing/2014/main" id="{5D0D94D0-891F-4022-BF66-81CB7752E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9289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Vendor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5" name="Line 11">
            <a:extLst>
              <a:ext uri="{FF2B5EF4-FFF2-40B4-BE49-F238E27FC236}">
                <a16:creationId xmlns:a16="http://schemas.microsoft.com/office/drawing/2014/main" id="{009251BD-80A7-40DB-B3A3-BE5388D9E51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2776" y="3871913"/>
            <a:ext cx="1833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Text Box 13">
            <a:extLst>
              <a:ext uri="{FF2B5EF4-FFF2-40B4-BE49-F238E27FC236}">
                <a16:creationId xmlns:a16="http://schemas.microsoft.com/office/drawing/2014/main" id="{99CE55F8-EF76-40E0-869A-6094FE72C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5476" y="2854326"/>
            <a:ext cx="183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Designs and Produces</a:t>
            </a:r>
          </a:p>
        </p:txBody>
      </p:sp>
      <p:sp>
        <p:nvSpPr>
          <p:cNvPr id="10247" name="Text Box 14">
            <a:extLst>
              <a:ext uri="{FF2B5EF4-FFF2-40B4-BE49-F238E27FC236}">
                <a16:creationId xmlns:a16="http://schemas.microsoft.com/office/drawing/2014/main" id="{3C5C5E09-A175-496A-86B1-6E3EE4957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775" y="3989389"/>
            <a:ext cx="1887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Cryptographic Module and Algorithm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8" name="Rectangle 17">
            <a:extLst>
              <a:ext uri="{FF2B5EF4-FFF2-40B4-BE49-F238E27FC236}">
                <a16:creationId xmlns:a16="http://schemas.microsoft.com/office/drawing/2014/main" id="{402B47FF-EFF8-4DC3-A9F7-7EC4366F1F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7026" y="1831976"/>
            <a:ext cx="1851025" cy="3433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Line 18">
            <a:extLst>
              <a:ext uri="{FF2B5EF4-FFF2-40B4-BE49-F238E27FC236}">
                <a16:creationId xmlns:a16="http://schemas.microsoft.com/office/drawing/2014/main" id="{1E46F6D8-8341-4792-A723-9B8EC8DDEE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38614" y="2605088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0" name="Text Box 19">
            <a:extLst>
              <a:ext uri="{FF2B5EF4-FFF2-40B4-BE49-F238E27FC236}">
                <a16:creationId xmlns:a16="http://schemas.microsoft.com/office/drawing/2014/main" id="{AD252722-492F-475E-A0CA-F169E90B9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9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CMT Lab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51" name="Line 20">
            <a:extLst>
              <a:ext uri="{FF2B5EF4-FFF2-40B4-BE49-F238E27FC236}">
                <a16:creationId xmlns:a16="http://schemas.microsoft.com/office/drawing/2014/main" id="{558ABA06-E062-488A-94FD-F30830F14E5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37026" y="3871913"/>
            <a:ext cx="1833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2" name="Text Box 21">
            <a:extLst>
              <a:ext uri="{FF2B5EF4-FFF2-40B4-BE49-F238E27FC236}">
                <a16:creationId xmlns:a16="http://schemas.microsoft.com/office/drawing/2014/main" id="{77BFE891-34F3-4127-AE16-A9B9F60C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6" y="2854326"/>
            <a:ext cx="183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Tests for Conformance</a:t>
            </a:r>
          </a:p>
        </p:txBody>
      </p:sp>
      <p:sp>
        <p:nvSpPr>
          <p:cNvPr id="10253" name="Text Box 22">
            <a:extLst>
              <a:ext uri="{FF2B5EF4-FFF2-40B4-BE49-F238E27FC236}">
                <a16:creationId xmlns:a16="http://schemas.microsoft.com/office/drawing/2014/main" id="{4D42D6FC-D441-46F8-BE9E-F6A3E349A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3989389"/>
            <a:ext cx="18875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Cryptographic Module and Algorithm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54" name="Rectangle 24">
            <a:extLst>
              <a:ext uri="{FF2B5EF4-FFF2-40B4-BE49-F238E27FC236}">
                <a16:creationId xmlns:a16="http://schemas.microsoft.com/office/drawing/2014/main" id="{0A15303A-7DBB-47AF-9D78-02760ADAC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4" y="1831976"/>
            <a:ext cx="1851025" cy="3451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Line 25">
            <a:extLst>
              <a:ext uri="{FF2B5EF4-FFF2-40B4-BE49-F238E27FC236}">
                <a16:creationId xmlns:a16="http://schemas.microsoft.com/office/drawing/2014/main" id="{CF0FFF66-9AE3-49FC-ABBB-4AC312B291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3501" y="2605088"/>
            <a:ext cx="183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6" name="Text Box 26">
            <a:extLst>
              <a:ext uri="{FF2B5EF4-FFF2-40B4-BE49-F238E27FC236}">
                <a16:creationId xmlns:a16="http://schemas.microsoft.com/office/drawing/2014/main" id="{E147EE60-5923-40F9-A673-6D67F993D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8426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CMVP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57" name="Line 27">
            <a:extLst>
              <a:ext uri="{FF2B5EF4-FFF2-40B4-BE49-F238E27FC236}">
                <a16:creationId xmlns:a16="http://schemas.microsoft.com/office/drawing/2014/main" id="{C9FEA339-623B-48C6-A414-57AD4C2249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1913" y="3871913"/>
            <a:ext cx="1833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8" name="Text Box 28">
            <a:extLst>
              <a:ext uri="{FF2B5EF4-FFF2-40B4-BE49-F238E27FC236}">
                <a16:creationId xmlns:a16="http://schemas.microsoft.com/office/drawing/2014/main" id="{0523F757-79F9-40E4-A22E-8C99ED9118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3" y="2854326"/>
            <a:ext cx="18335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Validates</a:t>
            </a:r>
          </a:p>
        </p:txBody>
      </p:sp>
      <p:sp>
        <p:nvSpPr>
          <p:cNvPr id="10259" name="Text Box 29">
            <a:extLst>
              <a:ext uri="{FF2B5EF4-FFF2-40B4-BE49-F238E27FC236}">
                <a16:creationId xmlns:a16="http://schemas.microsoft.com/office/drawing/2014/main" id="{E51BE6A0-7735-4C4E-AFD6-3B99D28DB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1914" y="3989389"/>
            <a:ext cx="18875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Test Results and Signs Certificate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60" name="Rectangle 31">
            <a:extLst>
              <a:ext uri="{FF2B5EF4-FFF2-40B4-BE49-F238E27FC236}">
                <a16:creationId xmlns:a16="http://schemas.microsoft.com/office/drawing/2014/main" id="{496481C9-9311-4BF4-B429-816AE5D744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1701" y="1831976"/>
            <a:ext cx="1851025" cy="3451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Line 32">
            <a:extLst>
              <a:ext uri="{FF2B5EF4-FFF2-40B4-BE49-F238E27FC236}">
                <a16:creationId xmlns:a16="http://schemas.microsoft.com/office/drawing/2014/main" id="{B8B3F3F0-4A1A-4700-918D-7751161517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04239" y="2605088"/>
            <a:ext cx="1851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2" name="Text Box 33">
            <a:extLst>
              <a:ext uri="{FF2B5EF4-FFF2-40B4-BE49-F238E27FC236}">
                <a16:creationId xmlns:a16="http://schemas.microsoft.com/office/drawing/2014/main" id="{64BDCA07-D5B4-4064-BD0A-3028BFD5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8214" y="1906588"/>
            <a:ext cx="1743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User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63" name="Line 34">
            <a:extLst>
              <a:ext uri="{FF2B5EF4-FFF2-40B4-BE49-F238E27FC236}">
                <a16:creationId xmlns:a16="http://schemas.microsoft.com/office/drawing/2014/main" id="{B21C7AFB-D617-438B-9B67-34AD8F15E6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521701" y="3871913"/>
            <a:ext cx="1833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4" name="Text Box 35">
            <a:extLst>
              <a:ext uri="{FF2B5EF4-FFF2-40B4-BE49-F238E27FC236}">
                <a16:creationId xmlns:a16="http://schemas.microsoft.com/office/drawing/2014/main" id="{03795943-001F-4544-94AA-3D342B874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1" y="2854326"/>
            <a:ext cx="1833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i="1">
                <a:latin typeface="Times New Roman" panose="02020603050405020304" pitchFamily="18" charset="0"/>
              </a:rPr>
              <a:t>Specifies and Purchases</a:t>
            </a:r>
          </a:p>
        </p:txBody>
      </p:sp>
      <p:sp>
        <p:nvSpPr>
          <p:cNvPr id="10265" name="Text Box 36">
            <a:extLst>
              <a:ext uri="{FF2B5EF4-FFF2-40B4-BE49-F238E27FC236}">
                <a16:creationId xmlns:a16="http://schemas.microsoft.com/office/drawing/2014/main" id="{99DEDF5D-18E1-4FC1-BEC5-7B828D849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1700" y="3989389"/>
            <a:ext cx="1887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Security and Assurance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66" name="AutoShape 38">
            <a:extLst>
              <a:ext uri="{FF2B5EF4-FFF2-40B4-BE49-F238E27FC236}">
                <a16:creationId xmlns:a16="http://schemas.microsoft.com/office/drawing/2014/main" id="{7CC4322D-4CE4-44D8-B5D9-622D450DD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3" y="5454651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AutoShape 39">
            <a:extLst>
              <a:ext uri="{FF2B5EF4-FFF2-40B4-BE49-F238E27FC236}">
                <a16:creationId xmlns:a16="http://schemas.microsoft.com/office/drawing/2014/main" id="{C9559200-FA3A-4823-B824-252D67A72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5392739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AutoShape 40">
            <a:extLst>
              <a:ext uri="{FF2B5EF4-FFF2-40B4-BE49-F238E27FC236}">
                <a16:creationId xmlns:a16="http://schemas.microsoft.com/office/drawing/2014/main" id="{289473FD-E0C3-4396-8DE2-F37F789A7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9901" y="5400676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Rectangle 42">
            <a:extLst>
              <a:ext uri="{FF2B5EF4-FFF2-40B4-BE49-F238E27FC236}">
                <a16:creationId xmlns:a16="http://schemas.microsoft.com/office/drawing/2014/main" id="{5E516773-269F-48B9-86EB-A710E0F4E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2926" y="179388"/>
            <a:ext cx="8564563" cy="652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Flow of a FIPS 140-2 Validation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14AD826A-E66A-46D7-9837-F2FE8BE9CE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19325" y="4029076"/>
            <a:ext cx="7848600" cy="21939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Level 1 is the lowest, Level 4 most stringent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Requirements are primarily cumulative by level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Overall rating is lowest rating in all sections</a:t>
            </a:r>
            <a:endParaRPr lang="en-US" altLang="en-US" sz="2400">
              <a:solidFill>
                <a:schemeClr val="bg2"/>
              </a:solidFill>
            </a:endParaRPr>
          </a:p>
        </p:txBody>
      </p:sp>
      <p:sp>
        <p:nvSpPr>
          <p:cNvPr id="11267" name="Line 4">
            <a:extLst>
              <a:ext uri="{FF2B5EF4-FFF2-40B4-BE49-F238E27FC236}">
                <a16:creationId xmlns:a16="http://schemas.microsoft.com/office/drawing/2014/main" id="{662CC2A4-B2E9-4594-9881-BB8AE93E3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6676" y="2655888"/>
            <a:ext cx="7680325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68" name="Text Box 5">
            <a:extLst>
              <a:ext uri="{FF2B5EF4-FFF2-40B4-BE49-F238E27FC236}">
                <a16:creationId xmlns:a16="http://schemas.microsoft.com/office/drawing/2014/main" id="{B6623A04-EA5B-4F61-BCF2-D1DB844BB3C5}"/>
              </a:ext>
            </a:extLst>
          </p:cNvPr>
          <p:cNvSpPr txBox="1">
            <a:spLocks noChangeArrowheads="1"/>
          </p:cNvSpPr>
          <p:nvPr/>
        </p:nvSpPr>
        <p:spPr bwMode="auto">
          <a:xfrm rot="1589">
            <a:off x="1790700" y="2909889"/>
            <a:ext cx="1614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Not Validated</a:t>
            </a:r>
          </a:p>
        </p:txBody>
      </p:sp>
      <p:sp>
        <p:nvSpPr>
          <p:cNvPr id="11269" name="Text Box 6">
            <a:extLst>
              <a:ext uri="{FF2B5EF4-FFF2-40B4-BE49-F238E27FC236}">
                <a16:creationId xmlns:a16="http://schemas.microsoft.com/office/drawing/2014/main" id="{3D3D2E53-E6F0-40F7-9224-555C7D963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1390650"/>
            <a:ext cx="8375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3600">
                <a:latin typeface="Times New Roman" panose="02020603050405020304" pitchFamily="18" charset="0"/>
              </a:rPr>
              <a:t>Security Spectrum</a:t>
            </a:r>
          </a:p>
        </p:txBody>
      </p:sp>
      <p:sp>
        <p:nvSpPr>
          <p:cNvPr id="11270" name="Text Box 7">
            <a:extLst>
              <a:ext uri="{FF2B5EF4-FFF2-40B4-BE49-F238E27FC236}">
                <a16:creationId xmlns:a16="http://schemas.microsoft.com/office/drawing/2014/main" id="{C1102BBC-9D94-49A7-B3E5-7644F4DA7DFF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3949700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1</a:t>
            </a:r>
          </a:p>
        </p:txBody>
      </p:sp>
      <p:sp>
        <p:nvSpPr>
          <p:cNvPr id="11271" name="Text Box 8">
            <a:extLst>
              <a:ext uri="{FF2B5EF4-FFF2-40B4-BE49-F238E27FC236}">
                <a16:creationId xmlns:a16="http://schemas.microsoft.com/office/drawing/2014/main" id="{EB8009A3-E426-4B31-B656-D6B188C78249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4911725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2</a:t>
            </a:r>
          </a:p>
        </p:txBody>
      </p:sp>
      <p:sp>
        <p:nvSpPr>
          <p:cNvPr id="11272" name="Text Box 9">
            <a:extLst>
              <a:ext uri="{FF2B5EF4-FFF2-40B4-BE49-F238E27FC236}">
                <a16:creationId xmlns:a16="http://schemas.microsoft.com/office/drawing/2014/main" id="{0F7629B7-B1E7-41B8-966F-2974BFBA64C4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6657975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3</a:t>
            </a:r>
          </a:p>
        </p:txBody>
      </p:sp>
      <p:sp>
        <p:nvSpPr>
          <p:cNvPr id="11273" name="Text Box 10">
            <a:extLst>
              <a:ext uri="{FF2B5EF4-FFF2-40B4-BE49-F238E27FC236}">
                <a16:creationId xmlns:a16="http://schemas.microsoft.com/office/drawing/2014/main" id="{E40501A7-6132-41E5-84F9-2DDA6EDA9164}"/>
              </a:ext>
            </a:extLst>
          </p:cNvPr>
          <p:cNvSpPr txBox="1">
            <a:spLocks noChangeArrowheads="1"/>
          </p:cNvSpPr>
          <p:nvPr/>
        </p:nvSpPr>
        <p:spPr bwMode="auto">
          <a:xfrm rot="19589442">
            <a:off x="8493125" y="3016251"/>
            <a:ext cx="952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000">
                <a:latin typeface="Times New Roman" panose="02020603050405020304" pitchFamily="18" charset="0"/>
              </a:rPr>
              <a:t>Level 4</a:t>
            </a:r>
          </a:p>
        </p:txBody>
      </p:sp>
      <p:sp>
        <p:nvSpPr>
          <p:cNvPr id="11274" name="Oval 11">
            <a:extLst>
              <a:ext uri="{FF2B5EF4-FFF2-40B4-BE49-F238E27FC236}">
                <a16:creationId xmlns:a16="http://schemas.microsoft.com/office/drawing/2014/main" id="{86D615AC-2E7C-4044-A208-56BED9FF4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9" y="2436813"/>
            <a:ext cx="325437" cy="40005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2">
            <a:extLst>
              <a:ext uri="{FF2B5EF4-FFF2-40B4-BE49-F238E27FC236}">
                <a16:creationId xmlns:a16="http://schemas.microsoft.com/office/drawing/2014/main" id="{EFA78B0B-CF0E-4401-96B6-10851CA15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2436813"/>
            <a:ext cx="323850" cy="40005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3">
            <a:extLst>
              <a:ext uri="{FF2B5EF4-FFF2-40B4-BE49-F238E27FC236}">
                <a16:creationId xmlns:a16="http://schemas.microsoft.com/office/drawing/2014/main" id="{6F60BE30-6512-4B81-A4A4-E95CD1AE0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2436813"/>
            <a:ext cx="323850" cy="40005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4">
            <a:extLst>
              <a:ext uri="{FF2B5EF4-FFF2-40B4-BE49-F238E27FC236}">
                <a16:creationId xmlns:a16="http://schemas.microsoft.com/office/drawing/2014/main" id="{F7E5FB79-168B-43B9-A2CE-72DE7E1E2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7789" y="2436813"/>
            <a:ext cx="325437" cy="40005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Rectangle 15">
            <a:extLst>
              <a:ext uri="{FF2B5EF4-FFF2-40B4-BE49-F238E27FC236}">
                <a16:creationId xmlns:a16="http://schemas.microsoft.com/office/drawing/2014/main" id="{8FC3FE09-79C7-41E9-8856-5D15046FA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201614"/>
            <a:ext cx="7793037" cy="630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140-2 Security Levels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BB8EBF0-144C-4F4A-AD71-4C56BCCAA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85888" y="447676"/>
            <a:ext cx="8597900" cy="665163"/>
          </a:xfrm>
          <a:noFill/>
        </p:spPr>
        <p:txBody>
          <a:bodyPr vert="horz" lIns="90488" tIns="44450" rIns="90488" bIns="44450" rtlCol="0" anchor="ctr">
            <a:normAutofit fontScale="90000"/>
          </a:bodyPr>
          <a:lstStyle/>
          <a:p>
            <a:pPr eaLnBrk="1" hangingPunct="1"/>
            <a:r>
              <a:rPr lang="en-US" altLang="en-US" dirty="0"/>
              <a:t>Cryptographic Algorithms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568B5EF-9C5D-47B9-961F-12A13C9E2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514" y="1719263"/>
            <a:ext cx="8510586" cy="3824287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eaLnBrk="1" hangingPunct="1"/>
            <a:r>
              <a:rPr lang="en-US" altLang="en-US" sz="3200" dirty="0"/>
              <a:t>Must include at least one FIPS approved cryptographic algorithm.</a:t>
            </a:r>
          </a:p>
          <a:p>
            <a:pPr lvl="1" eaLnBrk="1" hangingPunct="1"/>
            <a:r>
              <a:rPr lang="en-US" altLang="en-US" sz="2800" dirty="0"/>
              <a:t>Data Encryption Algorithm (DES)</a:t>
            </a:r>
          </a:p>
          <a:p>
            <a:pPr lvl="1" eaLnBrk="1" hangingPunct="1"/>
            <a:r>
              <a:rPr lang="en-US" altLang="en-US" sz="2800" dirty="0"/>
              <a:t>Triple DES (allowed for U.S. Government use)</a:t>
            </a:r>
          </a:p>
          <a:p>
            <a:pPr lvl="1" eaLnBrk="1" hangingPunct="1"/>
            <a:r>
              <a:rPr lang="en-US" altLang="en-US" sz="2800" dirty="0"/>
              <a:t>Digital Signature Standard (DSA, RSA), Secure Hash Algorithm (SHA-1)</a:t>
            </a:r>
          </a:p>
          <a:p>
            <a:pPr eaLnBrk="1" hangingPunct="1"/>
            <a:r>
              <a:rPr lang="en-US" altLang="en-US" sz="3200" dirty="0"/>
              <a:t>Must meet requirements in FIPS algorithm standard.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050">
            <a:extLst>
              <a:ext uri="{FF2B5EF4-FFF2-40B4-BE49-F238E27FC236}">
                <a16:creationId xmlns:a16="http://schemas.microsoft.com/office/drawing/2014/main" id="{2D1E2901-42A1-4D91-8C5F-5ED2E9F2D5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25413"/>
            <a:ext cx="815340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FIPS 140-1 Security Level 1</a:t>
            </a:r>
          </a:p>
        </p:txBody>
      </p:sp>
      <p:sp>
        <p:nvSpPr>
          <p:cNvPr id="28675" name="Rectangle 2051">
            <a:extLst>
              <a:ext uri="{FF2B5EF4-FFF2-40B4-BE49-F238E27FC236}">
                <a16:creationId xmlns:a16="http://schemas.microsoft.com/office/drawing/2014/main" id="{ED6A6B77-E0F8-4901-A663-4F99A75D4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4" y="1063625"/>
            <a:ext cx="8250237" cy="5151438"/>
          </a:xfrm>
        </p:spPr>
        <p:txBody>
          <a:bodyPr/>
          <a:lstStyle/>
          <a:p>
            <a:pPr eaLnBrk="1" hangingPunct="1"/>
            <a:r>
              <a:rPr lang="en-US" altLang="en-US" dirty="0"/>
              <a:t>Specification of the cryptographic module boundary. </a:t>
            </a:r>
          </a:p>
          <a:p>
            <a:pPr eaLnBrk="1" hangingPunct="1"/>
            <a:r>
              <a:rPr lang="en-US" altLang="en-US" dirty="0"/>
              <a:t>Production-grade equipment.  </a:t>
            </a:r>
          </a:p>
          <a:p>
            <a:pPr eaLnBrk="1" hangingPunct="1"/>
            <a:r>
              <a:rPr lang="en-US" altLang="en-US" dirty="0"/>
              <a:t>Logical separation of roles and services but no required authentication.</a:t>
            </a:r>
          </a:p>
          <a:p>
            <a:pPr eaLnBrk="1" hangingPunct="1"/>
            <a:r>
              <a:rPr lang="en-US" altLang="en-US" dirty="0"/>
              <a:t>FIPS approved key management.</a:t>
            </a:r>
          </a:p>
          <a:p>
            <a:pPr eaLnBrk="1" hangingPunct="1"/>
            <a:r>
              <a:rPr lang="en-US" altLang="en-US" dirty="0"/>
              <a:t>Allows software cryptographic services on a single user general purpose computer.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7B3ED5F-8734-4ED6-94D2-F8B3A76C8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23825"/>
            <a:ext cx="8596312" cy="693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140-1 Security Level 2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3384281D-737A-4861-8526-F071D6549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3" y="1063625"/>
            <a:ext cx="8183562" cy="5138738"/>
          </a:xfrm>
        </p:spPr>
        <p:txBody>
          <a:bodyPr/>
          <a:lstStyle/>
          <a:p>
            <a:pPr eaLnBrk="1" hangingPunct="1"/>
            <a:r>
              <a:rPr lang="en-US" altLang="en-US"/>
              <a:t>Tamper evident coatings or seals, or pick-resistant locks.</a:t>
            </a:r>
          </a:p>
          <a:p>
            <a:pPr eaLnBrk="1" hangingPunct="1"/>
            <a:r>
              <a:rPr lang="en-US" altLang="en-US"/>
              <a:t>Role-based authentication to determine if an operator is authorized to assume a specific role and perform a corresponding set of services.</a:t>
            </a:r>
          </a:p>
          <a:p>
            <a:pPr eaLnBrk="1" hangingPunct="1"/>
            <a:r>
              <a:rPr lang="en-US" altLang="en-US"/>
              <a:t>Allows software cryptography in evaluated multi-user timeshared systems.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27E5C35-109E-450A-A9E3-423D8C9EF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4" y="123825"/>
            <a:ext cx="8796337" cy="693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140-1 Security Level 3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4B93CDCF-8F78-41CB-AE55-10BB7DFD6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4" y="1063626"/>
            <a:ext cx="8250237" cy="5172075"/>
          </a:xfrm>
        </p:spPr>
        <p:txBody>
          <a:bodyPr/>
          <a:lstStyle/>
          <a:p>
            <a:pPr eaLnBrk="1" hangingPunct="1"/>
            <a:r>
              <a:rPr lang="en-US" altLang="en-US"/>
              <a:t>Tamper detection and response for covers and doors.</a:t>
            </a:r>
          </a:p>
          <a:p>
            <a:pPr eaLnBrk="1" hangingPunct="1"/>
            <a:r>
              <a:rPr lang="en-US" altLang="en-US"/>
              <a:t>Identity-based authentication.</a:t>
            </a:r>
          </a:p>
          <a:p>
            <a:pPr eaLnBrk="1" hangingPunct="1"/>
            <a:r>
              <a:rPr lang="en-US" altLang="en-US"/>
              <a:t>Stronger requirements for entering and outputting critical security parameters and cryptographic keys.</a:t>
            </a:r>
          </a:p>
          <a:p>
            <a:pPr eaLnBrk="1" hangingPunct="1"/>
            <a:r>
              <a:rPr lang="en-US" altLang="en-US"/>
              <a:t>Trusted path requirements for modules using trusted operating systems.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>
            <a:extLst>
              <a:ext uri="{FF2B5EF4-FFF2-40B4-BE49-F238E27FC236}">
                <a16:creationId xmlns:a16="http://schemas.microsoft.com/office/drawing/2014/main" id="{2D9EED5B-E686-495E-8B8A-F4A4F0859A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1663" y="168275"/>
            <a:ext cx="8126412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FIPS 140-1 Security Level 4</a:t>
            </a:r>
          </a:p>
        </p:txBody>
      </p:sp>
      <p:sp>
        <p:nvSpPr>
          <p:cNvPr id="31747" name="Rectangle 1027">
            <a:extLst>
              <a:ext uri="{FF2B5EF4-FFF2-40B4-BE49-F238E27FC236}">
                <a16:creationId xmlns:a16="http://schemas.microsoft.com/office/drawing/2014/main" id="{2A2D61F9-3B11-4FE7-9A2F-5AFBF76F9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71663" y="1063626"/>
            <a:ext cx="8240712" cy="4151313"/>
          </a:xfrm>
        </p:spPr>
        <p:txBody>
          <a:bodyPr/>
          <a:lstStyle/>
          <a:p>
            <a:pPr eaLnBrk="1" hangingPunct="1"/>
            <a:r>
              <a:rPr lang="en-US" altLang="en-US"/>
              <a:t>Envelope of protection around the entire cryptographic module.</a:t>
            </a:r>
          </a:p>
          <a:p>
            <a:pPr eaLnBrk="1" hangingPunct="1"/>
            <a:r>
              <a:rPr lang="en-US" altLang="en-US"/>
              <a:t>Environmental failure protection and testing.</a:t>
            </a:r>
          </a:p>
          <a:p>
            <a:pPr eaLnBrk="1" hangingPunct="1"/>
            <a:r>
              <a:rPr lang="en-US" altLang="en-US"/>
              <a:t>Formal modeling for software.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0309-4622-4385-B2D0-875A6F3C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Resources available to aid with the development of a security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CF2D-5EFA-4028-8B24-836B41AA9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Criteria</a:t>
            </a:r>
          </a:p>
          <a:p>
            <a:r>
              <a:rPr lang="en-GB" dirty="0"/>
              <a:t>FIPS 140</a:t>
            </a:r>
          </a:p>
          <a:p>
            <a:r>
              <a:rPr lang="en-GB" dirty="0"/>
              <a:t>NCSC CAPS</a:t>
            </a:r>
          </a:p>
        </p:txBody>
      </p:sp>
    </p:spTree>
    <p:extLst>
      <p:ext uri="{BB962C8B-B14F-4D97-AF65-F5344CB8AC3E}">
        <p14:creationId xmlns:p14="http://schemas.microsoft.com/office/powerpoint/2010/main" val="1044748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DB65F16C-AFF2-4861-BD5E-3420C0A96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350837"/>
            <a:ext cx="11210925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000" dirty="0">
                <a:solidFill>
                  <a:srgbClr val="0070C0"/>
                </a:solidFill>
                <a:latin typeface="Quantify" pitchFamily="2" charset="0"/>
              </a:rPr>
              <a:t>Differences Between FIPS 140-1 and FIPS 140-2</a:t>
            </a:r>
          </a:p>
        </p:txBody>
      </p:sp>
      <p:sp>
        <p:nvSpPr>
          <p:cNvPr id="32771" name="Rectangle 1027">
            <a:extLst>
              <a:ext uri="{FF2B5EF4-FFF2-40B4-BE49-F238E27FC236}">
                <a16:creationId xmlns:a16="http://schemas.microsoft.com/office/drawing/2014/main" id="{2D41946E-7FCF-4C9A-B146-4637E39E0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" y="1387475"/>
            <a:ext cx="42926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FIPS 140-1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1.  Overview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2.  Glossary of Terms and Acronyms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3.  Functional Security Requirements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4.  Security Requirements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  4.1  Cryptographic Modules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  4.2  Cryptographic Module Interfaces</a:t>
            </a:r>
          </a:p>
          <a:p>
            <a:endParaRPr lang="en-US" altLang="en-US" dirty="0">
              <a:latin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32772" name="Rectangle 1028">
            <a:extLst>
              <a:ext uri="{FF2B5EF4-FFF2-40B4-BE49-F238E27FC236}">
                <a16:creationId xmlns:a16="http://schemas.microsoft.com/office/drawing/2014/main" id="{E8668E5D-B4E1-4066-8ABA-2F3406B74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1613" y="1308893"/>
            <a:ext cx="4629150" cy="418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latin typeface="Times New Roman" panose="02020603050405020304" pitchFamily="18" charset="0"/>
              </a:rPr>
              <a:t>FIPS 140-2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1.  Overview</a:t>
            </a:r>
          </a:p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2.  Glossary of Terms and Acronyms*</a:t>
            </a:r>
            <a:endParaRPr lang="en-US" altLang="en-US" dirty="0">
              <a:latin typeface="Times New Roman" panose="02020603050405020304" pitchFamily="18" charset="0"/>
            </a:endParaRPr>
          </a:p>
          <a:p>
            <a:r>
              <a:rPr lang="en-US" altLang="en-US" dirty="0">
                <a:latin typeface="Times New Roman" panose="02020603050405020304" pitchFamily="18" charset="0"/>
              </a:rPr>
              <a:t>3.  Functional Security Requirements</a:t>
            </a:r>
          </a:p>
          <a:p>
            <a:r>
              <a:rPr lang="en-US" altLang="en-US" dirty="0">
                <a:latin typeface="Times New Roman" panose="02020603050405020304" pitchFamily="18" charset="0"/>
              </a:rPr>
              <a:t>4.  Security Requirements</a:t>
            </a:r>
          </a:p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4.1  Cryptographic Module Specification*</a:t>
            </a:r>
          </a:p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dirty="0">
                <a:latin typeface="Times New Roman" panose="02020603050405020304" pitchFamily="18" charset="0"/>
              </a:rPr>
              <a:t>4.2  Cryptographic Module Interfaces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Text Box 1029">
            <a:extLst>
              <a:ext uri="{FF2B5EF4-FFF2-40B4-BE49-F238E27FC236}">
                <a16:creationId xmlns:a16="http://schemas.microsoft.com/office/drawing/2014/main" id="{32555EBF-6086-4BBC-9A9B-49B7459BF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6569" y="6112669"/>
            <a:ext cx="562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* Section added or significantly revised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C0D1F-689D-42CE-BD5F-78412E6BF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NCSC 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9E95B-899C-4723-8CFD-D1C718034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CAPS evaluations are an involved and technical process that is best defined as a partnership between the developer and NCSC</a:t>
            </a:r>
          </a:p>
          <a:p>
            <a:r>
              <a:rPr lang="en-GB" dirty="0"/>
              <a:t>Certified Assisted Products (CAPS)</a:t>
            </a:r>
          </a:p>
          <a:p>
            <a:r>
              <a:rPr lang="en-GB" dirty="0"/>
              <a:t>CAPS combines the cryptographic knowledge of the NCSC with the private sector's expertise and resources to accelerate the development of High Grade products</a:t>
            </a:r>
          </a:p>
          <a:p>
            <a:r>
              <a:rPr lang="en-GB" dirty="0"/>
              <a:t>Cryptographic products use encryption to provide security. Such products include disk encryptors, link and network encryptors, secure radios and access control devices</a:t>
            </a:r>
          </a:p>
          <a:p>
            <a:r>
              <a:rPr lang="en-GB" dirty="0"/>
              <a:t>CAPS also evaluates products that control data flow between domains of differing classifications (cross-domain solutions)</a:t>
            </a:r>
          </a:p>
          <a:p>
            <a:r>
              <a:rPr lang="en-GB" dirty="0"/>
              <a:t>CAPS verifies that products have met the standards of HMG policy</a:t>
            </a:r>
          </a:p>
        </p:txBody>
      </p:sp>
    </p:spTree>
    <p:extLst>
      <p:ext uri="{BB962C8B-B14F-4D97-AF65-F5344CB8AC3E}">
        <p14:creationId xmlns:p14="http://schemas.microsoft.com/office/powerpoint/2010/main" val="2200789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7D5E2-31F9-4AE4-BA64-E049A4C8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How Threats can be Modelled Using the STRIDE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FE5CF-3A45-444D-9DC5-B92BABD65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Spoofing</a:t>
            </a:r>
          </a:p>
          <a:p>
            <a:r>
              <a:rPr lang="en-GB" dirty="0"/>
              <a:t>Tampering</a:t>
            </a:r>
          </a:p>
          <a:p>
            <a:r>
              <a:rPr lang="en-GB" dirty="0"/>
              <a:t>Repudiation</a:t>
            </a:r>
          </a:p>
          <a:p>
            <a:r>
              <a:rPr lang="en-GB" dirty="0"/>
              <a:t>Information disclosure</a:t>
            </a:r>
          </a:p>
          <a:p>
            <a:r>
              <a:rPr lang="en-GB" dirty="0"/>
              <a:t>Denial of service</a:t>
            </a:r>
          </a:p>
          <a:p>
            <a:r>
              <a:rPr lang="en-GB" dirty="0"/>
              <a:t>Elevation of privilege</a:t>
            </a:r>
          </a:p>
        </p:txBody>
      </p:sp>
    </p:spTree>
    <p:extLst>
      <p:ext uri="{BB962C8B-B14F-4D97-AF65-F5344CB8AC3E}">
        <p14:creationId xmlns:p14="http://schemas.microsoft.com/office/powerpoint/2010/main" val="1171832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974850" y="3316805"/>
            <a:ext cx="8229600" cy="3419476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Identify Threats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973263" y="1598613"/>
            <a:ext cx="8229600" cy="2154436"/>
          </a:xfrm>
        </p:spPr>
        <p:txBody>
          <a:bodyPr/>
          <a:lstStyle/>
          <a:p>
            <a:r>
              <a:rPr lang="en-US" dirty="0"/>
              <a:t>Experts can brainstorm</a:t>
            </a:r>
          </a:p>
          <a:p>
            <a:r>
              <a:rPr lang="en-US" dirty="0"/>
              <a:t>How to do this without being an expert?</a:t>
            </a:r>
          </a:p>
          <a:p>
            <a:pPr lvl="1"/>
            <a:r>
              <a:rPr lang="en-US" dirty="0"/>
              <a:t>Use STRIDE to step through the diagram elements</a:t>
            </a:r>
          </a:p>
          <a:p>
            <a:pPr lvl="1"/>
            <a:r>
              <a:rPr lang="en-US" dirty="0"/>
              <a:t>Get specific about threat manifestation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49350" y="3391213"/>
          <a:ext cx="6799754" cy="31808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78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928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Threat                                                 Property we want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poofing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ampering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Integrity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epudiation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Nonrepudiation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nformation Disclosure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Confidentiality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enial of Service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Availability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10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b="1" kern="1200" cap="none" spc="0" dirty="0">
                          <a:ln>
                            <a:noFill/>
                          </a:ln>
                          <a:solidFill>
                            <a:schemeClr val="accent3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levation of Privilege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2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Authorization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E5D8B-A01C-4D91-BA90-0F79C43A4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5CA7D-ECC5-46FE-8B7D-BDFEBF010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STRIDE is a model of threats developed by </a:t>
            </a:r>
            <a:r>
              <a:rPr lang="en-GB" dirty="0" err="1"/>
              <a:t>Praerit</a:t>
            </a:r>
            <a:r>
              <a:rPr lang="en-GB" dirty="0"/>
              <a:t> Garg and Loren </a:t>
            </a:r>
            <a:r>
              <a:rPr lang="en-GB" dirty="0" err="1"/>
              <a:t>Kohnfelder</a:t>
            </a:r>
            <a:r>
              <a:rPr lang="en-GB" dirty="0"/>
              <a:t> at Microsoft for identifying computer security threats</a:t>
            </a:r>
          </a:p>
          <a:p>
            <a:r>
              <a:rPr lang="en-GB" dirty="0"/>
              <a:t>It provides a mnemonic for security threats in six categories</a:t>
            </a:r>
          </a:p>
        </p:txBody>
      </p:sp>
    </p:spTree>
    <p:extLst>
      <p:ext uri="{BB962C8B-B14F-4D97-AF65-F5344CB8AC3E}">
        <p14:creationId xmlns:p14="http://schemas.microsoft.com/office/powerpoint/2010/main" val="393346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42548" y="1771025"/>
            <a:ext cx="11364004" cy="4721850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Spoofing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878866" y="1981956"/>
          <a:ext cx="9455494" cy="407585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423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1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7600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S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poofing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600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Authentication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667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Impersonating something or someone else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984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6267" marR="126267" marT="126267" marB="126267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Pretending to be any of </a:t>
                      </a:r>
                      <a:r>
                        <a:rPr lang="en-US" sz="3300" dirty="0" err="1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billg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, microsoft.com, or ntdll.dll</a:t>
                      </a:r>
                    </a:p>
                  </a:txBody>
                  <a:tcPr marL="126267" marR="126267" marT="126267" marB="1262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61359" y="2094362"/>
            <a:ext cx="11059732" cy="4001638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Tampering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72126" y="2279099"/>
          <a:ext cx="9202325" cy="351007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58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73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T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ampering</a:t>
                      </a: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3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Integrity</a:t>
                      </a: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31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Modifying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data or code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8128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2886" marR="122886" marT="122886" marB="122886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baseline="0" dirty="0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Modifying a DLL on disk or DVD, or a packet as it traverses the LAN </a:t>
                      </a:r>
                    </a:p>
                  </a:txBody>
                  <a:tcPr marL="122886" marR="122886" marT="122886" marB="1228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84140" y="1780409"/>
            <a:ext cx="10642720" cy="4848992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Repudiation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59891" y="1944808"/>
          <a:ext cx="8855344" cy="4473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6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85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951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r>
                        <a:rPr lang="en-US" sz="31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R</a:t>
                      </a:r>
                      <a:r>
                        <a:rPr lang="en-US" sz="3100" b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epudiation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51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Non-Repudiation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252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Claiming to have not performed</a:t>
                      </a:r>
                      <a:b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</a:b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an action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204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18252" marR="118252" marT="118252" marB="118252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kern="1200" baseline="0" dirty="0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“I didn’t send that email,” “I didn’t modify that file,” “I certainly didn’t visit that Web site, dear!”</a:t>
                      </a:r>
                    </a:p>
                  </a:txBody>
                  <a:tcPr marL="118252" marR="118252" marT="118252" marB="11825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20588" y="1690688"/>
            <a:ext cx="10833212" cy="4951416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Information Disclosure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112334" y="1794784"/>
          <a:ext cx="9013845" cy="509906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10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3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31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I</a:t>
                      </a: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nformation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Disclosure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319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Confidentiality</a:t>
                      </a: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451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Exposing information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to someone not authorized to see it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8976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0369" marR="120369" marT="60185" marB="60185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Allowing</a:t>
                      </a:r>
                      <a:r>
                        <a:rPr lang="en-US" sz="32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someone to read the Windows source code; publishing a list of customers to a Web site</a:t>
                      </a:r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  <a:p>
                      <a:endParaRPr lang="en-US" sz="32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0369" marR="120369" marT="60185" marB="6018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211800" y="1563808"/>
            <a:ext cx="11245882" cy="5075118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Denial of Service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1762996"/>
          <a:ext cx="9357208" cy="452007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398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8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972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r>
                        <a:rPr lang="en-US" sz="33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D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enial of Service</a:t>
                      </a: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72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Availability</a:t>
                      </a: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72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Deny</a:t>
                      </a:r>
                      <a:r>
                        <a:rPr lang="en-US" sz="33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or degrade service to users</a:t>
                      </a:r>
                      <a:endParaRPr lang="en-US" sz="33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9176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24954" marR="124954" marT="124954" marB="124954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Crashing Windows or a Web site, sending a packet and absorbing seconds of CPU time, or routing packets into a black hole</a:t>
                      </a:r>
                    </a:p>
                  </a:txBody>
                  <a:tcPr marL="124954" marR="124954" marT="124954" marB="12495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C17B5-DBFF-4D41-8902-EE80C59F5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A0111-53BB-4E80-9F7F-3BA28153D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Common Criteria is a widely recognised international scheme used to assure security-enforcing products</a:t>
            </a:r>
          </a:p>
          <a:p>
            <a:r>
              <a:rPr lang="en-GB" sz="3600" dirty="0"/>
              <a:t>It provides formal recognition that a developer's claims about the security features of their product are valid and have been independently tested against recognised criteria, to a formalised methodology</a:t>
            </a:r>
          </a:p>
        </p:txBody>
      </p:sp>
    </p:spTree>
    <p:extLst>
      <p:ext uri="{BB962C8B-B14F-4D97-AF65-F5344CB8AC3E}">
        <p14:creationId xmlns:p14="http://schemas.microsoft.com/office/powerpoint/2010/main" val="3350931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02192" y="1458045"/>
            <a:ext cx="10701816" cy="5323756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Threat: Elevation of Privilege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82904" y="1645420"/>
          <a:ext cx="8904517" cy="4756365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82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45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Threat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r>
                        <a:rPr lang="en-US" sz="3100" b="1" dirty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UI" pitchFamily="34" charset="0"/>
                          <a:cs typeface="Segoe UI" pitchFamily="34" charset="0"/>
                        </a:rPr>
                        <a:t>E</a:t>
                      </a: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levation of Privilege (</a:t>
                      </a:r>
                      <a:r>
                        <a:rPr lang="en-US" sz="3100" dirty="0" err="1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EoP</a:t>
                      </a: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)</a:t>
                      </a: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455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Property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Authorization</a:t>
                      </a: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9091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Definition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Gain capabilities</a:t>
                      </a:r>
                      <a:r>
                        <a:rPr lang="en-US" sz="3100" baseline="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 without proper authorization</a:t>
                      </a:r>
                      <a:endParaRPr lang="en-US" sz="31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0364">
                <a:tc>
                  <a:txBody>
                    <a:bodyPr/>
                    <a:lstStyle/>
                    <a:p>
                      <a:r>
                        <a:rPr lang="en-US" sz="3100" dirty="0">
                          <a:solidFill>
                            <a:schemeClr val="bg1"/>
                          </a:solidFill>
                          <a:latin typeface="Segoe UI" pitchFamily="34" charset="0"/>
                          <a:cs typeface="Segoe UI" pitchFamily="34" charset="0"/>
                        </a:rPr>
                        <a:t>Example</a:t>
                      </a:r>
                    </a:p>
                  </a:txBody>
                  <a:tcPr marL="118909" marR="118909" marT="118909" marB="118909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100" kern="1200" dirty="0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Allowing a remote Internet user to run commands is the classic example, but going from a “Limited User” to “Admin” is also </a:t>
                      </a:r>
                      <a:r>
                        <a:rPr lang="en-US" sz="3100" kern="1200" dirty="0" err="1">
                          <a:solidFill>
                            <a:schemeClr val="bg1"/>
                          </a:solidFill>
                          <a:latin typeface="Segoe UI" pitchFamily="34" charset="0"/>
                          <a:ea typeface="+mn-ea"/>
                          <a:cs typeface="Segoe UI" pitchFamily="34" charset="0"/>
                        </a:rPr>
                        <a:t>EoP</a:t>
                      </a:r>
                      <a:endParaRPr lang="en-US" sz="3100" dirty="0">
                        <a:solidFill>
                          <a:schemeClr val="bg1"/>
                        </a:solidFill>
                        <a:latin typeface="Segoe UI" pitchFamily="34" charset="0"/>
                        <a:cs typeface="Segoe UI" pitchFamily="34" charset="0"/>
                      </a:endParaRPr>
                    </a:p>
                  </a:txBody>
                  <a:tcPr marL="118909" marR="118909" marT="118909" marB="1189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ounded Rectangle 51"/>
          <p:cNvSpPr/>
          <p:nvPr/>
        </p:nvSpPr>
        <p:spPr>
          <a:xfrm>
            <a:off x="1562100" y="1354207"/>
            <a:ext cx="9067800" cy="5453004"/>
          </a:xfrm>
          <a:prstGeom prst="roundRect">
            <a:avLst>
              <a:gd name="adj" fmla="val 6439"/>
            </a:avLst>
          </a:prstGeom>
          <a:solidFill>
            <a:srgbClr val="005194">
              <a:alpha val="50000"/>
            </a:srgb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124322" y="1350125"/>
            <a:ext cx="8127994" cy="5587944"/>
            <a:chOff x="381000" y="1169988"/>
            <a:chExt cx="8152904" cy="5605069"/>
          </a:xfrm>
        </p:grpSpPr>
        <p:grpSp>
          <p:nvGrpSpPr>
            <p:cNvPr id="39939" name="Group 25"/>
            <p:cNvGrpSpPr>
              <a:grpSpLocks/>
            </p:cNvGrpSpPr>
            <p:nvPr/>
          </p:nvGrpSpPr>
          <p:grpSpPr bwMode="auto">
            <a:xfrm>
              <a:off x="381000" y="1873250"/>
              <a:ext cx="1262062" cy="913865"/>
              <a:chOff x="213" y="687"/>
              <a:chExt cx="860" cy="738"/>
            </a:xfrm>
          </p:grpSpPr>
          <p:sp>
            <p:nvSpPr>
              <p:cNvPr id="39977" name="Rectangle 4"/>
              <p:cNvSpPr>
                <a:spLocks noChangeArrowheads="1"/>
              </p:cNvSpPr>
              <p:nvPr/>
            </p:nvSpPr>
            <p:spPr bwMode="auto">
              <a:xfrm>
                <a:off x="351" y="687"/>
                <a:ext cx="722" cy="405"/>
              </a:xfrm>
              <a:prstGeom prst="rect">
                <a:avLst/>
              </a:prstGeom>
              <a:noFill/>
              <a:ln w="15875" algn="ctr">
                <a:solidFill>
                  <a:schemeClr val="accent6"/>
                </a:solidFill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39978" name="Text Box 13"/>
              <p:cNvSpPr txBox="1">
                <a:spLocks noChangeArrowheads="1"/>
              </p:cNvSpPr>
              <p:nvPr/>
            </p:nvSpPr>
            <p:spPr bwMode="auto">
              <a:xfrm>
                <a:off x="213" y="1095"/>
                <a:ext cx="139" cy="330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39940" name="Oval 5"/>
            <p:cNvSpPr>
              <a:spLocks noChangeArrowheads="1"/>
            </p:cNvSpPr>
            <p:nvPr/>
          </p:nvSpPr>
          <p:spPr bwMode="auto">
            <a:xfrm>
              <a:off x="633413" y="3160713"/>
              <a:ext cx="890587" cy="877887"/>
            </a:xfrm>
            <a:prstGeom prst="ellipse">
              <a:avLst/>
            </a:prstGeom>
            <a:noFill/>
            <a:ln w="15875" algn="ctr">
              <a:solidFill>
                <a:schemeClr val="accent6"/>
              </a:solidFill>
              <a:round/>
              <a:headEnd/>
              <a:tailEnd type="none" w="lg" len="lg"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1" name="Text Box 14"/>
            <p:cNvSpPr txBox="1">
              <a:spLocks noChangeArrowheads="1"/>
            </p:cNvSpPr>
            <p:nvPr/>
          </p:nvSpPr>
          <p:spPr bwMode="auto">
            <a:xfrm>
              <a:off x="455613" y="4122905"/>
              <a:ext cx="988388" cy="408196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Process</a:t>
              </a:r>
            </a:p>
          </p:txBody>
        </p:sp>
        <p:grpSp>
          <p:nvGrpSpPr>
            <p:cNvPr id="39942" name="Group 23"/>
            <p:cNvGrpSpPr>
              <a:grpSpLocks/>
            </p:cNvGrpSpPr>
            <p:nvPr/>
          </p:nvGrpSpPr>
          <p:grpSpPr bwMode="auto">
            <a:xfrm>
              <a:off x="412752" y="4837113"/>
              <a:ext cx="1290638" cy="985837"/>
              <a:chOff x="360" y="2789"/>
              <a:chExt cx="813" cy="621"/>
            </a:xfrm>
          </p:grpSpPr>
          <p:grpSp>
            <p:nvGrpSpPr>
              <p:cNvPr id="39973" name="Group 6"/>
              <p:cNvGrpSpPr>
                <a:grpSpLocks/>
              </p:cNvGrpSpPr>
              <p:nvPr/>
            </p:nvGrpSpPr>
            <p:grpSpPr bwMode="auto">
              <a:xfrm>
                <a:off x="430" y="2789"/>
                <a:ext cx="704" cy="293"/>
                <a:chOff x="411" y="3170"/>
                <a:chExt cx="704" cy="293"/>
              </a:xfrm>
            </p:grpSpPr>
            <p:sp>
              <p:nvSpPr>
                <p:cNvPr id="39975" name="Line 7"/>
                <p:cNvSpPr>
                  <a:spLocks noChangeShapeType="1"/>
                </p:cNvSpPr>
                <p:nvPr/>
              </p:nvSpPr>
              <p:spPr bwMode="auto">
                <a:xfrm>
                  <a:off x="411" y="3170"/>
                  <a:ext cx="703" cy="0"/>
                </a:xfrm>
                <a:prstGeom prst="line">
                  <a:avLst/>
                </a:prstGeom>
                <a:noFill/>
                <a:ln w="15875">
                  <a:solidFill>
                    <a:schemeClr val="accent6"/>
                  </a:solidFill>
                  <a:round/>
                  <a:headEnd/>
                  <a:tailEnd type="none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39976" name="Line 8"/>
                <p:cNvSpPr>
                  <a:spLocks noChangeShapeType="1"/>
                </p:cNvSpPr>
                <p:nvPr/>
              </p:nvSpPr>
              <p:spPr bwMode="auto">
                <a:xfrm>
                  <a:off x="412" y="3463"/>
                  <a:ext cx="703" cy="0"/>
                </a:xfrm>
                <a:prstGeom prst="line">
                  <a:avLst/>
                </a:prstGeom>
                <a:noFill/>
                <a:ln w="15875">
                  <a:solidFill>
                    <a:schemeClr val="accent6"/>
                  </a:solidFill>
                  <a:round/>
                  <a:headEnd/>
                  <a:tailEnd type="none" w="lg" len="lg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39974" name="Text Box 16"/>
              <p:cNvSpPr txBox="1">
                <a:spLocks noChangeArrowheads="1"/>
              </p:cNvSpPr>
              <p:nvPr/>
            </p:nvSpPr>
            <p:spPr bwMode="auto">
              <a:xfrm>
                <a:off x="360" y="3153"/>
                <a:ext cx="813" cy="257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Data Store</a:t>
                </a:r>
              </a:p>
            </p:txBody>
          </p:sp>
        </p:grpSp>
        <p:grpSp>
          <p:nvGrpSpPr>
            <p:cNvPr id="39943" name="Group 22"/>
            <p:cNvGrpSpPr>
              <a:grpSpLocks/>
            </p:cNvGrpSpPr>
            <p:nvPr/>
          </p:nvGrpSpPr>
          <p:grpSpPr bwMode="auto">
            <a:xfrm>
              <a:off x="685799" y="6019800"/>
              <a:ext cx="1393825" cy="755257"/>
              <a:chOff x="349" y="3528"/>
              <a:chExt cx="987" cy="618"/>
            </a:xfrm>
          </p:grpSpPr>
          <p:cxnSp>
            <p:nvCxnSpPr>
              <p:cNvPr id="39971" name="AutoShape 9"/>
              <p:cNvCxnSpPr>
                <a:cxnSpLocks noChangeShapeType="1"/>
              </p:cNvCxnSpPr>
              <p:nvPr/>
            </p:nvCxnSpPr>
            <p:spPr bwMode="auto">
              <a:xfrm flipV="1">
                <a:off x="349" y="3528"/>
                <a:ext cx="987" cy="487"/>
              </a:xfrm>
              <a:prstGeom prst="curvedConnector3">
                <a:avLst>
                  <a:gd name="adj1" fmla="val -8106"/>
                </a:avLst>
              </a:prstGeom>
              <a:noFill/>
              <a:ln w="15875">
                <a:solidFill>
                  <a:schemeClr val="accent6"/>
                </a:solidFill>
                <a:round/>
                <a:headEnd/>
                <a:tailEnd type="triangle" w="lg" len="lg"/>
              </a:ln>
            </p:spPr>
          </p:cxnSp>
          <p:sp>
            <p:nvSpPr>
              <p:cNvPr id="39972" name="Text Box 17"/>
              <p:cNvSpPr txBox="1">
                <a:spLocks noChangeArrowheads="1"/>
              </p:cNvSpPr>
              <p:nvPr/>
            </p:nvSpPr>
            <p:spPr bwMode="auto">
              <a:xfrm>
                <a:off x="604" y="3812"/>
                <a:ext cx="145" cy="334"/>
              </a:xfrm>
              <a:prstGeom prst="rect">
                <a:avLst/>
              </a:prstGeom>
              <a:noFill/>
              <a:ln w="15875" algn="ctr">
                <a:noFill/>
                <a:miter lim="800000"/>
                <a:headEnd/>
                <a:tailEnd type="none" w="lg" len="lg"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endParaRPr lang="en-US" dirty="0"/>
              </a:p>
            </p:txBody>
          </p:sp>
        </p:grpSp>
        <p:sp>
          <p:nvSpPr>
            <p:cNvPr id="39944" name="Line 19"/>
            <p:cNvSpPr>
              <a:spLocks noChangeShapeType="1"/>
            </p:cNvSpPr>
            <p:nvPr/>
          </p:nvSpPr>
          <p:spPr bwMode="auto">
            <a:xfrm>
              <a:off x="395288" y="5867400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5" name="Line 20"/>
            <p:cNvSpPr>
              <a:spLocks noChangeShapeType="1"/>
            </p:cNvSpPr>
            <p:nvPr/>
          </p:nvSpPr>
          <p:spPr bwMode="auto">
            <a:xfrm>
              <a:off x="395288" y="4573588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6" name="Line 21"/>
            <p:cNvSpPr>
              <a:spLocks noChangeShapeType="1"/>
            </p:cNvSpPr>
            <p:nvPr/>
          </p:nvSpPr>
          <p:spPr bwMode="auto">
            <a:xfrm>
              <a:off x="395288" y="2981325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7" name="Line 27"/>
            <p:cNvSpPr>
              <a:spLocks noChangeShapeType="1"/>
            </p:cNvSpPr>
            <p:nvPr/>
          </p:nvSpPr>
          <p:spPr bwMode="auto">
            <a:xfrm>
              <a:off x="395288" y="1736725"/>
              <a:ext cx="7877175" cy="0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8" name="Line 28"/>
            <p:cNvSpPr>
              <a:spLocks noChangeShapeType="1"/>
            </p:cNvSpPr>
            <p:nvPr/>
          </p:nvSpPr>
          <p:spPr bwMode="auto">
            <a:xfrm flipV="1">
              <a:off x="3097213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49" name="Text Box 29"/>
            <p:cNvSpPr txBox="1">
              <a:spLocks noChangeArrowheads="1"/>
            </p:cNvSpPr>
            <p:nvPr/>
          </p:nvSpPr>
          <p:spPr bwMode="auto">
            <a:xfrm>
              <a:off x="3233738" y="1264988"/>
              <a:ext cx="4964616" cy="408196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en-US" b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	T          R           I          D	       E</a:t>
              </a:r>
            </a:p>
          </p:txBody>
        </p:sp>
        <p:sp>
          <p:nvSpPr>
            <p:cNvPr id="39950" name="Line 30"/>
            <p:cNvSpPr>
              <a:spLocks noChangeShapeType="1"/>
            </p:cNvSpPr>
            <p:nvPr/>
          </p:nvSpPr>
          <p:spPr bwMode="auto">
            <a:xfrm flipV="1">
              <a:off x="3987800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1" name="Line 31"/>
            <p:cNvSpPr>
              <a:spLocks noChangeShapeType="1"/>
            </p:cNvSpPr>
            <p:nvPr/>
          </p:nvSpPr>
          <p:spPr bwMode="auto">
            <a:xfrm flipV="1">
              <a:off x="4878388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2" name="Line 32"/>
            <p:cNvSpPr>
              <a:spLocks noChangeShapeType="1"/>
            </p:cNvSpPr>
            <p:nvPr/>
          </p:nvSpPr>
          <p:spPr bwMode="auto">
            <a:xfrm flipV="1">
              <a:off x="5768975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3" name="Line 33"/>
            <p:cNvSpPr>
              <a:spLocks noChangeShapeType="1"/>
            </p:cNvSpPr>
            <p:nvPr/>
          </p:nvSpPr>
          <p:spPr bwMode="auto">
            <a:xfrm flipV="1">
              <a:off x="6659563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954" name="Line 34"/>
            <p:cNvSpPr>
              <a:spLocks noChangeShapeType="1"/>
            </p:cNvSpPr>
            <p:nvPr/>
          </p:nvSpPr>
          <p:spPr bwMode="auto">
            <a:xfrm flipV="1">
              <a:off x="7550150" y="1169988"/>
              <a:ext cx="12700" cy="5426075"/>
            </a:xfrm>
            <a:prstGeom prst="line">
              <a:avLst/>
            </a:prstGeom>
            <a:noFill/>
            <a:ln w="15875" cap="rnd">
              <a:solidFill>
                <a:schemeClr val="bg1"/>
              </a:solidFill>
              <a:prstDash val="sysDot"/>
              <a:round/>
              <a:headEnd/>
              <a:tailEnd type="none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12419" name="Text Box 35"/>
            <p:cNvSpPr txBox="1">
              <a:spLocks noChangeArrowheads="1"/>
            </p:cNvSpPr>
            <p:nvPr/>
          </p:nvSpPr>
          <p:spPr bwMode="auto">
            <a:xfrm>
              <a:off x="3090863" y="1920875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0" name="Text Box 36"/>
            <p:cNvSpPr txBox="1">
              <a:spLocks noChangeArrowheads="1"/>
            </p:cNvSpPr>
            <p:nvPr/>
          </p:nvSpPr>
          <p:spPr bwMode="auto">
            <a:xfrm>
              <a:off x="4911725" y="1922463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1" name="Text Box 37"/>
            <p:cNvSpPr txBox="1">
              <a:spLocks noChangeArrowheads="1"/>
            </p:cNvSpPr>
            <p:nvPr/>
          </p:nvSpPr>
          <p:spPr bwMode="auto">
            <a:xfrm>
              <a:off x="3082925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2" name="Text Box 38"/>
            <p:cNvSpPr txBox="1">
              <a:spLocks noChangeArrowheads="1"/>
            </p:cNvSpPr>
            <p:nvPr/>
          </p:nvSpPr>
          <p:spPr bwMode="auto">
            <a:xfrm>
              <a:off x="4057650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3" name="Text Box 39"/>
            <p:cNvSpPr txBox="1">
              <a:spLocks noChangeArrowheads="1"/>
            </p:cNvSpPr>
            <p:nvPr/>
          </p:nvSpPr>
          <p:spPr bwMode="auto">
            <a:xfrm>
              <a:off x="4930775" y="3338512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4" name="Text Box 40"/>
            <p:cNvSpPr txBox="1">
              <a:spLocks noChangeArrowheads="1"/>
            </p:cNvSpPr>
            <p:nvPr/>
          </p:nvSpPr>
          <p:spPr bwMode="auto">
            <a:xfrm>
              <a:off x="5765800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5" name="Text Box 41"/>
            <p:cNvSpPr txBox="1">
              <a:spLocks noChangeArrowheads="1"/>
            </p:cNvSpPr>
            <p:nvPr/>
          </p:nvSpPr>
          <p:spPr bwMode="auto">
            <a:xfrm>
              <a:off x="6691313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6" name="Text Box 42"/>
            <p:cNvSpPr txBox="1">
              <a:spLocks noChangeArrowheads="1"/>
            </p:cNvSpPr>
            <p:nvPr/>
          </p:nvSpPr>
          <p:spPr bwMode="auto">
            <a:xfrm>
              <a:off x="7564438" y="3340099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7" name="Text Box 43"/>
            <p:cNvSpPr txBox="1">
              <a:spLocks noChangeArrowheads="1"/>
            </p:cNvSpPr>
            <p:nvPr/>
          </p:nvSpPr>
          <p:spPr bwMode="auto">
            <a:xfrm>
              <a:off x="3997325" y="4756150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8" name="Text Box 44"/>
            <p:cNvSpPr txBox="1">
              <a:spLocks noChangeArrowheads="1"/>
            </p:cNvSpPr>
            <p:nvPr/>
          </p:nvSpPr>
          <p:spPr bwMode="auto">
            <a:xfrm>
              <a:off x="5795963" y="4756150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29" name="Text Box 45"/>
            <p:cNvSpPr txBox="1">
              <a:spLocks noChangeArrowheads="1"/>
            </p:cNvSpPr>
            <p:nvPr/>
          </p:nvSpPr>
          <p:spPr bwMode="auto">
            <a:xfrm>
              <a:off x="6670675" y="4756150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30" name="Text Box 46"/>
            <p:cNvSpPr txBox="1">
              <a:spLocks noChangeArrowheads="1"/>
            </p:cNvSpPr>
            <p:nvPr/>
          </p:nvSpPr>
          <p:spPr bwMode="auto">
            <a:xfrm>
              <a:off x="4008438" y="5653088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31" name="Text Box 47"/>
            <p:cNvSpPr txBox="1">
              <a:spLocks noChangeArrowheads="1"/>
            </p:cNvSpPr>
            <p:nvPr/>
          </p:nvSpPr>
          <p:spPr bwMode="auto">
            <a:xfrm>
              <a:off x="5807075" y="5653088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912432" name="Text Box 48"/>
            <p:cNvSpPr txBox="1">
              <a:spLocks noChangeArrowheads="1"/>
            </p:cNvSpPr>
            <p:nvPr/>
          </p:nvSpPr>
          <p:spPr bwMode="auto">
            <a:xfrm>
              <a:off x="6681788" y="5653088"/>
              <a:ext cx="96946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</a:t>
              </a:r>
            </a:p>
          </p:txBody>
        </p:sp>
        <p:sp>
          <p:nvSpPr>
            <p:cNvPr id="39969" name="Rectangle 50"/>
            <p:cNvSpPr>
              <a:spLocks noChangeArrowheads="1"/>
            </p:cNvSpPr>
            <p:nvPr/>
          </p:nvSpPr>
          <p:spPr bwMode="auto">
            <a:xfrm>
              <a:off x="447675" y="1238250"/>
              <a:ext cx="1524004" cy="510246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ELEMENT</a:t>
              </a:r>
            </a:p>
          </p:txBody>
        </p:sp>
        <p:sp>
          <p:nvSpPr>
            <p:cNvPr id="912435" name="Text Box 51"/>
            <p:cNvSpPr txBox="1">
              <a:spLocks noChangeArrowheads="1"/>
            </p:cNvSpPr>
            <p:nvPr/>
          </p:nvSpPr>
          <p:spPr bwMode="auto">
            <a:xfrm>
              <a:off x="5032960" y="4752974"/>
              <a:ext cx="558436" cy="1020491"/>
            </a:xfrm>
            <a:prstGeom prst="rect">
              <a:avLst/>
            </a:prstGeom>
            <a:noFill/>
            <a:ln w="15875" algn="ctr">
              <a:noFill/>
              <a:miter lim="800000"/>
              <a:headEnd/>
              <a:tailEnd type="none" w="lg" len="lg"/>
            </a:ln>
            <a:effectLst/>
          </p:spPr>
          <p:txBody>
            <a:bodyPr vert="horz" wrap="non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5400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sym typeface="Webdings" pitchFamily="18" charset="2"/>
                </a:rPr>
                <a:t>?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066800" y="6248400"/>
              <a:ext cx="1235857" cy="4081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Data Flow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199" y="2514600"/>
              <a:ext cx="1933575" cy="408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External Entity</a:t>
              </a:r>
            </a:p>
          </p:txBody>
        </p:sp>
      </p:grpSp>
      <p:sp>
        <p:nvSpPr>
          <p:cNvPr id="53" name="Title 5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Different Threats Affect Each Element Type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100000">
              <a:schemeClr val="bg2">
                <a:lumMod val="25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>
            <a:extLst>
              <a:ext uri="{FF2B5EF4-FFF2-40B4-BE49-F238E27FC236}">
                <a16:creationId xmlns:a16="http://schemas.microsoft.com/office/drawing/2014/main" id="{3E09B879-FC68-4025-BB3E-45AFC976F0B0}"/>
              </a:ext>
            </a:extLst>
          </p:cNvPr>
          <p:cNvSpPr/>
          <p:nvPr/>
        </p:nvSpPr>
        <p:spPr>
          <a:xfrm>
            <a:off x="3781423" y="1104900"/>
            <a:ext cx="4648199" cy="4648199"/>
          </a:xfrm>
          <a:prstGeom prst="ellipse">
            <a:avLst/>
          </a:prstGeom>
          <a:gradFill>
            <a:gsLst>
              <a:gs pos="68000">
                <a:srgbClr val="1D2227"/>
              </a:gs>
              <a:gs pos="41000">
                <a:srgbClr val="21252A"/>
              </a:gs>
              <a:gs pos="22000">
                <a:srgbClr val="282C31"/>
              </a:gs>
              <a:gs pos="0">
                <a:srgbClr val="373A3E"/>
              </a:gs>
              <a:gs pos="100000">
                <a:srgbClr val="191E23"/>
              </a:gs>
            </a:gsLst>
            <a:path path="circle">
              <a:fillToRect l="100000" b="100000"/>
            </a:path>
          </a:gradFill>
          <a:ln w="38100">
            <a:gradFill>
              <a:gsLst>
                <a:gs pos="0">
                  <a:srgbClr val="F4E132"/>
                </a:gs>
                <a:gs pos="30000">
                  <a:srgbClr val="C57EB8"/>
                </a:gs>
                <a:gs pos="81500">
                  <a:srgbClr val="3D6AAB"/>
                </a:gs>
                <a:gs pos="55000">
                  <a:srgbClr val="EF6F55"/>
                </a:gs>
                <a:gs pos="100000">
                  <a:srgbClr val="00B293"/>
                </a:gs>
              </a:gsLst>
              <a:lin ang="5400000" scaled="1"/>
            </a:gra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F145F73-675E-44F6-8CCD-F4DDE513B65D}"/>
              </a:ext>
            </a:extLst>
          </p:cNvPr>
          <p:cNvSpPr/>
          <p:nvPr/>
        </p:nvSpPr>
        <p:spPr>
          <a:xfrm>
            <a:off x="5010423" y="509336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9FDF212-2329-49BC-A4F9-7512B2975D38}"/>
              </a:ext>
            </a:extLst>
          </p:cNvPr>
          <p:cNvSpPr/>
          <p:nvPr/>
        </p:nvSpPr>
        <p:spPr>
          <a:xfrm>
            <a:off x="6998987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77C87B4-2BCD-484F-B1E9-EB63764C1CFF}"/>
              </a:ext>
            </a:extLst>
          </p:cNvPr>
          <p:cNvSpPr/>
          <p:nvPr/>
        </p:nvSpPr>
        <p:spPr>
          <a:xfrm>
            <a:off x="6239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0DC7A14-A7E3-4F31-8E83-AC6A11EAB2BD}"/>
              </a:ext>
            </a:extLst>
          </p:cNvPr>
          <p:cNvSpPr/>
          <p:nvPr/>
        </p:nvSpPr>
        <p:spPr>
          <a:xfrm>
            <a:off x="3781423" y="4291809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82C91CA-76A1-4081-97E0-160CBADAA1C1}"/>
              </a:ext>
            </a:extLst>
          </p:cNvPr>
          <p:cNvSpPr/>
          <p:nvPr/>
        </p:nvSpPr>
        <p:spPr>
          <a:xfrm>
            <a:off x="3021859" y="1954112"/>
            <a:ext cx="2056852" cy="205685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3000">
                <a:srgbClr val="191E23"/>
              </a:gs>
            </a:gsLst>
            <a:lin ang="8100000" scaled="0"/>
            <a:tileRect/>
          </a:gradFill>
          <a:ln>
            <a:gradFill>
              <a:gsLst>
                <a:gs pos="0">
                  <a:schemeClr val="bg1">
                    <a:lumMod val="100000"/>
                  </a:schemeClr>
                </a:gs>
                <a:gs pos="94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D257CAF-5A2C-4725-9A49-2D60432A63B7}"/>
              </a:ext>
            </a:extLst>
          </p:cNvPr>
          <p:cNvSpPr/>
          <p:nvPr/>
        </p:nvSpPr>
        <p:spPr>
          <a:xfrm>
            <a:off x="5182812" y="681725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FA8DABF-BAA3-4FB8-B3B6-E3040771D188}"/>
              </a:ext>
            </a:extLst>
          </p:cNvPr>
          <p:cNvSpPr/>
          <p:nvPr/>
        </p:nvSpPr>
        <p:spPr>
          <a:xfrm>
            <a:off x="7171376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D386D2E-15BD-4A0C-AC4F-AE019B21243C}"/>
              </a:ext>
            </a:extLst>
          </p:cNvPr>
          <p:cNvSpPr/>
          <p:nvPr/>
        </p:nvSpPr>
        <p:spPr>
          <a:xfrm>
            <a:off x="6411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D33D621-FB79-42B4-B249-D3A6E5C1545F}"/>
              </a:ext>
            </a:extLst>
          </p:cNvPr>
          <p:cNvSpPr/>
          <p:nvPr/>
        </p:nvSpPr>
        <p:spPr>
          <a:xfrm>
            <a:off x="3953812" y="4464198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2DB8347D-05E2-4728-A53F-6E7D6F49BD1C}"/>
              </a:ext>
            </a:extLst>
          </p:cNvPr>
          <p:cNvSpPr/>
          <p:nvPr/>
        </p:nvSpPr>
        <p:spPr>
          <a:xfrm>
            <a:off x="3194248" y="2126501"/>
            <a:ext cx="1712074" cy="17120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12000">
                <a:schemeClr val="bg1">
                  <a:lumMod val="65000"/>
                </a:schemeClr>
              </a:gs>
              <a:gs pos="58000">
                <a:srgbClr val="191E2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13ACCD1A-9465-4D42-9998-313FB0308D78}"/>
              </a:ext>
            </a:extLst>
          </p:cNvPr>
          <p:cNvSpPr/>
          <p:nvPr/>
        </p:nvSpPr>
        <p:spPr>
          <a:xfrm>
            <a:off x="5253559" y="752472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F5E133"/>
              </a:gs>
              <a:gs pos="88000">
                <a:srgbClr val="B885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F400881-06CB-439A-986D-82F26EF2F072}"/>
              </a:ext>
            </a:extLst>
          </p:cNvPr>
          <p:cNvSpPr/>
          <p:nvPr/>
        </p:nvSpPr>
        <p:spPr>
          <a:xfrm>
            <a:off x="7242123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C57EB8"/>
              </a:gs>
              <a:gs pos="88000">
                <a:srgbClr val="41344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69A519A1-2B2E-4D8F-B1E1-E66D56FE39B0}"/>
              </a:ext>
            </a:extLst>
          </p:cNvPr>
          <p:cNvSpPr/>
          <p:nvPr/>
        </p:nvSpPr>
        <p:spPr>
          <a:xfrm>
            <a:off x="6482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EF6F55"/>
              </a:gs>
              <a:gs pos="88000">
                <a:srgbClr val="8D2103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3F7E5C1-FC0E-4451-99DA-2FA43ECCC25C}"/>
              </a:ext>
            </a:extLst>
          </p:cNvPr>
          <p:cNvSpPr/>
          <p:nvPr/>
        </p:nvSpPr>
        <p:spPr>
          <a:xfrm>
            <a:off x="4024559" y="4534945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3D6AAB"/>
              </a:gs>
              <a:gs pos="88000">
                <a:srgbClr val="1D2D4E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DF45E440-1C7C-4692-9579-0C43A965E404}"/>
              </a:ext>
            </a:extLst>
          </p:cNvPr>
          <p:cNvSpPr/>
          <p:nvPr/>
        </p:nvSpPr>
        <p:spPr>
          <a:xfrm>
            <a:off x="3264995" y="2197248"/>
            <a:ext cx="1570580" cy="1570580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 flip="none" rotWithShape="1">
            <a:gsLst>
              <a:gs pos="36000">
                <a:srgbClr val="00B293"/>
              </a:gs>
              <a:gs pos="88000">
                <a:srgbClr val="005649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0D6B2CB-C91C-4FBC-80D8-B1521ECA961D}"/>
              </a:ext>
            </a:extLst>
          </p:cNvPr>
          <p:cNvSpPr/>
          <p:nvPr/>
        </p:nvSpPr>
        <p:spPr>
          <a:xfrm>
            <a:off x="5487612" y="986525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F3E6284-FC27-41F5-AF11-A2A6E070D4EE}"/>
              </a:ext>
            </a:extLst>
          </p:cNvPr>
          <p:cNvSpPr/>
          <p:nvPr/>
        </p:nvSpPr>
        <p:spPr>
          <a:xfrm>
            <a:off x="7476176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4812895-8B6D-4BD3-8BD5-FDC070685996}"/>
              </a:ext>
            </a:extLst>
          </p:cNvPr>
          <p:cNvSpPr/>
          <p:nvPr/>
        </p:nvSpPr>
        <p:spPr>
          <a:xfrm>
            <a:off x="6552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DED25C6-A1A1-456C-92C2-CCC690CAD978}"/>
              </a:ext>
            </a:extLst>
          </p:cNvPr>
          <p:cNvSpPr/>
          <p:nvPr/>
        </p:nvSpPr>
        <p:spPr>
          <a:xfrm>
            <a:off x="4258612" y="4768998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6A30783-7617-47CB-BFEE-E6E101DCCD5A}"/>
              </a:ext>
            </a:extLst>
          </p:cNvPr>
          <p:cNvSpPr/>
          <p:nvPr/>
        </p:nvSpPr>
        <p:spPr>
          <a:xfrm>
            <a:off x="3499048" y="2431301"/>
            <a:ext cx="1102474" cy="1102474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7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36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A0EDC36F-0073-4FA6-903E-F9485FA10E85}"/>
              </a:ext>
            </a:extLst>
          </p:cNvPr>
          <p:cNvSpPr/>
          <p:nvPr/>
        </p:nvSpPr>
        <p:spPr>
          <a:xfrm>
            <a:off x="5323583" y="822496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C189B0A-736E-4F05-BE71-02D2293197B0}"/>
              </a:ext>
            </a:extLst>
          </p:cNvPr>
          <p:cNvSpPr/>
          <p:nvPr/>
        </p:nvSpPr>
        <p:spPr>
          <a:xfrm>
            <a:off x="7312147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D0BA46D-7D1C-4977-979D-5F7C4042FC3B}"/>
              </a:ext>
            </a:extLst>
          </p:cNvPr>
          <p:cNvSpPr/>
          <p:nvPr/>
        </p:nvSpPr>
        <p:spPr>
          <a:xfrm>
            <a:off x="4094583" y="4604969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DE5F192-6FC2-419C-ADB3-CADEFEC64263}"/>
              </a:ext>
            </a:extLst>
          </p:cNvPr>
          <p:cNvSpPr/>
          <p:nvPr/>
        </p:nvSpPr>
        <p:spPr>
          <a:xfrm>
            <a:off x="3335019" y="2267272"/>
            <a:ext cx="1430532" cy="1430532"/>
          </a:xfrm>
          <a:custGeom>
            <a:avLst/>
            <a:gdLst>
              <a:gd name="connsiteX0" fmla="*/ 0 w 1635124"/>
              <a:gd name="connsiteY0" fmla="*/ 817562 h 1635124"/>
              <a:gd name="connsiteX1" fmla="*/ 817562 w 1635124"/>
              <a:gd name="connsiteY1" fmla="*/ 0 h 1635124"/>
              <a:gd name="connsiteX2" fmla="*/ 1635124 w 1635124"/>
              <a:gd name="connsiteY2" fmla="*/ 817562 h 1635124"/>
              <a:gd name="connsiteX3" fmla="*/ 817562 w 1635124"/>
              <a:gd name="connsiteY3" fmla="*/ 1635124 h 1635124"/>
              <a:gd name="connsiteX4" fmla="*/ 0 w 1635124"/>
              <a:gd name="connsiteY4" fmla="*/ 817562 h 16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124" h="1635124">
                <a:moveTo>
                  <a:pt x="0" y="817562"/>
                </a:moveTo>
                <a:cubicBezTo>
                  <a:pt x="0" y="366035"/>
                  <a:pt x="366035" y="0"/>
                  <a:pt x="817562" y="0"/>
                </a:cubicBezTo>
                <a:cubicBezTo>
                  <a:pt x="1269089" y="0"/>
                  <a:pt x="1635124" y="366035"/>
                  <a:pt x="1635124" y="817562"/>
                </a:cubicBezTo>
                <a:cubicBezTo>
                  <a:pt x="1635124" y="1269089"/>
                  <a:pt x="1269089" y="1635124"/>
                  <a:pt x="817562" y="1635124"/>
                </a:cubicBezTo>
                <a:cubicBezTo>
                  <a:pt x="366035" y="1635124"/>
                  <a:pt x="0" y="1269089"/>
                  <a:pt x="0" y="817562"/>
                </a:cubicBezTo>
                <a:close/>
              </a:path>
            </a:pathLst>
          </a:custGeom>
          <a:gradFill>
            <a:gsLst>
              <a:gs pos="15000">
                <a:schemeClr val="bg1">
                  <a:lumMod val="50000"/>
                </a:schemeClr>
              </a:gs>
              <a:gs pos="92000">
                <a:srgbClr val="191E23"/>
              </a:gs>
            </a:gsLst>
            <a:lin ang="7800000" scaled="0"/>
          </a:gra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GB" sz="3600" kern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95B39314-1A74-46F2-9BDD-DC3CBF75C16A}"/>
              </a:ext>
            </a:extLst>
          </p:cNvPr>
          <p:cNvSpPr/>
          <p:nvPr/>
        </p:nvSpPr>
        <p:spPr>
          <a:xfrm>
            <a:off x="6824139" y="475079"/>
            <a:ext cx="3127609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17F4678-6567-47B9-AB95-974BB843B6A9}"/>
              </a:ext>
            </a:extLst>
          </p:cNvPr>
          <p:cNvSpPr/>
          <p:nvPr/>
        </p:nvSpPr>
        <p:spPr>
          <a:xfrm>
            <a:off x="9119945" y="2599419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94AAA0A-28D5-4E10-BBF7-8F5814678AF7}"/>
              </a:ext>
            </a:extLst>
          </p:cNvPr>
          <p:cNvSpPr/>
          <p:nvPr/>
        </p:nvSpPr>
        <p:spPr>
          <a:xfrm>
            <a:off x="8341992" y="4985844"/>
            <a:ext cx="3057585" cy="750925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accent6">
                  <a:lumMod val="75000"/>
                </a:schemeClr>
              </a:gs>
              <a:gs pos="96000">
                <a:schemeClr val="accent6"/>
              </a:gs>
              <a:gs pos="12000">
                <a:srgbClr val="99FF99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EC0F097-C8DD-4E7E-A381-3F8155FB7C14}"/>
              </a:ext>
            </a:extLst>
          </p:cNvPr>
          <p:cNvSpPr/>
          <p:nvPr/>
        </p:nvSpPr>
        <p:spPr>
          <a:xfrm flipH="1">
            <a:off x="602673" y="4985844"/>
            <a:ext cx="3171127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1CEDDA6-5C1A-4E52-8FF1-54D8F0A2E0A6}"/>
              </a:ext>
            </a:extLst>
          </p:cNvPr>
          <p:cNvSpPr/>
          <p:nvPr/>
        </p:nvSpPr>
        <p:spPr>
          <a:xfrm flipH="1">
            <a:off x="64917" y="2566188"/>
            <a:ext cx="2927446" cy="718964"/>
          </a:xfrm>
          <a:custGeom>
            <a:avLst/>
            <a:gdLst>
              <a:gd name="connsiteX0" fmla="*/ 671159 w 3719451"/>
              <a:gd name="connsiteY0" fmla="*/ 0 h 913476"/>
              <a:gd name="connsiteX1" fmla="*/ 3262713 w 3719451"/>
              <a:gd name="connsiteY1" fmla="*/ 0 h 913476"/>
              <a:gd name="connsiteX2" fmla="*/ 3719451 w 3719451"/>
              <a:gd name="connsiteY2" fmla="*/ 456738 h 913476"/>
              <a:gd name="connsiteX3" fmla="*/ 3262713 w 3719451"/>
              <a:gd name="connsiteY3" fmla="*/ 913476 h 913476"/>
              <a:gd name="connsiteX4" fmla="*/ 671159 w 3719451"/>
              <a:gd name="connsiteY4" fmla="*/ 913476 h 913476"/>
              <a:gd name="connsiteX5" fmla="*/ 250314 w 3719451"/>
              <a:gd name="connsiteY5" fmla="*/ 634521 h 913476"/>
              <a:gd name="connsiteX6" fmla="*/ 237972 w 3719451"/>
              <a:gd name="connsiteY6" fmla="*/ 594762 h 913476"/>
              <a:gd name="connsiteX7" fmla="*/ 0 w 3719451"/>
              <a:gd name="connsiteY7" fmla="*/ 456738 h 913476"/>
              <a:gd name="connsiteX8" fmla="*/ 237972 w 3719451"/>
              <a:gd name="connsiteY8" fmla="*/ 318714 h 913476"/>
              <a:gd name="connsiteX9" fmla="*/ 250314 w 3719451"/>
              <a:gd name="connsiteY9" fmla="*/ 278955 h 913476"/>
              <a:gd name="connsiteX10" fmla="*/ 671159 w 3719451"/>
              <a:gd name="connsiteY10" fmla="*/ 0 h 91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19451" h="913476">
                <a:moveTo>
                  <a:pt x="671159" y="0"/>
                </a:moveTo>
                <a:lnTo>
                  <a:pt x="3262713" y="0"/>
                </a:lnTo>
                <a:cubicBezTo>
                  <a:pt x="3514962" y="0"/>
                  <a:pt x="3719451" y="204489"/>
                  <a:pt x="3719451" y="456738"/>
                </a:cubicBezTo>
                <a:cubicBezTo>
                  <a:pt x="3719451" y="708987"/>
                  <a:pt x="3514962" y="913476"/>
                  <a:pt x="3262713" y="913476"/>
                </a:cubicBezTo>
                <a:lnTo>
                  <a:pt x="671159" y="913476"/>
                </a:lnTo>
                <a:cubicBezTo>
                  <a:pt x="481973" y="913476"/>
                  <a:pt x="319651" y="798451"/>
                  <a:pt x="250314" y="634521"/>
                </a:cubicBezTo>
                <a:lnTo>
                  <a:pt x="237972" y="594762"/>
                </a:lnTo>
                <a:lnTo>
                  <a:pt x="0" y="456738"/>
                </a:lnTo>
                <a:lnTo>
                  <a:pt x="237972" y="318714"/>
                </a:lnTo>
                <a:lnTo>
                  <a:pt x="250314" y="278955"/>
                </a:lnTo>
                <a:cubicBezTo>
                  <a:pt x="319651" y="115025"/>
                  <a:pt x="481973" y="0"/>
                  <a:pt x="671159" y="0"/>
                </a:cubicBezTo>
                <a:close/>
              </a:path>
            </a:pathLst>
          </a:custGeom>
          <a:gradFill flip="none" rotWithShape="1">
            <a:gsLst>
              <a:gs pos="74000">
                <a:schemeClr val="tx1">
                  <a:lumMod val="50000"/>
                  <a:lumOff val="50000"/>
                </a:schemeClr>
              </a:gs>
              <a:gs pos="96000">
                <a:schemeClr val="bg1">
                  <a:lumMod val="65000"/>
                </a:schemeClr>
              </a:gs>
              <a:gs pos="12000">
                <a:srgbClr val="191E23"/>
              </a:gs>
            </a:gsLst>
            <a:lin ang="2700000" scaled="1"/>
            <a:tileRect/>
          </a:gradFill>
          <a:ln>
            <a:gradFill>
              <a:gsLst>
                <a:gs pos="19000">
                  <a:srgbClr val="373A3E"/>
                </a:gs>
                <a:gs pos="60000">
                  <a:srgbClr val="191E23"/>
                </a:gs>
              </a:gsLst>
              <a:lin ang="5400000" scaled="1"/>
            </a:gradFill>
          </a:ln>
          <a:effectLst>
            <a:outerShdw blurRad="228600" dist="88900" dir="8100000" algn="ctr" rotWithShape="0">
              <a:schemeClr val="tx1">
                <a:lumMod val="95000"/>
                <a:lumOff val="5000"/>
                <a:alpha val="78000"/>
              </a:scheme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5178" tIns="285178" rIns="285178" bIns="285178" numCol="1" spcCol="1270" anchor="ctr" anchorCtr="0">
            <a:noAutofit/>
          </a:bodyPr>
          <a:lstStyle/>
          <a:p>
            <a:pPr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36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9EA1B43-B5BF-4151-A0F8-2AB5164F8F2F}"/>
              </a:ext>
            </a:extLst>
          </p:cNvPr>
          <p:cNvSpPr txBox="1"/>
          <p:nvPr/>
        </p:nvSpPr>
        <p:spPr>
          <a:xfrm flipH="1">
            <a:off x="5527817" y="1283816"/>
            <a:ext cx="110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Monday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79D9EB0-E80B-46EE-B95A-FD1CD1CFB441}"/>
              </a:ext>
            </a:extLst>
          </p:cNvPr>
          <p:cNvSpPr txBox="1"/>
          <p:nvPr/>
        </p:nvSpPr>
        <p:spPr>
          <a:xfrm flipH="1">
            <a:off x="7528211" y="2764421"/>
            <a:ext cx="121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47FB8"/>
                </a:solidFill>
                <a:latin typeface="Quantify" pitchFamily="2" charset="0"/>
              </a:rPr>
              <a:t>Tuesday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F516B4-BEA0-4B23-BCA3-7F5474676A06}"/>
              </a:ext>
            </a:extLst>
          </p:cNvPr>
          <p:cNvSpPr txBox="1"/>
          <p:nvPr/>
        </p:nvSpPr>
        <p:spPr>
          <a:xfrm flipH="1">
            <a:off x="6569064" y="5135569"/>
            <a:ext cx="1570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EF7056"/>
                </a:solidFill>
                <a:latin typeface="Quantify" pitchFamily="2" charset="0"/>
              </a:rPr>
              <a:t>Wednesday</a:t>
            </a:r>
            <a:endParaRPr lang="en-GB" sz="2400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12EF59F-3A82-41D0-BA60-8AF35FE2A112}"/>
              </a:ext>
            </a:extLst>
          </p:cNvPr>
          <p:cNvSpPr txBox="1"/>
          <p:nvPr/>
        </p:nvSpPr>
        <p:spPr>
          <a:xfrm flipH="1">
            <a:off x="4251473" y="5124117"/>
            <a:ext cx="123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F6BAC"/>
                </a:solidFill>
                <a:latin typeface="Quantify" pitchFamily="2" charset="0"/>
              </a:rPr>
              <a:t>Thursday</a:t>
            </a:r>
            <a:endParaRPr lang="en-GB" sz="2400" b="1" dirty="0">
              <a:solidFill>
                <a:srgbClr val="3F6BAC"/>
              </a:solidFill>
              <a:latin typeface="Quantify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9AB58B4B-E333-464A-8A34-A9F9B9DBC63B}"/>
              </a:ext>
            </a:extLst>
          </p:cNvPr>
          <p:cNvSpPr txBox="1"/>
          <p:nvPr/>
        </p:nvSpPr>
        <p:spPr>
          <a:xfrm flipH="1">
            <a:off x="3648851" y="2760963"/>
            <a:ext cx="950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B293"/>
                </a:solidFill>
                <a:latin typeface="Quantify" pitchFamily="2" charset="0"/>
              </a:rPr>
              <a:t>Friday</a:t>
            </a:r>
            <a:endParaRPr lang="en-GB" sz="2400" b="1" dirty="0">
              <a:solidFill>
                <a:srgbClr val="00B293"/>
              </a:solidFill>
              <a:latin typeface="Quantify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79FE40-F1D0-465D-B73E-7B7856A3A9A4}"/>
              </a:ext>
            </a:extLst>
          </p:cNvPr>
          <p:cNvSpPr txBox="1"/>
          <p:nvPr/>
        </p:nvSpPr>
        <p:spPr>
          <a:xfrm flipH="1">
            <a:off x="4853630" y="2825699"/>
            <a:ext cx="2432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Security</a:t>
            </a:r>
          </a:p>
          <a:p>
            <a:pPr algn="ctr"/>
            <a:r>
              <a:rPr lang="en-GB" sz="2800" b="1" dirty="0">
                <a:solidFill>
                  <a:schemeClr val="bg1"/>
                </a:solidFill>
                <a:latin typeface="Lato" panose="020F0502020204030203" pitchFamily="34" charset="0"/>
              </a:rPr>
              <a:t>Case Development</a:t>
            </a:r>
          </a:p>
        </p:txBody>
      </p:sp>
      <p:pic>
        <p:nvPicPr>
          <p:cNvPr id="61" name="Graphic 60" descr="Crown outline">
            <a:extLst>
              <a:ext uri="{FF2B5EF4-FFF2-40B4-BE49-F238E27FC236}">
                <a16:creationId xmlns:a16="http://schemas.microsoft.com/office/drawing/2014/main" id="{E54635A6-3396-4A23-A7FD-438FA19E51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4253" y="580542"/>
            <a:ext cx="540000" cy="540000"/>
          </a:xfrm>
          <a:prstGeom prst="rect">
            <a:avLst/>
          </a:prstGeom>
        </p:spPr>
      </p:pic>
      <p:pic>
        <p:nvPicPr>
          <p:cNvPr id="63" name="Graphic 62" descr="User Crown Female outline">
            <a:extLst>
              <a:ext uri="{FF2B5EF4-FFF2-40B4-BE49-F238E27FC236}">
                <a16:creationId xmlns:a16="http://schemas.microsoft.com/office/drawing/2014/main" id="{83EE32C4-FFBF-4170-8CAC-AF70376076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63117" y="5057833"/>
            <a:ext cx="540000" cy="540000"/>
          </a:xfrm>
          <a:prstGeom prst="rect">
            <a:avLst/>
          </a:prstGeom>
        </p:spPr>
      </p:pic>
      <p:pic>
        <p:nvPicPr>
          <p:cNvPr id="65" name="Graphic 64" descr="User Crown Male outline">
            <a:extLst>
              <a:ext uri="{FF2B5EF4-FFF2-40B4-BE49-F238E27FC236}">
                <a16:creationId xmlns:a16="http://schemas.microsoft.com/office/drawing/2014/main" id="{1A8F38FF-8B07-4F1C-99D0-32CDAE0ECB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213565" y="2675629"/>
            <a:ext cx="540000" cy="540000"/>
          </a:xfrm>
          <a:prstGeom prst="rect">
            <a:avLst/>
          </a:prstGeom>
        </p:spPr>
      </p:pic>
      <p:pic>
        <p:nvPicPr>
          <p:cNvPr id="67" name="Graphic 66" descr="Pawn outline">
            <a:extLst>
              <a:ext uri="{FF2B5EF4-FFF2-40B4-BE49-F238E27FC236}">
                <a16:creationId xmlns:a16="http://schemas.microsoft.com/office/drawing/2014/main" id="{2A6E73CB-4961-4BF2-9D8F-311F76E592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68214" y="5097860"/>
            <a:ext cx="540000" cy="540000"/>
          </a:xfrm>
          <a:prstGeom prst="rect">
            <a:avLst/>
          </a:prstGeom>
        </p:spPr>
      </p:pic>
      <p:pic>
        <p:nvPicPr>
          <p:cNvPr id="69" name="Graphic 68" descr="Medieval tower outline">
            <a:extLst>
              <a:ext uri="{FF2B5EF4-FFF2-40B4-BE49-F238E27FC236}">
                <a16:creationId xmlns:a16="http://schemas.microsoft.com/office/drawing/2014/main" id="{CD330948-42D8-4FCD-904A-88A5C12AFB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245059" y="2671982"/>
            <a:ext cx="540000" cy="540000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032D310E-E464-434F-BB94-3CA693C0B37C}"/>
              </a:ext>
            </a:extLst>
          </p:cNvPr>
          <p:cNvSpPr txBox="1"/>
          <p:nvPr/>
        </p:nvSpPr>
        <p:spPr>
          <a:xfrm flipH="1">
            <a:off x="7493033" y="538535"/>
            <a:ext cx="2519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Introduction</a:t>
            </a:r>
          </a:p>
          <a:p>
            <a:r>
              <a:rPr lang="en-GB" b="1" dirty="0">
                <a:solidFill>
                  <a:srgbClr val="F8E136"/>
                </a:solidFill>
                <a:latin typeface="Quantify" pitchFamily="2" charset="0"/>
              </a:rPr>
              <a:t>Design Good Practice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867F1C-FB32-4070-96B7-0FC77C3106A7}"/>
              </a:ext>
            </a:extLst>
          </p:cNvPr>
          <p:cNvSpPr txBox="1"/>
          <p:nvPr/>
        </p:nvSpPr>
        <p:spPr>
          <a:xfrm flipH="1">
            <a:off x="9623691" y="2767641"/>
            <a:ext cx="282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i="0" u="none" strike="noStrike" baseline="0" dirty="0">
                <a:solidFill>
                  <a:srgbClr val="C47FB8"/>
                </a:solidFill>
                <a:latin typeface="Arial" panose="020B0604020202020204" pitchFamily="34" charset="0"/>
              </a:rPr>
              <a:t>Security Architectures</a:t>
            </a:r>
            <a:endParaRPr lang="en-GB" b="1" dirty="0">
              <a:solidFill>
                <a:srgbClr val="C47FB8"/>
              </a:solidFill>
              <a:latin typeface="Quantify" pitchFamily="2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9A7C277C-68CF-4EAE-8C50-7D6A5682B95A}"/>
              </a:ext>
            </a:extLst>
          </p:cNvPr>
          <p:cNvSpPr txBox="1"/>
          <p:nvPr/>
        </p:nvSpPr>
        <p:spPr>
          <a:xfrm flipH="1">
            <a:off x="8684364" y="5040768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EF7056"/>
                </a:solidFill>
                <a:latin typeface="Arial" panose="020B0604020202020204" pitchFamily="34" charset="0"/>
              </a:rPr>
              <a:t>Developing a 'Security Case' - Resources</a:t>
            </a:r>
            <a:endParaRPr lang="en-GB" b="1" dirty="0">
              <a:solidFill>
                <a:srgbClr val="EF7056"/>
              </a:solidFill>
              <a:latin typeface="Quantify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74D868C-E7A4-4A29-A601-AE1617AC9E47}"/>
              </a:ext>
            </a:extLst>
          </p:cNvPr>
          <p:cNvSpPr txBox="1"/>
          <p:nvPr/>
        </p:nvSpPr>
        <p:spPr>
          <a:xfrm flipH="1">
            <a:off x="514185" y="5038140"/>
            <a:ext cx="2823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Developing a 'Security Case'</a:t>
            </a:r>
            <a:endParaRPr lang="en-GB" b="1" dirty="0">
              <a:solidFill>
                <a:schemeClr val="accent1">
                  <a:lumMod val="60000"/>
                  <a:lumOff val="40000"/>
                </a:schemeClr>
              </a:solidFill>
              <a:latin typeface="Quantify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12CFD50-1E05-485F-AB55-345E4E5308AE}"/>
              </a:ext>
            </a:extLst>
          </p:cNvPr>
          <p:cNvSpPr txBox="1"/>
          <p:nvPr/>
        </p:nvSpPr>
        <p:spPr>
          <a:xfrm flipH="1">
            <a:off x="332463" y="2741004"/>
            <a:ext cx="1932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i="0" u="none" strike="noStrike" baseline="0" dirty="0">
                <a:solidFill>
                  <a:srgbClr val="00B293"/>
                </a:solidFill>
                <a:latin typeface="Arial" panose="020B0604020202020204" pitchFamily="34" charset="0"/>
              </a:rPr>
              <a:t>Exam (11:00)</a:t>
            </a:r>
            <a:endParaRPr lang="en-GB" b="1" dirty="0">
              <a:solidFill>
                <a:srgbClr val="00B293"/>
              </a:solidFill>
              <a:latin typeface="Quantif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/>
      <p:bldP spid="56" grpId="0"/>
      <p:bldP spid="57" grpId="0"/>
      <p:bldP spid="58" grpId="0"/>
      <p:bldP spid="59" grpId="0"/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498B43D-A685-482D-B567-C32969E50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the </a:t>
            </a:r>
            <a:r>
              <a:rPr lang="en-US" altLang="en-US"/>
              <a:t>Common Criteria</a:t>
            </a:r>
            <a:r>
              <a:rPr lang="en-US" altLang="en-US" dirty="0"/>
              <a:t>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28FA113-1521-461C-A4CD-A65E97D0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600" dirty="0"/>
              <a:t>An international standard ( ISO/IEC15408) for computer security evaluation</a:t>
            </a:r>
          </a:p>
          <a:p>
            <a:r>
              <a:rPr lang="en-US" altLang="en-US" sz="3600" dirty="0"/>
              <a:t>A framework in which... </a:t>
            </a:r>
          </a:p>
          <a:p>
            <a:pPr lvl="1"/>
            <a:r>
              <a:rPr lang="en-US" altLang="en-US" sz="3200" dirty="0"/>
              <a:t>Computer system purchasers and users can specify their security requirements </a:t>
            </a:r>
          </a:p>
          <a:p>
            <a:pPr lvl="1"/>
            <a:r>
              <a:rPr lang="en-US" altLang="en-US" sz="3200" dirty="0"/>
              <a:t>Vendors can make claims about the security attributes of their products </a:t>
            </a:r>
          </a:p>
          <a:p>
            <a:pPr lvl="1"/>
            <a:r>
              <a:rPr lang="en-US" altLang="en-US" sz="3200" dirty="0"/>
              <a:t>Testing laboratories can evaluate products to determine if they actually meet the claims.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F49475E-C5F7-4717-BC5E-448BA5AAE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Targets of Evaluation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3D27FA2-D3C0-4976-B2C7-6C22845F8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3499" y="1904999"/>
            <a:ext cx="9058275" cy="25146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A system design which claims to satisfy security requirements</a:t>
            </a:r>
          </a:p>
          <a:p>
            <a:r>
              <a:rPr lang="en-US" altLang="en-US" sz="3600" dirty="0"/>
              <a:t>A product or system for which security claims are made</a:t>
            </a:r>
          </a:p>
          <a:p>
            <a:pPr>
              <a:buFontTx/>
              <a:buNone/>
            </a:pPr>
            <a:endParaRPr lang="en-US" altLang="en-US" sz="3600" dirty="0"/>
          </a:p>
          <a:p>
            <a:pPr>
              <a:buFontTx/>
              <a:buNone/>
            </a:pPr>
            <a:endParaRPr lang="en-US" altLang="en-US" sz="3600" dirty="0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1CD6E34D-9152-42D1-AF3E-0560B203F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953001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en-US" sz="2400"/>
              <a:t>Note: The term “target of evaluation” is typically abbreviated as “TOE”.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A422AC3-105F-4A14-A0BF-F9F0553BA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Requirements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90FC756-BAB1-4EC7-B52E-CF04079471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Derived from</a:t>
            </a:r>
            <a:r>
              <a:rPr lang="en-US" altLang="en-US" sz="3600" dirty="0"/>
              <a:t> </a:t>
            </a:r>
          </a:p>
          <a:p>
            <a:pPr lvl="1"/>
            <a:r>
              <a:rPr lang="en-US" altLang="en-US" sz="3200" b="1" dirty="0"/>
              <a:t>Policies</a:t>
            </a:r>
            <a:r>
              <a:rPr lang="en-US" altLang="en-US" sz="3200" dirty="0"/>
              <a:t>, e.g., desired states and outcomes of privacy protections, confidentiality, and assurance of security within the TOE.</a:t>
            </a:r>
          </a:p>
          <a:p>
            <a:pPr lvl="1"/>
            <a:r>
              <a:rPr lang="en-US" altLang="en-US" sz="3200" b="1" dirty="0"/>
              <a:t>Risk analysis</a:t>
            </a:r>
            <a:r>
              <a:rPr lang="en-US" altLang="en-US" sz="3200" dirty="0"/>
              <a:t>, identifying threats for which mitigation is required within the TOE</a:t>
            </a:r>
          </a:p>
          <a:p>
            <a:pPr lvl="1"/>
            <a:r>
              <a:rPr lang="en-US" altLang="en-US" sz="3200" b="1" dirty="0"/>
              <a:t>Environmental analysis</a:t>
            </a:r>
            <a:r>
              <a:rPr lang="en-US" altLang="en-US" sz="3200" dirty="0"/>
              <a:t>, identifying factors that may influence the formation of policy or mitigate risks, but which are generally outside the </a:t>
            </a:r>
            <a:r>
              <a:rPr lang="en-US" altLang="en-US" sz="3200" dirty="0" err="1"/>
              <a:t>TOEs'</a:t>
            </a:r>
            <a:r>
              <a:rPr lang="en-US" altLang="en-US" sz="3200" dirty="0"/>
              <a:t> scope.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E023E94-B378-4321-B402-4F9B8BF4B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Security Requirements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12170FE-745C-4917-A62B-6C64A8DF0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Document artifacts</a:t>
            </a:r>
          </a:p>
          <a:p>
            <a:pPr lvl="1"/>
            <a:r>
              <a:rPr lang="en-US" altLang="en-US" sz="3200" b="1" dirty="0"/>
              <a:t>Protection Profile (PP)</a:t>
            </a:r>
            <a:r>
              <a:rPr lang="en-US" altLang="en-US" sz="3200" dirty="0"/>
              <a:t> - identifies detailed security requirements relevant to a particular purpose, e.g. a set of related use cases.</a:t>
            </a:r>
            <a:endParaRPr lang="en-US" altLang="en-US" sz="3200" b="1" dirty="0"/>
          </a:p>
          <a:p>
            <a:pPr lvl="1"/>
            <a:r>
              <a:rPr lang="en-US" altLang="en-US" sz="3200" b="1" dirty="0"/>
              <a:t>Security Functional Requirements (SFRs) - </a:t>
            </a:r>
            <a:r>
              <a:rPr lang="en-US" altLang="en-US" sz="3200" dirty="0"/>
              <a:t> the individual security functions to be provided within a TOE.</a:t>
            </a:r>
          </a:p>
          <a:p>
            <a:pPr lvl="1"/>
            <a:r>
              <a:rPr lang="en-US" altLang="en-US" sz="3200" b="1" dirty="0"/>
              <a:t>Security Target (ST)</a:t>
            </a:r>
            <a:r>
              <a:rPr lang="en-US" altLang="en-US" sz="3200" dirty="0"/>
              <a:t> - a document that identifies the security properties of the TOE.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B2C34B-C17E-4FB2-B1FF-34555ED13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Assurance Requirements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35AAE38-1819-44A3-899E-12DDF544C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Assurance</a:t>
            </a:r>
            <a:r>
              <a:rPr lang="en-US" altLang="en-US" sz="3600" dirty="0"/>
              <a:t> is the level of confidence that the policies are enforced and risks are mitigated within the TOE.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Assurance requirements must be supported by the TOE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Assurance activities are ongoing, often periodic, and typically performed in the course of system operation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9950236-660A-4086-8413-EF9A022EC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Assurance Requirements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42CA21-46DC-4A03-98CD-6FFE4CD603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/>
              <a:t>Security Assurance Requirements (SAR)</a:t>
            </a:r>
            <a:r>
              <a:rPr lang="en-US" altLang="en-US" sz="3600" dirty="0"/>
              <a:t> describe the detailed actions during development, implementation, and operation the TOE that will assure its compliance with the claimed security functionality.</a:t>
            </a:r>
          </a:p>
          <a:p>
            <a:pPr>
              <a:lnSpc>
                <a:spcPct val="90000"/>
              </a:lnSpc>
            </a:pPr>
            <a:r>
              <a:rPr lang="en-US" altLang="en-US" sz="3600" b="1" dirty="0"/>
              <a:t>Evaluation Assurance Level (EAL)</a:t>
            </a:r>
            <a:r>
              <a:rPr lang="en-US" altLang="en-US" sz="3600" dirty="0"/>
              <a:t> is a numerical rating assigned to the TOE to reflect the SARs to be fulfilled.  EALs are predefined packages (in ISO/IEC 15408-3) of SARs with a given level of strictness.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1617</Words>
  <Application>Microsoft Office PowerPoint</Application>
  <PresentationFormat>Widescreen</PresentationFormat>
  <Paragraphs>268</Paragraphs>
  <Slides>32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Lato</vt:lpstr>
      <vt:lpstr>Quantify</vt:lpstr>
      <vt:lpstr>Segoe UI</vt:lpstr>
      <vt:lpstr>Tahoma</vt:lpstr>
      <vt:lpstr>Times New Roman</vt:lpstr>
      <vt:lpstr>Wingdings</vt:lpstr>
      <vt:lpstr>Office Theme</vt:lpstr>
      <vt:lpstr>PowerPoint Presentation</vt:lpstr>
      <vt:lpstr>Resources available to aid with the development of a security case</vt:lpstr>
      <vt:lpstr>Common Criteria</vt:lpstr>
      <vt:lpstr>What is the Common Criteria?</vt:lpstr>
      <vt:lpstr>Targets of Evaluation</vt:lpstr>
      <vt:lpstr>Security Requirements</vt:lpstr>
      <vt:lpstr>Security Requirements</vt:lpstr>
      <vt:lpstr>Assurance Requirements</vt:lpstr>
      <vt:lpstr>Assurance Requirements</vt:lpstr>
      <vt:lpstr>Testing</vt:lpstr>
      <vt:lpstr>FIPS 140</vt:lpstr>
      <vt:lpstr>Applicability of FIPS 140-2</vt:lpstr>
      <vt:lpstr>Flow of a FIPS 140-2 Validation</vt:lpstr>
      <vt:lpstr>FIPS 140-2 Security Levels</vt:lpstr>
      <vt:lpstr>Cryptographic Algorithms</vt:lpstr>
      <vt:lpstr>FIPS 140-1 Security Level 1</vt:lpstr>
      <vt:lpstr>FIPS 140-1 Security Level 2</vt:lpstr>
      <vt:lpstr>FIPS 140-1 Security Level 3</vt:lpstr>
      <vt:lpstr>FIPS 140-1 Security Level 4</vt:lpstr>
      <vt:lpstr>PowerPoint Presentation</vt:lpstr>
      <vt:lpstr>NCSC CAPS</vt:lpstr>
      <vt:lpstr>How Threats can be Modelled Using the STRIDE Example</vt:lpstr>
      <vt:lpstr>Identify Threats</vt:lpstr>
      <vt:lpstr>STRIDE</vt:lpstr>
      <vt:lpstr>Threat: Spoofing</vt:lpstr>
      <vt:lpstr>Threat: Tampering</vt:lpstr>
      <vt:lpstr>Threat: Repudiation</vt:lpstr>
      <vt:lpstr>Threat: Information Disclosure</vt:lpstr>
      <vt:lpstr>Threat: Denial of Service</vt:lpstr>
      <vt:lpstr>Threat: Elevation of Privilege</vt:lpstr>
      <vt:lpstr>Different Threats Affect Each Element Type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Shand</dc:creator>
  <cp:lastModifiedBy>Leonard Shand</cp:lastModifiedBy>
  <cp:revision>3</cp:revision>
  <dcterms:created xsi:type="dcterms:W3CDTF">2021-02-17T09:09:08Z</dcterms:created>
  <dcterms:modified xsi:type="dcterms:W3CDTF">2021-02-17T09:50:01Z</dcterms:modified>
</cp:coreProperties>
</file>