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Lst>
  <p:sldIdLst>
    <p:sldId id="256" r:id="rId5"/>
    <p:sldId id="258" r:id="rId6"/>
    <p:sldId id="257" r:id="rId7"/>
    <p:sldId id="259" r:id="rId8"/>
    <p:sldId id="260" r:id="rId9"/>
    <p:sldId id="269" r:id="rId10"/>
    <p:sldId id="270" r:id="rId11"/>
    <p:sldId id="272" r:id="rId12"/>
    <p:sldId id="271" r:id="rId13"/>
    <p:sldId id="265" r:id="rId14"/>
    <p:sldId id="263" r:id="rId15"/>
    <p:sldId id="266" r:id="rId16"/>
    <p:sldId id="268"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9D01F-BC6F-42DA-9934-E6484AD7CB0D}" v="69" dt="2021-08-16T07:49:53.967"/>
    <p1510:client id="{2FB7D707-04D2-3541-90FC-A8C5AAA0CC93}" v="198" dt="2021-10-08T11:53:23.707"/>
    <p1510:client id="{38630AED-1E19-FD41-924C-049CD8F71A64}" v="13" dt="2022-01-24T11:51:48.798"/>
    <p1510:client id="{438BC366-8BA7-26E3-B549-47EB4D023B0F}" v="158" dt="2021-10-08T11:26:08.920"/>
    <p1510:client id="{5600D6C4-5D7C-494D-917E-A8D7CE6B4143}" v="8" dt="2021-08-16T08:04:26.190"/>
    <p1510:client id="{89344A0F-1B54-ED9D-6907-FAC014A01782}" v="34" dt="2022-01-24T08:54:05.787"/>
    <p1510:client id="{8E1634A8-AC3B-15D9-3BA0-E5C57E7D2D67}" v="4" dt="2021-11-01T09:02:54.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69"/>
  </p:normalViewPr>
  <p:slideViewPr>
    <p:cSldViewPr snapToGrid="0">
      <p:cViewPr varScale="1">
        <p:scale>
          <a:sx n="106" d="100"/>
          <a:sy n="106"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6" name="Slide Number Placeholder 5"/>
          <p:cNvSpPr>
            <a:spLocks noGrp="1"/>
          </p:cNvSpPr>
          <p:nvPr>
            <p:ph type="sldNum" sz="quarter" idx="12"/>
          </p:nvPr>
        </p:nvSpPr>
        <p:spPr>
          <a:xfrm>
            <a:off x="11568608" y="6237312"/>
            <a:ext cx="50410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31032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FA3F48C-C7C6-4055-9F49-3777875E72AE}" type="datetimeFigureOut">
              <a:rPr lang="en-US" smtClean="0"/>
              <a:t>10/4/22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7117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6178E61D-D431-422C-9764-11DAFE33AB63}" type="datetimeFigureOut">
              <a:rPr lang="en-US" smtClean="0"/>
              <a:t>10/4/22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783532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65574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2" y="365127"/>
            <a:ext cx="11590421" cy="1325563"/>
          </a:xfrm>
        </p:spPr>
        <p:txBody>
          <a:bodyPr/>
          <a:lstStyle>
            <a:lvl1pPr>
              <a:defRPr b="1">
                <a:solidFill>
                  <a:schemeClr val="accent1">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312822" y="1825625"/>
            <a:ext cx="11590421" cy="493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11442032" y="6396458"/>
            <a:ext cx="461211"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7188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75000"/>
                  </a:schemeClr>
                </a:solidFill>
                <a:latin typeface="+mn-lt"/>
              </a:defRPr>
            </a:lvl1pPr>
          </a:lstStyle>
          <a:p>
            <a:r>
              <a:rPr lang="en-US"/>
              <a:t>Click to edit Master title style</a:t>
            </a:r>
            <a:endParaRPr lang="en-GB"/>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946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467475" cy="1325563"/>
          </a:xfrm>
        </p:spPr>
        <p:txBody>
          <a:bodyPr/>
          <a:lstStyle>
            <a:lvl1pPr>
              <a:defRPr>
                <a:solidFill>
                  <a:schemeClr val="accent1">
                    <a:lumMod val="75000"/>
                  </a:schemeClr>
                </a:solidFill>
                <a:latin typeface="+mn-lt"/>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33475"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a:xfrm>
            <a:off x="11305675" y="6315578"/>
            <a:ext cx="53340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9460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247107"/>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2412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1377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6510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98225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363EFA5E-FA76-400D-B3DC-F0BA90E6D107}" type="datetimeFigureOut">
              <a:rPr lang="en-US" smtClean="0"/>
              <a:t>10/4/22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11730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08568" y="31740"/>
            <a:ext cx="891770" cy="305145"/>
          </a:xfrm>
          <a:prstGeom prst="rect">
            <a:avLst/>
          </a:prstGeom>
        </p:spPr>
      </p:pic>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72464" y="22313"/>
            <a:ext cx="838200" cy="335280"/>
          </a:xfrm>
          <a:prstGeom prst="rect">
            <a:avLst/>
          </a:prstGeom>
        </p:spPr>
      </p:pic>
      <p:sp>
        <p:nvSpPr>
          <p:cNvPr id="4" name="Rectangle 3"/>
          <p:cNvSpPr/>
          <p:nvPr/>
        </p:nvSpPr>
        <p:spPr>
          <a:xfrm>
            <a:off x="0" y="6525344"/>
            <a:ext cx="12192000" cy="332656"/>
          </a:xfrm>
          <a:prstGeom prst="rect">
            <a:avLst/>
          </a:prstGeom>
          <a:solidFill>
            <a:srgbClr val="015A2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11496600" y="6266473"/>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a:p>
        </p:txBody>
      </p:sp>
      <p:pic>
        <p:nvPicPr>
          <p:cNvPr id="10" name="Picture 9">
            <a:extLst>
              <a:ext uri="{FF2B5EF4-FFF2-40B4-BE49-F238E27FC236}">
                <a16:creationId xmlns:a16="http://schemas.microsoft.com/office/drawing/2014/main" id="{3F3DB5EC-F9A7-E04D-B9BC-F1549D6EB117}"/>
              </a:ext>
            </a:extLst>
          </p:cNvPr>
          <p:cNvPicPr>
            <a:picLocks noChangeAspect="1"/>
          </p:cNvPicPr>
          <p:nvPr/>
        </p:nvPicPr>
        <p:blipFill>
          <a:blip r:embed="rId16"/>
          <a:stretch>
            <a:fillRect/>
          </a:stretch>
        </p:blipFill>
        <p:spPr>
          <a:xfrm>
            <a:off x="0" y="-6045"/>
            <a:ext cx="2131651" cy="714103"/>
          </a:xfrm>
          <a:prstGeom prst="rect">
            <a:avLst/>
          </a:prstGeom>
        </p:spPr>
      </p:pic>
    </p:spTree>
    <p:extLst>
      <p:ext uri="{BB962C8B-B14F-4D97-AF65-F5344CB8AC3E}">
        <p14:creationId xmlns:p14="http://schemas.microsoft.com/office/powerpoint/2010/main" val="257602112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ftr="0" dt="0"/>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instituteforapprenticeships.org/apprenticeship-standards/software-development-technician-v1-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gloscolac-my.sharepoint.com/:v:/g/personal/coyneg_gloscol_ac_uk/EQYN5AQumNZDthQccaQ34vEBV_ymPdXJNblWpNB2s7G5h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smartassessor.co.uk/Accou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loscolapprenticeships.co.uk/appWiki/doku.php?id=star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computer, desk, indoor&#10;&#10;Description automatically generated">
            <a:extLst>
              <a:ext uri="{FF2B5EF4-FFF2-40B4-BE49-F238E27FC236}">
                <a16:creationId xmlns:a16="http://schemas.microsoft.com/office/drawing/2014/main" id="{3DF7E798-C3BA-49FD-B246-05EEC18368E6}"/>
              </a:ext>
            </a:extLst>
          </p:cNvPr>
          <p:cNvPicPr>
            <a:picLocks noChangeAspect="1"/>
          </p:cNvPicPr>
          <p:nvPr/>
        </p:nvPicPr>
        <p:blipFill rotWithShape="1">
          <a:blip r:embed="rId2"/>
          <a:srcRect l="15781" r="1" b="1"/>
          <a:stretch/>
        </p:blipFill>
        <p:spPr>
          <a:xfrm>
            <a:off x="4526593" y="497756"/>
            <a:ext cx="6828795" cy="5363296"/>
          </a:xfrm>
          <a:prstGeom prst="rect">
            <a:avLst/>
          </a:prstGeom>
          <a:noFill/>
        </p:spPr>
      </p:pic>
      <p:sp>
        <p:nvSpPr>
          <p:cNvPr id="9" name="Text Placeholder 3">
            <a:extLst>
              <a:ext uri="{FF2B5EF4-FFF2-40B4-BE49-F238E27FC236}">
                <a16:creationId xmlns:a16="http://schemas.microsoft.com/office/drawing/2014/main" id="{30589333-9171-4385-8CAA-4062513D77C8}"/>
              </a:ext>
            </a:extLst>
          </p:cNvPr>
          <p:cNvSpPr>
            <a:spLocks noGrp="1"/>
          </p:cNvSpPr>
          <p:nvPr>
            <p:ph type="body" sz="half" idx="2"/>
          </p:nvPr>
        </p:nvSpPr>
        <p:spPr>
          <a:xfrm>
            <a:off x="350958" y="792192"/>
            <a:ext cx="3932237" cy="2143815"/>
          </a:xfrm>
          <a:solidFill>
            <a:srgbClr val="7030A0"/>
          </a:solidFill>
        </p:spPr>
        <p:txBody>
          <a:bodyPr vert="horz" lIns="91440" tIns="45720" rIns="91440" bIns="45720" rtlCol="0" anchor="t">
            <a:normAutofit/>
          </a:bodyPr>
          <a:lstStyle/>
          <a:p>
            <a:r>
              <a:rPr lang="en-US" sz="3600" dirty="0">
                <a:solidFill>
                  <a:schemeClr val="bg1"/>
                </a:solidFill>
                <a:ea typeface="+mn-lt"/>
                <a:cs typeface="+mn-lt"/>
              </a:rPr>
              <a:t>Induction Day</a:t>
            </a:r>
            <a:endParaRPr lang="en-US">
              <a:solidFill>
                <a:schemeClr val="bg1"/>
              </a:solidFill>
              <a:cs typeface="Calibri"/>
            </a:endParaRPr>
          </a:p>
          <a:p>
            <a:r>
              <a:rPr lang="en-US" sz="3600" dirty="0">
                <a:solidFill>
                  <a:schemeClr val="bg1"/>
                </a:solidFill>
                <a:cs typeface="Calibri"/>
              </a:rPr>
              <a:t>BCS - SDT Apprenticeship</a:t>
            </a:r>
            <a:endParaRPr lang="en-US">
              <a:solidFill>
                <a:schemeClr val="bg1"/>
              </a:solidFill>
            </a:endParaRPr>
          </a:p>
        </p:txBody>
      </p:sp>
    </p:spTree>
    <p:extLst>
      <p:ext uri="{BB962C8B-B14F-4D97-AF65-F5344CB8AC3E}">
        <p14:creationId xmlns:p14="http://schemas.microsoft.com/office/powerpoint/2010/main" val="19501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Dates for your diary</a:t>
            </a:r>
          </a:p>
        </p:txBody>
      </p:sp>
      <p:pic>
        <p:nvPicPr>
          <p:cNvPr id="7" name="Content Placeholder 6" descr="Table&#10;&#10;Description automatically generated">
            <a:extLst>
              <a:ext uri="{FF2B5EF4-FFF2-40B4-BE49-F238E27FC236}">
                <a16:creationId xmlns:a16="http://schemas.microsoft.com/office/drawing/2014/main" id="{F9393658-5884-7E7A-29FF-460FE181162F}"/>
              </a:ext>
            </a:extLst>
          </p:cNvPr>
          <p:cNvPicPr>
            <a:picLocks noGrp="1" noChangeAspect="1"/>
          </p:cNvPicPr>
          <p:nvPr>
            <p:ph sz="half" idx="1"/>
          </p:nvPr>
        </p:nvPicPr>
        <p:blipFill>
          <a:blip r:embed="rId2"/>
          <a:stretch>
            <a:fillRect/>
          </a:stretch>
        </p:blipFill>
        <p:spPr>
          <a:xfrm>
            <a:off x="1413710" y="1467697"/>
            <a:ext cx="9364579" cy="4648891"/>
          </a:xfrm>
        </p:spPr>
      </p:pic>
    </p:spTree>
    <p:extLst>
      <p:ext uri="{BB962C8B-B14F-4D97-AF65-F5344CB8AC3E}">
        <p14:creationId xmlns:p14="http://schemas.microsoft.com/office/powerpoint/2010/main" val="388861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program – 18 months</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Handbook on Smart Assessor</a:t>
            </a:r>
            <a:endParaRPr lang="en-GB" dirty="0">
              <a:cs typeface="Calibri"/>
            </a:endParaRPr>
          </a:p>
          <a:p>
            <a:endParaRPr lang="en-GB" dirty="0">
              <a:cs typeface="Calibri"/>
            </a:endParaRPr>
          </a:p>
          <a:p>
            <a:pPr marL="0" indent="0">
              <a:buNone/>
            </a:pPr>
            <a:r>
              <a:rPr lang="en-GB" u="sng" dirty="0"/>
              <a:t>Key Steps</a:t>
            </a:r>
            <a:endParaRPr lang="en-GB" dirty="0"/>
          </a:p>
          <a:p>
            <a:r>
              <a:rPr lang="en-GB" dirty="0"/>
              <a:t>Block release weeks –  Knowledge &amp; Skills </a:t>
            </a:r>
          </a:p>
          <a:p>
            <a:r>
              <a:rPr lang="en-GB" dirty="0"/>
              <a:t>Smart Assessor – Building your online portfolio &amp; uploading competencies in the workplace</a:t>
            </a:r>
            <a:endParaRPr lang="en-GB" dirty="0">
              <a:cs typeface="Calibri" panose="020F0502020204030204"/>
            </a:endParaRPr>
          </a:p>
          <a:p>
            <a:r>
              <a:rPr lang="en-GB" dirty="0"/>
              <a:t>Project– In the workplace</a:t>
            </a:r>
          </a:p>
          <a:p>
            <a:r>
              <a:rPr lang="en-GB" dirty="0"/>
              <a:t>Interview from BCS </a:t>
            </a:r>
          </a:p>
          <a:p>
            <a:endParaRPr lang="en-GB" dirty="0"/>
          </a:p>
        </p:txBody>
      </p:sp>
    </p:spTree>
    <p:extLst>
      <p:ext uri="{BB962C8B-B14F-4D97-AF65-F5344CB8AC3E}">
        <p14:creationId xmlns:p14="http://schemas.microsoft.com/office/powerpoint/2010/main" val="776079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E7A59-8BFA-4D53-860F-15CFCDE6537C}"/>
              </a:ext>
            </a:extLst>
          </p:cNvPr>
          <p:cNvSpPr>
            <a:spLocks noGrp="1"/>
          </p:cNvSpPr>
          <p:nvPr>
            <p:ph type="title"/>
          </p:nvPr>
        </p:nvSpPr>
        <p:spPr/>
        <p:txBody>
          <a:bodyPr/>
          <a:lstStyle/>
          <a:p>
            <a:r>
              <a:rPr lang="en-US" sz="3600" spc="-1">
                <a:solidFill>
                  <a:srgbClr val="2E75B6"/>
                </a:solidFill>
              </a:rPr>
              <a:t>Apprentice Journey</a:t>
            </a:r>
            <a:br>
              <a:rPr lang="en-US" sz="3600" b="0" spc="-1">
                <a:solidFill>
                  <a:srgbClr val="000000"/>
                </a:solidFill>
              </a:rPr>
            </a:br>
            <a:r>
              <a:rPr lang="en-GB" b="0">
                <a:solidFill>
                  <a:srgbClr val="000000"/>
                </a:solidFill>
                <a:latin typeface="Times New Roman" panose="02020603050405020304" pitchFamily="18" charset="0"/>
              </a:rPr>
              <a:t> </a:t>
            </a:r>
            <a:endParaRPr lang="en-GB"/>
          </a:p>
        </p:txBody>
      </p:sp>
      <p:sp>
        <p:nvSpPr>
          <p:cNvPr id="3" name="Content Placeholder 2">
            <a:extLst>
              <a:ext uri="{FF2B5EF4-FFF2-40B4-BE49-F238E27FC236}">
                <a16:creationId xmlns:a16="http://schemas.microsoft.com/office/drawing/2014/main" id="{5C4E5B22-888E-4B0F-A846-CA8B2AF5E5AD}"/>
              </a:ext>
            </a:extLst>
          </p:cNvPr>
          <p:cNvSpPr>
            <a:spLocks noGrp="1"/>
          </p:cNvSpPr>
          <p:nvPr>
            <p:ph idx="1"/>
          </p:nvPr>
        </p:nvSpPr>
        <p:spPr/>
        <p:txBody>
          <a:bodyPr vert="horz" lIns="91440" tIns="45720" rIns="91440" bIns="45720" rtlCol="0" anchor="t">
            <a:normAutofit/>
          </a:bodyPr>
          <a:lstStyle/>
          <a:p>
            <a:pPr marL="431800" indent="-323850">
              <a:spcBef>
                <a:spcPts val="1417"/>
              </a:spcBef>
              <a:buClr>
                <a:srgbClr val="000000"/>
              </a:buClr>
              <a:buSzPct val="45000"/>
              <a:buFont typeface="Wingdings" charset="2"/>
              <a:buChar char=""/>
            </a:pPr>
            <a:r>
              <a:rPr lang="en-US" sz="2400" spc="-1" dirty="0">
                <a:solidFill>
                  <a:srgbClr val="000000"/>
                </a:solidFill>
              </a:rPr>
              <a:t>18 month apprenticeship</a:t>
            </a:r>
            <a:endParaRPr lang="en-US" dirty="0"/>
          </a:p>
          <a:p>
            <a:pPr marL="431800" indent="-323850">
              <a:spcBef>
                <a:spcPts val="1417"/>
              </a:spcBef>
              <a:buClr>
                <a:srgbClr val="000000"/>
              </a:buClr>
              <a:buSzPct val="45000"/>
              <a:buFont typeface="Wingdings" charset="2"/>
              <a:buChar char=""/>
            </a:pPr>
            <a:r>
              <a:rPr lang="en-US" sz="2400" spc="-1" dirty="0">
                <a:solidFill>
                  <a:srgbClr val="000000"/>
                </a:solidFill>
              </a:rPr>
              <a:t>Block release sessions</a:t>
            </a:r>
            <a:endParaRPr lang="en-US" sz="2400" spc="-1" dirty="0">
              <a:solidFill>
                <a:srgbClr val="000000"/>
              </a:solidFill>
              <a:cs typeface="Calibri" panose="020F0502020204030204"/>
            </a:endParaRPr>
          </a:p>
          <a:p>
            <a:pPr marL="431800" indent="-323850">
              <a:spcBef>
                <a:spcPts val="1417"/>
              </a:spcBef>
              <a:buClr>
                <a:srgbClr val="000000"/>
              </a:buClr>
              <a:buSzPct val="45000"/>
              <a:buFont typeface="Wingdings" charset="2"/>
              <a:buChar char=""/>
            </a:pPr>
            <a:r>
              <a:rPr lang="en-US" sz="2400" spc="-1" dirty="0">
                <a:solidFill>
                  <a:srgbClr val="000000"/>
                </a:solidFill>
                <a:cs typeface="Calibri" panose="020F0502020204030204"/>
              </a:rPr>
              <a:t>Build  E Portfolio</a:t>
            </a:r>
            <a:endParaRPr lang="en-US" sz="2400" spc="-1" dirty="0">
              <a:solidFill>
                <a:srgbClr val="000000"/>
              </a:solidFill>
            </a:endParaRPr>
          </a:p>
          <a:p>
            <a:pPr marL="431800" indent="-323850">
              <a:spcBef>
                <a:spcPts val="1417"/>
              </a:spcBef>
              <a:buClr>
                <a:srgbClr val="000000"/>
              </a:buClr>
              <a:buSzPct val="45000"/>
              <a:buFont typeface="Wingdings" charset="2"/>
              <a:buChar char=""/>
            </a:pPr>
            <a:r>
              <a:rPr lang="en-US" sz="2400" spc="-1" dirty="0">
                <a:solidFill>
                  <a:srgbClr val="000000"/>
                </a:solidFill>
                <a:cs typeface="Calibri"/>
              </a:rPr>
              <a:t>Visits from assessors in the workplace/might be remote</a:t>
            </a:r>
            <a:endParaRPr lang="en-US" sz="2400" spc="-1" dirty="0">
              <a:solidFill>
                <a:srgbClr val="000000"/>
              </a:solidFill>
            </a:endParaRPr>
          </a:p>
          <a:p>
            <a:pPr marL="431800" indent="-323850">
              <a:spcBef>
                <a:spcPts val="1417"/>
              </a:spcBef>
              <a:buClr>
                <a:srgbClr val="000000"/>
              </a:buClr>
              <a:buSzPct val="45000"/>
              <a:buFont typeface="Wingdings" charset="2"/>
              <a:buChar char=""/>
            </a:pPr>
            <a:r>
              <a:rPr lang="en-US" sz="2400" spc="-1" dirty="0">
                <a:solidFill>
                  <a:srgbClr val="000000"/>
                </a:solidFill>
                <a:cs typeface="Calibri"/>
              </a:rPr>
              <a:t>Work based project </a:t>
            </a:r>
            <a:endParaRPr lang="en-US" sz="2400" spc="-1" dirty="0">
              <a:solidFill>
                <a:srgbClr val="000000"/>
              </a:solidFill>
            </a:endParaRPr>
          </a:p>
          <a:p>
            <a:pPr marL="431800" indent="-323850">
              <a:spcBef>
                <a:spcPts val="1417"/>
              </a:spcBef>
              <a:buClr>
                <a:srgbClr val="000000"/>
              </a:buClr>
              <a:buSzPct val="45000"/>
              <a:buFont typeface="Wingdings" charset="2"/>
              <a:buChar char=""/>
            </a:pPr>
            <a:r>
              <a:rPr lang="en-US" sz="2400" spc="-1" dirty="0">
                <a:solidFill>
                  <a:srgbClr val="000000"/>
                </a:solidFill>
                <a:cs typeface="Calibri" panose="020F0502020204030204"/>
              </a:rPr>
              <a:t>Interview with BCS (British Computer Society)</a:t>
            </a:r>
          </a:p>
          <a:p>
            <a:pPr marL="431800" indent="-323850">
              <a:spcBef>
                <a:spcPts val="1417"/>
              </a:spcBef>
              <a:buClr>
                <a:srgbClr val="000000"/>
              </a:buClr>
              <a:buSzPct val="45000"/>
              <a:buFont typeface="Wingdings" charset="2"/>
              <a:buChar char=""/>
            </a:pPr>
            <a:r>
              <a:rPr lang="en-US" sz="2400" spc="-1" dirty="0">
                <a:solidFill>
                  <a:srgbClr val="000000"/>
                </a:solidFill>
              </a:rPr>
              <a:t>End Point Assessment (EPA) – 3 months</a:t>
            </a:r>
            <a:endParaRPr lang="en-US" sz="2400" spc="-1" dirty="0">
              <a:solidFill>
                <a:srgbClr val="000000"/>
              </a:solidFill>
              <a:cs typeface="Calibri" panose="020F0502020204030204"/>
            </a:endParaRPr>
          </a:p>
          <a:p>
            <a:endParaRPr lang="en-GB" dirty="0"/>
          </a:p>
        </p:txBody>
      </p:sp>
    </p:spTree>
    <p:extLst>
      <p:ext uri="{BB962C8B-B14F-4D97-AF65-F5344CB8AC3E}">
        <p14:creationId xmlns:p14="http://schemas.microsoft.com/office/powerpoint/2010/main" val="738654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83B1-56BE-498B-A325-A553B68B2C5F}"/>
              </a:ext>
            </a:extLst>
          </p:cNvPr>
          <p:cNvSpPr>
            <a:spLocks noGrp="1"/>
          </p:cNvSpPr>
          <p:nvPr>
            <p:ph type="title"/>
          </p:nvPr>
        </p:nvSpPr>
        <p:spPr/>
        <p:txBody>
          <a:bodyPr/>
          <a:lstStyle/>
          <a:p>
            <a:r>
              <a:rPr lang="en-US">
                <a:cs typeface="Calibri"/>
              </a:rPr>
              <a:t>What it looks like</a:t>
            </a:r>
            <a:endParaRPr lang="en-US"/>
          </a:p>
        </p:txBody>
      </p:sp>
      <p:sp>
        <p:nvSpPr>
          <p:cNvPr id="3" name="Content Placeholder 2">
            <a:extLst>
              <a:ext uri="{FF2B5EF4-FFF2-40B4-BE49-F238E27FC236}">
                <a16:creationId xmlns:a16="http://schemas.microsoft.com/office/drawing/2014/main" id="{8FBD1C22-D4C3-4B70-9F89-CBA8B7929C0D}"/>
              </a:ext>
            </a:extLst>
          </p:cNvPr>
          <p:cNvSpPr>
            <a:spLocks noGrp="1"/>
          </p:cNvSpPr>
          <p:nvPr>
            <p:ph idx="1"/>
          </p:nvPr>
        </p:nvSpPr>
        <p:spPr/>
        <p:txBody>
          <a:bodyPr vert="horz" lIns="91440" tIns="45720" rIns="91440" bIns="45720" rtlCol="0" anchor="t">
            <a:normAutofit/>
          </a:bodyPr>
          <a:lstStyle/>
          <a:p>
            <a:r>
              <a:rPr lang="en-US" dirty="0">
                <a:cs typeface="Calibri"/>
              </a:rPr>
              <a:t>Examples of Standard</a:t>
            </a:r>
          </a:p>
          <a:p>
            <a:pPr marL="0" indent="0">
              <a:buNone/>
            </a:pPr>
            <a:r>
              <a:rPr lang="en-US" dirty="0">
                <a:cs typeface="Calibri"/>
                <a:hlinkClick r:id="rId2"/>
              </a:rPr>
              <a:t>https://www.instituteforapprenticeships.org/apprenticeship-standards/software-development-technician-v1-1</a:t>
            </a:r>
            <a:endParaRPr lang="en-US" dirty="0">
              <a:cs typeface="Calibri"/>
            </a:endParaRPr>
          </a:p>
          <a:p>
            <a:pPr marL="0" indent="0">
              <a:buNone/>
            </a:pPr>
            <a:endParaRPr lang="en-US" dirty="0">
              <a:cs typeface="Calibri"/>
            </a:endParaRPr>
          </a:p>
          <a:p>
            <a:endParaRPr lang="en-US" dirty="0">
              <a:cs typeface="Calibri"/>
            </a:endParaRPr>
          </a:p>
          <a:p>
            <a:r>
              <a:rPr lang="en-US" dirty="0">
                <a:cs typeface="Calibri"/>
              </a:rPr>
              <a:t>Example of Learner Journey</a:t>
            </a:r>
          </a:p>
        </p:txBody>
      </p:sp>
    </p:spTree>
    <p:extLst>
      <p:ext uri="{BB962C8B-B14F-4D97-AF65-F5344CB8AC3E}">
        <p14:creationId xmlns:p14="http://schemas.microsoft.com/office/powerpoint/2010/main" val="2554314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EAB9-D890-4E13-8CDB-1FF21DDBFBC8}"/>
              </a:ext>
            </a:extLst>
          </p:cNvPr>
          <p:cNvSpPr>
            <a:spLocks noGrp="1"/>
          </p:cNvSpPr>
          <p:nvPr>
            <p:ph type="title"/>
          </p:nvPr>
        </p:nvSpPr>
        <p:spPr/>
        <p:txBody>
          <a:bodyPr/>
          <a:lstStyle/>
          <a:p>
            <a:r>
              <a:rPr lang="en-US">
                <a:cs typeface="Calibri"/>
              </a:rPr>
              <a:t>Safeguarding </a:t>
            </a:r>
            <a:endParaRPr lang="en-US"/>
          </a:p>
        </p:txBody>
      </p:sp>
      <p:sp>
        <p:nvSpPr>
          <p:cNvPr id="3" name="Content Placeholder 2">
            <a:extLst>
              <a:ext uri="{FF2B5EF4-FFF2-40B4-BE49-F238E27FC236}">
                <a16:creationId xmlns:a16="http://schemas.microsoft.com/office/drawing/2014/main" id="{D787EF31-846B-4B85-BCFD-E7A4056525FF}"/>
              </a:ext>
            </a:extLst>
          </p:cNvPr>
          <p:cNvSpPr>
            <a:spLocks noGrp="1"/>
          </p:cNvSpPr>
          <p:nvPr>
            <p:ph idx="1"/>
          </p:nvPr>
        </p:nvSpPr>
        <p:spPr/>
        <p:txBody>
          <a:bodyPr vert="horz" lIns="91440" tIns="45720" rIns="91440" bIns="45720" rtlCol="0" anchor="t">
            <a:normAutofit/>
          </a:bodyPr>
          <a:lstStyle/>
          <a:p>
            <a:pPr marL="0" indent="0">
              <a:buNone/>
            </a:pPr>
            <a:endParaRPr lang="en-US" dirty="0">
              <a:cs typeface="Calibri"/>
            </a:endParaRPr>
          </a:p>
          <a:p>
            <a:r>
              <a:rPr lang="en-GB" dirty="0">
                <a:hlinkClick r:id="rId2"/>
              </a:rPr>
              <a:t>https://gloscolac-my.sharepoint.com/:v:/g/personal/coyneg_gloscol_ac_uk/EQYN5AQumNZDthQccaQ34vEBV_ymPdXJNblWpNB2s7G5hA</a:t>
            </a:r>
            <a:endParaRPr lang="en-GB" dirty="0"/>
          </a:p>
          <a:p>
            <a:pPr marL="0" indent="0">
              <a:buNone/>
            </a:pPr>
            <a:br>
              <a:rPr lang="en-GB" dirty="0"/>
            </a:br>
            <a:br>
              <a:rPr lang="en-GB" dirty="0"/>
            </a:br>
            <a:endParaRPr lang="en-US" dirty="0">
              <a:cs typeface="Calibri"/>
            </a:endParaRPr>
          </a:p>
        </p:txBody>
      </p:sp>
    </p:spTree>
    <p:extLst>
      <p:ext uri="{BB962C8B-B14F-4D97-AF65-F5344CB8AC3E}">
        <p14:creationId xmlns:p14="http://schemas.microsoft.com/office/powerpoint/2010/main" val="258732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7030A0"/>
                </a:solidFill>
              </a:rPr>
              <a:t>Announcements</a:t>
            </a:r>
          </a:p>
        </p:txBody>
      </p:sp>
      <p:sp>
        <p:nvSpPr>
          <p:cNvPr id="5" name="Content Placeholder 4"/>
          <p:cNvSpPr>
            <a:spLocks noGrp="1"/>
          </p:cNvSpPr>
          <p:nvPr>
            <p:ph idx="1"/>
          </p:nvPr>
        </p:nvSpPr>
        <p:spPr/>
        <p:txBody>
          <a:bodyPr/>
          <a:lstStyle/>
          <a:p>
            <a:r>
              <a:rPr lang="en-GB"/>
              <a:t>Fire and emergencies</a:t>
            </a:r>
          </a:p>
          <a:p>
            <a:r>
              <a:rPr lang="en-GB"/>
              <a:t>Mobile phones</a:t>
            </a:r>
          </a:p>
          <a:p>
            <a:r>
              <a:rPr lang="en-GB"/>
              <a:t>Toilets</a:t>
            </a:r>
          </a:p>
          <a:p>
            <a:r>
              <a:rPr lang="en-GB"/>
              <a:t>Breaks and lunch</a:t>
            </a:r>
          </a:p>
          <a:p>
            <a:endParaRPr lang="en-GB"/>
          </a:p>
        </p:txBody>
      </p:sp>
      <p:pic>
        <p:nvPicPr>
          <p:cNvPr id="3" name="Picture 3" descr="A picture containing text, indoor, computer, monitor&#10;&#10;Description automatically generated">
            <a:extLst>
              <a:ext uri="{FF2B5EF4-FFF2-40B4-BE49-F238E27FC236}">
                <a16:creationId xmlns:a16="http://schemas.microsoft.com/office/drawing/2014/main" id="{901DF6C3-3352-4479-ABFF-D8D4CEFED192}"/>
              </a:ext>
            </a:extLst>
          </p:cNvPr>
          <p:cNvPicPr>
            <a:picLocks noChangeAspect="1"/>
          </p:cNvPicPr>
          <p:nvPr/>
        </p:nvPicPr>
        <p:blipFill>
          <a:blip r:embed="rId2"/>
          <a:stretch>
            <a:fillRect/>
          </a:stretch>
        </p:blipFill>
        <p:spPr>
          <a:xfrm>
            <a:off x="4954438" y="732798"/>
            <a:ext cx="6713747" cy="4818908"/>
          </a:xfrm>
          <a:prstGeom prst="rect">
            <a:avLst/>
          </a:prstGeom>
        </p:spPr>
      </p:pic>
    </p:spTree>
    <p:extLst>
      <p:ext uri="{BB962C8B-B14F-4D97-AF65-F5344CB8AC3E}">
        <p14:creationId xmlns:p14="http://schemas.microsoft.com/office/powerpoint/2010/main" val="199956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Agenda</a:t>
            </a:r>
          </a:p>
        </p:txBody>
      </p:sp>
      <p:sp>
        <p:nvSpPr>
          <p:cNvPr id="4" name="Content Placeholder 3"/>
          <p:cNvSpPr>
            <a:spLocks noGrp="1"/>
          </p:cNvSpPr>
          <p:nvPr>
            <p:ph sz="half" idx="1"/>
          </p:nvPr>
        </p:nvSpPr>
        <p:spPr/>
        <p:txBody>
          <a:bodyPr vert="horz" lIns="91440" tIns="45720" rIns="91440" bIns="45720" rtlCol="0" anchor="t">
            <a:normAutofit fontScale="92500" lnSpcReduction="10000"/>
          </a:bodyPr>
          <a:lstStyle/>
          <a:p>
            <a:endParaRPr lang="en-GB"/>
          </a:p>
          <a:p>
            <a:r>
              <a:rPr lang="en-GB" dirty="0"/>
              <a:t>Enrolment – Photos &amp; Badges</a:t>
            </a:r>
            <a:endParaRPr lang="en-GB">
              <a:cs typeface="Calibri"/>
            </a:endParaRPr>
          </a:p>
          <a:p>
            <a:r>
              <a:rPr lang="en-GB" dirty="0"/>
              <a:t>Introductions</a:t>
            </a:r>
            <a:endParaRPr lang="en-GB" dirty="0">
              <a:cs typeface="Calibri"/>
            </a:endParaRPr>
          </a:p>
          <a:p>
            <a:r>
              <a:rPr lang="en-GB" dirty="0"/>
              <a:t>College and computing sign on Office 365 </a:t>
            </a:r>
            <a:endParaRPr lang="en-GB" dirty="0">
              <a:cs typeface="Calibri"/>
            </a:endParaRPr>
          </a:p>
          <a:p>
            <a:r>
              <a:rPr lang="en-GB" dirty="0"/>
              <a:t>Smart Assessor  Software = online digital portfolio</a:t>
            </a:r>
            <a:endParaRPr lang="en-GB" dirty="0">
              <a:cs typeface="Calibri"/>
            </a:endParaRPr>
          </a:p>
          <a:p>
            <a:r>
              <a:rPr lang="en-GB" dirty="0">
                <a:cs typeface="Calibri"/>
              </a:rPr>
              <a:t>Off the Job Hours - Template</a:t>
            </a:r>
          </a:p>
          <a:p>
            <a:r>
              <a:rPr lang="en-GB" dirty="0">
                <a:cs typeface="Calibri"/>
              </a:rPr>
              <a:t>Super Glos Wiki</a:t>
            </a:r>
          </a:p>
          <a:p>
            <a:r>
              <a:rPr lang="en-GB" dirty="0"/>
              <a:t>The program – Dates on wiki </a:t>
            </a:r>
            <a:endParaRPr lang="en-GB">
              <a:cs typeface="Calibri"/>
            </a:endParaRPr>
          </a:p>
          <a:p>
            <a:r>
              <a:rPr lang="en-GB" dirty="0"/>
              <a:t>Handbook and skills checklist</a:t>
            </a:r>
            <a:endParaRPr lang="en-GB" dirty="0">
              <a:cs typeface="Calibri"/>
            </a:endParaRPr>
          </a:p>
          <a:p>
            <a:r>
              <a:rPr lang="en-GB" dirty="0"/>
              <a:t>Projects</a:t>
            </a:r>
            <a:endParaRPr lang="en-GB" dirty="0">
              <a:cs typeface="Calibri"/>
            </a:endParaRPr>
          </a:p>
          <a:p>
            <a:r>
              <a:rPr lang="en-GB" dirty="0">
                <a:cs typeface="Calibri"/>
              </a:rPr>
              <a:t>Monthly Visits / Some might be remote</a:t>
            </a:r>
          </a:p>
          <a:p>
            <a:r>
              <a:rPr lang="en-GB" dirty="0">
                <a:cs typeface="Calibri"/>
              </a:rPr>
              <a:t>Safeguarding Video</a:t>
            </a:r>
          </a:p>
          <a:p>
            <a:r>
              <a:rPr lang="en-GB" dirty="0">
                <a:cs typeface="Calibri"/>
              </a:rPr>
              <a:t>Covid Secure</a:t>
            </a:r>
          </a:p>
          <a:p>
            <a:endParaRPr lang="en-GB">
              <a:cs typeface="Calibri"/>
            </a:endParaRPr>
          </a:p>
        </p:txBody>
      </p:sp>
      <p:pic>
        <p:nvPicPr>
          <p:cNvPr id="10" name="Picture 10" descr="A picture containing text, indoor, floor, ceiling&#10;&#10;Description automatically generated">
            <a:extLst>
              <a:ext uri="{FF2B5EF4-FFF2-40B4-BE49-F238E27FC236}">
                <a16:creationId xmlns:a16="http://schemas.microsoft.com/office/drawing/2014/main" id="{8A02C8E3-5814-4D66-81E6-596103917C40}"/>
              </a:ext>
            </a:extLst>
          </p:cNvPr>
          <p:cNvPicPr>
            <a:picLocks noGrp="1" noChangeAspect="1"/>
          </p:cNvPicPr>
          <p:nvPr>
            <p:ph sz="half" idx="2"/>
          </p:nvPr>
        </p:nvPicPr>
        <p:blipFill>
          <a:blip r:embed="rId2"/>
          <a:stretch>
            <a:fillRect/>
          </a:stretch>
        </p:blipFill>
        <p:spPr>
          <a:xfrm>
            <a:off x="6071559" y="1991348"/>
            <a:ext cx="5205361" cy="3459707"/>
          </a:xfrm>
        </p:spPr>
      </p:pic>
    </p:spTree>
    <p:extLst>
      <p:ext uri="{BB962C8B-B14F-4D97-AF65-F5344CB8AC3E}">
        <p14:creationId xmlns:p14="http://schemas.microsoft.com/office/powerpoint/2010/main" val="170938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Enrolment</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Get enrolled at student services, photo taken and ID Badge</a:t>
            </a:r>
            <a:endParaRPr lang="en-US" dirty="0"/>
          </a:p>
          <a:p>
            <a:r>
              <a:rPr lang="en-GB" dirty="0"/>
              <a:t>Reset college password for Email &amp; office 365 ( need to visit helpdesk)</a:t>
            </a:r>
            <a:endParaRPr lang="en-GB" dirty="0">
              <a:cs typeface="Calibri"/>
            </a:endParaRPr>
          </a:p>
          <a:p>
            <a:r>
              <a:rPr lang="en-GB" dirty="0">
                <a:cs typeface="Calibri"/>
              </a:rPr>
              <a:t> Smart Assessor Login details will be emailed to  you</a:t>
            </a:r>
          </a:p>
        </p:txBody>
      </p:sp>
    </p:spTree>
    <p:extLst>
      <p:ext uri="{BB962C8B-B14F-4D97-AF65-F5344CB8AC3E}">
        <p14:creationId xmlns:p14="http://schemas.microsoft.com/office/powerpoint/2010/main" val="197900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Introductions</a:t>
            </a:r>
          </a:p>
        </p:txBody>
      </p:sp>
      <p:sp>
        <p:nvSpPr>
          <p:cNvPr id="3" name="Content Placeholder 2"/>
          <p:cNvSpPr>
            <a:spLocks noGrp="1"/>
          </p:cNvSpPr>
          <p:nvPr>
            <p:ph type="body" idx="1"/>
          </p:nvPr>
        </p:nvSpPr>
        <p:spPr>
          <a:xfrm>
            <a:off x="589924" y="1679926"/>
            <a:ext cx="3070034" cy="576262"/>
          </a:xfrm>
        </p:spPr>
        <p:txBody>
          <a:bodyPr/>
          <a:lstStyle/>
          <a:p>
            <a:endParaRPr lang="en-GB"/>
          </a:p>
          <a:p>
            <a:r>
              <a:rPr lang="en-GB" u="sng"/>
              <a:t>Lecturers</a:t>
            </a:r>
          </a:p>
        </p:txBody>
      </p:sp>
      <p:sp>
        <p:nvSpPr>
          <p:cNvPr id="11" name="Text Placeholder 10"/>
          <p:cNvSpPr>
            <a:spLocks noGrp="1"/>
          </p:cNvSpPr>
          <p:nvPr>
            <p:ph type="body" sz="half" idx="15"/>
          </p:nvPr>
        </p:nvSpPr>
        <p:spPr>
          <a:xfrm>
            <a:off x="669117" y="2498891"/>
            <a:ext cx="5952024" cy="2913513"/>
          </a:xfrm>
        </p:spPr>
        <p:txBody>
          <a:bodyPr>
            <a:normAutofit/>
          </a:bodyPr>
          <a:lstStyle/>
          <a:p>
            <a:endParaRPr lang="en-GB" sz="2800" dirty="0">
              <a:cs typeface="Calibri"/>
            </a:endParaRPr>
          </a:p>
          <a:p>
            <a:r>
              <a:rPr lang="en-GB" sz="2800" dirty="0"/>
              <a:t>Emma Littlefair  - Lead Sofware Dev &amp; Tester</a:t>
            </a:r>
            <a:endParaRPr lang="en-GB" sz="2800">
              <a:cs typeface="Calibri"/>
            </a:endParaRPr>
          </a:p>
          <a:p>
            <a:r>
              <a:rPr lang="en-GB" sz="2800" dirty="0"/>
              <a:t>Mark Higgins  –  Software Dev &amp; Dev Ops</a:t>
            </a:r>
            <a:endParaRPr lang="en-GB" sz="2800" dirty="0">
              <a:cs typeface="Calibri"/>
            </a:endParaRPr>
          </a:p>
        </p:txBody>
      </p:sp>
    </p:spTree>
    <p:extLst>
      <p:ext uri="{BB962C8B-B14F-4D97-AF65-F5344CB8AC3E}">
        <p14:creationId xmlns:p14="http://schemas.microsoft.com/office/powerpoint/2010/main" val="8839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E69B-601E-407E-9A04-5B6EE3BB0596}"/>
              </a:ext>
            </a:extLst>
          </p:cNvPr>
          <p:cNvSpPr>
            <a:spLocks noGrp="1"/>
          </p:cNvSpPr>
          <p:nvPr>
            <p:ph type="title"/>
          </p:nvPr>
        </p:nvSpPr>
        <p:spPr/>
        <p:txBody>
          <a:bodyPr/>
          <a:lstStyle/>
          <a:p>
            <a:r>
              <a:rPr lang="en-US" dirty="0">
                <a:cs typeface="Calibri"/>
              </a:rPr>
              <a:t>College &amp; Computer sign on – 3 different logins</a:t>
            </a:r>
            <a:endParaRPr lang="en-US" dirty="0"/>
          </a:p>
        </p:txBody>
      </p:sp>
      <p:sp>
        <p:nvSpPr>
          <p:cNvPr id="3" name="Content Placeholder 2">
            <a:extLst>
              <a:ext uri="{FF2B5EF4-FFF2-40B4-BE49-F238E27FC236}">
                <a16:creationId xmlns:a16="http://schemas.microsoft.com/office/drawing/2014/main" id="{6583103E-0559-445C-96FF-D20EBB79C75D}"/>
              </a:ext>
            </a:extLst>
          </p:cNvPr>
          <p:cNvSpPr>
            <a:spLocks noGrp="1"/>
          </p:cNvSpPr>
          <p:nvPr>
            <p:ph sz="half" idx="1"/>
          </p:nvPr>
        </p:nvSpPr>
        <p:spPr/>
        <p:txBody>
          <a:bodyPr vert="horz" lIns="91440" tIns="45720" rIns="91440" bIns="45720" rtlCol="0" anchor="t">
            <a:normAutofit/>
          </a:bodyPr>
          <a:lstStyle/>
          <a:p>
            <a:r>
              <a:rPr lang="en-US" dirty="0">
                <a:cs typeface="Calibri"/>
              </a:rPr>
              <a:t>Office 365 &amp; email</a:t>
            </a:r>
          </a:p>
          <a:p>
            <a:r>
              <a:rPr lang="en-US" dirty="0">
                <a:cs typeface="Calibri"/>
              </a:rPr>
              <a:t>In the classroom </a:t>
            </a:r>
          </a:p>
          <a:p>
            <a:r>
              <a:rPr lang="en-US" dirty="0">
                <a:cs typeface="Calibri"/>
              </a:rPr>
              <a:t>Smart Assessor</a:t>
            </a:r>
          </a:p>
          <a:p>
            <a:pPr marL="0" indent="0">
              <a:buNone/>
            </a:pPr>
            <a:endParaRPr lang="en-US" dirty="0">
              <a:cs typeface="Calibri"/>
            </a:endParaRPr>
          </a:p>
        </p:txBody>
      </p:sp>
    </p:spTree>
    <p:extLst>
      <p:ext uri="{BB962C8B-B14F-4D97-AF65-F5344CB8AC3E}">
        <p14:creationId xmlns:p14="http://schemas.microsoft.com/office/powerpoint/2010/main" val="3249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0E94-3B7C-4BFA-9587-9BE633FA1746}"/>
              </a:ext>
            </a:extLst>
          </p:cNvPr>
          <p:cNvSpPr>
            <a:spLocks noGrp="1"/>
          </p:cNvSpPr>
          <p:nvPr>
            <p:ph type="title"/>
          </p:nvPr>
        </p:nvSpPr>
        <p:spPr/>
        <p:txBody>
          <a:bodyPr/>
          <a:lstStyle/>
          <a:p>
            <a:r>
              <a:rPr lang="en-US" dirty="0">
                <a:cs typeface="Calibri"/>
              </a:rPr>
              <a:t>What is Smart Assessor</a:t>
            </a:r>
            <a:endParaRPr lang="en-US" dirty="0"/>
          </a:p>
        </p:txBody>
      </p:sp>
      <p:sp>
        <p:nvSpPr>
          <p:cNvPr id="3" name="Content Placeholder 2">
            <a:extLst>
              <a:ext uri="{FF2B5EF4-FFF2-40B4-BE49-F238E27FC236}">
                <a16:creationId xmlns:a16="http://schemas.microsoft.com/office/drawing/2014/main" id="{AEFC2F6B-3748-4BD3-ADFE-C5B6B24B2BFD}"/>
              </a:ext>
            </a:extLst>
          </p:cNvPr>
          <p:cNvSpPr>
            <a:spLocks noGrp="1"/>
          </p:cNvSpPr>
          <p:nvPr>
            <p:ph idx="1"/>
          </p:nvPr>
        </p:nvSpPr>
        <p:spPr/>
        <p:txBody>
          <a:bodyPr vert="horz" lIns="91440" tIns="45720" rIns="91440" bIns="45720" rtlCol="0" anchor="t">
            <a:normAutofit/>
          </a:bodyPr>
          <a:lstStyle/>
          <a:p>
            <a:r>
              <a:rPr lang="en-US" dirty="0">
                <a:cs typeface="Calibri"/>
                <a:hlinkClick r:id="rId2"/>
              </a:rPr>
              <a:t>https://www.smartassessor.co.uk/Account</a:t>
            </a:r>
            <a:endParaRPr lang="en-US" dirty="0">
              <a:cs typeface="Calibri"/>
            </a:endParaRPr>
          </a:p>
          <a:p>
            <a:endParaRPr lang="en-US" dirty="0">
              <a:cs typeface="Calibri"/>
            </a:endParaRPr>
          </a:p>
          <a:p>
            <a:r>
              <a:rPr lang="en-US" dirty="0">
                <a:cs typeface="Calibri"/>
              </a:rPr>
              <a:t>You will upload your evidence of your competence to the E Portfolio  </a:t>
            </a:r>
          </a:p>
          <a:p>
            <a:r>
              <a:rPr lang="en-US" dirty="0">
                <a:cs typeface="Calibri"/>
              </a:rPr>
              <a:t>OTJ hours uploaded</a:t>
            </a:r>
          </a:p>
          <a:p>
            <a:r>
              <a:rPr lang="en-US" dirty="0">
                <a:cs typeface="Calibri"/>
              </a:rPr>
              <a:t>Plans and feedback from your Assessors</a:t>
            </a:r>
          </a:p>
          <a:p>
            <a:endParaRPr lang="en-US" dirty="0">
              <a:cs typeface="Calibri"/>
            </a:endParaRPr>
          </a:p>
          <a:p>
            <a:endParaRPr lang="en-US" dirty="0">
              <a:cs typeface="Calibri"/>
            </a:endParaRPr>
          </a:p>
          <a:p>
            <a:r>
              <a:rPr lang="en-US" dirty="0">
                <a:cs typeface="Calibri"/>
              </a:rPr>
              <a:t>Wellbeing resources</a:t>
            </a:r>
          </a:p>
          <a:p>
            <a:endParaRPr lang="en-US" dirty="0">
              <a:cs typeface="Calibri"/>
            </a:endParaRPr>
          </a:p>
          <a:p>
            <a:endParaRPr lang="en-US" dirty="0">
              <a:cs typeface="Calibri"/>
            </a:endParaRPr>
          </a:p>
          <a:p>
            <a:r>
              <a:rPr lang="en-US" dirty="0">
                <a:cs typeface="Calibri"/>
              </a:rPr>
              <a:t>E mail handout</a:t>
            </a:r>
          </a:p>
        </p:txBody>
      </p:sp>
    </p:spTree>
    <p:extLst>
      <p:ext uri="{BB962C8B-B14F-4D97-AF65-F5344CB8AC3E}">
        <p14:creationId xmlns:p14="http://schemas.microsoft.com/office/powerpoint/2010/main" val="297152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515C-D458-4080-9D15-5DEB23E68CDB}"/>
              </a:ext>
            </a:extLst>
          </p:cNvPr>
          <p:cNvSpPr>
            <a:spLocks noGrp="1"/>
          </p:cNvSpPr>
          <p:nvPr>
            <p:ph type="title"/>
          </p:nvPr>
        </p:nvSpPr>
        <p:spPr/>
        <p:txBody>
          <a:bodyPr/>
          <a:lstStyle/>
          <a:p>
            <a:r>
              <a:rPr lang="en-US">
                <a:cs typeface="Calibri"/>
              </a:rPr>
              <a:t>Off the job hours</a:t>
            </a:r>
            <a:br>
              <a:rPr lang="en-US">
                <a:cs typeface="Calibri"/>
              </a:rPr>
            </a:br>
            <a:endParaRPr lang="en-US"/>
          </a:p>
        </p:txBody>
      </p:sp>
      <p:sp>
        <p:nvSpPr>
          <p:cNvPr id="3" name="Content Placeholder 2">
            <a:extLst>
              <a:ext uri="{FF2B5EF4-FFF2-40B4-BE49-F238E27FC236}">
                <a16:creationId xmlns:a16="http://schemas.microsoft.com/office/drawing/2014/main" id="{989FA961-D710-4FE0-88A6-1F87B9AB4755}"/>
              </a:ext>
            </a:extLst>
          </p:cNvPr>
          <p:cNvSpPr>
            <a:spLocks noGrp="1"/>
          </p:cNvSpPr>
          <p:nvPr>
            <p:ph idx="1"/>
          </p:nvPr>
        </p:nvSpPr>
        <p:spPr>
          <a:xfrm>
            <a:off x="91310" y="1258555"/>
            <a:ext cx="11590421" cy="4935956"/>
          </a:xfrm>
        </p:spPr>
        <p:txBody>
          <a:bodyPr vert="horz" lIns="91440" tIns="45720" rIns="91440" bIns="45720" rtlCol="0" anchor="t">
            <a:normAutofit fontScale="92500"/>
          </a:bodyPr>
          <a:lstStyle/>
          <a:p>
            <a:r>
              <a:rPr lang="en-US" dirty="0">
                <a:ea typeface="+mn-lt"/>
                <a:cs typeface="+mn-lt"/>
              </a:rPr>
              <a:t>Off the job training is learning which is undertaken outside a person’s usual day to day working environment, and contributes towards the achievement of an apprenticeship. This can include training that is delivered at the apprentice’s workplace, but must not be delivered as part of their usual working duties.</a:t>
            </a:r>
          </a:p>
          <a:p>
            <a:r>
              <a:rPr lang="en-US" b="1" dirty="0">
                <a:ea typeface="+mn-lt"/>
                <a:cs typeface="+mn-lt"/>
              </a:rPr>
              <a:t>What is included in off the job training?</a:t>
            </a:r>
            <a:endParaRPr lang="en-US" dirty="0">
              <a:cs typeface="Calibri"/>
            </a:endParaRPr>
          </a:p>
          <a:p>
            <a:r>
              <a:rPr lang="en-US" dirty="0">
                <a:ea typeface="+mn-lt"/>
                <a:cs typeface="+mn-lt"/>
              </a:rPr>
              <a:t>The off the job training must be directly relevant to the apprenticeship, and could include:</a:t>
            </a:r>
            <a:endParaRPr lang="en-US" dirty="0"/>
          </a:p>
          <a:p>
            <a:r>
              <a:rPr lang="en-US" dirty="0">
                <a:ea typeface="+mn-lt"/>
                <a:cs typeface="+mn-lt"/>
              </a:rPr>
              <a:t>The teaching of theory (for example lectures, roles play, online learning, manufacturer training)</a:t>
            </a:r>
            <a:endParaRPr lang="en-US" dirty="0"/>
          </a:p>
          <a:p>
            <a:r>
              <a:rPr lang="en-US" dirty="0">
                <a:ea typeface="+mn-lt"/>
                <a:cs typeface="+mn-lt"/>
              </a:rPr>
              <a:t>Practical training: shadowing, mentoring, industry visits and attendance at competitions</a:t>
            </a:r>
            <a:endParaRPr lang="en-US" dirty="0"/>
          </a:p>
          <a:p>
            <a:r>
              <a:rPr lang="en-US" dirty="0">
                <a:ea typeface="+mn-lt"/>
                <a:cs typeface="+mn-lt"/>
              </a:rPr>
              <a:t>Learning support</a:t>
            </a:r>
            <a:endParaRPr lang="en-US" dirty="0"/>
          </a:p>
          <a:p>
            <a:r>
              <a:rPr lang="en-US" dirty="0">
                <a:ea typeface="+mn-lt"/>
                <a:cs typeface="+mn-lt"/>
              </a:rPr>
              <a:t>Time spent writing assessments/assignments</a:t>
            </a:r>
            <a:endParaRPr lang="en-US" dirty="0"/>
          </a:p>
          <a:p>
            <a:endParaRPr lang="en-US" dirty="0">
              <a:ea typeface="+mn-lt"/>
              <a:cs typeface="+mn-lt"/>
            </a:endParaRPr>
          </a:p>
          <a:p>
            <a:r>
              <a:rPr lang="en-US" b="1" dirty="0">
                <a:ea typeface="+mn-lt"/>
                <a:cs typeface="+mn-lt"/>
              </a:rPr>
              <a:t>What isn’t included in off the job training?</a:t>
            </a:r>
            <a:endParaRPr lang="en-US" dirty="0"/>
          </a:p>
          <a:p>
            <a:r>
              <a:rPr lang="en-US" dirty="0">
                <a:ea typeface="+mn-lt"/>
                <a:cs typeface="+mn-lt"/>
              </a:rPr>
              <a:t>English and </a:t>
            </a:r>
            <a:r>
              <a:rPr lang="en-US" dirty="0" err="1">
                <a:ea typeface="+mn-lt"/>
                <a:cs typeface="+mn-lt"/>
              </a:rPr>
              <a:t>maths</a:t>
            </a:r>
            <a:r>
              <a:rPr lang="en-US" dirty="0">
                <a:ea typeface="+mn-lt"/>
                <a:cs typeface="+mn-lt"/>
              </a:rPr>
              <a:t> functional skills (up to level 2) which is funded separately</a:t>
            </a:r>
            <a:endParaRPr lang="en-US" dirty="0"/>
          </a:p>
          <a:p>
            <a:r>
              <a:rPr lang="en-US" dirty="0">
                <a:ea typeface="+mn-lt"/>
                <a:cs typeface="+mn-lt"/>
              </a:rPr>
              <a:t>Progress reviews or on </a:t>
            </a:r>
            <a:r>
              <a:rPr lang="en-US" dirty="0" err="1">
                <a:ea typeface="+mn-lt"/>
                <a:cs typeface="+mn-lt"/>
              </a:rPr>
              <a:t>programme</a:t>
            </a:r>
            <a:r>
              <a:rPr lang="en-US" dirty="0">
                <a:ea typeface="+mn-lt"/>
                <a:cs typeface="+mn-lt"/>
              </a:rPr>
              <a:t> assessments that are part of the apprenticeship</a:t>
            </a:r>
            <a:endParaRPr lang="en-US" dirty="0"/>
          </a:p>
          <a:p>
            <a:r>
              <a:rPr lang="en-US" dirty="0">
                <a:ea typeface="+mn-lt"/>
                <a:cs typeface="+mn-lt"/>
              </a:rPr>
              <a:t>Training which takes place outside of the apprentice’s paid working hours</a:t>
            </a:r>
            <a:endParaRPr lang="en-US" dirty="0"/>
          </a:p>
          <a:p>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196398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7183-001E-4CF0-A132-A81DB865C744}"/>
              </a:ext>
            </a:extLst>
          </p:cNvPr>
          <p:cNvSpPr>
            <a:spLocks noGrp="1"/>
          </p:cNvSpPr>
          <p:nvPr>
            <p:ph type="title"/>
          </p:nvPr>
        </p:nvSpPr>
        <p:spPr/>
        <p:txBody>
          <a:bodyPr/>
          <a:lstStyle/>
          <a:p>
            <a:r>
              <a:rPr lang="en-US" dirty="0">
                <a:cs typeface="Calibri"/>
              </a:rPr>
              <a:t>Digital Apprenticeship Website</a:t>
            </a:r>
            <a:endParaRPr lang="en-US" dirty="0"/>
          </a:p>
        </p:txBody>
      </p:sp>
      <p:sp>
        <p:nvSpPr>
          <p:cNvPr id="3" name="Content Placeholder 2">
            <a:extLst>
              <a:ext uri="{FF2B5EF4-FFF2-40B4-BE49-F238E27FC236}">
                <a16:creationId xmlns:a16="http://schemas.microsoft.com/office/drawing/2014/main" id="{FE0112D2-0F81-4C03-9636-65297000B976}"/>
              </a:ext>
            </a:extLst>
          </p:cNvPr>
          <p:cNvSpPr>
            <a:spLocks noGrp="1"/>
          </p:cNvSpPr>
          <p:nvPr>
            <p:ph idx="1"/>
          </p:nvPr>
        </p:nvSpPr>
        <p:spPr/>
        <p:txBody>
          <a:bodyPr vert="horz" lIns="91440" tIns="45720" rIns="91440" bIns="45720" rtlCol="0" anchor="t">
            <a:normAutofit/>
          </a:bodyPr>
          <a:lstStyle/>
          <a:p>
            <a:pPr marL="0" indent="0">
              <a:buNone/>
            </a:pPr>
            <a:endParaRPr lang="en-US" dirty="0">
              <a:cs typeface="Calibri"/>
            </a:endParaRPr>
          </a:p>
          <a:p>
            <a:r>
              <a:rPr lang="en-US" dirty="0">
                <a:ea typeface="+mn-lt"/>
                <a:cs typeface="+mn-lt"/>
              </a:rPr>
              <a:t>The wiki website will provide apprentices on the Apprenticeship Standards information relevant to their chosen apprenticeship.</a:t>
            </a:r>
          </a:p>
          <a:p>
            <a:endParaRPr lang="en-US" dirty="0">
              <a:ea typeface="+mn-lt"/>
              <a:cs typeface="+mn-lt"/>
            </a:endParaRPr>
          </a:p>
          <a:p>
            <a:r>
              <a:rPr lang="en-US" dirty="0">
                <a:cs typeface="Calibri"/>
                <a:hlinkClick r:id="rId2"/>
              </a:rPr>
              <a:t>https://gloscolapprenticeships.co.uk/appWiki/doku.php?id=start</a:t>
            </a:r>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950600047"/>
      </p:ext>
    </p:extLst>
  </p:cSld>
  <p:clrMapOvr>
    <a:masterClrMapping/>
  </p:clrMapOvr>
</p:sld>
</file>

<file path=ppt/theme/theme1.xml><?xml version="1.0" encoding="utf-8"?>
<a:theme xmlns:a="http://schemas.openxmlformats.org/drawingml/2006/main" name="BC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S" id="{72003640-CDD0-47E4-B724-522DBDD902EB}" vid="{F2B847BA-8053-4EA3-A8ED-FE490276321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627A12A08AF44B87ED7713759716F1" ma:contentTypeVersion="2" ma:contentTypeDescription="Create a new document." ma:contentTypeScope="" ma:versionID="94b4f365f24b19262c4858cd00daec54">
  <xsd:schema xmlns:xsd="http://www.w3.org/2001/XMLSchema" xmlns:xs="http://www.w3.org/2001/XMLSchema" xmlns:p="http://schemas.microsoft.com/office/2006/metadata/properties" xmlns:ns2="02337172-4125-463e-b912-c6f22c268f42" targetNamespace="http://schemas.microsoft.com/office/2006/metadata/properties" ma:root="true" ma:fieldsID="3937149bc1836d484594451db2577511" ns2:_="">
    <xsd:import namespace="02337172-4125-463e-b912-c6f22c268f4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337172-4125-463e-b912-c6f22c268f4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1FD9EB-E071-4336-ACAC-B55CE945AA5B}">
  <ds:schemaRefs>
    <ds:schemaRef ds:uri="02337172-4125-463e-b912-c6f22c268f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4B195BE-2981-43D0-8463-123352C09FD8}">
  <ds:schemaRefs>
    <ds:schemaRef ds:uri="http://schemas.microsoft.com/sharepoint/v3/contenttype/forms"/>
  </ds:schemaRefs>
</ds:datastoreItem>
</file>

<file path=customXml/itemProps3.xml><?xml version="1.0" encoding="utf-8"?>
<ds:datastoreItem xmlns:ds="http://schemas.openxmlformats.org/officeDocument/2006/customXml" ds:itemID="{86A947FB-245C-45F3-875E-E75754C697E5}">
  <ds:schemaRefs>
    <ds:schemaRef ds:uri="http://purl.org/dc/elements/1.1/"/>
    <ds:schemaRef ds:uri="http://purl.org/dc/terms/"/>
    <ds:schemaRef ds:uri="http://schemas.microsoft.com/office/infopath/2007/PartnerControls"/>
    <ds:schemaRef ds:uri="http://www.w3.org/XML/1998/namespace"/>
    <ds:schemaRef ds:uri="02337172-4125-463e-b912-c6f22c268f42"/>
    <ds:schemaRef ds:uri="http://schemas.microsoft.com/office/2006/documentManagement/type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BCS</Template>
  <TotalTime>29</TotalTime>
  <Words>524</Words>
  <Application>Microsoft Macintosh PowerPoint</Application>
  <PresentationFormat>Widescreen</PresentationFormat>
  <Paragraphs>92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Wingdings</vt:lpstr>
      <vt:lpstr>BCS</vt:lpstr>
      <vt:lpstr>PowerPoint Presentation</vt:lpstr>
      <vt:lpstr>Announcements</vt:lpstr>
      <vt:lpstr>Agenda</vt:lpstr>
      <vt:lpstr>Enrolment</vt:lpstr>
      <vt:lpstr>Introductions</vt:lpstr>
      <vt:lpstr>College &amp; Computer sign on – 3 different logins</vt:lpstr>
      <vt:lpstr>What is Smart Assessor</vt:lpstr>
      <vt:lpstr>Off the job hours </vt:lpstr>
      <vt:lpstr>Digital Apprenticeship Website</vt:lpstr>
      <vt:lpstr>Dates for your diary</vt:lpstr>
      <vt:lpstr>The program – 18 months</vt:lpstr>
      <vt:lpstr>Apprentice Journey  </vt:lpstr>
      <vt:lpstr>What it looks like</vt:lpstr>
      <vt:lpstr>Safeguarding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Infrastructure techncian</dc:title>
  <dc:creator>Bob Higgie</dc:creator>
  <cp:lastModifiedBy>Emma Littlefair</cp:lastModifiedBy>
  <cp:revision>130</cp:revision>
  <dcterms:created xsi:type="dcterms:W3CDTF">2017-10-06T13:15:22Z</dcterms:created>
  <dcterms:modified xsi:type="dcterms:W3CDTF">2022-10-04T08:58:48Z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0x010100B2627A12A08AF44B87ED7713759716F1</vt:lpwstr>
  </property>
</Properties>
</file>