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 id="2147483686" r:id="rId5"/>
    <p:sldMasterId id="2147483698" r:id="rId6"/>
    <p:sldMasterId id="2147483710" r:id="rId7"/>
  </p:sldMasterIdLst>
  <p:notesMasterIdLst>
    <p:notesMasterId r:id="rId43"/>
  </p:notesMasterIdLst>
  <p:sldIdLst>
    <p:sldId id="256" r:id="rId8"/>
    <p:sldId id="420" r:id="rId9"/>
    <p:sldId id="418" r:id="rId10"/>
    <p:sldId id="419" r:id="rId11"/>
    <p:sldId id="514" r:id="rId12"/>
    <p:sldId id="560" r:id="rId13"/>
    <p:sldId id="421" r:id="rId14"/>
    <p:sldId id="422" r:id="rId15"/>
    <p:sldId id="515" r:id="rId16"/>
    <p:sldId id="423" r:id="rId17"/>
    <p:sldId id="517" r:id="rId18"/>
    <p:sldId id="516" r:id="rId19"/>
    <p:sldId id="518" r:id="rId20"/>
    <p:sldId id="519" r:id="rId21"/>
    <p:sldId id="523" r:id="rId22"/>
    <p:sldId id="524" r:id="rId23"/>
    <p:sldId id="525" r:id="rId24"/>
    <p:sldId id="436" r:id="rId25"/>
    <p:sldId id="428" r:id="rId26"/>
    <p:sldId id="521" r:id="rId27"/>
    <p:sldId id="439" r:id="rId28"/>
    <p:sldId id="562" r:id="rId29"/>
    <p:sldId id="563" r:id="rId30"/>
    <p:sldId id="440" r:id="rId31"/>
    <p:sldId id="441" r:id="rId32"/>
    <p:sldId id="537" r:id="rId33"/>
    <p:sldId id="542" r:id="rId34"/>
    <p:sldId id="546" r:id="rId35"/>
    <p:sldId id="545" r:id="rId36"/>
    <p:sldId id="547" r:id="rId37"/>
    <p:sldId id="548" r:id="rId38"/>
    <p:sldId id="564" r:id="rId39"/>
    <p:sldId id="566" r:id="rId40"/>
    <p:sldId id="565" r:id="rId41"/>
    <p:sldId id="550"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0B52C8-06BF-451E-AB15-77A2627CC38C}" v="51" dt="2021-06-29T15:19:20.647"/>
    <p1510:client id="{D8766C95-D08F-BE41-9D25-E2FFA99E8781}" v="35" dt="2021-06-02T07:47:38.758"/>
    <p1510:client id="{DFB1C6F2-80FF-F41C-1961-39ECF474CD1F}" v="32" dt="2021-06-22T10:10:07.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53" autoAdjust="0"/>
    <p:restoredTop sz="94675"/>
  </p:normalViewPr>
  <p:slideViewPr>
    <p:cSldViewPr snapToGrid="0">
      <p:cViewPr varScale="1">
        <p:scale>
          <a:sx n="158" d="100"/>
          <a:sy n="158" d="100"/>
        </p:scale>
        <p:origin x="180"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theme" Target="theme/theme1.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Littlefair" userId="S::little@gloscol.ac.uk::ed9df16f-e30c-4e06-b991-f0f994870ca3" providerId="AD" clId="Web-{060B52C8-06BF-451E-AB15-77A2627CC38C}"/>
    <pc:docChg chg="modSld">
      <pc:chgData name="Emma Littlefair" userId="S::little@gloscol.ac.uk::ed9df16f-e30c-4e06-b991-f0f994870ca3" providerId="AD" clId="Web-{060B52C8-06BF-451E-AB15-77A2627CC38C}" dt="2021-06-29T15:19:20.647" v="30" actId="1076"/>
      <pc:docMkLst>
        <pc:docMk/>
      </pc:docMkLst>
      <pc:sldChg chg="addSp modSp">
        <pc:chgData name="Emma Littlefair" userId="S::little@gloscol.ac.uk::ed9df16f-e30c-4e06-b991-f0f994870ca3" providerId="AD" clId="Web-{060B52C8-06BF-451E-AB15-77A2627CC38C}" dt="2021-06-29T15:19:20.647" v="30" actId="1076"/>
        <pc:sldMkLst>
          <pc:docMk/>
          <pc:sldMk cId="2665000200" sldId="564"/>
        </pc:sldMkLst>
        <pc:spChg chg="mod">
          <ac:chgData name="Emma Littlefair" userId="S::little@gloscol.ac.uk::ed9df16f-e30c-4e06-b991-f0f994870ca3" providerId="AD" clId="Web-{060B52C8-06BF-451E-AB15-77A2627CC38C}" dt="2021-06-29T15:16:20.167" v="25" actId="1076"/>
          <ac:spMkLst>
            <pc:docMk/>
            <pc:sldMk cId="2665000200" sldId="564"/>
            <ac:spMk id="2" creationId="{00000000-0000-0000-0000-000000000000}"/>
          </ac:spMkLst>
        </pc:spChg>
        <pc:picChg chg="mod">
          <ac:chgData name="Emma Littlefair" userId="S::little@gloscol.ac.uk::ed9df16f-e30c-4e06-b991-f0f994870ca3" providerId="AD" clId="Web-{060B52C8-06BF-451E-AB15-77A2627CC38C}" dt="2021-06-29T15:16:26.870" v="28" actId="1076"/>
          <ac:picMkLst>
            <pc:docMk/>
            <pc:sldMk cId="2665000200" sldId="564"/>
            <ac:picMk id="5" creationId="{00000000-0000-0000-0000-000000000000}"/>
          </ac:picMkLst>
        </pc:picChg>
        <pc:cxnChg chg="add mod">
          <ac:chgData name="Emma Littlefair" userId="S::little@gloscol.ac.uk::ed9df16f-e30c-4e06-b991-f0f994870ca3" providerId="AD" clId="Web-{060B52C8-06BF-451E-AB15-77A2627CC38C}" dt="2021-06-29T15:19:20.647" v="30" actId="1076"/>
          <ac:cxnSpMkLst>
            <pc:docMk/>
            <pc:sldMk cId="2665000200" sldId="564"/>
            <ac:cxnSpMk id="3" creationId="{F2AAA30E-E48E-420C-B1DF-CB5852C881FD}"/>
          </ac:cxnSpMkLst>
        </pc:cxnChg>
        <pc:cxnChg chg="add mod">
          <ac:chgData name="Emma Littlefair" userId="S::little@gloscol.ac.uk::ed9df16f-e30c-4e06-b991-f0f994870ca3" providerId="AD" clId="Web-{060B52C8-06BF-451E-AB15-77A2627CC38C}" dt="2021-06-29T15:16:30.339" v="29" actId="1076"/>
          <ac:cxnSpMkLst>
            <pc:docMk/>
            <pc:sldMk cId="2665000200" sldId="564"/>
            <ac:cxnSpMk id="4" creationId="{0EEEB27C-3140-4B15-B107-5E7F2FBBEA05}"/>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CCA6E2-C238-41A0-9F92-6E2D11175BA0}" type="datetimeFigureOut">
              <a:rPr lang="en-US" smtClean="0"/>
              <a:t>6/29/2021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0D26B0-92B6-4352-B0A4-7A23CF2BE939}" type="slidenum">
              <a:rPr lang="en-US" smtClean="0"/>
              <a:t>‹#›</a:t>
            </a:fld>
            <a:endParaRPr lang="en-US"/>
          </a:p>
        </p:txBody>
      </p:sp>
    </p:spTree>
    <p:extLst>
      <p:ext uri="{BB962C8B-B14F-4D97-AF65-F5344CB8AC3E}">
        <p14:creationId xmlns:p14="http://schemas.microsoft.com/office/powerpoint/2010/main" val="2697090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Strings in quotes, square brackets</a:t>
            </a:r>
            <a:r>
              <a:rPr lang="en-GB" baseline="0" dirty="0"/>
              <a:t> for arrays</a:t>
            </a:r>
            <a:endParaRPr lang="en-GB" dirty="0"/>
          </a:p>
        </p:txBody>
      </p:sp>
      <p:sp>
        <p:nvSpPr>
          <p:cNvPr id="4" name="Slide Number Placeholder 3"/>
          <p:cNvSpPr>
            <a:spLocks noGrp="1"/>
          </p:cNvSpPr>
          <p:nvPr>
            <p:ph type="sldNum" sz="quarter" idx="10"/>
          </p:nvPr>
        </p:nvSpPr>
        <p:spPr/>
        <p:txBody>
          <a:bodyPr/>
          <a:lstStyle/>
          <a:p>
            <a:fld id="{7B0D26B0-92B6-4352-B0A4-7A23CF2BE939}" type="slidenum">
              <a:rPr lang="en-US" smtClean="0"/>
              <a:t>10</a:t>
            </a:fld>
            <a:endParaRPr lang="en-US"/>
          </a:p>
        </p:txBody>
      </p:sp>
    </p:spTree>
    <p:extLst>
      <p:ext uri="{BB962C8B-B14F-4D97-AF65-F5344CB8AC3E}">
        <p14:creationId xmlns:p14="http://schemas.microsoft.com/office/powerpoint/2010/main" val="2520135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9"/>
            <a:ext cx="9144000" cy="1655762"/>
          </a:xfrm>
        </p:spPr>
        <p:txBody>
          <a:bodyPr/>
          <a:lstStyle>
            <a:lvl1pPr marL="0" indent="0" algn="ctr">
              <a:buNone/>
              <a:defRPr sz="2400"/>
            </a:lvl1pPr>
            <a:lvl2pPr marL="457194" indent="0" algn="ctr">
              <a:buNone/>
              <a:defRPr sz="2000"/>
            </a:lvl2pPr>
            <a:lvl3pPr marL="914388" indent="0" algn="ctr">
              <a:buNone/>
              <a:defRPr sz="1800"/>
            </a:lvl3pPr>
            <a:lvl4pPr marL="1371582" indent="0" algn="ctr">
              <a:buNone/>
              <a:defRPr sz="1600"/>
            </a:lvl4pPr>
            <a:lvl5pPr marL="1828776" indent="0" algn="ctr">
              <a:buNone/>
              <a:defRPr sz="1600"/>
            </a:lvl5pPr>
            <a:lvl6pPr marL="2285970" indent="0" algn="ctr">
              <a:buNone/>
              <a:defRPr sz="1600"/>
            </a:lvl6pPr>
            <a:lvl7pPr marL="2743164" indent="0" algn="ctr">
              <a:buNone/>
              <a:defRPr sz="1600"/>
            </a:lvl7pPr>
            <a:lvl8pPr marL="3200358" indent="0" algn="ctr">
              <a:buNone/>
              <a:defRPr sz="1600"/>
            </a:lvl8pPr>
            <a:lvl9pPr marL="3657552"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95E5A9-D778-44B2-97DE-EBF37A6D242A}"/>
              </a:ext>
            </a:extLst>
          </p:cNvPr>
          <p:cNvSpPr>
            <a:spLocks noGrp="1"/>
          </p:cNvSpPr>
          <p:nvPr>
            <p:ph type="dt" sz="half" idx="10"/>
          </p:nvPr>
        </p:nvSpPr>
        <p:spPr/>
        <p:txBody>
          <a:bodyPr/>
          <a:lstStyle>
            <a:lvl1pPr>
              <a:defRPr/>
            </a:lvl1pPr>
          </a:lstStyle>
          <a:p>
            <a:pPr>
              <a:defRPr/>
            </a:pPr>
            <a:fld id="{D6B3E2EF-7417-4349-866D-3A5FA9A83C58}" type="datetimeFigureOut">
              <a:rPr lang="en-US"/>
              <a:pPr>
                <a:defRPr/>
              </a:pPr>
              <a:t>6/29/2021</a:t>
            </a:fld>
            <a:endParaRPr lang="en-US"/>
          </a:p>
        </p:txBody>
      </p:sp>
      <p:sp>
        <p:nvSpPr>
          <p:cNvPr id="5" name="Footer Placeholder 4">
            <a:extLst>
              <a:ext uri="{FF2B5EF4-FFF2-40B4-BE49-F238E27FC236}">
                <a16:creationId xmlns:a16="http://schemas.microsoft.com/office/drawing/2014/main" id="{D0F96AB2-FB0B-49FD-B58E-97C45DF789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92FCA7E-1575-457B-ABDE-7663DE2D4F71}"/>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267621192"/>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4E7C8F-5845-417D-9944-EDE529B582BC}"/>
              </a:ext>
            </a:extLst>
          </p:cNvPr>
          <p:cNvSpPr>
            <a:spLocks noGrp="1"/>
          </p:cNvSpPr>
          <p:nvPr>
            <p:ph type="dt" sz="half" idx="10"/>
          </p:nvPr>
        </p:nvSpPr>
        <p:spPr/>
        <p:txBody>
          <a:bodyPr/>
          <a:lstStyle>
            <a:lvl1pPr>
              <a:defRPr/>
            </a:lvl1pPr>
          </a:lstStyle>
          <a:p>
            <a:fld id="{1FA3F48C-C7C6-4055-9F49-3777875E72AE}" type="datetimeFigureOut">
              <a:rPr lang="en-US" smtClean="0"/>
              <a:t>6/29/2021</a:t>
            </a:fld>
            <a:endParaRPr lang="en-US"/>
          </a:p>
        </p:txBody>
      </p:sp>
      <p:sp>
        <p:nvSpPr>
          <p:cNvPr id="5" name="Footer Placeholder 4">
            <a:extLst>
              <a:ext uri="{FF2B5EF4-FFF2-40B4-BE49-F238E27FC236}">
                <a16:creationId xmlns:a16="http://schemas.microsoft.com/office/drawing/2014/main" id="{282C1FC2-C91B-4277-A414-0475A5A5D3A6}"/>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5C022D2A-E6CE-4EE5-B3F8-F68C83DC6D3D}"/>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704825765"/>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5568B0-C6A5-4B6C-8338-26EC1EA4ED32}"/>
              </a:ext>
            </a:extLst>
          </p:cNvPr>
          <p:cNvSpPr>
            <a:spLocks noGrp="1"/>
          </p:cNvSpPr>
          <p:nvPr>
            <p:ph type="dt" sz="half" idx="10"/>
          </p:nvPr>
        </p:nvSpPr>
        <p:spPr/>
        <p:txBody>
          <a:bodyPr/>
          <a:lstStyle>
            <a:lvl1pPr>
              <a:defRPr/>
            </a:lvl1pPr>
          </a:lstStyle>
          <a:p>
            <a:fld id="{6178E61D-D431-422C-9764-11DAFE33AB63}" type="datetimeFigureOut">
              <a:rPr lang="en-US" smtClean="0"/>
              <a:t>6/29/2021</a:t>
            </a:fld>
            <a:endParaRPr lang="en-US"/>
          </a:p>
        </p:txBody>
      </p:sp>
      <p:sp>
        <p:nvSpPr>
          <p:cNvPr id="5" name="Footer Placeholder 4">
            <a:extLst>
              <a:ext uri="{FF2B5EF4-FFF2-40B4-BE49-F238E27FC236}">
                <a16:creationId xmlns:a16="http://schemas.microsoft.com/office/drawing/2014/main" id="{574DFAB4-34A9-4E7D-B76D-C2546BF9F711}"/>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00CA8CB1-02C8-4166-9809-B265A3589E37}"/>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361665421"/>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48163-8683-1B44-958B-3DD07D70C3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D9E6B8-5815-9343-B128-796D50F3E2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30EF94-AF64-774C-95F3-42E02E90A59D}"/>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6E837CB4-3055-2B4E-A599-DC9FA53961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81E0DE-931F-D644-99FA-35F8B42A2C7A}"/>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2843629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BEBF0-62C3-7B48-8E36-14E1FB0239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FCCB11-41C5-DE4E-B00D-02F2D80420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D609A-E451-3746-8D05-D561404D33BC}"/>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19ACA600-9894-514C-A074-C80D036230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824A1-B862-7340-BBF7-CD3664E601A5}"/>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1686125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35B03-9C13-7B4B-B10B-58013991BA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D4B682-5751-A044-B1C0-1201474241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C42BF6D-2CEC-C34B-A1B2-00310779F233}"/>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1FDD6F67-19E0-B149-A363-2646C1246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567CE0-A16D-C640-95EC-856A8F808021}"/>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648282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D90E4-D856-3042-8E67-5BB54BE485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0196FB-D975-7448-BF10-D59AE598A39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DC6FC3-3D0C-AC42-9713-3A4182FCC0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C91522-6FE7-7246-81A9-1ADDCE8A411A}"/>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6" name="Footer Placeholder 5">
            <a:extLst>
              <a:ext uri="{FF2B5EF4-FFF2-40B4-BE49-F238E27FC236}">
                <a16:creationId xmlns:a16="http://schemas.microsoft.com/office/drawing/2014/main" id="{87F90830-8875-234D-87C0-90F6B0A9C6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D18C83-7460-1942-AC64-91E1E9212926}"/>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844936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2E3CF-0BAD-6B49-A021-7178AF5204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F27C74-CC9F-554B-B803-FEFE39EF97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E3426A3-A1EE-CB48-A77E-305FFE0B3A0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D30CE6-D1EA-CA4C-8A0A-27CDB1888D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C3EB5B6-071A-4B4B-84C6-AF83494E0A1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764E92-7AB8-694E-911A-1DEA0DF492F2}"/>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8" name="Footer Placeholder 7">
            <a:extLst>
              <a:ext uri="{FF2B5EF4-FFF2-40B4-BE49-F238E27FC236}">
                <a16:creationId xmlns:a16="http://schemas.microsoft.com/office/drawing/2014/main" id="{0AEB8142-0C0F-794C-8851-5B4C3ED006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02697B-97AF-9744-A7DE-6AB8B43A1A29}"/>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71479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8E9AA-2FBD-0F47-A1AB-CFFCA20F50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573017-3B54-614E-868D-59F2FB476F99}"/>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4" name="Footer Placeholder 3">
            <a:extLst>
              <a:ext uri="{FF2B5EF4-FFF2-40B4-BE49-F238E27FC236}">
                <a16:creationId xmlns:a16="http://schemas.microsoft.com/office/drawing/2014/main" id="{F62F1579-643B-344B-B725-51B038E7F2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A6830F-87B8-F846-BA5E-5737CB5A2960}"/>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1096827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37D78-393E-C049-94CC-F4B9262AB7D9}"/>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3" name="Footer Placeholder 2">
            <a:extLst>
              <a:ext uri="{FF2B5EF4-FFF2-40B4-BE49-F238E27FC236}">
                <a16:creationId xmlns:a16="http://schemas.microsoft.com/office/drawing/2014/main" id="{AA12E0F4-B510-1C44-A629-2A1AB91C92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6C7A70-A930-4A4E-8BC0-C2B4EE98FF3C}"/>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597454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F3607-68DD-F940-8C01-59A2BD75E8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0D39D2-B8A5-9D44-BBDB-7CEF2E693B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111F37-C6F6-2E4E-83C9-145D1A2753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5530E5-BD13-7E46-BF68-6EB371BF3AB1}"/>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6" name="Footer Placeholder 5">
            <a:extLst>
              <a:ext uri="{FF2B5EF4-FFF2-40B4-BE49-F238E27FC236}">
                <a16:creationId xmlns:a16="http://schemas.microsoft.com/office/drawing/2014/main" id="{2707340E-B269-9D48-8FA1-EBDF47644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658D0C-766F-FC47-B23D-38779BAE1AE2}"/>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372954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AEB3CC-2B34-4496-B183-CCD9228F5353}"/>
              </a:ext>
            </a:extLst>
          </p:cNvPr>
          <p:cNvSpPr>
            <a:spLocks noGrp="1"/>
          </p:cNvSpPr>
          <p:nvPr>
            <p:ph type="dt" sz="half" idx="10"/>
          </p:nvPr>
        </p:nvSpPr>
        <p:spPr/>
        <p:txBody>
          <a:bodyPr/>
          <a:lstStyle>
            <a:lvl1pPr>
              <a:defRPr/>
            </a:lvl1pPr>
          </a:lstStyle>
          <a:p>
            <a:pPr>
              <a:defRPr/>
            </a:pPr>
            <a:fld id="{BCBDAE76-7CF7-403D-A35B-944E7AE0BA65}" type="datetimeFigureOut">
              <a:rPr lang="en-US"/>
              <a:pPr>
                <a:defRPr/>
              </a:pPr>
              <a:t>6/29/2021</a:t>
            </a:fld>
            <a:endParaRPr lang="en-US"/>
          </a:p>
        </p:txBody>
      </p:sp>
      <p:sp>
        <p:nvSpPr>
          <p:cNvPr id="5" name="Footer Placeholder 4">
            <a:extLst>
              <a:ext uri="{FF2B5EF4-FFF2-40B4-BE49-F238E27FC236}">
                <a16:creationId xmlns:a16="http://schemas.microsoft.com/office/drawing/2014/main" id="{C118BDEB-6FA9-4EFE-8FCF-C216A8750BF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392A879-6C3D-495E-8BAE-CB6BC017457C}"/>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634949689"/>
      </p:ext>
    </p:extLst>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0D1CD-63E2-004B-B673-7CF890C799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935167-A579-0E4F-BECD-E4FB39CF97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3F11050-B86B-2144-A94B-D94F0D825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12C6523-C8DA-264F-9C5D-CA9509032FE3}"/>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6" name="Footer Placeholder 5">
            <a:extLst>
              <a:ext uri="{FF2B5EF4-FFF2-40B4-BE49-F238E27FC236}">
                <a16:creationId xmlns:a16="http://schemas.microsoft.com/office/drawing/2014/main" id="{4537F3F1-D87F-1C4F-A447-5A79C9F564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6D6C5-FBA5-E549-BB80-3A46C5480660}"/>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1543158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B9F37-3E03-3544-8FB1-D5D5BCF8E7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2C3BF8-C03A-3049-B0F4-711781C11A4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51564-EDEA-454F-A489-A4CA02F7F7CE}"/>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1AD224E2-1C64-A24D-9D13-38EB30AC1F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D643-6C93-BF4E-93F7-5C8B76C30056}"/>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5824509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233182-870D-8342-8FA6-54FDC740D9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D5526C-D5C3-324D-A3F0-D98E41E911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E7D33F-CD8A-844E-A9A1-F551A54F14D9}"/>
              </a:ext>
            </a:extLst>
          </p:cNvPr>
          <p:cNvSpPr>
            <a:spLocks noGrp="1"/>
          </p:cNvSpPr>
          <p:nvPr>
            <p:ph type="dt" sz="half" idx="10"/>
          </p:nvPr>
        </p:nvSpPr>
        <p:spPr/>
        <p:txBody>
          <a:body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79EEF64E-E29D-4342-81B9-D6CE212B41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203AA-F960-994A-8671-964972C1FFB1}"/>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1972368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7556945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388382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1750804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3806547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2948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569424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11999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194" indent="0">
              <a:buNone/>
              <a:defRPr sz="2000">
                <a:solidFill>
                  <a:schemeClr val="tx1">
                    <a:tint val="75000"/>
                  </a:schemeClr>
                </a:solidFill>
              </a:defRPr>
            </a:lvl2pPr>
            <a:lvl3pPr marL="914388" indent="0">
              <a:buNone/>
              <a:defRPr sz="1800">
                <a:solidFill>
                  <a:schemeClr val="tx1">
                    <a:tint val="75000"/>
                  </a:schemeClr>
                </a:solidFill>
              </a:defRPr>
            </a:lvl3pPr>
            <a:lvl4pPr marL="1371582" indent="0">
              <a:buNone/>
              <a:defRPr sz="1600">
                <a:solidFill>
                  <a:schemeClr val="tx1">
                    <a:tint val="75000"/>
                  </a:schemeClr>
                </a:solidFill>
              </a:defRPr>
            </a:lvl4pPr>
            <a:lvl5pPr marL="1828776" indent="0">
              <a:buNone/>
              <a:defRPr sz="1600">
                <a:solidFill>
                  <a:schemeClr val="tx1">
                    <a:tint val="75000"/>
                  </a:schemeClr>
                </a:solidFill>
              </a:defRPr>
            </a:lvl5pPr>
            <a:lvl6pPr marL="2285970" indent="0">
              <a:buNone/>
              <a:defRPr sz="1600">
                <a:solidFill>
                  <a:schemeClr val="tx1">
                    <a:tint val="75000"/>
                  </a:schemeClr>
                </a:solidFill>
              </a:defRPr>
            </a:lvl6pPr>
            <a:lvl7pPr marL="2743164" indent="0">
              <a:buNone/>
              <a:defRPr sz="1600">
                <a:solidFill>
                  <a:schemeClr val="tx1">
                    <a:tint val="75000"/>
                  </a:schemeClr>
                </a:solidFill>
              </a:defRPr>
            </a:lvl7pPr>
            <a:lvl8pPr marL="3200358" indent="0">
              <a:buNone/>
              <a:defRPr sz="1600">
                <a:solidFill>
                  <a:schemeClr val="tx1">
                    <a:tint val="75000"/>
                  </a:schemeClr>
                </a:solidFill>
              </a:defRPr>
            </a:lvl8pPr>
            <a:lvl9pPr marL="3657552"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B0BB5EA-6E0C-4ACD-970E-523F3C57E3E3}"/>
              </a:ext>
            </a:extLst>
          </p:cNvPr>
          <p:cNvSpPr>
            <a:spLocks noGrp="1"/>
          </p:cNvSpPr>
          <p:nvPr>
            <p:ph type="dt" sz="half" idx="10"/>
          </p:nvPr>
        </p:nvSpPr>
        <p:spPr/>
        <p:txBody>
          <a:bodyPr/>
          <a:lstStyle>
            <a:lvl1pPr>
              <a:defRPr/>
            </a:lvl1pPr>
          </a:lstStyle>
          <a:p>
            <a:pPr>
              <a:defRPr/>
            </a:pPr>
            <a:fld id="{9A978DFD-3FC6-44FD-BF56-E2260765871B}" type="datetimeFigureOut">
              <a:rPr lang="en-US"/>
              <a:pPr>
                <a:defRPr/>
              </a:pPr>
              <a:t>6/29/2021</a:t>
            </a:fld>
            <a:endParaRPr lang="en-US"/>
          </a:p>
        </p:txBody>
      </p:sp>
      <p:sp>
        <p:nvSpPr>
          <p:cNvPr id="5" name="Footer Placeholder 4">
            <a:extLst>
              <a:ext uri="{FF2B5EF4-FFF2-40B4-BE49-F238E27FC236}">
                <a16:creationId xmlns:a16="http://schemas.microsoft.com/office/drawing/2014/main" id="{34BAB8A5-413C-4F4B-9763-39F5F4EC60A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6F4EC4-516C-4048-A779-6D94D80BF747}"/>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2522013114"/>
      </p:ext>
    </p:extLst>
  </p:cSld>
  <p:clrMapOvr>
    <a:masterClrMapping/>
  </p:clrMapOvr>
  <p:transition>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3271298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7034055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73069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36091407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9863555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9287695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434533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5814924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7617417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0795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3119912-0CAA-4CFD-9A11-2D9B9E633AA3}"/>
              </a:ext>
            </a:extLst>
          </p:cNvPr>
          <p:cNvSpPr>
            <a:spLocks noGrp="1"/>
          </p:cNvSpPr>
          <p:nvPr>
            <p:ph type="dt" sz="half" idx="10"/>
          </p:nvPr>
        </p:nvSpPr>
        <p:spPr/>
        <p:txBody>
          <a:bodyPr/>
          <a:lstStyle>
            <a:lvl1pPr>
              <a:defRPr/>
            </a:lvl1pPr>
          </a:lstStyle>
          <a:p>
            <a:pPr>
              <a:defRPr/>
            </a:pPr>
            <a:fld id="{97F83135-63E1-49C6-83E5-49FC2CD705C3}" type="datetimeFigureOut">
              <a:rPr lang="en-US"/>
              <a:pPr>
                <a:defRPr/>
              </a:pPr>
              <a:t>6/29/2021</a:t>
            </a:fld>
            <a:endParaRPr lang="en-US"/>
          </a:p>
        </p:txBody>
      </p:sp>
      <p:sp>
        <p:nvSpPr>
          <p:cNvPr id="6" name="Footer Placeholder 4">
            <a:extLst>
              <a:ext uri="{FF2B5EF4-FFF2-40B4-BE49-F238E27FC236}">
                <a16:creationId xmlns:a16="http://schemas.microsoft.com/office/drawing/2014/main" id="{D69CC854-94C9-4B3B-878B-626701B6A34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7FDDF83-5E5B-4EF9-A42A-7CDE360D30DD}"/>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2074751597"/>
      </p:ext>
    </p:extLst>
  </p:cSld>
  <p:clrMapOvr>
    <a:masterClrMapping/>
  </p:clrMapOvr>
  <p:transition>
    <p:fade thruBlk="1"/>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1076588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6/29/2021</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744659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0152611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372744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25F90B5A-9AF8-4AEA-9133-124376A4E123}" type="datetimeFigureOut">
              <a:rPr lang="en-GB" smtClean="0"/>
              <a:t>29/06/2021</a:t>
            </a:fld>
            <a:endParaRPr lang="en-GB"/>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1608415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4"/>
            <a:ext cx="5157787" cy="823912"/>
          </a:xfrm>
        </p:spPr>
        <p:txBody>
          <a:bodyPr anchor="b"/>
          <a:lstStyle>
            <a:lvl1pPr marL="0" indent="0">
              <a:buNone/>
              <a:defRPr sz="2400" b="1"/>
            </a:lvl1pPr>
            <a:lvl2pPr marL="457194" indent="0">
              <a:buNone/>
              <a:defRPr sz="2000" b="1"/>
            </a:lvl2pPr>
            <a:lvl3pPr marL="914388" indent="0">
              <a:buNone/>
              <a:defRPr sz="1800" b="1"/>
            </a:lvl3pPr>
            <a:lvl4pPr marL="1371582" indent="0">
              <a:buNone/>
              <a:defRPr sz="1600" b="1"/>
            </a:lvl4pPr>
            <a:lvl5pPr marL="1828776" indent="0">
              <a:buNone/>
              <a:defRPr sz="1600" b="1"/>
            </a:lvl5pPr>
            <a:lvl6pPr marL="2285970" indent="0">
              <a:buNone/>
              <a:defRPr sz="1600" b="1"/>
            </a:lvl6pPr>
            <a:lvl7pPr marL="2743164" indent="0">
              <a:buNone/>
              <a:defRPr sz="1600" b="1"/>
            </a:lvl7pPr>
            <a:lvl8pPr marL="3200358" indent="0">
              <a:buNone/>
              <a:defRPr sz="1600" b="1"/>
            </a:lvl8pPr>
            <a:lvl9pPr marL="3657552"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4" indent="0">
              <a:buNone/>
              <a:defRPr sz="2000" b="1"/>
            </a:lvl2pPr>
            <a:lvl3pPr marL="914388" indent="0">
              <a:buNone/>
              <a:defRPr sz="1800" b="1"/>
            </a:lvl3pPr>
            <a:lvl4pPr marL="1371582" indent="0">
              <a:buNone/>
              <a:defRPr sz="1600" b="1"/>
            </a:lvl4pPr>
            <a:lvl5pPr marL="1828776" indent="0">
              <a:buNone/>
              <a:defRPr sz="1600" b="1"/>
            </a:lvl5pPr>
            <a:lvl6pPr marL="2285970" indent="0">
              <a:buNone/>
              <a:defRPr sz="1600" b="1"/>
            </a:lvl6pPr>
            <a:lvl7pPr marL="2743164" indent="0">
              <a:buNone/>
              <a:defRPr sz="1600" b="1"/>
            </a:lvl7pPr>
            <a:lvl8pPr marL="3200358" indent="0">
              <a:buNone/>
              <a:defRPr sz="1600" b="1"/>
            </a:lvl8pPr>
            <a:lvl9pPr marL="3657552"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F758712-D16C-4F7B-9731-904BF7B9E04A}"/>
              </a:ext>
            </a:extLst>
          </p:cNvPr>
          <p:cNvSpPr>
            <a:spLocks noGrp="1"/>
          </p:cNvSpPr>
          <p:nvPr>
            <p:ph type="dt" sz="half" idx="10"/>
          </p:nvPr>
        </p:nvSpPr>
        <p:spPr/>
        <p:txBody>
          <a:bodyPr/>
          <a:lstStyle>
            <a:lvl1pPr>
              <a:defRPr/>
            </a:lvl1pPr>
          </a:lstStyle>
          <a:p>
            <a:pPr>
              <a:defRPr/>
            </a:pPr>
            <a:fld id="{BA35A7F5-0B34-4E45-B4B2-3AE6CE4FC205}" type="datetimeFigureOut">
              <a:rPr lang="en-US"/>
              <a:pPr>
                <a:defRPr/>
              </a:pPr>
              <a:t>6/29/2021</a:t>
            </a:fld>
            <a:endParaRPr lang="en-US"/>
          </a:p>
        </p:txBody>
      </p:sp>
      <p:sp>
        <p:nvSpPr>
          <p:cNvPr id="8" name="Footer Placeholder 4">
            <a:extLst>
              <a:ext uri="{FF2B5EF4-FFF2-40B4-BE49-F238E27FC236}">
                <a16:creationId xmlns:a16="http://schemas.microsoft.com/office/drawing/2014/main" id="{A4399406-CD19-4F77-BBC7-D683DBD2E0F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58A3BD4-B2EC-4F87-91A3-608DFA08CFD8}"/>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758357612"/>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EA39C53-0A72-4F2B-8A40-1D289CDB9A75}"/>
              </a:ext>
            </a:extLst>
          </p:cNvPr>
          <p:cNvSpPr>
            <a:spLocks noGrp="1"/>
          </p:cNvSpPr>
          <p:nvPr>
            <p:ph type="dt" sz="half" idx="10"/>
          </p:nvPr>
        </p:nvSpPr>
        <p:spPr/>
        <p:txBody>
          <a:bodyPr/>
          <a:lstStyle>
            <a:lvl1pPr>
              <a:defRPr/>
            </a:lvl1pPr>
          </a:lstStyle>
          <a:p>
            <a:pPr>
              <a:defRPr/>
            </a:pPr>
            <a:fld id="{24B41FB5-3D1A-4E38-92EE-AC7069290077}" type="datetimeFigureOut">
              <a:rPr lang="en-US"/>
              <a:pPr>
                <a:defRPr/>
              </a:pPr>
              <a:t>6/29/2021</a:t>
            </a:fld>
            <a:endParaRPr lang="en-US"/>
          </a:p>
        </p:txBody>
      </p:sp>
      <p:sp>
        <p:nvSpPr>
          <p:cNvPr id="4" name="Footer Placeholder 4">
            <a:extLst>
              <a:ext uri="{FF2B5EF4-FFF2-40B4-BE49-F238E27FC236}">
                <a16:creationId xmlns:a16="http://schemas.microsoft.com/office/drawing/2014/main" id="{45A29C92-ADB7-476F-853A-B5CEF5922FC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E27DC14-18A3-481B-B328-2744CA7CADD5}"/>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070840725"/>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1ACD4B1-6722-4663-9BDA-D64F95E09989}"/>
              </a:ext>
            </a:extLst>
          </p:cNvPr>
          <p:cNvSpPr>
            <a:spLocks noGrp="1"/>
          </p:cNvSpPr>
          <p:nvPr>
            <p:ph type="dt" sz="half" idx="10"/>
          </p:nvPr>
        </p:nvSpPr>
        <p:spPr/>
        <p:txBody>
          <a:bodyPr/>
          <a:lstStyle>
            <a:lvl1pPr>
              <a:defRPr/>
            </a:lvl1pPr>
          </a:lstStyle>
          <a:p>
            <a:pPr>
              <a:defRPr/>
            </a:pPr>
            <a:fld id="{39BB24A3-10AC-437E-B3DC-EE1B314315B3}" type="datetimeFigureOut">
              <a:rPr lang="en-US"/>
              <a:pPr>
                <a:defRPr/>
              </a:pPr>
              <a:t>6/29/2021</a:t>
            </a:fld>
            <a:endParaRPr lang="en-US"/>
          </a:p>
        </p:txBody>
      </p:sp>
      <p:sp>
        <p:nvSpPr>
          <p:cNvPr id="3" name="Footer Placeholder 4">
            <a:extLst>
              <a:ext uri="{FF2B5EF4-FFF2-40B4-BE49-F238E27FC236}">
                <a16:creationId xmlns:a16="http://schemas.microsoft.com/office/drawing/2014/main" id="{C0474931-741F-45A4-AB90-A424BADEB9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99786E6-6358-4F0F-B3D4-20AEA204000F}"/>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3996813738"/>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1"/>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94" indent="0">
              <a:buNone/>
              <a:defRPr sz="1400"/>
            </a:lvl2pPr>
            <a:lvl3pPr marL="914388" indent="0">
              <a:buNone/>
              <a:defRPr sz="1200"/>
            </a:lvl3pPr>
            <a:lvl4pPr marL="1371582" indent="0">
              <a:buNone/>
              <a:defRPr sz="1000"/>
            </a:lvl4pPr>
            <a:lvl5pPr marL="1828776" indent="0">
              <a:buNone/>
              <a:defRPr sz="1000"/>
            </a:lvl5pPr>
            <a:lvl6pPr marL="2285970" indent="0">
              <a:buNone/>
              <a:defRPr sz="1000"/>
            </a:lvl6pPr>
            <a:lvl7pPr marL="2743164" indent="0">
              <a:buNone/>
              <a:defRPr sz="1000"/>
            </a:lvl7pPr>
            <a:lvl8pPr marL="3200358" indent="0">
              <a:buNone/>
              <a:defRPr sz="1000"/>
            </a:lvl8pPr>
            <a:lvl9pPr marL="3657552"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BC593CA7-342E-4619-B7FE-9EA3026718B8}"/>
              </a:ext>
            </a:extLst>
          </p:cNvPr>
          <p:cNvSpPr>
            <a:spLocks noGrp="1"/>
          </p:cNvSpPr>
          <p:nvPr>
            <p:ph type="dt" sz="half" idx="10"/>
          </p:nvPr>
        </p:nvSpPr>
        <p:spPr/>
        <p:txBody>
          <a:bodyPr/>
          <a:lstStyle>
            <a:lvl1pPr>
              <a:defRPr/>
            </a:lvl1pPr>
          </a:lstStyle>
          <a:p>
            <a:pPr>
              <a:defRPr/>
            </a:pPr>
            <a:fld id="{E30A4661-4B83-4832-93F9-EF6C93062850}" type="datetimeFigureOut">
              <a:rPr lang="en-US"/>
              <a:pPr>
                <a:defRPr/>
              </a:pPr>
              <a:t>6/29/2021</a:t>
            </a:fld>
            <a:endParaRPr lang="en-US"/>
          </a:p>
        </p:txBody>
      </p:sp>
      <p:sp>
        <p:nvSpPr>
          <p:cNvPr id="6" name="Footer Placeholder 4">
            <a:extLst>
              <a:ext uri="{FF2B5EF4-FFF2-40B4-BE49-F238E27FC236}">
                <a16:creationId xmlns:a16="http://schemas.microsoft.com/office/drawing/2014/main" id="{23CF1AC1-C3FC-4BBD-8446-058D2E88756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0131773-9C46-448D-B8F0-2CE15DB60981}"/>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266017058"/>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1"/>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6"/>
            <a:ext cx="6172200" cy="4873625"/>
          </a:xfrm>
        </p:spPr>
        <p:txBody>
          <a:bodyPr/>
          <a:lstStyle>
            <a:lvl1pPr marL="0" indent="0">
              <a:buNone/>
              <a:defRPr sz="3200"/>
            </a:lvl1pPr>
            <a:lvl2pPr marL="457194" indent="0">
              <a:buNone/>
              <a:defRPr sz="2800"/>
            </a:lvl2pPr>
            <a:lvl3pPr marL="914388" indent="0">
              <a:buNone/>
              <a:defRPr sz="2400"/>
            </a:lvl3pPr>
            <a:lvl4pPr marL="1371582" indent="0">
              <a:buNone/>
              <a:defRPr sz="2000"/>
            </a:lvl4pPr>
            <a:lvl5pPr marL="1828776" indent="0">
              <a:buNone/>
              <a:defRPr sz="2000"/>
            </a:lvl5pPr>
            <a:lvl6pPr marL="2285970" indent="0">
              <a:buNone/>
              <a:defRPr sz="2000"/>
            </a:lvl6pPr>
            <a:lvl7pPr marL="2743164" indent="0">
              <a:buNone/>
              <a:defRPr sz="2000"/>
            </a:lvl7pPr>
            <a:lvl8pPr marL="3200358" indent="0">
              <a:buNone/>
              <a:defRPr sz="2000"/>
            </a:lvl8pPr>
            <a:lvl9pPr marL="3657552"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94" indent="0">
              <a:buNone/>
              <a:defRPr sz="1400"/>
            </a:lvl2pPr>
            <a:lvl3pPr marL="914388" indent="0">
              <a:buNone/>
              <a:defRPr sz="1200"/>
            </a:lvl3pPr>
            <a:lvl4pPr marL="1371582" indent="0">
              <a:buNone/>
              <a:defRPr sz="1000"/>
            </a:lvl4pPr>
            <a:lvl5pPr marL="1828776" indent="0">
              <a:buNone/>
              <a:defRPr sz="1000"/>
            </a:lvl5pPr>
            <a:lvl6pPr marL="2285970" indent="0">
              <a:buNone/>
              <a:defRPr sz="1000"/>
            </a:lvl6pPr>
            <a:lvl7pPr marL="2743164" indent="0">
              <a:buNone/>
              <a:defRPr sz="1000"/>
            </a:lvl7pPr>
            <a:lvl8pPr marL="3200358" indent="0">
              <a:buNone/>
              <a:defRPr sz="1000"/>
            </a:lvl8pPr>
            <a:lvl9pPr marL="3657552"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82298D-36B5-4FB4-A4BB-1C7DBD59C21A}"/>
              </a:ext>
            </a:extLst>
          </p:cNvPr>
          <p:cNvSpPr>
            <a:spLocks noGrp="1"/>
          </p:cNvSpPr>
          <p:nvPr>
            <p:ph type="dt" sz="half" idx="10"/>
          </p:nvPr>
        </p:nvSpPr>
        <p:spPr/>
        <p:txBody>
          <a:bodyPr/>
          <a:lstStyle>
            <a:lvl1pPr>
              <a:defRPr/>
            </a:lvl1pPr>
          </a:lstStyle>
          <a:p>
            <a:fld id="{363EFA5E-FA76-400D-B3DC-F0BA90E6D107}" type="datetimeFigureOut">
              <a:rPr lang="en-US" smtClean="0"/>
              <a:t>6/29/2021</a:t>
            </a:fld>
            <a:endParaRPr lang="en-US"/>
          </a:p>
        </p:txBody>
      </p:sp>
      <p:sp>
        <p:nvSpPr>
          <p:cNvPr id="6" name="Footer Placeholder 5">
            <a:extLst>
              <a:ext uri="{FF2B5EF4-FFF2-40B4-BE49-F238E27FC236}">
                <a16:creationId xmlns:a16="http://schemas.microsoft.com/office/drawing/2014/main" id="{B0F1CDA4-DEEB-4770-B458-210450B8DB09}"/>
              </a:ext>
            </a:extLst>
          </p:cNvPr>
          <p:cNvSpPr>
            <a:spLocks noGrp="1"/>
          </p:cNvSpPr>
          <p:nvPr>
            <p:ph type="ftr" sz="quarter" idx="11"/>
          </p:nvPr>
        </p:nvSpPr>
        <p:spPr/>
        <p:txBody>
          <a:bodyPr/>
          <a:lstStyle>
            <a:lvl1pPr>
              <a:defRPr/>
            </a:lvl1pPr>
          </a:lstStyle>
          <a:p>
            <a:endParaRPr lang="en-US"/>
          </a:p>
        </p:txBody>
      </p:sp>
      <p:sp>
        <p:nvSpPr>
          <p:cNvPr id="7" name="Slide Number Placeholder 6">
            <a:extLst>
              <a:ext uri="{FF2B5EF4-FFF2-40B4-BE49-F238E27FC236}">
                <a16:creationId xmlns:a16="http://schemas.microsoft.com/office/drawing/2014/main" id="{A0346333-5CD8-4F14-A04E-DF2BB42C470E}"/>
              </a:ext>
            </a:extLst>
          </p:cNvPr>
          <p:cNvSpPr>
            <a:spLocks noGrp="1"/>
          </p:cNvSpPr>
          <p:nvPr>
            <p:ph type="sldNum" sz="quarter" idx="12"/>
          </p:nvPr>
        </p:nvSpPr>
        <p:spPr/>
        <p:txBody>
          <a:bodyPr/>
          <a:lstStyle>
            <a:lvl1pPr>
              <a:defRPr/>
            </a:lvl1pPr>
          </a:lstStyle>
          <a:p>
            <a:fld id="{279E8541-563E-4CCF-86ED-45B48129A840}" type="slidenum">
              <a:rPr lang="en-US" smtClean="0"/>
              <a:t>‹#›</a:t>
            </a:fld>
            <a:endParaRPr lang="en-US"/>
          </a:p>
        </p:txBody>
      </p:sp>
    </p:spTree>
    <p:extLst>
      <p:ext uri="{BB962C8B-B14F-4D97-AF65-F5344CB8AC3E}">
        <p14:creationId xmlns:p14="http://schemas.microsoft.com/office/powerpoint/2010/main" val="150477278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6A2032-988E-44F2-9739-AABCE9428C29}"/>
              </a:ext>
            </a:extLst>
          </p:cNvPr>
          <p:cNvSpPr>
            <a:spLocks noGrp="1"/>
          </p:cNvSpPr>
          <p:nvPr>
            <p:ph type="title"/>
          </p:nvPr>
        </p:nvSpPr>
        <p:spPr>
          <a:xfrm>
            <a:off x="838837" y="364706"/>
            <a:ext cx="10514327" cy="132662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837725-47E1-4A09-9A33-44C7BC543B43}"/>
              </a:ext>
            </a:extLst>
          </p:cNvPr>
          <p:cNvSpPr>
            <a:spLocks noGrp="1"/>
          </p:cNvSpPr>
          <p:nvPr>
            <p:ph type="body" idx="1"/>
          </p:nvPr>
        </p:nvSpPr>
        <p:spPr>
          <a:xfrm>
            <a:off x="838837" y="1825052"/>
            <a:ext cx="10514327" cy="43521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1EA927-1A89-47BE-86E6-2D02FB78AB40}"/>
              </a:ext>
            </a:extLst>
          </p:cNvPr>
          <p:cNvSpPr>
            <a:spLocks noGrp="1"/>
          </p:cNvSpPr>
          <p:nvPr>
            <p:ph type="dt" sz="half" idx="2"/>
          </p:nvPr>
        </p:nvSpPr>
        <p:spPr>
          <a:xfrm>
            <a:off x="838837" y="6356529"/>
            <a:ext cx="2742934" cy="364706"/>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5B29918E-3BAC-4E6C-8293-97C54D4BA97E}"/>
              </a:ext>
            </a:extLst>
          </p:cNvPr>
          <p:cNvSpPr>
            <a:spLocks noGrp="1"/>
          </p:cNvSpPr>
          <p:nvPr>
            <p:ph type="ftr" sz="quarter" idx="3"/>
          </p:nvPr>
        </p:nvSpPr>
        <p:spPr>
          <a:xfrm>
            <a:off x="4039179" y="6356529"/>
            <a:ext cx="4113642" cy="364706"/>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2BE71099-4297-4618-8560-F49F202895DA}"/>
              </a:ext>
            </a:extLst>
          </p:cNvPr>
          <p:cNvSpPr>
            <a:spLocks noGrp="1"/>
          </p:cNvSpPr>
          <p:nvPr>
            <p:ph type="sldNum" sz="quarter" idx="4"/>
          </p:nvPr>
        </p:nvSpPr>
        <p:spPr>
          <a:xfrm>
            <a:off x="8610229" y="6356529"/>
            <a:ext cx="2742934" cy="364706"/>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fld id="{279E8541-563E-4CCF-86ED-45B48129A840}" type="slidenum">
              <a:rPr lang="en-US" smtClean="0"/>
              <a:t>‹#›</a:t>
            </a:fld>
            <a:endParaRPr lang="en-US"/>
          </a:p>
        </p:txBody>
      </p:sp>
      <p:sp>
        <p:nvSpPr>
          <p:cNvPr id="7" name="Rectangle 6">
            <a:extLst>
              <a:ext uri="{FF2B5EF4-FFF2-40B4-BE49-F238E27FC236}">
                <a16:creationId xmlns:a16="http://schemas.microsoft.com/office/drawing/2014/main" id="{08E48212-B9B2-47FB-A26B-D0AC8FA27FEB}"/>
              </a:ext>
            </a:extLst>
          </p:cNvPr>
          <p:cNvSpPr/>
          <p:nvPr/>
        </p:nvSpPr>
        <p:spPr>
          <a:xfrm rot="5400000">
            <a:off x="5740412" y="-5770803"/>
            <a:ext cx="711177" cy="12192000"/>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723"/>
          </a:p>
        </p:txBody>
      </p:sp>
      <p:pic>
        <p:nvPicPr>
          <p:cNvPr id="1032" name="Picture 7">
            <a:extLst>
              <a:ext uri="{FF2B5EF4-FFF2-40B4-BE49-F238E27FC236}">
                <a16:creationId xmlns:a16="http://schemas.microsoft.com/office/drawing/2014/main" id="{8A532FE5-9A5D-43B2-A1AD-BDA552E696D7}"/>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l="63754" t="3290" r="1579" b="6172"/>
          <a:stretch>
            <a:fillRect/>
          </a:stretch>
        </p:blipFill>
        <p:spPr bwMode="auto">
          <a:xfrm>
            <a:off x="12158" y="-22794"/>
            <a:ext cx="835797" cy="697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060430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fade thruBlk="1"/>
  </p:transition>
  <p:txStyles>
    <p:titleStyle>
      <a:lvl1pPr algn="l" defTabSz="913253" rtl="0" eaLnBrk="1" fontAlgn="base" hangingPunct="1">
        <a:lnSpc>
          <a:spcPct val="90000"/>
        </a:lnSpc>
        <a:spcBef>
          <a:spcPct val="0"/>
        </a:spcBef>
        <a:spcAft>
          <a:spcPct val="0"/>
        </a:spcAft>
        <a:defRPr sz="4307" kern="1200">
          <a:solidFill>
            <a:schemeClr val="tx1"/>
          </a:solidFill>
          <a:latin typeface="+mj-lt"/>
          <a:ea typeface="+mj-ea"/>
          <a:cs typeface="+mj-cs"/>
        </a:defRPr>
      </a:lvl1pPr>
      <a:lvl2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2pPr>
      <a:lvl3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3pPr>
      <a:lvl4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4pPr>
      <a:lvl5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5pPr>
      <a:lvl6pPr marL="437632"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6pPr>
      <a:lvl7pPr marL="875264"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7pPr>
      <a:lvl8pPr marL="1312896"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8pPr>
      <a:lvl9pPr marL="1750527"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9pPr>
    </p:titleStyle>
    <p:bodyStyle>
      <a:lvl1pPr marL="227933" indent="-227933" algn="l" defTabSz="913253" rtl="0" eaLnBrk="1" fontAlgn="base" hangingPunct="1">
        <a:lnSpc>
          <a:spcPct val="90000"/>
        </a:lnSpc>
        <a:spcBef>
          <a:spcPts val="1005"/>
        </a:spcBef>
        <a:spcAft>
          <a:spcPct val="0"/>
        </a:spcAft>
        <a:buFont typeface="Arial" panose="020B0604020202020204" pitchFamily="34" charset="0"/>
        <a:buChar char="•"/>
        <a:defRPr sz="2776" kern="1200">
          <a:solidFill>
            <a:schemeClr val="tx1"/>
          </a:solidFill>
          <a:latin typeface="+mn-lt"/>
          <a:ea typeface="+mn-ea"/>
          <a:cs typeface="+mn-cs"/>
        </a:defRPr>
      </a:lvl1pPr>
      <a:lvl2pPr marL="685320" indent="-227933" algn="l" defTabSz="913253" rtl="0" eaLnBrk="1" fontAlgn="base" hangingPunct="1">
        <a:lnSpc>
          <a:spcPct val="90000"/>
        </a:lnSpc>
        <a:spcBef>
          <a:spcPts val="503"/>
        </a:spcBef>
        <a:spcAft>
          <a:spcPct val="0"/>
        </a:spcAft>
        <a:buFont typeface="Arial" panose="020B0604020202020204" pitchFamily="34" charset="0"/>
        <a:buChar char="•"/>
        <a:defRPr sz="2393" kern="1200">
          <a:solidFill>
            <a:schemeClr val="tx1"/>
          </a:solidFill>
          <a:latin typeface="+mn-lt"/>
          <a:ea typeface="+mn-ea"/>
          <a:cs typeface="+mn-cs"/>
        </a:defRPr>
      </a:lvl2pPr>
      <a:lvl3pPr marL="1142705" indent="-227933" algn="l" defTabSz="913253" rtl="0" eaLnBrk="1" fontAlgn="base" hangingPunct="1">
        <a:lnSpc>
          <a:spcPct val="90000"/>
        </a:lnSpc>
        <a:spcBef>
          <a:spcPts val="503"/>
        </a:spcBef>
        <a:spcAft>
          <a:spcPct val="0"/>
        </a:spcAft>
        <a:buFont typeface="Arial" panose="020B0604020202020204" pitchFamily="34" charset="0"/>
        <a:buChar char="•"/>
        <a:defRPr sz="1914" kern="1200">
          <a:solidFill>
            <a:schemeClr val="tx1"/>
          </a:solidFill>
          <a:latin typeface="+mn-lt"/>
          <a:ea typeface="+mn-ea"/>
          <a:cs typeface="+mn-cs"/>
        </a:defRPr>
      </a:lvl3pPr>
      <a:lvl4pPr marL="1600092" indent="-227933" algn="l" defTabSz="913253" rtl="0" eaLnBrk="1" fontAlgn="base" hangingPunct="1">
        <a:lnSpc>
          <a:spcPct val="90000"/>
        </a:lnSpc>
        <a:spcBef>
          <a:spcPts val="503"/>
        </a:spcBef>
        <a:spcAft>
          <a:spcPct val="0"/>
        </a:spcAft>
        <a:buFont typeface="Arial" panose="020B0604020202020204" pitchFamily="34" charset="0"/>
        <a:buChar char="•"/>
        <a:defRPr kern="1200">
          <a:solidFill>
            <a:schemeClr val="tx1"/>
          </a:solidFill>
          <a:latin typeface="+mn-lt"/>
          <a:ea typeface="+mn-ea"/>
          <a:cs typeface="+mn-cs"/>
        </a:defRPr>
      </a:lvl4pPr>
      <a:lvl5pPr marL="2055958" indent="-227933" algn="l" defTabSz="913253" rtl="0" eaLnBrk="1" fontAlgn="base" hangingPunct="1">
        <a:lnSpc>
          <a:spcPct val="90000"/>
        </a:lnSpc>
        <a:spcBef>
          <a:spcPts val="503"/>
        </a:spcBef>
        <a:spcAft>
          <a:spcPct val="0"/>
        </a:spcAft>
        <a:buFont typeface="Arial" panose="020B0604020202020204" pitchFamily="34" charset="0"/>
        <a:buChar char="•"/>
        <a:defRPr kern="1200">
          <a:solidFill>
            <a:schemeClr val="tx1"/>
          </a:solidFill>
          <a:latin typeface="+mn-lt"/>
          <a:ea typeface="+mn-ea"/>
          <a:cs typeface="+mn-cs"/>
        </a:defRPr>
      </a:lvl5pPr>
      <a:lvl6pPr marL="2514567"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60"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55"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49"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2" algn="l" defTabSz="914388" rtl="0" eaLnBrk="1" latinLnBrk="0" hangingPunct="1">
        <a:defRPr sz="1800" kern="1200">
          <a:solidFill>
            <a:schemeClr val="tx1"/>
          </a:solidFill>
          <a:latin typeface="+mn-lt"/>
          <a:ea typeface="+mn-ea"/>
          <a:cs typeface="+mn-cs"/>
        </a:defRPr>
      </a:lvl4pPr>
      <a:lvl5pPr marL="1828776" algn="l" defTabSz="914388" rtl="0" eaLnBrk="1" latinLnBrk="0" hangingPunct="1">
        <a:defRPr sz="1800" kern="1200">
          <a:solidFill>
            <a:schemeClr val="tx1"/>
          </a:solidFill>
          <a:latin typeface="+mn-lt"/>
          <a:ea typeface="+mn-ea"/>
          <a:cs typeface="+mn-cs"/>
        </a:defRPr>
      </a:lvl5pPr>
      <a:lvl6pPr marL="2285970" algn="l" defTabSz="914388" rtl="0" eaLnBrk="1" latinLnBrk="0" hangingPunct="1">
        <a:defRPr sz="1800" kern="1200">
          <a:solidFill>
            <a:schemeClr val="tx1"/>
          </a:solidFill>
          <a:latin typeface="+mn-lt"/>
          <a:ea typeface="+mn-ea"/>
          <a:cs typeface="+mn-cs"/>
        </a:defRPr>
      </a:lvl6pPr>
      <a:lvl7pPr marL="2743164" algn="l" defTabSz="914388" rtl="0" eaLnBrk="1" latinLnBrk="0" hangingPunct="1">
        <a:defRPr sz="1800" kern="1200">
          <a:solidFill>
            <a:schemeClr val="tx1"/>
          </a:solidFill>
          <a:latin typeface="+mn-lt"/>
          <a:ea typeface="+mn-ea"/>
          <a:cs typeface="+mn-cs"/>
        </a:defRPr>
      </a:lvl7pPr>
      <a:lvl8pPr marL="3200358" algn="l" defTabSz="914388" rtl="0" eaLnBrk="1" latinLnBrk="0" hangingPunct="1">
        <a:defRPr sz="1800" kern="1200">
          <a:solidFill>
            <a:schemeClr val="tx1"/>
          </a:solidFill>
          <a:latin typeface="+mn-lt"/>
          <a:ea typeface="+mn-ea"/>
          <a:cs typeface="+mn-cs"/>
        </a:defRPr>
      </a:lvl8pPr>
      <a:lvl9pPr marL="3657552" algn="l" defTabSz="9143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830F1-8A24-1248-B07E-DD2D3A5F9F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45A2B6-8C1A-7245-9DBC-1346AF3D8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DDE83F-1127-6941-A649-66D7089B84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6289B-8C99-5141-9A95-36F64D8AEC5D}" type="datetimeFigureOut">
              <a:rPr lang="en-US" smtClean="0"/>
              <a:t>6/29/2021</a:t>
            </a:fld>
            <a:endParaRPr lang="en-US"/>
          </a:p>
        </p:txBody>
      </p:sp>
      <p:sp>
        <p:nvSpPr>
          <p:cNvPr id="5" name="Footer Placeholder 4">
            <a:extLst>
              <a:ext uri="{FF2B5EF4-FFF2-40B4-BE49-F238E27FC236}">
                <a16:creationId xmlns:a16="http://schemas.microsoft.com/office/drawing/2014/main" id="{F2959AB6-525E-8745-BF35-EC791B75CF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DFADD9-3524-1948-896A-9C54599FD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61775-A6EA-6445-B973-E0382F58B05F}" type="slidenum">
              <a:rPr lang="en-US" smtClean="0"/>
              <a:t>‹#›</a:t>
            </a:fld>
            <a:endParaRPr lang="en-US"/>
          </a:p>
        </p:txBody>
      </p:sp>
    </p:spTree>
    <p:extLst>
      <p:ext uri="{BB962C8B-B14F-4D97-AF65-F5344CB8AC3E}">
        <p14:creationId xmlns:p14="http://schemas.microsoft.com/office/powerpoint/2010/main" val="284189889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879894E-EBB1-FD48-9BBC-B56B05B3E990}" type="datetimeFigureOut">
              <a:rPr lang="en-US" smtClean="0"/>
              <a:t>6/29/2021</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2931A0-FD84-40E0-BB2F-B6C3805ED98E}"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63755" t="3290" r="1579" b="6172"/>
          <a:stretch/>
        </p:blipFill>
        <p:spPr>
          <a:xfrm>
            <a:off x="12501" y="-22917"/>
            <a:ext cx="834793" cy="697668"/>
          </a:xfrm>
          <a:prstGeom prst="rect">
            <a:avLst/>
          </a:prstGeom>
        </p:spPr>
      </p:pic>
    </p:spTree>
    <p:extLst>
      <p:ext uri="{BB962C8B-B14F-4D97-AF65-F5344CB8AC3E}">
        <p14:creationId xmlns:p14="http://schemas.microsoft.com/office/powerpoint/2010/main" val="82609180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6/29/2021</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47208642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www.w3docs.com/learn-html/html-form-templates.html"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hyperlink" Target="https://www.w3schools.com/js/js_json_intro.asp"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w3schools.com/jsref/" TargetMode="External"/><Relationship Id="rId2" Type="http://schemas.openxmlformats.org/officeDocument/2006/relationships/hyperlink" Target="http://www.w3schools.com/j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w3schools.com/js/tryit.asp?filename=tryjs_intro_lightbulb"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Web Development</a:t>
            </a:r>
            <a:endParaRPr lang="en-US" dirty="0"/>
          </a:p>
        </p:txBody>
      </p:sp>
      <p:sp>
        <p:nvSpPr>
          <p:cNvPr id="3" name="Subtitle 2"/>
          <p:cNvSpPr>
            <a:spLocks noGrp="1"/>
          </p:cNvSpPr>
          <p:nvPr>
            <p:ph type="subTitle" idx="1"/>
          </p:nvPr>
        </p:nvSpPr>
        <p:spPr/>
        <p:txBody>
          <a:bodyPr>
            <a:normAutofit/>
          </a:bodyPr>
          <a:lstStyle/>
          <a:p>
            <a:r>
              <a:rPr lang="en-GB" sz="4000" dirty="0"/>
              <a:t>JavaScript</a:t>
            </a:r>
            <a:endParaRPr lang="en-US" sz="4000" dirty="0"/>
          </a:p>
        </p:txBody>
      </p:sp>
    </p:spTree>
    <p:extLst>
      <p:ext uri="{BB962C8B-B14F-4D97-AF65-F5344CB8AC3E}">
        <p14:creationId xmlns:p14="http://schemas.microsoft.com/office/powerpoint/2010/main" val="4096316323"/>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Arrays</a:t>
            </a:r>
          </a:p>
        </p:txBody>
      </p:sp>
      <p:sp>
        <p:nvSpPr>
          <p:cNvPr id="3" name="Content Placeholder 2"/>
          <p:cNvSpPr>
            <a:spLocks noGrp="1"/>
          </p:cNvSpPr>
          <p:nvPr>
            <p:ph idx="1"/>
          </p:nvPr>
        </p:nvSpPr>
        <p:spPr/>
        <p:txBody>
          <a:bodyPr vert="horz" lIns="91440" tIns="45720" rIns="91440" bIns="45720" rtlCol="0" anchor="t">
            <a:normAutofit fontScale="55000" lnSpcReduction="20000"/>
          </a:bodyPr>
          <a:lstStyle/>
          <a:p>
            <a:pPr>
              <a:buNone/>
            </a:pPr>
            <a:r>
              <a:rPr lang="en-GB" dirty="0">
                <a:ea typeface="+mn-lt"/>
                <a:cs typeface="+mn-lt"/>
              </a:rPr>
              <a:t>&lt;!DOCTYPE html&gt;</a:t>
            </a:r>
            <a:endParaRPr lang="en-US" dirty="0"/>
          </a:p>
          <a:p>
            <a:pPr>
              <a:buNone/>
            </a:pPr>
            <a:r>
              <a:rPr lang="en-GB" dirty="0">
                <a:ea typeface="+mn-lt"/>
                <a:cs typeface="+mn-lt"/>
              </a:rPr>
              <a:t>&lt;html&gt;</a:t>
            </a:r>
            <a:endParaRPr lang="en-GB" dirty="0"/>
          </a:p>
          <a:p>
            <a:pPr>
              <a:buNone/>
            </a:pPr>
            <a:r>
              <a:rPr lang="en-GB" dirty="0">
                <a:ea typeface="+mn-lt"/>
                <a:cs typeface="+mn-lt"/>
              </a:rPr>
              <a:t>&lt;body&gt;</a:t>
            </a:r>
            <a:endParaRPr lang="en-GB" dirty="0"/>
          </a:p>
          <a:p>
            <a:pPr>
              <a:buNone/>
            </a:pPr>
            <a:endParaRPr lang="en-GB" dirty="0"/>
          </a:p>
          <a:p>
            <a:pPr>
              <a:buNone/>
            </a:pPr>
            <a:r>
              <a:rPr lang="en-GB" dirty="0">
                <a:ea typeface="+mn-lt"/>
                <a:cs typeface="+mn-lt"/>
              </a:rPr>
              <a:t>&lt;h2&gt;JavaScript Arrays&lt;/h2&gt;</a:t>
            </a:r>
            <a:endParaRPr lang="en-GB" dirty="0"/>
          </a:p>
          <a:p>
            <a:pPr>
              <a:buNone/>
            </a:pPr>
            <a:endParaRPr lang="en-GB" dirty="0"/>
          </a:p>
          <a:p>
            <a:pPr>
              <a:buNone/>
            </a:pPr>
            <a:r>
              <a:rPr lang="en-GB" dirty="0">
                <a:ea typeface="+mn-lt"/>
                <a:cs typeface="+mn-lt"/>
              </a:rPr>
              <a:t>&lt;p id="demo"&gt;&lt;/p&gt;</a:t>
            </a:r>
            <a:endParaRPr lang="en-GB" dirty="0"/>
          </a:p>
          <a:p>
            <a:pPr>
              <a:buNone/>
            </a:pPr>
            <a:endParaRPr lang="en-GB" dirty="0"/>
          </a:p>
          <a:p>
            <a:pPr>
              <a:buNone/>
            </a:pPr>
            <a:r>
              <a:rPr lang="en-GB" dirty="0">
                <a:ea typeface="+mn-lt"/>
                <a:cs typeface="+mn-lt"/>
              </a:rPr>
              <a:t>&lt;script&gt;</a:t>
            </a:r>
            <a:endParaRPr lang="en-GB" dirty="0"/>
          </a:p>
          <a:p>
            <a:pPr>
              <a:buNone/>
            </a:pPr>
            <a:r>
              <a:rPr lang="en-GB" dirty="0">
                <a:ea typeface="+mn-lt"/>
                <a:cs typeface="+mn-lt"/>
              </a:rPr>
              <a:t>var cars = ["Saab", "Volvo", "BMW"];</a:t>
            </a:r>
            <a:endParaRPr lang="en-GB" dirty="0"/>
          </a:p>
          <a:p>
            <a:pPr>
              <a:buNone/>
            </a:pPr>
            <a:r>
              <a:rPr lang="en-GB" dirty="0" err="1">
                <a:ea typeface="+mn-lt"/>
                <a:cs typeface="+mn-lt"/>
              </a:rPr>
              <a:t>document.getElementById</a:t>
            </a:r>
            <a:r>
              <a:rPr lang="en-GB" dirty="0">
                <a:ea typeface="+mn-lt"/>
                <a:cs typeface="+mn-lt"/>
              </a:rPr>
              <a:t>("demo").</a:t>
            </a:r>
            <a:r>
              <a:rPr lang="en-GB" dirty="0" err="1">
                <a:ea typeface="+mn-lt"/>
                <a:cs typeface="+mn-lt"/>
              </a:rPr>
              <a:t>innerHTML</a:t>
            </a:r>
            <a:r>
              <a:rPr lang="en-GB" dirty="0">
                <a:ea typeface="+mn-lt"/>
                <a:cs typeface="+mn-lt"/>
              </a:rPr>
              <a:t> = cars;</a:t>
            </a:r>
            <a:endParaRPr lang="en-GB" dirty="0"/>
          </a:p>
          <a:p>
            <a:pPr>
              <a:buNone/>
            </a:pPr>
            <a:r>
              <a:rPr lang="en-GB" dirty="0">
                <a:ea typeface="+mn-lt"/>
                <a:cs typeface="+mn-lt"/>
              </a:rPr>
              <a:t>&lt;/script&gt;</a:t>
            </a:r>
            <a:endParaRPr lang="en-GB" dirty="0"/>
          </a:p>
          <a:p>
            <a:pPr>
              <a:buNone/>
            </a:pPr>
            <a:endParaRPr lang="en-GB" dirty="0"/>
          </a:p>
          <a:p>
            <a:pPr>
              <a:buNone/>
            </a:pPr>
            <a:r>
              <a:rPr lang="en-GB" dirty="0">
                <a:ea typeface="+mn-lt"/>
                <a:cs typeface="+mn-lt"/>
              </a:rPr>
              <a:t>&lt;/body&gt;</a:t>
            </a:r>
            <a:endParaRPr lang="en-GB" dirty="0"/>
          </a:p>
          <a:p>
            <a:pPr>
              <a:buNone/>
            </a:pPr>
            <a:r>
              <a:rPr lang="en-GB" dirty="0">
                <a:ea typeface="+mn-lt"/>
                <a:cs typeface="+mn-lt"/>
              </a:rPr>
              <a:t>&lt;/html&gt;</a:t>
            </a:r>
            <a:endParaRPr lang="en-GB" dirty="0"/>
          </a:p>
        </p:txBody>
      </p:sp>
    </p:spTree>
    <p:extLst>
      <p:ext uri="{BB962C8B-B14F-4D97-AF65-F5344CB8AC3E}">
        <p14:creationId xmlns:p14="http://schemas.microsoft.com/office/powerpoint/2010/main" val="603989892"/>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888B0-05F2-4EB7-B480-375E9C98BFE9}"/>
              </a:ext>
            </a:extLst>
          </p:cNvPr>
          <p:cNvSpPr>
            <a:spLocks noGrp="1"/>
          </p:cNvSpPr>
          <p:nvPr>
            <p:ph type="title"/>
          </p:nvPr>
        </p:nvSpPr>
        <p:spPr/>
        <p:txBody>
          <a:bodyPr/>
          <a:lstStyle/>
          <a:p>
            <a:r>
              <a:rPr lang="en-US" b="0">
                <a:ea typeface="+mn-lt"/>
                <a:cs typeface="+mn-lt"/>
              </a:rPr>
              <a:t>Access the Elements of an Array</a:t>
            </a:r>
            <a:endParaRPr lang="en-US"/>
          </a:p>
        </p:txBody>
      </p:sp>
      <p:sp>
        <p:nvSpPr>
          <p:cNvPr id="3" name="Content Placeholder 2">
            <a:extLst>
              <a:ext uri="{FF2B5EF4-FFF2-40B4-BE49-F238E27FC236}">
                <a16:creationId xmlns:a16="http://schemas.microsoft.com/office/drawing/2014/main" id="{97F8C8FD-3611-4E29-8F6D-4F0FCDAB3D4C}"/>
              </a:ext>
            </a:extLst>
          </p:cNvPr>
          <p:cNvSpPr>
            <a:spLocks noGrp="1"/>
          </p:cNvSpPr>
          <p:nvPr>
            <p:ph idx="1"/>
          </p:nvPr>
        </p:nvSpPr>
        <p:spPr/>
        <p:txBody>
          <a:bodyPr vert="horz" lIns="91440" tIns="45720" rIns="91440" bIns="45720" rtlCol="0" anchor="t">
            <a:normAutofit/>
          </a:bodyPr>
          <a:lstStyle/>
          <a:p>
            <a:endParaRPr lang="en-US" dirty="0">
              <a:cs typeface="Calibri" panose="020F0502020204030204"/>
            </a:endParaRPr>
          </a:p>
          <a:p>
            <a:r>
              <a:rPr lang="en-US">
                <a:ea typeface="+mn-lt"/>
                <a:cs typeface="+mn-lt"/>
              </a:rPr>
              <a:t>You access an array element by referring to the </a:t>
            </a:r>
            <a:r>
              <a:rPr lang="en-US" b="1">
                <a:ea typeface="+mn-lt"/>
                <a:cs typeface="+mn-lt"/>
              </a:rPr>
              <a:t>index number</a:t>
            </a:r>
            <a:r>
              <a:rPr lang="en-US">
                <a:ea typeface="+mn-lt"/>
                <a:cs typeface="+mn-lt"/>
              </a:rPr>
              <a:t>.</a:t>
            </a:r>
            <a:endParaRPr lang="en-US"/>
          </a:p>
          <a:p>
            <a:r>
              <a:rPr lang="en-US">
                <a:ea typeface="+mn-lt"/>
                <a:cs typeface="+mn-lt"/>
              </a:rPr>
              <a:t>The statement accesses the value of the first element in </a:t>
            </a:r>
            <a:r>
              <a:rPr lang="en-US">
                <a:latin typeface="Consolas"/>
              </a:rPr>
              <a:t>cars</a:t>
            </a:r>
            <a:endParaRPr lang="en-US">
              <a:latin typeface="Consolas"/>
              <a:cs typeface="Calibri"/>
            </a:endParaRPr>
          </a:p>
          <a:p>
            <a:pPr marL="0" indent="0">
              <a:buNone/>
            </a:pPr>
            <a:r>
              <a:rPr lang="en-US" b="1">
                <a:ea typeface="+mn-lt"/>
                <a:cs typeface="+mn-lt"/>
              </a:rPr>
              <a:t>Note:</a:t>
            </a:r>
            <a:r>
              <a:rPr lang="en-US">
                <a:ea typeface="+mn-lt"/>
                <a:cs typeface="+mn-lt"/>
              </a:rPr>
              <a:t> Array indexes start with 0.</a:t>
            </a:r>
            <a:endParaRPr lang="en-US" dirty="0">
              <a:latin typeface="Consolas"/>
              <a:cs typeface="Calibri"/>
            </a:endParaRPr>
          </a:p>
          <a:p>
            <a:pPr marL="0" indent="0">
              <a:buNone/>
            </a:pPr>
            <a:r>
              <a:rPr lang="en-US">
                <a:ea typeface="+mn-lt"/>
                <a:cs typeface="+mn-lt"/>
              </a:rPr>
              <a:t>[0] is the first element. [1] is the second element</a:t>
            </a:r>
            <a:endParaRPr lang="en-US">
              <a:cs typeface="Calibri" panose="020F0502020204030204"/>
            </a:endParaRPr>
          </a:p>
          <a:p>
            <a:endParaRPr lang="en-US" dirty="0">
              <a:latin typeface="Consolas"/>
              <a:cs typeface="Calibri"/>
            </a:endParaRPr>
          </a:p>
          <a:p>
            <a:endParaRPr lang="en-US" dirty="0">
              <a:cs typeface="Calibri"/>
            </a:endParaRPr>
          </a:p>
        </p:txBody>
      </p:sp>
    </p:spTree>
    <p:extLst>
      <p:ext uri="{BB962C8B-B14F-4D97-AF65-F5344CB8AC3E}">
        <p14:creationId xmlns:p14="http://schemas.microsoft.com/office/powerpoint/2010/main" val="709898162"/>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3B51A-B131-495A-9472-212206967555}"/>
              </a:ext>
            </a:extLst>
          </p:cNvPr>
          <p:cNvSpPr>
            <a:spLocks noGrp="1"/>
          </p:cNvSpPr>
          <p:nvPr>
            <p:ph type="title"/>
          </p:nvPr>
        </p:nvSpPr>
        <p:spPr/>
        <p:txBody>
          <a:bodyPr/>
          <a:lstStyle/>
          <a:p>
            <a:r>
              <a:rPr lang="en-US" dirty="0">
                <a:cs typeface="Calibri"/>
              </a:rPr>
              <a:t>Arrays – Try this</a:t>
            </a:r>
            <a:endParaRPr lang="en-US" dirty="0"/>
          </a:p>
        </p:txBody>
      </p:sp>
      <p:sp>
        <p:nvSpPr>
          <p:cNvPr id="3" name="Content Placeholder 2">
            <a:extLst>
              <a:ext uri="{FF2B5EF4-FFF2-40B4-BE49-F238E27FC236}">
                <a16:creationId xmlns:a16="http://schemas.microsoft.com/office/drawing/2014/main" id="{A3282E2F-03F8-4B8C-B9D4-F0540F688D95}"/>
              </a:ext>
            </a:extLst>
          </p:cNvPr>
          <p:cNvSpPr>
            <a:spLocks noGrp="1"/>
          </p:cNvSpPr>
          <p:nvPr>
            <p:ph idx="1"/>
          </p:nvPr>
        </p:nvSpPr>
        <p:spPr/>
        <p:txBody>
          <a:bodyPr vert="horz" lIns="91440" tIns="45720" rIns="91440" bIns="45720" rtlCol="0" anchor="t">
            <a:normAutofit fontScale="40000" lnSpcReduction="20000"/>
          </a:bodyPr>
          <a:lstStyle/>
          <a:p>
            <a:pPr marL="0" indent="0">
              <a:buNone/>
            </a:pPr>
            <a:r>
              <a:rPr lang="en-US" dirty="0">
                <a:ea typeface="+mn-lt"/>
                <a:cs typeface="+mn-lt"/>
              </a:rPr>
              <a:t>&lt;!DOCTYPE html&gt;</a:t>
            </a:r>
            <a:endParaRPr lang="en-US" dirty="0">
              <a:cs typeface="Calibri" panose="020F0502020204030204"/>
            </a:endParaRPr>
          </a:p>
          <a:p>
            <a:pPr marL="0" indent="0">
              <a:buNone/>
            </a:pPr>
            <a:r>
              <a:rPr lang="en-US" dirty="0">
                <a:ea typeface="+mn-lt"/>
                <a:cs typeface="+mn-lt"/>
              </a:rPr>
              <a:t>&lt;html&gt;</a:t>
            </a:r>
            <a:endParaRPr lang="en-US" dirty="0"/>
          </a:p>
          <a:p>
            <a:pPr marL="0" indent="0">
              <a:buNone/>
            </a:pPr>
            <a:r>
              <a:rPr lang="en-US" dirty="0">
                <a:ea typeface="+mn-lt"/>
                <a:cs typeface="+mn-lt"/>
              </a:rPr>
              <a:t>&lt;body&gt;</a:t>
            </a:r>
            <a:endParaRPr lang="en-US" dirty="0"/>
          </a:p>
          <a:p>
            <a:pPr marL="0" indent="0">
              <a:buNone/>
            </a:pPr>
            <a:endParaRPr lang="en-US" dirty="0"/>
          </a:p>
          <a:p>
            <a:pPr marL="0" indent="0">
              <a:buNone/>
            </a:pPr>
            <a:r>
              <a:rPr lang="en-US" dirty="0">
                <a:ea typeface="+mn-lt"/>
                <a:cs typeface="+mn-lt"/>
              </a:rPr>
              <a:t>&lt;h2&gt;JavaScript Arrays&lt;/h2&gt;</a:t>
            </a:r>
            <a:endParaRPr lang="en-US" dirty="0"/>
          </a:p>
          <a:p>
            <a:pPr marL="0" indent="0">
              <a:buNone/>
            </a:pPr>
            <a:endParaRPr lang="en-US" dirty="0"/>
          </a:p>
          <a:p>
            <a:pPr marL="0" indent="0">
              <a:buNone/>
            </a:pPr>
            <a:r>
              <a:rPr lang="en-US" dirty="0">
                <a:ea typeface="+mn-lt"/>
                <a:cs typeface="+mn-lt"/>
              </a:rPr>
              <a:t>&lt;p&gt;JavaScript array elements are accessed using numeric indexes (starting from 0).&lt;/p&gt;</a:t>
            </a:r>
            <a:endParaRPr lang="en-US" dirty="0"/>
          </a:p>
          <a:p>
            <a:pPr marL="0" indent="0">
              <a:buNone/>
            </a:pPr>
            <a:endParaRPr lang="en-US" dirty="0"/>
          </a:p>
          <a:p>
            <a:pPr marL="0" indent="0">
              <a:buNone/>
            </a:pPr>
            <a:r>
              <a:rPr lang="en-US" dirty="0">
                <a:ea typeface="+mn-lt"/>
                <a:cs typeface="+mn-lt"/>
              </a:rPr>
              <a:t>&lt;p id="demo"&gt;&lt;/p&gt;</a:t>
            </a:r>
            <a:endParaRPr lang="en-US" dirty="0"/>
          </a:p>
          <a:p>
            <a:pPr marL="0" indent="0">
              <a:buNone/>
            </a:pPr>
            <a:endParaRPr lang="en-US" dirty="0"/>
          </a:p>
          <a:p>
            <a:pPr marL="0" indent="0">
              <a:buNone/>
            </a:pPr>
            <a:r>
              <a:rPr lang="en-US" dirty="0">
                <a:ea typeface="+mn-lt"/>
                <a:cs typeface="+mn-lt"/>
              </a:rPr>
              <a:t>&lt;script&gt;</a:t>
            </a:r>
            <a:endParaRPr lang="en-US" dirty="0"/>
          </a:p>
          <a:p>
            <a:pPr marL="0" indent="0">
              <a:buNone/>
            </a:pPr>
            <a:r>
              <a:rPr lang="en-US" dirty="0" err="1">
                <a:ea typeface="+mn-lt"/>
                <a:cs typeface="+mn-lt"/>
              </a:rPr>
              <a:t>var</a:t>
            </a:r>
            <a:r>
              <a:rPr lang="en-US" dirty="0">
                <a:ea typeface="+mn-lt"/>
                <a:cs typeface="+mn-lt"/>
              </a:rPr>
              <a:t> cars = ["Saab", "Volvo", "BMW"];</a:t>
            </a:r>
            <a:endParaRPr lang="en-US" dirty="0"/>
          </a:p>
          <a:p>
            <a:pPr marL="0" indent="0">
              <a:buNone/>
            </a:pPr>
            <a:r>
              <a:rPr lang="en-US" dirty="0" err="1">
                <a:ea typeface="+mn-lt"/>
                <a:cs typeface="+mn-lt"/>
              </a:rPr>
              <a:t>document.getElementById</a:t>
            </a:r>
            <a:r>
              <a:rPr lang="en-US" dirty="0">
                <a:ea typeface="+mn-lt"/>
                <a:cs typeface="+mn-lt"/>
              </a:rPr>
              <a:t>("demo").</a:t>
            </a:r>
            <a:r>
              <a:rPr lang="en-US" dirty="0" err="1">
                <a:ea typeface="+mn-lt"/>
                <a:cs typeface="+mn-lt"/>
              </a:rPr>
              <a:t>innerHTML</a:t>
            </a:r>
            <a:r>
              <a:rPr lang="en-US" dirty="0">
                <a:ea typeface="+mn-lt"/>
                <a:cs typeface="+mn-lt"/>
              </a:rPr>
              <a:t> = cars[0];</a:t>
            </a:r>
            <a:endParaRPr lang="en-US" dirty="0"/>
          </a:p>
          <a:p>
            <a:pPr marL="0" indent="0">
              <a:buNone/>
            </a:pPr>
            <a:r>
              <a:rPr lang="en-US" dirty="0">
                <a:ea typeface="+mn-lt"/>
                <a:cs typeface="+mn-lt"/>
              </a:rPr>
              <a:t>&lt;/script&gt;</a:t>
            </a:r>
            <a:endParaRPr lang="en-US" dirty="0"/>
          </a:p>
          <a:p>
            <a:pPr marL="0" indent="0">
              <a:buNone/>
            </a:pPr>
            <a:endParaRPr lang="en-US" dirty="0"/>
          </a:p>
          <a:p>
            <a:pPr marL="0" indent="0">
              <a:buNone/>
            </a:pPr>
            <a:r>
              <a:rPr lang="en-US" dirty="0">
                <a:ea typeface="+mn-lt"/>
                <a:cs typeface="+mn-lt"/>
              </a:rPr>
              <a:t>&lt;/body&gt;</a:t>
            </a:r>
            <a:endParaRPr lang="en-US" dirty="0"/>
          </a:p>
          <a:p>
            <a:pPr marL="0" indent="0">
              <a:buNone/>
            </a:pPr>
            <a:r>
              <a:rPr lang="en-US" dirty="0">
                <a:ea typeface="+mn-lt"/>
                <a:cs typeface="+mn-lt"/>
              </a:rPr>
              <a:t>&lt;/html&gt;</a:t>
            </a:r>
            <a:endParaRPr lang="en-US" dirty="0"/>
          </a:p>
        </p:txBody>
      </p:sp>
    </p:spTree>
    <p:extLst>
      <p:ext uri="{BB962C8B-B14F-4D97-AF65-F5344CB8AC3E}">
        <p14:creationId xmlns:p14="http://schemas.microsoft.com/office/powerpoint/2010/main" val="676437964"/>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7CB15-849B-46A3-918F-41E4F55070BA}"/>
              </a:ext>
            </a:extLst>
          </p:cNvPr>
          <p:cNvSpPr>
            <a:spLocks noGrp="1"/>
          </p:cNvSpPr>
          <p:nvPr>
            <p:ph type="title"/>
          </p:nvPr>
        </p:nvSpPr>
        <p:spPr/>
        <p:txBody>
          <a:bodyPr>
            <a:normAutofit/>
          </a:bodyPr>
          <a:lstStyle/>
          <a:p>
            <a:r>
              <a:rPr lang="en-US" sz="2800" dirty="0">
                <a:cs typeface="Calibri"/>
              </a:rPr>
              <a:t>Boolean - </a:t>
            </a:r>
            <a:r>
              <a:rPr lang="en-US" sz="2800" b="0" dirty="0">
                <a:ea typeface="+mn-lt"/>
                <a:cs typeface="+mn-lt"/>
              </a:rPr>
              <a:t>JavaScript </a:t>
            </a:r>
            <a:r>
              <a:rPr lang="en-US" sz="2800" b="0" dirty="0" err="1">
                <a:ea typeface="+mn-lt"/>
                <a:cs typeface="+mn-lt"/>
              </a:rPr>
              <a:t>booleans</a:t>
            </a:r>
            <a:r>
              <a:rPr lang="en-US" sz="2800" b="0" dirty="0">
                <a:ea typeface="+mn-lt"/>
                <a:cs typeface="+mn-lt"/>
              </a:rPr>
              <a:t> can have one of two values: </a:t>
            </a:r>
            <a:r>
              <a:rPr lang="en-US" sz="2800" b="0" dirty="0">
                <a:cs typeface="Calibri"/>
              </a:rPr>
              <a:t>true</a:t>
            </a:r>
            <a:r>
              <a:rPr lang="en-US" sz="2800" b="0" dirty="0">
                <a:ea typeface="+mn-lt"/>
                <a:cs typeface="+mn-lt"/>
              </a:rPr>
              <a:t> or </a:t>
            </a:r>
            <a:r>
              <a:rPr lang="en-US" sz="2800" b="0" dirty="0">
                <a:cs typeface="Calibri"/>
              </a:rPr>
              <a:t>false</a:t>
            </a:r>
            <a:r>
              <a:rPr lang="en-US" sz="2800" b="0" dirty="0">
                <a:latin typeface="Consolas"/>
                <a:cs typeface="Calibri"/>
              </a:rPr>
              <a:t> </a:t>
            </a:r>
            <a:endParaRPr lang="en-US" sz="2800" dirty="0"/>
          </a:p>
        </p:txBody>
      </p:sp>
      <p:sp>
        <p:nvSpPr>
          <p:cNvPr id="3" name="Content Placeholder 2">
            <a:extLst>
              <a:ext uri="{FF2B5EF4-FFF2-40B4-BE49-F238E27FC236}">
                <a16:creationId xmlns:a16="http://schemas.microsoft.com/office/drawing/2014/main" id="{03FDE3E5-25F5-4CD9-878B-EB39D85C259A}"/>
              </a:ext>
            </a:extLst>
          </p:cNvPr>
          <p:cNvSpPr>
            <a:spLocks noGrp="1"/>
          </p:cNvSpPr>
          <p:nvPr>
            <p:ph idx="1"/>
          </p:nvPr>
        </p:nvSpPr>
        <p:spPr/>
        <p:txBody>
          <a:bodyPr vert="horz" lIns="91440" tIns="45720" rIns="91440" bIns="45720" rtlCol="0" anchor="t">
            <a:normAutofit fontScale="40000" lnSpcReduction="20000"/>
          </a:bodyPr>
          <a:lstStyle/>
          <a:p>
            <a:pPr marL="0" indent="0">
              <a:buNone/>
            </a:pPr>
            <a:r>
              <a:rPr lang="en-US" dirty="0">
                <a:ea typeface="+mn-lt"/>
                <a:cs typeface="+mn-lt"/>
              </a:rPr>
              <a:t>&lt;!DOCTYPE html&gt;</a:t>
            </a:r>
            <a:endParaRPr lang="en-US" dirty="0">
              <a:cs typeface="Calibri" panose="020F0502020204030204"/>
            </a:endParaRPr>
          </a:p>
          <a:p>
            <a:pPr marL="0" indent="0">
              <a:buNone/>
            </a:pPr>
            <a:r>
              <a:rPr lang="en-US" dirty="0">
                <a:ea typeface="+mn-lt"/>
                <a:cs typeface="+mn-lt"/>
              </a:rPr>
              <a:t>&lt;html&gt;</a:t>
            </a:r>
            <a:endParaRPr lang="en-US" dirty="0"/>
          </a:p>
          <a:p>
            <a:pPr marL="0" indent="0">
              <a:buNone/>
            </a:pPr>
            <a:r>
              <a:rPr lang="en-US" dirty="0">
                <a:ea typeface="+mn-lt"/>
                <a:cs typeface="+mn-lt"/>
              </a:rPr>
              <a:t>&lt;body&gt;</a:t>
            </a:r>
            <a:endParaRPr lang="en-US" dirty="0"/>
          </a:p>
          <a:p>
            <a:pPr marL="0" indent="0">
              <a:buNone/>
            </a:pPr>
            <a:r>
              <a:rPr lang="en-US" dirty="0">
                <a:ea typeface="+mn-lt"/>
                <a:cs typeface="+mn-lt"/>
              </a:rPr>
              <a:t>&lt;p&gt;Display the value of Boolean(10 &gt; 9)&lt;/p&gt;</a:t>
            </a:r>
            <a:endParaRPr lang="en-US" dirty="0"/>
          </a:p>
          <a:p>
            <a:pPr marL="0" indent="0">
              <a:buNone/>
            </a:pPr>
            <a:r>
              <a:rPr lang="en-US" dirty="0">
                <a:ea typeface="+mn-lt"/>
                <a:cs typeface="+mn-lt"/>
              </a:rPr>
              <a:t>&lt;button </a:t>
            </a:r>
            <a:r>
              <a:rPr lang="en-US" dirty="0" err="1">
                <a:ea typeface="+mn-lt"/>
                <a:cs typeface="+mn-lt"/>
              </a:rPr>
              <a:t>onclick</a:t>
            </a:r>
            <a:r>
              <a:rPr lang="en-US" dirty="0">
                <a:ea typeface="+mn-lt"/>
                <a:cs typeface="+mn-lt"/>
              </a:rPr>
              <a:t>="</a:t>
            </a:r>
            <a:r>
              <a:rPr lang="en-US" dirty="0" err="1">
                <a:ea typeface="+mn-lt"/>
                <a:cs typeface="+mn-lt"/>
              </a:rPr>
              <a:t>myFunction</a:t>
            </a:r>
            <a:r>
              <a:rPr lang="en-US" dirty="0">
                <a:ea typeface="+mn-lt"/>
                <a:cs typeface="+mn-lt"/>
              </a:rPr>
              <a:t>()"&gt;Try it&lt;/button&gt;</a:t>
            </a:r>
            <a:endParaRPr lang="en-US" dirty="0"/>
          </a:p>
          <a:p>
            <a:pPr marL="0" indent="0">
              <a:buNone/>
            </a:pPr>
            <a:endParaRPr lang="en-US" dirty="0"/>
          </a:p>
          <a:p>
            <a:pPr marL="0" indent="0">
              <a:buNone/>
            </a:pPr>
            <a:r>
              <a:rPr lang="en-US" dirty="0">
                <a:ea typeface="+mn-lt"/>
                <a:cs typeface="+mn-lt"/>
              </a:rPr>
              <a:t>&lt;p id="demo"&gt;&lt;/p&gt;</a:t>
            </a:r>
            <a:endParaRPr lang="en-US" dirty="0"/>
          </a:p>
          <a:p>
            <a:pPr marL="0" indent="0">
              <a:buNone/>
            </a:pPr>
            <a:endParaRPr lang="en-US" dirty="0"/>
          </a:p>
          <a:p>
            <a:pPr marL="0" indent="0">
              <a:buNone/>
            </a:pPr>
            <a:r>
              <a:rPr lang="en-US" dirty="0">
                <a:ea typeface="+mn-lt"/>
                <a:cs typeface="+mn-lt"/>
              </a:rPr>
              <a:t>&lt;script&gt;</a:t>
            </a:r>
          </a:p>
          <a:p>
            <a:pPr marL="0" indent="0">
              <a:buNone/>
            </a:pPr>
            <a:r>
              <a:rPr lang="en-GB" dirty="0"/>
              <a:t> </a:t>
            </a:r>
            <a:r>
              <a:rPr lang="en-GB" dirty="0" err="1"/>
              <a:t>var</a:t>
            </a:r>
            <a:r>
              <a:rPr lang="en-GB" dirty="0"/>
              <a:t> x = 10;</a:t>
            </a:r>
          </a:p>
          <a:p>
            <a:pPr marL="0" indent="0">
              <a:buNone/>
            </a:pPr>
            <a:r>
              <a:rPr lang="en-GB" dirty="0"/>
              <a:t> </a:t>
            </a:r>
            <a:r>
              <a:rPr lang="en-GB" dirty="0" err="1"/>
              <a:t>var</a:t>
            </a:r>
            <a:r>
              <a:rPr lang="en-GB" dirty="0"/>
              <a:t> y = 9;</a:t>
            </a:r>
          </a:p>
          <a:p>
            <a:pPr marL="0" indent="0">
              <a:buNone/>
            </a:pPr>
            <a:r>
              <a:rPr lang="en-US" dirty="0">
                <a:ea typeface="+mn-lt"/>
                <a:cs typeface="+mn-lt"/>
              </a:rPr>
              <a:t>function </a:t>
            </a:r>
            <a:r>
              <a:rPr lang="en-US" dirty="0" err="1">
                <a:ea typeface="+mn-lt"/>
                <a:cs typeface="+mn-lt"/>
              </a:rPr>
              <a:t>myFunction</a:t>
            </a:r>
            <a:r>
              <a:rPr lang="en-US" dirty="0">
                <a:ea typeface="+mn-lt"/>
                <a:cs typeface="+mn-lt"/>
              </a:rPr>
              <a:t>() {</a:t>
            </a:r>
            <a:endParaRPr lang="en-US" dirty="0"/>
          </a:p>
          <a:p>
            <a:pPr marL="0" indent="0">
              <a:buNone/>
            </a:pPr>
            <a:r>
              <a:rPr lang="en-US" dirty="0">
                <a:ea typeface="+mn-lt"/>
                <a:cs typeface="+mn-lt"/>
              </a:rPr>
              <a:t>  </a:t>
            </a:r>
            <a:r>
              <a:rPr lang="en-US" dirty="0" err="1">
                <a:ea typeface="+mn-lt"/>
                <a:cs typeface="+mn-lt"/>
              </a:rPr>
              <a:t>document.getElementById</a:t>
            </a:r>
            <a:r>
              <a:rPr lang="en-US" dirty="0">
                <a:ea typeface="+mn-lt"/>
                <a:cs typeface="+mn-lt"/>
              </a:rPr>
              <a:t>("demo").</a:t>
            </a:r>
            <a:r>
              <a:rPr lang="en-US" dirty="0" err="1">
                <a:ea typeface="+mn-lt"/>
                <a:cs typeface="+mn-lt"/>
              </a:rPr>
              <a:t>innerHTML</a:t>
            </a:r>
            <a:r>
              <a:rPr lang="en-US" dirty="0">
                <a:ea typeface="+mn-lt"/>
                <a:cs typeface="+mn-lt"/>
              </a:rPr>
              <a:t> = Boolean(x &gt; y);</a:t>
            </a:r>
            <a:endParaRPr lang="en-US" dirty="0"/>
          </a:p>
          <a:p>
            <a:pPr marL="0" indent="0">
              <a:buNone/>
            </a:pPr>
            <a:r>
              <a:rPr lang="en-US" dirty="0">
                <a:ea typeface="+mn-lt"/>
                <a:cs typeface="+mn-lt"/>
              </a:rPr>
              <a:t>}</a:t>
            </a:r>
            <a:endParaRPr lang="en-US" dirty="0"/>
          </a:p>
          <a:p>
            <a:pPr marL="0" indent="0">
              <a:buNone/>
            </a:pPr>
            <a:r>
              <a:rPr lang="en-US" dirty="0">
                <a:ea typeface="+mn-lt"/>
                <a:cs typeface="+mn-lt"/>
              </a:rPr>
              <a:t>&lt;/script&gt;</a:t>
            </a:r>
            <a:endParaRPr lang="en-US" dirty="0"/>
          </a:p>
          <a:p>
            <a:pPr marL="0" indent="0">
              <a:buNone/>
            </a:pPr>
            <a:r>
              <a:rPr lang="en-US" dirty="0">
                <a:ea typeface="+mn-lt"/>
                <a:cs typeface="+mn-lt"/>
              </a:rPr>
              <a:t>&lt;/body&gt;</a:t>
            </a:r>
            <a:endParaRPr lang="en-US" dirty="0"/>
          </a:p>
          <a:p>
            <a:pPr marL="0" indent="0">
              <a:buNone/>
            </a:pPr>
            <a:r>
              <a:rPr lang="en-US" dirty="0">
                <a:ea typeface="+mn-lt"/>
                <a:cs typeface="+mn-lt"/>
              </a:rPr>
              <a:t>&lt;/html&gt;</a:t>
            </a:r>
            <a:endParaRPr lang="en-US" dirty="0"/>
          </a:p>
        </p:txBody>
      </p:sp>
    </p:spTree>
    <p:extLst>
      <p:ext uri="{BB962C8B-B14F-4D97-AF65-F5344CB8AC3E}">
        <p14:creationId xmlns:p14="http://schemas.microsoft.com/office/powerpoint/2010/main" val="921396521"/>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43C47-271A-4271-A518-88B71E02C3B6}"/>
              </a:ext>
            </a:extLst>
          </p:cNvPr>
          <p:cNvSpPr>
            <a:spLocks noGrp="1"/>
          </p:cNvSpPr>
          <p:nvPr>
            <p:ph type="title"/>
          </p:nvPr>
        </p:nvSpPr>
        <p:spPr/>
        <p:txBody>
          <a:bodyPr>
            <a:normAutofit/>
          </a:bodyPr>
          <a:lstStyle/>
          <a:p>
            <a:r>
              <a:rPr lang="en-US" b="0" dirty="0"/>
              <a:t>JavaScript Can Validate Numeric Input</a:t>
            </a:r>
            <a:endParaRPr lang="en-US" dirty="0"/>
          </a:p>
        </p:txBody>
      </p:sp>
      <p:sp>
        <p:nvSpPr>
          <p:cNvPr id="3" name="Content Placeholder 2">
            <a:extLst>
              <a:ext uri="{FF2B5EF4-FFF2-40B4-BE49-F238E27FC236}">
                <a16:creationId xmlns:a16="http://schemas.microsoft.com/office/drawing/2014/main" id="{322010FE-C2C9-4481-8F47-E073761B6204}"/>
              </a:ext>
            </a:extLst>
          </p:cNvPr>
          <p:cNvSpPr>
            <a:spLocks noGrp="1"/>
          </p:cNvSpPr>
          <p:nvPr>
            <p:ph sz="half" idx="1"/>
          </p:nvPr>
        </p:nvSpPr>
        <p:spPr/>
        <p:txBody>
          <a:bodyPr vert="horz" lIns="91440" tIns="45720" rIns="91440" bIns="45720" rtlCol="0" anchor="t">
            <a:normAutofit fontScale="25000" lnSpcReduction="20000"/>
          </a:bodyPr>
          <a:lstStyle/>
          <a:p>
            <a:pPr marL="0" indent="0">
              <a:buNone/>
            </a:pPr>
            <a:r>
              <a:rPr lang="en-US" sz="1800" dirty="0">
                <a:ea typeface="+mn-lt"/>
                <a:cs typeface="+mn-lt"/>
              </a:rPr>
              <a:t>&lt;!DOCTYPE html&gt;</a:t>
            </a:r>
            <a:endParaRPr lang="en-US" sz="1800" dirty="0">
              <a:cs typeface="Calibri" panose="020F0502020204030204"/>
            </a:endParaRPr>
          </a:p>
          <a:p>
            <a:pPr marL="0" indent="0">
              <a:buNone/>
            </a:pPr>
            <a:r>
              <a:rPr lang="en-US" sz="1800" dirty="0">
                <a:ea typeface="+mn-lt"/>
                <a:cs typeface="+mn-lt"/>
              </a:rPr>
              <a:t>&lt;html&gt;</a:t>
            </a:r>
            <a:endParaRPr lang="en-US" sz="1800" dirty="0">
              <a:cs typeface="Calibri"/>
            </a:endParaRPr>
          </a:p>
          <a:p>
            <a:pPr marL="0" indent="0">
              <a:buNone/>
            </a:pPr>
            <a:r>
              <a:rPr lang="en-US" sz="1800" dirty="0">
                <a:ea typeface="+mn-lt"/>
                <a:cs typeface="+mn-lt"/>
              </a:rPr>
              <a:t>&lt;body&gt;</a:t>
            </a:r>
            <a:endParaRPr lang="en-US" sz="1800" dirty="0">
              <a:cs typeface="Calibri"/>
            </a:endParaRPr>
          </a:p>
          <a:p>
            <a:pPr marL="0" indent="0">
              <a:buNone/>
            </a:pPr>
            <a:r>
              <a:rPr lang="en-US" sz="1800" dirty="0">
                <a:ea typeface="+mn-lt"/>
                <a:cs typeface="+mn-lt"/>
              </a:rPr>
              <a:t>&lt;h2&gt;JavaScript Can Validate Input&lt;/h2&gt;</a:t>
            </a:r>
            <a:endParaRPr lang="en-US" sz="1800" dirty="0">
              <a:cs typeface="Calibri"/>
            </a:endParaRPr>
          </a:p>
          <a:p>
            <a:pPr marL="0" indent="0">
              <a:buNone/>
            </a:pPr>
            <a:r>
              <a:rPr lang="en-US" sz="1800" dirty="0">
                <a:ea typeface="+mn-lt"/>
                <a:cs typeface="+mn-lt"/>
              </a:rPr>
              <a:t>&lt;p&gt;Please input a number between 1 and 10:&lt;/p&gt;</a:t>
            </a:r>
            <a:endParaRPr lang="en-US" sz="1800" dirty="0">
              <a:cs typeface="Calibri"/>
            </a:endParaRPr>
          </a:p>
          <a:p>
            <a:pPr marL="0" indent="0">
              <a:buNone/>
            </a:pPr>
            <a:r>
              <a:rPr lang="en-US" sz="1800" dirty="0">
                <a:ea typeface="+mn-lt"/>
                <a:cs typeface="+mn-lt"/>
              </a:rPr>
              <a:t>&lt;input id="numb"&gt;</a:t>
            </a:r>
            <a:endParaRPr lang="en-US" sz="1800" dirty="0">
              <a:cs typeface="Calibri"/>
            </a:endParaRPr>
          </a:p>
          <a:p>
            <a:pPr marL="0" indent="0">
              <a:buNone/>
            </a:pPr>
            <a:r>
              <a:rPr lang="en-US" sz="1800" dirty="0">
                <a:ea typeface="+mn-lt"/>
                <a:cs typeface="+mn-lt"/>
              </a:rPr>
              <a:t>&lt;button type="button" </a:t>
            </a:r>
            <a:r>
              <a:rPr lang="en-US" sz="1800" dirty="0" err="1">
                <a:ea typeface="+mn-lt"/>
                <a:cs typeface="+mn-lt"/>
              </a:rPr>
              <a:t>onclick</a:t>
            </a:r>
            <a:r>
              <a:rPr lang="en-US" sz="1800" dirty="0">
                <a:ea typeface="+mn-lt"/>
                <a:cs typeface="+mn-lt"/>
              </a:rPr>
              <a:t>="</a:t>
            </a:r>
            <a:r>
              <a:rPr lang="en-US" sz="1800" dirty="0" err="1">
                <a:ea typeface="+mn-lt"/>
                <a:cs typeface="+mn-lt"/>
              </a:rPr>
              <a:t>myFunction</a:t>
            </a:r>
            <a:r>
              <a:rPr lang="en-US" sz="1800" dirty="0">
                <a:ea typeface="+mn-lt"/>
                <a:cs typeface="+mn-lt"/>
              </a:rPr>
              <a:t>()"&gt;Submit&lt;/button&gt;</a:t>
            </a:r>
            <a:endParaRPr lang="en-US" sz="1800" dirty="0">
              <a:cs typeface="Calibri"/>
            </a:endParaRPr>
          </a:p>
          <a:p>
            <a:pPr marL="0" indent="0">
              <a:buNone/>
            </a:pPr>
            <a:r>
              <a:rPr lang="en-US" sz="1800" dirty="0">
                <a:ea typeface="+mn-lt"/>
                <a:cs typeface="+mn-lt"/>
              </a:rPr>
              <a:t>&lt;p id="demo"&gt;&lt;/p&gt;</a:t>
            </a:r>
            <a:endParaRPr lang="en-US" sz="1800" dirty="0">
              <a:cs typeface="Calibri"/>
            </a:endParaRPr>
          </a:p>
          <a:p>
            <a:pPr marL="0" indent="0">
              <a:buNone/>
            </a:pPr>
            <a:r>
              <a:rPr lang="en-US" sz="1800" dirty="0">
                <a:ea typeface="+mn-lt"/>
                <a:cs typeface="+mn-lt"/>
              </a:rPr>
              <a:t>&lt;script&gt;</a:t>
            </a:r>
            <a:endParaRPr lang="en-US" sz="1800" dirty="0">
              <a:cs typeface="Calibri"/>
            </a:endParaRPr>
          </a:p>
          <a:p>
            <a:pPr marL="0" indent="0">
              <a:buNone/>
            </a:pPr>
            <a:r>
              <a:rPr lang="en-US" sz="1800" dirty="0">
                <a:ea typeface="+mn-lt"/>
                <a:cs typeface="+mn-lt"/>
              </a:rPr>
              <a:t>function </a:t>
            </a:r>
            <a:r>
              <a:rPr lang="en-US" sz="1800" dirty="0" err="1">
                <a:ea typeface="+mn-lt"/>
                <a:cs typeface="+mn-lt"/>
              </a:rPr>
              <a:t>myFunction</a:t>
            </a:r>
            <a:r>
              <a:rPr lang="en-US" sz="1800" dirty="0">
                <a:ea typeface="+mn-lt"/>
                <a:cs typeface="+mn-lt"/>
              </a:rPr>
              <a:t>() {</a:t>
            </a:r>
            <a:endParaRPr lang="en-US" sz="1800" dirty="0">
              <a:cs typeface="Calibri"/>
            </a:endParaRPr>
          </a:p>
          <a:p>
            <a:pPr marL="0" indent="0">
              <a:buNone/>
            </a:pPr>
            <a:r>
              <a:rPr lang="en-US" sz="1800" dirty="0">
                <a:ea typeface="+mn-lt"/>
                <a:cs typeface="+mn-lt"/>
              </a:rPr>
              <a:t>  </a:t>
            </a:r>
            <a:r>
              <a:rPr lang="en-US" sz="1800" dirty="0" err="1">
                <a:ea typeface="+mn-lt"/>
                <a:cs typeface="+mn-lt"/>
              </a:rPr>
              <a:t>var</a:t>
            </a:r>
            <a:r>
              <a:rPr lang="en-US" sz="1800" dirty="0">
                <a:ea typeface="+mn-lt"/>
                <a:cs typeface="+mn-lt"/>
              </a:rPr>
              <a:t> x, text;</a:t>
            </a:r>
            <a:endParaRPr lang="en-US" sz="1800" dirty="0">
              <a:cs typeface="Calibri"/>
            </a:endParaRPr>
          </a:p>
          <a:p>
            <a:pPr marL="0" indent="0">
              <a:buNone/>
            </a:pPr>
            <a:r>
              <a:rPr lang="en-US" sz="1800" dirty="0">
                <a:ea typeface="+mn-lt"/>
                <a:cs typeface="+mn-lt"/>
              </a:rPr>
              <a:t>  // Get the value of the input field with id="numb"</a:t>
            </a:r>
            <a:endParaRPr lang="en-US" sz="1800" dirty="0">
              <a:cs typeface="Calibri"/>
            </a:endParaRPr>
          </a:p>
          <a:p>
            <a:pPr marL="0" indent="0">
              <a:buNone/>
            </a:pPr>
            <a:r>
              <a:rPr lang="en-US" sz="1800" dirty="0">
                <a:ea typeface="+mn-lt"/>
                <a:cs typeface="+mn-lt"/>
              </a:rPr>
              <a:t>  x = </a:t>
            </a:r>
            <a:r>
              <a:rPr lang="en-US" sz="1800" dirty="0" err="1">
                <a:ea typeface="+mn-lt"/>
                <a:cs typeface="+mn-lt"/>
              </a:rPr>
              <a:t>document.getElementById</a:t>
            </a:r>
            <a:r>
              <a:rPr lang="en-US" sz="1800" dirty="0">
                <a:ea typeface="+mn-lt"/>
                <a:cs typeface="+mn-lt"/>
              </a:rPr>
              <a:t>("numb").value;</a:t>
            </a:r>
            <a:endParaRPr lang="en-US" sz="1800" dirty="0">
              <a:cs typeface="Calibri"/>
            </a:endParaRPr>
          </a:p>
          <a:p>
            <a:pPr marL="0" indent="0">
              <a:buNone/>
            </a:pPr>
            <a:r>
              <a:rPr lang="en-US" sz="1800" dirty="0">
                <a:ea typeface="+mn-lt"/>
                <a:cs typeface="+mn-lt"/>
              </a:rPr>
              <a:t> // If x is Not a Number or less than one or greater than 10</a:t>
            </a:r>
            <a:endParaRPr lang="en-US" sz="1800" dirty="0">
              <a:cs typeface="Calibri"/>
            </a:endParaRPr>
          </a:p>
          <a:p>
            <a:pPr marL="0" indent="0">
              <a:buNone/>
            </a:pPr>
            <a:r>
              <a:rPr lang="en-US" sz="1800" dirty="0">
                <a:ea typeface="+mn-lt"/>
                <a:cs typeface="+mn-lt"/>
              </a:rPr>
              <a:t> if (</a:t>
            </a:r>
            <a:r>
              <a:rPr lang="en-US" sz="1800" dirty="0" err="1">
                <a:ea typeface="+mn-lt"/>
                <a:cs typeface="+mn-lt"/>
              </a:rPr>
              <a:t>isNaN</a:t>
            </a:r>
            <a:r>
              <a:rPr lang="en-US" sz="1800" dirty="0">
                <a:ea typeface="+mn-lt"/>
                <a:cs typeface="+mn-lt"/>
              </a:rPr>
              <a:t>(x) || x &lt; 1 || x &gt; 10) {</a:t>
            </a:r>
            <a:endParaRPr lang="en-US" sz="1800" dirty="0">
              <a:cs typeface="Calibri"/>
            </a:endParaRPr>
          </a:p>
          <a:p>
            <a:pPr marL="0" indent="0">
              <a:buNone/>
            </a:pPr>
            <a:r>
              <a:rPr lang="en-US" sz="1800" dirty="0">
                <a:ea typeface="+mn-lt"/>
                <a:cs typeface="+mn-lt"/>
              </a:rPr>
              <a:t>  text = "Input not valid";</a:t>
            </a:r>
            <a:endParaRPr lang="en-US" sz="1800" dirty="0">
              <a:cs typeface="Calibri"/>
            </a:endParaRPr>
          </a:p>
          <a:p>
            <a:pPr marL="0" indent="0">
              <a:buNone/>
            </a:pPr>
            <a:r>
              <a:rPr lang="en-US" sz="1800" dirty="0">
                <a:ea typeface="+mn-lt"/>
                <a:cs typeface="+mn-lt"/>
              </a:rPr>
              <a:t>  } else {</a:t>
            </a:r>
            <a:endParaRPr lang="en-US" sz="1800" dirty="0">
              <a:cs typeface="Calibri"/>
            </a:endParaRPr>
          </a:p>
          <a:p>
            <a:pPr marL="0" indent="0">
              <a:buNone/>
            </a:pPr>
            <a:r>
              <a:rPr lang="en-US" sz="1800" dirty="0">
                <a:ea typeface="+mn-lt"/>
                <a:cs typeface="+mn-lt"/>
              </a:rPr>
              <a:t>   text = "Input OK";</a:t>
            </a:r>
            <a:endParaRPr lang="en-US" sz="1800" dirty="0">
              <a:cs typeface="Calibri"/>
            </a:endParaRPr>
          </a:p>
          <a:p>
            <a:pPr marL="0" indent="0">
              <a:buNone/>
            </a:pPr>
            <a:r>
              <a:rPr lang="en-US" sz="1800" dirty="0">
                <a:ea typeface="+mn-lt"/>
                <a:cs typeface="+mn-lt"/>
              </a:rPr>
              <a:t> }</a:t>
            </a:r>
            <a:endParaRPr lang="en-US" sz="1800" dirty="0">
              <a:cs typeface="Calibri"/>
            </a:endParaRPr>
          </a:p>
          <a:p>
            <a:pPr marL="0" indent="0">
              <a:buNone/>
            </a:pPr>
            <a:r>
              <a:rPr lang="en-US" sz="1800" dirty="0">
                <a:ea typeface="+mn-lt"/>
                <a:cs typeface="+mn-lt"/>
              </a:rPr>
              <a:t> </a:t>
            </a:r>
            <a:r>
              <a:rPr lang="en-US" sz="1800" dirty="0" err="1">
                <a:ea typeface="+mn-lt"/>
                <a:cs typeface="+mn-lt"/>
              </a:rPr>
              <a:t>document.getElementById</a:t>
            </a:r>
            <a:r>
              <a:rPr lang="en-US" sz="1800" dirty="0">
                <a:ea typeface="+mn-lt"/>
                <a:cs typeface="+mn-lt"/>
              </a:rPr>
              <a:t>("demo").</a:t>
            </a:r>
            <a:r>
              <a:rPr lang="en-US" sz="1800" dirty="0" err="1">
                <a:ea typeface="+mn-lt"/>
                <a:cs typeface="+mn-lt"/>
              </a:rPr>
              <a:t>innerHTML</a:t>
            </a:r>
            <a:r>
              <a:rPr lang="en-US" sz="1800" dirty="0">
                <a:ea typeface="+mn-lt"/>
                <a:cs typeface="+mn-lt"/>
              </a:rPr>
              <a:t> = text;</a:t>
            </a:r>
            <a:endParaRPr lang="en-US" sz="1800" dirty="0">
              <a:cs typeface="Calibri"/>
            </a:endParaRPr>
          </a:p>
          <a:p>
            <a:pPr marL="0" indent="0">
              <a:buNone/>
            </a:pPr>
            <a:r>
              <a:rPr lang="en-US" sz="1800" dirty="0">
                <a:ea typeface="+mn-lt"/>
                <a:cs typeface="+mn-lt"/>
              </a:rPr>
              <a:t>}</a:t>
            </a:r>
            <a:endParaRPr lang="en-US" sz="1800" dirty="0">
              <a:cs typeface="Calibri"/>
            </a:endParaRPr>
          </a:p>
          <a:p>
            <a:pPr marL="0" indent="0">
              <a:buNone/>
            </a:pPr>
            <a:r>
              <a:rPr lang="en-US" sz="1800" dirty="0">
                <a:ea typeface="+mn-lt"/>
                <a:cs typeface="+mn-lt"/>
              </a:rPr>
              <a:t>&lt;/script&gt;</a:t>
            </a:r>
            <a:endParaRPr lang="en-US" sz="1800" dirty="0">
              <a:cs typeface="Calibri"/>
            </a:endParaRPr>
          </a:p>
          <a:p>
            <a:pPr marL="0" indent="0">
              <a:buNone/>
            </a:pPr>
            <a:r>
              <a:rPr lang="en-US" sz="1800" dirty="0">
                <a:ea typeface="+mn-lt"/>
                <a:cs typeface="+mn-lt"/>
              </a:rPr>
              <a:t>&lt;/body&gt;</a:t>
            </a:r>
            <a:endParaRPr lang="en-US" sz="1800" dirty="0">
              <a:cs typeface="Calibri"/>
            </a:endParaRPr>
          </a:p>
          <a:p>
            <a:pPr marL="0" indent="0">
              <a:buNone/>
            </a:pPr>
            <a:r>
              <a:rPr lang="en-US" sz="1800" dirty="0">
                <a:ea typeface="+mn-lt"/>
                <a:cs typeface="+mn-lt"/>
              </a:rPr>
              <a:t>&lt;/html&gt; </a:t>
            </a:r>
            <a:endParaRPr lang="en-US" dirty="0">
              <a:cs typeface="Calibri" panose="020F0502020204030204"/>
            </a:endParaRPr>
          </a:p>
        </p:txBody>
      </p:sp>
      <p:sp>
        <p:nvSpPr>
          <p:cNvPr id="4" name="Content Placeholder 3"/>
          <p:cNvSpPr>
            <a:spLocks noGrp="1"/>
          </p:cNvSpPr>
          <p:nvPr>
            <p:ph sz="half" idx="2"/>
          </p:nvPr>
        </p:nvSpPr>
        <p:spPr/>
        <p:txBody>
          <a:bodyPr>
            <a:noAutofit/>
          </a:bodyPr>
          <a:lstStyle/>
          <a:p>
            <a:r>
              <a:rPr lang="en-GB" sz="1800" dirty="0"/>
              <a:t>Note:</a:t>
            </a:r>
          </a:p>
          <a:p>
            <a:pPr lvl="1"/>
            <a:r>
              <a:rPr lang="en-GB" sz="1500" dirty="0"/>
              <a:t>This uses a function called by </a:t>
            </a:r>
            <a:r>
              <a:rPr lang="en-GB" sz="1500" dirty="0" err="1"/>
              <a:t>onclick</a:t>
            </a:r>
            <a:endParaRPr lang="en-GB" sz="1500" dirty="0"/>
          </a:p>
          <a:p>
            <a:pPr lvl="1"/>
            <a:endParaRPr lang="en-GB" sz="1500" dirty="0"/>
          </a:p>
          <a:p>
            <a:pPr lvl="1"/>
            <a:r>
              <a:rPr lang="en-GB" sz="1500" dirty="0" err="1"/>
              <a:t>NaN</a:t>
            </a:r>
            <a:r>
              <a:rPr lang="en-GB" sz="1500" dirty="0"/>
              <a:t> tests for the variable not being a number</a:t>
            </a:r>
          </a:p>
          <a:p>
            <a:pPr lvl="1"/>
            <a:endParaRPr lang="en-GB" sz="1500" dirty="0"/>
          </a:p>
          <a:p>
            <a:pPr lvl="1"/>
            <a:r>
              <a:rPr lang="en-GB" sz="1500" dirty="0"/>
              <a:t>|| means OR</a:t>
            </a:r>
          </a:p>
          <a:p>
            <a:pPr lvl="1"/>
            <a:endParaRPr lang="en-GB" sz="1500" dirty="0"/>
          </a:p>
          <a:p>
            <a:pPr lvl="1"/>
            <a:r>
              <a:rPr lang="en-GB" sz="1500" dirty="0"/>
              <a:t>If … then … else used</a:t>
            </a:r>
          </a:p>
        </p:txBody>
      </p:sp>
    </p:spTree>
    <p:extLst>
      <p:ext uri="{BB962C8B-B14F-4D97-AF65-F5344CB8AC3E}">
        <p14:creationId xmlns:p14="http://schemas.microsoft.com/office/powerpoint/2010/main" val="3916323075"/>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43C47-271A-4271-A518-88B71E02C3B6}"/>
              </a:ext>
            </a:extLst>
          </p:cNvPr>
          <p:cNvSpPr>
            <a:spLocks noGrp="1"/>
          </p:cNvSpPr>
          <p:nvPr>
            <p:ph type="title"/>
          </p:nvPr>
        </p:nvSpPr>
        <p:spPr/>
        <p:txBody>
          <a:bodyPr>
            <a:normAutofit/>
          </a:bodyPr>
          <a:lstStyle/>
          <a:p>
            <a:r>
              <a:rPr lang="en-US" b="0" dirty="0"/>
              <a:t>JavaScript Can Validate Text Input</a:t>
            </a:r>
            <a:endParaRPr lang="en-US" dirty="0"/>
          </a:p>
        </p:txBody>
      </p:sp>
      <p:sp>
        <p:nvSpPr>
          <p:cNvPr id="3" name="Content Placeholder 2">
            <a:extLst>
              <a:ext uri="{FF2B5EF4-FFF2-40B4-BE49-F238E27FC236}">
                <a16:creationId xmlns:a16="http://schemas.microsoft.com/office/drawing/2014/main" id="{322010FE-C2C9-4481-8F47-E073761B6204}"/>
              </a:ext>
            </a:extLst>
          </p:cNvPr>
          <p:cNvSpPr>
            <a:spLocks noGrp="1"/>
          </p:cNvSpPr>
          <p:nvPr>
            <p:ph sz="half" idx="1"/>
          </p:nvPr>
        </p:nvSpPr>
        <p:spPr/>
        <p:txBody>
          <a:bodyPr vert="horz" lIns="91440" tIns="45720" rIns="91440" bIns="45720" rtlCol="0" anchor="t">
            <a:normAutofit fontScale="32500" lnSpcReduction="20000"/>
          </a:bodyPr>
          <a:lstStyle/>
          <a:p>
            <a:pPr marL="0" indent="0">
              <a:buNone/>
            </a:pPr>
            <a:r>
              <a:rPr lang="en-US" sz="1800" dirty="0">
                <a:ea typeface="+mn-lt"/>
                <a:cs typeface="+mn-lt"/>
              </a:rPr>
              <a:t>&lt;!DOCTYPE html&gt;</a:t>
            </a:r>
          </a:p>
          <a:p>
            <a:pPr marL="0" indent="0">
              <a:buNone/>
            </a:pPr>
            <a:r>
              <a:rPr lang="en-US" sz="1800" dirty="0">
                <a:ea typeface="+mn-lt"/>
                <a:cs typeface="+mn-lt"/>
              </a:rPr>
              <a:t>&lt;html&gt;</a:t>
            </a:r>
          </a:p>
          <a:p>
            <a:pPr marL="0" indent="0">
              <a:buNone/>
            </a:pPr>
            <a:r>
              <a:rPr lang="en-US" sz="1800" dirty="0">
                <a:ea typeface="+mn-lt"/>
                <a:cs typeface="+mn-lt"/>
              </a:rPr>
              <a:t>&lt;head&gt;</a:t>
            </a:r>
          </a:p>
          <a:p>
            <a:pPr marL="0" indent="0">
              <a:buNone/>
            </a:pPr>
            <a:r>
              <a:rPr lang="en-US" sz="1800" dirty="0">
                <a:ea typeface="+mn-lt"/>
                <a:cs typeface="+mn-lt"/>
              </a:rPr>
              <a:t>&lt;script&gt;</a:t>
            </a:r>
          </a:p>
          <a:p>
            <a:pPr marL="0" indent="0">
              <a:buNone/>
            </a:pPr>
            <a:r>
              <a:rPr lang="en-US" sz="1800" dirty="0">
                <a:ea typeface="+mn-lt"/>
                <a:cs typeface="+mn-lt"/>
              </a:rPr>
              <a:t>function </a:t>
            </a:r>
            <a:r>
              <a:rPr lang="en-US" sz="1800" dirty="0" err="1">
                <a:ea typeface="+mn-lt"/>
                <a:cs typeface="+mn-lt"/>
              </a:rPr>
              <a:t>validateForm</a:t>
            </a:r>
            <a:r>
              <a:rPr lang="en-US" sz="1800" dirty="0">
                <a:ea typeface="+mn-lt"/>
                <a:cs typeface="+mn-lt"/>
              </a:rPr>
              <a:t>() {</a:t>
            </a:r>
          </a:p>
          <a:p>
            <a:pPr marL="0" indent="0">
              <a:buNone/>
            </a:pPr>
            <a:r>
              <a:rPr lang="en-US" sz="1800" dirty="0">
                <a:ea typeface="+mn-lt"/>
                <a:cs typeface="+mn-lt"/>
              </a:rPr>
              <a:t>  </a:t>
            </a:r>
            <a:r>
              <a:rPr lang="en-US" sz="1800" dirty="0" err="1">
                <a:ea typeface="+mn-lt"/>
                <a:cs typeface="+mn-lt"/>
              </a:rPr>
              <a:t>var</a:t>
            </a:r>
            <a:r>
              <a:rPr lang="en-US" sz="1800" dirty="0">
                <a:ea typeface="+mn-lt"/>
                <a:cs typeface="+mn-lt"/>
              </a:rPr>
              <a:t> x = </a:t>
            </a:r>
            <a:r>
              <a:rPr lang="en-US" sz="1800" dirty="0" err="1">
                <a:ea typeface="+mn-lt"/>
                <a:cs typeface="+mn-lt"/>
              </a:rPr>
              <a:t>document.forms</a:t>
            </a:r>
            <a:r>
              <a:rPr lang="en-US" sz="1800" dirty="0">
                <a:ea typeface="+mn-lt"/>
                <a:cs typeface="+mn-lt"/>
              </a:rPr>
              <a:t>["</a:t>
            </a:r>
            <a:r>
              <a:rPr lang="en-US" sz="1800" dirty="0" err="1">
                <a:ea typeface="+mn-lt"/>
                <a:cs typeface="+mn-lt"/>
              </a:rPr>
              <a:t>myForm</a:t>
            </a:r>
            <a:r>
              <a:rPr lang="en-US" sz="1800" dirty="0">
                <a:ea typeface="+mn-lt"/>
                <a:cs typeface="+mn-lt"/>
              </a:rPr>
              <a:t>"]["</a:t>
            </a:r>
            <a:r>
              <a:rPr lang="en-US" sz="1800" dirty="0" err="1">
                <a:ea typeface="+mn-lt"/>
                <a:cs typeface="+mn-lt"/>
              </a:rPr>
              <a:t>fname</a:t>
            </a:r>
            <a:r>
              <a:rPr lang="en-US" sz="1800" dirty="0">
                <a:ea typeface="+mn-lt"/>
                <a:cs typeface="+mn-lt"/>
              </a:rPr>
              <a:t>"].value;</a:t>
            </a:r>
          </a:p>
          <a:p>
            <a:pPr marL="0" indent="0">
              <a:buNone/>
            </a:pPr>
            <a:r>
              <a:rPr lang="en-US" sz="1800" dirty="0">
                <a:ea typeface="+mn-lt"/>
                <a:cs typeface="+mn-lt"/>
              </a:rPr>
              <a:t>  if (x == "") {</a:t>
            </a:r>
          </a:p>
          <a:p>
            <a:pPr marL="0" indent="0">
              <a:buNone/>
            </a:pPr>
            <a:r>
              <a:rPr lang="en-US" sz="1800" dirty="0">
                <a:ea typeface="+mn-lt"/>
                <a:cs typeface="+mn-lt"/>
              </a:rPr>
              <a:t>    alert("Name must be filled out");</a:t>
            </a:r>
          </a:p>
          <a:p>
            <a:pPr marL="0" indent="0">
              <a:buNone/>
            </a:pPr>
            <a:r>
              <a:rPr lang="en-US" sz="1800" dirty="0">
                <a:ea typeface="+mn-lt"/>
                <a:cs typeface="+mn-lt"/>
              </a:rPr>
              <a:t>    return false;</a:t>
            </a:r>
          </a:p>
          <a:p>
            <a:pPr marL="0" indent="0">
              <a:buNone/>
            </a:pPr>
            <a:r>
              <a:rPr lang="en-US" sz="1800" dirty="0">
                <a:ea typeface="+mn-lt"/>
                <a:cs typeface="+mn-lt"/>
              </a:rPr>
              <a:t>  }</a:t>
            </a:r>
          </a:p>
          <a:p>
            <a:pPr marL="0" indent="0">
              <a:buNone/>
            </a:pPr>
            <a:r>
              <a:rPr lang="en-US" sz="1800" dirty="0">
                <a:ea typeface="+mn-lt"/>
                <a:cs typeface="+mn-lt"/>
              </a:rPr>
              <a:t>}</a:t>
            </a:r>
          </a:p>
          <a:p>
            <a:pPr marL="0" indent="0">
              <a:buNone/>
            </a:pPr>
            <a:r>
              <a:rPr lang="en-US" sz="1800" dirty="0">
                <a:ea typeface="+mn-lt"/>
                <a:cs typeface="+mn-lt"/>
              </a:rPr>
              <a:t>&lt;/script&gt;</a:t>
            </a:r>
          </a:p>
          <a:p>
            <a:pPr marL="0" indent="0">
              <a:buNone/>
            </a:pPr>
            <a:r>
              <a:rPr lang="en-US" sz="1800" dirty="0">
                <a:ea typeface="+mn-lt"/>
                <a:cs typeface="+mn-lt"/>
              </a:rPr>
              <a:t>&lt;/head&gt;</a:t>
            </a:r>
          </a:p>
          <a:p>
            <a:pPr marL="0" indent="0">
              <a:buNone/>
            </a:pPr>
            <a:r>
              <a:rPr lang="en-US" sz="1800" dirty="0">
                <a:ea typeface="+mn-lt"/>
                <a:cs typeface="+mn-lt"/>
              </a:rPr>
              <a:t>&lt;body&gt;</a:t>
            </a:r>
          </a:p>
          <a:p>
            <a:pPr marL="0" indent="0">
              <a:buNone/>
            </a:pPr>
            <a:endParaRPr lang="en-US" sz="1800" dirty="0">
              <a:ea typeface="+mn-lt"/>
              <a:cs typeface="+mn-lt"/>
            </a:endParaRPr>
          </a:p>
          <a:p>
            <a:pPr marL="0" indent="0">
              <a:buNone/>
            </a:pPr>
            <a:r>
              <a:rPr lang="en-US" sz="1800" dirty="0">
                <a:ea typeface="+mn-lt"/>
                <a:cs typeface="+mn-lt"/>
              </a:rPr>
              <a:t>&lt;form name="</a:t>
            </a:r>
            <a:r>
              <a:rPr lang="en-US" sz="1800" dirty="0" err="1">
                <a:ea typeface="+mn-lt"/>
                <a:cs typeface="+mn-lt"/>
              </a:rPr>
              <a:t>myForm</a:t>
            </a:r>
            <a:r>
              <a:rPr lang="en-US" sz="1800" dirty="0">
                <a:ea typeface="+mn-lt"/>
                <a:cs typeface="+mn-lt"/>
              </a:rPr>
              <a:t>" action="/</a:t>
            </a:r>
            <a:r>
              <a:rPr lang="en-US" sz="1800" dirty="0" err="1">
                <a:ea typeface="+mn-lt"/>
                <a:cs typeface="+mn-lt"/>
              </a:rPr>
              <a:t>action_page.php</a:t>
            </a:r>
            <a:r>
              <a:rPr lang="en-US" sz="1800" dirty="0">
                <a:ea typeface="+mn-lt"/>
                <a:cs typeface="+mn-lt"/>
              </a:rPr>
              <a:t>" </a:t>
            </a:r>
            <a:r>
              <a:rPr lang="en-US" sz="1800" dirty="0" err="1">
                <a:ea typeface="+mn-lt"/>
                <a:cs typeface="+mn-lt"/>
              </a:rPr>
              <a:t>onsubmit</a:t>
            </a:r>
            <a:r>
              <a:rPr lang="en-US" sz="1800" dirty="0">
                <a:ea typeface="+mn-lt"/>
                <a:cs typeface="+mn-lt"/>
              </a:rPr>
              <a:t>="return </a:t>
            </a:r>
            <a:r>
              <a:rPr lang="en-US" sz="1800" dirty="0" err="1">
                <a:ea typeface="+mn-lt"/>
                <a:cs typeface="+mn-lt"/>
              </a:rPr>
              <a:t>validateForm</a:t>
            </a:r>
            <a:r>
              <a:rPr lang="en-US" sz="1800" dirty="0">
                <a:ea typeface="+mn-lt"/>
                <a:cs typeface="+mn-lt"/>
              </a:rPr>
              <a:t>()" method="post"&gt;</a:t>
            </a:r>
          </a:p>
          <a:p>
            <a:pPr marL="0" indent="0">
              <a:buNone/>
            </a:pPr>
            <a:r>
              <a:rPr lang="en-US" sz="1800" dirty="0">
                <a:ea typeface="+mn-lt"/>
                <a:cs typeface="+mn-lt"/>
              </a:rPr>
              <a:t>  Name: &lt;input type="text" name="</a:t>
            </a:r>
            <a:r>
              <a:rPr lang="en-US" sz="1800" dirty="0" err="1">
                <a:ea typeface="+mn-lt"/>
                <a:cs typeface="+mn-lt"/>
              </a:rPr>
              <a:t>fname</a:t>
            </a:r>
            <a:r>
              <a:rPr lang="en-US" sz="1800" dirty="0">
                <a:ea typeface="+mn-lt"/>
                <a:cs typeface="+mn-lt"/>
              </a:rPr>
              <a:t>"&gt;</a:t>
            </a:r>
          </a:p>
          <a:p>
            <a:pPr marL="0" indent="0">
              <a:buNone/>
            </a:pPr>
            <a:r>
              <a:rPr lang="en-US" sz="1800" dirty="0">
                <a:ea typeface="+mn-lt"/>
                <a:cs typeface="+mn-lt"/>
              </a:rPr>
              <a:t>  &lt;input type="submit" value="Submit"&gt;</a:t>
            </a:r>
          </a:p>
          <a:p>
            <a:pPr marL="0" indent="0">
              <a:buNone/>
            </a:pPr>
            <a:r>
              <a:rPr lang="en-US" sz="1800" dirty="0">
                <a:ea typeface="+mn-lt"/>
                <a:cs typeface="+mn-lt"/>
              </a:rPr>
              <a:t>&lt;/form&gt;</a:t>
            </a:r>
          </a:p>
          <a:p>
            <a:pPr marL="0" indent="0">
              <a:buNone/>
            </a:pPr>
            <a:endParaRPr lang="en-US" sz="1800" dirty="0">
              <a:ea typeface="+mn-lt"/>
              <a:cs typeface="+mn-lt"/>
            </a:endParaRPr>
          </a:p>
          <a:p>
            <a:pPr marL="0" indent="0">
              <a:buNone/>
            </a:pPr>
            <a:r>
              <a:rPr lang="en-US" sz="1800" dirty="0">
                <a:ea typeface="+mn-lt"/>
                <a:cs typeface="+mn-lt"/>
              </a:rPr>
              <a:t>&lt;/body&gt;</a:t>
            </a:r>
          </a:p>
          <a:p>
            <a:pPr marL="0" indent="0">
              <a:buNone/>
            </a:pPr>
            <a:r>
              <a:rPr lang="en-US" sz="1800" dirty="0">
                <a:ea typeface="+mn-lt"/>
                <a:cs typeface="+mn-lt"/>
              </a:rPr>
              <a:t>&lt;/html&gt;</a:t>
            </a:r>
            <a:endParaRPr lang="en-US" dirty="0">
              <a:cs typeface="Calibri" panose="020F0502020204030204"/>
            </a:endParaRPr>
          </a:p>
        </p:txBody>
      </p:sp>
      <p:sp>
        <p:nvSpPr>
          <p:cNvPr id="4" name="Content Placeholder 3"/>
          <p:cNvSpPr>
            <a:spLocks noGrp="1"/>
          </p:cNvSpPr>
          <p:nvPr>
            <p:ph sz="half" idx="2"/>
          </p:nvPr>
        </p:nvSpPr>
        <p:spPr/>
        <p:txBody>
          <a:bodyPr>
            <a:noAutofit/>
          </a:bodyPr>
          <a:lstStyle/>
          <a:p>
            <a:r>
              <a:rPr lang="en-GB" sz="1800" dirty="0"/>
              <a:t>Note:</a:t>
            </a:r>
          </a:p>
          <a:p>
            <a:pPr lvl="1"/>
            <a:r>
              <a:rPr lang="en-GB" sz="1500" dirty="0"/>
              <a:t>Form action will pass input to the server</a:t>
            </a:r>
          </a:p>
          <a:p>
            <a:pPr lvl="1"/>
            <a:r>
              <a:rPr lang="en-GB" sz="1500" dirty="0"/>
              <a:t>Due to cyber threats validation must be performed on the server as well as the browser</a:t>
            </a:r>
          </a:p>
          <a:p>
            <a:pPr lvl="1"/>
            <a:r>
              <a:rPr lang="en-GB" sz="1500" dirty="0"/>
              <a:t>Browser validation is fast</a:t>
            </a:r>
          </a:p>
          <a:p>
            <a:pPr lvl="1"/>
            <a:r>
              <a:rPr lang="en-GB" sz="1500" dirty="0"/>
              <a:t>When the submit button is pressed, the validate form function is called</a:t>
            </a:r>
          </a:p>
          <a:p>
            <a:pPr lvl="1"/>
            <a:r>
              <a:rPr lang="en-GB" sz="1500" dirty="0"/>
              <a:t>If it returns “false” the form is not submitted</a:t>
            </a:r>
          </a:p>
          <a:p>
            <a:pPr lvl="1"/>
            <a:r>
              <a:rPr lang="en-GB" sz="1500" dirty="0"/>
              <a:t>Alert presents the text in an alert box</a:t>
            </a:r>
          </a:p>
          <a:p>
            <a:pPr lvl="1"/>
            <a:endParaRPr lang="en-GB" sz="1500" dirty="0"/>
          </a:p>
        </p:txBody>
      </p:sp>
    </p:spTree>
    <p:extLst>
      <p:ext uri="{BB962C8B-B14F-4D97-AF65-F5344CB8AC3E}">
        <p14:creationId xmlns:p14="http://schemas.microsoft.com/office/powerpoint/2010/main" val="4241155773"/>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43C47-271A-4271-A518-88B71E02C3B6}"/>
              </a:ext>
            </a:extLst>
          </p:cNvPr>
          <p:cNvSpPr>
            <a:spLocks noGrp="1"/>
          </p:cNvSpPr>
          <p:nvPr>
            <p:ph type="title"/>
          </p:nvPr>
        </p:nvSpPr>
        <p:spPr/>
        <p:txBody>
          <a:bodyPr>
            <a:normAutofit/>
          </a:bodyPr>
          <a:lstStyle/>
          <a:p>
            <a:r>
              <a:rPr lang="en-US" b="0" dirty="0"/>
              <a:t>JavaScript – multip</a:t>
            </a:r>
            <a:r>
              <a:rPr lang="en-US" dirty="0"/>
              <a:t>le validation</a:t>
            </a:r>
          </a:p>
        </p:txBody>
      </p:sp>
      <p:sp>
        <p:nvSpPr>
          <p:cNvPr id="3" name="Content Placeholder 2">
            <a:extLst>
              <a:ext uri="{FF2B5EF4-FFF2-40B4-BE49-F238E27FC236}">
                <a16:creationId xmlns:a16="http://schemas.microsoft.com/office/drawing/2014/main" id="{322010FE-C2C9-4481-8F47-E073761B6204}"/>
              </a:ext>
            </a:extLst>
          </p:cNvPr>
          <p:cNvSpPr>
            <a:spLocks noGrp="1"/>
          </p:cNvSpPr>
          <p:nvPr>
            <p:ph sz="half" idx="1"/>
          </p:nvPr>
        </p:nvSpPr>
        <p:spPr>
          <a:xfrm>
            <a:off x="838199" y="1825625"/>
            <a:ext cx="5979695" cy="4855076"/>
          </a:xfrm>
        </p:spPr>
        <p:txBody>
          <a:bodyPr vert="horz" lIns="91440" tIns="45720" rIns="91440" bIns="45720" rtlCol="0" anchor="t">
            <a:normAutofit fontScale="70000" lnSpcReduction="20000"/>
          </a:bodyPr>
          <a:lstStyle/>
          <a:p>
            <a:pPr marL="0" indent="0">
              <a:buNone/>
            </a:pP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!DOCTYPE</a:t>
            </a:r>
            <a:r>
              <a:rPr lang="en-GB" sz="1800" dirty="0">
                <a:solidFill>
                  <a:srgbClr val="FF0000"/>
                </a:solidFill>
                <a:latin typeface="Consolas" panose="020B0609020204030204" pitchFamily="49" charset="0"/>
              </a:rPr>
              <a:t> html</a:t>
            </a:r>
            <a:r>
              <a:rPr lang="en-GB" sz="1800" dirty="0">
                <a:solidFill>
                  <a:srgbClr val="0000CD"/>
                </a:solidFill>
                <a:latin typeface="Consolas" panose="020B0609020204030204" pitchFamily="49" charset="0"/>
              </a:rPr>
              <a:t>&gt;</a:t>
            </a: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html</a:t>
            </a:r>
            <a:r>
              <a:rPr lang="en-GB" sz="1800" dirty="0">
                <a:solidFill>
                  <a:srgbClr val="0000CD"/>
                </a:solidFill>
                <a:latin typeface="Consolas" panose="020B0609020204030204" pitchFamily="49" charset="0"/>
              </a:rPr>
              <a:t>&gt;</a:t>
            </a: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body</a:t>
            </a:r>
            <a:r>
              <a:rPr lang="en-GB" sz="1800" dirty="0">
                <a:solidFill>
                  <a:srgbClr val="0000CD"/>
                </a:solidFill>
                <a:latin typeface="Consolas" panose="020B0609020204030204" pitchFamily="49" charset="0"/>
              </a:rPr>
              <a:t>&gt;</a:t>
            </a:r>
            <a:br>
              <a:rPr lang="en-GB" sz="1800" dirty="0"/>
            </a:b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p</a:t>
            </a:r>
            <a:r>
              <a:rPr lang="en-GB" sz="1800" dirty="0">
                <a:solidFill>
                  <a:srgbClr val="0000CD"/>
                </a:solidFill>
                <a:latin typeface="Consolas" panose="020B0609020204030204" pitchFamily="49" charset="0"/>
              </a:rPr>
              <a:t>&gt;</a:t>
            </a:r>
            <a:r>
              <a:rPr lang="en-GB" sz="1800" dirty="0">
                <a:solidFill>
                  <a:srgbClr val="000000"/>
                </a:solidFill>
                <a:latin typeface="Consolas" panose="020B0609020204030204" pitchFamily="49" charset="0"/>
              </a:rPr>
              <a:t>Please input a number between 5 and 10:</a:t>
            </a: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/p</a:t>
            </a:r>
            <a:r>
              <a:rPr lang="en-GB" sz="1800" dirty="0">
                <a:solidFill>
                  <a:srgbClr val="0000CD"/>
                </a:solidFill>
                <a:latin typeface="Consolas" panose="020B0609020204030204" pitchFamily="49" charset="0"/>
              </a:rPr>
              <a:t>&gt;</a:t>
            </a:r>
            <a:br>
              <a:rPr lang="en-GB" sz="1800" dirty="0"/>
            </a:b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input</a:t>
            </a:r>
            <a:r>
              <a:rPr lang="en-GB" sz="1800" dirty="0">
                <a:solidFill>
                  <a:srgbClr val="FF0000"/>
                </a:solidFill>
                <a:latin typeface="Consolas" panose="020B0609020204030204" pitchFamily="49" charset="0"/>
              </a:rPr>
              <a:t> id</a:t>
            </a:r>
            <a:r>
              <a:rPr lang="en-GB" sz="1800" dirty="0">
                <a:solidFill>
                  <a:srgbClr val="0000CD"/>
                </a:solidFill>
                <a:latin typeface="Consolas" panose="020B0609020204030204" pitchFamily="49" charset="0"/>
              </a:rPr>
              <a:t>="demo"</a:t>
            </a:r>
            <a:r>
              <a:rPr lang="en-GB" sz="1800" dirty="0">
                <a:solidFill>
                  <a:srgbClr val="FF0000"/>
                </a:solidFill>
                <a:latin typeface="Consolas" panose="020B0609020204030204" pitchFamily="49" charset="0"/>
              </a:rPr>
              <a:t> type</a:t>
            </a:r>
            <a:r>
              <a:rPr lang="en-GB" sz="1800" dirty="0">
                <a:solidFill>
                  <a:srgbClr val="0000CD"/>
                </a:solidFill>
                <a:latin typeface="Consolas" panose="020B0609020204030204" pitchFamily="49" charset="0"/>
              </a:rPr>
              <a:t>="text"&gt;</a:t>
            </a: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button</a:t>
            </a:r>
            <a:r>
              <a:rPr lang="en-GB" sz="1800" dirty="0">
                <a:solidFill>
                  <a:srgbClr val="FF0000"/>
                </a:solidFill>
                <a:latin typeface="Consolas" panose="020B0609020204030204" pitchFamily="49" charset="0"/>
              </a:rPr>
              <a:t> type</a:t>
            </a:r>
            <a:r>
              <a:rPr lang="en-GB" sz="1800" dirty="0">
                <a:solidFill>
                  <a:srgbClr val="0000CD"/>
                </a:solidFill>
                <a:latin typeface="Consolas" panose="020B0609020204030204" pitchFamily="49" charset="0"/>
              </a:rPr>
              <a:t>="button"</a:t>
            </a:r>
            <a:r>
              <a:rPr lang="en-GB" sz="1800" dirty="0">
                <a:solidFill>
                  <a:srgbClr val="FF0000"/>
                </a:solidFill>
                <a:latin typeface="Consolas" panose="020B0609020204030204" pitchFamily="49" charset="0"/>
              </a:rPr>
              <a:t> </a:t>
            </a:r>
            <a:r>
              <a:rPr lang="en-GB" sz="1800" dirty="0" err="1">
                <a:solidFill>
                  <a:srgbClr val="FF0000"/>
                </a:solidFill>
                <a:latin typeface="Consolas" panose="020B0609020204030204" pitchFamily="49" charset="0"/>
              </a:rPr>
              <a:t>onclick</a:t>
            </a:r>
            <a:r>
              <a:rPr lang="en-GB" sz="1800" dirty="0">
                <a:solidFill>
                  <a:srgbClr val="0000CD"/>
                </a:solidFill>
                <a:latin typeface="Consolas" panose="020B0609020204030204" pitchFamily="49" charset="0"/>
              </a:rPr>
              <a:t>="</a:t>
            </a:r>
            <a:r>
              <a:rPr lang="en-GB" sz="1800" dirty="0" err="1">
                <a:solidFill>
                  <a:srgbClr val="0000CD"/>
                </a:solidFill>
                <a:latin typeface="Consolas" panose="020B0609020204030204" pitchFamily="49" charset="0"/>
              </a:rPr>
              <a:t>myFunction</a:t>
            </a:r>
            <a:r>
              <a:rPr lang="en-GB" sz="1800" dirty="0">
                <a:solidFill>
                  <a:srgbClr val="0000CD"/>
                </a:solidFill>
                <a:latin typeface="Consolas" panose="020B0609020204030204" pitchFamily="49" charset="0"/>
              </a:rPr>
              <a:t>()"&gt;</a:t>
            </a:r>
            <a:r>
              <a:rPr lang="en-GB" sz="1800" dirty="0">
                <a:solidFill>
                  <a:srgbClr val="000000"/>
                </a:solidFill>
                <a:latin typeface="Consolas" panose="020B0609020204030204" pitchFamily="49" charset="0"/>
              </a:rPr>
              <a:t>Test Input</a:t>
            </a: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/button</a:t>
            </a:r>
            <a:r>
              <a:rPr lang="en-GB" sz="1800" dirty="0">
                <a:solidFill>
                  <a:srgbClr val="0000CD"/>
                </a:solidFill>
                <a:latin typeface="Consolas" panose="020B0609020204030204" pitchFamily="49" charset="0"/>
              </a:rPr>
              <a:t>&gt;</a:t>
            </a: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p</a:t>
            </a:r>
            <a:r>
              <a:rPr lang="en-GB" sz="1800" dirty="0">
                <a:solidFill>
                  <a:srgbClr val="FF0000"/>
                </a:solidFill>
                <a:latin typeface="Consolas" panose="020B0609020204030204" pitchFamily="49" charset="0"/>
              </a:rPr>
              <a:t> id</a:t>
            </a:r>
            <a:r>
              <a:rPr lang="en-GB" sz="1800" dirty="0">
                <a:solidFill>
                  <a:srgbClr val="0000CD"/>
                </a:solidFill>
                <a:latin typeface="Consolas" panose="020B0609020204030204" pitchFamily="49" charset="0"/>
              </a:rPr>
              <a:t>="p01"&gt;&lt;</a:t>
            </a:r>
            <a:r>
              <a:rPr lang="en-GB" sz="1800" dirty="0">
                <a:solidFill>
                  <a:srgbClr val="A52A2A"/>
                </a:solidFill>
                <a:latin typeface="Consolas" panose="020B0609020204030204" pitchFamily="49" charset="0"/>
              </a:rPr>
              <a:t>/p</a:t>
            </a:r>
            <a:r>
              <a:rPr lang="en-GB" sz="1800" dirty="0">
                <a:solidFill>
                  <a:srgbClr val="0000CD"/>
                </a:solidFill>
                <a:latin typeface="Consolas" panose="020B0609020204030204" pitchFamily="49" charset="0"/>
              </a:rPr>
              <a:t>&gt;</a:t>
            </a:r>
            <a:br>
              <a:rPr lang="en-GB" sz="1800" dirty="0"/>
            </a:b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script</a:t>
            </a:r>
            <a:r>
              <a:rPr lang="en-GB" sz="1800" dirty="0">
                <a:solidFill>
                  <a:srgbClr val="0000CD"/>
                </a:solidFill>
                <a:latin typeface="Consolas" panose="020B0609020204030204" pitchFamily="49" charset="0"/>
              </a:rPr>
              <a:t>&gt;</a:t>
            </a:r>
            <a:br>
              <a:rPr lang="en-GB" sz="1800" dirty="0">
                <a:solidFill>
                  <a:srgbClr val="000000"/>
                </a:solidFill>
                <a:latin typeface="Consolas" panose="020B0609020204030204" pitchFamily="49" charset="0"/>
              </a:rPr>
            </a:br>
            <a:r>
              <a:rPr lang="en-GB" sz="1800" dirty="0">
                <a:solidFill>
                  <a:srgbClr val="0000CD"/>
                </a:solidFill>
                <a:latin typeface="Consolas" panose="020B0609020204030204" pitchFamily="49" charset="0"/>
              </a:rPr>
              <a:t>function</a:t>
            </a:r>
            <a:r>
              <a:rPr lang="en-GB" sz="1800" dirty="0">
                <a:solidFill>
                  <a:srgbClr val="000000"/>
                </a:solidFill>
                <a:latin typeface="Consolas" panose="020B0609020204030204" pitchFamily="49" charset="0"/>
              </a:rPr>
              <a:t> </a:t>
            </a:r>
            <a:r>
              <a:rPr lang="en-GB" sz="1800" dirty="0" err="1">
                <a:solidFill>
                  <a:srgbClr val="000000"/>
                </a:solidFill>
                <a:latin typeface="Consolas" panose="020B0609020204030204" pitchFamily="49" charset="0"/>
              </a:rPr>
              <a:t>myFunction</a:t>
            </a:r>
            <a:r>
              <a:rPr lang="en-GB" sz="1800" dirty="0">
                <a:solidFill>
                  <a:srgbClr val="000000"/>
                </a:solidFill>
                <a:latin typeface="Consolas" panose="020B0609020204030204" pitchFamily="49" charset="0"/>
              </a:rPr>
              <a:t>() {</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err="1">
                <a:solidFill>
                  <a:srgbClr val="0000CD"/>
                </a:solidFill>
                <a:latin typeface="Consolas" panose="020B0609020204030204" pitchFamily="49" charset="0"/>
              </a:rPr>
              <a:t>var</a:t>
            </a:r>
            <a:r>
              <a:rPr lang="en-GB" sz="1800" dirty="0">
                <a:solidFill>
                  <a:srgbClr val="000000"/>
                </a:solidFill>
                <a:latin typeface="Consolas" panose="020B0609020204030204" pitchFamily="49" charset="0"/>
              </a:rPr>
              <a:t> message, x;</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message = </a:t>
            </a:r>
            <a:r>
              <a:rPr lang="en-GB" sz="1800" dirty="0" err="1">
                <a:solidFill>
                  <a:srgbClr val="000000"/>
                </a:solidFill>
                <a:latin typeface="Consolas" panose="020B0609020204030204" pitchFamily="49" charset="0"/>
              </a:rPr>
              <a:t>document.getElementById</a:t>
            </a:r>
            <a:r>
              <a:rPr lang="en-GB" sz="1800" dirty="0">
                <a:solidFill>
                  <a:srgbClr val="000000"/>
                </a:solidFill>
                <a:latin typeface="Consolas" panose="020B0609020204030204" pitchFamily="49" charset="0"/>
              </a:rPr>
              <a:t>(</a:t>
            </a:r>
            <a:r>
              <a:rPr lang="en-GB" sz="1800" dirty="0">
                <a:solidFill>
                  <a:srgbClr val="A52A2A"/>
                </a:solidFill>
                <a:latin typeface="Consolas" panose="020B0609020204030204" pitchFamily="49" charset="0"/>
              </a:rPr>
              <a:t>"p01"</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err="1">
                <a:solidFill>
                  <a:srgbClr val="000000"/>
                </a:solidFill>
                <a:latin typeface="Consolas" panose="020B0609020204030204" pitchFamily="49" charset="0"/>
              </a:rPr>
              <a:t>message.innerHTML</a:t>
            </a:r>
            <a:r>
              <a:rPr lang="en-GB" sz="1800" dirty="0">
                <a:solidFill>
                  <a:srgbClr val="000000"/>
                </a:solidFill>
                <a:latin typeface="Consolas" panose="020B0609020204030204" pitchFamily="49" charset="0"/>
              </a:rPr>
              <a:t> = </a:t>
            </a:r>
            <a:r>
              <a:rPr lang="en-GB" sz="1800" dirty="0">
                <a:solidFill>
                  <a:srgbClr val="A52A2A"/>
                </a:solidFill>
                <a:latin typeface="Consolas" panose="020B0609020204030204" pitchFamily="49" charset="0"/>
              </a:rPr>
              <a:t>""</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x = </a:t>
            </a:r>
            <a:r>
              <a:rPr lang="en-GB" sz="1800" dirty="0" err="1">
                <a:solidFill>
                  <a:srgbClr val="000000"/>
                </a:solidFill>
                <a:latin typeface="Consolas" panose="020B0609020204030204" pitchFamily="49" charset="0"/>
              </a:rPr>
              <a:t>document.getElementById</a:t>
            </a:r>
            <a:r>
              <a:rPr lang="en-GB" sz="1800" dirty="0">
                <a:solidFill>
                  <a:srgbClr val="000000"/>
                </a:solidFill>
                <a:latin typeface="Consolas" panose="020B0609020204030204" pitchFamily="49" charset="0"/>
              </a:rPr>
              <a:t>(</a:t>
            </a:r>
            <a:r>
              <a:rPr lang="en-GB" sz="1800" dirty="0">
                <a:solidFill>
                  <a:srgbClr val="A52A2A"/>
                </a:solidFill>
                <a:latin typeface="Consolas" panose="020B0609020204030204" pitchFamily="49" charset="0"/>
              </a:rPr>
              <a:t>"demo"</a:t>
            </a:r>
            <a:r>
              <a:rPr lang="en-GB" sz="1800" dirty="0">
                <a:solidFill>
                  <a:srgbClr val="000000"/>
                </a:solidFill>
                <a:latin typeface="Consolas" panose="020B0609020204030204" pitchFamily="49" charset="0"/>
              </a:rPr>
              <a:t>).value;</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try</a:t>
            </a:r>
            <a:r>
              <a:rPr lang="en-GB" sz="1800" dirty="0">
                <a:solidFill>
                  <a:srgbClr val="000000"/>
                </a:solidFill>
                <a:latin typeface="Consolas" panose="020B0609020204030204" pitchFamily="49" charset="0"/>
              </a:rPr>
              <a:t> {</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if</a:t>
            </a:r>
            <a:r>
              <a:rPr lang="en-GB" sz="1800" dirty="0">
                <a:solidFill>
                  <a:srgbClr val="000000"/>
                </a:solidFill>
                <a:latin typeface="Consolas" panose="020B0609020204030204" pitchFamily="49" charset="0"/>
              </a:rPr>
              <a:t>(x == </a:t>
            </a:r>
            <a:r>
              <a:rPr lang="en-GB" sz="1800" dirty="0">
                <a:solidFill>
                  <a:srgbClr val="A52A2A"/>
                </a:solidFill>
                <a:latin typeface="Consolas" panose="020B0609020204030204" pitchFamily="49" charset="0"/>
              </a:rPr>
              <a:t>""</a:t>
            </a: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throw</a:t>
            </a:r>
            <a:r>
              <a:rPr lang="en-GB" sz="1800" dirty="0">
                <a:solidFill>
                  <a:srgbClr val="000000"/>
                </a:solidFill>
                <a:latin typeface="Consolas" panose="020B0609020204030204" pitchFamily="49" charset="0"/>
              </a:rPr>
              <a:t> </a:t>
            </a:r>
            <a:r>
              <a:rPr lang="en-GB" sz="1800" dirty="0">
                <a:solidFill>
                  <a:srgbClr val="A52A2A"/>
                </a:solidFill>
                <a:latin typeface="Consolas" panose="020B0609020204030204" pitchFamily="49" charset="0"/>
              </a:rPr>
              <a:t>"empty"</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if</a:t>
            </a:r>
            <a:r>
              <a:rPr lang="en-GB" sz="1800" dirty="0">
                <a:solidFill>
                  <a:srgbClr val="000000"/>
                </a:solidFill>
                <a:latin typeface="Consolas" panose="020B0609020204030204" pitchFamily="49" charset="0"/>
              </a:rPr>
              <a:t>(</a:t>
            </a:r>
            <a:r>
              <a:rPr lang="en-GB" sz="1800" dirty="0" err="1">
                <a:solidFill>
                  <a:srgbClr val="000000"/>
                </a:solidFill>
                <a:latin typeface="Consolas" panose="020B0609020204030204" pitchFamily="49" charset="0"/>
              </a:rPr>
              <a:t>isNaN</a:t>
            </a:r>
            <a:r>
              <a:rPr lang="en-GB" sz="1800" dirty="0">
                <a:solidFill>
                  <a:srgbClr val="000000"/>
                </a:solidFill>
                <a:latin typeface="Consolas" panose="020B0609020204030204" pitchFamily="49" charset="0"/>
              </a:rPr>
              <a:t>(x)) </a:t>
            </a:r>
            <a:r>
              <a:rPr lang="en-GB" sz="1800" dirty="0">
                <a:solidFill>
                  <a:srgbClr val="0000CD"/>
                </a:solidFill>
                <a:latin typeface="Consolas" panose="020B0609020204030204" pitchFamily="49" charset="0"/>
              </a:rPr>
              <a:t>throw</a:t>
            </a:r>
            <a:r>
              <a:rPr lang="en-GB" sz="1800" dirty="0">
                <a:solidFill>
                  <a:srgbClr val="000000"/>
                </a:solidFill>
                <a:latin typeface="Consolas" panose="020B0609020204030204" pitchFamily="49" charset="0"/>
              </a:rPr>
              <a:t> </a:t>
            </a:r>
            <a:r>
              <a:rPr lang="en-GB" sz="1800" dirty="0">
                <a:solidFill>
                  <a:srgbClr val="A52A2A"/>
                </a:solidFill>
                <a:latin typeface="Consolas" panose="020B0609020204030204" pitchFamily="49" charset="0"/>
              </a:rPr>
              <a:t>"not a number"</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x = Number(x);</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if</a:t>
            </a:r>
            <a:r>
              <a:rPr lang="en-GB" sz="1800" dirty="0">
                <a:solidFill>
                  <a:srgbClr val="000000"/>
                </a:solidFill>
                <a:latin typeface="Consolas" panose="020B0609020204030204" pitchFamily="49" charset="0"/>
              </a:rPr>
              <a:t>(x &lt; </a:t>
            </a:r>
            <a:r>
              <a:rPr lang="en-GB" sz="1800" dirty="0">
                <a:solidFill>
                  <a:srgbClr val="FF0000"/>
                </a:solidFill>
                <a:latin typeface="Consolas" panose="020B0609020204030204" pitchFamily="49" charset="0"/>
              </a:rPr>
              <a:t>5</a:t>
            </a: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throw</a:t>
            </a:r>
            <a:r>
              <a:rPr lang="en-GB" sz="1800" dirty="0">
                <a:solidFill>
                  <a:srgbClr val="000000"/>
                </a:solidFill>
                <a:latin typeface="Consolas" panose="020B0609020204030204" pitchFamily="49" charset="0"/>
              </a:rPr>
              <a:t> </a:t>
            </a:r>
            <a:r>
              <a:rPr lang="en-GB" sz="1800" dirty="0">
                <a:solidFill>
                  <a:srgbClr val="A52A2A"/>
                </a:solidFill>
                <a:latin typeface="Consolas" panose="020B0609020204030204" pitchFamily="49" charset="0"/>
              </a:rPr>
              <a:t>"too low"</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if</a:t>
            </a:r>
            <a:r>
              <a:rPr lang="en-GB" sz="1800" dirty="0">
                <a:solidFill>
                  <a:srgbClr val="000000"/>
                </a:solidFill>
                <a:latin typeface="Consolas" panose="020B0609020204030204" pitchFamily="49" charset="0"/>
              </a:rPr>
              <a:t>(x &gt; </a:t>
            </a:r>
            <a:r>
              <a:rPr lang="en-GB" sz="1800" dirty="0">
                <a:solidFill>
                  <a:srgbClr val="FF0000"/>
                </a:solidFill>
                <a:latin typeface="Consolas" panose="020B0609020204030204" pitchFamily="49" charset="0"/>
              </a:rPr>
              <a:t>10</a:t>
            </a: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throw</a:t>
            </a:r>
            <a:r>
              <a:rPr lang="en-GB" sz="1800" dirty="0">
                <a:solidFill>
                  <a:srgbClr val="000000"/>
                </a:solidFill>
                <a:latin typeface="Consolas" panose="020B0609020204030204" pitchFamily="49" charset="0"/>
              </a:rPr>
              <a:t> </a:t>
            </a:r>
            <a:r>
              <a:rPr lang="en-GB" sz="1800" dirty="0">
                <a:solidFill>
                  <a:srgbClr val="A52A2A"/>
                </a:solidFill>
                <a:latin typeface="Consolas" panose="020B0609020204030204" pitchFamily="49" charset="0"/>
              </a:rPr>
              <a:t>"too high"</a:t>
            </a: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a:solidFill>
                  <a:srgbClr val="0000CD"/>
                </a:solidFill>
                <a:latin typeface="Consolas" panose="020B0609020204030204" pitchFamily="49" charset="0"/>
              </a:rPr>
              <a:t>catch</a:t>
            </a:r>
            <a:r>
              <a:rPr lang="en-GB" sz="1800" dirty="0">
                <a:solidFill>
                  <a:srgbClr val="000000"/>
                </a:solidFill>
                <a:latin typeface="Consolas" panose="020B0609020204030204" pitchFamily="49" charset="0"/>
              </a:rPr>
              <a:t>(err) {</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r>
              <a:rPr lang="en-GB" sz="1800" dirty="0" err="1">
                <a:solidFill>
                  <a:srgbClr val="000000"/>
                </a:solidFill>
                <a:latin typeface="Consolas" panose="020B0609020204030204" pitchFamily="49" charset="0"/>
              </a:rPr>
              <a:t>message.innerHTML</a:t>
            </a:r>
            <a:r>
              <a:rPr lang="en-GB" sz="1800" dirty="0">
                <a:solidFill>
                  <a:srgbClr val="000000"/>
                </a:solidFill>
                <a:latin typeface="Consolas" panose="020B0609020204030204" pitchFamily="49" charset="0"/>
              </a:rPr>
              <a:t> = </a:t>
            </a:r>
            <a:r>
              <a:rPr lang="en-GB" sz="1800" dirty="0">
                <a:solidFill>
                  <a:srgbClr val="A52A2A"/>
                </a:solidFill>
                <a:latin typeface="Consolas" panose="020B0609020204030204" pitchFamily="49" charset="0"/>
              </a:rPr>
              <a:t>"Input is "</a:t>
            </a:r>
            <a:r>
              <a:rPr lang="en-GB" sz="1800" dirty="0">
                <a:solidFill>
                  <a:srgbClr val="000000"/>
                </a:solidFill>
                <a:latin typeface="Consolas" panose="020B0609020204030204" pitchFamily="49" charset="0"/>
              </a:rPr>
              <a:t> + err;</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  }</a:t>
            </a:r>
            <a:br>
              <a:rPr lang="en-GB" sz="1800" dirty="0">
                <a:solidFill>
                  <a:srgbClr val="000000"/>
                </a:solidFill>
                <a:latin typeface="Consolas" panose="020B0609020204030204" pitchFamily="49" charset="0"/>
              </a:rPr>
            </a:br>
            <a:r>
              <a:rPr lang="en-GB" sz="1800" dirty="0">
                <a:solidFill>
                  <a:srgbClr val="000000"/>
                </a:solidFill>
                <a:latin typeface="Consolas" panose="020B0609020204030204" pitchFamily="49" charset="0"/>
              </a:rPr>
              <a:t>}</a:t>
            </a:r>
            <a:br>
              <a:rPr lang="en-GB" sz="1800" dirty="0">
                <a:solidFill>
                  <a:srgbClr val="000000"/>
                </a:solidFill>
                <a:latin typeface="Consolas" panose="020B0609020204030204" pitchFamily="49" charset="0"/>
              </a:rPr>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/script</a:t>
            </a:r>
            <a:r>
              <a:rPr lang="en-GB" sz="1800" dirty="0">
                <a:solidFill>
                  <a:srgbClr val="0000CD"/>
                </a:solidFill>
                <a:latin typeface="Consolas" panose="020B0609020204030204" pitchFamily="49" charset="0"/>
              </a:rPr>
              <a:t>&gt;</a:t>
            </a:r>
            <a:br>
              <a:rPr lang="en-GB" sz="1800" dirty="0"/>
            </a:b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/body</a:t>
            </a:r>
            <a:r>
              <a:rPr lang="en-GB" sz="1800" dirty="0">
                <a:solidFill>
                  <a:srgbClr val="0000CD"/>
                </a:solidFill>
                <a:latin typeface="Consolas" panose="020B0609020204030204" pitchFamily="49" charset="0"/>
              </a:rPr>
              <a:t>&gt;</a:t>
            </a:r>
            <a:br>
              <a:rPr lang="en-GB" sz="1800" dirty="0"/>
            </a:br>
            <a:r>
              <a:rPr lang="en-GB" sz="1800" dirty="0">
                <a:solidFill>
                  <a:srgbClr val="0000CD"/>
                </a:solidFill>
                <a:latin typeface="Consolas" panose="020B0609020204030204" pitchFamily="49" charset="0"/>
              </a:rPr>
              <a:t>&lt;</a:t>
            </a:r>
            <a:r>
              <a:rPr lang="en-GB" sz="1800" dirty="0">
                <a:solidFill>
                  <a:srgbClr val="A52A2A"/>
                </a:solidFill>
                <a:latin typeface="Consolas" panose="020B0609020204030204" pitchFamily="49" charset="0"/>
              </a:rPr>
              <a:t>/html</a:t>
            </a:r>
            <a:r>
              <a:rPr lang="en-GB" sz="1800" dirty="0">
                <a:solidFill>
                  <a:srgbClr val="0000CD"/>
                </a:solidFill>
                <a:latin typeface="Consolas" panose="020B0609020204030204" pitchFamily="49" charset="0"/>
              </a:rPr>
              <a:t>&gt;</a:t>
            </a:r>
            <a:endParaRPr lang="en-US" dirty="0">
              <a:cs typeface="Calibri" panose="020F0502020204030204"/>
            </a:endParaRPr>
          </a:p>
        </p:txBody>
      </p:sp>
      <p:sp>
        <p:nvSpPr>
          <p:cNvPr id="4" name="Content Placeholder 3"/>
          <p:cNvSpPr>
            <a:spLocks noGrp="1"/>
          </p:cNvSpPr>
          <p:nvPr>
            <p:ph sz="half" idx="2"/>
          </p:nvPr>
        </p:nvSpPr>
        <p:spPr>
          <a:xfrm>
            <a:off x="6817894" y="1825625"/>
            <a:ext cx="4487781" cy="4855076"/>
          </a:xfrm>
        </p:spPr>
        <p:txBody>
          <a:bodyPr>
            <a:noAutofit/>
          </a:bodyPr>
          <a:lstStyle/>
          <a:p>
            <a:r>
              <a:rPr lang="en-GB" sz="1800" dirty="0"/>
              <a:t>Note:</a:t>
            </a:r>
          </a:p>
          <a:p>
            <a:pPr lvl="1"/>
            <a:r>
              <a:rPr lang="en-GB" sz="1500" dirty="0" err="1">
                <a:solidFill>
                  <a:srgbClr val="FF0000"/>
                </a:solidFill>
              </a:rPr>
              <a:t>innerHTML</a:t>
            </a:r>
            <a:r>
              <a:rPr lang="en-GB" sz="1500" dirty="0"/>
              <a:t> changes the variable without refreshing the page</a:t>
            </a:r>
          </a:p>
          <a:p>
            <a:pPr lvl="1"/>
            <a:r>
              <a:rPr lang="en-GB" sz="1500" dirty="0">
                <a:solidFill>
                  <a:srgbClr val="FF0000"/>
                </a:solidFill>
              </a:rPr>
              <a:t>try </a:t>
            </a:r>
            <a:r>
              <a:rPr lang="en-GB" sz="1500" dirty="0"/>
              <a:t>tests the block of code for errors</a:t>
            </a:r>
          </a:p>
          <a:p>
            <a:pPr lvl="1"/>
            <a:r>
              <a:rPr lang="en-GB" sz="1500" dirty="0">
                <a:solidFill>
                  <a:srgbClr val="FF0000"/>
                </a:solidFill>
              </a:rPr>
              <a:t>throw </a:t>
            </a:r>
            <a:r>
              <a:rPr lang="en-GB" sz="1500" dirty="0"/>
              <a:t>allows for custom errors (rather than just stopping execution)</a:t>
            </a:r>
          </a:p>
          <a:p>
            <a:pPr lvl="1"/>
            <a:r>
              <a:rPr lang="en-GB" sz="1500" dirty="0">
                <a:solidFill>
                  <a:srgbClr val="FF0000"/>
                </a:solidFill>
              </a:rPr>
              <a:t>catch </a:t>
            </a:r>
            <a:r>
              <a:rPr lang="en-GB" sz="1500" dirty="0"/>
              <a:t>allows error handling</a:t>
            </a:r>
          </a:p>
          <a:p>
            <a:pPr lvl="1"/>
            <a:r>
              <a:rPr lang="en-GB" sz="1500" dirty="0"/>
              <a:t>Observe the order of the tests</a:t>
            </a:r>
          </a:p>
          <a:p>
            <a:pPr lvl="1"/>
            <a:r>
              <a:rPr lang="en-GB" sz="1500" dirty="0"/>
              <a:t>What gets thrown is the string (</a:t>
            </a:r>
            <a:r>
              <a:rPr lang="en-GB" sz="1500" dirty="0" err="1"/>
              <a:t>eg</a:t>
            </a:r>
            <a:r>
              <a:rPr lang="en-GB" sz="1500" dirty="0"/>
              <a:t> “</a:t>
            </a:r>
            <a:r>
              <a:rPr lang="en-GB" sz="1500" dirty="0">
                <a:solidFill>
                  <a:srgbClr val="FF0000"/>
                </a:solidFill>
              </a:rPr>
              <a:t>empty</a:t>
            </a:r>
            <a:r>
              <a:rPr lang="en-GB" sz="1500" dirty="0"/>
              <a:t>”) passed in the variable </a:t>
            </a:r>
            <a:r>
              <a:rPr lang="en-GB" sz="1500" dirty="0">
                <a:solidFill>
                  <a:srgbClr val="FF0000"/>
                </a:solidFill>
              </a:rPr>
              <a:t>err</a:t>
            </a:r>
          </a:p>
          <a:p>
            <a:pPr lvl="1"/>
            <a:r>
              <a:rPr lang="en-GB" sz="1500" dirty="0"/>
              <a:t>The use of concatenation </a:t>
            </a:r>
            <a:r>
              <a:rPr lang="en-GB" sz="1500" dirty="0">
                <a:solidFill>
                  <a:srgbClr val="FF0000"/>
                </a:solidFill>
              </a:rPr>
              <a:t>“Input is “ + err</a:t>
            </a:r>
          </a:p>
          <a:p>
            <a:pPr lvl="1"/>
            <a:endParaRPr lang="en-GB" sz="1500" dirty="0">
              <a:solidFill>
                <a:srgbClr val="FF0000"/>
              </a:solidFill>
            </a:endParaRPr>
          </a:p>
          <a:p>
            <a:pPr lvl="1"/>
            <a:r>
              <a:rPr lang="en-GB" sz="1500" dirty="0"/>
              <a:t>How would you make this work using the enter key as well as the button?</a:t>
            </a:r>
          </a:p>
          <a:p>
            <a:pPr lvl="2"/>
            <a:r>
              <a:rPr lang="en-GB" sz="1200" dirty="0"/>
              <a:t>Add an event listener</a:t>
            </a:r>
          </a:p>
          <a:p>
            <a:pPr lvl="2"/>
            <a:r>
              <a:rPr lang="en-GB" sz="1200" dirty="0"/>
              <a:t>Test for enter key’s value of 13</a:t>
            </a:r>
          </a:p>
        </p:txBody>
      </p:sp>
    </p:spTree>
    <p:extLst>
      <p:ext uri="{BB962C8B-B14F-4D97-AF65-F5344CB8AC3E}">
        <p14:creationId xmlns:p14="http://schemas.microsoft.com/office/powerpoint/2010/main" val="1659355609"/>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43C47-271A-4271-A518-88B71E02C3B6}"/>
              </a:ext>
            </a:extLst>
          </p:cNvPr>
          <p:cNvSpPr>
            <a:spLocks noGrp="1"/>
          </p:cNvSpPr>
          <p:nvPr>
            <p:ph type="title"/>
          </p:nvPr>
        </p:nvSpPr>
        <p:spPr/>
        <p:txBody>
          <a:bodyPr>
            <a:normAutofit/>
          </a:bodyPr>
          <a:lstStyle/>
          <a:p>
            <a:r>
              <a:rPr lang="en-US" b="0" dirty="0"/>
              <a:t>JavaScript – change styles</a:t>
            </a:r>
            <a:endParaRPr lang="en-US" dirty="0"/>
          </a:p>
        </p:txBody>
      </p:sp>
      <p:sp>
        <p:nvSpPr>
          <p:cNvPr id="3" name="Content Placeholder 2">
            <a:extLst>
              <a:ext uri="{FF2B5EF4-FFF2-40B4-BE49-F238E27FC236}">
                <a16:creationId xmlns:a16="http://schemas.microsoft.com/office/drawing/2014/main" id="{322010FE-C2C9-4481-8F47-E073761B6204}"/>
              </a:ext>
            </a:extLst>
          </p:cNvPr>
          <p:cNvSpPr>
            <a:spLocks noGrp="1"/>
          </p:cNvSpPr>
          <p:nvPr>
            <p:ph sz="half" idx="1"/>
          </p:nvPr>
        </p:nvSpPr>
        <p:spPr>
          <a:xfrm>
            <a:off x="838199" y="1825625"/>
            <a:ext cx="6332622" cy="4855076"/>
          </a:xfrm>
        </p:spPr>
        <p:txBody>
          <a:bodyPr vert="horz" lIns="91440" tIns="45720" rIns="91440" bIns="45720" rtlCol="0" anchor="t">
            <a:normAutofit fontScale="62500" lnSpcReduction="20000"/>
          </a:bodyPr>
          <a:lstStyle/>
          <a:p>
            <a:pPr marL="0" indent="0">
              <a:buNone/>
            </a:pPr>
            <a:r>
              <a:rPr lang="en-GB" sz="1800" dirty="0">
                <a:solidFill>
                  <a:srgbClr val="0070C0"/>
                </a:solidFill>
                <a:latin typeface="Consolas" panose="020B0609020204030204" pitchFamily="49" charset="0"/>
              </a:rPr>
              <a:t>&lt;!DOCTYPE html&gt;</a:t>
            </a:r>
          </a:p>
          <a:p>
            <a:pPr marL="0" indent="0">
              <a:buNone/>
            </a:pPr>
            <a:r>
              <a:rPr lang="en-GB" sz="1800" dirty="0">
                <a:solidFill>
                  <a:srgbClr val="0070C0"/>
                </a:solidFill>
                <a:latin typeface="Consolas" panose="020B0609020204030204" pitchFamily="49" charset="0"/>
              </a:rPr>
              <a:t>&lt;html&gt;</a:t>
            </a:r>
          </a:p>
          <a:p>
            <a:pPr marL="0" indent="0">
              <a:buNone/>
            </a:pPr>
            <a:r>
              <a:rPr lang="en-GB" sz="1800" dirty="0">
                <a:solidFill>
                  <a:srgbClr val="0070C0"/>
                </a:solidFill>
                <a:latin typeface="Consolas" panose="020B0609020204030204" pitchFamily="49" charset="0"/>
              </a:rPr>
              <a:t>&lt;body&gt;</a:t>
            </a:r>
          </a:p>
          <a:p>
            <a:pPr marL="0" indent="0">
              <a:buNone/>
            </a:pPr>
            <a:br>
              <a:rPr lang="en-GB" sz="1800" dirty="0">
                <a:solidFill>
                  <a:srgbClr val="0070C0"/>
                </a:solidFill>
                <a:latin typeface="Consolas" panose="020B0609020204030204" pitchFamily="49" charset="0"/>
              </a:rPr>
            </a:br>
            <a:r>
              <a:rPr lang="en-GB" sz="1800" dirty="0">
                <a:solidFill>
                  <a:srgbClr val="0070C0"/>
                </a:solidFill>
                <a:latin typeface="Consolas" panose="020B0609020204030204" pitchFamily="49" charset="0"/>
              </a:rPr>
              <a:t>&lt;</a:t>
            </a:r>
            <a:r>
              <a:rPr lang="en-GB" sz="1800" dirty="0">
                <a:latin typeface="Consolas" panose="020B0609020204030204" pitchFamily="49" charset="0"/>
              </a:rPr>
              <a:t>h1&gt;Change styles</a:t>
            </a:r>
            <a:r>
              <a:rPr lang="en-GB" sz="1800" dirty="0">
                <a:solidFill>
                  <a:srgbClr val="0070C0"/>
                </a:solidFill>
                <a:latin typeface="Consolas" panose="020B0609020204030204" pitchFamily="49" charset="0"/>
              </a:rPr>
              <a:t>&lt;/h1&gt;</a:t>
            </a:r>
          </a:p>
          <a:p>
            <a:pPr marL="0" indent="0">
              <a:buNone/>
            </a:pPr>
            <a:br>
              <a:rPr lang="en-GB" sz="1800" dirty="0">
                <a:solidFill>
                  <a:srgbClr val="0070C0"/>
                </a:solidFill>
                <a:latin typeface="Consolas" panose="020B0609020204030204" pitchFamily="49" charset="0"/>
              </a:rPr>
            </a:br>
            <a:r>
              <a:rPr lang="en-GB" sz="1800" dirty="0">
                <a:solidFill>
                  <a:srgbClr val="0070C0"/>
                </a:solidFill>
                <a:latin typeface="Consolas" panose="020B0609020204030204" pitchFamily="49" charset="0"/>
              </a:rPr>
              <a:t>&lt;p id="</a:t>
            </a:r>
            <a:r>
              <a:rPr lang="en-GB" sz="1800" dirty="0">
                <a:solidFill>
                  <a:srgbClr val="C00000"/>
                </a:solidFill>
                <a:latin typeface="Consolas" panose="020B0609020204030204" pitchFamily="49" charset="0"/>
              </a:rPr>
              <a:t>demo</a:t>
            </a:r>
            <a:r>
              <a:rPr lang="en-GB" sz="1800" dirty="0">
                <a:solidFill>
                  <a:srgbClr val="0070C0"/>
                </a:solidFill>
                <a:latin typeface="Consolas" panose="020B0609020204030204" pitchFamily="49" charset="0"/>
              </a:rPr>
              <a:t>"&gt;</a:t>
            </a:r>
            <a:r>
              <a:rPr lang="en-GB" sz="1800" dirty="0">
                <a:latin typeface="Consolas" panose="020B0609020204030204" pitchFamily="49" charset="0"/>
              </a:rPr>
              <a:t>JavaScript can change the style of an HTML element. </a:t>
            </a:r>
            <a:r>
              <a:rPr lang="en-GB" sz="1800" dirty="0">
                <a:solidFill>
                  <a:srgbClr val="0070C0"/>
                </a:solidFill>
                <a:latin typeface="Consolas" panose="020B0609020204030204" pitchFamily="49" charset="0"/>
              </a:rPr>
              <a:t>&lt;/p&gt;</a:t>
            </a:r>
          </a:p>
          <a:p>
            <a:pPr marL="0" indent="0">
              <a:buNone/>
            </a:pPr>
            <a:br>
              <a:rPr lang="en-GB" sz="1800" dirty="0">
                <a:solidFill>
                  <a:srgbClr val="0070C0"/>
                </a:solidFill>
                <a:latin typeface="Consolas" panose="020B0609020204030204" pitchFamily="49" charset="0"/>
              </a:rPr>
            </a:br>
            <a:r>
              <a:rPr lang="en-GB" sz="1800" dirty="0">
                <a:solidFill>
                  <a:srgbClr val="0070C0"/>
                </a:solidFill>
                <a:latin typeface="Consolas" panose="020B0609020204030204" pitchFamily="49" charset="0"/>
              </a:rPr>
              <a:t>&lt;script&gt;</a:t>
            </a:r>
          </a:p>
          <a:p>
            <a:pPr marL="0" indent="0">
              <a:buNone/>
            </a:pPr>
            <a:r>
              <a:rPr lang="en-GB" sz="1800" dirty="0">
                <a:solidFill>
                  <a:srgbClr val="0070C0"/>
                </a:solidFill>
                <a:latin typeface="Consolas" panose="020B0609020204030204" pitchFamily="49" charset="0"/>
              </a:rPr>
              <a:t>function </a:t>
            </a:r>
            <a:r>
              <a:rPr lang="en-GB" sz="1800" dirty="0" err="1">
                <a:solidFill>
                  <a:srgbClr val="FFC000"/>
                </a:solidFill>
                <a:latin typeface="Consolas" panose="020B0609020204030204" pitchFamily="49" charset="0"/>
              </a:rPr>
              <a:t>myFunction</a:t>
            </a:r>
            <a:r>
              <a:rPr lang="en-GB" sz="1800" dirty="0">
                <a:solidFill>
                  <a:srgbClr val="FFC000"/>
                </a:solidFill>
                <a:latin typeface="Consolas" panose="020B0609020204030204" pitchFamily="49" charset="0"/>
              </a:rPr>
              <a:t>()</a:t>
            </a:r>
            <a:r>
              <a:rPr lang="en-GB" sz="1800" dirty="0">
                <a:solidFill>
                  <a:srgbClr val="0070C0"/>
                </a:solidFill>
                <a:latin typeface="Consolas" panose="020B0609020204030204" pitchFamily="49" charset="0"/>
              </a:rPr>
              <a:t> {</a:t>
            </a:r>
          </a:p>
          <a:p>
            <a:pPr marL="0" indent="0">
              <a:buNone/>
            </a:pPr>
            <a:r>
              <a:rPr lang="en-GB" sz="1800" dirty="0">
                <a:solidFill>
                  <a:srgbClr val="0070C0"/>
                </a:solidFill>
                <a:latin typeface="Consolas" panose="020B0609020204030204" pitchFamily="49" charset="0"/>
              </a:rPr>
              <a:t>  </a:t>
            </a:r>
            <a:r>
              <a:rPr lang="en-GB" sz="1800" dirty="0" err="1">
                <a:solidFill>
                  <a:srgbClr val="0070C0"/>
                </a:solidFill>
                <a:latin typeface="Consolas" panose="020B0609020204030204" pitchFamily="49" charset="0"/>
              </a:rPr>
              <a:t>document.</a:t>
            </a:r>
            <a:r>
              <a:rPr lang="en-GB" sz="1800" dirty="0" err="1">
                <a:solidFill>
                  <a:srgbClr val="FFC000"/>
                </a:solidFill>
                <a:latin typeface="Consolas" panose="020B0609020204030204" pitchFamily="49" charset="0"/>
              </a:rPr>
              <a:t>getElementById</a:t>
            </a:r>
            <a:r>
              <a:rPr lang="en-GB" sz="1800" dirty="0">
                <a:solidFill>
                  <a:srgbClr val="0070C0"/>
                </a:solidFill>
                <a:latin typeface="Consolas" panose="020B0609020204030204" pitchFamily="49" charset="0"/>
              </a:rPr>
              <a:t>("</a:t>
            </a:r>
            <a:r>
              <a:rPr lang="en-GB" sz="1800" dirty="0">
                <a:solidFill>
                  <a:srgbClr val="C00000"/>
                </a:solidFill>
                <a:latin typeface="Consolas" panose="020B0609020204030204" pitchFamily="49" charset="0"/>
              </a:rPr>
              <a:t>demo</a:t>
            </a:r>
            <a:r>
              <a:rPr lang="en-GB" sz="1800" dirty="0">
                <a:solidFill>
                  <a:srgbClr val="0070C0"/>
                </a:solidFill>
                <a:latin typeface="Consolas" panose="020B0609020204030204" pitchFamily="49" charset="0"/>
              </a:rPr>
              <a:t>").</a:t>
            </a:r>
            <a:r>
              <a:rPr lang="en-GB" sz="1800" dirty="0" err="1">
                <a:solidFill>
                  <a:srgbClr val="0070C0"/>
                </a:solidFill>
                <a:latin typeface="Consolas" panose="020B0609020204030204" pitchFamily="49" charset="0"/>
              </a:rPr>
              <a:t>style.fontSize</a:t>
            </a:r>
            <a:r>
              <a:rPr lang="en-GB" sz="1800" dirty="0">
                <a:solidFill>
                  <a:srgbClr val="0070C0"/>
                </a:solidFill>
                <a:latin typeface="Consolas" panose="020B0609020204030204" pitchFamily="49" charset="0"/>
              </a:rPr>
              <a:t> = "</a:t>
            </a:r>
            <a:r>
              <a:rPr lang="en-GB" sz="1800" dirty="0">
                <a:solidFill>
                  <a:srgbClr val="C00000"/>
                </a:solidFill>
                <a:latin typeface="Consolas" panose="020B0609020204030204" pitchFamily="49" charset="0"/>
              </a:rPr>
              <a:t>25p</a:t>
            </a:r>
            <a:r>
              <a:rPr lang="en-GB" sz="1800" dirty="0">
                <a:solidFill>
                  <a:srgbClr val="0070C0"/>
                </a:solidFill>
                <a:latin typeface="Consolas" panose="020B0609020204030204" pitchFamily="49" charset="0"/>
              </a:rPr>
              <a:t>x"; </a:t>
            </a:r>
          </a:p>
          <a:p>
            <a:pPr marL="0" indent="0">
              <a:buNone/>
            </a:pPr>
            <a:r>
              <a:rPr lang="en-GB" sz="1800" dirty="0">
                <a:solidFill>
                  <a:srgbClr val="0070C0"/>
                </a:solidFill>
                <a:latin typeface="Consolas" panose="020B0609020204030204" pitchFamily="49" charset="0"/>
              </a:rPr>
              <a:t>  </a:t>
            </a:r>
            <a:r>
              <a:rPr lang="en-GB" sz="1800" dirty="0" err="1">
                <a:solidFill>
                  <a:srgbClr val="0070C0"/>
                </a:solidFill>
                <a:latin typeface="Consolas" panose="020B0609020204030204" pitchFamily="49" charset="0"/>
              </a:rPr>
              <a:t>document.</a:t>
            </a:r>
            <a:r>
              <a:rPr lang="en-GB" sz="1800" dirty="0" err="1">
                <a:solidFill>
                  <a:srgbClr val="FFC000"/>
                </a:solidFill>
                <a:latin typeface="Consolas" panose="020B0609020204030204" pitchFamily="49" charset="0"/>
              </a:rPr>
              <a:t>getElementById</a:t>
            </a:r>
            <a:r>
              <a:rPr lang="en-GB" sz="1800" dirty="0">
                <a:solidFill>
                  <a:srgbClr val="0070C0"/>
                </a:solidFill>
                <a:latin typeface="Consolas" panose="020B0609020204030204" pitchFamily="49" charset="0"/>
              </a:rPr>
              <a:t>("</a:t>
            </a:r>
            <a:r>
              <a:rPr lang="en-GB" sz="1800" dirty="0">
                <a:solidFill>
                  <a:srgbClr val="C00000"/>
                </a:solidFill>
                <a:latin typeface="Consolas" panose="020B0609020204030204" pitchFamily="49" charset="0"/>
              </a:rPr>
              <a:t>demo</a:t>
            </a:r>
            <a:r>
              <a:rPr lang="en-GB" sz="1800" dirty="0">
                <a:solidFill>
                  <a:srgbClr val="0070C0"/>
                </a:solidFill>
                <a:latin typeface="Consolas" panose="020B0609020204030204" pitchFamily="49" charset="0"/>
              </a:rPr>
              <a:t>").</a:t>
            </a:r>
            <a:r>
              <a:rPr lang="en-GB" sz="1800" dirty="0" err="1">
                <a:solidFill>
                  <a:srgbClr val="0070C0"/>
                </a:solidFill>
                <a:latin typeface="Consolas" panose="020B0609020204030204" pitchFamily="49" charset="0"/>
              </a:rPr>
              <a:t>style.color</a:t>
            </a:r>
            <a:r>
              <a:rPr lang="en-GB" sz="1800" dirty="0">
                <a:solidFill>
                  <a:srgbClr val="0070C0"/>
                </a:solidFill>
                <a:latin typeface="Consolas" panose="020B0609020204030204" pitchFamily="49" charset="0"/>
              </a:rPr>
              <a:t> = "</a:t>
            </a:r>
            <a:r>
              <a:rPr lang="en-GB" sz="1800" dirty="0">
                <a:solidFill>
                  <a:srgbClr val="C00000"/>
                </a:solidFill>
                <a:latin typeface="Consolas" panose="020B0609020204030204" pitchFamily="49" charset="0"/>
              </a:rPr>
              <a:t>red</a:t>
            </a:r>
            <a:r>
              <a:rPr lang="en-GB" sz="1800" dirty="0">
                <a:solidFill>
                  <a:srgbClr val="0070C0"/>
                </a:solidFill>
                <a:latin typeface="Consolas" panose="020B0609020204030204" pitchFamily="49" charset="0"/>
              </a:rPr>
              <a:t>";</a:t>
            </a:r>
          </a:p>
          <a:p>
            <a:pPr marL="0" indent="0">
              <a:buNone/>
            </a:pPr>
            <a:r>
              <a:rPr lang="en-GB" sz="1800" dirty="0">
                <a:solidFill>
                  <a:srgbClr val="0070C0"/>
                </a:solidFill>
                <a:latin typeface="Consolas" panose="020B0609020204030204" pitchFamily="49" charset="0"/>
              </a:rPr>
              <a:t>  </a:t>
            </a:r>
            <a:r>
              <a:rPr lang="en-GB" sz="1800" dirty="0" err="1">
                <a:solidFill>
                  <a:srgbClr val="0070C0"/>
                </a:solidFill>
                <a:latin typeface="Consolas" panose="020B0609020204030204" pitchFamily="49" charset="0"/>
              </a:rPr>
              <a:t>document.</a:t>
            </a:r>
            <a:r>
              <a:rPr lang="en-GB" sz="1800" dirty="0" err="1">
                <a:solidFill>
                  <a:srgbClr val="FFC000"/>
                </a:solidFill>
                <a:latin typeface="Consolas" panose="020B0609020204030204" pitchFamily="49" charset="0"/>
              </a:rPr>
              <a:t>getElementById</a:t>
            </a:r>
            <a:r>
              <a:rPr lang="en-GB" sz="1800" dirty="0">
                <a:solidFill>
                  <a:srgbClr val="0070C0"/>
                </a:solidFill>
                <a:latin typeface="Consolas" panose="020B0609020204030204" pitchFamily="49" charset="0"/>
              </a:rPr>
              <a:t>("</a:t>
            </a:r>
            <a:r>
              <a:rPr lang="en-GB" sz="1800" dirty="0">
                <a:solidFill>
                  <a:srgbClr val="C00000"/>
                </a:solidFill>
                <a:latin typeface="Consolas" panose="020B0609020204030204" pitchFamily="49" charset="0"/>
              </a:rPr>
              <a:t>demo</a:t>
            </a:r>
            <a:r>
              <a:rPr lang="en-GB" sz="1800" dirty="0">
                <a:solidFill>
                  <a:srgbClr val="0070C0"/>
                </a:solidFill>
                <a:latin typeface="Consolas" panose="020B0609020204030204" pitchFamily="49" charset="0"/>
              </a:rPr>
              <a:t>").</a:t>
            </a:r>
            <a:r>
              <a:rPr lang="en-GB" sz="1800" dirty="0" err="1">
                <a:solidFill>
                  <a:srgbClr val="0070C0"/>
                </a:solidFill>
                <a:latin typeface="Consolas" panose="020B0609020204030204" pitchFamily="49" charset="0"/>
              </a:rPr>
              <a:t>style.backgroundColor</a:t>
            </a:r>
            <a:r>
              <a:rPr lang="en-GB" sz="1800" dirty="0">
                <a:solidFill>
                  <a:srgbClr val="0070C0"/>
                </a:solidFill>
                <a:latin typeface="Consolas" panose="020B0609020204030204" pitchFamily="49" charset="0"/>
              </a:rPr>
              <a:t> = "</a:t>
            </a:r>
            <a:r>
              <a:rPr lang="en-GB" sz="1800" dirty="0">
                <a:solidFill>
                  <a:srgbClr val="C00000"/>
                </a:solidFill>
                <a:latin typeface="Consolas" panose="020B0609020204030204" pitchFamily="49" charset="0"/>
              </a:rPr>
              <a:t>yellow</a:t>
            </a:r>
            <a:r>
              <a:rPr lang="en-GB" sz="1800" dirty="0">
                <a:solidFill>
                  <a:srgbClr val="0070C0"/>
                </a:solidFill>
                <a:latin typeface="Consolas" panose="020B0609020204030204" pitchFamily="49" charset="0"/>
              </a:rPr>
              <a:t>";        </a:t>
            </a:r>
          </a:p>
          <a:p>
            <a:pPr marL="0" indent="0">
              <a:buNone/>
            </a:pPr>
            <a:r>
              <a:rPr lang="en-GB" sz="1800" dirty="0">
                <a:solidFill>
                  <a:srgbClr val="0070C0"/>
                </a:solidFill>
                <a:latin typeface="Consolas" panose="020B0609020204030204" pitchFamily="49" charset="0"/>
              </a:rPr>
              <a:t>}</a:t>
            </a:r>
          </a:p>
          <a:p>
            <a:pPr marL="0" indent="0">
              <a:buNone/>
            </a:pPr>
            <a:r>
              <a:rPr lang="en-GB" sz="1800" dirty="0">
                <a:solidFill>
                  <a:srgbClr val="0070C0"/>
                </a:solidFill>
                <a:latin typeface="Consolas" panose="020B0609020204030204" pitchFamily="49" charset="0"/>
              </a:rPr>
              <a:t>&lt;/script&gt;</a:t>
            </a:r>
          </a:p>
          <a:p>
            <a:pPr marL="0" indent="0">
              <a:buNone/>
            </a:pPr>
            <a:br>
              <a:rPr lang="en-GB" sz="1800" dirty="0">
                <a:solidFill>
                  <a:srgbClr val="0070C0"/>
                </a:solidFill>
                <a:latin typeface="Consolas" panose="020B0609020204030204" pitchFamily="49" charset="0"/>
              </a:rPr>
            </a:br>
            <a:r>
              <a:rPr lang="en-GB" sz="1800" dirty="0">
                <a:solidFill>
                  <a:srgbClr val="0070C0"/>
                </a:solidFill>
                <a:latin typeface="Consolas" panose="020B0609020204030204" pitchFamily="49" charset="0"/>
              </a:rPr>
              <a:t>&lt;button type="</a:t>
            </a:r>
            <a:r>
              <a:rPr lang="en-GB" sz="1800" dirty="0">
                <a:solidFill>
                  <a:srgbClr val="C00000"/>
                </a:solidFill>
                <a:latin typeface="Consolas" panose="020B0609020204030204" pitchFamily="49" charset="0"/>
              </a:rPr>
              <a:t>button</a:t>
            </a:r>
            <a:r>
              <a:rPr lang="en-GB" sz="1800" dirty="0">
                <a:solidFill>
                  <a:srgbClr val="0070C0"/>
                </a:solidFill>
                <a:latin typeface="Consolas" panose="020B0609020204030204" pitchFamily="49" charset="0"/>
              </a:rPr>
              <a:t>" </a:t>
            </a:r>
            <a:r>
              <a:rPr lang="en-GB" sz="1800" dirty="0" err="1">
                <a:solidFill>
                  <a:srgbClr val="0070C0"/>
                </a:solidFill>
                <a:latin typeface="Consolas" panose="020B0609020204030204" pitchFamily="49" charset="0"/>
              </a:rPr>
              <a:t>onclick</a:t>
            </a:r>
            <a:r>
              <a:rPr lang="en-GB" sz="1800" dirty="0">
                <a:solidFill>
                  <a:srgbClr val="0070C0"/>
                </a:solidFill>
                <a:latin typeface="Consolas" panose="020B0609020204030204" pitchFamily="49" charset="0"/>
              </a:rPr>
              <a:t>="</a:t>
            </a:r>
            <a:r>
              <a:rPr lang="en-GB" sz="1800" dirty="0" err="1">
                <a:solidFill>
                  <a:srgbClr val="FFC000"/>
                </a:solidFill>
                <a:latin typeface="Consolas" panose="020B0609020204030204" pitchFamily="49" charset="0"/>
              </a:rPr>
              <a:t>myFunction</a:t>
            </a:r>
            <a:r>
              <a:rPr lang="en-GB" sz="1800" dirty="0">
                <a:solidFill>
                  <a:srgbClr val="0070C0"/>
                </a:solidFill>
                <a:latin typeface="Consolas" panose="020B0609020204030204" pitchFamily="49" charset="0"/>
              </a:rPr>
              <a:t>()"&gt;</a:t>
            </a:r>
            <a:r>
              <a:rPr lang="en-GB" sz="1800" dirty="0">
                <a:latin typeface="Consolas" panose="020B0609020204030204" pitchFamily="49" charset="0"/>
              </a:rPr>
              <a:t>Click</a:t>
            </a:r>
            <a:r>
              <a:rPr lang="en-GB" sz="1800" dirty="0">
                <a:solidFill>
                  <a:srgbClr val="0070C0"/>
                </a:solidFill>
                <a:latin typeface="Consolas" panose="020B0609020204030204" pitchFamily="49" charset="0"/>
              </a:rPr>
              <a:t> </a:t>
            </a:r>
            <a:r>
              <a:rPr lang="en-GB" sz="1800" dirty="0">
                <a:latin typeface="Consolas" panose="020B0609020204030204" pitchFamily="49" charset="0"/>
              </a:rPr>
              <a:t>Me!</a:t>
            </a:r>
            <a:r>
              <a:rPr lang="en-GB" sz="1800" dirty="0">
                <a:solidFill>
                  <a:srgbClr val="0070C0"/>
                </a:solidFill>
                <a:latin typeface="Consolas" panose="020B0609020204030204" pitchFamily="49" charset="0"/>
              </a:rPr>
              <a:t>&lt;/button&gt;</a:t>
            </a:r>
          </a:p>
          <a:p>
            <a:pPr marL="0" indent="0">
              <a:buNone/>
            </a:pPr>
            <a:br>
              <a:rPr lang="en-GB" sz="1800" dirty="0">
                <a:solidFill>
                  <a:srgbClr val="0070C0"/>
                </a:solidFill>
                <a:latin typeface="Consolas" panose="020B0609020204030204" pitchFamily="49" charset="0"/>
              </a:rPr>
            </a:br>
            <a:r>
              <a:rPr lang="en-GB" sz="1800" dirty="0">
                <a:solidFill>
                  <a:srgbClr val="0070C0"/>
                </a:solidFill>
                <a:latin typeface="Consolas" panose="020B0609020204030204" pitchFamily="49" charset="0"/>
              </a:rPr>
              <a:t>&lt;/body&gt;</a:t>
            </a:r>
          </a:p>
          <a:p>
            <a:pPr marL="0" indent="0">
              <a:buNone/>
            </a:pPr>
            <a:r>
              <a:rPr lang="en-GB" sz="1800" dirty="0">
                <a:solidFill>
                  <a:srgbClr val="0070C0"/>
                </a:solidFill>
                <a:latin typeface="Consolas" panose="020B0609020204030204" pitchFamily="49" charset="0"/>
              </a:rPr>
              <a:t>&lt;/html&gt;</a:t>
            </a:r>
            <a:endParaRPr lang="en-GB" sz="1800" b="0" dirty="0">
              <a:solidFill>
                <a:srgbClr val="0070C0"/>
              </a:solidFill>
              <a:effectLst/>
              <a:latin typeface="Consolas" panose="020B0609020204030204" pitchFamily="49" charset="0"/>
            </a:endParaRPr>
          </a:p>
        </p:txBody>
      </p:sp>
    </p:spTree>
    <p:extLst>
      <p:ext uri="{BB962C8B-B14F-4D97-AF65-F5344CB8AC3E}">
        <p14:creationId xmlns:p14="http://schemas.microsoft.com/office/powerpoint/2010/main" val="21782881"/>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Event Handlers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6577144"/>
              </p:ext>
            </p:extLst>
          </p:nvPr>
        </p:nvGraphicFramePr>
        <p:xfrm>
          <a:off x="1879952" y="2053287"/>
          <a:ext cx="8229600" cy="4419600"/>
        </p:xfrm>
        <a:graphic>
          <a:graphicData uri="http://schemas.openxmlformats.org/drawingml/2006/table">
            <a:tbl>
              <a:tblPr firstRow="1" bandRow="1">
                <a:tableStyleId>{5C22544A-7EE6-4342-B048-85BDC9FD1C3A}</a:tableStyleId>
              </a:tblPr>
              <a:tblGrid>
                <a:gridCol w="3168352">
                  <a:extLst>
                    <a:ext uri="{9D8B030D-6E8A-4147-A177-3AD203B41FA5}">
                      <a16:colId xmlns:a16="http://schemas.microsoft.com/office/drawing/2014/main" val="20000"/>
                    </a:ext>
                  </a:extLst>
                </a:gridCol>
                <a:gridCol w="5061248">
                  <a:extLst>
                    <a:ext uri="{9D8B030D-6E8A-4147-A177-3AD203B41FA5}">
                      <a16:colId xmlns:a16="http://schemas.microsoft.com/office/drawing/2014/main" val="20001"/>
                    </a:ext>
                  </a:extLst>
                </a:gridCol>
              </a:tblGrid>
              <a:tr h="370840">
                <a:tc>
                  <a:txBody>
                    <a:bodyPr/>
                    <a:lstStyle/>
                    <a:p>
                      <a:pPr algn="ctr"/>
                      <a:r>
                        <a:rPr lang="en-GB" sz="2800" b="1" kern="1200" baseline="0" dirty="0">
                          <a:solidFill>
                            <a:schemeClr val="tx1"/>
                          </a:solidFill>
                          <a:latin typeface="+mn-lt"/>
                          <a:ea typeface="+mn-ea"/>
                          <a:cs typeface="+mn-cs"/>
                        </a:rPr>
                        <a:t>EVENT HANDLER</a:t>
                      </a:r>
                    </a:p>
                  </a:txBody>
                  <a:tcPr/>
                </a:tc>
                <a:tc>
                  <a:txBody>
                    <a:bodyPr/>
                    <a:lstStyle/>
                    <a:p>
                      <a:pPr algn="ctr"/>
                      <a:r>
                        <a:rPr lang="en-GB" sz="2800" b="1" kern="1200" baseline="0" dirty="0">
                          <a:solidFill>
                            <a:schemeClr val="tx1"/>
                          </a:solidFill>
                          <a:latin typeface="+mn-lt"/>
                          <a:ea typeface="+mn-ea"/>
                          <a:cs typeface="+mn-cs"/>
                        </a:rPr>
                        <a:t>COMMENTS</a:t>
                      </a:r>
                      <a:endParaRPr lang="en-GB" sz="2800" dirty="0">
                        <a:solidFill>
                          <a:schemeClr val="tx1"/>
                        </a:solidFill>
                      </a:endParaRPr>
                    </a:p>
                  </a:txBody>
                  <a:tcPr/>
                </a:tc>
                <a:extLst>
                  <a:ext uri="{0D108BD9-81ED-4DB2-BD59-A6C34878D82A}">
                    <a16:rowId xmlns:a16="http://schemas.microsoft.com/office/drawing/2014/main" val="10000"/>
                  </a:ext>
                </a:extLst>
              </a:tr>
              <a:tr h="370840">
                <a:tc>
                  <a:txBody>
                    <a:bodyPr/>
                    <a:lstStyle/>
                    <a:p>
                      <a:pPr algn="ctr"/>
                      <a:r>
                        <a:rPr lang="en-GB" sz="2000" b="1" kern="1200" baseline="0" dirty="0" err="1">
                          <a:solidFill>
                            <a:schemeClr val="tx1"/>
                          </a:solidFill>
                          <a:latin typeface="+mn-lt"/>
                          <a:ea typeface="+mn-ea"/>
                          <a:cs typeface="+mn-cs"/>
                        </a:rPr>
                        <a:t>onChange</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baseline="0" dirty="0">
                          <a:solidFill>
                            <a:schemeClr val="tx1"/>
                          </a:solidFill>
                          <a:latin typeface="+mn-lt"/>
                          <a:ea typeface="+mn-ea"/>
                          <a:cs typeface="+mn-cs"/>
                        </a:rPr>
                        <a:t>Occurs when the value in an input field changes</a:t>
                      </a:r>
                    </a:p>
                  </a:txBody>
                  <a:tcPr/>
                </a:tc>
                <a:extLst>
                  <a:ext uri="{0D108BD9-81ED-4DB2-BD59-A6C34878D82A}">
                    <a16:rowId xmlns:a16="http://schemas.microsoft.com/office/drawing/2014/main" val="10001"/>
                  </a:ext>
                </a:extLst>
              </a:tr>
              <a:tr h="370840">
                <a:tc>
                  <a:txBody>
                    <a:bodyPr/>
                    <a:lstStyle/>
                    <a:p>
                      <a:pPr algn="ctr"/>
                      <a:r>
                        <a:rPr lang="en-GB" sz="2000" b="1" kern="1200" baseline="0" dirty="0" err="1">
                          <a:solidFill>
                            <a:schemeClr val="tx1"/>
                          </a:solidFill>
                          <a:latin typeface="+mn-lt"/>
                          <a:ea typeface="+mn-ea"/>
                          <a:cs typeface="+mn-cs"/>
                        </a:rPr>
                        <a:t>onClick</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baseline="0" dirty="0">
                          <a:solidFill>
                            <a:schemeClr val="tx1"/>
                          </a:solidFill>
                          <a:latin typeface="+mn-lt"/>
                          <a:ea typeface="+mn-ea"/>
                          <a:cs typeface="+mn-cs"/>
                        </a:rPr>
                        <a:t>Occurs when a user clicks the mouse on the element in question</a:t>
                      </a:r>
                    </a:p>
                  </a:txBody>
                  <a:tcPr/>
                </a:tc>
                <a:extLst>
                  <a:ext uri="{0D108BD9-81ED-4DB2-BD59-A6C34878D82A}">
                    <a16:rowId xmlns:a16="http://schemas.microsoft.com/office/drawing/2014/main" val="10002"/>
                  </a:ext>
                </a:extLst>
              </a:tr>
              <a:tr h="370840">
                <a:tc>
                  <a:txBody>
                    <a:bodyPr/>
                    <a:lstStyle/>
                    <a:p>
                      <a:pPr algn="ctr"/>
                      <a:r>
                        <a:rPr lang="en-GB" sz="2000" b="1" kern="1200" baseline="0" dirty="0" err="1">
                          <a:solidFill>
                            <a:schemeClr val="tx1"/>
                          </a:solidFill>
                          <a:latin typeface="+mn-lt"/>
                          <a:ea typeface="+mn-ea"/>
                          <a:cs typeface="+mn-cs"/>
                        </a:rPr>
                        <a:t>onLoad</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baseline="0" dirty="0">
                          <a:solidFill>
                            <a:schemeClr val="tx1"/>
                          </a:solidFill>
                          <a:latin typeface="+mn-lt"/>
                          <a:ea typeface="+mn-ea"/>
                          <a:cs typeface="+mn-cs"/>
                        </a:rPr>
                        <a:t>Occurs when the page has finished loading</a:t>
                      </a:r>
                    </a:p>
                  </a:txBody>
                  <a:tcPr/>
                </a:tc>
                <a:extLst>
                  <a:ext uri="{0D108BD9-81ED-4DB2-BD59-A6C34878D82A}">
                    <a16:rowId xmlns:a16="http://schemas.microsoft.com/office/drawing/2014/main" val="10003"/>
                  </a:ext>
                </a:extLst>
              </a:tr>
              <a:tr h="370840">
                <a:tc>
                  <a:txBody>
                    <a:bodyPr/>
                    <a:lstStyle/>
                    <a:p>
                      <a:pPr algn="ctr"/>
                      <a:r>
                        <a:rPr lang="en-GB" sz="2000" b="1" kern="1200" baseline="0" dirty="0" err="1">
                          <a:solidFill>
                            <a:schemeClr val="tx1"/>
                          </a:solidFill>
                          <a:latin typeface="+mn-lt"/>
                          <a:ea typeface="+mn-ea"/>
                          <a:cs typeface="+mn-cs"/>
                        </a:rPr>
                        <a:t>onMouseOver</a:t>
                      </a:r>
                      <a:r>
                        <a:rPr lang="en-GB" sz="2000" b="1" kern="1200" baseline="0" dirty="0">
                          <a:solidFill>
                            <a:schemeClr val="tx1"/>
                          </a:solidFill>
                          <a:latin typeface="+mn-lt"/>
                          <a:ea typeface="+mn-ea"/>
                          <a:cs typeface="+mn-cs"/>
                        </a:rPr>
                        <a:t> </a:t>
                      </a:r>
                      <a:endParaRPr lang="en-GB" sz="2000" dirty="0"/>
                    </a:p>
                  </a:txBody>
                  <a:tcPr/>
                </a:tc>
                <a:tc>
                  <a:txBody>
                    <a:bodyPr/>
                    <a:lstStyle/>
                    <a:p>
                      <a:pPr algn="l"/>
                      <a:r>
                        <a:rPr lang="en-GB" sz="2000" b="1" kern="1200" baseline="0" dirty="0">
                          <a:solidFill>
                            <a:schemeClr val="tx1"/>
                          </a:solidFill>
                          <a:latin typeface="+mn-lt"/>
                          <a:ea typeface="+mn-ea"/>
                          <a:cs typeface="+mn-cs"/>
                        </a:rPr>
                        <a:t>Occurs when the mouse pointer enters the screen area occupied by the element in question …</a:t>
                      </a:r>
                    </a:p>
                  </a:txBody>
                  <a:tcPr/>
                </a:tc>
                <a:extLst>
                  <a:ext uri="{0D108BD9-81ED-4DB2-BD59-A6C34878D82A}">
                    <a16:rowId xmlns:a16="http://schemas.microsoft.com/office/drawing/2014/main" val="10004"/>
                  </a:ext>
                </a:extLst>
              </a:tr>
              <a:tr h="370840">
                <a:tc>
                  <a:txBody>
                    <a:bodyPr/>
                    <a:lstStyle/>
                    <a:p>
                      <a:pPr algn="ctr"/>
                      <a:r>
                        <a:rPr lang="en-GB" sz="2000" b="1" kern="1200" baseline="0" dirty="0" err="1">
                          <a:solidFill>
                            <a:schemeClr val="tx1"/>
                          </a:solidFill>
                          <a:latin typeface="+mn-lt"/>
                          <a:ea typeface="+mn-ea"/>
                          <a:cs typeface="+mn-cs"/>
                        </a:rPr>
                        <a:t>onMouseOut</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baseline="0" dirty="0">
                          <a:solidFill>
                            <a:schemeClr val="tx1"/>
                          </a:solidFill>
                          <a:latin typeface="+mn-lt"/>
                          <a:ea typeface="+mn-ea"/>
                          <a:cs typeface="+mn-cs"/>
                        </a:rPr>
                        <a:t>… and when it leaves</a:t>
                      </a:r>
                    </a:p>
                    <a:p>
                      <a:pPr algn="l"/>
                      <a:endParaRPr lang="en-GB" sz="2000" dirty="0"/>
                    </a:p>
                  </a:txBody>
                  <a:tcPr/>
                </a:tc>
                <a:extLst>
                  <a:ext uri="{0D108BD9-81ED-4DB2-BD59-A6C34878D82A}">
                    <a16:rowId xmlns:a16="http://schemas.microsoft.com/office/drawing/2014/main" val="10005"/>
                  </a:ext>
                </a:extLst>
              </a:tr>
              <a:tr h="370840">
                <a:tc>
                  <a:txBody>
                    <a:bodyPr/>
                    <a:lstStyle/>
                    <a:p>
                      <a:pPr algn="ctr"/>
                      <a:r>
                        <a:rPr lang="en-GB" sz="2000" b="1" kern="1200" baseline="0" dirty="0" err="1">
                          <a:solidFill>
                            <a:schemeClr val="tx1"/>
                          </a:solidFill>
                          <a:latin typeface="+mn-lt"/>
                          <a:ea typeface="+mn-ea"/>
                          <a:cs typeface="+mn-cs"/>
                        </a:rPr>
                        <a:t>onSubmit</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baseline="0" dirty="0">
                          <a:solidFill>
                            <a:schemeClr val="tx1"/>
                          </a:solidFill>
                          <a:latin typeface="+mn-lt"/>
                          <a:ea typeface="+mn-ea"/>
                          <a:cs typeface="+mn-cs"/>
                        </a:rPr>
                        <a:t>Occurs at the point a form is submitted</a:t>
                      </a:r>
                      <a:endParaRPr lang="en-GB" sz="2000" dirty="0">
                        <a:solidFill>
                          <a:schemeClr val="tx1"/>
                        </a:solidFill>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792754383"/>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JavaScript external files</a:t>
            </a:r>
            <a:endParaRPr lang="en-GB" dirty="0"/>
          </a:p>
        </p:txBody>
      </p:sp>
      <p:sp>
        <p:nvSpPr>
          <p:cNvPr id="3" name="Content Placeholder 2"/>
          <p:cNvSpPr>
            <a:spLocks noGrp="1"/>
          </p:cNvSpPr>
          <p:nvPr>
            <p:ph idx="1"/>
          </p:nvPr>
        </p:nvSpPr>
        <p:spPr/>
        <p:txBody>
          <a:bodyPr>
            <a:normAutofit fontScale="92500" lnSpcReduction="10000"/>
          </a:bodyPr>
          <a:lstStyle/>
          <a:p>
            <a:r>
              <a:rPr lang="en-GB" dirty="0"/>
              <a:t>Placing JavaScript functions into external files allows them to be made available to a number of different web pages without having to retype any code. It also makes them easier to maintain because the latest version is automatically linked into the calling HTML page each time that page is requested.</a:t>
            </a:r>
          </a:p>
          <a:p>
            <a:r>
              <a:rPr lang="en-GB" dirty="0"/>
              <a:t>It is possible to build up substantial JavaScript libraries in this way, linking them into web pages when their particular functions are required.</a:t>
            </a:r>
          </a:p>
          <a:p>
            <a:endParaRPr lang="en-GB" dirty="0"/>
          </a:p>
          <a:p>
            <a:r>
              <a:rPr lang="en-GB" dirty="0">
                <a:ea typeface="+mn-lt"/>
                <a:cs typeface="+mn-lt"/>
              </a:rPr>
              <a:t>JavaScript can be accessed from a file by:</a:t>
            </a:r>
            <a:endParaRPr lang="en-US" dirty="0">
              <a:ea typeface="+mn-lt"/>
              <a:cs typeface="+mn-lt"/>
            </a:endParaRPr>
          </a:p>
          <a:p>
            <a:endParaRPr lang="en-GB" dirty="0">
              <a:ea typeface="+mn-lt"/>
              <a:cs typeface="+mn-lt"/>
            </a:endParaRPr>
          </a:p>
          <a:p>
            <a:r>
              <a:rPr lang="en-GB" b="1" dirty="0">
                <a:ea typeface="+mn-lt"/>
                <a:cs typeface="+mn-lt"/>
              </a:rPr>
              <a:t>&lt;script </a:t>
            </a:r>
            <a:r>
              <a:rPr lang="en-GB" b="1" dirty="0" err="1">
                <a:ea typeface="+mn-lt"/>
                <a:cs typeface="+mn-lt"/>
              </a:rPr>
              <a:t>src</a:t>
            </a:r>
            <a:r>
              <a:rPr lang="en-GB" b="1" dirty="0">
                <a:ea typeface="+mn-lt"/>
                <a:cs typeface="+mn-lt"/>
              </a:rPr>
              <a:t>="file.js" type="text/</a:t>
            </a:r>
            <a:r>
              <a:rPr lang="en-GB" b="1" dirty="0" err="1">
                <a:ea typeface="+mn-lt"/>
                <a:cs typeface="+mn-lt"/>
              </a:rPr>
              <a:t>javascript</a:t>
            </a:r>
            <a:r>
              <a:rPr lang="en-GB" b="1" dirty="0">
                <a:ea typeface="+mn-lt"/>
                <a:cs typeface="+mn-lt"/>
              </a:rPr>
              <a:t>"&gt;&lt;/script&gt;</a:t>
            </a:r>
            <a:endParaRPr lang="en-GB" dirty="0"/>
          </a:p>
          <a:p>
            <a:endParaRPr lang="en-GB" dirty="0"/>
          </a:p>
        </p:txBody>
      </p:sp>
    </p:spTree>
    <p:extLst>
      <p:ext uri="{BB962C8B-B14F-4D97-AF65-F5344CB8AC3E}">
        <p14:creationId xmlns:p14="http://schemas.microsoft.com/office/powerpoint/2010/main" val="360652045"/>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JavaScript</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endParaRPr lang="en-GB" dirty="0">
              <a:cs typeface="Calibri"/>
            </a:endParaRPr>
          </a:p>
          <a:p>
            <a:pPr>
              <a:buNone/>
            </a:pPr>
            <a:r>
              <a:rPr lang="en-GB" dirty="0">
                <a:ea typeface="+mn-lt"/>
                <a:cs typeface="+mn-lt"/>
              </a:rPr>
              <a:t>JavaScript is the world's most popular programming language.</a:t>
            </a:r>
            <a:endParaRPr lang="en-GB" dirty="0"/>
          </a:p>
          <a:p>
            <a:pPr>
              <a:buNone/>
            </a:pPr>
            <a:r>
              <a:rPr lang="en-GB" dirty="0">
                <a:ea typeface="+mn-lt"/>
                <a:cs typeface="+mn-lt"/>
              </a:rPr>
              <a:t>JavaScript is the programming language of the Web.</a:t>
            </a:r>
            <a:endParaRPr lang="en-GB" dirty="0"/>
          </a:p>
          <a:p>
            <a:pPr>
              <a:buNone/>
            </a:pPr>
            <a:r>
              <a:rPr lang="en-GB" dirty="0">
                <a:ea typeface="+mn-lt"/>
                <a:cs typeface="+mn-lt"/>
              </a:rPr>
              <a:t>JavaScript is easy to learn</a:t>
            </a:r>
            <a:endParaRPr lang="en-GB" dirty="0"/>
          </a:p>
          <a:p>
            <a:pPr>
              <a:buNone/>
            </a:pPr>
            <a:endParaRPr lang="en-GB" dirty="0">
              <a:cs typeface="Calibri"/>
            </a:endParaRPr>
          </a:p>
          <a:p>
            <a:pPr marL="0" indent="0">
              <a:buNone/>
            </a:pPr>
            <a:r>
              <a:rPr lang="en-GB" dirty="0" err="1">
                <a:ea typeface="+mn-lt"/>
                <a:cs typeface="+mn-lt"/>
              </a:rPr>
              <a:t>Javascript</a:t>
            </a:r>
            <a:r>
              <a:rPr lang="en-GB" dirty="0">
                <a:ea typeface="+mn-lt"/>
                <a:cs typeface="+mn-lt"/>
              </a:rPr>
              <a:t> can also be accessed from a file similar to external CSS files</a:t>
            </a:r>
            <a:endParaRPr lang="en-US" dirty="0">
              <a:ea typeface="+mn-lt"/>
              <a:cs typeface="+mn-lt"/>
            </a:endParaRPr>
          </a:p>
          <a:p>
            <a:pPr>
              <a:buNone/>
            </a:pPr>
            <a:endParaRPr lang="en-GB" dirty="0">
              <a:ea typeface="+mn-lt"/>
              <a:cs typeface="+mn-lt"/>
            </a:endParaRPr>
          </a:p>
          <a:p>
            <a:pPr>
              <a:buNone/>
            </a:pPr>
            <a:r>
              <a:rPr lang="en-GB" b="1" dirty="0">
                <a:ea typeface="+mn-lt"/>
                <a:cs typeface="+mn-lt"/>
              </a:rPr>
              <a:t>&lt;script </a:t>
            </a:r>
            <a:r>
              <a:rPr lang="en-GB" b="1" dirty="0" err="1">
                <a:ea typeface="+mn-lt"/>
                <a:cs typeface="+mn-lt"/>
              </a:rPr>
              <a:t>src</a:t>
            </a:r>
            <a:r>
              <a:rPr lang="en-GB" b="1" dirty="0">
                <a:ea typeface="+mn-lt"/>
                <a:cs typeface="+mn-lt"/>
              </a:rPr>
              <a:t>="file.js" type="text/</a:t>
            </a:r>
            <a:r>
              <a:rPr lang="en-GB" b="1" dirty="0" err="1">
                <a:ea typeface="+mn-lt"/>
                <a:cs typeface="+mn-lt"/>
              </a:rPr>
              <a:t>javascript</a:t>
            </a:r>
            <a:r>
              <a:rPr lang="en-GB" b="1" dirty="0">
                <a:ea typeface="+mn-lt"/>
                <a:cs typeface="+mn-lt"/>
              </a:rPr>
              <a:t>"&gt;&lt;/script&gt;</a:t>
            </a:r>
            <a:endParaRPr lang="en-GB" dirty="0"/>
          </a:p>
          <a:p>
            <a:pPr>
              <a:buNone/>
            </a:pPr>
            <a:endParaRPr lang="en-GB" b="1" dirty="0">
              <a:cs typeface="Calibri"/>
            </a:endParaRPr>
          </a:p>
        </p:txBody>
      </p:sp>
    </p:spTree>
    <p:extLst>
      <p:ext uri="{BB962C8B-B14F-4D97-AF65-F5344CB8AC3E}">
        <p14:creationId xmlns:p14="http://schemas.microsoft.com/office/powerpoint/2010/main" val="3099462308"/>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1E1DA-FEF5-48C2-B663-FEB070D84327}"/>
              </a:ext>
            </a:extLst>
          </p:cNvPr>
          <p:cNvSpPr>
            <a:spLocks noGrp="1"/>
          </p:cNvSpPr>
          <p:nvPr>
            <p:ph type="title"/>
          </p:nvPr>
        </p:nvSpPr>
        <p:spPr/>
        <p:txBody>
          <a:bodyPr/>
          <a:lstStyle/>
          <a:p>
            <a:r>
              <a:rPr lang="en-US">
                <a:cs typeface="Calibri"/>
              </a:rPr>
              <a:t>Variables</a:t>
            </a:r>
            <a:endParaRPr lang="en-US"/>
          </a:p>
        </p:txBody>
      </p:sp>
      <p:sp>
        <p:nvSpPr>
          <p:cNvPr id="3" name="Content Placeholder 2">
            <a:extLst>
              <a:ext uri="{FF2B5EF4-FFF2-40B4-BE49-F238E27FC236}">
                <a16:creationId xmlns:a16="http://schemas.microsoft.com/office/drawing/2014/main" id="{44FF0D95-D2F2-4A4C-8557-E2BA3E046FCE}"/>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en-US"/>
              <a:t>JavaScript Identifiers</a:t>
            </a:r>
            <a:endParaRPr lang="en-US">
              <a:cs typeface="Calibri" panose="020F0502020204030204"/>
            </a:endParaRPr>
          </a:p>
          <a:p>
            <a:pPr marL="0" indent="0">
              <a:buNone/>
            </a:pPr>
            <a:endParaRPr lang="en-US" dirty="0">
              <a:ea typeface="+mn-lt"/>
              <a:cs typeface="+mn-lt"/>
            </a:endParaRPr>
          </a:p>
          <a:p>
            <a:pPr marL="0" indent="0">
              <a:buNone/>
            </a:pPr>
            <a:r>
              <a:rPr lang="en-US">
                <a:ea typeface="+mn-lt"/>
                <a:cs typeface="+mn-lt"/>
              </a:rPr>
              <a:t>All JavaScript </a:t>
            </a:r>
            <a:r>
              <a:rPr lang="en-US" b="1">
                <a:ea typeface="+mn-lt"/>
                <a:cs typeface="+mn-lt"/>
              </a:rPr>
              <a:t>variables</a:t>
            </a:r>
            <a:r>
              <a:rPr lang="en-US">
                <a:ea typeface="+mn-lt"/>
                <a:cs typeface="+mn-lt"/>
              </a:rPr>
              <a:t> must be </a:t>
            </a:r>
            <a:r>
              <a:rPr lang="en-US" b="1">
                <a:ea typeface="+mn-lt"/>
                <a:cs typeface="+mn-lt"/>
              </a:rPr>
              <a:t>identified</a:t>
            </a:r>
            <a:r>
              <a:rPr lang="en-US">
                <a:ea typeface="+mn-lt"/>
                <a:cs typeface="+mn-lt"/>
              </a:rPr>
              <a:t> with </a:t>
            </a:r>
            <a:r>
              <a:rPr lang="en-US" b="1">
                <a:ea typeface="+mn-lt"/>
                <a:cs typeface="+mn-lt"/>
              </a:rPr>
              <a:t>unique names</a:t>
            </a:r>
            <a:r>
              <a:rPr lang="en-US">
                <a:ea typeface="+mn-lt"/>
                <a:cs typeface="+mn-lt"/>
              </a:rPr>
              <a:t>.</a:t>
            </a:r>
            <a:endParaRPr lang="en-US">
              <a:cs typeface="Calibri" panose="020F0502020204030204"/>
            </a:endParaRPr>
          </a:p>
          <a:p>
            <a:pPr marL="0" indent="0">
              <a:buNone/>
            </a:pPr>
            <a:r>
              <a:rPr lang="en-US">
                <a:ea typeface="+mn-lt"/>
                <a:cs typeface="+mn-lt"/>
              </a:rPr>
              <a:t>These unique names are called </a:t>
            </a:r>
            <a:r>
              <a:rPr lang="en-US" b="1">
                <a:ea typeface="+mn-lt"/>
                <a:cs typeface="+mn-lt"/>
              </a:rPr>
              <a:t>identifiers</a:t>
            </a:r>
            <a:r>
              <a:rPr lang="en-US">
                <a:ea typeface="+mn-lt"/>
                <a:cs typeface="+mn-lt"/>
              </a:rPr>
              <a:t>.</a:t>
            </a:r>
            <a:endParaRPr lang="en-US">
              <a:cs typeface="Calibri" panose="020F0502020204030204"/>
            </a:endParaRPr>
          </a:p>
          <a:p>
            <a:pPr marL="0" indent="0">
              <a:buNone/>
            </a:pPr>
            <a:r>
              <a:rPr lang="en-US">
                <a:ea typeface="+mn-lt"/>
                <a:cs typeface="+mn-lt"/>
              </a:rPr>
              <a:t>Identifiers can be short names (like x and y) or more descriptive names (age, sum, totalVolume).</a:t>
            </a:r>
            <a:endParaRPr lang="en-US">
              <a:cs typeface="Calibri" panose="020F0502020204030204"/>
            </a:endParaRPr>
          </a:p>
          <a:p>
            <a:pPr marL="0" indent="0">
              <a:buNone/>
            </a:pPr>
            <a:r>
              <a:rPr lang="en-US">
                <a:ea typeface="+mn-lt"/>
                <a:cs typeface="+mn-lt"/>
              </a:rPr>
              <a:t>The general rules for constructing names for variables (unique identifiers) are:</a:t>
            </a:r>
            <a:endParaRPr lang="en-US">
              <a:cs typeface="Calibri" panose="020F0502020204030204"/>
            </a:endParaRPr>
          </a:p>
          <a:p>
            <a:pPr marL="0" indent="0">
              <a:buNone/>
            </a:pPr>
            <a:r>
              <a:rPr lang="en-US">
                <a:ea typeface="+mn-lt"/>
                <a:cs typeface="+mn-lt"/>
              </a:rPr>
              <a:t>Names can contain letters, digits, underscores, and dollar signs.</a:t>
            </a:r>
            <a:endParaRPr lang="en-US">
              <a:cs typeface="Calibri" panose="020F0502020204030204"/>
            </a:endParaRPr>
          </a:p>
          <a:p>
            <a:pPr marL="0" indent="0">
              <a:buNone/>
            </a:pPr>
            <a:r>
              <a:rPr lang="en-US">
                <a:ea typeface="+mn-lt"/>
                <a:cs typeface="+mn-lt"/>
              </a:rPr>
              <a:t>Names must begin with a letter</a:t>
            </a:r>
            <a:endParaRPr lang="en-US">
              <a:cs typeface="Calibri" panose="020F0502020204030204"/>
            </a:endParaRPr>
          </a:p>
          <a:p>
            <a:pPr marL="0" indent="0">
              <a:buNone/>
            </a:pPr>
            <a:r>
              <a:rPr lang="en-US">
                <a:ea typeface="+mn-lt"/>
                <a:cs typeface="+mn-lt"/>
              </a:rPr>
              <a:t>Names can also begin with $ and _ (but we will not use it in this tutorial)</a:t>
            </a:r>
            <a:endParaRPr lang="en-US">
              <a:cs typeface="Calibri" panose="020F0502020204030204"/>
            </a:endParaRPr>
          </a:p>
          <a:p>
            <a:pPr marL="0" indent="0">
              <a:buNone/>
            </a:pPr>
            <a:r>
              <a:rPr lang="en-US">
                <a:ea typeface="+mn-lt"/>
                <a:cs typeface="+mn-lt"/>
              </a:rPr>
              <a:t>Names are case sensitive (y and Y are different variables)</a:t>
            </a:r>
            <a:endParaRPr lang="en-US">
              <a:cs typeface="Calibri" panose="020F0502020204030204"/>
            </a:endParaRPr>
          </a:p>
          <a:p>
            <a:pPr marL="0" indent="0">
              <a:buNone/>
            </a:pPr>
            <a:r>
              <a:rPr lang="en-US">
                <a:ea typeface="+mn-lt"/>
                <a:cs typeface="+mn-lt"/>
              </a:rPr>
              <a:t>Reserved words (like JavaScript keywords) cannot be used as name</a:t>
            </a:r>
            <a:endParaRPr lang="en-US">
              <a:cs typeface="Calibri" panose="020F0502020204030204"/>
            </a:endParaRPr>
          </a:p>
          <a:p>
            <a:pPr marL="0" indent="0">
              <a:buNone/>
            </a:pPr>
            <a:endParaRPr lang="en-US" dirty="0">
              <a:cs typeface="Calibri"/>
            </a:endParaRPr>
          </a:p>
        </p:txBody>
      </p:sp>
    </p:spTree>
    <p:extLst>
      <p:ext uri="{BB962C8B-B14F-4D97-AF65-F5344CB8AC3E}">
        <p14:creationId xmlns:p14="http://schemas.microsoft.com/office/powerpoint/2010/main" val="434486537"/>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Variables</a:t>
            </a:r>
          </a:p>
        </p:txBody>
      </p:sp>
      <p:sp>
        <p:nvSpPr>
          <p:cNvPr id="3" name="Content Placeholder 2"/>
          <p:cNvSpPr>
            <a:spLocks noGrp="1"/>
          </p:cNvSpPr>
          <p:nvPr>
            <p:ph sz="half" idx="1"/>
          </p:nvPr>
        </p:nvSpPr>
        <p:spPr/>
        <p:txBody>
          <a:bodyPr>
            <a:normAutofit fontScale="85000" lnSpcReduction="20000"/>
          </a:bodyPr>
          <a:lstStyle/>
          <a:p>
            <a:r>
              <a:rPr lang="en-GB" dirty="0"/>
              <a:t>Variables are softly typed, you do not have to declare the data type</a:t>
            </a:r>
          </a:p>
          <a:p>
            <a:r>
              <a:rPr lang="en-GB" dirty="0"/>
              <a:t>Data types:</a:t>
            </a:r>
          </a:p>
          <a:p>
            <a:pPr lvl="1"/>
            <a:r>
              <a:rPr lang="en-GB" dirty="0"/>
              <a:t>Number</a:t>
            </a:r>
          </a:p>
          <a:p>
            <a:pPr lvl="1"/>
            <a:r>
              <a:rPr lang="en-GB" dirty="0"/>
              <a:t>String</a:t>
            </a:r>
          </a:p>
          <a:p>
            <a:pPr lvl="1"/>
            <a:r>
              <a:rPr lang="en-GB" dirty="0"/>
              <a:t>Boolean</a:t>
            </a:r>
          </a:p>
          <a:p>
            <a:pPr lvl="1"/>
            <a:r>
              <a:rPr lang="en-GB" dirty="0"/>
              <a:t>Array [ ]</a:t>
            </a:r>
          </a:p>
          <a:p>
            <a:pPr lvl="1"/>
            <a:r>
              <a:rPr lang="en-GB" dirty="0"/>
              <a:t>Object { }</a:t>
            </a:r>
          </a:p>
          <a:p>
            <a:pPr lvl="1"/>
            <a:endParaRPr lang="en-GB" dirty="0"/>
          </a:p>
          <a:p>
            <a:r>
              <a:rPr lang="en-GB" dirty="0"/>
              <a:t>Variables can be declared using:</a:t>
            </a:r>
          </a:p>
          <a:p>
            <a:pPr lvl="1"/>
            <a:r>
              <a:rPr lang="en-GB" dirty="0" err="1"/>
              <a:t>var</a:t>
            </a:r>
            <a:r>
              <a:rPr lang="en-GB" dirty="0"/>
              <a:t> – globally outside any function, locally within a function</a:t>
            </a:r>
          </a:p>
          <a:p>
            <a:pPr lvl="1"/>
            <a:r>
              <a:rPr lang="en-GB" dirty="0" err="1"/>
              <a:t>const</a:t>
            </a:r>
            <a:r>
              <a:rPr lang="en-GB" dirty="0"/>
              <a:t> – cannot be reassigned</a:t>
            </a:r>
          </a:p>
          <a:p>
            <a:pPr lvl="1"/>
            <a:r>
              <a:rPr lang="en-GB" dirty="0"/>
              <a:t>let - globally outside any function, locally within a function</a:t>
            </a:r>
          </a:p>
          <a:p>
            <a:endParaRPr lang="en-GB" dirty="0"/>
          </a:p>
        </p:txBody>
      </p:sp>
      <p:sp>
        <p:nvSpPr>
          <p:cNvPr id="4" name="Content Placeholder 3"/>
          <p:cNvSpPr>
            <a:spLocks noGrp="1"/>
          </p:cNvSpPr>
          <p:nvPr>
            <p:ph sz="half" idx="2"/>
          </p:nvPr>
        </p:nvSpPr>
        <p:spPr>
          <a:xfrm>
            <a:off x="7252138" y="1825625"/>
            <a:ext cx="4053537" cy="4855076"/>
          </a:xfrm>
        </p:spPr>
        <p:txBody>
          <a:bodyPr>
            <a:normAutofit fontScale="85000" lnSpcReduction="20000"/>
          </a:bodyPr>
          <a:lstStyle/>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err="1"/>
              <a:t>var</a:t>
            </a:r>
            <a:r>
              <a:rPr lang="en-GB" sz="2000" dirty="0"/>
              <a:t> x = 10;</a:t>
            </a:r>
            <a:br>
              <a:rPr lang="en-GB" sz="2000" dirty="0"/>
            </a:br>
            <a:r>
              <a:rPr lang="en-GB" sz="2000" dirty="0">
                <a:solidFill>
                  <a:srgbClr val="00B050"/>
                </a:solidFill>
              </a:rPr>
              <a:t>// Here x is 10</a:t>
            </a:r>
            <a:br>
              <a:rPr lang="en-GB" sz="2000" dirty="0"/>
            </a:br>
            <a:r>
              <a:rPr lang="en-GB" sz="2000" dirty="0"/>
              <a:t>{</a:t>
            </a:r>
            <a:br>
              <a:rPr lang="en-GB" sz="2000" dirty="0"/>
            </a:br>
            <a:r>
              <a:rPr lang="en-GB" sz="2000" dirty="0"/>
              <a:t>  let x = 2;</a:t>
            </a:r>
            <a:br>
              <a:rPr lang="en-GB" sz="2000" dirty="0"/>
            </a:br>
            <a:r>
              <a:rPr lang="en-GB" sz="2000" dirty="0"/>
              <a:t>  </a:t>
            </a:r>
            <a:r>
              <a:rPr lang="en-GB" sz="2000" dirty="0">
                <a:solidFill>
                  <a:srgbClr val="00B050"/>
                </a:solidFill>
              </a:rPr>
              <a:t>// Here x is 2</a:t>
            </a:r>
            <a:br>
              <a:rPr lang="en-GB" sz="2000" dirty="0"/>
            </a:br>
            <a:r>
              <a:rPr lang="en-GB" sz="2000" dirty="0"/>
              <a:t>}</a:t>
            </a:r>
            <a:br>
              <a:rPr lang="en-GB" sz="2000" dirty="0"/>
            </a:br>
            <a:r>
              <a:rPr lang="en-GB" sz="2000" dirty="0">
                <a:solidFill>
                  <a:srgbClr val="00B050"/>
                </a:solidFill>
              </a:rPr>
              <a:t>// Here x is 10</a:t>
            </a:r>
          </a:p>
        </p:txBody>
      </p:sp>
    </p:spTree>
    <p:extLst>
      <p:ext uri="{BB962C8B-B14F-4D97-AF65-F5344CB8AC3E}">
        <p14:creationId xmlns:p14="http://schemas.microsoft.com/office/powerpoint/2010/main" val="1334347121"/>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537" y="364706"/>
            <a:ext cx="10990627" cy="1830660"/>
          </a:xfrm>
        </p:spPr>
        <p:txBody>
          <a:bodyPr>
            <a:normAutofit/>
          </a:bodyPr>
          <a:lstStyle/>
          <a:p>
            <a:r>
              <a:rPr lang="en-GB" sz="2800" dirty="0"/>
              <a:t>Try this adding two numbers together and displaying answer in text box</a:t>
            </a:r>
          </a:p>
        </p:txBody>
      </p:sp>
      <p:pic>
        <p:nvPicPr>
          <p:cNvPr id="5" name="Content Placeholder 4"/>
          <p:cNvPicPr>
            <a:picLocks noGrp="1" noChangeAspect="1"/>
          </p:cNvPicPr>
          <p:nvPr>
            <p:ph sz="half" idx="1"/>
          </p:nvPr>
        </p:nvPicPr>
        <p:blipFill>
          <a:blip r:embed="rId2"/>
          <a:stretch>
            <a:fillRect/>
          </a:stretch>
        </p:blipFill>
        <p:spPr>
          <a:xfrm>
            <a:off x="850285" y="2487363"/>
            <a:ext cx="5181600" cy="3027862"/>
          </a:xfrm>
          <a:prstGeom prst="rect">
            <a:avLst/>
          </a:prstGeom>
        </p:spPr>
      </p:pic>
      <p:sp>
        <p:nvSpPr>
          <p:cNvPr id="4" name="Content Placeholder 3"/>
          <p:cNvSpPr>
            <a:spLocks noGrp="1"/>
          </p:cNvSpPr>
          <p:nvPr>
            <p:ph sz="half" idx="2"/>
          </p:nvPr>
        </p:nvSpPr>
        <p:spPr/>
        <p:txBody>
          <a:bodyPr/>
          <a:lstStyle/>
          <a:p>
            <a:pPr marL="0" indent="0">
              <a:buNone/>
            </a:pPr>
            <a:r>
              <a:rPr lang="en-GB" dirty="0"/>
              <a:t>Note</a:t>
            </a:r>
          </a:p>
          <a:p>
            <a:r>
              <a:rPr lang="en-GB" dirty="0"/>
              <a:t>JS script is placed in &lt;head&gt; tag</a:t>
            </a:r>
          </a:p>
          <a:p>
            <a:r>
              <a:rPr lang="en-GB" dirty="0"/>
              <a:t>It creates a function called “</a:t>
            </a:r>
            <a:r>
              <a:rPr lang="en-GB" dirty="0" err="1"/>
              <a:t>addnumbers</a:t>
            </a:r>
            <a:r>
              <a:rPr lang="en-GB" dirty="0"/>
              <a:t>”</a:t>
            </a:r>
          </a:p>
          <a:p>
            <a:r>
              <a:rPr lang="en-GB" dirty="0"/>
              <a:t>I have created labels and input text boxes</a:t>
            </a:r>
          </a:p>
          <a:p>
            <a:endParaRPr lang="en-GB" dirty="0"/>
          </a:p>
        </p:txBody>
      </p:sp>
    </p:spTree>
    <p:extLst>
      <p:ext uri="{BB962C8B-B14F-4D97-AF65-F5344CB8AC3E}">
        <p14:creationId xmlns:p14="http://schemas.microsoft.com/office/powerpoint/2010/main" val="3148035946"/>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Templates for forms</a:t>
            </a:r>
          </a:p>
        </p:txBody>
      </p:sp>
      <p:sp>
        <p:nvSpPr>
          <p:cNvPr id="3" name="Content Placeholder 2"/>
          <p:cNvSpPr>
            <a:spLocks noGrp="1"/>
          </p:cNvSpPr>
          <p:nvPr>
            <p:ph sz="half" idx="1"/>
          </p:nvPr>
        </p:nvSpPr>
        <p:spPr/>
        <p:txBody>
          <a:bodyPr/>
          <a:lstStyle/>
          <a:p>
            <a:r>
              <a:rPr lang="en-GB" dirty="0"/>
              <a:t>Open calc.html on the wiki</a:t>
            </a:r>
          </a:p>
          <a:p>
            <a:r>
              <a:rPr lang="en-GB" dirty="0"/>
              <a:t>This is the same code as the previous task but using a html form template from </a:t>
            </a:r>
          </a:p>
          <a:p>
            <a:r>
              <a:rPr lang="en-GB" dirty="0">
                <a:hlinkClick r:id="rId2"/>
              </a:rPr>
              <a:t>60+ HTML Form Templates Free to Copy and Use (w3docs.com)</a:t>
            </a:r>
            <a:endParaRPr lang="en-GB" dirty="0"/>
          </a:p>
          <a:p>
            <a:pPr marL="0" indent="0">
              <a:buNone/>
            </a:pPr>
            <a:endParaRPr lang="en-GB" dirty="0"/>
          </a:p>
        </p:txBody>
      </p:sp>
      <p:sp>
        <p:nvSpPr>
          <p:cNvPr id="4" name="Content Placeholder 3"/>
          <p:cNvSpPr>
            <a:spLocks noGrp="1"/>
          </p:cNvSpPr>
          <p:nvPr>
            <p:ph sz="half" idx="2"/>
          </p:nvPr>
        </p:nvSpPr>
        <p:spPr/>
        <p:txBody>
          <a:bodyPr/>
          <a:lstStyle/>
          <a:p>
            <a:endParaRPr lang="en-GB"/>
          </a:p>
        </p:txBody>
      </p:sp>
    </p:spTree>
    <p:extLst>
      <p:ext uri="{BB962C8B-B14F-4D97-AF65-F5344CB8AC3E}">
        <p14:creationId xmlns:p14="http://schemas.microsoft.com/office/powerpoint/2010/main" val="4202700730"/>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119" y="555487"/>
            <a:ext cx="11590421" cy="903634"/>
          </a:xfrm>
        </p:spPr>
        <p:txBody>
          <a:bodyPr/>
          <a:lstStyle/>
          <a:p>
            <a:r>
              <a:rPr lang="en-GB" dirty="0"/>
              <a:t>Objects</a:t>
            </a:r>
          </a:p>
        </p:txBody>
      </p:sp>
      <p:graphicFrame>
        <p:nvGraphicFramePr>
          <p:cNvPr id="5" name="Content Placeholder 4">
            <a:extLst>
              <a:ext uri="{FF2B5EF4-FFF2-40B4-BE49-F238E27FC236}">
                <a16:creationId xmlns:a16="http://schemas.microsoft.com/office/drawing/2014/main" id="{F6C970B7-E781-4EEC-A79F-C75665077A04}"/>
              </a:ext>
            </a:extLst>
          </p:cNvPr>
          <p:cNvGraphicFramePr>
            <a:graphicFrameLocks noGrp="1"/>
          </p:cNvGraphicFramePr>
          <p:nvPr>
            <p:ph idx="1"/>
            <p:extLst>
              <p:ext uri="{D42A27DB-BD31-4B8C-83A1-F6EECF244321}">
                <p14:modId xmlns:p14="http://schemas.microsoft.com/office/powerpoint/2010/main" val="727232308"/>
              </p:ext>
            </p:extLst>
          </p:nvPr>
        </p:nvGraphicFramePr>
        <p:xfrm>
          <a:off x="324205" y="1349422"/>
          <a:ext cx="11590335" cy="2773680"/>
        </p:xfrm>
        <a:graphic>
          <a:graphicData uri="http://schemas.openxmlformats.org/drawingml/2006/table">
            <a:tbl>
              <a:tblPr firstRow="1" bandRow="1">
                <a:tableStyleId>{5C22544A-7EE6-4342-B048-85BDC9FD1C3A}</a:tableStyleId>
              </a:tblPr>
              <a:tblGrid>
                <a:gridCol w="3392741">
                  <a:extLst>
                    <a:ext uri="{9D8B030D-6E8A-4147-A177-3AD203B41FA5}">
                      <a16:colId xmlns:a16="http://schemas.microsoft.com/office/drawing/2014/main" val="3796812466"/>
                    </a:ext>
                  </a:extLst>
                </a:gridCol>
                <a:gridCol w="4098797">
                  <a:extLst>
                    <a:ext uri="{9D8B030D-6E8A-4147-A177-3AD203B41FA5}">
                      <a16:colId xmlns:a16="http://schemas.microsoft.com/office/drawing/2014/main" val="3405606052"/>
                    </a:ext>
                  </a:extLst>
                </a:gridCol>
                <a:gridCol w="4098797">
                  <a:extLst>
                    <a:ext uri="{9D8B030D-6E8A-4147-A177-3AD203B41FA5}">
                      <a16:colId xmlns:a16="http://schemas.microsoft.com/office/drawing/2014/main" val="210089488"/>
                    </a:ext>
                  </a:extLst>
                </a:gridCol>
              </a:tblGrid>
              <a:tr h="0">
                <a:tc>
                  <a:txBody>
                    <a:bodyPr/>
                    <a:lstStyle/>
                    <a:p>
                      <a:pPr algn="l" fontAlgn="t"/>
                      <a:r>
                        <a:rPr lang="en-US" dirty="0">
                          <a:effectLst/>
                        </a:rPr>
                        <a:t>Object</a:t>
                      </a:r>
                    </a:p>
                  </a:txBody>
                  <a:tcPr marL="152400" marR="76200" marT="76200" marB="76200"/>
                </a:tc>
                <a:tc>
                  <a:txBody>
                    <a:bodyPr/>
                    <a:lstStyle/>
                    <a:p>
                      <a:pPr algn="l" fontAlgn="t"/>
                      <a:r>
                        <a:rPr lang="en-US">
                          <a:effectLst/>
                        </a:rPr>
                        <a:t>Properties</a:t>
                      </a:r>
                    </a:p>
                  </a:txBody>
                  <a:tcPr marL="76200" marR="76200" marT="76200" marB="76200"/>
                </a:tc>
                <a:tc>
                  <a:txBody>
                    <a:bodyPr/>
                    <a:lstStyle/>
                    <a:p>
                      <a:pPr algn="l" fontAlgn="t"/>
                      <a:r>
                        <a:rPr lang="en-US">
                          <a:effectLst/>
                        </a:rPr>
                        <a:t>Methods</a:t>
                      </a:r>
                    </a:p>
                  </a:txBody>
                  <a:tcPr marL="76200" marR="76200" marT="76200" marB="76200"/>
                </a:tc>
                <a:extLst>
                  <a:ext uri="{0D108BD9-81ED-4DB2-BD59-A6C34878D82A}">
                    <a16:rowId xmlns:a16="http://schemas.microsoft.com/office/drawing/2014/main" val="2672206010"/>
                  </a:ext>
                </a:extLst>
              </a:tr>
              <a:tr h="0">
                <a:tc>
                  <a:txBody>
                    <a:bodyPr/>
                    <a:lstStyle/>
                    <a:p>
                      <a:pPr algn="l" fontAlgn="t"/>
                      <a:endParaRPr lang="en-US">
                        <a:effectLst/>
                      </a:endParaRPr>
                    </a:p>
                  </a:txBody>
                  <a:tcPr marL="152400" marR="76200" marT="76200" marB="76200"/>
                </a:tc>
                <a:tc>
                  <a:txBody>
                    <a:bodyPr/>
                    <a:lstStyle/>
                    <a:p>
                      <a:pPr algn="l" fontAlgn="t"/>
                      <a:br>
                        <a:rPr lang="en-US">
                          <a:effectLst/>
                        </a:rPr>
                      </a:br>
                      <a:r>
                        <a:rPr lang="en-US">
                          <a:effectLst/>
                        </a:rPr>
                        <a:t>car.name = Fiat</a:t>
                      </a:r>
                      <a:br>
                        <a:rPr lang="en-US">
                          <a:effectLst/>
                        </a:rPr>
                      </a:br>
                      <a:br>
                        <a:rPr lang="en-US">
                          <a:effectLst/>
                        </a:rPr>
                      </a:br>
                      <a:r>
                        <a:rPr lang="en-US">
                          <a:effectLst/>
                        </a:rPr>
                        <a:t>car.model = 500</a:t>
                      </a:r>
                      <a:br>
                        <a:rPr lang="en-US">
                          <a:effectLst/>
                        </a:rPr>
                      </a:br>
                      <a:br>
                        <a:rPr lang="en-US">
                          <a:effectLst/>
                        </a:rPr>
                      </a:br>
                      <a:r>
                        <a:rPr lang="en-US">
                          <a:effectLst/>
                        </a:rPr>
                        <a:t>car.weight = 850kg</a:t>
                      </a:r>
                      <a:br>
                        <a:rPr lang="en-US">
                          <a:effectLst/>
                        </a:rPr>
                      </a:br>
                      <a:br>
                        <a:rPr lang="en-US">
                          <a:effectLst/>
                        </a:rPr>
                      </a:br>
                      <a:r>
                        <a:rPr lang="en-US">
                          <a:effectLst/>
                        </a:rPr>
                        <a:t>car.color = white</a:t>
                      </a:r>
                    </a:p>
                  </a:txBody>
                  <a:tcPr marL="76200" marR="76200" marT="76200" marB="76200"/>
                </a:tc>
                <a:tc>
                  <a:txBody>
                    <a:bodyPr/>
                    <a:lstStyle/>
                    <a:p>
                      <a:pPr algn="l" fontAlgn="t"/>
                      <a:br>
                        <a:rPr lang="en-US" dirty="0">
                          <a:effectLst/>
                        </a:rPr>
                      </a:br>
                      <a:r>
                        <a:rPr lang="en-US" dirty="0" err="1">
                          <a:effectLst/>
                        </a:rPr>
                        <a:t>car.start</a:t>
                      </a:r>
                      <a:r>
                        <a:rPr lang="en-US" dirty="0">
                          <a:effectLst/>
                        </a:rPr>
                        <a:t>()</a:t>
                      </a:r>
                      <a:br>
                        <a:rPr lang="en-US" dirty="0">
                          <a:effectLst/>
                        </a:rPr>
                      </a:br>
                      <a:br>
                        <a:rPr lang="en-US" dirty="0">
                          <a:effectLst/>
                        </a:rPr>
                      </a:br>
                      <a:r>
                        <a:rPr lang="en-US" dirty="0" err="1">
                          <a:effectLst/>
                        </a:rPr>
                        <a:t>car.drive</a:t>
                      </a:r>
                      <a:r>
                        <a:rPr lang="en-US" dirty="0">
                          <a:effectLst/>
                        </a:rPr>
                        <a:t>()</a:t>
                      </a:r>
                      <a:br>
                        <a:rPr lang="en-US" dirty="0">
                          <a:effectLst/>
                        </a:rPr>
                      </a:br>
                      <a:br>
                        <a:rPr lang="en-US" dirty="0">
                          <a:effectLst/>
                        </a:rPr>
                      </a:br>
                      <a:r>
                        <a:rPr lang="en-US" dirty="0" err="1">
                          <a:effectLst/>
                        </a:rPr>
                        <a:t>car.brake</a:t>
                      </a:r>
                      <a:r>
                        <a:rPr lang="en-US" dirty="0">
                          <a:effectLst/>
                        </a:rPr>
                        <a:t>()</a:t>
                      </a:r>
                      <a:br>
                        <a:rPr lang="en-US" dirty="0">
                          <a:effectLst/>
                        </a:rPr>
                      </a:br>
                      <a:br>
                        <a:rPr lang="en-US" dirty="0">
                          <a:effectLst/>
                        </a:rPr>
                      </a:br>
                      <a:r>
                        <a:rPr lang="en-US" dirty="0" err="1">
                          <a:effectLst/>
                        </a:rPr>
                        <a:t>car.stop</a:t>
                      </a:r>
                      <a:r>
                        <a:rPr lang="en-US" dirty="0">
                          <a:effectLst/>
                        </a:rPr>
                        <a:t>()</a:t>
                      </a:r>
                    </a:p>
                  </a:txBody>
                  <a:tcPr marL="76200" marR="76200" marT="76200" marB="76200"/>
                </a:tc>
                <a:extLst>
                  <a:ext uri="{0D108BD9-81ED-4DB2-BD59-A6C34878D82A}">
                    <a16:rowId xmlns:a16="http://schemas.microsoft.com/office/drawing/2014/main" val="3500223431"/>
                  </a:ext>
                </a:extLst>
              </a:tr>
            </a:tbl>
          </a:graphicData>
        </a:graphic>
      </p:graphicFrame>
      <p:pic>
        <p:nvPicPr>
          <p:cNvPr id="6" name="Picture 6" descr="A person driving a car&#10;&#10;Description automatically generated">
            <a:extLst>
              <a:ext uri="{FF2B5EF4-FFF2-40B4-BE49-F238E27FC236}">
                <a16:creationId xmlns:a16="http://schemas.microsoft.com/office/drawing/2014/main" id="{F92D04A0-33A9-477A-8450-6F2C0C88F8B0}"/>
              </a:ext>
            </a:extLst>
          </p:cNvPr>
          <p:cNvPicPr>
            <a:picLocks noChangeAspect="1"/>
          </p:cNvPicPr>
          <p:nvPr/>
        </p:nvPicPr>
        <p:blipFill>
          <a:blip r:embed="rId2"/>
          <a:stretch>
            <a:fillRect/>
          </a:stretch>
        </p:blipFill>
        <p:spPr>
          <a:xfrm>
            <a:off x="356344" y="1563037"/>
            <a:ext cx="2743200" cy="1714500"/>
          </a:xfrm>
          <a:prstGeom prst="rect">
            <a:avLst/>
          </a:prstGeom>
        </p:spPr>
      </p:pic>
      <p:sp>
        <p:nvSpPr>
          <p:cNvPr id="7" name="TextBox 6">
            <a:extLst>
              <a:ext uri="{FF2B5EF4-FFF2-40B4-BE49-F238E27FC236}">
                <a16:creationId xmlns:a16="http://schemas.microsoft.com/office/drawing/2014/main" id="{9CD50C97-C399-42A0-80DA-E0C0F6D665E2}"/>
              </a:ext>
            </a:extLst>
          </p:cNvPr>
          <p:cNvSpPr txBox="1"/>
          <p:nvPr/>
        </p:nvSpPr>
        <p:spPr>
          <a:xfrm>
            <a:off x="324119" y="4227018"/>
            <a:ext cx="11533030"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Segoe UI"/>
                <a:cs typeface="Segoe UI"/>
              </a:rPr>
              <a:t>Real Life Objects, Properties, and Methods</a:t>
            </a:r>
          </a:p>
          <a:p>
            <a:r>
              <a:rPr lang="en-US" sz="1400" dirty="0">
                <a:latin typeface="Verdana"/>
                <a:ea typeface="Verdana"/>
                <a:cs typeface="Verdana"/>
              </a:rPr>
              <a:t>In real life, a car is an </a:t>
            </a:r>
            <a:r>
              <a:rPr lang="en-US" sz="1400" b="1" dirty="0">
                <a:latin typeface="Verdana"/>
                <a:ea typeface="Verdana"/>
                <a:cs typeface="Verdana"/>
              </a:rPr>
              <a:t>object</a:t>
            </a:r>
            <a:r>
              <a:rPr lang="en-US" sz="1400" dirty="0">
                <a:latin typeface="Verdana"/>
                <a:ea typeface="Verdana"/>
                <a:cs typeface="Verdana"/>
              </a:rPr>
              <a:t>.</a:t>
            </a:r>
          </a:p>
          <a:p>
            <a:r>
              <a:rPr lang="en-US" sz="1400" dirty="0">
                <a:latin typeface="Verdana"/>
                <a:ea typeface="Verdana"/>
                <a:cs typeface="Verdana"/>
              </a:rPr>
              <a:t>A car has </a:t>
            </a:r>
            <a:r>
              <a:rPr lang="en-US" sz="1400" b="1" dirty="0">
                <a:latin typeface="Verdana"/>
                <a:ea typeface="Verdana"/>
                <a:cs typeface="Verdana"/>
              </a:rPr>
              <a:t>properties</a:t>
            </a:r>
            <a:r>
              <a:rPr lang="en-US" sz="1400" dirty="0">
                <a:latin typeface="Verdana"/>
                <a:ea typeface="Verdana"/>
                <a:cs typeface="Verdana"/>
              </a:rPr>
              <a:t> like weight and color, and </a:t>
            </a:r>
            <a:r>
              <a:rPr lang="en-US" sz="1400" b="1" dirty="0">
                <a:latin typeface="Verdana"/>
                <a:ea typeface="Verdana"/>
                <a:cs typeface="Verdana"/>
              </a:rPr>
              <a:t>methods</a:t>
            </a:r>
            <a:r>
              <a:rPr lang="en-US" sz="1400" dirty="0">
                <a:latin typeface="Verdana"/>
                <a:ea typeface="Verdana"/>
                <a:cs typeface="Verdana"/>
              </a:rPr>
              <a:t> like start and stop:</a:t>
            </a:r>
          </a:p>
          <a:p>
            <a:endParaRPr lang="en-US" sz="1400" dirty="0">
              <a:latin typeface="Verdana"/>
              <a:ea typeface="Verdana"/>
              <a:cs typeface="Verdana"/>
            </a:endParaRPr>
          </a:p>
          <a:p>
            <a:r>
              <a:rPr lang="en-US" sz="1400" dirty="0">
                <a:latin typeface="Verdana"/>
                <a:ea typeface="Verdana"/>
                <a:cs typeface="Verdana"/>
              </a:rPr>
              <a:t>All cars have the same </a:t>
            </a:r>
            <a:r>
              <a:rPr lang="en-US" sz="1400" b="1" dirty="0">
                <a:latin typeface="Verdana"/>
                <a:ea typeface="Verdana"/>
                <a:cs typeface="Verdana"/>
              </a:rPr>
              <a:t>properties</a:t>
            </a:r>
            <a:r>
              <a:rPr lang="en-US" sz="1400" dirty="0">
                <a:latin typeface="Verdana"/>
                <a:ea typeface="Verdana"/>
                <a:cs typeface="Verdana"/>
              </a:rPr>
              <a:t>, but the property </a:t>
            </a:r>
            <a:r>
              <a:rPr lang="en-US" sz="1400" b="1" dirty="0">
                <a:latin typeface="Verdana"/>
                <a:ea typeface="Verdana"/>
                <a:cs typeface="Verdana"/>
              </a:rPr>
              <a:t>values</a:t>
            </a:r>
            <a:r>
              <a:rPr lang="en-US" sz="1400" dirty="0">
                <a:latin typeface="Verdana"/>
                <a:ea typeface="Verdana"/>
                <a:cs typeface="Verdana"/>
              </a:rPr>
              <a:t> differ from car to car.</a:t>
            </a:r>
          </a:p>
          <a:p>
            <a:r>
              <a:rPr lang="en-US" sz="1400" dirty="0">
                <a:latin typeface="Verdana"/>
                <a:ea typeface="Verdana"/>
                <a:cs typeface="Verdana"/>
              </a:rPr>
              <a:t>All cars have the same </a:t>
            </a:r>
            <a:r>
              <a:rPr lang="en-US" sz="1400" b="1" dirty="0">
                <a:latin typeface="Verdana"/>
                <a:ea typeface="Verdana"/>
                <a:cs typeface="Verdana"/>
              </a:rPr>
              <a:t>methods</a:t>
            </a:r>
            <a:r>
              <a:rPr lang="en-US" sz="1400" dirty="0">
                <a:latin typeface="Verdana"/>
                <a:ea typeface="Verdana"/>
                <a:cs typeface="Verdana"/>
              </a:rPr>
              <a:t>, but the methods are performed </a:t>
            </a:r>
            <a:r>
              <a:rPr lang="en-US" sz="1400" b="1" dirty="0">
                <a:latin typeface="Verdana"/>
                <a:ea typeface="Verdana"/>
                <a:cs typeface="Verdana"/>
              </a:rPr>
              <a:t>at different times</a:t>
            </a:r>
            <a:r>
              <a:rPr lang="en-US" sz="1400" dirty="0">
                <a:latin typeface="Verdana"/>
                <a:ea typeface="Verdana"/>
                <a:cs typeface="Verdana"/>
              </a:rPr>
              <a:t>.</a:t>
            </a:r>
          </a:p>
          <a:p>
            <a:endParaRPr lang="en-US" sz="1400" dirty="0">
              <a:latin typeface="Segoe UI"/>
              <a:cs typeface="Segoe UI"/>
            </a:endParaRPr>
          </a:p>
          <a:p>
            <a:r>
              <a:rPr lang="en-US" sz="1400" dirty="0">
                <a:latin typeface="Verdana"/>
                <a:ea typeface="Verdana"/>
                <a:cs typeface="Verdana"/>
              </a:rPr>
              <a:t>You have already learned that JavaScript variables are containers for data values.</a:t>
            </a:r>
          </a:p>
          <a:p>
            <a:r>
              <a:rPr lang="en-US" sz="1400" dirty="0">
                <a:latin typeface="Verdana"/>
                <a:ea typeface="Verdana"/>
                <a:cs typeface="Verdana"/>
              </a:rPr>
              <a:t>This code assigns a </a:t>
            </a:r>
            <a:r>
              <a:rPr lang="en-US" sz="1400" b="1" dirty="0">
                <a:latin typeface="Verdana"/>
                <a:ea typeface="Verdana"/>
                <a:cs typeface="Verdana"/>
              </a:rPr>
              <a:t>simple value</a:t>
            </a:r>
            <a:r>
              <a:rPr lang="en-US" sz="1400" dirty="0">
                <a:latin typeface="Verdana"/>
                <a:ea typeface="Verdana"/>
                <a:cs typeface="Verdana"/>
              </a:rPr>
              <a:t> (Fiat) to a </a:t>
            </a:r>
            <a:r>
              <a:rPr lang="en-US" sz="1400" b="1" dirty="0">
                <a:latin typeface="Verdana"/>
                <a:ea typeface="Verdana"/>
                <a:cs typeface="Verdana"/>
              </a:rPr>
              <a:t>variable</a:t>
            </a:r>
            <a:r>
              <a:rPr lang="en-US" sz="1400" dirty="0">
                <a:latin typeface="Verdana"/>
                <a:ea typeface="Verdana"/>
                <a:cs typeface="Verdana"/>
              </a:rPr>
              <a:t> named car:</a:t>
            </a:r>
          </a:p>
          <a:p>
            <a:r>
              <a:rPr lang="en-US" sz="1400" dirty="0" err="1">
                <a:solidFill>
                  <a:srgbClr val="0000CD"/>
                </a:solidFill>
                <a:latin typeface="Consolas"/>
              </a:rPr>
              <a:t>var</a:t>
            </a:r>
            <a:r>
              <a:rPr lang="en-US" sz="1400" dirty="0">
                <a:latin typeface="Consolas"/>
              </a:rPr>
              <a:t> car = </a:t>
            </a:r>
            <a:r>
              <a:rPr lang="en-US" sz="1400" dirty="0">
                <a:solidFill>
                  <a:srgbClr val="A52A2A"/>
                </a:solidFill>
                <a:latin typeface="Consolas"/>
              </a:rPr>
              <a:t>"Fiat"</a:t>
            </a:r>
            <a:r>
              <a:rPr lang="en-US" sz="1400" dirty="0">
                <a:latin typeface="Consolas"/>
              </a:rPr>
              <a:t>;</a:t>
            </a:r>
          </a:p>
        </p:txBody>
      </p:sp>
    </p:spTree>
    <p:extLst>
      <p:ext uri="{BB962C8B-B14F-4D97-AF65-F5344CB8AC3E}">
        <p14:creationId xmlns:p14="http://schemas.microsoft.com/office/powerpoint/2010/main" val="3896517459"/>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Objects – Try this – Add model and colour to the output</a:t>
            </a:r>
          </a:p>
        </p:txBody>
      </p:sp>
      <p:sp>
        <p:nvSpPr>
          <p:cNvPr id="3" name="Content Placeholder 2"/>
          <p:cNvSpPr>
            <a:spLocks noGrp="1"/>
          </p:cNvSpPr>
          <p:nvPr>
            <p:ph sz="half" idx="1"/>
          </p:nvPr>
        </p:nvSpPr>
        <p:spPr>
          <a:xfrm>
            <a:off x="838199" y="1825625"/>
            <a:ext cx="7992979" cy="4855076"/>
          </a:xfrm>
        </p:spPr>
        <p:txBody>
          <a:bodyPr vert="horz" lIns="91440" tIns="45720" rIns="91440" bIns="45720" rtlCol="0" anchor="t">
            <a:normAutofit fontScale="55000" lnSpcReduction="20000"/>
          </a:bodyPr>
          <a:lstStyle/>
          <a:p>
            <a:pPr marL="0" indent="0">
              <a:buNone/>
            </a:pP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DOCTYPE</a:t>
            </a:r>
            <a:r>
              <a:rPr lang="en-GB" sz="2800" b="1" dirty="0">
                <a:solidFill>
                  <a:srgbClr val="D4D4D4"/>
                </a:solidFill>
                <a:latin typeface="Consolas" panose="020B0609020204030204" pitchFamily="49" charset="0"/>
              </a:rPr>
              <a:t> </a:t>
            </a:r>
            <a:r>
              <a:rPr lang="en-GB" sz="2800" b="1" dirty="0">
                <a:solidFill>
                  <a:srgbClr val="9CDCFE"/>
                </a:solidFill>
                <a:latin typeface="Consolas" panose="020B0609020204030204" pitchFamily="49" charset="0"/>
              </a:rPr>
              <a:t>html</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html</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body</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br>
              <a:rPr lang="en-GB" sz="2800" b="1" dirty="0">
                <a:solidFill>
                  <a:srgbClr val="D4D4D4"/>
                </a:solidFill>
                <a:latin typeface="Consolas" panose="020B0609020204030204" pitchFamily="49" charset="0"/>
              </a:rPr>
            </a:br>
            <a:r>
              <a:rPr lang="en-GB" sz="2800" b="1" dirty="0">
                <a:solidFill>
                  <a:srgbClr val="808080"/>
                </a:solidFill>
                <a:latin typeface="Consolas" panose="020B0609020204030204" pitchFamily="49" charset="0"/>
              </a:rPr>
              <a:t>&lt;</a:t>
            </a:r>
            <a:r>
              <a:rPr lang="en-GB" sz="2800" b="1" dirty="0">
                <a:latin typeface="Consolas" panose="020B0609020204030204" pitchFamily="49" charset="0"/>
              </a:rPr>
              <a:t>h2&gt;JavaScript Objects</a:t>
            </a: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h2</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br>
              <a:rPr lang="en-GB" sz="2800" b="1" dirty="0">
                <a:solidFill>
                  <a:srgbClr val="D4D4D4"/>
                </a:solidFill>
                <a:latin typeface="Consolas" panose="020B0609020204030204" pitchFamily="49" charset="0"/>
              </a:rPr>
            </a:b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p</a:t>
            </a:r>
            <a:r>
              <a:rPr lang="en-GB" sz="2800" b="1" dirty="0">
                <a:solidFill>
                  <a:srgbClr val="D4D4D4"/>
                </a:solidFill>
                <a:latin typeface="Consolas" panose="020B0609020204030204" pitchFamily="49" charset="0"/>
              </a:rPr>
              <a:t> </a:t>
            </a:r>
            <a:r>
              <a:rPr lang="en-GB" sz="2800" b="1" dirty="0">
                <a:solidFill>
                  <a:srgbClr val="9CDCFE"/>
                </a:solidFill>
                <a:latin typeface="Consolas" panose="020B0609020204030204" pitchFamily="49" charset="0"/>
              </a:rPr>
              <a:t>id</a:t>
            </a:r>
            <a:r>
              <a:rPr lang="en-GB" sz="2800" b="1" dirty="0">
                <a:solidFill>
                  <a:srgbClr val="D4D4D4"/>
                </a:solidFill>
                <a:latin typeface="Consolas" panose="020B0609020204030204" pitchFamily="49" charset="0"/>
              </a:rPr>
              <a:t>=</a:t>
            </a:r>
            <a:r>
              <a:rPr lang="en-GB" sz="2800" b="1" dirty="0">
                <a:solidFill>
                  <a:srgbClr val="CE9178"/>
                </a:solidFill>
                <a:latin typeface="Consolas" panose="020B0609020204030204" pitchFamily="49" charset="0"/>
              </a:rPr>
              <a:t>"demo"</a:t>
            </a:r>
            <a:r>
              <a:rPr lang="en-GB" sz="2800" b="1" dirty="0">
                <a:solidFill>
                  <a:srgbClr val="808080"/>
                </a:solidFill>
                <a:latin typeface="Consolas" panose="020B0609020204030204" pitchFamily="49" charset="0"/>
              </a:rPr>
              <a:t>&gt;&lt;/</a:t>
            </a:r>
            <a:r>
              <a:rPr lang="en-GB" sz="2800" b="1" dirty="0">
                <a:solidFill>
                  <a:srgbClr val="569CD6"/>
                </a:solidFill>
                <a:latin typeface="Consolas" panose="020B0609020204030204" pitchFamily="49" charset="0"/>
              </a:rPr>
              <a:t>p</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br>
              <a:rPr lang="en-GB" sz="2800" b="1" dirty="0">
                <a:solidFill>
                  <a:srgbClr val="D4D4D4"/>
                </a:solidFill>
                <a:latin typeface="Consolas" panose="020B0609020204030204" pitchFamily="49" charset="0"/>
              </a:rPr>
            </a:b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script</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r>
              <a:rPr lang="en-GB" sz="2800" b="1" dirty="0">
                <a:solidFill>
                  <a:srgbClr val="6A9955"/>
                </a:solidFill>
                <a:latin typeface="Consolas" panose="020B0609020204030204" pitchFamily="49" charset="0"/>
              </a:rPr>
              <a:t>// Create an object:</a:t>
            </a:r>
            <a:endParaRPr lang="en-GB" sz="2800" b="1" dirty="0">
              <a:solidFill>
                <a:srgbClr val="D4D4D4"/>
              </a:solidFill>
              <a:latin typeface="Consolas" panose="020B0609020204030204" pitchFamily="49" charset="0"/>
            </a:endParaRPr>
          </a:p>
          <a:p>
            <a:pPr marL="0" indent="0">
              <a:buNone/>
            </a:pPr>
            <a:r>
              <a:rPr lang="en-GB" sz="2800" b="1" dirty="0" err="1">
                <a:solidFill>
                  <a:srgbClr val="569CD6"/>
                </a:solidFill>
                <a:latin typeface="Consolas" panose="020B0609020204030204" pitchFamily="49" charset="0"/>
              </a:rPr>
              <a:t>var</a:t>
            </a:r>
            <a:r>
              <a:rPr lang="en-GB" sz="2800" b="1" dirty="0">
                <a:solidFill>
                  <a:srgbClr val="D4D4D4"/>
                </a:solidFill>
                <a:latin typeface="Consolas" panose="020B0609020204030204" pitchFamily="49" charset="0"/>
              </a:rPr>
              <a:t> </a:t>
            </a:r>
            <a:r>
              <a:rPr lang="en-GB" sz="2800" b="1" dirty="0">
                <a:solidFill>
                  <a:srgbClr val="9CDCFE"/>
                </a:solidFill>
                <a:latin typeface="Consolas" panose="020B0609020204030204" pitchFamily="49" charset="0"/>
              </a:rPr>
              <a:t>car</a:t>
            </a:r>
            <a:r>
              <a:rPr lang="en-GB" sz="2800" b="1" dirty="0">
                <a:solidFill>
                  <a:srgbClr val="D4D4D4"/>
                </a:solidFill>
                <a:latin typeface="Consolas" panose="020B0609020204030204" pitchFamily="49" charset="0"/>
              </a:rPr>
              <a:t> = {</a:t>
            </a:r>
            <a:r>
              <a:rPr lang="en-GB" sz="2800" b="1" dirty="0" err="1">
                <a:solidFill>
                  <a:srgbClr val="9CDCFE"/>
                </a:solidFill>
                <a:latin typeface="Consolas" panose="020B0609020204030204" pitchFamily="49" charset="0"/>
              </a:rPr>
              <a:t>type:</a:t>
            </a:r>
            <a:r>
              <a:rPr lang="en-GB" sz="2800" b="1" dirty="0" err="1">
                <a:solidFill>
                  <a:srgbClr val="CE9178"/>
                </a:solidFill>
                <a:latin typeface="Consolas" panose="020B0609020204030204" pitchFamily="49" charset="0"/>
              </a:rPr>
              <a:t>"Fiat</a:t>
            </a:r>
            <a:r>
              <a:rPr lang="en-GB" sz="2800" b="1" dirty="0">
                <a:solidFill>
                  <a:srgbClr val="CE9178"/>
                </a:solidFill>
                <a:latin typeface="Consolas" panose="020B0609020204030204" pitchFamily="49" charset="0"/>
              </a:rPr>
              <a:t>"</a:t>
            </a:r>
            <a:r>
              <a:rPr lang="en-GB" sz="2800" b="1" dirty="0">
                <a:solidFill>
                  <a:srgbClr val="D4D4D4"/>
                </a:solidFill>
                <a:latin typeface="Consolas" panose="020B0609020204030204" pitchFamily="49" charset="0"/>
              </a:rPr>
              <a:t>, </a:t>
            </a:r>
            <a:r>
              <a:rPr lang="en-GB" sz="2800" b="1" dirty="0">
                <a:solidFill>
                  <a:srgbClr val="9CDCFE"/>
                </a:solidFill>
                <a:latin typeface="Consolas" panose="020B0609020204030204" pitchFamily="49" charset="0"/>
              </a:rPr>
              <a:t>model:</a:t>
            </a:r>
            <a:r>
              <a:rPr lang="en-GB" sz="2800" b="1" dirty="0">
                <a:solidFill>
                  <a:srgbClr val="CE9178"/>
                </a:solidFill>
                <a:latin typeface="Consolas" panose="020B0609020204030204" pitchFamily="49" charset="0"/>
              </a:rPr>
              <a:t>"500"</a:t>
            </a:r>
            <a:r>
              <a:rPr lang="en-GB" sz="2800" b="1" dirty="0">
                <a:solidFill>
                  <a:srgbClr val="D4D4D4"/>
                </a:solidFill>
                <a:latin typeface="Consolas" panose="020B0609020204030204" pitchFamily="49" charset="0"/>
              </a:rPr>
              <a:t>, </a:t>
            </a:r>
            <a:r>
              <a:rPr lang="en-GB" sz="2800" b="1" dirty="0" err="1">
                <a:solidFill>
                  <a:srgbClr val="9CDCFE"/>
                </a:solidFill>
                <a:latin typeface="Consolas" panose="020B0609020204030204" pitchFamily="49" charset="0"/>
              </a:rPr>
              <a:t>color</a:t>
            </a:r>
            <a:r>
              <a:rPr lang="en-GB" sz="2800" b="1" dirty="0">
                <a:solidFill>
                  <a:srgbClr val="9CDCFE"/>
                </a:solidFill>
                <a:latin typeface="Consolas" panose="020B0609020204030204" pitchFamily="49" charset="0"/>
              </a:rPr>
              <a:t>:</a:t>
            </a:r>
            <a:r>
              <a:rPr lang="en-GB" sz="2800" b="1" dirty="0">
                <a:solidFill>
                  <a:srgbClr val="CE9178"/>
                </a:solidFill>
                <a:latin typeface="Consolas" panose="020B0609020204030204" pitchFamily="49" charset="0"/>
              </a:rPr>
              <a:t>"white"</a:t>
            </a:r>
            <a:r>
              <a:rPr lang="en-GB" sz="2800" b="1" dirty="0">
                <a:solidFill>
                  <a:srgbClr val="D4D4D4"/>
                </a:solidFill>
                <a:latin typeface="Consolas" panose="020B0609020204030204" pitchFamily="49" charset="0"/>
              </a:rPr>
              <a:t>};</a:t>
            </a:r>
          </a:p>
          <a:p>
            <a:pPr marL="0" indent="0">
              <a:buNone/>
            </a:pPr>
            <a:br>
              <a:rPr lang="en-GB" sz="2800" b="1" dirty="0">
                <a:solidFill>
                  <a:srgbClr val="D4D4D4"/>
                </a:solidFill>
                <a:latin typeface="Consolas" panose="020B0609020204030204" pitchFamily="49" charset="0"/>
              </a:rPr>
            </a:br>
            <a:r>
              <a:rPr lang="en-GB" sz="2800" b="1" dirty="0">
                <a:solidFill>
                  <a:srgbClr val="6A9955"/>
                </a:solidFill>
                <a:latin typeface="Consolas" panose="020B0609020204030204" pitchFamily="49" charset="0"/>
              </a:rPr>
              <a:t>// Display some data from the object:</a:t>
            </a:r>
            <a:endParaRPr lang="en-GB" sz="2800" b="1" dirty="0">
              <a:solidFill>
                <a:srgbClr val="D4D4D4"/>
              </a:solidFill>
              <a:latin typeface="Consolas" panose="020B0609020204030204" pitchFamily="49" charset="0"/>
            </a:endParaRPr>
          </a:p>
          <a:p>
            <a:pPr marL="0" indent="0">
              <a:buNone/>
            </a:pPr>
            <a:r>
              <a:rPr lang="en-GB" sz="2800" b="1" dirty="0" err="1">
                <a:solidFill>
                  <a:srgbClr val="9CDCFE"/>
                </a:solidFill>
                <a:latin typeface="Consolas" panose="020B0609020204030204" pitchFamily="49" charset="0"/>
              </a:rPr>
              <a:t>document</a:t>
            </a:r>
            <a:r>
              <a:rPr lang="en-GB" sz="2800" b="1" dirty="0" err="1">
                <a:solidFill>
                  <a:srgbClr val="D4D4D4"/>
                </a:solidFill>
                <a:latin typeface="Consolas" panose="020B0609020204030204" pitchFamily="49" charset="0"/>
              </a:rPr>
              <a:t>.</a:t>
            </a:r>
            <a:r>
              <a:rPr lang="en-GB" sz="2800" b="1" dirty="0" err="1">
                <a:solidFill>
                  <a:srgbClr val="DCDCAA"/>
                </a:solidFill>
                <a:latin typeface="Consolas" panose="020B0609020204030204" pitchFamily="49" charset="0"/>
              </a:rPr>
              <a:t>getElementById</a:t>
            </a:r>
            <a:r>
              <a:rPr lang="en-GB" sz="2800" b="1" dirty="0">
                <a:solidFill>
                  <a:srgbClr val="D4D4D4"/>
                </a:solidFill>
                <a:latin typeface="Consolas" panose="020B0609020204030204" pitchFamily="49" charset="0"/>
              </a:rPr>
              <a:t>(</a:t>
            </a:r>
            <a:r>
              <a:rPr lang="en-GB" sz="2800" b="1" dirty="0">
                <a:solidFill>
                  <a:srgbClr val="CE9178"/>
                </a:solidFill>
                <a:latin typeface="Consolas" panose="020B0609020204030204" pitchFamily="49" charset="0"/>
              </a:rPr>
              <a:t>"demo"</a:t>
            </a:r>
            <a:r>
              <a:rPr lang="en-GB" sz="2800" b="1" dirty="0">
                <a:solidFill>
                  <a:srgbClr val="D4D4D4"/>
                </a:solidFill>
                <a:latin typeface="Consolas" panose="020B0609020204030204" pitchFamily="49" charset="0"/>
              </a:rPr>
              <a:t>).</a:t>
            </a:r>
            <a:r>
              <a:rPr lang="en-GB" sz="2800" b="1" dirty="0" err="1">
                <a:solidFill>
                  <a:srgbClr val="9CDCFE"/>
                </a:solidFill>
                <a:latin typeface="Consolas" panose="020B0609020204030204" pitchFamily="49" charset="0"/>
              </a:rPr>
              <a:t>innerHTML</a:t>
            </a:r>
            <a:r>
              <a:rPr lang="en-GB" sz="2800" b="1" dirty="0">
                <a:solidFill>
                  <a:srgbClr val="D4D4D4"/>
                </a:solidFill>
                <a:latin typeface="Consolas" panose="020B0609020204030204" pitchFamily="49" charset="0"/>
              </a:rPr>
              <a:t> = </a:t>
            </a:r>
            <a:r>
              <a:rPr lang="en-GB" sz="2800" b="1" dirty="0">
                <a:solidFill>
                  <a:srgbClr val="CE9178"/>
                </a:solidFill>
                <a:latin typeface="Consolas" panose="020B0609020204030204" pitchFamily="49" charset="0"/>
              </a:rPr>
              <a:t>"The car type is "</a:t>
            </a:r>
            <a:r>
              <a:rPr lang="en-GB" sz="2800" b="1" dirty="0">
                <a:solidFill>
                  <a:srgbClr val="D4D4D4"/>
                </a:solidFill>
                <a:latin typeface="Consolas" panose="020B0609020204030204" pitchFamily="49" charset="0"/>
              </a:rPr>
              <a:t> + </a:t>
            </a:r>
            <a:r>
              <a:rPr lang="en-GB" sz="2800" b="1" dirty="0" err="1">
                <a:solidFill>
                  <a:srgbClr val="9CDCFE"/>
                </a:solidFill>
                <a:latin typeface="Consolas" panose="020B0609020204030204" pitchFamily="49" charset="0"/>
              </a:rPr>
              <a:t>car</a:t>
            </a:r>
            <a:r>
              <a:rPr lang="en-GB" sz="2800" b="1" dirty="0" err="1">
                <a:solidFill>
                  <a:srgbClr val="D4D4D4"/>
                </a:solidFill>
                <a:latin typeface="Consolas" panose="020B0609020204030204" pitchFamily="49" charset="0"/>
              </a:rPr>
              <a:t>.</a:t>
            </a:r>
            <a:r>
              <a:rPr lang="en-GB" sz="2800" b="1" dirty="0" err="1">
                <a:solidFill>
                  <a:srgbClr val="9CDCFE"/>
                </a:solidFill>
                <a:latin typeface="Consolas" panose="020B0609020204030204" pitchFamily="49" charset="0"/>
              </a:rPr>
              <a:t>type</a:t>
            </a:r>
            <a:r>
              <a:rPr lang="en-GB" sz="2800" b="1" dirty="0">
                <a:solidFill>
                  <a:srgbClr val="D4D4D4"/>
                </a:solidFill>
                <a:latin typeface="Consolas" panose="020B0609020204030204" pitchFamily="49" charset="0"/>
              </a:rPr>
              <a:t>;</a:t>
            </a:r>
          </a:p>
          <a:p>
            <a:pPr marL="0" indent="0">
              <a:buNone/>
            </a:pP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script</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br>
              <a:rPr lang="en-GB" sz="2800" b="1" dirty="0">
                <a:solidFill>
                  <a:srgbClr val="D4D4D4"/>
                </a:solidFill>
                <a:latin typeface="Consolas" panose="020B0609020204030204" pitchFamily="49" charset="0"/>
              </a:rPr>
            </a:b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body</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pPr marL="0" indent="0">
              <a:buNone/>
            </a:pPr>
            <a:r>
              <a:rPr lang="en-GB" sz="2800" b="1" dirty="0">
                <a:solidFill>
                  <a:srgbClr val="808080"/>
                </a:solidFill>
                <a:latin typeface="Consolas" panose="020B0609020204030204" pitchFamily="49" charset="0"/>
              </a:rPr>
              <a:t>&lt;/</a:t>
            </a:r>
            <a:r>
              <a:rPr lang="en-GB" sz="2800" b="1" dirty="0">
                <a:solidFill>
                  <a:srgbClr val="569CD6"/>
                </a:solidFill>
                <a:latin typeface="Consolas" panose="020B0609020204030204" pitchFamily="49" charset="0"/>
              </a:rPr>
              <a:t>html</a:t>
            </a:r>
            <a:r>
              <a:rPr lang="en-GB" sz="2800" b="1" dirty="0">
                <a:solidFill>
                  <a:srgbClr val="808080"/>
                </a:solidFill>
                <a:latin typeface="Consolas" panose="020B0609020204030204" pitchFamily="49" charset="0"/>
              </a:rPr>
              <a:t>&gt;</a:t>
            </a:r>
            <a:endParaRPr lang="en-GB" sz="2800" b="1" dirty="0">
              <a:solidFill>
                <a:srgbClr val="D4D4D4"/>
              </a:solidFill>
              <a:latin typeface="Consolas" panose="020B0609020204030204" pitchFamily="49" charset="0"/>
            </a:endParaRPr>
          </a:p>
          <a:p>
            <a:endParaRPr lang="en-GB" dirty="0">
              <a:cs typeface="Calibri"/>
            </a:endParaRPr>
          </a:p>
        </p:txBody>
      </p:sp>
      <p:sp>
        <p:nvSpPr>
          <p:cNvPr id="4" name="Content Placeholder 3"/>
          <p:cNvSpPr>
            <a:spLocks noGrp="1"/>
          </p:cNvSpPr>
          <p:nvPr>
            <p:ph sz="half" idx="2"/>
          </p:nvPr>
        </p:nvSpPr>
        <p:spPr>
          <a:xfrm>
            <a:off x="8831178" y="1825625"/>
            <a:ext cx="2474497" cy="4855076"/>
          </a:xfrm>
        </p:spPr>
        <p:txBody>
          <a:bodyPr>
            <a:normAutofit fontScale="55000" lnSpcReduction="20000"/>
          </a:bodyPr>
          <a:lstStyle/>
          <a:p>
            <a:r>
              <a:rPr lang="en-GB" sz="2800" dirty="0"/>
              <a:t>Note </a:t>
            </a:r>
          </a:p>
          <a:p>
            <a:r>
              <a:rPr lang="en-GB" sz="2800" dirty="0"/>
              <a:t>the dot notation for the </a:t>
            </a:r>
            <a:r>
              <a:rPr lang="en-GB" sz="2800" dirty="0" err="1"/>
              <a:t>name.value</a:t>
            </a:r>
            <a:r>
              <a:rPr lang="en-GB" sz="2800" dirty="0"/>
              <a:t> pair</a:t>
            </a:r>
            <a:br>
              <a:rPr lang="en-GB" sz="2800" dirty="0"/>
            </a:br>
            <a:br>
              <a:rPr lang="en-GB" sz="2800" dirty="0"/>
            </a:br>
            <a:r>
              <a:rPr lang="en-GB" sz="2800" dirty="0" err="1"/>
              <a:t>car.type</a:t>
            </a:r>
            <a:br>
              <a:rPr lang="en-GB" sz="2800" dirty="0"/>
            </a:br>
            <a:endParaRPr lang="en-GB" sz="2800" dirty="0"/>
          </a:p>
          <a:p>
            <a:r>
              <a:rPr lang="en-GB" sz="2800" dirty="0"/>
              <a:t>curly brackets</a:t>
            </a:r>
          </a:p>
          <a:p>
            <a:endParaRPr lang="en-GB" sz="2800" dirty="0"/>
          </a:p>
          <a:p>
            <a:endParaRPr lang="en-GB" sz="2800" dirty="0"/>
          </a:p>
        </p:txBody>
      </p:sp>
    </p:spTree>
    <p:extLst>
      <p:ext uri="{BB962C8B-B14F-4D97-AF65-F5344CB8AC3E}">
        <p14:creationId xmlns:p14="http://schemas.microsoft.com/office/powerpoint/2010/main" val="387558155"/>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JSON</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fontScale="85000" lnSpcReduction="20000"/>
          </a:bodyPr>
          <a:lstStyle/>
          <a:p>
            <a:r>
              <a:rPr lang="en-GB" dirty="0"/>
              <a:t>JSON: </a:t>
            </a:r>
            <a:r>
              <a:rPr lang="en-GB" b="1" dirty="0"/>
              <a:t>J</a:t>
            </a:r>
            <a:r>
              <a:rPr lang="en-GB" dirty="0"/>
              <a:t>ava</a:t>
            </a:r>
            <a:r>
              <a:rPr lang="en-GB" b="1" dirty="0"/>
              <a:t>S</a:t>
            </a:r>
            <a:r>
              <a:rPr lang="en-GB" dirty="0"/>
              <a:t>cript </a:t>
            </a:r>
            <a:r>
              <a:rPr lang="en-GB" b="1" dirty="0"/>
              <a:t>O</a:t>
            </a:r>
            <a:r>
              <a:rPr lang="en-GB" dirty="0"/>
              <a:t>bject </a:t>
            </a:r>
            <a:r>
              <a:rPr lang="en-GB" b="1" dirty="0"/>
              <a:t>N</a:t>
            </a:r>
            <a:r>
              <a:rPr lang="en-GB" dirty="0"/>
              <a:t>otation.</a:t>
            </a:r>
          </a:p>
          <a:p>
            <a:r>
              <a:rPr lang="en-GB" dirty="0"/>
              <a:t>JSON is a syntax for storing and exchanging data.</a:t>
            </a:r>
          </a:p>
          <a:p>
            <a:r>
              <a:rPr lang="en-GB" dirty="0"/>
              <a:t>JSON is text, written with JavaScript object notation.</a:t>
            </a:r>
          </a:p>
          <a:p>
            <a:r>
              <a:rPr lang="en-GB" dirty="0"/>
              <a:t>It is a way to store information in an organized, easy-to-access manner</a:t>
            </a:r>
            <a:r>
              <a:rPr lang="en-GB" i="1" dirty="0"/>
              <a:t>. </a:t>
            </a:r>
            <a:endParaRPr lang="en-GB" dirty="0"/>
          </a:p>
          <a:p>
            <a:r>
              <a:rPr lang="en-GB" dirty="0"/>
              <a:t>It is a human-readable collection of data that can be accessed in a logical manner</a:t>
            </a:r>
          </a:p>
          <a:p>
            <a:endParaRPr lang="en-GB" dirty="0">
              <a:cs typeface="Calibri"/>
            </a:endParaRPr>
          </a:p>
          <a:p>
            <a:pPr marL="0" indent="0">
              <a:buNone/>
            </a:pPr>
            <a:r>
              <a:rPr lang="en-GB" dirty="0"/>
              <a:t>{ "</a:t>
            </a:r>
            <a:r>
              <a:rPr lang="en-GB" dirty="0" err="1"/>
              <a:t>name":"John</a:t>
            </a:r>
            <a:r>
              <a:rPr lang="en-GB" dirty="0"/>
              <a:t>" }</a:t>
            </a:r>
          </a:p>
          <a:p>
            <a:pPr marL="0" indent="0">
              <a:buNone/>
            </a:pPr>
            <a:endParaRPr lang="en-GB" dirty="0">
              <a:cs typeface="Calibri"/>
            </a:endParaRPr>
          </a:p>
          <a:p>
            <a:r>
              <a:rPr lang="en-GB" dirty="0"/>
              <a:t>JSON data is written as name/value pairs</a:t>
            </a:r>
          </a:p>
          <a:p>
            <a:r>
              <a:rPr lang="en-GB" dirty="0"/>
              <a:t>A name/value pair consists of a field name (in double quotes), followed by a colon, followed by a value</a:t>
            </a:r>
          </a:p>
          <a:p>
            <a:r>
              <a:rPr lang="en-GB" dirty="0">
                <a:cs typeface="Calibri"/>
              </a:rPr>
              <a:t>The curly brackets indicate it is an object</a:t>
            </a:r>
          </a:p>
        </p:txBody>
      </p:sp>
    </p:spTree>
    <p:extLst>
      <p:ext uri="{BB962C8B-B14F-4D97-AF65-F5344CB8AC3E}">
        <p14:creationId xmlns:p14="http://schemas.microsoft.com/office/powerpoint/2010/main" val="1464114605"/>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JSON</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a:bodyPr>
          <a:lstStyle/>
          <a:p>
            <a:r>
              <a:rPr lang="en-GB" dirty="0"/>
              <a:t>JSON examples require the use of a server</a:t>
            </a:r>
          </a:p>
          <a:p>
            <a:endParaRPr lang="en-GB" dirty="0">
              <a:cs typeface="Calibri"/>
            </a:endParaRPr>
          </a:p>
          <a:p>
            <a:r>
              <a:rPr lang="en-GB" dirty="0">
                <a:cs typeface="Calibri"/>
              </a:rPr>
              <a:t>Use the examples at </a:t>
            </a:r>
            <a:r>
              <a:rPr lang="en-GB" dirty="0">
                <a:hlinkClick r:id="rId2"/>
              </a:rPr>
              <a:t>JSON Introduction (w3schools.com)</a:t>
            </a:r>
            <a:endParaRPr lang="en-GB" dirty="0"/>
          </a:p>
          <a:p>
            <a:endParaRPr lang="en-GB" dirty="0">
              <a:cs typeface="Calibri"/>
            </a:endParaRPr>
          </a:p>
          <a:p>
            <a:endParaRPr lang="en-GB" dirty="0">
              <a:cs typeface="Calibri"/>
            </a:endParaRPr>
          </a:p>
        </p:txBody>
      </p:sp>
    </p:spTree>
    <p:extLst>
      <p:ext uri="{BB962C8B-B14F-4D97-AF65-F5344CB8AC3E}">
        <p14:creationId xmlns:p14="http://schemas.microsoft.com/office/powerpoint/2010/main" val="3368205834"/>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Web browser storage</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a:bodyPr>
          <a:lstStyle/>
          <a:p>
            <a:r>
              <a:rPr lang="en-GB" dirty="0">
                <a:cs typeface="Calibri"/>
              </a:rPr>
              <a:t>HTML is stateless, it does not explicitly keep anything from previous page visits</a:t>
            </a:r>
          </a:p>
          <a:p>
            <a:endParaRPr lang="en-GB" dirty="0">
              <a:cs typeface="Calibri"/>
            </a:endParaRPr>
          </a:p>
          <a:p>
            <a:r>
              <a:rPr lang="en-GB" dirty="0">
                <a:cs typeface="Calibri"/>
              </a:rPr>
              <a:t>There are three ways to store data:</a:t>
            </a:r>
          </a:p>
          <a:p>
            <a:endParaRPr lang="en-GB" dirty="0">
              <a:cs typeface="Calibri"/>
            </a:endParaRPr>
          </a:p>
          <a:p>
            <a:pPr lvl="1"/>
            <a:r>
              <a:rPr lang="en-GB" dirty="0">
                <a:cs typeface="Calibri"/>
              </a:rPr>
              <a:t>Cookies  - limited space, involves server (see other slides)</a:t>
            </a:r>
          </a:p>
          <a:p>
            <a:pPr lvl="1"/>
            <a:endParaRPr lang="en-GB" dirty="0">
              <a:cs typeface="Calibri"/>
            </a:endParaRPr>
          </a:p>
          <a:p>
            <a:pPr lvl="1"/>
            <a:r>
              <a:rPr lang="en-GB" dirty="0" err="1">
                <a:cs typeface="Calibri"/>
              </a:rPr>
              <a:t>local.Storage</a:t>
            </a:r>
            <a:r>
              <a:rPr lang="en-GB" dirty="0">
                <a:cs typeface="Calibri"/>
              </a:rPr>
              <a:t> – no expiration date, at least 5MB of data</a:t>
            </a:r>
          </a:p>
          <a:p>
            <a:pPr lvl="1"/>
            <a:endParaRPr lang="en-GB" dirty="0">
              <a:cs typeface="Calibri"/>
            </a:endParaRPr>
          </a:p>
          <a:p>
            <a:pPr lvl="1"/>
            <a:r>
              <a:rPr lang="en-GB" dirty="0" err="1">
                <a:cs typeface="Calibri"/>
              </a:rPr>
              <a:t>sessionStorage</a:t>
            </a:r>
            <a:r>
              <a:rPr lang="en-GB" dirty="0">
                <a:cs typeface="Calibri"/>
              </a:rPr>
              <a:t>  - data lost when browser tab closed, at least 5MB of data</a:t>
            </a:r>
          </a:p>
          <a:p>
            <a:pPr lvl="1"/>
            <a:endParaRPr lang="en-GB" dirty="0">
              <a:cs typeface="Calibri"/>
            </a:endParaRPr>
          </a:p>
          <a:p>
            <a:endParaRPr lang="en-GB" dirty="0">
              <a:cs typeface="Calibri"/>
            </a:endParaRPr>
          </a:p>
        </p:txBody>
      </p:sp>
    </p:spTree>
    <p:extLst>
      <p:ext uri="{BB962C8B-B14F-4D97-AF65-F5344CB8AC3E}">
        <p14:creationId xmlns:p14="http://schemas.microsoft.com/office/powerpoint/2010/main" val="2992179639"/>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local.storage</a:t>
            </a:r>
            <a:r>
              <a:rPr lang="en-GB" dirty="0"/>
              <a:t> - methods</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fontScale="92500" lnSpcReduction="20000"/>
          </a:bodyPr>
          <a:lstStyle/>
          <a:p>
            <a:r>
              <a:rPr lang="en-GB" dirty="0" err="1"/>
              <a:t>setItem</a:t>
            </a:r>
            <a:r>
              <a:rPr lang="en-GB" dirty="0"/>
              <a:t>(): Add key and value to </a:t>
            </a:r>
            <a:r>
              <a:rPr lang="en-GB" dirty="0" err="1"/>
              <a:t>localStorage</a:t>
            </a:r>
            <a:endParaRPr lang="en-GB" dirty="0"/>
          </a:p>
          <a:p>
            <a:endParaRPr lang="en-GB" dirty="0"/>
          </a:p>
          <a:p>
            <a:r>
              <a:rPr lang="en-GB" dirty="0" err="1"/>
              <a:t>getItem</a:t>
            </a:r>
            <a:r>
              <a:rPr lang="en-GB" dirty="0"/>
              <a:t>(): get items from </a:t>
            </a:r>
            <a:r>
              <a:rPr lang="en-GB" dirty="0" err="1"/>
              <a:t>localStorage</a:t>
            </a:r>
            <a:endParaRPr lang="en-GB" dirty="0"/>
          </a:p>
          <a:p>
            <a:endParaRPr lang="en-GB" dirty="0"/>
          </a:p>
          <a:p>
            <a:r>
              <a:rPr lang="en-GB" dirty="0" err="1"/>
              <a:t>removeItem</a:t>
            </a:r>
            <a:r>
              <a:rPr lang="en-GB" dirty="0"/>
              <a:t>(): remove an item by key from </a:t>
            </a:r>
            <a:r>
              <a:rPr lang="en-GB" dirty="0" err="1"/>
              <a:t>localStorage</a:t>
            </a:r>
            <a:endParaRPr lang="en-GB" dirty="0"/>
          </a:p>
          <a:p>
            <a:endParaRPr lang="en-GB" dirty="0"/>
          </a:p>
          <a:p>
            <a:r>
              <a:rPr lang="en-GB" dirty="0"/>
              <a:t>clear(): clear all </a:t>
            </a:r>
            <a:r>
              <a:rPr lang="en-GB" dirty="0" err="1"/>
              <a:t>localStorage</a:t>
            </a:r>
            <a:endParaRPr lang="en-GB" dirty="0"/>
          </a:p>
          <a:p>
            <a:endParaRPr lang="en-GB" dirty="0"/>
          </a:p>
          <a:p>
            <a:r>
              <a:rPr lang="en-GB" dirty="0"/>
              <a:t>key(): Passed a number to retrieve the key of a </a:t>
            </a:r>
            <a:r>
              <a:rPr lang="en-GB" dirty="0" err="1"/>
              <a:t>localStorage</a:t>
            </a:r>
            <a:endParaRPr lang="en-GB" dirty="0"/>
          </a:p>
          <a:p>
            <a:pPr lvl="1"/>
            <a:r>
              <a:rPr lang="en-GB" dirty="0"/>
              <a:t>var </a:t>
            </a:r>
            <a:r>
              <a:rPr lang="en-GB" dirty="0" err="1"/>
              <a:t>KeyName</a:t>
            </a:r>
            <a:r>
              <a:rPr lang="en-GB" dirty="0"/>
              <a:t> = </a:t>
            </a:r>
            <a:r>
              <a:rPr lang="en-GB" dirty="0" err="1"/>
              <a:t>window.localStorage.key</a:t>
            </a:r>
            <a:r>
              <a:rPr lang="en-GB" dirty="0"/>
              <a:t>(index);</a:t>
            </a:r>
          </a:p>
          <a:p>
            <a:pPr lvl="1"/>
            <a:endParaRPr lang="en-GB" dirty="0"/>
          </a:p>
          <a:p>
            <a:r>
              <a:rPr lang="en-GB" dirty="0" err="1"/>
              <a:t>localStorage.length</a:t>
            </a:r>
            <a:r>
              <a:rPr lang="en-GB" dirty="0"/>
              <a:t> returns the number of items in </a:t>
            </a:r>
            <a:r>
              <a:rPr lang="en-GB" dirty="0" err="1"/>
              <a:t>localStorage</a:t>
            </a:r>
            <a:endParaRPr lang="en-GB" dirty="0"/>
          </a:p>
          <a:p>
            <a:endParaRPr lang="en-GB" dirty="0">
              <a:cs typeface="Calibri"/>
            </a:endParaRPr>
          </a:p>
        </p:txBody>
      </p:sp>
    </p:spTree>
    <p:extLst>
      <p:ext uri="{BB962C8B-B14F-4D97-AF65-F5344CB8AC3E}">
        <p14:creationId xmlns:p14="http://schemas.microsoft.com/office/powerpoint/2010/main" val="2211119424"/>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JavaScript</a:t>
            </a:r>
          </a:p>
        </p:txBody>
      </p:sp>
      <p:sp>
        <p:nvSpPr>
          <p:cNvPr id="3" name="Content Placeholder 2"/>
          <p:cNvSpPr>
            <a:spLocks noGrp="1"/>
          </p:cNvSpPr>
          <p:nvPr>
            <p:ph idx="1"/>
          </p:nvPr>
        </p:nvSpPr>
        <p:spPr/>
        <p:txBody>
          <a:bodyPr vert="horz" lIns="91440" tIns="45720" rIns="91440" bIns="45720" rtlCol="0" anchor="t">
            <a:normAutofit/>
          </a:bodyPr>
          <a:lstStyle/>
          <a:p>
            <a:r>
              <a:rPr lang="en-GB" dirty="0">
                <a:ea typeface="+mn-lt"/>
                <a:cs typeface="+mn-lt"/>
                <a:hlinkClick r:id="rId2"/>
              </a:rPr>
              <a:t>http://www.w3schools.com/js/</a:t>
            </a:r>
            <a:endParaRPr lang="en-GB" dirty="0"/>
          </a:p>
          <a:p>
            <a:r>
              <a:rPr lang="en-GB" dirty="0">
                <a:hlinkClick r:id="rId3"/>
              </a:rPr>
              <a:t>http://www.w3schools.com/jsref/</a:t>
            </a:r>
            <a:endParaRPr lang="en-GB">
              <a:cs typeface="Calibri"/>
            </a:endParaRPr>
          </a:p>
          <a:p>
            <a:endParaRPr lang="en-GB" dirty="0"/>
          </a:p>
          <a:p>
            <a:pPr>
              <a:buNone/>
            </a:pPr>
            <a:endParaRPr lang="en-GB" dirty="0"/>
          </a:p>
        </p:txBody>
      </p:sp>
    </p:spTree>
    <p:extLst>
      <p:ext uri="{BB962C8B-B14F-4D97-AF65-F5344CB8AC3E}">
        <p14:creationId xmlns:p14="http://schemas.microsoft.com/office/powerpoint/2010/main" val="1715736930"/>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local.storage</a:t>
            </a:r>
            <a:r>
              <a:rPr lang="en-GB" dirty="0"/>
              <a:t> - examples</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fontScale="85000" lnSpcReduction="20000"/>
          </a:bodyPr>
          <a:lstStyle/>
          <a:p>
            <a:pPr marL="0" indent="0">
              <a:buNone/>
            </a:pPr>
            <a:r>
              <a:rPr lang="en-GB" dirty="0">
                <a:solidFill>
                  <a:schemeClr val="accent6">
                    <a:lumMod val="50000"/>
                  </a:schemeClr>
                </a:solidFill>
              </a:rPr>
              <a:t>// Store</a:t>
            </a:r>
            <a:br>
              <a:rPr lang="en-GB" dirty="0"/>
            </a:br>
            <a:r>
              <a:rPr lang="en-GB" dirty="0" err="1"/>
              <a:t>localStorage.setItem</a:t>
            </a:r>
            <a:r>
              <a:rPr lang="en-GB" dirty="0"/>
              <a:t>("</a:t>
            </a:r>
            <a:r>
              <a:rPr lang="en-GB" dirty="0" err="1"/>
              <a:t>lastname</a:t>
            </a:r>
            <a:r>
              <a:rPr lang="en-GB" dirty="0"/>
              <a:t>", "Smith");</a:t>
            </a:r>
            <a:br>
              <a:rPr lang="en-GB" dirty="0"/>
            </a:br>
            <a:br>
              <a:rPr lang="en-GB" dirty="0"/>
            </a:br>
            <a:r>
              <a:rPr lang="en-GB" dirty="0">
                <a:solidFill>
                  <a:schemeClr val="accent6">
                    <a:lumMod val="50000"/>
                  </a:schemeClr>
                </a:solidFill>
              </a:rPr>
              <a:t>// Retrieve</a:t>
            </a:r>
            <a:br>
              <a:rPr lang="en-GB" dirty="0"/>
            </a:br>
            <a:r>
              <a:rPr lang="en-GB" dirty="0" err="1"/>
              <a:t>document.getElementById</a:t>
            </a:r>
            <a:r>
              <a:rPr lang="en-GB" dirty="0"/>
              <a:t>("result").</a:t>
            </a:r>
            <a:r>
              <a:rPr lang="en-GB" dirty="0" err="1"/>
              <a:t>innerHTML</a:t>
            </a:r>
            <a:r>
              <a:rPr lang="en-GB" dirty="0"/>
              <a:t> = </a:t>
            </a:r>
            <a:r>
              <a:rPr lang="en-GB" dirty="0" err="1"/>
              <a:t>localStorage.getItem</a:t>
            </a:r>
            <a:r>
              <a:rPr lang="en-GB" dirty="0"/>
              <a:t>("</a:t>
            </a:r>
            <a:r>
              <a:rPr lang="en-GB" dirty="0" err="1"/>
              <a:t>lastname</a:t>
            </a:r>
            <a:r>
              <a:rPr lang="en-GB" dirty="0"/>
              <a:t>");</a:t>
            </a:r>
          </a:p>
          <a:p>
            <a:pPr marL="0" indent="0">
              <a:buNone/>
            </a:pPr>
            <a:endParaRPr lang="en-GB" dirty="0">
              <a:cs typeface="Calibri"/>
            </a:endParaRPr>
          </a:p>
          <a:p>
            <a:pPr marL="0" indent="0">
              <a:buNone/>
            </a:pPr>
            <a:r>
              <a:rPr lang="en-GB" dirty="0">
                <a:solidFill>
                  <a:schemeClr val="accent6">
                    <a:lumMod val="50000"/>
                  </a:schemeClr>
                </a:solidFill>
              </a:rPr>
              <a:t>// Store</a:t>
            </a:r>
            <a:br>
              <a:rPr lang="en-GB" dirty="0"/>
            </a:br>
            <a:r>
              <a:rPr lang="en-GB" dirty="0" err="1"/>
              <a:t>localStorage.lastname</a:t>
            </a:r>
            <a:r>
              <a:rPr lang="en-GB" dirty="0"/>
              <a:t> = "Smith";</a:t>
            </a:r>
          </a:p>
          <a:p>
            <a:pPr marL="0" indent="0">
              <a:buNone/>
            </a:pPr>
            <a:br>
              <a:rPr lang="en-GB" dirty="0"/>
            </a:br>
            <a:r>
              <a:rPr lang="en-GB" dirty="0">
                <a:solidFill>
                  <a:schemeClr val="accent6">
                    <a:lumMod val="50000"/>
                  </a:schemeClr>
                </a:solidFill>
              </a:rPr>
              <a:t>// Retrieve</a:t>
            </a:r>
            <a:br>
              <a:rPr lang="en-GB" dirty="0"/>
            </a:br>
            <a:r>
              <a:rPr lang="en-GB" dirty="0" err="1"/>
              <a:t>document.getElementById</a:t>
            </a:r>
            <a:r>
              <a:rPr lang="en-GB" dirty="0"/>
              <a:t>("result").</a:t>
            </a:r>
            <a:r>
              <a:rPr lang="en-GB" dirty="0" err="1"/>
              <a:t>innerHTML</a:t>
            </a:r>
            <a:r>
              <a:rPr lang="en-GB" dirty="0"/>
              <a:t> = </a:t>
            </a:r>
            <a:r>
              <a:rPr lang="en-GB" dirty="0" err="1"/>
              <a:t>localStorage.lastname</a:t>
            </a:r>
            <a:r>
              <a:rPr lang="en-GB" dirty="0"/>
              <a:t>;</a:t>
            </a:r>
            <a:br>
              <a:rPr lang="en-GB" dirty="0"/>
            </a:br>
            <a:endParaRPr lang="en-GB" dirty="0"/>
          </a:p>
          <a:p>
            <a:pPr marL="0" indent="0">
              <a:buNone/>
            </a:pPr>
            <a:r>
              <a:rPr lang="en-GB" dirty="0">
                <a:solidFill>
                  <a:schemeClr val="accent6">
                    <a:lumMod val="50000"/>
                  </a:schemeClr>
                </a:solidFill>
              </a:rPr>
              <a:t>// Remove</a:t>
            </a:r>
            <a:endParaRPr lang="en-GB" dirty="0"/>
          </a:p>
          <a:p>
            <a:pPr marL="0" indent="0">
              <a:buNone/>
            </a:pPr>
            <a:r>
              <a:rPr lang="en-GB" dirty="0" err="1"/>
              <a:t>localStorage.removeItem</a:t>
            </a:r>
            <a:r>
              <a:rPr lang="en-GB" dirty="0"/>
              <a:t>("</a:t>
            </a:r>
            <a:r>
              <a:rPr lang="en-GB" dirty="0" err="1"/>
              <a:t>lastname</a:t>
            </a:r>
            <a:r>
              <a:rPr lang="en-GB" dirty="0"/>
              <a:t>");</a:t>
            </a:r>
            <a:endParaRPr lang="en-GB" dirty="0">
              <a:cs typeface="Calibri"/>
            </a:endParaRPr>
          </a:p>
        </p:txBody>
      </p:sp>
    </p:spTree>
    <p:extLst>
      <p:ext uri="{BB962C8B-B14F-4D97-AF65-F5344CB8AC3E}">
        <p14:creationId xmlns:p14="http://schemas.microsoft.com/office/powerpoint/2010/main" val="1198802651"/>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session.storage</a:t>
            </a:r>
            <a:r>
              <a:rPr lang="en-GB" dirty="0"/>
              <a:t> – methods – the same as </a:t>
            </a:r>
            <a:r>
              <a:rPr lang="en-GB" dirty="0" err="1"/>
              <a:t>local.storage</a:t>
            </a:r>
            <a:endParaRPr lang="en-GB" dirty="0"/>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lnSpcReduction="10000"/>
          </a:bodyPr>
          <a:lstStyle/>
          <a:p>
            <a:r>
              <a:rPr lang="en-GB" dirty="0" err="1"/>
              <a:t>setItem</a:t>
            </a:r>
            <a:r>
              <a:rPr lang="en-GB" dirty="0"/>
              <a:t>(): Add key and value to </a:t>
            </a:r>
            <a:r>
              <a:rPr lang="en-GB" dirty="0" err="1"/>
              <a:t>sessionStorage</a:t>
            </a:r>
            <a:endParaRPr lang="en-GB" dirty="0"/>
          </a:p>
          <a:p>
            <a:endParaRPr lang="en-GB" dirty="0"/>
          </a:p>
          <a:p>
            <a:r>
              <a:rPr lang="en-GB" dirty="0" err="1"/>
              <a:t>getItem</a:t>
            </a:r>
            <a:r>
              <a:rPr lang="en-GB" dirty="0"/>
              <a:t>(): get items from </a:t>
            </a:r>
            <a:r>
              <a:rPr lang="en-GB" dirty="0" err="1"/>
              <a:t>sessionStorage</a:t>
            </a:r>
            <a:endParaRPr lang="en-GB" dirty="0"/>
          </a:p>
          <a:p>
            <a:endParaRPr lang="en-GB" dirty="0"/>
          </a:p>
          <a:p>
            <a:r>
              <a:rPr lang="en-GB" dirty="0" err="1"/>
              <a:t>removeItem</a:t>
            </a:r>
            <a:r>
              <a:rPr lang="en-GB" dirty="0"/>
              <a:t>(): remove an item by key from </a:t>
            </a:r>
            <a:r>
              <a:rPr lang="en-GB" dirty="0" err="1"/>
              <a:t>sessionStorage</a:t>
            </a:r>
            <a:endParaRPr lang="en-GB" dirty="0"/>
          </a:p>
          <a:p>
            <a:endParaRPr lang="en-GB" dirty="0"/>
          </a:p>
          <a:p>
            <a:r>
              <a:rPr lang="en-GB" dirty="0"/>
              <a:t>clear(): clear all </a:t>
            </a:r>
            <a:r>
              <a:rPr lang="en-GB" dirty="0" err="1"/>
              <a:t>sessionStorage</a:t>
            </a:r>
            <a:endParaRPr lang="en-GB" dirty="0"/>
          </a:p>
          <a:p>
            <a:endParaRPr lang="en-GB" dirty="0"/>
          </a:p>
          <a:p>
            <a:r>
              <a:rPr lang="en-GB" dirty="0"/>
              <a:t>key(): Passed a number to retrieve the key of a </a:t>
            </a:r>
            <a:r>
              <a:rPr lang="en-GB" dirty="0" err="1"/>
              <a:t>sessionStorage</a:t>
            </a:r>
            <a:endParaRPr lang="en-GB" dirty="0"/>
          </a:p>
          <a:p>
            <a:pPr lvl="1"/>
            <a:r>
              <a:rPr lang="en-GB" dirty="0"/>
              <a:t>var </a:t>
            </a:r>
            <a:r>
              <a:rPr lang="en-GB" dirty="0" err="1"/>
              <a:t>KeyName</a:t>
            </a:r>
            <a:r>
              <a:rPr lang="en-GB" dirty="0"/>
              <a:t> = </a:t>
            </a:r>
            <a:r>
              <a:rPr lang="en-GB" dirty="0" err="1"/>
              <a:t>window.sessionStorage.key</a:t>
            </a:r>
            <a:r>
              <a:rPr lang="en-GB" dirty="0"/>
              <a:t>(index);</a:t>
            </a:r>
          </a:p>
          <a:p>
            <a:endParaRPr lang="en-GB" dirty="0">
              <a:cs typeface="Calibri"/>
            </a:endParaRPr>
          </a:p>
        </p:txBody>
      </p:sp>
    </p:spTree>
    <p:extLst>
      <p:ext uri="{BB962C8B-B14F-4D97-AF65-F5344CB8AC3E}">
        <p14:creationId xmlns:p14="http://schemas.microsoft.com/office/powerpoint/2010/main" val="2260649225"/>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013" y="565673"/>
            <a:ext cx="10514327" cy="1326620"/>
          </a:xfrm>
        </p:spPr>
        <p:txBody>
          <a:bodyPr/>
          <a:lstStyle/>
          <a:p>
            <a:r>
              <a:rPr lang="en-GB" sz="4300" dirty="0"/>
              <a:t>Example of local storage –  in the browser click on developer tools to see local storage data</a:t>
            </a:r>
            <a:endParaRPr lang="en-GB" dirty="0"/>
          </a:p>
        </p:txBody>
      </p:sp>
      <p:pic>
        <p:nvPicPr>
          <p:cNvPr id="5" name="Content Placeholder 4"/>
          <p:cNvPicPr>
            <a:picLocks noGrp="1" noChangeAspect="1"/>
          </p:cNvPicPr>
          <p:nvPr>
            <p:ph sz="half" idx="1"/>
          </p:nvPr>
        </p:nvPicPr>
        <p:blipFill>
          <a:blip r:embed="rId2"/>
          <a:stretch>
            <a:fillRect/>
          </a:stretch>
        </p:blipFill>
        <p:spPr>
          <a:xfrm>
            <a:off x="2318583" y="2253045"/>
            <a:ext cx="6940242" cy="3840464"/>
          </a:xfrm>
          <a:prstGeom prst="rect">
            <a:avLst/>
          </a:prstGeom>
        </p:spPr>
      </p:pic>
      <p:cxnSp>
        <p:nvCxnSpPr>
          <p:cNvPr id="3" name="Straight Arrow Connector 2">
            <a:extLst>
              <a:ext uri="{FF2B5EF4-FFF2-40B4-BE49-F238E27FC236}">
                <a16:creationId xmlns:a16="http://schemas.microsoft.com/office/drawing/2014/main" id="{F2AAA30E-E48E-420C-B1DF-CB5852C881FD}"/>
              </a:ext>
            </a:extLst>
          </p:cNvPr>
          <p:cNvCxnSpPr/>
          <p:nvPr/>
        </p:nvCxnSpPr>
        <p:spPr>
          <a:xfrm flipH="1" flipV="1">
            <a:off x="8286540" y="2395695"/>
            <a:ext cx="2334567" cy="7938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EEEB27C-3140-4B15-B107-5E7F2FBBEA05}"/>
              </a:ext>
            </a:extLst>
          </p:cNvPr>
          <p:cNvCxnSpPr/>
          <p:nvPr/>
        </p:nvCxnSpPr>
        <p:spPr>
          <a:xfrm flipH="1" flipV="1">
            <a:off x="6922163" y="3267075"/>
            <a:ext cx="1530699" cy="869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5000200"/>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Javascript.html</a:t>
            </a:r>
          </a:p>
        </p:txBody>
      </p:sp>
      <p:pic>
        <p:nvPicPr>
          <p:cNvPr id="4" name="Content Placeholder 3"/>
          <p:cNvPicPr>
            <a:picLocks noGrp="1" noChangeAspect="1"/>
          </p:cNvPicPr>
          <p:nvPr>
            <p:ph idx="1"/>
          </p:nvPr>
        </p:nvPicPr>
        <p:blipFill>
          <a:blip r:embed="rId2"/>
          <a:stretch>
            <a:fillRect/>
          </a:stretch>
        </p:blipFill>
        <p:spPr>
          <a:xfrm>
            <a:off x="3802146" y="1825625"/>
            <a:ext cx="4587707" cy="4351338"/>
          </a:xfrm>
          <a:prstGeom prst="rect">
            <a:avLst/>
          </a:prstGeom>
        </p:spPr>
      </p:pic>
    </p:spTree>
    <p:extLst>
      <p:ext uri="{BB962C8B-B14F-4D97-AF65-F5344CB8AC3E}">
        <p14:creationId xmlns:p14="http://schemas.microsoft.com/office/powerpoint/2010/main" val="1232684479"/>
      </p:ext>
    </p:extLst>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Try this main.js</a:t>
            </a:r>
          </a:p>
        </p:txBody>
      </p:sp>
      <p:pic>
        <p:nvPicPr>
          <p:cNvPr id="7" name="Content Placeholder 6"/>
          <p:cNvPicPr>
            <a:picLocks noGrp="1" noChangeAspect="1"/>
          </p:cNvPicPr>
          <p:nvPr>
            <p:ph idx="1"/>
          </p:nvPr>
        </p:nvPicPr>
        <p:blipFill>
          <a:blip r:embed="rId2"/>
          <a:stretch>
            <a:fillRect/>
          </a:stretch>
        </p:blipFill>
        <p:spPr>
          <a:xfrm>
            <a:off x="4499493" y="1163878"/>
            <a:ext cx="5957698" cy="5432419"/>
          </a:xfrm>
          <a:prstGeom prst="rect">
            <a:avLst/>
          </a:prstGeom>
        </p:spPr>
      </p:pic>
    </p:spTree>
    <p:extLst>
      <p:ext uri="{BB962C8B-B14F-4D97-AF65-F5344CB8AC3E}">
        <p14:creationId xmlns:p14="http://schemas.microsoft.com/office/powerpoint/2010/main" val="311876219"/>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Browser cache</a:t>
            </a:r>
          </a:p>
        </p:txBody>
      </p:sp>
      <p:sp>
        <p:nvSpPr>
          <p:cNvPr id="3" name="Content Placeholder 2"/>
          <p:cNvSpPr>
            <a:spLocks noGrp="1"/>
          </p:cNvSpPr>
          <p:nvPr>
            <p:ph sz="half" idx="1"/>
          </p:nvPr>
        </p:nvSpPr>
        <p:spPr>
          <a:xfrm>
            <a:off x="838199" y="1825625"/>
            <a:ext cx="9808779" cy="4855076"/>
          </a:xfrm>
        </p:spPr>
        <p:txBody>
          <a:bodyPr vert="horz" lIns="91440" tIns="45720" rIns="91440" bIns="45720" rtlCol="0" anchor="t">
            <a:normAutofit/>
          </a:bodyPr>
          <a:lstStyle/>
          <a:p>
            <a:pPr fontAlgn="base"/>
            <a:r>
              <a:rPr lang="en-GB" dirty="0"/>
              <a:t>Used to locally store frequently used pages or parts of pages </a:t>
            </a:r>
          </a:p>
          <a:p>
            <a:pPr fontAlgn="base"/>
            <a:r>
              <a:rPr lang="en-GB" dirty="0"/>
              <a:t>Saves going back to the server</a:t>
            </a:r>
          </a:p>
          <a:p>
            <a:pPr fontAlgn="base"/>
            <a:r>
              <a:rPr lang="en-GB" dirty="0"/>
              <a:t>Improves speed of loading pages</a:t>
            </a:r>
          </a:p>
          <a:p>
            <a:pPr fontAlgn="base"/>
            <a:endParaRPr lang="en-GB" dirty="0"/>
          </a:p>
          <a:p>
            <a:pPr fontAlgn="base"/>
            <a:r>
              <a:rPr lang="en-GB" dirty="0"/>
              <a:t>Used to store .</a:t>
            </a:r>
            <a:r>
              <a:rPr lang="en-GB" dirty="0" err="1"/>
              <a:t>css</a:t>
            </a:r>
            <a:r>
              <a:rPr lang="en-GB" dirty="0"/>
              <a:t> and .</a:t>
            </a:r>
            <a:r>
              <a:rPr lang="en-GB" dirty="0" err="1"/>
              <a:t>js</a:t>
            </a:r>
            <a:r>
              <a:rPr lang="en-GB" dirty="0"/>
              <a:t> files required by a web site so that they are only downloaded once</a:t>
            </a:r>
          </a:p>
          <a:p>
            <a:endParaRPr lang="en-GB" dirty="0">
              <a:cs typeface="Calibri"/>
            </a:endParaRPr>
          </a:p>
        </p:txBody>
      </p:sp>
    </p:spTree>
    <p:extLst>
      <p:ext uri="{BB962C8B-B14F-4D97-AF65-F5344CB8AC3E}">
        <p14:creationId xmlns:p14="http://schemas.microsoft.com/office/powerpoint/2010/main" val="783210992"/>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JavaScript – Try this in VSC and save as js.html</a:t>
            </a:r>
          </a:p>
        </p:txBody>
      </p:sp>
      <p:sp>
        <p:nvSpPr>
          <p:cNvPr id="3" name="Content Placeholder 2"/>
          <p:cNvSpPr>
            <a:spLocks noGrp="1"/>
          </p:cNvSpPr>
          <p:nvPr>
            <p:ph idx="1"/>
          </p:nvPr>
        </p:nvSpPr>
        <p:spPr/>
        <p:txBody>
          <a:bodyPr vert="horz" lIns="91440" tIns="45720" rIns="91440" bIns="45720" rtlCol="0" anchor="t">
            <a:normAutofit fontScale="62500" lnSpcReduction="20000"/>
          </a:bodyPr>
          <a:lstStyle/>
          <a:p>
            <a:pPr>
              <a:buNone/>
            </a:pPr>
            <a:r>
              <a:rPr lang="en-GB" dirty="0">
                <a:ea typeface="+mn-lt"/>
                <a:cs typeface="+mn-lt"/>
              </a:rPr>
              <a:t>&lt;!DOCTYPE html&gt;</a:t>
            </a:r>
            <a:endParaRPr lang="en-US" dirty="0"/>
          </a:p>
          <a:p>
            <a:pPr>
              <a:buNone/>
            </a:pPr>
            <a:r>
              <a:rPr lang="en-GB" dirty="0">
                <a:ea typeface="+mn-lt"/>
                <a:cs typeface="+mn-lt"/>
              </a:rPr>
              <a:t>&lt;html&gt;</a:t>
            </a:r>
            <a:endParaRPr lang="en-GB" dirty="0"/>
          </a:p>
          <a:p>
            <a:pPr>
              <a:buNone/>
            </a:pPr>
            <a:r>
              <a:rPr lang="en-GB" dirty="0">
                <a:ea typeface="+mn-lt"/>
                <a:cs typeface="+mn-lt"/>
              </a:rPr>
              <a:t>&lt;body&gt;</a:t>
            </a:r>
            <a:endParaRPr lang="en-GB" dirty="0"/>
          </a:p>
          <a:p>
            <a:pPr>
              <a:buNone/>
            </a:pPr>
            <a:endParaRPr lang="en-GB" dirty="0"/>
          </a:p>
          <a:p>
            <a:pPr>
              <a:buNone/>
            </a:pPr>
            <a:r>
              <a:rPr lang="en-GB" dirty="0">
                <a:ea typeface="+mn-lt"/>
                <a:cs typeface="+mn-lt"/>
              </a:rPr>
              <a:t>&lt;h2&gt;My First JavaScript&lt;/h2&gt;</a:t>
            </a:r>
            <a:endParaRPr lang="en-GB" dirty="0"/>
          </a:p>
          <a:p>
            <a:pPr>
              <a:buNone/>
            </a:pPr>
            <a:endParaRPr lang="en-GB" dirty="0"/>
          </a:p>
          <a:p>
            <a:pPr>
              <a:buNone/>
            </a:pPr>
            <a:r>
              <a:rPr lang="en-GB" dirty="0">
                <a:ea typeface="+mn-lt"/>
                <a:cs typeface="+mn-lt"/>
              </a:rPr>
              <a:t>&lt;button type="button"</a:t>
            </a:r>
            <a:endParaRPr lang="en-GB" dirty="0"/>
          </a:p>
          <a:p>
            <a:pPr>
              <a:buNone/>
            </a:pPr>
            <a:r>
              <a:rPr lang="en-GB" dirty="0">
                <a:ea typeface="+mn-lt"/>
                <a:cs typeface="+mn-lt"/>
              </a:rPr>
              <a:t>onclick="</a:t>
            </a:r>
            <a:r>
              <a:rPr lang="en-GB" dirty="0" err="1">
                <a:ea typeface="+mn-lt"/>
                <a:cs typeface="+mn-lt"/>
              </a:rPr>
              <a:t>document.getElementById</a:t>
            </a:r>
            <a:r>
              <a:rPr lang="en-GB" dirty="0">
                <a:ea typeface="+mn-lt"/>
                <a:cs typeface="+mn-lt"/>
              </a:rPr>
              <a:t>('demo').</a:t>
            </a:r>
            <a:r>
              <a:rPr lang="en-GB" dirty="0" err="1">
                <a:ea typeface="+mn-lt"/>
                <a:cs typeface="+mn-lt"/>
              </a:rPr>
              <a:t>innerHTML</a:t>
            </a:r>
            <a:r>
              <a:rPr lang="en-GB" dirty="0">
                <a:ea typeface="+mn-lt"/>
                <a:cs typeface="+mn-lt"/>
              </a:rPr>
              <a:t> = Date()"&gt;</a:t>
            </a:r>
            <a:endParaRPr lang="en-GB" dirty="0"/>
          </a:p>
          <a:p>
            <a:pPr>
              <a:buNone/>
            </a:pPr>
            <a:r>
              <a:rPr lang="en-GB" dirty="0">
                <a:ea typeface="+mn-lt"/>
                <a:cs typeface="+mn-lt"/>
              </a:rPr>
              <a:t>Click me to display Date and Time.&lt;/button&gt;</a:t>
            </a:r>
            <a:endParaRPr lang="en-GB" dirty="0"/>
          </a:p>
          <a:p>
            <a:pPr>
              <a:buNone/>
            </a:pPr>
            <a:endParaRPr lang="en-GB" dirty="0"/>
          </a:p>
          <a:p>
            <a:pPr>
              <a:buNone/>
            </a:pPr>
            <a:r>
              <a:rPr lang="en-GB" dirty="0">
                <a:ea typeface="+mn-lt"/>
                <a:cs typeface="+mn-lt"/>
              </a:rPr>
              <a:t>&lt;p id="demo"&gt;&lt;/p&gt;</a:t>
            </a:r>
            <a:endParaRPr lang="en-GB" dirty="0"/>
          </a:p>
          <a:p>
            <a:pPr>
              <a:buNone/>
            </a:pPr>
            <a:endParaRPr lang="en-GB" dirty="0"/>
          </a:p>
          <a:p>
            <a:pPr>
              <a:buNone/>
            </a:pPr>
            <a:r>
              <a:rPr lang="en-GB" dirty="0">
                <a:ea typeface="+mn-lt"/>
                <a:cs typeface="+mn-lt"/>
              </a:rPr>
              <a:t>&lt;/body&gt;</a:t>
            </a:r>
            <a:endParaRPr lang="en-GB" dirty="0"/>
          </a:p>
          <a:p>
            <a:pPr>
              <a:buNone/>
            </a:pPr>
            <a:r>
              <a:rPr lang="en-GB" dirty="0">
                <a:ea typeface="+mn-lt"/>
                <a:cs typeface="+mn-lt"/>
              </a:rPr>
              <a:t>&lt;/html&gt;</a:t>
            </a:r>
          </a:p>
          <a:p>
            <a:pPr>
              <a:buNone/>
            </a:pPr>
            <a:endParaRPr lang="en-GB" dirty="0">
              <a:cs typeface="Calibri"/>
            </a:endParaRPr>
          </a:p>
          <a:p>
            <a:pPr>
              <a:buNone/>
            </a:pPr>
            <a:endParaRPr lang="en-GB" dirty="0">
              <a:cs typeface="Calibri"/>
            </a:endParaRPr>
          </a:p>
          <a:p>
            <a:pPr>
              <a:buNone/>
            </a:pPr>
            <a:endParaRPr lang="en-GB" dirty="0">
              <a:cs typeface="Calibri"/>
            </a:endParaRPr>
          </a:p>
        </p:txBody>
      </p:sp>
    </p:spTree>
    <p:extLst>
      <p:ext uri="{BB962C8B-B14F-4D97-AF65-F5344CB8AC3E}">
        <p14:creationId xmlns:p14="http://schemas.microsoft.com/office/powerpoint/2010/main" val="2067473748"/>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9015E-68E8-479A-8CF7-E2BC79CB4288}"/>
              </a:ext>
            </a:extLst>
          </p:cNvPr>
          <p:cNvSpPr>
            <a:spLocks noGrp="1"/>
          </p:cNvSpPr>
          <p:nvPr>
            <p:ph type="title"/>
          </p:nvPr>
        </p:nvSpPr>
        <p:spPr/>
        <p:txBody>
          <a:bodyPr/>
          <a:lstStyle/>
          <a:p>
            <a:r>
              <a:rPr lang="en-US" b="0" dirty="0" err="1">
                <a:latin typeface="Consolas"/>
              </a:rPr>
              <a:t>getElementById</a:t>
            </a:r>
            <a:r>
              <a:rPr lang="en-US" b="0" dirty="0">
                <a:latin typeface="Consolas"/>
              </a:rPr>
              <a:t>()</a:t>
            </a:r>
            <a:endParaRPr lang="en-US" dirty="0"/>
          </a:p>
        </p:txBody>
      </p:sp>
      <p:sp>
        <p:nvSpPr>
          <p:cNvPr id="3" name="Content Placeholder 2">
            <a:extLst>
              <a:ext uri="{FF2B5EF4-FFF2-40B4-BE49-F238E27FC236}">
                <a16:creationId xmlns:a16="http://schemas.microsoft.com/office/drawing/2014/main" id="{D5824460-2CC4-49B0-878D-EFF1DC868996}"/>
              </a:ext>
            </a:extLst>
          </p:cNvPr>
          <p:cNvSpPr>
            <a:spLocks noGrp="1"/>
          </p:cNvSpPr>
          <p:nvPr>
            <p:ph sz="half" idx="1"/>
          </p:nvPr>
        </p:nvSpPr>
        <p:spPr/>
        <p:txBody>
          <a:bodyPr vert="horz" lIns="91440" tIns="45720" rIns="91440" bIns="45720" rtlCol="0" anchor="t">
            <a:normAutofit fontScale="47500" lnSpcReduction="20000"/>
          </a:bodyPr>
          <a:lstStyle/>
          <a:p>
            <a:r>
              <a:rPr lang="en-US" dirty="0"/>
              <a:t>JavaScript Can Change HTML Content</a:t>
            </a:r>
            <a:br>
              <a:rPr lang="en-US" dirty="0"/>
            </a:br>
            <a:endParaRPr lang="en-US" dirty="0">
              <a:cs typeface="Calibri" panose="020F0502020204030204"/>
            </a:endParaRPr>
          </a:p>
          <a:p>
            <a:r>
              <a:rPr lang="en-US" dirty="0">
                <a:ea typeface="+mn-lt"/>
                <a:cs typeface="+mn-lt"/>
              </a:rPr>
              <a:t>One of many JavaScript HTML methods is </a:t>
            </a:r>
            <a:r>
              <a:rPr lang="en-US" dirty="0" err="1">
                <a:latin typeface="Consolas"/>
              </a:rPr>
              <a:t>getElementById</a:t>
            </a:r>
            <a:r>
              <a:rPr lang="en-US" dirty="0">
                <a:latin typeface="Consolas"/>
              </a:rPr>
              <a:t>()</a:t>
            </a:r>
            <a:br>
              <a:rPr lang="en-US" dirty="0">
                <a:ea typeface="+mn-lt"/>
                <a:cs typeface="+mn-lt"/>
              </a:rPr>
            </a:br>
            <a:endParaRPr lang="en-US" dirty="0"/>
          </a:p>
          <a:p>
            <a:r>
              <a:rPr lang="en-US" dirty="0">
                <a:ea typeface="+mn-lt"/>
                <a:cs typeface="+mn-lt"/>
              </a:rPr>
              <a:t>This example "finds" an HTML element (with id=“</a:t>
            </a:r>
            <a:r>
              <a:rPr lang="en-US" dirty="0" err="1">
                <a:ea typeface="+mn-lt"/>
                <a:cs typeface="+mn-lt"/>
              </a:rPr>
              <a:t>myImage</a:t>
            </a:r>
            <a:r>
              <a:rPr lang="en-US" dirty="0">
                <a:ea typeface="+mn-lt"/>
                <a:cs typeface="+mn-lt"/>
              </a:rPr>
              <a:t>"), and changes an attribute</a:t>
            </a:r>
          </a:p>
          <a:p>
            <a:endParaRPr lang="en-US" dirty="0">
              <a:ea typeface="+mn-lt"/>
              <a:cs typeface="+mn-lt"/>
            </a:endParaRPr>
          </a:p>
          <a:p>
            <a:r>
              <a:rPr lang="en-US" dirty="0">
                <a:ea typeface="+mn-lt"/>
                <a:cs typeface="+mn-lt"/>
              </a:rPr>
              <a:t>It is triggered by an event handler responding to the mouse click</a:t>
            </a:r>
          </a:p>
          <a:p>
            <a:endParaRPr lang="en-US" dirty="0">
              <a:ea typeface="+mn-lt"/>
              <a:cs typeface="+mn-lt"/>
            </a:endParaRPr>
          </a:p>
          <a:p>
            <a:r>
              <a:rPr lang="en-US" dirty="0">
                <a:ea typeface="+mn-lt"/>
                <a:cs typeface="+mn-lt"/>
              </a:rPr>
              <a:t>This is “internal” JavaScript</a:t>
            </a:r>
          </a:p>
          <a:p>
            <a:endParaRPr lang="en-US" dirty="0">
              <a:ea typeface="+mn-lt"/>
              <a:cs typeface="+mn-lt"/>
            </a:endParaRPr>
          </a:p>
          <a:p>
            <a:endParaRPr lang="en-US" dirty="0">
              <a:ea typeface="+mn-lt"/>
              <a:cs typeface="+mn-lt"/>
            </a:endParaRPr>
          </a:p>
          <a:p>
            <a:endParaRPr lang="en-US" dirty="0">
              <a:ea typeface="+mn-lt"/>
              <a:cs typeface="+mn-lt"/>
            </a:endParaRPr>
          </a:p>
          <a:p>
            <a:endParaRPr lang="en-US" dirty="0">
              <a:ea typeface="+mn-lt"/>
              <a:cs typeface="+mn-lt"/>
            </a:endParaRPr>
          </a:p>
          <a:p>
            <a:endParaRPr lang="en-US" dirty="0">
              <a:ea typeface="+mn-lt"/>
              <a:cs typeface="+mn-lt"/>
            </a:endParaRPr>
          </a:p>
          <a:p>
            <a:r>
              <a:rPr lang="en-US" dirty="0">
                <a:cs typeface="Calibri"/>
                <a:hlinkClick r:id="rId2"/>
              </a:rPr>
              <a:t>https://www.w3schools.com/js/tryit.asp?filename=tryjs_intro_lightbulb</a:t>
            </a:r>
            <a:endParaRPr lang="en-US" dirty="0">
              <a:cs typeface="Calibri"/>
            </a:endParaRPr>
          </a:p>
          <a:p>
            <a:endParaRPr lang="en-US" dirty="0">
              <a:cs typeface="Calibri"/>
            </a:endParaRPr>
          </a:p>
          <a:p>
            <a:endParaRPr lang="en-US" dirty="0">
              <a:cs typeface="Calibri"/>
            </a:endParaRPr>
          </a:p>
          <a:p>
            <a:endParaRPr lang="en-US" dirty="0">
              <a:cs typeface="Calibri"/>
            </a:endParaRPr>
          </a:p>
        </p:txBody>
      </p:sp>
      <p:sp>
        <p:nvSpPr>
          <p:cNvPr id="4" name="Content Placeholder 3"/>
          <p:cNvSpPr>
            <a:spLocks noGrp="1"/>
          </p:cNvSpPr>
          <p:nvPr>
            <p:ph sz="half" idx="2"/>
          </p:nvPr>
        </p:nvSpPr>
        <p:spPr>
          <a:xfrm>
            <a:off x="6590125" y="2501507"/>
            <a:ext cx="4715550" cy="4179193"/>
          </a:xfrm>
        </p:spPr>
        <p:txBody>
          <a:bodyPr>
            <a:normAutofit fontScale="47500" lnSpcReduction="20000"/>
          </a:bodyPr>
          <a:lstStyle/>
          <a:p>
            <a:pPr marL="0" indent="0">
              <a:buNone/>
            </a:pPr>
            <a:r>
              <a:rPr lang="en-GB" dirty="0"/>
              <a:t>&lt;!DOCTYPE html&gt;</a:t>
            </a:r>
          </a:p>
          <a:p>
            <a:pPr marL="0" indent="0">
              <a:buNone/>
            </a:pPr>
            <a:r>
              <a:rPr lang="en-GB" dirty="0"/>
              <a:t>&lt;html&gt;</a:t>
            </a:r>
          </a:p>
          <a:p>
            <a:pPr marL="0" indent="0">
              <a:buNone/>
            </a:pPr>
            <a:r>
              <a:rPr lang="en-GB" dirty="0"/>
              <a:t>&lt;body&gt;</a:t>
            </a:r>
          </a:p>
          <a:p>
            <a:pPr marL="0" indent="0">
              <a:buNone/>
            </a:pPr>
            <a:br>
              <a:rPr lang="en-GB" dirty="0"/>
            </a:br>
            <a:r>
              <a:rPr lang="en-GB" dirty="0"/>
              <a:t>&lt;h2&gt;JavaScript can change HTML attribute values.&lt;/h2&gt;</a:t>
            </a:r>
          </a:p>
          <a:p>
            <a:pPr marL="0" indent="0">
              <a:buNone/>
            </a:pPr>
            <a:br>
              <a:rPr lang="en-GB" dirty="0"/>
            </a:br>
            <a:br>
              <a:rPr lang="en-GB" dirty="0"/>
            </a:br>
            <a:r>
              <a:rPr lang="en-GB" dirty="0"/>
              <a:t>&lt;p&gt;In this case JavaScript changes the value of the </a:t>
            </a:r>
            <a:r>
              <a:rPr lang="en-GB" dirty="0" err="1"/>
              <a:t>src</a:t>
            </a:r>
            <a:r>
              <a:rPr lang="en-GB" dirty="0"/>
              <a:t>  (source) attribute of an image.&lt;/p&gt;</a:t>
            </a:r>
          </a:p>
          <a:p>
            <a:pPr marL="0" indent="0">
              <a:buNone/>
            </a:pPr>
            <a:br>
              <a:rPr lang="en-GB" dirty="0"/>
            </a:br>
            <a:r>
              <a:rPr lang="en-GB" dirty="0"/>
              <a:t>&lt;button </a:t>
            </a:r>
            <a:r>
              <a:rPr lang="en-GB" dirty="0" err="1"/>
              <a:t>onclick</a:t>
            </a:r>
            <a:r>
              <a:rPr lang="en-GB" dirty="0"/>
              <a:t>="</a:t>
            </a:r>
            <a:r>
              <a:rPr lang="en-GB" dirty="0" err="1"/>
              <a:t>document.getElementById</a:t>
            </a:r>
            <a:r>
              <a:rPr lang="en-GB" dirty="0"/>
              <a:t>('</a:t>
            </a:r>
            <a:r>
              <a:rPr lang="en-GB" dirty="0" err="1"/>
              <a:t>myImage</a:t>
            </a:r>
            <a:r>
              <a:rPr lang="en-GB" dirty="0"/>
              <a:t>').</a:t>
            </a:r>
            <a:r>
              <a:rPr lang="en-GB" dirty="0" err="1"/>
              <a:t>src</a:t>
            </a:r>
            <a:r>
              <a:rPr lang="en-GB" dirty="0"/>
              <a:t>='</a:t>
            </a:r>
            <a:r>
              <a:rPr lang="en-GB" dirty="0" err="1"/>
              <a:t>img</a:t>
            </a:r>
            <a:r>
              <a:rPr lang="en-GB" dirty="0"/>
              <a:t>/pic_bulbon.gif'"&gt;Turn on the light&lt;/button&gt;</a:t>
            </a:r>
          </a:p>
          <a:p>
            <a:pPr marL="0" indent="0">
              <a:buNone/>
            </a:pPr>
            <a:br>
              <a:rPr lang="en-GB" dirty="0"/>
            </a:br>
            <a:r>
              <a:rPr lang="en-GB" dirty="0"/>
              <a:t>&lt;</a:t>
            </a:r>
            <a:r>
              <a:rPr lang="en-GB" dirty="0" err="1"/>
              <a:t>img</a:t>
            </a:r>
            <a:r>
              <a:rPr lang="en-GB" dirty="0"/>
              <a:t> id="</a:t>
            </a:r>
            <a:r>
              <a:rPr lang="en-GB" dirty="0" err="1"/>
              <a:t>myImage</a:t>
            </a:r>
            <a:r>
              <a:rPr lang="en-GB" dirty="0"/>
              <a:t>" </a:t>
            </a:r>
            <a:r>
              <a:rPr lang="en-GB" dirty="0" err="1"/>
              <a:t>src</a:t>
            </a:r>
            <a:r>
              <a:rPr lang="en-GB" dirty="0"/>
              <a:t>="</a:t>
            </a:r>
            <a:r>
              <a:rPr lang="en-GB" dirty="0" err="1"/>
              <a:t>img</a:t>
            </a:r>
            <a:r>
              <a:rPr lang="en-GB" dirty="0"/>
              <a:t>/pic_bulboff.gif" style="width:100px"&gt;</a:t>
            </a:r>
          </a:p>
          <a:p>
            <a:pPr marL="0" indent="0">
              <a:buNone/>
            </a:pPr>
            <a:br>
              <a:rPr lang="en-GB" dirty="0"/>
            </a:br>
            <a:r>
              <a:rPr lang="en-GB" dirty="0"/>
              <a:t>&lt;button </a:t>
            </a:r>
            <a:r>
              <a:rPr lang="en-GB" dirty="0" err="1"/>
              <a:t>onclick</a:t>
            </a:r>
            <a:r>
              <a:rPr lang="en-GB" dirty="0"/>
              <a:t>="</a:t>
            </a:r>
            <a:r>
              <a:rPr lang="en-GB" dirty="0" err="1"/>
              <a:t>document.getElementById</a:t>
            </a:r>
            <a:r>
              <a:rPr lang="en-GB" dirty="0"/>
              <a:t>('</a:t>
            </a:r>
            <a:r>
              <a:rPr lang="en-GB" dirty="0" err="1"/>
              <a:t>myImage</a:t>
            </a:r>
            <a:r>
              <a:rPr lang="en-GB" dirty="0"/>
              <a:t>').</a:t>
            </a:r>
            <a:r>
              <a:rPr lang="en-GB" dirty="0" err="1"/>
              <a:t>src</a:t>
            </a:r>
            <a:r>
              <a:rPr lang="en-GB" dirty="0"/>
              <a:t>='</a:t>
            </a:r>
            <a:r>
              <a:rPr lang="en-GB" dirty="0" err="1"/>
              <a:t>img</a:t>
            </a:r>
            <a:r>
              <a:rPr lang="en-GB" dirty="0"/>
              <a:t>/pic_bulboff.gif'"&gt;Turn off the light&lt;/button&gt;</a:t>
            </a:r>
          </a:p>
          <a:p>
            <a:pPr marL="0" indent="0">
              <a:buNone/>
            </a:pPr>
            <a:br>
              <a:rPr lang="en-GB" dirty="0"/>
            </a:br>
            <a:r>
              <a:rPr lang="en-GB" dirty="0"/>
              <a:t>&lt;/body&gt;</a:t>
            </a:r>
          </a:p>
          <a:p>
            <a:pPr marL="0" indent="0">
              <a:buNone/>
            </a:pPr>
            <a:r>
              <a:rPr lang="en-GB" dirty="0"/>
              <a:t>&lt;/html&gt;</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158522286"/>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836" y="-98536"/>
            <a:ext cx="10514327" cy="1326620"/>
          </a:xfrm>
        </p:spPr>
        <p:txBody>
          <a:bodyPr>
            <a:normAutofit/>
          </a:bodyPr>
          <a:lstStyle/>
          <a:p>
            <a:r>
              <a:rPr lang="en-GB" sz="2400" dirty="0">
                <a:solidFill>
                  <a:srgbClr val="FFFFFF"/>
                </a:solidFill>
              </a:rPr>
              <a:t>JavaScript in &lt;head&gt; or &lt;body&gt;</a:t>
            </a:r>
            <a:br>
              <a:rPr lang="en-GB" sz="2400" dirty="0"/>
            </a:br>
            <a:endParaRPr lang="en-GB" sz="2400" dirty="0"/>
          </a:p>
        </p:txBody>
      </p:sp>
      <p:sp>
        <p:nvSpPr>
          <p:cNvPr id="3" name="Content Placeholder 2"/>
          <p:cNvSpPr>
            <a:spLocks noGrp="1"/>
          </p:cNvSpPr>
          <p:nvPr>
            <p:ph idx="1"/>
          </p:nvPr>
        </p:nvSpPr>
        <p:spPr>
          <a:xfrm>
            <a:off x="621315" y="1031497"/>
            <a:ext cx="6037289" cy="2332045"/>
          </a:xfrm>
        </p:spPr>
        <p:txBody>
          <a:bodyPr>
            <a:normAutofit fontScale="55000" lnSpcReduction="20000"/>
          </a:bodyPr>
          <a:lstStyle/>
          <a:p>
            <a:pPr marL="0" indent="0">
              <a:buNone/>
            </a:pPr>
            <a:endParaRPr lang="en-GB" sz="1200" dirty="0"/>
          </a:p>
          <a:p>
            <a:r>
              <a:rPr lang="en-GB" sz="3600" dirty="0"/>
              <a:t>Scripts can be placed in the &lt;body&gt;, or in the &lt;head&gt; section of an HTML page, or in both.</a:t>
            </a:r>
          </a:p>
          <a:p>
            <a:r>
              <a:rPr lang="en-GB" sz="3600" dirty="0"/>
              <a:t>JavaScript in &lt;head&gt;</a:t>
            </a:r>
          </a:p>
          <a:p>
            <a:r>
              <a:rPr lang="en-GB" sz="3600" dirty="0"/>
              <a:t>In this example, a JavaScript function is placed in the &lt;head&gt; section of an HTML page.</a:t>
            </a:r>
          </a:p>
          <a:p>
            <a:r>
              <a:rPr lang="en-GB" sz="3600" dirty="0"/>
              <a:t>The function is invoked (called) when a button is clicked:</a:t>
            </a:r>
          </a:p>
          <a:p>
            <a:pPr marL="0" indent="0">
              <a:buNone/>
            </a:pPr>
            <a:endParaRPr lang="en-GB" dirty="0"/>
          </a:p>
          <a:p>
            <a:pPr marL="0" indent="0">
              <a:buNone/>
            </a:pPr>
            <a:endParaRPr lang="en-GB" dirty="0"/>
          </a:p>
          <a:p>
            <a:endParaRPr lang="en-GB" sz="1200" dirty="0"/>
          </a:p>
          <a:p>
            <a:endParaRPr lang="en-GB" dirty="0"/>
          </a:p>
        </p:txBody>
      </p:sp>
      <p:sp>
        <p:nvSpPr>
          <p:cNvPr id="13" name="TextBox 12"/>
          <p:cNvSpPr txBox="1"/>
          <p:nvPr/>
        </p:nvSpPr>
        <p:spPr>
          <a:xfrm>
            <a:off x="692849" y="3806643"/>
            <a:ext cx="4374619" cy="2031325"/>
          </a:xfrm>
          <a:prstGeom prst="rect">
            <a:avLst/>
          </a:prstGeom>
          <a:noFill/>
        </p:spPr>
        <p:txBody>
          <a:bodyPr wrap="square" rtlCol="0">
            <a:spAutoFit/>
          </a:bodyPr>
          <a:lstStyle/>
          <a:p>
            <a:r>
              <a:rPr lang="en-GB" sz="900" dirty="0"/>
              <a:t>!DOCTYPE html&gt;</a:t>
            </a:r>
            <a:br>
              <a:rPr lang="en-GB" sz="900" dirty="0"/>
            </a:br>
            <a:r>
              <a:rPr lang="en-GB" sz="900" dirty="0"/>
              <a:t>&lt;html&gt;&lt;head&gt;</a:t>
            </a:r>
            <a:br>
              <a:rPr lang="en-GB" sz="900" dirty="0"/>
            </a:br>
            <a:r>
              <a:rPr lang="en-GB" sz="900" dirty="0"/>
              <a:t>&lt;script&gt;</a:t>
            </a:r>
            <a:br>
              <a:rPr lang="en-GB" sz="900" dirty="0"/>
            </a:br>
            <a:r>
              <a:rPr lang="en-GB" sz="900" dirty="0"/>
              <a:t>function </a:t>
            </a:r>
            <a:r>
              <a:rPr lang="en-GB" sz="900" dirty="0" err="1"/>
              <a:t>myFunction</a:t>
            </a:r>
            <a:r>
              <a:rPr lang="en-GB" sz="900" dirty="0"/>
              <a:t>() {</a:t>
            </a:r>
            <a:br>
              <a:rPr lang="en-GB" sz="900" dirty="0"/>
            </a:br>
            <a:r>
              <a:rPr lang="en-GB" sz="900" dirty="0"/>
              <a:t>  </a:t>
            </a:r>
            <a:r>
              <a:rPr lang="en-GB" sz="900" dirty="0" err="1"/>
              <a:t>document.getElementById</a:t>
            </a:r>
            <a:r>
              <a:rPr lang="en-GB" sz="900" dirty="0"/>
              <a:t>("demo").</a:t>
            </a:r>
            <a:r>
              <a:rPr lang="en-GB" sz="900" dirty="0" err="1"/>
              <a:t>innerHTML</a:t>
            </a:r>
            <a:r>
              <a:rPr lang="en-GB" sz="900" dirty="0"/>
              <a:t> = "Paragraph changed.";</a:t>
            </a:r>
            <a:br>
              <a:rPr lang="en-GB" sz="900" dirty="0"/>
            </a:br>
            <a:r>
              <a:rPr lang="en-GB" sz="900" dirty="0"/>
              <a:t>}</a:t>
            </a:r>
            <a:br>
              <a:rPr lang="en-GB" sz="900" dirty="0"/>
            </a:br>
            <a:r>
              <a:rPr lang="en-GB" sz="900" dirty="0"/>
              <a:t>&lt;/script&gt;</a:t>
            </a:r>
            <a:br>
              <a:rPr lang="en-GB" sz="900" dirty="0"/>
            </a:br>
            <a:r>
              <a:rPr lang="en-GB" sz="900" dirty="0"/>
              <a:t>&lt;/head&gt;</a:t>
            </a:r>
            <a:br>
              <a:rPr lang="en-GB" sz="900" dirty="0"/>
            </a:br>
            <a:r>
              <a:rPr lang="en-GB" sz="900" dirty="0"/>
              <a:t>&lt;body&gt;</a:t>
            </a:r>
          </a:p>
          <a:p>
            <a:r>
              <a:rPr lang="en-GB" sz="900" dirty="0"/>
              <a:t>&lt;h1&gt;A Web Page&lt;/h1&gt;</a:t>
            </a:r>
            <a:br>
              <a:rPr lang="en-GB" sz="900" dirty="0"/>
            </a:br>
            <a:r>
              <a:rPr lang="en-GB" sz="900" dirty="0"/>
              <a:t>&lt;p id="demo"&gt;A Paragraph&lt;/p&gt;</a:t>
            </a:r>
            <a:br>
              <a:rPr lang="en-GB" sz="900" dirty="0"/>
            </a:br>
            <a:r>
              <a:rPr lang="en-GB" sz="900" dirty="0"/>
              <a:t>&lt;button type="button" </a:t>
            </a:r>
            <a:r>
              <a:rPr lang="en-GB" sz="900" dirty="0" err="1"/>
              <a:t>onclick</a:t>
            </a:r>
            <a:r>
              <a:rPr lang="en-GB" sz="900" dirty="0"/>
              <a:t>="</a:t>
            </a:r>
            <a:r>
              <a:rPr lang="en-GB" sz="900" dirty="0" err="1"/>
              <a:t>myFunction</a:t>
            </a:r>
            <a:r>
              <a:rPr lang="en-GB" sz="900" dirty="0"/>
              <a:t>()"&gt;Try it&lt;/button&gt;</a:t>
            </a:r>
          </a:p>
          <a:p>
            <a:r>
              <a:rPr lang="en-GB" sz="900" dirty="0"/>
              <a:t>&lt;/body&gt;</a:t>
            </a:r>
            <a:br>
              <a:rPr lang="en-GB" sz="900" dirty="0"/>
            </a:br>
            <a:r>
              <a:rPr lang="en-GB" sz="900" dirty="0"/>
              <a:t>&lt;/html&gt;</a:t>
            </a:r>
          </a:p>
        </p:txBody>
      </p:sp>
      <p:sp>
        <p:nvSpPr>
          <p:cNvPr id="14" name="TextBox 13"/>
          <p:cNvSpPr txBox="1"/>
          <p:nvPr/>
        </p:nvSpPr>
        <p:spPr>
          <a:xfrm>
            <a:off x="6710973" y="797583"/>
            <a:ext cx="5309158" cy="3231654"/>
          </a:xfrm>
          <a:prstGeom prst="rect">
            <a:avLst/>
          </a:prstGeom>
          <a:noFill/>
        </p:spPr>
        <p:txBody>
          <a:bodyPr wrap="square" rtlCol="0">
            <a:spAutoFit/>
          </a:bodyPr>
          <a:lstStyle/>
          <a:p>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!DOCTYPE</a:t>
            </a:r>
            <a:r>
              <a:rPr lang="en-GB" sz="1200" dirty="0">
                <a:solidFill>
                  <a:srgbClr val="FF0000"/>
                </a:solidFill>
                <a:latin typeface="Consolas" panose="020B0609020204030204" pitchFamily="49" charset="0"/>
              </a:rPr>
              <a:t> html</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html</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body</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h1</a:t>
            </a:r>
            <a:r>
              <a:rPr lang="en-GB" sz="1200" dirty="0">
                <a:solidFill>
                  <a:srgbClr val="0000CD"/>
                </a:solidFill>
                <a:latin typeface="Consolas" panose="020B0609020204030204" pitchFamily="49" charset="0"/>
              </a:rPr>
              <a:t>&gt;</a:t>
            </a:r>
            <a:r>
              <a:rPr lang="en-GB" sz="1200" dirty="0">
                <a:solidFill>
                  <a:srgbClr val="000000"/>
                </a:solidFill>
                <a:latin typeface="Consolas" panose="020B0609020204030204" pitchFamily="49" charset="0"/>
              </a:rPr>
              <a:t>A Web Page</a:t>
            </a: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/h1</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p</a:t>
            </a:r>
            <a:r>
              <a:rPr lang="en-GB" sz="1200" dirty="0">
                <a:solidFill>
                  <a:srgbClr val="FF0000"/>
                </a:solidFill>
                <a:latin typeface="Consolas" panose="020B0609020204030204" pitchFamily="49" charset="0"/>
              </a:rPr>
              <a:t> id</a:t>
            </a:r>
            <a:r>
              <a:rPr lang="en-GB" sz="1200" dirty="0">
                <a:solidFill>
                  <a:srgbClr val="0000CD"/>
                </a:solidFill>
                <a:latin typeface="Consolas" panose="020B0609020204030204" pitchFamily="49" charset="0"/>
              </a:rPr>
              <a:t>="demo"&gt;</a:t>
            </a:r>
            <a:r>
              <a:rPr lang="en-GB" sz="1200" dirty="0">
                <a:solidFill>
                  <a:srgbClr val="000000"/>
                </a:solidFill>
                <a:latin typeface="Consolas" panose="020B0609020204030204" pitchFamily="49" charset="0"/>
              </a:rPr>
              <a:t>A Paragraph</a:t>
            </a: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/p</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button</a:t>
            </a:r>
            <a:r>
              <a:rPr lang="en-GB" sz="1200" dirty="0">
                <a:solidFill>
                  <a:srgbClr val="FF0000"/>
                </a:solidFill>
                <a:latin typeface="Consolas" panose="020B0609020204030204" pitchFamily="49" charset="0"/>
              </a:rPr>
              <a:t> type</a:t>
            </a:r>
            <a:r>
              <a:rPr lang="en-GB" sz="1200" dirty="0">
                <a:solidFill>
                  <a:srgbClr val="0000CD"/>
                </a:solidFill>
                <a:latin typeface="Consolas" panose="020B0609020204030204" pitchFamily="49" charset="0"/>
              </a:rPr>
              <a:t>="button"</a:t>
            </a:r>
            <a:r>
              <a:rPr lang="en-GB" sz="1200" dirty="0">
                <a:solidFill>
                  <a:srgbClr val="FF0000"/>
                </a:solidFill>
                <a:latin typeface="Consolas" panose="020B0609020204030204" pitchFamily="49" charset="0"/>
              </a:rPr>
              <a:t> </a:t>
            </a:r>
            <a:r>
              <a:rPr lang="en-GB" sz="1200" dirty="0" err="1">
                <a:solidFill>
                  <a:srgbClr val="FF0000"/>
                </a:solidFill>
                <a:latin typeface="Consolas" panose="020B0609020204030204" pitchFamily="49" charset="0"/>
              </a:rPr>
              <a:t>onclick</a:t>
            </a:r>
            <a:r>
              <a:rPr lang="en-GB" sz="1200" dirty="0">
                <a:solidFill>
                  <a:srgbClr val="0000CD"/>
                </a:solidFill>
                <a:latin typeface="Consolas" panose="020B0609020204030204" pitchFamily="49" charset="0"/>
              </a:rPr>
              <a:t>="</a:t>
            </a:r>
            <a:r>
              <a:rPr lang="en-GB" sz="1200" dirty="0" err="1">
                <a:solidFill>
                  <a:srgbClr val="0000CD"/>
                </a:solidFill>
                <a:latin typeface="Consolas" panose="020B0609020204030204" pitchFamily="49" charset="0"/>
              </a:rPr>
              <a:t>myFunction</a:t>
            </a:r>
            <a:r>
              <a:rPr lang="en-GB" sz="1200" dirty="0">
                <a:solidFill>
                  <a:srgbClr val="0000CD"/>
                </a:solidFill>
                <a:latin typeface="Consolas" panose="020B0609020204030204" pitchFamily="49" charset="0"/>
              </a:rPr>
              <a:t>()"&gt;</a:t>
            </a:r>
            <a:r>
              <a:rPr lang="en-GB" sz="1200" dirty="0">
                <a:solidFill>
                  <a:srgbClr val="000000"/>
                </a:solidFill>
                <a:latin typeface="Consolas" panose="020B0609020204030204" pitchFamily="49" charset="0"/>
              </a:rPr>
              <a:t>Try it</a:t>
            </a: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/button</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script</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function</a:t>
            </a:r>
            <a:r>
              <a:rPr lang="en-GB" sz="1200" dirty="0">
                <a:solidFill>
                  <a:srgbClr val="000000"/>
                </a:solidFill>
                <a:latin typeface="Consolas" panose="020B0609020204030204" pitchFamily="49" charset="0"/>
              </a:rPr>
              <a:t> </a:t>
            </a:r>
            <a:r>
              <a:rPr lang="en-GB" sz="1200" dirty="0" err="1">
                <a:solidFill>
                  <a:srgbClr val="000000"/>
                </a:solidFill>
                <a:latin typeface="Consolas" panose="020B0609020204030204" pitchFamily="49" charset="0"/>
              </a:rPr>
              <a:t>myFunction</a:t>
            </a:r>
            <a:r>
              <a:rPr lang="en-GB" sz="1200" dirty="0">
                <a:solidFill>
                  <a:srgbClr val="000000"/>
                </a:solidFill>
                <a:latin typeface="Consolas" panose="020B0609020204030204" pitchFamily="49" charset="0"/>
              </a:rPr>
              <a:t>() {</a:t>
            </a:r>
            <a:br>
              <a:rPr lang="en-GB" sz="1200" dirty="0">
                <a:solidFill>
                  <a:srgbClr val="000000"/>
                </a:solidFill>
                <a:latin typeface="Consolas" panose="020B0609020204030204" pitchFamily="49" charset="0"/>
              </a:rPr>
            </a:br>
            <a:r>
              <a:rPr lang="en-GB" sz="1200" dirty="0">
                <a:solidFill>
                  <a:srgbClr val="000000"/>
                </a:solidFill>
                <a:latin typeface="Consolas" panose="020B0609020204030204" pitchFamily="49" charset="0"/>
              </a:rPr>
              <a:t>  </a:t>
            </a:r>
            <a:r>
              <a:rPr lang="en-GB" sz="1200" dirty="0" err="1">
                <a:solidFill>
                  <a:srgbClr val="000000"/>
                </a:solidFill>
                <a:latin typeface="Consolas" panose="020B0609020204030204" pitchFamily="49" charset="0"/>
              </a:rPr>
              <a:t>document.getElementById</a:t>
            </a:r>
            <a:r>
              <a:rPr lang="en-GB" sz="1200" dirty="0">
                <a:solidFill>
                  <a:srgbClr val="000000"/>
                </a:solidFill>
                <a:latin typeface="Consolas" panose="020B0609020204030204" pitchFamily="49" charset="0"/>
              </a:rPr>
              <a:t>(</a:t>
            </a:r>
            <a:r>
              <a:rPr lang="en-GB" sz="1200" dirty="0">
                <a:solidFill>
                  <a:srgbClr val="A52A2A"/>
                </a:solidFill>
                <a:latin typeface="Consolas" panose="020B0609020204030204" pitchFamily="49" charset="0"/>
              </a:rPr>
              <a:t>"demo"</a:t>
            </a:r>
            <a:r>
              <a:rPr lang="en-GB" sz="1200" dirty="0">
                <a:solidFill>
                  <a:srgbClr val="000000"/>
                </a:solidFill>
                <a:latin typeface="Consolas" panose="020B0609020204030204" pitchFamily="49" charset="0"/>
              </a:rPr>
              <a:t>).</a:t>
            </a:r>
            <a:r>
              <a:rPr lang="en-GB" sz="1200" dirty="0" err="1">
                <a:solidFill>
                  <a:srgbClr val="000000"/>
                </a:solidFill>
                <a:latin typeface="Consolas" panose="020B0609020204030204" pitchFamily="49" charset="0"/>
              </a:rPr>
              <a:t>innerHTML</a:t>
            </a:r>
            <a:r>
              <a:rPr lang="en-GB" sz="1200" dirty="0">
                <a:solidFill>
                  <a:srgbClr val="000000"/>
                </a:solidFill>
                <a:latin typeface="Consolas" panose="020B0609020204030204" pitchFamily="49" charset="0"/>
              </a:rPr>
              <a:t> = </a:t>
            </a:r>
            <a:r>
              <a:rPr lang="en-GB" sz="1200" dirty="0">
                <a:solidFill>
                  <a:srgbClr val="A52A2A"/>
                </a:solidFill>
                <a:latin typeface="Consolas" panose="020B0609020204030204" pitchFamily="49" charset="0"/>
              </a:rPr>
              <a:t>"Paragraph changed."</a:t>
            </a:r>
            <a:r>
              <a:rPr lang="en-GB" sz="1200" dirty="0">
                <a:solidFill>
                  <a:srgbClr val="000000"/>
                </a:solidFill>
                <a:latin typeface="Consolas" panose="020B0609020204030204" pitchFamily="49" charset="0"/>
              </a:rPr>
              <a:t>;</a:t>
            </a:r>
            <a:br>
              <a:rPr lang="en-GB" sz="1200" dirty="0">
                <a:solidFill>
                  <a:srgbClr val="000000"/>
                </a:solidFill>
                <a:latin typeface="Consolas" panose="020B0609020204030204" pitchFamily="49" charset="0"/>
              </a:rPr>
            </a:br>
            <a:r>
              <a:rPr lang="en-GB" sz="1200" dirty="0">
                <a:solidFill>
                  <a:srgbClr val="000000"/>
                </a:solidFill>
                <a:latin typeface="Consolas" panose="020B0609020204030204" pitchFamily="49" charset="0"/>
              </a:rPr>
              <a: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/script</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/body</a:t>
            </a:r>
            <a:r>
              <a:rPr lang="en-GB" sz="1200" dirty="0">
                <a:solidFill>
                  <a:srgbClr val="0000CD"/>
                </a:solidFill>
                <a:latin typeface="Consolas" panose="020B0609020204030204" pitchFamily="49" charset="0"/>
              </a:rPr>
              <a:t>&gt;</a:t>
            </a:r>
            <a:br>
              <a:rPr lang="en-GB" sz="1200" dirty="0">
                <a:solidFill>
                  <a:srgbClr val="000000"/>
                </a:solidFill>
                <a:latin typeface="Consolas" panose="020B0609020204030204" pitchFamily="49" charset="0"/>
              </a:rPr>
            </a:br>
            <a:r>
              <a:rPr lang="en-GB" sz="1200" dirty="0">
                <a:solidFill>
                  <a:srgbClr val="0000CD"/>
                </a:solidFill>
                <a:latin typeface="Consolas" panose="020B0609020204030204" pitchFamily="49" charset="0"/>
              </a:rPr>
              <a:t>&lt;</a:t>
            </a:r>
            <a:r>
              <a:rPr lang="en-GB" sz="1200" dirty="0">
                <a:solidFill>
                  <a:srgbClr val="A52A2A"/>
                </a:solidFill>
                <a:latin typeface="Consolas" panose="020B0609020204030204" pitchFamily="49" charset="0"/>
              </a:rPr>
              <a:t>/html</a:t>
            </a:r>
            <a:r>
              <a:rPr lang="en-GB" sz="1200" dirty="0">
                <a:solidFill>
                  <a:srgbClr val="0000CD"/>
                </a:solidFill>
                <a:latin typeface="Consolas" panose="020B0609020204030204" pitchFamily="49" charset="0"/>
              </a:rPr>
              <a:t>&gt;</a:t>
            </a:r>
            <a:endParaRPr lang="en-GB" sz="1200" dirty="0">
              <a:solidFill>
                <a:srgbClr val="000000"/>
              </a:solidFill>
              <a:latin typeface="Consolas" panose="020B0609020204030204" pitchFamily="49" charset="0"/>
            </a:endParaRPr>
          </a:p>
        </p:txBody>
      </p:sp>
      <p:sp>
        <p:nvSpPr>
          <p:cNvPr id="15" name="TextBox 14"/>
          <p:cNvSpPr txBox="1"/>
          <p:nvPr/>
        </p:nvSpPr>
        <p:spPr>
          <a:xfrm>
            <a:off x="5103721" y="4217519"/>
            <a:ext cx="6082573" cy="2554545"/>
          </a:xfrm>
          <a:prstGeom prst="rect">
            <a:avLst/>
          </a:prstGeom>
          <a:noFill/>
        </p:spPr>
        <p:txBody>
          <a:bodyPr wrap="square" rtlCol="0">
            <a:spAutoFit/>
          </a:bodyPr>
          <a:lstStyle/>
          <a:p>
            <a:r>
              <a:rPr lang="en-GB" sz="1000" dirty="0"/>
              <a:t>&lt;!DOCTYPE html&gt;</a:t>
            </a:r>
          </a:p>
          <a:p>
            <a:r>
              <a:rPr lang="en-GB" sz="1000" dirty="0"/>
              <a:t>&lt;html&gt;</a:t>
            </a:r>
          </a:p>
          <a:p>
            <a:r>
              <a:rPr lang="en-GB" sz="1000" dirty="0"/>
              <a:t>&lt;body&gt;</a:t>
            </a:r>
          </a:p>
          <a:p>
            <a:endParaRPr lang="en-GB" sz="1000" dirty="0"/>
          </a:p>
          <a:p>
            <a:r>
              <a:rPr lang="en-GB" sz="1000" dirty="0"/>
              <a:t>&lt;h2&gt;External JavaScript&lt;/h2&gt;</a:t>
            </a:r>
          </a:p>
          <a:p>
            <a:endParaRPr lang="en-GB" sz="1000" dirty="0"/>
          </a:p>
          <a:p>
            <a:r>
              <a:rPr lang="en-GB" sz="1000" dirty="0"/>
              <a:t>&lt;p id="demo"&gt;A Paragraph.&lt;/p&gt;</a:t>
            </a:r>
          </a:p>
          <a:p>
            <a:endParaRPr lang="en-GB" sz="1000" dirty="0"/>
          </a:p>
          <a:p>
            <a:r>
              <a:rPr lang="en-GB" sz="1000" dirty="0"/>
              <a:t>&lt;button type="button" </a:t>
            </a:r>
            <a:r>
              <a:rPr lang="en-GB" sz="1000" dirty="0" err="1"/>
              <a:t>onclick</a:t>
            </a:r>
            <a:r>
              <a:rPr lang="en-GB" sz="1000" dirty="0"/>
              <a:t>="</a:t>
            </a:r>
            <a:r>
              <a:rPr lang="en-GB" sz="1000" dirty="0" err="1"/>
              <a:t>myFunction</a:t>
            </a:r>
            <a:r>
              <a:rPr lang="en-GB" sz="1000" dirty="0"/>
              <a:t>()"&gt;Try it&lt;/button&gt;</a:t>
            </a:r>
          </a:p>
          <a:p>
            <a:endParaRPr lang="en-GB" sz="1000" dirty="0"/>
          </a:p>
          <a:p>
            <a:r>
              <a:rPr lang="en-GB" sz="1000" dirty="0"/>
              <a:t>&lt;p&gt;(</a:t>
            </a:r>
            <a:r>
              <a:rPr lang="en-GB" sz="1000" dirty="0" err="1"/>
              <a:t>myFunction</a:t>
            </a:r>
            <a:r>
              <a:rPr lang="en-GB" sz="1000" dirty="0"/>
              <a:t> is stored in an external file called "myScript.js")&lt;/p&gt;</a:t>
            </a:r>
          </a:p>
          <a:p>
            <a:endParaRPr lang="en-GB" sz="1000" dirty="0"/>
          </a:p>
          <a:p>
            <a:r>
              <a:rPr lang="en-GB" sz="1000" dirty="0"/>
              <a:t>&lt;script </a:t>
            </a:r>
            <a:r>
              <a:rPr lang="en-GB" sz="1000" dirty="0" err="1"/>
              <a:t>src</a:t>
            </a:r>
            <a:r>
              <a:rPr lang="en-GB" sz="1000" dirty="0"/>
              <a:t>="myScript.js"&gt;&lt;/script&gt;</a:t>
            </a:r>
          </a:p>
          <a:p>
            <a:endParaRPr lang="en-GB" sz="1000" dirty="0"/>
          </a:p>
          <a:p>
            <a:r>
              <a:rPr lang="en-GB" sz="1000" dirty="0"/>
              <a:t>&lt;/body&gt;</a:t>
            </a:r>
          </a:p>
          <a:p>
            <a:r>
              <a:rPr lang="en-GB" sz="1000" dirty="0"/>
              <a:t>&lt;/html&gt;</a:t>
            </a:r>
          </a:p>
        </p:txBody>
      </p:sp>
    </p:spTree>
    <p:extLst>
      <p:ext uri="{BB962C8B-B14F-4D97-AF65-F5344CB8AC3E}">
        <p14:creationId xmlns:p14="http://schemas.microsoft.com/office/powerpoint/2010/main" val="3057661342"/>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a:t>Noscript</a:t>
            </a:r>
            <a:endParaRPr lang="en-GB" b="0" dirty="0">
              <a:cs typeface="Calibri"/>
            </a:endParaRPr>
          </a:p>
        </p:txBody>
      </p:sp>
      <p:sp>
        <p:nvSpPr>
          <p:cNvPr id="3" name="Content Placeholder 2"/>
          <p:cNvSpPr>
            <a:spLocks noGrp="1"/>
          </p:cNvSpPr>
          <p:nvPr>
            <p:ph idx="1"/>
          </p:nvPr>
        </p:nvSpPr>
        <p:spPr/>
        <p:txBody>
          <a:bodyPr vert="horz" lIns="91440" tIns="45720" rIns="91440" bIns="45720" rtlCol="0" anchor="t">
            <a:normAutofit fontScale="92500" lnSpcReduction="20000"/>
          </a:bodyPr>
          <a:lstStyle/>
          <a:p>
            <a:pPr>
              <a:buNone/>
            </a:pPr>
            <a:r>
              <a:rPr lang="en-GB" b="1" dirty="0"/>
              <a:t>&lt;script type="text/</a:t>
            </a:r>
            <a:r>
              <a:rPr lang="en-GB" b="1" dirty="0" err="1"/>
              <a:t>javascript</a:t>
            </a:r>
            <a:r>
              <a:rPr lang="en-GB" b="1" dirty="0"/>
              <a:t>"&gt;</a:t>
            </a:r>
          </a:p>
          <a:p>
            <a:pPr>
              <a:buNone/>
            </a:pPr>
            <a:r>
              <a:rPr lang="en-GB" b="1" dirty="0" err="1"/>
              <a:t>document.write</a:t>
            </a:r>
            <a:r>
              <a:rPr lang="en-GB" b="1" dirty="0"/>
              <a:t>("hello, world");</a:t>
            </a:r>
          </a:p>
          <a:p>
            <a:pPr>
              <a:buNone/>
            </a:pPr>
            <a:r>
              <a:rPr lang="en-GB" b="1" dirty="0"/>
              <a:t>&lt;/script&gt;</a:t>
            </a:r>
          </a:p>
          <a:p>
            <a:pPr>
              <a:buNone/>
            </a:pPr>
            <a:r>
              <a:rPr lang="en-GB" b="1" dirty="0"/>
              <a:t>&lt;</a:t>
            </a:r>
            <a:r>
              <a:rPr lang="en-GB" b="1" dirty="0" err="1"/>
              <a:t>noscript</a:t>
            </a:r>
            <a:r>
              <a:rPr lang="en-GB" b="1" dirty="0"/>
              <a:t>&gt;</a:t>
            </a:r>
          </a:p>
          <a:p>
            <a:pPr>
              <a:buNone/>
            </a:pPr>
            <a:r>
              <a:rPr lang="en-GB" b="1" dirty="0"/>
              <a:t>goodbye, world</a:t>
            </a:r>
          </a:p>
          <a:p>
            <a:pPr>
              <a:buNone/>
            </a:pPr>
            <a:r>
              <a:rPr lang="en-GB" b="1" dirty="0"/>
              <a:t>&lt;/</a:t>
            </a:r>
            <a:r>
              <a:rPr lang="en-GB" b="1" dirty="0" err="1"/>
              <a:t>noscript</a:t>
            </a:r>
            <a:r>
              <a:rPr lang="en-GB" b="1" dirty="0"/>
              <a:t>&gt;</a:t>
            </a:r>
            <a:endParaRPr lang="en-GB" dirty="0">
              <a:cs typeface="Calibri" panose="020F0502020204030204"/>
            </a:endParaRPr>
          </a:p>
          <a:p>
            <a:pPr>
              <a:buNone/>
            </a:pPr>
            <a:endParaRPr lang="en-GB" b="1" dirty="0">
              <a:cs typeface="Calibri"/>
            </a:endParaRPr>
          </a:p>
          <a:p>
            <a:pPr marL="0" indent="0">
              <a:spcBef>
                <a:spcPct val="0"/>
              </a:spcBef>
              <a:buNone/>
            </a:pPr>
            <a:r>
              <a:rPr lang="en-GB" dirty="0">
                <a:ea typeface="+mn-lt"/>
                <a:cs typeface="+mn-lt"/>
              </a:rPr>
              <a:t>Definition and Usage</a:t>
            </a:r>
          </a:p>
          <a:p>
            <a:pPr marL="0" indent="0">
              <a:spcBef>
                <a:spcPct val="0"/>
              </a:spcBef>
              <a:buNone/>
            </a:pPr>
            <a:r>
              <a:rPr lang="en-GB" dirty="0">
                <a:cs typeface="Calibri"/>
              </a:rPr>
              <a:t>The </a:t>
            </a:r>
            <a:r>
              <a:rPr lang="en-GB" dirty="0">
                <a:latin typeface="Consolas"/>
                <a:cs typeface="Calibri"/>
              </a:rPr>
              <a:t>&lt;</a:t>
            </a:r>
            <a:r>
              <a:rPr lang="en-GB" dirty="0" err="1">
                <a:latin typeface="Consolas"/>
                <a:cs typeface="Calibri"/>
              </a:rPr>
              <a:t>noscript</a:t>
            </a:r>
            <a:r>
              <a:rPr lang="en-GB" dirty="0">
                <a:latin typeface="Consolas"/>
                <a:cs typeface="Calibri"/>
              </a:rPr>
              <a:t>&gt;</a:t>
            </a:r>
            <a:r>
              <a:rPr lang="en-GB" dirty="0">
                <a:cs typeface="Calibri"/>
              </a:rPr>
              <a:t> tag defines an alternate content to be displayed to users that have disabled scripts in their browser or have a browser that doesn't support script.</a:t>
            </a:r>
            <a:endParaRPr lang="en-GB" dirty="0">
              <a:ea typeface="+mn-lt"/>
              <a:cs typeface="+mn-lt"/>
            </a:endParaRPr>
          </a:p>
          <a:p>
            <a:pPr marL="0" indent="0">
              <a:spcBef>
                <a:spcPct val="0"/>
              </a:spcBef>
              <a:buNone/>
            </a:pPr>
            <a:r>
              <a:rPr lang="en-GB" dirty="0">
                <a:cs typeface="Calibri"/>
              </a:rPr>
              <a:t>The </a:t>
            </a:r>
            <a:r>
              <a:rPr lang="en-GB" dirty="0">
                <a:latin typeface="Consolas"/>
                <a:cs typeface="Calibri"/>
              </a:rPr>
              <a:t>&lt;</a:t>
            </a:r>
            <a:r>
              <a:rPr lang="en-GB" dirty="0" err="1">
                <a:latin typeface="Consolas"/>
                <a:cs typeface="Calibri"/>
              </a:rPr>
              <a:t>noscript</a:t>
            </a:r>
            <a:r>
              <a:rPr lang="en-GB" dirty="0">
                <a:latin typeface="Consolas"/>
                <a:cs typeface="Calibri"/>
              </a:rPr>
              <a:t>&gt;</a:t>
            </a:r>
            <a:r>
              <a:rPr lang="en-GB" dirty="0">
                <a:cs typeface="Calibri"/>
              </a:rPr>
              <a:t> element can be used in both &lt;head&gt; and &lt;body&gt;. </a:t>
            </a:r>
          </a:p>
        </p:txBody>
      </p:sp>
    </p:spTree>
    <p:extLst>
      <p:ext uri="{BB962C8B-B14F-4D97-AF65-F5344CB8AC3E}">
        <p14:creationId xmlns:p14="http://schemas.microsoft.com/office/powerpoint/2010/main" val="2310264698"/>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Statements</a:t>
            </a:r>
          </a:p>
        </p:txBody>
      </p:sp>
      <p:sp>
        <p:nvSpPr>
          <p:cNvPr id="3" name="Content Placeholder 2"/>
          <p:cNvSpPr>
            <a:spLocks noGrp="1"/>
          </p:cNvSpPr>
          <p:nvPr>
            <p:ph idx="1"/>
          </p:nvPr>
        </p:nvSpPr>
        <p:spPr>
          <a:xfrm>
            <a:off x="3954292" y="764107"/>
            <a:ext cx="7760689" cy="1527444"/>
          </a:xfrm>
        </p:spPr>
        <p:txBody>
          <a:bodyPr vert="horz" lIns="91440" tIns="45720" rIns="91440" bIns="45720" rtlCol="0" anchor="t">
            <a:normAutofit fontScale="47500" lnSpcReduction="20000"/>
          </a:bodyPr>
          <a:lstStyle/>
          <a:p>
            <a:endParaRPr lang="en-GB" b="1" dirty="0"/>
          </a:p>
          <a:p>
            <a:r>
              <a:rPr lang="en-GB" dirty="0"/>
              <a:t>JavaScript Statement Identifiers</a:t>
            </a:r>
            <a:endParaRPr lang="en-GB" b="1" dirty="0">
              <a:cs typeface="Calibri" panose="020F0502020204030204"/>
            </a:endParaRPr>
          </a:p>
          <a:p>
            <a:r>
              <a:rPr lang="en-GB" dirty="0">
                <a:ea typeface="+mn-lt"/>
                <a:cs typeface="+mn-lt"/>
              </a:rPr>
              <a:t>JavaScript statements often start with a </a:t>
            </a:r>
            <a:r>
              <a:rPr lang="en-GB" b="1" dirty="0">
                <a:ea typeface="+mn-lt"/>
                <a:cs typeface="+mn-lt"/>
              </a:rPr>
              <a:t>statement identifier</a:t>
            </a:r>
            <a:r>
              <a:rPr lang="en-GB" dirty="0">
                <a:ea typeface="+mn-lt"/>
                <a:cs typeface="+mn-lt"/>
              </a:rPr>
              <a:t> to identify the JavaScript action to be performed.</a:t>
            </a:r>
            <a:endParaRPr lang="en-GB" dirty="0"/>
          </a:p>
          <a:p>
            <a:r>
              <a:rPr lang="en-GB" dirty="0">
                <a:ea typeface="+mn-lt"/>
                <a:cs typeface="+mn-lt"/>
              </a:rPr>
              <a:t>Statement identifiers are reserved words and cannot be used as variable names (or any other things).</a:t>
            </a:r>
            <a:endParaRPr lang="en-GB" dirty="0"/>
          </a:p>
          <a:p>
            <a:r>
              <a:rPr lang="en-GB" dirty="0">
                <a:ea typeface="+mn-lt"/>
                <a:cs typeface="+mn-lt"/>
              </a:rPr>
              <a:t>The following table lists all JavaScript statements:</a:t>
            </a:r>
            <a:endParaRPr lang="en-GB" dirty="0"/>
          </a:p>
          <a:p>
            <a:pPr marL="0" indent="0">
              <a:buNone/>
            </a:pPr>
            <a:endParaRPr lang="en-GB" sz="4500" b="1" dirty="0">
              <a:cs typeface="Calibri"/>
            </a:endParaRPr>
          </a:p>
          <a:p>
            <a:endParaRPr lang="en-GB" sz="4500" b="1" dirty="0">
              <a:cs typeface="Calibri"/>
            </a:endParaRPr>
          </a:p>
        </p:txBody>
      </p:sp>
      <p:graphicFrame>
        <p:nvGraphicFramePr>
          <p:cNvPr id="5" name="Table 4">
            <a:extLst>
              <a:ext uri="{FF2B5EF4-FFF2-40B4-BE49-F238E27FC236}">
                <a16:creationId xmlns:a16="http://schemas.microsoft.com/office/drawing/2014/main" id="{24EC3F16-A36E-4661-8A65-2CE37CCA1413}"/>
              </a:ext>
            </a:extLst>
          </p:cNvPr>
          <p:cNvGraphicFramePr>
            <a:graphicFrameLocks noGrp="1"/>
          </p:cNvGraphicFramePr>
          <p:nvPr>
            <p:extLst>
              <p:ext uri="{D42A27DB-BD31-4B8C-83A1-F6EECF244321}">
                <p14:modId xmlns:p14="http://schemas.microsoft.com/office/powerpoint/2010/main" val="2724385574"/>
              </p:ext>
            </p:extLst>
          </p:nvPr>
        </p:nvGraphicFramePr>
        <p:xfrm>
          <a:off x="135577" y="2447900"/>
          <a:ext cx="12039600" cy="6492240"/>
        </p:xfrm>
        <a:graphic>
          <a:graphicData uri="http://schemas.openxmlformats.org/drawingml/2006/table">
            <a:tbl>
              <a:tblPr firstRow="1" bandRow="1">
                <a:tableStyleId>{5C22544A-7EE6-4342-B048-85BDC9FD1C3A}</a:tableStyleId>
              </a:tblPr>
              <a:tblGrid>
                <a:gridCol w="6019800">
                  <a:extLst>
                    <a:ext uri="{9D8B030D-6E8A-4147-A177-3AD203B41FA5}">
                      <a16:colId xmlns:a16="http://schemas.microsoft.com/office/drawing/2014/main" val="3498752799"/>
                    </a:ext>
                  </a:extLst>
                </a:gridCol>
                <a:gridCol w="6019800">
                  <a:extLst>
                    <a:ext uri="{9D8B030D-6E8A-4147-A177-3AD203B41FA5}">
                      <a16:colId xmlns:a16="http://schemas.microsoft.com/office/drawing/2014/main" val="1719620004"/>
                    </a:ext>
                  </a:extLst>
                </a:gridCol>
              </a:tblGrid>
              <a:tr h="238125">
                <a:tc>
                  <a:txBody>
                    <a:bodyPr/>
                    <a:lstStyle/>
                    <a:p>
                      <a:pPr algn="l" fontAlgn="t"/>
                      <a:r>
                        <a:rPr lang="en-US">
                          <a:effectLst/>
                        </a:rPr>
                        <a:t>Keyword</a:t>
                      </a:r>
                    </a:p>
                  </a:txBody>
                  <a:tcPr marL="152400" marR="76200" marT="76200" marB="76200"/>
                </a:tc>
                <a:tc>
                  <a:txBody>
                    <a:bodyPr/>
                    <a:lstStyle/>
                    <a:p>
                      <a:pPr algn="l" fontAlgn="t"/>
                      <a:r>
                        <a:rPr lang="en-US">
                          <a:effectLst/>
                        </a:rPr>
                        <a:t>Description</a:t>
                      </a:r>
                    </a:p>
                  </a:txBody>
                  <a:tcPr marL="76200" marR="76200" marT="76200" marB="76200"/>
                </a:tc>
                <a:extLst>
                  <a:ext uri="{0D108BD9-81ED-4DB2-BD59-A6C34878D82A}">
                    <a16:rowId xmlns:a16="http://schemas.microsoft.com/office/drawing/2014/main" val="579719583"/>
                  </a:ext>
                </a:extLst>
              </a:tr>
              <a:tr h="0">
                <a:tc>
                  <a:txBody>
                    <a:bodyPr/>
                    <a:lstStyle/>
                    <a:p>
                      <a:pPr algn="l" fontAlgn="t"/>
                      <a:r>
                        <a:rPr lang="en-US">
                          <a:effectLst/>
                        </a:rPr>
                        <a:t>break</a:t>
                      </a:r>
                    </a:p>
                  </a:txBody>
                  <a:tcPr marL="152400" marR="76200" marT="76200" marB="76200"/>
                </a:tc>
                <a:tc>
                  <a:txBody>
                    <a:bodyPr/>
                    <a:lstStyle/>
                    <a:p>
                      <a:pPr algn="l" fontAlgn="t"/>
                      <a:r>
                        <a:rPr lang="en-US">
                          <a:effectLst/>
                        </a:rPr>
                        <a:t>Terminates a switch or a loop</a:t>
                      </a:r>
                    </a:p>
                  </a:txBody>
                  <a:tcPr marL="76200" marR="76200" marT="76200" marB="76200"/>
                </a:tc>
                <a:extLst>
                  <a:ext uri="{0D108BD9-81ED-4DB2-BD59-A6C34878D82A}">
                    <a16:rowId xmlns:a16="http://schemas.microsoft.com/office/drawing/2014/main" val="1592479556"/>
                  </a:ext>
                </a:extLst>
              </a:tr>
              <a:tr h="0">
                <a:tc>
                  <a:txBody>
                    <a:bodyPr/>
                    <a:lstStyle/>
                    <a:p>
                      <a:pPr algn="l" fontAlgn="t"/>
                      <a:r>
                        <a:rPr lang="en-US">
                          <a:effectLst/>
                        </a:rPr>
                        <a:t>continue</a:t>
                      </a:r>
                    </a:p>
                  </a:txBody>
                  <a:tcPr marL="152400" marR="76200" marT="76200" marB="76200"/>
                </a:tc>
                <a:tc>
                  <a:txBody>
                    <a:bodyPr/>
                    <a:lstStyle/>
                    <a:p>
                      <a:pPr algn="l" fontAlgn="t"/>
                      <a:r>
                        <a:rPr lang="en-US">
                          <a:effectLst/>
                        </a:rPr>
                        <a:t>Jumps out of a loop and starts at the top</a:t>
                      </a:r>
                    </a:p>
                  </a:txBody>
                  <a:tcPr marL="76200" marR="76200" marT="76200" marB="76200"/>
                </a:tc>
                <a:extLst>
                  <a:ext uri="{0D108BD9-81ED-4DB2-BD59-A6C34878D82A}">
                    <a16:rowId xmlns:a16="http://schemas.microsoft.com/office/drawing/2014/main" val="1157528899"/>
                  </a:ext>
                </a:extLst>
              </a:tr>
              <a:tr h="0">
                <a:tc>
                  <a:txBody>
                    <a:bodyPr/>
                    <a:lstStyle/>
                    <a:p>
                      <a:pPr algn="l" fontAlgn="t"/>
                      <a:r>
                        <a:rPr lang="en-US">
                          <a:effectLst/>
                        </a:rPr>
                        <a:t>debugger</a:t>
                      </a:r>
                    </a:p>
                  </a:txBody>
                  <a:tcPr marL="152400" marR="76200" marT="76200" marB="76200"/>
                </a:tc>
                <a:tc>
                  <a:txBody>
                    <a:bodyPr/>
                    <a:lstStyle/>
                    <a:p>
                      <a:pPr algn="l" fontAlgn="t"/>
                      <a:r>
                        <a:rPr lang="en-US">
                          <a:effectLst/>
                        </a:rPr>
                        <a:t>Stops the execution of JavaScript, and calls (if available) the debugging function</a:t>
                      </a:r>
                    </a:p>
                  </a:txBody>
                  <a:tcPr marL="76200" marR="76200" marT="76200" marB="76200"/>
                </a:tc>
                <a:extLst>
                  <a:ext uri="{0D108BD9-81ED-4DB2-BD59-A6C34878D82A}">
                    <a16:rowId xmlns:a16="http://schemas.microsoft.com/office/drawing/2014/main" val="3125769301"/>
                  </a:ext>
                </a:extLst>
              </a:tr>
              <a:tr h="0">
                <a:tc>
                  <a:txBody>
                    <a:bodyPr/>
                    <a:lstStyle/>
                    <a:p>
                      <a:pPr algn="l" fontAlgn="t"/>
                      <a:r>
                        <a:rPr lang="en-US">
                          <a:effectLst/>
                        </a:rPr>
                        <a:t>do ... while</a:t>
                      </a:r>
                    </a:p>
                  </a:txBody>
                  <a:tcPr marL="152400" marR="76200" marT="76200" marB="76200"/>
                </a:tc>
                <a:tc>
                  <a:txBody>
                    <a:bodyPr/>
                    <a:lstStyle/>
                    <a:p>
                      <a:pPr algn="l" fontAlgn="t"/>
                      <a:r>
                        <a:rPr lang="en-US">
                          <a:effectLst/>
                        </a:rPr>
                        <a:t>Executes a block of statements, and repeats the block, while a condition is true</a:t>
                      </a:r>
                    </a:p>
                  </a:txBody>
                  <a:tcPr marL="76200" marR="76200" marT="76200" marB="76200"/>
                </a:tc>
                <a:extLst>
                  <a:ext uri="{0D108BD9-81ED-4DB2-BD59-A6C34878D82A}">
                    <a16:rowId xmlns:a16="http://schemas.microsoft.com/office/drawing/2014/main" val="947451511"/>
                  </a:ext>
                </a:extLst>
              </a:tr>
              <a:tr h="0">
                <a:tc>
                  <a:txBody>
                    <a:bodyPr/>
                    <a:lstStyle/>
                    <a:p>
                      <a:pPr algn="l" fontAlgn="t"/>
                      <a:r>
                        <a:rPr lang="en-US">
                          <a:effectLst/>
                        </a:rPr>
                        <a:t>for</a:t>
                      </a:r>
                    </a:p>
                  </a:txBody>
                  <a:tcPr marL="152400" marR="76200" marT="76200" marB="76200"/>
                </a:tc>
                <a:tc>
                  <a:txBody>
                    <a:bodyPr/>
                    <a:lstStyle/>
                    <a:p>
                      <a:pPr algn="l" fontAlgn="t"/>
                      <a:r>
                        <a:rPr lang="en-US">
                          <a:effectLst/>
                        </a:rPr>
                        <a:t>Marks a block of statements to be executed, as long as a condition is true</a:t>
                      </a:r>
                    </a:p>
                  </a:txBody>
                  <a:tcPr marL="76200" marR="76200" marT="76200" marB="76200"/>
                </a:tc>
                <a:extLst>
                  <a:ext uri="{0D108BD9-81ED-4DB2-BD59-A6C34878D82A}">
                    <a16:rowId xmlns:a16="http://schemas.microsoft.com/office/drawing/2014/main" val="3969095303"/>
                  </a:ext>
                </a:extLst>
              </a:tr>
              <a:tr h="0">
                <a:tc>
                  <a:txBody>
                    <a:bodyPr/>
                    <a:lstStyle/>
                    <a:p>
                      <a:pPr algn="l" fontAlgn="t"/>
                      <a:r>
                        <a:rPr lang="en-US">
                          <a:effectLst/>
                        </a:rPr>
                        <a:t>function</a:t>
                      </a:r>
                    </a:p>
                  </a:txBody>
                  <a:tcPr marL="152400" marR="76200" marT="76200" marB="76200"/>
                </a:tc>
                <a:tc>
                  <a:txBody>
                    <a:bodyPr/>
                    <a:lstStyle/>
                    <a:p>
                      <a:pPr algn="l" fontAlgn="t"/>
                      <a:r>
                        <a:rPr lang="en-US">
                          <a:effectLst/>
                        </a:rPr>
                        <a:t>Declares a function</a:t>
                      </a:r>
                    </a:p>
                  </a:txBody>
                  <a:tcPr marL="76200" marR="76200" marT="76200" marB="76200"/>
                </a:tc>
                <a:extLst>
                  <a:ext uri="{0D108BD9-81ED-4DB2-BD59-A6C34878D82A}">
                    <a16:rowId xmlns:a16="http://schemas.microsoft.com/office/drawing/2014/main" val="1885090206"/>
                  </a:ext>
                </a:extLst>
              </a:tr>
              <a:tr h="0">
                <a:tc>
                  <a:txBody>
                    <a:bodyPr/>
                    <a:lstStyle/>
                    <a:p>
                      <a:pPr algn="l" fontAlgn="t"/>
                      <a:r>
                        <a:rPr lang="en-US">
                          <a:effectLst/>
                        </a:rPr>
                        <a:t>if ... else</a:t>
                      </a:r>
                    </a:p>
                  </a:txBody>
                  <a:tcPr marL="152400" marR="76200" marT="76200" marB="76200"/>
                </a:tc>
                <a:tc>
                  <a:txBody>
                    <a:bodyPr/>
                    <a:lstStyle/>
                    <a:p>
                      <a:pPr algn="l" fontAlgn="t"/>
                      <a:r>
                        <a:rPr lang="en-US">
                          <a:effectLst/>
                        </a:rPr>
                        <a:t>Marks a block of statements to be executed, depending on a condition</a:t>
                      </a:r>
                    </a:p>
                  </a:txBody>
                  <a:tcPr marL="76200" marR="76200" marT="76200" marB="76200"/>
                </a:tc>
                <a:extLst>
                  <a:ext uri="{0D108BD9-81ED-4DB2-BD59-A6C34878D82A}">
                    <a16:rowId xmlns:a16="http://schemas.microsoft.com/office/drawing/2014/main" val="983851624"/>
                  </a:ext>
                </a:extLst>
              </a:tr>
              <a:tr h="0">
                <a:tc>
                  <a:txBody>
                    <a:bodyPr/>
                    <a:lstStyle/>
                    <a:p>
                      <a:pPr algn="l" fontAlgn="t"/>
                      <a:r>
                        <a:rPr lang="en-US">
                          <a:effectLst/>
                        </a:rPr>
                        <a:t>return</a:t>
                      </a:r>
                    </a:p>
                  </a:txBody>
                  <a:tcPr marL="152400" marR="76200" marT="76200" marB="76200"/>
                </a:tc>
                <a:tc>
                  <a:txBody>
                    <a:bodyPr/>
                    <a:lstStyle/>
                    <a:p>
                      <a:pPr algn="l" fontAlgn="t"/>
                      <a:r>
                        <a:rPr lang="en-US">
                          <a:effectLst/>
                        </a:rPr>
                        <a:t>Exits a function</a:t>
                      </a:r>
                    </a:p>
                  </a:txBody>
                  <a:tcPr marL="76200" marR="76200" marT="76200" marB="76200"/>
                </a:tc>
                <a:extLst>
                  <a:ext uri="{0D108BD9-81ED-4DB2-BD59-A6C34878D82A}">
                    <a16:rowId xmlns:a16="http://schemas.microsoft.com/office/drawing/2014/main" val="3178849646"/>
                  </a:ext>
                </a:extLst>
              </a:tr>
              <a:tr h="0">
                <a:tc>
                  <a:txBody>
                    <a:bodyPr/>
                    <a:lstStyle/>
                    <a:p>
                      <a:pPr algn="l" fontAlgn="t"/>
                      <a:r>
                        <a:rPr lang="en-US">
                          <a:effectLst/>
                        </a:rPr>
                        <a:t>switch</a:t>
                      </a:r>
                    </a:p>
                  </a:txBody>
                  <a:tcPr marL="152400" marR="76200" marT="76200" marB="76200"/>
                </a:tc>
                <a:tc>
                  <a:txBody>
                    <a:bodyPr/>
                    <a:lstStyle/>
                    <a:p>
                      <a:pPr algn="l" fontAlgn="t"/>
                      <a:r>
                        <a:rPr lang="en-US">
                          <a:effectLst/>
                        </a:rPr>
                        <a:t>Marks a block of statements to be executed, depending on different cases</a:t>
                      </a:r>
                    </a:p>
                  </a:txBody>
                  <a:tcPr marL="76200" marR="76200" marT="76200" marB="76200"/>
                </a:tc>
                <a:extLst>
                  <a:ext uri="{0D108BD9-81ED-4DB2-BD59-A6C34878D82A}">
                    <a16:rowId xmlns:a16="http://schemas.microsoft.com/office/drawing/2014/main" val="399387734"/>
                  </a:ext>
                </a:extLst>
              </a:tr>
              <a:tr h="0">
                <a:tc>
                  <a:txBody>
                    <a:bodyPr/>
                    <a:lstStyle/>
                    <a:p>
                      <a:pPr algn="l" fontAlgn="t"/>
                      <a:r>
                        <a:rPr lang="en-US">
                          <a:effectLst/>
                        </a:rPr>
                        <a:t>try ... catch</a:t>
                      </a:r>
                    </a:p>
                  </a:txBody>
                  <a:tcPr marL="152400" marR="76200" marT="76200" marB="76200"/>
                </a:tc>
                <a:tc>
                  <a:txBody>
                    <a:bodyPr/>
                    <a:lstStyle/>
                    <a:p>
                      <a:pPr algn="l" fontAlgn="t"/>
                      <a:r>
                        <a:rPr lang="en-US">
                          <a:effectLst/>
                        </a:rPr>
                        <a:t>Implements error handling to a block of statements</a:t>
                      </a:r>
                    </a:p>
                  </a:txBody>
                  <a:tcPr marL="76200" marR="76200" marT="76200" marB="76200"/>
                </a:tc>
                <a:extLst>
                  <a:ext uri="{0D108BD9-81ED-4DB2-BD59-A6C34878D82A}">
                    <a16:rowId xmlns:a16="http://schemas.microsoft.com/office/drawing/2014/main" val="3710018798"/>
                  </a:ext>
                </a:extLst>
              </a:tr>
              <a:tr h="0">
                <a:tc>
                  <a:txBody>
                    <a:bodyPr/>
                    <a:lstStyle/>
                    <a:p>
                      <a:pPr algn="l" fontAlgn="t"/>
                      <a:r>
                        <a:rPr lang="en-US">
                          <a:effectLst/>
                        </a:rPr>
                        <a:t>var</a:t>
                      </a:r>
                    </a:p>
                  </a:txBody>
                  <a:tcPr marL="152400" marR="76200" marT="76200" marB="76200"/>
                </a:tc>
                <a:tc>
                  <a:txBody>
                    <a:bodyPr/>
                    <a:lstStyle/>
                    <a:p>
                      <a:pPr algn="l" fontAlgn="t"/>
                      <a:r>
                        <a:rPr lang="en-US">
                          <a:effectLst/>
                        </a:rPr>
                        <a:t>Declares a variable</a:t>
                      </a:r>
                    </a:p>
                  </a:txBody>
                  <a:tcPr marL="76200" marR="76200" marT="76200" marB="76200"/>
                </a:tc>
                <a:extLst>
                  <a:ext uri="{0D108BD9-81ED-4DB2-BD59-A6C34878D82A}">
                    <a16:rowId xmlns:a16="http://schemas.microsoft.com/office/drawing/2014/main" val="3465140017"/>
                  </a:ext>
                </a:extLst>
              </a:tr>
            </a:tbl>
          </a:graphicData>
        </a:graphic>
      </p:graphicFrame>
    </p:spTree>
    <p:extLst>
      <p:ext uri="{BB962C8B-B14F-4D97-AF65-F5344CB8AC3E}">
        <p14:creationId xmlns:p14="http://schemas.microsoft.com/office/powerpoint/2010/main" val="618275545"/>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C677-6234-4937-9DB9-972952BC760B}"/>
              </a:ext>
            </a:extLst>
          </p:cNvPr>
          <p:cNvSpPr>
            <a:spLocks noGrp="1"/>
          </p:cNvSpPr>
          <p:nvPr>
            <p:ph type="title"/>
          </p:nvPr>
        </p:nvSpPr>
        <p:spPr/>
        <p:txBody>
          <a:bodyPr/>
          <a:lstStyle/>
          <a:p>
            <a:r>
              <a:rPr lang="en-US" dirty="0">
                <a:cs typeface="Calibri"/>
              </a:rPr>
              <a:t>Arrays</a:t>
            </a:r>
            <a:endParaRPr lang="en-US" dirty="0"/>
          </a:p>
        </p:txBody>
      </p:sp>
      <p:sp>
        <p:nvSpPr>
          <p:cNvPr id="3" name="Content Placeholder 2">
            <a:extLst>
              <a:ext uri="{FF2B5EF4-FFF2-40B4-BE49-F238E27FC236}">
                <a16:creationId xmlns:a16="http://schemas.microsoft.com/office/drawing/2014/main" id="{378CE5D1-AC6E-482A-BFEB-32283714538E}"/>
              </a:ext>
            </a:extLst>
          </p:cNvPr>
          <p:cNvSpPr>
            <a:spLocks noGrp="1"/>
          </p:cNvSpPr>
          <p:nvPr>
            <p:ph idx="1"/>
          </p:nvPr>
        </p:nvSpPr>
        <p:spPr/>
        <p:txBody>
          <a:bodyPr vert="horz" lIns="91440" tIns="45720" rIns="91440" bIns="45720" rtlCol="0" anchor="t">
            <a:normAutofit fontScale="77500" lnSpcReduction="20000"/>
          </a:bodyPr>
          <a:lstStyle/>
          <a:p>
            <a:r>
              <a:rPr lang="en-US"/>
              <a:t>What is an Array?</a:t>
            </a:r>
            <a:endParaRPr lang="en-US">
              <a:cs typeface="Calibri" panose="020F0502020204030204"/>
            </a:endParaRPr>
          </a:p>
          <a:p>
            <a:pPr marL="0" indent="0">
              <a:buNone/>
            </a:pPr>
            <a:r>
              <a:rPr lang="en-US">
                <a:ea typeface="+mn-lt"/>
                <a:cs typeface="+mn-lt"/>
              </a:rPr>
              <a:t>An array is a special variable, which can hold more than one value at a time.</a:t>
            </a:r>
            <a:endParaRPr lang="en-US">
              <a:cs typeface="Calibri" panose="020F0502020204030204"/>
            </a:endParaRPr>
          </a:p>
          <a:p>
            <a:pPr marL="0" indent="0">
              <a:buNone/>
            </a:pPr>
            <a:r>
              <a:rPr lang="en-US">
                <a:ea typeface="+mn-lt"/>
                <a:cs typeface="+mn-lt"/>
              </a:rPr>
              <a:t>If</a:t>
            </a:r>
            <a:r>
              <a:rPr lang="en-US" dirty="0">
                <a:ea typeface="+mn-lt"/>
                <a:cs typeface="+mn-lt"/>
              </a:rPr>
              <a:t> you have a list of items (a list of car names, for example), storing the cars in single variables could look like this:</a:t>
            </a:r>
            <a:endParaRPr lang="en-US" dirty="0">
              <a:cs typeface="Calibri" panose="020F0502020204030204"/>
            </a:endParaRPr>
          </a:p>
          <a:p>
            <a:pPr marL="0" indent="0">
              <a:buNone/>
            </a:pPr>
            <a:r>
              <a:rPr lang="en-US">
                <a:ea typeface="+mn-lt"/>
                <a:cs typeface="+mn-lt"/>
              </a:rPr>
              <a:t>var car1 = "Saab";</a:t>
            </a:r>
            <a:br>
              <a:rPr lang="en-US" dirty="0">
                <a:ea typeface="+mn-lt"/>
                <a:cs typeface="+mn-lt"/>
              </a:rPr>
            </a:br>
            <a:r>
              <a:rPr lang="en-US">
                <a:ea typeface="+mn-lt"/>
                <a:cs typeface="+mn-lt"/>
              </a:rPr>
              <a:t>var car2 = "Volvo";</a:t>
            </a:r>
            <a:br>
              <a:rPr lang="en-US" dirty="0">
                <a:ea typeface="+mn-lt"/>
                <a:cs typeface="+mn-lt"/>
              </a:rPr>
            </a:br>
            <a:r>
              <a:rPr lang="en-US">
                <a:ea typeface="+mn-lt"/>
                <a:cs typeface="+mn-lt"/>
              </a:rPr>
              <a:t>var car3 = "BMW";</a:t>
            </a:r>
            <a:endParaRPr lang="en-US">
              <a:cs typeface="Calibri" panose="020F0502020204030204"/>
            </a:endParaRPr>
          </a:p>
          <a:p>
            <a:pPr marL="0" indent="0">
              <a:buNone/>
            </a:pPr>
            <a:r>
              <a:rPr lang="en-US">
                <a:ea typeface="+mn-lt"/>
                <a:cs typeface="+mn-lt"/>
              </a:rPr>
              <a:t>However, what if you want to loop through the cars and find a specific one? And what if you had not 3 cars, but 300?</a:t>
            </a:r>
            <a:endParaRPr lang="en-US">
              <a:cs typeface="Calibri" panose="020F0502020204030204"/>
            </a:endParaRPr>
          </a:p>
          <a:p>
            <a:pPr marL="0" indent="0">
              <a:buNone/>
            </a:pPr>
            <a:r>
              <a:rPr lang="en-US">
                <a:ea typeface="+mn-lt"/>
                <a:cs typeface="+mn-lt"/>
              </a:rPr>
              <a:t>The solution is an array!</a:t>
            </a:r>
            <a:endParaRPr lang="en-US">
              <a:cs typeface="Calibri" panose="020F0502020204030204"/>
            </a:endParaRPr>
          </a:p>
          <a:p>
            <a:pPr marL="0" indent="0">
              <a:buNone/>
            </a:pPr>
            <a:r>
              <a:rPr lang="en-US">
                <a:ea typeface="+mn-lt"/>
                <a:cs typeface="+mn-lt"/>
              </a:rPr>
              <a:t>An array can hold many values under a single name, and you can access the values by referring to an index number.</a:t>
            </a:r>
            <a:endParaRPr lang="en-US">
              <a:cs typeface="Calibri" panose="020F0502020204030204"/>
            </a:endParaRPr>
          </a:p>
          <a:p>
            <a:pPr marL="0" indent="0">
              <a:buNone/>
            </a:pPr>
            <a:br>
              <a:rPr lang="en-US" dirty="0"/>
            </a:br>
            <a:endParaRPr lang="en-US" dirty="0">
              <a:cs typeface="Calibri" panose="020F0502020204030204"/>
            </a:endParaRPr>
          </a:p>
        </p:txBody>
      </p:sp>
    </p:spTree>
    <p:extLst>
      <p:ext uri="{BB962C8B-B14F-4D97-AF65-F5344CB8AC3E}">
        <p14:creationId xmlns:p14="http://schemas.microsoft.com/office/powerpoint/2010/main" val="44048395"/>
      </p:ext>
    </p:extLst>
  </p:cSld>
  <p:clrMapOvr>
    <a:masterClrMapping/>
  </p:clrMapOvr>
  <p:transition>
    <p:fade thruBlk="1"/>
  </p:transition>
</p:sld>
</file>

<file path=ppt/theme/theme1.xml><?xml version="1.0" encoding="utf-8"?>
<a:theme xmlns:a="http://schemas.openxmlformats.org/drawingml/2006/main" name="DataStructuresArray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reatingAppAzur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ppt/theme/theme4.xml><?xml version="1.0" encoding="utf-8"?>
<a:theme xmlns:a="http://schemas.openxmlformats.org/drawingml/2006/main" name="4_CreatingAppAzur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72633410656F428C1AAD2FE02DF887" ma:contentTypeVersion="12" ma:contentTypeDescription="Create a new document." ma:contentTypeScope="" ma:versionID="2c653803d7a7abe0ddf1e455b79e1175">
  <xsd:schema xmlns:xsd="http://www.w3.org/2001/XMLSchema" xmlns:xs="http://www.w3.org/2001/XMLSchema" xmlns:p="http://schemas.microsoft.com/office/2006/metadata/properties" xmlns:ns3="b325a8c8-a475-42f0-a623-de315f41b46a" xmlns:ns4="8e6a303f-1997-4351-b1fa-44871d50ad95" targetNamespace="http://schemas.microsoft.com/office/2006/metadata/properties" ma:root="true" ma:fieldsID="38225336cae86463d9711333dfcb5f43" ns3:_="" ns4:_="">
    <xsd:import namespace="b325a8c8-a475-42f0-a623-de315f41b46a"/>
    <xsd:import namespace="8e6a303f-1997-4351-b1fa-44871d50ad9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25a8c8-a475-42f0-a623-de315f41b4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6a303f-1997-4351-b1fa-44871d50ad9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B00392-D4AC-450C-8DF0-DAE823A3D168}">
  <ds:schemaRefs>
    <ds:schemaRef ds:uri="http://schemas.microsoft.com/sharepoint/v3/contenttype/forms"/>
  </ds:schemaRefs>
</ds:datastoreItem>
</file>

<file path=customXml/itemProps2.xml><?xml version="1.0" encoding="utf-8"?>
<ds:datastoreItem xmlns:ds="http://schemas.openxmlformats.org/officeDocument/2006/customXml" ds:itemID="{84FFE50F-31A2-4E64-A114-9B336E684B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25a8c8-a475-42f0-a623-de315f41b46a"/>
    <ds:schemaRef ds:uri="8e6a303f-1997-4351-b1fa-44871d50ad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D0C219-8FA7-4F75-AB61-25924B7182E6}">
  <ds:schemaRefs>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8e6a303f-1997-4351-b1fa-44871d50ad95"/>
    <ds:schemaRef ds:uri="b325a8c8-a475-42f0-a623-de315f41b46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1_Degree_Webpages</Template>
  <TotalTime>28778</TotalTime>
  <Words>1559</Words>
  <Application>Microsoft Office PowerPoint</Application>
  <PresentationFormat>Widescreen</PresentationFormat>
  <Paragraphs>450</Paragraphs>
  <Slides>35</Slides>
  <Notes>1</Notes>
  <HiddenSlides>0</HiddenSlides>
  <MMClips>0</MMClips>
  <ScaleCrop>false</ScaleCrop>
  <HeadingPairs>
    <vt:vector size="4" baseType="variant">
      <vt:variant>
        <vt:lpstr>Theme</vt:lpstr>
      </vt:variant>
      <vt:variant>
        <vt:i4>4</vt:i4>
      </vt:variant>
      <vt:variant>
        <vt:lpstr>Slide Titles</vt:lpstr>
      </vt:variant>
      <vt:variant>
        <vt:i4>35</vt:i4>
      </vt:variant>
    </vt:vector>
  </HeadingPairs>
  <TitlesOfParts>
    <vt:vector size="39" baseType="lpstr">
      <vt:lpstr>DataStructuresArrays</vt:lpstr>
      <vt:lpstr>Custom Design</vt:lpstr>
      <vt:lpstr>3_CreatingAppAzure</vt:lpstr>
      <vt:lpstr>4_CreatingAppAzure</vt:lpstr>
      <vt:lpstr>Web Development</vt:lpstr>
      <vt:lpstr>JavaScript</vt:lpstr>
      <vt:lpstr>JavaScript</vt:lpstr>
      <vt:lpstr>JavaScript – Try this in VSC and save as js.html</vt:lpstr>
      <vt:lpstr>getElementById()</vt:lpstr>
      <vt:lpstr>JavaScript in &lt;head&gt; or &lt;body&gt; </vt:lpstr>
      <vt:lpstr>Noscript</vt:lpstr>
      <vt:lpstr>Statements</vt:lpstr>
      <vt:lpstr>Arrays</vt:lpstr>
      <vt:lpstr>Arrays</vt:lpstr>
      <vt:lpstr>Access the Elements of an Array</vt:lpstr>
      <vt:lpstr>Arrays – Try this</vt:lpstr>
      <vt:lpstr>Boolean - JavaScript booleans can have one of two values: true or false </vt:lpstr>
      <vt:lpstr>JavaScript Can Validate Numeric Input</vt:lpstr>
      <vt:lpstr>JavaScript Can Validate Text Input</vt:lpstr>
      <vt:lpstr>JavaScript – multiple validation</vt:lpstr>
      <vt:lpstr>JavaScript – change styles</vt:lpstr>
      <vt:lpstr>Event Handlers</vt:lpstr>
      <vt:lpstr>JavaScript external files</vt:lpstr>
      <vt:lpstr>Variables</vt:lpstr>
      <vt:lpstr>Variables</vt:lpstr>
      <vt:lpstr>Try this adding two numbers together and displaying answer in text box</vt:lpstr>
      <vt:lpstr>Templates for forms</vt:lpstr>
      <vt:lpstr>Objects</vt:lpstr>
      <vt:lpstr>Objects – Try this – Add model and colour to the output</vt:lpstr>
      <vt:lpstr>JSON</vt:lpstr>
      <vt:lpstr>JSON</vt:lpstr>
      <vt:lpstr>Web browser storage</vt:lpstr>
      <vt:lpstr>local.storage - methods</vt:lpstr>
      <vt:lpstr>local.storage - examples</vt:lpstr>
      <vt:lpstr>session.storage – methods – the same as local.storage</vt:lpstr>
      <vt:lpstr>Example of local storage –  in the browser click on developer tools to see local storage data</vt:lpstr>
      <vt:lpstr>Javascript.html</vt:lpstr>
      <vt:lpstr>Try this main.js</vt:lpstr>
      <vt:lpstr>Browser cache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Developer Technician</dc:title>
  <dc:creator>Len Shand</dc:creator>
  <cp:lastModifiedBy>Emma Littlefair</cp:lastModifiedBy>
  <cp:revision>381</cp:revision>
  <dcterms:created xsi:type="dcterms:W3CDTF">2019-02-18T08:00:34Z</dcterms:created>
  <dcterms:modified xsi:type="dcterms:W3CDTF">2021-06-29T15:19:20Z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0x0101007272633410656F428C1AAD2FE02DF887</vt:lpwstr>
  </property>
</Properties>
</file>