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4" r:id="rId4"/>
    <p:sldId id="258" r:id="rId5"/>
    <p:sldId id="259" r:id="rId6"/>
    <p:sldId id="260" r:id="rId7"/>
    <p:sldId id="261" r:id="rId8"/>
    <p:sldId id="262" r:id="rId9"/>
    <p:sldId id="263" r:id="rId10"/>
    <p:sldId id="264"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95" r:id="rId24"/>
    <p:sldId id="265" r:id="rId25"/>
    <p:sldId id="266" r:id="rId26"/>
    <p:sldId id="267" r:id="rId27"/>
    <p:sldId id="296" r:id="rId28"/>
    <p:sldId id="289" r:id="rId29"/>
    <p:sldId id="29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A67"/>
    <a:srgbClr val="F3F9B9"/>
    <a:srgbClr val="779A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119" d="100"/>
          <a:sy n="119" d="100"/>
        </p:scale>
        <p:origin x="96"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0308-CB28-430C-96E2-FDBD2B009D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879A8E8-FD2F-481E-8281-FC3DEB664C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58D512-7722-49A7-A25C-8D067C3ED054}"/>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5" name="Footer Placeholder 4">
            <a:extLst>
              <a:ext uri="{FF2B5EF4-FFF2-40B4-BE49-F238E27FC236}">
                <a16:creationId xmlns:a16="http://schemas.microsoft.com/office/drawing/2014/main" id="{6F7875DA-506B-4B47-A8C8-93BFE987D1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2670DD-0F85-4D49-9C64-A25F9C3E47E8}"/>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12998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79604-ED46-4CC5-9941-052F16EB4B4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E62F96-7C3B-4851-9B92-0F38A9FF2D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8DFF36-A5B8-47AC-AB52-A12E8729A342}"/>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5" name="Footer Placeholder 4">
            <a:extLst>
              <a:ext uri="{FF2B5EF4-FFF2-40B4-BE49-F238E27FC236}">
                <a16:creationId xmlns:a16="http://schemas.microsoft.com/office/drawing/2014/main" id="{1607D15B-7818-4514-A52E-177FD6CCA2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F6E680-7DA8-41B7-B0F3-20E4B51CEAF3}"/>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252473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4B977B-E150-4362-8F53-3203C4B368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17EDDA-5328-4026-9ADF-0353B9B8F5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CBDE77-2ACD-4907-9390-BA3D86253ABB}"/>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5" name="Footer Placeholder 4">
            <a:extLst>
              <a:ext uri="{FF2B5EF4-FFF2-40B4-BE49-F238E27FC236}">
                <a16:creationId xmlns:a16="http://schemas.microsoft.com/office/drawing/2014/main" id="{246EAB64-4CA7-43CF-91CB-5FAD5170CC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5714D3-67FF-43B9-A0AC-642C58DEF6BE}"/>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1251264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HUIT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10972800" cy="914400"/>
          </a:xfrm>
        </p:spPr>
        <p:txBody>
          <a:bodyPr/>
          <a:lstStyle>
            <a:lvl1pPr>
              <a:defRPr baseline="0"/>
            </a:lvl1pPr>
          </a:lstStyle>
          <a:p>
            <a:r>
              <a:rPr lang="en-US" dirty="0"/>
              <a:t>Headings are Arial 20 points</a:t>
            </a:r>
          </a:p>
        </p:txBody>
      </p:sp>
      <p:sp>
        <p:nvSpPr>
          <p:cNvPr id="4" name="Slide Number Placeholder 5"/>
          <p:cNvSpPr>
            <a:spLocks noGrp="1"/>
          </p:cNvSpPr>
          <p:nvPr>
            <p:ph type="sldNum" sz="quarter" idx="10"/>
          </p:nvPr>
        </p:nvSpPr>
        <p:spPr>
          <a:ln/>
        </p:spPr>
        <p:txBody>
          <a:bodyPr/>
          <a:lstStyle>
            <a:lvl1pPr>
              <a:defRPr/>
            </a:lvl1pPr>
          </a:lstStyle>
          <a:p>
            <a:pPr>
              <a:defRPr/>
            </a:pPr>
            <a:fld id="{3C7DC2BC-9C26-42ED-9786-2E2FE499DF6C}" type="slidenum">
              <a:rPr lang="en-US"/>
              <a:pPr>
                <a:defRPr/>
              </a:pPr>
              <a:t>‹#›</a:t>
            </a:fld>
            <a:endParaRPr lang="en-US"/>
          </a:p>
        </p:txBody>
      </p:sp>
      <p:sp>
        <p:nvSpPr>
          <p:cNvPr id="6" name="Text Placeholder 5"/>
          <p:cNvSpPr>
            <a:spLocks noGrp="1"/>
          </p:cNvSpPr>
          <p:nvPr>
            <p:ph type="body" sz="quarter" idx="11"/>
          </p:nvPr>
        </p:nvSpPr>
        <p:spPr>
          <a:xfrm>
            <a:off x="609600" y="1143000"/>
            <a:ext cx="109728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9433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75F82-5D59-420E-8721-5C6F5B4FB8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23C114-8ED1-40C4-8FBF-7E3DE48704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7C2E1F-63F0-45A0-A31C-4F656463AD12}"/>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5" name="Footer Placeholder 4">
            <a:extLst>
              <a:ext uri="{FF2B5EF4-FFF2-40B4-BE49-F238E27FC236}">
                <a16:creationId xmlns:a16="http://schemas.microsoft.com/office/drawing/2014/main" id="{0790469B-EDC5-4146-B9BD-679EED75E0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C7B100-DA97-439C-A455-8BF550CD6435}"/>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2533457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7709-6992-4C19-8096-5BC3FDA888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48F218E-FDBF-4DF4-8B04-D9CFD796A0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331107-5B72-45A5-A533-7DA1ECEEC5C7}"/>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5" name="Footer Placeholder 4">
            <a:extLst>
              <a:ext uri="{FF2B5EF4-FFF2-40B4-BE49-F238E27FC236}">
                <a16:creationId xmlns:a16="http://schemas.microsoft.com/office/drawing/2014/main" id="{500B57EE-C65C-4980-AADC-AEC797B170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DD543D-3024-4D91-AFF8-97B9C89F0BE5}"/>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3841810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A5995-61D9-4C5C-B5CA-33AFE18A1A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63DC1E-0797-4C00-8058-85E0FF2F4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2E7A36E-19E1-4B5B-9671-DC9253048B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BDDA4C1-82EF-49E3-8977-915CF376E05E}"/>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6" name="Footer Placeholder 5">
            <a:extLst>
              <a:ext uri="{FF2B5EF4-FFF2-40B4-BE49-F238E27FC236}">
                <a16:creationId xmlns:a16="http://schemas.microsoft.com/office/drawing/2014/main" id="{1DC31284-F794-409D-9F7D-B2C1D0F964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D65800-73BD-4489-AA7A-BABEC58D7348}"/>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1496697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6D4C1-2205-4994-AB97-63CFB8FE15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61A5F7-041E-404C-B38F-AEB6B4D2F3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AB20B2-C32A-45F3-88E2-928AF9E3A5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04462B8-8E12-4251-B127-227D2B3188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7168DB-4F70-4D35-A2FB-851F745B2A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3B7BC6-B3C5-4A9A-BDF1-79225C7AF67C}"/>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8" name="Footer Placeholder 7">
            <a:extLst>
              <a:ext uri="{FF2B5EF4-FFF2-40B4-BE49-F238E27FC236}">
                <a16:creationId xmlns:a16="http://schemas.microsoft.com/office/drawing/2014/main" id="{D43EACB8-3C5B-4F6F-B4E5-CA1E0DE05B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B2CE27B-57CD-4B6B-A249-752BBB7F1296}"/>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294203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9628-2F5B-476D-B24B-42AE4751FF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9F7E75-23D4-47A1-9EF6-2FC055976EF1}"/>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4" name="Footer Placeholder 3">
            <a:extLst>
              <a:ext uri="{FF2B5EF4-FFF2-40B4-BE49-F238E27FC236}">
                <a16:creationId xmlns:a16="http://schemas.microsoft.com/office/drawing/2014/main" id="{E3B05281-4911-4D83-AEA5-76C986A5DC9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6159295-41F5-478C-ADB5-60D33EB831DC}"/>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400670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EB3AD-AC53-4A93-919F-46CD14020BEC}"/>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3" name="Footer Placeholder 2">
            <a:extLst>
              <a:ext uri="{FF2B5EF4-FFF2-40B4-BE49-F238E27FC236}">
                <a16:creationId xmlns:a16="http://schemas.microsoft.com/office/drawing/2014/main" id="{9F58E223-B88B-48EC-987F-C8B19300B32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5EFA448-2801-4A2C-A854-143837C2B033}"/>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689238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892A7-E79C-4B03-8F84-8427613C1D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927D7E6-896A-4344-BBBF-B859AB8F71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3A1B281-2171-4F41-82E9-57BE435064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4A01F4-0C5B-4452-BAF7-E75F1A85A0BA}"/>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6" name="Footer Placeholder 5">
            <a:extLst>
              <a:ext uri="{FF2B5EF4-FFF2-40B4-BE49-F238E27FC236}">
                <a16:creationId xmlns:a16="http://schemas.microsoft.com/office/drawing/2014/main" id="{AC3FD5E4-14CE-4982-B3A4-80ADDC5275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5AC4C0-760B-415D-B2FC-F331854168F3}"/>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254412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DF249-33DD-4B1E-B466-F73E06567E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9F3C0B-5AAE-4FB6-9DC7-627B9FD73F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FF0347-E512-486D-A588-5DE5E2ACE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B25212-52AF-46F0-873D-FC925A480917}"/>
              </a:ext>
            </a:extLst>
          </p:cNvPr>
          <p:cNvSpPr>
            <a:spLocks noGrp="1"/>
          </p:cNvSpPr>
          <p:nvPr>
            <p:ph type="dt" sz="half" idx="10"/>
          </p:nvPr>
        </p:nvSpPr>
        <p:spPr/>
        <p:txBody>
          <a:bodyPr/>
          <a:lstStyle/>
          <a:p>
            <a:fld id="{4EE79772-D297-42AE-9053-94EF05C12F27}" type="datetimeFigureOut">
              <a:rPr lang="en-GB" smtClean="0"/>
              <a:t>22/02/2021</a:t>
            </a:fld>
            <a:endParaRPr lang="en-GB"/>
          </a:p>
        </p:txBody>
      </p:sp>
      <p:sp>
        <p:nvSpPr>
          <p:cNvPr id="6" name="Footer Placeholder 5">
            <a:extLst>
              <a:ext uri="{FF2B5EF4-FFF2-40B4-BE49-F238E27FC236}">
                <a16:creationId xmlns:a16="http://schemas.microsoft.com/office/drawing/2014/main" id="{3EF2191E-AEB1-4ED2-ABA3-921BB0555A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29BEF5-D328-408A-887C-4EA0B36CC119}"/>
              </a:ext>
            </a:extLst>
          </p:cNvPr>
          <p:cNvSpPr>
            <a:spLocks noGrp="1"/>
          </p:cNvSpPr>
          <p:nvPr>
            <p:ph type="sldNum" sz="quarter" idx="12"/>
          </p:nvPr>
        </p:nvSpPr>
        <p:spPr/>
        <p:txBody>
          <a:bodyPr/>
          <a:lstStyle/>
          <a:p>
            <a:fld id="{7C662AAF-F833-4CBD-9903-FD6938563FC5}" type="slidenum">
              <a:rPr lang="en-GB" smtClean="0"/>
              <a:t>‹#›</a:t>
            </a:fld>
            <a:endParaRPr lang="en-GB"/>
          </a:p>
        </p:txBody>
      </p:sp>
    </p:spTree>
    <p:extLst>
      <p:ext uri="{BB962C8B-B14F-4D97-AF65-F5344CB8AC3E}">
        <p14:creationId xmlns:p14="http://schemas.microsoft.com/office/powerpoint/2010/main" val="670995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1EF97-6D14-48AE-A136-09BCF0140B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C85B21-C32C-41A7-BFF6-1B15C3A07C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D81514-1AB7-469F-B05D-1A918B6400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79772-D297-42AE-9053-94EF05C12F27}" type="datetimeFigureOut">
              <a:rPr lang="en-GB" smtClean="0"/>
              <a:t>22/02/2021</a:t>
            </a:fld>
            <a:endParaRPr lang="en-GB"/>
          </a:p>
        </p:txBody>
      </p:sp>
      <p:sp>
        <p:nvSpPr>
          <p:cNvPr id="5" name="Footer Placeholder 4">
            <a:extLst>
              <a:ext uri="{FF2B5EF4-FFF2-40B4-BE49-F238E27FC236}">
                <a16:creationId xmlns:a16="http://schemas.microsoft.com/office/drawing/2014/main" id="{6619842F-390E-4955-9F00-01D072DFC6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1DC2315-D08C-468D-ADA3-AFF447DDC2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62AAF-F833-4CBD-9903-FD6938563FC5}" type="slidenum">
              <a:rPr lang="en-GB" smtClean="0"/>
              <a:t>‹#›</a:t>
            </a:fld>
            <a:endParaRPr lang="en-GB"/>
          </a:p>
        </p:txBody>
      </p:sp>
    </p:spTree>
    <p:extLst>
      <p:ext uri="{BB962C8B-B14F-4D97-AF65-F5344CB8AC3E}">
        <p14:creationId xmlns:p14="http://schemas.microsoft.com/office/powerpoint/2010/main" val="164483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9TVc32M_gIY"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9997583-027A-49AE-82F4-78DC0260869A}"/>
              </a:ext>
            </a:extLst>
          </p:cNvPr>
          <p:cNvPicPr>
            <a:picLocks noChangeAspect="1"/>
          </p:cNvPicPr>
          <p:nvPr/>
        </p:nvPicPr>
        <p:blipFill rotWithShape="1">
          <a:blip r:embed="rId2"/>
          <a:srcRect t="76" b="27108"/>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590BAD7A-48C4-4E42-847E-9896045C5987}"/>
              </a:ext>
            </a:extLst>
          </p:cNvPr>
          <p:cNvSpPr>
            <a:spLocks noGrp="1"/>
          </p:cNvSpPr>
          <p:nvPr>
            <p:ph type="ctrTitle"/>
          </p:nvPr>
        </p:nvSpPr>
        <p:spPr>
          <a:xfrm>
            <a:off x="8022021" y="3231931"/>
            <a:ext cx="3852041" cy="1834056"/>
          </a:xfrm>
        </p:spPr>
        <p:txBody>
          <a:bodyPr>
            <a:normAutofit/>
          </a:bodyPr>
          <a:lstStyle/>
          <a:p>
            <a:r>
              <a:rPr lang="en-GB" sz="4000" dirty="0"/>
              <a:t>Enterprise Architecture</a:t>
            </a:r>
          </a:p>
        </p:txBody>
      </p:sp>
      <p:sp>
        <p:nvSpPr>
          <p:cNvPr id="3" name="Subtitle 2">
            <a:extLst>
              <a:ext uri="{FF2B5EF4-FFF2-40B4-BE49-F238E27FC236}">
                <a16:creationId xmlns:a16="http://schemas.microsoft.com/office/drawing/2014/main" id="{FA69EF20-B042-4B3C-86FE-61B844921BEF}"/>
              </a:ext>
            </a:extLst>
          </p:cNvPr>
          <p:cNvSpPr>
            <a:spLocks noGrp="1"/>
          </p:cNvSpPr>
          <p:nvPr>
            <p:ph type="subTitle" idx="1"/>
          </p:nvPr>
        </p:nvSpPr>
        <p:spPr>
          <a:xfrm>
            <a:off x="7782910" y="5242675"/>
            <a:ext cx="4330262" cy="683284"/>
          </a:xfrm>
        </p:spPr>
        <p:txBody>
          <a:bodyPr>
            <a:normAutofit/>
          </a:bodyPr>
          <a:lstStyle/>
          <a:p>
            <a:r>
              <a:rPr lang="en-GB" sz="2000" dirty="0"/>
              <a:t>Supplemental Notes</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0486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AA1C-6010-4875-BA96-7A5CE3785244}"/>
              </a:ext>
            </a:extLst>
          </p:cNvPr>
          <p:cNvSpPr>
            <a:spLocks noGrp="1"/>
          </p:cNvSpPr>
          <p:nvPr>
            <p:ph type="title"/>
          </p:nvPr>
        </p:nvSpPr>
        <p:spPr/>
        <p:txBody>
          <a:bodyPr/>
          <a:lstStyle/>
          <a:p>
            <a:r>
              <a:rPr lang="en-GB" dirty="0"/>
              <a:t>Typical Domains</a:t>
            </a:r>
          </a:p>
        </p:txBody>
      </p:sp>
      <p:sp>
        <p:nvSpPr>
          <p:cNvPr id="3" name="Content Placeholder 2">
            <a:extLst>
              <a:ext uri="{FF2B5EF4-FFF2-40B4-BE49-F238E27FC236}">
                <a16:creationId xmlns:a16="http://schemas.microsoft.com/office/drawing/2014/main" id="{57F2CB43-B746-4B5A-9C12-A170A7FC4EEC}"/>
              </a:ext>
            </a:extLst>
          </p:cNvPr>
          <p:cNvSpPr>
            <a:spLocks noGrp="1"/>
          </p:cNvSpPr>
          <p:nvPr>
            <p:ph idx="1"/>
          </p:nvPr>
        </p:nvSpPr>
        <p:spPr>
          <a:xfrm>
            <a:off x="838200" y="1825625"/>
            <a:ext cx="4429126" cy="1155700"/>
          </a:xfrm>
        </p:spPr>
        <p:txBody>
          <a:bodyPr/>
          <a:lstStyle/>
          <a:p>
            <a:r>
              <a:rPr lang="en-GB" dirty="0"/>
              <a:t>Business Architecture</a:t>
            </a:r>
          </a:p>
        </p:txBody>
      </p:sp>
      <p:sp>
        <p:nvSpPr>
          <p:cNvPr id="4" name="Oval 3">
            <a:extLst>
              <a:ext uri="{FF2B5EF4-FFF2-40B4-BE49-F238E27FC236}">
                <a16:creationId xmlns:a16="http://schemas.microsoft.com/office/drawing/2014/main" id="{9B6BA493-799E-446C-B043-D5730A853C1B}"/>
              </a:ext>
            </a:extLst>
          </p:cNvPr>
          <p:cNvSpPr/>
          <p:nvPr/>
        </p:nvSpPr>
        <p:spPr>
          <a:xfrm>
            <a:off x="6467475" y="1825625"/>
            <a:ext cx="3619500" cy="3619500"/>
          </a:xfrm>
          <a:prstGeom prst="ellipse">
            <a:avLst/>
          </a:prstGeom>
          <a:solidFill>
            <a:schemeClr val="accent1">
              <a:alpha val="56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BUSINESS</a:t>
            </a:r>
          </a:p>
        </p:txBody>
      </p:sp>
      <p:sp>
        <p:nvSpPr>
          <p:cNvPr id="5" name="TextBox 4">
            <a:extLst>
              <a:ext uri="{FF2B5EF4-FFF2-40B4-BE49-F238E27FC236}">
                <a16:creationId xmlns:a16="http://schemas.microsoft.com/office/drawing/2014/main" id="{C1BBC176-E645-4A74-A7B0-CBC7CA849206}"/>
              </a:ext>
            </a:extLst>
          </p:cNvPr>
          <p:cNvSpPr txBox="1"/>
          <p:nvPr/>
        </p:nvSpPr>
        <p:spPr>
          <a:xfrm>
            <a:off x="3962402" y="3230345"/>
            <a:ext cx="2162174" cy="646331"/>
          </a:xfrm>
          <a:prstGeom prst="rect">
            <a:avLst/>
          </a:prstGeom>
          <a:noFill/>
        </p:spPr>
        <p:txBody>
          <a:bodyPr wrap="square" rtlCol="0">
            <a:spAutoFit/>
          </a:bodyPr>
          <a:lstStyle/>
          <a:p>
            <a:r>
              <a:rPr lang="en-GB" dirty="0"/>
              <a:t>The reason the organisation exists</a:t>
            </a:r>
          </a:p>
        </p:txBody>
      </p:sp>
      <p:sp>
        <p:nvSpPr>
          <p:cNvPr id="6" name="Arrow: Right 5">
            <a:extLst>
              <a:ext uri="{FF2B5EF4-FFF2-40B4-BE49-F238E27FC236}">
                <a16:creationId xmlns:a16="http://schemas.microsoft.com/office/drawing/2014/main" id="{8205627E-153D-4473-9CB4-85B44017CFF9}"/>
              </a:ext>
            </a:extLst>
          </p:cNvPr>
          <p:cNvSpPr/>
          <p:nvPr/>
        </p:nvSpPr>
        <p:spPr>
          <a:xfrm>
            <a:off x="5934075" y="3429000"/>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F56E7F7E-6083-40BF-BF30-EA2071757298}"/>
              </a:ext>
            </a:extLst>
          </p:cNvPr>
          <p:cNvSpPr txBox="1"/>
          <p:nvPr/>
        </p:nvSpPr>
        <p:spPr>
          <a:xfrm>
            <a:off x="5195889" y="1950603"/>
            <a:ext cx="2162174" cy="369332"/>
          </a:xfrm>
          <a:prstGeom prst="rect">
            <a:avLst/>
          </a:prstGeom>
          <a:noFill/>
        </p:spPr>
        <p:txBody>
          <a:bodyPr wrap="square" rtlCol="0">
            <a:spAutoFit/>
          </a:bodyPr>
          <a:lstStyle/>
          <a:p>
            <a:r>
              <a:rPr lang="en-GB" dirty="0"/>
              <a:t>Objectives</a:t>
            </a:r>
          </a:p>
        </p:txBody>
      </p:sp>
      <p:sp>
        <p:nvSpPr>
          <p:cNvPr id="8" name="TextBox 7">
            <a:extLst>
              <a:ext uri="{FF2B5EF4-FFF2-40B4-BE49-F238E27FC236}">
                <a16:creationId xmlns:a16="http://schemas.microsoft.com/office/drawing/2014/main" id="{492BE275-3710-47E3-B3DB-C791CA1A09D6}"/>
              </a:ext>
            </a:extLst>
          </p:cNvPr>
          <p:cNvSpPr txBox="1"/>
          <p:nvPr/>
        </p:nvSpPr>
        <p:spPr>
          <a:xfrm>
            <a:off x="6912770" y="1027367"/>
            <a:ext cx="928687" cy="369332"/>
          </a:xfrm>
          <a:prstGeom prst="rect">
            <a:avLst/>
          </a:prstGeom>
          <a:noFill/>
        </p:spPr>
        <p:txBody>
          <a:bodyPr wrap="square" rtlCol="0">
            <a:spAutoFit/>
          </a:bodyPr>
          <a:lstStyle/>
          <a:p>
            <a:r>
              <a:rPr lang="en-GB" dirty="0"/>
              <a:t>Goals</a:t>
            </a:r>
          </a:p>
        </p:txBody>
      </p:sp>
      <p:sp>
        <p:nvSpPr>
          <p:cNvPr id="9" name="TextBox 8">
            <a:extLst>
              <a:ext uri="{FF2B5EF4-FFF2-40B4-BE49-F238E27FC236}">
                <a16:creationId xmlns:a16="http://schemas.microsoft.com/office/drawing/2014/main" id="{914BDD9F-DC07-45D2-A19F-FC25E9641738}"/>
              </a:ext>
            </a:extLst>
          </p:cNvPr>
          <p:cNvSpPr txBox="1"/>
          <p:nvPr/>
        </p:nvSpPr>
        <p:spPr>
          <a:xfrm>
            <a:off x="8420100" y="704740"/>
            <a:ext cx="1162050" cy="646331"/>
          </a:xfrm>
          <a:prstGeom prst="rect">
            <a:avLst/>
          </a:prstGeom>
          <a:noFill/>
        </p:spPr>
        <p:txBody>
          <a:bodyPr wrap="square" rtlCol="0">
            <a:spAutoFit/>
          </a:bodyPr>
          <a:lstStyle/>
          <a:p>
            <a:r>
              <a:rPr lang="en-GB" dirty="0"/>
              <a:t>Strategic thinking</a:t>
            </a:r>
          </a:p>
        </p:txBody>
      </p:sp>
      <p:sp>
        <p:nvSpPr>
          <p:cNvPr id="10" name="TextBox 9">
            <a:extLst>
              <a:ext uri="{FF2B5EF4-FFF2-40B4-BE49-F238E27FC236}">
                <a16:creationId xmlns:a16="http://schemas.microsoft.com/office/drawing/2014/main" id="{F9AC33BB-5328-4DBC-9F35-A274E2F96DCB}"/>
              </a:ext>
            </a:extLst>
          </p:cNvPr>
          <p:cNvSpPr txBox="1"/>
          <p:nvPr/>
        </p:nvSpPr>
        <p:spPr>
          <a:xfrm>
            <a:off x="9782172" y="1645581"/>
            <a:ext cx="1338262" cy="369332"/>
          </a:xfrm>
          <a:prstGeom prst="rect">
            <a:avLst/>
          </a:prstGeom>
          <a:noFill/>
        </p:spPr>
        <p:txBody>
          <a:bodyPr wrap="square" rtlCol="0">
            <a:spAutoFit/>
          </a:bodyPr>
          <a:lstStyle/>
          <a:p>
            <a:r>
              <a:rPr lang="en-GB" dirty="0"/>
              <a:t>Capabilities</a:t>
            </a:r>
          </a:p>
        </p:txBody>
      </p:sp>
      <p:sp>
        <p:nvSpPr>
          <p:cNvPr id="11" name="TextBox 10">
            <a:extLst>
              <a:ext uri="{FF2B5EF4-FFF2-40B4-BE49-F238E27FC236}">
                <a16:creationId xmlns:a16="http://schemas.microsoft.com/office/drawing/2014/main" id="{3EB3D98C-D867-4DB7-B3C1-30E9D0F28596}"/>
              </a:ext>
            </a:extLst>
          </p:cNvPr>
          <p:cNvSpPr txBox="1"/>
          <p:nvPr/>
        </p:nvSpPr>
        <p:spPr>
          <a:xfrm>
            <a:off x="10419788" y="2387262"/>
            <a:ext cx="1162050" cy="369332"/>
          </a:xfrm>
          <a:prstGeom prst="rect">
            <a:avLst/>
          </a:prstGeom>
          <a:noFill/>
        </p:spPr>
        <p:txBody>
          <a:bodyPr wrap="square" rtlCol="0">
            <a:spAutoFit/>
          </a:bodyPr>
          <a:lstStyle/>
          <a:p>
            <a:r>
              <a:rPr lang="en-GB" dirty="0"/>
              <a:t>Processes</a:t>
            </a:r>
          </a:p>
        </p:txBody>
      </p:sp>
      <p:sp>
        <p:nvSpPr>
          <p:cNvPr id="12" name="TextBox 11">
            <a:extLst>
              <a:ext uri="{FF2B5EF4-FFF2-40B4-BE49-F238E27FC236}">
                <a16:creationId xmlns:a16="http://schemas.microsoft.com/office/drawing/2014/main" id="{73B484D3-9CE9-4E7A-9E55-F6E6E18DCBD8}"/>
              </a:ext>
            </a:extLst>
          </p:cNvPr>
          <p:cNvSpPr txBox="1"/>
          <p:nvPr/>
        </p:nvSpPr>
        <p:spPr>
          <a:xfrm>
            <a:off x="10629904" y="3609844"/>
            <a:ext cx="1162050" cy="369332"/>
          </a:xfrm>
          <a:prstGeom prst="rect">
            <a:avLst/>
          </a:prstGeom>
          <a:noFill/>
        </p:spPr>
        <p:txBody>
          <a:bodyPr wrap="square" rtlCol="0">
            <a:spAutoFit/>
          </a:bodyPr>
          <a:lstStyle/>
          <a:p>
            <a:r>
              <a:rPr lang="en-GB" dirty="0"/>
              <a:t>Functions</a:t>
            </a:r>
          </a:p>
        </p:txBody>
      </p:sp>
      <p:sp>
        <p:nvSpPr>
          <p:cNvPr id="13" name="TextBox 12">
            <a:extLst>
              <a:ext uri="{FF2B5EF4-FFF2-40B4-BE49-F238E27FC236}">
                <a16:creationId xmlns:a16="http://schemas.microsoft.com/office/drawing/2014/main" id="{FD643D30-5313-4696-92E3-831C2AF410F6}"/>
              </a:ext>
            </a:extLst>
          </p:cNvPr>
          <p:cNvSpPr txBox="1"/>
          <p:nvPr/>
        </p:nvSpPr>
        <p:spPr>
          <a:xfrm>
            <a:off x="10153650" y="4936082"/>
            <a:ext cx="1562102" cy="646331"/>
          </a:xfrm>
          <a:prstGeom prst="rect">
            <a:avLst/>
          </a:prstGeom>
          <a:noFill/>
        </p:spPr>
        <p:txBody>
          <a:bodyPr wrap="square" rtlCol="0">
            <a:spAutoFit/>
          </a:bodyPr>
          <a:lstStyle/>
          <a:p>
            <a:r>
              <a:rPr lang="en-GB" dirty="0"/>
              <a:t>Organisational structure</a:t>
            </a:r>
          </a:p>
        </p:txBody>
      </p:sp>
      <p:sp>
        <p:nvSpPr>
          <p:cNvPr id="14" name="Arrow: Right 13">
            <a:extLst>
              <a:ext uri="{FF2B5EF4-FFF2-40B4-BE49-F238E27FC236}">
                <a16:creationId xmlns:a16="http://schemas.microsoft.com/office/drawing/2014/main" id="{2AAAF73B-3BC2-419C-839B-CFB796F6B735}"/>
              </a:ext>
            </a:extLst>
          </p:cNvPr>
          <p:cNvSpPr/>
          <p:nvPr/>
        </p:nvSpPr>
        <p:spPr>
          <a:xfrm rot="1631485">
            <a:off x="6299732" y="2207915"/>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Right 14">
            <a:extLst>
              <a:ext uri="{FF2B5EF4-FFF2-40B4-BE49-F238E27FC236}">
                <a16:creationId xmlns:a16="http://schemas.microsoft.com/office/drawing/2014/main" id="{1529DE07-BE2F-4C0E-BEBD-0603B27D13B3}"/>
              </a:ext>
            </a:extLst>
          </p:cNvPr>
          <p:cNvSpPr/>
          <p:nvPr/>
        </p:nvSpPr>
        <p:spPr>
          <a:xfrm rot="3581996">
            <a:off x="7267574" y="1548367"/>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Right 15">
            <a:extLst>
              <a:ext uri="{FF2B5EF4-FFF2-40B4-BE49-F238E27FC236}">
                <a16:creationId xmlns:a16="http://schemas.microsoft.com/office/drawing/2014/main" id="{E8F44088-1A7E-4CEE-8899-AFD2826B52F5}"/>
              </a:ext>
            </a:extLst>
          </p:cNvPr>
          <p:cNvSpPr/>
          <p:nvPr/>
        </p:nvSpPr>
        <p:spPr>
          <a:xfrm rot="6322997">
            <a:off x="8531196" y="1458731"/>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D946BCB3-1FA4-4C3F-863E-ADEA9406AE82}"/>
              </a:ext>
            </a:extLst>
          </p:cNvPr>
          <p:cNvSpPr/>
          <p:nvPr/>
        </p:nvSpPr>
        <p:spPr>
          <a:xfrm rot="8973785">
            <a:off x="9931913" y="2633370"/>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Right 17">
            <a:extLst>
              <a:ext uri="{FF2B5EF4-FFF2-40B4-BE49-F238E27FC236}">
                <a16:creationId xmlns:a16="http://schemas.microsoft.com/office/drawing/2014/main" id="{D1F9E831-CD1C-42AA-97EF-E8576959D3F3}"/>
              </a:ext>
            </a:extLst>
          </p:cNvPr>
          <p:cNvSpPr/>
          <p:nvPr/>
        </p:nvSpPr>
        <p:spPr>
          <a:xfrm rot="10800000">
            <a:off x="10086975" y="3699260"/>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D3B23765-024A-4DB6-8ED7-65EBDC104F4D}"/>
              </a:ext>
            </a:extLst>
          </p:cNvPr>
          <p:cNvSpPr/>
          <p:nvPr/>
        </p:nvSpPr>
        <p:spPr>
          <a:xfrm rot="7733119">
            <a:off x="9387667" y="1999922"/>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Right 19">
            <a:extLst>
              <a:ext uri="{FF2B5EF4-FFF2-40B4-BE49-F238E27FC236}">
                <a16:creationId xmlns:a16="http://schemas.microsoft.com/office/drawing/2014/main" id="{C89DFE0D-D78E-40A2-B5C3-7AE1FC78216E}"/>
              </a:ext>
            </a:extLst>
          </p:cNvPr>
          <p:cNvSpPr/>
          <p:nvPr/>
        </p:nvSpPr>
        <p:spPr>
          <a:xfrm rot="13392324">
            <a:off x="9644065" y="4879046"/>
            <a:ext cx="533400" cy="228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38457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AA1C-6010-4875-BA96-7A5CE3785244}"/>
              </a:ext>
            </a:extLst>
          </p:cNvPr>
          <p:cNvSpPr>
            <a:spLocks noGrp="1"/>
          </p:cNvSpPr>
          <p:nvPr>
            <p:ph type="title"/>
          </p:nvPr>
        </p:nvSpPr>
        <p:spPr/>
        <p:txBody>
          <a:bodyPr/>
          <a:lstStyle/>
          <a:p>
            <a:r>
              <a:rPr lang="en-GB" dirty="0"/>
              <a:t>Typical Domains</a:t>
            </a:r>
          </a:p>
        </p:txBody>
      </p:sp>
      <p:sp>
        <p:nvSpPr>
          <p:cNvPr id="3" name="Content Placeholder 2">
            <a:extLst>
              <a:ext uri="{FF2B5EF4-FFF2-40B4-BE49-F238E27FC236}">
                <a16:creationId xmlns:a16="http://schemas.microsoft.com/office/drawing/2014/main" id="{57F2CB43-B746-4B5A-9C12-A170A7FC4EEC}"/>
              </a:ext>
            </a:extLst>
          </p:cNvPr>
          <p:cNvSpPr>
            <a:spLocks noGrp="1"/>
          </p:cNvSpPr>
          <p:nvPr>
            <p:ph idx="1"/>
          </p:nvPr>
        </p:nvSpPr>
        <p:spPr>
          <a:xfrm>
            <a:off x="447675" y="1558925"/>
            <a:ext cx="4429126" cy="1155700"/>
          </a:xfrm>
        </p:spPr>
        <p:txBody>
          <a:bodyPr/>
          <a:lstStyle/>
          <a:p>
            <a:r>
              <a:rPr lang="en-GB" dirty="0"/>
              <a:t>Data / Information Architecture</a:t>
            </a:r>
          </a:p>
        </p:txBody>
      </p:sp>
      <p:sp>
        <p:nvSpPr>
          <p:cNvPr id="4" name="Oval 3">
            <a:extLst>
              <a:ext uri="{FF2B5EF4-FFF2-40B4-BE49-F238E27FC236}">
                <a16:creationId xmlns:a16="http://schemas.microsoft.com/office/drawing/2014/main" id="{9B6BA493-799E-446C-B043-D5730A853C1B}"/>
              </a:ext>
            </a:extLst>
          </p:cNvPr>
          <p:cNvSpPr/>
          <p:nvPr/>
        </p:nvSpPr>
        <p:spPr>
          <a:xfrm>
            <a:off x="7843837" y="674922"/>
            <a:ext cx="3267075" cy="3267075"/>
          </a:xfrm>
          <a:prstGeom prst="ellipse">
            <a:avLst/>
          </a:prstGeom>
          <a:solidFill>
            <a:schemeClr val="accent1">
              <a:alpha val="66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BUSINESS</a:t>
            </a:r>
          </a:p>
        </p:txBody>
      </p:sp>
      <p:sp>
        <p:nvSpPr>
          <p:cNvPr id="21" name="Oval 20">
            <a:extLst>
              <a:ext uri="{FF2B5EF4-FFF2-40B4-BE49-F238E27FC236}">
                <a16:creationId xmlns:a16="http://schemas.microsoft.com/office/drawing/2014/main" id="{2AC8F41E-E542-4A81-A413-EE5E1DFAAF81}"/>
              </a:ext>
            </a:extLst>
          </p:cNvPr>
          <p:cNvSpPr/>
          <p:nvPr/>
        </p:nvSpPr>
        <p:spPr>
          <a:xfrm>
            <a:off x="5967411" y="2987675"/>
            <a:ext cx="3267075" cy="3267075"/>
          </a:xfrm>
          <a:prstGeom prst="ellipse">
            <a:avLst/>
          </a:prstGeom>
          <a:solidFill>
            <a:srgbClr val="C00000">
              <a:alpha val="48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DATA</a:t>
            </a:r>
          </a:p>
        </p:txBody>
      </p:sp>
      <p:sp>
        <p:nvSpPr>
          <p:cNvPr id="23" name="TextBox 22">
            <a:extLst>
              <a:ext uri="{FF2B5EF4-FFF2-40B4-BE49-F238E27FC236}">
                <a16:creationId xmlns:a16="http://schemas.microsoft.com/office/drawing/2014/main" id="{BE3CFF63-037F-454C-B1A2-C1E85FDB026E}"/>
              </a:ext>
            </a:extLst>
          </p:cNvPr>
          <p:cNvSpPr txBox="1"/>
          <p:nvPr/>
        </p:nvSpPr>
        <p:spPr>
          <a:xfrm>
            <a:off x="9067799" y="4545834"/>
            <a:ext cx="3124201" cy="2031325"/>
          </a:xfrm>
          <a:prstGeom prst="rect">
            <a:avLst/>
          </a:prstGeom>
          <a:noFill/>
        </p:spPr>
        <p:txBody>
          <a:bodyPr wrap="square" rtlCol="0">
            <a:spAutoFit/>
          </a:bodyPr>
          <a:lstStyle/>
          <a:p>
            <a:pPr algn="ctr"/>
            <a:r>
              <a:rPr lang="en-GB" b="1" dirty="0"/>
              <a:t>Overlap</a:t>
            </a:r>
          </a:p>
          <a:p>
            <a:pPr marL="285750" indent="-285750">
              <a:buFont typeface="Arial" panose="020B0604020202020204" pitchFamily="34" charset="0"/>
              <a:buChar char="•"/>
            </a:pPr>
            <a:r>
              <a:rPr lang="en-GB" dirty="0"/>
              <a:t>Business has its own view of the data and information</a:t>
            </a:r>
          </a:p>
          <a:p>
            <a:pPr marL="285750" indent="-285750">
              <a:buFont typeface="Arial" panose="020B0604020202020204" pitchFamily="34" charset="0"/>
              <a:buChar char="•"/>
            </a:pPr>
            <a:r>
              <a:rPr lang="en-GB" dirty="0"/>
              <a:t>The data tends to look at the entire organisation in the information systems layer</a:t>
            </a:r>
          </a:p>
        </p:txBody>
      </p:sp>
    </p:spTree>
    <p:extLst>
      <p:ext uri="{BB962C8B-B14F-4D97-AF65-F5344CB8AC3E}">
        <p14:creationId xmlns:p14="http://schemas.microsoft.com/office/powerpoint/2010/main" val="108023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sosceles Triangle 6">
            <a:extLst>
              <a:ext uri="{FF2B5EF4-FFF2-40B4-BE49-F238E27FC236}">
                <a16:creationId xmlns:a16="http://schemas.microsoft.com/office/drawing/2014/main" id="{AEB36755-0242-40FC-8951-836B1F2DAF41}"/>
              </a:ext>
            </a:extLst>
          </p:cNvPr>
          <p:cNvSpPr/>
          <p:nvPr/>
        </p:nvSpPr>
        <p:spPr>
          <a:xfrm>
            <a:off x="6096000" y="1419225"/>
            <a:ext cx="5873878" cy="3864613"/>
          </a:xfrm>
          <a:prstGeom prst="triangle">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8703AA1C-6010-4875-BA96-7A5CE3785244}"/>
              </a:ext>
            </a:extLst>
          </p:cNvPr>
          <p:cNvSpPr>
            <a:spLocks noGrp="1"/>
          </p:cNvSpPr>
          <p:nvPr>
            <p:ph type="title"/>
          </p:nvPr>
        </p:nvSpPr>
        <p:spPr/>
        <p:txBody>
          <a:bodyPr/>
          <a:lstStyle/>
          <a:p>
            <a:r>
              <a:rPr lang="en-GB" dirty="0"/>
              <a:t>Typical Domains</a:t>
            </a:r>
          </a:p>
        </p:txBody>
      </p:sp>
      <p:sp>
        <p:nvSpPr>
          <p:cNvPr id="3" name="Content Placeholder 2">
            <a:extLst>
              <a:ext uri="{FF2B5EF4-FFF2-40B4-BE49-F238E27FC236}">
                <a16:creationId xmlns:a16="http://schemas.microsoft.com/office/drawing/2014/main" id="{57F2CB43-B746-4B5A-9C12-A170A7FC4EEC}"/>
              </a:ext>
            </a:extLst>
          </p:cNvPr>
          <p:cNvSpPr>
            <a:spLocks noGrp="1"/>
          </p:cNvSpPr>
          <p:nvPr>
            <p:ph idx="1"/>
          </p:nvPr>
        </p:nvSpPr>
        <p:spPr>
          <a:xfrm>
            <a:off x="447675" y="1558925"/>
            <a:ext cx="4429126" cy="660401"/>
          </a:xfrm>
        </p:spPr>
        <p:txBody>
          <a:bodyPr/>
          <a:lstStyle/>
          <a:p>
            <a:r>
              <a:rPr lang="en-GB" dirty="0"/>
              <a:t>Application(s)</a:t>
            </a:r>
          </a:p>
        </p:txBody>
      </p:sp>
      <p:sp>
        <p:nvSpPr>
          <p:cNvPr id="4" name="Oval 3">
            <a:extLst>
              <a:ext uri="{FF2B5EF4-FFF2-40B4-BE49-F238E27FC236}">
                <a16:creationId xmlns:a16="http://schemas.microsoft.com/office/drawing/2014/main" id="{9B6BA493-799E-446C-B043-D5730A853C1B}"/>
              </a:ext>
            </a:extLst>
          </p:cNvPr>
          <p:cNvSpPr/>
          <p:nvPr/>
        </p:nvSpPr>
        <p:spPr>
          <a:xfrm>
            <a:off x="7792309" y="1574162"/>
            <a:ext cx="2419348" cy="2419348"/>
          </a:xfrm>
          <a:prstGeom prst="ellipse">
            <a:avLst/>
          </a:prstGeom>
          <a:solidFill>
            <a:schemeClr val="accent1">
              <a:alpha val="66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BUSINESS</a:t>
            </a:r>
          </a:p>
        </p:txBody>
      </p:sp>
      <p:sp>
        <p:nvSpPr>
          <p:cNvPr id="21" name="Oval 20">
            <a:extLst>
              <a:ext uri="{FF2B5EF4-FFF2-40B4-BE49-F238E27FC236}">
                <a16:creationId xmlns:a16="http://schemas.microsoft.com/office/drawing/2014/main" id="{2AC8F41E-E542-4A81-A413-EE5E1DFAAF81}"/>
              </a:ext>
            </a:extLst>
          </p:cNvPr>
          <p:cNvSpPr/>
          <p:nvPr/>
        </p:nvSpPr>
        <p:spPr>
          <a:xfrm>
            <a:off x="6635022" y="3429000"/>
            <a:ext cx="2419348" cy="2419348"/>
          </a:xfrm>
          <a:prstGeom prst="ellipse">
            <a:avLst/>
          </a:prstGeom>
          <a:solidFill>
            <a:srgbClr val="C00000">
              <a:alpha val="48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DATA</a:t>
            </a:r>
          </a:p>
        </p:txBody>
      </p:sp>
      <p:sp>
        <p:nvSpPr>
          <p:cNvPr id="8" name="Oval 7">
            <a:extLst>
              <a:ext uri="{FF2B5EF4-FFF2-40B4-BE49-F238E27FC236}">
                <a16:creationId xmlns:a16="http://schemas.microsoft.com/office/drawing/2014/main" id="{D762E509-17E5-4865-92CD-6454182FD8DC}"/>
              </a:ext>
            </a:extLst>
          </p:cNvPr>
          <p:cNvSpPr/>
          <p:nvPr/>
        </p:nvSpPr>
        <p:spPr>
          <a:xfrm>
            <a:off x="8902107" y="3429000"/>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APPS</a:t>
            </a:r>
          </a:p>
        </p:txBody>
      </p:sp>
      <p:sp>
        <p:nvSpPr>
          <p:cNvPr id="5" name="TextBox 4">
            <a:extLst>
              <a:ext uri="{FF2B5EF4-FFF2-40B4-BE49-F238E27FC236}">
                <a16:creationId xmlns:a16="http://schemas.microsoft.com/office/drawing/2014/main" id="{8FC43CF8-D6FA-4A5E-88A7-23B55297EA37}"/>
              </a:ext>
            </a:extLst>
          </p:cNvPr>
          <p:cNvSpPr txBox="1"/>
          <p:nvPr/>
        </p:nvSpPr>
        <p:spPr>
          <a:xfrm>
            <a:off x="1228725" y="3533775"/>
            <a:ext cx="3159070" cy="369332"/>
          </a:xfrm>
          <a:prstGeom prst="rect">
            <a:avLst/>
          </a:prstGeom>
          <a:noFill/>
        </p:spPr>
        <p:txBody>
          <a:bodyPr wrap="none" rtlCol="0">
            <a:spAutoFit/>
          </a:bodyPr>
          <a:lstStyle/>
          <a:p>
            <a:r>
              <a:rPr lang="en-GB" dirty="0"/>
              <a:t>Focussing on the IT applications</a:t>
            </a:r>
          </a:p>
        </p:txBody>
      </p:sp>
      <p:sp>
        <p:nvSpPr>
          <p:cNvPr id="10" name="TextBox 9">
            <a:extLst>
              <a:ext uri="{FF2B5EF4-FFF2-40B4-BE49-F238E27FC236}">
                <a16:creationId xmlns:a16="http://schemas.microsoft.com/office/drawing/2014/main" id="{16748F18-5967-45A3-BA24-694BDC35EB9E}"/>
              </a:ext>
            </a:extLst>
          </p:cNvPr>
          <p:cNvSpPr txBox="1"/>
          <p:nvPr/>
        </p:nvSpPr>
        <p:spPr>
          <a:xfrm>
            <a:off x="9528671" y="3900964"/>
            <a:ext cx="1465979" cy="369332"/>
          </a:xfrm>
          <a:prstGeom prst="rect">
            <a:avLst/>
          </a:prstGeom>
          <a:noFill/>
        </p:spPr>
        <p:txBody>
          <a:bodyPr wrap="none" rtlCol="0">
            <a:spAutoFit/>
          </a:bodyPr>
          <a:lstStyle/>
          <a:p>
            <a:r>
              <a:rPr lang="en-GB" dirty="0"/>
              <a:t>Offer services</a:t>
            </a:r>
          </a:p>
        </p:txBody>
      </p:sp>
      <p:sp>
        <p:nvSpPr>
          <p:cNvPr id="6" name="Arrow: Right 5">
            <a:extLst>
              <a:ext uri="{FF2B5EF4-FFF2-40B4-BE49-F238E27FC236}">
                <a16:creationId xmlns:a16="http://schemas.microsoft.com/office/drawing/2014/main" id="{864E916A-2D07-46BB-8CDE-0005B109ACEE}"/>
              </a:ext>
            </a:extLst>
          </p:cNvPr>
          <p:cNvSpPr/>
          <p:nvPr/>
        </p:nvSpPr>
        <p:spPr>
          <a:xfrm rot="14492037">
            <a:off x="9236863" y="3136642"/>
            <a:ext cx="967264" cy="584716"/>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D01B32C-3A79-4614-AE39-EEC7412D3957}"/>
              </a:ext>
            </a:extLst>
          </p:cNvPr>
          <p:cNvSpPr txBox="1"/>
          <p:nvPr/>
        </p:nvSpPr>
        <p:spPr>
          <a:xfrm>
            <a:off x="2113984" y="5535695"/>
            <a:ext cx="8880666" cy="1754326"/>
          </a:xfrm>
          <a:prstGeom prst="rect">
            <a:avLst/>
          </a:prstGeom>
          <a:noFill/>
        </p:spPr>
        <p:txBody>
          <a:bodyPr wrap="square" rtlCol="0">
            <a:spAutoFit/>
          </a:bodyPr>
          <a:lstStyle/>
          <a:p>
            <a:r>
              <a:rPr lang="en-GB" dirty="0"/>
              <a:t>Triangle</a:t>
            </a:r>
          </a:p>
          <a:p>
            <a:r>
              <a:rPr lang="en-GB" dirty="0"/>
              <a:t>Applications help the data on behalf of the business</a:t>
            </a:r>
          </a:p>
          <a:p>
            <a:r>
              <a:rPr lang="en-GB" dirty="0"/>
              <a:t>Applications offer up services to the business which in turn means that the business describes the business services to, either internally or externally to customers</a:t>
            </a:r>
          </a:p>
          <a:p>
            <a:endParaRPr lang="en-GB" dirty="0"/>
          </a:p>
          <a:p>
            <a:endParaRPr lang="en-GB" dirty="0"/>
          </a:p>
        </p:txBody>
      </p:sp>
    </p:spTree>
    <p:extLst>
      <p:ext uri="{BB962C8B-B14F-4D97-AF65-F5344CB8AC3E}">
        <p14:creationId xmlns:p14="http://schemas.microsoft.com/office/powerpoint/2010/main" val="3648610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AA1C-6010-4875-BA96-7A5CE3785244}"/>
              </a:ext>
            </a:extLst>
          </p:cNvPr>
          <p:cNvSpPr>
            <a:spLocks noGrp="1"/>
          </p:cNvSpPr>
          <p:nvPr>
            <p:ph type="title"/>
          </p:nvPr>
        </p:nvSpPr>
        <p:spPr/>
        <p:txBody>
          <a:bodyPr/>
          <a:lstStyle/>
          <a:p>
            <a:r>
              <a:rPr lang="en-GB" dirty="0"/>
              <a:t>Typical Domains</a:t>
            </a:r>
          </a:p>
        </p:txBody>
      </p:sp>
      <p:sp>
        <p:nvSpPr>
          <p:cNvPr id="3" name="Content Placeholder 2">
            <a:extLst>
              <a:ext uri="{FF2B5EF4-FFF2-40B4-BE49-F238E27FC236}">
                <a16:creationId xmlns:a16="http://schemas.microsoft.com/office/drawing/2014/main" id="{57F2CB43-B746-4B5A-9C12-A170A7FC4EEC}"/>
              </a:ext>
            </a:extLst>
          </p:cNvPr>
          <p:cNvSpPr>
            <a:spLocks noGrp="1"/>
          </p:cNvSpPr>
          <p:nvPr>
            <p:ph idx="1"/>
          </p:nvPr>
        </p:nvSpPr>
        <p:spPr>
          <a:xfrm>
            <a:off x="457199" y="1702750"/>
            <a:ext cx="5019675" cy="660401"/>
          </a:xfrm>
        </p:spPr>
        <p:txBody>
          <a:bodyPr>
            <a:normAutofit fontScale="92500"/>
          </a:bodyPr>
          <a:lstStyle/>
          <a:p>
            <a:r>
              <a:rPr lang="en-GB" dirty="0"/>
              <a:t>Infrastructure / Technical Domain</a:t>
            </a:r>
          </a:p>
        </p:txBody>
      </p:sp>
      <p:sp>
        <p:nvSpPr>
          <p:cNvPr id="4" name="Oval 3">
            <a:extLst>
              <a:ext uri="{FF2B5EF4-FFF2-40B4-BE49-F238E27FC236}">
                <a16:creationId xmlns:a16="http://schemas.microsoft.com/office/drawing/2014/main" id="{9B6BA493-799E-446C-B043-D5730A853C1B}"/>
              </a:ext>
            </a:extLst>
          </p:cNvPr>
          <p:cNvSpPr/>
          <p:nvPr/>
        </p:nvSpPr>
        <p:spPr>
          <a:xfrm>
            <a:off x="7706584" y="733427"/>
            <a:ext cx="2419348" cy="2419348"/>
          </a:xfrm>
          <a:prstGeom prst="ellipse">
            <a:avLst/>
          </a:prstGeom>
          <a:solidFill>
            <a:schemeClr val="accent1">
              <a:alpha val="66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BUSINESS</a:t>
            </a:r>
          </a:p>
        </p:txBody>
      </p:sp>
      <p:sp>
        <p:nvSpPr>
          <p:cNvPr id="21" name="Oval 20">
            <a:extLst>
              <a:ext uri="{FF2B5EF4-FFF2-40B4-BE49-F238E27FC236}">
                <a16:creationId xmlns:a16="http://schemas.microsoft.com/office/drawing/2014/main" id="{2AC8F41E-E542-4A81-A413-EE5E1DFAAF81}"/>
              </a:ext>
            </a:extLst>
          </p:cNvPr>
          <p:cNvSpPr/>
          <p:nvPr/>
        </p:nvSpPr>
        <p:spPr>
          <a:xfrm>
            <a:off x="6549297" y="2588265"/>
            <a:ext cx="2419348" cy="2419348"/>
          </a:xfrm>
          <a:prstGeom prst="ellipse">
            <a:avLst/>
          </a:prstGeom>
          <a:solidFill>
            <a:srgbClr val="C00000">
              <a:alpha val="48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DATA</a:t>
            </a:r>
          </a:p>
        </p:txBody>
      </p:sp>
      <p:sp>
        <p:nvSpPr>
          <p:cNvPr id="8" name="Oval 7">
            <a:extLst>
              <a:ext uri="{FF2B5EF4-FFF2-40B4-BE49-F238E27FC236}">
                <a16:creationId xmlns:a16="http://schemas.microsoft.com/office/drawing/2014/main" id="{D762E509-17E5-4865-92CD-6454182FD8DC}"/>
              </a:ext>
            </a:extLst>
          </p:cNvPr>
          <p:cNvSpPr/>
          <p:nvPr/>
        </p:nvSpPr>
        <p:spPr>
          <a:xfrm>
            <a:off x="8816382" y="2588265"/>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APPS</a:t>
            </a:r>
          </a:p>
        </p:txBody>
      </p:sp>
      <p:sp>
        <p:nvSpPr>
          <p:cNvPr id="5" name="TextBox 4">
            <a:extLst>
              <a:ext uri="{FF2B5EF4-FFF2-40B4-BE49-F238E27FC236}">
                <a16:creationId xmlns:a16="http://schemas.microsoft.com/office/drawing/2014/main" id="{8FC43CF8-D6FA-4A5E-88A7-23B55297EA37}"/>
              </a:ext>
            </a:extLst>
          </p:cNvPr>
          <p:cNvSpPr txBox="1"/>
          <p:nvPr/>
        </p:nvSpPr>
        <p:spPr>
          <a:xfrm>
            <a:off x="6447821" y="5373848"/>
            <a:ext cx="993605" cy="369332"/>
          </a:xfrm>
          <a:prstGeom prst="rect">
            <a:avLst/>
          </a:prstGeom>
          <a:noFill/>
        </p:spPr>
        <p:txBody>
          <a:bodyPr wrap="none" rtlCol="0">
            <a:spAutoFit/>
          </a:bodyPr>
          <a:lstStyle/>
          <a:p>
            <a:r>
              <a:rPr lang="en-GB" dirty="0"/>
              <a:t>Platform</a:t>
            </a:r>
          </a:p>
        </p:txBody>
      </p:sp>
      <p:sp>
        <p:nvSpPr>
          <p:cNvPr id="12" name="Oval 11">
            <a:extLst>
              <a:ext uri="{FF2B5EF4-FFF2-40B4-BE49-F238E27FC236}">
                <a16:creationId xmlns:a16="http://schemas.microsoft.com/office/drawing/2014/main" id="{90C5B094-6B79-4915-9994-715812AD95AD}"/>
              </a:ext>
            </a:extLst>
          </p:cNvPr>
          <p:cNvSpPr/>
          <p:nvPr/>
        </p:nvSpPr>
        <p:spPr>
          <a:xfrm>
            <a:off x="7758971" y="4438652"/>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Infra</a:t>
            </a:r>
          </a:p>
        </p:txBody>
      </p:sp>
      <p:sp>
        <p:nvSpPr>
          <p:cNvPr id="14" name="TextBox 13">
            <a:extLst>
              <a:ext uri="{FF2B5EF4-FFF2-40B4-BE49-F238E27FC236}">
                <a16:creationId xmlns:a16="http://schemas.microsoft.com/office/drawing/2014/main" id="{82DA1A48-7A36-49BC-8479-C1C2B2F3DE33}"/>
              </a:ext>
            </a:extLst>
          </p:cNvPr>
          <p:cNvSpPr txBox="1"/>
          <p:nvPr/>
        </p:nvSpPr>
        <p:spPr>
          <a:xfrm>
            <a:off x="10529412" y="5398816"/>
            <a:ext cx="635302" cy="369332"/>
          </a:xfrm>
          <a:prstGeom prst="rect">
            <a:avLst/>
          </a:prstGeom>
          <a:noFill/>
        </p:spPr>
        <p:txBody>
          <a:bodyPr wrap="none" rtlCol="0">
            <a:spAutoFit/>
          </a:bodyPr>
          <a:lstStyle/>
          <a:p>
            <a:r>
              <a:rPr lang="en-GB" dirty="0"/>
              <a:t>Wires</a:t>
            </a:r>
          </a:p>
        </p:txBody>
      </p:sp>
      <p:sp>
        <p:nvSpPr>
          <p:cNvPr id="15" name="TextBox 14">
            <a:extLst>
              <a:ext uri="{FF2B5EF4-FFF2-40B4-BE49-F238E27FC236}">
                <a16:creationId xmlns:a16="http://schemas.microsoft.com/office/drawing/2014/main" id="{56022E06-2F99-49B3-A93E-70044C693E2B}"/>
              </a:ext>
            </a:extLst>
          </p:cNvPr>
          <p:cNvSpPr txBox="1"/>
          <p:nvPr/>
        </p:nvSpPr>
        <p:spPr>
          <a:xfrm>
            <a:off x="6273291" y="6308209"/>
            <a:ext cx="1545616" cy="369332"/>
          </a:xfrm>
          <a:prstGeom prst="rect">
            <a:avLst/>
          </a:prstGeom>
          <a:noFill/>
        </p:spPr>
        <p:txBody>
          <a:bodyPr wrap="none" rtlCol="0">
            <a:spAutoFit/>
          </a:bodyPr>
          <a:lstStyle/>
          <a:p>
            <a:r>
              <a:rPr lang="en-GB" dirty="0"/>
              <a:t>Nuts and bolts</a:t>
            </a:r>
          </a:p>
        </p:txBody>
      </p:sp>
      <p:sp>
        <p:nvSpPr>
          <p:cNvPr id="16" name="TextBox 15">
            <a:extLst>
              <a:ext uri="{FF2B5EF4-FFF2-40B4-BE49-F238E27FC236}">
                <a16:creationId xmlns:a16="http://schemas.microsoft.com/office/drawing/2014/main" id="{121394F0-A4D8-4F02-A027-94F5AFE05957}"/>
              </a:ext>
            </a:extLst>
          </p:cNvPr>
          <p:cNvSpPr txBox="1"/>
          <p:nvPr/>
        </p:nvSpPr>
        <p:spPr>
          <a:xfrm>
            <a:off x="10071756" y="6469350"/>
            <a:ext cx="1728807" cy="369332"/>
          </a:xfrm>
          <a:prstGeom prst="rect">
            <a:avLst/>
          </a:prstGeom>
          <a:noFill/>
        </p:spPr>
        <p:txBody>
          <a:bodyPr wrap="none" rtlCol="0">
            <a:spAutoFit/>
          </a:bodyPr>
          <a:lstStyle/>
          <a:p>
            <a:r>
              <a:rPr lang="en-GB" dirty="0"/>
              <a:t>Systems software</a:t>
            </a:r>
          </a:p>
        </p:txBody>
      </p:sp>
      <p:sp>
        <p:nvSpPr>
          <p:cNvPr id="9" name="Arrow: Right 8">
            <a:extLst>
              <a:ext uri="{FF2B5EF4-FFF2-40B4-BE49-F238E27FC236}">
                <a16:creationId xmlns:a16="http://schemas.microsoft.com/office/drawing/2014/main" id="{96A96F50-B375-4C7D-9486-5F98FBA75E4C}"/>
              </a:ext>
            </a:extLst>
          </p:cNvPr>
          <p:cNvSpPr/>
          <p:nvPr/>
        </p:nvSpPr>
        <p:spPr>
          <a:xfrm>
            <a:off x="7419975" y="5463660"/>
            <a:ext cx="398932" cy="2132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B93F1073-43EE-43C3-BB9B-A889C993A256}"/>
              </a:ext>
            </a:extLst>
          </p:cNvPr>
          <p:cNvSpPr/>
          <p:nvPr/>
        </p:nvSpPr>
        <p:spPr>
          <a:xfrm rot="20249610">
            <a:off x="7732206" y="6211403"/>
            <a:ext cx="398932" cy="2132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Right 17">
            <a:extLst>
              <a:ext uri="{FF2B5EF4-FFF2-40B4-BE49-F238E27FC236}">
                <a16:creationId xmlns:a16="http://schemas.microsoft.com/office/drawing/2014/main" id="{A3B97325-AA5B-4FF7-A62D-F4D21C53D836}"/>
              </a:ext>
            </a:extLst>
          </p:cNvPr>
          <p:cNvSpPr/>
          <p:nvPr/>
        </p:nvSpPr>
        <p:spPr>
          <a:xfrm rot="13132302">
            <a:off x="9756646" y="6362730"/>
            <a:ext cx="398932" cy="2132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05C5A9E2-1A05-41C1-BC5C-E800933FED2E}"/>
              </a:ext>
            </a:extLst>
          </p:cNvPr>
          <p:cNvSpPr/>
          <p:nvPr/>
        </p:nvSpPr>
        <p:spPr>
          <a:xfrm rot="10800000">
            <a:off x="10130480" y="5476862"/>
            <a:ext cx="398932" cy="2132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3390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AA1C-6010-4875-BA96-7A5CE3785244}"/>
              </a:ext>
            </a:extLst>
          </p:cNvPr>
          <p:cNvSpPr>
            <a:spLocks noGrp="1"/>
          </p:cNvSpPr>
          <p:nvPr>
            <p:ph type="title"/>
          </p:nvPr>
        </p:nvSpPr>
        <p:spPr/>
        <p:txBody>
          <a:bodyPr/>
          <a:lstStyle/>
          <a:p>
            <a:r>
              <a:rPr lang="en-GB" dirty="0"/>
              <a:t>Typical Domains</a:t>
            </a:r>
          </a:p>
        </p:txBody>
      </p:sp>
      <p:sp>
        <p:nvSpPr>
          <p:cNvPr id="3" name="Content Placeholder 2">
            <a:extLst>
              <a:ext uri="{FF2B5EF4-FFF2-40B4-BE49-F238E27FC236}">
                <a16:creationId xmlns:a16="http://schemas.microsoft.com/office/drawing/2014/main" id="{57F2CB43-B746-4B5A-9C12-A170A7FC4EEC}"/>
              </a:ext>
            </a:extLst>
          </p:cNvPr>
          <p:cNvSpPr>
            <a:spLocks noGrp="1"/>
          </p:cNvSpPr>
          <p:nvPr>
            <p:ph idx="1"/>
          </p:nvPr>
        </p:nvSpPr>
        <p:spPr>
          <a:xfrm>
            <a:off x="457199" y="1702750"/>
            <a:ext cx="5019675" cy="2390051"/>
          </a:xfrm>
        </p:spPr>
        <p:txBody>
          <a:bodyPr>
            <a:noAutofit/>
          </a:bodyPr>
          <a:lstStyle/>
          <a:p>
            <a:pPr marL="0" indent="0">
              <a:buNone/>
            </a:pPr>
            <a:r>
              <a:rPr lang="en-GB" sz="2400" dirty="0"/>
              <a:t>Overlaps represent where the business maps to the data architecture and the business architecture maps to the application architecture and how the data and applications architecture dependent on the infrastructure architecture</a:t>
            </a:r>
          </a:p>
        </p:txBody>
      </p:sp>
      <p:sp>
        <p:nvSpPr>
          <p:cNvPr id="4" name="Oval 3">
            <a:extLst>
              <a:ext uri="{FF2B5EF4-FFF2-40B4-BE49-F238E27FC236}">
                <a16:creationId xmlns:a16="http://schemas.microsoft.com/office/drawing/2014/main" id="{9B6BA493-799E-446C-B043-D5730A853C1B}"/>
              </a:ext>
            </a:extLst>
          </p:cNvPr>
          <p:cNvSpPr/>
          <p:nvPr/>
        </p:nvSpPr>
        <p:spPr>
          <a:xfrm>
            <a:off x="7706584" y="733427"/>
            <a:ext cx="2419348" cy="2419348"/>
          </a:xfrm>
          <a:prstGeom prst="ellipse">
            <a:avLst/>
          </a:prstGeom>
          <a:solidFill>
            <a:schemeClr val="accent1">
              <a:alpha val="66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BUSINESS</a:t>
            </a:r>
          </a:p>
        </p:txBody>
      </p:sp>
      <p:sp>
        <p:nvSpPr>
          <p:cNvPr id="21" name="Oval 20">
            <a:extLst>
              <a:ext uri="{FF2B5EF4-FFF2-40B4-BE49-F238E27FC236}">
                <a16:creationId xmlns:a16="http://schemas.microsoft.com/office/drawing/2014/main" id="{2AC8F41E-E542-4A81-A413-EE5E1DFAAF81}"/>
              </a:ext>
            </a:extLst>
          </p:cNvPr>
          <p:cNvSpPr/>
          <p:nvPr/>
        </p:nvSpPr>
        <p:spPr>
          <a:xfrm>
            <a:off x="6549297" y="2588265"/>
            <a:ext cx="2419348" cy="2419348"/>
          </a:xfrm>
          <a:prstGeom prst="ellipse">
            <a:avLst/>
          </a:prstGeom>
          <a:solidFill>
            <a:srgbClr val="C00000">
              <a:alpha val="48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DATA</a:t>
            </a:r>
          </a:p>
        </p:txBody>
      </p:sp>
      <p:sp>
        <p:nvSpPr>
          <p:cNvPr id="8" name="Oval 7">
            <a:extLst>
              <a:ext uri="{FF2B5EF4-FFF2-40B4-BE49-F238E27FC236}">
                <a16:creationId xmlns:a16="http://schemas.microsoft.com/office/drawing/2014/main" id="{D762E509-17E5-4865-92CD-6454182FD8DC}"/>
              </a:ext>
            </a:extLst>
          </p:cNvPr>
          <p:cNvSpPr/>
          <p:nvPr/>
        </p:nvSpPr>
        <p:spPr>
          <a:xfrm>
            <a:off x="8816382" y="2588265"/>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APPS</a:t>
            </a:r>
          </a:p>
        </p:txBody>
      </p:sp>
      <p:sp>
        <p:nvSpPr>
          <p:cNvPr id="5" name="TextBox 4">
            <a:extLst>
              <a:ext uri="{FF2B5EF4-FFF2-40B4-BE49-F238E27FC236}">
                <a16:creationId xmlns:a16="http://schemas.microsoft.com/office/drawing/2014/main" id="{8FC43CF8-D6FA-4A5E-88A7-23B55297EA37}"/>
              </a:ext>
            </a:extLst>
          </p:cNvPr>
          <p:cNvSpPr txBox="1"/>
          <p:nvPr/>
        </p:nvSpPr>
        <p:spPr>
          <a:xfrm>
            <a:off x="6558338" y="5242628"/>
            <a:ext cx="797975" cy="369332"/>
          </a:xfrm>
          <a:prstGeom prst="rect">
            <a:avLst/>
          </a:prstGeom>
          <a:noFill/>
        </p:spPr>
        <p:txBody>
          <a:bodyPr wrap="none" rtlCol="0">
            <a:spAutoFit/>
          </a:bodyPr>
          <a:lstStyle/>
          <a:p>
            <a:r>
              <a:rPr lang="en-GB" dirty="0"/>
              <a:t>Overlap</a:t>
            </a:r>
          </a:p>
        </p:txBody>
      </p:sp>
      <p:sp>
        <p:nvSpPr>
          <p:cNvPr id="12" name="Oval 11">
            <a:extLst>
              <a:ext uri="{FF2B5EF4-FFF2-40B4-BE49-F238E27FC236}">
                <a16:creationId xmlns:a16="http://schemas.microsoft.com/office/drawing/2014/main" id="{90C5B094-6B79-4915-9994-715812AD95AD}"/>
              </a:ext>
            </a:extLst>
          </p:cNvPr>
          <p:cNvSpPr/>
          <p:nvPr/>
        </p:nvSpPr>
        <p:spPr>
          <a:xfrm>
            <a:off x="7758971" y="4438652"/>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Infra</a:t>
            </a:r>
          </a:p>
        </p:txBody>
      </p:sp>
      <p:sp>
        <p:nvSpPr>
          <p:cNvPr id="14" name="TextBox 13">
            <a:extLst>
              <a:ext uri="{FF2B5EF4-FFF2-40B4-BE49-F238E27FC236}">
                <a16:creationId xmlns:a16="http://schemas.microsoft.com/office/drawing/2014/main" id="{82DA1A48-7A36-49BC-8479-C1C2B2F3DE33}"/>
              </a:ext>
            </a:extLst>
          </p:cNvPr>
          <p:cNvSpPr txBox="1"/>
          <p:nvPr/>
        </p:nvSpPr>
        <p:spPr>
          <a:xfrm>
            <a:off x="10178319" y="2209506"/>
            <a:ext cx="919804" cy="369332"/>
          </a:xfrm>
          <a:prstGeom prst="rect">
            <a:avLst/>
          </a:prstGeom>
          <a:noFill/>
        </p:spPr>
        <p:txBody>
          <a:bodyPr wrap="none" rtlCol="0">
            <a:spAutoFit/>
          </a:bodyPr>
          <a:lstStyle/>
          <a:p>
            <a:r>
              <a:rPr lang="en-GB" dirty="0"/>
              <a:t>Overlap</a:t>
            </a:r>
          </a:p>
        </p:txBody>
      </p:sp>
      <p:sp>
        <p:nvSpPr>
          <p:cNvPr id="15" name="TextBox 14">
            <a:extLst>
              <a:ext uri="{FF2B5EF4-FFF2-40B4-BE49-F238E27FC236}">
                <a16:creationId xmlns:a16="http://schemas.microsoft.com/office/drawing/2014/main" id="{56022E06-2F99-49B3-A93E-70044C693E2B}"/>
              </a:ext>
            </a:extLst>
          </p:cNvPr>
          <p:cNvSpPr txBox="1"/>
          <p:nvPr/>
        </p:nvSpPr>
        <p:spPr>
          <a:xfrm>
            <a:off x="6530736" y="2178485"/>
            <a:ext cx="797975" cy="369332"/>
          </a:xfrm>
          <a:prstGeom prst="rect">
            <a:avLst/>
          </a:prstGeom>
          <a:noFill/>
        </p:spPr>
        <p:txBody>
          <a:bodyPr wrap="none" rtlCol="0">
            <a:spAutoFit/>
          </a:bodyPr>
          <a:lstStyle/>
          <a:p>
            <a:r>
              <a:rPr lang="en-GB" dirty="0"/>
              <a:t>Overlap</a:t>
            </a:r>
          </a:p>
        </p:txBody>
      </p:sp>
      <p:sp>
        <p:nvSpPr>
          <p:cNvPr id="16" name="TextBox 15">
            <a:extLst>
              <a:ext uri="{FF2B5EF4-FFF2-40B4-BE49-F238E27FC236}">
                <a16:creationId xmlns:a16="http://schemas.microsoft.com/office/drawing/2014/main" id="{121394F0-A4D8-4F02-A027-94F5AFE05957}"/>
              </a:ext>
            </a:extLst>
          </p:cNvPr>
          <p:cNvSpPr txBox="1"/>
          <p:nvPr/>
        </p:nvSpPr>
        <p:spPr>
          <a:xfrm>
            <a:off x="10292020" y="5356228"/>
            <a:ext cx="919804" cy="369332"/>
          </a:xfrm>
          <a:prstGeom prst="rect">
            <a:avLst/>
          </a:prstGeom>
          <a:noFill/>
        </p:spPr>
        <p:txBody>
          <a:bodyPr wrap="none" rtlCol="0">
            <a:spAutoFit/>
          </a:bodyPr>
          <a:lstStyle/>
          <a:p>
            <a:r>
              <a:rPr lang="en-GB" dirty="0"/>
              <a:t>Overlap</a:t>
            </a:r>
          </a:p>
        </p:txBody>
      </p:sp>
      <p:sp>
        <p:nvSpPr>
          <p:cNvPr id="9" name="Arrow: Right 8">
            <a:extLst>
              <a:ext uri="{FF2B5EF4-FFF2-40B4-BE49-F238E27FC236}">
                <a16:creationId xmlns:a16="http://schemas.microsoft.com/office/drawing/2014/main" id="{96A96F50-B375-4C7D-9486-5F98FBA75E4C}"/>
              </a:ext>
            </a:extLst>
          </p:cNvPr>
          <p:cNvSpPr/>
          <p:nvPr/>
        </p:nvSpPr>
        <p:spPr>
          <a:xfrm rot="19305828">
            <a:off x="7354509" y="5000531"/>
            <a:ext cx="962317" cy="21922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B93F1073-43EE-43C3-BB9B-A889C993A256}"/>
              </a:ext>
            </a:extLst>
          </p:cNvPr>
          <p:cNvSpPr/>
          <p:nvPr/>
        </p:nvSpPr>
        <p:spPr>
          <a:xfrm rot="1609026">
            <a:off x="7476638" y="2487934"/>
            <a:ext cx="711550" cy="25589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Right 17">
            <a:extLst>
              <a:ext uri="{FF2B5EF4-FFF2-40B4-BE49-F238E27FC236}">
                <a16:creationId xmlns:a16="http://schemas.microsoft.com/office/drawing/2014/main" id="{A3B97325-AA5B-4FF7-A62D-F4D21C53D836}"/>
              </a:ext>
            </a:extLst>
          </p:cNvPr>
          <p:cNvSpPr/>
          <p:nvPr/>
        </p:nvSpPr>
        <p:spPr>
          <a:xfrm rot="13132302">
            <a:off x="9661078" y="5025106"/>
            <a:ext cx="839499" cy="2310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05C5A9E2-1A05-41C1-BC5C-E800933FED2E}"/>
              </a:ext>
            </a:extLst>
          </p:cNvPr>
          <p:cNvSpPr/>
          <p:nvPr/>
        </p:nvSpPr>
        <p:spPr>
          <a:xfrm rot="8756985">
            <a:off x="9495440" y="2482717"/>
            <a:ext cx="794540" cy="25058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3E6B2485-5AD8-443F-A6E1-A9A6F49260C4}"/>
              </a:ext>
            </a:extLst>
          </p:cNvPr>
          <p:cNvSpPr txBox="1"/>
          <p:nvPr/>
        </p:nvSpPr>
        <p:spPr>
          <a:xfrm>
            <a:off x="7788844" y="4092801"/>
            <a:ext cx="797975" cy="369332"/>
          </a:xfrm>
          <a:prstGeom prst="rect">
            <a:avLst/>
          </a:prstGeom>
          <a:noFill/>
        </p:spPr>
        <p:txBody>
          <a:bodyPr wrap="none" rtlCol="0">
            <a:spAutoFit/>
          </a:bodyPr>
          <a:lstStyle/>
          <a:p>
            <a:r>
              <a:rPr lang="en-GB" dirty="0"/>
              <a:t>Overlap</a:t>
            </a:r>
          </a:p>
        </p:txBody>
      </p:sp>
      <p:sp>
        <p:nvSpPr>
          <p:cNvPr id="22" name="Arrow: Right 21">
            <a:extLst>
              <a:ext uri="{FF2B5EF4-FFF2-40B4-BE49-F238E27FC236}">
                <a16:creationId xmlns:a16="http://schemas.microsoft.com/office/drawing/2014/main" id="{DD5B0347-3B0D-49B6-ACA9-F0E3FE7E6602}"/>
              </a:ext>
            </a:extLst>
          </p:cNvPr>
          <p:cNvSpPr/>
          <p:nvPr/>
        </p:nvSpPr>
        <p:spPr>
          <a:xfrm rot="19305828">
            <a:off x="8461953" y="3912201"/>
            <a:ext cx="472774" cy="16257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71976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F660AF9-7A60-4373-A9B9-E90AE4145DB0}"/>
              </a:ext>
            </a:extLst>
          </p:cNvPr>
          <p:cNvSpPr/>
          <p:nvPr/>
        </p:nvSpPr>
        <p:spPr>
          <a:xfrm>
            <a:off x="6096000" y="228600"/>
            <a:ext cx="6096000" cy="66294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8703AA1C-6010-4875-BA96-7A5CE3785244}"/>
              </a:ext>
            </a:extLst>
          </p:cNvPr>
          <p:cNvSpPr>
            <a:spLocks noGrp="1"/>
          </p:cNvSpPr>
          <p:nvPr>
            <p:ph type="title"/>
          </p:nvPr>
        </p:nvSpPr>
        <p:spPr/>
        <p:txBody>
          <a:bodyPr/>
          <a:lstStyle/>
          <a:p>
            <a:r>
              <a:rPr lang="en-GB" dirty="0"/>
              <a:t>Other Domains</a:t>
            </a:r>
          </a:p>
        </p:txBody>
      </p:sp>
      <p:sp>
        <p:nvSpPr>
          <p:cNvPr id="3" name="Content Placeholder 2">
            <a:extLst>
              <a:ext uri="{FF2B5EF4-FFF2-40B4-BE49-F238E27FC236}">
                <a16:creationId xmlns:a16="http://schemas.microsoft.com/office/drawing/2014/main" id="{57F2CB43-B746-4B5A-9C12-A170A7FC4EEC}"/>
              </a:ext>
            </a:extLst>
          </p:cNvPr>
          <p:cNvSpPr>
            <a:spLocks noGrp="1"/>
          </p:cNvSpPr>
          <p:nvPr>
            <p:ph idx="1"/>
          </p:nvPr>
        </p:nvSpPr>
        <p:spPr>
          <a:xfrm>
            <a:off x="457199" y="1702750"/>
            <a:ext cx="5019675" cy="2390051"/>
          </a:xfrm>
        </p:spPr>
        <p:txBody>
          <a:bodyPr>
            <a:noAutofit/>
          </a:bodyPr>
          <a:lstStyle/>
          <a:p>
            <a:pPr marL="0" indent="0">
              <a:buNone/>
            </a:pPr>
            <a:r>
              <a:rPr lang="en-GB" sz="2400" dirty="0"/>
              <a:t>Security</a:t>
            </a:r>
          </a:p>
          <a:p>
            <a:pPr marL="0" indent="0">
              <a:buNone/>
            </a:pPr>
            <a:r>
              <a:rPr lang="en-GB" sz="2400" dirty="0"/>
              <a:t>Compliance</a:t>
            </a:r>
          </a:p>
        </p:txBody>
      </p:sp>
      <p:sp>
        <p:nvSpPr>
          <p:cNvPr id="4" name="Oval 3">
            <a:extLst>
              <a:ext uri="{FF2B5EF4-FFF2-40B4-BE49-F238E27FC236}">
                <a16:creationId xmlns:a16="http://schemas.microsoft.com/office/drawing/2014/main" id="{9B6BA493-799E-446C-B043-D5730A853C1B}"/>
              </a:ext>
            </a:extLst>
          </p:cNvPr>
          <p:cNvSpPr/>
          <p:nvPr/>
        </p:nvSpPr>
        <p:spPr>
          <a:xfrm>
            <a:off x="7706584" y="733427"/>
            <a:ext cx="2419348" cy="2419348"/>
          </a:xfrm>
          <a:prstGeom prst="ellipse">
            <a:avLst/>
          </a:prstGeom>
          <a:solidFill>
            <a:schemeClr val="accent1">
              <a:alpha val="66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BUSINESS</a:t>
            </a:r>
          </a:p>
        </p:txBody>
      </p:sp>
      <p:sp>
        <p:nvSpPr>
          <p:cNvPr id="21" name="Oval 20">
            <a:extLst>
              <a:ext uri="{FF2B5EF4-FFF2-40B4-BE49-F238E27FC236}">
                <a16:creationId xmlns:a16="http://schemas.microsoft.com/office/drawing/2014/main" id="{2AC8F41E-E542-4A81-A413-EE5E1DFAAF81}"/>
              </a:ext>
            </a:extLst>
          </p:cNvPr>
          <p:cNvSpPr/>
          <p:nvPr/>
        </p:nvSpPr>
        <p:spPr>
          <a:xfrm>
            <a:off x="6549297" y="2588265"/>
            <a:ext cx="2419348" cy="2419348"/>
          </a:xfrm>
          <a:prstGeom prst="ellipse">
            <a:avLst/>
          </a:prstGeom>
          <a:solidFill>
            <a:srgbClr val="C00000">
              <a:alpha val="48000"/>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DATA</a:t>
            </a:r>
          </a:p>
        </p:txBody>
      </p:sp>
      <p:sp>
        <p:nvSpPr>
          <p:cNvPr id="8" name="Oval 7">
            <a:extLst>
              <a:ext uri="{FF2B5EF4-FFF2-40B4-BE49-F238E27FC236}">
                <a16:creationId xmlns:a16="http://schemas.microsoft.com/office/drawing/2014/main" id="{D762E509-17E5-4865-92CD-6454182FD8DC}"/>
              </a:ext>
            </a:extLst>
          </p:cNvPr>
          <p:cNvSpPr/>
          <p:nvPr/>
        </p:nvSpPr>
        <p:spPr>
          <a:xfrm>
            <a:off x="8816382" y="2588265"/>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APPS</a:t>
            </a:r>
          </a:p>
        </p:txBody>
      </p:sp>
      <p:sp>
        <p:nvSpPr>
          <p:cNvPr id="12" name="Oval 11">
            <a:extLst>
              <a:ext uri="{FF2B5EF4-FFF2-40B4-BE49-F238E27FC236}">
                <a16:creationId xmlns:a16="http://schemas.microsoft.com/office/drawing/2014/main" id="{90C5B094-6B79-4915-9994-715812AD95AD}"/>
              </a:ext>
            </a:extLst>
          </p:cNvPr>
          <p:cNvSpPr/>
          <p:nvPr/>
        </p:nvSpPr>
        <p:spPr>
          <a:xfrm>
            <a:off x="7758971" y="4438652"/>
            <a:ext cx="2419348" cy="2419348"/>
          </a:xfrm>
          <a:prstGeom prst="ellipse">
            <a:avLst/>
          </a:prstGeom>
          <a:solidFill>
            <a:srgbClr val="92D050">
              <a:alpha val="48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Infra</a:t>
            </a:r>
          </a:p>
        </p:txBody>
      </p:sp>
      <p:sp>
        <p:nvSpPr>
          <p:cNvPr id="7" name="TextBox 6">
            <a:extLst>
              <a:ext uri="{FF2B5EF4-FFF2-40B4-BE49-F238E27FC236}">
                <a16:creationId xmlns:a16="http://schemas.microsoft.com/office/drawing/2014/main" id="{B2378E7E-48FC-40B9-93FD-34D2AA80BBA9}"/>
              </a:ext>
            </a:extLst>
          </p:cNvPr>
          <p:cNvSpPr txBox="1"/>
          <p:nvPr/>
        </p:nvSpPr>
        <p:spPr>
          <a:xfrm rot="16200000">
            <a:off x="5440415" y="3103347"/>
            <a:ext cx="1553383" cy="523220"/>
          </a:xfrm>
          <a:prstGeom prst="rect">
            <a:avLst/>
          </a:prstGeom>
          <a:noFill/>
        </p:spPr>
        <p:txBody>
          <a:bodyPr wrap="square" rtlCol="0">
            <a:spAutoFit/>
          </a:bodyPr>
          <a:lstStyle/>
          <a:p>
            <a:r>
              <a:rPr lang="en-GB" sz="2800" dirty="0"/>
              <a:t>Security</a:t>
            </a:r>
          </a:p>
        </p:txBody>
      </p:sp>
      <p:sp>
        <p:nvSpPr>
          <p:cNvPr id="23" name="TextBox 22">
            <a:extLst>
              <a:ext uri="{FF2B5EF4-FFF2-40B4-BE49-F238E27FC236}">
                <a16:creationId xmlns:a16="http://schemas.microsoft.com/office/drawing/2014/main" id="{077D32F1-CD7F-417D-AFF6-89ACCFB6C0D5}"/>
              </a:ext>
            </a:extLst>
          </p:cNvPr>
          <p:cNvSpPr txBox="1"/>
          <p:nvPr/>
        </p:nvSpPr>
        <p:spPr>
          <a:xfrm rot="5400000">
            <a:off x="10920950" y="3167390"/>
            <a:ext cx="1998524" cy="523220"/>
          </a:xfrm>
          <a:prstGeom prst="rect">
            <a:avLst/>
          </a:prstGeom>
          <a:noFill/>
        </p:spPr>
        <p:txBody>
          <a:bodyPr wrap="square" rtlCol="0">
            <a:spAutoFit/>
          </a:bodyPr>
          <a:lstStyle/>
          <a:p>
            <a:r>
              <a:rPr lang="en-GB" sz="2800" dirty="0"/>
              <a:t>Compliance</a:t>
            </a:r>
          </a:p>
        </p:txBody>
      </p:sp>
    </p:spTree>
    <p:extLst>
      <p:ext uri="{BB962C8B-B14F-4D97-AF65-F5344CB8AC3E}">
        <p14:creationId xmlns:p14="http://schemas.microsoft.com/office/powerpoint/2010/main" val="2261318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3DD0128-FDD3-4F14-B256-A44BF11D7551}"/>
              </a:ext>
            </a:extLst>
          </p:cNvPr>
          <p:cNvSpPr/>
          <p:nvPr/>
        </p:nvSpPr>
        <p:spPr>
          <a:xfrm>
            <a:off x="2000250" y="3429000"/>
            <a:ext cx="2181225" cy="92333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5E4E5C76-9691-4046-B161-9C651162C226}"/>
              </a:ext>
            </a:extLst>
          </p:cNvPr>
          <p:cNvSpPr>
            <a:spLocks noGrp="1"/>
          </p:cNvSpPr>
          <p:nvPr>
            <p:ph type="title"/>
          </p:nvPr>
        </p:nvSpPr>
        <p:spPr/>
        <p:txBody>
          <a:bodyPr/>
          <a:lstStyle/>
          <a:p>
            <a:r>
              <a:rPr lang="en-GB" dirty="0"/>
              <a:t>Architecture Activities</a:t>
            </a:r>
          </a:p>
        </p:txBody>
      </p:sp>
      <p:sp>
        <p:nvSpPr>
          <p:cNvPr id="3" name="Content Placeholder 2">
            <a:extLst>
              <a:ext uri="{FF2B5EF4-FFF2-40B4-BE49-F238E27FC236}">
                <a16:creationId xmlns:a16="http://schemas.microsoft.com/office/drawing/2014/main" id="{887E4294-E84F-436D-83BF-5BEE9FA9AE63}"/>
              </a:ext>
            </a:extLst>
          </p:cNvPr>
          <p:cNvSpPr>
            <a:spLocks noGrp="1"/>
          </p:cNvSpPr>
          <p:nvPr>
            <p:ph idx="1"/>
          </p:nvPr>
        </p:nvSpPr>
        <p:spPr>
          <a:xfrm>
            <a:off x="838200" y="1825625"/>
            <a:ext cx="6686550" cy="4351338"/>
          </a:xfrm>
        </p:spPr>
        <p:txBody>
          <a:bodyPr/>
          <a:lstStyle/>
          <a:p>
            <a:r>
              <a:rPr lang="en-GB" dirty="0"/>
              <a:t>Create architecture descriptions</a:t>
            </a:r>
          </a:p>
          <a:p>
            <a:pPr lvl="1"/>
            <a:r>
              <a:rPr lang="en-GB" dirty="0"/>
              <a:t>For each domain</a:t>
            </a:r>
          </a:p>
          <a:p>
            <a:pPr lvl="1"/>
            <a:r>
              <a:rPr lang="en-GB" dirty="0"/>
              <a:t>Have to be consistent and map to each other</a:t>
            </a:r>
          </a:p>
          <a:p>
            <a:pPr lvl="1"/>
            <a:r>
              <a:rPr lang="en-GB" dirty="0"/>
              <a:t>Need to have at least two:</a:t>
            </a:r>
          </a:p>
          <a:p>
            <a:pPr lvl="2"/>
            <a:r>
              <a:rPr lang="en-GB" dirty="0"/>
              <a:t>Baseline</a:t>
            </a:r>
          </a:p>
          <a:p>
            <a:pPr lvl="2"/>
            <a:r>
              <a:rPr lang="en-GB" dirty="0"/>
              <a:t>Future or target</a:t>
            </a:r>
          </a:p>
          <a:p>
            <a:endParaRPr lang="en-GB" dirty="0"/>
          </a:p>
          <a:p>
            <a:endParaRPr lang="en-GB" dirty="0"/>
          </a:p>
        </p:txBody>
      </p:sp>
      <p:grpSp>
        <p:nvGrpSpPr>
          <p:cNvPr id="11" name="Group 10">
            <a:extLst>
              <a:ext uri="{FF2B5EF4-FFF2-40B4-BE49-F238E27FC236}">
                <a16:creationId xmlns:a16="http://schemas.microsoft.com/office/drawing/2014/main" id="{AD0688F1-D30D-4E8E-8A7E-5A600BD7D532}"/>
              </a:ext>
            </a:extLst>
          </p:cNvPr>
          <p:cNvGrpSpPr/>
          <p:nvPr/>
        </p:nvGrpSpPr>
        <p:grpSpPr>
          <a:xfrm>
            <a:off x="6667501" y="4423252"/>
            <a:ext cx="1949610" cy="2318942"/>
            <a:chOff x="7848601" y="2084863"/>
            <a:chExt cx="1949610" cy="2318942"/>
          </a:xfrm>
        </p:grpSpPr>
        <p:sp>
          <p:nvSpPr>
            <p:cNvPr id="4" name="Circle: Hollow 3">
              <a:extLst>
                <a:ext uri="{FF2B5EF4-FFF2-40B4-BE49-F238E27FC236}">
                  <a16:creationId xmlns:a16="http://schemas.microsoft.com/office/drawing/2014/main" id="{EA7F8B35-DD0B-4DD6-904A-B43C901E21DD}"/>
                </a:ext>
              </a:extLst>
            </p:cNvPr>
            <p:cNvSpPr/>
            <p:nvPr/>
          </p:nvSpPr>
          <p:spPr>
            <a:xfrm>
              <a:off x="7848601" y="2454195"/>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a:extLst>
                <a:ext uri="{FF2B5EF4-FFF2-40B4-BE49-F238E27FC236}">
                  <a16:creationId xmlns:a16="http://schemas.microsoft.com/office/drawing/2014/main" id="{912BFC4D-CCB0-45B6-BF30-B7309513F9F4}"/>
                </a:ext>
              </a:extLst>
            </p:cNvPr>
            <p:cNvSpPr txBox="1"/>
            <p:nvPr/>
          </p:nvSpPr>
          <p:spPr>
            <a:xfrm>
              <a:off x="8339138" y="2084863"/>
              <a:ext cx="968535" cy="369332"/>
            </a:xfrm>
            <a:prstGeom prst="rect">
              <a:avLst/>
            </a:prstGeom>
            <a:noFill/>
          </p:spPr>
          <p:txBody>
            <a:bodyPr wrap="none" rtlCol="0">
              <a:spAutoFit/>
            </a:bodyPr>
            <a:lstStyle/>
            <a:p>
              <a:r>
                <a:rPr lang="en-GB" dirty="0"/>
                <a:t>Baseline</a:t>
              </a:r>
            </a:p>
          </p:txBody>
        </p:sp>
      </p:grpSp>
      <p:grpSp>
        <p:nvGrpSpPr>
          <p:cNvPr id="12" name="Group 11">
            <a:extLst>
              <a:ext uri="{FF2B5EF4-FFF2-40B4-BE49-F238E27FC236}">
                <a16:creationId xmlns:a16="http://schemas.microsoft.com/office/drawing/2014/main" id="{2865C026-E976-45A9-A6D9-55E3DE02E2F7}"/>
              </a:ext>
            </a:extLst>
          </p:cNvPr>
          <p:cNvGrpSpPr/>
          <p:nvPr/>
        </p:nvGrpSpPr>
        <p:grpSpPr>
          <a:xfrm>
            <a:off x="10157147" y="4423252"/>
            <a:ext cx="1949610" cy="2318942"/>
            <a:chOff x="10128572" y="2123757"/>
            <a:chExt cx="1949610" cy="2318942"/>
          </a:xfrm>
        </p:grpSpPr>
        <p:sp>
          <p:nvSpPr>
            <p:cNvPr id="6" name="Circle: Hollow 5">
              <a:extLst>
                <a:ext uri="{FF2B5EF4-FFF2-40B4-BE49-F238E27FC236}">
                  <a16:creationId xmlns:a16="http://schemas.microsoft.com/office/drawing/2014/main" id="{2E2D2510-3241-4DED-A97E-65256F5A5A1B}"/>
                </a:ext>
              </a:extLst>
            </p:cNvPr>
            <p:cNvSpPr/>
            <p:nvPr/>
          </p:nvSpPr>
          <p:spPr>
            <a:xfrm>
              <a:off x="10128572" y="2493089"/>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a:extLst>
                <a:ext uri="{FF2B5EF4-FFF2-40B4-BE49-F238E27FC236}">
                  <a16:creationId xmlns:a16="http://schemas.microsoft.com/office/drawing/2014/main" id="{D95A0E93-5214-4EFD-A0C5-60A653E4B926}"/>
                </a:ext>
              </a:extLst>
            </p:cNvPr>
            <p:cNvSpPr txBox="1"/>
            <p:nvPr/>
          </p:nvSpPr>
          <p:spPr>
            <a:xfrm>
              <a:off x="10721029" y="2123757"/>
              <a:ext cx="764697" cy="369332"/>
            </a:xfrm>
            <a:prstGeom prst="rect">
              <a:avLst/>
            </a:prstGeom>
            <a:noFill/>
          </p:spPr>
          <p:txBody>
            <a:bodyPr wrap="none" rtlCol="0">
              <a:spAutoFit/>
            </a:bodyPr>
            <a:lstStyle/>
            <a:p>
              <a:r>
                <a:rPr lang="en-GB" dirty="0"/>
                <a:t>Target</a:t>
              </a:r>
            </a:p>
          </p:txBody>
        </p:sp>
      </p:grpSp>
      <p:sp>
        <p:nvSpPr>
          <p:cNvPr id="8" name="TextBox 7">
            <a:extLst>
              <a:ext uri="{FF2B5EF4-FFF2-40B4-BE49-F238E27FC236}">
                <a16:creationId xmlns:a16="http://schemas.microsoft.com/office/drawing/2014/main" id="{EEB8324E-246A-4805-B6D3-FEB3596C327F}"/>
              </a:ext>
            </a:extLst>
          </p:cNvPr>
          <p:cNvSpPr txBox="1"/>
          <p:nvPr/>
        </p:nvSpPr>
        <p:spPr>
          <a:xfrm>
            <a:off x="4181475" y="3429000"/>
            <a:ext cx="2651679" cy="923330"/>
          </a:xfrm>
          <a:prstGeom prst="rect">
            <a:avLst/>
          </a:prstGeom>
          <a:solidFill>
            <a:srgbClr val="FFC000"/>
          </a:solidFill>
        </p:spPr>
        <p:txBody>
          <a:bodyPr wrap="square" rtlCol="0">
            <a:spAutoFit/>
          </a:bodyPr>
          <a:lstStyle/>
          <a:p>
            <a:r>
              <a:rPr lang="en-GB" dirty="0"/>
              <a:t>Represent the strategic vision of the organisation or enterprise</a:t>
            </a:r>
          </a:p>
        </p:txBody>
      </p:sp>
      <p:sp>
        <p:nvSpPr>
          <p:cNvPr id="13" name="Oval 12">
            <a:extLst>
              <a:ext uri="{FF2B5EF4-FFF2-40B4-BE49-F238E27FC236}">
                <a16:creationId xmlns:a16="http://schemas.microsoft.com/office/drawing/2014/main" id="{97FF727D-C76A-4CA6-8C17-63EE8282DDF8}"/>
              </a:ext>
            </a:extLst>
          </p:cNvPr>
          <p:cNvSpPr/>
          <p:nvPr/>
        </p:nvSpPr>
        <p:spPr>
          <a:xfrm>
            <a:off x="8772525" y="5591175"/>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E6EE9AC4-D868-4493-9D15-E800ADE4BA56}"/>
              </a:ext>
            </a:extLst>
          </p:cNvPr>
          <p:cNvSpPr/>
          <p:nvPr/>
        </p:nvSpPr>
        <p:spPr>
          <a:xfrm>
            <a:off x="9464836" y="5605464"/>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D1ADA1-8521-44A9-BEBB-90578F9229BB}"/>
              </a:ext>
            </a:extLst>
          </p:cNvPr>
          <p:cNvSpPr txBox="1"/>
          <p:nvPr/>
        </p:nvSpPr>
        <p:spPr>
          <a:xfrm>
            <a:off x="8930803" y="4353839"/>
            <a:ext cx="1403189" cy="646331"/>
          </a:xfrm>
          <a:prstGeom prst="rect">
            <a:avLst/>
          </a:prstGeom>
          <a:noFill/>
        </p:spPr>
        <p:txBody>
          <a:bodyPr wrap="square" rtlCol="0">
            <a:spAutoFit/>
          </a:bodyPr>
          <a:lstStyle/>
          <a:p>
            <a:pPr algn="ctr"/>
            <a:r>
              <a:rPr lang="en-GB" dirty="0"/>
              <a:t>Intermediate #1</a:t>
            </a:r>
          </a:p>
        </p:txBody>
      </p:sp>
      <p:sp>
        <p:nvSpPr>
          <p:cNvPr id="16" name="Arrow: Down 15">
            <a:extLst>
              <a:ext uri="{FF2B5EF4-FFF2-40B4-BE49-F238E27FC236}">
                <a16:creationId xmlns:a16="http://schemas.microsoft.com/office/drawing/2014/main" id="{B9B081D3-6066-4628-AFF0-B3410893D31D}"/>
              </a:ext>
            </a:extLst>
          </p:cNvPr>
          <p:cNvSpPr/>
          <p:nvPr/>
        </p:nvSpPr>
        <p:spPr>
          <a:xfrm rot="1919226">
            <a:off x="9125206" y="4873545"/>
            <a:ext cx="229865" cy="89835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2C912C8-9372-4836-8816-C593DCEBACE7}"/>
              </a:ext>
            </a:extLst>
          </p:cNvPr>
          <p:cNvSpPr txBox="1"/>
          <p:nvPr/>
        </p:nvSpPr>
        <p:spPr>
          <a:xfrm>
            <a:off x="9120128" y="6123465"/>
            <a:ext cx="1403189" cy="646331"/>
          </a:xfrm>
          <a:prstGeom prst="rect">
            <a:avLst/>
          </a:prstGeom>
          <a:noFill/>
        </p:spPr>
        <p:txBody>
          <a:bodyPr wrap="square" rtlCol="0">
            <a:spAutoFit/>
          </a:bodyPr>
          <a:lstStyle/>
          <a:p>
            <a:pPr algn="ctr"/>
            <a:r>
              <a:rPr lang="en-GB" dirty="0"/>
              <a:t>Intermediate #2</a:t>
            </a:r>
          </a:p>
        </p:txBody>
      </p:sp>
      <p:sp>
        <p:nvSpPr>
          <p:cNvPr id="18" name="Arrow: Down 17">
            <a:extLst>
              <a:ext uri="{FF2B5EF4-FFF2-40B4-BE49-F238E27FC236}">
                <a16:creationId xmlns:a16="http://schemas.microsoft.com/office/drawing/2014/main" id="{21FF0087-F355-4E11-85B0-48E02EE71599}"/>
              </a:ext>
            </a:extLst>
          </p:cNvPr>
          <p:cNvSpPr/>
          <p:nvPr/>
        </p:nvSpPr>
        <p:spPr>
          <a:xfrm rot="12510787">
            <a:off x="9494163" y="5944409"/>
            <a:ext cx="229865" cy="27708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822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5C76-9691-4046-B161-9C651162C226}"/>
              </a:ext>
            </a:extLst>
          </p:cNvPr>
          <p:cNvSpPr>
            <a:spLocks noGrp="1"/>
          </p:cNvSpPr>
          <p:nvPr>
            <p:ph type="title"/>
          </p:nvPr>
        </p:nvSpPr>
        <p:spPr/>
        <p:txBody>
          <a:bodyPr/>
          <a:lstStyle/>
          <a:p>
            <a:r>
              <a:rPr lang="en-GB" dirty="0"/>
              <a:t>Architecture Activities</a:t>
            </a:r>
          </a:p>
        </p:txBody>
      </p:sp>
      <p:sp>
        <p:nvSpPr>
          <p:cNvPr id="3" name="Content Placeholder 2">
            <a:extLst>
              <a:ext uri="{FF2B5EF4-FFF2-40B4-BE49-F238E27FC236}">
                <a16:creationId xmlns:a16="http://schemas.microsoft.com/office/drawing/2014/main" id="{887E4294-E84F-436D-83BF-5BEE9FA9AE63}"/>
              </a:ext>
            </a:extLst>
          </p:cNvPr>
          <p:cNvSpPr>
            <a:spLocks noGrp="1"/>
          </p:cNvSpPr>
          <p:nvPr>
            <p:ph idx="1"/>
          </p:nvPr>
        </p:nvSpPr>
        <p:spPr>
          <a:xfrm>
            <a:off x="838200" y="1825625"/>
            <a:ext cx="6686550" cy="4351338"/>
          </a:xfrm>
        </p:spPr>
        <p:txBody>
          <a:bodyPr/>
          <a:lstStyle/>
          <a:p>
            <a:r>
              <a:rPr lang="en-GB" dirty="0"/>
              <a:t>Create architecture descriptions</a:t>
            </a:r>
          </a:p>
          <a:p>
            <a:r>
              <a:rPr lang="en-GB" dirty="0"/>
              <a:t>Gap Analysis</a:t>
            </a:r>
          </a:p>
          <a:p>
            <a:pPr lvl="1"/>
            <a:r>
              <a:rPr lang="en-GB" dirty="0"/>
              <a:t>Differences</a:t>
            </a:r>
          </a:p>
          <a:p>
            <a:pPr lvl="1"/>
            <a:r>
              <a:rPr lang="en-GB" dirty="0"/>
              <a:t>What needs to change in these architectures to enable them the organisation to move forward</a:t>
            </a:r>
          </a:p>
          <a:p>
            <a:endParaRPr lang="en-GB" dirty="0"/>
          </a:p>
        </p:txBody>
      </p:sp>
      <p:grpSp>
        <p:nvGrpSpPr>
          <p:cNvPr id="11" name="Group 10">
            <a:extLst>
              <a:ext uri="{FF2B5EF4-FFF2-40B4-BE49-F238E27FC236}">
                <a16:creationId xmlns:a16="http://schemas.microsoft.com/office/drawing/2014/main" id="{AD0688F1-D30D-4E8E-8A7E-5A600BD7D532}"/>
              </a:ext>
            </a:extLst>
          </p:cNvPr>
          <p:cNvGrpSpPr/>
          <p:nvPr/>
        </p:nvGrpSpPr>
        <p:grpSpPr>
          <a:xfrm>
            <a:off x="6667501" y="4423252"/>
            <a:ext cx="1949610" cy="2318942"/>
            <a:chOff x="7848601" y="2084863"/>
            <a:chExt cx="1949610" cy="2318942"/>
          </a:xfrm>
        </p:grpSpPr>
        <p:sp>
          <p:nvSpPr>
            <p:cNvPr id="4" name="Circle: Hollow 3">
              <a:extLst>
                <a:ext uri="{FF2B5EF4-FFF2-40B4-BE49-F238E27FC236}">
                  <a16:creationId xmlns:a16="http://schemas.microsoft.com/office/drawing/2014/main" id="{EA7F8B35-DD0B-4DD6-904A-B43C901E21DD}"/>
                </a:ext>
              </a:extLst>
            </p:cNvPr>
            <p:cNvSpPr/>
            <p:nvPr/>
          </p:nvSpPr>
          <p:spPr>
            <a:xfrm>
              <a:off x="7848601" y="2454195"/>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a:extLst>
                <a:ext uri="{FF2B5EF4-FFF2-40B4-BE49-F238E27FC236}">
                  <a16:creationId xmlns:a16="http://schemas.microsoft.com/office/drawing/2014/main" id="{912BFC4D-CCB0-45B6-BF30-B7309513F9F4}"/>
                </a:ext>
              </a:extLst>
            </p:cNvPr>
            <p:cNvSpPr txBox="1"/>
            <p:nvPr/>
          </p:nvSpPr>
          <p:spPr>
            <a:xfrm>
              <a:off x="8339138" y="2084863"/>
              <a:ext cx="968535" cy="369332"/>
            </a:xfrm>
            <a:prstGeom prst="rect">
              <a:avLst/>
            </a:prstGeom>
            <a:noFill/>
          </p:spPr>
          <p:txBody>
            <a:bodyPr wrap="none" rtlCol="0">
              <a:spAutoFit/>
            </a:bodyPr>
            <a:lstStyle/>
            <a:p>
              <a:r>
                <a:rPr lang="en-GB" dirty="0"/>
                <a:t>Baseline</a:t>
              </a:r>
            </a:p>
          </p:txBody>
        </p:sp>
      </p:grpSp>
      <p:grpSp>
        <p:nvGrpSpPr>
          <p:cNvPr id="12" name="Group 11">
            <a:extLst>
              <a:ext uri="{FF2B5EF4-FFF2-40B4-BE49-F238E27FC236}">
                <a16:creationId xmlns:a16="http://schemas.microsoft.com/office/drawing/2014/main" id="{2865C026-E976-45A9-A6D9-55E3DE02E2F7}"/>
              </a:ext>
            </a:extLst>
          </p:cNvPr>
          <p:cNvGrpSpPr/>
          <p:nvPr/>
        </p:nvGrpSpPr>
        <p:grpSpPr>
          <a:xfrm>
            <a:off x="10157147" y="4423252"/>
            <a:ext cx="1949610" cy="2318942"/>
            <a:chOff x="10128572" y="2123757"/>
            <a:chExt cx="1949610" cy="2318942"/>
          </a:xfrm>
        </p:grpSpPr>
        <p:sp>
          <p:nvSpPr>
            <p:cNvPr id="6" name="Circle: Hollow 5">
              <a:extLst>
                <a:ext uri="{FF2B5EF4-FFF2-40B4-BE49-F238E27FC236}">
                  <a16:creationId xmlns:a16="http://schemas.microsoft.com/office/drawing/2014/main" id="{2E2D2510-3241-4DED-A97E-65256F5A5A1B}"/>
                </a:ext>
              </a:extLst>
            </p:cNvPr>
            <p:cNvSpPr/>
            <p:nvPr/>
          </p:nvSpPr>
          <p:spPr>
            <a:xfrm>
              <a:off x="10128572" y="2493089"/>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a:extLst>
                <a:ext uri="{FF2B5EF4-FFF2-40B4-BE49-F238E27FC236}">
                  <a16:creationId xmlns:a16="http://schemas.microsoft.com/office/drawing/2014/main" id="{D95A0E93-5214-4EFD-A0C5-60A653E4B926}"/>
                </a:ext>
              </a:extLst>
            </p:cNvPr>
            <p:cNvSpPr txBox="1"/>
            <p:nvPr/>
          </p:nvSpPr>
          <p:spPr>
            <a:xfrm>
              <a:off x="10721029" y="2123757"/>
              <a:ext cx="764697" cy="369332"/>
            </a:xfrm>
            <a:prstGeom prst="rect">
              <a:avLst/>
            </a:prstGeom>
            <a:noFill/>
          </p:spPr>
          <p:txBody>
            <a:bodyPr wrap="none" rtlCol="0">
              <a:spAutoFit/>
            </a:bodyPr>
            <a:lstStyle/>
            <a:p>
              <a:r>
                <a:rPr lang="en-GB" dirty="0"/>
                <a:t>Target</a:t>
              </a:r>
            </a:p>
          </p:txBody>
        </p:sp>
      </p:grpSp>
      <p:sp>
        <p:nvSpPr>
          <p:cNvPr id="13" name="Oval 12">
            <a:extLst>
              <a:ext uri="{FF2B5EF4-FFF2-40B4-BE49-F238E27FC236}">
                <a16:creationId xmlns:a16="http://schemas.microsoft.com/office/drawing/2014/main" id="{97FF727D-C76A-4CA6-8C17-63EE8282DDF8}"/>
              </a:ext>
            </a:extLst>
          </p:cNvPr>
          <p:cNvSpPr/>
          <p:nvPr/>
        </p:nvSpPr>
        <p:spPr>
          <a:xfrm>
            <a:off x="8772525" y="5591175"/>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E6EE9AC4-D868-4493-9D15-E800ADE4BA56}"/>
              </a:ext>
            </a:extLst>
          </p:cNvPr>
          <p:cNvSpPr/>
          <p:nvPr/>
        </p:nvSpPr>
        <p:spPr>
          <a:xfrm>
            <a:off x="9464836" y="5605464"/>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D1ADA1-8521-44A9-BEBB-90578F9229BB}"/>
              </a:ext>
            </a:extLst>
          </p:cNvPr>
          <p:cNvSpPr txBox="1"/>
          <p:nvPr/>
        </p:nvSpPr>
        <p:spPr>
          <a:xfrm>
            <a:off x="8930803" y="4353839"/>
            <a:ext cx="1403189" cy="646331"/>
          </a:xfrm>
          <a:prstGeom prst="rect">
            <a:avLst/>
          </a:prstGeom>
          <a:noFill/>
        </p:spPr>
        <p:txBody>
          <a:bodyPr wrap="square" rtlCol="0">
            <a:spAutoFit/>
          </a:bodyPr>
          <a:lstStyle/>
          <a:p>
            <a:pPr algn="ctr"/>
            <a:r>
              <a:rPr lang="en-GB" dirty="0"/>
              <a:t>Intermediate #1</a:t>
            </a:r>
          </a:p>
        </p:txBody>
      </p:sp>
      <p:sp>
        <p:nvSpPr>
          <p:cNvPr id="16" name="Arrow: Down 15">
            <a:extLst>
              <a:ext uri="{FF2B5EF4-FFF2-40B4-BE49-F238E27FC236}">
                <a16:creationId xmlns:a16="http://schemas.microsoft.com/office/drawing/2014/main" id="{B9B081D3-6066-4628-AFF0-B3410893D31D}"/>
              </a:ext>
            </a:extLst>
          </p:cNvPr>
          <p:cNvSpPr/>
          <p:nvPr/>
        </p:nvSpPr>
        <p:spPr>
          <a:xfrm rot="1919226">
            <a:off x="9125206" y="4873545"/>
            <a:ext cx="229865" cy="89835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2C912C8-9372-4836-8816-C593DCEBACE7}"/>
              </a:ext>
            </a:extLst>
          </p:cNvPr>
          <p:cNvSpPr txBox="1"/>
          <p:nvPr/>
        </p:nvSpPr>
        <p:spPr>
          <a:xfrm>
            <a:off x="9120128" y="6123465"/>
            <a:ext cx="1403189" cy="646331"/>
          </a:xfrm>
          <a:prstGeom prst="rect">
            <a:avLst/>
          </a:prstGeom>
          <a:noFill/>
        </p:spPr>
        <p:txBody>
          <a:bodyPr wrap="square" rtlCol="0">
            <a:spAutoFit/>
          </a:bodyPr>
          <a:lstStyle/>
          <a:p>
            <a:pPr algn="ctr"/>
            <a:r>
              <a:rPr lang="en-GB" dirty="0"/>
              <a:t>Intermediate #2</a:t>
            </a:r>
          </a:p>
        </p:txBody>
      </p:sp>
      <p:sp>
        <p:nvSpPr>
          <p:cNvPr id="18" name="Arrow: Down 17">
            <a:extLst>
              <a:ext uri="{FF2B5EF4-FFF2-40B4-BE49-F238E27FC236}">
                <a16:creationId xmlns:a16="http://schemas.microsoft.com/office/drawing/2014/main" id="{21FF0087-F355-4E11-85B0-48E02EE71599}"/>
              </a:ext>
            </a:extLst>
          </p:cNvPr>
          <p:cNvSpPr/>
          <p:nvPr/>
        </p:nvSpPr>
        <p:spPr>
          <a:xfrm rot="12510787">
            <a:off x="9494163" y="5944409"/>
            <a:ext cx="229865" cy="27708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BB36FEB9-88CF-439B-9EED-94637B047E26}"/>
              </a:ext>
            </a:extLst>
          </p:cNvPr>
          <p:cNvSpPr txBox="1"/>
          <p:nvPr/>
        </p:nvSpPr>
        <p:spPr>
          <a:xfrm>
            <a:off x="8038779" y="4265297"/>
            <a:ext cx="1403189" cy="369332"/>
          </a:xfrm>
          <a:prstGeom prst="rect">
            <a:avLst/>
          </a:prstGeom>
          <a:noFill/>
        </p:spPr>
        <p:txBody>
          <a:bodyPr wrap="square" rtlCol="0">
            <a:spAutoFit/>
          </a:bodyPr>
          <a:lstStyle/>
          <a:p>
            <a:pPr algn="ctr"/>
            <a:r>
              <a:rPr lang="en-GB" dirty="0"/>
              <a:t>Gap</a:t>
            </a:r>
          </a:p>
        </p:txBody>
      </p:sp>
      <p:sp>
        <p:nvSpPr>
          <p:cNvPr id="20" name="Arrow: Down 19">
            <a:extLst>
              <a:ext uri="{FF2B5EF4-FFF2-40B4-BE49-F238E27FC236}">
                <a16:creationId xmlns:a16="http://schemas.microsoft.com/office/drawing/2014/main" id="{E588BCB7-F6D3-4997-B40E-CE6B517737EA}"/>
              </a:ext>
            </a:extLst>
          </p:cNvPr>
          <p:cNvSpPr/>
          <p:nvPr/>
        </p:nvSpPr>
        <p:spPr>
          <a:xfrm>
            <a:off x="8611562" y="4726119"/>
            <a:ext cx="229865" cy="898356"/>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CF162838-0014-4D1A-B399-5CFB7E8FF8B7}"/>
              </a:ext>
            </a:extLst>
          </p:cNvPr>
          <p:cNvSpPr txBox="1"/>
          <p:nvPr/>
        </p:nvSpPr>
        <p:spPr>
          <a:xfrm>
            <a:off x="8121736" y="6401319"/>
            <a:ext cx="1403189" cy="369332"/>
          </a:xfrm>
          <a:prstGeom prst="rect">
            <a:avLst/>
          </a:prstGeom>
          <a:noFill/>
        </p:spPr>
        <p:txBody>
          <a:bodyPr wrap="square" rtlCol="0">
            <a:spAutoFit/>
          </a:bodyPr>
          <a:lstStyle/>
          <a:p>
            <a:pPr algn="ctr"/>
            <a:r>
              <a:rPr lang="en-GB" dirty="0"/>
              <a:t>Gap</a:t>
            </a:r>
          </a:p>
        </p:txBody>
      </p:sp>
      <p:sp>
        <p:nvSpPr>
          <p:cNvPr id="22" name="TextBox 21">
            <a:extLst>
              <a:ext uri="{FF2B5EF4-FFF2-40B4-BE49-F238E27FC236}">
                <a16:creationId xmlns:a16="http://schemas.microsoft.com/office/drawing/2014/main" id="{6BAA51F7-52E6-4CC8-A67D-9F2BD5E1AC25}"/>
              </a:ext>
            </a:extLst>
          </p:cNvPr>
          <p:cNvSpPr txBox="1"/>
          <p:nvPr/>
        </p:nvSpPr>
        <p:spPr>
          <a:xfrm>
            <a:off x="9464124" y="4917316"/>
            <a:ext cx="1403189" cy="369332"/>
          </a:xfrm>
          <a:prstGeom prst="rect">
            <a:avLst/>
          </a:prstGeom>
          <a:noFill/>
        </p:spPr>
        <p:txBody>
          <a:bodyPr wrap="square" rtlCol="0">
            <a:spAutoFit/>
          </a:bodyPr>
          <a:lstStyle/>
          <a:p>
            <a:pPr algn="ctr"/>
            <a:r>
              <a:rPr lang="en-GB" dirty="0"/>
              <a:t>Gap</a:t>
            </a:r>
          </a:p>
        </p:txBody>
      </p:sp>
      <p:sp>
        <p:nvSpPr>
          <p:cNvPr id="23" name="Arrow: Down 22">
            <a:extLst>
              <a:ext uri="{FF2B5EF4-FFF2-40B4-BE49-F238E27FC236}">
                <a16:creationId xmlns:a16="http://schemas.microsoft.com/office/drawing/2014/main" id="{18323E7C-13B8-4B4E-ADE1-A6230FA6CE39}"/>
              </a:ext>
            </a:extLst>
          </p:cNvPr>
          <p:cNvSpPr/>
          <p:nvPr/>
        </p:nvSpPr>
        <p:spPr>
          <a:xfrm rot="12931212">
            <a:off x="8883256" y="5987827"/>
            <a:ext cx="229865" cy="551706"/>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Arrow: Down 23">
            <a:extLst>
              <a:ext uri="{FF2B5EF4-FFF2-40B4-BE49-F238E27FC236}">
                <a16:creationId xmlns:a16="http://schemas.microsoft.com/office/drawing/2014/main" id="{8431A2F3-AAB1-4724-8824-86333DC9CAC3}"/>
              </a:ext>
            </a:extLst>
          </p:cNvPr>
          <p:cNvSpPr/>
          <p:nvPr/>
        </p:nvSpPr>
        <p:spPr>
          <a:xfrm>
            <a:off x="9915913" y="5196350"/>
            <a:ext cx="229865" cy="568235"/>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950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D1CA7E-D6AC-4E34-B773-D9A4585C1D29}"/>
              </a:ext>
            </a:extLst>
          </p:cNvPr>
          <p:cNvSpPr/>
          <p:nvPr/>
        </p:nvSpPr>
        <p:spPr>
          <a:xfrm>
            <a:off x="8505825" y="5591175"/>
            <a:ext cx="1828167" cy="47429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5E4E5C76-9691-4046-B161-9C651162C226}"/>
              </a:ext>
            </a:extLst>
          </p:cNvPr>
          <p:cNvSpPr>
            <a:spLocks noGrp="1"/>
          </p:cNvSpPr>
          <p:nvPr>
            <p:ph type="title"/>
          </p:nvPr>
        </p:nvSpPr>
        <p:spPr/>
        <p:txBody>
          <a:bodyPr/>
          <a:lstStyle/>
          <a:p>
            <a:r>
              <a:rPr lang="en-GB" dirty="0"/>
              <a:t>Architecture Activities</a:t>
            </a:r>
          </a:p>
        </p:txBody>
      </p:sp>
      <p:sp>
        <p:nvSpPr>
          <p:cNvPr id="3" name="Content Placeholder 2">
            <a:extLst>
              <a:ext uri="{FF2B5EF4-FFF2-40B4-BE49-F238E27FC236}">
                <a16:creationId xmlns:a16="http://schemas.microsoft.com/office/drawing/2014/main" id="{887E4294-E84F-436D-83BF-5BEE9FA9AE63}"/>
              </a:ext>
            </a:extLst>
          </p:cNvPr>
          <p:cNvSpPr>
            <a:spLocks noGrp="1"/>
          </p:cNvSpPr>
          <p:nvPr>
            <p:ph idx="1"/>
          </p:nvPr>
        </p:nvSpPr>
        <p:spPr>
          <a:xfrm>
            <a:off x="838200" y="1825625"/>
            <a:ext cx="6686550" cy="4351338"/>
          </a:xfrm>
        </p:spPr>
        <p:txBody>
          <a:bodyPr/>
          <a:lstStyle/>
          <a:p>
            <a:r>
              <a:rPr lang="en-GB" dirty="0"/>
              <a:t>Create architecture descriptions</a:t>
            </a:r>
          </a:p>
          <a:p>
            <a:r>
              <a:rPr lang="en-GB" dirty="0"/>
              <a:t>Gap Analysis</a:t>
            </a:r>
          </a:p>
          <a:p>
            <a:r>
              <a:rPr lang="en-GB" dirty="0"/>
              <a:t>Plan strategic migration</a:t>
            </a:r>
          </a:p>
          <a:p>
            <a:pPr lvl="1"/>
            <a:r>
              <a:rPr lang="en-GB" dirty="0"/>
              <a:t>How can we fill the gaps?</a:t>
            </a:r>
          </a:p>
          <a:p>
            <a:pPr lvl="1"/>
            <a:endParaRPr lang="en-GB" dirty="0"/>
          </a:p>
        </p:txBody>
      </p:sp>
      <p:grpSp>
        <p:nvGrpSpPr>
          <p:cNvPr id="11" name="Group 10">
            <a:extLst>
              <a:ext uri="{FF2B5EF4-FFF2-40B4-BE49-F238E27FC236}">
                <a16:creationId xmlns:a16="http://schemas.microsoft.com/office/drawing/2014/main" id="{AD0688F1-D30D-4E8E-8A7E-5A600BD7D532}"/>
              </a:ext>
            </a:extLst>
          </p:cNvPr>
          <p:cNvGrpSpPr/>
          <p:nvPr/>
        </p:nvGrpSpPr>
        <p:grpSpPr>
          <a:xfrm>
            <a:off x="6667501" y="4423252"/>
            <a:ext cx="1949610" cy="2318942"/>
            <a:chOff x="7848601" y="2084863"/>
            <a:chExt cx="1949610" cy="2318942"/>
          </a:xfrm>
        </p:grpSpPr>
        <p:sp>
          <p:nvSpPr>
            <p:cNvPr id="4" name="Circle: Hollow 3">
              <a:extLst>
                <a:ext uri="{FF2B5EF4-FFF2-40B4-BE49-F238E27FC236}">
                  <a16:creationId xmlns:a16="http://schemas.microsoft.com/office/drawing/2014/main" id="{EA7F8B35-DD0B-4DD6-904A-B43C901E21DD}"/>
                </a:ext>
              </a:extLst>
            </p:cNvPr>
            <p:cNvSpPr/>
            <p:nvPr/>
          </p:nvSpPr>
          <p:spPr>
            <a:xfrm>
              <a:off x="7848601" y="2454195"/>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a:extLst>
                <a:ext uri="{FF2B5EF4-FFF2-40B4-BE49-F238E27FC236}">
                  <a16:creationId xmlns:a16="http://schemas.microsoft.com/office/drawing/2014/main" id="{912BFC4D-CCB0-45B6-BF30-B7309513F9F4}"/>
                </a:ext>
              </a:extLst>
            </p:cNvPr>
            <p:cNvSpPr txBox="1"/>
            <p:nvPr/>
          </p:nvSpPr>
          <p:spPr>
            <a:xfrm>
              <a:off x="8339138" y="2084863"/>
              <a:ext cx="968535" cy="369332"/>
            </a:xfrm>
            <a:prstGeom prst="rect">
              <a:avLst/>
            </a:prstGeom>
            <a:noFill/>
          </p:spPr>
          <p:txBody>
            <a:bodyPr wrap="none" rtlCol="0">
              <a:spAutoFit/>
            </a:bodyPr>
            <a:lstStyle/>
            <a:p>
              <a:r>
                <a:rPr lang="en-GB" dirty="0"/>
                <a:t>Baseline</a:t>
              </a:r>
            </a:p>
          </p:txBody>
        </p:sp>
      </p:grpSp>
      <p:grpSp>
        <p:nvGrpSpPr>
          <p:cNvPr id="12" name="Group 11">
            <a:extLst>
              <a:ext uri="{FF2B5EF4-FFF2-40B4-BE49-F238E27FC236}">
                <a16:creationId xmlns:a16="http://schemas.microsoft.com/office/drawing/2014/main" id="{2865C026-E976-45A9-A6D9-55E3DE02E2F7}"/>
              </a:ext>
            </a:extLst>
          </p:cNvPr>
          <p:cNvGrpSpPr/>
          <p:nvPr/>
        </p:nvGrpSpPr>
        <p:grpSpPr>
          <a:xfrm>
            <a:off x="10157147" y="4423252"/>
            <a:ext cx="1949610" cy="2318942"/>
            <a:chOff x="10128572" y="2123757"/>
            <a:chExt cx="1949610" cy="2318942"/>
          </a:xfrm>
        </p:grpSpPr>
        <p:sp>
          <p:nvSpPr>
            <p:cNvPr id="6" name="Circle: Hollow 5">
              <a:extLst>
                <a:ext uri="{FF2B5EF4-FFF2-40B4-BE49-F238E27FC236}">
                  <a16:creationId xmlns:a16="http://schemas.microsoft.com/office/drawing/2014/main" id="{2E2D2510-3241-4DED-A97E-65256F5A5A1B}"/>
                </a:ext>
              </a:extLst>
            </p:cNvPr>
            <p:cNvSpPr/>
            <p:nvPr/>
          </p:nvSpPr>
          <p:spPr>
            <a:xfrm>
              <a:off x="10128572" y="2493089"/>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a:extLst>
                <a:ext uri="{FF2B5EF4-FFF2-40B4-BE49-F238E27FC236}">
                  <a16:creationId xmlns:a16="http://schemas.microsoft.com/office/drawing/2014/main" id="{D95A0E93-5214-4EFD-A0C5-60A653E4B926}"/>
                </a:ext>
              </a:extLst>
            </p:cNvPr>
            <p:cNvSpPr txBox="1"/>
            <p:nvPr/>
          </p:nvSpPr>
          <p:spPr>
            <a:xfrm>
              <a:off x="10721029" y="2123757"/>
              <a:ext cx="764697" cy="369332"/>
            </a:xfrm>
            <a:prstGeom prst="rect">
              <a:avLst/>
            </a:prstGeom>
            <a:noFill/>
          </p:spPr>
          <p:txBody>
            <a:bodyPr wrap="none" rtlCol="0">
              <a:spAutoFit/>
            </a:bodyPr>
            <a:lstStyle/>
            <a:p>
              <a:r>
                <a:rPr lang="en-GB" dirty="0"/>
                <a:t>Target</a:t>
              </a:r>
            </a:p>
          </p:txBody>
        </p:sp>
      </p:grpSp>
      <p:sp>
        <p:nvSpPr>
          <p:cNvPr id="13" name="Oval 12">
            <a:extLst>
              <a:ext uri="{FF2B5EF4-FFF2-40B4-BE49-F238E27FC236}">
                <a16:creationId xmlns:a16="http://schemas.microsoft.com/office/drawing/2014/main" id="{97FF727D-C76A-4CA6-8C17-63EE8282DDF8}"/>
              </a:ext>
            </a:extLst>
          </p:cNvPr>
          <p:cNvSpPr/>
          <p:nvPr/>
        </p:nvSpPr>
        <p:spPr>
          <a:xfrm>
            <a:off x="8772525" y="5591175"/>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E6EE9AC4-D868-4493-9D15-E800ADE4BA56}"/>
              </a:ext>
            </a:extLst>
          </p:cNvPr>
          <p:cNvSpPr/>
          <p:nvPr/>
        </p:nvSpPr>
        <p:spPr>
          <a:xfrm>
            <a:off x="9464836" y="5605464"/>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D1ADA1-8521-44A9-BEBB-90578F9229BB}"/>
              </a:ext>
            </a:extLst>
          </p:cNvPr>
          <p:cNvSpPr txBox="1"/>
          <p:nvPr/>
        </p:nvSpPr>
        <p:spPr>
          <a:xfrm>
            <a:off x="8930803" y="4353839"/>
            <a:ext cx="1403189" cy="646331"/>
          </a:xfrm>
          <a:prstGeom prst="rect">
            <a:avLst/>
          </a:prstGeom>
          <a:noFill/>
        </p:spPr>
        <p:txBody>
          <a:bodyPr wrap="square" rtlCol="0">
            <a:spAutoFit/>
          </a:bodyPr>
          <a:lstStyle/>
          <a:p>
            <a:pPr algn="ctr"/>
            <a:r>
              <a:rPr lang="en-GB" dirty="0"/>
              <a:t>Intermediate #1</a:t>
            </a:r>
          </a:p>
        </p:txBody>
      </p:sp>
      <p:sp>
        <p:nvSpPr>
          <p:cNvPr id="16" name="Arrow: Down 15">
            <a:extLst>
              <a:ext uri="{FF2B5EF4-FFF2-40B4-BE49-F238E27FC236}">
                <a16:creationId xmlns:a16="http://schemas.microsoft.com/office/drawing/2014/main" id="{B9B081D3-6066-4628-AFF0-B3410893D31D}"/>
              </a:ext>
            </a:extLst>
          </p:cNvPr>
          <p:cNvSpPr/>
          <p:nvPr/>
        </p:nvSpPr>
        <p:spPr>
          <a:xfrm rot="1919226">
            <a:off x="9125206" y="4873545"/>
            <a:ext cx="229865" cy="89835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2C912C8-9372-4836-8816-C593DCEBACE7}"/>
              </a:ext>
            </a:extLst>
          </p:cNvPr>
          <p:cNvSpPr txBox="1"/>
          <p:nvPr/>
        </p:nvSpPr>
        <p:spPr>
          <a:xfrm>
            <a:off x="9120128" y="6123465"/>
            <a:ext cx="1403189" cy="646331"/>
          </a:xfrm>
          <a:prstGeom prst="rect">
            <a:avLst/>
          </a:prstGeom>
          <a:noFill/>
        </p:spPr>
        <p:txBody>
          <a:bodyPr wrap="square" rtlCol="0">
            <a:spAutoFit/>
          </a:bodyPr>
          <a:lstStyle/>
          <a:p>
            <a:pPr algn="ctr"/>
            <a:r>
              <a:rPr lang="en-GB" dirty="0"/>
              <a:t>Intermediate #2</a:t>
            </a:r>
          </a:p>
        </p:txBody>
      </p:sp>
      <p:sp>
        <p:nvSpPr>
          <p:cNvPr id="18" name="Arrow: Down 17">
            <a:extLst>
              <a:ext uri="{FF2B5EF4-FFF2-40B4-BE49-F238E27FC236}">
                <a16:creationId xmlns:a16="http://schemas.microsoft.com/office/drawing/2014/main" id="{21FF0087-F355-4E11-85B0-48E02EE71599}"/>
              </a:ext>
            </a:extLst>
          </p:cNvPr>
          <p:cNvSpPr/>
          <p:nvPr/>
        </p:nvSpPr>
        <p:spPr>
          <a:xfrm rot="12510787">
            <a:off x="9494163" y="5944409"/>
            <a:ext cx="229865" cy="27708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8054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5C76-9691-4046-B161-9C651162C226}"/>
              </a:ext>
            </a:extLst>
          </p:cNvPr>
          <p:cNvSpPr>
            <a:spLocks noGrp="1"/>
          </p:cNvSpPr>
          <p:nvPr>
            <p:ph type="title"/>
          </p:nvPr>
        </p:nvSpPr>
        <p:spPr/>
        <p:txBody>
          <a:bodyPr/>
          <a:lstStyle/>
          <a:p>
            <a:r>
              <a:rPr lang="en-GB" dirty="0"/>
              <a:t>Architecture Activities</a:t>
            </a:r>
          </a:p>
        </p:txBody>
      </p:sp>
      <p:sp>
        <p:nvSpPr>
          <p:cNvPr id="3" name="Content Placeholder 2">
            <a:extLst>
              <a:ext uri="{FF2B5EF4-FFF2-40B4-BE49-F238E27FC236}">
                <a16:creationId xmlns:a16="http://schemas.microsoft.com/office/drawing/2014/main" id="{887E4294-E84F-436D-83BF-5BEE9FA9AE63}"/>
              </a:ext>
            </a:extLst>
          </p:cNvPr>
          <p:cNvSpPr>
            <a:spLocks noGrp="1"/>
          </p:cNvSpPr>
          <p:nvPr>
            <p:ph idx="1"/>
          </p:nvPr>
        </p:nvSpPr>
        <p:spPr>
          <a:xfrm>
            <a:off x="838200" y="1825625"/>
            <a:ext cx="6686550" cy="4351338"/>
          </a:xfrm>
        </p:spPr>
        <p:txBody>
          <a:bodyPr/>
          <a:lstStyle/>
          <a:p>
            <a:r>
              <a:rPr lang="en-GB" dirty="0"/>
              <a:t>Create architecture descriptions</a:t>
            </a:r>
          </a:p>
          <a:p>
            <a:r>
              <a:rPr lang="en-GB" dirty="0"/>
              <a:t>Gap Analysis</a:t>
            </a:r>
          </a:p>
          <a:p>
            <a:r>
              <a:rPr lang="en-GB" dirty="0"/>
              <a:t>Plan strategic migration</a:t>
            </a:r>
          </a:p>
          <a:p>
            <a:r>
              <a:rPr lang="en-GB" dirty="0"/>
              <a:t>Define principles and standards</a:t>
            </a:r>
          </a:p>
        </p:txBody>
      </p:sp>
      <p:grpSp>
        <p:nvGrpSpPr>
          <p:cNvPr id="11" name="Group 10">
            <a:extLst>
              <a:ext uri="{FF2B5EF4-FFF2-40B4-BE49-F238E27FC236}">
                <a16:creationId xmlns:a16="http://schemas.microsoft.com/office/drawing/2014/main" id="{AD0688F1-D30D-4E8E-8A7E-5A600BD7D532}"/>
              </a:ext>
            </a:extLst>
          </p:cNvPr>
          <p:cNvGrpSpPr/>
          <p:nvPr/>
        </p:nvGrpSpPr>
        <p:grpSpPr>
          <a:xfrm>
            <a:off x="6667501" y="4423252"/>
            <a:ext cx="1949610" cy="2318942"/>
            <a:chOff x="7848601" y="2084863"/>
            <a:chExt cx="1949610" cy="2318942"/>
          </a:xfrm>
        </p:grpSpPr>
        <p:sp>
          <p:nvSpPr>
            <p:cNvPr id="4" name="Circle: Hollow 3">
              <a:extLst>
                <a:ext uri="{FF2B5EF4-FFF2-40B4-BE49-F238E27FC236}">
                  <a16:creationId xmlns:a16="http://schemas.microsoft.com/office/drawing/2014/main" id="{EA7F8B35-DD0B-4DD6-904A-B43C901E21DD}"/>
                </a:ext>
              </a:extLst>
            </p:cNvPr>
            <p:cNvSpPr/>
            <p:nvPr/>
          </p:nvSpPr>
          <p:spPr>
            <a:xfrm>
              <a:off x="7848601" y="2454195"/>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a:extLst>
                <a:ext uri="{FF2B5EF4-FFF2-40B4-BE49-F238E27FC236}">
                  <a16:creationId xmlns:a16="http://schemas.microsoft.com/office/drawing/2014/main" id="{912BFC4D-CCB0-45B6-BF30-B7309513F9F4}"/>
                </a:ext>
              </a:extLst>
            </p:cNvPr>
            <p:cNvSpPr txBox="1"/>
            <p:nvPr/>
          </p:nvSpPr>
          <p:spPr>
            <a:xfrm>
              <a:off x="8339138" y="2084863"/>
              <a:ext cx="968535" cy="369332"/>
            </a:xfrm>
            <a:prstGeom prst="rect">
              <a:avLst/>
            </a:prstGeom>
            <a:noFill/>
          </p:spPr>
          <p:txBody>
            <a:bodyPr wrap="none" rtlCol="0">
              <a:spAutoFit/>
            </a:bodyPr>
            <a:lstStyle/>
            <a:p>
              <a:r>
                <a:rPr lang="en-GB" dirty="0"/>
                <a:t>Baseline</a:t>
              </a:r>
            </a:p>
          </p:txBody>
        </p:sp>
      </p:grpSp>
      <p:grpSp>
        <p:nvGrpSpPr>
          <p:cNvPr id="12" name="Group 11">
            <a:extLst>
              <a:ext uri="{FF2B5EF4-FFF2-40B4-BE49-F238E27FC236}">
                <a16:creationId xmlns:a16="http://schemas.microsoft.com/office/drawing/2014/main" id="{2865C026-E976-45A9-A6D9-55E3DE02E2F7}"/>
              </a:ext>
            </a:extLst>
          </p:cNvPr>
          <p:cNvGrpSpPr/>
          <p:nvPr/>
        </p:nvGrpSpPr>
        <p:grpSpPr>
          <a:xfrm>
            <a:off x="10157147" y="4423252"/>
            <a:ext cx="1949610" cy="2318942"/>
            <a:chOff x="10128572" y="2123757"/>
            <a:chExt cx="1949610" cy="2318942"/>
          </a:xfrm>
        </p:grpSpPr>
        <p:sp>
          <p:nvSpPr>
            <p:cNvPr id="6" name="Circle: Hollow 5">
              <a:extLst>
                <a:ext uri="{FF2B5EF4-FFF2-40B4-BE49-F238E27FC236}">
                  <a16:creationId xmlns:a16="http://schemas.microsoft.com/office/drawing/2014/main" id="{2E2D2510-3241-4DED-A97E-65256F5A5A1B}"/>
                </a:ext>
              </a:extLst>
            </p:cNvPr>
            <p:cNvSpPr/>
            <p:nvPr/>
          </p:nvSpPr>
          <p:spPr>
            <a:xfrm>
              <a:off x="10128572" y="2493089"/>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a:extLst>
                <a:ext uri="{FF2B5EF4-FFF2-40B4-BE49-F238E27FC236}">
                  <a16:creationId xmlns:a16="http://schemas.microsoft.com/office/drawing/2014/main" id="{D95A0E93-5214-4EFD-A0C5-60A653E4B926}"/>
                </a:ext>
              </a:extLst>
            </p:cNvPr>
            <p:cNvSpPr txBox="1"/>
            <p:nvPr/>
          </p:nvSpPr>
          <p:spPr>
            <a:xfrm>
              <a:off x="10721029" y="2123757"/>
              <a:ext cx="764697" cy="369332"/>
            </a:xfrm>
            <a:prstGeom prst="rect">
              <a:avLst/>
            </a:prstGeom>
            <a:noFill/>
          </p:spPr>
          <p:txBody>
            <a:bodyPr wrap="none" rtlCol="0">
              <a:spAutoFit/>
            </a:bodyPr>
            <a:lstStyle/>
            <a:p>
              <a:r>
                <a:rPr lang="en-GB" dirty="0"/>
                <a:t>Target</a:t>
              </a:r>
            </a:p>
          </p:txBody>
        </p:sp>
      </p:grpSp>
      <p:sp>
        <p:nvSpPr>
          <p:cNvPr id="13" name="Oval 12">
            <a:extLst>
              <a:ext uri="{FF2B5EF4-FFF2-40B4-BE49-F238E27FC236}">
                <a16:creationId xmlns:a16="http://schemas.microsoft.com/office/drawing/2014/main" id="{97FF727D-C76A-4CA6-8C17-63EE8282DDF8}"/>
              </a:ext>
            </a:extLst>
          </p:cNvPr>
          <p:cNvSpPr/>
          <p:nvPr/>
        </p:nvSpPr>
        <p:spPr>
          <a:xfrm>
            <a:off x="8772525" y="5591175"/>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E6EE9AC4-D868-4493-9D15-E800ADE4BA56}"/>
              </a:ext>
            </a:extLst>
          </p:cNvPr>
          <p:cNvSpPr/>
          <p:nvPr/>
        </p:nvSpPr>
        <p:spPr>
          <a:xfrm>
            <a:off x="9464836" y="5605464"/>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D1ADA1-8521-44A9-BEBB-90578F9229BB}"/>
              </a:ext>
            </a:extLst>
          </p:cNvPr>
          <p:cNvSpPr txBox="1"/>
          <p:nvPr/>
        </p:nvSpPr>
        <p:spPr>
          <a:xfrm>
            <a:off x="8930803" y="4353839"/>
            <a:ext cx="1403189" cy="646331"/>
          </a:xfrm>
          <a:prstGeom prst="rect">
            <a:avLst/>
          </a:prstGeom>
          <a:noFill/>
        </p:spPr>
        <p:txBody>
          <a:bodyPr wrap="square" rtlCol="0">
            <a:spAutoFit/>
          </a:bodyPr>
          <a:lstStyle/>
          <a:p>
            <a:pPr algn="ctr"/>
            <a:r>
              <a:rPr lang="en-GB" dirty="0"/>
              <a:t>Intermediate #1</a:t>
            </a:r>
          </a:p>
        </p:txBody>
      </p:sp>
      <p:sp>
        <p:nvSpPr>
          <p:cNvPr id="16" name="Arrow: Down 15">
            <a:extLst>
              <a:ext uri="{FF2B5EF4-FFF2-40B4-BE49-F238E27FC236}">
                <a16:creationId xmlns:a16="http://schemas.microsoft.com/office/drawing/2014/main" id="{B9B081D3-6066-4628-AFF0-B3410893D31D}"/>
              </a:ext>
            </a:extLst>
          </p:cNvPr>
          <p:cNvSpPr/>
          <p:nvPr/>
        </p:nvSpPr>
        <p:spPr>
          <a:xfrm rot="1919226">
            <a:off x="9125206" y="4873545"/>
            <a:ext cx="229865" cy="89835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2C912C8-9372-4836-8816-C593DCEBACE7}"/>
              </a:ext>
            </a:extLst>
          </p:cNvPr>
          <p:cNvSpPr txBox="1"/>
          <p:nvPr/>
        </p:nvSpPr>
        <p:spPr>
          <a:xfrm>
            <a:off x="9120128" y="6123465"/>
            <a:ext cx="1403189" cy="646331"/>
          </a:xfrm>
          <a:prstGeom prst="rect">
            <a:avLst/>
          </a:prstGeom>
          <a:noFill/>
        </p:spPr>
        <p:txBody>
          <a:bodyPr wrap="square" rtlCol="0">
            <a:spAutoFit/>
          </a:bodyPr>
          <a:lstStyle/>
          <a:p>
            <a:pPr algn="ctr"/>
            <a:r>
              <a:rPr lang="en-GB" dirty="0"/>
              <a:t>Intermediate #2</a:t>
            </a:r>
          </a:p>
        </p:txBody>
      </p:sp>
      <p:sp>
        <p:nvSpPr>
          <p:cNvPr id="18" name="Arrow: Down 17">
            <a:extLst>
              <a:ext uri="{FF2B5EF4-FFF2-40B4-BE49-F238E27FC236}">
                <a16:creationId xmlns:a16="http://schemas.microsoft.com/office/drawing/2014/main" id="{21FF0087-F355-4E11-85B0-48E02EE71599}"/>
              </a:ext>
            </a:extLst>
          </p:cNvPr>
          <p:cNvSpPr/>
          <p:nvPr/>
        </p:nvSpPr>
        <p:spPr>
          <a:xfrm rot="12510787">
            <a:off x="9494163" y="5944409"/>
            <a:ext cx="229865" cy="27708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2D17E4A3-4E12-44A2-99AD-E06B2C43E1CB}"/>
              </a:ext>
            </a:extLst>
          </p:cNvPr>
          <p:cNvSpPr txBox="1"/>
          <p:nvPr/>
        </p:nvSpPr>
        <p:spPr>
          <a:xfrm>
            <a:off x="7739966" y="2161710"/>
            <a:ext cx="2846167" cy="1754326"/>
          </a:xfrm>
          <a:prstGeom prst="rect">
            <a:avLst/>
          </a:prstGeom>
          <a:noFill/>
        </p:spPr>
        <p:txBody>
          <a:bodyPr wrap="square" rtlCol="0">
            <a:spAutoFit/>
          </a:bodyPr>
          <a:lstStyle/>
          <a:p>
            <a:r>
              <a:rPr lang="en-GB" dirty="0"/>
              <a:t>Enterprise architecture is not about doing these changes, but overseeing those changes by defining various architecture principles and standards</a:t>
            </a:r>
          </a:p>
        </p:txBody>
      </p:sp>
      <p:pic>
        <p:nvPicPr>
          <p:cNvPr id="10" name="Graphic 9" descr="Eye with solid fill">
            <a:extLst>
              <a:ext uri="{FF2B5EF4-FFF2-40B4-BE49-F238E27FC236}">
                <a16:creationId xmlns:a16="http://schemas.microsoft.com/office/drawing/2014/main" id="{86708D4C-64A8-4915-8D7A-9FDB39FAF4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86133" y="2613378"/>
            <a:ext cx="914400" cy="914400"/>
          </a:xfrm>
          <a:prstGeom prst="rect">
            <a:avLst/>
          </a:prstGeom>
        </p:spPr>
      </p:pic>
    </p:spTree>
    <p:extLst>
      <p:ext uri="{BB962C8B-B14F-4D97-AF65-F5344CB8AC3E}">
        <p14:creationId xmlns:p14="http://schemas.microsoft.com/office/powerpoint/2010/main" val="241309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CC415-52C8-44AB-8467-DBB9ADD4E92D}"/>
              </a:ext>
            </a:extLst>
          </p:cNvPr>
          <p:cNvSpPr>
            <a:spLocks noGrp="1"/>
          </p:cNvSpPr>
          <p:nvPr>
            <p:ph type="title"/>
          </p:nvPr>
        </p:nvSpPr>
        <p:spPr/>
        <p:txBody>
          <a:bodyPr/>
          <a:lstStyle/>
          <a:p>
            <a:r>
              <a:rPr lang="en-GB" dirty="0"/>
              <a:t>What is Enterprise Architecture</a:t>
            </a:r>
          </a:p>
        </p:txBody>
      </p:sp>
      <p:sp>
        <p:nvSpPr>
          <p:cNvPr id="3" name="Content Placeholder 2">
            <a:extLst>
              <a:ext uri="{FF2B5EF4-FFF2-40B4-BE49-F238E27FC236}">
                <a16:creationId xmlns:a16="http://schemas.microsoft.com/office/drawing/2014/main" id="{9346EB6D-E8F7-4512-8784-AAC8D5E86276}"/>
              </a:ext>
            </a:extLst>
          </p:cNvPr>
          <p:cNvSpPr>
            <a:spLocks noGrp="1"/>
          </p:cNvSpPr>
          <p:nvPr>
            <p:ph idx="1"/>
          </p:nvPr>
        </p:nvSpPr>
        <p:spPr/>
        <p:txBody>
          <a:bodyPr/>
          <a:lstStyle/>
          <a:p>
            <a:r>
              <a:rPr lang="en-GB" dirty="0"/>
              <a:t>Enterprise</a:t>
            </a:r>
          </a:p>
          <a:p>
            <a:pPr lvl="1"/>
            <a:r>
              <a:rPr lang="en-GB" dirty="0"/>
              <a:t>Any organisation (company, charity, government department/agency)</a:t>
            </a:r>
          </a:p>
          <a:p>
            <a:pPr lvl="1"/>
            <a:r>
              <a:rPr lang="en-GB" dirty="0"/>
              <a:t>A collaborative collection of sub-organisations with a </a:t>
            </a:r>
            <a:r>
              <a:rPr lang="en-GB" dirty="0" err="1"/>
              <a:t>sharted</a:t>
            </a:r>
            <a:r>
              <a:rPr lang="en-GB" dirty="0"/>
              <a:t> set of objectives</a:t>
            </a:r>
          </a:p>
          <a:p>
            <a:r>
              <a:rPr lang="en-GB" dirty="0"/>
              <a:t>Architecture</a:t>
            </a:r>
          </a:p>
          <a:p>
            <a:pPr lvl="1"/>
            <a:r>
              <a:rPr lang="en-GB" dirty="0"/>
              <a:t>Complex or carefully designed structure of something</a:t>
            </a:r>
          </a:p>
          <a:p>
            <a:pPr lvl="1"/>
            <a:r>
              <a:rPr lang="en-GB" dirty="0"/>
              <a:t>A description of the structure (components) and behaviour (processes) of a system</a:t>
            </a:r>
          </a:p>
          <a:p>
            <a:pPr lvl="1"/>
            <a:r>
              <a:rPr lang="en-GB" dirty="0"/>
              <a:t>Activity required to produce such a description</a:t>
            </a:r>
          </a:p>
        </p:txBody>
      </p:sp>
    </p:spTree>
    <p:extLst>
      <p:ext uri="{BB962C8B-B14F-4D97-AF65-F5344CB8AC3E}">
        <p14:creationId xmlns:p14="http://schemas.microsoft.com/office/powerpoint/2010/main" val="4160455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5C76-9691-4046-B161-9C651162C226}"/>
              </a:ext>
            </a:extLst>
          </p:cNvPr>
          <p:cNvSpPr>
            <a:spLocks noGrp="1"/>
          </p:cNvSpPr>
          <p:nvPr>
            <p:ph type="title"/>
          </p:nvPr>
        </p:nvSpPr>
        <p:spPr/>
        <p:txBody>
          <a:bodyPr/>
          <a:lstStyle/>
          <a:p>
            <a:r>
              <a:rPr lang="en-GB" dirty="0"/>
              <a:t>Architecture Activities</a:t>
            </a:r>
          </a:p>
        </p:txBody>
      </p:sp>
      <p:sp>
        <p:nvSpPr>
          <p:cNvPr id="3" name="Content Placeholder 2">
            <a:extLst>
              <a:ext uri="{FF2B5EF4-FFF2-40B4-BE49-F238E27FC236}">
                <a16:creationId xmlns:a16="http://schemas.microsoft.com/office/drawing/2014/main" id="{887E4294-E84F-436D-83BF-5BEE9FA9AE63}"/>
              </a:ext>
            </a:extLst>
          </p:cNvPr>
          <p:cNvSpPr>
            <a:spLocks noGrp="1"/>
          </p:cNvSpPr>
          <p:nvPr>
            <p:ph idx="1"/>
          </p:nvPr>
        </p:nvSpPr>
        <p:spPr>
          <a:xfrm>
            <a:off x="838200" y="1825625"/>
            <a:ext cx="6686550" cy="4351338"/>
          </a:xfrm>
        </p:spPr>
        <p:txBody>
          <a:bodyPr/>
          <a:lstStyle/>
          <a:p>
            <a:r>
              <a:rPr lang="en-GB" dirty="0"/>
              <a:t>Create architecture descriptions</a:t>
            </a:r>
          </a:p>
          <a:p>
            <a:r>
              <a:rPr lang="en-GB" dirty="0"/>
              <a:t>Gap Analysis</a:t>
            </a:r>
          </a:p>
          <a:p>
            <a:r>
              <a:rPr lang="en-GB" dirty="0"/>
              <a:t>Plan strategic migration</a:t>
            </a:r>
          </a:p>
          <a:p>
            <a:r>
              <a:rPr lang="en-GB" dirty="0"/>
              <a:t>Define principles and standards</a:t>
            </a:r>
          </a:p>
          <a:p>
            <a:r>
              <a:rPr lang="en-GB" dirty="0"/>
              <a:t>Govern change activities</a:t>
            </a:r>
          </a:p>
          <a:p>
            <a:pPr lvl="1"/>
            <a:r>
              <a:rPr lang="en-GB" dirty="0"/>
              <a:t>Ensure standards and principles are being followed</a:t>
            </a:r>
          </a:p>
          <a:p>
            <a:pPr lvl="1"/>
            <a:r>
              <a:rPr lang="en-GB" dirty="0"/>
              <a:t>Ensure plans are going to achieve what the organisation needs</a:t>
            </a:r>
          </a:p>
        </p:txBody>
      </p:sp>
      <p:grpSp>
        <p:nvGrpSpPr>
          <p:cNvPr id="11" name="Group 10">
            <a:extLst>
              <a:ext uri="{FF2B5EF4-FFF2-40B4-BE49-F238E27FC236}">
                <a16:creationId xmlns:a16="http://schemas.microsoft.com/office/drawing/2014/main" id="{AD0688F1-D30D-4E8E-8A7E-5A600BD7D532}"/>
              </a:ext>
            </a:extLst>
          </p:cNvPr>
          <p:cNvGrpSpPr/>
          <p:nvPr/>
        </p:nvGrpSpPr>
        <p:grpSpPr>
          <a:xfrm>
            <a:off x="6667501" y="4423252"/>
            <a:ext cx="1949610" cy="2318942"/>
            <a:chOff x="7848601" y="2084863"/>
            <a:chExt cx="1949610" cy="2318942"/>
          </a:xfrm>
        </p:grpSpPr>
        <p:sp>
          <p:nvSpPr>
            <p:cNvPr id="4" name="Circle: Hollow 3">
              <a:extLst>
                <a:ext uri="{FF2B5EF4-FFF2-40B4-BE49-F238E27FC236}">
                  <a16:creationId xmlns:a16="http://schemas.microsoft.com/office/drawing/2014/main" id="{EA7F8B35-DD0B-4DD6-904A-B43C901E21DD}"/>
                </a:ext>
              </a:extLst>
            </p:cNvPr>
            <p:cNvSpPr/>
            <p:nvPr/>
          </p:nvSpPr>
          <p:spPr>
            <a:xfrm>
              <a:off x="7848601" y="2454195"/>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a:extLst>
                <a:ext uri="{FF2B5EF4-FFF2-40B4-BE49-F238E27FC236}">
                  <a16:creationId xmlns:a16="http://schemas.microsoft.com/office/drawing/2014/main" id="{912BFC4D-CCB0-45B6-BF30-B7309513F9F4}"/>
                </a:ext>
              </a:extLst>
            </p:cNvPr>
            <p:cNvSpPr txBox="1"/>
            <p:nvPr/>
          </p:nvSpPr>
          <p:spPr>
            <a:xfrm>
              <a:off x="8339138" y="2084863"/>
              <a:ext cx="968535" cy="369332"/>
            </a:xfrm>
            <a:prstGeom prst="rect">
              <a:avLst/>
            </a:prstGeom>
            <a:noFill/>
          </p:spPr>
          <p:txBody>
            <a:bodyPr wrap="none" rtlCol="0">
              <a:spAutoFit/>
            </a:bodyPr>
            <a:lstStyle/>
            <a:p>
              <a:r>
                <a:rPr lang="en-GB" dirty="0"/>
                <a:t>Baseline</a:t>
              </a:r>
            </a:p>
          </p:txBody>
        </p:sp>
      </p:grpSp>
      <p:grpSp>
        <p:nvGrpSpPr>
          <p:cNvPr id="12" name="Group 11">
            <a:extLst>
              <a:ext uri="{FF2B5EF4-FFF2-40B4-BE49-F238E27FC236}">
                <a16:creationId xmlns:a16="http://schemas.microsoft.com/office/drawing/2014/main" id="{2865C026-E976-45A9-A6D9-55E3DE02E2F7}"/>
              </a:ext>
            </a:extLst>
          </p:cNvPr>
          <p:cNvGrpSpPr/>
          <p:nvPr/>
        </p:nvGrpSpPr>
        <p:grpSpPr>
          <a:xfrm>
            <a:off x="10157147" y="4423252"/>
            <a:ext cx="1949610" cy="2318942"/>
            <a:chOff x="10128572" y="2123757"/>
            <a:chExt cx="1949610" cy="2318942"/>
          </a:xfrm>
        </p:grpSpPr>
        <p:sp>
          <p:nvSpPr>
            <p:cNvPr id="6" name="Circle: Hollow 5">
              <a:extLst>
                <a:ext uri="{FF2B5EF4-FFF2-40B4-BE49-F238E27FC236}">
                  <a16:creationId xmlns:a16="http://schemas.microsoft.com/office/drawing/2014/main" id="{2E2D2510-3241-4DED-A97E-65256F5A5A1B}"/>
                </a:ext>
              </a:extLst>
            </p:cNvPr>
            <p:cNvSpPr/>
            <p:nvPr/>
          </p:nvSpPr>
          <p:spPr>
            <a:xfrm>
              <a:off x="10128572" y="2493089"/>
              <a:ext cx="1949610" cy="1949610"/>
            </a:xfrm>
            <a:prstGeom prst="donut">
              <a:avLst>
                <a:gd name="adj" fmla="val 182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a:extLst>
                <a:ext uri="{FF2B5EF4-FFF2-40B4-BE49-F238E27FC236}">
                  <a16:creationId xmlns:a16="http://schemas.microsoft.com/office/drawing/2014/main" id="{D95A0E93-5214-4EFD-A0C5-60A653E4B926}"/>
                </a:ext>
              </a:extLst>
            </p:cNvPr>
            <p:cNvSpPr txBox="1"/>
            <p:nvPr/>
          </p:nvSpPr>
          <p:spPr>
            <a:xfrm>
              <a:off x="10721029" y="2123757"/>
              <a:ext cx="764697" cy="369332"/>
            </a:xfrm>
            <a:prstGeom prst="rect">
              <a:avLst/>
            </a:prstGeom>
            <a:noFill/>
          </p:spPr>
          <p:txBody>
            <a:bodyPr wrap="none" rtlCol="0">
              <a:spAutoFit/>
            </a:bodyPr>
            <a:lstStyle/>
            <a:p>
              <a:r>
                <a:rPr lang="en-GB" dirty="0"/>
                <a:t>Target</a:t>
              </a:r>
            </a:p>
          </p:txBody>
        </p:sp>
      </p:grpSp>
      <p:sp>
        <p:nvSpPr>
          <p:cNvPr id="13" name="Oval 12">
            <a:extLst>
              <a:ext uri="{FF2B5EF4-FFF2-40B4-BE49-F238E27FC236}">
                <a16:creationId xmlns:a16="http://schemas.microsoft.com/office/drawing/2014/main" id="{97FF727D-C76A-4CA6-8C17-63EE8282DDF8}"/>
              </a:ext>
            </a:extLst>
          </p:cNvPr>
          <p:cNvSpPr/>
          <p:nvPr/>
        </p:nvSpPr>
        <p:spPr>
          <a:xfrm>
            <a:off x="8772525" y="5591175"/>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E6EE9AC4-D868-4493-9D15-E800ADE4BA56}"/>
              </a:ext>
            </a:extLst>
          </p:cNvPr>
          <p:cNvSpPr/>
          <p:nvPr/>
        </p:nvSpPr>
        <p:spPr>
          <a:xfrm>
            <a:off x="9464836" y="5605464"/>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4D1ADA1-8521-44A9-BEBB-90578F9229BB}"/>
              </a:ext>
            </a:extLst>
          </p:cNvPr>
          <p:cNvSpPr txBox="1"/>
          <p:nvPr/>
        </p:nvSpPr>
        <p:spPr>
          <a:xfrm>
            <a:off x="8930803" y="4353839"/>
            <a:ext cx="1403189" cy="646331"/>
          </a:xfrm>
          <a:prstGeom prst="rect">
            <a:avLst/>
          </a:prstGeom>
          <a:noFill/>
        </p:spPr>
        <p:txBody>
          <a:bodyPr wrap="square" rtlCol="0">
            <a:spAutoFit/>
          </a:bodyPr>
          <a:lstStyle/>
          <a:p>
            <a:pPr algn="ctr"/>
            <a:r>
              <a:rPr lang="en-GB" dirty="0"/>
              <a:t>Intermediate #1</a:t>
            </a:r>
          </a:p>
        </p:txBody>
      </p:sp>
      <p:sp>
        <p:nvSpPr>
          <p:cNvPr id="16" name="Arrow: Down 15">
            <a:extLst>
              <a:ext uri="{FF2B5EF4-FFF2-40B4-BE49-F238E27FC236}">
                <a16:creationId xmlns:a16="http://schemas.microsoft.com/office/drawing/2014/main" id="{B9B081D3-6066-4628-AFF0-B3410893D31D}"/>
              </a:ext>
            </a:extLst>
          </p:cNvPr>
          <p:cNvSpPr/>
          <p:nvPr/>
        </p:nvSpPr>
        <p:spPr>
          <a:xfrm rot="1919226">
            <a:off x="9125206" y="4873545"/>
            <a:ext cx="229865" cy="89835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2C912C8-9372-4836-8816-C593DCEBACE7}"/>
              </a:ext>
            </a:extLst>
          </p:cNvPr>
          <p:cNvSpPr txBox="1"/>
          <p:nvPr/>
        </p:nvSpPr>
        <p:spPr>
          <a:xfrm>
            <a:off x="9120128" y="6123465"/>
            <a:ext cx="1403189" cy="646331"/>
          </a:xfrm>
          <a:prstGeom prst="rect">
            <a:avLst/>
          </a:prstGeom>
          <a:noFill/>
        </p:spPr>
        <p:txBody>
          <a:bodyPr wrap="square" rtlCol="0">
            <a:spAutoFit/>
          </a:bodyPr>
          <a:lstStyle/>
          <a:p>
            <a:pPr algn="ctr"/>
            <a:r>
              <a:rPr lang="en-GB" dirty="0"/>
              <a:t>Intermediate #2</a:t>
            </a:r>
          </a:p>
        </p:txBody>
      </p:sp>
      <p:sp>
        <p:nvSpPr>
          <p:cNvPr id="18" name="Arrow: Down 17">
            <a:extLst>
              <a:ext uri="{FF2B5EF4-FFF2-40B4-BE49-F238E27FC236}">
                <a16:creationId xmlns:a16="http://schemas.microsoft.com/office/drawing/2014/main" id="{21FF0087-F355-4E11-85B0-48E02EE71599}"/>
              </a:ext>
            </a:extLst>
          </p:cNvPr>
          <p:cNvSpPr/>
          <p:nvPr/>
        </p:nvSpPr>
        <p:spPr>
          <a:xfrm rot="12510787">
            <a:off x="9494163" y="5944409"/>
            <a:ext cx="229865" cy="277086"/>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2D17E4A3-4E12-44A2-99AD-E06B2C43E1CB}"/>
              </a:ext>
            </a:extLst>
          </p:cNvPr>
          <p:cNvSpPr txBox="1"/>
          <p:nvPr/>
        </p:nvSpPr>
        <p:spPr>
          <a:xfrm>
            <a:off x="7739966" y="2161710"/>
            <a:ext cx="2846167" cy="369332"/>
          </a:xfrm>
          <a:prstGeom prst="rect">
            <a:avLst/>
          </a:prstGeom>
          <a:noFill/>
        </p:spPr>
        <p:txBody>
          <a:bodyPr wrap="square" rtlCol="0">
            <a:spAutoFit/>
          </a:bodyPr>
          <a:lstStyle/>
          <a:p>
            <a:r>
              <a:rPr lang="en-GB" dirty="0"/>
              <a:t>Overseeing and governing</a:t>
            </a:r>
          </a:p>
        </p:txBody>
      </p:sp>
      <p:pic>
        <p:nvPicPr>
          <p:cNvPr id="10" name="Graphic 9" descr="Eye with solid fill">
            <a:extLst>
              <a:ext uri="{FF2B5EF4-FFF2-40B4-BE49-F238E27FC236}">
                <a16:creationId xmlns:a16="http://schemas.microsoft.com/office/drawing/2014/main" id="{86708D4C-64A8-4915-8D7A-9FDB39FAF4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86133" y="2613378"/>
            <a:ext cx="914400" cy="914400"/>
          </a:xfrm>
          <a:prstGeom prst="rect">
            <a:avLst/>
          </a:prstGeom>
        </p:spPr>
      </p:pic>
    </p:spTree>
    <p:extLst>
      <p:ext uri="{BB962C8B-B14F-4D97-AF65-F5344CB8AC3E}">
        <p14:creationId xmlns:p14="http://schemas.microsoft.com/office/powerpoint/2010/main" val="201977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E7084-7A9C-4DD3-873B-F535FCB9F1E6}"/>
              </a:ext>
            </a:extLst>
          </p:cNvPr>
          <p:cNvSpPr>
            <a:spLocks noGrp="1"/>
          </p:cNvSpPr>
          <p:nvPr>
            <p:ph type="title"/>
          </p:nvPr>
        </p:nvSpPr>
        <p:spPr/>
        <p:txBody>
          <a:bodyPr/>
          <a:lstStyle/>
          <a:p>
            <a:r>
              <a:rPr lang="en-GB" dirty="0"/>
              <a:t>Purpose of EA</a:t>
            </a:r>
          </a:p>
        </p:txBody>
      </p:sp>
      <p:sp>
        <p:nvSpPr>
          <p:cNvPr id="3" name="Content Placeholder 2">
            <a:extLst>
              <a:ext uri="{FF2B5EF4-FFF2-40B4-BE49-F238E27FC236}">
                <a16:creationId xmlns:a16="http://schemas.microsoft.com/office/drawing/2014/main" id="{F18E76AD-ACC1-4CE1-89B7-563C03568E21}"/>
              </a:ext>
            </a:extLst>
          </p:cNvPr>
          <p:cNvSpPr>
            <a:spLocks noGrp="1"/>
          </p:cNvSpPr>
          <p:nvPr>
            <p:ph idx="1"/>
          </p:nvPr>
        </p:nvSpPr>
        <p:spPr/>
        <p:txBody>
          <a:bodyPr/>
          <a:lstStyle/>
          <a:p>
            <a:r>
              <a:rPr lang="en-GB" dirty="0"/>
              <a:t>90's to Early 00s</a:t>
            </a:r>
          </a:p>
          <a:p>
            <a:pPr lvl="1"/>
            <a:r>
              <a:rPr lang="en-GB" dirty="0"/>
              <a:t>IS/IT focus</a:t>
            </a:r>
          </a:p>
          <a:p>
            <a:pPr lvl="1"/>
            <a:r>
              <a:rPr lang="en-GB" dirty="0"/>
              <a:t>Silo-ed approach – no sharing</a:t>
            </a:r>
          </a:p>
          <a:p>
            <a:pPr lvl="1"/>
            <a:r>
              <a:rPr lang="en-GB" dirty="0"/>
              <a:t>Integration and interoperability</a:t>
            </a:r>
          </a:p>
          <a:p>
            <a:r>
              <a:rPr lang="en-GB" dirty="0"/>
              <a:t>Late 00s to Now</a:t>
            </a:r>
          </a:p>
          <a:p>
            <a:pPr lvl="1"/>
            <a:r>
              <a:rPr lang="en-GB" dirty="0"/>
              <a:t>Lots of middleware available</a:t>
            </a:r>
          </a:p>
          <a:p>
            <a:pPr lvl="1"/>
            <a:r>
              <a:rPr lang="en-GB" dirty="0"/>
              <a:t>Shift to business focussed EA</a:t>
            </a:r>
          </a:p>
          <a:p>
            <a:pPr lvl="1"/>
            <a:r>
              <a:rPr lang="en-GB" dirty="0"/>
              <a:t>Enabling change</a:t>
            </a:r>
          </a:p>
          <a:p>
            <a:pPr lvl="1"/>
            <a:r>
              <a:rPr lang="en-GB" dirty="0"/>
              <a:t>'Agile' enterprises</a:t>
            </a:r>
          </a:p>
        </p:txBody>
      </p:sp>
    </p:spTree>
    <p:extLst>
      <p:ext uri="{BB962C8B-B14F-4D97-AF65-F5344CB8AC3E}">
        <p14:creationId xmlns:p14="http://schemas.microsoft.com/office/powerpoint/2010/main" val="3814036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 Program Approach</a:t>
            </a:r>
          </a:p>
        </p:txBody>
      </p:sp>
      <p:sp>
        <p:nvSpPr>
          <p:cNvPr id="3" name="Slide Number Placeholder 2"/>
          <p:cNvSpPr>
            <a:spLocks noGrp="1"/>
          </p:cNvSpPr>
          <p:nvPr>
            <p:ph type="sldNum" sz="quarter" idx="10"/>
          </p:nvPr>
        </p:nvSpPr>
        <p:spPr/>
        <p:txBody>
          <a:bodyPr/>
          <a:lstStyle/>
          <a:p>
            <a:pPr>
              <a:defRPr/>
            </a:pPr>
            <a:fld id="{3C7DC2BC-9C26-42ED-9786-2E2FE499DF6C}" type="slidenum">
              <a:rPr lang="en-US" smtClean="0"/>
              <a:pPr>
                <a:defRPr/>
              </a:pPr>
              <a:t>22</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5782" y="1420083"/>
            <a:ext cx="7971390" cy="4060222"/>
          </a:xfrm>
          <a:prstGeom prst="rect">
            <a:avLst/>
          </a:prstGeom>
        </p:spPr>
      </p:pic>
      <p:grpSp>
        <p:nvGrpSpPr>
          <p:cNvPr id="12" name="Group 11"/>
          <p:cNvGrpSpPr/>
          <p:nvPr/>
        </p:nvGrpSpPr>
        <p:grpSpPr>
          <a:xfrm>
            <a:off x="3515849" y="3219309"/>
            <a:ext cx="3496889" cy="664286"/>
            <a:chOff x="1991848" y="3219309"/>
            <a:chExt cx="3496889" cy="664286"/>
          </a:xfrm>
        </p:grpSpPr>
        <p:grpSp>
          <p:nvGrpSpPr>
            <p:cNvPr id="8" name="Group 7"/>
            <p:cNvGrpSpPr/>
            <p:nvPr/>
          </p:nvGrpSpPr>
          <p:grpSpPr>
            <a:xfrm>
              <a:off x="1995370" y="3219309"/>
              <a:ext cx="3493367" cy="657028"/>
              <a:chOff x="1995370" y="3219309"/>
              <a:chExt cx="3493367" cy="657028"/>
            </a:xfrm>
          </p:grpSpPr>
          <p:pic>
            <p:nvPicPr>
              <p:cNvPr id="6" name="Picture 5" descr="home-highligh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4481">
                <a:off x="1995370" y="3219309"/>
                <a:ext cx="3483786" cy="650980"/>
              </a:xfrm>
              <a:prstGeom prst="rect">
                <a:avLst/>
              </a:prstGeom>
            </p:spPr>
          </p:pic>
          <p:pic>
            <p:nvPicPr>
              <p:cNvPr id="7" name="Picture 6" descr="home-highligh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4481">
                <a:off x="2004951" y="3225357"/>
                <a:ext cx="3483786" cy="650980"/>
              </a:xfrm>
              <a:prstGeom prst="rect">
                <a:avLst/>
              </a:prstGeom>
            </p:spPr>
          </p:pic>
        </p:grpSp>
        <p:grpSp>
          <p:nvGrpSpPr>
            <p:cNvPr id="9" name="Group 8"/>
            <p:cNvGrpSpPr/>
            <p:nvPr/>
          </p:nvGrpSpPr>
          <p:grpSpPr>
            <a:xfrm>
              <a:off x="1991848" y="3226567"/>
              <a:ext cx="3493367" cy="657028"/>
              <a:chOff x="1995370" y="3219309"/>
              <a:chExt cx="3493367" cy="657028"/>
            </a:xfrm>
          </p:grpSpPr>
          <p:pic>
            <p:nvPicPr>
              <p:cNvPr id="10" name="Picture 9" descr="home-highligh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4481">
                <a:off x="1995370" y="3219309"/>
                <a:ext cx="3483786" cy="650980"/>
              </a:xfrm>
              <a:prstGeom prst="rect">
                <a:avLst/>
              </a:prstGeom>
            </p:spPr>
          </p:pic>
          <p:pic>
            <p:nvPicPr>
              <p:cNvPr id="11" name="Picture 10" descr="home-highligh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4481">
                <a:off x="2004951" y="3225357"/>
                <a:ext cx="3483786" cy="650980"/>
              </a:xfrm>
              <a:prstGeom prst="rect">
                <a:avLst/>
              </a:prstGeom>
            </p:spPr>
          </p:pic>
        </p:grpSp>
      </p:grpSp>
    </p:spTree>
    <p:extLst>
      <p:ext uri="{BB962C8B-B14F-4D97-AF65-F5344CB8AC3E}">
        <p14:creationId xmlns:p14="http://schemas.microsoft.com/office/powerpoint/2010/main" val="3659611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537BF-3AAD-47E2-9A35-C1C681ADAF14}"/>
              </a:ext>
            </a:extLst>
          </p:cNvPr>
          <p:cNvSpPr>
            <a:spLocks noGrp="1"/>
          </p:cNvSpPr>
          <p:nvPr>
            <p:ph type="title"/>
          </p:nvPr>
        </p:nvSpPr>
        <p:spPr/>
        <p:txBody>
          <a:bodyPr/>
          <a:lstStyle/>
          <a:p>
            <a:r>
              <a:rPr lang="en-GB" spc="-10" dirty="0"/>
              <a:t>Domains </a:t>
            </a:r>
            <a:r>
              <a:rPr lang="en-GB" spc="-5" dirty="0"/>
              <a:t>of Enterprise</a:t>
            </a:r>
            <a:r>
              <a:rPr lang="en-GB" spc="-114" dirty="0"/>
              <a:t> </a:t>
            </a:r>
            <a:r>
              <a:rPr lang="en-GB" spc="-15" dirty="0"/>
              <a:t>Architecture</a:t>
            </a:r>
            <a:endParaRPr lang="en-GB" dirty="0"/>
          </a:p>
        </p:txBody>
      </p:sp>
      <p:sp>
        <p:nvSpPr>
          <p:cNvPr id="3" name="Text Placeholder 2">
            <a:extLst>
              <a:ext uri="{FF2B5EF4-FFF2-40B4-BE49-F238E27FC236}">
                <a16:creationId xmlns:a16="http://schemas.microsoft.com/office/drawing/2014/main" id="{873A6355-8C92-43B5-BFF6-2CF2CAF80DAE}"/>
              </a:ext>
            </a:extLst>
          </p:cNvPr>
          <p:cNvSpPr>
            <a:spLocks noGrp="1"/>
          </p:cNvSpPr>
          <p:nvPr>
            <p:ph type="body" sz="quarter" idx="11"/>
          </p:nvPr>
        </p:nvSpPr>
        <p:spPr/>
        <p:txBody>
          <a:bodyPr>
            <a:normAutofit lnSpcReduction="10000"/>
          </a:bodyPr>
          <a:lstStyle/>
          <a:p>
            <a:r>
              <a:rPr lang="en-GB" dirty="0"/>
              <a:t>The informational contents of enterprise architecture  typically encompass the following common EA domains:</a:t>
            </a:r>
          </a:p>
          <a:p>
            <a:pPr lvl="1"/>
            <a:r>
              <a:rPr lang="en-GB" dirty="0"/>
              <a:t>Business domain – covers customers, capabilities, processes,</a:t>
            </a:r>
          </a:p>
          <a:p>
            <a:pPr lvl="1"/>
            <a:r>
              <a:rPr lang="en-GB" dirty="0"/>
              <a:t>roles, etc.</a:t>
            </a:r>
          </a:p>
          <a:p>
            <a:pPr lvl="1"/>
            <a:r>
              <a:rPr lang="en-GB" dirty="0"/>
              <a:t>Applications domain – covers programs, systems, custom</a:t>
            </a:r>
          </a:p>
          <a:p>
            <a:pPr lvl="1"/>
            <a:r>
              <a:rPr lang="en-GB" dirty="0"/>
              <a:t>software, vendor products, etc.</a:t>
            </a:r>
          </a:p>
          <a:p>
            <a:pPr lvl="1"/>
            <a:r>
              <a:rPr lang="en-GB" dirty="0"/>
              <a:t>Data domain – covers data entities, structures, sources, etc.</a:t>
            </a:r>
          </a:p>
          <a:p>
            <a:pPr lvl="1"/>
            <a:r>
              <a:rPr lang="en-GB" dirty="0"/>
              <a:t>Integration domain – covers interfaces, connections, interaction</a:t>
            </a:r>
          </a:p>
          <a:p>
            <a:pPr lvl="1"/>
            <a:r>
              <a:rPr lang="en-GB" dirty="0"/>
              <a:t>protocols, integration platforms, etc.</a:t>
            </a:r>
          </a:p>
          <a:p>
            <a:pPr lvl="1"/>
            <a:r>
              <a:rPr lang="en-GB" dirty="0"/>
              <a:t>Infrastructure domain – covers hardware, servers, operating</a:t>
            </a:r>
          </a:p>
          <a:p>
            <a:pPr lvl="1"/>
            <a:r>
              <a:rPr lang="en-GB" dirty="0"/>
              <a:t>systems, networks, etc.</a:t>
            </a:r>
          </a:p>
          <a:p>
            <a:pPr lvl="1"/>
            <a:r>
              <a:rPr lang="en-GB" dirty="0"/>
              <a:t>Security domain – covers firewalls, authentication mechanisms,  identity and access management systems, encryption, etc.</a:t>
            </a:r>
          </a:p>
          <a:p>
            <a:endParaRPr lang="en-GB" dirty="0"/>
          </a:p>
        </p:txBody>
      </p:sp>
    </p:spTree>
    <p:extLst>
      <p:ext uri="{BB962C8B-B14F-4D97-AF65-F5344CB8AC3E}">
        <p14:creationId xmlns:p14="http://schemas.microsoft.com/office/powerpoint/2010/main" val="700758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42575" y="76199"/>
            <a:ext cx="4503896" cy="136576"/>
          </a:xfrm>
          <a:prstGeom prst="rect">
            <a:avLst/>
          </a:prstGeom>
        </p:spPr>
        <p:txBody>
          <a:bodyPr vert="horz" wrap="square" lIns="0" tIns="9525" rIns="0" bIns="0" rtlCol="0">
            <a:spAutoFit/>
          </a:bodyPr>
          <a:lstStyle/>
          <a:p>
            <a:pPr marL="9525">
              <a:spcBef>
                <a:spcPts val="75"/>
              </a:spcBef>
            </a:pPr>
            <a:r>
              <a:rPr sz="825" dirty="0">
                <a:solidFill>
                  <a:srgbClr val="FFFFFF"/>
                </a:solidFill>
                <a:latin typeface="Arial"/>
                <a:cs typeface="Arial"/>
              </a:rPr>
              <a:t>The course</a:t>
            </a:r>
            <a:r>
              <a:rPr sz="825" spc="-15" dirty="0">
                <a:solidFill>
                  <a:srgbClr val="FFFFFF"/>
                </a:solidFill>
                <a:latin typeface="Arial"/>
                <a:cs typeface="Arial"/>
              </a:rPr>
              <a:t> </a:t>
            </a:r>
            <a:r>
              <a:rPr sz="825" dirty="0">
                <a:solidFill>
                  <a:srgbClr val="FFFFFF"/>
                </a:solidFill>
                <a:latin typeface="Arial"/>
                <a:cs typeface="Arial"/>
              </a:rPr>
              <a:t>of</a:t>
            </a:r>
            <a:r>
              <a:rPr sz="825" spc="-23" dirty="0">
                <a:solidFill>
                  <a:srgbClr val="FFFFFF"/>
                </a:solidFill>
                <a:latin typeface="Arial"/>
                <a:cs typeface="Arial"/>
              </a:rPr>
              <a:t> </a:t>
            </a:r>
            <a:r>
              <a:rPr sz="825" dirty="0">
                <a:solidFill>
                  <a:srgbClr val="FFFFFF"/>
                </a:solidFill>
                <a:latin typeface="Arial"/>
                <a:cs typeface="Arial"/>
              </a:rPr>
              <a:t>lectures</a:t>
            </a:r>
            <a:r>
              <a:rPr sz="825" spc="-23" dirty="0">
                <a:solidFill>
                  <a:srgbClr val="FFFFFF"/>
                </a:solidFill>
                <a:latin typeface="Arial"/>
                <a:cs typeface="Arial"/>
              </a:rPr>
              <a:t> </a:t>
            </a:r>
            <a:r>
              <a:rPr sz="825" dirty="0">
                <a:solidFill>
                  <a:srgbClr val="FFFFFF"/>
                </a:solidFill>
                <a:latin typeface="Arial"/>
                <a:cs typeface="Arial"/>
              </a:rPr>
              <a:t>on</a:t>
            </a:r>
            <a:r>
              <a:rPr sz="825" spc="4" dirty="0">
                <a:solidFill>
                  <a:srgbClr val="FFFFFF"/>
                </a:solidFill>
                <a:latin typeface="Arial"/>
                <a:cs typeface="Arial"/>
              </a:rPr>
              <a:t> </a:t>
            </a:r>
            <a:r>
              <a:rPr sz="825" dirty="0">
                <a:solidFill>
                  <a:srgbClr val="FFFFFF"/>
                </a:solidFill>
                <a:latin typeface="Arial"/>
                <a:cs typeface="Arial"/>
              </a:rPr>
              <a:t>enterprise</a:t>
            </a:r>
            <a:r>
              <a:rPr sz="825" spc="-38" dirty="0">
                <a:solidFill>
                  <a:srgbClr val="FFFFFF"/>
                </a:solidFill>
                <a:latin typeface="Arial"/>
                <a:cs typeface="Arial"/>
              </a:rPr>
              <a:t> </a:t>
            </a:r>
            <a:r>
              <a:rPr sz="825" dirty="0">
                <a:solidFill>
                  <a:srgbClr val="FFFFFF"/>
                </a:solidFill>
                <a:latin typeface="Arial"/>
                <a:cs typeface="Arial"/>
              </a:rPr>
              <a:t>architecture</a:t>
            </a:r>
            <a:r>
              <a:rPr sz="825" spc="-56" dirty="0">
                <a:solidFill>
                  <a:srgbClr val="FFFFFF"/>
                </a:solidFill>
                <a:latin typeface="Arial"/>
                <a:cs typeface="Arial"/>
              </a:rPr>
              <a:t> </a:t>
            </a:r>
            <a:r>
              <a:rPr sz="825" dirty="0">
                <a:solidFill>
                  <a:srgbClr val="FFFFFF"/>
                </a:solidFill>
                <a:latin typeface="Arial"/>
                <a:cs typeface="Arial"/>
              </a:rPr>
              <a:t>by</a:t>
            </a:r>
            <a:r>
              <a:rPr sz="825" spc="-4" dirty="0">
                <a:solidFill>
                  <a:srgbClr val="FFFFFF"/>
                </a:solidFill>
                <a:latin typeface="Arial"/>
                <a:cs typeface="Arial"/>
              </a:rPr>
              <a:t> </a:t>
            </a:r>
            <a:r>
              <a:rPr sz="825" dirty="0">
                <a:solidFill>
                  <a:srgbClr val="FFFFFF"/>
                </a:solidFill>
                <a:latin typeface="Arial"/>
                <a:cs typeface="Arial"/>
              </a:rPr>
              <a:t>Svyatoslav</a:t>
            </a:r>
            <a:r>
              <a:rPr sz="825" spc="-26" dirty="0">
                <a:solidFill>
                  <a:srgbClr val="FFFFFF"/>
                </a:solidFill>
                <a:latin typeface="Arial"/>
                <a:cs typeface="Arial"/>
              </a:rPr>
              <a:t> </a:t>
            </a:r>
            <a:r>
              <a:rPr sz="825" dirty="0">
                <a:solidFill>
                  <a:srgbClr val="FFFFFF"/>
                </a:solidFill>
                <a:latin typeface="Arial"/>
                <a:cs typeface="Arial"/>
              </a:rPr>
              <a:t>Kotusev</a:t>
            </a:r>
            <a:r>
              <a:rPr sz="825" spc="-41" dirty="0">
                <a:solidFill>
                  <a:srgbClr val="FFFFFF"/>
                </a:solidFill>
                <a:latin typeface="Arial"/>
                <a:cs typeface="Arial"/>
              </a:rPr>
              <a:t> </a:t>
            </a:r>
            <a:r>
              <a:rPr sz="825" spc="-4" dirty="0">
                <a:solidFill>
                  <a:srgbClr val="FFFFFF"/>
                </a:solidFill>
                <a:latin typeface="Arial"/>
                <a:cs typeface="Arial"/>
              </a:rPr>
              <a:t>(kotusev@kotusev.com)</a:t>
            </a:r>
            <a:endParaRPr sz="825">
              <a:latin typeface="Arial"/>
              <a:cs typeface="Arial"/>
            </a:endParaRPr>
          </a:p>
        </p:txBody>
      </p:sp>
      <p:sp>
        <p:nvSpPr>
          <p:cNvPr id="5" name="object 5"/>
          <p:cNvSpPr txBox="1"/>
          <p:nvPr/>
        </p:nvSpPr>
        <p:spPr>
          <a:xfrm>
            <a:off x="732206" y="1830232"/>
            <a:ext cx="8670271" cy="3702937"/>
          </a:xfrm>
          <a:prstGeom prst="rect">
            <a:avLst/>
          </a:prstGeom>
        </p:spPr>
        <p:txBody>
          <a:bodyPr vert="horz" wrap="square" lIns="0" tIns="9525" rIns="0" bIns="0" rtlCol="0">
            <a:spAutoFit/>
          </a:bodyPr>
          <a:lstStyle/>
          <a:p>
            <a:pPr marL="351949" marR="3810" indent="-342900">
              <a:spcBef>
                <a:spcPts val="75"/>
              </a:spcBef>
              <a:buFont typeface="Arial" panose="020B0604020202020204" pitchFamily="34" charset="0"/>
              <a:buChar char="•"/>
              <a:tabLst>
                <a:tab pos="267653" algn="l"/>
                <a:tab pos="268129" algn="l"/>
              </a:tabLst>
            </a:pPr>
            <a:r>
              <a:rPr sz="2000" spc="4" dirty="0">
                <a:latin typeface="Arial"/>
                <a:cs typeface="Arial"/>
              </a:rPr>
              <a:t>The </a:t>
            </a:r>
            <a:r>
              <a:rPr sz="2000" dirty="0">
                <a:latin typeface="Arial"/>
                <a:cs typeface="Arial"/>
              </a:rPr>
              <a:t>set of common EA domains can be represented as</a:t>
            </a:r>
            <a:r>
              <a:rPr sz="2000" spc="-285" dirty="0">
                <a:latin typeface="Arial"/>
                <a:cs typeface="Arial"/>
              </a:rPr>
              <a:t> </a:t>
            </a:r>
            <a:r>
              <a:rPr sz="2000" spc="-4" dirty="0">
                <a:latin typeface="Arial"/>
                <a:cs typeface="Arial"/>
              </a:rPr>
              <a:t>a  multilayered </a:t>
            </a:r>
            <a:r>
              <a:rPr sz="2000" dirty="0">
                <a:latin typeface="Arial"/>
                <a:cs typeface="Arial"/>
              </a:rPr>
              <a:t>stack of domains, </a:t>
            </a:r>
            <a:r>
              <a:rPr sz="2000" spc="-8" dirty="0">
                <a:latin typeface="Arial"/>
                <a:cs typeface="Arial"/>
              </a:rPr>
              <a:t>where lower </a:t>
            </a:r>
            <a:r>
              <a:rPr sz="2000" spc="-4" dirty="0">
                <a:latin typeface="Arial"/>
                <a:cs typeface="Arial"/>
              </a:rPr>
              <a:t>layers  </a:t>
            </a:r>
            <a:r>
              <a:rPr sz="2000" dirty="0">
                <a:latin typeface="Arial"/>
                <a:cs typeface="Arial"/>
              </a:rPr>
              <a:t>underpin </a:t>
            </a:r>
            <a:r>
              <a:rPr sz="2000" spc="-4" dirty="0">
                <a:latin typeface="Arial"/>
                <a:cs typeface="Arial"/>
              </a:rPr>
              <a:t>higher</a:t>
            </a:r>
            <a:r>
              <a:rPr sz="2000" dirty="0">
                <a:latin typeface="Arial"/>
                <a:cs typeface="Arial"/>
              </a:rPr>
              <a:t> </a:t>
            </a:r>
            <a:r>
              <a:rPr sz="2000" spc="-4" dirty="0">
                <a:latin typeface="Arial"/>
                <a:cs typeface="Arial"/>
              </a:rPr>
              <a:t>layers:</a:t>
            </a:r>
            <a:endParaRPr sz="2000" dirty="0">
              <a:latin typeface="Arial"/>
              <a:cs typeface="Arial"/>
            </a:endParaRPr>
          </a:p>
          <a:p>
            <a:pPr marL="694849" lvl="1" indent="-342900">
              <a:spcBef>
                <a:spcPts val="371"/>
              </a:spcBef>
              <a:buFont typeface="Arial" panose="020B0604020202020204" pitchFamily="34" charset="0"/>
              <a:buChar char="•"/>
              <a:tabLst>
                <a:tab pos="567214" algn="l"/>
                <a:tab pos="567690" algn="l"/>
              </a:tabLst>
            </a:pPr>
            <a:r>
              <a:rPr sz="2000" spc="-8" dirty="0">
                <a:latin typeface="Arial"/>
                <a:cs typeface="Arial"/>
              </a:rPr>
              <a:t>Applications </a:t>
            </a:r>
            <a:r>
              <a:rPr sz="2000" spc="-4" dirty="0">
                <a:latin typeface="Arial"/>
                <a:cs typeface="Arial"/>
              </a:rPr>
              <a:t>automate business</a:t>
            </a:r>
            <a:r>
              <a:rPr sz="2000" spc="101" dirty="0">
                <a:latin typeface="Arial"/>
                <a:cs typeface="Arial"/>
              </a:rPr>
              <a:t> </a:t>
            </a:r>
            <a:r>
              <a:rPr sz="2000" spc="-4" dirty="0">
                <a:latin typeface="Arial"/>
                <a:cs typeface="Arial"/>
              </a:rPr>
              <a:t>processes</a:t>
            </a:r>
            <a:endParaRPr sz="2000" dirty="0">
              <a:latin typeface="Arial"/>
              <a:cs typeface="Arial"/>
            </a:endParaRPr>
          </a:p>
          <a:p>
            <a:pPr marL="694849" lvl="1" indent="-342900">
              <a:spcBef>
                <a:spcPts val="363"/>
              </a:spcBef>
              <a:buFont typeface="Arial" panose="020B0604020202020204" pitchFamily="34" charset="0"/>
              <a:buChar char="•"/>
              <a:tabLst>
                <a:tab pos="567214" algn="l"/>
                <a:tab pos="567690" algn="l"/>
              </a:tabLst>
            </a:pPr>
            <a:r>
              <a:rPr sz="2000" spc="-4" dirty="0">
                <a:latin typeface="Arial"/>
                <a:cs typeface="Arial"/>
              </a:rPr>
              <a:t>Data </a:t>
            </a:r>
            <a:r>
              <a:rPr sz="2000" spc="-8" dirty="0">
                <a:latin typeface="Arial"/>
                <a:cs typeface="Arial"/>
              </a:rPr>
              <a:t>is </a:t>
            </a:r>
            <a:r>
              <a:rPr sz="2000" spc="-4" dirty="0">
                <a:latin typeface="Arial"/>
                <a:cs typeface="Arial"/>
              </a:rPr>
              <a:t>used by</a:t>
            </a:r>
            <a:r>
              <a:rPr sz="2000" spc="34" dirty="0">
                <a:latin typeface="Arial"/>
                <a:cs typeface="Arial"/>
              </a:rPr>
              <a:t> </a:t>
            </a:r>
            <a:r>
              <a:rPr sz="2000" spc="-8" dirty="0">
                <a:latin typeface="Arial"/>
                <a:cs typeface="Arial"/>
              </a:rPr>
              <a:t>applications</a:t>
            </a:r>
            <a:endParaRPr sz="2000" dirty="0">
              <a:latin typeface="Arial"/>
              <a:cs typeface="Arial"/>
            </a:endParaRPr>
          </a:p>
          <a:p>
            <a:pPr marL="694849" lvl="1" indent="-342900">
              <a:spcBef>
                <a:spcPts val="360"/>
              </a:spcBef>
              <a:buFont typeface="Arial" panose="020B0604020202020204" pitchFamily="34" charset="0"/>
              <a:buChar char="•"/>
              <a:tabLst>
                <a:tab pos="567214" algn="l"/>
                <a:tab pos="567690" algn="l"/>
              </a:tabLst>
            </a:pPr>
            <a:r>
              <a:rPr sz="2000" spc="-8" dirty="0">
                <a:latin typeface="Arial"/>
                <a:cs typeface="Arial"/>
              </a:rPr>
              <a:t>Integration </a:t>
            </a:r>
            <a:r>
              <a:rPr sz="2000" dirty="0">
                <a:latin typeface="Arial"/>
                <a:cs typeface="Arial"/>
              </a:rPr>
              <a:t>mechanisms </a:t>
            </a:r>
            <a:r>
              <a:rPr sz="2000" spc="-8" dirty="0">
                <a:latin typeface="Arial"/>
                <a:cs typeface="Arial"/>
              </a:rPr>
              <a:t>link all applications and data</a:t>
            </a:r>
            <a:r>
              <a:rPr sz="2000" spc="188" dirty="0">
                <a:latin typeface="Arial"/>
                <a:cs typeface="Arial"/>
              </a:rPr>
              <a:t> </a:t>
            </a:r>
            <a:r>
              <a:rPr sz="2000" spc="-8" dirty="0">
                <a:latin typeface="Arial"/>
                <a:cs typeface="Arial"/>
              </a:rPr>
              <a:t>together</a:t>
            </a:r>
            <a:endParaRPr sz="2000" dirty="0">
              <a:latin typeface="Arial"/>
              <a:cs typeface="Arial"/>
            </a:endParaRPr>
          </a:p>
          <a:p>
            <a:pPr marL="694849" lvl="1" indent="-342900">
              <a:spcBef>
                <a:spcPts val="360"/>
              </a:spcBef>
              <a:buFont typeface="Arial" panose="020B0604020202020204" pitchFamily="34" charset="0"/>
              <a:buChar char="•"/>
              <a:tabLst>
                <a:tab pos="567214" algn="l"/>
                <a:tab pos="567690" algn="l"/>
              </a:tabLst>
            </a:pPr>
            <a:r>
              <a:rPr sz="2000" dirty="0">
                <a:latin typeface="Arial"/>
                <a:cs typeface="Arial"/>
              </a:rPr>
              <a:t>Infrastructure </a:t>
            </a:r>
            <a:r>
              <a:rPr sz="2000" spc="-4" dirty="0">
                <a:latin typeface="Arial"/>
                <a:cs typeface="Arial"/>
              </a:rPr>
              <a:t>hosts </a:t>
            </a:r>
            <a:r>
              <a:rPr sz="2000" spc="-8" dirty="0">
                <a:latin typeface="Arial"/>
                <a:cs typeface="Arial"/>
              </a:rPr>
              <a:t>all applications, databases and</a:t>
            </a:r>
            <a:r>
              <a:rPr sz="2000" spc="105" dirty="0">
                <a:latin typeface="Arial"/>
                <a:cs typeface="Arial"/>
              </a:rPr>
              <a:t> </a:t>
            </a:r>
            <a:r>
              <a:rPr sz="2000" spc="-8" dirty="0">
                <a:latin typeface="Arial"/>
                <a:cs typeface="Arial"/>
              </a:rPr>
              <a:t>integration</a:t>
            </a:r>
            <a:endParaRPr sz="2000" dirty="0">
              <a:latin typeface="Arial"/>
              <a:cs typeface="Arial"/>
            </a:endParaRPr>
          </a:p>
          <a:p>
            <a:pPr marL="910114" indent="-342900">
              <a:buFont typeface="Arial" panose="020B0604020202020204" pitchFamily="34" charset="0"/>
              <a:buChar char="•"/>
            </a:pPr>
            <a:r>
              <a:rPr sz="2000" dirty="0">
                <a:latin typeface="Arial"/>
                <a:cs typeface="Arial"/>
              </a:rPr>
              <a:t>platforms</a:t>
            </a:r>
          </a:p>
          <a:p>
            <a:pPr marL="694849" lvl="1" indent="-342900">
              <a:spcBef>
                <a:spcPts val="363"/>
              </a:spcBef>
              <a:buFont typeface="Arial" panose="020B0604020202020204" pitchFamily="34" charset="0"/>
              <a:buChar char="•"/>
              <a:tabLst>
                <a:tab pos="567214" algn="l"/>
                <a:tab pos="567690" algn="l"/>
              </a:tabLst>
            </a:pPr>
            <a:r>
              <a:rPr sz="2000" spc="-4" dirty="0">
                <a:latin typeface="Arial"/>
                <a:cs typeface="Arial"/>
              </a:rPr>
              <a:t>Security </a:t>
            </a:r>
            <a:r>
              <a:rPr sz="2000" dirty="0">
                <a:latin typeface="Arial"/>
                <a:cs typeface="Arial"/>
              </a:rPr>
              <a:t>mechanisms permeate </a:t>
            </a:r>
            <a:r>
              <a:rPr sz="2000" spc="-8" dirty="0">
                <a:latin typeface="Arial"/>
                <a:cs typeface="Arial"/>
              </a:rPr>
              <a:t>all other EA</a:t>
            </a:r>
            <a:r>
              <a:rPr sz="2000" spc="-86" dirty="0">
                <a:latin typeface="Arial"/>
                <a:cs typeface="Arial"/>
              </a:rPr>
              <a:t> </a:t>
            </a:r>
            <a:r>
              <a:rPr sz="2000" spc="-4" dirty="0">
                <a:latin typeface="Arial"/>
                <a:cs typeface="Arial"/>
              </a:rPr>
              <a:t>domains</a:t>
            </a:r>
            <a:endParaRPr sz="2000" dirty="0">
              <a:latin typeface="Arial"/>
              <a:cs typeface="Arial"/>
            </a:endParaRPr>
          </a:p>
          <a:p>
            <a:pPr marL="351949" marR="40958" indent="-342900">
              <a:spcBef>
                <a:spcPts val="420"/>
              </a:spcBef>
              <a:buFont typeface="Arial" panose="020B0604020202020204" pitchFamily="34" charset="0"/>
              <a:buChar char="•"/>
              <a:tabLst>
                <a:tab pos="267653" algn="l"/>
                <a:tab pos="268129" algn="l"/>
              </a:tabLst>
            </a:pPr>
            <a:r>
              <a:rPr sz="2000" spc="4" dirty="0">
                <a:latin typeface="Arial"/>
                <a:cs typeface="Arial"/>
              </a:rPr>
              <a:t>The </a:t>
            </a:r>
            <a:r>
              <a:rPr sz="2000" dirty="0">
                <a:latin typeface="Arial"/>
                <a:cs typeface="Arial"/>
              </a:rPr>
              <a:t>business domain is non-technical in nature, </a:t>
            </a:r>
            <a:r>
              <a:rPr sz="2000" spc="-8" dirty="0">
                <a:latin typeface="Arial"/>
                <a:cs typeface="Arial"/>
              </a:rPr>
              <a:t>while </a:t>
            </a:r>
            <a:r>
              <a:rPr sz="2000" dirty="0">
                <a:latin typeface="Arial"/>
                <a:cs typeface="Arial"/>
              </a:rPr>
              <a:t>all  other EA domains are </a:t>
            </a:r>
            <a:r>
              <a:rPr sz="2000" b="1" dirty="0">
                <a:latin typeface="Arial"/>
                <a:cs typeface="Arial"/>
              </a:rPr>
              <a:t>technical domains </a:t>
            </a:r>
            <a:r>
              <a:rPr sz="2000" dirty="0">
                <a:latin typeface="Arial"/>
                <a:cs typeface="Arial"/>
              </a:rPr>
              <a:t>directly  related to </a:t>
            </a:r>
            <a:r>
              <a:rPr sz="2000" spc="-4" dirty="0">
                <a:latin typeface="Arial"/>
                <a:cs typeface="Arial"/>
              </a:rPr>
              <a:t>respective</a:t>
            </a:r>
            <a:r>
              <a:rPr sz="2000" spc="4" dirty="0">
                <a:latin typeface="Arial"/>
                <a:cs typeface="Arial"/>
              </a:rPr>
              <a:t> </a:t>
            </a:r>
            <a:r>
              <a:rPr sz="2000" dirty="0">
                <a:latin typeface="Arial"/>
                <a:cs typeface="Arial"/>
              </a:rPr>
              <a:t>technologies</a:t>
            </a:r>
          </a:p>
        </p:txBody>
      </p:sp>
      <p:sp>
        <p:nvSpPr>
          <p:cNvPr id="7" name="object 7"/>
          <p:cNvSpPr txBox="1">
            <a:spLocks noGrp="1"/>
          </p:cNvSpPr>
          <p:nvPr>
            <p:ph type="dt" sz="half" idx="6"/>
          </p:nvPr>
        </p:nvSpPr>
        <p:spPr>
          <a:xfrm>
            <a:off x="168046" y="6553283"/>
            <a:ext cx="27305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5"/>
              <a:t>SK</a:t>
            </a:r>
            <a:endParaRPr spc="-4" dirty="0"/>
          </a:p>
        </p:txBody>
      </p:sp>
      <p:sp>
        <p:nvSpPr>
          <p:cNvPr id="8" name="object 8"/>
          <p:cNvSpPr txBox="1">
            <a:spLocks noGrp="1"/>
          </p:cNvSpPr>
          <p:nvPr>
            <p:ph type="sldNum" sz="quarter" idx="7"/>
          </p:nvPr>
        </p:nvSpPr>
        <p:spPr>
          <a:xfrm>
            <a:off x="8662543" y="6553283"/>
            <a:ext cx="34417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10"/>
              <a:t>#</a:t>
            </a:r>
            <a:fld id="{81D60167-4931-47E6-BA6A-407CBD079E47}" type="slidenum">
              <a:rPr spc="-10" smtClean="0"/>
              <a:pPr marL="12700">
                <a:lnSpc>
                  <a:spcPts val="1639"/>
                </a:lnSpc>
              </a:pPr>
              <a:t>24</a:t>
            </a:fld>
            <a:endParaRPr spc="-8" dirty="0"/>
          </a:p>
        </p:txBody>
      </p:sp>
      <p:sp>
        <p:nvSpPr>
          <p:cNvPr id="9" name="object 9"/>
          <p:cNvSpPr txBox="1">
            <a:spLocks noGrp="1"/>
          </p:cNvSpPr>
          <p:nvPr>
            <p:ph type="ftr" sz="quarter" idx="5"/>
          </p:nvPr>
        </p:nvSpPr>
        <p:spPr>
          <a:xfrm>
            <a:off x="1171447" y="6572403"/>
            <a:ext cx="6793865" cy="182879"/>
          </a:xfrm>
          <a:prstGeom prst="rect">
            <a:avLst/>
          </a:prstGeom>
        </p:spPr>
        <p:txBody>
          <a:bodyPr vert="horz" wrap="square" lIns="0" tIns="0" rIns="0" bIns="0" rtlCol="0">
            <a:spAutoFit/>
          </a:bodyPr>
          <a:lstStyle>
            <a:defPPr>
              <a:defRPr lang="en-US"/>
            </a:defPPr>
            <a:lvl1pPr marL="0" algn="l" defTabSz="914400" rtl="0" eaLnBrk="1" latinLnBrk="0" hangingPunct="1">
              <a:defRPr sz="1100" b="0" i="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r>
              <a:rPr lang="en-GB" i="0" spc="5"/>
              <a:t>Based</a:t>
            </a:r>
            <a:r>
              <a:rPr lang="en-GB" i="0" spc="-30"/>
              <a:t> </a:t>
            </a:r>
            <a:r>
              <a:rPr lang="en-GB" i="0" spc="5"/>
              <a:t>on</a:t>
            </a:r>
            <a:r>
              <a:rPr lang="en-GB" i="0" spc="-30"/>
              <a:t> </a:t>
            </a:r>
            <a:r>
              <a:rPr lang="en-GB" i="0"/>
              <a:t>the</a:t>
            </a:r>
            <a:r>
              <a:rPr lang="en-GB" i="0" spc="-25"/>
              <a:t> </a:t>
            </a:r>
            <a:r>
              <a:rPr lang="en-GB" i="0" spc="5"/>
              <a:t>book</a:t>
            </a:r>
            <a:r>
              <a:rPr lang="en-GB" i="0" spc="-25"/>
              <a:t> </a:t>
            </a:r>
            <a:r>
              <a:rPr lang="en-GB"/>
              <a:t>The</a:t>
            </a:r>
            <a:r>
              <a:rPr lang="en-GB" spc="-10"/>
              <a:t> </a:t>
            </a:r>
            <a:r>
              <a:rPr lang="en-GB"/>
              <a:t>Practice</a:t>
            </a:r>
            <a:r>
              <a:rPr lang="en-GB" spc="-25"/>
              <a:t> </a:t>
            </a:r>
            <a:r>
              <a:rPr lang="en-GB" spc="5"/>
              <a:t>of</a:t>
            </a:r>
            <a:r>
              <a:rPr lang="en-GB" spc="-10"/>
              <a:t> </a:t>
            </a:r>
            <a:r>
              <a:rPr lang="en-GB"/>
              <a:t>Enterprise</a:t>
            </a:r>
            <a:r>
              <a:rPr lang="en-GB" spc="-55"/>
              <a:t> </a:t>
            </a:r>
            <a:r>
              <a:rPr lang="en-GB"/>
              <a:t>Architecture:</a:t>
            </a:r>
            <a:r>
              <a:rPr lang="en-GB" spc="-80"/>
              <a:t> </a:t>
            </a:r>
            <a:r>
              <a:rPr lang="en-GB"/>
              <a:t>A</a:t>
            </a:r>
            <a:r>
              <a:rPr lang="en-GB" spc="-10"/>
              <a:t> </a:t>
            </a:r>
            <a:r>
              <a:rPr lang="en-GB"/>
              <a:t>Modern</a:t>
            </a:r>
            <a:r>
              <a:rPr lang="en-GB" spc="-30"/>
              <a:t> </a:t>
            </a:r>
            <a:r>
              <a:rPr lang="en-GB"/>
              <a:t>Approach</a:t>
            </a:r>
            <a:r>
              <a:rPr lang="en-GB" spc="-50"/>
              <a:t> </a:t>
            </a:r>
            <a:r>
              <a:rPr lang="en-GB"/>
              <a:t>to</a:t>
            </a:r>
            <a:r>
              <a:rPr lang="en-GB" spc="-10"/>
              <a:t> </a:t>
            </a:r>
            <a:r>
              <a:rPr lang="en-GB"/>
              <a:t>Business</a:t>
            </a:r>
            <a:r>
              <a:rPr lang="en-GB" spc="-65"/>
              <a:t> </a:t>
            </a:r>
            <a:r>
              <a:rPr lang="en-GB" spc="5"/>
              <a:t>and</a:t>
            </a:r>
            <a:r>
              <a:rPr lang="en-GB" spc="-5"/>
              <a:t> </a:t>
            </a:r>
            <a:r>
              <a:rPr lang="en-GB"/>
              <a:t>IT</a:t>
            </a:r>
            <a:r>
              <a:rPr lang="en-GB" spc="-20"/>
              <a:t> </a:t>
            </a:r>
            <a:r>
              <a:rPr lang="en-GB"/>
              <a:t>Alignment</a:t>
            </a:r>
            <a:endParaRPr dirty="0"/>
          </a:p>
        </p:txBody>
      </p:sp>
      <p:sp>
        <p:nvSpPr>
          <p:cNvPr id="6" name="object 6"/>
          <p:cNvSpPr txBox="1">
            <a:spLocks noGrp="1"/>
          </p:cNvSpPr>
          <p:nvPr>
            <p:ph type="title"/>
          </p:nvPr>
        </p:nvSpPr>
        <p:spPr>
          <a:xfrm>
            <a:off x="2789522" y="240885"/>
            <a:ext cx="6612955" cy="686246"/>
          </a:xfrm>
          <a:prstGeom prst="rect">
            <a:avLst/>
          </a:prstGeom>
        </p:spPr>
        <p:txBody>
          <a:bodyPr vert="horz" wrap="square" lIns="0" tIns="9049" rIns="0" bIns="0" rtlCol="0" anchor="ctr">
            <a:spAutoFit/>
          </a:bodyPr>
          <a:lstStyle/>
          <a:p>
            <a:pPr marL="9525">
              <a:lnSpc>
                <a:spcPct val="100000"/>
              </a:lnSpc>
              <a:spcBef>
                <a:spcPts val="71"/>
              </a:spcBef>
            </a:pPr>
            <a:r>
              <a:rPr spc="-4" dirty="0"/>
              <a:t>EA </a:t>
            </a:r>
            <a:r>
              <a:rPr spc="-8" dirty="0"/>
              <a:t>Domains </a:t>
            </a:r>
            <a:r>
              <a:rPr spc="-4" dirty="0"/>
              <a:t>as a</a:t>
            </a:r>
            <a:r>
              <a:rPr spc="-109" dirty="0"/>
              <a:t> </a:t>
            </a:r>
            <a:r>
              <a:rPr spc="-4" dirty="0"/>
              <a:t>Stack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42575" y="76199"/>
            <a:ext cx="4503896" cy="136576"/>
          </a:xfrm>
          <a:prstGeom prst="rect">
            <a:avLst/>
          </a:prstGeom>
        </p:spPr>
        <p:txBody>
          <a:bodyPr vert="horz" wrap="square" lIns="0" tIns="9525" rIns="0" bIns="0" rtlCol="0">
            <a:spAutoFit/>
          </a:bodyPr>
          <a:lstStyle/>
          <a:p>
            <a:pPr marL="9525">
              <a:spcBef>
                <a:spcPts val="75"/>
              </a:spcBef>
            </a:pPr>
            <a:r>
              <a:rPr sz="825" dirty="0">
                <a:solidFill>
                  <a:srgbClr val="FFFFFF"/>
                </a:solidFill>
                <a:latin typeface="Arial"/>
                <a:cs typeface="Arial"/>
              </a:rPr>
              <a:t>The course</a:t>
            </a:r>
            <a:r>
              <a:rPr sz="825" spc="-15" dirty="0">
                <a:solidFill>
                  <a:srgbClr val="FFFFFF"/>
                </a:solidFill>
                <a:latin typeface="Arial"/>
                <a:cs typeface="Arial"/>
              </a:rPr>
              <a:t> </a:t>
            </a:r>
            <a:r>
              <a:rPr sz="825" dirty="0">
                <a:solidFill>
                  <a:srgbClr val="FFFFFF"/>
                </a:solidFill>
                <a:latin typeface="Arial"/>
                <a:cs typeface="Arial"/>
              </a:rPr>
              <a:t>of</a:t>
            </a:r>
            <a:r>
              <a:rPr sz="825" spc="-23" dirty="0">
                <a:solidFill>
                  <a:srgbClr val="FFFFFF"/>
                </a:solidFill>
                <a:latin typeface="Arial"/>
                <a:cs typeface="Arial"/>
              </a:rPr>
              <a:t> </a:t>
            </a:r>
            <a:r>
              <a:rPr sz="825" dirty="0">
                <a:solidFill>
                  <a:srgbClr val="FFFFFF"/>
                </a:solidFill>
                <a:latin typeface="Arial"/>
                <a:cs typeface="Arial"/>
              </a:rPr>
              <a:t>lectures</a:t>
            </a:r>
            <a:r>
              <a:rPr sz="825" spc="-23" dirty="0">
                <a:solidFill>
                  <a:srgbClr val="FFFFFF"/>
                </a:solidFill>
                <a:latin typeface="Arial"/>
                <a:cs typeface="Arial"/>
              </a:rPr>
              <a:t> </a:t>
            </a:r>
            <a:r>
              <a:rPr sz="825" dirty="0">
                <a:solidFill>
                  <a:srgbClr val="FFFFFF"/>
                </a:solidFill>
                <a:latin typeface="Arial"/>
                <a:cs typeface="Arial"/>
              </a:rPr>
              <a:t>on</a:t>
            </a:r>
            <a:r>
              <a:rPr sz="825" spc="4" dirty="0">
                <a:solidFill>
                  <a:srgbClr val="FFFFFF"/>
                </a:solidFill>
                <a:latin typeface="Arial"/>
                <a:cs typeface="Arial"/>
              </a:rPr>
              <a:t> </a:t>
            </a:r>
            <a:r>
              <a:rPr sz="825" dirty="0">
                <a:solidFill>
                  <a:srgbClr val="FFFFFF"/>
                </a:solidFill>
                <a:latin typeface="Arial"/>
                <a:cs typeface="Arial"/>
              </a:rPr>
              <a:t>enterprise</a:t>
            </a:r>
            <a:r>
              <a:rPr sz="825" spc="-38" dirty="0">
                <a:solidFill>
                  <a:srgbClr val="FFFFFF"/>
                </a:solidFill>
                <a:latin typeface="Arial"/>
                <a:cs typeface="Arial"/>
              </a:rPr>
              <a:t> </a:t>
            </a:r>
            <a:r>
              <a:rPr sz="825" dirty="0">
                <a:solidFill>
                  <a:srgbClr val="FFFFFF"/>
                </a:solidFill>
                <a:latin typeface="Arial"/>
                <a:cs typeface="Arial"/>
              </a:rPr>
              <a:t>architecture</a:t>
            </a:r>
            <a:r>
              <a:rPr sz="825" spc="-56" dirty="0">
                <a:solidFill>
                  <a:srgbClr val="FFFFFF"/>
                </a:solidFill>
                <a:latin typeface="Arial"/>
                <a:cs typeface="Arial"/>
              </a:rPr>
              <a:t> </a:t>
            </a:r>
            <a:r>
              <a:rPr sz="825" dirty="0">
                <a:solidFill>
                  <a:srgbClr val="FFFFFF"/>
                </a:solidFill>
                <a:latin typeface="Arial"/>
                <a:cs typeface="Arial"/>
              </a:rPr>
              <a:t>by</a:t>
            </a:r>
            <a:r>
              <a:rPr sz="825" spc="-4" dirty="0">
                <a:solidFill>
                  <a:srgbClr val="FFFFFF"/>
                </a:solidFill>
                <a:latin typeface="Arial"/>
                <a:cs typeface="Arial"/>
              </a:rPr>
              <a:t> </a:t>
            </a:r>
            <a:r>
              <a:rPr sz="825" dirty="0">
                <a:solidFill>
                  <a:srgbClr val="FFFFFF"/>
                </a:solidFill>
                <a:latin typeface="Arial"/>
                <a:cs typeface="Arial"/>
              </a:rPr>
              <a:t>Svyatoslav</a:t>
            </a:r>
            <a:r>
              <a:rPr sz="825" spc="-26" dirty="0">
                <a:solidFill>
                  <a:srgbClr val="FFFFFF"/>
                </a:solidFill>
                <a:latin typeface="Arial"/>
                <a:cs typeface="Arial"/>
              </a:rPr>
              <a:t> </a:t>
            </a:r>
            <a:r>
              <a:rPr sz="825" dirty="0">
                <a:solidFill>
                  <a:srgbClr val="FFFFFF"/>
                </a:solidFill>
                <a:latin typeface="Arial"/>
                <a:cs typeface="Arial"/>
              </a:rPr>
              <a:t>Kotusev</a:t>
            </a:r>
            <a:r>
              <a:rPr sz="825" spc="-41" dirty="0">
                <a:solidFill>
                  <a:srgbClr val="FFFFFF"/>
                </a:solidFill>
                <a:latin typeface="Arial"/>
                <a:cs typeface="Arial"/>
              </a:rPr>
              <a:t> </a:t>
            </a:r>
            <a:r>
              <a:rPr sz="825" spc="-4" dirty="0">
                <a:solidFill>
                  <a:srgbClr val="FFFFFF"/>
                </a:solidFill>
                <a:latin typeface="Arial"/>
                <a:cs typeface="Arial"/>
              </a:rPr>
              <a:t>(kotusev@kotusev.com)</a:t>
            </a:r>
            <a:endParaRPr sz="825">
              <a:latin typeface="Arial"/>
              <a:cs typeface="Arial"/>
            </a:endParaRPr>
          </a:p>
        </p:txBody>
      </p:sp>
      <p:sp>
        <p:nvSpPr>
          <p:cNvPr id="5" name="object 5"/>
          <p:cNvSpPr txBox="1"/>
          <p:nvPr/>
        </p:nvSpPr>
        <p:spPr>
          <a:xfrm>
            <a:off x="1800822" y="1470731"/>
            <a:ext cx="8473888" cy="3292568"/>
          </a:xfrm>
          <a:prstGeom prst="rect">
            <a:avLst/>
          </a:prstGeom>
        </p:spPr>
        <p:txBody>
          <a:bodyPr vert="horz" wrap="square" lIns="0" tIns="9525" rIns="0" bIns="0" rtlCol="0">
            <a:spAutoFit/>
          </a:bodyPr>
          <a:lstStyle/>
          <a:p>
            <a:pPr marL="294799" marR="420529" indent="-285750">
              <a:spcBef>
                <a:spcPts val="75"/>
              </a:spcBef>
              <a:buFont typeface="Arial" panose="020B0604020202020204" pitchFamily="34" charset="0"/>
              <a:buChar char="•"/>
              <a:tabLst>
                <a:tab pos="267653" algn="l"/>
                <a:tab pos="268129" algn="l"/>
              </a:tabLst>
            </a:pPr>
            <a:r>
              <a:rPr sz="2000" spc="-4" dirty="0">
                <a:latin typeface="Arial"/>
                <a:cs typeface="Arial"/>
              </a:rPr>
              <a:t>All </a:t>
            </a:r>
            <a:r>
              <a:rPr sz="2000" dirty="0">
                <a:latin typeface="Arial"/>
                <a:cs typeface="Arial"/>
              </a:rPr>
              <a:t>EA domains can be also separated into</a:t>
            </a:r>
            <a:r>
              <a:rPr sz="2000" spc="-158" dirty="0">
                <a:latin typeface="Arial"/>
                <a:cs typeface="Arial"/>
              </a:rPr>
              <a:t> </a:t>
            </a:r>
            <a:r>
              <a:rPr sz="2000" dirty="0">
                <a:latin typeface="Arial"/>
                <a:cs typeface="Arial"/>
              </a:rPr>
              <a:t>business-  </a:t>
            </a:r>
            <a:r>
              <a:rPr sz="2000" spc="-4" dirty="0">
                <a:latin typeface="Arial"/>
                <a:cs typeface="Arial"/>
              </a:rPr>
              <a:t>enabling </a:t>
            </a:r>
            <a:r>
              <a:rPr sz="2000" dirty="0">
                <a:latin typeface="Arial"/>
                <a:cs typeface="Arial"/>
              </a:rPr>
              <a:t>domains and business-supporting</a:t>
            </a:r>
            <a:r>
              <a:rPr sz="2000" spc="-41" dirty="0">
                <a:latin typeface="Arial"/>
                <a:cs typeface="Arial"/>
              </a:rPr>
              <a:t> </a:t>
            </a:r>
            <a:r>
              <a:rPr sz="2000" dirty="0">
                <a:latin typeface="Arial"/>
                <a:cs typeface="Arial"/>
              </a:rPr>
              <a:t>domains</a:t>
            </a:r>
          </a:p>
          <a:p>
            <a:pPr marL="294799" marR="123825" indent="-285750">
              <a:spcBef>
                <a:spcPts val="431"/>
              </a:spcBef>
              <a:buFont typeface="Arial" panose="020B0604020202020204" pitchFamily="34" charset="0"/>
              <a:buChar char="•"/>
              <a:tabLst>
                <a:tab pos="267653" algn="l"/>
                <a:tab pos="268129" algn="l"/>
              </a:tabLst>
            </a:pPr>
            <a:r>
              <a:rPr sz="2000" dirty="0">
                <a:latin typeface="Arial"/>
                <a:cs typeface="Arial"/>
              </a:rPr>
              <a:t>Business-enabling </a:t>
            </a:r>
            <a:r>
              <a:rPr sz="2000" spc="-4" dirty="0">
                <a:latin typeface="Arial"/>
                <a:cs typeface="Arial"/>
              </a:rPr>
              <a:t>EA </a:t>
            </a:r>
            <a:r>
              <a:rPr sz="2000" dirty="0">
                <a:latin typeface="Arial"/>
                <a:cs typeface="Arial"/>
              </a:rPr>
              <a:t>domains occupy the top</a:t>
            </a:r>
            <a:r>
              <a:rPr sz="2000" spc="-191" dirty="0">
                <a:latin typeface="Arial"/>
                <a:cs typeface="Arial"/>
              </a:rPr>
              <a:t> </a:t>
            </a:r>
            <a:r>
              <a:rPr sz="2000" spc="-4" dirty="0">
                <a:latin typeface="Arial"/>
                <a:cs typeface="Arial"/>
              </a:rPr>
              <a:t>layers  </a:t>
            </a:r>
            <a:r>
              <a:rPr sz="2000" dirty="0">
                <a:latin typeface="Arial"/>
                <a:cs typeface="Arial"/>
              </a:rPr>
              <a:t>of the stack and represent functional</a:t>
            </a:r>
            <a:r>
              <a:rPr sz="2000" spc="-116" dirty="0">
                <a:latin typeface="Arial"/>
                <a:cs typeface="Arial"/>
              </a:rPr>
              <a:t> </a:t>
            </a:r>
            <a:r>
              <a:rPr sz="2000" dirty="0">
                <a:latin typeface="Arial"/>
                <a:cs typeface="Arial"/>
              </a:rPr>
              <a:t>domains</a:t>
            </a:r>
          </a:p>
          <a:p>
            <a:pPr marL="294799" indent="-285750">
              <a:spcBef>
                <a:spcPts val="435"/>
              </a:spcBef>
              <a:buFont typeface="Arial" panose="020B0604020202020204" pitchFamily="34" charset="0"/>
              <a:buChar char="•"/>
              <a:tabLst>
                <a:tab pos="267653" algn="l"/>
                <a:tab pos="268129" algn="l"/>
              </a:tabLst>
            </a:pPr>
            <a:r>
              <a:rPr sz="2000" dirty="0">
                <a:latin typeface="Arial"/>
                <a:cs typeface="Arial"/>
              </a:rPr>
              <a:t>These domains are </a:t>
            </a:r>
            <a:r>
              <a:rPr sz="2000" spc="-4" dirty="0">
                <a:latin typeface="Arial"/>
                <a:cs typeface="Arial"/>
              </a:rPr>
              <a:t>relevant </a:t>
            </a:r>
            <a:r>
              <a:rPr sz="2000" dirty="0">
                <a:latin typeface="Arial"/>
                <a:cs typeface="Arial"/>
              </a:rPr>
              <a:t>to business</a:t>
            </a:r>
            <a:r>
              <a:rPr sz="2000" spc="-34" dirty="0">
                <a:latin typeface="Arial"/>
                <a:cs typeface="Arial"/>
              </a:rPr>
              <a:t> </a:t>
            </a:r>
            <a:r>
              <a:rPr sz="2000" dirty="0">
                <a:latin typeface="Arial"/>
                <a:cs typeface="Arial"/>
              </a:rPr>
              <a:t>stakeholders</a:t>
            </a:r>
            <a:r>
              <a:rPr lang="en-GB" sz="2000" dirty="0">
                <a:latin typeface="Arial"/>
                <a:cs typeface="Arial"/>
              </a:rPr>
              <a:t> </a:t>
            </a:r>
            <a:r>
              <a:rPr sz="2000" dirty="0">
                <a:latin typeface="Arial"/>
                <a:cs typeface="Arial"/>
              </a:rPr>
              <a:t>and </a:t>
            </a:r>
            <a:r>
              <a:rPr sz="2000" spc="4" dirty="0">
                <a:latin typeface="Arial"/>
                <a:cs typeface="Arial"/>
              </a:rPr>
              <a:t>define </a:t>
            </a:r>
            <a:r>
              <a:rPr sz="2000" dirty="0">
                <a:latin typeface="Arial"/>
                <a:cs typeface="Arial"/>
              </a:rPr>
              <a:t>the core business functionality of IT</a:t>
            </a:r>
            <a:r>
              <a:rPr sz="2000" spc="-158" dirty="0">
                <a:latin typeface="Arial"/>
                <a:cs typeface="Arial"/>
              </a:rPr>
              <a:t> </a:t>
            </a:r>
            <a:r>
              <a:rPr sz="2000" dirty="0">
                <a:latin typeface="Arial"/>
                <a:cs typeface="Arial"/>
              </a:rPr>
              <a:t>systems</a:t>
            </a:r>
            <a:endParaRPr lang="en-GB" sz="2000" dirty="0">
              <a:latin typeface="Arial"/>
              <a:cs typeface="Arial"/>
            </a:endParaRPr>
          </a:p>
          <a:p>
            <a:pPr marL="294799" indent="-285750">
              <a:spcBef>
                <a:spcPts val="435"/>
              </a:spcBef>
              <a:buFont typeface="Arial" panose="020B0604020202020204" pitchFamily="34" charset="0"/>
              <a:buChar char="•"/>
              <a:tabLst>
                <a:tab pos="267653" algn="l"/>
                <a:tab pos="268129" algn="l"/>
              </a:tabLst>
            </a:pPr>
            <a:r>
              <a:rPr sz="2000" dirty="0">
                <a:latin typeface="Arial"/>
                <a:cs typeface="Arial"/>
              </a:rPr>
              <a:t>Business-supporting EA domains occupy the</a:t>
            </a:r>
            <a:r>
              <a:rPr sz="2000" spc="-195" dirty="0">
                <a:latin typeface="Arial"/>
                <a:cs typeface="Arial"/>
              </a:rPr>
              <a:t> </a:t>
            </a:r>
            <a:r>
              <a:rPr sz="2000" dirty="0">
                <a:latin typeface="Arial"/>
                <a:cs typeface="Arial"/>
              </a:rPr>
              <a:t>bottom</a:t>
            </a:r>
            <a:r>
              <a:rPr lang="en-GB" sz="2000" dirty="0">
                <a:latin typeface="Arial"/>
                <a:cs typeface="Arial"/>
              </a:rPr>
              <a:t> </a:t>
            </a:r>
            <a:r>
              <a:rPr sz="2000" spc="-4" dirty="0">
                <a:latin typeface="Arial"/>
                <a:cs typeface="Arial"/>
              </a:rPr>
              <a:t>layers </a:t>
            </a:r>
            <a:r>
              <a:rPr sz="2000" dirty="0">
                <a:latin typeface="Arial"/>
                <a:cs typeface="Arial"/>
              </a:rPr>
              <a:t>of the stack and represent non-functional</a:t>
            </a:r>
            <a:r>
              <a:rPr sz="2000" spc="-75" dirty="0">
                <a:latin typeface="Arial"/>
                <a:cs typeface="Arial"/>
              </a:rPr>
              <a:t> </a:t>
            </a:r>
            <a:r>
              <a:rPr sz="2000" dirty="0">
                <a:latin typeface="Arial"/>
                <a:cs typeface="Arial"/>
              </a:rPr>
              <a:t>domains</a:t>
            </a:r>
          </a:p>
          <a:p>
            <a:pPr marL="285750" marR="200025" indent="-285750">
              <a:spcBef>
                <a:spcPts val="431"/>
              </a:spcBef>
              <a:buFont typeface="Arial" panose="020B0604020202020204" pitchFamily="34" charset="0"/>
              <a:buChar char="•"/>
              <a:tabLst>
                <a:tab pos="258128" algn="l"/>
                <a:tab pos="268129" algn="l"/>
              </a:tabLst>
            </a:pPr>
            <a:r>
              <a:rPr sz="2000" dirty="0">
                <a:latin typeface="Arial"/>
                <a:cs typeface="Arial"/>
              </a:rPr>
              <a:t>These domains </a:t>
            </a:r>
            <a:r>
              <a:rPr sz="2000" spc="-4" dirty="0">
                <a:latin typeface="Arial"/>
                <a:cs typeface="Arial"/>
              </a:rPr>
              <a:t>are irrelevant </a:t>
            </a:r>
            <a:r>
              <a:rPr sz="2000" dirty="0">
                <a:latin typeface="Arial"/>
                <a:cs typeface="Arial"/>
              </a:rPr>
              <a:t>to business</a:t>
            </a:r>
            <a:r>
              <a:rPr sz="2000" spc="-79" dirty="0">
                <a:latin typeface="Arial"/>
                <a:cs typeface="Arial"/>
              </a:rPr>
              <a:t> </a:t>
            </a:r>
            <a:r>
              <a:rPr sz="2000" dirty="0">
                <a:latin typeface="Arial"/>
                <a:cs typeface="Arial"/>
              </a:rPr>
              <a:t>stakeholders</a:t>
            </a:r>
            <a:r>
              <a:rPr lang="en-GB" sz="2000" dirty="0">
                <a:latin typeface="Arial"/>
                <a:cs typeface="Arial"/>
              </a:rPr>
              <a:t> </a:t>
            </a:r>
            <a:r>
              <a:rPr sz="2000" dirty="0">
                <a:latin typeface="Arial"/>
                <a:cs typeface="Arial"/>
              </a:rPr>
              <a:t>and unrelated to business functionality of IT</a:t>
            </a:r>
            <a:r>
              <a:rPr sz="2000" spc="-139" dirty="0">
                <a:latin typeface="Arial"/>
                <a:cs typeface="Arial"/>
              </a:rPr>
              <a:t> </a:t>
            </a:r>
            <a:r>
              <a:rPr sz="2000" spc="-4" dirty="0">
                <a:latin typeface="Arial"/>
                <a:cs typeface="Arial"/>
              </a:rPr>
              <a:t>systems</a:t>
            </a:r>
            <a:endParaRPr sz="2000" dirty="0">
              <a:latin typeface="Arial"/>
              <a:cs typeface="Arial"/>
            </a:endParaRPr>
          </a:p>
        </p:txBody>
      </p:sp>
      <p:sp>
        <p:nvSpPr>
          <p:cNvPr id="7" name="object 7"/>
          <p:cNvSpPr txBox="1">
            <a:spLocks noGrp="1"/>
          </p:cNvSpPr>
          <p:nvPr>
            <p:ph type="dt" sz="half" idx="6"/>
          </p:nvPr>
        </p:nvSpPr>
        <p:spPr>
          <a:xfrm>
            <a:off x="168046" y="6553283"/>
            <a:ext cx="27305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5"/>
              <a:t>SK</a:t>
            </a:r>
            <a:endParaRPr spc="-4" dirty="0"/>
          </a:p>
        </p:txBody>
      </p:sp>
      <p:sp>
        <p:nvSpPr>
          <p:cNvPr id="8" name="object 8"/>
          <p:cNvSpPr txBox="1">
            <a:spLocks noGrp="1"/>
          </p:cNvSpPr>
          <p:nvPr>
            <p:ph type="sldNum" sz="quarter" idx="7"/>
          </p:nvPr>
        </p:nvSpPr>
        <p:spPr>
          <a:xfrm>
            <a:off x="8662543" y="6553283"/>
            <a:ext cx="34417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10"/>
              <a:t>#</a:t>
            </a:r>
            <a:fld id="{81D60167-4931-47E6-BA6A-407CBD079E47}" type="slidenum">
              <a:rPr spc="-10" smtClean="0"/>
              <a:pPr marL="12700">
                <a:lnSpc>
                  <a:spcPts val="1639"/>
                </a:lnSpc>
              </a:pPr>
              <a:t>25</a:t>
            </a:fld>
            <a:endParaRPr spc="-8" dirty="0"/>
          </a:p>
        </p:txBody>
      </p:sp>
      <p:sp>
        <p:nvSpPr>
          <p:cNvPr id="9" name="object 9"/>
          <p:cNvSpPr txBox="1">
            <a:spLocks noGrp="1"/>
          </p:cNvSpPr>
          <p:nvPr>
            <p:ph type="ftr" sz="quarter" idx="5"/>
          </p:nvPr>
        </p:nvSpPr>
        <p:spPr>
          <a:xfrm>
            <a:off x="1171447" y="6572403"/>
            <a:ext cx="6793865" cy="182879"/>
          </a:xfrm>
          <a:prstGeom prst="rect">
            <a:avLst/>
          </a:prstGeom>
        </p:spPr>
        <p:txBody>
          <a:bodyPr vert="horz" wrap="square" lIns="0" tIns="0" rIns="0" bIns="0" rtlCol="0">
            <a:spAutoFit/>
          </a:bodyPr>
          <a:lstStyle>
            <a:defPPr>
              <a:defRPr lang="en-US"/>
            </a:defPPr>
            <a:lvl1pPr marL="0" algn="l" defTabSz="914400" rtl="0" eaLnBrk="1" latinLnBrk="0" hangingPunct="1">
              <a:defRPr sz="1100" b="0" i="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r>
              <a:rPr lang="en-GB" i="0" spc="5"/>
              <a:t>Based</a:t>
            </a:r>
            <a:r>
              <a:rPr lang="en-GB" i="0" spc="-30"/>
              <a:t> </a:t>
            </a:r>
            <a:r>
              <a:rPr lang="en-GB" i="0" spc="5"/>
              <a:t>on</a:t>
            </a:r>
            <a:r>
              <a:rPr lang="en-GB" i="0" spc="-30"/>
              <a:t> </a:t>
            </a:r>
            <a:r>
              <a:rPr lang="en-GB" i="0"/>
              <a:t>the</a:t>
            </a:r>
            <a:r>
              <a:rPr lang="en-GB" i="0" spc="-25"/>
              <a:t> </a:t>
            </a:r>
            <a:r>
              <a:rPr lang="en-GB" i="0" spc="5"/>
              <a:t>book</a:t>
            </a:r>
            <a:r>
              <a:rPr lang="en-GB" i="0" spc="-25"/>
              <a:t> </a:t>
            </a:r>
            <a:r>
              <a:rPr lang="en-GB"/>
              <a:t>The</a:t>
            </a:r>
            <a:r>
              <a:rPr lang="en-GB" spc="-10"/>
              <a:t> </a:t>
            </a:r>
            <a:r>
              <a:rPr lang="en-GB"/>
              <a:t>Practice</a:t>
            </a:r>
            <a:r>
              <a:rPr lang="en-GB" spc="-25"/>
              <a:t> </a:t>
            </a:r>
            <a:r>
              <a:rPr lang="en-GB" spc="5"/>
              <a:t>of</a:t>
            </a:r>
            <a:r>
              <a:rPr lang="en-GB" spc="-10"/>
              <a:t> </a:t>
            </a:r>
            <a:r>
              <a:rPr lang="en-GB"/>
              <a:t>Enterprise</a:t>
            </a:r>
            <a:r>
              <a:rPr lang="en-GB" spc="-55"/>
              <a:t> </a:t>
            </a:r>
            <a:r>
              <a:rPr lang="en-GB"/>
              <a:t>Architecture:</a:t>
            </a:r>
            <a:r>
              <a:rPr lang="en-GB" spc="-80"/>
              <a:t> </a:t>
            </a:r>
            <a:r>
              <a:rPr lang="en-GB"/>
              <a:t>A</a:t>
            </a:r>
            <a:r>
              <a:rPr lang="en-GB" spc="-10"/>
              <a:t> </a:t>
            </a:r>
            <a:r>
              <a:rPr lang="en-GB"/>
              <a:t>Modern</a:t>
            </a:r>
            <a:r>
              <a:rPr lang="en-GB" spc="-30"/>
              <a:t> </a:t>
            </a:r>
            <a:r>
              <a:rPr lang="en-GB"/>
              <a:t>Approach</a:t>
            </a:r>
            <a:r>
              <a:rPr lang="en-GB" spc="-50"/>
              <a:t> </a:t>
            </a:r>
            <a:r>
              <a:rPr lang="en-GB"/>
              <a:t>to</a:t>
            </a:r>
            <a:r>
              <a:rPr lang="en-GB" spc="-10"/>
              <a:t> </a:t>
            </a:r>
            <a:r>
              <a:rPr lang="en-GB"/>
              <a:t>Business</a:t>
            </a:r>
            <a:r>
              <a:rPr lang="en-GB" spc="-65"/>
              <a:t> </a:t>
            </a:r>
            <a:r>
              <a:rPr lang="en-GB" spc="5"/>
              <a:t>and</a:t>
            </a:r>
            <a:r>
              <a:rPr lang="en-GB" spc="-5"/>
              <a:t> </a:t>
            </a:r>
            <a:r>
              <a:rPr lang="en-GB"/>
              <a:t>IT</a:t>
            </a:r>
            <a:r>
              <a:rPr lang="en-GB" spc="-20"/>
              <a:t> </a:t>
            </a:r>
            <a:r>
              <a:rPr lang="en-GB"/>
              <a:t>Alignment</a:t>
            </a:r>
            <a:endParaRPr dirty="0"/>
          </a:p>
        </p:txBody>
      </p:sp>
      <p:sp>
        <p:nvSpPr>
          <p:cNvPr id="6" name="object 6"/>
          <p:cNvSpPr txBox="1">
            <a:spLocks noGrp="1"/>
          </p:cNvSpPr>
          <p:nvPr>
            <p:ph type="title"/>
          </p:nvPr>
        </p:nvSpPr>
        <p:spPr>
          <a:xfrm>
            <a:off x="1720645" y="385454"/>
            <a:ext cx="8642555" cy="686246"/>
          </a:xfrm>
          <a:prstGeom prst="rect">
            <a:avLst/>
          </a:prstGeom>
        </p:spPr>
        <p:txBody>
          <a:bodyPr vert="horz" wrap="square" lIns="0" tIns="9049" rIns="0" bIns="0" rtlCol="0" anchor="ctr">
            <a:spAutoFit/>
          </a:bodyPr>
          <a:lstStyle/>
          <a:p>
            <a:pPr marL="9525">
              <a:lnSpc>
                <a:spcPct val="100000"/>
              </a:lnSpc>
              <a:spcBef>
                <a:spcPts val="71"/>
              </a:spcBef>
            </a:pPr>
            <a:r>
              <a:rPr spc="-4" dirty="0"/>
              <a:t>Enabling and Supporting EA</a:t>
            </a:r>
            <a:r>
              <a:rPr spc="-94" dirty="0"/>
              <a:t> </a:t>
            </a:r>
            <a:r>
              <a:rPr spc="-4" dirty="0"/>
              <a:t>Domains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42575" y="76199"/>
            <a:ext cx="4503896" cy="136576"/>
          </a:xfrm>
          <a:prstGeom prst="rect">
            <a:avLst/>
          </a:prstGeom>
        </p:spPr>
        <p:txBody>
          <a:bodyPr vert="horz" wrap="square" lIns="0" tIns="9525" rIns="0" bIns="0" rtlCol="0">
            <a:spAutoFit/>
          </a:bodyPr>
          <a:lstStyle/>
          <a:p>
            <a:pPr marL="9525">
              <a:spcBef>
                <a:spcPts val="75"/>
              </a:spcBef>
            </a:pPr>
            <a:r>
              <a:rPr sz="825" dirty="0">
                <a:solidFill>
                  <a:srgbClr val="FFFFFF"/>
                </a:solidFill>
                <a:latin typeface="Arial"/>
                <a:cs typeface="Arial"/>
              </a:rPr>
              <a:t>The course</a:t>
            </a:r>
            <a:r>
              <a:rPr sz="825" spc="-15" dirty="0">
                <a:solidFill>
                  <a:srgbClr val="FFFFFF"/>
                </a:solidFill>
                <a:latin typeface="Arial"/>
                <a:cs typeface="Arial"/>
              </a:rPr>
              <a:t> </a:t>
            </a:r>
            <a:r>
              <a:rPr sz="825" dirty="0">
                <a:solidFill>
                  <a:srgbClr val="FFFFFF"/>
                </a:solidFill>
                <a:latin typeface="Arial"/>
                <a:cs typeface="Arial"/>
              </a:rPr>
              <a:t>of</a:t>
            </a:r>
            <a:r>
              <a:rPr sz="825" spc="-23" dirty="0">
                <a:solidFill>
                  <a:srgbClr val="FFFFFF"/>
                </a:solidFill>
                <a:latin typeface="Arial"/>
                <a:cs typeface="Arial"/>
              </a:rPr>
              <a:t> </a:t>
            </a:r>
            <a:r>
              <a:rPr sz="825" dirty="0">
                <a:solidFill>
                  <a:srgbClr val="FFFFFF"/>
                </a:solidFill>
                <a:latin typeface="Arial"/>
                <a:cs typeface="Arial"/>
              </a:rPr>
              <a:t>lectures</a:t>
            </a:r>
            <a:r>
              <a:rPr sz="825" spc="-23" dirty="0">
                <a:solidFill>
                  <a:srgbClr val="FFFFFF"/>
                </a:solidFill>
                <a:latin typeface="Arial"/>
                <a:cs typeface="Arial"/>
              </a:rPr>
              <a:t> </a:t>
            </a:r>
            <a:r>
              <a:rPr sz="825" dirty="0">
                <a:solidFill>
                  <a:srgbClr val="FFFFFF"/>
                </a:solidFill>
                <a:latin typeface="Arial"/>
                <a:cs typeface="Arial"/>
              </a:rPr>
              <a:t>on</a:t>
            </a:r>
            <a:r>
              <a:rPr sz="825" spc="4" dirty="0">
                <a:solidFill>
                  <a:srgbClr val="FFFFFF"/>
                </a:solidFill>
                <a:latin typeface="Arial"/>
                <a:cs typeface="Arial"/>
              </a:rPr>
              <a:t> </a:t>
            </a:r>
            <a:r>
              <a:rPr sz="825" dirty="0">
                <a:solidFill>
                  <a:srgbClr val="FFFFFF"/>
                </a:solidFill>
                <a:latin typeface="Arial"/>
                <a:cs typeface="Arial"/>
              </a:rPr>
              <a:t>enterprise</a:t>
            </a:r>
            <a:r>
              <a:rPr sz="825" spc="-38" dirty="0">
                <a:solidFill>
                  <a:srgbClr val="FFFFFF"/>
                </a:solidFill>
                <a:latin typeface="Arial"/>
                <a:cs typeface="Arial"/>
              </a:rPr>
              <a:t> </a:t>
            </a:r>
            <a:r>
              <a:rPr sz="825" dirty="0">
                <a:solidFill>
                  <a:srgbClr val="FFFFFF"/>
                </a:solidFill>
                <a:latin typeface="Arial"/>
                <a:cs typeface="Arial"/>
              </a:rPr>
              <a:t>architecture</a:t>
            </a:r>
            <a:r>
              <a:rPr sz="825" spc="-56" dirty="0">
                <a:solidFill>
                  <a:srgbClr val="FFFFFF"/>
                </a:solidFill>
                <a:latin typeface="Arial"/>
                <a:cs typeface="Arial"/>
              </a:rPr>
              <a:t> </a:t>
            </a:r>
            <a:r>
              <a:rPr sz="825" dirty="0">
                <a:solidFill>
                  <a:srgbClr val="FFFFFF"/>
                </a:solidFill>
                <a:latin typeface="Arial"/>
                <a:cs typeface="Arial"/>
              </a:rPr>
              <a:t>by</a:t>
            </a:r>
            <a:r>
              <a:rPr sz="825" spc="-4" dirty="0">
                <a:solidFill>
                  <a:srgbClr val="FFFFFF"/>
                </a:solidFill>
                <a:latin typeface="Arial"/>
                <a:cs typeface="Arial"/>
              </a:rPr>
              <a:t> </a:t>
            </a:r>
            <a:r>
              <a:rPr sz="825" dirty="0">
                <a:solidFill>
                  <a:srgbClr val="FFFFFF"/>
                </a:solidFill>
                <a:latin typeface="Arial"/>
                <a:cs typeface="Arial"/>
              </a:rPr>
              <a:t>Svyatoslav</a:t>
            </a:r>
            <a:r>
              <a:rPr sz="825" spc="-26" dirty="0">
                <a:solidFill>
                  <a:srgbClr val="FFFFFF"/>
                </a:solidFill>
                <a:latin typeface="Arial"/>
                <a:cs typeface="Arial"/>
              </a:rPr>
              <a:t> </a:t>
            </a:r>
            <a:r>
              <a:rPr sz="825" dirty="0">
                <a:solidFill>
                  <a:srgbClr val="FFFFFF"/>
                </a:solidFill>
                <a:latin typeface="Arial"/>
                <a:cs typeface="Arial"/>
              </a:rPr>
              <a:t>Kotusev</a:t>
            </a:r>
            <a:r>
              <a:rPr sz="825" spc="-41" dirty="0">
                <a:solidFill>
                  <a:srgbClr val="FFFFFF"/>
                </a:solidFill>
                <a:latin typeface="Arial"/>
                <a:cs typeface="Arial"/>
              </a:rPr>
              <a:t> </a:t>
            </a:r>
            <a:r>
              <a:rPr sz="825" spc="-4" dirty="0">
                <a:solidFill>
                  <a:srgbClr val="FFFFFF"/>
                </a:solidFill>
                <a:latin typeface="Arial"/>
                <a:cs typeface="Arial"/>
              </a:rPr>
              <a:t>(kotusev@kotusev.com)</a:t>
            </a:r>
            <a:endParaRPr sz="825">
              <a:latin typeface="Arial"/>
              <a:cs typeface="Arial"/>
            </a:endParaRPr>
          </a:p>
        </p:txBody>
      </p:sp>
      <p:sp>
        <p:nvSpPr>
          <p:cNvPr id="5" name="object 5"/>
          <p:cNvSpPr txBox="1"/>
          <p:nvPr/>
        </p:nvSpPr>
        <p:spPr>
          <a:xfrm>
            <a:off x="2213944" y="4225224"/>
            <a:ext cx="7260244" cy="840615"/>
          </a:xfrm>
          <a:prstGeom prst="rect">
            <a:avLst/>
          </a:prstGeom>
        </p:spPr>
        <p:txBody>
          <a:bodyPr vert="horz" wrap="square" lIns="0" tIns="9525" rIns="0" bIns="0" rtlCol="0">
            <a:spAutoFit/>
          </a:bodyPr>
          <a:lstStyle/>
          <a:p>
            <a:pPr marL="9525" marR="3810">
              <a:spcBef>
                <a:spcPts val="75"/>
              </a:spcBef>
            </a:pPr>
            <a:r>
              <a:rPr spc="-19" dirty="0">
                <a:latin typeface="Arial"/>
                <a:cs typeface="Arial"/>
              </a:rPr>
              <a:t>Generally, </a:t>
            </a:r>
            <a:r>
              <a:rPr spc="-4" dirty="0">
                <a:latin typeface="Arial"/>
                <a:cs typeface="Arial"/>
              </a:rPr>
              <a:t>enterprise </a:t>
            </a:r>
            <a:r>
              <a:rPr dirty="0">
                <a:latin typeface="Arial"/>
                <a:cs typeface="Arial"/>
              </a:rPr>
              <a:t>architecture can </a:t>
            </a:r>
            <a:r>
              <a:rPr spc="-4" dirty="0">
                <a:latin typeface="Arial"/>
                <a:cs typeface="Arial"/>
              </a:rPr>
              <a:t>describe </a:t>
            </a:r>
            <a:r>
              <a:rPr dirty="0">
                <a:latin typeface="Arial"/>
                <a:cs typeface="Arial"/>
              </a:rPr>
              <a:t>any  domains considered as important </a:t>
            </a:r>
            <a:r>
              <a:rPr spc="4" dirty="0">
                <a:latin typeface="Arial"/>
                <a:cs typeface="Arial"/>
              </a:rPr>
              <a:t>from </a:t>
            </a:r>
            <a:r>
              <a:rPr dirty="0">
                <a:latin typeface="Arial"/>
                <a:cs typeface="Arial"/>
              </a:rPr>
              <a:t>the </a:t>
            </a:r>
            <a:r>
              <a:rPr spc="-4" dirty="0">
                <a:latin typeface="Arial"/>
                <a:cs typeface="Arial"/>
              </a:rPr>
              <a:t>perspective</a:t>
            </a:r>
            <a:r>
              <a:rPr spc="-120" dirty="0">
                <a:latin typeface="Arial"/>
                <a:cs typeface="Arial"/>
              </a:rPr>
              <a:t> </a:t>
            </a:r>
            <a:r>
              <a:rPr spc="4" dirty="0">
                <a:latin typeface="Arial"/>
                <a:cs typeface="Arial"/>
              </a:rPr>
              <a:t>of  </a:t>
            </a:r>
            <a:r>
              <a:rPr dirty="0">
                <a:latin typeface="Arial"/>
                <a:cs typeface="Arial"/>
              </a:rPr>
              <a:t>the relationship </a:t>
            </a:r>
            <a:r>
              <a:rPr spc="-4" dirty="0">
                <a:latin typeface="Arial"/>
                <a:cs typeface="Arial"/>
              </a:rPr>
              <a:t>between </a:t>
            </a:r>
            <a:r>
              <a:rPr dirty="0">
                <a:latin typeface="Arial"/>
                <a:cs typeface="Arial"/>
              </a:rPr>
              <a:t>business and</a:t>
            </a:r>
            <a:r>
              <a:rPr spc="-19" dirty="0">
                <a:latin typeface="Arial"/>
                <a:cs typeface="Arial"/>
              </a:rPr>
              <a:t> </a:t>
            </a:r>
            <a:r>
              <a:rPr dirty="0">
                <a:latin typeface="Arial"/>
                <a:cs typeface="Arial"/>
              </a:rPr>
              <a:t>IT</a:t>
            </a:r>
          </a:p>
        </p:txBody>
      </p:sp>
      <p:sp>
        <p:nvSpPr>
          <p:cNvPr id="6" name="object 6"/>
          <p:cNvSpPr txBox="1">
            <a:spLocks noGrp="1"/>
          </p:cNvSpPr>
          <p:nvPr>
            <p:ph type="title"/>
          </p:nvPr>
        </p:nvSpPr>
        <p:spPr>
          <a:xfrm>
            <a:off x="2330245" y="385454"/>
            <a:ext cx="5611796" cy="686246"/>
          </a:xfrm>
          <a:prstGeom prst="rect">
            <a:avLst/>
          </a:prstGeom>
        </p:spPr>
        <p:txBody>
          <a:bodyPr vert="horz" wrap="square" lIns="0" tIns="9049" rIns="0" bIns="0" rtlCol="0" anchor="ctr">
            <a:spAutoFit/>
          </a:bodyPr>
          <a:lstStyle/>
          <a:p>
            <a:pPr marL="9525">
              <a:lnSpc>
                <a:spcPct val="100000"/>
              </a:lnSpc>
              <a:spcBef>
                <a:spcPts val="71"/>
              </a:spcBef>
            </a:pPr>
            <a:r>
              <a:rPr spc="-8" dirty="0"/>
              <a:t>The </a:t>
            </a:r>
            <a:r>
              <a:rPr spc="-4" dirty="0"/>
              <a:t>Stack of EA</a:t>
            </a:r>
            <a:r>
              <a:rPr spc="-120" dirty="0"/>
              <a:t> </a:t>
            </a:r>
            <a:r>
              <a:rPr spc="-8" dirty="0"/>
              <a:t>Domains</a:t>
            </a:r>
          </a:p>
        </p:txBody>
      </p:sp>
      <p:sp>
        <p:nvSpPr>
          <p:cNvPr id="7" name="object 7"/>
          <p:cNvSpPr/>
          <p:nvPr/>
        </p:nvSpPr>
        <p:spPr>
          <a:xfrm>
            <a:off x="1494503" y="1529333"/>
            <a:ext cx="7756177" cy="2029944"/>
          </a:xfrm>
          <a:prstGeom prst="rect">
            <a:avLst/>
          </a:prstGeom>
          <a:blipFill>
            <a:blip r:embed="rId2" cstate="print"/>
            <a:stretch>
              <a:fillRect/>
            </a:stretch>
          </a:blipFill>
        </p:spPr>
        <p:txBody>
          <a:bodyPr wrap="square" lIns="0" tIns="0" rIns="0" bIns="0" rtlCol="0"/>
          <a:lstStyle/>
          <a:p>
            <a:endParaRPr sz="1350"/>
          </a:p>
        </p:txBody>
      </p:sp>
      <p:sp>
        <p:nvSpPr>
          <p:cNvPr id="8" name="object 8"/>
          <p:cNvSpPr txBox="1">
            <a:spLocks noGrp="1"/>
          </p:cNvSpPr>
          <p:nvPr>
            <p:ph type="dt" sz="half" idx="6"/>
          </p:nvPr>
        </p:nvSpPr>
        <p:spPr>
          <a:xfrm>
            <a:off x="168046" y="6553283"/>
            <a:ext cx="27305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5"/>
              <a:t>SK</a:t>
            </a:r>
            <a:endParaRPr spc="-4" dirty="0"/>
          </a:p>
        </p:txBody>
      </p:sp>
      <p:sp>
        <p:nvSpPr>
          <p:cNvPr id="9" name="object 9"/>
          <p:cNvSpPr txBox="1">
            <a:spLocks noGrp="1"/>
          </p:cNvSpPr>
          <p:nvPr>
            <p:ph type="sldNum" sz="quarter" idx="7"/>
          </p:nvPr>
        </p:nvSpPr>
        <p:spPr>
          <a:xfrm>
            <a:off x="8662543" y="6553283"/>
            <a:ext cx="34417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10"/>
              <a:t>#</a:t>
            </a:r>
            <a:fld id="{81D60167-4931-47E6-BA6A-407CBD079E47}" type="slidenum">
              <a:rPr spc="-10" smtClean="0"/>
              <a:pPr marL="12700">
                <a:lnSpc>
                  <a:spcPts val="1639"/>
                </a:lnSpc>
              </a:pPr>
              <a:t>26</a:t>
            </a:fld>
            <a:endParaRPr spc="-8" dirty="0"/>
          </a:p>
        </p:txBody>
      </p:sp>
      <p:sp>
        <p:nvSpPr>
          <p:cNvPr id="10" name="object 10"/>
          <p:cNvSpPr txBox="1">
            <a:spLocks noGrp="1"/>
          </p:cNvSpPr>
          <p:nvPr>
            <p:ph type="ftr" sz="quarter" idx="5"/>
          </p:nvPr>
        </p:nvSpPr>
        <p:spPr>
          <a:xfrm>
            <a:off x="1171447" y="6572403"/>
            <a:ext cx="6793865" cy="182879"/>
          </a:xfrm>
          <a:prstGeom prst="rect">
            <a:avLst/>
          </a:prstGeom>
        </p:spPr>
        <p:txBody>
          <a:bodyPr vert="horz" wrap="square" lIns="0" tIns="0" rIns="0" bIns="0" rtlCol="0">
            <a:spAutoFit/>
          </a:bodyPr>
          <a:lstStyle>
            <a:defPPr>
              <a:defRPr lang="en-US"/>
            </a:defPPr>
            <a:lvl1pPr marL="0" algn="l" defTabSz="914400" rtl="0" eaLnBrk="1" latinLnBrk="0" hangingPunct="1">
              <a:defRPr sz="1100" b="0" i="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r>
              <a:rPr lang="en-GB" i="0" spc="5"/>
              <a:t>Based</a:t>
            </a:r>
            <a:r>
              <a:rPr lang="en-GB" i="0" spc="-30"/>
              <a:t> </a:t>
            </a:r>
            <a:r>
              <a:rPr lang="en-GB" i="0" spc="5"/>
              <a:t>on</a:t>
            </a:r>
            <a:r>
              <a:rPr lang="en-GB" i="0" spc="-30"/>
              <a:t> </a:t>
            </a:r>
            <a:r>
              <a:rPr lang="en-GB" i="0"/>
              <a:t>the</a:t>
            </a:r>
            <a:r>
              <a:rPr lang="en-GB" i="0" spc="-25"/>
              <a:t> </a:t>
            </a:r>
            <a:r>
              <a:rPr lang="en-GB" i="0" spc="5"/>
              <a:t>book</a:t>
            </a:r>
            <a:r>
              <a:rPr lang="en-GB" i="0" spc="-25"/>
              <a:t> </a:t>
            </a:r>
            <a:r>
              <a:rPr lang="en-GB"/>
              <a:t>The</a:t>
            </a:r>
            <a:r>
              <a:rPr lang="en-GB" spc="-10"/>
              <a:t> </a:t>
            </a:r>
            <a:r>
              <a:rPr lang="en-GB"/>
              <a:t>Practice</a:t>
            </a:r>
            <a:r>
              <a:rPr lang="en-GB" spc="-25"/>
              <a:t> </a:t>
            </a:r>
            <a:r>
              <a:rPr lang="en-GB" spc="5"/>
              <a:t>of</a:t>
            </a:r>
            <a:r>
              <a:rPr lang="en-GB" spc="-10"/>
              <a:t> </a:t>
            </a:r>
            <a:r>
              <a:rPr lang="en-GB"/>
              <a:t>Enterprise</a:t>
            </a:r>
            <a:r>
              <a:rPr lang="en-GB" spc="-55"/>
              <a:t> </a:t>
            </a:r>
            <a:r>
              <a:rPr lang="en-GB"/>
              <a:t>Architecture:</a:t>
            </a:r>
            <a:r>
              <a:rPr lang="en-GB" spc="-80"/>
              <a:t> </a:t>
            </a:r>
            <a:r>
              <a:rPr lang="en-GB"/>
              <a:t>A</a:t>
            </a:r>
            <a:r>
              <a:rPr lang="en-GB" spc="-10"/>
              <a:t> </a:t>
            </a:r>
            <a:r>
              <a:rPr lang="en-GB"/>
              <a:t>Modern</a:t>
            </a:r>
            <a:r>
              <a:rPr lang="en-GB" spc="-30"/>
              <a:t> </a:t>
            </a:r>
            <a:r>
              <a:rPr lang="en-GB"/>
              <a:t>Approach</a:t>
            </a:r>
            <a:r>
              <a:rPr lang="en-GB" spc="-50"/>
              <a:t> </a:t>
            </a:r>
            <a:r>
              <a:rPr lang="en-GB"/>
              <a:t>to</a:t>
            </a:r>
            <a:r>
              <a:rPr lang="en-GB" spc="-10"/>
              <a:t> </a:t>
            </a:r>
            <a:r>
              <a:rPr lang="en-GB"/>
              <a:t>Business</a:t>
            </a:r>
            <a:r>
              <a:rPr lang="en-GB" spc="-65"/>
              <a:t> </a:t>
            </a:r>
            <a:r>
              <a:rPr lang="en-GB" spc="5"/>
              <a:t>and</a:t>
            </a:r>
            <a:r>
              <a:rPr lang="en-GB" spc="-5"/>
              <a:t> </a:t>
            </a:r>
            <a:r>
              <a:rPr lang="en-GB"/>
              <a:t>IT</a:t>
            </a:r>
            <a:r>
              <a:rPr lang="en-GB" spc="-20"/>
              <a:t> </a:t>
            </a:r>
            <a:r>
              <a:rPr lang="en-GB"/>
              <a:t>Alignment</a:t>
            </a: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451C-F2A8-4A01-8410-5A7C4CD417C7}"/>
              </a:ext>
            </a:extLst>
          </p:cNvPr>
          <p:cNvSpPr>
            <a:spLocks noGrp="1"/>
          </p:cNvSpPr>
          <p:nvPr>
            <p:ph type="title"/>
          </p:nvPr>
        </p:nvSpPr>
        <p:spPr/>
        <p:txBody>
          <a:bodyPr/>
          <a:lstStyle/>
          <a:p>
            <a:r>
              <a:rPr lang="en-GB" dirty="0"/>
              <a:t>Also see this:</a:t>
            </a:r>
          </a:p>
        </p:txBody>
      </p:sp>
      <p:sp>
        <p:nvSpPr>
          <p:cNvPr id="3" name="Content Placeholder 2">
            <a:extLst>
              <a:ext uri="{FF2B5EF4-FFF2-40B4-BE49-F238E27FC236}">
                <a16:creationId xmlns:a16="http://schemas.microsoft.com/office/drawing/2014/main" id="{AD75AD24-15D8-4AF9-8006-F7774B34C97A}"/>
              </a:ext>
            </a:extLst>
          </p:cNvPr>
          <p:cNvSpPr>
            <a:spLocks noGrp="1"/>
          </p:cNvSpPr>
          <p:nvPr>
            <p:ph idx="1"/>
          </p:nvPr>
        </p:nvSpPr>
        <p:spPr/>
        <p:txBody>
          <a:bodyPr/>
          <a:lstStyle/>
          <a:p>
            <a:r>
              <a:rPr lang="en-GB">
                <a:hlinkClick r:id="rId2"/>
              </a:rPr>
              <a:t>https://www.youtube.com/watch?v=9TVc32M_gIY</a:t>
            </a:r>
            <a:endParaRPr lang="en-GB"/>
          </a:p>
          <a:p>
            <a:endParaRPr lang="en-GB"/>
          </a:p>
        </p:txBody>
      </p:sp>
    </p:spTree>
    <p:extLst>
      <p:ext uri="{BB962C8B-B14F-4D97-AF65-F5344CB8AC3E}">
        <p14:creationId xmlns:p14="http://schemas.microsoft.com/office/powerpoint/2010/main" val="2536574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Terminology: Layers</a:t>
            </a:r>
          </a:p>
        </p:txBody>
      </p:sp>
      <p:sp>
        <p:nvSpPr>
          <p:cNvPr id="3" name="Slide Number Placeholder 2"/>
          <p:cNvSpPr>
            <a:spLocks noGrp="1"/>
          </p:cNvSpPr>
          <p:nvPr>
            <p:ph type="sldNum" sz="quarter" idx="10"/>
          </p:nvPr>
        </p:nvSpPr>
        <p:spPr/>
        <p:txBody>
          <a:bodyPr/>
          <a:lstStyle/>
          <a:p>
            <a:pPr>
              <a:defRPr/>
            </a:pPr>
            <a:fld id="{3C7DC2BC-9C26-42ED-9786-2E2FE499DF6C}" type="slidenum">
              <a:rPr lang="en-US" smtClean="0"/>
              <a:pPr>
                <a:defRPr/>
              </a:pPr>
              <a:t>28</a:t>
            </a:fld>
            <a:endParaRPr lang="en-US"/>
          </a:p>
        </p:txBody>
      </p:sp>
      <p:graphicFrame>
        <p:nvGraphicFramePr>
          <p:cNvPr id="7" name="Table 6"/>
          <p:cNvGraphicFramePr>
            <a:graphicFrameLocks noGrp="1"/>
          </p:cNvGraphicFramePr>
          <p:nvPr/>
        </p:nvGraphicFramePr>
        <p:xfrm>
          <a:off x="1981201" y="1143001"/>
          <a:ext cx="8223081" cy="4656869"/>
        </p:xfrm>
        <a:graphic>
          <a:graphicData uri="http://schemas.openxmlformats.org/drawingml/2006/table">
            <a:tbl>
              <a:tblPr firstRow="1" bandRow="1">
                <a:tableStyleId>{5C22544A-7EE6-4342-B048-85BDC9FD1C3A}</a:tableStyleId>
              </a:tblPr>
              <a:tblGrid>
                <a:gridCol w="1084943">
                  <a:extLst>
                    <a:ext uri="{9D8B030D-6E8A-4147-A177-3AD203B41FA5}">
                      <a16:colId xmlns:a16="http://schemas.microsoft.com/office/drawing/2014/main" val="20000"/>
                    </a:ext>
                  </a:extLst>
                </a:gridCol>
                <a:gridCol w="2673116">
                  <a:extLst>
                    <a:ext uri="{9D8B030D-6E8A-4147-A177-3AD203B41FA5}">
                      <a16:colId xmlns:a16="http://schemas.microsoft.com/office/drawing/2014/main" val="20001"/>
                    </a:ext>
                  </a:extLst>
                </a:gridCol>
                <a:gridCol w="4465022">
                  <a:extLst>
                    <a:ext uri="{9D8B030D-6E8A-4147-A177-3AD203B41FA5}">
                      <a16:colId xmlns:a16="http://schemas.microsoft.com/office/drawing/2014/main" val="20002"/>
                    </a:ext>
                  </a:extLst>
                </a:gridCol>
              </a:tblGrid>
              <a:tr h="302381">
                <a:tc>
                  <a:txBody>
                    <a:bodyPr/>
                    <a:lstStyle/>
                    <a:p>
                      <a:pPr algn="ctr"/>
                      <a:r>
                        <a:rPr lang="en-US" sz="1300" dirty="0"/>
                        <a:t>Layers</a:t>
                      </a:r>
                    </a:p>
                  </a:txBody>
                  <a:tcPr marL="53789" marR="53789" marT="31173" marB="31173">
                    <a:solidFill>
                      <a:srgbClr val="A51C30"/>
                    </a:solidFill>
                  </a:tcPr>
                </a:tc>
                <a:tc>
                  <a:txBody>
                    <a:bodyPr/>
                    <a:lstStyle/>
                    <a:p>
                      <a:r>
                        <a:rPr lang="en-US" sz="1300" b="1" dirty="0"/>
                        <a:t>Definition</a:t>
                      </a:r>
                    </a:p>
                  </a:txBody>
                  <a:tcPr marL="53789" marR="53789" marT="31173" marB="31173">
                    <a:solidFill>
                      <a:srgbClr val="A51C30"/>
                    </a:solidFill>
                  </a:tcPr>
                </a:tc>
                <a:tc>
                  <a:txBody>
                    <a:bodyPr/>
                    <a:lstStyle/>
                    <a:p>
                      <a:r>
                        <a:rPr lang="en-US" sz="1300" dirty="0"/>
                        <a:t>Examples</a:t>
                      </a:r>
                    </a:p>
                  </a:txBody>
                  <a:tcPr marL="53789" marR="53789" marT="31173" marB="31173">
                    <a:solidFill>
                      <a:srgbClr val="A51C30"/>
                    </a:solidFill>
                  </a:tcPr>
                </a:tc>
                <a:extLst>
                  <a:ext uri="{0D108BD9-81ED-4DB2-BD59-A6C34878D82A}">
                    <a16:rowId xmlns:a16="http://schemas.microsoft.com/office/drawing/2014/main" val="10000"/>
                  </a:ext>
                </a:extLst>
              </a:tr>
              <a:tr h="150443">
                <a:tc>
                  <a:txBody>
                    <a:bodyPr/>
                    <a:lstStyle/>
                    <a:p>
                      <a:pPr algn="ctr"/>
                      <a:r>
                        <a:rPr lang="en-US" sz="1100" b="1" dirty="0"/>
                        <a:t>User </a:t>
                      </a:r>
                      <a:r>
                        <a:rPr lang="en-US" sz="1100" b="1" dirty="0" err="1"/>
                        <a:t>eXperience</a:t>
                      </a:r>
                      <a:endParaRPr lang="en-US" sz="1100" dirty="0"/>
                    </a:p>
                  </a:txBody>
                  <a:tcPr marL="53789" marR="53789" marT="31173" marB="31173"/>
                </a:tc>
                <a:tc>
                  <a:txBody>
                    <a:bodyPr/>
                    <a:lstStyle/>
                    <a:p>
                      <a:pPr marL="0" marR="0" indent="0" algn="l" defTabSz="1462971" rtl="0" eaLnBrk="1" fontAlgn="auto" latinLnBrk="0" hangingPunct="1">
                        <a:lnSpc>
                          <a:spcPct val="100000"/>
                        </a:lnSpc>
                        <a:spcBef>
                          <a:spcPts val="0"/>
                        </a:spcBef>
                        <a:spcAft>
                          <a:spcPts val="0"/>
                        </a:spcAft>
                        <a:buClrTx/>
                        <a:buSzTx/>
                        <a:buFontTx/>
                        <a:buNone/>
                        <a:tabLst/>
                        <a:defRPr/>
                      </a:pPr>
                      <a:r>
                        <a:rPr lang="en-US" sz="1100" b="0" dirty="0"/>
                        <a:t>End-user look-and-feel and navigation style of an application or service.</a:t>
                      </a:r>
                    </a:p>
                  </a:txBody>
                  <a:tcPr marL="53789" marR="53789" marT="31173" marB="31173"/>
                </a:tc>
                <a:tc>
                  <a:txBody>
                    <a:bodyPr/>
                    <a:lstStyle/>
                    <a:p>
                      <a:r>
                        <a:rPr lang="en-US" sz="1100" dirty="0"/>
                        <a:t>Appearance of the Harvard brand, color schemes, use of ‘breadcrumbs’, position and appearance of navigation bars.</a:t>
                      </a:r>
                    </a:p>
                  </a:txBody>
                  <a:tcPr marL="53789" marR="53789" marT="31173" marB="31173"/>
                </a:tc>
                <a:extLst>
                  <a:ext uri="{0D108BD9-81ED-4DB2-BD59-A6C34878D82A}">
                    <a16:rowId xmlns:a16="http://schemas.microsoft.com/office/drawing/2014/main" val="10001"/>
                  </a:ext>
                </a:extLst>
              </a:tr>
              <a:tr h="179020">
                <a:tc>
                  <a:txBody>
                    <a:bodyPr/>
                    <a:lstStyle/>
                    <a:p>
                      <a:pPr algn="ctr"/>
                      <a:r>
                        <a:rPr lang="en-US" sz="1100" b="1" dirty="0"/>
                        <a:t>Applications, services, </a:t>
                      </a:r>
                      <a:r>
                        <a:rPr lang="en-US" sz="1100" b="1" dirty="0" err="1"/>
                        <a:t>SaaS</a:t>
                      </a:r>
                      <a:endParaRPr lang="en-US" sz="1100" dirty="0"/>
                    </a:p>
                  </a:txBody>
                  <a:tcPr marL="53789" marR="53789" marT="31173" marB="31173"/>
                </a:tc>
                <a:tc>
                  <a:txBody>
                    <a:bodyPr/>
                    <a:lstStyle/>
                    <a:p>
                      <a:pPr marL="0" marR="0" indent="0" algn="l" defTabSz="1462971" rtl="0" eaLnBrk="1" fontAlgn="auto" latinLnBrk="0" hangingPunct="1">
                        <a:lnSpc>
                          <a:spcPct val="100000"/>
                        </a:lnSpc>
                        <a:spcBef>
                          <a:spcPts val="0"/>
                        </a:spcBef>
                        <a:spcAft>
                          <a:spcPts val="0"/>
                        </a:spcAft>
                        <a:buClrTx/>
                        <a:buSzTx/>
                        <a:buFontTx/>
                        <a:buNone/>
                        <a:tabLst/>
                        <a:defRPr/>
                      </a:pPr>
                      <a:r>
                        <a:rPr lang="en-US" sz="1100" b="0" dirty="0"/>
                        <a:t>Algorithms and code that provide technical or business value.</a:t>
                      </a:r>
                    </a:p>
                    <a:p>
                      <a:endParaRPr lang="en-US" sz="1100" b="0" dirty="0"/>
                    </a:p>
                  </a:txBody>
                  <a:tcPr marL="53789" marR="53789" marT="31173" marB="31173"/>
                </a:tc>
                <a:tc>
                  <a:txBody>
                    <a:bodyPr/>
                    <a:lstStyle/>
                    <a:p>
                      <a:r>
                        <a:rPr lang="en-US" sz="1100" dirty="0"/>
                        <a:t>Large-scale apps such as SIS,</a:t>
                      </a:r>
                      <a:r>
                        <a:rPr lang="en-US" sz="1100" baseline="0" dirty="0"/>
                        <a:t> </a:t>
                      </a:r>
                      <a:r>
                        <a:rPr lang="en-US" sz="1100" dirty="0"/>
                        <a:t>small apps such as Electronic Submission Tracking and Reporting (ESTR), services such as </a:t>
                      </a:r>
                      <a:r>
                        <a:rPr lang="en-US" sz="1100" dirty="0" err="1"/>
                        <a:t>Informatica</a:t>
                      </a:r>
                      <a:r>
                        <a:rPr lang="en-US" sz="1100" dirty="0"/>
                        <a:t> for data</a:t>
                      </a:r>
                      <a:r>
                        <a:rPr lang="en-US" sz="1100" baseline="0" dirty="0"/>
                        <a:t> transfers, and </a:t>
                      </a:r>
                      <a:r>
                        <a:rPr lang="en-US" sz="1100" dirty="0"/>
                        <a:t>Software-as-a-Service solutions such as Office365.</a:t>
                      </a:r>
                    </a:p>
                  </a:txBody>
                  <a:tcPr marL="53789" marR="53789" marT="31173" marB="31173"/>
                </a:tc>
                <a:extLst>
                  <a:ext uri="{0D108BD9-81ED-4DB2-BD59-A6C34878D82A}">
                    <a16:rowId xmlns:a16="http://schemas.microsoft.com/office/drawing/2014/main" val="10002"/>
                  </a:ext>
                </a:extLst>
              </a:tr>
              <a:tr h="213711">
                <a:tc>
                  <a:txBody>
                    <a:bodyPr/>
                    <a:lstStyle/>
                    <a:p>
                      <a:pPr algn="ctr"/>
                      <a:r>
                        <a:rPr lang="en-US" sz="1100" b="1" dirty="0"/>
                        <a:t>Interoperation</a:t>
                      </a:r>
                      <a:endParaRPr lang="en-US" sz="1100" dirty="0"/>
                    </a:p>
                  </a:txBody>
                  <a:tcPr marL="53789" marR="53789" marT="31173" marB="31173"/>
                </a:tc>
                <a:tc>
                  <a:txBody>
                    <a:bodyPr/>
                    <a:lstStyle/>
                    <a:p>
                      <a:r>
                        <a:rPr lang="en-US" sz="1100" b="0" dirty="0"/>
                        <a:t>Exchanges of information and</a:t>
                      </a:r>
                      <a:r>
                        <a:rPr lang="en-US" sz="1100" b="0" baseline="0" dirty="0"/>
                        <a:t> provisioning of business transactions between different applications and services.</a:t>
                      </a:r>
                      <a:endParaRPr lang="en-US" sz="1100" b="0" dirty="0"/>
                    </a:p>
                  </a:txBody>
                  <a:tcPr marL="53789" marR="53789" marT="31173" marB="31173"/>
                </a:tc>
                <a:tc>
                  <a:txBody>
                    <a:bodyPr/>
                    <a:lstStyle/>
                    <a:p>
                      <a:r>
                        <a:rPr lang="en-US" sz="1100" dirty="0"/>
                        <a:t>Information </a:t>
                      </a:r>
                      <a:r>
                        <a:rPr lang="en-US" sz="1100" baseline="0" dirty="0"/>
                        <a:t>exchanges include t</a:t>
                      </a:r>
                      <a:r>
                        <a:rPr lang="en-US" sz="1100" dirty="0"/>
                        <a:t>ransfers of student</a:t>
                      </a:r>
                      <a:r>
                        <a:rPr lang="en-US" sz="1100" baseline="0" dirty="0"/>
                        <a:t> registration from SIS to central directories, or transfer of account balance values from financial to CRM systems. One remote service is IAM’s Authentication service.</a:t>
                      </a:r>
                      <a:endParaRPr lang="en-US" sz="1100" dirty="0"/>
                    </a:p>
                  </a:txBody>
                  <a:tcPr marL="53789" marR="53789" marT="31173" marB="31173"/>
                </a:tc>
                <a:extLst>
                  <a:ext uri="{0D108BD9-81ED-4DB2-BD59-A6C34878D82A}">
                    <a16:rowId xmlns:a16="http://schemas.microsoft.com/office/drawing/2014/main" val="10003"/>
                  </a:ext>
                </a:extLst>
              </a:tr>
              <a:tr h="202132">
                <a:tc>
                  <a:txBody>
                    <a:bodyPr/>
                    <a:lstStyle/>
                    <a:p>
                      <a:pPr algn="ctr"/>
                      <a:r>
                        <a:rPr lang="en-US" sz="1100" b="1" dirty="0"/>
                        <a:t>Data</a:t>
                      </a:r>
                      <a:endParaRPr lang="en-US" sz="1100" dirty="0"/>
                    </a:p>
                  </a:txBody>
                  <a:tcPr marL="53789" marR="53789" marT="31173" marB="31173"/>
                </a:tc>
                <a:tc>
                  <a:txBody>
                    <a:bodyPr/>
                    <a:lstStyle/>
                    <a:p>
                      <a:pPr marL="0" marR="0" indent="0" algn="l" defTabSz="1462971" rtl="0" eaLnBrk="1" fontAlgn="auto" latinLnBrk="0" hangingPunct="1">
                        <a:lnSpc>
                          <a:spcPct val="100000"/>
                        </a:lnSpc>
                        <a:spcBef>
                          <a:spcPts val="0"/>
                        </a:spcBef>
                        <a:spcAft>
                          <a:spcPts val="0"/>
                        </a:spcAft>
                        <a:buClrTx/>
                        <a:buSzTx/>
                        <a:buFontTx/>
                        <a:buNone/>
                        <a:tabLst/>
                        <a:defRPr/>
                      </a:pPr>
                      <a:r>
                        <a:rPr lang="en-US" sz="1100" b="0" dirty="0"/>
                        <a:t>Information represented in formats managed by apps and services.</a:t>
                      </a:r>
                    </a:p>
                  </a:txBody>
                  <a:tcPr marL="53789" marR="53789" marT="31173" marB="31173"/>
                </a:tc>
                <a:tc>
                  <a:txBody>
                    <a:bodyPr/>
                    <a:lstStyle/>
                    <a:p>
                      <a:r>
                        <a:rPr lang="en-US" sz="1100" dirty="0"/>
                        <a:t>Structured data </a:t>
                      </a:r>
                      <a:r>
                        <a:rPr lang="en-US" sz="1100" baseline="0" dirty="0"/>
                        <a:t>include student records and general ledger financial data; unstructured data include e-books, wiki content, and most of the information available on the Internet.</a:t>
                      </a:r>
                      <a:endParaRPr lang="en-US" sz="1100" dirty="0"/>
                    </a:p>
                  </a:txBody>
                  <a:tcPr marL="53789" marR="53789" marT="31173" marB="31173"/>
                </a:tc>
                <a:extLst>
                  <a:ext uri="{0D108BD9-81ED-4DB2-BD59-A6C34878D82A}">
                    <a16:rowId xmlns:a16="http://schemas.microsoft.com/office/drawing/2014/main" val="10004"/>
                  </a:ext>
                </a:extLst>
              </a:tr>
              <a:tr h="240902">
                <a:tc>
                  <a:txBody>
                    <a:bodyPr/>
                    <a:lstStyle/>
                    <a:p>
                      <a:pPr algn="ctr"/>
                      <a:r>
                        <a:rPr lang="en-US" sz="1100" b="1" dirty="0"/>
                        <a:t>Middleware</a:t>
                      </a:r>
                      <a:endParaRPr lang="en-US" sz="1100" dirty="0"/>
                    </a:p>
                  </a:txBody>
                  <a:tcPr marL="53789" marR="53789" marT="31173" marB="31173"/>
                </a:tc>
                <a:tc>
                  <a:txBody>
                    <a:bodyPr/>
                    <a:lstStyle/>
                    <a:p>
                      <a:r>
                        <a:rPr lang="en-US" sz="1100" b="0" dirty="0"/>
                        <a:t>Common business or technical services that are implemented separately from applications and services.</a:t>
                      </a:r>
                    </a:p>
                  </a:txBody>
                  <a:tcPr marL="53789" marR="53789" marT="31173" marB="31173"/>
                </a:tc>
                <a:tc>
                  <a:txBody>
                    <a:bodyPr/>
                    <a:lstStyle/>
                    <a:p>
                      <a:r>
                        <a:rPr lang="en-US" sz="1100" dirty="0"/>
                        <a:t>Database technologies are the most common example of middleware, but this layer can also include reporting ‘engines’, rules ‘engines’, </a:t>
                      </a:r>
                      <a:r>
                        <a:rPr lang="en-US" sz="1100" baseline="0" dirty="0"/>
                        <a:t>application servers, data transfer applications, and other common shared services.</a:t>
                      </a:r>
                      <a:endParaRPr lang="en-US" sz="1100" dirty="0"/>
                    </a:p>
                  </a:txBody>
                  <a:tcPr marL="53789" marR="53789" marT="31173" marB="31173"/>
                </a:tc>
                <a:extLst>
                  <a:ext uri="{0D108BD9-81ED-4DB2-BD59-A6C34878D82A}">
                    <a16:rowId xmlns:a16="http://schemas.microsoft.com/office/drawing/2014/main" val="10005"/>
                  </a:ext>
                </a:extLst>
              </a:tr>
              <a:tr h="195006">
                <a:tc>
                  <a:txBody>
                    <a:bodyPr/>
                    <a:lstStyle/>
                    <a:p>
                      <a:pPr algn="ctr"/>
                      <a:r>
                        <a:rPr lang="en-US" sz="1100" b="1" dirty="0"/>
                        <a:t>Infrastructure</a:t>
                      </a:r>
                      <a:endParaRPr lang="en-US" sz="1100" dirty="0"/>
                    </a:p>
                  </a:txBody>
                  <a:tcPr marL="53789" marR="53789" marT="31173" marB="31173"/>
                </a:tc>
                <a:tc>
                  <a:txBody>
                    <a:bodyPr/>
                    <a:lstStyle/>
                    <a:p>
                      <a:r>
                        <a:rPr lang="en-US" sz="1100" b="0" dirty="0"/>
                        <a:t>Hardware and virtualized</a:t>
                      </a:r>
                      <a:r>
                        <a:rPr lang="en-US" sz="1100" b="0" baseline="0" dirty="0"/>
                        <a:t> </a:t>
                      </a:r>
                      <a:r>
                        <a:rPr lang="en-US" sz="1100" b="0" dirty="0"/>
                        <a:t>platforms that operate applications, services, and their components.</a:t>
                      </a:r>
                    </a:p>
                  </a:txBody>
                  <a:tcPr marL="53789" marR="53789" marT="31173" marB="31173"/>
                </a:tc>
                <a:tc>
                  <a:txBody>
                    <a:bodyPr/>
                    <a:lstStyle/>
                    <a:p>
                      <a:r>
                        <a:rPr lang="en-US" sz="1100" dirty="0"/>
                        <a:t>Servers,</a:t>
                      </a:r>
                      <a:r>
                        <a:rPr lang="en-US" sz="1100" baseline="0" dirty="0"/>
                        <a:t> </a:t>
                      </a:r>
                      <a:r>
                        <a:rPr lang="en-US" sz="1100" dirty="0"/>
                        <a:t>associated storage components, operating</a:t>
                      </a:r>
                      <a:r>
                        <a:rPr lang="en-US" sz="1100" baseline="0" dirty="0"/>
                        <a:t> systems,</a:t>
                      </a:r>
                      <a:r>
                        <a:rPr lang="en-US" sz="1100" dirty="0"/>
                        <a:t> and other computing</a:t>
                      </a:r>
                      <a:r>
                        <a:rPr lang="en-US" sz="1100" baseline="0" dirty="0"/>
                        <a:t> devices are common examples, as well as cloud-based infrastructures of Platform-as-a-Service and Infrastructure-as-a-Service.</a:t>
                      </a:r>
                      <a:endParaRPr lang="en-US" sz="1100" dirty="0"/>
                    </a:p>
                  </a:txBody>
                  <a:tcPr marL="53789" marR="53789" marT="31173" marB="31173"/>
                </a:tc>
                <a:extLst>
                  <a:ext uri="{0D108BD9-81ED-4DB2-BD59-A6C34878D82A}">
                    <a16:rowId xmlns:a16="http://schemas.microsoft.com/office/drawing/2014/main" val="10006"/>
                  </a:ext>
                </a:extLst>
              </a:tr>
              <a:tr h="91131">
                <a:tc>
                  <a:txBody>
                    <a:bodyPr/>
                    <a:lstStyle/>
                    <a:p>
                      <a:pPr algn="ctr"/>
                      <a:r>
                        <a:rPr lang="en-US" sz="1100" b="1" dirty="0"/>
                        <a:t>Networks</a:t>
                      </a:r>
                      <a:endParaRPr lang="en-US" sz="1100" dirty="0"/>
                    </a:p>
                  </a:txBody>
                  <a:tcPr marL="53789" marR="53789" marT="31173" marB="31173"/>
                </a:tc>
                <a:tc>
                  <a:txBody>
                    <a:bodyPr/>
                    <a:lstStyle/>
                    <a:p>
                      <a:r>
                        <a:rPr lang="en-US" sz="1100" b="0" dirty="0"/>
                        <a:t>Communications tech</a:t>
                      </a:r>
                      <a:r>
                        <a:rPr lang="en-US" sz="1100" b="0" baseline="0" dirty="0"/>
                        <a:t> </a:t>
                      </a:r>
                      <a:r>
                        <a:rPr lang="en-US" sz="1100" b="0" dirty="0"/>
                        <a:t>to join infrastructures in disparate locations.</a:t>
                      </a:r>
                    </a:p>
                  </a:txBody>
                  <a:tcPr marL="53789" marR="53789" marT="31173" marB="31173"/>
                </a:tc>
                <a:tc>
                  <a:txBody>
                    <a:bodyPr/>
                    <a:lstStyle/>
                    <a:p>
                      <a:r>
                        <a:rPr lang="en-US" sz="1100" dirty="0"/>
                        <a:t>Wired and wireless communications</a:t>
                      </a:r>
                      <a:r>
                        <a:rPr lang="en-US" sz="1100" baseline="0" dirty="0"/>
                        <a:t> supported by devices such as routers, switches, and naming services.</a:t>
                      </a:r>
                      <a:endParaRPr lang="en-US" sz="1100" dirty="0"/>
                    </a:p>
                  </a:txBody>
                  <a:tcPr marL="53789" marR="53789" marT="31173" marB="31173"/>
                </a:tc>
                <a:extLst>
                  <a:ext uri="{0D108BD9-81ED-4DB2-BD59-A6C34878D82A}">
                    <a16:rowId xmlns:a16="http://schemas.microsoft.com/office/drawing/2014/main" val="10007"/>
                  </a:ext>
                </a:extLst>
              </a:tr>
              <a:tr h="145867">
                <a:tc>
                  <a:txBody>
                    <a:bodyPr/>
                    <a:lstStyle/>
                    <a:p>
                      <a:pPr algn="ctr"/>
                      <a:r>
                        <a:rPr lang="en-US" sz="1100" b="1" dirty="0"/>
                        <a:t>Security</a:t>
                      </a:r>
                      <a:endParaRPr lang="en-US" sz="1100" dirty="0"/>
                    </a:p>
                  </a:txBody>
                  <a:tcPr marL="53789" marR="53789" marT="31173" marB="31173"/>
                </a:tc>
                <a:tc>
                  <a:txBody>
                    <a:bodyPr/>
                    <a:lstStyle/>
                    <a:p>
                      <a:r>
                        <a:rPr lang="en-US" sz="1100" b="0" dirty="0"/>
                        <a:t>Use of resources by authorized individuals and computing</a:t>
                      </a:r>
                      <a:r>
                        <a:rPr lang="en-US" sz="1100" b="0" baseline="0" dirty="0"/>
                        <a:t> services to information, business functions, and computing services.</a:t>
                      </a:r>
                      <a:endParaRPr lang="en-US" sz="1100" b="0" dirty="0"/>
                    </a:p>
                  </a:txBody>
                  <a:tcPr marL="53789" marR="53789" marT="31173" marB="31173"/>
                </a:tc>
                <a:tc>
                  <a:txBody>
                    <a:bodyPr/>
                    <a:lstStyle/>
                    <a:p>
                      <a:r>
                        <a:rPr lang="en-US" sz="1100" dirty="0"/>
                        <a:t>Mechanisms include</a:t>
                      </a:r>
                      <a:r>
                        <a:rPr lang="en-US" sz="1100" baseline="0" dirty="0"/>
                        <a:t> </a:t>
                      </a:r>
                      <a:r>
                        <a:rPr lang="en-US" sz="1100" dirty="0"/>
                        <a:t>door locks, user IDs/passwords, and</a:t>
                      </a:r>
                      <a:r>
                        <a:rPr lang="en-US" sz="1100" baseline="0" dirty="0"/>
                        <a:t> intrusion detection/prevention tools</a:t>
                      </a:r>
                      <a:r>
                        <a:rPr lang="en-US" sz="1100" dirty="0"/>
                        <a:t>. These are supported by apps/services to manage</a:t>
                      </a:r>
                      <a:r>
                        <a:rPr lang="en-US" sz="1100" baseline="0" dirty="0"/>
                        <a:t> user and systemic authentication, authorization, and access to functionality and data.</a:t>
                      </a:r>
                      <a:endParaRPr lang="en-US" sz="1100" dirty="0"/>
                    </a:p>
                  </a:txBody>
                  <a:tcPr marL="53789" marR="53789" marT="31173" marB="31173"/>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5216835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1981200" y="1143001"/>
          <a:ext cx="8229600" cy="5097443"/>
        </p:xfrm>
        <a:graphic>
          <a:graphicData uri="http://schemas.openxmlformats.org/drawingml/2006/table">
            <a:tbl>
              <a:tblPr firstRow="1" bandRow="1">
                <a:tableStyleId>{5C22544A-7EE6-4342-B048-85BDC9FD1C3A}</a:tableStyleId>
              </a:tblPr>
              <a:tblGrid>
                <a:gridCol w="1090990">
                  <a:extLst>
                    <a:ext uri="{9D8B030D-6E8A-4147-A177-3AD203B41FA5}">
                      <a16:colId xmlns:a16="http://schemas.microsoft.com/office/drawing/2014/main" val="20000"/>
                    </a:ext>
                  </a:extLst>
                </a:gridCol>
                <a:gridCol w="2670047">
                  <a:extLst>
                    <a:ext uri="{9D8B030D-6E8A-4147-A177-3AD203B41FA5}">
                      <a16:colId xmlns:a16="http://schemas.microsoft.com/office/drawing/2014/main" val="20001"/>
                    </a:ext>
                  </a:extLst>
                </a:gridCol>
                <a:gridCol w="4468563">
                  <a:extLst>
                    <a:ext uri="{9D8B030D-6E8A-4147-A177-3AD203B41FA5}">
                      <a16:colId xmlns:a16="http://schemas.microsoft.com/office/drawing/2014/main" val="20002"/>
                    </a:ext>
                  </a:extLst>
                </a:gridCol>
              </a:tblGrid>
              <a:tr h="302381">
                <a:tc>
                  <a:txBody>
                    <a:bodyPr/>
                    <a:lstStyle/>
                    <a:p>
                      <a:pPr algn="ctr"/>
                      <a:r>
                        <a:rPr lang="en-US" sz="1300" dirty="0"/>
                        <a:t>Processes</a:t>
                      </a:r>
                    </a:p>
                  </a:txBody>
                  <a:tcPr marL="53789" marR="53789" marT="31173" marB="31173">
                    <a:solidFill>
                      <a:srgbClr val="A51C30"/>
                    </a:solidFill>
                  </a:tcPr>
                </a:tc>
                <a:tc>
                  <a:txBody>
                    <a:bodyPr/>
                    <a:lstStyle/>
                    <a:p>
                      <a:r>
                        <a:rPr lang="en-US" sz="1300" dirty="0"/>
                        <a:t>Definition</a:t>
                      </a:r>
                    </a:p>
                  </a:txBody>
                  <a:tcPr marL="53789" marR="53789" marT="31173" marB="31173">
                    <a:solidFill>
                      <a:srgbClr val="A51C30"/>
                    </a:solidFill>
                  </a:tcPr>
                </a:tc>
                <a:tc>
                  <a:txBody>
                    <a:bodyPr/>
                    <a:lstStyle/>
                    <a:p>
                      <a:r>
                        <a:rPr lang="en-US" sz="1300" dirty="0"/>
                        <a:t>Examples</a:t>
                      </a:r>
                    </a:p>
                  </a:txBody>
                  <a:tcPr marL="53789" marR="53789" marT="31173" marB="31173">
                    <a:solidFill>
                      <a:srgbClr val="A51C30"/>
                    </a:solidFill>
                  </a:tcPr>
                </a:tc>
                <a:extLst>
                  <a:ext uri="{0D108BD9-81ED-4DB2-BD59-A6C34878D82A}">
                    <a16:rowId xmlns:a16="http://schemas.microsoft.com/office/drawing/2014/main" val="10000"/>
                  </a:ext>
                </a:extLst>
              </a:tr>
              <a:tr h="220758">
                <a:tc>
                  <a:txBody>
                    <a:bodyPr/>
                    <a:lstStyle/>
                    <a:p>
                      <a:pPr algn="ctr"/>
                      <a:r>
                        <a:rPr lang="en-US" sz="1100" b="1" dirty="0"/>
                        <a:t>Principles</a:t>
                      </a:r>
                      <a:endParaRPr lang="en-US" sz="1100" dirty="0"/>
                    </a:p>
                  </a:txBody>
                  <a:tcPr marL="53789" marR="53789" marT="31173" marB="31173"/>
                </a:tc>
                <a:tc>
                  <a:txBody>
                    <a:bodyPr/>
                    <a:lstStyle/>
                    <a:p>
                      <a:r>
                        <a:rPr lang="en-US" sz="1100" dirty="0"/>
                        <a:t>Foundational elements to</a:t>
                      </a:r>
                      <a:r>
                        <a:rPr lang="en-US" sz="1100" baseline="0" dirty="0"/>
                        <a:t> drive decision-making and alignment.</a:t>
                      </a:r>
                      <a:endParaRPr lang="en-US" sz="1100" dirty="0"/>
                    </a:p>
                  </a:txBody>
                  <a:tcPr marL="53789" marR="53789" marT="31173" marB="31173"/>
                </a:tc>
                <a:tc>
                  <a:txBody>
                    <a:bodyPr/>
                    <a:lstStyle/>
                    <a:p>
                      <a:r>
                        <a:rPr lang="en-US" sz="1100" dirty="0"/>
                        <a:t>Principles can be applied at many levels, from guiding principles that characterize strategic, enterprise-wide</a:t>
                      </a:r>
                      <a:r>
                        <a:rPr lang="en-US" sz="1100" baseline="0" dirty="0"/>
                        <a:t> systemic behavior, to principles that help explain detailed technical behaviors of applications and services.</a:t>
                      </a:r>
                      <a:endParaRPr lang="en-US" sz="1100" dirty="0"/>
                    </a:p>
                  </a:txBody>
                  <a:tcPr marL="53789" marR="53789" marT="31173" marB="31173"/>
                </a:tc>
                <a:extLst>
                  <a:ext uri="{0D108BD9-81ED-4DB2-BD59-A6C34878D82A}">
                    <a16:rowId xmlns:a16="http://schemas.microsoft.com/office/drawing/2014/main" val="10001"/>
                  </a:ext>
                </a:extLst>
              </a:tr>
              <a:tr h="306177">
                <a:tc>
                  <a:txBody>
                    <a:bodyPr/>
                    <a:lstStyle/>
                    <a:p>
                      <a:pPr algn="ctr"/>
                      <a:r>
                        <a:rPr lang="en-US" sz="1100" b="1" dirty="0"/>
                        <a:t>Methodologies</a:t>
                      </a:r>
                      <a:endParaRPr lang="en-US" sz="1100" dirty="0"/>
                    </a:p>
                  </a:txBody>
                  <a:tcPr marL="53789" marR="53789" marT="31173" marB="31173"/>
                </a:tc>
                <a:tc>
                  <a:txBody>
                    <a:bodyPr/>
                    <a:lstStyle/>
                    <a:p>
                      <a:r>
                        <a:rPr lang="en-US" sz="1100" dirty="0"/>
                        <a:t>Methodologies divide IT work into phases for better planning and management,</a:t>
                      </a:r>
                      <a:r>
                        <a:rPr lang="en-US" sz="1100" baseline="0" dirty="0"/>
                        <a:t> and </a:t>
                      </a:r>
                      <a:r>
                        <a:rPr lang="en-US" sz="1100" dirty="0"/>
                        <a:t>determine methods or “best practices” to be applied to specific cases. May include specific deliverables/artifacts.</a:t>
                      </a:r>
                    </a:p>
                  </a:txBody>
                  <a:tcPr marL="53789" marR="53789" marT="31173" marB="31173"/>
                </a:tc>
                <a:tc>
                  <a:txBody>
                    <a:bodyPr/>
                    <a:lstStyle/>
                    <a:p>
                      <a:r>
                        <a:rPr lang="en-US" sz="1100" dirty="0"/>
                        <a:t>Waterfall, prototyping, iterative, and incremental development; spiral development; rapid application development; extreme programming; Agile.</a:t>
                      </a:r>
                    </a:p>
                  </a:txBody>
                  <a:tcPr marL="53789" marR="53789" marT="31173" marB="31173"/>
                </a:tc>
                <a:extLst>
                  <a:ext uri="{0D108BD9-81ED-4DB2-BD59-A6C34878D82A}">
                    <a16:rowId xmlns:a16="http://schemas.microsoft.com/office/drawing/2014/main" val="10002"/>
                  </a:ext>
                </a:extLst>
              </a:tr>
              <a:tr h="220758">
                <a:tc>
                  <a:txBody>
                    <a:bodyPr/>
                    <a:lstStyle/>
                    <a:p>
                      <a:pPr algn="ctr"/>
                      <a:r>
                        <a:rPr lang="en-US" sz="1100" b="1" dirty="0"/>
                        <a:t>Advisories</a:t>
                      </a:r>
                      <a:endParaRPr lang="en-US" sz="1100" dirty="0"/>
                    </a:p>
                  </a:txBody>
                  <a:tcPr marL="53789" marR="53789" marT="31173" marB="31173"/>
                </a:tc>
                <a:tc>
                  <a:txBody>
                    <a:bodyPr/>
                    <a:lstStyle/>
                    <a:p>
                      <a:r>
                        <a:rPr lang="en-US" sz="1100" dirty="0"/>
                        <a:t>Recommendations offered as a guides to specific actions or </a:t>
                      </a:r>
                      <a:r>
                        <a:rPr lang="en-US" sz="1100" b="0" dirty="0"/>
                        <a:t>practices.</a:t>
                      </a:r>
                    </a:p>
                  </a:txBody>
                  <a:tcPr marL="53789" marR="53789" marT="31173" marB="31173"/>
                </a:tc>
                <a:tc>
                  <a:txBody>
                    <a:bodyPr/>
                    <a:lstStyle/>
                    <a:p>
                      <a:r>
                        <a:rPr lang="en-US" sz="1100" dirty="0"/>
                        <a:t>Security </a:t>
                      </a:r>
                      <a:r>
                        <a:rPr lang="en-US" sz="1100" baseline="0" dirty="0"/>
                        <a:t>notifications of newly discovered vulnerabilities with recommendations for patching systems or changing passwords; and announcements of changes to the features, forms, or functions of applications.</a:t>
                      </a:r>
                      <a:endParaRPr lang="en-US" sz="1100" dirty="0"/>
                    </a:p>
                  </a:txBody>
                  <a:tcPr marL="53789" marR="53789" marT="31173" marB="31173"/>
                </a:tc>
                <a:extLst>
                  <a:ext uri="{0D108BD9-81ED-4DB2-BD59-A6C34878D82A}">
                    <a16:rowId xmlns:a16="http://schemas.microsoft.com/office/drawing/2014/main" val="10003"/>
                  </a:ext>
                </a:extLst>
              </a:tr>
              <a:tr h="220758">
                <a:tc>
                  <a:txBody>
                    <a:bodyPr/>
                    <a:lstStyle/>
                    <a:p>
                      <a:pPr algn="ctr"/>
                      <a:r>
                        <a:rPr lang="en-US" sz="1100" b="1" dirty="0"/>
                        <a:t>Patterns</a:t>
                      </a:r>
                      <a:endParaRPr lang="en-US" sz="1100" dirty="0"/>
                    </a:p>
                  </a:txBody>
                  <a:tcPr marL="53789" marR="53789" marT="31173" marB="31173"/>
                </a:tc>
                <a:tc>
                  <a:txBody>
                    <a:bodyPr/>
                    <a:lstStyle/>
                    <a:p>
                      <a:r>
                        <a:rPr lang="en-US" sz="1100" dirty="0"/>
                        <a:t>Generic models or descriptions from which specific implementations can be based or derived.</a:t>
                      </a:r>
                    </a:p>
                  </a:txBody>
                  <a:tcPr marL="53789" marR="53789" marT="31173" marB="31173"/>
                </a:tc>
                <a:tc>
                  <a:txBody>
                    <a:bodyPr/>
                    <a:lstStyle/>
                    <a:p>
                      <a:r>
                        <a:rPr lang="en-US" sz="1100" dirty="0"/>
                        <a:t>Reusable approaches for connecting applications to databases, establishing user security</a:t>
                      </a:r>
                      <a:r>
                        <a:rPr lang="en-US" sz="1100" baseline="0" dirty="0"/>
                        <a:t> within an application, or implementing user experience in a solution.</a:t>
                      </a:r>
                      <a:endParaRPr lang="en-US" sz="1100" dirty="0"/>
                    </a:p>
                  </a:txBody>
                  <a:tcPr marL="53789" marR="53789" marT="31173" marB="31173"/>
                </a:tc>
                <a:extLst>
                  <a:ext uri="{0D108BD9-81ED-4DB2-BD59-A6C34878D82A}">
                    <a16:rowId xmlns:a16="http://schemas.microsoft.com/office/drawing/2014/main" val="10004"/>
                  </a:ext>
                </a:extLst>
              </a:tr>
              <a:tr h="220758">
                <a:tc>
                  <a:txBody>
                    <a:bodyPr/>
                    <a:lstStyle/>
                    <a:p>
                      <a:pPr algn="ctr"/>
                      <a:r>
                        <a:rPr lang="en-US" sz="1100" b="1" dirty="0"/>
                        <a:t>Reference Architectures</a:t>
                      </a:r>
                      <a:endParaRPr lang="en-US" sz="1100" dirty="0"/>
                    </a:p>
                  </a:txBody>
                  <a:tcPr marL="53789" marR="53789" marT="31173" marB="31173"/>
                </a:tc>
                <a:tc>
                  <a:txBody>
                    <a:bodyPr/>
                    <a:lstStyle/>
                    <a:p>
                      <a:r>
                        <a:rPr lang="en-US" sz="1100" dirty="0"/>
                        <a:t>A template solution</a:t>
                      </a:r>
                      <a:r>
                        <a:rPr lang="en-US" sz="1100" baseline="0" dirty="0"/>
                        <a:t> that defines an architecture for a particular domain </a:t>
                      </a:r>
                      <a:r>
                        <a:rPr lang="en-US" sz="1100" dirty="0"/>
                        <a:t>using</a:t>
                      </a:r>
                      <a:r>
                        <a:rPr lang="en-US" sz="1100" baseline="0" dirty="0"/>
                        <a:t> </a:t>
                      </a:r>
                      <a:r>
                        <a:rPr lang="en-US" sz="1100" dirty="0"/>
                        <a:t>multiple patterns and a vocabulary that promotes commonality.</a:t>
                      </a:r>
                    </a:p>
                  </a:txBody>
                  <a:tcPr marL="53789" marR="53789" marT="31173" marB="31173"/>
                </a:tc>
                <a:tc>
                  <a:txBody>
                    <a:bodyPr/>
                    <a:lstStyle/>
                    <a:p>
                      <a:r>
                        <a:rPr lang="en-US" sz="1100" dirty="0"/>
                        <a:t>Business reference architectures include Insurance Application Architecture (insurance),and HL7 V2.5 (health records). One technical reference architecture is Java Enterprise Edition for IT systems construction.</a:t>
                      </a:r>
                    </a:p>
                  </a:txBody>
                  <a:tcPr marL="53789" marR="53789" marT="31173" marB="31173"/>
                </a:tc>
                <a:extLst>
                  <a:ext uri="{0D108BD9-81ED-4DB2-BD59-A6C34878D82A}">
                    <a16:rowId xmlns:a16="http://schemas.microsoft.com/office/drawing/2014/main" val="10005"/>
                  </a:ext>
                </a:extLst>
              </a:tr>
              <a:tr h="220758">
                <a:tc>
                  <a:txBody>
                    <a:bodyPr/>
                    <a:lstStyle/>
                    <a:p>
                      <a:pPr algn="ctr"/>
                      <a:r>
                        <a:rPr lang="en-US" sz="1100" b="1" dirty="0"/>
                        <a:t>Outreach</a:t>
                      </a:r>
                      <a:endParaRPr lang="en-US" sz="1100" dirty="0"/>
                    </a:p>
                  </a:txBody>
                  <a:tcPr marL="53789" marR="53789" marT="31173" marB="31173"/>
                </a:tc>
                <a:tc>
                  <a:txBody>
                    <a:bodyPr/>
                    <a:lstStyle/>
                    <a:p>
                      <a:r>
                        <a:rPr lang="en-US" sz="1100" dirty="0"/>
                        <a:t>Elevating awareness of programs and initiatives to affected populations.</a:t>
                      </a:r>
                    </a:p>
                  </a:txBody>
                  <a:tcPr marL="53789" marR="53789" marT="31173" marB="31173"/>
                </a:tc>
                <a:tc>
                  <a:txBody>
                    <a:bodyPr/>
                    <a:lstStyle/>
                    <a:p>
                      <a:r>
                        <a:rPr lang="en-US" sz="1100" dirty="0"/>
                        <a:t>Broadly</a:t>
                      </a:r>
                      <a:r>
                        <a:rPr lang="en-US" sz="1100" baseline="0" dirty="0"/>
                        <a:t>-focused outreach at Harvard includes ABCD meetings on a wide range of IT topics; more narrowly focused are Big Group meetings on specialist topics such as IT skills upgrades.</a:t>
                      </a:r>
                      <a:endParaRPr lang="en-US" sz="1100" dirty="0"/>
                    </a:p>
                  </a:txBody>
                  <a:tcPr marL="53789" marR="53789" marT="31173" marB="31173"/>
                </a:tc>
                <a:extLst>
                  <a:ext uri="{0D108BD9-81ED-4DB2-BD59-A6C34878D82A}">
                    <a16:rowId xmlns:a16="http://schemas.microsoft.com/office/drawing/2014/main" val="10006"/>
                  </a:ext>
                </a:extLst>
              </a:tr>
              <a:tr h="283337">
                <a:tc>
                  <a:txBody>
                    <a:bodyPr/>
                    <a:lstStyle/>
                    <a:p>
                      <a:pPr algn="ctr"/>
                      <a:r>
                        <a:rPr lang="en-US" sz="1100" b="1" dirty="0"/>
                        <a:t>Training</a:t>
                      </a:r>
                      <a:endParaRPr lang="en-US" sz="1100" dirty="0"/>
                    </a:p>
                  </a:txBody>
                  <a:tcPr marL="53789" marR="53789" marT="31173" marB="31173"/>
                </a:tc>
                <a:tc>
                  <a:txBody>
                    <a:bodyPr/>
                    <a:lstStyle/>
                    <a:p>
                      <a:r>
                        <a:rPr lang="en-US" sz="1100" dirty="0"/>
                        <a:t>Acquiring knowledge and skills as a result of teaching on specific competencies, with a goal of improving productivity and performance.</a:t>
                      </a:r>
                    </a:p>
                  </a:txBody>
                  <a:tcPr marL="53789" marR="53789" marT="31173" marB="31173"/>
                </a:tc>
                <a:tc>
                  <a:txBody>
                    <a:bodyPr/>
                    <a:lstStyle/>
                    <a:p>
                      <a:r>
                        <a:rPr lang="en-US" sz="1100" dirty="0"/>
                        <a:t>IT techniques</a:t>
                      </a:r>
                      <a:r>
                        <a:rPr lang="en-US" sz="1100" baseline="0" dirty="0"/>
                        <a:t> training </a:t>
                      </a:r>
                      <a:r>
                        <a:rPr lang="en-US" sz="1100" dirty="0"/>
                        <a:t>could include database</a:t>
                      </a:r>
                      <a:r>
                        <a:rPr lang="en-US" sz="1100" baseline="0" dirty="0"/>
                        <a:t> design</a:t>
                      </a:r>
                      <a:r>
                        <a:rPr lang="en-US" sz="1100" dirty="0"/>
                        <a:t>,</a:t>
                      </a:r>
                      <a:r>
                        <a:rPr lang="en-US" sz="1100" baseline="0" dirty="0"/>
                        <a:t> software coding in </a:t>
                      </a:r>
                      <a:r>
                        <a:rPr lang="en-US" sz="1100" baseline="0" dirty="0" err="1"/>
                        <a:t>node.js</a:t>
                      </a:r>
                      <a:r>
                        <a:rPr lang="en-US" sz="1100" baseline="0" dirty="0"/>
                        <a:t>, and process modeling with BPMN. Vendor tool training could include Oracle Financials, PeopleSoft, and </a:t>
                      </a:r>
                      <a:r>
                        <a:rPr lang="en-US" sz="1100" baseline="0" dirty="0" err="1"/>
                        <a:t>Informatica</a:t>
                      </a:r>
                      <a:r>
                        <a:rPr lang="en-US" sz="1100" baseline="0" dirty="0"/>
                        <a:t> ETL.</a:t>
                      </a:r>
                      <a:endParaRPr lang="en-US" sz="1100" dirty="0"/>
                    </a:p>
                  </a:txBody>
                  <a:tcPr marL="53789" marR="53789" marT="31173" marB="31173"/>
                </a:tc>
                <a:extLst>
                  <a:ext uri="{0D108BD9-81ED-4DB2-BD59-A6C34878D82A}">
                    <a16:rowId xmlns:a16="http://schemas.microsoft.com/office/drawing/2014/main" val="10007"/>
                  </a:ext>
                </a:extLst>
              </a:tr>
            </a:tbl>
          </a:graphicData>
        </a:graphic>
      </p:graphicFrame>
      <p:sp>
        <p:nvSpPr>
          <p:cNvPr id="2" name="Title 1"/>
          <p:cNvSpPr>
            <a:spLocks noGrp="1"/>
          </p:cNvSpPr>
          <p:nvPr>
            <p:ph type="title"/>
          </p:nvPr>
        </p:nvSpPr>
        <p:spPr/>
        <p:txBody>
          <a:bodyPr/>
          <a:lstStyle/>
          <a:p>
            <a:r>
              <a:rPr lang="en-US" dirty="0"/>
              <a:t>Key Terminology: Processes</a:t>
            </a:r>
          </a:p>
        </p:txBody>
      </p:sp>
      <p:sp>
        <p:nvSpPr>
          <p:cNvPr id="3" name="Slide Number Placeholder 2"/>
          <p:cNvSpPr>
            <a:spLocks noGrp="1"/>
          </p:cNvSpPr>
          <p:nvPr>
            <p:ph type="sldNum" sz="quarter" idx="10"/>
          </p:nvPr>
        </p:nvSpPr>
        <p:spPr/>
        <p:txBody>
          <a:bodyPr/>
          <a:lstStyle/>
          <a:p>
            <a:pPr>
              <a:defRPr/>
            </a:pPr>
            <a:fld id="{3C7DC2BC-9C26-42ED-9786-2E2FE499DF6C}" type="slidenum">
              <a:rPr lang="en-US" smtClean="0"/>
              <a:pPr>
                <a:defRPr/>
              </a:pPr>
              <a:t>29</a:t>
            </a:fld>
            <a:endParaRPr lang="en-US"/>
          </a:p>
        </p:txBody>
      </p:sp>
    </p:spTree>
    <p:extLst>
      <p:ext uri="{BB962C8B-B14F-4D97-AF65-F5344CB8AC3E}">
        <p14:creationId xmlns:p14="http://schemas.microsoft.com/office/powerpoint/2010/main" val="377631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42575" y="76199"/>
            <a:ext cx="4503896" cy="136576"/>
          </a:xfrm>
          <a:prstGeom prst="rect">
            <a:avLst/>
          </a:prstGeom>
        </p:spPr>
        <p:txBody>
          <a:bodyPr vert="horz" wrap="square" lIns="0" tIns="9525" rIns="0" bIns="0" rtlCol="0">
            <a:spAutoFit/>
          </a:bodyPr>
          <a:lstStyle/>
          <a:p>
            <a:pPr marL="9525">
              <a:spcBef>
                <a:spcPts val="75"/>
              </a:spcBef>
            </a:pPr>
            <a:r>
              <a:rPr sz="825" dirty="0">
                <a:solidFill>
                  <a:srgbClr val="FFFFFF"/>
                </a:solidFill>
                <a:latin typeface="Arial"/>
                <a:cs typeface="Arial"/>
              </a:rPr>
              <a:t>The course</a:t>
            </a:r>
            <a:r>
              <a:rPr sz="825" spc="-15" dirty="0">
                <a:solidFill>
                  <a:srgbClr val="FFFFFF"/>
                </a:solidFill>
                <a:latin typeface="Arial"/>
                <a:cs typeface="Arial"/>
              </a:rPr>
              <a:t> </a:t>
            </a:r>
            <a:r>
              <a:rPr sz="825" dirty="0">
                <a:solidFill>
                  <a:srgbClr val="FFFFFF"/>
                </a:solidFill>
                <a:latin typeface="Arial"/>
                <a:cs typeface="Arial"/>
              </a:rPr>
              <a:t>of</a:t>
            </a:r>
            <a:r>
              <a:rPr sz="825" spc="-23" dirty="0">
                <a:solidFill>
                  <a:srgbClr val="FFFFFF"/>
                </a:solidFill>
                <a:latin typeface="Arial"/>
                <a:cs typeface="Arial"/>
              </a:rPr>
              <a:t> </a:t>
            </a:r>
            <a:r>
              <a:rPr sz="825" dirty="0">
                <a:solidFill>
                  <a:srgbClr val="FFFFFF"/>
                </a:solidFill>
                <a:latin typeface="Arial"/>
                <a:cs typeface="Arial"/>
              </a:rPr>
              <a:t>lectures</a:t>
            </a:r>
            <a:r>
              <a:rPr sz="825" spc="-23" dirty="0">
                <a:solidFill>
                  <a:srgbClr val="FFFFFF"/>
                </a:solidFill>
                <a:latin typeface="Arial"/>
                <a:cs typeface="Arial"/>
              </a:rPr>
              <a:t> </a:t>
            </a:r>
            <a:r>
              <a:rPr sz="825" dirty="0">
                <a:solidFill>
                  <a:srgbClr val="FFFFFF"/>
                </a:solidFill>
                <a:latin typeface="Arial"/>
                <a:cs typeface="Arial"/>
              </a:rPr>
              <a:t>on</a:t>
            </a:r>
            <a:r>
              <a:rPr sz="825" spc="4" dirty="0">
                <a:solidFill>
                  <a:srgbClr val="FFFFFF"/>
                </a:solidFill>
                <a:latin typeface="Arial"/>
                <a:cs typeface="Arial"/>
              </a:rPr>
              <a:t> </a:t>
            </a:r>
            <a:r>
              <a:rPr sz="825" dirty="0">
                <a:solidFill>
                  <a:srgbClr val="FFFFFF"/>
                </a:solidFill>
                <a:latin typeface="Arial"/>
                <a:cs typeface="Arial"/>
              </a:rPr>
              <a:t>enterprise</a:t>
            </a:r>
            <a:r>
              <a:rPr sz="825" spc="-38" dirty="0">
                <a:solidFill>
                  <a:srgbClr val="FFFFFF"/>
                </a:solidFill>
                <a:latin typeface="Arial"/>
                <a:cs typeface="Arial"/>
              </a:rPr>
              <a:t> </a:t>
            </a:r>
            <a:r>
              <a:rPr sz="825" dirty="0">
                <a:solidFill>
                  <a:srgbClr val="FFFFFF"/>
                </a:solidFill>
                <a:latin typeface="Arial"/>
                <a:cs typeface="Arial"/>
              </a:rPr>
              <a:t>architecture</a:t>
            </a:r>
            <a:r>
              <a:rPr sz="825" spc="-56" dirty="0">
                <a:solidFill>
                  <a:srgbClr val="FFFFFF"/>
                </a:solidFill>
                <a:latin typeface="Arial"/>
                <a:cs typeface="Arial"/>
              </a:rPr>
              <a:t> </a:t>
            </a:r>
            <a:r>
              <a:rPr sz="825" dirty="0">
                <a:solidFill>
                  <a:srgbClr val="FFFFFF"/>
                </a:solidFill>
                <a:latin typeface="Arial"/>
                <a:cs typeface="Arial"/>
              </a:rPr>
              <a:t>by</a:t>
            </a:r>
            <a:r>
              <a:rPr sz="825" spc="-4" dirty="0">
                <a:solidFill>
                  <a:srgbClr val="FFFFFF"/>
                </a:solidFill>
                <a:latin typeface="Arial"/>
                <a:cs typeface="Arial"/>
              </a:rPr>
              <a:t> </a:t>
            </a:r>
            <a:r>
              <a:rPr sz="825" dirty="0">
                <a:solidFill>
                  <a:srgbClr val="FFFFFF"/>
                </a:solidFill>
                <a:latin typeface="Arial"/>
                <a:cs typeface="Arial"/>
              </a:rPr>
              <a:t>Svyatoslav</a:t>
            </a:r>
            <a:r>
              <a:rPr sz="825" spc="-26" dirty="0">
                <a:solidFill>
                  <a:srgbClr val="FFFFFF"/>
                </a:solidFill>
                <a:latin typeface="Arial"/>
                <a:cs typeface="Arial"/>
              </a:rPr>
              <a:t> </a:t>
            </a:r>
            <a:r>
              <a:rPr sz="825" dirty="0">
                <a:solidFill>
                  <a:srgbClr val="FFFFFF"/>
                </a:solidFill>
                <a:latin typeface="Arial"/>
                <a:cs typeface="Arial"/>
              </a:rPr>
              <a:t>Kotusev</a:t>
            </a:r>
            <a:r>
              <a:rPr sz="825" spc="-41" dirty="0">
                <a:solidFill>
                  <a:srgbClr val="FFFFFF"/>
                </a:solidFill>
                <a:latin typeface="Arial"/>
                <a:cs typeface="Arial"/>
              </a:rPr>
              <a:t> </a:t>
            </a:r>
            <a:r>
              <a:rPr sz="825" spc="-4" dirty="0">
                <a:solidFill>
                  <a:srgbClr val="FFFFFF"/>
                </a:solidFill>
                <a:latin typeface="Arial"/>
                <a:cs typeface="Arial"/>
              </a:rPr>
              <a:t>(kotusev@kotusev.com)</a:t>
            </a:r>
            <a:endParaRPr sz="825">
              <a:latin typeface="Arial"/>
              <a:cs typeface="Arial"/>
            </a:endParaRPr>
          </a:p>
        </p:txBody>
      </p:sp>
      <p:sp>
        <p:nvSpPr>
          <p:cNvPr id="5" name="object 5"/>
          <p:cNvSpPr txBox="1"/>
          <p:nvPr/>
        </p:nvSpPr>
        <p:spPr>
          <a:xfrm>
            <a:off x="1319041" y="1780402"/>
            <a:ext cx="8827849" cy="3754233"/>
          </a:xfrm>
          <a:prstGeom prst="rect">
            <a:avLst/>
          </a:prstGeom>
        </p:spPr>
        <p:txBody>
          <a:bodyPr vert="horz" wrap="square" lIns="0" tIns="9525" rIns="0" bIns="0" rtlCol="0">
            <a:spAutoFit/>
          </a:bodyPr>
          <a:lstStyle/>
          <a:p>
            <a:pPr marL="267653" marR="3810" indent="-258604">
              <a:spcBef>
                <a:spcPts val="75"/>
              </a:spcBef>
              <a:buFont typeface="Wingdings"/>
              <a:buChar char=""/>
              <a:tabLst>
                <a:tab pos="267653" algn="l"/>
                <a:tab pos="268129" algn="l"/>
              </a:tabLst>
            </a:pPr>
            <a:r>
              <a:rPr sz="2400" b="1" spc="-4" dirty="0">
                <a:latin typeface="Arial"/>
                <a:cs typeface="Arial"/>
              </a:rPr>
              <a:t>Enterprise </a:t>
            </a:r>
            <a:r>
              <a:rPr sz="2400" b="1" dirty="0">
                <a:latin typeface="Arial"/>
                <a:cs typeface="Arial"/>
              </a:rPr>
              <a:t>architecture </a:t>
            </a:r>
            <a:r>
              <a:rPr sz="2400" dirty="0">
                <a:latin typeface="Arial"/>
                <a:cs typeface="Arial"/>
              </a:rPr>
              <a:t>(EA) </a:t>
            </a:r>
            <a:r>
              <a:rPr sz="2400" spc="-4" dirty="0">
                <a:latin typeface="Arial"/>
                <a:cs typeface="Arial"/>
              </a:rPr>
              <a:t>can </a:t>
            </a:r>
            <a:r>
              <a:rPr sz="2400" dirty="0">
                <a:latin typeface="Arial"/>
                <a:cs typeface="Arial"/>
              </a:rPr>
              <a:t>be </a:t>
            </a:r>
            <a:r>
              <a:rPr sz="2400" spc="4" dirty="0">
                <a:latin typeface="Arial"/>
                <a:cs typeface="Arial"/>
              </a:rPr>
              <a:t>defined </a:t>
            </a:r>
            <a:r>
              <a:rPr sz="2400" dirty="0">
                <a:latin typeface="Arial"/>
                <a:cs typeface="Arial"/>
              </a:rPr>
              <a:t>as </a:t>
            </a:r>
            <a:r>
              <a:rPr sz="2400" spc="-4" dirty="0">
                <a:latin typeface="Arial"/>
                <a:cs typeface="Arial"/>
              </a:rPr>
              <a:t>a  </a:t>
            </a:r>
            <a:r>
              <a:rPr sz="2400" dirty="0">
                <a:latin typeface="Arial"/>
                <a:cs typeface="Arial"/>
              </a:rPr>
              <a:t>collection of special documents (artifacts) </a:t>
            </a:r>
            <a:r>
              <a:rPr sz="2400" spc="-4" dirty="0">
                <a:latin typeface="Arial"/>
                <a:cs typeface="Arial"/>
              </a:rPr>
              <a:t>describing  various </a:t>
            </a:r>
            <a:r>
              <a:rPr sz="2400" dirty="0">
                <a:latin typeface="Arial"/>
                <a:cs typeface="Arial"/>
              </a:rPr>
              <a:t>aspects of an </a:t>
            </a:r>
            <a:r>
              <a:rPr sz="2400" spc="-4" dirty="0">
                <a:latin typeface="Arial"/>
                <a:cs typeface="Arial"/>
              </a:rPr>
              <a:t>organization </a:t>
            </a:r>
            <a:r>
              <a:rPr sz="2400" spc="4" dirty="0">
                <a:latin typeface="Arial"/>
                <a:cs typeface="Arial"/>
              </a:rPr>
              <a:t>from </a:t>
            </a:r>
            <a:r>
              <a:rPr sz="2400" dirty="0">
                <a:latin typeface="Arial"/>
                <a:cs typeface="Arial"/>
              </a:rPr>
              <a:t>an integrated  business and IT </a:t>
            </a:r>
            <a:r>
              <a:rPr sz="2400" spc="-4" dirty="0">
                <a:latin typeface="Arial"/>
                <a:cs typeface="Arial"/>
              </a:rPr>
              <a:t>perspective </a:t>
            </a:r>
            <a:r>
              <a:rPr sz="2400" dirty="0">
                <a:latin typeface="Arial"/>
                <a:cs typeface="Arial"/>
              </a:rPr>
              <a:t>intended to </a:t>
            </a:r>
            <a:r>
              <a:rPr sz="2400" spc="-4" dirty="0">
                <a:latin typeface="Arial"/>
                <a:cs typeface="Arial"/>
              </a:rPr>
              <a:t>bridge </a:t>
            </a:r>
            <a:r>
              <a:rPr sz="2400" dirty="0">
                <a:latin typeface="Arial"/>
                <a:cs typeface="Arial"/>
              </a:rPr>
              <a:t>the  communication </a:t>
            </a:r>
            <a:r>
              <a:rPr sz="2400" spc="-4" dirty="0">
                <a:latin typeface="Arial"/>
                <a:cs typeface="Arial"/>
              </a:rPr>
              <a:t>gap between </a:t>
            </a:r>
            <a:r>
              <a:rPr sz="2400" dirty="0">
                <a:latin typeface="Arial"/>
                <a:cs typeface="Arial"/>
              </a:rPr>
              <a:t>business and IT  stakeholders, facilitate information </a:t>
            </a:r>
            <a:r>
              <a:rPr sz="2400" spc="-4" dirty="0">
                <a:latin typeface="Arial"/>
                <a:cs typeface="Arial"/>
              </a:rPr>
              <a:t>systems </a:t>
            </a:r>
            <a:r>
              <a:rPr sz="2400" dirty="0">
                <a:latin typeface="Arial"/>
                <a:cs typeface="Arial"/>
              </a:rPr>
              <a:t>planning</a:t>
            </a:r>
            <a:r>
              <a:rPr sz="2400" spc="-109" dirty="0">
                <a:latin typeface="Arial"/>
                <a:cs typeface="Arial"/>
              </a:rPr>
              <a:t> </a:t>
            </a:r>
            <a:r>
              <a:rPr sz="2400" dirty="0">
                <a:latin typeface="Arial"/>
                <a:cs typeface="Arial"/>
              </a:rPr>
              <a:t>and  thereby </a:t>
            </a:r>
            <a:r>
              <a:rPr sz="2400" spc="-4" dirty="0">
                <a:latin typeface="Arial"/>
                <a:cs typeface="Arial"/>
              </a:rPr>
              <a:t>improve </a:t>
            </a:r>
            <a:r>
              <a:rPr sz="2400" dirty="0">
                <a:latin typeface="Arial"/>
                <a:cs typeface="Arial"/>
              </a:rPr>
              <a:t>business and IT</a:t>
            </a:r>
            <a:r>
              <a:rPr sz="2400" spc="-75" dirty="0">
                <a:latin typeface="Arial"/>
                <a:cs typeface="Arial"/>
              </a:rPr>
              <a:t> </a:t>
            </a:r>
            <a:r>
              <a:rPr sz="2400" dirty="0">
                <a:latin typeface="Arial"/>
                <a:cs typeface="Arial"/>
              </a:rPr>
              <a:t>alignment</a:t>
            </a:r>
          </a:p>
          <a:p>
            <a:pPr marL="267653" marR="193358" indent="-258604">
              <a:spcBef>
                <a:spcPts val="439"/>
              </a:spcBef>
              <a:buFont typeface="Wingdings"/>
              <a:buChar char=""/>
              <a:tabLst>
                <a:tab pos="267653" algn="l"/>
                <a:tab pos="268129" algn="l"/>
              </a:tabLst>
            </a:pPr>
            <a:r>
              <a:rPr sz="2400" dirty="0">
                <a:latin typeface="Arial"/>
                <a:cs typeface="Arial"/>
              </a:rPr>
              <a:t>Enterprise architecture </a:t>
            </a:r>
            <a:r>
              <a:rPr sz="2400" spc="-4" dirty="0">
                <a:latin typeface="Arial"/>
                <a:cs typeface="Arial"/>
              </a:rPr>
              <a:t>typically </a:t>
            </a:r>
            <a:r>
              <a:rPr sz="2400" dirty="0">
                <a:latin typeface="Arial"/>
                <a:cs typeface="Arial"/>
              </a:rPr>
              <a:t>describes business,  applications, data, infrastructure and sometimes other  domains </a:t>
            </a:r>
            <a:r>
              <a:rPr sz="2400" spc="-4" dirty="0">
                <a:latin typeface="Arial"/>
                <a:cs typeface="Arial"/>
              </a:rPr>
              <a:t>relevant </a:t>
            </a:r>
            <a:r>
              <a:rPr sz="2400" spc="4" dirty="0">
                <a:latin typeface="Arial"/>
                <a:cs typeface="Arial"/>
              </a:rPr>
              <a:t>from </a:t>
            </a:r>
            <a:r>
              <a:rPr sz="2400" dirty="0">
                <a:latin typeface="Arial"/>
                <a:cs typeface="Arial"/>
              </a:rPr>
              <a:t>the </a:t>
            </a:r>
            <a:r>
              <a:rPr sz="2400" spc="-4" dirty="0">
                <a:latin typeface="Arial"/>
                <a:cs typeface="Arial"/>
              </a:rPr>
              <a:t>perspective </a:t>
            </a:r>
            <a:r>
              <a:rPr sz="2400" spc="4" dirty="0">
                <a:latin typeface="Arial"/>
                <a:cs typeface="Arial"/>
              </a:rPr>
              <a:t>of </a:t>
            </a:r>
            <a:r>
              <a:rPr sz="2400" dirty="0">
                <a:latin typeface="Arial"/>
                <a:cs typeface="Arial"/>
              </a:rPr>
              <a:t>business</a:t>
            </a:r>
            <a:r>
              <a:rPr sz="2400" spc="-71" dirty="0">
                <a:latin typeface="Arial"/>
                <a:cs typeface="Arial"/>
              </a:rPr>
              <a:t> </a:t>
            </a:r>
            <a:r>
              <a:rPr sz="2400" dirty="0">
                <a:latin typeface="Arial"/>
                <a:cs typeface="Arial"/>
              </a:rPr>
              <a:t>and  </a:t>
            </a:r>
            <a:r>
              <a:rPr sz="2400" spc="-60" dirty="0">
                <a:latin typeface="Arial"/>
                <a:cs typeface="Arial"/>
              </a:rPr>
              <a:t>IT, </a:t>
            </a:r>
            <a:r>
              <a:rPr sz="2400" spc="-4" dirty="0">
                <a:latin typeface="Arial"/>
                <a:cs typeface="Arial"/>
              </a:rPr>
              <a:t>e.g. integration </a:t>
            </a:r>
            <a:r>
              <a:rPr sz="2400" dirty="0">
                <a:latin typeface="Arial"/>
                <a:cs typeface="Arial"/>
              </a:rPr>
              <a:t>or</a:t>
            </a:r>
            <a:r>
              <a:rPr sz="2400" spc="15" dirty="0">
                <a:latin typeface="Arial"/>
                <a:cs typeface="Arial"/>
              </a:rPr>
              <a:t> </a:t>
            </a:r>
            <a:r>
              <a:rPr sz="2400" spc="-4" dirty="0">
                <a:latin typeface="Arial"/>
                <a:cs typeface="Arial"/>
              </a:rPr>
              <a:t>security</a:t>
            </a:r>
            <a:endParaRPr sz="2400" dirty="0">
              <a:latin typeface="Arial"/>
              <a:cs typeface="Arial"/>
            </a:endParaRPr>
          </a:p>
        </p:txBody>
      </p:sp>
      <p:sp>
        <p:nvSpPr>
          <p:cNvPr id="7" name="object 7"/>
          <p:cNvSpPr txBox="1">
            <a:spLocks noGrp="1"/>
          </p:cNvSpPr>
          <p:nvPr>
            <p:ph type="dt" sz="half" idx="6"/>
          </p:nvPr>
        </p:nvSpPr>
        <p:spPr>
          <a:xfrm>
            <a:off x="168046" y="6553283"/>
            <a:ext cx="27305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5"/>
              <a:t>SK</a:t>
            </a:r>
            <a:endParaRPr spc="-4" dirty="0"/>
          </a:p>
        </p:txBody>
      </p:sp>
      <p:sp>
        <p:nvSpPr>
          <p:cNvPr id="8" name="object 8"/>
          <p:cNvSpPr txBox="1">
            <a:spLocks noGrp="1"/>
          </p:cNvSpPr>
          <p:nvPr>
            <p:ph type="sldNum" sz="quarter" idx="7"/>
          </p:nvPr>
        </p:nvSpPr>
        <p:spPr>
          <a:xfrm>
            <a:off x="8662543" y="6553283"/>
            <a:ext cx="344170" cy="223520"/>
          </a:xfrm>
          <a:prstGeom prst="rect">
            <a:avLst/>
          </a:prstGeom>
        </p:spPr>
        <p:txBody>
          <a:bodyPr vert="horz" wrap="square" lIns="0" tIns="0" rIns="0" bIns="0" rtlCol="0">
            <a:spAutoFit/>
          </a:bodyPr>
          <a:lstStyle>
            <a:defPPr>
              <a:defRPr lang="en-US"/>
            </a:defPPr>
            <a:lvl1pPr marL="0" algn="l" defTabSz="914400" rtl="0" eaLnBrk="1" latinLnBrk="0" hangingPunct="1">
              <a:defRPr sz="1400" b="1" i="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229"/>
              </a:lnSpc>
            </a:pPr>
            <a:r>
              <a:rPr lang="en-GB" spc="-10"/>
              <a:t>#</a:t>
            </a:r>
            <a:fld id="{81D60167-4931-47E6-BA6A-407CBD079E47}" type="slidenum">
              <a:rPr spc="-10" smtClean="0"/>
              <a:pPr marL="12700">
                <a:lnSpc>
                  <a:spcPts val="1639"/>
                </a:lnSpc>
              </a:pPr>
              <a:t>3</a:t>
            </a:fld>
            <a:endParaRPr spc="-8" dirty="0"/>
          </a:p>
        </p:txBody>
      </p:sp>
      <p:sp>
        <p:nvSpPr>
          <p:cNvPr id="9" name="object 9"/>
          <p:cNvSpPr txBox="1">
            <a:spLocks noGrp="1"/>
          </p:cNvSpPr>
          <p:nvPr>
            <p:ph type="ftr" sz="quarter" idx="5"/>
          </p:nvPr>
        </p:nvSpPr>
        <p:spPr>
          <a:xfrm>
            <a:off x="1171447" y="6572403"/>
            <a:ext cx="6793865" cy="182879"/>
          </a:xfrm>
          <a:prstGeom prst="rect">
            <a:avLst/>
          </a:prstGeom>
        </p:spPr>
        <p:txBody>
          <a:bodyPr vert="horz" wrap="square" lIns="0" tIns="0" rIns="0" bIns="0" rtlCol="0">
            <a:spAutoFit/>
          </a:bodyPr>
          <a:lstStyle>
            <a:defPPr>
              <a:defRPr lang="en-US"/>
            </a:defPPr>
            <a:lvl1pPr marL="0" algn="l" defTabSz="914400" rtl="0" eaLnBrk="1" latinLnBrk="0" hangingPunct="1">
              <a:defRPr sz="1100" b="0" i="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r>
              <a:rPr lang="en-GB" i="0" spc="5"/>
              <a:t>Based</a:t>
            </a:r>
            <a:r>
              <a:rPr lang="en-GB" i="0" spc="-30"/>
              <a:t> </a:t>
            </a:r>
            <a:r>
              <a:rPr lang="en-GB" i="0" spc="5"/>
              <a:t>on</a:t>
            </a:r>
            <a:r>
              <a:rPr lang="en-GB" i="0" spc="-30"/>
              <a:t> </a:t>
            </a:r>
            <a:r>
              <a:rPr lang="en-GB" i="0"/>
              <a:t>the</a:t>
            </a:r>
            <a:r>
              <a:rPr lang="en-GB" i="0" spc="-25"/>
              <a:t> </a:t>
            </a:r>
            <a:r>
              <a:rPr lang="en-GB" i="0" spc="5"/>
              <a:t>book</a:t>
            </a:r>
            <a:r>
              <a:rPr lang="en-GB" i="0" spc="-25"/>
              <a:t> </a:t>
            </a:r>
            <a:r>
              <a:rPr lang="en-GB"/>
              <a:t>The</a:t>
            </a:r>
            <a:r>
              <a:rPr lang="en-GB" spc="-10"/>
              <a:t> </a:t>
            </a:r>
            <a:r>
              <a:rPr lang="en-GB"/>
              <a:t>Practice</a:t>
            </a:r>
            <a:r>
              <a:rPr lang="en-GB" spc="-25"/>
              <a:t> </a:t>
            </a:r>
            <a:r>
              <a:rPr lang="en-GB" spc="5"/>
              <a:t>of</a:t>
            </a:r>
            <a:r>
              <a:rPr lang="en-GB" spc="-10"/>
              <a:t> </a:t>
            </a:r>
            <a:r>
              <a:rPr lang="en-GB"/>
              <a:t>Enterprise</a:t>
            </a:r>
            <a:r>
              <a:rPr lang="en-GB" spc="-55"/>
              <a:t> </a:t>
            </a:r>
            <a:r>
              <a:rPr lang="en-GB"/>
              <a:t>Architecture:</a:t>
            </a:r>
            <a:r>
              <a:rPr lang="en-GB" spc="-80"/>
              <a:t> </a:t>
            </a:r>
            <a:r>
              <a:rPr lang="en-GB"/>
              <a:t>A</a:t>
            </a:r>
            <a:r>
              <a:rPr lang="en-GB" spc="-10"/>
              <a:t> </a:t>
            </a:r>
            <a:r>
              <a:rPr lang="en-GB"/>
              <a:t>Modern</a:t>
            </a:r>
            <a:r>
              <a:rPr lang="en-GB" spc="-30"/>
              <a:t> </a:t>
            </a:r>
            <a:r>
              <a:rPr lang="en-GB"/>
              <a:t>Approach</a:t>
            </a:r>
            <a:r>
              <a:rPr lang="en-GB" spc="-50"/>
              <a:t> </a:t>
            </a:r>
            <a:r>
              <a:rPr lang="en-GB"/>
              <a:t>to</a:t>
            </a:r>
            <a:r>
              <a:rPr lang="en-GB" spc="-10"/>
              <a:t> </a:t>
            </a:r>
            <a:r>
              <a:rPr lang="en-GB"/>
              <a:t>Business</a:t>
            </a:r>
            <a:r>
              <a:rPr lang="en-GB" spc="-65"/>
              <a:t> </a:t>
            </a:r>
            <a:r>
              <a:rPr lang="en-GB" spc="5"/>
              <a:t>and</a:t>
            </a:r>
            <a:r>
              <a:rPr lang="en-GB" spc="-5"/>
              <a:t> </a:t>
            </a:r>
            <a:r>
              <a:rPr lang="en-GB"/>
              <a:t>IT</a:t>
            </a:r>
            <a:r>
              <a:rPr lang="en-GB" spc="-20"/>
              <a:t> </a:t>
            </a:r>
            <a:r>
              <a:rPr lang="en-GB"/>
              <a:t>Alignment</a:t>
            </a:r>
            <a:endParaRPr dirty="0"/>
          </a:p>
        </p:txBody>
      </p:sp>
      <p:sp>
        <p:nvSpPr>
          <p:cNvPr id="6" name="object 6"/>
          <p:cNvSpPr txBox="1">
            <a:spLocks noGrp="1"/>
          </p:cNvSpPr>
          <p:nvPr>
            <p:ph type="title"/>
          </p:nvPr>
        </p:nvSpPr>
        <p:spPr>
          <a:xfrm>
            <a:off x="1435509" y="471356"/>
            <a:ext cx="9016181" cy="686246"/>
          </a:xfrm>
          <a:prstGeom prst="rect">
            <a:avLst/>
          </a:prstGeom>
        </p:spPr>
        <p:txBody>
          <a:bodyPr vert="horz" wrap="square" lIns="0" tIns="9049" rIns="0" bIns="0" rtlCol="0" anchor="ctr">
            <a:spAutoFit/>
          </a:bodyPr>
          <a:lstStyle/>
          <a:p>
            <a:pPr marL="9525">
              <a:lnSpc>
                <a:spcPct val="100000"/>
              </a:lnSpc>
              <a:spcBef>
                <a:spcPts val="71"/>
              </a:spcBef>
            </a:pPr>
            <a:r>
              <a:rPr spc="-4" dirty="0"/>
              <a:t>What Is Enterprise</a:t>
            </a:r>
            <a:r>
              <a:rPr spc="-94" dirty="0"/>
              <a:t> </a:t>
            </a:r>
            <a:r>
              <a:rPr spc="-11" dirty="0"/>
              <a:t>Architecture?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438A0-D518-4881-9DA8-EF29F1F4BFA0}"/>
              </a:ext>
            </a:extLst>
          </p:cNvPr>
          <p:cNvSpPr>
            <a:spLocks noGrp="1"/>
          </p:cNvSpPr>
          <p:nvPr>
            <p:ph type="title"/>
          </p:nvPr>
        </p:nvSpPr>
        <p:spPr/>
        <p:txBody>
          <a:bodyPr/>
          <a:lstStyle/>
          <a:p>
            <a:r>
              <a:rPr lang="en-GB" dirty="0"/>
              <a:t>What is Enterprise Architecture</a:t>
            </a:r>
          </a:p>
        </p:txBody>
      </p:sp>
      <p:sp>
        <p:nvSpPr>
          <p:cNvPr id="3" name="Content Placeholder 2">
            <a:extLst>
              <a:ext uri="{FF2B5EF4-FFF2-40B4-BE49-F238E27FC236}">
                <a16:creationId xmlns:a16="http://schemas.microsoft.com/office/drawing/2014/main" id="{52B0AA22-46F4-479F-B908-0A8C41116F83}"/>
              </a:ext>
            </a:extLst>
          </p:cNvPr>
          <p:cNvSpPr>
            <a:spLocks noGrp="1"/>
          </p:cNvSpPr>
          <p:nvPr>
            <p:ph idx="1"/>
          </p:nvPr>
        </p:nvSpPr>
        <p:spPr/>
        <p:txBody>
          <a:bodyPr/>
          <a:lstStyle/>
          <a:p>
            <a:r>
              <a:rPr lang="en-GB" dirty="0"/>
              <a:t>Enterprise Architecture</a:t>
            </a:r>
          </a:p>
          <a:p>
            <a:pPr lvl="1"/>
            <a:r>
              <a:rPr lang="en-GB" dirty="0"/>
              <a:t>Documentation describing the structure and behaviour of an enterprise (including its information systems)</a:t>
            </a:r>
          </a:p>
          <a:p>
            <a:pPr lvl="1"/>
            <a:r>
              <a:rPr lang="en-GB" dirty="0"/>
              <a:t>A process for describing an enterprise (including its information systems), then planning and governing changes to improve the integrity and flexibility of the enterprise</a:t>
            </a:r>
          </a:p>
          <a:p>
            <a:pPr lvl="1"/>
            <a:endParaRPr lang="en-GB" dirty="0"/>
          </a:p>
        </p:txBody>
      </p:sp>
    </p:spTree>
    <p:extLst>
      <p:ext uri="{BB962C8B-B14F-4D97-AF65-F5344CB8AC3E}">
        <p14:creationId xmlns:p14="http://schemas.microsoft.com/office/powerpoint/2010/main" val="1667346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78DB-A50C-403D-8952-3B0CB61B2C9E}"/>
              </a:ext>
            </a:extLst>
          </p:cNvPr>
          <p:cNvSpPr>
            <a:spLocks noGrp="1"/>
          </p:cNvSpPr>
          <p:nvPr>
            <p:ph type="title"/>
          </p:nvPr>
        </p:nvSpPr>
        <p:spPr/>
        <p:txBody>
          <a:bodyPr/>
          <a:lstStyle/>
          <a:p>
            <a:r>
              <a:rPr lang="en-GB" dirty="0"/>
              <a:t>Frameworks</a:t>
            </a:r>
          </a:p>
        </p:txBody>
      </p:sp>
      <p:sp>
        <p:nvSpPr>
          <p:cNvPr id="4" name="Rectangle 3">
            <a:extLst>
              <a:ext uri="{FF2B5EF4-FFF2-40B4-BE49-F238E27FC236}">
                <a16:creationId xmlns:a16="http://schemas.microsoft.com/office/drawing/2014/main" id="{12A671AB-5807-46A1-B193-53CEC90CDB9B}"/>
              </a:ext>
            </a:extLst>
          </p:cNvPr>
          <p:cNvSpPr/>
          <p:nvPr/>
        </p:nvSpPr>
        <p:spPr>
          <a:xfrm>
            <a:off x="1062788" y="1770896"/>
            <a:ext cx="1491916" cy="4581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06131F4D-44EA-4FBB-9685-C5C30160FCFA}"/>
              </a:ext>
            </a:extLst>
          </p:cNvPr>
          <p:cNvSpPr txBox="1"/>
          <p:nvPr/>
        </p:nvSpPr>
        <p:spPr>
          <a:xfrm rot="16200000">
            <a:off x="757094" y="3738619"/>
            <a:ext cx="2303836" cy="646331"/>
          </a:xfrm>
          <a:prstGeom prst="rect">
            <a:avLst/>
          </a:prstGeom>
          <a:noFill/>
        </p:spPr>
        <p:txBody>
          <a:bodyPr wrap="none" rtlCol="0">
            <a:spAutoFit/>
          </a:bodyPr>
          <a:lstStyle/>
          <a:p>
            <a:r>
              <a:rPr lang="en-GB" sz="3600" dirty="0"/>
              <a:t>Framework</a:t>
            </a:r>
          </a:p>
        </p:txBody>
      </p:sp>
      <p:sp>
        <p:nvSpPr>
          <p:cNvPr id="6" name="TextBox 5">
            <a:extLst>
              <a:ext uri="{FF2B5EF4-FFF2-40B4-BE49-F238E27FC236}">
                <a16:creationId xmlns:a16="http://schemas.microsoft.com/office/drawing/2014/main" id="{AE52A946-F0C8-4C6C-AE78-C8D9E5D08846}"/>
              </a:ext>
            </a:extLst>
          </p:cNvPr>
          <p:cNvSpPr txBox="1"/>
          <p:nvPr/>
        </p:nvSpPr>
        <p:spPr>
          <a:xfrm>
            <a:off x="783636" y="2646947"/>
            <a:ext cx="721544" cy="369332"/>
          </a:xfrm>
          <a:prstGeom prst="rect">
            <a:avLst/>
          </a:prstGeom>
          <a:solidFill>
            <a:schemeClr val="accent2"/>
          </a:solidFill>
        </p:spPr>
        <p:txBody>
          <a:bodyPr wrap="none" rtlCol="0">
            <a:spAutoFit/>
          </a:bodyPr>
          <a:lstStyle/>
          <a:p>
            <a:r>
              <a:rPr lang="en-GB" dirty="0"/>
              <a:t>TOGAF</a:t>
            </a:r>
          </a:p>
        </p:txBody>
      </p:sp>
      <p:sp>
        <p:nvSpPr>
          <p:cNvPr id="7" name="TextBox 6">
            <a:extLst>
              <a:ext uri="{FF2B5EF4-FFF2-40B4-BE49-F238E27FC236}">
                <a16:creationId xmlns:a16="http://schemas.microsoft.com/office/drawing/2014/main" id="{AA36DD07-592C-459B-A132-3C719AAC889A}"/>
              </a:ext>
            </a:extLst>
          </p:cNvPr>
          <p:cNvSpPr txBox="1"/>
          <p:nvPr/>
        </p:nvSpPr>
        <p:spPr>
          <a:xfrm>
            <a:off x="625328" y="5476618"/>
            <a:ext cx="1038160" cy="369332"/>
          </a:xfrm>
          <a:prstGeom prst="rect">
            <a:avLst/>
          </a:prstGeom>
          <a:solidFill>
            <a:schemeClr val="accent2"/>
          </a:solidFill>
        </p:spPr>
        <p:txBody>
          <a:bodyPr wrap="square" rtlCol="0">
            <a:spAutoFit/>
          </a:bodyPr>
          <a:lstStyle/>
          <a:p>
            <a:r>
              <a:rPr lang="en-GB" dirty="0"/>
              <a:t>Zachman</a:t>
            </a:r>
          </a:p>
        </p:txBody>
      </p:sp>
      <p:sp>
        <p:nvSpPr>
          <p:cNvPr id="8" name="Rectangle 7">
            <a:extLst>
              <a:ext uri="{FF2B5EF4-FFF2-40B4-BE49-F238E27FC236}">
                <a16:creationId xmlns:a16="http://schemas.microsoft.com/office/drawing/2014/main" id="{D8409556-B103-4692-9029-930DDD50392A}"/>
              </a:ext>
            </a:extLst>
          </p:cNvPr>
          <p:cNvSpPr/>
          <p:nvPr/>
        </p:nvSpPr>
        <p:spPr>
          <a:xfrm>
            <a:off x="4708358" y="1770896"/>
            <a:ext cx="4010526" cy="1138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6C2F1866-54A3-4BD7-A37A-00ABB20FCD86}"/>
              </a:ext>
            </a:extLst>
          </p:cNvPr>
          <p:cNvSpPr/>
          <p:nvPr/>
        </p:nvSpPr>
        <p:spPr>
          <a:xfrm>
            <a:off x="4708358" y="3492289"/>
            <a:ext cx="4010526" cy="1138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ADCAAA5-72A6-459C-95B4-BEB07F37CC5D}"/>
              </a:ext>
            </a:extLst>
          </p:cNvPr>
          <p:cNvSpPr/>
          <p:nvPr/>
        </p:nvSpPr>
        <p:spPr>
          <a:xfrm>
            <a:off x="4708358" y="5213682"/>
            <a:ext cx="4010526" cy="1138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a:extLst>
              <a:ext uri="{FF2B5EF4-FFF2-40B4-BE49-F238E27FC236}">
                <a16:creationId xmlns:a16="http://schemas.microsoft.com/office/drawing/2014/main" id="{9839615A-818B-44F4-A1FC-860C5ED5704B}"/>
              </a:ext>
            </a:extLst>
          </p:cNvPr>
          <p:cNvCxnSpPr>
            <a:cxnSpLocks/>
            <a:stCxn id="8" idx="1"/>
          </p:cNvCxnSpPr>
          <p:nvPr/>
        </p:nvCxnSpPr>
        <p:spPr>
          <a:xfrm flipH="1" flipV="1">
            <a:off x="3320716" y="2340390"/>
            <a:ext cx="138764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2C1EA33-710F-48F0-9BCD-0B78DA10644C}"/>
              </a:ext>
            </a:extLst>
          </p:cNvPr>
          <p:cNvCxnSpPr>
            <a:cxnSpLocks/>
            <a:stCxn id="9" idx="1"/>
            <a:endCxn id="4" idx="3"/>
          </p:cNvCxnSpPr>
          <p:nvPr/>
        </p:nvCxnSpPr>
        <p:spPr>
          <a:xfrm flipH="1">
            <a:off x="2554704" y="4061784"/>
            <a:ext cx="215365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F8011C9-8C33-45A0-AAA9-F7A22E14DA9A}"/>
              </a:ext>
            </a:extLst>
          </p:cNvPr>
          <p:cNvCxnSpPr>
            <a:cxnSpLocks/>
            <a:stCxn id="10" idx="1"/>
          </p:cNvCxnSpPr>
          <p:nvPr/>
        </p:nvCxnSpPr>
        <p:spPr>
          <a:xfrm flipH="1" flipV="1">
            <a:off x="3320716" y="5783176"/>
            <a:ext cx="138764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AE60AD-F19D-4F67-B038-016BA47CC471}"/>
              </a:ext>
            </a:extLst>
          </p:cNvPr>
          <p:cNvCxnSpPr>
            <a:cxnSpLocks/>
          </p:cNvCxnSpPr>
          <p:nvPr/>
        </p:nvCxnSpPr>
        <p:spPr>
          <a:xfrm>
            <a:off x="3320716" y="2340390"/>
            <a:ext cx="0" cy="34427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2EFD0F2C-F1EE-4570-B56C-5685CC0934C5}"/>
              </a:ext>
            </a:extLst>
          </p:cNvPr>
          <p:cNvSpPr txBox="1"/>
          <p:nvPr/>
        </p:nvSpPr>
        <p:spPr>
          <a:xfrm>
            <a:off x="5800876" y="2000616"/>
            <a:ext cx="1682768" cy="646331"/>
          </a:xfrm>
          <a:prstGeom prst="rect">
            <a:avLst/>
          </a:prstGeom>
          <a:noFill/>
        </p:spPr>
        <p:txBody>
          <a:bodyPr wrap="none" rtlCol="0">
            <a:spAutoFit/>
          </a:bodyPr>
          <a:lstStyle/>
          <a:p>
            <a:r>
              <a:rPr lang="en-GB" sz="3600" dirty="0"/>
              <a:t>Content</a:t>
            </a:r>
          </a:p>
        </p:txBody>
      </p:sp>
      <p:sp>
        <p:nvSpPr>
          <p:cNvPr id="27" name="TextBox 26">
            <a:extLst>
              <a:ext uri="{FF2B5EF4-FFF2-40B4-BE49-F238E27FC236}">
                <a16:creationId xmlns:a16="http://schemas.microsoft.com/office/drawing/2014/main" id="{5A5C2294-B87E-49B3-B492-3CC6044F613A}"/>
              </a:ext>
            </a:extLst>
          </p:cNvPr>
          <p:cNvSpPr txBox="1"/>
          <p:nvPr/>
        </p:nvSpPr>
        <p:spPr>
          <a:xfrm>
            <a:off x="5872237" y="3738617"/>
            <a:ext cx="1836337" cy="646331"/>
          </a:xfrm>
          <a:prstGeom prst="rect">
            <a:avLst/>
          </a:prstGeom>
          <a:noFill/>
        </p:spPr>
        <p:txBody>
          <a:bodyPr wrap="none" rtlCol="0">
            <a:spAutoFit/>
          </a:bodyPr>
          <a:lstStyle/>
          <a:p>
            <a:r>
              <a:rPr lang="en-GB" sz="3600" dirty="0"/>
              <a:t>Process</a:t>
            </a:r>
          </a:p>
        </p:txBody>
      </p:sp>
      <p:sp>
        <p:nvSpPr>
          <p:cNvPr id="28" name="TextBox 27">
            <a:extLst>
              <a:ext uri="{FF2B5EF4-FFF2-40B4-BE49-F238E27FC236}">
                <a16:creationId xmlns:a16="http://schemas.microsoft.com/office/drawing/2014/main" id="{FE2DC3D5-A56A-4AB8-8E75-600D6A37B9E3}"/>
              </a:ext>
            </a:extLst>
          </p:cNvPr>
          <p:cNvSpPr txBox="1"/>
          <p:nvPr/>
        </p:nvSpPr>
        <p:spPr>
          <a:xfrm>
            <a:off x="5943598" y="5476618"/>
            <a:ext cx="2566793" cy="646331"/>
          </a:xfrm>
          <a:prstGeom prst="rect">
            <a:avLst/>
          </a:prstGeom>
          <a:noFill/>
        </p:spPr>
        <p:txBody>
          <a:bodyPr wrap="none" rtlCol="0">
            <a:spAutoFit/>
          </a:bodyPr>
          <a:lstStyle/>
          <a:p>
            <a:r>
              <a:rPr lang="en-GB" sz="3600" dirty="0"/>
              <a:t>Organisation</a:t>
            </a:r>
          </a:p>
        </p:txBody>
      </p:sp>
      <p:sp>
        <p:nvSpPr>
          <p:cNvPr id="29" name="TextBox 28">
            <a:extLst>
              <a:ext uri="{FF2B5EF4-FFF2-40B4-BE49-F238E27FC236}">
                <a16:creationId xmlns:a16="http://schemas.microsoft.com/office/drawing/2014/main" id="{15F8CB22-4006-4C25-86D0-35813F7C27EF}"/>
              </a:ext>
            </a:extLst>
          </p:cNvPr>
          <p:cNvSpPr txBox="1"/>
          <p:nvPr/>
        </p:nvSpPr>
        <p:spPr>
          <a:xfrm>
            <a:off x="9103298" y="1799485"/>
            <a:ext cx="1058495" cy="369332"/>
          </a:xfrm>
          <a:prstGeom prst="rect">
            <a:avLst/>
          </a:prstGeom>
          <a:solidFill>
            <a:schemeClr val="accent2"/>
          </a:solidFill>
        </p:spPr>
        <p:txBody>
          <a:bodyPr wrap="none" rtlCol="0">
            <a:spAutoFit/>
          </a:bodyPr>
          <a:lstStyle/>
          <a:p>
            <a:r>
              <a:rPr lang="en-GB" dirty="0"/>
              <a:t>Structure</a:t>
            </a:r>
          </a:p>
        </p:txBody>
      </p:sp>
      <p:sp>
        <p:nvSpPr>
          <p:cNvPr id="30" name="TextBox 29">
            <a:extLst>
              <a:ext uri="{FF2B5EF4-FFF2-40B4-BE49-F238E27FC236}">
                <a16:creationId xmlns:a16="http://schemas.microsoft.com/office/drawing/2014/main" id="{E38569D2-3323-43B1-AF84-8D08A41ED87E}"/>
              </a:ext>
            </a:extLst>
          </p:cNvPr>
          <p:cNvSpPr txBox="1"/>
          <p:nvPr/>
        </p:nvSpPr>
        <p:spPr>
          <a:xfrm>
            <a:off x="9103297" y="2462280"/>
            <a:ext cx="1224181" cy="369332"/>
          </a:xfrm>
          <a:prstGeom prst="rect">
            <a:avLst/>
          </a:prstGeom>
          <a:solidFill>
            <a:schemeClr val="accent2"/>
          </a:solidFill>
        </p:spPr>
        <p:txBody>
          <a:bodyPr wrap="none" rtlCol="0">
            <a:spAutoFit/>
          </a:bodyPr>
          <a:lstStyle/>
          <a:p>
            <a:r>
              <a:rPr lang="en-GB" dirty="0"/>
              <a:t>Metamodel</a:t>
            </a:r>
          </a:p>
        </p:txBody>
      </p:sp>
      <p:sp>
        <p:nvSpPr>
          <p:cNvPr id="31" name="Arrow: Right 30">
            <a:extLst>
              <a:ext uri="{FF2B5EF4-FFF2-40B4-BE49-F238E27FC236}">
                <a16:creationId xmlns:a16="http://schemas.microsoft.com/office/drawing/2014/main" id="{4FE97C5C-4DBA-402B-8E49-38AF3530D413}"/>
              </a:ext>
            </a:extLst>
          </p:cNvPr>
          <p:cNvSpPr/>
          <p:nvPr/>
        </p:nvSpPr>
        <p:spPr>
          <a:xfrm flipH="1">
            <a:off x="8662737" y="1984151"/>
            <a:ext cx="440561"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Arrow: Right 31">
            <a:extLst>
              <a:ext uri="{FF2B5EF4-FFF2-40B4-BE49-F238E27FC236}">
                <a16:creationId xmlns:a16="http://schemas.microsoft.com/office/drawing/2014/main" id="{C11E9117-BD71-4D67-A4EF-1362F3EEBCB1}"/>
              </a:ext>
            </a:extLst>
          </p:cNvPr>
          <p:cNvSpPr/>
          <p:nvPr/>
        </p:nvSpPr>
        <p:spPr>
          <a:xfrm flipH="1">
            <a:off x="8662736" y="2629042"/>
            <a:ext cx="440561"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CB8C8F58-4FC4-4A13-8E5A-31A03A631117}"/>
              </a:ext>
            </a:extLst>
          </p:cNvPr>
          <p:cNvSpPr txBox="1"/>
          <p:nvPr/>
        </p:nvSpPr>
        <p:spPr>
          <a:xfrm>
            <a:off x="9089148" y="5275488"/>
            <a:ext cx="826060" cy="369332"/>
          </a:xfrm>
          <a:prstGeom prst="rect">
            <a:avLst/>
          </a:prstGeom>
          <a:solidFill>
            <a:schemeClr val="accent2"/>
          </a:solidFill>
        </p:spPr>
        <p:txBody>
          <a:bodyPr wrap="none" rtlCol="0">
            <a:spAutoFit/>
          </a:bodyPr>
          <a:lstStyle/>
          <a:p>
            <a:r>
              <a:rPr lang="en-GB" dirty="0"/>
              <a:t>People</a:t>
            </a:r>
          </a:p>
        </p:txBody>
      </p:sp>
      <p:sp>
        <p:nvSpPr>
          <p:cNvPr id="34" name="TextBox 33">
            <a:extLst>
              <a:ext uri="{FF2B5EF4-FFF2-40B4-BE49-F238E27FC236}">
                <a16:creationId xmlns:a16="http://schemas.microsoft.com/office/drawing/2014/main" id="{30AC52BB-8519-41DB-B454-98B690AF8D54}"/>
              </a:ext>
            </a:extLst>
          </p:cNvPr>
          <p:cNvSpPr txBox="1"/>
          <p:nvPr/>
        </p:nvSpPr>
        <p:spPr>
          <a:xfrm>
            <a:off x="9089147" y="5938283"/>
            <a:ext cx="684867" cy="369332"/>
          </a:xfrm>
          <a:prstGeom prst="rect">
            <a:avLst/>
          </a:prstGeom>
          <a:solidFill>
            <a:schemeClr val="accent2"/>
          </a:solidFill>
        </p:spPr>
        <p:txBody>
          <a:bodyPr wrap="none" rtlCol="0">
            <a:spAutoFit/>
          </a:bodyPr>
          <a:lstStyle/>
          <a:p>
            <a:r>
              <a:rPr lang="en-GB" dirty="0"/>
              <a:t>Roles</a:t>
            </a:r>
          </a:p>
        </p:txBody>
      </p:sp>
      <p:sp>
        <p:nvSpPr>
          <p:cNvPr id="35" name="Arrow: Right 34">
            <a:extLst>
              <a:ext uri="{FF2B5EF4-FFF2-40B4-BE49-F238E27FC236}">
                <a16:creationId xmlns:a16="http://schemas.microsoft.com/office/drawing/2014/main" id="{86FC3C66-FC24-4F8E-83A8-E35C94B20327}"/>
              </a:ext>
            </a:extLst>
          </p:cNvPr>
          <p:cNvSpPr/>
          <p:nvPr/>
        </p:nvSpPr>
        <p:spPr>
          <a:xfrm flipH="1">
            <a:off x="8648587" y="5460154"/>
            <a:ext cx="440561"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Arrow: Right 35">
            <a:extLst>
              <a:ext uri="{FF2B5EF4-FFF2-40B4-BE49-F238E27FC236}">
                <a16:creationId xmlns:a16="http://schemas.microsoft.com/office/drawing/2014/main" id="{68E240FE-4729-43C3-BA4F-D5C347A01D78}"/>
              </a:ext>
            </a:extLst>
          </p:cNvPr>
          <p:cNvSpPr/>
          <p:nvPr/>
        </p:nvSpPr>
        <p:spPr>
          <a:xfrm flipH="1">
            <a:off x="8648586" y="6105045"/>
            <a:ext cx="440561"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EA8842D1-E2EF-407A-BF69-399BB0457FC1}"/>
              </a:ext>
            </a:extLst>
          </p:cNvPr>
          <p:cNvSpPr/>
          <p:nvPr/>
        </p:nvSpPr>
        <p:spPr>
          <a:xfrm>
            <a:off x="5213684" y="1166623"/>
            <a:ext cx="729913" cy="5948049"/>
          </a:xfrm>
          <a:prstGeom prst="ellipse">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a:extLst>
              <a:ext uri="{FF2B5EF4-FFF2-40B4-BE49-F238E27FC236}">
                <a16:creationId xmlns:a16="http://schemas.microsoft.com/office/drawing/2014/main" id="{C3B4B61B-03AB-47AE-B813-327AFF3B03ED}"/>
              </a:ext>
            </a:extLst>
          </p:cNvPr>
          <p:cNvSpPr txBox="1"/>
          <p:nvPr/>
        </p:nvSpPr>
        <p:spPr>
          <a:xfrm rot="16200000" flipH="1">
            <a:off x="5217868" y="3879825"/>
            <a:ext cx="721544" cy="369332"/>
          </a:xfrm>
          <a:prstGeom prst="rect">
            <a:avLst/>
          </a:prstGeom>
          <a:noFill/>
        </p:spPr>
        <p:txBody>
          <a:bodyPr wrap="none" rtlCol="0">
            <a:spAutoFit/>
          </a:bodyPr>
          <a:lstStyle/>
          <a:p>
            <a:r>
              <a:rPr lang="en-GB" dirty="0"/>
              <a:t>TOGAF</a:t>
            </a:r>
          </a:p>
        </p:txBody>
      </p:sp>
      <p:sp>
        <p:nvSpPr>
          <p:cNvPr id="39" name="Oval 38">
            <a:extLst>
              <a:ext uri="{FF2B5EF4-FFF2-40B4-BE49-F238E27FC236}">
                <a16:creationId xmlns:a16="http://schemas.microsoft.com/office/drawing/2014/main" id="{9FCC545C-849B-455B-9815-0E966E0D88E1}"/>
              </a:ext>
            </a:extLst>
          </p:cNvPr>
          <p:cNvSpPr/>
          <p:nvPr/>
        </p:nvSpPr>
        <p:spPr>
          <a:xfrm>
            <a:off x="7603833" y="1231543"/>
            <a:ext cx="729913" cy="2088980"/>
          </a:xfrm>
          <a:prstGeom prst="ellipse">
            <a:avLst/>
          </a:prstGeom>
          <a:solidFill>
            <a:srgbClr val="7030A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a:extLst>
              <a:ext uri="{FF2B5EF4-FFF2-40B4-BE49-F238E27FC236}">
                <a16:creationId xmlns:a16="http://schemas.microsoft.com/office/drawing/2014/main" id="{A1CBF217-2162-423C-84F7-C3671BA89152}"/>
              </a:ext>
            </a:extLst>
          </p:cNvPr>
          <p:cNvSpPr txBox="1"/>
          <p:nvPr/>
        </p:nvSpPr>
        <p:spPr>
          <a:xfrm rot="16200000" flipH="1">
            <a:off x="7405481" y="2184850"/>
            <a:ext cx="1037913" cy="369332"/>
          </a:xfrm>
          <a:prstGeom prst="rect">
            <a:avLst/>
          </a:prstGeom>
          <a:noFill/>
        </p:spPr>
        <p:txBody>
          <a:bodyPr wrap="none" rtlCol="0">
            <a:spAutoFit/>
          </a:bodyPr>
          <a:lstStyle/>
          <a:p>
            <a:r>
              <a:rPr lang="en-GB" dirty="0"/>
              <a:t>Zachman</a:t>
            </a:r>
          </a:p>
        </p:txBody>
      </p:sp>
    </p:spTree>
    <p:extLst>
      <p:ext uri="{BB962C8B-B14F-4D97-AF65-F5344CB8AC3E}">
        <p14:creationId xmlns:p14="http://schemas.microsoft.com/office/powerpoint/2010/main" val="185410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84A6-F148-44E6-A751-15E6FA76511B}"/>
              </a:ext>
            </a:extLst>
          </p:cNvPr>
          <p:cNvSpPr>
            <a:spLocks noGrp="1"/>
          </p:cNvSpPr>
          <p:nvPr>
            <p:ph type="title"/>
          </p:nvPr>
        </p:nvSpPr>
        <p:spPr/>
        <p:txBody>
          <a:bodyPr/>
          <a:lstStyle/>
          <a:p>
            <a:r>
              <a:rPr lang="en-GB" dirty="0"/>
              <a:t>Reducing Complexity</a:t>
            </a:r>
          </a:p>
        </p:txBody>
      </p:sp>
      <p:sp>
        <p:nvSpPr>
          <p:cNvPr id="5" name="TextBox 4">
            <a:extLst>
              <a:ext uri="{FF2B5EF4-FFF2-40B4-BE49-F238E27FC236}">
                <a16:creationId xmlns:a16="http://schemas.microsoft.com/office/drawing/2014/main" id="{5DEC4A71-86F1-48D5-89D3-2486459C24BC}"/>
              </a:ext>
            </a:extLst>
          </p:cNvPr>
          <p:cNvSpPr txBox="1"/>
          <p:nvPr/>
        </p:nvSpPr>
        <p:spPr>
          <a:xfrm>
            <a:off x="1552576" y="4364356"/>
            <a:ext cx="2019300" cy="646331"/>
          </a:xfrm>
          <a:prstGeom prst="rect">
            <a:avLst/>
          </a:prstGeom>
          <a:noFill/>
        </p:spPr>
        <p:txBody>
          <a:bodyPr wrap="square" rtlCol="0">
            <a:spAutoFit/>
          </a:bodyPr>
          <a:lstStyle/>
          <a:p>
            <a:r>
              <a:rPr lang="en-GB" dirty="0"/>
              <a:t>A large, complex</a:t>
            </a:r>
          </a:p>
          <a:p>
            <a:r>
              <a:rPr lang="en-GB" dirty="0"/>
              <a:t>enterprise</a:t>
            </a:r>
          </a:p>
        </p:txBody>
      </p:sp>
      <p:sp>
        <p:nvSpPr>
          <p:cNvPr id="30" name="Freeform: Shape 29">
            <a:extLst>
              <a:ext uri="{FF2B5EF4-FFF2-40B4-BE49-F238E27FC236}">
                <a16:creationId xmlns:a16="http://schemas.microsoft.com/office/drawing/2014/main" id="{3C2A071F-5DA3-49E9-920C-C47680723B5C}"/>
              </a:ext>
            </a:extLst>
          </p:cNvPr>
          <p:cNvSpPr/>
          <p:nvPr/>
        </p:nvSpPr>
        <p:spPr>
          <a:xfrm>
            <a:off x="4269582" y="2743199"/>
            <a:ext cx="3652840" cy="3286125"/>
          </a:xfrm>
          <a:custGeom>
            <a:avLst/>
            <a:gdLst>
              <a:gd name="connsiteX0" fmla="*/ 0 w 4143375"/>
              <a:gd name="connsiteY0" fmla="*/ 561975 h 3771900"/>
              <a:gd name="connsiteX1" fmla="*/ 409575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 name="connsiteX0" fmla="*/ 0 w 4143375"/>
              <a:gd name="connsiteY0" fmla="*/ 561975 h 3771900"/>
              <a:gd name="connsiteX1" fmla="*/ 495300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3375" h="3771900">
                <a:moveTo>
                  <a:pt x="0" y="561975"/>
                </a:moveTo>
                <a:lnTo>
                  <a:pt x="495300" y="0"/>
                </a:lnTo>
                <a:lnTo>
                  <a:pt x="4143375" y="0"/>
                </a:lnTo>
                <a:lnTo>
                  <a:pt x="4133850" y="3200400"/>
                </a:lnTo>
                <a:lnTo>
                  <a:pt x="3705225" y="3771900"/>
                </a:lnTo>
                <a:lnTo>
                  <a:pt x="0" y="3762375"/>
                </a:lnTo>
                <a:lnTo>
                  <a:pt x="0" y="561975"/>
                </a:lnTo>
                <a:close/>
              </a:path>
            </a:pathLst>
          </a:cu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AC74E9B-6D46-4926-A5C1-F8108FC1AA9C}"/>
              </a:ext>
            </a:extLst>
          </p:cNvPr>
          <p:cNvSpPr/>
          <p:nvPr/>
        </p:nvSpPr>
        <p:spPr>
          <a:xfrm>
            <a:off x="4269582" y="3241097"/>
            <a:ext cx="3274960" cy="278822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Connector 31">
            <a:extLst>
              <a:ext uri="{FF2B5EF4-FFF2-40B4-BE49-F238E27FC236}">
                <a16:creationId xmlns:a16="http://schemas.microsoft.com/office/drawing/2014/main" id="{4765FDB2-DFEB-4196-80C4-CD1D60D535F3}"/>
              </a:ext>
            </a:extLst>
          </p:cNvPr>
          <p:cNvCxnSpPr>
            <a:endCxn id="30" idx="2"/>
          </p:cNvCxnSpPr>
          <p:nvPr/>
        </p:nvCxnSpPr>
        <p:spPr>
          <a:xfrm flipV="1">
            <a:off x="7542445" y="2743199"/>
            <a:ext cx="379977" cy="48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Arrow: Right 9">
            <a:extLst>
              <a:ext uri="{FF2B5EF4-FFF2-40B4-BE49-F238E27FC236}">
                <a16:creationId xmlns:a16="http://schemas.microsoft.com/office/drawing/2014/main" id="{BD8D7267-F4C5-40FB-8198-4E8791E4AE6D}"/>
              </a:ext>
            </a:extLst>
          </p:cNvPr>
          <p:cNvSpPr/>
          <p:nvPr/>
        </p:nvSpPr>
        <p:spPr>
          <a:xfrm>
            <a:off x="3086100" y="4687521"/>
            <a:ext cx="1183481" cy="24166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33234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46062AA-8E1B-40B8-903A-19A482ACDBB3}"/>
              </a:ext>
            </a:extLst>
          </p:cNvPr>
          <p:cNvGrpSpPr/>
          <p:nvPr/>
        </p:nvGrpSpPr>
        <p:grpSpPr>
          <a:xfrm>
            <a:off x="5910264" y="852488"/>
            <a:ext cx="4143375" cy="3771900"/>
            <a:chOff x="4238625" y="2276475"/>
            <a:chExt cx="4143375" cy="3771900"/>
          </a:xfrm>
        </p:grpSpPr>
        <p:sp>
          <p:nvSpPr>
            <p:cNvPr id="14" name="Freeform: Shape 13">
              <a:extLst>
                <a:ext uri="{FF2B5EF4-FFF2-40B4-BE49-F238E27FC236}">
                  <a16:creationId xmlns:a16="http://schemas.microsoft.com/office/drawing/2014/main" id="{D020CEF2-D198-408E-86EE-4FA126A7CD6C}"/>
                </a:ext>
              </a:extLst>
            </p:cNvPr>
            <p:cNvSpPr/>
            <p:nvPr/>
          </p:nvSpPr>
          <p:spPr>
            <a:xfrm>
              <a:off x="4238625" y="2276475"/>
              <a:ext cx="4143375" cy="3771900"/>
            </a:xfrm>
            <a:custGeom>
              <a:avLst/>
              <a:gdLst>
                <a:gd name="connsiteX0" fmla="*/ 0 w 4143375"/>
                <a:gd name="connsiteY0" fmla="*/ 561975 h 3771900"/>
                <a:gd name="connsiteX1" fmla="*/ 409575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 name="connsiteX0" fmla="*/ 0 w 4143375"/>
                <a:gd name="connsiteY0" fmla="*/ 561975 h 3771900"/>
                <a:gd name="connsiteX1" fmla="*/ 495300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3375" h="3771900">
                  <a:moveTo>
                    <a:pt x="0" y="561975"/>
                  </a:moveTo>
                  <a:lnTo>
                    <a:pt x="495300" y="0"/>
                  </a:lnTo>
                  <a:lnTo>
                    <a:pt x="4143375" y="0"/>
                  </a:lnTo>
                  <a:lnTo>
                    <a:pt x="4133850" y="3200400"/>
                  </a:lnTo>
                  <a:lnTo>
                    <a:pt x="3705225" y="3771900"/>
                  </a:lnTo>
                  <a:lnTo>
                    <a:pt x="0" y="3762375"/>
                  </a:lnTo>
                  <a:lnTo>
                    <a:pt x="0" y="561975"/>
                  </a:lnTo>
                  <a:close/>
                </a:path>
              </a:pathLst>
            </a:cu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D1FC7530-2CB8-4EFD-858D-D90FBCE1DAFE}"/>
                </a:ext>
              </a:extLst>
            </p:cNvPr>
            <p:cNvSpPr/>
            <p:nvPr/>
          </p:nvSpPr>
          <p:spPr>
            <a:xfrm>
              <a:off x="4238625" y="2847975"/>
              <a:ext cx="3714750" cy="3200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Connector 15">
              <a:extLst>
                <a:ext uri="{FF2B5EF4-FFF2-40B4-BE49-F238E27FC236}">
                  <a16:creationId xmlns:a16="http://schemas.microsoft.com/office/drawing/2014/main" id="{4F88F0FA-9E26-4CC3-89E0-7BBDAFD21AE7}"/>
                </a:ext>
              </a:extLst>
            </p:cNvPr>
            <p:cNvCxnSpPr>
              <a:endCxn id="14" idx="2"/>
            </p:cNvCxnSpPr>
            <p:nvPr/>
          </p:nvCxnSpPr>
          <p:spPr>
            <a:xfrm flipV="1">
              <a:off x="7950996" y="2276475"/>
              <a:ext cx="431004" cy="561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7285DD36-0DD3-4F26-93EF-8086201046DA}"/>
              </a:ext>
            </a:extLst>
          </p:cNvPr>
          <p:cNvGrpSpPr/>
          <p:nvPr/>
        </p:nvGrpSpPr>
        <p:grpSpPr>
          <a:xfrm>
            <a:off x="5348289" y="1519238"/>
            <a:ext cx="4143375" cy="3771900"/>
            <a:chOff x="4238625" y="2276475"/>
            <a:chExt cx="4143375" cy="3771900"/>
          </a:xfrm>
        </p:grpSpPr>
        <p:sp>
          <p:nvSpPr>
            <p:cNvPr id="18" name="Freeform: Shape 17">
              <a:extLst>
                <a:ext uri="{FF2B5EF4-FFF2-40B4-BE49-F238E27FC236}">
                  <a16:creationId xmlns:a16="http://schemas.microsoft.com/office/drawing/2014/main" id="{2839E45A-F940-42F5-90A8-47782F465DEC}"/>
                </a:ext>
              </a:extLst>
            </p:cNvPr>
            <p:cNvSpPr/>
            <p:nvPr/>
          </p:nvSpPr>
          <p:spPr>
            <a:xfrm>
              <a:off x="4238625" y="2276475"/>
              <a:ext cx="4143375" cy="3771900"/>
            </a:xfrm>
            <a:custGeom>
              <a:avLst/>
              <a:gdLst>
                <a:gd name="connsiteX0" fmla="*/ 0 w 4143375"/>
                <a:gd name="connsiteY0" fmla="*/ 561975 h 3771900"/>
                <a:gd name="connsiteX1" fmla="*/ 409575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 name="connsiteX0" fmla="*/ 0 w 4143375"/>
                <a:gd name="connsiteY0" fmla="*/ 561975 h 3771900"/>
                <a:gd name="connsiteX1" fmla="*/ 495300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3375" h="3771900">
                  <a:moveTo>
                    <a:pt x="0" y="561975"/>
                  </a:moveTo>
                  <a:lnTo>
                    <a:pt x="495300" y="0"/>
                  </a:lnTo>
                  <a:lnTo>
                    <a:pt x="4143375" y="0"/>
                  </a:lnTo>
                  <a:lnTo>
                    <a:pt x="4133850" y="3200400"/>
                  </a:lnTo>
                  <a:lnTo>
                    <a:pt x="3705225" y="3771900"/>
                  </a:lnTo>
                  <a:lnTo>
                    <a:pt x="0" y="3762375"/>
                  </a:lnTo>
                  <a:lnTo>
                    <a:pt x="0" y="561975"/>
                  </a:lnTo>
                  <a:close/>
                </a:path>
              </a:pathLst>
            </a:cu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35218E23-E242-4F0E-8301-3B41C39B98EB}"/>
                </a:ext>
              </a:extLst>
            </p:cNvPr>
            <p:cNvSpPr/>
            <p:nvPr/>
          </p:nvSpPr>
          <p:spPr>
            <a:xfrm>
              <a:off x="4238625" y="2847975"/>
              <a:ext cx="3714750" cy="3200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Connector 19">
              <a:extLst>
                <a:ext uri="{FF2B5EF4-FFF2-40B4-BE49-F238E27FC236}">
                  <a16:creationId xmlns:a16="http://schemas.microsoft.com/office/drawing/2014/main" id="{455CAA76-687A-475B-A62D-8DE42F9681E6}"/>
                </a:ext>
              </a:extLst>
            </p:cNvPr>
            <p:cNvCxnSpPr>
              <a:endCxn id="18" idx="2"/>
            </p:cNvCxnSpPr>
            <p:nvPr/>
          </p:nvCxnSpPr>
          <p:spPr>
            <a:xfrm flipV="1">
              <a:off x="7950996" y="2276475"/>
              <a:ext cx="431004" cy="561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5BF14B7E-93A9-4561-82B1-925D7A76C567}"/>
              </a:ext>
            </a:extLst>
          </p:cNvPr>
          <p:cNvGrpSpPr/>
          <p:nvPr/>
        </p:nvGrpSpPr>
        <p:grpSpPr>
          <a:xfrm>
            <a:off x="4831556" y="2200275"/>
            <a:ext cx="4143375" cy="3771900"/>
            <a:chOff x="4238625" y="2276475"/>
            <a:chExt cx="4143375" cy="3771900"/>
          </a:xfrm>
        </p:grpSpPr>
        <p:sp>
          <p:nvSpPr>
            <p:cNvPr id="35" name="Freeform: Shape 34">
              <a:extLst>
                <a:ext uri="{FF2B5EF4-FFF2-40B4-BE49-F238E27FC236}">
                  <a16:creationId xmlns:a16="http://schemas.microsoft.com/office/drawing/2014/main" id="{D1C4CC4C-7B4E-411A-A6AC-C6E194537600}"/>
                </a:ext>
              </a:extLst>
            </p:cNvPr>
            <p:cNvSpPr/>
            <p:nvPr/>
          </p:nvSpPr>
          <p:spPr>
            <a:xfrm>
              <a:off x="4238625" y="2276475"/>
              <a:ext cx="4143375" cy="3771900"/>
            </a:xfrm>
            <a:custGeom>
              <a:avLst/>
              <a:gdLst>
                <a:gd name="connsiteX0" fmla="*/ 0 w 4143375"/>
                <a:gd name="connsiteY0" fmla="*/ 561975 h 3771900"/>
                <a:gd name="connsiteX1" fmla="*/ 409575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 name="connsiteX0" fmla="*/ 0 w 4143375"/>
                <a:gd name="connsiteY0" fmla="*/ 561975 h 3771900"/>
                <a:gd name="connsiteX1" fmla="*/ 495300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3375" h="3771900">
                  <a:moveTo>
                    <a:pt x="0" y="561975"/>
                  </a:moveTo>
                  <a:lnTo>
                    <a:pt x="495300" y="0"/>
                  </a:lnTo>
                  <a:lnTo>
                    <a:pt x="4143375" y="0"/>
                  </a:lnTo>
                  <a:lnTo>
                    <a:pt x="4133850" y="3200400"/>
                  </a:lnTo>
                  <a:lnTo>
                    <a:pt x="3705225" y="3771900"/>
                  </a:lnTo>
                  <a:lnTo>
                    <a:pt x="0" y="3762375"/>
                  </a:lnTo>
                  <a:lnTo>
                    <a:pt x="0" y="561975"/>
                  </a:lnTo>
                  <a:close/>
                </a:path>
              </a:pathLst>
            </a:cu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93FF1061-79D2-415F-B107-0AA06FFCBDB2}"/>
                </a:ext>
              </a:extLst>
            </p:cNvPr>
            <p:cNvSpPr/>
            <p:nvPr/>
          </p:nvSpPr>
          <p:spPr>
            <a:xfrm>
              <a:off x="4238625" y="2847975"/>
              <a:ext cx="3714750" cy="3200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7" name="Straight Connector 36">
              <a:extLst>
                <a:ext uri="{FF2B5EF4-FFF2-40B4-BE49-F238E27FC236}">
                  <a16:creationId xmlns:a16="http://schemas.microsoft.com/office/drawing/2014/main" id="{72225462-327F-434B-A727-0C32B709B5C4}"/>
                </a:ext>
              </a:extLst>
            </p:cNvPr>
            <p:cNvCxnSpPr>
              <a:endCxn id="35" idx="2"/>
            </p:cNvCxnSpPr>
            <p:nvPr/>
          </p:nvCxnSpPr>
          <p:spPr>
            <a:xfrm flipV="1">
              <a:off x="7950996" y="2276475"/>
              <a:ext cx="431004" cy="561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C94F84A6-F148-44E6-A751-15E6FA76511B}"/>
              </a:ext>
            </a:extLst>
          </p:cNvPr>
          <p:cNvSpPr>
            <a:spLocks noGrp="1"/>
          </p:cNvSpPr>
          <p:nvPr>
            <p:ph type="title"/>
          </p:nvPr>
        </p:nvSpPr>
        <p:spPr/>
        <p:txBody>
          <a:bodyPr/>
          <a:lstStyle/>
          <a:p>
            <a:r>
              <a:rPr lang="en-GB" dirty="0"/>
              <a:t>Reducing Complexity</a:t>
            </a:r>
          </a:p>
        </p:txBody>
      </p:sp>
      <p:sp>
        <p:nvSpPr>
          <p:cNvPr id="5" name="TextBox 4">
            <a:extLst>
              <a:ext uri="{FF2B5EF4-FFF2-40B4-BE49-F238E27FC236}">
                <a16:creationId xmlns:a16="http://schemas.microsoft.com/office/drawing/2014/main" id="{5DEC4A71-86F1-48D5-89D3-2486459C24BC}"/>
              </a:ext>
            </a:extLst>
          </p:cNvPr>
          <p:cNvSpPr txBox="1"/>
          <p:nvPr/>
        </p:nvSpPr>
        <p:spPr>
          <a:xfrm>
            <a:off x="1941910" y="4623688"/>
            <a:ext cx="1104899" cy="369332"/>
          </a:xfrm>
          <a:prstGeom prst="rect">
            <a:avLst/>
          </a:prstGeom>
          <a:noFill/>
        </p:spPr>
        <p:txBody>
          <a:bodyPr wrap="square" rtlCol="0">
            <a:spAutoFit/>
          </a:bodyPr>
          <a:lstStyle/>
          <a:p>
            <a:r>
              <a:rPr lang="en-GB" dirty="0"/>
              <a:t>Segment</a:t>
            </a:r>
          </a:p>
        </p:txBody>
      </p:sp>
      <p:sp>
        <p:nvSpPr>
          <p:cNvPr id="30" name="Freeform: Shape 29">
            <a:extLst>
              <a:ext uri="{FF2B5EF4-FFF2-40B4-BE49-F238E27FC236}">
                <a16:creationId xmlns:a16="http://schemas.microsoft.com/office/drawing/2014/main" id="{3C2A071F-5DA3-49E9-920C-C47680723B5C}"/>
              </a:ext>
            </a:extLst>
          </p:cNvPr>
          <p:cNvSpPr/>
          <p:nvPr/>
        </p:nvSpPr>
        <p:spPr>
          <a:xfrm>
            <a:off x="4269581" y="2867025"/>
            <a:ext cx="4143375" cy="3771900"/>
          </a:xfrm>
          <a:custGeom>
            <a:avLst/>
            <a:gdLst>
              <a:gd name="connsiteX0" fmla="*/ 0 w 4143375"/>
              <a:gd name="connsiteY0" fmla="*/ 561975 h 3771900"/>
              <a:gd name="connsiteX1" fmla="*/ 409575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 name="connsiteX0" fmla="*/ 0 w 4143375"/>
              <a:gd name="connsiteY0" fmla="*/ 561975 h 3771900"/>
              <a:gd name="connsiteX1" fmla="*/ 495300 w 4143375"/>
              <a:gd name="connsiteY1" fmla="*/ 0 h 3771900"/>
              <a:gd name="connsiteX2" fmla="*/ 4143375 w 4143375"/>
              <a:gd name="connsiteY2" fmla="*/ 0 h 3771900"/>
              <a:gd name="connsiteX3" fmla="*/ 4133850 w 4143375"/>
              <a:gd name="connsiteY3" fmla="*/ 3200400 h 3771900"/>
              <a:gd name="connsiteX4" fmla="*/ 3705225 w 4143375"/>
              <a:gd name="connsiteY4" fmla="*/ 3771900 h 3771900"/>
              <a:gd name="connsiteX5" fmla="*/ 0 w 4143375"/>
              <a:gd name="connsiteY5" fmla="*/ 3762375 h 3771900"/>
              <a:gd name="connsiteX6" fmla="*/ 0 w 4143375"/>
              <a:gd name="connsiteY6" fmla="*/ 561975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3375" h="3771900">
                <a:moveTo>
                  <a:pt x="0" y="561975"/>
                </a:moveTo>
                <a:lnTo>
                  <a:pt x="495300" y="0"/>
                </a:lnTo>
                <a:lnTo>
                  <a:pt x="4143375" y="0"/>
                </a:lnTo>
                <a:lnTo>
                  <a:pt x="4133850" y="3200400"/>
                </a:lnTo>
                <a:lnTo>
                  <a:pt x="3705225" y="3771900"/>
                </a:lnTo>
                <a:lnTo>
                  <a:pt x="0" y="3762375"/>
                </a:lnTo>
                <a:lnTo>
                  <a:pt x="0" y="561975"/>
                </a:lnTo>
                <a:close/>
              </a:path>
            </a:pathLst>
          </a:cu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CAC74E9B-6D46-4926-A5C1-F8108FC1AA9C}"/>
              </a:ext>
            </a:extLst>
          </p:cNvPr>
          <p:cNvSpPr/>
          <p:nvPr/>
        </p:nvSpPr>
        <p:spPr>
          <a:xfrm>
            <a:off x="4269581" y="3438525"/>
            <a:ext cx="3714750" cy="3200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Connector 31">
            <a:extLst>
              <a:ext uri="{FF2B5EF4-FFF2-40B4-BE49-F238E27FC236}">
                <a16:creationId xmlns:a16="http://schemas.microsoft.com/office/drawing/2014/main" id="{4765FDB2-DFEB-4196-80C4-CD1D60D535F3}"/>
              </a:ext>
            </a:extLst>
          </p:cNvPr>
          <p:cNvCxnSpPr>
            <a:endCxn id="30" idx="2"/>
          </p:cNvCxnSpPr>
          <p:nvPr/>
        </p:nvCxnSpPr>
        <p:spPr>
          <a:xfrm flipV="1">
            <a:off x="7981952" y="2867025"/>
            <a:ext cx="431004" cy="561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Arrow: Right 9">
            <a:extLst>
              <a:ext uri="{FF2B5EF4-FFF2-40B4-BE49-F238E27FC236}">
                <a16:creationId xmlns:a16="http://schemas.microsoft.com/office/drawing/2014/main" id="{BD8D7267-F4C5-40FB-8198-4E8791E4AE6D}"/>
              </a:ext>
            </a:extLst>
          </p:cNvPr>
          <p:cNvSpPr/>
          <p:nvPr/>
        </p:nvSpPr>
        <p:spPr>
          <a:xfrm>
            <a:off x="3086100" y="4687521"/>
            <a:ext cx="1183481" cy="24166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DD84CBFD-C0A9-433D-BEE0-AFF25873FE04}"/>
              </a:ext>
            </a:extLst>
          </p:cNvPr>
          <p:cNvSpPr txBox="1"/>
          <p:nvPr/>
        </p:nvSpPr>
        <p:spPr>
          <a:xfrm>
            <a:off x="2683667" y="2329234"/>
            <a:ext cx="1104899" cy="369332"/>
          </a:xfrm>
          <a:prstGeom prst="rect">
            <a:avLst/>
          </a:prstGeom>
          <a:noFill/>
        </p:spPr>
        <p:txBody>
          <a:bodyPr wrap="square" rtlCol="0">
            <a:spAutoFit/>
          </a:bodyPr>
          <a:lstStyle/>
          <a:p>
            <a:r>
              <a:rPr lang="en-GB" dirty="0"/>
              <a:t>Segment</a:t>
            </a:r>
          </a:p>
        </p:txBody>
      </p:sp>
      <p:sp>
        <p:nvSpPr>
          <p:cNvPr id="22" name="Arrow: Right 21">
            <a:extLst>
              <a:ext uri="{FF2B5EF4-FFF2-40B4-BE49-F238E27FC236}">
                <a16:creationId xmlns:a16="http://schemas.microsoft.com/office/drawing/2014/main" id="{2D433E88-0923-4E06-9748-D7E7381DCE6D}"/>
              </a:ext>
            </a:extLst>
          </p:cNvPr>
          <p:cNvSpPr/>
          <p:nvPr/>
        </p:nvSpPr>
        <p:spPr>
          <a:xfrm>
            <a:off x="3827857" y="2393067"/>
            <a:ext cx="1183481" cy="24166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BCBE6056-69B4-4E1D-B13A-9BE8D509D828}"/>
              </a:ext>
            </a:extLst>
          </p:cNvPr>
          <p:cNvSpPr txBox="1"/>
          <p:nvPr/>
        </p:nvSpPr>
        <p:spPr>
          <a:xfrm>
            <a:off x="10495363" y="4752975"/>
            <a:ext cx="1104899" cy="369332"/>
          </a:xfrm>
          <a:prstGeom prst="rect">
            <a:avLst/>
          </a:prstGeom>
          <a:noFill/>
        </p:spPr>
        <p:txBody>
          <a:bodyPr wrap="square" rtlCol="0">
            <a:spAutoFit/>
          </a:bodyPr>
          <a:lstStyle/>
          <a:p>
            <a:r>
              <a:rPr lang="en-GB" dirty="0"/>
              <a:t>Segment</a:t>
            </a:r>
          </a:p>
        </p:txBody>
      </p:sp>
      <p:sp>
        <p:nvSpPr>
          <p:cNvPr id="24" name="Arrow: Right 23">
            <a:extLst>
              <a:ext uri="{FF2B5EF4-FFF2-40B4-BE49-F238E27FC236}">
                <a16:creationId xmlns:a16="http://schemas.microsoft.com/office/drawing/2014/main" id="{65AFE3BE-9B13-40A0-8926-07C33D7D104B}"/>
              </a:ext>
            </a:extLst>
          </p:cNvPr>
          <p:cNvSpPr/>
          <p:nvPr/>
        </p:nvSpPr>
        <p:spPr>
          <a:xfrm flipH="1">
            <a:off x="9311882" y="4838849"/>
            <a:ext cx="1183481" cy="24166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304B7DF7-C8CA-4F16-8653-56D658FED522}"/>
              </a:ext>
            </a:extLst>
          </p:cNvPr>
          <p:cNvSpPr txBox="1"/>
          <p:nvPr/>
        </p:nvSpPr>
        <p:spPr>
          <a:xfrm>
            <a:off x="11198421" y="1027906"/>
            <a:ext cx="1104899" cy="369332"/>
          </a:xfrm>
          <a:prstGeom prst="rect">
            <a:avLst/>
          </a:prstGeom>
          <a:noFill/>
        </p:spPr>
        <p:txBody>
          <a:bodyPr wrap="square" rtlCol="0">
            <a:spAutoFit/>
          </a:bodyPr>
          <a:lstStyle/>
          <a:p>
            <a:r>
              <a:rPr lang="en-GB" dirty="0"/>
              <a:t>Segment</a:t>
            </a:r>
          </a:p>
        </p:txBody>
      </p:sp>
      <p:sp>
        <p:nvSpPr>
          <p:cNvPr id="26" name="Arrow: Right 25">
            <a:extLst>
              <a:ext uri="{FF2B5EF4-FFF2-40B4-BE49-F238E27FC236}">
                <a16:creationId xmlns:a16="http://schemas.microsoft.com/office/drawing/2014/main" id="{EADE065C-23C7-4162-9BB8-61D0A11DA977}"/>
              </a:ext>
            </a:extLst>
          </p:cNvPr>
          <p:cNvSpPr/>
          <p:nvPr/>
        </p:nvSpPr>
        <p:spPr>
          <a:xfrm flipH="1">
            <a:off x="10023873" y="1083880"/>
            <a:ext cx="1183481" cy="24166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02FCEB1B-A518-49F2-A7AF-21D732C78D70}"/>
              </a:ext>
            </a:extLst>
          </p:cNvPr>
          <p:cNvSpPr txBox="1"/>
          <p:nvPr/>
        </p:nvSpPr>
        <p:spPr>
          <a:xfrm>
            <a:off x="272653" y="1617613"/>
            <a:ext cx="2456259" cy="2308324"/>
          </a:xfrm>
          <a:prstGeom prst="rect">
            <a:avLst/>
          </a:prstGeom>
          <a:solidFill>
            <a:schemeClr val="accent1">
              <a:lumMod val="40000"/>
              <a:lumOff val="60000"/>
            </a:schemeClr>
          </a:solidFill>
          <a:ln>
            <a:noFill/>
          </a:ln>
        </p:spPr>
        <p:txBody>
          <a:bodyPr wrap="square" rtlCol="0">
            <a:spAutoFit/>
          </a:bodyPr>
          <a:lstStyle/>
          <a:p>
            <a:r>
              <a:rPr lang="en-GB" dirty="0"/>
              <a:t>One way to reduce complexity is to segment the organisation into subsidiaries, breaking government departments up into agencies and so on</a:t>
            </a:r>
          </a:p>
        </p:txBody>
      </p:sp>
    </p:spTree>
    <p:extLst>
      <p:ext uri="{BB962C8B-B14F-4D97-AF65-F5344CB8AC3E}">
        <p14:creationId xmlns:p14="http://schemas.microsoft.com/office/powerpoint/2010/main" val="4044872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FCEB1B-A518-49F2-A7AF-21D732C78D70}"/>
              </a:ext>
            </a:extLst>
          </p:cNvPr>
          <p:cNvSpPr txBox="1"/>
          <p:nvPr/>
        </p:nvSpPr>
        <p:spPr>
          <a:xfrm>
            <a:off x="329803" y="2505670"/>
            <a:ext cx="2456259" cy="923330"/>
          </a:xfrm>
          <a:prstGeom prst="rect">
            <a:avLst/>
          </a:prstGeom>
          <a:solidFill>
            <a:schemeClr val="accent1">
              <a:lumMod val="40000"/>
              <a:lumOff val="60000"/>
            </a:schemeClr>
          </a:solidFill>
          <a:ln>
            <a:noFill/>
          </a:ln>
        </p:spPr>
        <p:txBody>
          <a:bodyPr wrap="square" rtlCol="0">
            <a:spAutoFit/>
          </a:bodyPr>
          <a:lstStyle/>
          <a:p>
            <a:r>
              <a:rPr lang="en-GB" dirty="0"/>
              <a:t>Another way is to break the enterprise into domains</a:t>
            </a:r>
          </a:p>
        </p:txBody>
      </p:sp>
      <p:sp>
        <p:nvSpPr>
          <p:cNvPr id="6" name="Title 5">
            <a:extLst>
              <a:ext uri="{FF2B5EF4-FFF2-40B4-BE49-F238E27FC236}">
                <a16:creationId xmlns:a16="http://schemas.microsoft.com/office/drawing/2014/main" id="{CEEAE1A0-7AB8-415C-A40C-6F3451D913EA}"/>
              </a:ext>
            </a:extLst>
          </p:cNvPr>
          <p:cNvSpPr>
            <a:spLocks noGrp="1"/>
          </p:cNvSpPr>
          <p:nvPr>
            <p:ph type="title"/>
          </p:nvPr>
        </p:nvSpPr>
        <p:spPr/>
        <p:txBody>
          <a:bodyPr/>
          <a:lstStyle/>
          <a:p>
            <a:r>
              <a:rPr lang="en-GB" dirty="0"/>
              <a:t>Reducing Complexity</a:t>
            </a:r>
          </a:p>
        </p:txBody>
      </p:sp>
      <p:grpSp>
        <p:nvGrpSpPr>
          <p:cNvPr id="28" name="Group 27">
            <a:extLst>
              <a:ext uri="{FF2B5EF4-FFF2-40B4-BE49-F238E27FC236}">
                <a16:creationId xmlns:a16="http://schemas.microsoft.com/office/drawing/2014/main" id="{242DC248-E342-4513-AC82-9446400E750A}"/>
              </a:ext>
            </a:extLst>
          </p:cNvPr>
          <p:cNvGrpSpPr/>
          <p:nvPr/>
        </p:nvGrpSpPr>
        <p:grpSpPr>
          <a:xfrm>
            <a:off x="4458356" y="2613025"/>
            <a:ext cx="3333093" cy="3879850"/>
            <a:chOff x="4458356" y="2613025"/>
            <a:chExt cx="3333093" cy="3879850"/>
          </a:xfrm>
        </p:grpSpPr>
        <p:sp>
          <p:nvSpPr>
            <p:cNvPr id="7" name="Freeform: Shape 6">
              <a:extLst>
                <a:ext uri="{FF2B5EF4-FFF2-40B4-BE49-F238E27FC236}">
                  <a16:creationId xmlns:a16="http://schemas.microsoft.com/office/drawing/2014/main" id="{7914A0A8-C8A7-4F62-B709-49FF333443AF}"/>
                </a:ext>
              </a:extLst>
            </p:cNvPr>
            <p:cNvSpPr/>
            <p:nvPr/>
          </p:nvSpPr>
          <p:spPr>
            <a:xfrm>
              <a:off x="4458356" y="52990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55F8898E-CA32-4F1C-8DB1-EE11317AC27C}"/>
                </a:ext>
              </a:extLst>
            </p:cNvPr>
            <p:cNvSpPr/>
            <p:nvPr/>
          </p:nvSpPr>
          <p:spPr>
            <a:xfrm>
              <a:off x="4458520" y="5699125"/>
              <a:ext cx="3274960" cy="79057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a:extLst>
                <a:ext uri="{FF2B5EF4-FFF2-40B4-BE49-F238E27FC236}">
                  <a16:creationId xmlns:a16="http://schemas.microsoft.com/office/drawing/2014/main" id="{3D28ECF3-5291-4EA9-B840-DA0DC4FD39A5}"/>
                </a:ext>
              </a:extLst>
            </p:cNvPr>
            <p:cNvCxnSpPr>
              <a:cxnSpLocks/>
              <a:endCxn id="7" idx="2"/>
            </p:cNvCxnSpPr>
            <p:nvPr/>
          </p:nvCxnSpPr>
          <p:spPr>
            <a:xfrm flipV="1">
              <a:off x="7733480" y="52990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Freeform: Shape 38">
              <a:extLst>
                <a:ext uri="{FF2B5EF4-FFF2-40B4-BE49-F238E27FC236}">
                  <a16:creationId xmlns:a16="http://schemas.microsoft.com/office/drawing/2014/main" id="{4324B5B9-97B1-41BB-A9A4-AE1BF88CE766}"/>
                </a:ext>
              </a:extLst>
            </p:cNvPr>
            <p:cNvSpPr/>
            <p:nvPr/>
          </p:nvSpPr>
          <p:spPr>
            <a:xfrm>
              <a:off x="4458356" y="44037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779AD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B470EABE-A1D4-44BF-9DCF-10DE099788E3}"/>
                </a:ext>
              </a:extLst>
            </p:cNvPr>
            <p:cNvSpPr/>
            <p:nvPr/>
          </p:nvSpPr>
          <p:spPr>
            <a:xfrm>
              <a:off x="4458520" y="4803775"/>
              <a:ext cx="3274960" cy="790574"/>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1" name="Straight Connector 40">
              <a:extLst>
                <a:ext uri="{FF2B5EF4-FFF2-40B4-BE49-F238E27FC236}">
                  <a16:creationId xmlns:a16="http://schemas.microsoft.com/office/drawing/2014/main" id="{9BB2C5E4-AF78-4C22-B07F-2B737CB3ACCE}"/>
                </a:ext>
              </a:extLst>
            </p:cNvPr>
            <p:cNvCxnSpPr>
              <a:cxnSpLocks/>
              <a:endCxn id="39" idx="2"/>
            </p:cNvCxnSpPr>
            <p:nvPr/>
          </p:nvCxnSpPr>
          <p:spPr>
            <a:xfrm flipV="1">
              <a:off x="7733480" y="44037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Freeform: Shape 42">
              <a:extLst>
                <a:ext uri="{FF2B5EF4-FFF2-40B4-BE49-F238E27FC236}">
                  <a16:creationId xmlns:a16="http://schemas.microsoft.com/office/drawing/2014/main" id="{10EF9566-40EA-4838-9D89-6BEFB4202126}"/>
                </a:ext>
              </a:extLst>
            </p:cNvPr>
            <p:cNvSpPr/>
            <p:nvPr/>
          </p:nvSpPr>
          <p:spPr>
            <a:xfrm>
              <a:off x="4458356" y="35083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F3F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DCBDC809-9E2B-4ED9-9360-1E9F504D6F05}"/>
                </a:ext>
              </a:extLst>
            </p:cNvPr>
            <p:cNvSpPr/>
            <p:nvPr/>
          </p:nvSpPr>
          <p:spPr>
            <a:xfrm>
              <a:off x="4458520" y="3908425"/>
              <a:ext cx="3274960" cy="79057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5" name="Straight Connector 44">
              <a:extLst>
                <a:ext uri="{FF2B5EF4-FFF2-40B4-BE49-F238E27FC236}">
                  <a16:creationId xmlns:a16="http://schemas.microsoft.com/office/drawing/2014/main" id="{A0886789-AA50-4A5C-84F7-D1E84EDA94D2}"/>
                </a:ext>
              </a:extLst>
            </p:cNvPr>
            <p:cNvCxnSpPr>
              <a:cxnSpLocks/>
              <a:endCxn id="43" idx="2"/>
            </p:cNvCxnSpPr>
            <p:nvPr/>
          </p:nvCxnSpPr>
          <p:spPr>
            <a:xfrm flipV="1">
              <a:off x="7733480" y="35083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Freeform: Shape 46">
              <a:extLst>
                <a:ext uri="{FF2B5EF4-FFF2-40B4-BE49-F238E27FC236}">
                  <a16:creationId xmlns:a16="http://schemas.microsoft.com/office/drawing/2014/main" id="{21637476-9C42-4E3C-8615-55FCB729936E}"/>
                </a:ext>
              </a:extLst>
            </p:cNvPr>
            <p:cNvSpPr/>
            <p:nvPr/>
          </p:nvSpPr>
          <p:spPr>
            <a:xfrm>
              <a:off x="4458356" y="26130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EF6A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0661485D-46AA-40BE-BF44-9B6BCAFECDB7}"/>
                </a:ext>
              </a:extLst>
            </p:cNvPr>
            <p:cNvSpPr/>
            <p:nvPr/>
          </p:nvSpPr>
          <p:spPr>
            <a:xfrm>
              <a:off x="4458520" y="3013075"/>
              <a:ext cx="3274960" cy="79057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9" name="Straight Connector 48">
              <a:extLst>
                <a:ext uri="{FF2B5EF4-FFF2-40B4-BE49-F238E27FC236}">
                  <a16:creationId xmlns:a16="http://schemas.microsoft.com/office/drawing/2014/main" id="{4E8C27E8-DD01-4CD8-B14D-C6580C80F9E7}"/>
                </a:ext>
              </a:extLst>
            </p:cNvPr>
            <p:cNvCxnSpPr>
              <a:cxnSpLocks/>
              <a:endCxn id="47" idx="2"/>
            </p:cNvCxnSpPr>
            <p:nvPr/>
          </p:nvCxnSpPr>
          <p:spPr>
            <a:xfrm flipV="1">
              <a:off x="7733480" y="26130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1129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FEA711C8-52D8-4D2C-A3F6-F475DDA75910}"/>
              </a:ext>
            </a:extLst>
          </p:cNvPr>
          <p:cNvGrpSpPr/>
          <p:nvPr/>
        </p:nvGrpSpPr>
        <p:grpSpPr>
          <a:xfrm>
            <a:off x="6402609" y="1290638"/>
            <a:ext cx="3333093" cy="3879850"/>
            <a:chOff x="4458356" y="2613025"/>
            <a:chExt cx="3333093" cy="3879850"/>
          </a:xfrm>
        </p:grpSpPr>
        <p:sp>
          <p:nvSpPr>
            <p:cNvPr id="55" name="Freeform: Shape 54">
              <a:extLst>
                <a:ext uri="{FF2B5EF4-FFF2-40B4-BE49-F238E27FC236}">
                  <a16:creationId xmlns:a16="http://schemas.microsoft.com/office/drawing/2014/main" id="{0FAD84EE-F3B3-4E52-A3F7-2875C75A25AD}"/>
                </a:ext>
              </a:extLst>
            </p:cNvPr>
            <p:cNvSpPr/>
            <p:nvPr/>
          </p:nvSpPr>
          <p:spPr>
            <a:xfrm>
              <a:off x="4458356" y="52990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a:extLst>
                <a:ext uri="{FF2B5EF4-FFF2-40B4-BE49-F238E27FC236}">
                  <a16:creationId xmlns:a16="http://schemas.microsoft.com/office/drawing/2014/main" id="{DEB92DD3-E25D-4BA8-8338-D7F03A4BB6C4}"/>
                </a:ext>
              </a:extLst>
            </p:cNvPr>
            <p:cNvSpPr/>
            <p:nvPr/>
          </p:nvSpPr>
          <p:spPr>
            <a:xfrm>
              <a:off x="4458520" y="5699125"/>
              <a:ext cx="3274960" cy="79057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7" name="Straight Connector 56">
              <a:extLst>
                <a:ext uri="{FF2B5EF4-FFF2-40B4-BE49-F238E27FC236}">
                  <a16:creationId xmlns:a16="http://schemas.microsoft.com/office/drawing/2014/main" id="{28967E93-86C3-4F13-99BA-54BC67A17EB9}"/>
                </a:ext>
              </a:extLst>
            </p:cNvPr>
            <p:cNvCxnSpPr>
              <a:cxnSpLocks/>
              <a:endCxn id="55" idx="2"/>
            </p:cNvCxnSpPr>
            <p:nvPr/>
          </p:nvCxnSpPr>
          <p:spPr>
            <a:xfrm flipV="1">
              <a:off x="7733480" y="52990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Freeform: Shape 57">
              <a:extLst>
                <a:ext uri="{FF2B5EF4-FFF2-40B4-BE49-F238E27FC236}">
                  <a16:creationId xmlns:a16="http://schemas.microsoft.com/office/drawing/2014/main" id="{7A416631-D346-448A-A057-4922EEF7165B}"/>
                </a:ext>
              </a:extLst>
            </p:cNvPr>
            <p:cNvSpPr/>
            <p:nvPr/>
          </p:nvSpPr>
          <p:spPr>
            <a:xfrm>
              <a:off x="4458356" y="44037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779AD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F9BB8FC5-EF5B-4D14-ACC4-AE5F115E0000}"/>
                </a:ext>
              </a:extLst>
            </p:cNvPr>
            <p:cNvSpPr/>
            <p:nvPr/>
          </p:nvSpPr>
          <p:spPr>
            <a:xfrm>
              <a:off x="4458520" y="4803775"/>
              <a:ext cx="3274960" cy="790574"/>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0" name="Straight Connector 59">
              <a:extLst>
                <a:ext uri="{FF2B5EF4-FFF2-40B4-BE49-F238E27FC236}">
                  <a16:creationId xmlns:a16="http://schemas.microsoft.com/office/drawing/2014/main" id="{DD10E371-5A10-4490-8A92-308EFCE00149}"/>
                </a:ext>
              </a:extLst>
            </p:cNvPr>
            <p:cNvCxnSpPr>
              <a:cxnSpLocks/>
              <a:endCxn id="58" idx="2"/>
            </p:cNvCxnSpPr>
            <p:nvPr/>
          </p:nvCxnSpPr>
          <p:spPr>
            <a:xfrm flipV="1">
              <a:off x="7733480" y="44037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Freeform: Shape 60">
              <a:extLst>
                <a:ext uri="{FF2B5EF4-FFF2-40B4-BE49-F238E27FC236}">
                  <a16:creationId xmlns:a16="http://schemas.microsoft.com/office/drawing/2014/main" id="{120DD9A7-3182-46FB-AF8A-2EA0C34B1EDD}"/>
                </a:ext>
              </a:extLst>
            </p:cNvPr>
            <p:cNvSpPr/>
            <p:nvPr/>
          </p:nvSpPr>
          <p:spPr>
            <a:xfrm>
              <a:off x="4458356" y="35083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F3F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a:extLst>
                <a:ext uri="{FF2B5EF4-FFF2-40B4-BE49-F238E27FC236}">
                  <a16:creationId xmlns:a16="http://schemas.microsoft.com/office/drawing/2014/main" id="{1ED994B0-FFC9-4E2B-963C-517C82C44792}"/>
                </a:ext>
              </a:extLst>
            </p:cNvPr>
            <p:cNvSpPr/>
            <p:nvPr/>
          </p:nvSpPr>
          <p:spPr>
            <a:xfrm>
              <a:off x="4458520" y="3908425"/>
              <a:ext cx="3274960" cy="79057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3" name="Straight Connector 62">
              <a:extLst>
                <a:ext uri="{FF2B5EF4-FFF2-40B4-BE49-F238E27FC236}">
                  <a16:creationId xmlns:a16="http://schemas.microsoft.com/office/drawing/2014/main" id="{C439EBB1-DB82-46FE-B6E3-6BFB43A2B22E}"/>
                </a:ext>
              </a:extLst>
            </p:cNvPr>
            <p:cNvCxnSpPr>
              <a:cxnSpLocks/>
              <a:endCxn id="61" idx="2"/>
            </p:cNvCxnSpPr>
            <p:nvPr/>
          </p:nvCxnSpPr>
          <p:spPr>
            <a:xfrm flipV="1">
              <a:off x="7733480" y="35083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Freeform: Shape 63">
              <a:extLst>
                <a:ext uri="{FF2B5EF4-FFF2-40B4-BE49-F238E27FC236}">
                  <a16:creationId xmlns:a16="http://schemas.microsoft.com/office/drawing/2014/main" id="{A6177904-8B19-42BD-A09C-E194E2C30A40}"/>
                </a:ext>
              </a:extLst>
            </p:cNvPr>
            <p:cNvSpPr/>
            <p:nvPr/>
          </p:nvSpPr>
          <p:spPr>
            <a:xfrm>
              <a:off x="4458356" y="26130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EF6A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0C3F7FE5-BE8F-46EA-81AC-86403C27C478}"/>
                </a:ext>
              </a:extLst>
            </p:cNvPr>
            <p:cNvSpPr/>
            <p:nvPr/>
          </p:nvSpPr>
          <p:spPr>
            <a:xfrm>
              <a:off x="4458520" y="3013075"/>
              <a:ext cx="3274960" cy="79057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6" name="Straight Connector 65">
              <a:extLst>
                <a:ext uri="{FF2B5EF4-FFF2-40B4-BE49-F238E27FC236}">
                  <a16:creationId xmlns:a16="http://schemas.microsoft.com/office/drawing/2014/main" id="{280C66A1-6381-42AD-A6C5-2164FE5B75E4}"/>
                </a:ext>
              </a:extLst>
            </p:cNvPr>
            <p:cNvCxnSpPr>
              <a:cxnSpLocks/>
              <a:endCxn id="64" idx="2"/>
            </p:cNvCxnSpPr>
            <p:nvPr/>
          </p:nvCxnSpPr>
          <p:spPr>
            <a:xfrm flipV="1">
              <a:off x="7733480" y="26130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AB163E8D-2069-4F01-AF83-A4F3C3332989}"/>
              </a:ext>
            </a:extLst>
          </p:cNvPr>
          <p:cNvGrpSpPr/>
          <p:nvPr/>
        </p:nvGrpSpPr>
        <p:grpSpPr>
          <a:xfrm>
            <a:off x="6247087" y="1792287"/>
            <a:ext cx="3333093" cy="3879850"/>
            <a:chOff x="4458356" y="2613025"/>
            <a:chExt cx="3333093" cy="3879850"/>
          </a:xfrm>
        </p:grpSpPr>
        <p:sp>
          <p:nvSpPr>
            <p:cNvPr id="33" name="Freeform: Shape 32">
              <a:extLst>
                <a:ext uri="{FF2B5EF4-FFF2-40B4-BE49-F238E27FC236}">
                  <a16:creationId xmlns:a16="http://schemas.microsoft.com/office/drawing/2014/main" id="{94FA5B5A-90EC-44DA-B47B-0C5CCC1187F2}"/>
                </a:ext>
              </a:extLst>
            </p:cNvPr>
            <p:cNvSpPr/>
            <p:nvPr/>
          </p:nvSpPr>
          <p:spPr>
            <a:xfrm>
              <a:off x="4458356" y="52990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F371204F-6FFE-460A-84B5-DCF1EAABD8DA}"/>
                </a:ext>
              </a:extLst>
            </p:cNvPr>
            <p:cNvSpPr/>
            <p:nvPr/>
          </p:nvSpPr>
          <p:spPr>
            <a:xfrm>
              <a:off x="4458520" y="5699125"/>
              <a:ext cx="3274960" cy="79057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Straight Connector 34">
              <a:extLst>
                <a:ext uri="{FF2B5EF4-FFF2-40B4-BE49-F238E27FC236}">
                  <a16:creationId xmlns:a16="http://schemas.microsoft.com/office/drawing/2014/main" id="{F05B58B9-A868-48D9-8EA7-AF60ED319A27}"/>
                </a:ext>
              </a:extLst>
            </p:cNvPr>
            <p:cNvCxnSpPr>
              <a:cxnSpLocks/>
              <a:endCxn id="33" idx="2"/>
            </p:cNvCxnSpPr>
            <p:nvPr/>
          </p:nvCxnSpPr>
          <p:spPr>
            <a:xfrm flipV="1">
              <a:off x="7733480" y="52990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reeform: Shape 35">
              <a:extLst>
                <a:ext uri="{FF2B5EF4-FFF2-40B4-BE49-F238E27FC236}">
                  <a16:creationId xmlns:a16="http://schemas.microsoft.com/office/drawing/2014/main" id="{1DDCE35B-ECD2-4A13-862B-EE2C5DE1BB94}"/>
                </a:ext>
              </a:extLst>
            </p:cNvPr>
            <p:cNvSpPr/>
            <p:nvPr/>
          </p:nvSpPr>
          <p:spPr>
            <a:xfrm>
              <a:off x="4458356" y="44037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779AD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381B3ECA-C3CE-4F10-8ACE-1167A34A88B4}"/>
                </a:ext>
              </a:extLst>
            </p:cNvPr>
            <p:cNvSpPr/>
            <p:nvPr/>
          </p:nvSpPr>
          <p:spPr>
            <a:xfrm>
              <a:off x="4458520" y="4803775"/>
              <a:ext cx="3274960" cy="790574"/>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Connector 37">
              <a:extLst>
                <a:ext uri="{FF2B5EF4-FFF2-40B4-BE49-F238E27FC236}">
                  <a16:creationId xmlns:a16="http://schemas.microsoft.com/office/drawing/2014/main" id="{95A65073-1EC8-4004-812B-AFA08C35B688}"/>
                </a:ext>
              </a:extLst>
            </p:cNvPr>
            <p:cNvCxnSpPr>
              <a:cxnSpLocks/>
              <a:endCxn id="36" idx="2"/>
            </p:cNvCxnSpPr>
            <p:nvPr/>
          </p:nvCxnSpPr>
          <p:spPr>
            <a:xfrm flipV="1">
              <a:off x="7733480" y="44037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Freeform: Shape 41">
              <a:extLst>
                <a:ext uri="{FF2B5EF4-FFF2-40B4-BE49-F238E27FC236}">
                  <a16:creationId xmlns:a16="http://schemas.microsoft.com/office/drawing/2014/main" id="{91323C68-46EC-485F-AC91-5681275AEDB4}"/>
                </a:ext>
              </a:extLst>
            </p:cNvPr>
            <p:cNvSpPr/>
            <p:nvPr/>
          </p:nvSpPr>
          <p:spPr>
            <a:xfrm>
              <a:off x="4458356" y="35083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F3F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767223AD-4D19-4EEC-AE80-595684EC4A25}"/>
                </a:ext>
              </a:extLst>
            </p:cNvPr>
            <p:cNvSpPr/>
            <p:nvPr/>
          </p:nvSpPr>
          <p:spPr>
            <a:xfrm>
              <a:off x="4458520" y="3908425"/>
              <a:ext cx="3274960" cy="79057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0" name="Straight Connector 49">
              <a:extLst>
                <a:ext uri="{FF2B5EF4-FFF2-40B4-BE49-F238E27FC236}">
                  <a16:creationId xmlns:a16="http://schemas.microsoft.com/office/drawing/2014/main" id="{A20B6278-9ACF-4FAC-8061-4CB5331D7025}"/>
                </a:ext>
              </a:extLst>
            </p:cNvPr>
            <p:cNvCxnSpPr>
              <a:cxnSpLocks/>
              <a:endCxn id="42" idx="2"/>
            </p:cNvCxnSpPr>
            <p:nvPr/>
          </p:nvCxnSpPr>
          <p:spPr>
            <a:xfrm flipV="1">
              <a:off x="7733480" y="35083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Freeform: Shape 50">
              <a:extLst>
                <a:ext uri="{FF2B5EF4-FFF2-40B4-BE49-F238E27FC236}">
                  <a16:creationId xmlns:a16="http://schemas.microsoft.com/office/drawing/2014/main" id="{74B72F97-EEFE-40F3-9E11-6354558576B3}"/>
                </a:ext>
              </a:extLst>
            </p:cNvPr>
            <p:cNvSpPr/>
            <p:nvPr/>
          </p:nvSpPr>
          <p:spPr>
            <a:xfrm>
              <a:off x="4458356" y="26130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EF6A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AC7133AD-60EE-4EEE-B6BC-0665BFAF391E}"/>
                </a:ext>
              </a:extLst>
            </p:cNvPr>
            <p:cNvSpPr/>
            <p:nvPr/>
          </p:nvSpPr>
          <p:spPr>
            <a:xfrm>
              <a:off x="4458520" y="3013075"/>
              <a:ext cx="3274960" cy="79057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3" name="Straight Connector 52">
              <a:extLst>
                <a:ext uri="{FF2B5EF4-FFF2-40B4-BE49-F238E27FC236}">
                  <a16:creationId xmlns:a16="http://schemas.microsoft.com/office/drawing/2014/main" id="{948DEAD5-0FD5-4967-A968-A534E7D75221}"/>
                </a:ext>
              </a:extLst>
            </p:cNvPr>
            <p:cNvCxnSpPr>
              <a:cxnSpLocks/>
              <a:endCxn id="51" idx="2"/>
            </p:cNvCxnSpPr>
            <p:nvPr/>
          </p:nvCxnSpPr>
          <p:spPr>
            <a:xfrm flipV="1">
              <a:off x="7733480" y="26130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8FF60180-48B3-41E0-86C1-1933D288EA69}"/>
              </a:ext>
            </a:extLst>
          </p:cNvPr>
          <p:cNvGrpSpPr/>
          <p:nvPr/>
        </p:nvGrpSpPr>
        <p:grpSpPr>
          <a:xfrm>
            <a:off x="6091401" y="2284413"/>
            <a:ext cx="3333093" cy="3879850"/>
            <a:chOff x="4458356" y="2613025"/>
            <a:chExt cx="3333093" cy="3879850"/>
          </a:xfrm>
        </p:grpSpPr>
        <p:sp>
          <p:nvSpPr>
            <p:cNvPr id="18" name="Freeform: Shape 17">
              <a:extLst>
                <a:ext uri="{FF2B5EF4-FFF2-40B4-BE49-F238E27FC236}">
                  <a16:creationId xmlns:a16="http://schemas.microsoft.com/office/drawing/2014/main" id="{52A042B1-BA87-44E0-B5D4-5DBB7598D836}"/>
                </a:ext>
              </a:extLst>
            </p:cNvPr>
            <p:cNvSpPr/>
            <p:nvPr/>
          </p:nvSpPr>
          <p:spPr>
            <a:xfrm>
              <a:off x="4458356" y="52990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161C34CB-1104-4E0C-927F-EC3532C8B001}"/>
                </a:ext>
              </a:extLst>
            </p:cNvPr>
            <p:cNvSpPr/>
            <p:nvPr/>
          </p:nvSpPr>
          <p:spPr>
            <a:xfrm>
              <a:off x="4458520" y="5699125"/>
              <a:ext cx="3274960" cy="79057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Connector 19">
              <a:extLst>
                <a:ext uri="{FF2B5EF4-FFF2-40B4-BE49-F238E27FC236}">
                  <a16:creationId xmlns:a16="http://schemas.microsoft.com/office/drawing/2014/main" id="{2C653614-9397-4388-B09A-17C5FBB67E0F}"/>
                </a:ext>
              </a:extLst>
            </p:cNvPr>
            <p:cNvCxnSpPr>
              <a:cxnSpLocks/>
              <a:endCxn id="18" idx="2"/>
            </p:cNvCxnSpPr>
            <p:nvPr/>
          </p:nvCxnSpPr>
          <p:spPr>
            <a:xfrm flipV="1">
              <a:off x="7733480" y="52990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517A7B19-3A02-40EB-BE3B-C38F9F4ACB46}"/>
                </a:ext>
              </a:extLst>
            </p:cNvPr>
            <p:cNvSpPr/>
            <p:nvPr/>
          </p:nvSpPr>
          <p:spPr>
            <a:xfrm>
              <a:off x="4458356" y="44037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779AD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B41CA259-8E62-4B60-8C63-54371F730AFC}"/>
                </a:ext>
              </a:extLst>
            </p:cNvPr>
            <p:cNvSpPr/>
            <p:nvPr/>
          </p:nvSpPr>
          <p:spPr>
            <a:xfrm>
              <a:off x="4458520" y="4803775"/>
              <a:ext cx="3274960" cy="790574"/>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a:extLst>
                <a:ext uri="{FF2B5EF4-FFF2-40B4-BE49-F238E27FC236}">
                  <a16:creationId xmlns:a16="http://schemas.microsoft.com/office/drawing/2014/main" id="{939297CE-EC10-46F0-9BD2-6A9A806828F7}"/>
                </a:ext>
              </a:extLst>
            </p:cNvPr>
            <p:cNvCxnSpPr>
              <a:cxnSpLocks/>
              <a:endCxn id="21" idx="2"/>
            </p:cNvCxnSpPr>
            <p:nvPr/>
          </p:nvCxnSpPr>
          <p:spPr>
            <a:xfrm flipV="1">
              <a:off x="7733480" y="44037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Freeform: Shape 23">
              <a:extLst>
                <a:ext uri="{FF2B5EF4-FFF2-40B4-BE49-F238E27FC236}">
                  <a16:creationId xmlns:a16="http://schemas.microsoft.com/office/drawing/2014/main" id="{CB959054-5DEF-4D4C-A4A3-42D13FB6DE8D}"/>
                </a:ext>
              </a:extLst>
            </p:cNvPr>
            <p:cNvSpPr/>
            <p:nvPr/>
          </p:nvSpPr>
          <p:spPr>
            <a:xfrm>
              <a:off x="4458356" y="35083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F3F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99E27B52-AD73-4FBE-B35D-1C328C394661}"/>
                </a:ext>
              </a:extLst>
            </p:cNvPr>
            <p:cNvSpPr/>
            <p:nvPr/>
          </p:nvSpPr>
          <p:spPr>
            <a:xfrm>
              <a:off x="4458520" y="3908425"/>
              <a:ext cx="3274960" cy="79057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a:extLst>
                <a:ext uri="{FF2B5EF4-FFF2-40B4-BE49-F238E27FC236}">
                  <a16:creationId xmlns:a16="http://schemas.microsoft.com/office/drawing/2014/main" id="{64876BA2-D421-4072-B8B0-1DC53967195C}"/>
                </a:ext>
              </a:extLst>
            </p:cNvPr>
            <p:cNvCxnSpPr>
              <a:cxnSpLocks/>
              <a:endCxn id="24" idx="2"/>
            </p:cNvCxnSpPr>
            <p:nvPr/>
          </p:nvCxnSpPr>
          <p:spPr>
            <a:xfrm flipV="1">
              <a:off x="7733480" y="35083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Freeform: Shape 26">
              <a:extLst>
                <a:ext uri="{FF2B5EF4-FFF2-40B4-BE49-F238E27FC236}">
                  <a16:creationId xmlns:a16="http://schemas.microsoft.com/office/drawing/2014/main" id="{8EEF0A63-4E57-4446-887C-77D088437858}"/>
                </a:ext>
              </a:extLst>
            </p:cNvPr>
            <p:cNvSpPr/>
            <p:nvPr/>
          </p:nvSpPr>
          <p:spPr>
            <a:xfrm>
              <a:off x="4458356" y="26130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EF6A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B63C8184-908C-4022-8A90-F2A9084EE4ED}"/>
                </a:ext>
              </a:extLst>
            </p:cNvPr>
            <p:cNvSpPr/>
            <p:nvPr/>
          </p:nvSpPr>
          <p:spPr>
            <a:xfrm>
              <a:off x="4458520" y="3013075"/>
              <a:ext cx="3274960" cy="79057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1" name="Straight Connector 30">
              <a:extLst>
                <a:ext uri="{FF2B5EF4-FFF2-40B4-BE49-F238E27FC236}">
                  <a16:creationId xmlns:a16="http://schemas.microsoft.com/office/drawing/2014/main" id="{69F19983-83FC-4DCF-8011-F982CDBDC289}"/>
                </a:ext>
              </a:extLst>
            </p:cNvPr>
            <p:cNvCxnSpPr>
              <a:cxnSpLocks/>
              <a:endCxn id="27" idx="2"/>
            </p:cNvCxnSpPr>
            <p:nvPr/>
          </p:nvCxnSpPr>
          <p:spPr>
            <a:xfrm flipV="1">
              <a:off x="7733480" y="26130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02FCEB1B-A518-49F2-A7AF-21D732C78D70}"/>
              </a:ext>
            </a:extLst>
          </p:cNvPr>
          <p:cNvSpPr txBox="1"/>
          <p:nvPr/>
        </p:nvSpPr>
        <p:spPr>
          <a:xfrm>
            <a:off x="329803" y="2505670"/>
            <a:ext cx="2456259" cy="923330"/>
          </a:xfrm>
          <a:prstGeom prst="rect">
            <a:avLst/>
          </a:prstGeom>
          <a:solidFill>
            <a:schemeClr val="accent1">
              <a:lumMod val="40000"/>
              <a:lumOff val="60000"/>
            </a:schemeClr>
          </a:solidFill>
          <a:ln>
            <a:noFill/>
          </a:ln>
        </p:spPr>
        <p:txBody>
          <a:bodyPr wrap="square" rtlCol="0">
            <a:spAutoFit/>
          </a:bodyPr>
          <a:lstStyle/>
          <a:p>
            <a:r>
              <a:rPr lang="en-GB" dirty="0"/>
              <a:t>Another way is to break the enterprise into domains</a:t>
            </a:r>
          </a:p>
        </p:txBody>
      </p:sp>
      <p:sp>
        <p:nvSpPr>
          <p:cNvPr id="6" name="Title 5">
            <a:extLst>
              <a:ext uri="{FF2B5EF4-FFF2-40B4-BE49-F238E27FC236}">
                <a16:creationId xmlns:a16="http://schemas.microsoft.com/office/drawing/2014/main" id="{CEEAE1A0-7AB8-415C-A40C-6F3451D913EA}"/>
              </a:ext>
            </a:extLst>
          </p:cNvPr>
          <p:cNvSpPr>
            <a:spLocks noGrp="1"/>
          </p:cNvSpPr>
          <p:nvPr>
            <p:ph type="title"/>
          </p:nvPr>
        </p:nvSpPr>
        <p:spPr/>
        <p:txBody>
          <a:bodyPr/>
          <a:lstStyle/>
          <a:p>
            <a:r>
              <a:rPr lang="en-GB" dirty="0"/>
              <a:t>Reducing Complexity</a:t>
            </a:r>
          </a:p>
        </p:txBody>
      </p:sp>
      <p:grpSp>
        <p:nvGrpSpPr>
          <p:cNvPr id="28" name="Group 27">
            <a:extLst>
              <a:ext uri="{FF2B5EF4-FFF2-40B4-BE49-F238E27FC236}">
                <a16:creationId xmlns:a16="http://schemas.microsoft.com/office/drawing/2014/main" id="{242DC248-E342-4513-AC82-9446400E750A}"/>
              </a:ext>
            </a:extLst>
          </p:cNvPr>
          <p:cNvGrpSpPr/>
          <p:nvPr/>
        </p:nvGrpSpPr>
        <p:grpSpPr>
          <a:xfrm>
            <a:off x="5972831" y="2765425"/>
            <a:ext cx="3333093" cy="3879850"/>
            <a:chOff x="4458356" y="2613025"/>
            <a:chExt cx="3333093" cy="3879850"/>
          </a:xfrm>
        </p:grpSpPr>
        <p:sp>
          <p:nvSpPr>
            <p:cNvPr id="7" name="Freeform: Shape 6">
              <a:extLst>
                <a:ext uri="{FF2B5EF4-FFF2-40B4-BE49-F238E27FC236}">
                  <a16:creationId xmlns:a16="http://schemas.microsoft.com/office/drawing/2014/main" id="{7914A0A8-C8A7-4F62-B709-49FF333443AF}"/>
                </a:ext>
              </a:extLst>
            </p:cNvPr>
            <p:cNvSpPr/>
            <p:nvPr/>
          </p:nvSpPr>
          <p:spPr>
            <a:xfrm>
              <a:off x="4458356" y="52990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55F8898E-CA32-4F1C-8DB1-EE11317AC27C}"/>
                </a:ext>
              </a:extLst>
            </p:cNvPr>
            <p:cNvSpPr/>
            <p:nvPr/>
          </p:nvSpPr>
          <p:spPr>
            <a:xfrm>
              <a:off x="4458520" y="5699125"/>
              <a:ext cx="3274960" cy="79057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a:extLst>
                <a:ext uri="{FF2B5EF4-FFF2-40B4-BE49-F238E27FC236}">
                  <a16:creationId xmlns:a16="http://schemas.microsoft.com/office/drawing/2014/main" id="{3D28ECF3-5291-4EA9-B840-DA0DC4FD39A5}"/>
                </a:ext>
              </a:extLst>
            </p:cNvPr>
            <p:cNvCxnSpPr>
              <a:cxnSpLocks/>
              <a:endCxn id="7" idx="2"/>
            </p:cNvCxnSpPr>
            <p:nvPr/>
          </p:nvCxnSpPr>
          <p:spPr>
            <a:xfrm flipV="1">
              <a:off x="7733480" y="52990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Freeform: Shape 38">
              <a:extLst>
                <a:ext uri="{FF2B5EF4-FFF2-40B4-BE49-F238E27FC236}">
                  <a16:creationId xmlns:a16="http://schemas.microsoft.com/office/drawing/2014/main" id="{4324B5B9-97B1-41BB-A9A4-AE1BF88CE766}"/>
                </a:ext>
              </a:extLst>
            </p:cNvPr>
            <p:cNvSpPr/>
            <p:nvPr/>
          </p:nvSpPr>
          <p:spPr>
            <a:xfrm>
              <a:off x="4458356" y="44037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779AD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B470EABE-A1D4-44BF-9DCF-10DE099788E3}"/>
                </a:ext>
              </a:extLst>
            </p:cNvPr>
            <p:cNvSpPr/>
            <p:nvPr/>
          </p:nvSpPr>
          <p:spPr>
            <a:xfrm>
              <a:off x="4458520" y="4803775"/>
              <a:ext cx="3274960" cy="790574"/>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1" name="Straight Connector 40">
              <a:extLst>
                <a:ext uri="{FF2B5EF4-FFF2-40B4-BE49-F238E27FC236}">
                  <a16:creationId xmlns:a16="http://schemas.microsoft.com/office/drawing/2014/main" id="{9BB2C5E4-AF78-4C22-B07F-2B737CB3ACCE}"/>
                </a:ext>
              </a:extLst>
            </p:cNvPr>
            <p:cNvCxnSpPr>
              <a:cxnSpLocks/>
              <a:endCxn id="39" idx="2"/>
            </p:cNvCxnSpPr>
            <p:nvPr/>
          </p:nvCxnSpPr>
          <p:spPr>
            <a:xfrm flipV="1">
              <a:off x="7733480" y="44037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Freeform: Shape 42">
              <a:extLst>
                <a:ext uri="{FF2B5EF4-FFF2-40B4-BE49-F238E27FC236}">
                  <a16:creationId xmlns:a16="http://schemas.microsoft.com/office/drawing/2014/main" id="{10EF9566-40EA-4838-9D89-6BEFB4202126}"/>
                </a:ext>
              </a:extLst>
            </p:cNvPr>
            <p:cNvSpPr/>
            <p:nvPr/>
          </p:nvSpPr>
          <p:spPr>
            <a:xfrm>
              <a:off x="4458356" y="350837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F3F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DCBDC809-9E2B-4ED9-9360-1E9F504D6F05}"/>
                </a:ext>
              </a:extLst>
            </p:cNvPr>
            <p:cNvSpPr/>
            <p:nvPr/>
          </p:nvSpPr>
          <p:spPr>
            <a:xfrm>
              <a:off x="4458520" y="3908425"/>
              <a:ext cx="3274960" cy="79057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5" name="Straight Connector 44">
              <a:extLst>
                <a:ext uri="{FF2B5EF4-FFF2-40B4-BE49-F238E27FC236}">
                  <a16:creationId xmlns:a16="http://schemas.microsoft.com/office/drawing/2014/main" id="{A0886789-AA50-4A5C-84F7-D1E84EDA94D2}"/>
                </a:ext>
              </a:extLst>
            </p:cNvPr>
            <p:cNvCxnSpPr>
              <a:cxnSpLocks/>
              <a:endCxn id="43" idx="2"/>
            </p:cNvCxnSpPr>
            <p:nvPr/>
          </p:nvCxnSpPr>
          <p:spPr>
            <a:xfrm flipV="1">
              <a:off x="7733480" y="350837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Freeform: Shape 46">
              <a:extLst>
                <a:ext uri="{FF2B5EF4-FFF2-40B4-BE49-F238E27FC236}">
                  <a16:creationId xmlns:a16="http://schemas.microsoft.com/office/drawing/2014/main" id="{21637476-9C42-4E3C-8615-55FCB729936E}"/>
                </a:ext>
              </a:extLst>
            </p:cNvPr>
            <p:cNvSpPr/>
            <p:nvPr/>
          </p:nvSpPr>
          <p:spPr>
            <a:xfrm>
              <a:off x="4458356" y="2613025"/>
              <a:ext cx="3333093" cy="1193800"/>
            </a:xfrm>
            <a:custGeom>
              <a:avLst/>
              <a:gdLst>
                <a:gd name="connsiteX0" fmla="*/ 9525 w 3390900"/>
                <a:gd name="connsiteY0" fmla="*/ 400050 h 1190625"/>
                <a:gd name="connsiteX1" fmla="*/ 95250 w 3390900"/>
                <a:gd name="connsiteY1" fmla="*/ 0 h 1190625"/>
                <a:gd name="connsiteX2" fmla="*/ 3381375 w 3390900"/>
                <a:gd name="connsiteY2" fmla="*/ 0 h 1190625"/>
                <a:gd name="connsiteX3" fmla="*/ 3390900 w 3390900"/>
                <a:gd name="connsiteY3" fmla="*/ 800100 h 1190625"/>
                <a:gd name="connsiteX4" fmla="*/ 3295650 w 3390900"/>
                <a:gd name="connsiteY4" fmla="*/ 1181100 h 1190625"/>
                <a:gd name="connsiteX5" fmla="*/ 0 w 3390900"/>
                <a:gd name="connsiteY5" fmla="*/ 1190625 h 1190625"/>
                <a:gd name="connsiteX6" fmla="*/ 9525 w 3390900"/>
                <a:gd name="connsiteY6" fmla="*/ 400050 h 1190625"/>
                <a:gd name="connsiteX0" fmla="*/ 9525 w 3390900"/>
                <a:gd name="connsiteY0" fmla="*/ 400050 h 1193800"/>
                <a:gd name="connsiteX1" fmla="*/ 95250 w 3390900"/>
                <a:gd name="connsiteY1" fmla="*/ 0 h 1193800"/>
                <a:gd name="connsiteX2" fmla="*/ 3381375 w 3390900"/>
                <a:gd name="connsiteY2" fmla="*/ 0 h 1193800"/>
                <a:gd name="connsiteX3" fmla="*/ 3390900 w 3390900"/>
                <a:gd name="connsiteY3" fmla="*/ 800100 h 1193800"/>
                <a:gd name="connsiteX4" fmla="*/ 3336925 w 3390900"/>
                <a:gd name="connsiteY4" fmla="*/ 1193800 h 1193800"/>
                <a:gd name="connsiteX5" fmla="*/ 0 w 3390900"/>
                <a:gd name="connsiteY5" fmla="*/ 1190625 h 1193800"/>
                <a:gd name="connsiteX6" fmla="*/ 9525 w 3390900"/>
                <a:gd name="connsiteY6" fmla="*/ 400050 h 1193800"/>
                <a:gd name="connsiteX0" fmla="*/ 0 w 3391066"/>
                <a:gd name="connsiteY0" fmla="*/ 400050 h 1193800"/>
                <a:gd name="connsiteX1" fmla="*/ 95416 w 3391066"/>
                <a:gd name="connsiteY1" fmla="*/ 0 h 1193800"/>
                <a:gd name="connsiteX2" fmla="*/ 3381541 w 3391066"/>
                <a:gd name="connsiteY2" fmla="*/ 0 h 1193800"/>
                <a:gd name="connsiteX3" fmla="*/ 3391066 w 3391066"/>
                <a:gd name="connsiteY3" fmla="*/ 800100 h 1193800"/>
                <a:gd name="connsiteX4" fmla="*/ 3337091 w 3391066"/>
                <a:gd name="connsiteY4" fmla="*/ 1193800 h 1193800"/>
                <a:gd name="connsiteX5" fmla="*/ 166 w 3391066"/>
                <a:gd name="connsiteY5" fmla="*/ 1190625 h 1193800"/>
                <a:gd name="connsiteX6" fmla="*/ 0 w 3391066"/>
                <a:gd name="connsiteY6" fmla="*/ 400050 h 119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1066" h="1193800">
                  <a:moveTo>
                    <a:pt x="0" y="400050"/>
                  </a:moveTo>
                  <a:lnTo>
                    <a:pt x="95416" y="0"/>
                  </a:lnTo>
                  <a:lnTo>
                    <a:pt x="3381541" y="0"/>
                  </a:lnTo>
                  <a:lnTo>
                    <a:pt x="3391066" y="800100"/>
                  </a:lnTo>
                  <a:lnTo>
                    <a:pt x="3337091" y="1193800"/>
                  </a:lnTo>
                  <a:lnTo>
                    <a:pt x="166" y="1190625"/>
                  </a:lnTo>
                  <a:cubicBezTo>
                    <a:pt x="111" y="927100"/>
                    <a:pt x="55" y="663575"/>
                    <a:pt x="0" y="400050"/>
                  </a:cubicBezTo>
                  <a:close/>
                </a:path>
              </a:pathLst>
            </a:custGeom>
            <a:solidFill>
              <a:srgbClr val="EF6A6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0661485D-46AA-40BE-BF44-9B6BCAFECDB7}"/>
                </a:ext>
              </a:extLst>
            </p:cNvPr>
            <p:cNvSpPr/>
            <p:nvPr/>
          </p:nvSpPr>
          <p:spPr>
            <a:xfrm>
              <a:off x="4458520" y="3013075"/>
              <a:ext cx="3274960" cy="79057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9" name="Straight Connector 48">
              <a:extLst>
                <a:ext uri="{FF2B5EF4-FFF2-40B4-BE49-F238E27FC236}">
                  <a16:creationId xmlns:a16="http://schemas.microsoft.com/office/drawing/2014/main" id="{4E8C27E8-DD01-4CD8-B14D-C6580C80F9E7}"/>
                </a:ext>
              </a:extLst>
            </p:cNvPr>
            <p:cNvCxnSpPr>
              <a:cxnSpLocks/>
              <a:endCxn id="47" idx="2"/>
            </p:cNvCxnSpPr>
            <p:nvPr/>
          </p:nvCxnSpPr>
          <p:spPr>
            <a:xfrm flipV="1">
              <a:off x="7733480" y="2613025"/>
              <a:ext cx="48607" cy="4000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02C64D0F-671B-4266-98CF-C82206E896F6}"/>
              </a:ext>
            </a:extLst>
          </p:cNvPr>
          <p:cNvSpPr txBox="1"/>
          <p:nvPr/>
        </p:nvSpPr>
        <p:spPr>
          <a:xfrm flipH="1">
            <a:off x="5339458" y="3338513"/>
            <a:ext cx="204092" cy="523220"/>
          </a:xfrm>
          <a:prstGeom prst="rect">
            <a:avLst/>
          </a:prstGeom>
          <a:noFill/>
        </p:spPr>
        <p:txBody>
          <a:bodyPr wrap="square" rtlCol="0">
            <a:spAutoFit/>
          </a:bodyPr>
          <a:lstStyle/>
          <a:p>
            <a:r>
              <a:rPr lang="en-GB" sz="2800" dirty="0"/>
              <a:t>1</a:t>
            </a:r>
          </a:p>
        </p:txBody>
      </p:sp>
      <p:sp>
        <p:nvSpPr>
          <p:cNvPr id="67" name="TextBox 66">
            <a:extLst>
              <a:ext uri="{FF2B5EF4-FFF2-40B4-BE49-F238E27FC236}">
                <a16:creationId xmlns:a16="http://schemas.microsoft.com/office/drawing/2014/main" id="{4BC94C63-EC36-4793-9A85-00E5FD754643}"/>
              </a:ext>
            </a:extLst>
          </p:cNvPr>
          <p:cNvSpPr txBox="1"/>
          <p:nvPr/>
        </p:nvSpPr>
        <p:spPr>
          <a:xfrm flipH="1">
            <a:off x="5339458" y="4176713"/>
            <a:ext cx="204092" cy="523220"/>
          </a:xfrm>
          <a:prstGeom prst="rect">
            <a:avLst/>
          </a:prstGeom>
          <a:noFill/>
        </p:spPr>
        <p:txBody>
          <a:bodyPr wrap="square" rtlCol="0">
            <a:spAutoFit/>
          </a:bodyPr>
          <a:lstStyle/>
          <a:p>
            <a:r>
              <a:rPr lang="en-GB" sz="2800" dirty="0"/>
              <a:t>2</a:t>
            </a:r>
          </a:p>
        </p:txBody>
      </p:sp>
      <p:sp>
        <p:nvSpPr>
          <p:cNvPr id="68" name="TextBox 67">
            <a:extLst>
              <a:ext uri="{FF2B5EF4-FFF2-40B4-BE49-F238E27FC236}">
                <a16:creationId xmlns:a16="http://schemas.microsoft.com/office/drawing/2014/main" id="{E183D888-7F26-46C3-B77D-0237C8B88795}"/>
              </a:ext>
            </a:extLst>
          </p:cNvPr>
          <p:cNvSpPr txBox="1"/>
          <p:nvPr/>
        </p:nvSpPr>
        <p:spPr>
          <a:xfrm flipH="1">
            <a:off x="5339458" y="5014913"/>
            <a:ext cx="204092" cy="523220"/>
          </a:xfrm>
          <a:prstGeom prst="rect">
            <a:avLst/>
          </a:prstGeom>
          <a:noFill/>
        </p:spPr>
        <p:txBody>
          <a:bodyPr wrap="square" rtlCol="0">
            <a:spAutoFit/>
          </a:bodyPr>
          <a:lstStyle/>
          <a:p>
            <a:r>
              <a:rPr lang="en-GB" sz="2800" dirty="0"/>
              <a:t>3</a:t>
            </a:r>
          </a:p>
        </p:txBody>
      </p:sp>
      <p:sp>
        <p:nvSpPr>
          <p:cNvPr id="69" name="TextBox 68">
            <a:extLst>
              <a:ext uri="{FF2B5EF4-FFF2-40B4-BE49-F238E27FC236}">
                <a16:creationId xmlns:a16="http://schemas.microsoft.com/office/drawing/2014/main" id="{8214B036-25F0-4771-984E-512C29195391}"/>
              </a:ext>
            </a:extLst>
          </p:cNvPr>
          <p:cNvSpPr txBox="1"/>
          <p:nvPr/>
        </p:nvSpPr>
        <p:spPr>
          <a:xfrm flipH="1">
            <a:off x="5339458" y="5853113"/>
            <a:ext cx="204092" cy="523220"/>
          </a:xfrm>
          <a:prstGeom prst="rect">
            <a:avLst/>
          </a:prstGeom>
          <a:noFill/>
        </p:spPr>
        <p:txBody>
          <a:bodyPr wrap="square" rtlCol="0">
            <a:spAutoFit/>
          </a:bodyPr>
          <a:lstStyle/>
          <a:p>
            <a:r>
              <a:rPr lang="en-GB" sz="2800" dirty="0"/>
              <a:t>4</a:t>
            </a:r>
          </a:p>
        </p:txBody>
      </p:sp>
      <p:sp>
        <p:nvSpPr>
          <p:cNvPr id="4" name="TextBox 3">
            <a:extLst>
              <a:ext uri="{FF2B5EF4-FFF2-40B4-BE49-F238E27FC236}">
                <a16:creationId xmlns:a16="http://schemas.microsoft.com/office/drawing/2014/main" id="{A4210D3A-25DD-4E39-8B04-211627E61D54}"/>
              </a:ext>
            </a:extLst>
          </p:cNvPr>
          <p:cNvSpPr txBox="1"/>
          <p:nvPr/>
        </p:nvSpPr>
        <p:spPr>
          <a:xfrm>
            <a:off x="4907599" y="2965450"/>
            <a:ext cx="1016625" cy="369332"/>
          </a:xfrm>
          <a:prstGeom prst="rect">
            <a:avLst/>
          </a:prstGeom>
          <a:noFill/>
        </p:spPr>
        <p:txBody>
          <a:bodyPr wrap="none" rtlCol="0">
            <a:spAutoFit/>
          </a:bodyPr>
          <a:lstStyle/>
          <a:p>
            <a:r>
              <a:rPr lang="en-GB" dirty="0"/>
              <a:t>DOMAINS</a:t>
            </a:r>
          </a:p>
        </p:txBody>
      </p:sp>
    </p:spTree>
    <p:extLst>
      <p:ext uri="{BB962C8B-B14F-4D97-AF65-F5344CB8AC3E}">
        <p14:creationId xmlns:p14="http://schemas.microsoft.com/office/powerpoint/2010/main" val="1376509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1845</Words>
  <Application>Microsoft Office PowerPoint</Application>
  <PresentationFormat>Widescreen</PresentationFormat>
  <Paragraphs>276</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vt:lpstr>
      <vt:lpstr>Office Theme</vt:lpstr>
      <vt:lpstr>Enterprise Architecture</vt:lpstr>
      <vt:lpstr>What is Enterprise Architecture</vt:lpstr>
      <vt:lpstr>What Is Enterprise Architecture?</vt:lpstr>
      <vt:lpstr>What is Enterprise Architecture</vt:lpstr>
      <vt:lpstr>Frameworks</vt:lpstr>
      <vt:lpstr>Reducing Complexity</vt:lpstr>
      <vt:lpstr>Reducing Complexity</vt:lpstr>
      <vt:lpstr>Reducing Complexity</vt:lpstr>
      <vt:lpstr>Reducing Complexity</vt:lpstr>
      <vt:lpstr>Typical Domains</vt:lpstr>
      <vt:lpstr>Typical Domains</vt:lpstr>
      <vt:lpstr>Typical Domains</vt:lpstr>
      <vt:lpstr>Typical Domains</vt:lpstr>
      <vt:lpstr>Typical Domains</vt:lpstr>
      <vt:lpstr>Other Domains</vt:lpstr>
      <vt:lpstr>Architecture Activities</vt:lpstr>
      <vt:lpstr>Architecture Activities</vt:lpstr>
      <vt:lpstr>Architecture Activities</vt:lpstr>
      <vt:lpstr>Architecture Activities</vt:lpstr>
      <vt:lpstr>Architecture Activities</vt:lpstr>
      <vt:lpstr>Purpose of EA</vt:lpstr>
      <vt:lpstr>EA Program Approach</vt:lpstr>
      <vt:lpstr>Domains of Enterprise Architecture</vt:lpstr>
      <vt:lpstr>EA Domains as a Stack</vt:lpstr>
      <vt:lpstr>Enabling and Supporting EA Domains</vt:lpstr>
      <vt:lpstr>The Stack of EA Domains</vt:lpstr>
      <vt:lpstr>Also see this:</vt:lpstr>
      <vt:lpstr>Key Terminology: Layers</vt:lpstr>
      <vt:lpstr>Key Terminology: Processes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Architecture</dc:title>
  <dc:creator>Leonard Shand</dc:creator>
  <cp:lastModifiedBy>Leonard Shand</cp:lastModifiedBy>
  <cp:revision>5</cp:revision>
  <dcterms:created xsi:type="dcterms:W3CDTF">2021-02-22T10:12:40Z</dcterms:created>
  <dcterms:modified xsi:type="dcterms:W3CDTF">2021-02-22T14:20:38Z</dcterms:modified>
</cp:coreProperties>
</file>