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14" r:id="rId4"/>
    <p:sldId id="333" r:id="rId5"/>
    <p:sldId id="315" r:id="rId6"/>
    <p:sldId id="316" r:id="rId7"/>
    <p:sldId id="317" r:id="rId8"/>
    <p:sldId id="319" r:id="rId9"/>
    <p:sldId id="320" r:id="rId10"/>
    <p:sldId id="318" r:id="rId11"/>
    <p:sldId id="326" r:id="rId12"/>
    <p:sldId id="328" r:id="rId13"/>
    <p:sldId id="329" r:id="rId14"/>
    <p:sldId id="330" r:id="rId15"/>
    <p:sldId id="331" r:id="rId16"/>
    <p:sldId id="332"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3D52-25FF-4E31-96F2-BEE9948596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378EF7-F14E-4DE4-BD82-2279F78D0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0C53B2-CEEE-4ED3-9A77-BCF5C546D9E8}"/>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5" name="Footer Placeholder 4">
            <a:extLst>
              <a:ext uri="{FF2B5EF4-FFF2-40B4-BE49-F238E27FC236}">
                <a16:creationId xmlns:a16="http://schemas.microsoft.com/office/drawing/2014/main" id="{CDB12F1B-3B32-47AB-93D4-2D5469086C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8DB57D-8454-41FC-ACDC-DA72874BB128}"/>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5633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E3A3-3B3E-471D-A3D5-C187821DE73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34CBDD-68C2-4262-97ED-AF5BD031A8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0C2FD-FC25-4EF5-81F3-BC04145D849E}"/>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5" name="Footer Placeholder 4">
            <a:extLst>
              <a:ext uri="{FF2B5EF4-FFF2-40B4-BE49-F238E27FC236}">
                <a16:creationId xmlns:a16="http://schemas.microsoft.com/office/drawing/2014/main" id="{5C2F4644-16CB-4F81-A5D6-0196FABA5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3C6035-1E5D-4A8A-B73D-4E730A64CA61}"/>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176417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CE8C1-AB67-4194-A4A7-F86234C7C4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2A2457-1E6B-4205-9140-D66E3CCD5E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BAF56C-CA97-44D3-B5B8-649491D4D55A}"/>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5" name="Footer Placeholder 4">
            <a:extLst>
              <a:ext uri="{FF2B5EF4-FFF2-40B4-BE49-F238E27FC236}">
                <a16:creationId xmlns:a16="http://schemas.microsoft.com/office/drawing/2014/main" id="{70C30299-F610-455A-9D2D-9248B345D6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9475B0-3EFA-4C50-8297-94CE6D78A203}"/>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065923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38238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256191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8280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71252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8916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60443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78427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1954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DB1E-2D64-4A45-B522-A86A72A94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CE55D3-3BA0-4C65-B6F2-C5272635B7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6F595-0A1C-48E9-8F40-9072F21E54C6}"/>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5" name="Footer Placeholder 4">
            <a:extLst>
              <a:ext uri="{FF2B5EF4-FFF2-40B4-BE49-F238E27FC236}">
                <a16:creationId xmlns:a16="http://schemas.microsoft.com/office/drawing/2014/main" id="{AD24E04A-9DC9-4957-B2DB-30F7114578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0F33E7-A2A1-4AF0-B4C6-69F37D38F0A0}"/>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550698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57202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973692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59703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26/01/2021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4559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88B0-C907-493D-96FF-DFCCE8C34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1E5737-B8C0-4F8B-AB43-30FEACAB9B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75376-E5F1-4050-B658-B8CE520C9639}"/>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5" name="Footer Placeholder 4">
            <a:extLst>
              <a:ext uri="{FF2B5EF4-FFF2-40B4-BE49-F238E27FC236}">
                <a16:creationId xmlns:a16="http://schemas.microsoft.com/office/drawing/2014/main" id="{1CCCB180-37A4-48DB-9444-F369EE641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808D64-BFE1-4E3F-B0D3-2B300ED532B1}"/>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50139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139D-4C13-48B2-865C-05C4699398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320736-E80F-4A55-9425-61488D62D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194C6-BAE4-4731-A45D-95FD3BBD9C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C95D16-D194-4406-BFA0-4BA72F546D26}"/>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6" name="Footer Placeholder 5">
            <a:extLst>
              <a:ext uri="{FF2B5EF4-FFF2-40B4-BE49-F238E27FC236}">
                <a16:creationId xmlns:a16="http://schemas.microsoft.com/office/drawing/2014/main" id="{0ECF6075-3270-4E1E-8555-E7A8C133EB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DD15B6-22B8-4380-B61A-73EA762CEB83}"/>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28011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8DA1F-98F3-4B07-9F94-D489EF64FA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FFEB31-6E73-41DD-99F7-DB23726069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153A5-20B4-49E9-9FCB-088FCE344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3BB47D-7D04-4A38-8B20-65F5C08A8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186D0A-54E6-4982-AF0D-D383355BC7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A5DD8C-01EF-463D-B39A-AA7C4250CCB9}"/>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8" name="Footer Placeholder 7">
            <a:extLst>
              <a:ext uri="{FF2B5EF4-FFF2-40B4-BE49-F238E27FC236}">
                <a16:creationId xmlns:a16="http://schemas.microsoft.com/office/drawing/2014/main" id="{5C4D5647-B334-413C-A150-7769D3BF6E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3EF32FF-7EA3-42AE-8DDC-791D875F1931}"/>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28239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D73A-0D55-4392-B390-E0CF4D3AD5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A195ED-60A9-410D-9E71-90F6EAF8D02A}"/>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4" name="Footer Placeholder 3">
            <a:extLst>
              <a:ext uri="{FF2B5EF4-FFF2-40B4-BE49-F238E27FC236}">
                <a16:creationId xmlns:a16="http://schemas.microsoft.com/office/drawing/2014/main" id="{5F317180-5604-4B0C-8DD7-32FA868D91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B3F5CC-960B-4579-BB83-0C0A626E75A3}"/>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7682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264FE-2C86-46E9-A973-BBBB63AAF0E1}"/>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3" name="Footer Placeholder 2">
            <a:extLst>
              <a:ext uri="{FF2B5EF4-FFF2-40B4-BE49-F238E27FC236}">
                <a16:creationId xmlns:a16="http://schemas.microsoft.com/office/drawing/2014/main" id="{99910700-D923-4293-B1D5-F6CBE37140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8B70EC-F69F-459A-B303-F36A282A6CA4}"/>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309585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4258-E6AA-449F-B524-F92BA59AA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AFFDE7-1E4E-48AE-898C-7CAA5DD385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90A421-7CCC-4EA8-AD3D-8F87AE9BA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6E20DE-A1E1-4689-92AF-B6397D8949DB}"/>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6" name="Footer Placeholder 5">
            <a:extLst>
              <a:ext uri="{FF2B5EF4-FFF2-40B4-BE49-F238E27FC236}">
                <a16:creationId xmlns:a16="http://schemas.microsoft.com/office/drawing/2014/main" id="{548BA511-7193-4F3B-BB46-909CFC4F4C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084684-0138-4D98-956D-2349B1810CC4}"/>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1195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2D90-2725-4D72-8A10-B50035E6E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4CD9C9-B7B4-4A74-AA7B-6B72B5F10A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CFE2FD-73F1-47B9-8F3A-5D4D54780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CA664-B5E3-4A17-9C40-A390B5057BF5}"/>
              </a:ext>
            </a:extLst>
          </p:cNvPr>
          <p:cNvSpPr>
            <a:spLocks noGrp="1"/>
          </p:cNvSpPr>
          <p:nvPr>
            <p:ph type="dt" sz="half" idx="10"/>
          </p:nvPr>
        </p:nvSpPr>
        <p:spPr/>
        <p:txBody>
          <a:bodyPr/>
          <a:lstStyle/>
          <a:p>
            <a:fld id="{24A5790A-8A6D-4E98-BAF3-6CA1840D0950}" type="datetimeFigureOut">
              <a:rPr lang="en-GB" smtClean="0"/>
              <a:t>26/01/2021</a:t>
            </a:fld>
            <a:endParaRPr lang="en-GB"/>
          </a:p>
        </p:txBody>
      </p:sp>
      <p:sp>
        <p:nvSpPr>
          <p:cNvPr id="6" name="Footer Placeholder 5">
            <a:extLst>
              <a:ext uri="{FF2B5EF4-FFF2-40B4-BE49-F238E27FC236}">
                <a16:creationId xmlns:a16="http://schemas.microsoft.com/office/drawing/2014/main" id="{0164E7A5-2553-4F3F-8F43-1CFB41424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623DCD-CB40-4CD1-8B4B-449A36F82838}"/>
              </a:ext>
            </a:extLst>
          </p:cNvPr>
          <p:cNvSpPr>
            <a:spLocks noGrp="1"/>
          </p:cNvSpPr>
          <p:nvPr>
            <p:ph type="sldNum" sz="quarter" idx="12"/>
          </p:nvPr>
        </p:nvSpPr>
        <p:spPr/>
        <p:txBody>
          <a:bodyPr/>
          <a:lstStyle/>
          <a:p>
            <a:fld id="{B5F892EE-99C4-42F5-B0D6-AFC98B79B199}" type="slidenum">
              <a:rPr lang="en-GB" smtClean="0"/>
              <a:t>‹#›</a:t>
            </a:fld>
            <a:endParaRPr lang="en-GB"/>
          </a:p>
        </p:txBody>
      </p:sp>
    </p:spTree>
    <p:extLst>
      <p:ext uri="{BB962C8B-B14F-4D97-AF65-F5344CB8AC3E}">
        <p14:creationId xmlns:p14="http://schemas.microsoft.com/office/powerpoint/2010/main" val="225234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F2D75-DB5C-42D9-B354-3DABEECFE3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7F40FA-520A-4566-81D5-582EF0406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201FFE-1AAC-4F0E-AADE-ED376252B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5790A-8A6D-4E98-BAF3-6CA1840D0950}" type="datetimeFigureOut">
              <a:rPr lang="en-GB" smtClean="0"/>
              <a:t>26/01/2021</a:t>
            </a:fld>
            <a:endParaRPr lang="en-GB"/>
          </a:p>
        </p:txBody>
      </p:sp>
      <p:sp>
        <p:nvSpPr>
          <p:cNvPr id="5" name="Footer Placeholder 4">
            <a:extLst>
              <a:ext uri="{FF2B5EF4-FFF2-40B4-BE49-F238E27FC236}">
                <a16:creationId xmlns:a16="http://schemas.microsoft.com/office/drawing/2014/main" id="{2073A301-BF68-461B-BE8A-3507DB44D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9D0560-D528-4412-A319-7927B6AA6F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892EE-99C4-42F5-B0D6-AFC98B79B199}" type="slidenum">
              <a:rPr lang="en-GB" smtClean="0"/>
              <a:t>‹#›</a:t>
            </a:fld>
            <a:endParaRPr lang="en-GB"/>
          </a:p>
        </p:txBody>
      </p:sp>
    </p:spTree>
    <p:extLst>
      <p:ext uri="{BB962C8B-B14F-4D97-AF65-F5344CB8AC3E}">
        <p14:creationId xmlns:p14="http://schemas.microsoft.com/office/powerpoint/2010/main" val="5866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759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20C4-250B-4B1A-A237-6DFF74D5E9F6}"/>
              </a:ext>
            </a:extLst>
          </p:cNvPr>
          <p:cNvSpPr>
            <a:spLocks noGrp="1"/>
          </p:cNvSpPr>
          <p:nvPr>
            <p:ph type="ctrTitle"/>
          </p:nvPr>
        </p:nvSpPr>
        <p:spPr/>
        <p:txBody>
          <a:bodyPr/>
          <a:lstStyle/>
          <a:p>
            <a:r>
              <a:rPr kumimoji="0" lang="en-GB" sz="4400" b="1" i="0" u="none" strike="noStrike" kern="1200" cap="none" spc="0" normalizeH="0" baseline="0" noProof="0" dirty="0">
                <a:ln>
                  <a:noFill/>
                </a:ln>
                <a:solidFill>
                  <a:srgbClr val="5B9BD5">
                    <a:lumMod val="75000"/>
                  </a:srgbClr>
                </a:solidFill>
                <a:effectLst/>
                <a:uLnTx/>
                <a:uFillTx/>
                <a:latin typeface="Calibri" panose="020F0502020204030204"/>
                <a:ea typeface="+mj-ea"/>
                <a:cs typeface="+mj-cs"/>
              </a:rPr>
              <a:t>Sign-in options</a:t>
            </a:r>
            <a:endParaRPr lang="en-GB" dirty="0"/>
          </a:p>
        </p:txBody>
      </p:sp>
      <p:sp>
        <p:nvSpPr>
          <p:cNvPr id="3" name="Subtitle 2">
            <a:extLst>
              <a:ext uri="{FF2B5EF4-FFF2-40B4-BE49-F238E27FC236}">
                <a16:creationId xmlns:a16="http://schemas.microsoft.com/office/drawing/2014/main" id="{2F566DD0-E2E9-429E-9D65-D6A8589E0F78}"/>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9506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Hello</a:t>
            </a:r>
          </a:p>
        </p:txBody>
      </p:sp>
      <p:sp>
        <p:nvSpPr>
          <p:cNvPr id="3" name="Content Placeholder 2"/>
          <p:cNvSpPr>
            <a:spLocks noGrp="1"/>
          </p:cNvSpPr>
          <p:nvPr>
            <p:ph idx="1"/>
          </p:nvPr>
        </p:nvSpPr>
        <p:spPr/>
        <p:txBody>
          <a:bodyPr>
            <a:normAutofit fontScale="92500" lnSpcReduction="10000"/>
          </a:bodyPr>
          <a:lstStyle/>
          <a:p>
            <a:r>
              <a:rPr lang="en-GB" dirty="0"/>
              <a:t>Strong passwords can be difficult to remember, and users often reuse passwords on multiple sites which reduces security. Windows Hello allows them to authenticate using their biometric data. </a:t>
            </a:r>
          </a:p>
          <a:p>
            <a:r>
              <a:rPr lang="en-GB" dirty="0"/>
              <a:t>Passwords are vulnerable to replay attacks, and server breaches can expose password-based credentials. </a:t>
            </a:r>
          </a:p>
          <a:p>
            <a:r>
              <a:rPr lang="en-GB" dirty="0"/>
              <a:t>Passwords offer less security because users can inadvertently expose their passwords because of phishing attacks. </a:t>
            </a:r>
          </a:p>
          <a:p>
            <a:r>
              <a:rPr lang="en-GB" dirty="0"/>
              <a:t>Windows Hello helps protect against credential theft. Because a malicious person must have both the device and the biometric information or PIN, it becomes more difficult to hack the authentication process. </a:t>
            </a:r>
          </a:p>
          <a:p>
            <a:r>
              <a:rPr lang="en-GB" dirty="0"/>
              <a:t>Windows Hello can be used both in cloud-only and hybrid deployment scenarios.</a:t>
            </a:r>
          </a:p>
          <a:p>
            <a:r>
              <a:rPr lang="en-GB" dirty="0"/>
              <a:t> Windows Hello logs you into your devices three times faster than a password.</a:t>
            </a:r>
          </a:p>
        </p:txBody>
      </p:sp>
    </p:spTree>
    <p:extLst>
      <p:ext uri="{BB962C8B-B14F-4D97-AF65-F5344CB8AC3E}">
        <p14:creationId xmlns:p14="http://schemas.microsoft.com/office/powerpoint/2010/main" val="251908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Hello</a:t>
            </a:r>
          </a:p>
        </p:txBody>
      </p:sp>
      <p:sp>
        <p:nvSpPr>
          <p:cNvPr id="3" name="Content Placeholder 2"/>
          <p:cNvSpPr>
            <a:spLocks noGrp="1"/>
          </p:cNvSpPr>
          <p:nvPr>
            <p:ph idx="1"/>
          </p:nvPr>
        </p:nvSpPr>
        <p:spPr/>
        <p:txBody>
          <a:bodyPr/>
          <a:lstStyle/>
          <a:p>
            <a:r>
              <a:rPr lang="en-GB" dirty="0"/>
              <a:t>To configure Windows Hello, follow these steps: </a:t>
            </a:r>
          </a:p>
          <a:p>
            <a:r>
              <a:rPr lang="en-GB" dirty="0"/>
              <a:t>Open the Settings App and select Accounts. </a:t>
            </a:r>
          </a:p>
          <a:p>
            <a:r>
              <a:rPr lang="en-GB" dirty="0"/>
              <a:t>On the Accounts page, click Sign-in options. </a:t>
            </a:r>
          </a:p>
          <a:p>
            <a:r>
              <a:rPr lang="en-GB" dirty="0"/>
              <a:t>Under the Windows Hello section, click Set Up under Face Recognition. </a:t>
            </a:r>
          </a:p>
          <a:p>
            <a:r>
              <a:rPr lang="en-GB" dirty="0"/>
              <a:t>Click Get Started on the Windows Hello setup dialog page. </a:t>
            </a:r>
          </a:p>
          <a:p>
            <a:r>
              <a:rPr lang="en-GB" dirty="0"/>
              <a:t>Enter your PIN or password to verify your identity. </a:t>
            </a:r>
          </a:p>
          <a:p>
            <a:r>
              <a:rPr lang="en-GB" dirty="0"/>
              <a:t>Allow Windows Hello to capture your facial features.</a:t>
            </a:r>
          </a:p>
          <a:p>
            <a:endParaRPr lang="en-GB" dirty="0"/>
          </a:p>
        </p:txBody>
      </p:sp>
    </p:spTree>
    <p:extLst>
      <p:ext uri="{BB962C8B-B14F-4D97-AF65-F5344CB8AC3E}">
        <p14:creationId xmlns:p14="http://schemas.microsoft.com/office/powerpoint/2010/main" val="78824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PIN	</a:t>
            </a:r>
          </a:p>
        </p:txBody>
      </p:sp>
      <p:sp>
        <p:nvSpPr>
          <p:cNvPr id="3" name="Content Placeholder 2"/>
          <p:cNvSpPr>
            <a:spLocks noGrp="1"/>
          </p:cNvSpPr>
          <p:nvPr>
            <p:ph idx="1"/>
          </p:nvPr>
        </p:nvSpPr>
        <p:spPr/>
        <p:txBody>
          <a:bodyPr/>
          <a:lstStyle/>
          <a:p>
            <a:r>
              <a:rPr lang="en-GB" dirty="0"/>
              <a:t>To configure PIN complexity with Windows 10 (with and without Windows Hello for Business), you can use the eight PIN Complexity Group Policy settings, which allow you to control PIN creation and management. </a:t>
            </a:r>
          </a:p>
          <a:p>
            <a:r>
              <a:rPr lang="en-GB" dirty="0"/>
              <a:t>These policy settings can be deployed to computers or users. If you deploy settings to both, then the user policy settings have precedence over computer policy settings and GPO conflict resolution is based on the last applied policy. </a:t>
            </a:r>
          </a:p>
        </p:txBody>
      </p:sp>
    </p:spTree>
    <p:extLst>
      <p:ext uri="{BB962C8B-B14F-4D97-AF65-F5344CB8AC3E}">
        <p14:creationId xmlns:p14="http://schemas.microsoft.com/office/powerpoint/2010/main" val="6129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PIN		</a:t>
            </a:r>
          </a:p>
        </p:txBody>
      </p:sp>
      <p:sp>
        <p:nvSpPr>
          <p:cNvPr id="3" name="Content Placeholder 2"/>
          <p:cNvSpPr>
            <a:spLocks noGrp="1"/>
          </p:cNvSpPr>
          <p:nvPr>
            <p:ph idx="1"/>
          </p:nvPr>
        </p:nvSpPr>
        <p:spPr/>
        <p:txBody>
          <a:bodyPr/>
          <a:lstStyle/>
          <a:p>
            <a:r>
              <a:rPr lang="en-GB" dirty="0"/>
              <a:t>The Policy settings for Windows PIN are:</a:t>
            </a:r>
          </a:p>
          <a:p>
            <a:r>
              <a:rPr lang="en-GB" dirty="0"/>
              <a:t>Require digits </a:t>
            </a:r>
          </a:p>
          <a:p>
            <a:r>
              <a:rPr lang="en-GB" dirty="0"/>
              <a:t>Require lowercase letters </a:t>
            </a:r>
          </a:p>
          <a:p>
            <a:r>
              <a:rPr lang="en-GB" dirty="0"/>
              <a:t>Maximum PIN length </a:t>
            </a:r>
          </a:p>
          <a:p>
            <a:r>
              <a:rPr lang="en-GB" dirty="0"/>
              <a:t>Minimum PIN length </a:t>
            </a:r>
          </a:p>
          <a:p>
            <a:r>
              <a:rPr lang="en-GB" dirty="0"/>
              <a:t>Expiration History </a:t>
            </a:r>
          </a:p>
          <a:p>
            <a:r>
              <a:rPr lang="en-GB" dirty="0"/>
              <a:t>Require special characters </a:t>
            </a:r>
          </a:p>
          <a:p>
            <a:r>
              <a:rPr lang="en-GB" dirty="0"/>
              <a:t>Require uppercase letters</a:t>
            </a:r>
          </a:p>
          <a:p>
            <a:endParaRPr lang="en-GB" dirty="0"/>
          </a:p>
        </p:txBody>
      </p:sp>
    </p:spTree>
    <p:extLst>
      <p:ext uri="{BB962C8B-B14F-4D97-AF65-F5344CB8AC3E}">
        <p14:creationId xmlns:p14="http://schemas.microsoft.com/office/powerpoint/2010/main" val="230341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Picture Password</a:t>
            </a:r>
          </a:p>
        </p:txBody>
      </p:sp>
      <p:sp>
        <p:nvSpPr>
          <p:cNvPr id="3" name="Content Placeholder 2"/>
          <p:cNvSpPr>
            <a:spLocks noGrp="1"/>
          </p:cNvSpPr>
          <p:nvPr>
            <p:ph idx="1"/>
          </p:nvPr>
        </p:nvSpPr>
        <p:spPr/>
        <p:txBody>
          <a:bodyPr>
            <a:normAutofit/>
          </a:bodyPr>
          <a:lstStyle/>
          <a:p>
            <a:r>
              <a:rPr lang="en-GB" sz="2400" dirty="0"/>
              <a:t>A picture password is another way to sign in to a computer. This feature does not use Windows Hello or Windows Hello for Business and therefore, it is not available to be used within a domain-based environment.</a:t>
            </a:r>
          </a:p>
          <a:p>
            <a:pPr lvl="1"/>
            <a:r>
              <a:rPr lang="en-GB" sz="2000" dirty="0"/>
              <a:t>To create a picture password follow these steps: </a:t>
            </a:r>
          </a:p>
          <a:p>
            <a:pPr lvl="1"/>
            <a:r>
              <a:rPr lang="en-GB" sz="2000" dirty="0"/>
              <a:t>Open the Settings App and click Accounts. </a:t>
            </a:r>
          </a:p>
          <a:p>
            <a:pPr lvl="1"/>
            <a:r>
              <a:rPr lang="en-GB" sz="2000" dirty="0"/>
              <a:t>Click Sign-in options.</a:t>
            </a:r>
          </a:p>
          <a:p>
            <a:pPr lvl="1"/>
            <a:r>
              <a:rPr lang="en-GB" sz="2000" dirty="0"/>
              <a:t>Under Picture Password, click Add. </a:t>
            </a:r>
          </a:p>
          <a:p>
            <a:pPr lvl="1"/>
            <a:r>
              <a:rPr lang="en-GB" sz="2000" dirty="0"/>
              <a:t>Input your current account password and click Choose Picture to browse to and select the picture to use. </a:t>
            </a:r>
          </a:p>
          <a:p>
            <a:pPr lvl="1"/>
            <a:r>
              <a:rPr lang="en-GB" sz="2000" dirty="0"/>
              <a:t>Adjust the position of the picture and click Use This Picture. </a:t>
            </a:r>
          </a:p>
          <a:p>
            <a:pPr lvl="1"/>
            <a:r>
              <a:rPr lang="en-GB" sz="2000" dirty="0"/>
              <a:t>Draw three gestures directly on your screen. </a:t>
            </a:r>
          </a:p>
          <a:p>
            <a:pPr lvl="1"/>
            <a:r>
              <a:rPr lang="en-GB" sz="2000" dirty="0"/>
              <a:t>Remember that the size, position, and direction of the gestures are stored as part of the picture password. You are prompted to repeat your gestures. </a:t>
            </a:r>
          </a:p>
          <a:p>
            <a:pPr lvl="1"/>
            <a:r>
              <a:rPr lang="en-GB" sz="2000" dirty="0"/>
              <a:t>If your repeated gestures match, click Finish.</a:t>
            </a:r>
          </a:p>
          <a:p>
            <a:endParaRPr lang="en-GB" dirty="0"/>
          </a:p>
        </p:txBody>
      </p:sp>
    </p:spTree>
    <p:extLst>
      <p:ext uri="{BB962C8B-B14F-4D97-AF65-F5344CB8AC3E}">
        <p14:creationId xmlns:p14="http://schemas.microsoft.com/office/powerpoint/2010/main" val="3825483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Configure Dynamic Lock</a:t>
            </a:r>
          </a:p>
        </p:txBody>
      </p:sp>
      <p:sp>
        <p:nvSpPr>
          <p:cNvPr id="3" name="Content Placeholder 2"/>
          <p:cNvSpPr>
            <a:spLocks noGrp="1"/>
          </p:cNvSpPr>
          <p:nvPr>
            <p:ph idx="1"/>
          </p:nvPr>
        </p:nvSpPr>
        <p:spPr/>
        <p:txBody>
          <a:bodyPr>
            <a:normAutofit/>
          </a:bodyPr>
          <a:lstStyle/>
          <a:p>
            <a:r>
              <a:rPr lang="en-GB" sz="2400" dirty="0"/>
              <a:t>Users with smartphones can take advantage of Dynamic Lock, which was introduced with the Creators Update for Windows 10. Dynamic Lock allows users to automatically lock their devices whenever they are not using them. (At the time of writing, the iPhone does not support this feature.)</a:t>
            </a:r>
          </a:p>
          <a:p>
            <a:pPr lvl="1"/>
            <a:r>
              <a:rPr lang="en-GB" sz="2000" dirty="0"/>
              <a:t>Open the Settings App and click Accounts. </a:t>
            </a:r>
          </a:p>
          <a:p>
            <a:pPr lvl="1"/>
            <a:r>
              <a:rPr lang="en-GB" sz="2000" dirty="0"/>
              <a:t>Click Sign-in options and scroll to Dynamic Lock. </a:t>
            </a:r>
          </a:p>
          <a:p>
            <a:pPr lvl="1"/>
            <a:r>
              <a:rPr lang="en-GB" sz="2000" dirty="0"/>
              <a:t>Check the Allow Windows To Detect When You’re Away And Automatically Lock The Device option. </a:t>
            </a:r>
          </a:p>
          <a:p>
            <a:pPr lvl="1"/>
            <a:r>
              <a:rPr lang="en-GB" sz="2000" dirty="0"/>
              <a:t>Click the Bluetooth &amp; Other Devices link. </a:t>
            </a:r>
          </a:p>
          <a:p>
            <a:pPr lvl="1"/>
            <a:r>
              <a:rPr lang="en-GB" sz="2000" dirty="0"/>
              <a:t>Add your smartphone using Bluetooth and pair it.</a:t>
            </a:r>
          </a:p>
          <a:p>
            <a:endParaRPr lang="en-GB" sz="2400" dirty="0"/>
          </a:p>
          <a:p>
            <a:endParaRPr lang="en-GB" sz="2400" dirty="0"/>
          </a:p>
          <a:p>
            <a:endParaRPr lang="en-GB" sz="2400" dirty="0"/>
          </a:p>
        </p:txBody>
      </p:sp>
    </p:spTree>
    <p:extLst>
      <p:ext uri="{BB962C8B-B14F-4D97-AF65-F5344CB8AC3E}">
        <p14:creationId xmlns:p14="http://schemas.microsoft.com/office/powerpoint/2010/main" val="1166659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E5E81-6B40-425B-9136-799DD99AF3AF}"/>
              </a:ext>
            </a:extLst>
          </p:cNvPr>
          <p:cNvSpPr>
            <a:spLocks noGrp="1"/>
          </p:cNvSpPr>
          <p:nvPr>
            <p:ph type="title"/>
          </p:nvPr>
        </p:nvSpPr>
        <p:spPr/>
        <p:txBody>
          <a:bodyPr/>
          <a:lstStyle/>
          <a:p>
            <a:r>
              <a:rPr lang="en-GB" dirty="0"/>
              <a:t>What do you use at home and in work?</a:t>
            </a:r>
          </a:p>
        </p:txBody>
      </p:sp>
      <p:sp>
        <p:nvSpPr>
          <p:cNvPr id="3" name="Content Placeholder 2">
            <a:extLst>
              <a:ext uri="{FF2B5EF4-FFF2-40B4-BE49-F238E27FC236}">
                <a16:creationId xmlns:a16="http://schemas.microsoft.com/office/drawing/2014/main" id="{71A0537E-6558-4CC7-BD3E-F9094C8B8C7E}"/>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98672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8D81C-AFEB-4CCB-9CCC-0A44E8ACD842}"/>
              </a:ext>
            </a:extLst>
          </p:cNvPr>
          <p:cNvSpPr>
            <a:spLocks noGrp="1"/>
          </p:cNvSpPr>
          <p:nvPr>
            <p:ph idx="1"/>
          </p:nvPr>
        </p:nvSpPr>
        <p:spPr>
          <a:xfrm>
            <a:off x="312821" y="855023"/>
            <a:ext cx="7876438" cy="5906558"/>
          </a:xfrm>
        </p:spPr>
        <p:txBody>
          <a:bodyPr>
            <a:normAutofit/>
          </a:bodyPr>
          <a:lstStyle/>
          <a:p>
            <a:r>
              <a:rPr lang="en-US" sz="1800" b="0" i="0" dirty="0">
                <a:effectLst/>
                <a:latin typeface="Roboto Condensed"/>
              </a:rPr>
              <a:t>You have a Microsoft Azure Active Directory (Azure AD) tenant.</a:t>
            </a:r>
            <a:br>
              <a:rPr lang="en-US" sz="1800" dirty="0"/>
            </a:br>
            <a:r>
              <a:rPr lang="en-US" sz="1800" b="0" i="0" dirty="0">
                <a:effectLst/>
                <a:latin typeface="Roboto Condensed"/>
              </a:rPr>
              <a:t>Some users sign in to their computer by using Windows Hello for Business.</a:t>
            </a:r>
          </a:p>
          <a:p>
            <a:r>
              <a:rPr lang="en-US" sz="1800" b="0" i="0" dirty="0">
                <a:effectLst/>
                <a:latin typeface="Roboto Condensed"/>
              </a:rPr>
              <a:t>A user named User1 purchases a new computer and joins the computer to Azure AD.</a:t>
            </a:r>
          </a:p>
          <a:p>
            <a:r>
              <a:rPr lang="en-US" sz="1800" b="0" i="0" dirty="0">
                <a:effectLst/>
                <a:latin typeface="Roboto Condensed"/>
              </a:rPr>
              <a:t>User1 is not able to use Windows Hello for Business on his computer. </a:t>
            </a:r>
          </a:p>
          <a:p>
            <a:r>
              <a:rPr lang="en-US" sz="1800" b="0" i="0" dirty="0">
                <a:effectLst/>
                <a:latin typeface="Roboto Condensed"/>
              </a:rPr>
              <a:t>User1 sign-in options are shown on the exhibit.</a:t>
            </a:r>
          </a:p>
          <a:p>
            <a:r>
              <a:rPr lang="en-US" sz="1800" b="0" i="0" dirty="0">
                <a:effectLst/>
                <a:latin typeface="Roboto Condensed"/>
              </a:rPr>
              <a:t>You open Device Manager and confirm that all the hardware works correctly.</a:t>
            </a:r>
          </a:p>
          <a:p>
            <a:r>
              <a:rPr lang="en-US" sz="1800" b="0" i="0" dirty="0">
                <a:effectLst/>
                <a:latin typeface="Roboto Condensed"/>
              </a:rPr>
              <a:t>You need to ensure that User1 can use Windows Hello for Business facial recognition to sign in to the computer.</a:t>
            </a:r>
            <a:br>
              <a:rPr lang="en-US" sz="1800" dirty="0"/>
            </a:br>
            <a:r>
              <a:rPr lang="en-US" sz="1800" b="0" i="0" dirty="0">
                <a:effectLst/>
                <a:latin typeface="Roboto Condensed"/>
              </a:rPr>
              <a:t>What should you do first?</a:t>
            </a:r>
          </a:p>
          <a:p>
            <a:pPr marL="0" indent="0">
              <a:buNone/>
            </a:pPr>
            <a:endParaRPr lang="en-US" sz="1800" b="0" i="0" dirty="0">
              <a:effectLst/>
              <a:latin typeface="Roboto Condensed"/>
            </a:endParaRPr>
          </a:p>
          <a:p>
            <a:pPr algn="l">
              <a:buFont typeface="Arial" panose="020B0604020202020204" pitchFamily="34" charset="0"/>
              <a:buChar char="•"/>
            </a:pPr>
            <a:r>
              <a:rPr lang="en-US" sz="1800" b="0" i="0" dirty="0">
                <a:effectLst/>
                <a:latin typeface="Roboto Condensed"/>
              </a:rPr>
              <a:t>A. Purchase an infrared (IR) camera.</a:t>
            </a:r>
          </a:p>
          <a:p>
            <a:pPr algn="l">
              <a:buFont typeface="Arial" panose="020B0604020202020204" pitchFamily="34" charset="0"/>
              <a:buChar char="•"/>
            </a:pPr>
            <a:r>
              <a:rPr lang="en-US" sz="1800" b="0" i="0" dirty="0">
                <a:effectLst/>
                <a:latin typeface="Roboto Condensed"/>
              </a:rPr>
              <a:t>B. Upgrade the computer to Windows 10 Enterprise.</a:t>
            </a:r>
          </a:p>
          <a:p>
            <a:pPr algn="l">
              <a:buFont typeface="Arial" panose="020B0604020202020204" pitchFamily="34" charset="0"/>
              <a:buChar char="•"/>
            </a:pPr>
            <a:r>
              <a:rPr lang="en-US" sz="1800" b="0" i="0" dirty="0">
                <a:effectLst/>
                <a:latin typeface="Roboto Condensed"/>
              </a:rPr>
              <a:t>C. Enable UEFI Secure Boot.</a:t>
            </a:r>
          </a:p>
          <a:p>
            <a:pPr algn="l">
              <a:buFont typeface="Arial" panose="020B0604020202020204" pitchFamily="34" charset="0"/>
              <a:buChar char="•"/>
            </a:pPr>
            <a:r>
              <a:rPr lang="en-US" sz="1800" b="0" i="0" dirty="0">
                <a:effectLst/>
                <a:latin typeface="Roboto Condensed"/>
              </a:rPr>
              <a:t>D. Install a virtual TPM driver.</a:t>
            </a:r>
          </a:p>
          <a:p>
            <a:endParaRPr lang="en-GB" sz="2400" dirty="0"/>
          </a:p>
        </p:txBody>
      </p:sp>
      <p:pic>
        <p:nvPicPr>
          <p:cNvPr id="5" name="Picture 4">
            <a:extLst>
              <a:ext uri="{FF2B5EF4-FFF2-40B4-BE49-F238E27FC236}">
                <a16:creationId xmlns:a16="http://schemas.microsoft.com/office/drawing/2014/main" id="{7572BA5C-53FB-4EA6-B637-F490191572CC}"/>
              </a:ext>
            </a:extLst>
          </p:cNvPr>
          <p:cNvPicPr>
            <a:picLocks noChangeAspect="1"/>
          </p:cNvPicPr>
          <p:nvPr/>
        </p:nvPicPr>
        <p:blipFill>
          <a:blip r:embed="rId2"/>
          <a:stretch>
            <a:fillRect/>
          </a:stretch>
        </p:blipFill>
        <p:spPr>
          <a:xfrm>
            <a:off x="8100458" y="1825625"/>
            <a:ext cx="3924848" cy="4258269"/>
          </a:xfrm>
          <a:prstGeom prst="rect">
            <a:avLst/>
          </a:prstGeom>
        </p:spPr>
      </p:pic>
    </p:spTree>
    <p:extLst>
      <p:ext uri="{BB962C8B-B14F-4D97-AF65-F5344CB8AC3E}">
        <p14:creationId xmlns:p14="http://schemas.microsoft.com/office/powerpoint/2010/main" val="9410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 Installation Configuration</a:t>
            </a:r>
          </a:p>
        </p:txBody>
      </p:sp>
      <p:sp>
        <p:nvSpPr>
          <p:cNvPr id="3" name="Content Placeholder 2"/>
          <p:cNvSpPr>
            <a:spLocks noGrp="1"/>
          </p:cNvSpPr>
          <p:nvPr>
            <p:ph idx="1"/>
          </p:nvPr>
        </p:nvSpPr>
        <p:spPr/>
        <p:txBody>
          <a:bodyPr/>
          <a:lstStyle/>
          <a:p>
            <a:r>
              <a:rPr lang="en-GB" dirty="0"/>
              <a:t>This Skill will cover how to:</a:t>
            </a:r>
          </a:p>
          <a:p>
            <a:r>
              <a:rPr lang="en-GB" dirty="0"/>
              <a:t>Configure sign in options</a:t>
            </a:r>
          </a:p>
          <a:p>
            <a:r>
              <a:rPr lang="en-GB" dirty="0"/>
              <a:t>Customize the windows desktop</a:t>
            </a:r>
          </a:p>
          <a:p>
            <a:r>
              <a:rPr lang="en-GB" dirty="0"/>
              <a:t>Configure Microsoft Edge</a:t>
            </a:r>
          </a:p>
          <a:p>
            <a:r>
              <a:rPr lang="en-GB" dirty="0"/>
              <a:t>Configure Internet Explorer</a:t>
            </a:r>
          </a:p>
          <a:p>
            <a:r>
              <a:rPr lang="en-GB" dirty="0"/>
              <a:t>Configure Mobility settings </a:t>
            </a:r>
          </a:p>
          <a:p>
            <a:endParaRPr lang="en-GB" dirty="0"/>
          </a:p>
          <a:p>
            <a:endParaRPr lang="en-GB" dirty="0"/>
          </a:p>
        </p:txBody>
      </p:sp>
    </p:spTree>
    <p:extLst>
      <p:ext uri="{BB962C8B-B14F-4D97-AF65-F5344CB8AC3E}">
        <p14:creationId xmlns:p14="http://schemas.microsoft.com/office/powerpoint/2010/main" val="67428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EE9E0-46BF-4F30-B4A3-68F7ACBF6F11}"/>
              </a:ext>
            </a:extLst>
          </p:cNvPr>
          <p:cNvSpPr>
            <a:spLocks noGrp="1"/>
          </p:cNvSpPr>
          <p:nvPr>
            <p:ph type="title"/>
          </p:nvPr>
        </p:nvSpPr>
        <p:spPr/>
        <p:txBody>
          <a:bodyPr/>
          <a:lstStyle/>
          <a:p>
            <a:r>
              <a:rPr lang="en-GB" dirty="0"/>
              <a:t>Sign-in options</a:t>
            </a:r>
          </a:p>
        </p:txBody>
      </p:sp>
      <p:sp>
        <p:nvSpPr>
          <p:cNvPr id="3" name="Content Placeholder 2">
            <a:extLst>
              <a:ext uri="{FF2B5EF4-FFF2-40B4-BE49-F238E27FC236}">
                <a16:creationId xmlns:a16="http://schemas.microsoft.com/office/drawing/2014/main" id="{FF3C0106-F069-4CF3-B4B0-7994F9EFA656}"/>
              </a:ext>
            </a:extLst>
          </p:cNvPr>
          <p:cNvSpPr>
            <a:spLocks noGrp="1"/>
          </p:cNvSpPr>
          <p:nvPr>
            <p:ph idx="1"/>
          </p:nvPr>
        </p:nvSpPr>
        <p:spPr/>
        <p:txBody>
          <a:bodyPr/>
          <a:lstStyle/>
          <a:p>
            <a:r>
              <a:rPr lang="en-GB" dirty="0"/>
              <a:t>Look at the following slide and research</a:t>
            </a:r>
          </a:p>
          <a:p>
            <a:r>
              <a:rPr lang="en-GB" dirty="0"/>
              <a:t>Each of the sign in methods.</a:t>
            </a:r>
          </a:p>
          <a:p>
            <a:r>
              <a:rPr lang="en-GB" dirty="0"/>
              <a:t>Rank them in order of what you think is most secure to least.</a:t>
            </a:r>
          </a:p>
          <a:p>
            <a:r>
              <a:rPr lang="en-GB" dirty="0"/>
              <a:t>Add extra detail to each of the methods with the pros and cons of each. </a:t>
            </a:r>
          </a:p>
          <a:p>
            <a:r>
              <a:rPr lang="en-GB" dirty="0"/>
              <a:t>You will present your findings to the group as a </a:t>
            </a:r>
            <a:r>
              <a:rPr lang="en-GB" dirty="0" err="1"/>
              <a:t>powerpoint</a:t>
            </a:r>
            <a:r>
              <a:rPr lang="en-GB"/>
              <a:t>. </a:t>
            </a:r>
            <a:endParaRPr lang="en-GB" dirty="0"/>
          </a:p>
          <a:p>
            <a:endParaRPr lang="en-GB" dirty="0"/>
          </a:p>
        </p:txBody>
      </p:sp>
    </p:spTree>
    <p:extLst>
      <p:ext uri="{BB962C8B-B14F-4D97-AF65-F5344CB8AC3E}">
        <p14:creationId xmlns:p14="http://schemas.microsoft.com/office/powerpoint/2010/main" val="150800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Configure Sign-in options</a:t>
            </a:r>
          </a:p>
        </p:txBody>
      </p:sp>
      <p:sp>
        <p:nvSpPr>
          <p:cNvPr id="3" name="Content Placeholder 2"/>
          <p:cNvSpPr>
            <a:spLocks noGrp="1"/>
          </p:cNvSpPr>
          <p:nvPr>
            <p:ph idx="1"/>
          </p:nvPr>
        </p:nvSpPr>
        <p:spPr/>
        <p:txBody>
          <a:bodyPr/>
          <a:lstStyle/>
          <a:p>
            <a:r>
              <a:rPr lang="en-GB" dirty="0"/>
              <a:t>We will cover how to:</a:t>
            </a:r>
          </a:p>
          <a:p>
            <a:r>
              <a:rPr lang="en-GB" dirty="0"/>
              <a:t>Configure Microsoft accounts</a:t>
            </a:r>
          </a:p>
          <a:p>
            <a:r>
              <a:rPr lang="en-GB" dirty="0"/>
              <a:t>Understand multifactor authentication</a:t>
            </a:r>
          </a:p>
          <a:p>
            <a:r>
              <a:rPr lang="en-GB" dirty="0"/>
              <a:t>Configure windows Hello and Windows Hello for Business</a:t>
            </a:r>
          </a:p>
          <a:p>
            <a:r>
              <a:rPr lang="en-GB" dirty="0"/>
              <a:t>Configure PIN</a:t>
            </a:r>
          </a:p>
          <a:p>
            <a:r>
              <a:rPr lang="en-GB" dirty="0"/>
              <a:t>Configuring picture passwords</a:t>
            </a:r>
          </a:p>
          <a:p>
            <a:r>
              <a:rPr lang="en-GB" dirty="0"/>
              <a:t>Configure Dynamic Lock</a:t>
            </a:r>
          </a:p>
        </p:txBody>
      </p:sp>
    </p:spTree>
    <p:extLst>
      <p:ext uri="{BB962C8B-B14F-4D97-AF65-F5344CB8AC3E}">
        <p14:creationId xmlns:p14="http://schemas.microsoft.com/office/powerpoint/2010/main" val="47191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Microsoft accounts	</a:t>
            </a:r>
          </a:p>
        </p:txBody>
      </p:sp>
      <p:sp>
        <p:nvSpPr>
          <p:cNvPr id="3" name="Content Placeholder 2"/>
          <p:cNvSpPr>
            <a:spLocks noGrp="1"/>
          </p:cNvSpPr>
          <p:nvPr>
            <p:ph idx="1"/>
          </p:nvPr>
        </p:nvSpPr>
        <p:spPr/>
        <p:txBody>
          <a:bodyPr/>
          <a:lstStyle/>
          <a:p>
            <a:r>
              <a:rPr lang="en-GB" dirty="0"/>
              <a:t>Used to sign on multiple devices and access cloud services</a:t>
            </a:r>
          </a:p>
          <a:p>
            <a:r>
              <a:rPr lang="en-GB" dirty="0"/>
              <a:t>Also allows you to sync your personal settings between Windows-based devices</a:t>
            </a:r>
          </a:p>
          <a:p>
            <a:r>
              <a:rPr lang="en-GB" dirty="0"/>
              <a:t>You can link Microsoft account to a local or AD DS domain</a:t>
            </a:r>
          </a:p>
        </p:txBody>
      </p:sp>
    </p:spTree>
    <p:extLst>
      <p:ext uri="{BB962C8B-B14F-4D97-AF65-F5344CB8AC3E}">
        <p14:creationId xmlns:p14="http://schemas.microsoft.com/office/powerpoint/2010/main" val="147932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Microsoft account features</a:t>
            </a:r>
          </a:p>
        </p:txBody>
      </p:sp>
      <p:sp>
        <p:nvSpPr>
          <p:cNvPr id="3" name="Content Placeholder 2"/>
          <p:cNvSpPr>
            <a:spLocks noGrp="1"/>
          </p:cNvSpPr>
          <p:nvPr>
            <p:ph idx="1"/>
          </p:nvPr>
        </p:nvSpPr>
        <p:spPr/>
        <p:txBody>
          <a:bodyPr>
            <a:normAutofit fontScale="92500"/>
          </a:bodyPr>
          <a:lstStyle/>
          <a:p>
            <a:r>
              <a:rPr lang="en-GB" dirty="0"/>
              <a:t>Access and share photos, documents, and other files from sites, such as OneDrive, Outlook.com, Facebook, and Flickr. </a:t>
            </a:r>
          </a:p>
          <a:p>
            <a:r>
              <a:rPr lang="en-GB" dirty="0"/>
              <a:t>Integrated social media services providing contact information and status for your users’ friends and associates are automatically maintained from sites such as Hotmail, Outlook, Facebook, Twitter, and LinkedIn. </a:t>
            </a:r>
          </a:p>
          <a:p>
            <a:r>
              <a:rPr lang="en-GB" dirty="0"/>
              <a:t>Download and install Microsoft Store apps. </a:t>
            </a:r>
          </a:p>
          <a:p>
            <a:r>
              <a:rPr lang="en-GB" dirty="0"/>
              <a:t>App synchronization with Microsoft Store apps. After user sign-in, when an app is installed, any user-specific settings are automatically downloaded and applied. </a:t>
            </a:r>
          </a:p>
          <a:p>
            <a:r>
              <a:rPr lang="en-GB" dirty="0"/>
              <a:t>Sync your app settings between devices that are linked to your Microsoft account. </a:t>
            </a:r>
          </a:p>
          <a:p>
            <a:r>
              <a:rPr lang="en-GB" dirty="0"/>
              <a:t>Use single sign-on with credentials roaming across any devices running Windows 10, Windows 8.1, Windows 8, or Windows RT.</a:t>
            </a:r>
          </a:p>
          <a:p>
            <a:endParaRPr lang="en-GB" dirty="0"/>
          </a:p>
        </p:txBody>
      </p:sp>
    </p:spTree>
    <p:extLst>
      <p:ext uri="{BB962C8B-B14F-4D97-AF65-F5344CB8AC3E}">
        <p14:creationId xmlns:p14="http://schemas.microsoft.com/office/powerpoint/2010/main" val="3052679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Limit the use of the accounts</a:t>
            </a:r>
          </a:p>
        </p:txBody>
      </p:sp>
      <p:sp>
        <p:nvSpPr>
          <p:cNvPr id="3" name="Content Placeholder 2"/>
          <p:cNvSpPr>
            <a:spLocks noGrp="1"/>
          </p:cNvSpPr>
          <p:nvPr>
            <p:ph idx="1"/>
          </p:nvPr>
        </p:nvSpPr>
        <p:spPr/>
        <p:txBody>
          <a:bodyPr/>
          <a:lstStyle/>
          <a:p>
            <a:r>
              <a:rPr lang="en-GB" dirty="0"/>
              <a:t>In an enterprise environment you may want to prevent users associating their Microsoft accounts to a device and block user from accessing cloud resources from their Microsoft accounts</a:t>
            </a:r>
          </a:p>
          <a:p>
            <a:r>
              <a:rPr lang="en-GB" dirty="0"/>
              <a:t>We can use two GPOs: </a:t>
            </a:r>
          </a:p>
          <a:p>
            <a:endParaRPr lang="en-GB" dirty="0"/>
          </a:p>
          <a:p>
            <a:r>
              <a:rPr lang="en-GB" dirty="0"/>
              <a:t>Block all Consumer Microsoft Account user Authentication</a:t>
            </a:r>
          </a:p>
          <a:p>
            <a:endParaRPr lang="en-GB" dirty="0"/>
          </a:p>
          <a:p>
            <a:r>
              <a:rPr lang="en-GB" dirty="0"/>
              <a:t>Accounts: Block Microsoft Accounts</a:t>
            </a:r>
          </a:p>
        </p:txBody>
      </p:sp>
    </p:spTree>
    <p:extLst>
      <p:ext uri="{BB962C8B-B14F-4D97-AF65-F5344CB8AC3E}">
        <p14:creationId xmlns:p14="http://schemas.microsoft.com/office/powerpoint/2010/main" val="253614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Multifactor Authentication</a:t>
            </a:r>
          </a:p>
        </p:txBody>
      </p:sp>
      <p:sp>
        <p:nvSpPr>
          <p:cNvPr id="3" name="Content Placeholder 2"/>
          <p:cNvSpPr>
            <a:spLocks noGrp="1"/>
          </p:cNvSpPr>
          <p:nvPr>
            <p:ph idx="1"/>
          </p:nvPr>
        </p:nvSpPr>
        <p:spPr/>
        <p:txBody>
          <a:bodyPr/>
          <a:lstStyle/>
          <a:p>
            <a:r>
              <a:rPr lang="en-GB" dirty="0"/>
              <a:t>Multifactor authentication is based on the principle that users who wish to authenticate must have two (or more) things with which to identify themselves. </a:t>
            </a:r>
          </a:p>
          <a:p>
            <a:r>
              <a:rPr lang="en-GB" dirty="0"/>
              <a:t>Specifically, they must have knowledge of something, they must be in possession of something, and they must be something. </a:t>
            </a:r>
          </a:p>
          <a:p>
            <a:r>
              <a:rPr lang="en-GB" dirty="0"/>
              <a:t>For example, a user might know a password, possess a security token (in the form of a digital certificate), and be able to prove who they are with biometrics, such as fingerprints.</a:t>
            </a:r>
          </a:p>
          <a:p>
            <a:pPr marL="0" indent="0">
              <a:buNone/>
            </a:pPr>
            <a:endParaRPr lang="en-GB" dirty="0"/>
          </a:p>
        </p:txBody>
      </p:sp>
    </p:spTree>
    <p:extLst>
      <p:ext uri="{BB962C8B-B14F-4D97-AF65-F5344CB8AC3E}">
        <p14:creationId xmlns:p14="http://schemas.microsoft.com/office/powerpoint/2010/main" val="356267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Biometrics</a:t>
            </a:r>
          </a:p>
        </p:txBody>
      </p:sp>
      <p:sp>
        <p:nvSpPr>
          <p:cNvPr id="3" name="Content Placeholder 2"/>
          <p:cNvSpPr>
            <a:spLocks noGrp="1"/>
          </p:cNvSpPr>
          <p:nvPr>
            <p:ph idx="1"/>
          </p:nvPr>
        </p:nvSpPr>
        <p:spPr/>
        <p:txBody>
          <a:bodyPr/>
          <a:lstStyle/>
          <a:p>
            <a:r>
              <a:rPr lang="en-GB" dirty="0"/>
              <a:t>Biometrics, like a fingerprint, provides more secure and often, more convenient methods for both user and administrator to be identified and verified. </a:t>
            </a:r>
          </a:p>
          <a:p>
            <a:r>
              <a:rPr lang="en-GB" dirty="0"/>
              <a:t>Windows 10 includes native support for biometrics through the Windows Biometric Framework (WBF), and when used as part of a multifactor authentication plan, biometrics is increasingly replacing passwords in modern workplaces.</a:t>
            </a:r>
          </a:p>
          <a:p>
            <a:endParaRPr lang="en-GB" dirty="0"/>
          </a:p>
        </p:txBody>
      </p:sp>
    </p:spTree>
    <p:extLst>
      <p:ext uri="{BB962C8B-B14F-4D97-AF65-F5344CB8AC3E}">
        <p14:creationId xmlns:p14="http://schemas.microsoft.com/office/powerpoint/2010/main" val="2140619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docProps/app.xml><?xml version="1.0" encoding="utf-8"?>
<Properties xmlns="http://schemas.openxmlformats.org/officeDocument/2006/extended-properties" xmlns:vt="http://schemas.openxmlformats.org/officeDocument/2006/docPropsVTypes">
  <TotalTime>52</TotalTime>
  <Words>1206</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Roboto Condensed</vt:lpstr>
      <vt:lpstr>Office Theme</vt:lpstr>
      <vt:lpstr>Theme1</vt:lpstr>
      <vt:lpstr>Sign-in options</vt:lpstr>
      <vt:lpstr>Post Installation Configuration</vt:lpstr>
      <vt:lpstr>Sign-in options</vt:lpstr>
      <vt:lpstr>Configure Sign-in options</vt:lpstr>
      <vt:lpstr>Microsoft accounts </vt:lpstr>
      <vt:lpstr>Microsoft account features</vt:lpstr>
      <vt:lpstr>Limit the use of the accounts</vt:lpstr>
      <vt:lpstr>Multifactor Authentication</vt:lpstr>
      <vt:lpstr>Biometrics</vt:lpstr>
      <vt:lpstr>Windows Hello</vt:lpstr>
      <vt:lpstr>Windows Hello</vt:lpstr>
      <vt:lpstr>Windows PIN </vt:lpstr>
      <vt:lpstr>Windows PIN  </vt:lpstr>
      <vt:lpstr>Windows Picture Password</vt:lpstr>
      <vt:lpstr>Configure Dynamic Lock</vt:lpstr>
      <vt:lpstr>What do you use at home and in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Sign-in options</dc:title>
  <dc:creator>Andrew Cracknell</dc:creator>
  <cp:lastModifiedBy>Andrew Cracknell</cp:lastModifiedBy>
  <cp:revision>5</cp:revision>
  <dcterms:created xsi:type="dcterms:W3CDTF">2021-01-25T09:04:08Z</dcterms:created>
  <dcterms:modified xsi:type="dcterms:W3CDTF">2021-01-26T09:08:37Z</dcterms:modified>
</cp:coreProperties>
</file>