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19"/>
  </p:notesMasterIdLst>
  <p:sldIdLst>
    <p:sldId id="382" r:id="rId2"/>
    <p:sldId id="257" r:id="rId3"/>
    <p:sldId id="258" r:id="rId4"/>
    <p:sldId id="274" r:id="rId5"/>
    <p:sldId id="286" r:id="rId6"/>
    <p:sldId id="275" r:id="rId7"/>
    <p:sldId id="259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44"/>
    <p:restoredTop sz="94617"/>
  </p:normalViewPr>
  <p:slideViewPr>
    <p:cSldViewPr snapToGrid="0" snapToObjects="1">
      <p:cViewPr varScale="1">
        <p:scale>
          <a:sx n="102" d="100"/>
          <a:sy n="102" d="100"/>
        </p:scale>
        <p:origin x="82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A16AA-C3C9-524C-AA95-1B316E339F0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0B4FF-D04F-0347-9B11-4E87A25C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8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46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68608" y="6237312"/>
            <a:ext cx="504107" cy="365125"/>
          </a:xfrm>
        </p:spPr>
        <p:txBody>
          <a:bodyPr/>
          <a:lstStyle/>
          <a:p>
            <a:fld id="{B968E073-D174-4F9D-8A41-77BF38746B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24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E073-D174-4F9D-8A41-77BF38746B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34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E073-D174-4F9D-8A41-77BF38746B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876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960"/>
            <a:ext cx="12192000" cy="274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0" y="3617807"/>
            <a:ext cx="12192000" cy="274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680322" y="5936190"/>
            <a:ext cx="687066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1.1 Motherboard Components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TBC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919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6960" y="822960"/>
            <a:ext cx="6035040" cy="5486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0" y="822960"/>
            <a:ext cx="6035040" cy="27432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0" y="3623310"/>
            <a:ext cx="6035040" cy="2743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>
          <a:xfrm>
            <a:off x="680322" y="5936190"/>
            <a:ext cx="687066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1.1 Motherboard Components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r>
              <a:rPr lang="en-US" dirty="0"/>
              <a:t>TBC</a:t>
            </a:r>
          </a:p>
        </p:txBody>
      </p:sp>
    </p:spTree>
    <p:extLst>
      <p:ext uri="{BB962C8B-B14F-4D97-AF65-F5344CB8AC3E}">
        <p14:creationId xmlns:p14="http://schemas.microsoft.com/office/powerpoint/2010/main" val="1789353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00100"/>
            <a:ext cx="603504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6156960" y="822960"/>
            <a:ext cx="6035040" cy="27432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156960" y="3629898"/>
            <a:ext cx="6035040" cy="2743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>
          <a:xfrm>
            <a:off x="0" y="6537960"/>
            <a:ext cx="12192000" cy="3200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2.2 System Memory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r>
              <a:rPr lang="en-US" dirty="0"/>
              <a:t>TBC</a:t>
            </a:r>
          </a:p>
        </p:txBody>
      </p:sp>
    </p:spTree>
    <p:extLst>
      <p:ext uri="{BB962C8B-B14F-4D97-AF65-F5344CB8AC3E}">
        <p14:creationId xmlns:p14="http://schemas.microsoft.com/office/powerpoint/2010/main" val="711010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0" y="822960"/>
            <a:ext cx="6035040" cy="27432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0" y="3611880"/>
            <a:ext cx="6035040" cy="2743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14"/>
          </p:nvPr>
        </p:nvSpPr>
        <p:spPr>
          <a:xfrm>
            <a:off x="6156960" y="822960"/>
            <a:ext cx="6035040" cy="27432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5"/>
          </p:nvPr>
        </p:nvSpPr>
        <p:spPr>
          <a:xfrm>
            <a:off x="6156960" y="3611880"/>
            <a:ext cx="6035040" cy="274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0" y="6537960"/>
            <a:ext cx="12192000" cy="3200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2.4 BIOS and UEFI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ctr"/>
            <a:r>
              <a:rPr lang="en-US"/>
              <a:t>TBC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545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2" y="365127"/>
            <a:ext cx="11590421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825625"/>
            <a:ext cx="11590421" cy="49359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2" y="6396458"/>
            <a:ext cx="461211" cy="365125"/>
          </a:xfrm>
        </p:spPr>
        <p:txBody>
          <a:bodyPr/>
          <a:lstStyle/>
          <a:p>
            <a:fld id="{B968E073-D174-4F9D-8A41-77BF38746B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71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9" y="1709740"/>
            <a:ext cx="11341769" cy="2852737"/>
          </a:xfrm>
        </p:spPr>
        <p:txBody>
          <a:bodyPr anchor="b"/>
          <a:lstStyle>
            <a:lvl1pPr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9" y="4589465"/>
            <a:ext cx="11341769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2"/>
            <a:ext cx="437147" cy="365125"/>
          </a:xfrm>
        </p:spPr>
        <p:txBody>
          <a:bodyPr/>
          <a:lstStyle/>
          <a:p>
            <a:fld id="{B968E073-D174-4F9D-8A41-77BF38746B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898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467475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5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5" y="6315578"/>
            <a:ext cx="533400" cy="365125"/>
          </a:xfrm>
        </p:spPr>
        <p:txBody>
          <a:bodyPr/>
          <a:lstStyle/>
          <a:p>
            <a:fld id="{B968E073-D174-4F9D-8A41-77BF38746B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48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247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2"/>
            <a:ext cx="504107" cy="365125"/>
          </a:xfrm>
        </p:spPr>
        <p:txBody>
          <a:bodyPr/>
          <a:lstStyle/>
          <a:p>
            <a:fld id="{B968E073-D174-4F9D-8A41-77BF38746B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747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E073-D174-4F9D-8A41-77BF38746B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98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E073-D174-4F9D-8A41-77BF38746B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7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E073-D174-4F9D-8A41-77BF38746B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02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E073-D174-4F9D-8A41-77BF38746B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92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568" y="31740"/>
            <a:ext cx="891770" cy="3051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22313"/>
            <a:ext cx="838200" cy="33528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015A2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6600" y="6266473"/>
            <a:ext cx="504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968E073-D174-4F9D-8A41-77BF38746B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85"/>
            <a:ext cx="1032960" cy="34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40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4800" dirty="0"/>
              <a:t>A+ 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Induction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68E073-D174-4F9D-8A41-77BF38746B42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4662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</a:t>
            </a:r>
            <a:r>
              <a:rPr lang="mr-IN" dirty="0"/>
              <a:t>–</a:t>
            </a:r>
            <a:r>
              <a:rPr lang="en-GB" dirty="0"/>
              <a:t> Day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BIOS/UEFI (3.10)</a:t>
            </a:r>
          </a:p>
          <a:p>
            <a:r>
              <a:rPr lang="en-GB" dirty="0"/>
              <a:t>Storage devices (5.1)</a:t>
            </a:r>
          </a:p>
          <a:p>
            <a:r>
              <a:rPr lang="en-GB" dirty="0"/>
              <a:t>SATA (5.2)</a:t>
            </a:r>
          </a:p>
          <a:p>
            <a:r>
              <a:rPr lang="en-GB" dirty="0"/>
              <a:t>Optical (5.3)</a:t>
            </a:r>
          </a:p>
          <a:p>
            <a:r>
              <a:rPr lang="en-GB" dirty="0"/>
              <a:t>RAID (5.4)</a:t>
            </a:r>
          </a:p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084582" y="1690690"/>
            <a:ext cx="480422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GB" sz="2400" dirty="0"/>
              <a:t>Troubleshooting process(2.5)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/>
              <a:t>Motherboard troubleshooting (3.4)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/>
              <a:t>Processors and troubleshooting (3.5, 3.6)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/>
              <a:t>RAM and troubleshooting (3.7, 3.8, 3.9)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/>
              <a:t>Reassemble the computer</a:t>
            </a:r>
          </a:p>
          <a:p>
            <a:pPr marL="285750" indent="-285750">
              <a:buFont typeface="Arial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0355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</a:t>
            </a:r>
            <a:r>
              <a:rPr lang="mr-IN" dirty="0"/>
              <a:t>–</a:t>
            </a:r>
            <a:r>
              <a:rPr lang="en-GB" dirty="0"/>
              <a:t> Day 3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Expansion buses (3.11)</a:t>
            </a:r>
          </a:p>
          <a:p>
            <a:r>
              <a:rPr lang="en-GB" dirty="0"/>
              <a:t>Video (3.12)</a:t>
            </a:r>
          </a:p>
          <a:p>
            <a:r>
              <a:rPr lang="en-GB" dirty="0"/>
              <a:t>Audio (3.13)</a:t>
            </a:r>
          </a:p>
          <a:p>
            <a:r>
              <a:rPr lang="en-GB" dirty="0"/>
              <a:t>Peripherals (4.1)</a:t>
            </a:r>
          </a:p>
          <a:p>
            <a:r>
              <a:rPr lang="en-GB" dirty="0"/>
              <a:t>USB (4.2)</a:t>
            </a:r>
          </a:p>
          <a:p>
            <a:r>
              <a:rPr lang="en-GB" dirty="0"/>
              <a:t>IEEE 1394 (4.3)</a:t>
            </a:r>
          </a:p>
          <a:p>
            <a:r>
              <a:rPr lang="en-GB" dirty="0"/>
              <a:t>Displays (4.4)</a:t>
            </a:r>
          </a:p>
          <a:p>
            <a:endParaRPr lang="en-GB" sz="3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Security policies (12.1)</a:t>
            </a:r>
          </a:p>
          <a:p>
            <a:r>
              <a:rPr lang="en-GB" dirty="0"/>
              <a:t>Incident response (12.2)</a:t>
            </a:r>
          </a:p>
          <a:p>
            <a:r>
              <a:rPr lang="en-GB" dirty="0"/>
              <a:t>Physical security (12.3)</a:t>
            </a:r>
          </a:p>
          <a:p>
            <a:r>
              <a:rPr lang="en-GB" dirty="0"/>
              <a:t>Social engineering (12.4)</a:t>
            </a:r>
          </a:p>
          <a:p>
            <a:r>
              <a:rPr lang="en-GB" dirty="0"/>
              <a:t>BIOS/UEFI security (12.5)</a:t>
            </a:r>
          </a:p>
          <a:p>
            <a:r>
              <a:rPr lang="en-GB" dirty="0"/>
              <a:t>Malware protection (12.6)</a:t>
            </a:r>
          </a:p>
          <a:p>
            <a:r>
              <a:rPr lang="en-GB" dirty="0"/>
              <a:t>Authentication (12.7)</a:t>
            </a:r>
          </a:p>
          <a:p>
            <a:r>
              <a:rPr lang="en-GB" dirty="0"/>
              <a:t>Encryption (12.8)</a:t>
            </a:r>
          </a:p>
        </p:txBody>
      </p:sp>
    </p:spTree>
    <p:extLst>
      <p:ext uri="{BB962C8B-B14F-4D97-AF65-F5344CB8AC3E}">
        <p14:creationId xmlns:p14="http://schemas.microsoft.com/office/powerpoint/2010/main" val="1257938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</a:t>
            </a:r>
            <a:r>
              <a:rPr lang="mr-IN" dirty="0"/>
              <a:t>–</a:t>
            </a:r>
            <a:r>
              <a:rPr lang="en-GB" dirty="0"/>
              <a:t> Day 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Printers (7.1)</a:t>
            </a:r>
          </a:p>
          <a:p>
            <a:r>
              <a:rPr lang="en-GB" dirty="0"/>
              <a:t>Printer configuration (7.2)</a:t>
            </a:r>
          </a:p>
          <a:p>
            <a:r>
              <a:rPr lang="en-GB" dirty="0"/>
              <a:t>Network printing (7.3)</a:t>
            </a:r>
          </a:p>
          <a:p>
            <a:r>
              <a:rPr lang="en-GB" dirty="0"/>
              <a:t>Printer management (7.4)</a:t>
            </a:r>
          </a:p>
          <a:p>
            <a:r>
              <a:rPr lang="en-GB" dirty="0"/>
              <a:t>Printer maintenance (7.5)</a:t>
            </a:r>
          </a:p>
          <a:p>
            <a:r>
              <a:rPr lang="en-GB" dirty="0"/>
              <a:t>Printer trouble shooting (7.6)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Selecting components (10.1)</a:t>
            </a:r>
          </a:p>
          <a:p>
            <a:r>
              <a:rPr lang="en-GB"/>
              <a:t>Windows </a:t>
            </a:r>
            <a:r>
              <a:rPr lang="en-GB" dirty="0"/>
              <a:t>boot process (9.15)</a:t>
            </a:r>
          </a:p>
          <a:p>
            <a:r>
              <a:rPr lang="en-GB" dirty="0"/>
              <a:t>Windows installation (10.2-4)</a:t>
            </a:r>
          </a:p>
        </p:txBody>
      </p:sp>
    </p:spTree>
    <p:extLst>
      <p:ext uri="{BB962C8B-B14F-4D97-AF65-F5344CB8AC3E}">
        <p14:creationId xmlns:p14="http://schemas.microsoft.com/office/powerpoint/2010/main" val="1586496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</a:t>
            </a:r>
            <a:r>
              <a:rPr lang="mr-IN" dirty="0"/>
              <a:t>–</a:t>
            </a:r>
            <a:r>
              <a:rPr lang="en-GB" dirty="0"/>
              <a:t> Day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File systems (5.5-6)</a:t>
            </a:r>
          </a:p>
          <a:p>
            <a:r>
              <a:rPr lang="en-GB" dirty="0"/>
              <a:t>Storage management (5.7)</a:t>
            </a:r>
          </a:p>
          <a:p>
            <a:r>
              <a:rPr lang="en-GB" dirty="0"/>
              <a:t>Storage spaces (5.8)</a:t>
            </a:r>
          </a:p>
          <a:p>
            <a:r>
              <a:rPr lang="en-GB" dirty="0"/>
              <a:t>Disk optimisation (5.9)</a:t>
            </a:r>
          </a:p>
          <a:p>
            <a:r>
              <a:rPr lang="en-GB" dirty="0"/>
              <a:t>Storage troubleshooting (5.10)</a:t>
            </a:r>
          </a:p>
          <a:p>
            <a:r>
              <a:rPr lang="en-GB" dirty="0"/>
              <a:t>File management (11)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Virtualisation (10.5)</a:t>
            </a:r>
          </a:p>
          <a:p>
            <a:r>
              <a:rPr lang="en-GB" dirty="0"/>
              <a:t>Environment (2..1)</a:t>
            </a:r>
          </a:p>
          <a:p>
            <a:r>
              <a:rPr lang="en-GB" dirty="0"/>
              <a:t>Professionalism (2.2)</a:t>
            </a:r>
          </a:p>
          <a:p>
            <a:r>
              <a:rPr lang="en-GB" dirty="0"/>
              <a:t>Tools (2.3)</a:t>
            </a:r>
          </a:p>
          <a:p>
            <a:r>
              <a:rPr lang="en-GB" dirty="0"/>
              <a:t>Maintenance (2.4.2)</a:t>
            </a:r>
          </a:p>
          <a:p>
            <a:r>
              <a:rPr lang="en-GB" dirty="0"/>
              <a:t>Power protection (2.4.5)</a:t>
            </a:r>
          </a:p>
        </p:txBody>
      </p:sp>
    </p:spTree>
    <p:extLst>
      <p:ext uri="{BB962C8B-B14F-4D97-AF65-F5344CB8AC3E}">
        <p14:creationId xmlns:p14="http://schemas.microsoft.com/office/powerpoint/2010/main" val="727485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</a:t>
            </a:r>
            <a:r>
              <a:rPr lang="mr-IN" dirty="0"/>
              <a:t>–</a:t>
            </a:r>
            <a:r>
              <a:rPr lang="en-GB" dirty="0"/>
              <a:t> Day 6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Networking (6.1)</a:t>
            </a:r>
          </a:p>
          <a:p>
            <a:r>
              <a:rPr lang="en-GB" dirty="0"/>
              <a:t>Network hardware (6.2)</a:t>
            </a:r>
          </a:p>
          <a:p>
            <a:r>
              <a:rPr lang="en-GB" dirty="0"/>
              <a:t>Network media (6.3)</a:t>
            </a:r>
          </a:p>
          <a:p>
            <a:r>
              <a:rPr lang="en-GB" dirty="0"/>
              <a:t>Ethernet (6.4)</a:t>
            </a:r>
          </a:p>
          <a:p>
            <a:r>
              <a:rPr lang="en-GB" dirty="0"/>
              <a:t>IP (6.5-7)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Wireless (6.8)</a:t>
            </a:r>
          </a:p>
          <a:p>
            <a:r>
              <a:rPr lang="en-GB" dirty="0"/>
              <a:t>IR, Bluetooth, NFC (6.9)</a:t>
            </a:r>
          </a:p>
          <a:p>
            <a:r>
              <a:rPr lang="en-GB" dirty="0"/>
              <a:t>Connectivity (6.10)</a:t>
            </a:r>
          </a:p>
          <a:p>
            <a:r>
              <a:rPr lang="en-GB" dirty="0"/>
              <a:t>SOHO (6.11)</a:t>
            </a:r>
          </a:p>
          <a:p>
            <a:r>
              <a:rPr lang="en-GB" dirty="0"/>
              <a:t>Utilities (6.12)</a:t>
            </a:r>
          </a:p>
          <a:p>
            <a:r>
              <a:rPr lang="en-GB" dirty="0"/>
              <a:t>Home grown (6.13)</a:t>
            </a:r>
          </a:p>
          <a:p>
            <a:r>
              <a:rPr lang="en-GB" dirty="0"/>
              <a:t>Troubleshooting (6.14)</a:t>
            </a:r>
          </a:p>
        </p:txBody>
      </p:sp>
    </p:spTree>
    <p:extLst>
      <p:ext uri="{BB962C8B-B14F-4D97-AF65-F5344CB8AC3E}">
        <p14:creationId xmlns:p14="http://schemas.microsoft.com/office/powerpoint/2010/main" val="542310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</a:t>
            </a:r>
            <a:r>
              <a:rPr lang="mr-IN" dirty="0"/>
              <a:t>–</a:t>
            </a:r>
            <a:r>
              <a:rPr lang="en-GB" dirty="0"/>
              <a:t> Day 7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Notebooks (8.1)</a:t>
            </a:r>
          </a:p>
          <a:p>
            <a:r>
              <a:rPr lang="en-GB" dirty="0"/>
              <a:t>Notebook components (8.2)</a:t>
            </a:r>
          </a:p>
          <a:p>
            <a:r>
              <a:rPr lang="en-GB" dirty="0"/>
              <a:t>Notebook power (8.3)</a:t>
            </a:r>
          </a:p>
          <a:p>
            <a:r>
              <a:rPr lang="en-GB" dirty="0"/>
              <a:t>Notebook troubleshooting (8.4)</a:t>
            </a:r>
          </a:p>
          <a:p>
            <a:r>
              <a:rPr lang="en-GB" dirty="0"/>
              <a:t>Mobile devices (8.5)</a:t>
            </a:r>
          </a:p>
          <a:p>
            <a:r>
              <a:rPr lang="en-GB" dirty="0"/>
              <a:t>Mobile networking (8.6)</a:t>
            </a:r>
          </a:p>
          <a:p>
            <a:r>
              <a:rPr lang="en-GB" dirty="0"/>
              <a:t>Mobile troubleshooting (8.8)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Mobile security (8.7)</a:t>
            </a:r>
          </a:p>
          <a:p>
            <a:r>
              <a:rPr lang="en-GB" dirty="0"/>
              <a:t>Network security (12.9</a:t>
            </a:r>
          </a:p>
          <a:p>
            <a:r>
              <a:rPr lang="en-GB" dirty="0"/>
              <a:t>Firewalls (12.10)</a:t>
            </a:r>
          </a:p>
          <a:p>
            <a:r>
              <a:rPr lang="en-GB" dirty="0"/>
              <a:t>Proxies (12.11)</a:t>
            </a:r>
          </a:p>
          <a:p>
            <a:r>
              <a:rPr lang="en-GB" dirty="0"/>
              <a:t>VPNs (12.12)</a:t>
            </a:r>
          </a:p>
          <a:p>
            <a:r>
              <a:rPr lang="en-GB" dirty="0"/>
              <a:t>Security troubleshooting (12.13)</a:t>
            </a:r>
          </a:p>
        </p:txBody>
      </p:sp>
    </p:spTree>
    <p:extLst>
      <p:ext uri="{BB962C8B-B14F-4D97-AF65-F5344CB8AC3E}">
        <p14:creationId xmlns:p14="http://schemas.microsoft.com/office/powerpoint/2010/main" val="1011957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</a:t>
            </a:r>
            <a:r>
              <a:rPr lang="mr-IN" dirty="0"/>
              <a:t>–</a:t>
            </a:r>
            <a:r>
              <a:rPr lang="en-GB" dirty="0"/>
              <a:t> Day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Windows </a:t>
            </a:r>
          </a:p>
          <a:p>
            <a:r>
              <a:rPr lang="en-GB" dirty="0"/>
              <a:t>System tools (9.1)</a:t>
            </a:r>
          </a:p>
          <a:p>
            <a:r>
              <a:rPr lang="en-GB" dirty="0"/>
              <a:t>Performance, settings (9.2)</a:t>
            </a:r>
          </a:p>
          <a:p>
            <a:r>
              <a:rPr lang="en-GB" dirty="0"/>
              <a:t>Performance (9.3)</a:t>
            </a:r>
          </a:p>
          <a:p>
            <a:r>
              <a:rPr lang="en-GB" dirty="0"/>
              <a:t>Users, groups (9.4)</a:t>
            </a: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Remote services (9.5)</a:t>
            </a:r>
          </a:p>
          <a:p>
            <a:r>
              <a:rPr lang="en-GB" dirty="0"/>
              <a:t>Applications (9.6)</a:t>
            </a:r>
          </a:p>
          <a:p>
            <a:r>
              <a:rPr lang="en-GB" dirty="0"/>
              <a:t>DCM (9.8)</a:t>
            </a:r>
          </a:p>
          <a:p>
            <a:r>
              <a:rPr lang="en-GB" dirty="0"/>
              <a:t>Updates (9.9)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721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</a:t>
            </a:r>
            <a:r>
              <a:rPr lang="mr-IN" dirty="0"/>
              <a:t>–</a:t>
            </a:r>
            <a:r>
              <a:rPr lang="en-GB" dirty="0"/>
              <a:t> Day 9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Backups (9.10)</a:t>
            </a:r>
          </a:p>
          <a:p>
            <a:r>
              <a:rPr lang="en-GB" dirty="0"/>
              <a:t>Protection (9.11)</a:t>
            </a:r>
          </a:p>
          <a:p>
            <a:r>
              <a:rPr lang="en-GB" dirty="0"/>
              <a:t>System recovery (9.12)</a:t>
            </a:r>
          </a:p>
          <a:p>
            <a:r>
              <a:rPr lang="en-GB" dirty="0"/>
              <a:t>Virtual memory (9.13)</a:t>
            </a:r>
          </a:p>
          <a:p>
            <a:r>
              <a:rPr lang="en-GB" dirty="0"/>
              <a:t>Video troubleshooting (4.5)</a:t>
            </a:r>
          </a:p>
          <a:p>
            <a:r>
              <a:rPr lang="en-GB" dirty="0"/>
              <a:t>Device driver troubleshooting (4.6-7)</a:t>
            </a:r>
          </a:p>
          <a:p>
            <a:r>
              <a:rPr lang="en-GB" dirty="0"/>
              <a:t>Troubleshooting  (9.14)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Linux (9.7)</a:t>
            </a:r>
          </a:p>
          <a:p>
            <a:r>
              <a:rPr lang="en-GB" dirty="0"/>
              <a:t>Mac</a:t>
            </a:r>
          </a:p>
          <a:p>
            <a:endParaRPr lang="en-GB" dirty="0"/>
          </a:p>
          <a:p>
            <a:r>
              <a:rPr lang="en-GB"/>
              <a:t>Exam preparation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928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All apprentices must pass two A+ exams</a:t>
            </a:r>
          </a:p>
          <a:p>
            <a:endParaRPr lang="en-GB" dirty="0"/>
          </a:p>
          <a:p>
            <a:r>
              <a:rPr lang="en-GB" dirty="0"/>
              <a:t>CompTIA A+ 220-901</a:t>
            </a:r>
          </a:p>
          <a:p>
            <a:r>
              <a:rPr lang="en-GB" dirty="0"/>
              <a:t>CompTIA A+ 220-902</a:t>
            </a:r>
          </a:p>
          <a:p>
            <a:endParaRPr lang="en-GB" dirty="0"/>
          </a:p>
          <a:p>
            <a:r>
              <a:rPr lang="en-GB" dirty="0"/>
              <a:t>We have allocated 9 days of college to prepare you for these exams</a:t>
            </a:r>
          </a:p>
          <a:p>
            <a:pPr lvl="1"/>
            <a:r>
              <a:rPr lang="en-GB" dirty="0"/>
              <a:t>4 days in January</a:t>
            </a:r>
          </a:p>
          <a:p>
            <a:pPr lvl="1"/>
            <a:r>
              <a:rPr lang="en-GB" dirty="0"/>
              <a:t>5 days in February</a:t>
            </a:r>
          </a:p>
          <a:p>
            <a:pPr lvl="1"/>
            <a:r>
              <a:rPr lang="en-GB" dirty="0"/>
              <a:t>Take exams in February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385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CompTIA A+ 220-901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GB" dirty="0"/>
          </a:p>
          <a:p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405305"/>
              </p:ext>
            </p:extLst>
          </p:nvPr>
        </p:nvGraphicFramePr>
        <p:xfrm>
          <a:off x="537030" y="2860523"/>
          <a:ext cx="7198604" cy="2151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5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3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DOMAIN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Percentage</a:t>
                      </a:r>
                      <a:r>
                        <a:rPr lang="en-GB" baseline="0" dirty="0"/>
                        <a:t> of exam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 Hardware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 Networking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 Mobile devices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 Hardware and Network Trouble shooting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564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CompTIA A+ 220-902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GB" dirty="0"/>
          </a:p>
          <a:p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4333"/>
              </p:ext>
            </p:extLst>
          </p:nvPr>
        </p:nvGraphicFramePr>
        <p:xfrm>
          <a:off x="537030" y="2860523"/>
          <a:ext cx="7198604" cy="2522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4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4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DOMAIN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Percentage</a:t>
                      </a:r>
                      <a:r>
                        <a:rPr lang="en-GB" baseline="0" dirty="0"/>
                        <a:t> of exam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 Windows Operating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 Other Operating Systems</a:t>
                      </a:r>
                      <a:r>
                        <a:rPr lang="en-GB" baseline="0" dirty="0"/>
                        <a:t> and Technologies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 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 Software Trouble shooting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 Operational</a:t>
                      </a:r>
                      <a:r>
                        <a:rPr lang="en-GB" baseline="0" dirty="0"/>
                        <a:t> procedures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765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Delivery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Resources in </a:t>
            </a:r>
            <a:r>
              <a:rPr lang="en-GB" dirty="0" err="1"/>
              <a:t>TestOut</a:t>
            </a:r>
            <a:endParaRPr lang="en-GB" dirty="0"/>
          </a:p>
          <a:p>
            <a:pPr lvl="1"/>
            <a:r>
              <a:rPr lang="en-GB" dirty="0"/>
              <a:t>Facts</a:t>
            </a:r>
          </a:p>
          <a:p>
            <a:pPr lvl="1"/>
            <a:r>
              <a:rPr lang="en-GB" dirty="0"/>
              <a:t>Labs</a:t>
            </a:r>
          </a:p>
          <a:p>
            <a:pPr lvl="1"/>
            <a:r>
              <a:rPr lang="en-GB" dirty="0"/>
              <a:t>Practice questions</a:t>
            </a:r>
          </a:p>
          <a:p>
            <a:pPr lvl="1"/>
            <a:endParaRPr lang="en-GB" dirty="0"/>
          </a:p>
          <a:p>
            <a:r>
              <a:rPr lang="en-GB" dirty="0"/>
              <a:t>We do not follow the exam/domain order</a:t>
            </a:r>
          </a:p>
          <a:p>
            <a:pPr lvl="1"/>
            <a:r>
              <a:rPr lang="en-GB" dirty="0"/>
              <a:t>Cover troubleshooting at the same time as the hardware and software</a:t>
            </a:r>
          </a:p>
          <a:p>
            <a:pPr lvl="1"/>
            <a:endParaRPr lang="en-GB" dirty="0"/>
          </a:p>
          <a:p>
            <a:r>
              <a:rPr lang="en-GB" dirty="0" err="1"/>
              <a:t>TestOut</a:t>
            </a:r>
            <a:r>
              <a:rPr lang="en-GB" dirty="0"/>
              <a:t> references on the slides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053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Delivery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Presentations </a:t>
            </a:r>
            <a:r>
              <a:rPr lang="mr-IN" dirty="0"/>
              <a:t>–</a:t>
            </a:r>
            <a:r>
              <a:rPr lang="en-GB" dirty="0"/>
              <a:t> how things work</a:t>
            </a:r>
          </a:p>
          <a:p>
            <a:r>
              <a:rPr lang="en-US" dirty="0"/>
              <a:t>Facts </a:t>
            </a:r>
            <a:r>
              <a:rPr lang="mr-IN" dirty="0"/>
              <a:t>–</a:t>
            </a:r>
            <a:r>
              <a:rPr lang="en-US" dirty="0"/>
              <a:t> what you need to know for the exams</a:t>
            </a:r>
            <a:endParaRPr lang="en-GB" dirty="0"/>
          </a:p>
          <a:p>
            <a:r>
              <a:rPr lang="en-US" dirty="0"/>
              <a:t>Practice questions</a:t>
            </a:r>
            <a:endParaRPr lang="en-GB" dirty="0"/>
          </a:p>
          <a:p>
            <a:r>
              <a:rPr lang="en-GB" dirty="0"/>
              <a:t>Homework </a:t>
            </a:r>
            <a:r>
              <a:rPr lang="mr-IN" dirty="0"/>
              <a:t>–</a:t>
            </a:r>
            <a:r>
              <a:rPr lang="en-GB" dirty="0"/>
              <a:t> to reinforce learning and to prepare for next day test</a:t>
            </a:r>
          </a:p>
          <a:p>
            <a:r>
              <a:rPr lang="en-GB" dirty="0"/>
              <a:t>Tests </a:t>
            </a:r>
            <a:r>
              <a:rPr lang="mr-IN" dirty="0"/>
              <a:t>–</a:t>
            </a:r>
            <a:r>
              <a:rPr lang="en-GB" dirty="0"/>
              <a:t> at start of each day </a:t>
            </a:r>
          </a:p>
          <a:p>
            <a:pPr lvl="1"/>
            <a:r>
              <a:rPr lang="en-GB" dirty="0"/>
              <a:t>to measure learning and retention </a:t>
            </a:r>
          </a:p>
          <a:p>
            <a:pPr lvl="1"/>
            <a:r>
              <a:rPr lang="en-GB" dirty="0"/>
              <a:t>timed, as are the exams</a:t>
            </a:r>
          </a:p>
          <a:p>
            <a:pPr lvl="1"/>
            <a:r>
              <a:rPr lang="en-GB" dirty="0"/>
              <a:t>multiple choice, multiple response, drag and drop, matching</a:t>
            </a:r>
          </a:p>
          <a:p>
            <a:pPr lvl="1"/>
            <a:r>
              <a:rPr lang="en-GB" dirty="0"/>
              <a:t>need to achieve at least 80% </a:t>
            </a:r>
          </a:p>
        </p:txBody>
      </p:sp>
    </p:spTree>
    <p:extLst>
      <p:ext uri="{BB962C8B-B14F-4D97-AF65-F5344CB8AC3E}">
        <p14:creationId xmlns:p14="http://schemas.microsoft.com/office/powerpoint/2010/main" val="984323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 online exams</a:t>
            </a:r>
          </a:p>
          <a:p>
            <a:r>
              <a:rPr lang="en-US" dirty="0"/>
              <a:t>Closed book, no mobiles, calculators, smartwatches allowed</a:t>
            </a:r>
          </a:p>
          <a:p>
            <a:r>
              <a:rPr lang="en-US" dirty="0"/>
              <a:t>Access to desktop denied during the exam </a:t>
            </a:r>
          </a:p>
          <a:p>
            <a:r>
              <a:rPr lang="en-US" dirty="0"/>
              <a:t>90 questions each</a:t>
            </a:r>
          </a:p>
          <a:p>
            <a:r>
              <a:rPr lang="en-US" dirty="0"/>
              <a:t>90 minutes per exam (clock shown)</a:t>
            </a:r>
          </a:p>
          <a:p>
            <a:r>
              <a:rPr lang="en-US" dirty="0"/>
              <a:t>Mix of multiple choice questions (single and multiple response), drag and drops and performance-based (problem solving in a simulated environment - no clock)</a:t>
            </a:r>
          </a:p>
          <a:p>
            <a:r>
              <a:rPr lang="en-US" dirty="0"/>
              <a:t>C</a:t>
            </a:r>
            <a:r>
              <a:rPr lang="en-GB" dirty="0"/>
              <a:t>an skip questions and return later, or mark for review</a:t>
            </a:r>
          </a:p>
          <a:p>
            <a:r>
              <a:rPr lang="en-GB" dirty="0"/>
              <a:t>Pass mark 675/900 for 901, 700/900 for 902</a:t>
            </a:r>
          </a:p>
        </p:txBody>
      </p:sp>
    </p:spTree>
    <p:extLst>
      <p:ext uri="{BB962C8B-B14F-4D97-AF65-F5344CB8AC3E}">
        <p14:creationId xmlns:p14="http://schemas.microsoft.com/office/powerpoint/2010/main" val="1979004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Costs and retakes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Each exam costs £120</a:t>
            </a:r>
          </a:p>
          <a:p>
            <a:r>
              <a:rPr lang="en-GB" dirty="0"/>
              <a:t>First attempt is included in the apprenticeship (2 vouchers)</a:t>
            </a:r>
          </a:p>
          <a:p>
            <a:r>
              <a:rPr lang="en-GB" dirty="0"/>
              <a:t>No delay on first retake, 14 day delay for second retake</a:t>
            </a:r>
          </a:p>
          <a:p>
            <a:r>
              <a:rPr lang="en-GB" dirty="0"/>
              <a:t>Exams are taken at:</a:t>
            </a:r>
          </a:p>
          <a:p>
            <a:pPr lvl="1"/>
            <a:r>
              <a:rPr lang="en-GB" dirty="0"/>
              <a:t>System Force IT Limited</a:t>
            </a:r>
            <a:br>
              <a:rPr lang="en-GB" dirty="0"/>
            </a:br>
            <a:r>
              <a:rPr lang="en-GB" dirty="0"/>
              <a:t>Units C1 &amp; C2 </a:t>
            </a:r>
            <a:r>
              <a:rPr lang="en-GB" dirty="0" err="1"/>
              <a:t>Brearley</a:t>
            </a:r>
            <a:r>
              <a:rPr lang="en-GB" dirty="0"/>
              <a:t> Place,</a:t>
            </a:r>
            <a:br>
              <a:rPr lang="en-GB" dirty="0"/>
            </a:br>
            <a:r>
              <a:rPr lang="en-GB" dirty="0"/>
              <a:t>Baird Road, Waterwells Business Park,</a:t>
            </a:r>
            <a:br>
              <a:rPr lang="en-GB" dirty="0"/>
            </a:br>
            <a:r>
              <a:rPr lang="en-GB" dirty="0" err="1"/>
              <a:t>Quedgeley</a:t>
            </a:r>
            <a:br>
              <a:rPr lang="en-GB" dirty="0"/>
            </a:br>
            <a:r>
              <a:rPr lang="en-GB" dirty="0"/>
              <a:t>Gloucester</a:t>
            </a:r>
            <a:br>
              <a:rPr lang="en-GB" dirty="0"/>
            </a:br>
            <a:r>
              <a:rPr lang="en-GB" dirty="0"/>
              <a:t>GL2 2GB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426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</a:t>
            </a:r>
            <a:r>
              <a:rPr lang="mr-IN" dirty="0"/>
              <a:t>–</a:t>
            </a:r>
            <a:r>
              <a:rPr lang="en-GB" dirty="0"/>
              <a:t> Day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Login</a:t>
            </a:r>
          </a:p>
          <a:p>
            <a:r>
              <a:rPr lang="en-GB" dirty="0"/>
              <a:t>VLE</a:t>
            </a:r>
          </a:p>
          <a:p>
            <a:r>
              <a:rPr lang="en-GB" dirty="0"/>
              <a:t>Ecordia refresh</a:t>
            </a:r>
          </a:p>
          <a:p>
            <a:r>
              <a:rPr lang="en-GB" dirty="0"/>
              <a:t>A+ Overview</a:t>
            </a:r>
          </a:p>
          <a:p>
            <a:r>
              <a:rPr lang="en-GB" dirty="0"/>
              <a:t>Computing fundamentals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ESD facts (2.1.5)</a:t>
            </a:r>
          </a:p>
          <a:p>
            <a:r>
              <a:rPr lang="en-GB" dirty="0"/>
              <a:t>Check a computer is operational</a:t>
            </a:r>
          </a:p>
          <a:p>
            <a:r>
              <a:rPr lang="en-GB" dirty="0"/>
              <a:t>Dismantle a computer</a:t>
            </a:r>
          </a:p>
          <a:p>
            <a:r>
              <a:rPr lang="en-GB" dirty="0"/>
              <a:t>Cases (3.1)</a:t>
            </a:r>
          </a:p>
          <a:p>
            <a:r>
              <a:rPr lang="en-GB" dirty="0"/>
              <a:t>Power supplies (3.2)</a:t>
            </a:r>
          </a:p>
          <a:p>
            <a:r>
              <a:rPr lang="en-GB" dirty="0"/>
              <a:t>Cooling (3.14)</a:t>
            </a:r>
          </a:p>
          <a:p>
            <a:r>
              <a:rPr lang="en-GB" dirty="0"/>
              <a:t>Motherboards and buses (3.3)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7254027"/>
      </p:ext>
    </p:extLst>
  </p:cSld>
  <p:clrMapOvr>
    <a:masterClrMapping/>
  </p:clrMapOvr>
</p:sld>
</file>

<file path=ppt/theme/theme1.xml><?xml version="1.0" encoding="utf-8"?>
<a:theme xmlns:a="http://schemas.openxmlformats.org/drawingml/2006/main" name="WB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L" id="{B72D05FB-8192-464D-9D83-4C2CA7853A9F}" vid="{4A779CC2-9149-449A-855E-F1375EFE8F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2242</TotalTime>
  <Words>793</Words>
  <Application>Microsoft Office PowerPoint</Application>
  <PresentationFormat>Widescreen</PresentationFormat>
  <Paragraphs>189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Mangal</vt:lpstr>
      <vt:lpstr>WBL</vt:lpstr>
      <vt:lpstr>A+ Introduction</vt:lpstr>
      <vt:lpstr>Aim</vt:lpstr>
      <vt:lpstr>CompTIA A+ 220-901</vt:lpstr>
      <vt:lpstr>CompTIA A+ 220-902</vt:lpstr>
      <vt:lpstr>Delivery</vt:lpstr>
      <vt:lpstr>Delivery</vt:lpstr>
      <vt:lpstr>Exams</vt:lpstr>
      <vt:lpstr>Costs and retakes</vt:lpstr>
      <vt:lpstr>Content – Day 1</vt:lpstr>
      <vt:lpstr>Content – Day 2</vt:lpstr>
      <vt:lpstr>Content – Day 3</vt:lpstr>
      <vt:lpstr>Content – Day 4</vt:lpstr>
      <vt:lpstr>Content – Day 5</vt:lpstr>
      <vt:lpstr>Content – Day 6</vt:lpstr>
      <vt:lpstr>Content – Day 7</vt:lpstr>
      <vt:lpstr>Content – Day 8</vt:lpstr>
      <vt:lpstr>Content – Day 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Infrastructure techncian</dc:title>
  <dc:creator>Bob Higgie</dc:creator>
  <cp:lastModifiedBy>Andrew Cracknell</cp:lastModifiedBy>
  <cp:revision>120</cp:revision>
  <dcterms:created xsi:type="dcterms:W3CDTF">2017-10-06T13:15:22Z</dcterms:created>
  <dcterms:modified xsi:type="dcterms:W3CDTF">2018-10-25T13:00:26Z</dcterms:modified>
</cp:coreProperties>
</file>