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sldIdLst>
    <p:sldId id="256" r:id="rId8"/>
    <p:sldId id="259" r:id="rId9"/>
    <p:sldId id="261" r:id="rId10"/>
    <p:sldId id="260" r:id="rId11"/>
    <p:sldId id="265" r:id="rId12"/>
    <p:sldId id="262" r:id="rId13"/>
    <p:sldId id="258" r:id="rId14"/>
    <p:sldId id="266"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41" autoAdjust="0"/>
    <p:restoredTop sz="94660"/>
  </p:normalViewPr>
  <p:slideViewPr>
    <p:cSldViewPr snapToGrid="0">
      <p:cViewPr varScale="1">
        <p:scale>
          <a:sx n="92" d="100"/>
          <a:sy n="92" d="100"/>
        </p:scale>
        <p:origin x="6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194" indent="0" algn="ctr">
              <a:buNone/>
              <a:defRPr sz="2000"/>
            </a:lvl2pPr>
            <a:lvl3pPr marL="914388" indent="0" algn="ctr">
              <a:buNone/>
              <a:defRPr sz="1800"/>
            </a:lvl3pPr>
            <a:lvl4pPr marL="1371582" indent="0" algn="ctr">
              <a:buNone/>
              <a:defRPr sz="1600"/>
            </a:lvl4pPr>
            <a:lvl5pPr marL="1828776" indent="0" algn="ctr">
              <a:buNone/>
              <a:defRPr sz="1600"/>
            </a:lvl5pPr>
            <a:lvl6pPr marL="2285970" indent="0" algn="ctr">
              <a:buNone/>
              <a:defRPr sz="1600"/>
            </a:lvl6pPr>
            <a:lvl7pPr marL="2743164" indent="0" algn="ctr">
              <a:buNone/>
              <a:defRPr sz="1600"/>
            </a:lvl7pPr>
            <a:lvl8pPr marL="3200358" indent="0" algn="ctr">
              <a:buNone/>
              <a:defRPr sz="1600"/>
            </a:lvl8pPr>
            <a:lvl9pPr marL="3657552"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395E5A9-D778-44B2-97DE-EBF37A6D242A}"/>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5" name="Footer Placeholder 4">
            <a:extLst>
              <a:ext uri="{FF2B5EF4-FFF2-40B4-BE49-F238E27FC236}">
                <a16:creationId xmlns:a16="http://schemas.microsoft.com/office/drawing/2014/main" id="{D0F96AB2-FB0B-49FD-B58E-97C45DF789CB}"/>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F92FCA7E-1575-457B-ABDE-7663DE2D4F71}"/>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333593373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4E7C8F-5845-417D-9944-EDE529B582BC}"/>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5" name="Footer Placeholder 4">
            <a:extLst>
              <a:ext uri="{FF2B5EF4-FFF2-40B4-BE49-F238E27FC236}">
                <a16:creationId xmlns:a16="http://schemas.microsoft.com/office/drawing/2014/main" id="{282C1FC2-C91B-4277-A414-0475A5A5D3A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C022D2A-E6CE-4EE5-B3F8-F68C83DC6D3D}"/>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290598793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5568B0-C6A5-4B6C-8338-26EC1EA4ED32}"/>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5" name="Footer Placeholder 4">
            <a:extLst>
              <a:ext uri="{FF2B5EF4-FFF2-40B4-BE49-F238E27FC236}">
                <a16:creationId xmlns:a16="http://schemas.microsoft.com/office/drawing/2014/main" id="{574DFAB4-34A9-4E7D-B76D-C2546BF9F71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0CA8CB1-02C8-4166-9809-B265A3589E37}"/>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12417551"/>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8163-8683-1B44-958B-3DD07D70C3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9D9E6B8-5815-9343-B128-796D50F3E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730EF94-AF64-774C-95F3-42E02E90A59D}"/>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5" name="Footer Placeholder 4">
            <a:extLst>
              <a:ext uri="{FF2B5EF4-FFF2-40B4-BE49-F238E27FC236}">
                <a16:creationId xmlns:a16="http://schemas.microsoft.com/office/drawing/2014/main" id="{6E837CB4-3055-2B4E-A599-DC9FA539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1E0DE-931F-D644-99FA-35F8B42A2C7A}"/>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186584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EBF0-62C3-7B48-8E36-14E1FB0239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FCCB11-41C5-DE4E-B00D-02F2D80420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4D609A-E451-3746-8D05-D561404D33BC}"/>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5" name="Footer Placeholder 4">
            <a:extLst>
              <a:ext uri="{FF2B5EF4-FFF2-40B4-BE49-F238E27FC236}">
                <a16:creationId xmlns:a16="http://schemas.microsoft.com/office/drawing/2014/main" id="{19ACA600-9894-514C-A074-C80D03623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824A1-B862-7340-BBF7-CD3664E601A5}"/>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1220893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5B03-9C13-7B4B-B10B-58013991BA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2D4B682-5751-A044-B1C0-120147424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42BF6D-2CEC-C34B-A1B2-00310779F233}"/>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5" name="Footer Placeholder 4">
            <a:extLst>
              <a:ext uri="{FF2B5EF4-FFF2-40B4-BE49-F238E27FC236}">
                <a16:creationId xmlns:a16="http://schemas.microsoft.com/office/drawing/2014/main" id="{1FDD6F67-19E0-B149-A363-2646C1246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67CE0-A16D-C640-95EC-856A8F808021}"/>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2277584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90E4-D856-3042-8E67-5BB54BE485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0196FB-D975-7448-BF10-D59AE598A39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DC6FC3-3D0C-AC42-9713-3A4182FCC03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BC91522-6FE7-7246-81A9-1ADDCE8A411A}"/>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6" name="Footer Placeholder 5">
            <a:extLst>
              <a:ext uri="{FF2B5EF4-FFF2-40B4-BE49-F238E27FC236}">
                <a16:creationId xmlns:a16="http://schemas.microsoft.com/office/drawing/2014/main" id="{87F90830-8875-234D-87C0-90F6B0A9C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18C83-7460-1942-AC64-91E1E9212926}"/>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1655195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E3CF-0BAD-6B49-A021-7178AF52043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0F27C74-CC9F-554B-B803-FEFE39EF9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E3426A3-A1EE-CB48-A77E-305FFE0B3A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FD30CE6-D1EA-CA4C-8A0A-27CDB1888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3EB5B6-071A-4B4B-84C6-AF83494E0A1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6764E92-7AB8-694E-911A-1DEA0DF492F2}"/>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8" name="Footer Placeholder 7">
            <a:extLst>
              <a:ext uri="{FF2B5EF4-FFF2-40B4-BE49-F238E27FC236}">
                <a16:creationId xmlns:a16="http://schemas.microsoft.com/office/drawing/2014/main" id="{0AEB8142-0C0F-794C-8851-5B4C3ED006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2697B-97AF-9744-A7DE-6AB8B43A1A29}"/>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3808671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E9AA-2FBD-0F47-A1AB-CFFCA20F50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573017-3B54-614E-868D-59F2FB476F99}"/>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4" name="Footer Placeholder 3">
            <a:extLst>
              <a:ext uri="{FF2B5EF4-FFF2-40B4-BE49-F238E27FC236}">
                <a16:creationId xmlns:a16="http://schemas.microsoft.com/office/drawing/2014/main" id="{F62F1579-643B-344B-B725-51B038E7F2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A6830F-87B8-F846-BA5E-5737CB5A2960}"/>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432663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937D78-393E-C049-94CC-F4B9262AB7D9}"/>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3" name="Footer Placeholder 2">
            <a:extLst>
              <a:ext uri="{FF2B5EF4-FFF2-40B4-BE49-F238E27FC236}">
                <a16:creationId xmlns:a16="http://schemas.microsoft.com/office/drawing/2014/main" id="{AA12E0F4-B510-1C44-A629-2A1AB91C92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6C7A70-A930-4A4E-8BC0-C2B4EE98FF3C}"/>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1064732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3607-68DD-F940-8C01-59A2BD75E8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C0D39D2-B8A5-9D44-BBDB-7CEF2E693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1111F37-C6F6-2E4E-83C9-145D1A275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5530E5-BD13-7E46-BF68-6EB371BF3AB1}"/>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6" name="Footer Placeholder 5">
            <a:extLst>
              <a:ext uri="{FF2B5EF4-FFF2-40B4-BE49-F238E27FC236}">
                <a16:creationId xmlns:a16="http://schemas.microsoft.com/office/drawing/2014/main" id="{2707340E-B269-9D48-8FA1-EBDF47644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58D0C-766F-FC47-B23D-38779BAE1AE2}"/>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106549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AEB3CC-2B34-4496-B183-CCD9228F5353}"/>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5" name="Footer Placeholder 4">
            <a:extLst>
              <a:ext uri="{FF2B5EF4-FFF2-40B4-BE49-F238E27FC236}">
                <a16:creationId xmlns:a16="http://schemas.microsoft.com/office/drawing/2014/main" id="{C118BDEB-6FA9-4EFE-8FCF-C216A8750BFA}"/>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F392A879-6C3D-495E-8BAE-CB6BC017457C}"/>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325427382"/>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D1CD-63E2-004B-B673-7CF890C799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935167-A579-0E4F-BECD-E4FB39CF9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43F11050-B86B-2144-A94B-D94F0D825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2C6523-C8DA-264F-9C5D-CA9509032FE3}"/>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6" name="Footer Placeholder 5">
            <a:extLst>
              <a:ext uri="{FF2B5EF4-FFF2-40B4-BE49-F238E27FC236}">
                <a16:creationId xmlns:a16="http://schemas.microsoft.com/office/drawing/2014/main" id="{4537F3F1-D87F-1C4F-A447-5A79C9F56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6D6C5-FBA5-E549-BB80-3A46C5480660}"/>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3736886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9F37-3E03-3544-8FB1-D5D5BCF8E7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2C3BF8-C03A-3049-B0F4-711781C11A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551564-EDEA-454F-A489-A4CA02F7F7CE}"/>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5" name="Footer Placeholder 4">
            <a:extLst>
              <a:ext uri="{FF2B5EF4-FFF2-40B4-BE49-F238E27FC236}">
                <a16:creationId xmlns:a16="http://schemas.microsoft.com/office/drawing/2014/main" id="{1AD224E2-1C64-A24D-9D13-38EB30AC1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7D643-6C93-BF4E-93F7-5C8B76C30056}"/>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1668410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33182-870D-8342-8FA6-54FDC740D9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D5526C-D5C3-324D-A3F0-D98E41E911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E7D33F-CD8A-844E-A9A1-F551A54F14D9}"/>
              </a:ext>
            </a:extLst>
          </p:cNvPr>
          <p:cNvSpPr>
            <a:spLocks noGrp="1"/>
          </p:cNvSpPr>
          <p:nvPr>
            <p:ph type="dt" sz="half" idx="10"/>
          </p:nvPr>
        </p:nvSpPr>
        <p:spPr/>
        <p:txBody>
          <a:bodyPr/>
          <a:lstStyle/>
          <a:p>
            <a:fld id="{ADA6289B-8C99-5141-9A95-36F64D8AEC5D}" type="datetimeFigureOut">
              <a:rPr lang="en-US" smtClean="0"/>
              <a:t>6/30/22</a:t>
            </a:fld>
            <a:endParaRPr lang="en-US"/>
          </a:p>
        </p:txBody>
      </p:sp>
      <p:sp>
        <p:nvSpPr>
          <p:cNvPr id="5" name="Footer Placeholder 4">
            <a:extLst>
              <a:ext uri="{FF2B5EF4-FFF2-40B4-BE49-F238E27FC236}">
                <a16:creationId xmlns:a16="http://schemas.microsoft.com/office/drawing/2014/main" id="{79EEF64E-E29D-4342-81B9-D6CE212B4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203AA-F960-994A-8671-964972C1FFB1}"/>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252955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33461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10753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1" y="1709740"/>
            <a:ext cx="105156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35327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35767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74681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79845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9079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4" indent="0">
              <a:buNone/>
              <a:defRPr sz="2000">
                <a:solidFill>
                  <a:schemeClr val="tx1">
                    <a:tint val="75000"/>
                  </a:schemeClr>
                </a:solidFill>
              </a:defRPr>
            </a:lvl2pPr>
            <a:lvl3pPr marL="914388" indent="0">
              <a:buNone/>
              <a:defRPr sz="1800">
                <a:solidFill>
                  <a:schemeClr val="tx1">
                    <a:tint val="75000"/>
                  </a:schemeClr>
                </a:solidFill>
              </a:defRPr>
            </a:lvl3pPr>
            <a:lvl4pPr marL="1371582" indent="0">
              <a:buNone/>
              <a:defRPr sz="1600">
                <a:solidFill>
                  <a:schemeClr val="tx1">
                    <a:tint val="75000"/>
                  </a:schemeClr>
                </a:solidFill>
              </a:defRPr>
            </a:lvl4pPr>
            <a:lvl5pPr marL="1828776" indent="0">
              <a:buNone/>
              <a:defRPr sz="1600">
                <a:solidFill>
                  <a:schemeClr val="tx1">
                    <a:tint val="75000"/>
                  </a:schemeClr>
                </a:solidFill>
              </a:defRPr>
            </a:lvl5pPr>
            <a:lvl6pPr marL="2285970" indent="0">
              <a:buNone/>
              <a:defRPr sz="1600">
                <a:solidFill>
                  <a:schemeClr val="tx1">
                    <a:tint val="75000"/>
                  </a:schemeClr>
                </a:solidFill>
              </a:defRPr>
            </a:lvl6pPr>
            <a:lvl7pPr marL="2743164" indent="0">
              <a:buNone/>
              <a:defRPr sz="1600">
                <a:solidFill>
                  <a:schemeClr val="tx1">
                    <a:tint val="75000"/>
                  </a:schemeClr>
                </a:solidFill>
              </a:defRPr>
            </a:lvl7pPr>
            <a:lvl8pPr marL="3200358" indent="0">
              <a:buNone/>
              <a:defRPr sz="1600">
                <a:solidFill>
                  <a:schemeClr val="tx1">
                    <a:tint val="75000"/>
                  </a:schemeClr>
                </a:solidFill>
              </a:defRPr>
            </a:lvl8pPr>
            <a:lvl9pPr marL="3657552"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0BB5EA-6E0C-4ACD-970E-523F3C57E3E3}"/>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5" name="Footer Placeholder 4">
            <a:extLst>
              <a:ext uri="{FF2B5EF4-FFF2-40B4-BE49-F238E27FC236}">
                <a16:creationId xmlns:a16="http://schemas.microsoft.com/office/drawing/2014/main" id="{34BAB8A5-413C-4F4B-9763-39F5F4EC60A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896F4EC4-516C-4048-A779-6D94D80BF747}"/>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3789413382"/>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GB"/>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38575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GB"/>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25F90B5A-9AF8-4AEA-9133-124376A4E123}" type="datetimeFigureOut">
              <a:rPr lang="en-GB" smtClean="0"/>
              <a:t>30/06/2022</a:t>
            </a:fld>
            <a:endParaRPr lang="en-GB"/>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60461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25F90B5A-9AF8-4AEA-9133-124376A4E123}" type="datetimeFigureOut">
              <a:rPr lang="en-GB" smtClean="0"/>
              <a:t>30/06/2022</a:t>
            </a:fld>
            <a:endParaRPr lang="en-GB"/>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12166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25F90B5A-9AF8-4AEA-9133-124376A4E123}" type="datetimeFigureOut">
              <a:rPr lang="en-GB" smtClean="0"/>
              <a:t>30/06/2022</a:t>
            </a:fld>
            <a:endParaRPr lang="en-GB"/>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856405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72578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85340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81405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05426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60236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678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03119912-0CAA-4CFD-9A11-2D9B9E633AA3}"/>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6" name="Footer Placeholder 4">
            <a:extLst>
              <a:ext uri="{FF2B5EF4-FFF2-40B4-BE49-F238E27FC236}">
                <a16:creationId xmlns:a16="http://schemas.microsoft.com/office/drawing/2014/main" id="{D69CC854-94C9-4B3B-878B-626701B6A34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27FDDF83-5E5B-4EF9-A42A-7CDE360D30DD}"/>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1704150642"/>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53539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6/30/22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27645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25F90B5A-9AF8-4AEA-9133-124376A4E123}" type="datetimeFigureOut">
              <a:rPr lang="en-GB" smtClean="0"/>
              <a:t>30/06/2022</a:t>
            </a:fld>
            <a:endParaRPr lang="en-GB"/>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3606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25F90B5A-9AF8-4AEA-9133-124376A4E123}" type="datetimeFigureOut">
              <a:rPr lang="en-GB" smtClean="0"/>
              <a:t>30/06/2022</a:t>
            </a:fld>
            <a:endParaRPr lang="en-GB"/>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94660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25F90B5A-9AF8-4AEA-9133-124376A4E123}" type="datetimeFigureOut">
              <a:rPr lang="en-GB" smtClean="0"/>
              <a:t>30/06/2022</a:t>
            </a:fld>
            <a:endParaRPr lang="en-GB"/>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67038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4"/>
            <a:ext cx="5157787"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EF758712-D16C-4F7B-9731-904BF7B9E04A}"/>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8" name="Footer Placeholder 4">
            <a:extLst>
              <a:ext uri="{FF2B5EF4-FFF2-40B4-BE49-F238E27FC236}">
                <a16:creationId xmlns:a16="http://schemas.microsoft.com/office/drawing/2014/main" id="{A4399406-CD19-4F77-BBC7-D683DBD2E0F7}"/>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858A3BD4-B2EC-4F87-91A3-608DFA08CFD8}"/>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349902305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8EA39C53-0A72-4F2B-8A40-1D289CDB9A75}"/>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4" name="Footer Placeholder 4">
            <a:extLst>
              <a:ext uri="{FF2B5EF4-FFF2-40B4-BE49-F238E27FC236}">
                <a16:creationId xmlns:a16="http://schemas.microsoft.com/office/drawing/2014/main" id="{45A29C92-ADB7-476F-853A-B5CEF5922FC2}"/>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FE27DC14-18A3-481B-B328-2744CA7CADD5}"/>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180845900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ACD4B1-6722-4663-9BDA-D64F95E09989}"/>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3" name="Footer Placeholder 4">
            <a:extLst>
              <a:ext uri="{FF2B5EF4-FFF2-40B4-BE49-F238E27FC236}">
                <a16:creationId xmlns:a16="http://schemas.microsoft.com/office/drawing/2014/main" id="{C0474931-741F-45A4-AB90-A424BADEB9A5}"/>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499786E6-6358-4F0F-B3D4-20AEA204000F}"/>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392660126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BC593CA7-342E-4619-B7FE-9EA3026718B8}"/>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6" name="Footer Placeholder 4">
            <a:extLst>
              <a:ext uri="{FF2B5EF4-FFF2-40B4-BE49-F238E27FC236}">
                <a16:creationId xmlns:a16="http://schemas.microsoft.com/office/drawing/2014/main" id="{23CF1AC1-C3FC-4BBD-8446-058D2E887563}"/>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70131773-9C46-448D-B8F0-2CE15DB60981}"/>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199682133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94" indent="0">
              <a:buNone/>
              <a:defRPr sz="2800"/>
            </a:lvl2pPr>
            <a:lvl3pPr marL="914388" indent="0">
              <a:buNone/>
              <a:defRPr sz="2400"/>
            </a:lvl3pPr>
            <a:lvl4pPr marL="1371582" indent="0">
              <a:buNone/>
              <a:defRPr sz="2000"/>
            </a:lvl4pPr>
            <a:lvl5pPr marL="1828776" indent="0">
              <a:buNone/>
              <a:defRPr sz="2000"/>
            </a:lvl5pPr>
            <a:lvl6pPr marL="2285970" indent="0">
              <a:buNone/>
              <a:defRPr sz="2000"/>
            </a:lvl6pPr>
            <a:lvl7pPr marL="2743164" indent="0">
              <a:buNone/>
              <a:defRPr sz="2000"/>
            </a:lvl7pPr>
            <a:lvl8pPr marL="3200358" indent="0">
              <a:buNone/>
              <a:defRPr sz="2000"/>
            </a:lvl8pPr>
            <a:lvl9pPr marL="3657552"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82298D-36B5-4FB4-A4BB-1C7DBD59C21A}"/>
              </a:ext>
            </a:extLst>
          </p:cNvPr>
          <p:cNvSpPr>
            <a:spLocks noGrp="1"/>
          </p:cNvSpPr>
          <p:nvPr>
            <p:ph type="dt" sz="half" idx="10"/>
          </p:nvPr>
        </p:nvSpPr>
        <p:spPr/>
        <p:txBody>
          <a:bodyPr/>
          <a:lstStyle>
            <a:lvl1pPr>
              <a:defRPr/>
            </a:lvl1pPr>
          </a:lstStyle>
          <a:p>
            <a:fld id="{A8C1F7F7-38F6-42B8-AF4A-12CE01EC6C78}" type="datetimeFigureOut">
              <a:rPr lang="en-GB" smtClean="0"/>
              <a:t>30/06/2022</a:t>
            </a:fld>
            <a:endParaRPr lang="en-GB"/>
          </a:p>
        </p:txBody>
      </p:sp>
      <p:sp>
        <p:nvSpPr>
          <p:cNvPr id="6" name="Footer Placeholder 5">
            <a:extLst>
              <a:ext uri="{FF2B5EF4-FFF2-40B4-BE49-F238E27FC236}">
                <a16:creationId xmlns:a16="http://schemas.microsoft.com/office/drawing/2014/main" id="{B0F1CDA4-DEEB-4770-B458-210450B8DB09}"/>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A0346333-5CD8-4F14-A04E-DF2BB42C470E}"/>
              </a:ext>
            </a:extLst>
          </p:cNvPr>
          <p:cNvSpPr>
            <a:spLocks noGrp="1"/>
          </p:cNvSpPr>
          <p:nvPr>
            <p:ph type="sldNum" sz="quarter" idx="12"/>
          </p:nvPr>
        </p:nvSpPr>
        <p:spPr/>
        <p:txBody>
          <a:bodyPr/>
          <a:lstStyle>
            <a:lvl1pPr>
              <a:defRPr/>
            </a:lvl1pPr>
          </a:lstStyle>
          <a:p>
            <a:fld id="{C57C753B-7EFB-49B9-B669-B1E43D8BB300}" type="slidenum">
              <a:rPr lang="en-GB" smtClean="0"/>
              <a:t>‹#›</a:t>
            </a:fld>
            <a:endParaRPr lang="en-GB"/>
          </a:p>
        </p:txBody>
      </p:sp>
    </p:spTree>
    <p:extLst>
      <p:ext uri="{BB962C8B-B14F-4D97-AF65-F5344CB8AC3E}">
        <p14:creationId xmlns:p14="http://schemas.microsoft.com/office/powerpoint/2010/main" val="69321725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A2032-988E-44F2-9739-AABCE9428C29}"/>
              </a:ext>
            </a:extLst>
          </p:cNvPr>
          <p:cNvSpPr>
            <a:spLocks noGrp="1"/>
          </p:cNvSpPr>
          <p:nvPr>
            <p:ph type="title"/>
          </p:nvPr>
        </p:nvSpPr>
        <p:spPr>
          <a:xfrm>
            <a:off x="838837" y="364706"/>
            <a:ext cx="10514327" cy="132662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837725-47E1-4A09-9A33-44C7BC543B43}"/>
              </a:ext>
            </a:extLst>
          </p:cNvPr>
          <p:cNvSpPr>
            <a:spLocks noGrp="1"/>
          </p:cNvSpPr>
          <p:nvPr>
            <p:ph type="body" idx="1"/>
          </p:nvPr>
        </p:nvSpPr>
        <p:spPr>
          <a:xfrm>
            <a:off x="838837" y="1825052"/>
            <a:ext cx="10514327" cy="43521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1EA927-1A89-47BE-86E6-2D02FB78AB40}"/>
              </a:ext>
            </a:extLst>
          </p:cNvPr>
          <p:cNvSpPr>
            <a:spLocks noGrp="1"/>
          </p:cNvSpPr>
          <p:nvPr>
            <p:ph type="dt" sz="half" idx="2"/>
          </p:nvPr>
        </p:nvSpPr>
        <p:spPr>
          <a:xfrm>
            <a:off x="838837" y="6356529"/>
            <a:ext cx="2742934" cy="364706"/>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fld id="{A8C1F7F7-38F6-42B8-AF4A-12CE01EC6C78}" type="datetimeFigureOut">
              <a:rPr lang="en-GB" smtClean="0"/>
              <a:t>30/06/2022</a:t>
            </a:fld>
            <a:endParaRPr lang="en-GB"/>
          </a:p>
        </p:txBody>
      </p:sp>
      <p:sp>
        <p:nvSpPr>
          <p:cNvPr id="5" name="Footer Placeholder 4">
            <a:extLst>
              <a:ext uri="{FF2B5EF4-FFF2-40B4-BE49-F238E27FC236}">
                <a16:creationId xmlns:a16="http://schemas.microsoft.com/office/drawing/2014/main" id="{5B29918E-3BAC-4E6C-8293-97C54D4BA97E}"/>
              </a:ext>
            </a:extLst>
          </p:cNvPr>
          <p:cNvSpPr>
            <a:spLocks noGrp="1"/>
          </p:cNvSpPr>
          <p:nvPr>
            <p:ph type="ftr" sz="quarter" idx="3"/>
          </p:nvPr>
        </p:nvSpPr>
        <p:spPr>
          <a:xfrm>
            <a:off x="4039179" y="6356529"/>
            <a:ext cx="4113642" cy="364706"/>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2BE71099-4297-4618-8560-F49F202895DA}"/>
              </a:ext>
            </a:extLst>
          </p:cNvPr>
          <p:cNvSpPr>
            <a:spLocks noGrp="1"/>
          </p:cNvSpPr>
          <p:nvPr>
            <p:ph type="sldNum" sz="quarter" idx="4"/>
          </p:nvPr>
        </p:nvSpPr>
        <p:spPr>
          <a:xfrm>
            <a:off x="8610229" y="6356529"/>
            <a:ext cx="2742934" cy="364706"/>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C57C753B-7EFB-49B9-B669-B1E43D8BB300}" type="slidenum">
              <a:rPr lang="en-GB" smtClean="0"/>
              <a:t>‹#›</a:t>
            </a:fld>
            <a:endParaRPr lang="en-GB"/>
          </a:p>
        </p:txBody>
      </p:sp>
      <p:sp>
        <p:nvSpPr>
          <p:cNvPr id="7" name="Rectangle 6">
            <a:extLst>
              <a:ext uri="{FF2B5EF4-FFF2-40B4-BE49-F238E27FC236}">
                <a16:creationId xmlns:a16="http://schemas.microsoft.com/office/drawing/2014/main" id="{08E48212-B9B2-47FB-A26B-D0AC8FA27FEB}"/>
              </a:ext>
            </a:extLst>
          </p:cNvPr>
          <p:cNvSpPr/>
          <p:nvPr/>
        </p:nvSpPr>
        <p:spPr>
          <a:xfrm rot="5400000">
            <a:off x="5740412" y="-5770803"/>
            <a:ext cx="711177" cy="12192000"/>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723"/>
          </a:p>
        </p:txBody>
      </p:sp>
      <p:pic>
        <p:nvPicPr>
          <p:cNvPr id="1032" name="Picture 7">
            <a:extLst>
              <a:ext uri="{FF2B5EF4-FFF2-40B4-BE49-F238E27FC236}">
                <a16:creationId xmlns:a16="http://schemas.microsoft.com/office/drawing/2014/main" id="{8A532FE5-9A5D-43B2-A1AD-BDA552E696D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63754" t="3290" r="1579" b="6172"/>
          <a:stretch>
            <a:fillRect/>
          </a:stretch>
        </p:blipFill>
        <p:spPr bwMode="auto">
          <a:xfrm>
            <a:off x="12158" y="-22794"/>
            <a:ext cx="835797" cy="69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275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defTabSz="913253" rtl="0" eaLnBrk="1" fontAlgn="base" hangingPunct="1">
        <a:lnSpc>
          <a:spcPct val="90000"/>
        </a:lnSpc>
        <a:spcBef>
          <a:spcPct val="0"/>
        </a:spcBef>
        <a:spcAft>
          <a:spcPct val="0"/>
        </a:spcAft>
        <a:defRPr sz="4307" kern="1200">
          <a:solidFill>
            <a:schemeClr val="tx1"/>
          </a:solidFill>
          <a:latin typeface="+mj-lt"/>
          <a:ea typeface="+mj-ea"/>
          <a:cs typeface="+mj-cs"/>
        </a:defRPr>
      </a:lvl1pPr>
      <a:lvl2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2pPr>
      <a:lvl3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3pPr>
      <a:lvl4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4pPr>
      <a:lvl5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5pPr>
      <a:lvl6pPr marL="437632"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6pPr>
      <a:lvl7pPr marL="875264"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7pPr>
      <a:lvl8pPr marL="1312896"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8pPr>
      <a:lvl9pPr marL="1750527"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9pPr>
    </p:titleStyle>
    <p:bodyStyle>
      <a:lvl1pPr marL="227933" indent="-227933" algn="l" defTabSz="913253" rtl="0" eaLnBrk="1" fontAlgn="base" hangingPunct="1">
        <a:lnSpc>
          <a:spcPct val="90000"/>
        </a:lnSpc>
        <a:spcBef>
          <a:spcPts val="1005"/>
        </a:spcBef>
        <a:spcAft>
          <a:spcPct val="0"/>
        </a:spcAft>
        <a:buFont typeface="Arial" panose="020B0604020202020204" pitchFamily="34" charset="0"/>
        <a:buChar char="•"/>
        <a:defRPr sz="2776" kern="1200">
          <a:solidFill>
            <a:schemeClr val="tx1"/>
          </a:solidFill>
          <a:latin typeface="+mn-lt"/>
          <a:ea typeface="+mn-ea"/>
          <a:cs typeface="+mn-cs"/>
        </a:defRPr>
      </a:lvl1pPr>
      <a:lvl2pPr marL="685320" indent="-227933" algn="l" defTabSz="913253" rtl="0" eaLnBrk="1" fontAlgn="base" hangingPunct="1">
        <a:lnSpc>
          <a:spcPct val="90000"/>
        </a:lnSpc>
        <a:spcBef>
          <a:spcPts val="503"/>
        </a:spcBef>
        <a:spcAft>
          <a:spcPct val="0"/>
        </a:spcAft>
        <a:buFont typeface="Arial" panose="020B0604020202020204" pitchFamily="34" charset="0"/>
        <a:buChar char="•"/>
        <a:defRPr sz="2393" kern="1200">
          <a:solidFill>
            <a:schemeClr val="tx1"/>
          </a:solidFill>
          <a:latin typeface="+mn-lt"/>
          <a:ea typeface="+mn-ea"/>
          <a:cs typeface="+mn-cs"/>
        </a:defRPr>
      </a:lvl2pPr>
      <a:lvl3pPr marL="1142705" indent="-227933" algn="l" defTabSz="913253" rtl="0" eaLnBrk="1" fontAlgn="base" hangingPunct="1">
        <a:lnSpc>
          <a:spcPct val="90000"/>
        </a:lnSpc>
        <a:spcBef>
          <a:spcPts val="503"/>
        </a:spcBef>
        <a:spcAft>
          <a:spcPct val="0"/>
        </a:spcAft>
        <a:buFont typeface="Arial" panose="020B0604020202020204" pitchFamily="34" charset="0"/>
        <a:buChar char="•"/>
        <a:defRPr sz="1914" kern="1200">
          <a:solidFill>
            <a:schemeClr val="tx1"/>
          </a:solidFill>
          <a:latin typeface="+mn-lt"/>
          <a:ea typeface="+mn-ea"/>
          <a:cs typeface="+mn-cs"/>
        </a:defRPr>
      </a:lvl3pPr>
      <a:lvl4pPr marL="1600092"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4pPr>
      <a:lvl5pPr marL="2055958"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5pPr>
      <a:lvl6pPr marL="251456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0"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5"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4"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2" algn="l" defTabSz="914388" rtl="0" eaLnBrk="1" latinLnBrk="0" hangingPunct="1">
        <a:defRPr sz="1800" kern="1200">
          <a:solidFill>
            <a:schemeClr val="tx1"/>
          </a:solidFill>
          <a:latin typeface="+mn-lt"/>
          <a:ea typeface="+mn-ea"/>
          <a:cs typeface="+mn-cs"/>
        </a:defRPr>
      </a:lvl4pPr>
      <a:lvl5pPr marL="1828776" algn="l" defTabSz="914388" rtl="0" eaLnBrk="1" latinLnBrk="0" hangingPunct="1">
        <a:defRPr sz="1800" kern="1200">
          <a:solidFill>
            <a:schemeClr val="tx1"/>
          </a:solidFill>
          <a:latin typeface="+mn-lt"/>
          <a:ea typeface="+mn-ea"/>
          <a:cs typeface="+mn-cs"/>
        </a:defRPr>
      </a:lvl5pPr>
      <a:lvl6pPr marL="2285970" algn="l" defTabSz="914388" rtl="0" eaLnBrk="1" latinLnBrk="0" hangingPunct="1">
        <a:defRPr sz="1800" kern="1200">
          <a:solidFill>
            <a:schemeClr val="tx1"/>
          </a:solidFill>
          <a:latin typeface="+mn-lt"/>
          <a:ea typeface="+mn-ea"/>
          <a:cs typeface="+mn-cs"/>
        </a:defRPr>
      </a:lvl6pPr>
      <a:lvl7pPr marL="2743164" algn="l" defTabSz="914388" rtl="0" eaLnBrk="1" latinLnBrk="0" hangingPunct="1">
        <a:defRPr sz="1800" kern="1200">
          <a:solidFill>
            <a:schemeClr val="tx1"/>
          </a:solidFill>
          <a:latin typeface="+mn-lt"/>
          <a:ea typeface="+mn-ea"/>
          <a:cs typeface="+mn-cs"/>
        </a:defRPr>
      </a:lvl7pPr>
      <a:lvl8pPr marL="3200358" algn="l" defTabSz="914388" rtl="0" eaLnBrk="1" latinLnBrk="0" hangingPunct="1">
        <a:defRPr sz="1800" kern="1200">
          <a:solidFill>
            <a:schemeClr val="tx1"/>
          </a:solidFill>
          <a:latin typeface="+mn-lt"/>
          <a:ea typeface="+mn-ea"/>
          <a:cs typeface="+mn-cs"/>
        </a:defRPr>
      </a:lvl8pPr>
      <a:lvl9pPr marL="3657552" algn="l" defTabSz="9143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830F1-8A24-1248-B07E-DD2D3A5F9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45A2B6-8C1A-7245-9DBC-1346AF3D8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DDE83F-1127-6941-A649-66D7089B8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289B-8C99-5141-9A95-36F64D8AEC5D}" type="datetimeFigureOut">
              <a:rPr lang="en-US" smtClean="0"/>
              <a:t>6/30/22</a:t>
            </a:fld>
            <a:endParaRPr lang="en-US"/>
          </a:p>
        </p:txBody>
      </p:sp>
      <p:sp>
        <p:nvSpPr>
          <p:cNvPr id="5" name="Footer Placeholder 4">
            <a:extLst>
              <a:ext uri="{FF2B5EF4-FFF2-40B4-BE49-F238E27FC236}">
                <a16:creationId xmlns:a16="http://schemas.microsoft.com/office/drawing/2014/main" id="{F2959AB6-525E-8745-BF35-EC791B75C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DFADD9-3524-1948-896A-9C54599FD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61775-A6EA-6445-B973-E0382F58B05F}" type="slidenum">
              <a:rPr lang="en-US" smtClean="0"/>
              <a:t>‹#›</a:t>
            </a:fld>
            <a:endParaRPr lang="en-US"/>
          </a:p>
        </p:txBody>
      </p:sp>
    </p:spTree>
    <p:extLst>
      <p:ext uri="{BB962C8B-B14F-4D97-AF65-F5344CB8AC3E}">
        <p14:creationId xmlns:p14="http://schemas.microsoft.com/office/powerpoint/2010/main" val="174978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79894E-EBB1-FD48-9BBC-B56B05B3E990}" type="datetimeFigureOut">
              <a:rPr lang="en-US" smtClean="0"/>
              <a:t>6/30/22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2931A0-FD84-40E0-BB2F-B6C3805ED98E}"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3755" t="3290" r="1579" b="6172"/>
          <a:stretch/>
        </p:blipFill>
        <p:spPr>
          <a:xfrm>
            <a:off x="12501" y="-22917"/>
            <a:ext cx="834793" cy="697668"/>
          </a:xfrm>
          <a:prstGeom prst="rect">
            <a:avLst/>
          </a:prstGeom>
        </p:spPr>
      </p:pic>
    </p:spTree>
    <p:extLst>
      <p:ext uri="{BB962C8B-B14F-4D97-AF65-F5344CB8AC3E}">
        <p14:creationId xmlns:p14="http://schemas.microsoft.com/office/powerpoint/2010/main" val="1457305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22620658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364706"/>
            <a:ext cx="10514327" cy="1326620"/>
          </a:xfrm>
        </p:spPr>
        <p:txBody>
          <a:bodyPr anchor="ctr">
            <a:normAutofit/>
          </a:bodyPr>
          <a:lstStyle/>
          <a:p>
            <a:r>
              <a:rPr lang="en-GB" dirty="0"/>
              <a:t>Software Testing</a:t>
            </a:r>
          </a:p>
        </p:txBody>
      </p:sp>
      <p:sp>
        <p:nvSpPr>
          <p:cNvPr id="1031" name="Content Placeholder 2">
            <a:extLst>
              <a:ext uri="{FF2B5EF4-FFF2-40B4-BE49-F238E27FC236}">
                <a16:creationId xmlns:a16="http://schemas.microsoft.com/office/drawing/2014/main" id="{3D8FED65-5886-0D47-9006-3D329685728F}"/>
              </a:ext>
            </a:extLst>
          </p:cNvPr>
          <p:cNvSpPr>
            <a:spLocks noGrp="1"/>
          </p:cNvSpPr>
          <p:nvPr>
            <p:ph sz="half" idx="1"/>
          </p:nvPr>
        </p:nvSpPr>
        <p:spPr>
          <a:xfrm>
            <a:off x="838200" y="1825625"/>
            <a:ext cx="5181600" cy="4351338"/>
          </a:xfrm>
        </p:spPr>
        <p:txBody>
          <a:bodyPr/>
          <a:lstStyle/>
          <a:p>
            <a:r>
              <a:rPr lang="en-US" dirty="0"/>
              <a:t>A brief overview of applying the process !</a:t>
            </a:r>
          </a:p>
        </p:txBody>
      </p:sp>
      <p:pic>
        <p:nvPicPr>
          <p:cNvPr id="1026" name="Picture 2" descr="Software Testing: The Comeback Kid of the 2020s - DevOps.com">
            <a:extLst>
              <a:ext uri="{FF2B5EF4-FFF2-40B4-BE49-F238E27FC236}">
                <a16:creationId xmlns:a16="http://schemas.microsoft.com/office/drawing/2014/main" id="{99C13C06-E375-EEF0-3716-F9A23F040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315" b="1"/>
          <a:stretch/>
        </p:blipFill>
        <p:spPr bwMode="auto">
          <a:xfrm>
            <a:off x="6172200" y="1825625"/>
            <a:ext cx="5181600" cy="4351338"/>
          </a:xfrm>
          <a:prstGeom prst="rect">
            <a:avLst/>
          </a:prstGeom>
          <a:solidFill>
            <a:srgbClr val="FFFFFF"/>
          </a:solidFill>
        </p:spPr>
      </p:pic>
    </p:spTree>
    <p:extLst>
      <p:ext uri="{BB962C8B-B14F-4D97-AF65-F5344CB8AC3E}">
        <p14:creationId xmlns:p14="http://schemas.microsoft.com/office/powerpoint/2010/main" val="266877760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06-B1C1-097B-E21F-FEC61238FA48}"/>
              </a:ext>
            </a:extLst>
          </p:cNvPr>
          <p:cNvSpPr>
            <a:spLocks noGrp="1"/>
          </p:cNvSpPr>
          <p:nvPr>
            <p:ph type="title"/>
          </p:nvPr>
        </p:nvSpPr>
        <p:spPr/>
        <p:txBody>
          <a:bodyPr/>
          <a:lstStyle/>
          <a:p>
            <a:r>
              <a:rPr lang="en-US" dirty="0"/>
              <a:t>Test Data</a:t>
            </a:r>
          </a:p>
        </p:txBody>
      </p:sp>
      <p:sp>
        <p:nvSpPr>
          <p:cNvPr id="3" name="Content Placeholder 2">
            <a:extLst>
              <a:ext uri="{FF2B5EF4-FFF2-40B4-BE49-F238E27FC236}">
                <a16:creationId xmlns:a16="http://schemas.microsoft.com/office/drawing/2014/main" id="{D73FF6A7-0CB4-CA4E-B2BE-1B84C3B81C26}"/>
              </a:ext>
            </a:extLst>
          </p:cNvPr>
          <p:cNvSpPr>
            <a:spLocks noGrp="1"/>
          </p:cNvSpPr>
          <p:nvPr>
            <p:ph idx="1"/>
          </p:nvPr>
        </p:nvSpPr>
        <p:spPr/>
        <p:txBody>
          <a:bodyPr>
            <a:normAutofit fontScale="77500" lnSpcReduction="20000"/>
          </a:bodyPr>
          <a:lstStyle/>
          <a:p>
            <a:r>
              <a:rPr lang="en-GB" dirty="0"/>
              <a:t>Before performing a test, you need to decide what data you are going to include in your </a:t>
            </a:r>
            <a:r>
              <a:rPr lang="en-GB" b="1" u="sng" dirty="0"/>
              <a:t>test case</a:t>
            </a:r>
            <a:r>
              <a:rPr lang="en-GB" dirty="0"/>
              <a:t>. It is not normally possible to perform tests with every single possible piece of data. So, instead the developers will choose from a limited range of data. </a:t>
            </a:r>
          </a:p>
          <a:p>
            <a:pPr marL="0" indent="0">
              <a:buNone/>
            </a:pPr>
            <a:endParaRPr lang="en-GB" b="1" dirty="0"/>
          </a:p>
          <a:p>
            <a:pPr marL="0" indent="0">
              <a:buNone/>
            </a:pPr>
            <a:r>
              <a:rPr lang="en-GB" b="1" dirty="0"/>
              <a:t>Typical examples are </a:t>
            </a:r>
          </a:p>
          <a:p>
            <a:r>
              <a:rPr lang="en-GB" sz="2800" b="1" dirty="0"/>
              <a:t>valid data - </a:t>
            </a:r>
            <a:r>
              <a:rPr lang="en-GB" sz="2800" dirty="0"/>
              <a:t>sensible, possible data that the program should accept and be able to process</a:t>
            </a:r>
          </a:p>
          <a:p>
            <a:r>
              <a:rPr lang="en-GB" b="1" dirty="0"/>
              <a:t>extreme data</a:t>
            </a:r>
            <a:r>
              <a:rPr lang="en-GB" dirty="0"/>
              <a:t> - valid data that falls at the boundary of any possible ranges</a:t>
            </a:r>
          </a:p>
          <a:p>
            <a:r>
              <a:rPr lang="en-GB" b="1" dirty="0"/>
              <a:t>invalid (erroneous) data</a:t>
            </a:r>
            <a:r>
              <a:rPr lang="en-GB" dirty="0"/>
              <a:t> - data that the program cannot process and should not accept</a:t>
            </a:r>
          </a:p>
          <a:p>
            <a:pPr marL="0" indent="0">
              <a:buNone/>
            </a:pPr>
            <a:endParaRPr lang="en-GB" dirty="0"/>
          </a:p>
          <a:p>
            <a:pPr marL="0" indent="0">
              <a:buNone/>
            </a:pPr>
            <a:r>
              <a:rPr lang="en-GB" dirty="0"/>
              <a:t>Tests should find that the program works as expected. Obvious input data should confirm that the </a:t>
            </a:r>
            <a:r>
              <a:rPr lang="en-GB" b="1" u="sng" dirty="0"/>
              <a:t>software</a:t>
            </a:r>
            <a:r>
              <a:rPr lang="en-GB" dirty="0"/>
              <a:t> works as expected. Extreme test data will be chosen to test what breaks the system.</a:t>
            </a:r>
          </a:p>
          <a:p>
            <a:endParaRPr lang="en-US" dirty="0"/>
          </a:p>
        </p:txBody>
      </p:sp>
    </p:spTree>
    <p:extLst>
      <p:ext uri="{BB962C8B-B14F-4D97-AF65-F5344CB8AC3E}">
        <p14:creationId xmlns:p14="http://schemas.microsoft.com/office/powerpoint/2010/main" val="114518451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9922B-CCB7-2D80-749E-DD94FADC3BBE}"/>
              </a:ext>
            </a:extLst>
          </p:cNvPr>
          <p:cNvSpPr>
            <a:spLocks noGrp="1"/>
          </p:cNvSpPr>
          <p:nvPr>
            <p:ph type="title"/>
          </p:nvPr>
        </p:nvSpPr>
        <p:spPr>
          <a:xfrm>
            <a:off x="838837" y="364706"/>
            <a:ext cx="10514327" cy="1326620"/>
          </a:xfrm>
        </p:spPr>
        <p:txBody>
          <a:bodyPr anchor="ctr">
            <a:normAutofit/>
          </a:bodyPr>
          <a:lstStyle/>
          <a:p>
            <a:r>
              <a:rPr lang="en-US" dirty="0"/>
              <a:t>Test Strategy</a:t>
            </a:r>
          </a:p>
        </p:txBody>
      </p:sp>
      <p:pic>
        <p:nvPicPr>
          <p:cNvPr id="3076" name="Picture 4" descr="7 Essential Stages of Contract Management">
            <a:extLst>
              <a:ext uri="{FF2B5EF4-FFF2-40B4-BE49-F238E27FC236}">
                <a16:creationId xmlns:a16="http://schemas.microsoft.com/office/drawing/2014/main" id="{7C00C17F-03E0-45C6-088B-53E121F874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72" r="39204" b="1"/>
          <a:stretch/>
        </p:blipFill>
        <p:spPr bwMode="auto">
          <a:xfrm>
            <a:off x="838200" y="1825625"/>
            <a:ext cx="5181600" cy="4351338"/>
          </a:xfrm>
          <a:prstGeom prst="rect">
            <a:avLst/>
          </a:prstGeom>
          <a:solidFill>
            <a:srgbClr val="FFFFFF"/>
          </a:solidFill>
        </p:spPr>
      </p:pic>
      <p:sp>
        <p:nvSpPr>
          <p:cNvPr id="3" name="Content Placeholder 2">
            <a:extLst>
              <a:ext uri="{FF2B5EF4-FFF2-40B4-BE49-F238E27FC236}">
                <a16:creationId xmlns:a16="http://schemas.microsoft.com/office/drawing/2014/main" id="{FAEC7C04-A32E-58F4-A5F4-E842B20FA308}"/>
              </a:ext>
            </a:extLst>
          </p:cNvPr>
          <p:cNvSpPr>
            <a:spLocks noGrp="1"/>
          </p:cNvSpPr>
          <p:nvPr>
            <p:ph sz="half" idx="2"/>
          </p:nvPr>
        </p:nvSpPr>
        <p:spPr>
          <a:xfrm>
            <a:off x="6172200" y="1825625"/>
            <a:ext cx="5181600" cy="4351338"/>
          </a:xfrm>
        </p:spPr>
        <p:txBody>
          <a:bodyPr>
            <a:normAutofit/>
          </a:bodyPr>
          <a:lstStyle/>
          <a:p>
            <a:r>
              <a:rPr lang="en-GB" sz="1900" dirty="0"/>
              <a:t>Test Strategy is a high level document (static document) and usually developed by project manager. It is a document which captures the approach on how we go about testing the product and achieve the goals. It is normally derived from the Business Requirement Specification (BRS). Documents like Test Plan are prepared by keeping this document as base.</a:t>
            </a:r>
          </a:p>
          <a:p>
            <a:endParaRPr lang="en-GB" sz="1900" dirty="0"/>
          </a:p>
          <a:p>
            <a:r>
              <a:rPr lang="en-GB" sz="1900" dirty="0"/>
              <a:t>Even though testing differs between organizations. Almost all the software development organizations follow Test Strategy document to achieve the goals and to follow the best practice.</a:t>
            </a:r>
          </a:p>
          <a:p>
            <a:endParaRPr lang="en-GB" sz="1900" dirty="0"/>
          </a:p>
          <a:p>
            <a:endParaRPr lang="en-US" sz="1900" dirty="0"/>
          </a:p>
        </p:txBody>
      </p:sp>
    </p:spTree>
    <p:extLst>
      <p:ext uri="{BB962C8B-B14F-4D97-AF65-F5344CB8AC3E}">
        <p14:creationId xmlns:p14="http://schemas.microsoft.com/office/powerpoint/2010/main" val="293092484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7C95-30A8-38DC-B1A1-EB7366A29FE5}"/>
              </a:ext>
            </a:extLst>
          </p:cNvPr>
          <p:cNvSpPr>
            <a:spLocks noGrp="1"/>
          </p:cNvSpPr>
          <p:nvPr>
            <p:ph type="title"/>
          </p:nvPr>
        </p:nvSpPr>
        <p:spPr>
          <a:xfrm>
            <a:off x="713709" y="628143"/>
            <a:ext cx="10514327" cy="1326620"/>
          </a:xfrm>
        </p:spPr>
        <p:txBody>
          <a:bodyPr/>
          <a:lstStyle/>
          <a:p>
            <a:r>
              <a:rPr lang="en-US" dirty="0"/>
              <a:t>Examples of  what might be covered in a Test Plan</a:t>
            </a:r>
          </a:p>
        </p:txBody>
      </p:sp>
      <p:pic>
        <p:nvPicPr>
          <p:cNvPr id="5" name="Content Placeholder 4" descr="Table&#10;&#10;Description automatically generated">
            <a:extLst>
              <a:ext uri="{FF2B5EF4-FFF2-40B4-BE49-F238E27FC236}">
                <a16:creationId xmlns:a16="http://schemas.microsoft.com/office/drawing/2014/main" id="{DD077A75-12AC-2294-6407-C25ED818B9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946" t="2141" b="2520"/>
          <a:stretch/>
        </p:blipFill>
        <p:spPr>
          <a:xfrm>
            <a:off x="3205212" y="1954763"/>
            <a:ext cx="5049987" cy="42535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88860275"/>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9F1419CE-062C-5F95-49BA-38176FDCD098}"/>
              </a:ext>
            </a:extLst>
          </p:cNvPr>
          <p:cNvSpPr>
            <a:spLocks noGrp="1"/>
          </p:cNvSpPr>
          <p:nvPr>
            <p:ph type="title"/>
          </p:nvPr>
        </p:nvSpPr>
        <p:spPr>
          <a:xfrm>
            <a:off x="838837" y="364706"/>
            <a:ext cx="10514327" cy="1326620"/>
          </a:xfrm>
        </p:spPr>
        <p:txBody>
          <a:bodyPr/>
          <a:lstStyle/>
          <a:p>
            <a:r>
              <a:rPr lang="en-US" dirty="0"/>
              <a:t>Strategy vs Plan </a:t>
            </a:r>
          </a:p>
        </p:txBody>
      </p:sp>
      <p:sp>
        <p:nvSpPr>
          <p:cNvPr id="4105" name="Content Placeholder 2">
            <a:extLst>
              <a:ext uri="{FF2B5EF4-FFF2-40B4-BE49-F238E27FC236}">
                <a16:creationId xmlns:a16="http://schemas.microsoft.com/office/drawing/2014/main" id="{67560C48-0099-87E3-DC13-1562B47249F2}"/>
              </a:ext>
            </a:extLst>
          </p:cNvPr>
          <p:cNvSpPr>
            <a:spLocks noGrp="1"/>
          </p:cNvSpPr>
          <p:nvPr>
            <p:ph sz="half" idx="1"/>
          </p:nvPr>
        </p:nvSpPr>
        <p:spPr>
          <a:xfrm>
            <a:off x="838200" y="1825625"/>
            <a:ext cx="5181600" cy="4351338"/>
          </a:xfrm>
        </p:spPr>
        <p:txBody>
          <a:bodyPr>
            <a:normAutofit fontScale="92500" lnSpcReduction="10000"/>
          </a:bodyPr>
          <a:lstStyle/>
          <a:p>
            <a:r>
              <a:rPr lang="en-GB" dirty="0"/>
              <a:t>Usually test team starts writing the detailed Test Plan and continue further phases of testing once the test strategy is ready. In Agile world, some of the companies are not spending time on test plan preparation due to the minimal time for each release but they maintain test strategy document. Maintaining this document for the entire project leads to mitigate the unforeseen risks.</a:t>
            </a:r>
            <a:endParaRPr lang="en-US" dirty="0"/>
          </a:p>
        </p:txBody>
      </p:sp>
      <p:pic>
        <p:nvPicPr>
          <p:cNvPr id="4098" name="Picture 2" descr="How to Create a Test Plan (Step-By-Step) | Testbytes">
            <a:extLst>
              <a:ext uri="{FF2B5EF4-FFF2-40B4-BE49-F238E27FC236}">
                <a16:creationId xmlns:a16="http://schemas.microsoft.com/office/drawing/2014/main" id="{0787EE77-B522-8AFB-FC4C-68A0AE5AC52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006147" y="1825625"/>
            <a:ext cx="3513705" cy="4351338"/>
          </a:xfrm>
          <a:prstGeom prst="rect">
            <a:avLst/>
          </a:prstGeom>
          <a:solidFill>
            <a:srgbClr val="FFFFFF"/>
          </a:solidFill>
        </p:spPr>
      </p:pic>
    </p:spTree>
    <p:extLst>
      <p:ext uri="{BB962C8B-B14F-4D97-AF65-F5344CB8AC3E}">
        <p14:creationId xmlns:p14="http://schemas.microsoft.com/office/powerpoint/2010/main" val="197713382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3513-639B-BC8B-CF68-FABF25AB9803}"/>
              </a:ext>
            </a:extLst>
          </p:cNvPr>
          <p:cNvSpPr>
            <a:spLocks noGrp="1"/>
          </p:cNvSpPr>
          <p:nvPr>
            <p:ph type="title"/>
          </p:nvPr>
        </p:nvSpPr>
        <p:spPr/>
        <p:txBody>
          <a:bodyPr/>
          <a:lstStyle/>
          <a:p>
            <a:r>
              <a:rPr lang="en-US" dirty="0"/>
              <a:t>Within your plan you would need to decide </a:t>
            </a:r>
          </a:p>
        </p:txBody>
      </p:sp>
      <p:sp>
        <p:nvSpPr>
          <p:cNvPr id="3" name="Content Placeholder 2">
            <a:extLst>
              <a:ext uri="{FF2B5EF4-FFF2-40B4-BE49-F238E27FC236}">
                <a16:creationId xmlns:a16="http://schemas.microsoft.com/office/drawing/2014/main" id="{9907A55B-047F-2E9D-85AB-4F50FD8B7DB5}"/>
              </a:ext>
            </a:extLst>
          </p:cNvPr>
          <p:cNvSpPr>
            <a:spLocks noGrp="1"/>
          </p:cNvSpPr>
          <p:nvPr>
            <p:ph sz="half" idx="1"/>
          </p:nvPr>
        </p:nvSpPr>
        <p:spPr/>
        <p:txBody>
          <a:bodyPr>
            <a:normAutofit lnSpcReduction="10000"/>
          </a:bodyPr>
          <a:lstStyle/>
          <a:p>
            <a:pPr marL="0" indent="0">
              <a:buNone/>
            </a:pPr>
            <a:r>
              <a:rPr lang="en-US" dirty="0"/>
              <a:t>Testing Levels</a:t>
            </a:r>
          </a:p>
          <a:p>
            <a:pPr marL="0" indent="0">
              <a:buNone/>
            </a:pPr>
            <a:endParaRPr lang="en-US" dirty="0"/>
          </a:p>
          <a:p>
            <a:r>
              <a:rPr lang="en-GB" dirty="0"/>
              <a:t>Unit Testing : In this type of testing, errors are detected individually from every component or unit by individually testing</a:t>
            </a:r>
          </a:p>
          <a:p>
            <a:r>
              <a:rPr lang="en-GB" dirty="0"/>
              <a:t>Integration Testing </a:t>
            </a:r>
          </a:p>
          <a:p>
            <a:r>
              <a:rPr lang="en-GB" dirty="0"/>
              <a:t>System Testing  </a:t>
            </a:r>
          </a:p>
          <a:p>
            <a:r>
              <a:rPr lang="en-GB" dirty="0"/>
              <a:t>Acceptance Testing </a:t>
            </a:r>
          </a:p>
          <a:p>
            <a:pPr marL="0" indent="0">
              <a:buNone/>
            </a:pPr>
            <a:endParaRPr lang="en-US" dirty="0"/>
          </a:p>
        </p:txBody>
      </p:sp>
      <p:sp>
        <p:nvSpPr>
          <p:cNvPr id="4" name="Content Placeholder 3">
            <a:extLst>
              <a:ext uri="{FF2B5EF4-FFF2-40B4-BE49-F238E27FC236}">
                <a16:creationId xmlns:a16="http://schemas.microsoft.com/office/drawing/2014/main" id="{F7998EEC-3649-354C-6AE2-7AE367DD5140}"/>
              </a:ext>
            </a:extLst>
          </p:cNvPr>
          <p:cNvSpPr>
            <a:spLocks noGrp="1"/>
          </p:cNvSpPr>
          <p:nvPr>
            <p:ph sz="half" idx="2"/>
          </p:nvPr>
        </p:nvSpPr>
        <p:spPr/>
        <p:txBody>
          <a:bodyPr>
            <a:normAutofit lnSpcReduction="10000"/>
          </a:bodyPr>
          <a:lstStyle/>
          <a:p>
            <a:pPr marL="0" indent="0">
              <a:buNone/>
            </a:pPr>
            <a:r>
              <a:rPr lang="en-GB" dirty="0"/>
              <a:t>Test techniques​</a:t>
            </a:r>
          </a:p>
          <a:p>
            <a:pPr marL="0" indent="0">
              <a:buNone/>
            </a:pPr>
            <a:endParaRPr lang="en-GB" dirty="0"/>
          </a:p>
          <a:p>
            <a:r>
              <a:rPr lang="en-GB" dirty="0"/>
              <a:t>black box techniques</a:t>
            </a:r>
            <a:r>
              <a:rPr lang="en-US" dirty="0"/>
              <a:t>​</a:t>
            </a:r>
          </a:p>
          <a:p>
            <a:r>
              <a:rPr lang="en-GB" dirty="0"/>
              <a:t>white box techniques</a:t>
            </a:r>
            <a:r>
              <a:rPr lang="en-US" dirty="0"/>
              <a:t>​</a:t>
            </a:r>
          </a:p>
          <a:p>
            <a:r>
              <a:rPr lang="en-GB" dirty="0"/>
              <a:t>experienced based</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38913454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F012-31E0-3131-43D0-7C81DC54E690}"/>
              </a:ext>
            </a:extLst>
          </p:cNvPr>
          <p:cNvSpPr>
            <a:spLocks noGrp="1"/>
          </p:cNvSpPr>
          <p:nvPr>
            <p:ph type="title"/>
          </p:nvPr>
        </p:nvSpPr>
        <p:spPr>
          <a:xfrm>
            <a:off x="540453" y="751005"/>
            <a:ext cx="10514327" cy="1326620"/>
          </a:xfrm>
        </p:spPr>
        <p:txBody>
          <a:bodyPr anchor="ctr">
            <a:normAutofit/>
          </a:bodyPr>
          <a:lstStyle/>
          <a:p>
            <a:r>
              <a:rPr lang="en-US" dirty="0"/>
              <a:t>Test Suite</a:t>
            </a:r>
            <a:br>
              <a:rPr lang="en-US" dirty="0"/>
            </a:br>
            <a:endParaRPr lang="en-US" dirty="0"/>
          </a:p>
        </p:txBody>
      </p:sp>
      <p:pic>
        <p:nvPicPr>
          <p:cNvPr id="5122" name="Picture 2" descr="Test Suite">
            <a:extLst>
              <a:ext uri="{FF2B5EF4-FFF2-40B4-BE49-F238E27FC236}">
                <a16:creationId xmlns:a16="http://schemas.microsoft.com/office/drawing/2014/main" id="{E137A5E6-DB10-C005-9E11-4A116FE982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077625"/>
            <a:ext cx="5181600" cy="3847338"/>
          </a:xfrm>
          <a:prstGeom prst="rect">
            <a:avLst/>
          </a:prstGeom>
          <a:solidFill>
            <a:srgbClr val="FFFFFF"/>
          </a:solidFill>
        </p:spPr>
      </p:pic>
      <p:sp>
        <p:nvSpPr>
          <p:cNvPr id="3" name="Content Placeholder 2">
            <a:extLst>
              <a:ext uri="{FF2B5EF4-FFF2-40B4-BE49-F238E27FC236}">
                <a16:creationId xmlns:a16="http://schemas.microsoft.com/office/drawing/2014/main" id="{66AB0861-A87B-7F45-3511-9C8E7D284E05}"/>
              </a:ext>
            </a:extLst>
          </p:cNvPr>
          <p:cNvSpPr>
            <a:spLocks noGrp="1"/>
          </p:cNvSpPr>
          <p:nvPr>
            <p:ph sz="half" idx="2"/>
          </p:nvPr>
        </p:nvSpPr>
        <p:spPr>
          <a:xfrm>
            <a:off x="6172200" y="1825625"/>
            <a:ext cx="5181600" cy="4351338"/>
          </a:xfrm>
        </p:spPr>
        <p:txBody>
          <a:bodyPr>
            <a:normAutofit/>
          </a:bodyPr>
          <a:lstStyle/>
          <a:p>
            <a:r>
              <a:rPr lang="en-GB" dirty="0"/>
              <a:t>A test suite is </a:t>
            </a:r>
            <a:r>
              <a:rPr lang="en-GB" b="1" dirty="0"/>
              <a:t>a collection of test cases that are grouped for test execution purposes</a:t>
            </a:r>
            <a:r>
              <a:rPr lang="en-GB" dirty="0"/>
              <a:t>.</a:t>
            </a:r>
          </a:p>
          <a:p>
            <a:endParaRPr lang="en-GB" dirty="0"/>
          </a:p>
          <a:p>
            <a:endParaRPr lang="en-US" dirty="0"/>
          </a:p>
        </p:txBody>
      </p:sp>
    </p:spTree>
    <p:extLst>
      <p:ext uri="{BB962C8B-B14F-4D97-AF65-F5344CB8AC3E}">
        <p14:creationId xmlns:p14="http://schemas.microsoft.com/office/powerpoint/2010/main" val="88573157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470" y="718267"/>
            <a:ext cx="8124570" cy="912071"/>
          </a:xfrm>
        </p:spPr>
        <p:txBody>
          <a:bodyPr/>
          <a:lstStyle/>
          <a:p>
            <a:r>
              <a:rPr lang="en-GB" dirty="0"/>
              <a:t>Example of a manual test case</a:t>
            </a:r>
          </a:p>
        </p:txBody>
      </p:sp>
      <p:pic>
        <p:nvPicPr>
          <p:cNvPr id="5" name="Content Placeholder 4" descr="Graphical user interface, table&#10;&#10;Description automatically generated">
            <a:extLst>
              <a:ext uri="{FF2B5EF4-FFF2-40B4-BE49-F238E27FC236}">
                <a16:creationId xmlns:a16="http://schemas.microsoft.com/office/drawing/2014/main" id="{48F57BD7-DABE-37EC-5829-C88BCE1C7B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10" y="1691326"/>
            <a:ext cx="12082490" cy="4446002"/>
          </a:xfrm>
        </p:spPr>
      </p:pic>
      <p:pic>
        <p:nvPicPr>
          <p:cNvPr id="2052" name="Picture 4" descr="logo-placeholder - 4M4You">
            <a:extLst>
              <a:ext uri="{FF2B5EF4-FFF2-40B4-BE49-F238E27FC236}">
                <a16:creationId xmlns:a16="http://schemas.microsoft.com/office/drawing/2014/main" id="{09B8A4CA-7500-EE4B-AE39-0DE9068E8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111" y="1813302"/>
            <a:ext cx="3483782" cy="13935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099C0-9646-65BD-5CA9-7A65657F7FD9}"/>
              </a:ext>
            </a:extLst>
          </p:cNvPr>
          <p:cNvSpPr txBox="1"/>
          <p:nvPr/>
        </p:nvSpPr>
        <p:spPr>
          <a:xfrm>
            <a:off x="2688492" y="2563446"/>
            <a:ext cx="1732251" cy="125046"/>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F848BF58-D4D8-34F1-6B01-490FB4C6724C}"/>
              </a:ext>
            </a:extLst>
          </p:cNvPr>
          <p:cNvSpPr txBox="1"/>
          <p:nvPr/>
        </p:nvSpPr>
        <p:spPr>
          <a:xfrm>
            <a:off x="519764" y="6259304"/>
            <a:ext cx="10637592" cy="369332"/>
          </a:xfrm>
          <a:prstGeom prst="rect">
            <a:avLst/>
          </a:prstGeom>
          <a:noFill/>
        </p:spPr>
        <p:txBody>
          <a:bodyPr wrap="none" rtlCol="0">
            <a:spAutoFit/>
          </a:bodyPr>
          <a:lstStyle/>
          <a:p>
            <a:r>
              <a:rPr lang="en-US" dirty="0"/>
              <a:t>You can find lots of examples for test cases for testing standard items such as logging systems and shopping carts</a:t>
            </a:r>
          </a:p>
        </p:txBody>
      </p:sp>
    </p:spTree>
    <p:extLst>
      <p:ext uri="{BB962C8B-B14F-4D97-AF65-F5344CB8AC3E}">
        <p14:creationId xmlns:p14="http://schemas.microsoft.com/office/powerpoint/2010/main" val="329979881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32E2-6AD3-8EAC-5A55-62E30121789C}"/>
              </a:ext>
            </a:extLst>
          </p:cNvPr>
          <p:cNvSpPr>
            <a:spLocks noGrp="1"/>
          </p:cNvSpPr>
          <p:nvPr>
            <p:ph type="title"/>
          </p:nvPr>
        </p:nvSpPr>
        <p:spPr>
          <a:xfrm>
            <a:off x="838836" y="707496"/>
            <a:ext cx="10514327" cy="1326620"/>
          </a:xfrm>
        </p:spPr>
        <p:txBody>
          <a:bodyPr/>
          <a:lstStyle/>
          <a:p>
            <a:r>
              <a:rPr lang="en-US" dirty="0"/>
              <a:t>Example of test case in Industry using a dev ops tool</a:t>
            </a:r>
          </a:p>
        </p:txBody>
      </p:sp>
      <p:pic>
        <p:nvPicPr>
          <p:cNvPr id="6146" name="Picture 2" descr="Create manual test cases - Azure Test Plans | Microsoft Docs">
            <a:extLst>
              <a:ext uri="{FF2B5EF4-FFF2-40B4-BE49-F238E27FC236}">
                <a16:creationId xmlns:a16="http://schemas.microsoft.com/office/drawing/2014/main" id="{7AE163AB-E49E-2E2E-6C87-21ED2DF0E0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27" y="1996464"/>
            <a:ext cx="5715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 email&#10;&#10;Description automatically generated">
            <a:extLst>
              <a:ext uri="{FF2B5EF4-FFF2-40B4-BE49-F238E27FC236}">
                <a16:creationId xmlns:a16="http://schemas.microsoft.com/office/drawing/2014/main" id="{C1DF6AB3-F000-71EE-4858-CE544E1BA1C6}"/>
              </a:ext>
            </a:extLst>
          </p:cNvPr>
          <p:cNvPicPr>
            <a:picLocks noChangeAspect="1"/>
          </p:cNvPicPr>
          <p:nvPr/>
        </p:nvPicPr>
        <p:blipFill rotWithShape="1">
          <a:blip r:embed="rId3">
            <a:extLst>
              <a:ext uri="{28A0092B-C50C-407E-A947-70E740481C1C}">
                <a14:useLocalDpi xmlns:a14="http://schemas.microsoft.com/office/drawing/2010/main" val="0"/>
              </a:ext>
            </a:extLst>
          </a:blip>
          <a:srcRect b="25853"/>
          <a:stretch/>
        </p:blipFill>
        <p:spPr>
          <a:xfrm>
            <a:off x="5980496" y="1943100"/>
            <a:ext cx="5715000" cy="4737100"/>
          </a:xfrm>
          <a:prstGeom prst="rect">
            <a:avLst/>
          </a:prstGeom>
        </p:spPr>
      </p:pic>
    </p:spTree>
    <p:extLst>
      <p:ext uri="{BB962C8B-B14F-4D97-AF65-F5344CB8AC3E}">
        <p14:creationId xmlns:p14="http://schemas.microsoft.com/office/powerpoint/2010/main" val="136891257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EDD4B-A572-1C0C-6052-11149026ABE3}"/>
              </a:ext>
            </a:extLst>
          </p:cNvPr>
          <p:cNvSpPr>
            <a:spLocks noGrp="1"/>
          </p:cNvSpPr>
          <p:nvPr>
            <p:ph type="title"/>
          </p:nvPr>
        </p:nvSpPr>
        <p:spPr/>
        <p:txBody>
          <a:bodyPr/>
          <a:lstStyle/>
          <a:p>
            <a:r>
              <a:rPr lang="en-US" dirty="0"/>
              <a:t>Test Scenario vs Test Condition</a:t>
            </a:r>
          </a:p>
        </p:txBody>
      </p:sp>
      <p:sp>
        <p:nvSpPr>
          <p:cNvPr id="3" name="Content Placeholder 2">
            <a:extLst>
              <a:ext uri="{FF2B5EF4-FFF2-40B4-BE49-F238E27FC236}">
                <a16:creationId xmlns:a16="http://schemas.microsoft.com/office/drawing/2014/main" id="{9A2F6E88-678B-E2DB-5F9E-DD37F69DC8D6}"/>
              </a:ext>
            </a:extLst>
          </p:cNvPr>
          <p:cNvSpPr>
            <a:spLocks noGrp="1"/>
          </p:cNvSpPr>
          <p:nvPr>
            <p:ph idx="1"/>
          </p:nvPr>
        </p:nvSpPr>
        <p:spPr/>
        <p:txBody>
          <a:bodyPr>
            <a:normAutofit fontScale="85000" lnSpcReduction="20000"/>
          </a:bodyPr>
          <a:lstStyle/>
          <a:p>
            <a:r>
              <a:rPr lang="en-GB" b="1" dirty="0"/>
              <a:t>1. Test Scenario :</a:t>
            </a:r>
            <a:r>
              <a:rPr lang="en-GB" dirty="0"/>
              <a:t> Test Scenario refers to all possible ways of testing an software application. Each probable way or method tests any part of the application like all possible functionalities, attributes, features and aspect of the software. Some examples of Test Scenario are –</a:t>
            </a:r>
          </a:p>
          <a:p>
            <a:r>
              <a:rPr lang="en-GB" dirty="0"/>
              <a:t>Check if Admin is able to add the phone number of the customer or not.</a:t>
            </a:r>
          </a:p>
          <a:p>
            <a:r>
              <a:rPr lang="en-GB" dirty="0"/>
              <a:t>Validate if any exiting phone number can be updated or not.</a:t>
            </a:r>
          </a:p>
          <a:p>
            <a:r>
              <a:rPr lang="en-GB" dirty="0"/>
              <a:t>Check whether the updated phone number is showing for the customer or not.</a:t>
            </a:r>
          </a:p>
          <a:p>
            <a:r>
              <a:rPr lang="en-GB" b="1" dirty="0"/>
              <a:t>2. Test Condition :</a:t>
            </a:r>
            <a:r>
              <a:rPr lang="en-GB" dirty="0"/>
              <a:t> Test Condition refers to the specification to which the tester follows to perform the testing operation of the software. There can be multiple test conditions to test any software scenario. Some examples of Test Condition are –</a:t>
            </a:r>
          </a:p>
          <a:p>
            <a:r>
              <a:rPr lang="en-GB" dirty="0"/>
              <a:t>Enter a valid phone number and check for the addition of the number.</a:t>
            </a:r>
          </a:p>
          <a:p>
            <a:r>
              <a:rPr lang="en-GB" dirty="0"/>
              <a:t>Update an invalid number and check whether its updating or not</a:t>
            </a:r>
          </a:p>
          <a:p>
            <a:endParaRPr lang="en-US" dirty="0"/>
          </a:p>
        </p:txBody>
      </p:sp>
    </p:spTree>
    <p:extLst>
      <p:ext uri="{BB962C8B-B14F-4D97-AF65-F5344CB8AC3E}">
        <p14:creationId xmlns:p14="http://schemas.microsoft.com/office/powerpoint/2010/main" val="2967741364"/>
      </p:ext>
    </p:extLst>
  </p:cSld>
  <p:clrMapOvr>
    <a:masterClrMapping/>
  </p:clrMapOvr>
  <p:transition>
    <p:fade thruBlk="1"/>
  </p:transition>
</p:sld>
</file>

<file path=ppt/theme/theme1.xml><?xml version="1.0" encoding="utf-8"?>
<a:theme xmlns:a="http://schemas.openxmlformats.org/drawingml/2006/main" name="DataStructuresArra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reatingAppAz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4.xml><?xml version="1.0" encoding="utf-8"?>
<a:theme xmlns:a="http://schemas.openxmlformats.org/drawingml/2006/main" name="4_CreatingAppAz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a02df82-8de1-40de-837c-d16ad8d3d107">
      <UserInfo>
        <DisplayName/>
        <AccountId xsi:nil="true"/>
        <AccountType/>
      </UserInfo>
    </SharedWithUsers>
    <lcf76f155ced4ddcb4097134ff3c332f xmlns="97cb88b6-6f55-437d-af73-4cb2e3d1be32">
      <Terms xmlns="http://schemas.microsoft.com/office/infopath/2007/PartnerControls"/>
    </lcf76f155ced4ddcb4097134ff3c332f>
    <TaxCatchAll xmlns="4a02df82-8de1-40de-837c-d16ad8d3d1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6" ma:contentTypeDescription="Create a new document." ma:contentTypeScope="" ma:versionID="a2ba3f4c523f701b63a0d1dcaee31ba1">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8ee8dc8d6700aac750775e12cbe6f1c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b2c1ed-4091-4dd5-84ff-cc7a3c327b5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3c4217c-06df-4325-b177-4844ca652774}" ma:internalName="TaxCatchAll" ma:showField="CatchAllData" ma:web="4a02df82-8de1-40de-837c-d16ad8d3d1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385CA7-EA8A-4125-887A-670D25D936E7}">
  <ds:schemaRefs>
    <ds:schemaRef ds:uri="http://schemas.microsoft.com/sharepoint/v3/contenttype/forms"/>
  </ds:schemaRefs>
</ds:datastoreItem>
</file>

<file path=customXml/itemProps2.xml><?xml version="1.0" encoding="utf-8"?>
<ds:datastoreItem xmlns:ds="http://schemas.openxmlformats.org/officeDocument/2006/customXml" ds:itemID="{F7A7782F-AE54-4177-AECC-0B21F2707A95}">
  <ds:schemaRefs>
    <ds:schemaRef ds:uri="http://schemas.microsoft.com/office/2006/metadata/properties"/>
    <ds:schemaRef ds:uri="http://schemas.openxmlformats.org/package/2006/metadata/core-properties"/>
    <ds:schemaRef ds:uri="http://purl.org/dc/dcmitype/"/>
    <ds:schemaRef ds:uri="4a02df82-8de1-40de-837c-d16ad8d3d107"/>
    <ds:schemaRef ds:uri="http://schemas.microsoft.com/office/2006/documentManagement/types"/>
    <ds:schemaRef ds:uri="http://purl.org/dc/elements/1.1/"/>
    <ds:schemaRef ds:uri="http://purl.org/dc/terms/"/>
    <ds:schemaRef ds:uri="http://schemas.microsoft.com/office/infopath/2007/PartnerControls"/>
    <ds:schemaRef ds:uri="97cb88b6-6f55-437d-af73-4cb2e3d1be32"/>
    <ds:schemaRef ds:uri="http://www.w3.org/XML/1998/namespace"/>
  </ds:schemaRefs>
</ds:datastoreItem>
</file>

<file path=customXml/itemProps3.xml><?xml version="1.0" encoding="utf-8"?>
<ds:datastoreItem xmlns:ds="http://schemas.openxmlformats.org/officeDocument/2006/customXml" ds:itemID="{BC5145AE-1F59-4CBD-800C-F056B6AAB5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Introduction_Programming</Template>
  <TotalTime>630</TotalTime>
  <Words>592</Words>
  <Application>Microsoft Macintosh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Calibri Light</vt:lpstr>
      <vt:lpstr>DataStructuresArrays</vt:lpstr>
      <vt:lpstr>Custom Design</vt:lpstr>
      <vt:lpstr>3_CreatingAppAzure</vt:lpstr>
      <vt:lpstr>4_CreatingAppAzure</vt:lpstr>
      <vt:lpstr>Software Testing</vt:lpstr>
      <vt:lpstr>Test Strategy</vt:lpstr>
      <vt:lpstr>Examples of  what might be covered in a Test Plan</vt:lpstr>
      <vt:lpstr>Strategy vs Plan </vt:lpstr>
      <vt:lpstr>Within your plan you would need to decide </vt:lpstr>
      <vt:lpstr>Test Suite </vt:lpstr>
      <vt:lpstr>Example of a manual test case</vt:lpstr>
      <vt:lpstr>Example of test case in Industry using a dev ops tool</vt:lpstr>
      <vt:lpstr>Test Scenario vs Test Condition</vt:lpstr>
      <vt:lpstr>Test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Deploying a web app and SQL Database to Azure</dc:title>
  <dc:creator>Emma Littlefair</dc:creator>
  <cp:lastModifiedBy>Emma Littlefair</cp:lastModifiedBy>
  <cp:revision>79</cp:revision>
  <dcterms:created xsi:type="dcterms:W3CDTF">2021-06-21T09:07:56Z</dcterms:created>
  <dcterms:modified xsi:type="dcterms:W3CDTF">2022-06-30T15:33:38Z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y fmtid="{D5CDD505-2E9C-101B-9397-08002B2CF9AE}" pid="3" name="Order">
    <vt:r8>626800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