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8"/>
  </p:notesMasterIdLst>
  <p:sldIdLst>
    <p:sldId id="287" r:id="rId5"/>
    <p:sldId id="295" r:id="rId6"/>
    <p:sldId id="302" r:id="rId7"/>
    <p:sldId id="304" r:id="rId8"/>
    <p:sldId id="305" r:id="rId9"/>
    <p:sldId id="310" r:id="rId10"/>
    <p:sldId id="312" r:id="rId11"/>
    <p:sldId id="313" r:id="rId12"/>
    <p:sldId id="311" r:id="rId13"/>
    <p:sldId id="307" r:id="rId14"/>
    <p:sldId id="314" r:id="rId15"/>
    <p:sldId id="315" r:id="rId16"/>
    <p:sldId id="303" r:id="rId17"/>
    <p:sldId id="306" r:id="rId18"/>
    <p:sldId id="309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712A48-3D94-C04C-9523-BBD840072344}" v="99" dt="2020-10-11T20:40:49.8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70"/>
    <p:restoredTop sz="96327"/>
  </p:normalViewPr>
  <p:slideViewPr>
    <p:cSldViewPr snapToGrid="0" snapToObjects="1">
      <p:cViewPr varScale="1">
        <p:scale>
          <a:sx n="123" d="100"/>
          <a:sy n="123" d="100"/>
        </p:scale>
        <p:origin x="13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Higgie" userId="ca96966e-c91b-46bf-80ae-a3ad686f5520" providerId="ADAL" clId="{4C712A48-3D94-C04C-9523-BBD840072344}"/>
    <pc:docChg chg="custSel addSld modSld sldOrd">
      <pc:chgData name="Bob Higgie" userId="ca96966e-c91b-46bf-80ae-a3ad686f5520" providerId="ADAL" clId="{4C712A48-3D94-C04C-9523-BBD840072344}" dt="2020-10-11T20:44:01.531" v="902" actId="15"/>
      <pc:docMkLst>
        <pc:docMk/>
      </pc:docMkLst>
      <pc:sldChg chg="modNotesTx">
        <pc:chgData name="Bob Higgie" userId="ca96966e-c91b-46bf-80ae-a3ad686f5520" providerId="ADAL" clId="{4C712A48-3D94-C04C-9523-BBD840072344}" dt="2020-10-11T20:34:22.398" v="713" actId="313"/>
        <pc:sldMkLst>
          <pc:docMk/>
          <pc:sldMk cId="184188779" sldId="303"/>
        </pc:sldMkLst>
      </pc:sldChg>
      <pc:sldChg chg="modSp mod modNotesTx">
        <pc:chgData name="Bob Higgie" userId="ca96966e-c91b-46bf-80ae-a3ad686f5520" providerId="ADAL" clId="{4C712A48-3D94-C04C-9523-BBD840072344}" dt="2020-10-11T20:32:15.426" v="684" actId="20577"/>
        <pc:sldMkLst>
          <pc:docMk/>
          <pc:sldMk cId="3699734179" sldId="305"/>
        </pc:sldMkLst>
        <pc:cxnChg chg="mod">
          <ac:chgData name="Bob Higgie" userId="ca96966e-c91b-46bf-80ae-a3ad686f5520" providerId="ADAL" clId="{4C712A48-3D94-C04C-9523-BBD840072344}" dt="2020-10-11T20:31:37.264" v="632" actId="692"/>
          <ac:cxnSpMkLst>
            <pc:docMk/>
            <pc:sldMk cId="3699734179" sldId="305"/>
            <ac:cxnSpMk id="31" creationId="{4FB58A22-2049-2744-AD8E-50808E0531D8}"/>
          </ac:cxnSpMkLst>
        </pc:cxnChg>
      </pc:sldChg>
      <pc:sldChg chg="modNotesTx">
        <pc:chgData name="Bob Higgie" userId="ca96966e-c91b-46bf-80ae-a3ad686f5520" providerId="ADAL" clId="{4C712A48-3D94-C04C-9523-BBD840072344}" dt="2020-10-11T20:34:07.136" v="712" actId="20577"/>
        <pc:sldMkLst>
          <pc:docMk/>
          <pc:sldMk cId="1040368441" sldId="315"/>
        </pc:sldMkLst>
      </pc:sldChg>
      <pc:sldChg chg="modSp mod">
        <pc:chgData name="Bob Higgie" userId="ca96966e-c91b-46bf-80ae-a3ad686f5520" providerId="ADAL" clId="{4C712A48-3D94-C04C-9523-BBD840072344}" dt="2020-10-11T20:40:56.087" v="869" actId="20577"/>
        <pc:sldMkLst>
          <pc:docMk/>
          <pc:sldMk cId="3813016777" sldId="317"/>
        </pc:sldMkLst>
        <pc:spChg chg="mod">
          <ac:chgData name="Bob Higgie" userId="ca96966e-c91b-46bf-80ae-a3ad686f5520" providerId="ADAL" clId="{4C712A48-3D94-C04C-9523-BBD840072344}" dt="2020-10-11T20:40:56.087" v="869" actId="20577"/>
          <ac:spMkLst>
            <pc:docMk/>
            <pc:sldMk cId="3813016777" sldId="317"/>
            <ac:spMk id="3" creationId="{5D417AE7-4056-EE47-985A-6A2604CFFEAE}"/>
          </ac:spMkLst>
        </pc:spChg>
      </pc:sldChg>
      <pc:sldChg chg="modNotesTx">
        <pc:chgData name="Bob Higgie" userId="ca96966e-c91b-46bf-80ae-a3ad686f5520" providerId="ADAL" clId="{4C712A48-3D94-C04C-9523-BBD840072344}" dt="2020-10-11T20:38:21.193" v="796" actId="20577"/>
        <pc:sldMkLst>
          <pc:docMk/>
          <pc:sldMk cId="3444198653" sldId="319"/>
        </pc:sldMkLst>
      </pc:sldChg>
      <pc:sldChg chg="modSp mod">
        <pc:chgData name="Bob Higgie" userId="ca96966e-c91b-46bf-80ae-a3ad686f5520" providerId="ADAL" clId="{4C712A48-3D94-C04C-9523-BBD840072344}" dt="2020-10-11T20:25:08.602" v="453" actId="1076"/>
        <pc:sldMkLst>
          <pc:docMk/>
          <pc:sldMk cId="1025892105" sldId="320"/>
        </pc:sldMkLst>
        <pc:spChg chg="mod">
          <ac:chgData name="Bob Higgie" userId="ca96966e-c91b-46bf-80ae-a3ad686f5520" providerId="ADAL" clId="{4C712A48-3D94-C04C-9523-BBD840072344}" dt="2020-10-11T20:24:58.694" v="451" actId="27636"/>
          <ac:spMkLst>
            <pc:docMk/>
            <pc:sldMk cId="1025892105" sldId="320"/>
            <ac:spMk id="3" creationId="{5D417AE7-4056-EE47-985A-6A2604CFFEAE}"/>
          </ac:spMkLst>
        </pc:spChg>
        <pc:picChg chg="mod">
          <ac:chgData name="Bob Higgie" userId="ca96966e-c91b-46bf-80ae-a3ad686f5520" providerId="ADAL" clId="{4C712A48-3D94-C04C-9523-BBD840072344}" dt="2020-10-11T20:25:08.602" v="453" actId="1076"/>
          <ac:picMkLst>
            <pc:docMk/>
            <pc:sldMk cId="1025892105" sldId="320"/>
            <ac:picMk id="10242" creationId="{02067867-6689-C046-9C6B-5C76725C0843}"/>
          </ac:picMkLst>
        </pc:picChg>
      </pc:sldChg>
      <pc:sldChg chg="addSp modSp mod">
        <pc:chgData name="Bob Higgie" userId="ca96966e-c91b-46bf-80ae-a3ad686f5520" providerId="ADAL" clId="{4C712A48-3D94-C04C-9523-BBD840072344}" dt="2020-10-11T20:14:51.116" v="143" actId="20577"/>
        <pc:sldMkLst>
          <pc:docMk/>
          <pc:sldMk cId="979426931" sldId="321"/>
        </pc:sldMkLst>
        <pc:spChg chg="mod">
          <ac:chgData name="Bob Higgie" userId="ca96966e-c91b-46bf-80ae-a3ad686f5520" providerId="ADAL" clId="{4C712A48-3D94-C04C-9523-BBD840072344}" dt="2020-10-11T20:14:51.116" v="143" actId="20577"/>
          <ac:spMkLst>
            <pc:docMk/>
            <pc:sldMk cId="979426931" sldId="321"/>
            <ac:spMk id="3" creationId="{5D417AE7-4056-EE47-985A-6A2604CFFEAE}"/>
          </ac:spMkLst>
        </pc:spChg>
        <pc:picChg chg="add mod">
          <ac:chgData name="Bob Higgie" userId="ca96966e-c91b-46bf-80ae-a3ad686f5520" providerId="ADAL" clId="{4C712A48-3D94-C04C-9523-BBD840072344}" dt="2020-10-11T20:13:41.067" v="129" actId="14100"/>
          <ac:picMkLst>
            <pc:docMk/>
            <pc:sldMk cId="979426931" sldId="321"/>
            <ac:picMk id="1026" creationId="{AA649279-8A28-9141-BFC2-E686590D3123}"/>
          </ac:picMkLst>
        </pc:picChg>
      </pc:sldChg>
      <pc:sldChg chg="addSp delSp modSp add mod ord">
        <pc:chgData name="Bob Higgie" userId="ca96966e-c91b-46bf-80ae-a3ad686f5520" providerId="ADAL" clId="{4C712A48-3D94-C04C-9523-BBD840072344}" dt="2020-10-11T20:29:08.183" v="455" actId="20578"/>
        <pc:sldMkLst>
          <pc:docMk/>
          <pc:sldMk cId="2362834973" sldId="322"/>
        </pc:sldMkLst>
        <pc:spChg chg="del mod">
          <ac:chgData name="Bob Higgie" userId="ca96966e-c91b-46bf-80ae-a3ad686f5520" providerId="ADAL" clId="{4C712A48-3D94-C04C-9523-BBD840072344}" dt="2020-10-11T20:16:11.373" v="156" actId="478"/>
          <ac:spMkLst>
            <pc:docMk/>
            <pc:sldMk cId="2362834973" sldId="322"/>
            <ac:spMk id="3" creationId="{5D417AE7-4056-EE47-985A-6A2604CFFEAE}"/>
          </ac:spMkLst>
        </pc:spChg>
        <pc:spChg chg="mod">
          <ac:chgData name="Bob Higgie" userId="ca96966e-c91b-46bf-80ae-a3ad686f5520" providerId="ADAL" clId="{4C712A48-3D94-C04C-9523-BBD840072344}" dt="2020-10-11T20:15:23.314" v="152" actId="20577"/>
          <ac:spMkLst>
            <pc:docMk/>
            <pc:sldMk cId="2362834973" sldId="322"/>
            <ac:spMk id="4" creationId="{7D3CEC35-7F80-8242-815C-295506DF092F}"/>
          </ac:spMkLst>
        </pc:spChg>
        <pc:graphicFrameChg chg="add mod modGraphic">
          <ac:chgData name="Bob Higgie" userId="ca96966e-c91b-46bf-80ae-a3ad686f5520" providerId="ADAL" clId="{4C712A48-3D94-C04C-9523-BBD840072344}" dt="2020-10-11T20:21:38.751" v="413" actId="20577"/>
          <ac:graphicFrameMkLst>
            <pc:docMk/>
            <pc:sldMk cId="2362834973" sldId="322"/>
            <ac:graphicFrameMk id="2" creationId="{798FAC2C-EAE3-6344-9BE7-0615313A8478}"/>
          </ac:graphicFrameMkLst>
        </pc:graphicFrameChg>
        <pc:picChg chg="del">
          <ac:chgData name="Bob Higgie" userId="ca96966e-c91b-46bf-80ae-a3ad686f5520" providerId="ADAL" clId="{4C712A48-3D94-C04C-9523-BBD840072344}" dt="2020-10-11T20:15:26.772" v="153" actId="478"/>
          <ac:picMkLst>
            <pc:docMk/>
            <pc:sldMk cId="2362834973" sldId="322"/>
            <ac:picMk id="1026" creationId="{AA649279-8A28-9141-BFC2-E686590D3123}"/>
          </ac:picMkLst>
        </pc:picChg>
      </pc:sldChg>
      <pc:sldChg chg="delSp modSp add mod">
        <pc:chgData name="Bob Higgie" userId="ca96966e-c91b-46bf-80ae-a3ad686f5520" providerId="ADAL" clId="{4C712A48-3D94-C04C-9523-BBD840072344}" dt="2020-10-11T20:44:01.531" v="902" actId="15"/>
        <pc:sldMkLst>
          <pc:docMk/>
          <pc:sldMk cId="2002262374" sldId="323"/>
        </pc:sldMkLst>
        <pc:spChg chg="mod">
          <ac:chgData name="Bob Higgie" userId="ca96966e-c91b-46bf-80ae-a3ad686f5520" providerId="ADAL" clId="{4C712A48-3D94-C04C-9523-BBD840072344}" dt="2020-10-11T20:44:01.531" v="902" actId="15"/>
          <ac:spMkLst>
            <pc:docMk/>
            <pc:sldMk cId="2002262374" sldId="323"/>
            <ac:spMk id="3" creationId="{5D417AE7-4056-EE47-985A-6A2604CFFEAE}"/>
          </ac:spMkLst>
        </pc:spChg>
        <pc:spChg chg="mod">
          <ac:chgData name="Bob Higgie" userId="ca96966e-c91b-46bf-80ae-a3ad686f5520" providerId="ADAL" clId="{4C712A48-3D94-C04C-9523-BBD840072344}" dt="2020-10-11T20:29:22.892" v="464" actId="20577"/>
          <ac:spMkLst>
            <pc:docMk/>
            <pc:sldMk cId="2002262374" sldId="323"/>
            <ac:spMk id="4" creationId="{7D3CEC35-7F80-8242-815C-295506DF092F}"/>
          </ac:spMkLst>
        </pc:spChg>
        <pc:picChg chg="del mod">
          <ac:chgData name="Bob Higgie" userId="ca96966e-c91b-46bf-80ae-a3ad686f5520" providerId="ADAL" clId="{4C712A48-3D94-C04C-9523-BBD840072344}" dt="2020-10-11T20:30:28.276" v="627" actId="478"/>
          <ac:picMkLst>
            <pc:docMk/>
            <pc:sldMk cId="2002262374" sldId="323"/>
            <ac:picMk id="1026" creationId="{AA649279-8A28-9141-BFC2-E686590D312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E1043-222F-FF4B-9426-B1E5345BD97A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E7858-3925-F24E-83CC-23A3F7842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19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Hypervisors and orchestration are explained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7858-3925-F24E-83CC-23A3F7842C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55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Latency due to extra layer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7858-3925-F24E-83CC-23A3F7842C7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61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WMI is Windows Management Instrumentation an extension to the Windows Driver Model and subset of PowerShell giving access to system monitoring tools and remote administration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7858-3925-F24E-83CC-23A3F7842C7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60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Docker Hub is an opensource registry for holding individual and shared images.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7858-3925-F24E-83CC-23A3F7842C7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78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39599-BA86-AD4D-BFB8-3A0ADAC2D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EC698-B0F6-0348-83A8-27CCA4550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6D9B1-D72D-D645-A3B8-5B16CB64D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B73F5-602B-1B45-A7C3-620CFA86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9BC5D-29BC-B540-B4E9-D2DFCEC9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E6053-683B-944E-90AC-12911C50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30CFC-6F21-4D42-8B64-BF258FD3C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9C3B1-07AD-0247-A663-E070CB361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457D1-DA7C-A048-84DC-8A55F5990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149D0-9CAF-3F4D-9022-C4F17528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6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331164-5A17-DD41-971A-71F6A30570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2F257-1B0E-AD4B-87BE-97BB51AC8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07CA0-BB1D-8D4B-B304-E472BCBD7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EB8FB-9DF5-0D48-9856-E579DEBDF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353C1-1792-4649-AF64-312ED230C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7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98DBE-3DA6-6843-B18A-0C12EA895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E8B26-06BF-3C49-AE1E-D1247D2CC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8B8A8-DA48-AB40-BD95-C70379211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3D902-AFC6-C742-A5D2-1210F1C77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8D8A7-1165-4443-A122-FEB76945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7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98D1D-FF20-444E-BAE0-E4434AE4E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B2670-B233-E640-8A79-E073D46BC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2AA90-1FE8-9148-B13F-37A85BA18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21276-7BB3-0D4C-8EBA-8D22BE2C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10E87-1B9A-BA46-BFE2-1DCC271A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1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87B1D-DE33-264E-9202-BFE9E45F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5D7BC-4BE9-9444-9485-C81A371CB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CA21DF-400D-E44E-B45A-8C8E2ED00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CA67C-5156-C243-A007-5FEFAB766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AA0E9-DA14-5B42-AA64-DAD9E311F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608D6-99A5-9848-A505-A3337182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53BA0-F92A-1D4F-B601-47CF0DC51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E6B93-ED99-9343-B5E6-DAF24985E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208CF-AEB2-D743-BDCA-7AE684CC9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AE64CC-B022-3844-A885-C6E741195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A225BD-7E09-E24B-9464-14D10B0E0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46A4DB-702E-4944-8018-108715BE5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182C0-1D7A-5E40-B5E3-B6594C22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422B6E-CFEF-BF42-9985-05AC748F7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78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635FB-9CF8-054A-A97C-BF4C4D62F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38B957-892B-AA44-B91F-7E5E301E6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BBDF29-4B1A-7849-93B4-C39AA38B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318F2A-ABB2-5449-A885-14BD88E7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9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5F7AED-F6B6-1E46-945E-B9C27ECC8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03A227-2590-E644-AF99-9F0501B5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DE034-408D-1E45-A854-F5510381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6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D678E-4376-CF4F-8FFC-03E5C6C8F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614E4-B276-644A-9E53-1B9DDC1D3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17942-DAA2-3C4C-8CAA-3A3A4CD50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73C32-4092-6642-B01E-8674DEA6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F48E4-092C-2B40-9E25-B8DE12CF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1786A-D6A8-A842-9F5F-910514327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6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529E0-01E3-6C4F-A2ED-E57E57A0D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8CC20-B95D-864F-9EBD-70BB24456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86A8F-E198-B242-AA23-067420B97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9F4C1-930F-BB44-BFA1-C63AC40EE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DFADA-F33E-D646-AA52-D1A1F4C0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C9086-E381-B54A-9760-1F84E09B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0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9BC3D9-A340-5A4C-A6DD-23B56FA19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31BA7-432B-2A42-872D-2D2026967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CA2EE-C32C-4545-9827-59FAC7EE7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9894E-EBB1-FD48-9BBC-B56B05B3E990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61985-3447-184A-9458-48F72D4D18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E3E0-694C-D643-ADEC-2A6A68210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EA4655-CB46-0544-B73D-859810E0A0E7}"/>
              </a:ext>
            </a:extLst>
          </p:cNvPr>
          <p:cNvSpPr/>
          <p:nvPr userDrawn="1"/>
        </p:nvSpPr>
        <p:spPr>
          <a:xfrm rot="5400000">
            <a:off x="5740435" y="-5770529"/>
            <a:ext cx="711130" cy="12192001"/>
          </a:xfrm>
          <a:prstGeom prst="rect">
            <a:avLst/>
          </a:prstGeom>
          <a:solidFill>
            <a:srgbClr val="2233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36AD38-66E3-C448-AF96-49668BAB04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55" t="3290" r="1579" b="6172"/>
          <a:stretch/>
        </p:blipFill>
        <p:spPr>
          <a:xfrm>
            <a:off x="12500" y="-22917"/>
            <a:ext cx="834793" cy="69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19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virtualization/hyper-v-on-windows/about/supported-guest-o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65F55-2BFF-4126-AE02-F5AA42C19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881" y="1130112"/>
            <a:ext cx="10022237" cy="2387600"/>
          </a:xfrm>
        </p:spPr>
        <p:txBody>
          <a:bodyPr>
            <a:normAutofit/>
          </a:bodyPr>
          <a:lstStyle/>
          <a:p>
            <a:r>
              <a:rPr lang="en-GB" sz="4400" dirty="0">
                <a:latin typeface="Microsoft Sans Serif"/>
                <a:ea typeface="Microsoft Sans Serif"/>
                <a:cs typeface="Microsoft Sans Serif"/>
              </a:rPr>
              <a:t>Operating Systems and Architecture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7BA68-6289-4EAC-A555-791DA44D98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(UFCFCU-30-1)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5C1695-5985-BC40-9B0C-2C93B4287676}"/>
              </a:ext>
            </a:extLst>
          </p:cNvPr>
          <p:cNvSpPr/>
          <p:nvPr/>
        </p:nvSpPr>
        <p:spPr>
          <a:xfrm>
            <a:off x="1524000" y="163220"/>
            <a:ext cx="29990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computer architecture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186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r>
              <a:rPr lang="en-GB" dirty="0"/>
              <a:t>Intel VT-x and AMD-V respectively, provide extensions necessary to run unmodified guest virtual machines</a:t>
            </a:r>
            <a:br>
              <a:rPr lang="en-GB" dirty="0"/>
            </a:br>
            <a:r>
              <a:rPr lang="en-GB" dirty="0"/>
              <a:t> </a:t>
            </a:r>
          </a:p>
          <a:p>
            <a:r>
              <a:rPr lang="en-GB" dirty="0"/>
              <a:t>These processors provide an additional privilege mode (referred to as ring -1) above ring 0 </a:t>
            </a:r>
          </a:p>
          <a:p>
            <a:endParaRPr lang="en-GB" dirty="0"/>
          </a:p>
          <a:p>
            <a:r>
              <a:rPr lang="en-GB" dirty="0"/>
              <a:t>The hypervisor can operate in ring -1</a:t>
            </a:r>
          </a:p>
          <a:p>
            <a:endParaRPr lang="en-GB" dirty="0"/>
          </a:p>
          <a:p>
            <a:r>
              <a:rPr lang="en-GB" dirty="0"/>
              <a:t>ring 0 is then available for unmodified guest operating systems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7722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hypervisors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40947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Type 1 hypervisor is bare metal</a:t>
            </a:r>
          </a:p>
          <a:p>
            <a:pPr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Runs directly on the hardware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Replaces the host operating system  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Very efficient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Suited to servers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More secure (no host OS vulnerabilities)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VDI virtual desktop integration</a:t>
            </a:r>
          </a:p>
          <a:p>
            <a:pPr lvl="2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Multiple desktops</a:t>
            </a:r>
          </a:p>
          <a:p>
            <a:pPr lvl="2"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Example is </a:t>
            </a:r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</a:rPr>
              <a:t>ESXi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, Hyper-V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7722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hypervisors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58D733E-59EB-7048-91E8-91927A8E68E7}"/>
              </a:ext>
            </a:extLst>
          </p:cNvPr>
          <p:cNvSpPr/>
          <p:nvPr/>
        </p:nvSpPr>
        <p:spPr>
          <a:xfrm>
            <a:off x="8614064" y="4052455"/>
            <a:ext cx="2015837" cy="519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7C25EC-3B8F-A946-A756-EBE3C98F0080}"/>
              </a:ext>
            </a:extLst>
          </p:cNvPr>
          <p:cNvSpPr/>
          <p:nvPr/>
        </p:nvSpPr>
        <p:spPr>
          <a:xfrm>
            <a:off x="8614064" y="3428242"/>
            <a:ext cx="2015837" cy="519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Hypervisor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B323D4-6FBF-CD48-B022-D2D6C7AEE385}"/>
              </a:ext>
            </a:extLst>
          </p:cNvPr>
          <p:cNvSpPr/>
          <p:nvPr/>
        </p:nvSpPr>
        <p:spPr>
          <a:xfrm>
            <a:off x="8614063" y="2743958"/>
            <a:ext cx="914401" cy="519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Guest OS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DBCC740-1F52-4142-B20C-E7E4C50E8E75}"/>
              </a:ext>
            </a:extLst>
          </p:cNvPr>
          <p:cNvSpPr/>
          <p:nvPr/>
        </p:nvSpPr>
        <p:spPr>
          <a:xfrm>
            <a:off x="9715500" y="2743958"/>
            <a:ext cx="914401" cy="519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Guest OS</a:t>
            </a:r>
          </a:p>
        </p:txBody>
      </p:sp>
    </p:spTree>
    <p:extLst>
      <p:ext uri="{BB962C8B-B14F-4D97-AF65-F5344CB8AC3E}">
        <p14:creationId xmlns:p14="http://schemas.microsoft.com/office/powerpoint/2010/main" val="2936999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Type 2 hypervisor is an application on the host OS</a:t>
            </a:r>
          </a:p>
          <a:p>
            <a:pPr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More suitable for desktops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Easy to have an alternative OS</a:t>
            </a:r>
          </a:p>
          <a:p>
            <a:pPr lvl="2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Windows on macOS or Linux</a:t>
            </a:r>
          </a:p>
          <a:p>
            <a:pPr lvl="2"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Example is VirtualBox</a:t>
            </a:r>
          </a:p>
          <a:p>
            <a:pPr lvl="1"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Latency issues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Security risk if host OS compromised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7722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hypervisors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58D733E-59EB-7048-91E8-91927A8E68E7}"/>
              </a:ext>
            </a:extLst>
          </p:cNvPr>
          <p:cNvSpPr/>
          <p:nvPr/>
        </p:nvSpPr>
        <p:spPr>
          <a:xfrm>
            <a:off x="8614062" y="4052455"/>
            <a:ext cx="2015837" cy="519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Host OS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7C25EC-3B8F-A946-A756-EBE3C98F0080}"/>
              </a:ext>
            </a:extLst>
          </p:cNvPr>
          <p:cNvSpPr/>
          <p:nvPr/>
        </p:nvSpPr>
        <p:spPr>
          <a:xfrm>
            <a:off x="8614063" y="3428242"/>
            <a:ext cx="2015837" cy="519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Hypervisor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B323D4-6FBF-CD48-B022-D2D6C7AEE385}"/>
              </a:ext>
            </a:extLst>
          </p:cNvPr>
          <p:cNvSpPr/>
          <p:nvPr/>
        </p:nvSpPr>
        <p:spPr>
          <a:xfrm>
            <a:off x="8614063" y="2743958"/>
            <a:ext cx="914401" cy="519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Guest OS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DBCC740-1F52-4142-B20C-E7E4C50E8E75}"/>
              </a:ext>
            </a:extLst>
          </p:cNvPr>
          <p:cNvSpPr/>
          <p:nvPr/>
        </p:nvSpPr>
        <p:spPr>
          <a:xfrm>
            <a:off x="9715500" y="2743958"/>
            <a:ext cx="914401" cy="519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Guest OS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17E692-0B06-5444-A47E-BF2FF2AC271E}"/>
              </a:ext>
            </a:extLst>
          </p:cNvPr>
          <p:cNvSpPr/>
          <p:nvPr/>
        </p:nvSpPr>
        <p:spPr>
          <a:xfrm>
            <a:off x="8614064" y="4676668"/>
            <a:ext cx="2015837" cy="519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</a:p>
        </p:txBody>
      </p:sp>
    </p:spTree>
    <p:extLst>
      <p:ext uri="{BB962C8B-B14F-4D97-AF65-F5344CB8AC3E}">
        <p14:creationId xmlns:p14="http://schemas.microsoft.com/office/powerpoint/2010/main" val="1040368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3526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 err="1">
                <a:solidFill>
                  <a:srgbClr val="F1307C"/>
                </a:solidFill>
                <a:latin typeface="Helvetica "/>
                <a:cs typeface="Gotham Book" pitchFamily="50" charset="0"/>
              </a:rPr>
              <a:t>hyper-V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  <p:pic>
        <p:nvPicPr>
          <p:cNvPr id="1028" name="Picture 4" descr="Hypervisor (Hyper-V) Architecture">
            <a:extLst>
              <a:ext uri="{FF2B5EF4-FFF2-40B4-BE49-F238E27FC236}">
                <a16:creationId xmlns:a16="http://schemas.microsoft.com/office/drawing/2014/main" id="{9AE21155-D5AD-7440-B572-35E780CCD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2662" y="747995"/>
            <a:ext cx="7556500" cy="591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2681A05-A939-3743-A992-49C736EB0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3151909" cy="5262496"/>
          </a:xfrm>
        </p:spPr>
        <p:txBody>
          <a:bodyPr>
            <a:normAutofit/>
          </a:bodyPr>
          <a:lstStyle/>
          <a:p>
            <a:pPr fontAlgn="base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partition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a unit of isolation </a:t>
            </a:r>
          </a:p>
          <a:p>
            <a:pPr fontAlgn="base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is allocated physical memory address space and virtual processors </a:t>
            </a:r>
          </a:p>
          <a:p>
            <a:pPr fontAlgn="base"/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parent owns the hardware and controls operations</a:t>
            </a:r>
          </a:p>
          <a:p>
            <a:pPr fontAlgn="base"/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Guests run in child partitions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88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3526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 err="1">
                <a:solidFill>
                  <a:srgbClr val="F1307C"/>
                </a:solidFill>
                <a:latin typeface="Helvetica "/>
                <a:cs typeface="Gotham Book" pitchFamily="50" charset="0"/>
              </a:rPr>
              <a:t>hyper-V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B46119A-03B1-714D-89A5-A7DF98B1DD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359550"/>
              </p:ext>
            </p:extLst>
          </p:nvPr>
        </p:nvGraphicFramePr>
        <p:xfrm>
          <a:off x="960603" y="1036039"/>
          <a:ext cx="10188842" cy="5021950"/>
        </p:xfrm>
        <a:graphic>
          <a:graphicData uri="http://schemas.openxmlformats.org/drawingml/2006/table">
            <a:tbl>
              <a:tblPr/>
              <a:tblGrid>
                <a:gridCol w="3453976">
                  <a:extLst>
                    <a:ext uri="{9D8B030D-6E8A-4147-A177-3AD203B41FA5}">
                      <a16:colId xmlns:a16="http://schemas.microsoft.com/office/drawing/2014/main" val="3701225943"/>
                    </a:ext>
                  </a:extLst>
                </a:gridCol>
                <a:gridCol w="6734866">
                  <a:extLst>
                    <a:ext uri="{9D8B030D-6E8A-4147-A177-3AD203B41FA5}">
                      <a16:colId xmlns:a16="http://schemas.microsoft.com/office/drawing/2014/main" val="396492840"/>
                    </a:ext>
                  </a:extLst>
                </a:gridCol>
              </a:tblGrid>
              <a:tr h="242250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dirty="0">
                          <a:effectLst/>
                        </a:rPr>
                        <a:t>Component</a:t>
                      </a:r>
                    </a:p>
                  </a:txBody>
                  <a:tcPr marL="10542" marR="10542" marT="3163" marB="316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>
                          <a:effectLst/>
                        </a:rPr>
                        <a:t>Description</a:t>
                      </a:r>
                      <a:endParaRPr lang="en-GB" sz="1600">
                        <a:effectLst/>
                      </a:endParaRPr>
                    </a:p>
                  </a:txBody>
                  <a:tcPr marL="10542" marR="10542" marT="3163" marB="316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302914"/>
                  </a:ext>
                </a:extLst>
              </a:tr>
              <a:tr h="539826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>
                          <a:effectLst/>
                        </a:rPr>
                        <a:t>Virtual Machine Management Service (VMM Service) </a:t>
                      </a:r>
                    </a:p>
                  </a:txBody>
                  <a:tcPr marL="10542" marR="10542" marT="3163" marB="316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dirty="0">
                          <a:effectLst/>
                        </a:rPr>
                        <a:t>Manages the state of virtual machines running in the child partitions</a:t>
                      </a:r>
                    </a:p>
                  </a:txBody>
                  <a:tcPr marL="10542" marR="10542" marT="3163" marB="316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61443"/>
                  </a:ext>
                </a:extLst>
              </a:tr>
              <a:tr h="794982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>
                          <a:effectLst/>
                        </a:rPr>
                        <a:t>Virtual Machine Worker Process </a:t>
                      </a:r>
                    </a:p>
                  </a:txBody>
                  <a:tcPr marL="10542" marR="10542" marT="3163" marB="316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dirty="0">
                          <a:effectLst/>
                        </a:rPr>
                        <a:t>The Virtual Machine Worker Process manages creating, configuring, running, pausing, resuming, saving, restoring and snapshotting the associated virtual machine. </a:t>
                      </a:r>
                    </a:p>
                  </a:txBody>
                  <a:tcPr marL="10542" marR="10542" marT="3163" marB="316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338203"/>
                  </a:ext>
                </a:extLst>
              </a:tr>
              <a:tr h="539826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>
                          <a:effectLst/>
                        </a:rPr>
                        <a:t>Virtual Devices </a:t>
                      </a:r>
                    </a:p>
                  </a:txBody>
                  <a:tcPr marL="10542" marR="10542" marT="3163" marB="316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dirty="0">
                          <a:effectLst/>
                        </a:rPr>
                        <a:t>Virtual Devices are managed by the Virtual Motherboard (VMB). Virtual Motherboards are contained within the Virtual Machine Worker Processes, </a:t>
                      </a:r>
                    </a:p>
                  </a:txBody>
                  <a:tcPr marL="10542" marR="10542" marT="3163" marB="316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718255"/>
                  </a:ext>
                </a:extLst>
              </a:tr>
              <a:tr h="714500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>
                          <a:effectLst/>
                        </a:rPr>
                        <a:t>Virtual Infrastructure Driver </a:t>
                      </a:r>
                    </a:p>
                  </a:txBody>
                  <a:tcPr marL="10542" marR="10542" marT="3163" marB="316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dirty="0">
                          <a:effectLst/>
                        </a:rPr>
                        <a:t>Operates in kernel mode (i.e. in the privileged CPU ring) and provides partition, memory and processor management for the virtual machines running in the child partitions. </a:t>
                      </a:r>
                    </a:p>
                  </a:txBody>
                  <a:tcPr marL="10542" marR="10542" marT="3163" marB="316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223319"/>
                  </a:ext>
                </a:extLst>
              </a:tr>
              <a:tr h="539826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>
                          <a:effectLst/>
                        </a:rPr>
                        <a:t>Windows Hypervisor Interface Library </a:t>
                      </a:r>
                    </a:p>
                  </a:txBody>
                  <a:tcPr marL="10542" marR="10542" marT="3163" marB="316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dirty="0">
                          <a:effectLst/>
                        </a:rPr>
                        <a:t>Allows the operating system’s drivers to access the hypervisor using standard Windows API calls instead of </a:t>
                      </a:r>
                      <a:r>
                        <a:rPr lang="en-GB" sz="1600" dirty="0" err="1">
                          <a:effectLst/>
                        </a:rPr>
                        <a:t>hypercalls</a:t>
                      </a:r>
                      <a:r>
                        <a:rPr lang="en-GB" sz="1600" dirty="0">
                          <a:effectLst/>
                        </a:rPr>
                        <a:t>.</a:t>
                      </a:r>
                    </a:p>
                  </a:txBody>
                  <a:tcPr marL="10542" marR="10542" marT="3163" marB="316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526059"/>
                  </a:ext>
                </a:extLst>
              </a:tr>
              <a:tr h="539826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>
                          <a:effectLst/>
                        </a:rPr>
                        <a:t>VMBus </a:t>
                      </a:r>
                    </a:p>
                  </a:txBody>
                  <a:tcPr marL="10542" marR="10542" marT="3163" marB="316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>
                          <a:effectLst/>
                        </a:rPr>
                        <a:t>Part of Hyper-V Integration Services, the VMBus facilitates highly optimized communication between child partitions and the parent partition.</a:t>
                      </a:r>
                    </a:p>
                  </a:txBody>
                  <a:tcPr marL="10542" marR="10542" marT="3163" marB="316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386852"/>
                  </a:ext>
                </a:extLst>
              </a:tr>
              <a:tr h="539826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>
                          <a:effectLst/>
                        </a:rPr>
                        <a:t>Virtualization Service Providers </a:t>
                      </a:r>
                    </a:p>
                  </a:txBody>
                  <a:tcPr marL="10542" marR="10542" marT="3163" marB="316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>
                          <a:effectLst/>
                        </a:rPr>
                        <a:t>Resides in the parent partition and provides synthetic device support via the VMBus to Virtual Service Clients (VSCs) running in child partitions.</a:t>
                      </a:r>
                    </a:p>
                  </a:txBody>
                  <a:tcPr marL="10542" marR="10542" marT="3163" marB="316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503279"/>
                  </a:ext>
                </a:extLst>
              </a:tr>
              <a:tr h="539826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dirty="0">
                          <a:effectLst/>
                        </a:rPr>
                        <a:t>Virtualization Service Clients </a:t>
                      </a:r>
                    </a:p>
                  </a:txBody>
                  <a:tcPr marL="10542" marR="10542" marT="3163" marB="316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dirty="0">
                          <a:effectLst/>
                        </a:rPr>
                        <a:t>Virtualization Service Clients  fulfil the child partition’s device access requests.</a:t>
                      </a:r>
                    </a:p>
                  </a:txBody>
                  <a:tcPr marL="10542" marR="10542" marT="3163" marB="316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734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140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The parent partition:</a:t>
            </a:r>
          </a:p>
          <a:p>
            <a:pPr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Creates and manages child partitions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Provides an interface for remote management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Manages and assigns devices (except CPU and physical memory)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Shares hardware resources it owns with the child partitions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Handles power management, plug and play and event logging</a:t>
            </a:r>
          </a:p>
          <a:p>
            <a:pPr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Supported guest OS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hlinkClick r:id="rId2"/>
              </a:rPr>
              <a:t>https://docs.microsoft.com/en-us/virtualization/hyper-v-on-windows/about/supported-guest-os</a:t>
            </a: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lvl="1" indent="0" fontAlgn="base">
              <a:buNone/>
            </a:pP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3526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 err="1">
                <a:solidFill>
                  <a:srgbClr val="F1307C"/>
                </a:solidFill>
                <a:latin typeface="Helvetica "/>
                <a:cs typeface="Gotham Book" pitchFamily="50" charset="0"/>
              </a:rPr>
              <a:t>hyper-V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0892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5604164" cy="5262496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OS level virtualisation</a:t>
            </a:r>
          </a:p>
          <a:p>
            <a:pPr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dirty="0"/>
              <a:t>Containers provide a way to virtualise an OS so that multiple workloads can run on a single OS instance</a:t>
            </a:r>
          </a:p>
          <a:p>
            <a:pPr fontAlgn="base"/>
            <a:r>
              <a:rPr lang="en-GB" dirty="0"/>
              <a:t>Each container shares the host OS kernel and, usually, the binaries and libraries, too. Shared components are read-only.</a:t>
            </a: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Containers have to run the same OS as the host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6446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containers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  <p:pic>
        <p:nvPicPr>
          <p:cNvPr id="1026" name="Picture 2" descr="Shipping containers">
            <a:extLst>
              <a:ext uri="{FF2B5EF4-FFF2-40B4-BE49-F238E27FC236}">
                <a16:creationId xmlns:a16="http://schemas.microsoft.com/office/drawing/2014/main" id="{7E78660D-7661-824C-AA68-D696C8BC69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800" y="1143000"/>
            <a:ext cx="4064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779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6944592" cy="5262496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GB" dirty="0"/>
              <a:t>Docker is an open platform for developing, shipping, and running applications</a:t>
            </a:r>
          </a:p>
          <a:p>
            <a:pPr fontAlgn="base"/>
            <a:r>
              <a:rPr lang="en-GB" dirty="0"/>
              <a:t>Docker packages and runs an application in a loosely isolated environment called a container</a:t>
            </a:r>
          </a:p>
          <a:p>
            <a:pPr fontAlgn="base"/>
            <a:r>
              <a:rPr lang="en-GB" dirty="0"/>
              <a:t>Isolation and security allow many containers to run simultaneously on a given host</a:t>
            </a:r>
          </a:p>
          <a:p>
            <a:pPr fontAlgn="base"/>
            <a:r>
              <a:rPr lang="en-GB" dirty="0"/>
              <a:t>Containers are lightweight because they don’t need the extra load of a hypervisor</a:t>
            </a:r>
            <a:br>
              <a:rPr lang="en-GB" dirty="0"/>
            </a:br>
            <a:r>
              <a:rPr lang="en-GB" dirty="0"/>
              <a:t>(VM image 10-20GB, container 10-20 MB)</a:t>
            </a: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Containers can run in VMs</a:t>
            </a: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Containers are suited to high load, cloud applications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6446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containers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  <p:pic>
        <p:nvPicPr>
          <p:cNvPr id="6146" name="Picture 2" descr="Marek Goldmann | Docker and Fedora">
            <a:extLst>
              <a:ext uri="{FF2B5EF4-FFF2-40B4-BE49-F238E27FC236}">
                <a16:creationId xmlns:a16="http://schemas.microsoft.com/office/drawing/2014/main" id="{55490938-E32B-4249-AD2E-F9682281A6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841" y="957329"/>
            <a:ext cx="3386960" cy="2802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3016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6030191" cy="5262496"/>
          </a:xfrm>
        </p:spPr>
        <p:txBody>
          <a:bodyPr>
            <a:normAutofit/>
          </a:bodyPr>
          <a:lstStyle/>
          <a:p>
            <a:pPr fontAlgn="base"/>
            <a:r>
              <a:rPr lang="en-GB" dirty="0"/>
              <a:t>An image is a read-only template with instructions for creating a Docker container</a:t>
            </a:r>
          </a:p>
          <a:p>
            <a:pPr fontAlgn="base"/>
            <a:r>
              <a:rPr lang="en-GB" dirty="0"/>
              <a:t>A container is a runnable instance of an image</a:t>
            </a:r>
          </a:p>
          <a:p>
            <a:pPr fontAlgn="base"/>
            <a:r>
              <a:rPr lang="en-GB" dirty="0"/>
              <a:t>Containers can be created, started, stopped, moved, or deleted using the Docker API or CLI</a:t>
            </a: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The REST API is for web services</a:t>
            </a: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The daemon carries out the operations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6446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containers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  <p:pic>
        <p:nvPicPr>
          <p:cNvPr id="8194" name="Picture 2" descr="Docker Engine Components Flow">
            <a:extLst>
              <a:ext uri="{FF2B5EF4-FFF2-40B4-BE49-F238E27FC236}">
                <a16:creationId xmlns:a16="http://schemas.microsoft.com/office/drawing/2014/main" id="{86797C4F-CD99-6A44-B398-B2CA0A9CA3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613" y="638175"/>
            <a:ext cx="4974006" cy="3892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284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643755" cy="5262496"/>
          </a:xfrm>
        </p:spPr>
        <p:txBody>
          <a:bodyPr>
            <a:normAutofit/>
          </a:bodyPr>
          <a:lstStyle/>
          <a:p>
            <a:pPr fontAlgn="base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Images are held in a registry</a:t>
            </a: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base image, e.g. Ubuntu, can be the starting point for developing the required image</a:t>
            </a: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run command with an image in Docker will: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new container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Allocate a read/write file system to the container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network interface to the default host network and allocate an IP address to the container 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the container and any specified application in the run command</a:t>
            </a:r>
          </a:p>
          <a:p>
            <a:pPr lvl="1"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up can be in seconds due to the lightweight container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6446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containers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44198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After completing this section of the module you will be able to: 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</a:endParaRPr>
          </a:p>
          <a:p>
            <a:r>
              <a:rPr lang="en-GB" dirty="0"/>
              <a:t>Describe and explain the purposes and implementation of operating systems. </a:t>
            </a:r>
          </a:p>
          <a:p>
            <a:pPr marL="457200" lvl="1" indent="0">
              <a:buNone/>
            </a:pPr>
            <a:endParaRPr lang="en-GB" dirty="0">
              <a:latin typeface="Arial" panose="020B0604020202020204" pitchFamily="34" charset="0"/>
            </a:endParaRPr>
          </a:p>
          <a:p>
            <a:pPr lvl="1"/>
            <a:r>
              <a:rPr lang="en-GB" dirty="0">
                <a:latin typeface="Arial" panose="020B0604020202020204" pitchFamily="34" charset="0"/>
              </a:rPr>
              <a:t>Virtualised architectures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5727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outcomes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376838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957329"/>
            <a:ext cx="6497782" cy="5588944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Docker and Windows</a:t>
            </a:r>
          </a:p>
          <a:p>
            <a:pPr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Windows Server 2016 (and later) comes with Docker Engine – Enterprise</a:t>
            </a: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Docker Desktop runs on Windows 10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Uses the same commands and UI in Windows as on Linux environments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Different versions of IIS/.NET can coexist on a single system with container isolation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Complementary with Hyper-V virtualization 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Takes advantage of new smaller base images in Windows Server 1709, 1803 and Windows Server 2019: 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Windows Server Core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Nano Server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6446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containers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02067867-6689-C046-9C6B-5C76725C0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895" y="0"/>
            <a:ext cx="5274396" cy="436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58921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9542317" cy="5262496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Orchestration</a:t>
            </a:r>
          </a:p>
          <a:p>
            <a:pPr fontAlgn="base"/>
            <a:r>
              <a:rPr lang="en-GB" dirty="0"/>
              <a:t>In a production environment, the containers that run the applications need to be managed to ensure that there is no downtime</a:t>
            </a:r>
          </a:p>
          <a:p>
            <a:pPr fontAlgn="base"/>
            <a:r>
              <a:rPr lang="en-GB" dirty="0"/>
              <a:t>Kubernetes </a:t>
            </a:r>
          </a:p>
          <a:p>
            <a:pPr lvl="1" fontAlgn="base"/>
            <a:r>
              <a:rPr lang="en-GB" dirty="0"/>
              <a:t>provides a framework to run distributed systems resiliently. It takes care of scaling and failover for the application</a:t>
            </a:r>
          </a:p>
          <a:p>
            <a:pPr lvl="1" fontAlgn="base"/>
            <a:r>
              <a:rPr lang="en-GB" dirty="0"/>
              <a:t>can expose a container using the DNS name or IP address. It is able to load balance and distribute the network traffic so that the deployment is stable.</a:t>
            </a:r>
          </a:p>
          <a:p>
            <a:pPr lvl="1" fontAlgn="base"/>
            <a:r>
              <a:rPr lang="en-GB" dirty="0"/>
              <a:t>can automatically create new containers for a deployment, remove existing containers and adopt all their resources to the new container</a:t>
            </a:r>
          </a:p>
          <a:p>
            <a:pPr lvl="1" fontAlgn="base"/>
            <a:r>
              <a:rPr lang="en-GB" dirty="0"/>
              <a:t>can automatically fit containers onto hardware nodes to make the best use of resources.</a:t>
            </a:r>
          </a:p>
          <a:p>
            <a:pPr lvl="1" fontAlgn="base"/>
            <a:r>
              <a:rPr lang="en-GB" dirty="0"/>
              <a:t>can restart containers that fail, replace containers and kill containers that don't respond to a user-defined health check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6446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containers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  <p:pic>
        <p:nvPicPr>
          <p:cNvPr id="1026" name="Picture 2" descr="Kubernetes on AWS | AWS">
            <a:extLst>
              <a:ext uri="{FF2B5EF4-FFF2-40B4-BE49-F238E27FC236}">
                <a16:creationId xmlns:a16="http://schemas.microsoft.com/office/drawing/2014/main" id="{AA649279-8A28-9141-BFC2-E686590D3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7858" y="957329"/>
            <a:ext cx="1587666" cy="1203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426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7911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comparison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798FAC2C-EAE3-6344-9BE7-0615313A8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978086"/>
              </p:ext>
            </p:extLst>
          </p:nvPr>
        </p:nvGraphicFramePr>
        <p:xfrm>
          <a:off x="837045" y="875530"/>
          <a:ext cx="8127999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41423365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9909482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2184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VM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Container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922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Isolation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Lightweight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316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Complete 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Tailored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782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Guests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Same as host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593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233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 up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Seconds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393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Uses a 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Much less than VM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969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Less secure than VM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991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8349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9542317" cy="5262496"/>
          </a:xfrm>
        </p:spPr>
        <p:txBody>
          <a:bodyPr>
            <a:normAutofit/>
          </a:bodyPr>
          <a:lstStyle/>
          <a:p>
            <a:pPr fontAlgn="base"/>
            <a:r>
              <a:rPr lang="en-GB" dirty="0">
                <a:solidFill>
                  <a:srgbClr val="000000"/>
                </a:solidFill>
              </a:rPr>
              <a:t>Two virtualisation architectures</a:t>
            </a:r>
          </a:p>
          <a:p>
            <a:pPr fontAlgn="base"/>
            <a:endParaRPr lang="en-GB" dirty="0">
              <a:solidFill>
                <a:srgbClr val="000000"/>
              </a:solidFill>
            </a:endParaRPr>
          </a:p>
          <a:p>
            <a:pPr fontAlgn="base"/>
            <a:r>
              <a:rPr lang="en-GB" dirty="0">
                <a:solidFill>
                  <a:srgbClr val="000000"/>
                </a:solidFill>
              </a:rPr>
              <a:t>Virtual Machines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</a:rPr>
              <a:t>Type 1 hypervisor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</a:rPr>
              <a:t>Type 2 hypervisor</a:t>
            </a:r>
          </a:p>
          <a:p>
            <a:pPr fontAlgn="base"/>
            <a:r>
              <a:rPr lang="en-GB" dirty="0">
                <a:solidFill>
                  <a:srgbClr val="000000"/>
                </a:solidFill>
              </a:rPr>
              <a:t>Containers</a:t>
            </a:r>
          </a:p>
          <a:p>
            <a:pPr fontAlgn="base"/>
            <a:endParaRPr lang="en-GB" dirty="0">
              <a:solidFill>
                <a:srgbClr val="000000"/>
              </a:solidFill>
            </a:endParaRPr>
          </a:p>
          <a:p>
            <a:pPr fontAlgn="base"/>
            <a:r>
              <a:rPr lang="en-GB" dirty="0">
                <a:solidFill>
                  <a:srgbClr val="000000"/>
                </a:solidFill>
              </a:rPr>
              <a:t>How they work and what they are suited to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5227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summary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02262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Virtual memory has already been covered (day 10)</a:t>
            </a:r>
          </a:p>
          <a:p>
            <a:pPr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We will cover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Full virtualisation: Virtual Machines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OS level virtualisation - Containers</a:t>
            </a:r>
          </a:p>
          <a:p>
            <a:pPr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dirty="0"/>
              <a:t>Virtual machines and Containers are two ways of deploying multiple, isolated services on a single platform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9713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Architectures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5591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 fontScale="92500"/>
          </a:bodyPr>
          <a:lstStyle/>
          <a:p>
            <a:pPr fontAlgn="base"/>
            <a:r>
              <a:rPr lang="en-GB" dirty="0"/>
              <a:t>Under nearly all conditions, the demands of a workload do not exactly match the CPU, memory or storage capacity of a physical server</a:t>
            </a:r>
          </a:p>
          <a:p>
            <a:pPr fontAlgn="base"/>
            <a:r>
              <a:rPr lang="en-GB" dirty="0">
                <a:solidFill>
                  <a:srgbClr val="000000"/>
                </a:solidFill>
              </a:rPr>
              <a:t>Consequently hardware is often over specified and under utilised</a:t>
            </a:r>
          </a:p>
          <a:p>
            <a:pPr fontAlgn="base"/>
            <a:endParaRPr lang="en-GB" dirty="0">
              <a:solidFill>
                <a:srgbClr val="000000"/>
              </a:solidFill>
            </a:endParaRPr>
          </a:p>
          <a:p>
            <a:pPr fontAlgn="base"/>
            <a:r>
              <a:rPr lang="en-GB" dirty="0">
                <a:solidFill>
                  <a:srgbClr val="000000"/>
                </a:solidFill>
              </a:rPr>
              <a:t>Virtualisation allows multiple workloads to run on a single machine, securely and without interfering with each other</a:t>
            </a:r>
          </a:p>
          <a:p>
            <a:pPr fontAlgn="base"/>
            <a:endParaRPr lang="en-GB" dirty="0">
              <a:solidFill>
                <a:srgbClr val="000000"/>
              </a:solidFill>
            </a:endParaRPr>
          </a:p>
          <a:p>
            <a:pPr fontAlgn="base"/>
            <a:r>
              <a:rPr lang="en-GB" dirty="0">
                <a:solidFill>
                  <a:srgbClr val="000000"/>
                </a:solidFill>
              </a:rPr>
              <a:t>In full virtualisation the complete OS kernel, services and application stack runs in a virtual machine</a:t>
            </a:r>
            <a:br>
              <a:rPr lang="en-GB" dirty="0">
                <a:solidFill>
                  <a:srgbClr val="000000"/>
                </a:solidFill>
              </a:rPr>
            </a:br>
            <a:endParaRPr lang="en-GB" dirty="0">
              <a:solidFill>
                <a:srgbClr val="000000"/>
              </a:solidFill>
            </a:endParaRPr>
          </a:p>
          <a:p>
            <a:pPr fontAlgn="base"/>
            <a:r>
              <a:rPr lang="en-GB" dirty="0">
                <a:solidFill>
                  <a:srgbClr val="000000"/>
                </a:solidFill>
              </a:rPr>
              <a:t>A container runs in user mode. Only the application, required APIs and services are present. The OS and kernel are in the host machine.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3901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Purpose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1059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7911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comparison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EA64F7-6577-A84F-A973-A570D3979B5C}"/>
              </a:ext>
            </a:extLst>
          </p:cNvPr>
          <p:cNvSpPr/>
          <p:nvPr/>
        </p:nvSpPr>
        <p:spPr>
          <a:xfrm>
            <a:off x="862445" y="2481388"/>
            <a:ext cx="9757063" cy="342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Hypervisor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EBB636-59BE-CD43-9E30-D7C080E6C02C}"/>
              </a:ext>
            </a:extLst>
          </p:cNvPr>
          <p:cNvSpPr/>
          <p:nvPr/>
        </p:nvSpPr>
        <p:spPr>
          <a:xfrm>
            <a:off x="862444" y="1958379"/>
            <a:ext cx="4374573" cy="342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Kernel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FB17BD-1F67-6B4A-9010-7567E172DD5F}"/>
              </a:ext>
            </a:extLst>
          </p:cNvPr>
          <p:cNvSpPr/>
          <p:nvPr/>
        </p:nvSpPr>
        <p:spPr>
          <a:xfrm>
            <a:off x="6244934" y="1958378"/>
            <a:ext cx="4374573" cy="342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Kernel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3CDC39-1024-8D4D-A46C-02CC66AF2503}"/>
              </a:ext>
            </a:extLst>
          </p:cNvPr>
          <p:cNvSpPr/>
          <p:nvPr/>
        </p:nvSpPr>
        <p:spPr>
          <a:xfrm>
            <a:off x="862445" y="1435371"/>
            <a:ext cx="1932709" cy="342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2135A0-A27B-694D-8F05-BA461C644C3E}"/>
              </a:ext>
            </a:extLst>
          </p:cNvPr>
          <p:cNvSpPr/>
          <p:nvPr/>
        </p:nvSpPr>
        <p:spPr>
          <a:xfrm>
            <a:off x="3304308" y="1435369"/>
            <a:ext cx="1932709" cy="342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Services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D106EF9-DB64-CA46-9A1F-D1D1CDD79FD7}"/>
              </a:ext>
            </a:extLst>
          </p:cNvPr>
          <p:cNvSpPr/>
          <p:nvPr/>
        </p:nvSpPr>
        <p:spPr>
          <a:xfrm>
            <a:off x="6244934" y="1435369"/>
            <a:ext cx="1932709" cy="342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DDC5EA-8E13-4843-B3B1-6040E6F009F5}"/>
              </a:ext>
            </a:extLst>
          </p:cNvPr>
          <p:cNvSpPr/>
          <p:nvPr/>
        </p:nvSpPr>
        <p:spPr>
          <a:xfrm>
            <a:off x="8686797" y="1435369"/>
            <a:ext cx="1932709" cy="342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Services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96F292-226E-6742-8B9B-8331B618FFBA}"/>
              </a:ext>
            </a:extLst>
          </p:cNvPr>
          <p:cNvSpPr/>
          <p:nvPr/>
        </p:nvSpPr>
        <p:spPr>
          <a:xfrm>
            <a:off x="746233" y="881111"/>
            <a:ext cx="4729656" cy="1504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44BF49F-AD01-6343-878A-058FE28666CC}"/>
              </a:ext>
            </a:extLst>
          </p:cNvPr>
          <p:cNvSpPr/>
          <p:nvPr/>
        </p:nvSpPr>
        <p:spPr>
          <a:xfrm>
            <a:off x="5985043" y="881111"/>
            <a:ext cx="4729656" cy="1504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2BAF48-C6FC-8A42-AC01-AE822DEAD6AD}"/>
              </a:ext>
            </a:extLst>
          </p:cNvPr>
          <p:cNvSpPr/>
          <p:nvPr/>
        </p:nvSpPr>
        <p:spPr>
          <a:xfrm>
            <a:off x="862444" y="2920314"/>
            <a:ext cx="9757063" cy="342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7E26C21-0E5A-AC46-BA23-3AE8F57783DD}"/>
              </a:ext>
            </a:extLst>
          </p:cNvPr>
          <p:cNvSpPr/>
          <p:nvPr/>
        </p:nvSpPr>
        <p:spPr>
          <a:xfrm>
            <a:off x="4485976" y="4725846"/>
            <a:ext cx="6116722" cy="342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Orchestration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4862C4-886B-3B4D-9DDA-17ECA41AC6C5}"/>
              </a:ext>
            </a:extLst>
          </p:cNvPr>
          <p:cNvSpPr/>
          <p:nvPr/>
        </p:nvSpPr>
        <p:spPr>
          <a:xfrm>
            <a:off x="862446" y="5817703"/>
            <a:ext cx="9757061" cy="342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Kernel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BF2C5E8-D50B-BB47-AAF4-302B1600DE0D}"/>
              </a:ext>
            </a:extLst>
          </p:cNvPr>
          <p:cNvSpPr/>
          <p:nvPr/>
        </p:nvSpPr>
        <p:spPr>
          <a:xfrm>
            <a:off x="867403" y="5319513"/>
            <a:ext cx="1313194" cy="342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368081A-9FDA-4042-963E-0D2813CB18B4}"/>
              </a:ext>
            </a:extLst>
          </p:cNvPr>
          <p:cNvSpPr/>
          <p:nvPr/>
        </p:nvSpPr>
        <p:spPr>
          <a:xfrm>
            <a:off x="2606863" y="5326071"/>
            <a:ext cx="1220932" cy="358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Services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A539FD6-0D2E-C14A-859D-20C67B575E81}"/>
              </a:ext>
            </a:extLst>
          </p:cNvPr>
          <p:cNvSpPr/>
          <p:nvPr/>
        </p:nvSpPr>
        <p:spPr>
          <a:xfrm>
            <a:off x="7738928" y="4178754"/>
            <a:ext cx="1188265" cy="342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67AA47B-2D40-F44A-BCC6-5E48CFA3B036}"/>
              </a:ext>
            </a:extLst>
          </p:cNvPr>
          <p:cNvSpPr/>
          <p:nvPr/>
        </p:nvSpPr>
        <p:spPr>
          <a:xfrm>
            <a:off x="9305865" y="4185919"/>
            <a:ext cx="1296831" cy="342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Services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672B7C2-B955-7245-84BB-8ED61BBA61DC}"/>
              </a:ext>
            </a:extLst>
          </p:cNvPr>
          <p:cNvSpPr/>
          <p:nvPr/>
        </p:nvSpPr>
        <p:spPr>
          <a:xfrm>
            <a:off x="812520" y="5179984"/>
            <a:ext cx="9852255" cy="10437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Host OS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4315973-E992-8847-BF8E-EA4FE9E320B2}"/>
              </a:ext>
            </a:extLst>
          </p:cNvPr>
          <p:cNvSpPr/>
          <p:nvPr/>
        </p:nvSpPr>
        <p:spPr>
          <a:xfrm>
            <a:off x="7561147" y="3631661"/>
            <a:ext cx="3136741" cy="994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Container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E70F8AF-D4FF-E743-A2E4-CC2D1E9B17E0}"/>
              </a:ext>
            </a:extLst>
          </p:cNvPr>
          <p:cNvSpPr/>
          <p:nvPr/>
        </p:nvSpPr>
        <p:spPr>
          <a:xfrm>
            <a:off x="862444" y="6319398"/>
            <a:ext cx="9757063" cy="342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6CDAEDA-8EC9-F445-B327-4BA6D6A61FFC}"/>
              </a:ext>
            </a:extLst>
          </p:cNvPr>
          <p:cNvSpPr/>
          <p:nvPr/>
        </p:nvSpPr>
        <p:spPr>
          <a:xfrm>
            <a:off x="4485976" y="4184009"/>
            <a:ext cx="1188265" cy="342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CC5ED7C-5A60-7342-8726-0763B13238DE}"/>
              </a:ext>
            </a:extLst>
          </p:cNvPr>
          <p:cNvSpPr/>
          <p:nvPr/>
        </p:nvSpPr>
        <p:spPr>
          <a:xfrm>
            <a:off x="6052913" y="4191174"/>
            <a:ext cx="1296831" cy="342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Services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3F896F1-3275-424E-BA0C-854F6423A1B8}"/>
              </a:ext>
            </a:extLst>
          </p:cNvPr>
          <p:cNvSpPr/>
          <p:nvPr/>
        </p:nvSpPr>
        <p:spPr>
          <a:xfrm>
            <a:off x="4308195" y="3636916"/>
            <a:ext cx="3136741" cy="994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Container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FB58A22-2049-2744-AD8E-50808E0531D8}"/>
              </a:ext>
            </a:extLst>
          </p:cNvPr>
          <p:cNvCxnSpPr/>
          <p:nvPr/>
        </p:nvCxnSpPr>
        <p:spPr>
          <a:xfrm>
            <a:off x="0" y="3522518"/>
            <a:ext cx="12192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734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A virtual machine is a set of files holding: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the state of the VM’s BIOS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the virtual disk – the storage used by the OS and applications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the VM’s paging file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any snapshots – the state of the VM at the time the snapshot was taken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the suspended state of the VM – taken when it was suspended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the VM’s configuration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virtual devices – USB, network, keyboard, mouse, storage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the guest OS and applications</a:t>
            </a:r>
          </a:p>
          <a:p>
            <a:pPr lvl="1"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As they are files, the VM can be cloned, moved or copied to other systems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22300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virtual machine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7772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Advantages of a virtual machine: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Resource utilisation – multiple VMs on single servers</a:t>
            </a:r>
          </a:p>
          <a:p>
            <a:pPr lvl="1"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Scale  - easy to deploy multiple copies of the same VM in cloud computing</a:t>
            </a:r>
          </a:p>
          <a:p>
            <a:pPr lvl="1"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Portable – VMs can be moved to machines with spare capacity or into the cloud</a:t>
            </a:r>
          </a:p>
          <a:p>
            <a:pPr lvl="1"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Flexible – a VM can be created with an OS, then cloned to provide multiple VMs for different applications</a:t>
            </a:r>
          </a:p>
          <a:p>
            <a:pPr lvl="1"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Secure </a:t>
            </a:r>
          </a:p>
          <a:p>
            <a:pPr lvl="2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VMs can be scanned by external software for malware</a:t>
            </a:r>
          </a:p>
          <a:p>
            <a:pPr lvl="2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Snapshot for reversion to clean copies</a:t>
            </a:r>
          </a:p>
          <a:p>
            <a:pPr lvl="2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Easy to delete a compromised VM, then recreate a clean version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22300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virtual machine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1278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Additional uses of virtual machines: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Run incompatible software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Secure browsing – rollback to a snapshot after each session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Testing new applications or OS versions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Supporting software development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Investigating malware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22300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virtual machine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4589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A hypervisor is the small software layer that allows multiple operating systems to run alongside each other on the same hardware 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slices the CPU, memory and storage resources 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logically separates the VMs</a:t>
            </a:r>
          </a:p>
          <a:p>
            <a:pPr lvl="1" fontAlgn="base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runs directly on the hardware of the host system in ring 0 </a:t>
            </a:r>
          </a:p>
          <a:p>
            <a:pPr lvl="1" fontAlgn="base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handles tasks such CPU and memory resource allocation for the virtual machines</a:t>
            </a:r>
          </a:p>
          <a:p>
            <a:pPr lvl="1" fontAlgn="base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provide interfaces for higher level administration and monitoring tools</a:t>
            </a:r>
            <a:endParaRPr lang="en-GB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The guest OS will issue privilege operations in ring 0, but that is where the hypervisor runs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guest OS’s privileged operations that will only run in ring 0 have to be replaced with calls to the hypervisor (known as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hypercalls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GB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buNone/>
            </a:pP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7722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hypervisors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5977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71502E175D4041AD5498D9462EEF6D" ma:contentTypeVersion="11" ma:contentTypeDescription="Create a new document." ma:contentTypeScope="" ma:versionID="9513faf5fc17fb33e47043d9f4aecf4e">
  <xsd:schema xmlns:xsd="http://www.w3.org/2001/XMLSchema" xmlns:xs="http://www.w3.org/2001/XMLSchema" xmlns:p="http://schemas.microsoft.com/office/2006/metadata/properties" xmlns:ns2="97cb88b6-6f55-437d-af73-4cb2e3d1be32" xmlns:ns3="4a02df82-8de1-40de-837c-d16ad8d3d107" targetNamespace="http://schemas.microsoft.com/office/2006/metadata/properties" ma:root="true" ma:fieldsID="fe52720b6bd63e4542cfd51ab209b0a8" ns2:_="" ns3:_="">
    <xsd:import namespace="97cb88b6-6f55-437d-af73-4cb2e3d1be32"/>
    <xsd:import namespace="4a02df82-8de1-40de-837c-d16ad8d3d1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b88b6-6f55-437d-af73-4cb2e3d1be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02df82-8de1-40de-837c-d16ad8d3d10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53F399-03FA-4D91-AC1A-8C0A7FCF22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0CF3D0-C4ED-4098-87C8-DC78FE451D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b88b6-6f55-437d-af73-4cb2e3d1be32"/>
    <ds:schemaRef ds:uri="4a02df82-8de1-40de-837c-d16ad8d3d1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C44590-9FAE-44C6-8226-04074169D818}">
  <ds:schemaRefs>
    <ds:schemaRef ds:uri="http://schemas.microsoft.com/office/2006/documentManagement/types"/>
    <ds:schemaRef ds:uri="http://purl.org/dc/elements/1.1/"/>
    <ds:schemaRef ds:uri="http://purl.org/dc/terms/"/>
    <ds:schemaRef ds:uri="97cb88b6-6f55-437d-af73-4cb2e3d1be32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4a02df82-8de1-40de-837c-d16ad8d3d10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23169</TotalTime>
  <Words>1641</Words>
  <Application>Microsoft Macintosh PowerPoint</Application>
  <PresentationFormat>Widescreen</PresentationFormat>
  <Paragraphs>257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Helvetica </vt:lpstr>
      <vt:lpstr>Microsoft Sans Serif</vt:lpstr>
      <vt:lpstr>Office Theme</vt:lpstr>
      <vt:lpstr>Operating Systems and Architecture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Higgie</dc:creator>
  <cp:lastModifiedBy>Bob Higgie</cp:lastModifiedBy>
  <cp:revision>10</cp:revision>
  <dcterms:created xsi:type="dcterms:W3CDTF">2020-06-12T21:21:17Z</dcterms:created>
  <dcterms:modified xsi:type="dcterms:W3CDTF">2020-10-11T20:44:08Z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0x010100DB71502E175D4041AD5498D9462EEF6D</vt:lpwstr>
  </property>
</Properties>
</file>