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93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E513-BE75-48A7-8307-7EF82657B84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smtClean="0"/>
              <a:t>Teamwork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smtClean="0"/>
              <a:t>2.6)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Retrospective – Agile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A</a:t>
            </a:r>
            <a:r>
              <a:rPr lang="en-GB" sz="1800" dirty="0" smtClean="0"/>
              <a:t> </a:t>
            </a:r>
            <a:r>
              <a:rPr lang="en-GB" sz="1800" dirty="0"/>
              <a:t>retrospective meeting is held at the end of every iteration </a:t>
            </a:r>
            <a:endParaRPr lang="en-GB" sz="1800" dirty="0" smtClean="0"/>
          </a:p>
          <a:p>
            <a:pPr lvl="1"/>
            <a:r>
              <a:rPr lang="en-GB" sz="1400" dirty="0"/>
              <a:t>What should we start </a:t>
            </a:r>
            <a:r>
              <a:rPr lang="en-GB" sz="1400" dirty="0" smtClean="0"/>
              <a:t>doing?</a:t>
            </a:r>
            <a:endParaRPr lang="en-GB" sz="1400" dirty="0"/>
          </a:p>
          <a:p>
            <a:pPr lvl="1"/>
            <a:r>
              <a:rPr lang="en-GB" sz="1400" dirty="0"/>
              <a:t>What should we stop </a:t>
            </a:r>
            <a:r>
              <a:rPr lang="en-GB" sz="1400" dirty="0" smtClean="0"/>
              <a:t>doing?</a:t>
            </a:r>
            <a:endParaRPr lang="en-GB" sz="1400" dirty="0"/>
          </a:p>
          <a:p>
            <a:pPr lvl="1"/>
            <a:r>
              <a:rPr lang="en-GB" sz="1400" dirty="0"/>
              <a:t>What should we continue to </a:t>
            </a:r>
            <a:r>
              <a:rPr lang="en-GB" sz="1400" dirty="0" smtClean="0"/>
              <a:t>do?</a:t>
            </a:r>
            <a:endParaRPr lang="en-GB" sz="1800" dirty="0" smtClean="0"/>
          </a:p>
          <a:p>
            <a:r>
              <a:rPr lang="en-GB" sz="1800" dirty="0" smtClean="0"/>
              <a:t>Retrospective </a:t>
            </a:r>
            <a:r>
              <a:rPr lang="en-GB" sz="1800" dirty="0"/>
              <a:t>meetings </a:t>
            </a:r>
            <a:r>
              <a:rPr lang="en-GB" sz="1800" dirty="0" smtClean="0"/>
              <a:t>are </a:t>
            </a:r>
            <a:r>
              <a:rPr lang="en-GB" sz="1800" dirty="0"/>
              <a:t>useful to identify the ways of continuous improvement of an Agile </a:t>
            </a:r>
            <a:r>
              <a:rPr lang="en-GB" sz="1800" dirty="0" smtClean="0"/>
              <a:t>team</a:t>
            </a:r>
          </a:p>
          <a:p>
            <a:pPr lvl="1"/>
            <a:r>
              <a:rPr lang="en-GB" sz="1400" dirty="0"/>
              <a:t>metrics and velocity of the </a:t>
            </a:r>
            <a:r>
              <a:rPr lang="en-GB" sz="1400" dirty="0" smtClean="0"/>
              <a:t>team</a:t>
            </a:r>
          </a:p>
          <a:p>
            <a:pPr lvl="1"/>
            <a:r>
              <a:rPr lang="en-GB" sz="1400" dirty="0" smtClean="0"/>
              <a:t>tracking tools</a:t>
            </a:r>
          </a:p>
          <a:p>
            <a:pPr lvl="1"/>
            <a:r>
              <a:rPr lang="en-GB" sz="1400" dirty="0" smtClean="0"/>
              <a:t>defect density</a:t>
            </a:r>
          </a:p>
          <a:p>
            <a:pPr lvl="1"/>
            <a:r>
              <a:rPr lang="en-GB" sz="1400" dirty="0" smtClean="0"/>
              <a:t>team dynamics</a:t>
            </a:r>
          </a:p>
          <a:p>
            <a:pPr lvl="1"/>
            <a:r>
              <a:rPr lang="en-GB" sz="1400" dirty="0" smtClean="0"/>
              <a:t>self-organization</a:t>
            </a:r>
          </a:p>
          <a:p>
            <a:pPr lvl="1"/>
            <a:r>
              <a:rPr lang="en-GB" sz="1400" dirty="0" smtClean="0"/>
              <a:t>any </a:t>
            </a:r>
            <a:r>
              <a:rPr lang="en-GB" sz="1400" dirty="0"/>
              <a:t>potential impediments that surfaced during the iteration </a:t>
            </a:r>
            <a:endParaRPr lang="en-GB" sz="1400" dirty="0" smtClean="0"/>
          </a:p>
          <a:p>
            <a:r>
              <a:rPr lang="en-GB" sz="1800" dirty="0"/>
              <a:t>Managers and senior management may be barred </a:t>
            </a:r>
            <a:r>
              <a:rPr lang="en-GB" sz="1800" dirty="0" smtClean="0"/>
              <a:t>from </a:t>
            </a:r>
            <a:r>
              <a:rPr lang="en-GB" sz="1800" dirty="0"/>
              <a:t>entering a retro meeting; the team may not speak up due to inherent fear of </a:t>
            </a:r>
            <a:r>
              <a:rPr lang="en-GB" sz="1800" dirty="0" smtClean="0"/>
              <a:t>management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663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Understand how effective team-working contributes to the effective delivery of software </a:t>
            </a:r>
            <a:r>
              <a:rPr lang="en-GB" sz="2800" dirty="0" smtClean="0"/>
              <a:t>projects </a:t>
            </a:r>
            <a:endParaRPr lang="en-GB" sz="28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 smtClean="0"/>
              <a:t>decision making</a:t>
            </a:r>
          </a:p>
          <a:p>
            <a:pPr lvl="1"/>
            <a:r>
              <a:rPr lang="en-GB" sz="2800" dirty="0" smtClean="0"/>
              <a:t>conflict resolution</a:t>
            </a:r>
          </a:p>
          <a:p>
            <a:pPr lvl="1"/>
            <a:r>
              <a:rPr lang="en-GB" sz="2800" dirty="0"/>
              <a:t>c</a:t>
            </a:r>
            <a:r>
              <a:rPr lang="en-GB" sz="2800" dirty="0" smtClean="0"/>
              <a:t>ollaboration</a:t>
            </a:r>
          </a:p>
          <a:p>
            <a:pPr lvl="1"/>
            <a:r>
              <a:rPr lang="en-GB" sz="2800" dirty="0"/>
              <a:t>c</a:t>
            </a:r>
            <a:r>
              <a:rPr lang="en-GB" sz="2800" dirty="0" smtClean="0"/>
              <a:t>ommunication</a:t>
            </a:r>
          </a:p>
          <a:p>
            <a:pPr lvl="1"/>
            <a:r>
              <a:rPr lang="en-GB" sz="2800" dirty="0" smtClean="0"/>
              <a:t>peer </a:t>
            </a:r>
            <a:r>
              <a:rPr lang="en-GB" sz="2800" dirty="0"/>
              <a:t>review and </a:t>
            </a:r>
            <a:r>
              <a:rPr lang="en-GB" sz="2800" dirty="0" smtClean="0"/>
              <a:t>retrospectives</a:t>
            </a:r>
            <a:endParaRPr lang="en-GB" altLang="en-US" sz="2800" dirty="0"/>
          </a:p>
          <a:p>
            <a:pPr marL="457200" lvl="1" indent="0">
              <a:buNone/>
            </a:pP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653136"/>
            <a:ext cx="3120405" cy="208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collaborative effort of a team to achieve a common goal or to complete a task in the most effective and efficient </a:t>
            </a:r>
            <a:r>
              <a:rPr lang="en-GB" dirty="0" smtClean="0"/>
              <a:t>way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/>
              <a:t>Open communication to avoid </a:t>
            </a:r>
            <a:r>
              <a:rPr lang="en-GB" dirty="0" smtClean="0"/>
              <a:t>conflicts</a:t>
            </a:r>
            <a:endParaRPr lang="en-GB" dirty="0"/>
          </a:p>
          <a:p>
            <a:pPr lvl="1"/>
            <a:r>
              <a:rPr lang="en-GB" dirty="0"/>
              <a:t>Effective coordination to avoid confusion and the overstepping of </a:t>
            </a:r>
            <a:r>
              <a:rPr lang="en-GB" dirty="0" smtClean="0"/>
              <a:t>boundaries</a:t>
            </a:r>
            <a:endParaRPr lang="en-GB" dirty="0"/>
          </a:p>
          <a:p>
            <a:pPr lvl="1"/>
            <a:r>
              <a:rPr lang="en-GB" dirty="0"/>
              <a:t>Efficient cooperation to perform the tasks in a timely manner and produce the required results, especially in the form of workload </a:t>
            </a:r>
            <a:r>
              <a:rPr lang="en-GB" dirty="0" smtClean="0"/>
              <a:t>sharing</a:t>
            </a:r>
          </a:p>
          <a:p>
            <a:pPr lvl="1"/>
            <a:r>
              <a:rPr lang="en-GB" dirty="0" smtClean="0"/>
              <a:t>High </a:t>
            </a:r>
            <a:r>
              <a:rPr lang="en-GB" dirty="0"/>
              <a:t>levels of interdependence to maintain high levels of trust, risk-taking, and </a:t>
            </a:r>
            <a:r>
              <a:rPr lang="en-GB" dirty="0" smtClean="0"/>
              <a:t>performance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Combine points </a:t>
            </a:r>
            <a:r>
              <a:rPr lang="en-GB" dirty="0"/>
              <a:t>of view, expertise, history </a:t>
            </a:r>
            <a:endParaRPr lang="en-GB" dirty="0" smtClean="0"/>
          </a:p>
          <a:p>
            <a:r>
              <a:rPr lang="en-GB" dirty="0" smtClean="0"/>
              <a:t>Avoid biased </a:t>
            </a:r>
            <a:r>
              <a:rPr lang="en-GB" dirty="0"/>
              <a:t>personal </a:t>
            </a:r>
            <a:r>
              <a:rPr lang="en-GB" dirty="0" smtClean="0"/>
              <a:t>idiosyncrasies</a:t>
            </a:r>
          </a:p>
          <a:p>
            <a:r>
              <a:rPr lang="en-GB" dirty="0" smtClean="0"/>
              <a:t>Own the decisions</a:t>
            </a:r>
          </a:p>
          <a:p>
            <a:r>
              <a:rPr lang="en-GB" dirty="0" smtClean="0"/>
              <a:t>Accountable</a:t>
            </a:r>
          </a:p>
          <a:p>
            <a:r>
              <a:rPr lang="en-GB" dirty="0" smtClean="0"/>
              <a:t>Understand risks</a:t>
            </a:r>
          </a:p>
          <a:p>
            <a:r>
              <a:rPr lang="en-GB" dirty="0" smtClean="0"/>
              <a:t>Team communication allows members to make concrete decisions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 resolution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S</a:t>
            </a:r>
            <a:r>
              <a:rPr lang="en-GB" dirty="0" smtClean="0"/>
              <a:t>trong</a:t>
            </a:r>
            <a:r>
              <a:rPr lang="en-GB" dirty="0"/>
              <a:t>, productive teams understand that conflicts can pave the way for </a:t>
            </a:r>
            <a:r>
              <a:rPr lang="en-GB" dirty="0" smtClean="0"/>
              <a:t>innovation</a:t>
            </a:r>
          </a:p>
          <a:p>
            <a:r>
              <a:rPr lang="en-GB" dirty="0" smtClean="0"/>
              <a:t>Team </a:t>
            </a:r>
            <a:r>
              <a:rPr lang="en-GB" dirty="0"/>
              <a:t>members must face conflicts head on in order to resolve and </a:t>
            </a:r>
            <a:r>
              <a:rPr lang="en-GB" dirty="0" smtClean="0"/>
              <a:t>improve</a:t>
            </a:r>
          </a:p>
          <a:p>
            <a:r>
              <a:rPr lang="en-GB" dirty="0" smtClean="0"/>
              <a:t>Sharing problems</a:t>
            </a:r>
          </a:p>
          <a:p>
            <a:r>
              <a:rPr lang="en-GB" dirty="0" smtClean="0"/>
              <a:t>Honest communication</a:t>
            </a:r>
          </a:p>
          <a:p>
            <a:r>
              <a:rPr lang="en-GB" dirty="0" smtClean="0"/>
              <a:t>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Buddy system</a:t>
            </a:r>
          </a:p>
          <a:p>
            <a:pPr lvl="1"/>
            <a:r>
              <a:rPr lang="en-GB" dirty="0" smtClean="0"/>
              <a:t>Pair of developers</a:t>
            </a:r>
          </a:p>
          <a:p>
            <a:pPr lvl="1"/>
            <a:r>
              <a:rPr lang="en-GB" dirty="0" smtClean="0"/>
              <a:t>Different experience </a:t>
            </a:r>
          </a:p>
          <a:p>
            <a:pPr lvl="1"/>
            <a:r>
              <a:rPr lang="en-GB" dirty="0" smtClean="0"/>
              <a:t>Informally review each others work</a:t>
            </a:r>
          </a:p>
          <a:p>
            <a:r>
              <a:rPr lang="en-GB" dirty="0" smtClean="0"/>
              <a:t>Between business development, designers, testers and customers</a:t>
            </a:r>
          </a:p>
          <a:p>
            <a:r>
              <a:rPr lang="en-GB" dirty="0" smtClean="0"/>
              <a:t>Collaboration tools</a:t>
            </a:r>
          </a:p>
          <a:p>
            <a:pPr lvl="1"/>
            <a:r>
              <a:rPr lang="en-GB" dirty="0" smtClean="0"/>
              <a:t>Slack – communication</a:t>
            </a:r>
          </a:p>
          <a:p>
            <a:pPr lvl="1"/>
            <a:r>
              <a:rPr lang="en-GB" dirty="0" smtClean="0"/>
              <a:t>Asana – project management</a:t>
            </a:r>
          </a:p>
          <a:p>
            <a:pPr lvl="1"/>
            <a:r>
              <a:rPr lang="en-GB" dirty="0" err="1" smtClean="0"/>
              <a:t>Agreedo</a:t>
            </a:r>
            <a:r>
              <a:rPr lang="en-GB" dirty="0" smtClean="0"/>
              <a:t> – scrum management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Clear communication </a:t>
            </a:r>
            <a:r>
              <a:rPr lang="en-GB" sz="2000" dirty="0"/>
              <a:t>with one another about </a:t>
            </a:r>
            <a:r>
              <a:rPr lang="en-GB" sz="2000" dirty="0" smtClean="0"/>
              <a:t>their</a:t>
            </a:r>
          </a:p>
          <a:p>
            <a:pPr lvl="1"/>
            <a:r>
              <a:rPr lang="en-GB" sz="1600" dirty="0" smtClean="0"/>
              <a:t>needs</a:t>
            </a:r>
          </a:p>
          <a:p>
            <a:pPr lvl="1"/>
            <a:r>
              <a:rPr lang="en-GB" sz="1600" dirty="0" smtClean="0"/>
              <a:t>the </a:t>
            </a:r>
            <a:r>
              <a:rPr lang="en-GB" sz="1600" dirty="0"/>
              <a:t>overall demands of the </a:t>
            </a:r>
            <a:r>
              <a:rPr lang="en-GB" sz="1600" dirty="0" smtClean="0"/>
              <a:t>project</a:t>
            </a:r>
          </a:p>
          <a:p>
            <a:pPr lvl="1"/>
            <a:r>
              <a:rPr lang="en-GB" sz="1600" dirty="0" smtClean="0"/>
              <a:t>specific </a:t>
            </a:r>
            <a:r>
              <a:rPr lang="en-GB" sz="1600" dirty="0"/>
              <a:t>work </a:t>
            </a:r>
            <a:r>
              <a:rPr lang="en-GB" sz="1600" dirty="0" smtClean="0"/>
              <a:t>processes</a:t>
            </a:r>
          </a:p>
          <a:p>
            <a:r>
              <a:rPr lang="en-GB" sz="2000" dirty="0" smtClean="0"/>
              <a:t> allows team </a:t>
            </a:r>
            <a:r>
              <a:rPr lang="en-GB" sz="2000" dirty="0"/>
              <a:t>members </a:t>
            </a:r>
            <a:r>
              <a:rPr lang="en-GB" sz="2000" dirty="0" smtClean="0"/>
              <a:t>to </a:t>
            </a:r>
            <a:r>
              <a:rPr lang="en-GB" sz="2000" dirty="0"/>
              <a:t>be more </a:t>
            </a:r>
            <a:r>
              <a:rPr lang="en-GB" sz="2000" dirty="0" smtClean="0"/>
              <a:t>productive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/>
              <a:t>When team members feel comfortable expressing themselves among their fellow developers, they can be more confident in their introduction of new ideas, concepts and </a:t>
            </a:r>
            <a:r>
              <a:rPr lang="en-GB" sz="2000" dirty="0" smtClean="0"/>
              <a:t>processes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</a:t>
            </a:r>
            <a:r>
              <a:rPr lang="en-GB" dirty="0" smtClean="0"/>
              <a:t>review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60848"/>
            <a:ext cx="4762500" cy="4486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80112" y="2132856"/>
            <a:ext cx="288032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“In </a:t>
            </a:r>
            <a:r>
              <a:rPr lang="en-GB" dirty="0"/>
              <a:t>my </a:t>
            </a:r>
            <a:r>
              <a:rPr lang="en-GB" dirty="0" smtClean="0"/>
              <a:t>Bill Gates </a:t>
            </a:r>
            <a:r>
              <a:rPr lang="en-GB" dirty="0"/>
              <a:t>review meeting, the whole reporting hierarchy was there, along with their cousins, sisters, and aunts, and a person who came along from my team whose whole job during the meeting was to keep an accurate count of how many times Bill said the F word. The lower the f***-count, the </a:t>
            </a:r>
            <a:r>
              <a:rPr lang="en-GB" dirty="0" smtClean="0"/>
              <a:t>better”</a:t>
            </a:r>
          </a:p>
          <a:p>
            <a:endParaRPr lang="en-GB" dirty="0" smtClean="0"/>
          </a:p>
          <a:p>
            <a:r>
              <a:rPr lang="en-GB" sz="1100" i="1" dirty="0" smtClean="0"/>
              <a:t>Joel </a:t>
            </a:r>
            <a:r>
              <a:rPr lang="en-GB" sz="1100" i="1" dirty="0" err="1" smtClean="0"/>
              <a:t>Spolsky</a:t>
            </a:r>
            <a:r>
              <a:rPr lang="en-GB" sz="1100" i="1" dirty="0" smtClean="0"/>
              <a:t>, Excel program manager</a:t>
            </a:r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Code and/or documents, examined </a:t>
            </a:r>
            <a:r>
              <a:rPr lang="en-GB" sz="1800" dirty="0"/>
              <a:t>by its author and one or more colleagues, in order to evaluate its technical content and </a:t>
            </a:r>
            <a:r>
              <a:rPr lang="en-GB" sz="1800" dirty="0" smtClean="0"/>
              <a:t>quality</a:t>
            </a:r>
          </a:p>
          <a:p>
            <a:r>
              <a:rPr lang="en-GB" sz="1800" dirty="0" smtClean="0"/>
              <a:t>Light touch – buddy review</a:t>
            </a:r>
          </a:p>
          <a:p>
            <a:r>
              <a:rPr lang="en-GB" sz="1800" dirty="0" smtClean="0"/>
              <a:t>More formal – walkthroughs, inspections</a:t>
            </a:r>
          </a:p>
          <a:p>
            <a:r>
              <a:rPr lang="en-GB" sz="1800" dirty="0" smtClean="0"/>
              <a:t>Enforced by Apple, Google – but not Microsoft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0142502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643</TotalTime>
  <Words>360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trailblazer</vt:lpstr>
      <vt:lpstr> Teamwork (2.6)</vt:lpstr>
      <vt:lpstr>Understand how effective team-working contributes to the effective delivery of software projects </vt:lpstr>
      <vt:lpstr>Teamwork</vt:lpstr>
      <vt:lpstr>Decision making</vt:lpstr>
      <vt:lpstr>Conflict resolution</vt:lpstr>
      <vt:lpstr>Collaboration</vt:lpstr>
      <vt:lpstr>Communication</vt:lpstr>
      <vt:lpstr>Peer review</vt:lpstr>
      <vt:lpstr>Peer review</vt:lpstr>
      <vt:lpstr>Retrospective – Agile process</vt:lpstr>
    </vt:vector>
  </TitlesOfParts>
  <Company>Heart of Worcestershire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higgib</cp:lastModifiedBy>
  <cp:revision>107</cp:revision>
  <dcterms:created xsi:type="dcterms:W3CDTF">2015-12-09T10:20:43Z</dcterms:created>
  <dcterms:modified xsi:type="dcterms:W3CDTF">2018-07-23T15:26:04Z</dcterms:modified>
</cp:coreProperties>
</file>