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85" r:id="rId2"/>
  </p:sldMasterIdLst>
  <p:notesMasterIdLst>
    <p:notesMasterId r:id="rId42"/>
  </p:notesMasterIdLst>
  <p:sldIdLst>
    <p:sldId id="256" r:id="rId3"/>
    <p:sldId id="346" r:id="rId4"/>
    <p:sldId id="347" r:id="rId5"/>
    <p:sldId id="389" r:id="rId6"/>
    <p:sldId id="365" r:id="rId7"/>
    <p:sldId id="366" r:id="rId8"/>
    <p:sldId id="382" r:id="rId9"/>
    <p:sldId id="379" r:id="rId10"/>
    <p:sldId id="388" r:id="rId11"/>
    <p:sldId id="380" r:id="rId12"/>
    <p:sldId id="381" r:id="rId13"/>
    <p:sldId id="387" r:id="rId14"/>
    <p:sldId id="367" r:id="rId15"/>
    <p:sldId id="368" r:id="rId16"/>
    <p:sldId id="369" r:id="rId17"/>
    <p:sldId id="348" r:id="rId18"/>
    <p:sldId id="371" r:id="rId19"/>
    <p:sldId id="372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75" r:id="rId37"/>
    <p:sldId id="383" r:id="rId38"/>
    <p:sldId id="385" r:id="rId39"/>
    <p:sldId id="384" r:id="rId40"/>
    <p:sldId id="376" r:id="rId41"/>
  </p:sldIdLst>
  <p:sldSz cx="12192000" cy="6858000"/>
  <p:notesSz cx="7099300" cy="10223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1" autoAdjust="0"/>
    <p:restoredTop sz="94660"/>
  </p:normalViewPr>
  <p:slideViewPr>
    <p:cSldViewPr>
      <p:cViewPr varScale="1">
        <p:scale>
          <a:sx n="108" d="100"/>
          <a:sy n="108" d="100"/>
        </p:scale>
        <p:origin x="33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D4B218-3162-4414-9A0A-C42B620C1155}" type="datetimeFigureOut">
              <a:rPr lang="en-GB"/>
              <a:pPr>
                <a:defRPr/>
              </a:pPr>
              <a:t>28/05/2020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6763"/>
            <a:ext cx="68135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56163"/>
            <a:ext cx="5680075" cy="460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8D8DBC-A6BD-49BA-8382-5F559CC2D9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119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527AD4-B57C-44BD-960B-AA8610A0E22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latin typeface="Arial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B47C98-E85D-4DCD-A34D-05978DBF9018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latin typeface="Arial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BA28D-0792-4CDE-AF13-969E1F772222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latin typeface="Arial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3764B5-75C2-44DF-BF80-C3DE3A673DAD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latin typeface="Arial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99FEE4-C5BF-4266-A1CD-86852B5F69E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latin typeface="Arial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30981A-6B7F-45F0-B417-F164E40F9BEB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GB" altLang="en-US">
              <a:latin typeface="Arial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842CFB-457D-411D-8931-6914C0C2ACB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GB" altLang="en-US">
              <a:latin typeface="Arial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1BD9B-2379-4C5D-A689-55E2F5601E13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GB" altLang="en-US">
              <a:latin typeface="Arial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CB4B26-06A8-4E34-9AB3-0E9F84B62E8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GB" altLang="en-US">
              <a:latin typeface="Arial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970CD3-F5D4-42BC-9421-1B93629AD9C0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>
              <a:latin typeface="Arial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8032C6-7110-4AE0-9355-69B7C16EC60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latin typeface="Arial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7E8F85-4713-4A35-8726-6507C25DDE7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latin typeface="Arial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93695F-13D3-4943-BB76-46092116CC06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en-US">
              <a:latin typeface="Arial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A06D7A-37FC-4ED6-BB41-7F16F16B5215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GB" altLang="en-US">
              <a:latin typeface="Arial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0BA9E-D590-4900-960C-3D48FE0EC6B8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latin typeface="Arial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D06C07-1D41-48C9-91CE-B8B0A830153B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GB" altLang="en-US">
              <a:latin typeface="Arial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9F618B-6012-4644-8162-20A5D4C491C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latin typeface="Arial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875" y="766763"/>
            <a:ext cx="6813550" cy="3833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56163"/>
            <a:ext cx="5680075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0223501" y="3429001"/>
            <a:ext cx="768351" cy="1655763"/>
            <a:chOff x="4830" y="1979"/>
            <a:chExt cx="363" cy="1043"/>
          </a:xfrm>
        </p:grpSpPr>
        <p:sp>
          <p:nvSpPr>
            <p:cNvPr id="7" name="Oval 10"/>
            <p:cNvSpPr>
              <a:spLocks noChangeArrowheads="1"/>
            </p:cNvSpPr>
            <p:nvPr userDrawn="1"/>
          </p:nvSpPr>
          <p:spPr bwMode="auto">
            <a:xfrm>
              <a:off x="4830" y="1979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 userDrawn="1"/>
          </p:nvSpPr>
          <p:spPr bwMode="auto">
            <a:xfrm>
              <a:off x="4966" y="1979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 userDrawn="1"/>
          </p:nvSpPr>
          <p:spPr bwMode="auto">
            <a:xfrm>
              <a:off x="5102" y="1979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 userDrawn="1"/>
          </p:nvSpPr>
          <p:spPr bwMode="auto">
            <a:xfrm>
              <a:off x="4830" y="2115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 userDrawn="1"/>
          </p:nvSpPr>
          <p:spPr bwMode="auto">
            <a:xfrm>
              <a:off x="4966" y="2115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 userDrawn="1"/>
          </p:nvSpPr>
          <p:spPr bwMode="auto">
            <a:xfrm>
              <a:off x="5102" y="2115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 userDrawn="1"/>
          </p:nvSpPr>
          <p:spPr bwMode="auto">
            <a:xfrm>
              <a:off x="4830" y="2251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 userDrawn="1"/>
          </p:nvSpPr>
          <p:spPr bwMode="auto">
            <a:xfrm>
              <a:off x="4966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 userDrawn="1"/>
          </p:nvSpPr>
          <p:spPr bwMode="auto">
            <a:xfrm>
              <a:off x="5102" y="2251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 userDrawn="1"/>
          </p:nvSpPr>
          <p:spPr bwMode="auto">
            <a:xfrm>
              <a:off x="4830" y="2388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 userDrawn="1"/>
          </p:nvSpPr>
          <p:spPr bwMode="auto">
            <a:xfrm>
              <a:off x="4966" y="2388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 userDrawn="1"/>
          </p:nvSpPr>
          <p:spPr bwMode="auto">
            <a:xfrm>
              <a:off x="5102" y="2388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 userDrawn="1"/>
          </p:nvSpPr>
          <p:spPr bwMode="auto">
            <a:xfrm>
              <a:off x="4830" y="2524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 userDrawn="1"/>
          </p:nvSpPr>
          <p:spPr bwMode="auto">
            <a:xfrm>
              <a:off x="4966" y="2524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 userDrawn="1"/>
          </p:nvSpPr>
          <p:spPr bwMode="auto">
            <a:xfrm>
              <a:off x="5102" y="2524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 userDrawn="1"/>
          </p:nvSpPr>
          <p:spPr bwMode="auto">
            <a:xfrm>
              <a:off x="4830" y="266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 userDrawn="1"/>
          </p:nvSpPr>
          <p:spPr bwMode="auto">
            <a:xfrm>
              <a:off x="4966" y="2660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 userDrawn="1"/>
          </p:nvSpPr>
          <p:spPr bwMode="auto">
            <a:xfrm>
              <a:off x="5102" y="266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 userDrawn="1"/>
          </p:nvSpPr>
          <p:spPr bwMode="auto">
            <a:xfrm>
              <a:off x="4830" y="2796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 userDrawn="1"/>
          </p:nvSpPr>
          <p:spPr bwMode="auto">
            <a:xfrm>
              <a:off x="4966" y="2796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 userDrawn="1"/>
          </p:nvSpPr>
          <p:spPr bwMode="auto">
            <a:xfrm>
              <a:off x="5102" y="2796"/>
              <a:ext cx="91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 userDrawn="1"/>
          </p:nvSpPr>
          <p:spPr bwMode="auto">
            <a:xfrm>
              <a:off x="4830" y="293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 userDrawn="1"/>
          </p:nvSpPr>
          <p:spPr bwMode="auto">
            <a:xfrm>
              <a:off x="4966" y="293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 userDrawn="1"/>
          </p:nvSpPr>
          <p:spPr bwMode="auto">
            <a:xfrm>
              <a:off x="5102" y="293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Tx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1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2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3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0E8A-0A0B-4FE0-9F2F-DE21C9FB4B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592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F86C-AF1C-4E9A-A2D3-321B33F93C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579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E77B2-1C0E-4745-A4CB-6875AA8481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573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7B3D1-0B25-485C-A0E4-F7AC4714F1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833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4D285-80AA-47F6-A467-26FAECD39E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13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7315" y="6348329"/>
            <a:ext cx="504106" cy="365125"/>
          </a:xfrm>
        </p:spPr>
        <p:txBody>
          <a:bodyPr/>
          <a:lstStyle/>
          <a:p>
            <a:fld id="{DB05399D-BFB9-40A5-8248-B835006CC1B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7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365125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825625"/>
            <a:ext cx="11590421" cy="493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1" y="6396456"/>
            <a:ext cx="461211" cy="365125"/>
          </a:xfrm>
        </p:spPr>
        <p:txBody>
          <a:bodyPr/>
          <a:lstStyle/>
          <a:p>
            <a:fld id="{DB05399D-BFB9-40A5-8248-B835006CC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18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1709738"/>
            <a:ext cx="11341769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7" y="4589463"/>
            <a:ext cx="113417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0"/>
            <a:ext cx="437147" cy="365125"/>
          </a:xfrm>
        </p:spPr>
        <p:txBody>
          <a:bodyPr/>
          <a:lstStyle/>
          <a:p>
            <a:fld id="{DB05399D-BFB9-40A5-8248-B835006CC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59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7474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4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4" y="6315576"/>
            <a:ext cx="533400" cy="365125"/>
          </a:xfrm>
        </p:spPr>
        <p:txBody>
          <a:bodyPr/>
          <a:lstStyle/>
          <a:p>
            <a:fld id="{DB05399D-BFB9-40A5-8248-B835006CC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75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247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0"/>
            <a:ext cx="504106" cy="365125"/>
          </a:xfrm>
        </p:spPr>
        <p:txBody>
          <a:bodyPr/>
          <a:lstStyle/>
          <a:p>
            <a:fld id="{DB05399D-BFB9-40A5-8248-B835006CC1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339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99D-BFB9-40A5-8248-B835006CC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07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42B0-F3A9-49BF-83CF-3349C3B5C2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7431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99D-BFB9-40A5-8248-B835006CC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8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99D-BFB9-40A5-8248-B835006CC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32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99D-BFB9-40A5-8248-B835006CC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02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99D-BFB9-40A5-8248-B835006CC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78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99D-BFB9-40A5-8248-B835006CC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60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4D285-80AA-47F6-A467-26FAECD39E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157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7200-B940-4E7C-9DA7-62BC051268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365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EEA6A-4A2C-4695-BCF1-B4EEFDC3D9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590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0F644-9B8B-441A-9E08-9D238C020A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6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44E6-10A7-431A-8BAC-60975AF10C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209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1EE60-22B0-44A9-87CD-8066EEB1C2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353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8268-F145-4DED-B848-2A843CD9A9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481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4204-1733-441C-901D-5429738C58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868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10617200" y="152401"/>
            <a:ext cx="0" cy="147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B5AFB83-37C7-45AA-B204-1E8B910D44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896600" y="260350"/>
            <a:ext cx="601133" cy="1296988"/>
            <a:chOff x="4830" y="1979"/>
            <a:chExt cx="363" cy="1043"/>
          </a:xfrm>
        </p:grpSpPr>
        <p:sp>
          <p:nvSpPr>
            <p:cNvPr id="1034" name="Oval 9"/>
            <p:cNvSpPr>
              <a:spLocks noChangeArrowheads="1"/>
            </p:cNvSpPr>
            <p:nvPr userDrawn="1"/>
          </p:nvSpPr>
          <p:spPr bwMode="auto">
            <a:xfrm>
              <a:off x="4830" y="1979"/>
              <a:ext cx="91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0"/>
            <p:cNvSpPr>
              <a:spLocks noChangeArrowheads="1"/>
            </p:cNvSpPr>
            <p:nvPr userDrawn="1"/>
          </p:nvSpPr>
          <p:spPr bwMode="auto">
            <a:xfrm>
              <a:off x="4965" y="1979"/>
              <a:ext cx="92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1"/>
            <p:cNvSpPr>
              <a:spLocks noChangeArrowheads="1"/>
            </p:cNvSpPr>
            <p:nvPr userDrawn="1"/>
          </p:nvSpPr>
          <p:spPr bwMode="auto">
            <a:xfrm>
              <a:off x="5102" y="1979"/>
              <a:ext cx="91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2"/>
            <p:cNvSpPr>
              <a:spLocks noChangeArrowheads="1"/>
            </p:cNvSpPr>
            <p:nvPr userDrawn="1"/>
          </p:nvSpPr>
          <p:spPr bwMode="auto">
            <a:xfrm>
              <a:off x="4830" y="2116"/>
              <a:ext cx="91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3"/>
            <p:cNvSpPr>
              <a:spLocks noChangeArrowheads="1"/>
            </p:cNvSpPr>
            <p:nvPr userDrawn="1"/>
          </p:nvSpPr>
          <p:spPr bwMode="auto">
            <a:xfrm>
              <a:off x="4965" y="2116"/>
              <a:ext cx="92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4"/>
            <p:cNvSpPr>
              <a:spLocks noChangeArrowheads="1"/>
            </p:cNvSpPr>
            <p:nvPr userDrawn="1"/>
          </p:nvSpPr>
          <p:spPr bwMode="auto">
            <a:xfrm>
              <a:off x="5102" y="2116"/>
              <a:ext cx="91" cy="8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5"/>
            <p:cNvSpPr>
              <a:spLocks noChangeArrowheads="1"/>
            </p:cNvSpPr>
            <p:nvPr userDrawn="1"/>
          </p:nvSpPr>
          <p:spPr bwMode="auto">
            <a:xfrm>
              <a:off x="4830" y="225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6"/>
            <p:cNvSpPr>
              <a:spLocks noChangeArrowheads="1"/>
            </p:cNvSpPr>
            <p:nvPr userDrawn="1"/>
          </p:nvSpPr>
          <p:spPr bwMode="auto">
            <a:xfrm>
              <a:off x="4965" y="2251"/>
              <a:ext cx="92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7"/>
            <p:cNvSpPr>
              <a:spLocks noChangeArrowheads="1"/>
            </p:cNvSpPr>
            <p:nvPr userDrawn="1"/>
          </p:nvSpPr>
          <p:spPr bwMode="auto">
            <a:xfrm>
              <a:off x="5102" y="2251"/>
              <a:ext cx="91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8"/>
            <p:cNvSpPr>
              <a:spLocks noChangeArrowheads="1"/>
            </p:cNvSpPr>
            <p:nvPr userDrawn="1"/>
          </p:nvSpPr>
          <p:spPr bwMode="auto">
            <a:xfrm>
              <a:off x="4830" y="2388"/>
              <a:ext cx="91" cy="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19"/>
            <p:cNvSpPr>
              <a:spLocks noChangeArrowheads="1"/>
            </p:cNvSpPr>
            <p:nvPr userDrawn="1"/>
          </p:nvSpPr>
          <p:spPr bwMode="auto">
            <a:xfrm>
              <a:off x="4965" y="2388"/>
              <a:ext cx="92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0"/>
            <p:cNvSpPr>
              <a:spLocks noChangeArrowheads="1"/>
            </p:cNvSpPr>
            <p:nvPr userDrawn="1"/>
          </p:nvSpPr>
          <p:spPr bwMode="auto">
            <a:xfrm>
              <a:off x="5102" y="2388"/>
              <a:ext cx="91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1"/>
            <p:cNvSpPr>
              <a:spLocks noChangeArrowheads="1"/>
            </p:cNvSpPr>
            <p:nvPr userDrawn="1"/>
          </p:nvSpPr>
          <p:spPr bwMode="auto">
            <a:xfrm>
              <a:off x="4830" y="2524"/>
              <a:ext cx="91" cy="8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2"/>
            <p:cNvSpPr>
              <a:spLocks noChangeArrowheads="1"/>
            </p:cNvSpPr>
            <p:nvPr userDrawn="1"/>
          </p:nvSpPr>
          <p:spPr bwMode="auto">
            <a:xfrm>
              <a:off x="4965" y="2524"/>
              <a:ext cx="92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3"/>
            <p:cNvSpPr>
              <a:spLocks noChangeArrowheads="1"/>
            </p:cNvSpPr>
            <p:nvPr userDrawn="1"/>
          </p:nvSpPr>
          <p:spPr bwMode="auto">
            <a:xfrm>
              <a:off x="5102" y="2524"/>
              <a:ext cx="91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4"/>
            <p:cNvSpPr>
              <a:spLocks noChangeArrowheads="1"/>
            </p:cNvSpPr>
            <p:nvPr userDrawn="1"/>
          </p:nvSpPr>
          <p:spPr bwMode="auto">
            <a:xfrm>
              <a:off x="4830" y="265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5"/>
            <p:cNvSpPr>
              <a:spLocks noChangeArrowheads="1"/>
            </p:cNvSpPr>
            <p:nvPr userDrawn="1"/>
          </p:nvSpPr>
          <p:spPr bwMode="auto">
            <a:xfrm>
              <a:off x="4965" y="2659"/>
              <a:ext cx="92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6"/>
            <p:cNvSpPr>
              <a:spLocks noChangeArrowheads="1"/>
            </p:cNvSpPr>
            <p:nvPr userDrawn="1"/>
          </p:nvSpPr>
          <p:spPr bwMode="auto">
            <a:xfrm>
              <a:off x="5102" y="265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7"/>
            <p:cNvSpPr>
              <a:spLocks noChangeArrowheads="1"/>
            </p:cNvSpPr>
            <p:nvPr userDrawn="1"/>
          </p:nvSpPr>
          <p:spPr bwMode="auto">
            <a:xfrm>
              <a:off x="4830" y="2796"/>
              <a:ext cx="91" cy="8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8"/>
            <p:cNvSpPr>
              <a:spLocks noChangeArrowheads="1"/>
            </p:cNvSpPr>
            <p:nvPr userDrawn="1"/>
          </p:nvSpPr>
          <p:spPr bwMode="auto">
            <a:xfrm>
              <a:off x="4965" y="2796"/>
              <a:ext cx="92" cy="8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29"/>
            <p:cNvSpPr>
              <a:spLocks noChangeArrowheads="1"/>
            </p:cNvSpPr>
            <p:nvPr userDrawn="1"/>
          </p:nvSpPr>
          <p:spPr bwMode="auto">
            <a:xfrm>
              <a:off x="5102" y="2796"/>
              <a:ext cx="91" cy="8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0"/>
            <p:cNvSpPr>
              <a:spLocks noChangeArrowheads="1"/>
            </p:cNvSpPr>
            <p:nvPr userDrawn="1"/>
          </p:nvSpPr>
          <p:spPr bwMode="auto">
            <a:xfrm>
              <a:off x="4830" y="2933"/>
              <a:ext cx="91" cy="8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1"/>
            <p:cNvSpPr>
              <a:spLocks noChangeArrowheads="1"/>
            </p:cNvSpPr>
            <p:nvPr userDrawn="1"/>
          </p:nvSpPr>
          <p:spPr bwMode="auto">
            <a:xfrm>
              <a:off x="4965" y="2933"/>
              <a:ext cx="92" cy="8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2"/>
            <p:cNvSpPr>
              <a:spLocks noChangeArrowheads="1"/>
            </p:cNvSpPr>
            <p:nvPr userDrawn="1"/>
          </p:nvSpPr>
          <p:spPr bwMode="auto">
            <a:xfrm>
              <a:off x="5102" y="2933"/>
              <a:ext cx="91" cy="8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1033" name="Line 33"/>
          <p:cNvSpPr>
            <a:spLocks noChangeShapeType="1"/>
          </p:cNvSpPr>
          <p:nvPr userDrawn="1"/>
        </p:nvSpPr>
        <p:spPr bwMode="auto">
          <a:xfrm flipH="1">
            <a:off x="624418" y="1628775"/>
            <a:ext cx="109431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7315" y="6356350"/>
            <a:ext cx="504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5AFB83-37C7-45AA-B204-1E8B910D44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94" y="738532"/>
            <a:ext cx="1121727" cy="38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378" y="32515"/>
            <a:ext cx="1765043" cy="7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118346"/>
            <a:ext cx="420403" cy="534354"/>
          </a:xfrm>
          <a:prstGeom prst="rect">
            <a:avLst/>
          </a:prstGeom>
        </p:spPr>
      </p:pic>
      <p:sp>
        <p:nvSpPr>
          <p:cNvPr id="10" name="Line 33">
            <a:extLst>
              <a:ext uri="{FF2B5EF4-FFF2-40B4-BE49-F238E27FC236}">
                <a16:creationId xmlns:a16="http://schemas.microsoft.com/office/drawing/2014/main" id="{0E58D091-BD3B-4E48-89AE-314C8CD5F048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624418" y="1628775"/>
            <a:ext cx="109431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2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176.32.230.249/phpmyadmin/index.php" TargetMode="Externa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GB" altLang="en-US" sz="4400" b="1" dirty="0"/>
              <a:t>SQL Basics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E981451-54FB-439F-9636-D537910E61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SQL Database Tables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847528" y="2204666"/>
            <a:ext cx="8229600" cy="57626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Still in </a:t>
            </a:r>
            <a:r>
              <a:rPr lang="en-GB" altLang="en-US" sz="2400" dirty="0" err="1"/>
              <a:t>phpMyAdmin</a:t>
            </a:r>
            <a:r>
              <a:rPr lang="en-GB" altLang="en-US" sz="2400" dirty="0"/>
              <a:t> choose the SQL tab.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780929"/>
            <a:ext cx="8310736" cy="300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107010"/>
            <a:ext cx="74580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SQL Database Tables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19536" y="2222992"/>
            <a:ext cx="8229600" cy="576262"/>
          </a:xfrm>
        </p:spPr>
        <p:txBody>
          <a:bodyPr>
            <a:normAutofit fontScale="77500" lnSpcReduction="20000"/>
          </a:bodyPr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This should be what you get.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Click on Go</a:t>
            </a:r>
          </a:p>
        </p:txBody>
      </p:sp>
      <p:sp>
        <p:nvSpPr>
          <p:cNvPr id="3" name="Oval 2"/>
          <p:cNvSpPr/>
          <p:nvPr/>
        </p:nvSpPr>
        <p:spPr>
          <a:xfrm>
            <a:off x="4079776" y="3899098"/>
            <a:ext cx="5688632" cy="252028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Creating Tables and Populating the Tables</a:t>
            </a:r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9" y="2348880"/>
            <a:ext cx="8229600" cy="27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1544" y="5445224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Continue to add all the sections</a:t>
            </a:r>
          </a:p>
        </p:txBody>
      </p:sp>
    </p:spTree>
    <p:extLst>
      <p:ext uri="{BB962C8B-B14F-4D97-AF65-F5344CB8AC3E}">
        <p14:creationId xmlns:p14="http://schemas.microsoft.com/office/powerpoint/2010/main" val="208490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420888"/>
            <a:ext cx="8716550" cy="238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Database screen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Click on your database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703389" y="4941888"/>
            <a:ext cx="1152525" cy="647700"/>
          </a:xfrm>
          <a:prstGeom prst="wedgeRoundRectCallout">
            <a:avLst>
              <a:gd name="adj1" fmla="val 141587"/>
              <a:gd name="adj2" fmla="val -279191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656138" y="6021388"/>
            <a:ext cx="1511300" cy="647700"/>
          </a:xfrm>
          <a:prstGeom prst="wedgeRoundRectCallout">
            <a:avLst>
              <a:gd name="adj1" fmla="val -20971"/>
              <a:gd name="adj2" fmla="val -440687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359151" y="6021388"/>
            <a:ext cx="1152525" cy="647700"/>
          </a:xfrm>
          <a:prstGeom prst="wedgeRoundRectCallout">
            <a:avLst>
              <a:gd name="adj1" fmla="val 67958"/>
              <a:gd name="adj2" fmla="val -444086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Browse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Structure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Click on the structure button 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2924944"/>
            <a:ext cx="8172031" cy="20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Content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Click on the browse button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41" y="2951689"/>
            <a:ext cx="79898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/>
              <a:t>SQL Queries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2036355" y="2060848"/>
            <a:ext cx="7210396" cy="100811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With SQL, we can query a database and have a result set returned. </a:t>
            </a:r>
          </a:p>
          <a:p>
            <a:pPr marL="341313" indent="-341313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	SELECT * FROM  books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55" y="3284984"/>
            <a:ext cx="82931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Edit a query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034241" y="2336873"/>
            <a:ext cx="7210396" cy="4404495"/>
          </a:xfrm>
        </p:spPr>
        <p:txBody>
          <a:bodyPr>
            <a:normAutofit lnSpcReduction="10000"/>
          </a:bodyPr>
          <a:lstStyle/>
          <a:p>
            <a:r>
              <a:rPr lang="en-GB" altLang="en-US" dirty="0"/>
              <a:t>To edit a query press Edit</a:t>
            </a:r>
            <a:br>
              <a:rPr lang="en-GB" altLang="en-US" dirty="0"/>
            </a:br>
            <a:br>
              <a:rPr lang="en-GB" altLang="en-US" dirty="0"/>
            </a:br>
            <a:br>
              <a:rPr lang="en-GB" altLang="en-US" dirty="0"/>
            </a:br>
            <a:br>
              <a:rPr lang="en-GB" altLang="en-US" dirty="0"/>
            </a:br>
            <a:br>
              <a:rPr lang="en-GB" altLang="en-US" dirty="0"/>
            </a:br>
            <a:br>
              <a:rPr lang="en-GB" altLang="en-US" dirty="0"/>
            </a:br>
            <a:br>
              <a:rPr lang="en-GB" altLang="en-US" dirty="0"/>
            </a:b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dirty="0"/>
              <a:t>This opens a separate window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996952"/>
            <a:ext cx="78962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735960" y="2708920"/>
            <a:ext cx="2088232" cy="10801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Query window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2348880"/>
            <a:ext cx="714557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SQL SELECT Statement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The SELECT statement is used to select data from a table. The tabular result is stored in a result table (called the result-set).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b="1"/>
              <a:t>Syntax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/>
              <a:t>SELECT column_name(s) FROM table_name  </a:t>
            </a:r>
            <a:br>
              <a:rPr lang="en-GB" altLang="en-US" sz="2400"/>
            </a:br>
            <a:endParaRPr lang="en-GB" altLang="en-US" sz="2400"/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b="1"/>
              <a:t>Note:</a:t>
            </a:r>
            <a:r>
              <a:rPr lang="en-GB" altLang="en-US" sz="2400"/>
              <a:t> SQL statements are not case sensitive. SELECT is the same as select.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SQL Database Tables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/>
              <a:t>This tutorial uses a </a:t>
            </a:r>
            <a:r>
              <a:rPr lang="en-GB" altLang="en-US" sz="2400" dirty="0" err="1"/>
              <a:t>MySql</a:t>
            </a:r>
            <a:r>
              <a:rPr lang="en-GB" altLang="en-US" sz="2400" dirty="0"/>
              <a:t> database which you need to create in your hosting area.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4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/>
              <a:t>To do this we need to use </a:t>
            </a:r>
            <a:r>
              <a:rPr lang="en-GB" altLang="en-US" sz="2400" dirty="0" err="1"/>
              <a:t>phpMyAdmin</a:t>
            </a:r>
            <a:r>
              <a:rPr lang="en-GB" altLang="en-US" sz="2400" dirty="0"/>
              <a:t>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 err="1"/>
              <a:t>PHPMyAdmin</a:t>
            </a:r>
            <a:r>
              <a:rPr lang="en-GB" altLang="en-US" sz="2400" dirty="0"/>
              <a:t> is accessed using a browser on the client by using the </a:t>
            </a:r>
            <a:r>
              <a:rPr lang="en-GB" altLang="en-US" sz="2400" dirty="0" err="1"/>
              <a:t>url</a:t>
            </a:r>
            <a:r>
              <a:rPr lang="en-GB" altLang="en-US" sz="2400" dirty="0"/>
              <a:t> below.</a:t>
            </a:r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400" dirty="0"/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/>
              <a:t>Demo </a:t>
            </a:r>
            <a:r>
              <a:rPr lang="en-GB" altLang="en-US" sz="2400" dirty="0" err="1"/>
              <a:t>PHPMyAdmin</a:t>
            </a:r>
            <a:endParaRPr lang="en-GB" altLang="en-US" sz="2400" dirty="0"/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400" dirty="0"/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 dirty="0">
                <a:hlinkClick r:id="rId2"/>
              </a:rPr>
              <a:t>http://</a:t>
            </a:r>
            <a:r>
              <a:rPr lang="en-GB" dirty="0">
                <a:hlinkClick r:id="rId2"/>
              </a:rPr>
              <a:t>176.32.230.249</a:t>
            </a:r>
            <a:r>
              <a:rPr lang="en-GB" altLang="en-US" sz="2400" dirty="0">
                <a:hlinkClick r:id="rId2"/>
              </a:rPr>
              <a:t>/phpmyadmin/index.php</a:t>
            </a:r>
            <a:endParaRPr lang="en-GB" altLang="en-US" sz="2400" dirty="0"/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SQL SELECT Example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2004238" y="2132856"/>
            <a:ext cx="7210396" cy="3599316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To select the content of columns named “</a:t>
            </a:r>
            <a:r>
              <a:rPr lang="en-GB" altLang="en-US" sz="2000" dirty="0" err="1"/>
              <a:t>lastname</a:t>
            </a:r>
            <a:r>
              <a:rPr lang="en-GB" altLang="en-US" sz="2000" dirty="0"/>
              <a:t>" and “</a:t>
            </a:r>
            <a:r>
              <a:rPr lang="en-GB" altLang="en-US" sz="2000" dirty="0" err="1"/>
              <a:t>firstname</a:t>
            </a:r>
            <a:r>
              <a:rPr lang="en-GB" altLang="en-US" sz="2000" dirty="0"/>
              <a:t>", from the database table called “borrower", use a SELECT statement like this: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dirty="0"/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SELECT </a:t>
            </a:r>
            <a:r>
              <a:rPr lang="en-GB" altLang="en-US" sz="2000" dirty="0" err="1"/>
              <a:t>lastname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firstname</a:t>
            </a:r>
            <a:r>
              <a:rPr lang="en-GB" altLang="en-US" sz="2000" dirty="0"/>
              <a:t> FROM borrower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b="1" dirty="0"/>
          </a:p>
          <a:p>
            <a:pPr marL="341313" indent="-341313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b="1" dirty="0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3501008"/>
            <a:ext cx="180022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/>
              <a:t>The SELECT DISTINCT Statement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The DISTINCT keyword is used to return only distinct (different) values.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The SELECT statement returns information from table columns. But what if we only want to select distinct elements?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With SQL, all we need to do is to add a DISTINCT keyword to the SELECT statement:</a:t>
            </a:r>
            <a:br>
              <a:rPr lang="en-GB" altLang="en-US" sz="2000" dirty="0"/>
            </a:br>
            <a:endParaRPr lang="en-GB" altLang="en-US" sz="20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 dirty="0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SELECT DISTINCT </a:t>
            </a:r>
            <a:r>
              <a:rPr lang="en-GB" altLang="en-US" sz="2000" dirty="0" err="1"/>
              <a:t>column_name</a:t>
            </a:r>
            <a:r>
              <a:rPr lang="en-GB" altLang="en-US" sz="2000" dirty="0"/>
              <a:t>(s) FROM </a:t>
            </a:r>
            <a:r>
              <a:rPr lang="en-GB" altLang="en-US" sz="2000" dirty="0" err="1"/>
              <a:t>table_name</a:t>
            </a:r>
            <a:endParaRPr lang="en-GB" alt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Using the DISTINCT keyword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565443" y="2317408"/>
            <a:ext cx="3523769" cy="3599316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To select ALL values from the column named “address2" we use a SELECT statement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	SELECT address2 FROM borrower </a:t>
            </a:r>
            <a:br>
              <a:rPr lang="en-GB" altLang="en-US" sz="2000" b="1" dirty="0"/>
            </a:br>
            <a:endParaRPr lang="en-GB" altLang="en-US" sz="2000" b="1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b="1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1600" dirty="0"/>
              <a:t>Note that “</a:t>
            </a:r>
            <a:r>
              <a:rPr lang="en-GB" altLang="en-US" sz="1600" dirty="0" err="1"/>
              <a:t>Molden</a:t>
            </a:r>
            <a:r>
              <a:rPr lang="en-GB" altLang="en-US" sz="1600" dirty="0"/>
              <a:t> and “</a:t>
            </a:r>
            <a:r>
              <a:rPr lang="en-GB" altLang="en-US" sz="1600" dirty="0" err="1"/>
              <a:t>Highcliffe</a:t>
            </a:r>
            <a:r>
              <a:rPr lang="en-GB" altLang="en-US" sz="1600" dirty="0"/>
              <a:t>" are listed more than once.</a:t>
            </a:r>
            <a:endParaRPr lang="en-GB" altLang="en-US" sz="20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dirty="0"/>
          </a:p>
        </p:txBody>
      </p:sp>
      <p:sp>
        <p:nvSpPr>
          <p:cNvPr id="23556" name="Content Placeholder 8"/>
          <p:cNvSpPr>
            <a:spLocks noGrp="1"/>
          </p:cNvSpPr>
          <p:nvPr>
            <p:ph sz="half" idx="2"/>
          </p:nvPr>
        </p:nvSpPr>
        <p:spPr>
          <a:xfrm>
            <a:off x="6816080" y="2336873"/>
            <a:ext cx="3525044" cy="3599316"/>
          </a:xfrm>
        </p:spPr>
        <p:txBody>
          <a:bodyPr/>
          <a:lstStyle/>
          <a:p>
            <a:pPr marL="0" indent="0"/>
            <a:r>
              <a:rPr lang="en-GB" altLang="en-US" sz="2000" dirty="0"/>
              <a:t>To select only DIFFERENT values from the column named “address2" we use a SELECT DISTINCT statement</a:t>
            </a:r>
            <a:br>
              <a:rPr lang="en-GB" altLang="en-US" sz="2000" dirty="0"/>
            </a:br>
            <a:r>
              <a:rPr lang="en-GB" altLang="en-US" sz="2000" dirty="0"/>
              <a:t>SELECT DISTINCT address2 FROM borrower</a:t>
            </a:r>
          </a:p>
          <a:p>
            <a:pPr marL="0" indent="0"/>
            <a:endParaRPr lang="en-GB" altLang="en-US" dirty="0"/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77" y="3789041"/>
            <a:ext cx="923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250" y="3907365"/>
            <a:ext cx="8667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WHERE Clause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847528" y="1600200"/>
            <a:ext cx="8712968" cy="3052936"/>
          </a:xfrm>
        </p:spPr>
        <p:txBody>
          <a:bodyPr>
            <a:normAutofit/>
          </a:bodyPr>
          <a:lstStyle/>
          <a:p>
            <a:pPr indent="-341313">
              <a:spcBef>
                <a:spcPts val="4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dirty="0"/>
              <a:t>To conditionally select data from a table, a WHERE clause can be added to the SELECT statement.</a:t>
            </a:r>
          </a:p>
          <a:p>
            <a:pPr indent="-3413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800" b="1" dirty="0"/>
              <a:t>Syntax</a:t>
            </a:r>
          </a:p>
          <a:p>
            <a:pPr marL="0" indent="0">
              <a:spcBef>
                <a:spcPts val="4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altLang="en-US" sz="2800" b="1" dirty="0"/>
          </a:p>
          <a:p>
            <a:pPr marL="173037" lvl="1" indent="0">
              <a:spcBef>
                <a:spcPts val="4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2500" i="1" dirty="0"/>
              <a:t>	</a:t>
            </a:r>
            <a:r>
              <a:rPr lang="en-GB" altLang="en-US" sz="2500" i="1" dirty="0">
                <a:solidFill>
                  <a:srgbClr val="FF0000"/>
                </a:solidFill>
              </a:rPr>
              <a:t>SELECT column FROM table WHERE column operator value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Using the WHERE Clause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/>
              <a:t>To select only the persons living in the city “Perth", we add a WHERE clause to the SELECT statement: 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800" dirty="0"/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/>
              <a:t>	</a:t>
            </a:r>
            <a:r>
              <a:rPr lang="en-GB" altLang="en-US" sz="2400" i="1" dirty="0">
                <a:solidFill>
                  <a:srgbClr val="FF0000"/>
                </a:solidFill>
              </a:rPr>
              <a:t>SELECT </a:t>
            </a:r>
            <a:r>
              <a:rPr lang="en-GB" altLang="en-US" sz="2400" i="1" dirty="0" err="1">
                <a:solidFill>
                  <a:srgbClr val="FF0000"/>
                </a:solidFill>
              </a:rPr>
              <a:t>lastname</a:t>
            </a:r>
            <a:r>
              <a:rPr lang="en-GB" altLang="en-US" sz="2400" i="1" dirty="0">
                <a:solidFill>
                  <a:srgbClr val="FF0000"/>
                </a:solidFill>
              </a:rPr>
              <a:t> FROM borrower WHERE address2 = "Perth"</a:t>
            </a:r>
            <a:endParaRPr lang="en-GB" altLang="en-US" sz="2800" i="1" dirty="0">
              <a:solidFill>
                <a:srgbClr val="FF0000"/>
              </a:solidFill>
            </a:endParaRPr>
          </a:p>
          <a:p>
            <a:pPr marL="341313" indent="-341313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dirty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365104"/>
            <a:ext cx="647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Using Quotes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1970294" y="2060848"/>
            <a:ext cx="8229600" cy="3845024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Note that we have used single quotes around the conditional values in the examples.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SQL uses single quotes around text values (most database systems will also accept double quotes). Numeric values should not be enclosed in quotes.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For text values:</a:t>
            </a:r>
          </a:p>
          <a:p>
            <a:pPr marL="684213" lvl="1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100" dirty="0"/>
              <a:t>This is correct: SELECT </a:t>
            </a:r>
            <a:r>
              <a:rPr lang="en-GB" altLang="en-US" sz="2100" dirty="0" err="1"/>
              <a:t>lastname</a:t>
            </a:r>
            <a:r>
              <a:rPr lang="en-GB" altLang="en-US" sz="2100" dirty="0"/>
              <a:t> FROM borrower WHERE </a:t>
            </a:r>
            <a:r>
              <a:rPr lang="en-GB" altLang="en-US" sz="2100" dirty="0" err="1"/>
              <a:t>firstname</a:t>
            </a:r>
            <a:r>
              <a:rPr lang="en-GB" altLang="en-US" sz="2100" dirty="0"/>
              <a:t>=‘Frank‘</a:t>
            </a:r>
          </a:p>
          <a:p>
            <a:pPr marL="684213" lvl="1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100" dirty="0">
                <a:solidFill>
                  <a:srgbClr val="FF0000"/>
                </a:solidFill>
              </a:rPr>
              <a:t>This is wrong: </a:t>
            </a:r>
            <a:r>
              <a:rPr lang="en-GB" altLang="en-US" sz="2100" dirty="0"/>
              <a:t>SELECT </a:t>
            </a:r>
            <a:r>
              <a:rPr lang="en-GB" altLang="en-US" sz="2100" dirty="0" err="1"/>
              <a:t>lastname</a:t>
            </a:r>
            <a:r>
              <a:rPr lang="en-GB" altLang="en-US" sz="2100" dirty="0"/>
              <a:t> FROM borrower WHERE </a:t>
            </a:r>
            <a:r>
              <a:rPr lang="en-GB" altLang="en-US" sz="2100" dirty="0" err="1"/>
              <a:t>firstname</a:t>
            </a:r>
            <a:r>
              <a:rPr lang="en-GB" altLang="en-US" sz="2100" dirty="0"/>
              <a:t>=Frank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LIKE Condition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/>
              <a:t>The LIKE condition is used to specify a search for a pattern in a column. 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b="1" dirty="0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/>
              <a:t>SELECT column FROM table WHERE column LIKE pattern</a:t>
            </a:r>
            <a:br>
              <a:rPr lang="en-GB" altLang="en-US" sz="2800" dirty="0"/>
            </a:br>
            <a:endParaRPr lang="en-GB" altLang="en-US" sz="28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800" dirty="0"/>
              <a:t>A "%" sign can be used to define wildcards (missing letters in the pattern) both before and after the pattern.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Using LIKE</a:t>
            </a:r>
          </a:p>
        </p:txBody>
      </p:sp>
      <p:sp>
        <p:nvSpPr>
          <p:cNvPr id="28675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2400" dirty="0"/>
              <a:t>SELECT </a:t>
            </a:r>
            <a:r>
              <a:rPr lang="en-GB" altLang="en-US" sz="2400" dirty="0" err="1"/>
              <a:t>firstname</a:t>
            </a:r>
            <a:r>
              <a:rPr lang="en-GB" altLang="en-US" sz="2400" dirty="0"/>
              <a:t>, postcode FROM borrower WHERE  </a:t>
            </a:r>
            <a:r>
              <a:rPr lang="en-GB" altLang="en-US" sz="2400" dirty="0" err="1"/>
              <a:t>firstname</a:t>
            </a:r>
            <a:r>
              <a:rPr lang="en-GB" altLang="en-US" sz="2400" dirty="0"/>
              <a:t> LIKE "f%“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SELECT </a:t>
            </a:r>
            <a:r>
              <a:rPr lang="en-GB" altLang="en-US" sz="2400" dirty="0" err="1"/>
              <a:t>lastname</a:t>
            </a:r>
            <a:r>
              <a:rPr lang="en-GB" altLang="en-US" sz="2400" dirty="0"/>
              <a:t>, postcode FROM borrower WHERE </a:t>
            </a:r>
            <a:r>
              <a:rPr lang="en-GB" altLang="en-US" sz="2400" dirty="0" err="1"/>
              <a:t>lastname</a:t>
            </a:r>
            <a:r>
              <a:rPr lang="en-GB" altLang="en-US" sz="2400" dirty="0"/>
              <a:t> LIKE "%r</a:t>
            </a:r>
          </a:p>
          <a:p>
            <a:pPr eaLnBrk="1" hangingPunct="1"/>
            <a:endParaRPr lang="en-GB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endParaRPr lang="en-GB" altLang="en-US" sz="2400" dirty="0"/>
          </a:p>
          <a:p>
            <a:pPr eaLnBrk="1" hangingPunct="1"/>
            <a:r>
              <a:rPr lang="en-GB" altLang="en-US" sz="2400" dirty="0"/>
              <a:t>SELECT </a:t>
            </a:r>
            <a:r>
              <a:rPr lang="en-GB" altLang="en-US" sz="2400" dirty="0" err="1"/>
              <a:t>lastname</a:t>
            </a:r>
            <a:r>
              <a:rPr lang="en-GB" altLang="en-US" sz="2400" dirty="0"/>
              <a:t>, postcode FROM borrower WHERE </a:t>
            </a:r>
            <a:r>
              <a:rPr lang="en-GB" altLang="en-US" sz="2400" dirty="0" err="1"/>
              <a:t>lastname</a:t>
            </a:r>
            <a:r>
              <a:rPr lang="en-GB" altLang="en-US" sz="2400" dirty="0"/>
              <a:t> LIKE "%v%"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26" y="2336873"/>
            <a:ext cx="2039854" cy="7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25" y="3914011"/>
            <a:ext cx="2039854" cy="107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3" y="5877273"/>
            <a:ext cx="1600941" cy="91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INSERT INTO Statement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1631504" y="1825625"/>
            <a:ext cx="9001000" cy="4935956"/>
          </a:xfrm>
        </p:spPr>
        <p:txBody>
          <a:bodyPr/>
          <a:lstStyle/>
          <a:p>
            <a:pPr marL="341313" indent="-3413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The INSERT INTO statement is used to insert new rows into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b="1" dirty="0"/>
              <a:t>Syntax</a:t>
            </a:r>
          </a:p>
          <a:p>
            <a:pPr marL="342900" lvl="1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100" i="1" dirty="0">
                <a:solidFill>
                  <a:srgbClr val="FF0000"/>
                </a:solidFill>
              </a:rPr>
              <a:t>INSERT INTO </a:t>
            </a:r>
            <a:r>
              <a:rPr lang="en-GB" altLang="en-US" sz="2100" i="1" dirty="0" err="1">
                <a:solidFill>
                  <a:srgbClr val="FF0000"/>
                </a:solidFill>
              </a:rPr>
              <a:t>table_name</a:t>
            </a:r>
            <a:r>
              <a:rPr lang="en-GB" altLang="en-US" sz="2100" i="1" dirty="0">
                <a:solidFill>
                  <a:srgbClr val="FF0000"/>
                </a:solidFill>
              </a:rPr>
              <a:t> VALUES (value1, value2,....)</a:t>
            </a:r>
            <a:br>
              <a:rPr lang="en-GB" altLang="en-US" sz="2100" dirty="0"/>
            </a:br>
            <a:endParaRPr lang="en-GB" altLang="en-US" sz="21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You can also specify the columns for which you want to insert data:</a:t>
            </a:r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	</a:t>
            </a:r>
            <a:r>
              <a:rPr lang="en-GB" altLang="en-US" sz="2000" i="1" dirty="0">
                <a:solidFill>
                  <a:srgbClr val="FF0000"/>
                </a:solidFill>
              </a:rPr>
              <a:t>INSERT INTO </a:t>
            </a:r>
            <a:r>
              <a:rPr lang="en-GB" altLang="en-US" sz="2000" i="1" dirty="0" err="1">
                <a:solidFill>
                  <a:srgbClr val="FF0000"/>
                </a:solidFill>
              </a:rPr>
              <a:t>table_name</a:t>
            </a:r>
            <a:r>
              <a:rPr lang="en-GB" altLang="en-US" sz="2000" i="1" dirty="0">
                <a:solidFill>
                  <a:srgbClr val="FF0000"/>
                </a:solidFill>
              </a:rPr>
              <a:t> (column1, column2,...) VALUES (value1, value2,....)</a:t>
            </a:r>
            <a:endParaRPr lang="en-GB" alt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Insert a New Row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INSERT INTO borrower VALUES (40, "Mr", "James", "Joyce", "22 Parnell Street", "</a:t>
            </a:r>
            <a:r>
              <a:rPr lang="en-GB" altLang="en-US" sz="2400" dirty="0" err="1"/>
              <a:t>Spennymoor</a:t>
            </a:r>
            <a:r>
              <a:rPr lang="en-GB" altLang="en-US" sz="2400" dirty="0"/>
              <a:t>", "NW22 4ED", "1947-06-23", "M")</a:t>
            </a:r>
            <a:br>
              <a:rPr lang="en-GB" altLang="en-US" dirty="0"/>
            </a:br>
            <a:endParaRPr lang="en-GB" altLang="en-US" dirty="0"/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284984"/>
            <a:ext cx="829065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PHPMyAdmin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/>
              <a:t>This program is a user-friendly interface to an SQL database?</a:t>
            </a:r>
          </a:p>
          <a:p>
            <a:pPr marL="0" indent="0">
              <a:buNone/>
            </a:pPr>
            <a:endParaRPr lang="en-GB" altLang="en-US" sz="2800" dirty="0"/>
          </a:p>
          <a:p>
            <a:r>
              <a:rPr lang="en-GB" altLang="en-US" sz="2800" dirty="0"/>
              <a:t>The SQL database resides on the server</a:t>
            </a:r>
          </a:p>
          <a:p>
            <a:pPr marL="0" indent="0">
              <a:buNone/>
            </a:pPr>
            <a:endParaRPr lang="en-GB" altLang="en-US" sz="2800" dirty="0"/>
          </a:p>
          <a:p>
            <a:r>
              <a:rPr lang="en-GB" altLang="en-US" sz="2800" dirty="0" err="1"/>
              <a:t>PHPMyAdmin</a:t>
            </a:r>
            <a:r>
              <a:rPr lang="en-GB" altLang="en-US" sz="2800" dirty="0"/>
              <a:t> is accessed using a browser on the client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7427913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/>
              <a:t>Insert Data in Specified Columns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979739" y="4313239"/>
            <a:ext cx="4916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961611" y="1988840"/>
            <a:ext cx="799147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None/>
            </a:pPr>
            <a:r>
              <a:rPr lang="en-GB" altLang="en-US" sz="2000" dirty="0"/>
              <a:t>INSERT INTO borrower (</a:t>
            </a:r>
            <a:r>
              <a:rPr lang="en-GB" altLang="en-US" sz="2000" dirty="0" err="1"/>
              <a:t>borrowerid</a:t>
            </a:r>
            <a:r>
              <a:rPr lang="en-GB" altLang="en-US" sz="2000" dirty="0"/>
              <a:t>, title, </a:t>
            </a:r>
            <a:r>
              <a:rPr lang="en-GB" altLang="en-US" sz="2000" dirty="0" err="1"/>
              <a:t>firstname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lastname</a:t>
            </a:r>
            <a:r>
              <a:rPr lang="en-GB" altLang="en-US" sz="2000" dirty="0"/>
              <a:t>, address1, postcode, gender) VALUES(41, "Mrs", "Jemima", "Joyce", "22 Parnell Street", "NW22 4ED", "F")</a:t>
            </a:r>
          </a:p>
          <a:p>
            <a:pPr eaLnBrk="1" hangingPunct="1">
              <a:spcBef>
                <a:spcPts val="1250"/>
              </a:spcBef>
              <a:buClr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ClrTx/>
              <a:buNone/>
            </a:pPr>
            <a:r>
              <a:rPr lang="en-GB" altLang="en-US" sz="2000" dirty="0"/>
              <a:t>Note that where a value was not entered, the returned value is NULL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3121819"/>
            <a:ext cx="67341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Update Statement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UPDATE statement is used to modify the data in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UPDATE table_name SET column_name = new_value</a:t>
            </a:r>
            <a:r>
              <a:rPr lang="en-GB" altLang="en-US" sz="2000" i="1"/>
              <a:t> </a:t>
            </a:r>
            <a:r>
              <a:rPr lang="en-GB" altLang="en-US" sz="2000"/>
              <a:t>WHERE column_name = some_value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6328B9D-2F47-4459-8616-876C2B3B1631}" type="slidenum">
              <a:rPr lang="en-GB" altLang="en-US" sz="1000"/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GB" alt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Update one row</a:t>
            </a:r>
          </a:p>
        </p:txBody>
      </p:sp>
      <p:sp>
        <p:nvSpPr>
          <p:cNvPr id="3379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/>
              <a:t>UPDATE borrower SET address2 = "Spennymoor" WHERE borrowerid = 41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3321294"/>
            <a:ext cx="6762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600"/>
              <a:t>Update several Columns in a Row</a:t>
            </a:r>
          </a:p>
        </p:txBody>
      </p:sp>
      <p:sp>
        <p:nvSpPr>
          <p:cNvPr id="3481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/>
              <a:t>UPDATE borrower SET address1 = "44 Dublin Parade", address2 = "Newcastle" WHERE postcode = "NW22 4ED</a:t>
            </a:r>
            <a:r>
              <a:rPr lang="en-GB" altLang="en-US"/>
              <a:t>"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87" y="3573017"/>
            <a:ext cx="68008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/>
              <a:t>The DELETE Statement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1919288" y="1700213"/>
            <a:ext cx="8229600" cy="409416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The DELETE statement is used to delete rows in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dirty="0"/>
              <a:t>DELETE FROM borrower WHERE </a:t>
            </a:r>
            <a:r>
              <a:rPr lang="en-GB" altLang="en-US" sz="2000" dirty="0" err="1"/>
              <a:t>borrowerID</a:t>
            </a:r>
            <a:r>
              <a:rPr lang="en-GB" altLang="en-US" sz="2000" dirty="0"/>
              <a:t> = 40</a:t>
            </a:r>
            <a:br>
              <a:rPr lang="en-GB" altLang="en-US" sz="2000" dirty="0"/>
            </a:br>
            <a:br>
              <a:rPr lang="en-GB" altLang="en-US" sz="2000" dirty="0"/>
            </a:br>
            <a:br>
              <a:rPr lang="en-GB" altLang="en-US" sz="2000" dirty="0"/>
            </a:br>
            <a:br>
              <a:rPr lang="en-GB" altLang="en-US" sz="2000" dirty="0"/>
            </a:br>
            <a:br>
              <a:rPr lang="en-GB" altLang="en-US" sz="2000" dirty="0"/>
            </a:br>
            <a:br>
              <a:rPr lang="en-GB" altLang="en-US" sz="2000" dirty="0"/>
            </a:br>
            <a:br>
              <a:rPr lang="en-GB" altLang="en-US" sz="2000" dirty="0"/>
            </a:br>
            <a:endParaRPr lang="en-GB" altLang="en-US" sz="2000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948364" y="4581128"/>
            <a:ext cx="8900164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 dirty="0">
                <a:solidFill>
                  <a:srgbClr val="000000"/>
                </a:solidFill>
              </a:rPr>
              <a:t>Delete All Rows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It is possible to delete all rows in a table without deleting the table. This means that the table structure, attributes, and indexes will be intact: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DELETE FROM </a:t>
            </a:r>
            <a:r>
              <a:rPr lang="en-GB" altLang="en-US" sz="1800" dirty="0" err="1">
                <a:solidFill>
                  <a:srgbClr val="000000"/>
                </a:solidFill>
              </a:rPr>
              <a:t>table_name</a:t>
            </a:r>
            <a:r>
              <a:rPr lang="en-GB" altLang="en-US" sz="1800" dirty="0">
                <a:solidFill>
                  <a:srgbClr val="000000"/>
                </a:solidFill>
              </a:rPr>
              <a:t> </a:t>
            </a:r>
            <a:r>
              <a:rPr lang="en-GB" altLang="en-US" sz="1800" dirty="0">
                <a:solidFill>
                  <a:srgbClr val="FF0000"/>
                </a:solidFill>
              </a:rPr>
              <a:t>   </a:t>
            </a:r>
            <a:r>
              <a:rPr lang="en-GB" altLang="en-US" sz="1800" b="1" dirty="0">
                <a:solidFill>
                  <a:srgbClr val="FF0000"/>
                </a:solidFill>
              </a:rPr>
              <a:t>Please take care here! Do not run this one!!!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</a:rPr>
              <a:t>Or DELETE * FROM </a:t>
            </a:r>
            <a:r>
              <a:rPr lang="en-GB" altLang="en-US" sz="1800" dirty="0" err="1">
                <a:solidFill>
                  <a:srgbClr val="000000"/>
                </a:solidFill>
              </a:rPr>
              <a:t>table_name</a:t>
            </a:r>
            <a:endParaRPr lang="en-GB" altLang="en-US" sz="1800" dirty="0">
              <a:solidFill>
                <a:srgbClr val="000000"/>
              </a:solidFill>
            </a:endParaRP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420888"/>
            <a:ext cx="5400526" cy="198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Exercise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Create a BTEC grades Table </a:t>
            </a:r>
          </a:p>
          <a:p>
            <a:r>
              <a:rPr lang="en-GB" altLang="en-US" dirty="0"/>
              <a:t>Specification in next slide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BTEC exercise from Unit 23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000"/>
              <a:t>Design a web interface to show your own BTEC grades.</a:t>
            </a:r>
          </a:p>
          <a:p>
            <a:r>
              <a:rPr lang="en-GB" altLang="en-US" sz="2000"/>
              <a:t>You need to enter credentials to reveal a summary page, if not you should be prompted to request the credentials again</a:t>
            </a:r>
          </a:p>
          <a:p>
            <a:r>
              <a:rPr lang="en-GB" altLang="en-US" sz="2000"/>
              <a:t>Once you successfully login to the web interface on the device you then see a summary page showing BTEC units completed/in progress.</a:t>
            </a:r>
          </a:p>
          <a:p>
            <a:r>
              <a:rPr lang="en-GB" altLang="en-US" sz="2000"/>
              <a:t>Selecting a unit will then show the grades achieved. </a:t>
            </a:r>
          </a:p>
          <a:p>
            <a:r>
              <a:rPr lang="en-GB" altLang="en-US" sz="2000"/>
              <a:t>The summary page can only be displayed when correct credentials have been used </a:t>
            </a:r>
          </a:p>
          <a:p>
            <a:r>
              <a:rPr lang="en-GB" altLang="en-US" sz="2000"/>
              <a:t>The summary page should show </a:t>
            </a:r>
          </a:p>
          <a:p>
            <a:pPr lvl="1"/>
            <a:r>
              <a:rPr lang="en-GB" altLang="en-US" sz="1600"/>
              <a:t>the units you have studied; </a:t>
            </a:r>
          </a:p>
          <a:p>
            <a:pPr lvl="1"/>
            <a:r>
              <a:rPr lang="en-GB" altLang="en-US" sz="1600"/>
              <a:t>this must include an overall grade as Pass, Merit or Distinction. </a:t>
            </a:r>
          </a:p>
          <a:p>
            <a:pPr lvl="1"/>
            <a:r>
              <a:rPr lang="en-GB" altLang="en-US" sz="1600"/>
              <a:t>Clicking on the overall grade will show a unit detail page with the entire unit achieved grades,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Relationships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19" y="3188494"/>
            <a:ext cx="6048375" cy="220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Design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Create tables for:</a:t>
            </a:r>
          </a:p>
          <a:p>
            <a:pPr lvl="1"/>
            <a:r>
              <a:rPr lang="en-GB" altLang="en-US"/>
              <a:t>User	(for login and access rights)</a:t>
            </a:r>
          </a:p>
          <a:p>
            <a:pPr lvl="1"/>
            <a:r>
              <a:rPr lang="en-GB" altLang="en-US"/>
              <a:t>Semester ( 1 or 2)</a:t>
            </a:r>
          </a:p>
          <a:p>
            <a:pPr lvl="1"/>
            <a:r>
              <a:rPr lang="en-GB" altLang="en-US"/>
              <a:t>Unit (18 of these)</a:t>
            </a:r>
          </a:p>
          <a:p>
            <a:pPr lvl="1"/>
            <a:r>
              <a:rPr lang="en-GB" altLang="en-US"/>
              <a:t>Result (Pass, Merit, Distinction)</a:t>
            </a:r>
          </a:p>
          <a:p>
            <a:pPr lvl="1"/>
            <a:r>
              <a:rPr lang="en-GB" altLang="en-US"/>
              <a:t>Grade (User, Unit, Result)</a:t>
            </a:r>
            <a:br>
              <a:rPr lang="en-GB" altLang="en-US"/>
            </a:br>
            <a:endParaRPr lang="en-GB" altLang="en-US"/>
          </a:p>
          <a:p>
            <a:r>
              <a:rPr lang="en-GB" altLang="en-US"/>
              <a:t>Before you use PHPMyAdmin do some design!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Table design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Data dictionary </a:t>
            </a:r>
          </a:p>
          <a:p>
            <a:r>
              <a:rPr lang="en-GB" altLang="en-US" dirty="0"/>
              <a:t>We now need to use MySQL datatypes</a:t>
            </a:r>
          </a:p>
          <a:p>
            <a:endParaRPr lang="en-GB" altLang="en-US" dirty="0"/>
          </a:p>
        </p:txBody>
      </p:sp>
      <p:graphicFrame>
        <p:nvGraphicFramePr>
          <p:cNvPr id="6" name="Group 6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832157"/>
              </p:ext>
            </p:extLst>
          </p:nvPr>
        </p:nvGraphicFramePr>
        <p:xfrm>
          <a:off x="2062624" y="3573017"/>
          <a:ext cx="7488239" cy="2178049"/>
        </p:xfrm>
        <a:graphic>
          <a:graphicData uri="http://schemas.openxmlformats.org/drawingml/2006/table">
            <a:tbl>
              <a:tblPr/>
              <a:tblGrid>
                <a:gridCol w="1837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1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Table Name: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Unit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Attribute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Data type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Default Value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Required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Key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Notes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UnitID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Mediumint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(8)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Yes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Primary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Auto_increment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UnitNumber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Varchar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(2)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UnitTitle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Varchar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(50)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Yes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SemesterID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Mediumint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(8)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Yes</a:t>
                      </a: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Foreign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From Semester  table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D9AD-BCFD-41BA-AFC9-EAA46AD5B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Awesome Secure 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2936D-DE97-4F49-91E1-BD9BB5119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616" y="1825626"/>
            <a:ext cx="2609192" cy="4411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Madison Kirk</a:t>
            </a:r>
          </a:p>
          <a:p>
            <a:pPr marL="0" indent="0">
              <a:buNone/>
            </a:pPr>
            <a:r>
              <a:rPr lang="en-GB" sz="2000" dirty="0"/>
              <a:t>cl57-madison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pPr marL="0" indent="0">
              <a:buNone/>
            </a:pPr>
            <a:r>
              <a:rPr lang="en-GB" sz="2000" dirty="0"/>
              <a:t>Joshua Presland</a:t>
            </a:r>
          </a:p>
          <a:p>
            <a:pPr marL="0" indent="0">
              <a:buNone/>
            </a:pPr>
            <a:r>
              <a:rPr lang="en-GB" sz="2000" dirty="0"/>
              <a:t>cl57-joshuap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pPr marL="0" indent="0">
              <a:buNone/>
            </a:pPr>
            <a:r>
              <a:rPr lang="en-GB" sz="2000" dirty="0"/>
              <a:t>Konrad </a:t>
            </a:r>
            <a:r>
              <a:rPr lang="en-GB" sz="2000" dirty="0" err="1"/>
              <a:t>Gasior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cl57-konrad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pPr marL="0" indent="0">
              <a:buNone/>
            </a:pPr>
            <a:r>
              <a:rPr lang="en-GB" sz="2000" dirty="0"/>
              <a:t>Joshua Fairclough</a:t>
            </a:r>
          </a:p>
          <a:p>
            <a:pPr marL="0" indent="0">
              <a:buNone/>
            </a:pPr>
            <a:r>
              <a:rPr lang="en-GB" sz="2000" dirty="0"/>
              <a:t>cl57-joshuaf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D1976-3479-4B98-A136-2EADB7000B13}"/>
              </a:ext>
            </a:extLst>
          </p:cNvPr>
          <p:cNvSpPr txBox="1"/>
          <p:nvPr/>
        </p:nvSpPr>
        <p:spPr>
          <a:xfrm>
            <a:off x="6600056" y="1916833"/>
            <a:ext cx="2520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Ben Carter</a:t>
            </a:r>
          </a:p>
          <a:p>
            <a:r>
              <a:rPr lang="en-GB" sz="2000" dirty="0"/>
              <a:t>cl57-bencart</a:t>
            </a:r>
          </a:p>
          <a:p>
            <a:r>
              <a:rPr lang="en-GB" sz="2000" dirty="0"/>
              <a:t> </a:t>
            </a:r>
          </a:p>
          <a:p>
            <a:endParaRPr lang="en-GB" sz="2000" dirty="0"/>
          </a:p>
          <a:p>
            <a:r>
              <a:rPr lang="en-GB" sz="2000" dirty="0"/>
              <a:t>Luke Henley</a:t>
            </a:r>
          </a:p>
          <a:p>
            <a:r>
              <a:rPr lang="en-GB" sz="2000" dirty="0"/>
              <a:t>cl57-luke</a:t>
            </a:r>
          </a:p>
          <a:p>
            <a:r>
              <a:rPr lang="en-GB" sz="2000" dirty="0"/>
              <a:t> </a:t>
            </a:r>
          </a:p>
          <a:p>
            <a:endParaRPr lang="en-GB" sz="2000" dirty="0"/>
          </a:p>
          <a:p>
            <a:r>
              <a:rPr lang="en-GB" sz="2000" dirty="0"/>
              <a:t>Ben Pinner</a:t>
            </a:r>
          </a:p>
          <a:p>
            <a:r>
              <a:rPr lang="en-GB" sz="2000" dirty="0"/>
              <a:t>cl57-benpin</a:t>
            </a:r>
          </a:p>
        </p:txBody>
      </p:sp>
    </p:spTree>
    <p:extLst>
      <p:ext uri="{BB962C8B-B14F-4D97-AF65-F5344CB8AC3E}">
        <p14:creationId xmlns:p14="http://schemas.microsoft.com/office/powerpoint/2010/main" val="145566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PHPMyAdmin login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800" dirty="0"/>
              <a:t>The username is cl57-xxx (where xxx is a name issued to you)</a:t>
            </a:r>
            <a:endParaRPr lang="en-GB" altLang="en-US" sz="2800" dirty="0">
              <a:solidFill>
                <a:srgbClr val="FF0000"/>
              </a:solidFill>
            </a:endParaRPr>
          </a:p>
          <a:p>
            <a:r>
              <a:rPr lang="en-GB" altLang="en-US" sz="2800" dirty="0"/>
              <a:t>The password is the </a:t>
            </a:r>
            <a:r>
              <a:rPr lang="en-GB" altLang="en-US" sz="2800" dirty="0">
                <a:solidFill>
                  <a:srgbClr val="FF0000"/>
                </a:solidFill>
              </a:rPr>
              <a:t>very</a:t>
            </a:r>
            <a:r>
              <a:rPr lang="en-GB" altLang="en-US" sz="2800" dirty="0"/>
              <a:t> secure Password1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7" y="3645024"/>
            <a:ext cx="2877383" cy="298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420889"/>
            <a:ext cx="8568952" cy="29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PHPMyAdmin home screen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351089" y="5732464"/>
            <a:ext cx="2016125" cy="649287"/>
          </a:xfrm>
          <a:prstGeom prst="wedgeRoundRectCallout">
            <a:avLst>
              <a:gd name="adj1" fmla="val -45516"/>
              <a:gd name="adj2" fmla="val -455612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Database list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SQL Database Tables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981200" y="1719264"/>
            <a:ext cx="8229600" cy="630237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Your database exists but with no tables..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18" y="2564905"/>
            <a:ext cx="74009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SQL Database Tables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19288" y="2564905"/>
            <a:ext cx="8229600" cy="3527921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Now you will need to create some tables.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For this we are going to use the file that contains SQL for both table creation and sample data.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It contains 3 tables called books, borrower and loans.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dirty="0"/>
              <a:t>You need to download this file from the Moodle.</a:t>
            </a:r>
          </a:p>
          <a:p>
            <a:pPr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SQL Query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Click the SQL tab to get the entry screen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420939"/>
            <a:ext cx="80994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359151" y="6021388"/>
            <a:ext cx="2232025" cy="647700"/>
          </a:xfrm>
          <a:prstGeom prst="wedgeRoundRectCallout">
            <a:avLst>
              <a:gd name="adj1" fmla="val -90127"/>
              <a:gd name="adj2" fmla="val -483186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Type SQL here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951538" y="6021388"/>
            <a:ext cx="3313112" cy="647700"/>
          </a:xfrm>
          <a:prstGeom prst="wedgeRoundRectCallout">
            <a:avLst>
              <a:gd name="adj1" fmla="val 69480"/>
              <a:gd name="adj2" fmla="val -255140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Press Go to run the query</a:t>
            </a:r>
          </a:p>
        </p:txBody>
      </p:sp>
    </p:spTree>
    <p:extLst>
      <p:ext uri="{BB962C8B-B14F-4D97-AF65-F5344CB8AC3E}">
        <p14:creationId xmlns:p14="http://schemas.microsoft.com/office/powerpoint/2010/main" val="834147662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B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BL" id="{168FA6E1-76CE-461B-9FEE-988AE64E3406}" vid="{C441BE14-957A-48CD-BDDC-EF073018A2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1379</Words>
  <Application>Microsoft Office PowerPoint</Application>
  <PresentationFormat>Widescreen</PresentationFormat>
  <Paragraphs>234</Paragraphs>
  <Slides>39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Comic Sans MS</vt:lpstr>
      <vt:lpstr>Network</vt:lpstr>
      <vt:lpstr>WBL</vt:lpstr>
      <vt:lpstr>SQL Basics</vt:lpstr>
      <vt:lpstr>SQL Database Tables</vt:lpstr>
      <vt:lpstr>PHPMyAdmin</vt:lpstr>
      <vt:lpstr>Awesome Secure Credentials</vt:lpstr>
      <vt:lpstr>PHPMyAdmin login</vt:lpstr>
      <vt:lpstr>PHPMyAdmin home screen</vt:lpstr>
      <vt:lpstr>SQL Database Tables</vt:lpstr>
      <vt:lpstr>SQL Database Tables</vt:lpstr>
      <vt:lpstr>SQL Query </vt:lpstr>
      <vt:lpstr>SQL Database Tables</vt:lpstr>
      <vt:lpstr>SQL Database Tables</vt:lpstr>
      <vt:lpstr>Creating Tables and Populating the Tables</vt:lpstr>
      <vt:lpstr>Database screen</vt:lpstr>
      <vt:lpstr>Structure</vt:lpstr>
      <vt:lpstr>Content</vt:lpstr>
      <vt:lpstr>SQL Queries</vt:lpstr>
      <vt:lpstr>Edit a query</vt:lpstr>
      <vt:lpstr>Query window</vt:lpstr>
      <vt:lpstr>The SQL SELECT Statement</vt:lpstr>
      <vt:lpstr>SQL SELECT Example</vt:lpstr>
      <vt:lpstr>The SELECT DISTINCT Statement</vt:lpstr>
      <vt:lpstr>Using the DISTINCT keyword</vt:lpstr>
      <vt:lpstr>The WHERE Clause</vt:lpstr>
      <vt:lpstr>Using the WHERE Clause</vt:lpstr>
      <vt:lpstr>Using Quotes</vt:lpstr>
      <vt:lpstr>The LIKE Condition</vt:lpstr>
      <vt:lpstr>Using LIKE</vt:lpstr>
      <vt:lpstr>The INSERT INTO Statement</vt:lpstr>
      <vt:lpstr>Insert a New Row</vt:lpstr>
      <vt:lpstr>Insert Data in Specified Columns</vt:lpstr>
      <vt:lpstr>The Update Statement</vt:lpstr>
      <vt:lpstr>Update one row</vt:lpstr>
      <vt:lpstr>Update several Columns in a Row</vt:lpstr>
      <vt:lpstr>The DELETE Statement</vt:lpstr>
      <vt:lpstr>Exercise</vt:lpstr>
      <vt:lpstr>BTEC exercise from Unit 23</vt:lpstr>
      <vt:lpstr>Relationships</vt:lpstr>
      <vt:lpstr>Design</vt:lpstr>
      <vt:lpstr>Table design</vt:lpstr>
    </vt:vector>
  </TitlesOfParts>
  <Company>HCT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Normalisation</dc:title>
  <dc:creator>HCT</dc:creator>
  <cp:lastModifiedBy>Leonard Shand</cp:lastModifiedBy>
  <cp:revision>279</cp:revision>
  <dcterms:created xsi:type="dcterms:W3CDTF">2007-09-27T09:53:19Z</dcterms:created>
  <dcterms:modified xsi:type="dcterms:W3CDTF">2020-05-28T15:58:00Z</dcterms:modified>
</cp:coreProperties>
</file>