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21" r:id="rId2"/>
    <p:sldId id="305" r:id="rId3"/>
    <p:sldId id="322" r:id="rId4"/>
    <p:sldId id="330" r:id="rId5"/>
    <p:sldId id="353" r:id="rId6"/>
    <p:sldId id="323" r:id="rId7"/>
    <p:sldId id="328" r:id="rId8"/>
    <p:sldId id="331" r:id="rId9"/>
    <p:sldId id="332" r:id="rId10"/>
    <p:sldId id="333" r:id="rId11"/>
    <p:sldId id="354" r:id="rId12"/>
    <p:sldId id="348" r:id="rId13"/>
    <p:sldId id="349" r:id="rId14"/>
    <p:sldId id="350" r:id="rId15"/>
    <p:sldId id="351" r:id="rId16"/>
    <p:sldId id="352" r:id="rId17"/>
    <p:sldId id="334" r:id="rId18"/>
    <p:sldId id="335" r:id="rId19"/>
    <p:sldId id="341" r:id="rId20"/>
    <p:sldId id="336" r:id="rId21"/>
    <p:sldId id="342" r:id="rId22"/>
    <p:sldId id="337" r:id="rId23"/>
    <p:sldId id="338" r:id="rId24"/>
    <p:sldId id="345" r:id="rId25"/>
    <p:sldId id="339" r:id="rId26"/>
    <p:sldId id="340" r:id="rId27"/>
    <p:sldId id="346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3" r:id="rId37"/>
    <p:sldId id="364" r:id="rId38"/>
    <p:sldId id="365" r:id="rId39"/>
    <p:sldId id="373" r:id="rId40"/>
    <p:sldId id="366" r:id="rId41"/>
    <p:sldId id="367" r:id="rId42"/>
    <p:sldId id="368" r:id="rId43"/>
    <p:sldId id="369" r:id="rId44"/>
    <p:sldId id="370" r:id="rId45"/>
    <p:sldId id="371" r:id="rId46"/>
    <p:sldId id="37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94" autoAdjust="0"/>
  </p:normalViewPr>
  <p:slideViewPr>
    <p:cSldViewPr>
      <p:cViewPr varScale="1">
        <p:scale>
          <a:sx n="131" d="100"/>
          <a:sy n="131" d="100"/>
        </p:scale>
        <p:origin x="93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19393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249" y="2821707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17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598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5169584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9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4711616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0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7" y="5543428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609597"/>
            <a:ext cx="80535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652503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88"/>
            <a:ext cx="2057400" cy="365125"/>
          </a:xfrm>
        </p:spPr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95104" cy="365125"/>
          </a:xfr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64104" y="5600372"/>
            <a:ext cx="876341" cy="9712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79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8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72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281182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2336873"/>
            <a:ext cx="352376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336873"/>
            <a:ext cx="3525044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0"/>
            <a:ext cx="7210397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2336874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523766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3030009"/>
            <a:ext cx="3525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4206252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2336873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4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5936189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BB6-7F69-4095-A310-A97A17EC2E4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GB" sz="3100" dirty="0" smtClean="0"/>
              <a:t>How code integrates into the wider project (10%, </a:t>
            </a:r>
            <a:r>
              <a:rPr lang="en-GB" sz="3100" dirty="0"/>
              <a:t>K2)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/>
              <a:t>Understand how code integrates into the wider project.</a:t>
            </a:r>
          </a:p>
        </p:txBody>
      </p:sp>
    </p:spTree>
    <p:extLst>
      <p:ext uri="{BB962C8B-B14F-4D97-AF65-F5344CB8AC3E}">
        <p14:creationId xmlns:p14="http://schemas.microsoft.com/office/powerpoint/2010/main" val="42795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Validation and verification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The code is tested at various levels:</a:t>
            </a:r>
          </a:p>
          <a:p>
            <a:pPr lvl="1"/>
            <a:r>
              <a:rPr lang="en-GB" altLang="en-US" dirty="0"/>
              <a:t>Data set testing </a:t>
            </a:r>
          </a:p>
          <a:p>
            <a:pPr lvl="1"/>
            <a:r>
              <a:rPr lang="en-GB" altLang="en-US" dirty="0"/>
              <a:t>Unit testing </a:t>
            </a:r>
          </a:p>
          <a:p>
            <a:pPr lvl="1"/>
            <a:r>
              <a:rPr lang="en-GB" altLang="en-US" dirty="0"/>
              <a:t>System Testing </a:t>
            </a:r>
          </a:p>
          <a:p>
            <a:pPr lvl="1"/>
            <a:r>
              <a:rPr lang="en-GB" altLang="en-US" dirty="0"/>
              <a:t>Integration testing </a:t>
            </a:r>
          </a:p>
          <a:p>
            <a:pPr lvl="1"/>
            <a:r>
              <a:rPr lang="en-GB" altLang="en-US" dirty="0"/>
              <a:t>User acceptance </a:t>
            </a:r>
          </a:p>
          <a:p>
            <a:pPr marL="914400" lvl="2" indent="0">
              <a:buNone/>
            </a:pP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650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Deployment</a:t>
            </a:r>
            <a:endParaRPr lang="en-GB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The </a:t>
            </a:r>
            <a:r>
              <a:rPr lang="en-GB" altLang="en-US" dirty="0" smtClean="0"/>
              <a:t>product or application is:</a:t>
            </a:r>
            <a:endParaRPr lang="en-GB" altLang="en-US" dirty="0"/>
          </a:p>
          <a:p>
            <a:pPr lvl="1"/>
            <a:r>
              <a:rPr lang="en-GB" altLang="en-US" dirty="0" smtClean="0"/>
              <a:t>Released</a:t>
            </a:r>
            <a:endParaRPr lang="en-GB" altLang="en-US" dirty="0"/>
          </a:p>
          <a:p>
            <a:pPr lvl="1"/>
            <a:r>
              <a:rPr lang="en-GB" altLang="en-US" dirty="0" smtClean="0"/>
              <a:t>Moved into production</a:t>
            </a:r>
          </a:p>
          <a:p>
            <a:pPr lvl="1"/>
            <a:r>
              <a:rPr lang="en-GB" altLang="en-US" dirty="0" smtClean="0"/>
              <a:t>Transferred to maintenance</a:t>
            </a:r>
            <a:endParaRPr lang="en-GB" altLang="en-US" dirty="0"/>
          </a:p>
          <a:p>
            <a:pPr marL="914400" lvl="2" indent="0">
              <a:buNone/>
            </a:pP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271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Maintenance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The life of the system which includes: </a:t>
            </a:r>
          </a:p>
          <a:p>
            <a:pPr lvl="1"/>
            <a:r>
              <a:rPr lang="en-GB" altLang="en-US" dirty="0"/>
              <a:t>new changes </a:t>
            </a:r>
          </a:p>
          <a:p>
            <a:pPr lvl="1"/>
            <a:r>
              <a:rPr lang="en-GB" altLang="en-US" dirty="0"/>
              <a:t>system updates </a:t>
            </a:r>
          </a:p>
          <a:p>
            <a:pPr lvl="1"/>
            <a:r>
              <a:rPr lang="en-GB" altLang="en-US" dirty="0"/>
              <a:t>decommissioning or sunset of the system</a:t>
            </a:r>
          </a:p>
          <a:p>
            <a:pPr marL="457200" lvl="1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03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Waterfall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dirty="0" smtClean="0"/>
              <a:t>People do </a:t>
            </a:r>
            <a:r>
              <a:rPr lang="en-GB" altLang="en-US" dirty="0"/>
              <a:t>not know exactly what they </a:t>
            </a:r>
            <a:r>
              <a:rPr lang="en-GB" altLang="en-US" dirty="0" smtClean="0"/>
              <a:t>want</a:t>
            </a:r>
            <a:endParaRPr lang="en-GB" altLang="en-US" dirty="0"/>
          </a:p>
          <a:p>
            <a:r>
              <a:rPr lang="en-GB" altLang="en-US" dirty="0" smtClean="0"/>
              <a:t>During implementation things are learnt </a:t>
            </a:r>
            <a:r>
              <a:rPr lang="en-GB" altLang="en-US" dirty="0"/>
              <a:t>that</a:t>
            </a:r>
            <a:r>
              <a:rPr lang="en-GB" altLang="en-US" dirty="0" smtClean="0"/>
              <a:t> </a:t>
            </a:r>
            <a:r>
              <a:rPr lang="en-GB" altLang="en-US" dirty="0"/>
              <a:t>invalidate </a:t>
            </a:r>
            <a:r>
              <a:rPr lang="en-GB" altLang="en-US" dirty="0" smtClean="0"/>
              <a:t>the design</a:t>
            </a:r>
          </a:p>
          <a:p>
            <a:r>
              <a:rPr lang="en-GB" altLang="en-US" dirty="0"/>
              <a:t>E</a:t>
            </a:r>
            <a:r>
              <a:rPr lang="en-GB" altLang="en-US" dirty="0" smtClean="0"/>
              <a:t>xternal changes </a:t>
            </a:r>
            <a:r>
              <a:rPr lang="en-GB" altLang="en-US" dirty="0"/>
              <a:t>may invalidate previous design </a:t>
            </a:r>
            <a:r>
              <a:rPr lang="en-GB" altLang="en-US" dirty="0" smtClean="0"/>
              <a:t>decisions</a:t>
            </a:r>
          </a:p>
          <a:p>
            <a:r>
              <a:rPr lang="en-GB" altLang="en-US" dirty="0" smtClean="0"/>
              <a:t>Errors </a:t>
            </a:r>
            <a:r>
              <a:rPr lang="en-GB" altLang="en-US" dirty="0"/>
              <a:t>will be </a:t>
            </a:r>
            <a:r>
              <a:rPr lang="en-GB" altLang="en-US" dirty="0" smtClean="0"/>
              <a:t>made</a:t>
            </a:r>
          </a:p>
          <a:p>
            <a:r>
              <a:rPr lang="en-GB" altLang="en-US" dirty="0" smtClean="0"/>
              <a:t>Burdened </a:t>
            </a:r>
            <a:r>
              <a:rPr lang="en-GB" altLang="en-US" dirty="0"/>
              <a:t>by preconceived design </a:t>
            </a:r>
            <a:r>
              <a:rPr lang="en-GB" altLang="en-US" dirty="0" smtClean="0"/>
              <a:t>ideas</a:t>
            </a:r>
          </a:p>
          <a:p>
            <a:r>
              <a:rPr lang="en-GB" altLang="en-US" dirty="0" smtClean="0"/>
              <a:t>Using </a:t>
            </a:r>
            <a:r>
              <a:rPr lang="en-GB" altLang="en-US" dirty="0"/>
              <a:t>software that was developed for some other project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478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Alternative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dirty="0"/>
              <a:t>Agile software development</a:t>
            </a:r>
          </a:p>
          <a:p>
            <a:r>
              <a:rPr lang="en-GB" altLang="en-US" dirty="0"/>
              <a:t>Chaos model</a:t>
            </a:r>
          </a:p>
          <a:p>
            <a:r>
              <a:rPr lang="en-GB" altLang="en-US" dirty="0"/>
              <a:t>Iterative and incremental development</a:t>
            </a:r>
          </a:p>
          <a:p>
            <a:r>
              <a:rPr lang="en-GB" altLang="en-US" dirty="0"/>
              <a:t>Rapid application development</a:t>
            </a:r>
          </a:p>
          <a:p>
            <a:r>
              <a:rPr lang="en-GB" altLang="en-US" dirty="0"/>
              <a:t>Spiral model</a:t>
            </a:r>
          </a:p>
          <a:p>
            <a:r>
              <a:rPr lang="en-GB" altLang="en-US" dirty="0"/>
              <a:t>System Development Methodology,</a:t>
            </a:r>
          </a:p>
          <a:p>
            <a:r>
              <a:rPr lang="en-GB" altLang="en-US" dirty="0"/>
              <a:t>V-model</a:t>
            </a:r>
          </a:p>
          <a:p>
            <a:pPr marL="0" indent="0">
              <a:buNone/>
            </a:pPr>
            <a:r>
              <a:rPr lang="en-GB" dirty="0"/>
              <a:t> 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058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Rapid Application Development - RAD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6264696" cy="356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822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 – requirements 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Developers</a:t>
            </a:r>
            <a:r>
              <a:rPr lang="en-GB" dirty="0"/>
              <a:t>, clients (software users), and team members communicate to determine the goals and expectations for the </a:t>
            </a:r>
            <a:r>
              <a:rPr lang="en-GB" dirty="0" smtClean="0"/>
              <a:t>project</a:t>
            </a:r>
          </a:p>
          <a:p>
            <a:r>
              <a:rPr lang="en-GB" dirty="0" smtClean="0"/>
              <a:t>They consider current </a:t>
            </a:r>
            <a:r>
              <a:rPr lang="en-GB" dirty="0"/>
              <a:t>and potential issues that would need to be addressed during the </a:t>
            </a:r>
            <a:r>
              <a:rPr lang="en-GB" dirty="0" smtClean="0"/>
              <a:t>build</a:t>
            </a:r>
          </a:p>
          <a:p>
            <a:r>
              <a:rPr lang="en-GB" dirty="0" smtClean="0"/>
              <a:t>Approval obtained from </a:t>
            </a:r>
            <a:r>
              <a:rPr lang="en-GB" dirty="0"/>
              <a:t>each key stakeholder and developer, </a:t>
            </a:r>
            <a:endParaRPr lang="en-GB" dirty="0" smtClean="0"/>
          </a:p>
          <a:p>
            <a:r>
              <a:rPr lang="en-GB" dirty="0" smtClean="0"/>
              <a:t>Avoids </a:t>
            </a:r>
            <a:r>
              <a:rPr lang="en-GB" dirty="0"/>
              <a:t>miscommunications and costly </a:t>
            </a:r>
            <a:r>
              <a:rPr lang="en-GB" dirty="0" smtClean="0"/>
              <a:t>changes later 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429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 – User design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Clients </a:t>
            </a:r>
            <a:r>
              <a:rPr lang="en-GB" dirty="0"/>
              <a:t>work hand in hand with developers </a:t>
            </a:r>
            <a:endParaRPr lang="en-GB" dirty="0" smtClean="0"/>
          </a:p>
          <a:p>
            <a:r>
              <a:rPr lang="en-GB" dirty="0" smtClean="0"/>
              <a:t>Users test </a:t>
            </a:r>
            <a:r>
              <a:rPr lang="en-GB" dirty="0"/>
              <a:t>each prototype of the product, at each stage, to ensure it meets their expectations.</a:t>
            </a:r>
          </a:p>
          <a:p>
            <a:r>
              <a:rPr lang="en-GB" dirty="0" smtClean="0"/>
              <a:t>Bugs </a:t>
            </a:r>
            <a:r>
              <a:rPr lang="en-GB" dirty="0"/>
              <a:t>and </a:t>
            </a:r>
            <a:r>
              <a:rPr lang="en-GB" dirty="0" smtClean="0"/>
              <a:t>flaws </a:t>
            </a:r>
            <a:r>
              <a:rPr lang="en-GB" dirty="0"/>
              <a:t>are worked out in an iterative process.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developer designs a prototype</a:t>
            </a:r>
            <a:r>
              <a:rPr lang="en-GB" dirty="0" smtClean="0"/>
              <a:t>,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the client (user) tests </a:t>
            </a:r>
            <a:r>
              <a:rPr lang="en-GB" dirty="0" smtClean="0"/>
              <a:t>it</a:t>
            </a:r>
          </a:p>
          <a:p>
            <a:pPr lvl="1"/>
            <a:r>
              <a:rPr lang="en-GB" dirty="0" smtClean="0"/>
              <a:t>they communicate </a:t>
            </a:r>
            <a:r>
              <a:rPr lang="en-GB" dirty="0"/>
              <a:t>on what worked and what didn’t.</a:t>
            </a:r>
          </a:p>
          <a:p>
            <a:r>
              <a:rPr lang="en-GB" dirty="0" smtClean="0"/>
              <a:t>Developers tweak </a:t>
            </a:r>
            <a:r>
              <a:rPr lang="en-GB" dirty="0"/>
              <a:t>the model as they go until they reach a satisfactory design.</a:t>
            </a:r>
          </a:p>
          <a:p>
            <a:r>
              <a:rPr lang="en-GB" dirty="0"/>
              <a:t>Both the software developers and the clients learn from the experience to make sure there is no potential for something to slip through the </a:t>
            </a:r>
            <a:r>
              <a:rPr lang="en-GB" dirty="0" smtClean="0"/>
              <a:t>cracks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56258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 – Rapid construction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Take the prototypes </a:t>
            </a:r>
            <a:r>
              <a:rPr lang="en-GB" sz="1800" dirty="0"/>
              <a:t>and beta systems from the design phase and converts them into the working </a:t>
            </a:r>
            <a:r>
              <a:rPr lang="en-GB" sz="1800" dirty="0" smtClean="0"/>
              <a:t>model</a:t>
            </a:r>
            <a:endParaRPr lang="en-GB" sz="1800" dirty="0"/>
          </a:p>
          <a:p>
            <a:r>
              <a:rPr lang="en-GB" sz="1800" dirty="0" smtClean="0"/>
              <a:t>Several small </a:t>
            </a:r>
            <a:r>
              <a:rPr lang="en-GB" sz="1800" dirty="0"/>
              <a:t>steps:</a:t>
            </a:r>
          </a:p>
          <a:p>
            <a:pPr lvl="1"/>
            <a:r>
              <a:rPr lang="en-GB" sz="1400" dirty="0"/>
              <a:t>Preparation for rapid construction</a:t>
            </a:r>
          </a:p>
          <a:p>
            <a:pPr lvl="1"/>
            <a:r>
              <a:rPr lang="en-GB" sz="1400" dirty="0"/>
              <a:t>Program and application development</a:t>
            </a:r>
          </a:p>
          <a:p>
            <a:pPr lvl="1"/>
            <a:r>
              <a:rPr lang="en-GB" sz="1400" dirty="0"/>
              <a:t>Coding</a:t>
            </a:r>
          </a:p>
          <a:p>
            <a:pPr lvl="1"/>
            <a:r>
              <a:rPr lang="en-GB" sz="1400" dirty="0"/>
              <a:t>Unit, integration, and system testing</a:t>
            </a:r>
          </a:p>
          <a:p>
            <a:r>
              <a:rPr lang="en-GB" sz="1800" dirty="0"/>
              <a:t>The software development team of programmers, coders, testers, and developers work together </a:t>
            </a:r>
            <a:endParaRPr lang="en-GB" sz="1800" dirty="0" smtClean="0"/>
          </a:p>
          <a:p>
            <a:r>
              <a:rPr lang="en-GB" sz="1800" dirty="0" smtClean="0"/>
              <a:t>Ensures the end </a:t>
            </a:r>
            <a:r>
              <a:rPr lang="en-GB" sz="1800" dirty="0"/>
              <a:t>result satisfies the client’s expectations and </a:t>
            </a:r>
            <a:r>
              <a:rPr lang="en-GB" sz="1800" dirty="0" smtClean="0"/>
              <a:t>objectives (client checks this throughout)</a:t>
            </a:r>
          </a:p>
        </p:txBody>
      </p:sp>
    </p:spTree>
    <p:extLst>
      <p:ext uri="{BB962C8B-B14F-4D97-AF65-F5344CB8AC3E}">
        <p14:creationId xmlns:p14="http://schemas.microsoft.com/office/powerpoint/2010/main" val="2496776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 - Cutover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Implementation </a:t>
            </a:r>
            <a:r>
              <a:rPr lang="en-GB" sz="1800" dirty="0"/>
              <a:t>phase </a:t>
            </a:r>
            <a:endParaRPr lang="en-GB" sz="1800" dirty="0" smtClean="0"/>
          </a:p>
          <a:p>
            <a:endParaRPr lang="en-GB" sz="1800" dirty="0" smtClean="0"/>
          </a:p>
          <a:p>
            <a:pPr lvl="1"/>
            <a:r>
              <a:rPr lang="en-GB" sz="1400" dirty="0"/>
              <a:t>D</a:t>
            </a:r>
            <a:r>
              <a:rPr lang="en-GB" sz="1400" dirty="0" smtClean="0"/>
              <a:t>ata conversion (if applicable) </a:t>
            </a:r>
          </a:p>
          <a:p>
            <a:pPr lvl="1"/>
            <a:r>
              <a:rPr lang="en-GB" sz="1400" dirty="0" smtClean="0"/>
              <a:t>Testing</a:t>
            </a:r>
          </a:p>
          <a:p>
            <a:pPr lvl="1"/>
            <a:r>
              <a:rPr lang="en-GB" sz="1400" dirty="0" smtClean="0"/>
              <a:t>Acceptance</a:t>
            </a:r>
          </a:p>
          <a:p>
            <a:pPr lvl="1"/>
            <a:r>
              <a:rPr lang="en-GB" sz="1400" dirty="0" smtClean="0"/>
              <a:t>Release or phase into production</a:t>
            </a:r>
          </a:p>
          <a:p>
            <a:pPr lvl="1"/>
            <a:r>
              <a:rPr lang="en-GB" sz="1400" dirty="0"/>
              <a:t>U</a:t>
            </a:r>
            <a:r>
              <a:rPr lang="en-GB" sz="1400" dirty="0" smtClean="0"/>
              <a:t>ser training</a:t>
            </a:r>
            <a:endParaRPr lang="en-GB" sz="1400" dirty="0"/>
          </a:p>
          <a:p>
            <a:r>
              <a:rPr lang="en-GB" sz="1800" dirty="0" smtClean="0"/>
              <a:t>Any final </a:t>
            </a:r>
            <a:r>
              <a:rPr lang="en-GB" sz="1800" dirty="0"/>
              <a:t>changes are made while the coders and clients continue to look for bugs in the </a:t>
            </a:r>
            <a:r>
              <a:rPr lang="en-GB" sz="1800" dirty="0" smtClean="0"/>
              <a:t>system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74593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Software Development (2.1 &amp; 2.2)</a:t>
            </a:r>
            <a:endParaRPr lang="en-GB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48355" y="2348880"/>
            <a:ext cx="7734167" cy="359931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1600" dirty="0"/>
              <a:t>Describe the activities undertaken in the following stages of software development</a:t>
            </a:r>
            <a:r>
              <a:rPr lang="en-GB" sz="1600" dirty="0" smtClean="0"/>
              <a:t>:</a:t>
            </a:r>
          </a:p>
          <a:p>
            <a:pPr marL="457200" lvl="1" indent="0">
              <a:buNone/>
            </a:pPr>
            <a:endParaRPr lang="en-GB" sz="1600" dirty="0" smtClean="0"/>
          </a:p>
          <a:p>
            <a:pPr lvl="1"/>
            <a:r>
              <a:rPr lang="en-GB" sz="1600" dirty="0" smtClean="0"/>
              <a:t>Feasibility study</a:t>
            </a:r>
          </a:p>
          <a:p>
            <a:pPr lvl="1"/>
            <a:r>
              <a:rPr lang="en-GB" sz="1600" dirty="0" smtClean="0"/>
              <a:t>Requirements analysis</a:t>
            </a:r>
          </a:p>
          <a:p>
            <a:pPr lvl="1"/>
            <a:r>
              <a:rPr lang="en-GB" sz="1600" dirty="0" smtClean="0"/>
              <a:t>Design</a:t>
            </a:r>
          </a:p>
          <a:p>
            <a:pPr lvl="1"/>
            <a:r>
              <a:rPr lang="en-GB" sz="1600" dirty="0" smtClean="0"/>
              <a:t>Code development</a:t>
            </a:r>
          </a:p>
          <a:p>
            <a:pPr lvl="1"/>
            <a:r>
              <a:rPr lang="en-GB" sz="1600" dirty="0" smtClean="0"/>
              <a:t>Testing</a:t>
            </a:r>
          </a:p>
          <a:p>
            <a:pPr lvl="1"/>
            <a:r>
              <a:rPr lang="en-GB" sz="1600" dirty="0" smtClean="0"/>
              <a:t>Deployment </a:t>
            </a:r>
            <a:r>
              <a:rPr lang="en-GB" sz="1600" dirty="0"/>
              <a:t>/ implementation</a:t>
            </a:r>
          </a:p>
          <a:p>
            <a:pPr marL="457200" lvl="1" indent="0">
              <a:buNone/>
            </a:pPr>
            <a:endParaRPr lang="en-GB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993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Teams </a:t>
            </a:r>
            <a:r>
              <a:rPr lang="en-GB" dirty="0"/>
              <a:t>of three to nine developers </a:t>
            </a:r>
            <a:endParaRPr lang="en-GB" dirty="0" smtClean="0"/>
          </a:p>
          <a:p>
            <a:r>
              <a:rPr lang="en-GB" dirty="0" smtClean="0"/>
              <a:t>Work broken into </a:t>
            </a:r>
            <a:r>
              <a:rPr lang="en-GB" dirty="0"/>
              <a:t>actions </a:t>
            </a:r>
            <a:r>
              <a:rPr lang="en-GB" dirty="0" smtClean="0"/>
              <a:t>called</a:t>
            </a:r>
            <a:r>
              <a:rPr lang="en-GB" dirty="0"/>
              <a:t> </a:t>
            </a:r>
            <a:r>
              <a:rPr lang="en-GB" i="1" dirty="0"/>
              <a:t>sprints</a:t>
            </a:r>
            <a:r>
              <a:rPr lang="en-GB" dirty="0"/>
              <a:t> (30 days or less, most commonly two weeks) </a:t>
            </a:r>
            <a:endParaRPr lang="en-GB" dirty="0" smtClean="0"/>
          </a:p>
          <a:p>
            <a:r>
              <a:rPr lang="en-GB" dirty="0" smtClean="0"/>
              <a:t>Track </a:t>
            </a:r>
            <a:r>
              <a:rPr lang="en-GB" dirty="0"/>
              <a:t>progress and re-plan in 15-minute stand-up meetings, called </a:t>
            </a:r>
            <a:r>
              <a:rPr lang="en-GB" i="1" dirty="0"/>
              <a:t>daily </a:t>
            </a:r>
            <a:r>
              <a:rPr lang="en-GB" i="1" dirty="0" smtClean="0"/>
              <a:t>scrums</a:t>
            </a:r>
            <a:endParaRPr lang="en-GB" dirty="0"/>
          </a:p>
          <a:p>
            <a:r>
              <a:rPr lang="en-GB" dirty="0" smtClean="0"/>
              <a:t>Works on the product backlog</a:t>
            </a:r>
          </a:p>
          <a:p>
            <a:pPr lvl="1"/>
            <a:r>
              <a:rPr lang="en-GB" dirty="0" smtClean="0"/>
              <a:t>List of product requirements</a:t>
            </a:r>
          </a:p>
          <a:p>
            <a:pPr lvl="1"/>
            <a:r>
              <a:rPr lang="en-GB" dirty="0" smtClean="0"/>
              <a:t>Features, bug fixes, non functional requirements</a:t>
            </a:r>
          </a:p>
          <a:p>
            <a:pPr lvl="1"/>
            <a:r>
              <a:rPr lang="en-GB" dirty="0" smtClean="0"/>
              <a:t>Ordered in delivery sequence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893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Scrum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Product owner</a:t>
            </a:r>
          </a:p>
          <a:p>
            <a:pPr lvl="1"/>
            <a:r>
              <a:rPr lang="en-GB" dirty="0" smtClean="0"/>
              <a:t>Represents the customer</a:t>
            </a:r>
          </a:p>
          <a:p>
            <a:pPr lvl="1"/>
            <a:r>
              <a:rPr lang="en-GB" dirty="0" smtClean="0"/>
              <a:t>Owns the backlog</a:t>
            </a:r>
          </a:p>
          <a:p>
            <a:pPr lvl="1"/>
            <a:r>
              <a:rPr lang="en-GB" dirty="0" smtClean="0"/>
              <a:t>Communicates status to stakeholders</a:t>
            </a:r>
          </a:p>
          <a:p>
            <a:pPr lvl="1"/>
            <a:r>
              <a:rPr lang="en-GB" dirty="0" smtClean="0"/>
              <a:t>demonstrates solutions</a:t>
            </a:r>
            <a:endParaRPr lang="en-GB" dirty="0"/>
          </a:p>
          <a:p>
            <a:pPr lvl="1"/>
            <a:r>
              <a:rPr lang="en-GB" dirty="0"/>
              <a:t>defines and announces releases;</a:t>
            </a:r>
          </a:p>
          <a:p>
            <a:pPr lvl="1"/>
            <a:r>
              <a:rPr lang="en-GB" dirty="0" smtClean="0"/>
              <a:t>organizes </a:t>
            </a:r>
            <a:r>
              <a:rPr lang="en-GB" dirty="0"/>
              <a:t>milestone reviews;</a:t>
            </a:r>
          </a:p>
          <a:p>
            <a:pPr lvl="1"/>
            <a:r>
              <a:rPr lang="en-GB" dirty="0" smtClean="0"/>
              <a:t>negotiates </a:t>
            </a:r>
            <a:r>
              <a:rPr lang="en-GB" dirty="0"/>
              <a:t>priorities, scope, funding, and </a:t>
            </a:r>
            <a:r>
              <a:rPr lang="en-GB" dirty="0" smtClean="0"/>
              <a:t>schedule</a:t>
            </a:r>
          </a:p>
          <a:p>
            <a:r>
              <a:rPr lang="en-GB" dirty="0" smtClean="0"/>
              <a:t>Developers</a:t>
            </a:r>
          </a:p>
          <a:p>
            <a:pPr lvl="1"/>
            <a:r>
              <a:rPr lang="en-GB" dirty="0" smtClean="0"/>
              <a:t>analysis</a:t>
            </a:r>
            <a:r>
              <a:rPr lang="en-GB" dirty="0"/>
              <a:t>, design, development, testing, technical writing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116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Scrum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Scrum master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nsures the </a:t>
            </a:r>
            <a:r>
              <a:rPr lang="en-GB" dirty="0"/>
              <a:t>work is well understood so the team can continually make forward progress</a:t>
            </a:r>
          </a:p>
          <a:p>
            <a:pPr lvl="1"/>
            <a:r>
              <a:rPr lang="en-GB" dirty="0" smtClean="0"/>
              <a:t>Defines “completion” with </a:t>
            </a:r>
            <a:r>
              <a:rPr lang="en-GB" dirty="0"/>
              <a:t>input from key stakeholders</a:t>
            </a:r>
          </a:p>
          <a:p>
            <a:pPr lvl="1"/>
            <a:r>
              <a:rPr lang="en-GB" dirty="0"/>
              <a:t>Coaching the </a:t>
            </a:r>
            <a:r>
              <a:rPr lang="en-GB" dirty="0" smtClean="0"/>
              <a:t>team</a:t>
            </a:r>
          </a:p>
          <a:p>
            <a:pPr lvl="1"/>
            <a:r>
              <a:rPr lang="en-GB" dirty="0" smtClean="0"/>
              <a:t>Promoting </a:t>
            </a:r>
            <a:r>
              <a:rPr lang="en-GB" dirty="0"/>
              <a:t>self-organization within the team</a:t>
            </a:r>
          </a:p>
          <a:p>
            <a:pPr lvl="1"/>
            <a:r>
              <a:rPr lang="en-GB" dirty="0"/>
              <a:t>Helping the scrum team to avoid or remove impediments to its progress, whether internal or external to the team</a:t>
            </a:r>
          </a:p>
          <a:p>
            <a:pPr lvl="1"/>
            <a:r>
              <a:rPr lang="en-GB" dirty="0"/>
              <a:t>Facilitating team events to ensure regular progress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512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Scrum - workflow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58" y="2204863"/>
            <a:ext cx="7372801" cy="410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4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Sprint </a:t>
            </a:r>
            <a:r>
              <a:rPr lang="en-GB" b="1" dirty="0" smtClean="0"/>
              <a:t>planning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Mutually </a:t>
            </a:r>
            <a:r>
              <a:rPr lang="en-GB" dirty="0"/>
              <a:t>discuss and agree on the scope of work that is intended to be done during that </a:t>
            </a:r>
            <a:r>
              <a:rPr lang="en-GB" dirty="0" smtClean="0"/>
              <a:t>sprint</a:t>
            </a:r>
            <a:br>
              <a:rPr lang="en-GB" dirty="0" smtClean="0"/>
            </a:br>
            <a:endParaRPr lang="en-GB" dirty="0"/>
          </a:p>
          <a:p>
            <a:pPr lvl="1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whole scrum team (development team, scrum master, and product owner) selects the product backlog items they believe could be completed in that sprint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development team identifies the detailed work (tasks) required to complete those product backlog </a:t>
            </a:r>
            <a:r>
              <a:rPr lang="en-GB" dirty="0" smtClean="0"/>
              <a:t>items </a:t>
            </a:r>
          </a:p>
          <a:p>
            <a:pPr lvl="1"/>
            <a:r>
              <a:rPr lang="en-GB" dirty="0" smtClean="0"/>
              <a:t>Choose (usually </a:t>
            </a:r>
            <a:r>
              <a:rPr lang="en-GB" dirty="0"/>
              <a:t>by voting) which tasks will be delivered within the </a:t>
            </a:r>
            <a:r>
              <a:rPr lang="en-GB" dirty="0" smtClean="0"/>
              <a:t>sprint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994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scrum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S</a:t>
            </a:r>
            <a:r>
              <a:rPr lang="en-GB" dirty="0" smtClean="0"/>
              <a:t>tarts </a:t>
            </a:r>
            <a:r>
              <a:rPr lang="en-GB" dirty="0"/>
              <a:t>precisely on time even if some development team members are missing</a:t>
            </a:r>
          </a:p>
          <a:p>
            <a:pPr lvl="1"/>
            <a:r>
              <a:rPr lang="en-GB" dirty="0"/>
              <a:t>should happen at the same time and place every day</a:t>
            </a:r>
          </a:p>
          <a:p>
            <a:pPr lvl="1"/>
            <a:r>
              <a:rPr lang="en-GB" dirty="0"/>
              <a:t>is limited </a:t>
            </a:r>
            <a:r>
              <a:rPr lang="en-GB" dirty="0" smtClean="0"/>
              <a:t>to </a:t>
            </a:r>
            <a:r>
              <a:rPr lang="en-GB" dirty="0"/>
              <a:t>fifteen minutes</a:t>
            </a:r>
          </a:p>
          <a:p>
            <a:r>
              <a:rPr lang="en-GB" dirty="0" smtClean="0"/>
              <a:t>Each </a:t>
            </a:r>
            <a:r>
              <a:rPr lang="en-GB" dirty="0"/>
              <a:t>team member </a:t>
            </a:r>
            <a:r>
              <a:rPr lang="en-GB" dirty="0" smtClean="0"/>
              <a:t>says</a:t>
            </a:r>
            <a:endParaRPr lang="en-GB" dirty="0"/>
          </a:p>
          <a:p>
            <a:pPr lvl="1"/>
            <a:r>
              <a:rPr lang="en-GB" dirty="0"/>
              <a:t>What </a:t>
            </a:r>
            <a:r>
              <a:rPr lang="en-GB" dirty="0" smtClean="0"/>
              <a:t>was completed </a:t>
            </a:r>
            <a:r>
              <a:rPr lang="en-GB" dirty="0"/>
              <a:t>yesterday that contributed to the team meeting </a:t>
            </a:r>
            <a:r>
              <a:rPr lang="en-GB" dirty="0" smtClean="0"/>
              <a:t>its </a:t>
            </a:r>
            <a:r>
              <a:rPr lang="en-GB" dirty="0"/>
              <a:t>sprint goal?</a:t>
            </a:r>
          </a:p>
          <a:p>
            <a:pPr lvl="1"/>
            <a:r>
              <a:rPr lang="en-GB" dirty="0"/>
              <a:t>What </a:t>
            </a:r>
            <a:r>
              <a:rPr lang="en-GB" dirty="0" smtClean="0"/>
              <a:t>is planned </a:t>
            </a:r>
            <a:r>
              <a:rPr lang="en-GB" dirty="0"/>
              <a:t>to complete </a:t>
            </a:r>
            <a:r>
              <a:rPr lang="en-GB" dirty="0" smtClean="0"/>
              <a:t>today</a:t>
            </a:r>
            <a:endParaRPr lang="en-GB" dirty="0"/>
          </a:p>
          <a:p>
            <a:pPr lvl="1"/>
            <a:r>
              <a:rPr lang="en-GB" dirty="0" smtClean="0"/>
              <a:t>Are there any </a:t>
            </a:r>
            <a:r>
              <a:rPr lang="en-GB" dirty="0"/>
              <a:t>impediment that could prevent </a:t>
            </a:r>
            <a:r>
              <a:rPr lang="en-GB" dirty="0" smtClean="0"/>
              <a:t>them </a:t>
            </a:r>
            <a:r>
              <a:rPr lang="en-GB" dirty="0"/>
              <a:t>or the team from meeting </a:t>
            </a:r>
            <a:r>
              <a:rPr lang="en-GB" dirty="0" smtClean="0"/>
              <a:t>the </a:t>
            </a:r>
            <a:r>
              <a:rPr lang="en-GB" dirty="0"/>
              <a:t>sprint goal?</a:t>
            </a:r>
          </a:p>
          <a:p>
            <a:r>
              <a:rPr lang="en-GB" dirty="0"/>
              <a:t>Any impediment (e.g., stumbling block, risk, issue, delayed dependency, assumption proved </a:t>
            </a:r>
            <a:r>
              <a:rPr lang="en-GB" dirty="0" smtClean="0"/>
              <a:t>unfounded</a:t>
            </a:r>
          </a:p>
          <a:p>
            <a:pPr lvl="1"/>
            <a:r>
              <a:rPr lang="en-GB" dirty="0" smtClean="0"/>
              <a:t>Is documented by the </a:t>
            </a:r>
            <a:r>
              <a:rPr lang="en-GB" dirty="0"/>
              <a:t>scrum master </a:t>
            </a:r>
            <a:endParaRPr lang="en-GB" dirty="0" smtClean="0"/>
          </a:p>
          <a:p>
            <a:pPr lvl="1"/>
            <a:r>
              <a:rPr lang="en-GB" dirty="0" smtClean="0"/>
              <a:t>Is allocated </a:t>
            </a:r>
            <a:r>
              <a:rPr lang="en-GB" dirty="0"/>
              <a:t>to </a:t>
            </a:r>
            <a:r>
              <a:rPr lang="en-GB" dirty="0" err="1" smtClean="0"/>
              <a:t>to</a:t>
            </a:r>
            <a:r>
              <a:rPr lang="en-GB" dirty="0" smtClean="0"/>
              <a:t> an agreed member to working provide </a:t>
            </a:r>
            <a:r>
              <a:rPr lang="en-GB" dirty="0"/>
              <a:t>a resolution </a:t>
            </a:r>
            <a:r>
              <a:rPr lang="en-GB" dirty="0" smtClean="0"/>
              <a:t>outside </a:t>
            </a:r>
            <a:r>
              <a:rPr lang="en-GB" dirty="0"/>
              <a:t>of the daily </a:t>
            </a:r>
            <a:r>
              <a:rPr lang="en-GB" dirty="0" smtClean="0"/>
              <a:t>scrum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9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At </a:t>
            </a:r>
            <a:r>
              <a:rPr lang="en-GB" dirty="0"/>
              <a:t>the sprint review, the team:</a:t>
            </a:r>
          </a:p>
          <a:p>
            <a:pPr lvl="1"/>
            <a:r>
              <a:rPr lang="en-GB" dirty="0"/>
              <a:t>Reviews the work that was completed and the planned work that was not completed</a:t>
            </a:r>
          </a:p>
          <a:p>
            <a:pPr lvl="1"/>
            <a:r>
              <a:rPr lang="en-GB" dirty="0"/>
              <a:t>Presents the completed work to the stakeholders (a.k.a. the demo)</a:t>
            </a:r>
          </a:p>
          <a:p>
            <a:pPr lvl="1"/>
            <a:r>
              <a:rPr lang="en-GB" dirty="0"/>
              <a:t>The team and the stakeholders collaborate on what to work on next</a:t>
            </a:r>
          </a:p>
        </p:txBody>
      </p:sp>
    </p:spTree>
    <p:extLst>
      <p:ext uri="{BB962C8B-B14F-4D97-AF65-F5344CB8AC3E}">
        <p14:creationId xmlns:p14="http://schemas.microsoft.com/office/powerpoint/2010/main" val="30303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Writing the program in </a:t>
            </a:r>
            <a:r>
              <a:rPr lang="en-GB" dirty="0"/>
              <a:t>one or more programming </a:t>
            </a:r>
            <a:r>
              <a:rPr lang="en-GB" dirty="0" smtClean="0"/>
              <a:t>languages</a:t>
            </a:r>
          </a:p>
          <a:p>
            <a:r>
              <a:rPr lang="en-GB" dirty="0" smtClean="0"/>
              <a:t>Finding </a:t>
            </a:r>
            <a:r>
              <a:rPr lang="en-GB" dirty="0"/>
              <a:t>a sequence of instructions that will automate the performance of a task for solving a given </a:t>
            </a:r>
            <a:r>
              <a:rPr lang="en-GB" dirty="0" smtClean="0"/>
              <a:t>problem </a:t>
            </a:r>
          </a:p>
          <a:p>
            <a:r>
              <a:rPr lang="en-GB" dirty="0"/>
              <a:t>R</a:t>
            </a:r>
            <a:r>
              <a:rPr lang="en-GB" dirty="0" smtClean="0"/>
              <a:t>equires </a:t>
            </a:r>
            <a:r>
              <a:rPr lang="en-GB" dirty="0"/>
              <a:t>expertise </a:t>
            </a:r>
            <a:r>
              <a:rPr lang="en-GB" dirty="0" smtClean="0"/>
              <a:t>in:</a:t>
            </a:r>
          </a:p>
          <a:p>
            <a:pPr lvl="1"/>
            <a:r>
              <a:rPr lang="en-GB" dirty="0" smtClean="0"/>
              <a:t>application domains</a:t>
            </a:r>
          </a:p>
          <a:p>
            <a:pPr lvl="1"/>
            <a:r>
              <a:rPr lang="en-GB" dirty="0" smtClean="0"/>
              <a:t>specialized algorithms</a:t>
            </a:r>
          </a:p>
          <a:p>
            <a:pPr lvl="1"/>
            <a:r>
              <a:rPr lang="en-GB" dirty="0" smtClean="0"/>
              <a:t>formal</a:t>
            </a:r>
            <a:r>
              <a:rPr lang="en-GB" dirty="0"/>
              <a:t> </a:t>
            </a:r>
            <a:r>
              <a:rPr lang="en-GB" dirty="0" smtClean="0"/>
              <a:t>logic</a:t>
            </a:r>
            <a:endParaRPr lang="en-GB" dirty="0"/>
          </a:p>
          <a:p>
            <a:r>
              <a:rPr lang="en-GB" dirty="0"/>
              <a:t>Related tasks include </a:t>
            </a:r>
            <a:r>
              <a:rPr lang="en-GB" dirty="0" smtClean="0"/>
              <a:t>testing and</a:t>
            </a:r>
            <a:r>
              <a:rPr lang="en-GB" dirty="0"/>
              <a:t> </a:t>
            </a:r>
            <a:r>
              <a:rPr lang="en-GB" dirty="0" smtClean="0"/>
              <a:t>debugging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607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Unit Testing</a:t>
            </a:r>
          </a:p>
          <a:p>
            <a:r>
              <a:rPr lang="en-GB" dirty="0"/>
              <a:t>Integration Testing</a:t>
            </a:r>
          </a:p>
          <a:p>
            <a:r>
              <a:rPr lang="en-GB" dirty="0"/>
              <a:t>Functional Testing</a:t>
            </a:r>
          </a:p>
          <a:p>
            <a:r>
              <a:rPr lang="en-GB" dirty="0"/>
              <a:t>System Testing</a:t>
            </a:r>
          </a:p>
          <a:p>
            <a:r>
              <a:rPr lang="en-GB" dirty="0"/>
              <a:t>Stress Testing</a:t>
            </a:r>
          </a:p>
          <a:p>
            <a:r>
              <a:rPr lang="en-GB" dirty="0"/>
              <a:t>Performance Testing</a:t>
            </a:r>
          </a:p>
          <a:p>
            <a:r>
              <a:rPr lang="en-GB" dirty="0"/>
              <a:t>Usability Testing</a:t>
            </a:r>
          </a:p>
          <a:p>
            <a:r>
              <a:rPr lang="en-GB" dirty="0"/>
              <a:t>Acceptance Testing</a:t>
            </a:r>
          </a:p>
          <a:p>
            <a:r>
              <a:rPr lang="en-GB" dirty="0"/>
              <a:t>Regression Testing</a:t>
            </a:r>
          </a:p>
          <a:p>
            <a:r>
              <a:rPr lang="en-GB" dirty="0"/>
              <a:t>Beta Testing 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9498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Unit testing is the testing of an individual unit or group of related units. </a:t>
            </a:r>
            <a:endParaRPr lang="en-GB" dirty="0" smtClean="0"/>
          </a:p>
          <a:p>
            <a:r>
              <a:rPr lang="en-GB" dirty="0" smtClean="0"/>
              <a:t>White </a:t>
            </a:r>
            <a:r>
              <a:rPr lang="en-GB" dirty="0"/>
              <a:t>box </a:t>
            </a:r>
            <a:r>
              <a:rPr lang="en-GB" dirty="0" smtClean="0"/>
              <a:t>testing (knowledge of internals)</a:t>
            </a:r>
          </a:p>
          <a:p>
            <a:r>
              <a:rPr lang="en-GB" dirty="0" smtClean="0"/>
              <a:t>Done </a:t>
            </a:r>
            <a:r>
              <a:rPr lang="en-GB" dirty="0"/>
              <a:t>by the programmer </a:t>
            </a:r>
            <a:endParaRPr lang="en-GB" dirty="0" smtClean="0"/>
          </a:p>
          <a:p>
            <a:r>
              <a:rPr lang="en-GB" dirty="0" smtClean="0"/>
              <a:t>Tests </a:t>
            </a:r>
            <a:r>
              <a:rPr lang="en-GB" dirty="0"/>
              <a:t>that the unit </a:t>
            </a:r>
            <a:r>
              <a:rPr lang="en-GB" dirty="0" smtClean="0"/>
              <a:t>is </a:t>
            </a:r>
            <a:r>
              <a:rPr lang="en-GB" dirty="0"/>
              <a:t>producing expected output against given </a:t>
            </a:r>
            <a:r>
              <a:rPr lang="en-GB" dirty="0" smtClean="0"/>
              <a:t>input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10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Development lifecycle - waterfall</a:t>
            </a:r>
            <a:endParaRPr lang="en-GB" sz="2800" dirty="0"/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4355976" y="3490193"/>
            <a:ext cx="2047875" cy="3476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Specification</a:t>
            </a:r>
            <a:endParaRPr lang="en-GB" alt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4362325" y="2776853"/>
            <a:ext cx="2047875" cy="3476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Requirements analysis</a:t>
            </a:r>
            <a:endParaRPr lang="en-GB" alt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4355976" y="4244256"/>
            <a:ext cx="2047875" cy="3476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Design</a:t>
            </a:r>
            <a:endParaRPr lang="en-GB" alt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4355976" y="4941168"/>
            <a:ext cx="2047875" cy="3476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Implementation</a:t>
            </a:r>
            <a:endParaRPr lang="en-GB" alt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4355976" y="5636493"/>
            <a:ext cx="2047875" cy="349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Maintenance</a:t>
            </a:r>
            <a:endParaRPr lang="en-GB" alt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Line 30"/>
          <p:cNvSpPr>
            <a:spLocks noChangeShapeType="1"/>
          </p:cNvSpPr>
          <p:nvPr/>
        </p:nvSpPr>
        <p:spPr bwMode="auto">
          <a:xfrm flipV="1">
            <a:off x="5379913" y="2564903"/>
            <a:ext cx="0" cy="22837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29"/>
          <p:cNvSpPr>
            <a:spLocks noChangeShapeType="1"/>
          </p:cNvSpPr>
          <p:nvPr/>
        </p:nvSpPr>
        <p:spPr bwMode="auto">
          <a:xfrm flipH="1" flipV="1">
            <a:off x="2732235" y="2570540"/>
            <a:ext cx="265476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28"/>
          <p:cNvSpPr>
            <a:spLocks noChangeShapeType="1"/>
          </p:cNvSpPr>
          <p:nvPr/>
        </p:nvSpPr>
        <p:spPr bwMode="auto">
          <a:xfrm>
            <a:off x="5379913" y="3142531"/>
            <a:ext cx="0" cy="347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27"/>
          <p:cNvSpPr>
            <a:spLocks noChangeShapeType="1"/>
          </p:cNvSpPr>
          <p:nvPr/>
        </p:nvSpPr>
        <p:spPr bwMode="auto">
          <a:xfrm>
            <a:off x="5379913" y="3837856"/>
            <a:ext cx="0" cy="40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5379913" y="4591918"/>
            <a:ext cx="0" cy="349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5379913" y="5288831"/>
            <a:ext cx="0" cy="347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3241029" y="2318618"/>
            <a:ext cx="1992834" cy="196851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9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Customer (User) requirements</a:t>
            </a:r>
            <a:endParaRPr lang="en-GB" alt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2392312" y="3199680"/>
            <a:ext cx="2841551" cy="231775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9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Negotiated statement of requirements document</a:t>
            </a:r>
            <a:endParaRPr lang="en-GB" alt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340174" y="3913698"/>
            <a:ext cx="1893689" cy="231775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9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System specification document</a:t>
            </a:r>
            <a:endParaRPr lang="en-GB" alt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3770188" y="4650656"/>
            <a:ext cx="1463675" cy="231775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9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Design document</a:t>
            </a:r>
            <a:endParaRPr lang="en-GB" alt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436120" y="5357335"/>
            <a:ext cx="797743" cy="217487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9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Programs</a:t>
            </a:r>
            <a:endParaRPr lang="en-GB" alt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923928" y="6042893"/>
            <a:ext cx="1309935" cy="231775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9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Modified </a:t>
            </a:r>
            <a:r>
              <a:rPr lang="en-GB" altLang="en-US" sz="9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programs</a:t>
            </a:r>
            <a:endParaRPr lang="en-GB" alt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5379913" y="5985743"/>
            <a:ext cx="0" cy="347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5379913" y="6333406"/>
            <a:ext cx="2047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 flipV="1">
            <a:off x="7427788" y="5463456"/>
            <a:ext cx="0" cy="869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 flipH="1">
            <a:off x="5386263" y="5469806"/>
            <a:ext cx="2041525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993651" y="4244256"/>
            <a:ext cx="2336800" cy="3476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Verification and validation</a:t>
            </a:r>
            <a:endParaRPr lang="en-GB" alt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 flipV="1">
            <a:off x="1574676" y="2967906"/>
            <a:ext cx="0" cy="127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1574676" y="2967906"/>
            <a:ext cx="2781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V="1">
            <a:off x="2306513" y="3664818"/>
            <a:ext cx="0" cy="579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>
            <a:off x="2306513" y="3664818"/>
            <a:ext cx="2049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2306513" y="4591918"/>
            <a:ext cx="0" cy="522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306513" y="5114206"/>
            <a:ext cx="2049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1574676" y="4591918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>
            <a:off x="1574676" y="5811118"/>
            <a:ext cx="2781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259632" y="2376947"/>
            <a:ext cx="1472603" cy="3476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Feasibility study</a:t>
            </a:r>
            <a:endParaRPr lang="en-GB" altLang="en-US" sz="1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3268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Integration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</a:t>
            </a:r>
            <a:r>
              <a:rPr lang="en-GB" dirty="0"/>
              <a:t>group of components are combined to produce </a:t>
            </a:r>
            <a:r>
              <a:rPr lang="en-GB" dirty="0" smtClean="0"/>
              <a:t>output</a:t>
            </a:r>
          </a:p>
          <a:p>
            <a:r>
              <a:rPr lang="en-GB" dirty="0" smtClean="0"/>
              <a:t>Interaction </a:t>
            </a:r>
            <a:r>
              <a:rPr lang="en-GB" dirty="0"/>
              <a:t>between software and hardware is tested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may fall under both white box testing and black box </a:t>
            </a:r>
            <a:r>
              <a:rPr lang="en-GB" dirty="0" smtClean="0"/>
              <a:t>(no knowledge of internal) testing</a:t>
            </a: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69828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Ensures </a:t>
            </a:r>
            <a:r>
              <a:rPr lang="en-GB" dirty="0"/>
              <a:t>that the specified functionality required in the system requirements </a:t>
            </a:r>
            <a:r>
              <a:rPr lang="en-GB" dirty="0" smtClean="0"/>
              <a:t>works</a:t>
            </a:r>
          </a:p>
          <a:p>
            <a:r>
              <a:rPr lang="en-GB" dirty="0" smtClean="0"/>
              <a:t>It </a:t>
            </a:r>
            <a:r>
              <a:rPr lang="en-GB" dirty="0"/>
              <a:t>falls under the class of black box testing </a:t>
            </a:r>
          </a:p>
        </p:txBody>
      </p:sp>
    </p:spTree>
    <p:extLst>
      <p:ext uri="{BB962C8B-B14F-4D97-AF65-F5344CB8AC3E}">
        <p14:creationId xmlns:p14="http://schemas.microsoft.com/office/powerpoint/2010/main" val="1455229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Ensures </a:t>
            </a:r>
            <a:r>
              <a:rPr lang="en-GB" dirty="0"/>
              <a:t>that by putting the software in different environments (e.g., Operating Systems) it still </a:t>
            </a:r>
            <a:r>
              <a:rPr lang="en-GB" dirty="0" smtClean="0"/>
              <a:t>works</a:t>
            </a:r>
          </a:p>
          <a:p>
            <a:r>
              <a:rPr lang="en-GB" dirty="0" smtClean="0"/>
              <a:t>Done </a:t>
            </a:r>
            <a:r>
              <a:rPr lang="en-GB" dirty="0"/>
              <a:t>with full system implementation and </a:t>
            </a:r>
            <a:r>
              <a:rPr lang="en-GB" dirty="0" smtClean="0"/>
              <a:t>environment</a:t>
            </a:r>
          </a:p>
          <a:p>
            <a:r>
              <a:rPr lang="en-GB" dirty="0" smtClean="0"/>
              <a:t>It </a:t>
            </a:r>
            <a:r>
              <a:rPr lang="en-GB" dirty="0"/>
              <a:t>falls under the class of black box </a:t>
            </a:r>
            <a:r>
              <a:rPr lang="en-GB" dirty="0" smtClean="0"/>
              <a:t>testing</a:t>
            </a:r>
            <a:r>
              <a:rPr lang="en-GB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370332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Stress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Evaluates </a:t>
            </a:r>
            <a:r>
              <a:rPr lang="en-GB" dirty="0"/>
              <a:t>how </a:t>
            </a:r>
            <a:r>
              <a:rPr lang="en-GB" dirty="0" smtClean="0"/>
              <a:t>the system </a:t>
            </a:r>
            <a:r>
              <a:rPr lang="en-GB" dirty="0"/>
              <a:t>behaves under </a:t>
            </a:r>
            <a:r>
              <a:rPr lang="en-GB" dirty="0" smtClean="0"/>
              <a:t>unfavourable conditions</a:t>
            </a:r>
          </a:p>
          <a:p>
            <a:r>
              <a:rPr lang="en-GB" dirty="0" smtClean="0"/>
              <a:t>Testing </a:t>
            </a:r>
            <a:r>
              <a:rPr lang="en-GB" dirty="0"/>
              <a:t>is conducted at </a:t>
            </a:r>
            <a:r>
              <a:rPr lang="en-GB" dirty="0" smtClean="0"/>
              <a:t>and beyond </a:t>
            </a:r>
            <a:r>
              <a:rPr lang="en-GB" dirty="0"/>
              <a:t>limits of the </a:t>
            </a:r>
            <a:r>
              <a:rPr lang="en-GB" dirty="0" smtClean="0"/>
              <a:t>specifications</a:t>
            </a:r>
          </a:p>
          <a:p>
            <a:r>
              <a:rPr lang="en-GB" dirty="0" smtClean="0"/>
              <a:t>It </a:t>
            </a:r>
            <a:r>
              <a:rPr lang="en-GB" dirty="0"/>
              <a:t>falls under the class of black box testing.  </a:t>
            </a:r>
          </a:p>
        </p:txBody>
      </p:sp>
    </p:spTree>
    <p:extLst>
      <p:ext uri="{BB962C8B-B14F-4D97-AF65-F5344CB8AC3E}">
        <p14:creationId xmlns:p14="http://schemas.microsoft.com/office/powerpoint/2010/main" val="17792257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Assesses </a:t>
            </a:r>
            <a:r>
              <a:rPr lang="en-GB" dirty="0"/>
              <a:t>the speed and effectiveness of the </a:t>
            </a:r>
            <a:r>
              <a:rPr lang="en-GB" dirty="0" smtClean="0"/>
              <a:t>system</a:t>
            </a:r>
          </a:p>
          <a:p>
            <a:r>
              <a:rPr lang="en-GB" dirty="0" smtClean="0"/>
              <a:t>Makes </a:t>
            </a:r>
            <a:r>
              <a:rPr lang="en-GB" dirty="0"/>
              <a:t>sure it is generating results within a specified time </a:t>
            </a:r>
            <a:r>
              <a:rPr lang="en-GB" dirty="0" smtClean="0"/>
              <a:t>(as </a:t>
            </a:r>
            <a:r>
              <a:rPr lang="en-GB" dirty="0"/>
              <a:t>in performance </a:t>
            </a:r>
            <a:r>
              <a:rPr lang="en-GB" dirty="0" smtClean="0"/>
              <a:t>requirements)</a:t>
            </a:r>
          </a:p>
          <a:p>
            <a:r>
              <a:rPr lang="en-GB" dirty="0" smtClean="0"/>
              <a:t>It </a:t>
            </a:r>
            <a:r>
              <a:rPr lang="en-GB" dirty="0"/>
              <a:t>falls under the class of black box testing.  </a:t>
            </a:r>
          </a:p>
        </p:txBody>
      </p:sp>
    </p:spTree>
    <p:extLst>
      <p:ext uri="{BB962C8B-B14F-4D97-AF65-F5344CB8AC3E}">
        <p14:creationId xmlns:p14="http://schemas.microsoft.com/office/powerpoint/2010/main" val="26101121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Usability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Evaluates </a:t>
            </a:r>
          </a:p>
          <a:p>
            <a:pPr lvl="1"/>
            <a:r>
              <a:rPr lang="en-GB" dirty="0" smtClean="0"/>
              <a:t>how </a:t>
            </a:r>
            <a:r>
              <a:rPr lang="en-GB" dirty="0"/>
              <a:t>the GUI is </a:t>
            </a:r>
            <a:r>
              <a:rPr lang="en-GB" dirty="0" smtClean="0"/>
              <a:t>user-friendly</a:t>
            </a:r>
          </a:p>
          <a:p>
            <a:pPr lvl="1"/>
            <a:r>
              <a:rPr lang="en-GB" dirty="0" smtClean="0"/>
              <a:t>how </a:t>
            </a:r>
            <a:r>
              <a:rPr lang="en-GB" dirty="0"/>
              <a:t>easily can the client learn? </a:t>
            </a:r>
            <a:endParaRPr lang="en-GB" dirty="0" smtClean="0"/>
          </a:p>
          <a:p>
            <a:pPr lvl="1"/>
            <a:r>
              <a:rPr lang="en-GB" dirty="0" smtClean="0"/>
              <a:t>how </a:t>
            </a:r>
            <a:r>
              <a:rPr lang="en-GB" dirty="0"/>
              <a:t>proficiently can the client perform? </a:t>
            </a:r>
            <a:endParaRPr lang="en-GB" dirty="0" smtClean="0"/>
          </a:p>
          <a:p>
            <a:pPr lvl="1"/>
            <a:r>
              <a:rPr lang="en-GB" dirty="0" smtClean="0"/>
              <a:t>how </a:t>
            </a:r>
            <a:r>
              <a:rPr lang="en-GB" dirty="0"/>
              <a:t>pleasing is it to use its design</a:t>
            </a:r>
            <a:r>
              <a:rPr lang="en-GB" dirty="0" smtClean="0"/>
              <a:t>?</a:t>
            </a:r>
          </a:p>
          <a:p>
            <a:r>
              <a:rPr lang="en-GB" dirty="0" smtClean="0"/>
              <a:t>It </a:t>
            </a:r>
            <a:r>
              <a:rPr lang="en-GB" dirty="0"/>
              <a:t>falls under the class of black box testing.  </a:t>
            </a:r>
          </a:p>
        </p:txBody>
      </p:sp>
    </p:spTree>
    <p:extLst>
      <p:ext uri="{BB962C8B-B14F-4D97-AF65-F5344CB8AC3E}">
        <p14:creationId xmlns:p14="http://schemas.microsoft.com/office/powerpoint/2010/main" val="41450333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Acceptance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Done </a:t>
            </a:r>
            <a:r>
              <a:rPr lang="en-GB" dirty="0"/>
              <a:t>by the customer to ensure that the delivered product </a:t>
            </a:r>
            <a:endParaRPr lang="en-GB" dirty="0" smtClean="0"/>
          </a:p>
          <a:p>
            <a:pPr lvl="1"/>
            <a:r>
              <a:rPr lang="en-GB" dirty="0" smtClean="0"/>
              <a:t>meets </a:t>
            </a:r>
            <a:r>
              <a:rPr lang="en-GB" dirty="0"/>
              <a:t>the </a:t>
            </a:r>
            <a:r>
              <a:rPr lang="en-GB" dirty="0" smtClean="0"/>
              <a:t>requirements</a:t>
            </a:r>
          </a:p>
          <a:p>
            <a:pPr lvl="1"/>
            <a:r>
              <a:rPr lang="en-GB" dirty="0" smtClean="0"/>
              <a:t>works </a:t>
            </a:r>
            <a:r>
              <a:rPr lang="en-GB" dirty="0"/>
              <a:t>as the customer </a:t>
            </a:r>
            <a:r>
              <a:rPr lang="en-GB" dirty="0" smtClean="0"/>
              <a:t>expected</a:t>
            </a:r>
          </a:p>
          <a:p>
            <a:r>
              <a:rPr lang="en-GB" dirty="0" smtClean="0"/>
              <a:t>It </a:t>
            </a:r>
            <a:r>
              <a:rPr lang="en-GB" dirty="0"/>
              <a:t>falls under the class of black box testing.  </a:t>
            </a:r>
          </a:p>
        </p:txBody>
      </p:sp>
    </p:spTree>
    <p:extLst>
      <p:ext uri="{BB962C8B-B14F-4D97-AF65-F5344CB8AC3E}">
        <p14:creationId xmlns:p14="http://schemas.microsoft.com/office/powerpoint/2010/main" val="10387836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Regression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Regression testing is the testing after modification of a system, component, or a group of related </a:t>
            </a:r>
            <a:r>
              <a:rPr lang="en-GB" dirty="0" smtClean="0"/>
              <a:t>units</a:t>
            </a:r>
          </a:p>
          <a:p>
            <a:r>
              <a:rPr lang="en-GB" dirty="0" smtClean="0"/>
              <a:t>Ensures </a:t>
            </a:r>
            <a:r>
              <a:rPr lang="en-GB" dirty="0"/>
              <a:t>that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modification is working correctly </a:t>
            </a:r>
            <a:endParaRPr lang="en-GB" dirty="0" smtClean="0"/>
          </a:p>
          <a:p>
            <a:pPr lvl="1"/>
            <a:r>
              <a:rPr lang="en-GB" dirty="0" smtClean="0"/>
              <a:t>is </a:t>
            </a:r>
            <a:r>
              <a:rPr lang="en-GB" dirty="0"/>
              <a:t>not damaging or imposing other modules to produce unexpected results</a:t>
            </a:r>
            <a:r>
              <a:rPr lang="en-GB" dirty="0" smtClean="0"/>
              <a:t>.</a:t>
            </a:r>
          </a:p>
          <a:p>
            <a:r>
              <a:rPr lang="en-GB" dirty="0" smtClean="0"/>
              <a:t>It </a:t>
            </a:r>
            <a:r>
              <a:rPr lang="en-GB" dirty="0"/>
              <a:t>falls under the class of black box testing.  </a:t>
            </a:r>
          </a:p>
        </p:txBody>
      </p:sp>
    </p:spTree>
    <p:extLst>
      <p:ext uri="{BB962C8B-B14F-4D97-AF65-F5344CB8AC3E}">
        <p14:creationId xmlns:p14="http://schemas.microsoft.com/office/powerpoint/2010/main" val="3741532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Beta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Beta testing is the testing which is done by </a:t>
            </a:r>
            <a:endParaRPr lang="en-GB" dirty="0" smtClean="0"/>
          </a:p>
          <a:p>
            <a:pPr lvl="1"/>
            <a:r>
              <a:rPr lang="en-GB" dirty="0" smtClean="0"/>
              <a:t>end users 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team outside </a:t>
            </a:r>
            <a:r>
              <a:rPr lang="en-GB" dirty="0" smtClean="0"/>
              <a:t>development</a:t>
            </a:r>
          </a:p>
          <a:p>
            <a:pPr lvl="1"/>
            <a:r>
              <a:rPr lang="en-GB" dirty="0" smtClean="0"/>
              <a:t>or </a:t>
            </a:r>
            <a:r>
              <a:rPr lang="en-GB" dirty="0"/>
              <a:t>publicly releasing full pre-version of the product which is known as beta </a:t>
            </a:r>
            <a:r>
              <a:rPr lang="en-GB" dirty="0" smtClean="0"/>
              <a:t>version</a:t>
            </a:r>
          </a:p>
          <a:p>
            <a:r>
              <a:rPr lang="en-GB" dirty="0" smtClean="0"/>
              <a:t>The </a:t>
            </a:r>
            <a:r>
              <a:rPr lang="en-GB" dirty="0"/>
              <a:t>aim of beta testing is to cover unexpected </a:t>
            </a:r>
            <a:r>
              <a:rPr lang="en-GB" dirty="0" smtClean="0"/>
              <a:t>errors</a:t>
            </a:r>
          </a:p>
          <a:p>
            <a:r>
              <a:rPr lang="en-GB" dirty="0" smtClean="0"/>
              <a:t>It </a:t>
            </a:r>
            <a:r>
              <a:rPr lang="en-GB" dirty="0"/>
              <a:t>falls under the class of black box testing.  </a:t>
            </a:r>
          </a:p>
        </p:txBody>
      </p:sp>
    </p:spTree>
    <p:extLst>
      <p:ext uri="{BB962C8B-B14F-4D97-AF65-F5344CB8AC3E}">
        <p14:creationId xmlns:p14="http://schemas.microsoft.com/office/powerpoint/2010/main" val="37553294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coverage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t"/>
            <a:r>
              <a:rPr lang="en-GB" sz="2000" dirty="0" smtClean="0"/>
              <a:t>Test </a:t>
            </a:r>
            <a:r>
              <a:rPr lang="en-GB" sz="2000" dirty="0"/>
              <a:t>coverage by </a:t>
            </a:r>
            <a:r>
              <a:rPr lang="en-GB" sz="2000" dirty="0" smtClean="0"/>
              <a:t>feature  - a test for every feature in the specification</a:t>
            </a:r>
            <a:endParaRPr lang="en-GB" sz="2000" dirty="0"/>
          </a:p>
          <a:p>
            <a:pPr fontAlgn="t"/>
            <a:r>
              <a:rPr lang="en-GB" sz="2000" dirty="0" smtClean="0"/>
              <a:t>Test </a:t>
            </a:r>
            <a:r>
              <a:rPr lang="en-GB" sz="2000" dirty="0"/>
              <a:t>coverage by GUI icon. </a:t>
            </a:r>
            <a:r>
              <a:rPr lang="en-GB" sz="2000" dirty="0" smtClean="0"/>
              <a:t>– test for every  screen, button, pull-down, tab, menu, </a:t>
            </a:r>
            <a:r>
              <a:rPr lang="en-GB" sz="2000" dirty="0" err="1" smtClean="0"/>
              <a:t>etc</a:t>
            </a:r>
            <a:endParaRPr lang="en-GB" sz="2000" dirty="0"/>
          </a:p>
          <a:p>
            <a:pPr fontAlgn="t"/>
            <a:r>
              <a:rPr lang="en-GB" sz="2000" dirty="0" smtClean="0"/>
              <a:t>Test </a:t>
            </a:r>
            <a:r>
              <a:rPr lang="en-GB" sz="2000" dirty="0"/>
              <a:t>coverage by </a:t>
            </a:r>
            <a:r>
              <a:rPr lang="en-GB" sz="2000" dirty="0" smtClean="0"/>
              <a:t>instrumentation – run a tool to run pre-prepared tests</a:t>
            </a:r>
            <a:endParaRPr lang="en-GB" sz="2000" dirty="0"/>
          </a:p>
          <a:p>
            <a:pPr fontAlgn="t"/>
            <a:r>
              <a:rPr lang="en-GB" sz="2000" dirty="0" smtClean="0"/>
              <a:t>Test </a:t>
            </a:r>
            <a:r>
              <a:rPr lang="en-GB" sz="2000" dirty="0"/>
              <a:t>coverage by </a:t>
            </a:r>
            <a:r>
              <a:rPr lang="en-GB" sz="2000" dirty="0" smtClean="0"/>
              <a:t>structure - exercise parts </a:t>
            </a:r>
            <a:r>
              <a:rPr lang="en-GB" sz="2000" dirty="0"/>
              <a:t>of the </a:t>
            </a:r>
            <a:r>
              <a:rPr lang="en-GB" sz="2000" dirty="0" smtClean="0"/>
              <a:t>code, </a:t>
            </a:r>
            <a:r>
              <a:rPr lang="en-GB" sz="2000" dirty="0" err="1" smtClean="0"/>
              <a:t>eg</a:t>
            </a:r>
            <a:r>
              <a:rPr lang="en-GB" sz="2000" dirty="0" smtClean="0"/>
              <a:t> statements, loops </a:t>
            </a:r>
            <a:r>
              <a:rPr lang="en-GB" sz="2000" dirty="0" err="1" smtClean="0"/>
              <a:t>etc</a:t>
            </a:r>
            <a:endParaRPr lang="en-GB" sz="2000" dirty="0" smtClean="0"/>
          </a:p>
          <a:p>
            <a:pPr fontAlgn="t"/>
            <a:r>
              <a:rPr lang="en-GB" sz="2000" dirty="0" smtClean="0"/>
              <a:t>Test </a:t>
            </a:r>
            <a:r>
              <a:rPr lang="en-GB" sz="2000" dirty="0"/>
              <a:t>coverage by </a:t>
            </a:r>
            <a:r>
              <a:rPr lang="en-GB" sz="2000" dirty="0" smtClean="0"/>
              <a:t>scenario – exercise user work flows </a:t>
            </a:r>
          </a:p>
          <a:p>
            <a:pPr fontAlgn="t"/>
            <a:r>
              <a:rPr lang="en-GB" sz="2000" dirty="0" smtClean="0"/>
              <a:t>Test </a:t>
            </a:r>
            <a:r>
              <a:rPr lang="en-GB" sz="2000" dirty="0"/>
              <a:t>coverage by </a:t>
            </a:r>
            <a:r>
              <a:rPr lang="en-GB" sz="2000" dirty="0" smtClean="0"/>
              <a:t>transition – exercise the paths </a:t>
            </a:r>
            <a:r>
              <a:rPr lang="en-GB" sz="2000" dirty="0"/>
              <a:t>a user may take to achieve a </a:t>
            </a:r>
            <a:r>
              <a:rPr lang="en-GB" sz="2000" dirty="0" smtClean="0"/>
              <a:t>goal</a:t>
            </a:r>
          </a:p>
        </p:txBody>
      </p:sp>
    </p:spTree>
    <p:extLst>
      <p:ext uri="{BB962C8B-B14F-4D97-AF65-F5344CB8AC3E}">
        <p14:creationId xmlns:p14="http://schemas.microsoft.com/office/powerpoint/2010/main" val="162340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of fixing errors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241" y="2276872"/>
            <a:ext cx="5431879" cy="407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507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Release</a:t>
            </a:r>
          </a:p>
          <a:p>
            <a:r>
              <a:rPr lang="en-GB" dirty="0" smtClean="0"/>
              <a:t>Installation and activation</a:t>
            </a:r>
          </a:p>
          <a:p>
            <a:r>
              <a:rPr lang="en-GB" dirty="0" smtClean="0"/>
              <a:t>Deactivation</a:t>
            </a:r>
          </a:p>
          <a:p>
            <a:r>
              <a:rPr lang="en-GB" dirty="0" smtClean="0"/>
              <a:t>Uninstallation</a:t>
            </a:r>
          </a:p>
          <a:p>
            <a:r>
              <a:rPr lang="en-GB" dirty="0" smtClean="0"/>
              <a:t>Update and version tracking</a:t>
            </a:r>
          </a:p>
          <a:p>
            <a:r>
              <a:rPr lang="en-GB" dirty="0" smtClean="0"/>
              <a:t>Adaptation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7373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Deployment - release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</a:t>
            </a:r>
            <a:r>
              <a:rPr lang="en-GB" dirty="0"/>
              <a:t>the operations to prepare a system for assembly and transfer to the computer system(s) on which it will be run in </a:t>
            </a:r>
            <a:r>
              <a:rPr lang="en-GB" dirty="0" smtClean="0"/>
              <a:t>production</a:t>
            </a:r>
          </a:p>
          <a:p>
            <a:r>
              <a:rPr lang="en-GB" dirty="0" smtClean="0"/>
              <a:t>Involves </a:t>
            </a:r>
            <a:r>
              <a:rPr lang="en-GB" dirty="0"/>
              <a:t>determining the </a:t>
            </a:r>
            <a:r>
              <a:rPr lang="en-GB" dirty="0" smtClean="0"/>
              <a:t>resources required </a:t>
            </a:r>
            <a:r>
              <a:rPr lang="en-GB" dirty="0"/>
              <a:t>for the system to operate with tolerable </a:t>
            </a:r>
            <a:r>
              <a:rPr lang="en-GB" dirty="0" smtClean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34050755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Deployment - installation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Simple installer or complex options </a:t>
            </a:r>
          </a:p>
          <a:p>
            <a:r>
              <a:rPr lang="en-GB" dirty="0" smtClean="0"/>
              <a:t>Configuration</a:t>
            </a:r>
          </a:p>
          <a:p>
            <a:r>
              <a:rPr lang="en-GB" dirty="0" smtClean="0"/>
              <a:t>Test system or production system</a:t>
            </a:r>
          </a:p>
          <a:p>
            <a:r>
              <a:rPr lang="en-GB" dirty="0" smtClean="0"/>
              <a:t>Different, simultaneous, versions for cloud services</a:t>
            </a:r>
          </a:p>
          <a:p>
            <a:r>
              <a:rPr lang="en-GB" dirty="0" smtClean="0"/>
              <a:t>Different, simultaneous versions for A/B testing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31558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Deployment – deactivation, uninstallation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Graceful shutdown</a:t>
            </a:r>
          </a:p>
          <a:p>
            <a:r>
              <a:rPr lang="en-GB" dirty="0" smtClean="0"/>
              <a:t>Decommissioning</a:t>
            </a:r>
          </a:p>
          <a:p>
            <a:r>
              <a:rPr lang="en-GB" dirty="0" smtClean="0"/>
              <a:t>Removal of software and dependencies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539454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Deployment – update and version tracking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Replacing all or parts of the system</a:t>
            </a:r>
          </a:p>
          <a:p>
            <a:r>
              <a:rPr lang="en-GB" dirty="0" smtClean="0"/>
              <a:t>Update managers</a:t>
            </a:r>
          </a:p>
          <a:p>
            <a:r>
              <a:rPr lang="en-GB" dirty="0" smtClean="0"/>
              <a:t>Software catalogues</a:t>
            </a:r>
          </a:p>
          <a:p>
            <a:r>
              <a:rPr lang="en-GB" dirty="0" smtClean="0"/>
              <a:t>Application stores</a:t>
            </a:r>
          </a:p>
        </p:txBody>
      </p:sp>
    </p:spTree>
    <p:extLst>
      <p:ext uri="{BB962C8B-B14F-4D97-AF65-F5344CB8AC3E}">
        <p14:creationId xmlns:p14="http://schemas.microsoft.com/office/powerpoint/2010/main" val="39005880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Deployment – adaptation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Modifying the product for a specific customer</a:t>
            </a:r>
          </a:p>
        </p:txBody>
      </p:sp>
    </p:spTree>
    <p:extLst>
      <p:ext uri="{BB962C8B-B14F-4D97-AF65-F5344CB8AC3E}">
        <p14:creationId xmlns:p14="http://schemas.microsoft.com/office/powerpoint/2010/main" val="39575828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1600" dirty="0" smtClean="0"/>
              <a:t>Described </a:t>
            </a:r>
            <a:r>
              <a:rPr lang="en-GB" sz="1600" dirty="0"/>
              <a:t>the activities undertaken in the following stages of software development:</a:t>
            </a:r>
          </a:p>
          <a:p>
            <a:pPr marL="457200" lvl="1" indent="0">
              <a:buNone/>
            </a:pPr>
            <a:endParaRPr lang="en-GB" sz="1600" dirty="0"/>
          </a:p>
          <a:p>
            <a:pPr lvl="1"/>
            <a:r>
              <a:rPr lang="en-GB" sz="1600" dirty="0"/>
              <a:t>Feasibility study</a:t>
            </a:r>
          </a:p>
          <a:p>
            <a:pPr lvl="1"/>
            <a:r>
              <a:rPr lang="en-GB" sz="1600" dirty="0"/>
              <a:t>Requirements analysis</a:t>
            </a:r>
          </a:p>
          <a:p>
            <a:pPr lvl="1"/>
            <a:r>
              <a:rPr lang="en-GB" sz="1600" dirty="0"/>
              <a:t>Design</a:t>
            </a:r>
          </a:p>
          <a:p>
            <a:pPr lvl="1"/>
            <a:r>
              <a:rPr lang="en-GB" sz="1600" dirty="0"/>
              <a:t>Code development</a:t>
            </a:r>
          </a:p>
          <a:p>
            <a:pPr lvl="1"/>
            <a:r>
              <a:rPr lang="en-GB" sz="1600" dirty="0"/>
              <a:t>Testing</a:t>
            </a:r>
          </a:p>
          <a:p>
            <a:pPr lvl="1"/>
            <a:r>
              <a:rPr lang="en-GB" sz="1600" dirty="0"/>
              <a:t>Deployment /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407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Feasibility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Technical Feasibility</a:t>
            </a:r>
          </a:p>
          <a:p>
            <a:pPr lvl="1"/>
            <a:r>
              <a:rPr lang="en-GB" dirty="0" smtClean="0"/>
              <a:t>evaluation </a:t>
            </a:r>
            <a:r>
              <a:rPr lang="en-GB" dirty="0"/>
              <a:t>of the hardware, software, and other technology requirements of the proposed </a:t>
            </a:r>
            <a:r>
              <a:rPr lang="en-GB" dirty="0" smtClean="0"/>
              <a:t>system</a:t>
            </a:r>
          </a:p>
          <a:p>
            <a:r>
              <a:rPr lang="en-GB" dirty="0" smtClean="0"/>
              <a:t>Economic </a:t>
            </a:r>
            <a:r>
              <a:rPr lang="en-GB" dirty="0"/>
              <a:t>Feasibility </a:t>
            </a:r>
            <a:endParaRPr lang="en-GB" dirty="0" smtClean="0"/>
          </a:p>
          <a:p>
            <a:pPr lvl="1"/>
            <a:r>
              <a:rPr lang="en-GB" dirty="0" smtClean="0"/>
              <a:t>a </a:t>
            </a:r>
            <a:r>
              <a:rPr lang="en-GB" dirty="0"/>
              <a:t>cost/ benefits analysis of the </a:t>
            </a:r>
            <a:r>
              <a:rPr lang="en-GB" dirty="0" smtClean="0"/>
              <a:t>project</a:t>
            </a:r>
          </a:p>
          <a:p>
            <a:pPr lvl="1"/>
            <a:r>
              <a:rPr lang="en-GB" dirty="0" smtClean="0"/>
              <a:t>determines </a:t>
            </a:r>
            <a:r>
              <a:rPr lang="en-GB" dirty="0"/>
              <a:t>the positive economic benefits </a:t>
            </a:r>
            <a:r>
              <a:rPr lang="en-GB" dirty="0" smtClean="0"/>
              <a:t>of </a:t>
            </a:r>
            <a:r>
              <a:rPr lang="en-GB" dirty="0"/>
              <a:t>the proposed project </a:t>
            </a:r>
            <a:endParaRPr lang="en-GB" dirty="0" smtClean="0"/>
          </a:p>
          <a:p>
            <a:r>
              <a:rPr lang="en-GB" dirty="0" smtClean="0"/>
              <a:t>Legal </a:t>
            </a:r>
            <a:r>
              <a:rPr lang="en-GB" dirty="0"/>
              <a:t>Feasibility </a:t>
            </a:r>
            <a:endParaRPr lang="en-GB" dirty="0" smtClean="0"/>
          </a:p>
          <a:p>
            <a:pPr lvl="1"/>
            <a:r>
              <a:rPr lang="en-GB" dirty="0" smtClean="0"/>
              <a:t>investigates conflicts </a:t>
            </a:r>
            <a:r>
              <a:rPr lang="en-GB" dirty="0"/>
              <a:t>with legal requirements like </a:t>
            </a:r>
            <a:r>
              <a:rPr lang="en-GB" dirty="0" smtClean="0"/>
              <a:t>data </a:t>
            </a:r>
            <a:r>
              <a:rPr lang="en-GB" dirty="0"/>
              <a:t>protection acts, or social media </a:t>
            </a:r>
            <a:r>
              <a:rPr lang="en-GB" dirty="0" smtClean="0"/>
              <a:t>laws</a:t>
            </a:r>
          </a:p>
          <a:p>
            <a:r>
              <a:rPr lang="en-GB" dirty="0" smtClean="0"/>
              <a:t>Operational </a:t>
            </a:r>
            <a:r>
              <a:rPr lang="en-GB" dirty="0"/>
              <a:t>Feasibility </a:t>
            </a:r>
            <a:endParaRPr lang="en-GB" dirty="0" smtClean="0"/>
          </a:p>
          <a:p>
            <a:pPr lvl="1"/>
            <a:r>
              <a:rPr lang="en-GB" dirty="0" smtClean="0"/>
              <a:t>can the organisation’s </a:t>
            </a:r>
            <a:r>
              <a:rPr lang="en-GB" dirty="0"/>
              <a:t>needs can be met by completing the </a:t>
            </a:r>
            <a:r>
              <a:rPr lang="en-GB" dirty="0" smtClean="0"/>
              <a:t>project</a:t>
            </a:r>
          </a:p>
          <a:p>
            <a:r>
              <a:rPr lang="en-GB" dirty="0" smtClean="0"/>
              <a:t>Scheduling </a:t>
            </a:r>
            <a:r>
              <a:rPr lang="en-GB" dirty="0"/>
              <a:t>Feasibility </a:t>
            </a:r>
            <a:endParaRPr lang="en-GB" dirty="0" smtClean="0"/>
          </a:p>
          <a:p>
            <a:pPr lvl="1"/>
            <a:r>
              <a:rPr lang="en-GB" dirty="0" smtClean="0"/>
              <a:t>estimates </a:t>
            </a:r>
            <a:r>
              <a:rPr lang="en-GB" dirty="0"/>
              <a:t>how much time the project will take to </a:t>
            </a:r>
            <a:r>
              <a:rPr lang="en-GB" dirty="0" smtClean="0"/>
              <a:t>complete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144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Find out where the problem is in an attempt to fix the system </a:t>
            </a:r>
          </a:p>
          <a:p>
            <a:r>
              <a:rPr lang="en-GB" altLang="en-US" dirty="0"/>
              <a:t>Break down the system into different pieces and draw diagrams to analyse the situation </a:t>
            </a:r>
          </a:p>
          <a:p>
            <a:r>
              <a:rPr lang="en-GB" altLang="en-US" dirty="0"/>
              <a:t>Analyse project goals </a:t>
            </a:r>
          </a:p>
          <a:p>
            <a:r>
              <a:rPr lang="en-GB" altLang="en-US" dirty="0"/>
              <a:t>Break down functions that need to be created</a:t>
            </a:r>
          </a:p>
          <a:p>
            <a:r>
              <a:rPr lang="en-GB" altLang="en-US" dirty="0"/>
              <a:t>Attempt to engage users so that definite requirements can be written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4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The set of documentation that describes the requested behaviour of a system</a:t>
            </a:r>
          </a:p>
          <a:p>
            <a:r>
              <a:rPr lang="en-GB" altLang="en-US" dirty="0"/>
              <a:t>Focuses on what various outside agents (people using the program, computer peripherals, or other computers, for example) might "observe" when interacting with the system.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15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Functions and operations are described in detail, including:</a:t>
            </a:r>
          </a:p>
          <a:p>
            <a:pPr lvl="1"/>
            <a:r>
              <a:rPr lang="en-GB" altLang="en-US" dirty="0"/>
              <a:t>screen </a:t>
            </a:r>
            <a:r>
              <a:rPr lang="en-GB" altLang="en-US" dirty="0" smtClean="0"/>
              <a:t>layouts </a:t>
            </a:r>
            <a:endParaRPr lang="en-GB" altLang="en-US" dirty="0"/>
          </a:p>
          <a:p>
            <a:pPr lvl="1"/>
            <a:r>
              <a:rPr lang="en-GB" altLang="en-US" dirty="0"/>
              <a:t>business </a:t>
            </a:r>
            <a:r>
              <a:rPr lang="en-GB" altLang="en-US" dirty="0" smtClean="0"/>
              <a:t>rules </a:t>
            </a:r>
            <a:endParaRPr lang="en-GB" altLang="en-US" dirty="0"/>
          </a:p>
          <a:p>
            <a:pPr lvl="1"/>
            <a:r>
              <a:rPr lang="en-GB" altLang="en-US" dirty="0"/>
              <a:t>process diagrams</a:t>
            </a:r>
          </a:p>
          <a:p>
            <a:pPr lvl="1"/>
            <a:r>
              <a:rPr lang="en-GB" altLang="en-US" dirty="0"/>
              <a:t>documentation </a:t>
            </a:r>
          </a:p>
          <a:p>
            <a:r>
              <a:rPr lang="en-GB" altLang="en-US" dirty="0"/>
              <a:t>The output of this stage will describe the new system as a collection of modules or subsystems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45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Modular and subsystem programming code written</a:t>
            </a:r>
          </a:p>
          <a:p>
            <a:r>
              <a:rPr lang="en-GB" altLang="en-US" dirty="0"/>
              <a:t>Individual modules integrated into the main project. </a:t>
            </a:r>
          </a:p>
          <a:p>
            <a:r>
              <a:rPr lang="en-GB" altLang="en-US" dirty="0"/>
              <a:t>Goals set, targets defined, schedules established,  budgets estimated</a:t>
            </a:r>
          </a:p>
          <a:p>
            <a:r>
              <a:rPr lang="en-GB" altLang="en-US" dirty="0"/>
              <a:t>The software is put into production and is used by the actual business.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379663"/>
      </p:ext>
    </p:extLst>
  </p:cSld>
  <p:clrMapOvr>
    <a:masterClrMapping/>
  </p:clrMapOvr>
</p:sld>
</file>

<file path=ppt/theme/theme1.xml><?xml version="1.0" encoding="utf-8"?>
<a:theme xmlns:a="http://schemas.openxmlformats.org/drawingml/2006/main" name="trailblazer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trailblazer</Template>
  <TotalTime>2287</TotalTime>
  <Words>1645</Words>
  <Application>Microsoft Office PowerPoint</Application>
  <PresentationFormat>On-screen Show (4:3)</PresentationFormat>
  <Paragraphs>289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Times New Roman</vt:lpstr>
      <vt:lpstr>Trebuchet MS</vt:lpstr>
      <vt:lpstr>trailblazer</vt:lpstr>
      <vt:lpstr>How code integrates into the wider project (10%, K2)</vt:lpstr>
      <vt:lpstr>Software Development (2.1 &amp; 2.2)</vt:lpstr>
      <vt:lpstr>Development lifecycle - waterfall</vt:lpstr>
      <vt:lpstr>Cost of fixing errors</vt:lpstr>
      <vt:lpstr>Feasibility study</vt:lpstr>
      <vt:lpstr>Requirements analysis</vt:lpstr>
      <vt:lpstr>Specification</vt:lpstr>
      <vt:lpstr>Design</vt:lpstr>
      <vt:lpstr>Implementation</vt:lpstr>
      <vt:lpstr>Validation and verification</vt:lpstr>
      <vt:lpstr>Deployment</vt:lpstr>
      <vt:lpstr>Maintenance</vt:lpstr>
      <vt:lpstr>Waterfall problems</vt:lpstr>
      <vt:lpstr> Alternative models</vt:lpstr>
      <vt:lpstr>Rapid Application Development - RAD</vt:lpstr>
      <vt:lpstr>RAD – requirements planning</vt:lpstr>
      <vt:lpstr>RAD – User design </vt:lpstr>
      <vt:lpstr>RAD – Rapid construction</vt:lpstr>
      <vt:lpstr>RAD - Cutover</vt:lpstr>
      <vt:lpstr>Scrum</vt:lpstr>
      <vt:lpstr>Scrum roles</vt:lpstr>
      <vt:lpstr>Scrum roles</vt:lpstr>
      <vt:lpstr>Scrum - workflow</vt:lpstr>
      <vt:lpstr>Sprint planning</vt:lpstr>
      <vt:lpstr>Daily scrum</vt:lpstr>
      <vt:lpstr>Sprint review</vt:lpstr>
      <vt:lpstr>Coding</vt:lpstr>
      <vt:lpstr>Testing</vt:lpstr>
      <vt:lpstr>Unit testing</vt:lpstr>
      <vt:lpstr>Integration testing</vt:lpstr>
      <vt:lpstr>Functional testing</vt:lpstr>
      <vt:lpstr>System testing</vt:lpstr>
      <vt:lpstr>Stress testing</vt:lpstr>
      <vt:lpstr>Performance testing</vt:lpstr>
      <vt:lpstr>Usability testing</vt:lpstr>
      <vt:lpstr>Acceptance testing</vt:lpstr>
      <vt:lpstr>Regression testing</vt:lpstr>
      <vt:lpstr>Beta testing</vt:lpstr>
      <vt:lpstr>Test coverage</vt:lpstr>
      <vt:lpstr>Deployment</vt:lpstr>
      <vt:lpstr>Deployment - release</vt:lpstr>
      <vt:lpstr>Deployment - installation</vt:lpstr>
      <vt:lpstr>Deployment – deactivation, uninstallation</vt:lpstr>
      <vt:lpstr>Deployment – update and version tracking</vt:lpstr>
      <vt:lpstr>Deployment – adaptation</vt:lpstr>
      <vt:lpstr>Recap</vt:lpstr>
    </vt:vector>
  </TitlesOfParts>
  <Company>Heart of Worcestershire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 Database Design  Extended Diploma in ICT</dc:title>
  <dc:creator>Student User</dc:creator>
  <cp:lastModifiedBy>higgib</cp:lastModifiedBy>
  <cp:revision>171</cp:revision>
  <dcterms:created xsi:type="dcterms:W3CDTF">2015-12-09T10:20:43Z</dcterms:created>
  <dcterms:modified xsi:type="dcterms:W3CDTF">2018-07-20T14:53:46Z</dcterms:modified>
</cp:coreProperties>
</file>