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</p:sldMasterIdLst>
  <p:notesMasterIdLst>
    <p:notesMasterId r:id="rId28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53"/>
    <p:restoredTop sz="94651"/>
  </p:normalViewPr>
  <p:slideViewPr>
    <p:cSldViewPr snapToGrid="0" snapToObjects="1">
      <p:cViewPr varScale="1">
        <p:scale>
          <a:sx n="110" d="100"/>
          <a:sy n="110" d="100"/>
        </p:scale>
        <p:origin x="10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b Higgie" userId="ca96966e-c91b-46bf-80ae-a3ad686f5520" providerId="ADAL" clId="{DF84C6BB-B4F9-094B-8794-7951F754D5F5}"/>
    <pc:docChg chg="custSel modSld">
      <pc:chgData name="Bob Higgie" userId="ca96966e-c91b-46bf-80ae-a3ad686f5520" providerId="ADAL" clId="{DF84C6BB-B4F9-094B-8794-7951F754D5F5}" dt="2018-09-09T17:32:34.114" v="125" actId="20577"/>
      <pc:docMkLst>
        <pc:docMk/>
      </pc:docMkLst>
      <pc:sldChg chg="modSp">
        <pc:chgData name="Bob Higgie" userId="ca96966e-c91b-46bf-80ae-a3ad686f5520" providerId="ADAL" clId="{DF84C6BB-B4F9-094B-8794-7951F754D5F5}" dt="2018-09-09T17:27:23.413" v="17" actId="20577"/>
        <pc:sldMkLst>
          <pc:docMk/>
          <pc:sldMk cId="195010966" sldId="256"/>
        </pc:sldMkLst>
        <pc:spChg chg="mod">
          <ac:chgData name="Bob Higgie" userId="ca96966e-c91b-46bf-80ae-a3ad686f5520" providerId="ADAL" clId="{DF84C6BB-B4F9-094B-8794-7951F754D5F5}" dt="2018-09-09T17:27:23.413" v="17" actId="20577"/>
          <ac:spMkLst>
            <pc:docMk/>
            <pc:sldMk cId="195010966" sldId="256"/>
            <ac:spMk id="2" creationId="{00000000-0000-0000-0000-000000000000}"/>
          </ac:spMkLst>
        </pc:spChg>
      </pc:sldChg>
      <pc:sldChg chg="modSp">
        <pc:chgData name="Bob Higgie" userId="ca96966e-c91b-46bf-80ae-a3ad686f5520" providerId="ADAL" clId="{DF84C6BB-B4F9-094B-8794-7951F754D5F5}" dt="2018-09-09T17:32:34.114" v="125" actId="20577"/>
        <pc:sldMkLst>
          <pc:docMk/>
          <pc:sldMk cId="1709385537" sldId="257"/>
        </pc:sldMkLst>
        <pc:spChg chg="mod">
          <ac:chgData name="Bob Higgie" userId="ca96966e-c91b-46bf-80ae-a3ad686f5520" providerId="ADAL" clId="{DF84C6BB-B4F9-094B-8794-7951F754D5F5}" dt="2018-09-09T17:27:46.668" v="21" actId="20577"/>
          <ac:spMkLst>
            <pc:docMk/>
            <pc:sldMk cId="1709385537" sldId="257"/>
            <ac:spMk id="2" creationId="{00000000-0000-0000-0000-000000000000}"/>
          </ac:spMkLst>
        </pc:spChg>
        <pc:spChg chg="mod">
          <ac:chgData name="Bob Higgie" userId="ca96966e-c91b-46bf-80ae-a3ad686f5520" providerId="ADAL" clId="{DF84C6BB-B4F9-094B-8794-7951F754D5F5}" dt="2018-09-09T17:32:34.114" v="125" actId="20577"/>
          <ac:spMkLst>
            <pc:docMk/>
            <pc:sldMk cId="1709385537" sldId="257"/>
            <ac:spMk id="3" creationId="{00000000-0000-0000-0000-000000000000}"/>
          </ac:spMkLst>
        </pc:spChg>
      </pc:sldChg>
    </pc:docChg>
  </pc:docChgLst>
  <pc:docChgLst>
    <pc:chgData name="Bob Higgie" userId="ca96966e-c91b-46bf-80ae-a3ad686f5520" providerId="ADAL" clId="{1013840A-D7C3-B149-9EEF-C8ABE6EEF440}"/>
    <pc:docChg chg="undo custSel addSld delSld modSld modMainMaster">
      <pc:chgData name="Bob Higgie" userId="ca96966e-c91b-46bf-80ae-a3ad686f5520" providerId="ADAL" clId="{1013840A-D7C3-B149-9EEF-C8ABE6EEF440}" dt="2018-09-13T20:36:06.551" v="467" actId="1076"/>
      <pc:docMkLst>
        <pc:docMk/>
      </pc:docMkLst>
      <pc:sldChg chg="modSp">
        <pc:chgData name="Bob Higgie" userId="ca96966e-c91b-46bf-80ae-a3ad686f5520" providerId="ADAL" clId="{1013840A-D7C3-B149-9EEF-C8ABE6EEF440}" dt="2018-09-13T20:31:46.401" v="464" actId="20577"/>
        <pc:sldMkLst>
          <pc:docMk/>
          <pc:sldMk cId="1709385537" sldId="257"/>
        </pc:sldMkLst>
        <pc:spChg chg="mod">
          <ac:chgData name="Bob Higgie" userId="ca96966e-c91b-46bf-80ae-a3ad686f5520" providerId="ADAL" clId="{1013840A-D7C3-B149-9EEF-C8ABE6EEF440}" dt="2018-09-13T20:31:46.401" v="464" actId="20577"/>
          <ac:spMkLst>
            <pc:docMk/>
            <pc:sldMk cId="1709385537" sldId="257"/>
            <ac:spMk id="3" creationId="{00000000-0000-0000-0000-000000000000}"/>
          </ac:spMkLst>
        </pc:spChg>
        <pc:picChg chg="mod">
          <ac:chgData name="Bob Higgie" userId="ca96966e-c91b-46bf-80ae-a3ad686f5520" providerId="ADAL" clId="{1013840A-D7C3-B149-9EEF-C8ABE6EEF440}" dt="2018-09-13T20:25:40.148" v="285" actId="1076"/>
          <ac:picMkLst>
            <pc:docMk/>
            <pc:sldMk cId="1709385537" sldId="257"/>
            <ac:picMk id="5" creationId="{00000000-0000-0000-0000-000000000000}"/>
          </ac:picMkLst>
        </pc:picChg>
        <pc:picChg chg="mod">
          <ac:chgData name="Bob Higgie" userId="ca96966e-c91b-46bf-80ae-a3ad686f5520" providerId="ADAL" clId="{1013840A-D7C3-B149-9EEF-C8ABE6EEF440}" dt="2018-09-13T20:25:43.838" v="286" actId="1076"/>
          <ac:picMkLst>
            <pc:docMk/>
            <pc:sldMk cId="1709385537" sldId="257"/>
            <ac:picMk id="6" creationId="{00000000-0000-0000-0000-000000000000}"/>
          </ac:picMkLst>
        </pc:picChg>
      </pc:sldChg>
      <pc:sldChg chg="addSp delSp modSp">
        <pc:chgData name="Bob Higgie" userId="ca96966e-c91b-46bf-80ae-a3ad686f5520" providerId="ADAL" clId="{1013840A-D7C3-B149-9EEF-C8ABE6EEF440}" dt="2018-09-13T20:29:34.146" v="448" actId="20577"/>
        <pc:sldMkLst>
          <pc:docMk/>
          <pc:sldMk cId="1999564300" sldId="258"/>
        </pc:sldMkLst>
        <pc:spChg chg="mod">
          <ac:chgData name="Bob Higgie" userId="ca96966e-c91b-46bf-80ae-a3ad686f5520" providerId="ADAL" clId="{1013840A-D7C3-B149-9EEF-C8ABE6EEF440}" dt="2018-09-13T20:10:48.605" v="2" actId="1076"/>
          <ac:spMkLst>
            <pc:docMk/>
            <pc:sldMk cId="1999564300" sldId="258"/>
            <ac:spMk id="2" creationId="{00000000-0000-0000-0000-000000000000}"/>
          </ac:spMkLst>
        </pc:spChg>
        <pc:spChg chg="add del mod">
          <ac:chgData name="Bob Higgie" userId="ca96966e-c91b-46bf-80ae-a3ad686f5520" providerId="ADAL" clId="{1013840A-D7C3-B149-9EEF-C8ABE6EEF440}" dt="2018-09-13T20:10:56.840" v="5"/>
          <ac:spMkLst>
            <pc:docMk/>
            <pc:sldMk cId="1999564300" sldId="258"/>
            <ac:spMk id="3" creationId="{7578A227-C4B7-0047-97D1-84CF29A943C0}"/>
          </ac:spMkLst>
        </pc:spChg>
        <pc:spChg chg="mod">
          <ac:chgData name="Bob Higgie" userId="ca96966e-c91b-46bf-80ae-a3ad686f5520" providerId="ADAL" clId="{1013840A-D7C3-B149-9EEF-C8ABE6EEF440}" dt="2018-09-13T20:29:34.146" v="448" actId="20577"/>
          <ac:spMkLst>
            <pc:docMk/>
            <pc:sldMk cId="1999564300" sldId="258"/>
            <ac:spMk id="5" creationId="{00000000-0000-0000-0000-000000000000}"/>
          </ac:spMkLst>
        </pc:spChg>
        <pc:picChg chg="del">
          <ac:chgData name="Bob Higgie" userId="ca96966e-c91b-46bf-80ae-a3ad686f5520" providerId="ADAL" clId="{1013840A-D7C3-B149-9EEF-C8ABE6EEF440}" dt="2018-09-13T20:23:39.630" v="183"/>
          <ac:picMkLst>
            <pc:docMk/>
            <pc:sldMk cId="1999564300" sldId="258"/>
            <ac:picMk id="4" creationId="{00000000-0000-0000-0000-000000000000}"/>
          </ac:picMkLst>
        </pc:picChg>
        <pc:picChg chg="add mod">
          <ac:chgData name="Bob Higgie" userId="ca96966e-c91b-46bf-80ae-a3ad686f5520" providerId="ADAL" clId="{1013840A-D7C3-B149-9EEF-C8ABE6EEF440}" dt="2018-09-13T20:28:56.506" v="445" actId="1076"/>
          <ac:picMkLst>
            <pc:docMk/>
            <pc:sldMk cId="1999564300" sldId="258"/>
            <ac:picMk id="6" creationId="{A762C5B9-FC0D-5844-B795-A4A8A4DDA65D}"/>
          </ac:picMkLst>
        </pc:picChg>
      </pc:sldChg>
      <pc:sldChg chg="delSp modSp">
        <pc:chgData name="Bob Higgie" userId="ca96966e-c91b-46bf-80ae-a3ad686f5520" providerId="ADAL" clId="{1013840A-D7C3-B149-9EEF-C8ABE6EEF440}" dt="2018-09-13T20:26:11.288" v="293" actId="1076"/>
        <pc:sldMkLst>
          <pc:docMk/>
          <pc:sldMk cId="1049896017" sldId="259"/>
        </pc:sldMkLst>
        <pc:spChg chg="mod">
          <ac:chgData name="Bob Higgie" userId="ca96966e-c91b-46bf-80ae-a3ad686f5520" providerId="ADAL" clId="{1013840A-D7C3-B149-9EEF-C8ABE6EEF440}" dt="2018-09-13T20:13:51.654" v="60" actId="27636"/>
          <ac:spMkLst>
            <pc:docMk/>
            <pc:sldMk cId="1049896017" sldId="259"/>
            <ac:spMk id="3" creationId="{00000000-0000-0000-0000-000000000000}"/>
          </ac:spMkLst>
        </pc:spChg>
        <pc:picChg chg="del mod">
          <ac:chgData name="Bob Higgie" userId="ca96966e-c91b-46bf-80ae-a3ad686f5520" providerId="ADAL" clId="{1013840A-D7C3-B149-9EEF-C8ABE6EEF440}" dt="2018-09-13T20:18:13.265" v="164"/>
          <ac:picMkLst>
            <pc:docMk/>
            <pc:sldMk cId="1049896017" sldId="259"/>
            <ac:picMk id="4" creationId="{00000000-0000-0000-0000-000000000000}"/>
          </ac:picMkLst>
        </pc:picChg>
        <pc:picChg chg="mod">
          <ac:chgData name="Bob Higgie" userId="ca96966e-c91b-46bf-80ae-a3ad686f5520" providerId="ADAL" clId="{1013840A-D7C3-B149-9EEF-C8ABE6EEF440}" dt="2018-09-13T20:26:11.288" v="293" actId="1076"/>
          <ac:picMkLst>
            <pc:docMk/>
            <pc:sldMk cId="1049896017" sldId="259"/>
            <ac:picMk id="5" creationId="{00000000-0000-0000-0000-000000000000}"/>
          </ac:picMkLst>
        </pc:picChg>
      </pc:sldChg>
      <pc:sldChg chg="modSp">
        <pc:chgData name="Bob Higgie" userId="ca96966e-c91b-46bf-80ae-a3ad686f5520" providerId="ADAL" clId="{1013840A-D7C3-B149-9EEF-C8ABE6EEF440}" dt="2018-09-13T20:35:36.974" v="466" actId="1076"/>
        <pc:sldMkLst>
          <pc:docMk/>
          <pc:sldMk cId="1783969816" sldId="260"/>
        </pc:sldMkLst>
        <pc:picChg chg="mod">
          <ac:chgData name="Bob Higgie" userId="ca96966e-c91b-46bf-80ae-a3ad686f5520" providerId="ADAL" clId="{1013840A-D7C3-B149-9EEF-C8ABE6EEF440}" dt="2018-09-13T20:35:12.461" v="465" actId="1076"/>
          <ac:picMkLst>
            <pc:docMk/>
            <pc:sldMk cId="1783969816" sldId="260"/>
            <ac:picMk id="6" creationId="{00000000-0000-0000-0000-000000000000}"/>
          </ac:picMkLst>
        </pc:picChg>
        <pc:picChg chg="mod">
          <ac:chgData name="Bob Higgie" userId="ca96966e-c91b-46bf-80ae-a3ad686f5520" providerId="ADAL" clId="{1013840A-D7C3-B149-9EEF-C8ABE6EEF440}" dt="2018-09-13T20:35:36.974" v="466" actId="1076"/>
          <ac:picMkLst>
            <pc:docMk/>
            <pc:sldMk cId="1783969816" sldId="260"/>
            <ac:picMk id="7" creationId="{00000000-0000-0000-0000-000000000000}"/>
          </ac:picMkLst>
        </pc:picChg>
      </pc:sldChg>
      <pc:sldChg chg="modSp">
        <pc:chgData name="Bob Higgie" userId="ca96966e-c91b-46bf-80ae-a3ad686f5520" providerId="ADAL" clId="{1013840A-D7C3-B149-9EEF-C8ABE6EEF440}" dt="2018-09-13T20:36:06.551" v="467" actId="1076"/>
        <pc:sldMkLst>
          <pc:docMk/>
          <pc:sldMk cId="4100959961" sldId="261"/>
        </pc:sldMkLst>
        <pc:picChg chg="mod">
          <ac:chgData name="Bob Higgie" userId="ca96966e-c91b-46bf-80ae-a3ad686f5520" providerId="ADAL" clId="{1013840A-D7C3-B149-9EEF-C8ABE6EEF440}" dt="2018-09-13T20:36:06.551" v="467" actId="1076"/>
          <ac:picMkLst>
            <pc:docMk/>
            <pc:sldMk cId="4100959961" sldId="261"/>
            <ac:picMk id="5" creationId="{00000000-0000-0000-0000-000000000000}"/>
          </ac:picMkLst>
        </pc:picChg>
      </pc:sldChg>
      <pc:sldChg chg="modSp">
        <pc:chgData name="Bob Higgie" userId="ca96966e-c91b-46bf-80ae-a3ad686f5520" providerId="ADAL" clId="{1013840A-D7C3-B149-9EEF-C8ABE6EEF440}" dt="2018-09-13T20:13:51.757" v="61" actId="27636"/>
        <pc:sldMkLst>
          <pc:docMk/>
          <pc:sldMk cId="2801639881" sldId="265"/>
        </pc:sldMkLst>
        <pc:spChg chg="mod">
          <ac:chgData name="Bob Higgie" userId="ca96966e-c91b-46bf-80ae-a3ad686f5520" providerId="ADAL" clId="{1013840A-D7C3-B149-9EEF-C8ABE6EEF440}" dt="2018-09-13T20:13:51.757" v="61" actId="27636"/>
          <ac:spMkLst>
            <pc:docMk/>
            <pc:sldMk cId="2801639881" sldId="265"/>
            <ac:spMk id="3" creationId="{00000000-0000-0000-0000-000000000000}"/>
          </ac:spMkLst>
        </pc:spChg>
      </pc:sldChg>
    </pc:docChg>
  </pc:docChgLst>
  <pc:docChgLst>
    <pc:chgData name="Bob Higgie" userId="ca96966e-c91b-46bf-80ae-a3ad686f5520" providerId="ADAL" clId="{689CA7B4-06B7-E74D-A521-3667C1AB6B7B}"/>
    <pc:docChg chg="modSld">
      <pc:chgData name="Bob Higgie" userId="ca96966e-c91b-46bf-80ae-a3ad686f5520" providerId="ADAL" clId="{689CA7B4-06B7-E74D-A521-3667C1AB6B7B}" dt="2018-10-14T16:35:25.774" v="23" actId="20577"/>
      <pc:docMkLst>
        <pc:docMk/>
      </pc:docMkLst>
      <pc:sldChg chg="modSp">
        <pc:chgData name="Bob Higgie" userId="ca96966e-c91b-46bf-80ae-a3ad686f5520" providerId="ADAL" clId="{689CA7B4-06B7-E74D-A521-3667C1AB6B7B}" dt="2018-10-14T16:29:16.296" v="12" actId="20577"/>
        <pc:sldMkLst>
          <pc:docMk/>
          <pc:sldMk cId="1999564300" sldId="258"/>
        </pc:sldMkLst>
        <pc:spChg chg="mod">
          <ac:chgData name="Bob Higgie" userId="ca96966e-c91b-46bf-80ae-a3ad686f5520" providerId="ADAL" clId="{689CA7B4-06B7-E74D-A521-3667C1AB6B7B}" dt="2018-10-14T16:29:16.296" v="12" actId="20577"/>
          <ac:spMkLst>
            <pc:docMk/>
            <pc:sldMk cId="1999564300" sldId="258"/>
            <ac:spMk id="5" creationId="{00000000-0000-0000-0000-000000000000}"/>
          </ac:spMkLst>
        </pc:spChg>
      </pc:sldChg>
      <pc:sldChg chg="modSp">
        <pc:chgData name="Bob Higgie" userId="ca96966e-c91b-46bf-80ae-a3ad686f5520" providerId="ADAL" clId="{689CA7B4-06B7-E74D-A521-3667C1AB6B7B}" dt="2018-10-14T16:32:31.884" v="13" actId="20577"/>
        <pc:sldMkLst>
          <pc:docMk/>
          <pc:sldMk cId="2524723662" sldId="269"/>
        </pc:sldMkLst>
        <pc:spChg chg="mod">
          <ac:chgData name="Bob Higgie" userId="ca96966e-c91b-46bf-80ae-a3ad686f5520" providerId="ADAL" clId="{689CA7B4-06B7-E74D-A521-3667C1AB6B7B}" dt="2018-10-14T16:32:31.884" v="13" actId="20577"/>
          <ac:spMkLst>
            <pc:docMk/>
            <pc:sldMk cId="2524723662" sldId="269"/>
            <ac:spMk id="4" creationId="{00000000-0000-0000-0000-000000000000}"/>
          </ac:spMkLst>
        </pc:spChg>
      </pc:sldChg>
      <pc:sldChg chg="modSp">
        <pc:chgData name="Bob Higgie" userId="ca96966e-c91b-46bf-80ae-a3ad686f5520" providerId="ADAL" clId="{689CA7B4-06B7-E74D-A521-3667C1AB6B7B}" dt="2018-10-14T16:33:34.690" v="20" actId="6549"/>
        <pc:sldMkLst>
          <pc:docMk/>
          <pc:sldMk cId="603033765" sldId="271"/>
        </pc:sldMkLst>
        <pc:spChg chg="mod">
          <ac:chgData name="Bob Higgie" userId="ca96966e-c91b-46bf-80ae-a3ad686f5520" providerId="ADAL" clId="{689CA7B4-06B7-E74D-A521-3667C1AB6B7B}" dt="2018-10-14T16:33:34.690" v="20" actId="6549"/>
          <ac:spMkLst>
            <pc:docMk/>
            <pc:sldMk cId="603033765" sldId="271"/>
            <ac:spMk id="8" creationId="{00000000-0000-0000-0000-000000000000}"/>
          </ac:spMkLst>
        </pc:spChg>
      </pc:sldChg>
      <pc:sldChg chg="modSp">
        <pc:chgData name="Bob Higgie" userId="ca96966e-c91b-46bf-80ae-a3ad686f5520" providerId="ADAL" clId="{689CA7B4-06B7-E74D-A521-3667C1AB6B7B}" dt="2018-10-14T16:35:25.774" v="23" actId="20577"/>
        <pc:sldMkLst>
          <pc:docMk/>
          <pc:sldMk cId="3746211831" sldId="280"/>
        </pc:sldMkLst>
        <pc:spChg chg="mod">
          <ac:chgData name="Bob Higgie" userId="ca96966e-c91b-46bf-80ae-a3ad686f5520" providerId="ADAL" clId="{689CA7B4-06B7-E74D-A521-3667C1AB6B7B}" dt="2018-10-14T16:35:25.774" v="23" actId="20577"/>
          <ac:spMkLst>
            <pc:docMk/>
            <pc:sldMk cId="3746211831" sldId="280"/>
            <ac:spMk id="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A16AA-C3C9-524C-AA95-1B316E339F06}" type="datetimeFigureOut">
              <a:rPr lang="en-US" smtClean="0"/>
              <a:t>10/14/18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C0B4FF-D04F-0347-9B11-4E87A25C4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82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84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68608" y="6237312"/>
            <a:ext cx="50410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415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FA3F48C-C7C6-4055-9F49-3777875E72AE}" type="datetimeFigureOut">
              <a:rPr lang="en-US" smtClean="0"/>
              <a:t>10/14/18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3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178E61D-D431-422C-9764-11DAFE33AB63}" type="datetimeFigureOut">
              <a:rPr lang="en-US" smtClean="0"/>
              <a:t>10/14/18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93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822" y="365127"/>
            <a:ext cx="11590421" cy="1325563"/>
          </a:xfrm>
        </p:spPr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822" y="1825625"/>
            <a:ext cx="11590421" cy="49359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42032" y="6396458"/>
            <a:ext cx="461211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987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949" y="1709740"/>
            <a:ext cx="11341769" cy="2852737"/>
          </a:xfrm>
        </p:spPr>
        <p:txBody>
          <a:bodyPr anchor="b"/>
          <a:lstStyle>
            <a:lvl1pPr>
              <a:defRPr sz="450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949" y="4589465"/>
            <a:ext cx="11341769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65569" y="6356352"/>
            <a:ext cx="43714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94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467475" cy="1325563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8550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33475" cy="48550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05675" y="6315578"/>
            <a:ext cx="5334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861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24710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421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421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530013" y="6356352"/>
            <a:ext cx="50410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53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556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445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573405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466407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378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63EFA5E-FA76-400D-B3DC-F0BA90E6D107}" type="datetimeFigureOut">
              <a:rPr lang="en-US" smtClean="0"/>
              <a:t>10/14/18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35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895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31740"/>
            <a:ext cx="891770" cy="3051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22313"/>
            <a:ext cx="838200" cy="3352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525344"/>
            <a:ext cx="12192000" cy="332656"/>
          </a:xfrm>
          <a:prstGeom prst="rect">
            <a:avLst/>
          </a:prstGeom>
          <a:solidFill>
            <a:srgbClr val="015A2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6600" y="6266473"/>
            <a:ext cx="5041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3DB5EC-F9A7-E04D-B9BC-F1549D6EB11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-6045"/>
            <a:ext cx="2131651" cy="71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70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2857" y="1188316"/>
            <a:ext cx="8461599" cy="1373070"/>
          </a:xfrm>
        </p:spPr>
        <p:txBody>
          <a:bodyPr/>
          <a:lstStyle/>
          <a:p>
            <a:r>
              <a:rPr lang="en-GB" sz="4800" dirty="0"/>
              <a:t>Coding and Logic - Linux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Infrastructure Technician</a:t>
            </a:r>
          </a:p>
        </p:txBody>
      </p:sp>
    </p:spTree>
    <p:extLst>
      <p:ext uri="{BB962C8B-B14F-4D97-AF65-F5344CB8AC3E}">
        <p14:creationId xmlns:p14="http://schemas.microsoft.com/office/powerpoint/2010/main" val="195010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ls</a:t>
            </a:r>
            <a:r>
              <a:rPr lang="en-GB" dirty="0"/>
              <a:t>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Type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ls –l /</a:t>
            </a:r>
          </a:p>
          <a:p>
            <a:r>
              <a:rPr lang="en-GB" dirty="0">
                <a:cs typeface="Courier New" panose="02070309020205020404" pitchFamily="49" charset="0"/>
              </a:rPr>
              <a:t>You get a full listing of the root directory</a:t>
            </a:r>
          </a:p>
          <a:p>
            <a:r>
              <a:rPr lang="en-GB" dirty="0">
                <a:cs typeface="Courier New" panose="02070309020205020404" pitchFamily="49" charset="0"/>
              </a:rPr>
              <a:t>Type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ls –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alh</a:t>
            </a: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>
                <a:cs typeface="Courier New" panose="02070309020205020404" pitchFamily="49" charset="0"/>
              </a:rPr>
              <a:t>Use the man pages to find out what the option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h</a:t>
            </a:r>
            <a:r>
              <a:rPr lang="en-GB" dirty="0">
                <a:cs typeface="Courier New" panose="02070309020205020404" pitchFamily="49" charset="0"/>
              </a:rPr>
              <a:t> did</a:t>
            </a:r>
          </a:p>
          <a:p>
            <a:r>
              <a:rPr lang="en-GB" dirty="0">
                <a:cs typeface="Courier New" panose="02070309020205020404" pitchFamily="49" charset="0"/>
              </a:rPr>
              <a:t>Type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ls *</a:t>
            </a:r>
          </a:p>
          <a:p>
            <a:r>
              <a:rPr lang="en-GB" dirty="0">
                <a:cs typeface="Courier New" panose="02070309020205020404" pitchFamily="49" charset="0"/>
              </a:rPr>
              <a:t>You get a full listing of everything (* is a wildcard)</a:t>
            </a:r>
          </a:p>
          <a:p>
            <a:r>
              <a:rPr lang="en-GB" dirty="0">
                <a:cs typeface="Courier New" panose="02070309020205020404" pitchFamily="49" charset="0"/>
              </a:rPr>
              <a:t>Change directories to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boot</a:t>
            </a:r>
          </a:p>
          <a:p>
            <a:r>
              <a:rPr lang="en-GB" dirty="0">
                <a:cs typeface="Courier New" panose="02070309020205020404" pitchFamily="49" charset="0"/>
              </a:rPr>
              <a:t>Type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ls</a:t>
            </a:r>
            <a:r>
              <a:rPr lang="en-GB" dirty="0">
                <a:cs typeface="Courier New" panose="02070309020205020404" pitchFamily="49" charset="0"/>
              </a:rPr>
              <a:t> and then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ls m*</a:t>
            </a: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639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ls</a:t>
            </a:r>
            <a:r>
              <a:rPr lang="en-GB" dirty="0"/>
              <a:t> sorting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822" y="1227419"/>
            <a:ext cx="11590421" cy="4935956"/>
          </a:xfrm>
        </p:spPr>
        <p:txBody>
          <a:bodyPr/>
          <a:lstStyle/>
          <a:p>
            <a:r>
              <a:rPr lang="en-GB" dirty="0"/>
              <a:t>CD to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bin</a:t>
            </a:r>
          </a:p>
          <a:p>
            <a:r>
              <a:rPr lang="en-GB" dirty="0">
                <a:cs typeface="Courier New" panose="02070309020205020404" pitchFamily="49" charset="0"/>
              </a:rPr>
              <a:t>Type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ls –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lSh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>
                <a:cs typeface="Courier New" panose="02070309020205020404" pitchFamily="49" charset="0"/>
              </a:rPr>
              <a:t>– long list, sorted by size, human readable sizes</a:t>
            </a:r>
          </a:p>
          <a:p>
            <a:r>
              <a:rPr lang="en-GB" dirty="0">
                <a:cs typeface="Courier New" panose="02070309020205020404" pitchFamily="49" charset="0"/>
              </a:rPr>
              <a:t>Type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ls –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lSh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| more </a:t>
            </a:r>
            <a:r>
              <a:rPr lang="en-GB" dirty="0">
                <a:cs typeface="Courier New" panose="02070309020205020404" pitchFamily="49" charset="0"/>
              </a:rPr>
              <a:t>– one page at a time, space bar to advance</a:t>
            </a:r>
          </a:p>
          <a:p>
            <a:r>
              <a:rPr lang="en-GB" dirty="0">
                <a:cs typeface="Courier New" panose="02070309020205020404" pitchFamily="49" charset="0"/>
              </a:rPr>
              <a:t>Type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ls –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lShr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>
                <a:cs typeface="Courier New" panose="02070309020205020404" pitchFamily="49" charset="0"/>
              </a:rPr>
              <a:t>– reverse order of size</a:t>
            </a:r>
          </a:p>
          <a:p>
            <a:r>
              <a:rPr lang="en-GB" dirty="0">
                <a:cs typeface="Courier New" panose="02070309020205020404" pitchFamily="49" charset="0"/>
              </a:rPr>
              <a:t>Type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ls –lth </a:t>
            </a:r>
            <a:r>
              <a:rPr lang="en-GB" dirty="0">
                <a:cs typeface="Courier New" panose="02070309020205020404" pitchFamily="49" charset="0"/>
              </a:rPr>
              <a:t>– long list, sorted by time, human readable sizes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22" y="3250023"/>
            <a:ext cx="11463666" cy="588599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21821" y="4136279"/>
            <a:ext cx="1013508" cy="533912"/>
          </a:xfrm>
          <a:prstGeom prst="wedgeRoundRectCallout">
            <a:avLst>
              <a:gd name="adj1" fmla="val -16150"/>
              <a:gd name="adj2" fmla="val -14784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/>
              <a:t>-  file</a:t>
            </a:r>
          </a:p>
          <a:p>
            <a:r>
              <a:rPr lang="en-GB" sz="1200" dirty="0"/>
              <a:t>d directory</a:t>
            </a:r>
          </a:p>
          <a:p>
            <a:r>
              <a:rPr lang="en-GB" sz="1200" dirty="0"/>
              <a:t>l  link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1257149" y="4136279"/>
            <a:ext cx="2659224" cy="533912"/>
          </a:xfrm>
          <a:prstGeom prst="wedgeRoundRectCallout">
            <a:avLst>
              <a:gd name="adj1" fmla="val -28436"/>
              <a:gd name="adj2" fmla="val -11336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/>
              <a:t>Permissions – owner, group, world</a:t>
            </a:r>
          </a:p>
          <a:p>
            <a:r>
              <a:rPr lang="en-GB" sz="1200" dirty="0"/>
              <a:t>r read, w write, x execute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4134339" y="4136279"/>
            <a:ext cx="1370472" cy="533912"/>
          </a:xfrm>
          <a:prstGeom prst="wedgeRoundRectCallout">
            <a:avLst>
              <a:gd name="adj1" fmla="val -38774"/>
              <a:gd name="adj2" fmla="val -1168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/>
              <a:t>file and group owner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6042917" y="4136279"/>
            <a:ext cx="1013508" cy="533912"/>
          </a:xfrm>
          <a:prstGeom prst="wedgeRoundRectCallout">
            <a:avLst>
              <a:gd name="adj1" fmla="val -5856"/>
              <a:gd name="adj2" fmla="val -11566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/>
              <a:t>file size in bytes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7594531" y="4136279"/>
            <a:ext cx="1365362" cy="533912"/>
          </a:xfrm>
          <a:prstGeom prst="wedgeRoundRectCallout">
            <a:avLst>
              <a:gd name="adj1" fmla="val -10968"/>
              <a:gd name="adj2" fmla="val -1214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/>
              <a:t>date of last modification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10163265" y="4136279"/>
            <a:ext cx="1013508" cy="533912"/>
          </a:xfrm>
          <a:prstGeom prst="wedgeRoundRectCallout">
            <a:avLst>
              <a:gd name="adj1" fmla="val -13122"/>
              <a:gd name="adj2" fmla="val -11451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/>
              <a:t>file name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96" y="5262147"/>
            <a:ext cx="11298974" cy="654958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6042917" y="6015552"/>
            <a:ext cx="1013508" cy="533912"/>
          </a:xfrm>
          <a:prstGeom prst="wedgeRoundRectCallout">
            <a:avLst>
              <a:gd name="adj1" fmla="val -13727"/>
              <a:gd name="adj2" fmla="val -9957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/>
              <a:t>human readable</a:t>
            </a:r>
          </a:p>
        </p:txBody>
      </p:sp>
    </p:spTree>
    <p:extLst>
      <p:ext uri="{BB962C8B-B14F-4D97-AF65-F5344CB8AC3E}">
        <p14:creationId xmlns:p14="http://schemas.microsoft.com/office/powerpoint/2010/main" val="419902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Editing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02551" y="1287122"/>
            <a:ext cx="5768592" cy="5377540"/>
          </a:xfrm>
        </p:spPr>
        <p:txBody>
          <a:bodyPr>
            <a:normAutofit/>
          </a:bodyPr>
          <a:lstStyle/>
          <a:p>
            <a:r>
              <a:rPr lang="en-GB" dirty="0">
                <a:cs typeface="Courier New" panose="02070309020205020404" pitchFamily="49" charset="0"/>
              </a:rPr>
              <a:t>Change to the Documents directory</a:t>
            </a:r>
          </a:p>
          <a:p>
            <a:r>
              <a:rPr lang="en-GB" dirty="0">
                <a:cs typeface="Courier New" panose="02070309020205020404" pitchFamily="49" charset="0"/>
              </a:rPr>
              <a:t>Type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vi</a:t>
            </a:r>
            <a:r>
              <a:rPr lang="en-GB" dirty="0">
                <a:cs typeface="Courier New" panose="02070309020205020404" pitchFamily="49" charset="0"/>
              </a:rPr>
              <a:t>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file1</a:t>
            </a:r>
          </a:p>
          <a:p>
            <a:r>
              <a:rPr lang="en-GB" dirty="0">
                <a:cs typeface="Courier New" panose="02070309020205020404" pitchFamily="49" charset="0"/>
              </a:rPr>
              <a:t>The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vim </a:t>
            </a:r>
            <a:r>
              <a:rPr lang="en-GB" dirty="0">
                <a:cs typeface="Courier New" panose="02070309020205020404" pitchFamily="49" charset="0"/>
              </a:rPr>
              <a:t>text editor opens in command mode</a:t>
            </a:r>
          </a:p>
          <a:p>
            <a:r>
              <a:rPr lang="en-GB" dirty="0">
                <a:cs typeface="Courier New" panose="02070309020205020404" pitchFamily="49" charset="0"/>
              </a:rPr>
              <a:t>Try typing – nothing happens</a:t>
            </a:r>
          </a:p>
          <a:p>
            <a:r>
              <a:rPr lang="en-GB" dirty="0">
                <a:cs typeface="Courier New" panose="02070309020205020404" pitchFamily="49" charset="0"/>
              </a:rPr>
              <a:t>Type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GB" dirty="0">
                <a:cs typeface="Courier New" panose="02070309020205020404" pitchFamily="49" charset="0"/>
              </a:rPr>
              <a:t> – change to insert mode</a:t>
            </a:r>
          </a:p>
          <a:p>
            <a:r>
              <a:rPr lang="en-GB" dirty="0">
                <a:cs typeface="Courier New" panose="02070309020205020404" pitchFamily="49" charset="0"/>
              </a:rPr>
              <a:t>Type some lines of text</a:t>
            </a:r>
          </a:p>
          <a:p>
            <a:r>
              <a:rPr lang="en-GB" dirty="0">
                <a:cs typeface="Courier New" panose="02070309020205020404" pitchFamily="49" charset="0"/>
              </a:rPr>
              <a:t>Press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Esc</a:t>
            </a:r>
            <a:r>
              <a:rPr lang="en-GB" dirty="0">
                <a:cs typeface="Courier New" panose="02070309020205020404" pitchFamily="49" charset="0"/>
              </a:rPr>
              <a:t> – return to command mode</a:t>
            </a:r>
          </a:p>
          <a:p>
            <a:r>
              <a:rPr lang="en-GB" dirty="0">
                <a:cs typeface="Courier New" panose="02070309020205020404" pitchFamily="49" charset="0"/>
              </a:rPr>
              <a:t>Type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wq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>
                <a:cs typeface="Courier New" panose="02070309020205020404" pitchFamily="49" charset="0"/>
              </a:rPr>
              <a:t>– command to save and exit</a:t>
            </a:r>
          </a:p>
          <a:p>
            <a:r>
              <a:rPr lang="en-GB" dirty="0">
                <a:cs typeface="Courier New" panose="02070309020205020404" pitchFamily="49" charset="0"/>
              </a:rPr>
              <a:t>Check the file exists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ls –al</a:t>
            </a: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cs typeface="Courier New" panose="02070309020205020404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1971" r="2856"/>
          <a:stretch/>
        </p:blipFill>
        <p:spPr>
          <a:xfrm>
            <a:off x="5768593" y="1888761"/>
            <a:ext cx="6118607" cy="391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271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vi</a:t>
            </a:r>
            <a:r>
              <a:rPr lang="en-GB" dirty="0"/>
              <a:t> commands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822" y="1449610"/>
            <a:ext cx="11590421" cy="4935956"/>
          </a:xfrm>
        </p:spPr>
        <p:txBody>
          <a:bodyPr/>
          <a:lstStyle/>
          <a:p>
            <a:r>
              <a:rPr lang="en-GB" dirty="0">
                <a:cs typeface="Courier New" panose="02070309020205020404" pitchFamily="49" charset="0"/>
              </a:rPr>
              <a:t>Type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vi</a:t>
            </a:r>
            <a:r>
              <a:rPr lang="en-GB" dirty="0">
                <a:cs typeface="Courier New" panose="02070309020205020404" pitchFamily="49" charset="0"/>
              </a:rPr>
              <a:t>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file1 </a:t>
            </a:r>
            <a:r>
              <a:rPr lang="en-GB" dirty="0">
                <a:cs typeface="Courier New" panose="02070309020205020404" pitchFamily="49" charset="0"/>
              </a:rPr>
              <a:t>and experiment with these commands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GB" dirty="0">
                <a:cs typeface="Courier New" panose="02070309020205020404" pitchFamily="49" charset="0"/>
              </a:rPr>
              <a:t>move to end of line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0 </a:t>
            </a:r>
            <a:r>
              <a:rPr lang="en-GB" dirty="0">
                <a:cs typeface="Courier New" panose="02070309020205020404" pitchFamily="49" charset="0"/>
              </a:rPr>
              <a:t>move to start of line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A </a:t>
            </a:r>
            <a:r>
              <a:rPr lang="en-GB" dirty="0">
                <a:cs typeface="Courier New" panose="02070309020205020404" pitchFamily="49" charset="0"/>
              </a:rPr>
              <a:t>move to end of line and start appending text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ESC key</a:t>
            </a:r>
            <a:r>
              <a:rPr lang="en-GB" dirty="0">
                <a:cs typeface="Courier New" panose="02070309020205020404" pitchFamily="49" charset="0"/>
              </a:rPr>
              <a:t> exit insert mode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o</a:t>
            </a:r>
            <a:r>
              <a:rPr lang="en-GB" dirty="0">
                <a:cs typeface="Courier New" panose="02070309020205020404" pitchFamily="49" charset="0"/>
              </a:rPr>
              <a:t> insert a line below the current one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O</a:t>
            </a:r>
            <a:r>
              <a:rPr lang="en-GB" dirty="0">
                <a:cs typeface="Courier New" panose="02070309020205020404" pitchFamily="49" charset="0"/>
              </a:rPr>
              <a:t> insert a line above  the current one</a:t>
            </a:r>
          </a:p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dd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>
                <a:cs typeface="Courier New" panose="02070309020205020404" pitchFamily="49" charset="0"/>
              </a:rPr>
              <a:t>delete the current line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GB" dirty="0">
                <a:cs typeface="Courier New" panose="02070309020205020404" pitchFamily="49" charset="0"/>
              </a:rPr>
              <a:t> delete a character </a:t>
            </a:r>
          </a:p>
          <a:p>
            <a:endParaRPr lang="en-GB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557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File and directory manipulation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12822" y="1398335"/>
            <a:ext cx="11590421" cy="4935956"/>
          </a:xfrm>
        </p:spPr>
        <p:txBody>
          <a:bodyPr>
            <a:normAutofit/>
          </a:bodyPr>
          <a:lstStyle/>
          <a:p>
            <a:r>
              <a:rPr lang="en-GB" dirty="0"/>
              <a:t>In the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Documents</a:t>
            </a:r>
            <a:r>
              <a:rPr lang="en-GB" dirty="0"/>
              <a:t> directory </a:t>
            </a:r>
          </a:p>
          <a:p>
            <a:pPr lvl="1"/>
            <a:r>
              <a:rPr lang="en-GB" dirty="0"/>
              <a:t>Type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mkdir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Examples</a:t>
            </a: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cd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mkdir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Examples</a:t>
            </a:r>
          </a:p>
          <a:p>
            <a:pPr lvl="1"/>
            <a:r>
              <a:rPr lang="en-GB" dirty="0"/>
              <a:t>Type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touch File2 </a:t>
            </a:r>
            <a:r>
              <a:rPr lang="en-GB" dirty="0">
                <a:cs typeface="Courier New" panose="02070309020205020404" pitchFamily="49" charset="0"/>
              </a:rPr>
              <a:t>(creates the file)</a:t>
            </a:r>
          </a:p>
          <a:p>
            <a:pPr lvl="1"/>
            <a:r>
              <a:rPr lang="en-GB" dirty="0"/>
              <a:t>Edit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File2</a:t>
            </a:r>
            <a:r>
              <a:rPr lang="en-GB" dirty="0"/>
              <a:t> and add 22 lines of text</a:t>
            </a:r>
          </a:p>
          <a:p>
            <a:pPr lvl="1"/>
            <a:r>
              <a:rPr lang="en-GB" dirty="0">
                <a:cs typeface="Courier New" panose="02070309020205020404" pitchFamily="49" charset="0"/>
              </a:rPr>
              <a:t>Type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head File2 </a:t>
            </a:r>
            <a:r>
              <a:rPr lang="en-GB" dirty="0">
                <a:cs typeface="Courier New" panose="02070309020205020404" pitchFamily="49" charset="0"/>
              </a:rPr>
              <a:t>(how many lines are shown)</a:t>
            </a: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GB" dirty="0">
                <a:cs typeface="Courier New" panose="02070309020205020404" pitchFamily="49" charset="0"/>
              </a:rPr>
              <a:t>Type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tail File2 </a:t>
            </a:r>
            <a:r>
              <a:rPr lang="en-GB" dirty="0">
                <a:cs typeface="Courier New" panose="02070309020205020404" pitchFamily="49" charset="0"/>
              </a:rPr>
              <a:t>(how many lines are shown)</a:t>
            </a:r>
          </a:p>
          <a:p>
            <a:pPr lvl="1"/>
            <a:r>
              <a:rPr lang="en-GB" dirty="0">
                <a:cs typeface="Courier New" panose="02070309020205020404" pitchFamily="49" charset="0"/>
              </a:rPr>
              <a:t>Type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cat File2 </a:t>
            </a:r>
            <a:r>
              <a:rPr lang="en-GB" dirty="0">
                <a:cs typeface="Courier New" panose="02070309020205020404" pitchFamily="49" charset="0"/>
              </a:rPr>
              <a:t>(how many lines are shown)</a:t>
            </a: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GB" dirty="0">
                <a:cs typeface="Courier New" panose="02070309020205020404" pitchFamily="49" charset="0"/>
              </a:rPr>
              <a:t>Type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mv File2 File3 </a:t>
            </a:r>
            <a:r>
              <a:rPr lang="en-GB" dirty="0">
                <a:cs typeface="Courier New" panose="02070309020205020404" pitchFamily="49" charset="0"/>
              </a:rPr>
              <a:t>(rename)</a:t>
            </a:r>
          </a:p>
          <a:p>
            <a:pPr lvl="1"/>
            <a:r>
              <a:rPr lang="en-GB" dirty="0">
                <a:cs typeface="Courier New" panose="02070309020205020404" pitchFamily="49" charset="0"/>
              </a:rPr>
              <a:t>Type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cp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File3 ~/Documents/File4 </a:t>
            </a:r>
            <a:r>
              <a:rPr lang="en-GB" dirty="0">
                <a:cs typeface="Courier New" panose="02070309020205020404" pitchFamily="49" charset="0"/>
              </a:rPr>
              <a:t>(copy and rename)</a:t>
            </a:r>
          </a:p>
          <a:p>
            <a:pPr lvl="1"/>
            <a:r>
              <a:rPr lang="en-GB" dirty="0">
                <a:cs typeface="Courier New" panose="02070309020205020404" pitchFamily="49" charset="0"/>
              </a:rPr>
              <a:t>Check that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File3</a:t>
            </a:r>
            <a:r>
              <a:rPr lang="en-GB" dirty="0">
                <a:cs typeface="Courier New" panose="02070309020205020404" pitchFamily="49" charset="0"/>
              </a:rPr>
              <a:t> is in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Examples</a:t>
            </a:r>
            <a:r>
              <a:rPr lang="en-GB" dirty="0">
                <a:cs typeface="Courier New" panose="02070309020205020404" pitchFamily="49" charset="0"/>
              </a:rPr>
              <a:t>,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file1</a:t>
            </a:r>
            <a:r>
              <a:rPr lang="en-GB" dirty="0">
                <a:cs typeface="Courier New" panose="02070309020205020404" pitchFamily="49" charset="0"/>
              </a:rPr>
              <a:t> and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File4</a:t>
            </a:r>
            <a:r>
              <a:rPr lang="en-GB" dirty="0">
                <a:cs typeface="Courier New" panose="02070309020205020404" pitchFamily="49" charset="0"/>
              </a:rPr>
              <a:t> are in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Documents</a:t>
            </a:r>
          </a:p>
          <a:p>
            <a:pPr lvl="1"/>
            <a:r>
              <a:rPr lang="en-GB" dirty="0">
                <a:cs typeface="Courier New" panose="02070309020205020404" pitchFamily="49" charset="0"/>
              </a:rPr>
              <a:t>Type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rm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File4 </a:t>
            </a:r>
            <a:r>
              <a:rPr lang="en-GB" dirty="0">
                <a:cs typeface="Courier New" panose="02070309020205020404" pitchFamily="49" charset="0"/>
              </a:rPr>
              <a:t>(no confirmation required !)</a:t>
            </a:r>
          </a:p>
          <a:p>
            <a:pPr lvl="1"/>
            <a:r>
              <a:rPr lang="en-GB" dirty="0">
                <a:cs typeface="Courier New" panose="02070309020205020404" pitchFamily="49" charset="0"/>
              </a:rPr>
              <a:t>Type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rm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Examples </a:t>
            </a:r>
            <a:r>
              <a:rPr lang="en-GB" dirty="0">
                <a:cs typeface="Courier New" panose="02070309020205020404" pitchFamily="49" charset="0"/>
              </a:rPr>
              <a:t>(Fails)</a:t>
            </a:r>
          </a:p>
          <a:p>
            <a:pPr lvl="1"/>
            <a:r>
              <a:rPr lang="en-GB" dirty="0">
                <a:cs typeface="Courier New" panose="02070309020205020404" pitchFamily="49" charset="0"/>
              </a:rPr>
              <a:t>Type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rm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–r Examples </a:t>
            </a:r>
            <a:r>
              <a:rPr lang="en-GB" dirty="0">
                <a:cs typeface="Courier New" panose="02070309020205020404" pitchFamily="49" charset="0"/>
              </a:rPr>
              <a:t>(deletes directory, subdirectories and all files !)</a:t>
            </a:r>
            <a:br>
              <a:rPr lang="en-GB" dirty="0">
                <a:cs typeface="Courier New" panose="02070309020205020404" pitchFamily="49" charset="0"/>
              </a:rPr>
            </a:br>
            <a:endParaRPr lang="en-GB" dirty="0">
              <a:cs typeface="Courier New" panose="02070309020205020404" pitchFamily="49" charset="0"/>
            </a:endParaRPr>
          </a:p>
          <a:p>
            <a:pPr lvl="1"/>
            <a:r>
              <a:rPr lang="en-GB" dirty="0">
                <a:cs typeface="Courier New" panose="02070309020205020404" pitchFamily="49" charset="0"/>
              </a:rPr>
              <a:t>Caution – there is no Undo, Recycle Bin or Recovery</a:t>
            </a:r>
          </a:p>
          <a:p>
            <a:pPr lvl="1"/>
            <a:endParaRPr lang="en-GB" dirty="0">
              <a:cs typeface="Courier New" panose="02070309020205020404" pitchFamily="49" charset="0"/>
            </a:endParaRPr>
          </a:p>
          <a:p>
            <a:pPr lvl="1"/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723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Create a sample file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35910" y="1364152"/>
            <a:ext cx="11590421" cy="4935956"/>
          </a:xfrm>
        </p:spPr>
        <p:txBody>
          <a:bodyPr>
            <a:normAutofit fontScale="70000" lnSpcReduction="20000"/>
          </a:bodyPr>
          <a:lstStyle/>
          <a:p>
            <a:r>
              <a:rPr lang="en-GB" sz="3600" dirty="0"/>
              <a:t>In the </a:t>
            </a:r>
            <a:r>
              <a:rPr lang="en-GB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Documents</a:t>
            </a:r>
            <a:r>
              <a:rPr lang="en-GB" sz="3600" dirty="0"/>
              <a:t> directory create a </a:t>
            </a:r>
            <a:r>
              <a:rPr lang="en-GB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Sample</a:t>
            </a:r>
            <a:r>
              <a:rPr lang="en-GB" sz="3600" dirty="0"/>
              <a:t> file with the following contents: </a:t>
            </a:r>
          </a:p>
          <a:p>
            <a:pPr marL="0" indent="0">
              <a:buNone/>
            </a:pPr>
            <a:r>
              <a:rPr lang="en-GB" sz="3400" dirty="0">
                <a:latin typeface="Courier New" panose="02070309020205020404" pitchFamily="49" charset="0"/>
                <a:cs typeface="Courier New" panose="02070309020205020404" pitchFamily="49" charset="0"/>
              </a:rPr>
              <a:t>	Fred apples 20</a:t>
            </a:r>
          </a:p>
          <a:p>
            <a:pPr marL="0" indent="0">
              <a:buNone/>
            </a:pPr>
            <a:r>
              <a:rPr lang="en-GB" sz="3400" dirty="0">
                <a:latin typeface="Courier New" panose="02070309020205020404" pitchFamily="49" charset="0"/>
                <a:cs typeface="Courier New" panose="02070309020205020404" pitchFamily="49" charset="0"/>
              </a:rPr>
              <a:t>	Susy oranges 5</a:t>
            </a:r>
          </a:p>
          <a:p>
            <a:pPr marL="0" indent="0">
              <a:buNone/>
            </a:pPr>
            <a:r>
              <a:rPr lang="en-GB" sz="3400" dirty="0">
                <a:latin typeface="Courier New" panose="02070309020205020404" pitchFamily="49" charset="0"/>
                <a:cs typeface="Courier New" panose="02070309020205020404" pitchFamily="49" charset="0"/>
              </a:rPr>
              <a:t>	Mark watermelons 12</a:t>
            </a:r>
          </a:p>
          <a:p>
            <a:pPr marL="0" indent="0">
              <a:buNone/>
            </a:pPr>
            <a:r>
              <a:rPr lang="en-GB" sz="3400" dirty="0">
                <a:latin typeface="Courier New" panose="02070309020205020404" pitchFamily="49" charset="0"/>
                <a:cs typeface="Courier New" panose="02070309020205020404" pitchFamily="49" charset="0"/>
              </a:rPr>
              <a:t>	Robert pears 4</a:t>
            </a:r>
          </a:p>
          <a:p>
            <a:pPr marL="0" indent="0">
              <a:buNone/>
            </a:pPr>
            <a:r>
              <a:rPr lang="en-GB" sz="3400" dirty="0">
                <a:latin typeface="Courier New" panose="02070309020205020404" pitchFamily="49" charset="0"/>
                <a:cs typeface="Courier New" panose="02070309020205020404" pitchFamily="49" charset="0"/>
              </a:rPr>
              <a:t>	Terry oranges 9</a:t>
            </a:r>
          </a:p>
          <a:p>
            <a:pPr marL="0" indent="0">
              <a:buNone/>
            </a:pPr>
            <a:r>
              <a:rPr lang="en-GB" sz="3400" dirty="0">
                <a:latin typeface="Courier New" panose="02070309020205020404" pitchFamily="49" charset="0"/>
                <a:cs typeface="Courier New" panose="02070309020205020404" pitchFamily="49" charset="0"/>
              </a:rPr>
              <a:t>	Lisa peaches 7</a:t>
            </a:r>
          </a:p>
          <a:p>
            <a:pPr marL="0" indent="0">
              <a:buNone/>
            </a:pPr>
            <a:r>
              <a:rPr lang="en-GB" sz="3400" dirty="0">
                <a:latin typeface="Courier New" panose="02070309020205020404" pitchFamily="49" charset="0"/>
                <a:cs typeface="Courier New" panose="02070309020205020404" pitchFamily="49" charset="0"/>
              </a:rPr>
              <a:t>	Susy oranges 12</a:t>
            </a:r>
          </a:p>
          <a:p>
            <a:pPr marL="0" indent="0">
              <a:buNone/>
            </a:pPr>
            <a:r>
              <a:rPr lang="en-GB" sz="3400" dirty="0">
                <a:latin typeface="Courier New" panose="02070309020205020404" pitchFamily="49" charset="0"/>
                <a:cs typeface="Courier New" panose="02070309020205020404" pitchFamily="49" charset="0"/>
              </a:rPr>
              <a:t>	Mark grapes 39</a:t>
            </a:r>
          </a:p>
          <a:p>
            <a:pPr marL="0" indent="0">
              <a:buNone/>
            </a:pPr>
            <a:r>
              <a:rPr lang="en-GB" sz="3400" dirty="0">
                <a:latin typeface="Courier New" panose="02070309020205020404" pitchFamily="49" charset="0"/>
                <a:cs typeface="Courier New" panose="02070309020205020404" pitchFamily="49" charset="0"/>
              </a:rPr>
              <a:t>	Anne mangoes 7</a:t>
            </a:r>
          </a:p>
          <a:p>
            <a:pPr marL="0" indent="0">
              <a:buNone/>
            </a:pPr>
            <a:r>
              <a:rPr lang="en-GB" sz="3400" dirty="0">
                <a:latin typeface="Courier New" panose="02070309020205020404" pitchFamily="49" charset="0"/>
                <a:cs typeface="Courier New" panose="02070309020205020404" pitchFamily="49" charset="0"/>
              </a:rPr>
              <a:t>	Greg pineapples 3</a:t>
            </a:r>
          </a:p>
          <a:p>
            <a:pPr marL="0" indent="0">
              <a:buNone/>
            </a:pPr>
            <a:r>
              <a:rPr lang="en-GB" sz="3400" dirty="0">
                <a:latin typeface="Courier New" panose="02070309020205020404" pitchFamily="49" charset="0"/>
                <a:cs typeface="Courier New" panose="02070309020205020404" pitchFamily="49" charset="0"/>
              </a:rPr>
              <a:t>	Oliver melons 2</a:t>
            </a:r>
          </a:p>
          <a:p>
            <a:pPr marL="0" indent="0">
              <a:buNone/>
            </a:pPr>
            <a:r>
              <a:rPr lang="en-GB" sz="3400" dirty="0">
                <a:latin typeface="Courier New" panose="02070309020205020404" pitchFamily="49" charset="0"/>
                <a:cs typeface="Courier New" panose="02070309020205020404" pitchFamily="49" charset="0"/>
              </a:rPr>
              <a:t>	Betty limes 14</a:t>
            </a:r>
          </a:p>
          <a:p>
            <a:endParaRPr lang="en-GB" dirty="0"/>
          </a:p>
          <a:p>
            <a:pPr lvl="1"/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988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Searching a file</a:t>
            </a:r>
          </a:p>
        </p:txBody>
      </p:sp>
      <p:sp>
        <p:nvSpPr>
          <p:cNvPr id="8" name="Content Placeholder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900" dirty="0"/>
              <a:t>Type </a:t>
            </a:r>
            <a:r>
              <a:rPr lang="en-GB" sz="2900" dirty="0">
                <a:latin typeface="Courier New" panose="02070309020205020404" pitchFamily="49" charset="0"/>
                <a:cs typeface="Courier New" panose="02070309020205020404" pitchFamily="49" charset="0"/>
              </a:rPr>
              <a:t>grep ‘melon’ Sample </a:t>
            </a:r>
            <a:r>
              <a:rPr lang="en-GB" sz="2900" dirty="0"/>
              <a:t>– search for a string</a:t>
            </a:r>
            <a:br>
              <a:rPr lang="en-GB" sz="2900" dirty="0"/>
            </a:br>
            <a:br>
              <a:rPr lang="en-GB" sz="2900" dirty="0"/>
            </a:br>
            <a:br>
              <a:rPr lang="en-GB" sz="2900" dirty="0"/>
            </a:br>
            <a:endParaRPr lang="en-GB" sz="2900" dirty="0"/>
          </a:p>
          <a:p>
            <a:r>
              <a:rPr lang="en-GB" sz="2900" dirty="0"/>
              <a:t>Type </a:t>
            </a:r>
            <a:r>
              <a:rPr lang="en-GB" sz="2900" dirty="0">
                <a:latin typeface="Courier New" panose="02070309020205020404" pitchFamily="49" charset="0"/>
                <a:cs typeface="Courier New" panose="02070309020205020404" pitchFamily="49" charset="0"/>
              </a:rPr>
              <a:t>grep –n ‘melon’ Sample </a:t>
            </a:r>
            <a:r>
              <a:rPr lang="en-GB" sz="2900" dirty="0"/>
              <a:t>– add line numbers</a:t>
            </a:r>
          </a:p>
          <a:p>
            <a:r>
              <a:rPr lang="en-GB" sz="2900" dirty="0"/>
              <a:t>Type </a:t>
            </a:r>
            <a:r>
              <a:rPr lang="en-GB" sz="2900" dirty="0">
                <a:latin typeface="Courier New" panose="02070309020205020404" pitchFamily="49" charset="0"/>
                <a:cs typeface="Courier New" panose="02070309020205020404" pitchFamily="49" charset="0"/>
              </a:rPr>
              <a:t>grep –c ‘melon’ Sample </a:t>
            </a:r>
            <a:r>
              <a:rPr lang="en-GB" sz="2900" dirty="0"/>
              <a:t>– count the lines</a:t>
            </a:r>
          </a:p>
          <a:p>
            <a:r>
              <a:rPr lang="en-GB" sz="2900" dirty="0">
                <a:latin typeface="Courier New" panose="02070309020205020404" pitchFamily="49" charset="0"/>
                <a:cs typeface="Courier New" panose="02070309020205020404" pitchFamily="49" charset="0"/>
              </a:rPr>
              <a:t>grep</a:t>
            </a:r>
            <a:r>
              <a:rPr lang="en-GB" sz="2900" dirty="0"/>
              <a:t> is useful for searching log files</a:t>
            </a:r>
          </a:p>
          <a:p>
            <a:r>
              <a:rPr lang="en-GB" sz="2900" dirty="0"/>
              <a:t>Press Ctrl-Alt-F7</a:t>
            </a:r>
          </a:p>
          <a:p>
            <a:r>
              <a:rPr lang="en-GB" sz="2900" dirty="0"/>
              <a:t>Lock your Linux session</a:t>
            </a:r>
          </a:p>
          <a:p>
            <a:r>
              <a:rPr lang="en-GB" sz="2900" dirty="0"/>
              <a:t>Sign in with a bad password</a:t>
            </a:r>
          </a:p>
          <a:p>
            <a:r>
              <a:rPr lang="en-GB" sz="2900" dirty="0"/>
              <a:t>Sign back in</a:t>
            </a:r>
          </a:p>
          <a:p>
            <a:r>
              <a:rPr lang="en-GB" sz="2900" dirty="0"/>
              <a:t>Press Ctrl-Alt-F1</a:t>
            </a:r>
          </a:p>
          <a:p>
            <a:r>
              <a:rPr lang="en-GB" sz="2900" dirty="0"/>
              <a:t>Type </a:t>
            </a:r>
            <a:r>
              <a:rPr lang="en-GB" sz="2900" dirty="0">
                <a:latin typeface="Courier New" panose="02070309020205020404" pitchFamily="49" charset="0"/>
                <a:cs typeface="Courier New" panose="02070309020205020404" pitchFamily="49" charset="0"/>
              </a:rPr>
              <a:t>cat /</a:t>
            </a:r>
            <a:r>
              <a:rPr lang="en-GB" sz="2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var</a:t>
            </a:r>
            <a:r>
              <a:rPr lang="en-GB" sz="2900" dirty="0">
                <a:latin typeface="Courier New" panose="02070309020205020404" pitchFamily="49" charset="0"/>
                <a:cs typeface="Courier New" panose="02070309020205020404" pitchFamily="49" charset="0"/>
              </a:rPr>
              <a:t>/log/auth.log </a:t>
            </a:r>
          </a:p>
          <a:p>
            <a:r>
              <a:rPr lang="en-GB" sz="2900" dirty="0"/>
              <a:t>Type </a:t>
            </a:r>
            <a:r>
              <a:rPr lang="en-GB" sz="2900" dirty="0">
                <a:latin typeface="Courier New" panose="02070309020205020404" pitchFamily="49" charset="0"/>
                <a:cs typeface="Courier New" panose="02070309020205020404" pitchFamily="49" charset="0"/>
              </a:rPr>
              <a:t>grep ‘password check’ /</a:t>
            </a:r>
            <a:r>
              <a:rPr lang="en-GB" sz="2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var</a:t>
            </a:r>
            <a:r>
              <a:rPr lang="en-GB" sz="2900" dirty="0">
                <a:latin typeface="Courier New" panose="02070309020205020404" pitchFamily="49" charset="0"/>
                <a:cs typeface="Courier New" panose="02070309020205020404" pitchFamily="49" charset="0"/>
              </a:rPr>
              <a:t>/log/auth.log</a:t>
            </a:r>
            <a:endParaRPr lang="en-GB" sz="2900" dirty="0"/>
          </a:p>
          <a:p>
            <a:endParaRPr lang="en-GB" dirty="0"/>
          </a:p>
          <a:p>
            <a:pPr lvl="1"/>
            <a:endParaRPr lang="en-GB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cs typeface="Courier New" panose="02070309020205020404" pitchFamily="49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7" y="2154265"/>
            <a:ext cx="4651651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33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Searching for a file</a:t>
            </a:r>
          </a:p>
        </p:txBody>
      </p:sp>
      <p:sp>
        <p:nvSpPr>
          <p:cNvPr id="8" name="Content Placeholder 2"/>
          <p:cNvSpPr txBox="1">
            <a:spLocks noGrp="1"/>
          </p:cNvSpPr>
          <p:nvPr>
            <p:ph idx="1"/>
          </p:nvPr>
        </p:nvSpPr>
        <p:spPr>
          <a:xfrm>
            <a:off x="312821" y="1458156"/>
            <a:ext cx="11590421" cy="49359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900" dirty="0"/>
              <a:t>Type </a:t>
            </a:r>
            <a:r>
              <a:rPr lang="en-GB" sz="2900" dirty="0">
                <a:latin typeface="Courier New" panose="02070309020205020404" pitchFamily="49" charset="0"/>
                <a:cs typeface="Courier New" panose="02070309020205020404" pitchFamily="49" charset="0"/>
              </a:rPr>
              <a:t>locate bin/zip </a:t>
            </a:r>
            <a:r>
              <a:rPr lang="en-GB" sz="2900" dirty="0"/>
              <a:t>– find files with zip in their names</a:t>
            </a:r>
            <a:br>
              <a:rPr lang="en-GB" sz="2900" dirty="0"/>
            </a:br>
            <a:br>
              <a:rPr lang="en-GB" sz="2900" dirty="0"/>
            </a:br>
            <a:br>
              <a:rPr lang="en-GB" sz="2900" dirty="0"/>
            </a:br>
            <a:br>
              <a:rPr lang="en-GB" sz="2900" dirty="0"/>
            </a:br>
            <a:br>
              <a:rPr lang="en-GB" sz="2900" dirty="0"/>
            </a:br>
            <a:r>
              <a:rPr lang="en-GB" sz="2900" dirty="0"/>
              <a:t> </a:t>
            </a:r>
          </a:p>
          <a:p>
            <a:r>
              <a:rPr lang="en-GB" sz="2900" dirty="0"/>
              <a:t>Type </a:t>
            </a:r>
            <a:r>
              <a:rPr lang="en-GB" sz="2900" dirty="0">
                <a:latin typeface="Courier New" panose="02070309020205020404" pitchFamily="49" charset="0"/>
                <a:cs typeface="Courier New" panose="02070309020205020404" pitchFamily="49" charset="0"/>
              </a:rPr>
              <a:t>locate zip </a:t>
            </a:r>
            <a:r>
              <a:rPr lang="en-GB" sz="2900" dirty="0"/>
              <a:t>– finds all files with zip in their names</a:t>
            </a:r>
          </a:p>
          <a:p>
            <a:r>
              <a:rPr lang="en-GB" sz="2900" dirty="0"/>
              <a:t>Type </a:t>
            </a:r>
            <a:r>
              <a:rPr lang="en-GB" sz="2900" dirty="0">
                <a:latin typeface="Courier New" panose="02070309020205020404" pitchFamily="49" charset="0"/>
                <a:cs typeface="Courier New" panose="02070309020205020404" pitchFamily="49" charset="0"/>
              </a:rPr>
              <a:t>locate zip | grep bin </a:t>
            </a:r>
            <a:br>
              <a:rPr lang="en-GB" sz="29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GB" sz="2900" dirty="0"/>
              <a:t>takes the output of </a:t>
            </a:r>
            <a:r>
              <a:rPr lang="en-GB" sz="2900" dirty="0">
                <a:latin typeface="Courier New" panose="02070309020205020404" pitchFamily="49" charset="0"/>
                <a:cs typeface="Courier New" panose="02070309020205020404" pitchFamily="49" charset="0"/>
              </a:rPr>
              <a:t>locate zip </a:t>
            </a:r>
            <a:r>
              <a:rPr lang="en-GB" sz="2900" dirty="0"/>
              <a:t>and </a:t>
            </a:r>
            <a:r>
              <a:rPr lang="en-GB" sz="2900" i="1" dirty="0"/>
              <a:t>pipes </a:t>
            </a:r>
            <a:r>
              <a:rPr lang="en-GB" sz="2900" dirty="0"/>
              <a:t>it as an input file to </a:t>
            </a:r>
            <a:r>
              <a:rPr lang="en-GB" sz="2900" dirty="0">
                <a:latin typeface="Courier New" panose="02070309020205020404" pitchFamily="49" charset="0"/>
                <a:cs typeface="Courier New" panose="02070309020205020404" pitchFamily="49" charset="0"/>
              </a:rPr>
              <a:t>grep</a:t>
            </a:r>
            <a:r>
              <a:rPr lang="en-GB" sz="2900" i="1" dirty="0"/>
              <a:t> </a:t>
            </a:r>
            <a:r>
              <a:rPr lang="en-GB" sz="2900" dirty="0"/>
              <a:t>which then searches and outputs the lines with </a:t>
            </a:r>
            <a:r>
              <a:rPr lang="en-GB" sz="2900" dirty="0">
                <a:latin typeface="Courier New" panose="02070309020205020404" pitchFamily="49" charset="0"/>
                <a:cs typeface="Courier New" panose="02070309020205020404" pitchFamily="49" charset="0"/>
              </a:rPr>
              <a:t>bin</a:t>
            </a:r>
            <a:r>
              <a:rPr lang="en-GB" sz="2900" dirty="0"/>
              <a:t> </a:t>
            </a:r>
            <a:br>
              <a:rPr lang="en-GB" sz="2900" dirty="0"/>
            </a:br>
            <a:br>
              <a:rPr lang="en-GB" sz="2900" dirty="0"/>
            </a:br>
            <a:br>
              <a:rPr lang="en-GB" sz="2900" dirty="0"/>
            </a:br>
            <a:endParaRPr lang="en-GB" sz="2900" dirty="0"/>
          </a:p>
          <a:p>
            <a:endParaRPr lang="en-GB" dirty="0"/>
          </a:p>
          <a:p>
            <a:pPr lvl="1"/>
            <a:endParaRPr lang="en-GB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cs typeface="Courier New" panose="02070309020205020404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65" y="1956426"/>
            <a:ext cx="3209925" cy="1390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65" y="5259817"/>
            <a:ext cx="425767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70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nano</a:t>
            </a:r>
            <a:r>
              <a:rPr lang="en-GB" dirty="0"/>
              <a:t> and your first script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822" y="1338397"/>
            <a:ext cx="5212079" cy="5377540"/>
          </a:xfrm>
        </p:spPr>
        <p:txBody>
          <a:bodyPr>
            <a:normAutofit/>
          </a:bodyPr>
          <a:lstStyle/>
          <a:p>
            <a:r>
              <a:rPr lang="en-GB" dirty="0"/>
              <a:t>A better editor</a:t>
            </a:r>
          </a:p>
          <a:p>
            <a:r>
              <a:rPr lang="en-GB" dirty="0"/>
              <a:t>Type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nano</a:t>
            </a: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/>
              <a:t>Type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#!/bin/bash </a:t>
            </a:r>
            <a:r>
              <a:rPr lang="en-GB" dirty="0">
                <a:cs typeface="Courier New" panose="02070309020205020404" pitchFamily="49" charset="0"/>
              </a:rPr>
              <a:t>(a script)</a:t>
            </a:r>
          </a:p>
          <a:p>
            <a:r>
              <a:rPr lang="en-GB" dirty="0"/>
              <a:t>Type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echo ‘Hello world!’</a:t>
            </a:r>
          </a:p>
          <a:p>
            <a:r>
              <a:rPr lang="en-GB" dirty="0"/>
              <a:t>Press Ctrl-o</a:t>
            </a:r>
          </a:p>
          <a:p>
            <a:r>
              <a:rPr lang="en-GB" dirty="0"/>
              <a:t>Enter 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hello_world</a:t>
            </a: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/>
              <a:t>Press Ctrl-x</a:t>
            </a:r>
          </a:p>
          <a:p>
            <a:r>
              <a:rPr lang="en-GB" dirty="0"/>
              <a:t>Type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ls </a:t>
            </a:r>
            <a:r>
              <a:rPr lang="en-GB" dirty="0">
                <a:latin typeface="+mj-lt"/>
                <a:cs typeface="Courier New" panose="02070309020205020404" pitchFamily="49" charset="0"/>
              </a:rPr>
              <a:t>to verify file saved</a:t>
            </a:r>
          </a:p>
          <a:p>
            <a:r>
              <a:rPr lang="en-GB" dirty="0"/>
              <a:t>Type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hello_world</a:t>
            </a: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/>
              <a:t>“Command not found”</a:t>
            </a:r>
          </a:p>
          <a:p>
            <a:r>
              <a:rPr lang="en-GB" dirty="0"/>
              <a:t>Type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ls –l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hello_world</a:t>
            </a: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>
                <a:latin typeface="+mj-lt"/>
                <a:cs typeface="Courier New" panose="02070309020205020404" pitchFamily="49" charset="0"/>
              </a:rPr>
              <a:t>Can you see the problem? </a:t>
            </a: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latin typeface="+mj-lt"/>
              <a:cs typeface="Courier New" panose="02070309020205020404" pitchFamily="49" charset="0"/>
            </a:endParaRP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240" y="1073476"/>
            <a:ext cx="5293880" cy="39738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240" y="5128136"/>
            <a:ext cx="5347989" cy="101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29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chmod</a:t>
            </a: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822" y="1235965"/>
            <a:ext cx="11590421" cy="4935956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The file is not executable</a:t>
            </a:r>
          </a:p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chmod</a:t>
            </a:r>
            <a:r>
              <a:rPr lang="en-GB" dirty="0"/>
              <a:t> (change mode) changes access permissions</a:t>
            </a:r>
          </a:p>
          <a:p>
            <a:r>
              <a:rPr lang="en-GB" dirty="0"/>
              <a:t>We need to make </a:t>
            </a:r>
            <a:r>
              <a:rPr lang="en-GB" dirty="0" err="1"/>
              <a:t>hello_world</a:t>
            </a:r>
            <a:r>
              <a:rPr lang="en-GB" dirty="0"/>
              <a:t> executable</a:t>
            </a:r>
          </a:p>
          <a:p>
            <a:r>
              <a:rPr lang="en-GB" dirty="0"/>
              <a:t>Type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chmod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700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hello_world</a:t>
            </a:r>
            <a:b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GB" dirty="0"/>
              <a:t>Type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hello_world</a:t>
            </a: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/>
              <a:t>“Command not found”  !!</a:t>
            </a: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572762"/>
              </p:ext>
            </p:extLst>
          </p:nvPr>
        </p:nvGraphicFramePr>
        <p:xfrm>
          <a:off x="308293" y="2746586"/>
          <a:ext cx="10129520" cy="259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165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05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02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Symbolic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Numeric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---------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No permissions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Rwx</a:t>
                      </a:r>
                      <a:r>
                        <a:rPr lang="en-GB" dirty="0"/>
                        <a:t>------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Owner can read, write and execute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Rwxrwx</a:t>
                      </a:r>
                      <a:r>
                        <a:rPr lang="en-GB" dirty="0"/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Owner and group can read, write and execute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Rwxrwxrwx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All can read, write and execute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R--r—r--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All can read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Rw-rw-rw</a:t>
                      </a:r>
                      <a:r>
                        <a:rPr lang="en-GB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All can read and write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8085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Command line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12822" y="1304332"/>
            <a:ext cx="11590421" cy="4935956"/>
          </a:xfrm>
        </p:spPr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Everything we do with Linux in this module will be in the command line</a:t>
            </a:r>
          </a:p>
          <a:p>
            <a:pPr lvl="1"/>
            <a:r>
              <a:rPr lang="en-GB" dirty="0"/>
              <a:t>This is so that you can: </a:t>
            </a:r>
          </a:p>
          <a:p>
            <a:pPr lvl="2"/>
            <a:r>
              <a:rPr lang="en-GB" dirty="0"/>
              <a:t>administer non-GUI servers</a:t>
            </a:r>
          </a:p>
          <a:p>
            <a:pPr lvl="2"/>
            <a:r>
              <a:rPr lang="en-GB" dirty="0"/>
              <a:t>automate tasks</a:t>
            </a:r>
          </a:p>
          <a:p>
            <a:r>
              <a:rPr lang="en-GB" dirty="0"/>
              <a:t>Start a Linux Distro4 (or install it first) in a VM</a:t>
            </a:r>
          </a:p>
          <a:p>
            <a:r>
              <a:rPr lang="en-GB" dirty="0"/>
              <a:t>Press Ctrl-Alt-F1 to start a console and login</a:t>
            </a:r>
          </a:p>
          <a:p>
            <a:r>
              <a:rPr lang="en-GB" dirty="0"/>
              <a:t>It is a part of the OS that defines how the terminal will behave and look</a:t>
            </a:r>
          </a:p>
          <a:p>
            <a:r>
              <a:rPr lang="en-GB" dirty="0"/>
              <a:t>The shell in use is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bash </a:t>
            </a:r>
          </a:p>
          <a:p>
            <a:r>
              <a:rPr lang="en-GB" dirty="0">
                <a:cs typeface="Courier New" panose="02070309020205020404" pitchFamily="49" charset="0"/>
              </a:rPr>
              <a:t>It can be used for running scripts as well as entering commands</a:t>
            </a:r>
            <a:br>
              <a:rPr lang="en-GB" dirty="0">
                <a:cs typeface="Courier New" panose="02070309020205020404" pitchFamily="49" charset="0"/>
              </a:rPr>
            </a:br>
            <a:endParaRPr lang="en-GB" dirty="0">
              <a:cs typeface="Courier New" panose="02070309020205020404" pitchFamily="49" charset="0"/>
            </a:endParaRPr>
          </a:p>
          <a:p>
            <a:r>
              <a:rPr lang="en-GB" dirty="0"/>
              <a:t>IMPORTANT: Linux is case sensitive!</a:t>
            </a:r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pic>
        <p:nvPicPr>
          <p:cNvPr id="1025" name="Picture 1" descr="page13image29778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9560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13image29823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9560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13image29715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9560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62C5B9-FC0D-5844-B795-A4A8A4DDA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7813" y="4910098"/>
            <a:ext cx="1362579" cy="160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564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hello-world</a:t>
            </a:r>
            <a:r>
              <a:rPr lang="en-GB" dirty="0"/>
              <a:t> is not in the search path for executable files</a:t>
            </a:r>
          </a:p>
          <a:p>
            <a:r>
              <a:rPr lang="en-GB" dirty="0"/>
              <a:t>The path need to be explicit</a:t>
            </a:r>
          </a:p>
          <a:p>
            <a:r>
              <a:rPr lang="en-GB" dirty="0"/>
              <a:t>Type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./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hello_world</a:t>
            </a: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/>
              <a:t>Success 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24" y="3591726"/>
            <a:ext cx="7388616" cy="112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1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ifconfig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and ping </a:t>
            </a:r>
            <a:r>
              <a:rPr lang="en-GB" dirty="0"/>
              <a:t>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35" y="1364034"/>
            <a:ext cx="10667999" cy="5377540"/>
          </a:xfrm>
        </p:spPr>
        <p:txBody>
          <a:bodyPr/>
          <a:lstStyle/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ifconfig</a:t>
            </a:r>
            <a:r>
              <a:rPr lang="en-GB" dirty="0"/>
              <a:t> details of all network interfaces in operation</a:t>
            </a:r>
          </a:p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ifconfig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–a </a:t>
            </a:r>
            <a:r>
              <a:rPr lang="en-GB" dirty="0"/>
              <a:t>details of all network interfaces</a:t>
            </a:r>
          </a:p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ifconfig</a:t>
            </a:r>
            <a:r>
              <a:rPr lang="en-GB" dirty="0"/>
              <a:t>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eth0</a:t>
            </a:r>
            <a:r>
              <a:rPr lang="en-GB" dirty="0"/>
              <a:t> – details of a specific network interface</a:t>
            </a:r>
            <a:br>
              <a:rPr lang="en-GB" dirty="0"/>
            </a:br>
            <a:br>
              <a:rPr lang="en-GB" dirty="0"/>
            </a:br>
            <a:endParaRPr lang="en-GB" dirty="0"/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ping 127.0.0.1 </a:t>
            </a:r>
            <a:r>
              <a:rPr lang="en-GB" dirty="0">
                <a:cs typeface="Courier New" panose="02070309020205020404" pitchFamily="49" charset="0"/>
              </a:rPr>
              <a:t>(ctrl-c to halt)</a:t>
            </a:r>
          </a:p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sudo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ifconfig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lo down</a:t>
            </a:r>
            <a:r>
              <a:rPr lang="en-GB" dirty="0"/>
              <a:t> – disable local interface (requires </a:t>
            </a:r>
            <a:r>
              <a:rPr lang="en-GB" dirty="0" err="1"/>
              <a:t>superuser</a:t>
            </a:r>
            <a:r>
              <a:rPr lang="en-GB" dirty="0"/>
              <a:t>)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ping 127.0.0.1 </a:t>
            </a:r>
            <a:r>
              <a:rPr lang="en-GB" dirty="0">
                <a:cs typeface="Courier New" panose="02070309020205020404" pitchFamily="49" charset="0"/>
              </a:rPr>
              <a:t>(prove it is down)</a:t>
            </a:r>
          </a:p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sudo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ifconfig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lo up</a:t>
            </a:r>
            <a:r>
              <a:rPr lang="en-GB" dirty="0"/>
              <a:t> – enable local interface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ping 127.0.0.1 </a:t>
            </a:r>
            <a:r>
              <a:rPr lang="en-GB" dirty="0">
                <a:cs typeface="Courier New" panose="02070309020205020404" pitchFamily="49" charset="0"/>
              </a:rPr>
              <a:t>(prove it is up)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66649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ifconfig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and ping </a:t>
            </a:r>
            <a:r>
              <a:rPr lang="en-GB" dirty="0"/>
              <a:t>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472" y="1511350"/>
            <a:ext cx="10667999" cy="5377540"/>
          </a:xfrm>
        </p:spPr>
        <p:txBody>
          <a:bodyPr/>
          <a:lstStyle/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sudo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ifconfig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lo 192.168.100.1</a:t>
            </a:r>
            <a:r>
              <a:rPr lang="en-GB" dirty="0"/>
              <a:t> – change IP address 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ping 127.0.0.1 </a:t>
            </a:r>
            <a:r>
              <a:rPr lang="en-GB" dirty="0">
                <a:cs typeface="Courier New" panose="02070309020205020404" pitchFamily="49" charset="0"/>
              </a:rPr>
              <a:t>(prove it has gone)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ping 192.168.100.1 </a:t>
            </a:r>
            <a:r>
              <a:rPr lang="en-GB" dirty="0">
                <a:cs typeface="Courier New" panose="02070309020205020404" pitchFamily="49" charset="0"/>
              </a:rPr>
              <a:t>(prove it has changed)</a:t>
            </a:r>
          </a:p>
          <a:p>
            <a:endParaRPr lang="en-GB" dirty="0">
              <a:cs typeface="Courier New" panose="02070309020205020404" pitchFamily="49" charset="0"/>
            </a:endParaRPr>
          </a:p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sudo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ifconfig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lo 127.0.0.1</a:t>
            </a:r>
            <a:endParaRPr lang="en-GB" dirty="0"/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ping 127.0.0.1 </a:t>
            </a:r>
            <a:r>
              <a:rPr lang="en-GB" dirty="0">
                <a:cs typeface="Courier New" panose="02070309020205020404" pitchFamily="49" charset="0"/>
              </a:rPr>
              <a:t>(prove it is back)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ping 192.168.100.1 </a:t>
            </a:r>
            <a:r>
              <a:rPr lang="en-GB" dirty="0">
                <a:cs typeface="Courier New" panose="02070309020205020404" pitchFamily="49" charset="0"/>
              </a:rPr>
              <a:t>(prove it has gone)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4819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nslookup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832" y="1287122"/>
            <a:ext cx="10667999" cy="5377540"/>
          </a:xfrm>
        </p:spPr>
        <p:txBody>
          <a:bodyPr/>
          <a:lstStyle/>
          <a:p>
            <a:r>
              <a:rPr lang="en-GB" dirty="0"/>
              <a:t>Queries internet name servers for information</a:t>
            </a:r>
          </a:p>
          <a:p>
            <a:endParaRPr lang="en-GB" dirty="0"/>
          </a:p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nslookup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google.com</a:t>
            </a:r>
            <a:b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nslookup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134.170.188.200</a:t>
            </a: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32" y="2539898"/>
            <a:ext cx="3571875" cy="1762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32" y="4907448"/>
            <a:ext cx="479107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732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traceroute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230" y="1494258"/>
            <a:ext cx="10667999" cy="5377540"/>
          </a:xfrm>
        </p:spPr>
        <p:txBody>
          <a:bodyPr/>
          <a:lstStyle/>
          <a:p>
            <a:r>
              <a:rPr lang="en-GB" dirty="0"/>
              <a:t>Used to identify the path used by a packet to reach the destination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traceroute google.com</a:t>
            </a:r>
            <a:b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>
                <a:cs typeface="Courier New" panose="02070309020205020404" pitchFamily="49" charset="0"/>
              </a:rPr>
              <a:t>Sends 3 packets to a maximum of 30 hops</a:t>
            </a:r>
          </a:p>
          <a:p>
            <a:pPr lvl="1"/>
            <a:r>
              <a:rPr lang="en-GB" dirty="0">
                <a:cs typeface="Courier New" panose="02070309020205020404" pitchFamily="49" charset="0"/>
              </a:rPr>
              <a:t>* indicates no response from the next node</a:t>
            </a:r>
          </a:p>
          <a:p>
            <a:pPr lvl="1"/>
            <a:r>
              <a:rPr lang="en-GB" dirty="0">
                <a:cs typeface="Courier New" panose="02070309020205020404" pitchFamily="49" charset="0"/>
              </a:rPr>
              <a:t>(probably blocked by a firewall)</a:t>
            </a: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46" y="2275674"/>
            <a:ext cx="55245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04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Bash script with comparisons and constructs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383" y="1292107"/>
            <a:ext cx="5257799" cy="537754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dirty="0"/>
              <a:t>#!/bin/bash </a:t>
            </a:r>
          </a:p>
          <a:p>
            <a:pPr marL="0" indent="0">
              <a:buNone/>
            </a:pPr>
            <a:r>
              <a:rPr lang="en-GB" dirty="0"/>
              <a:t># test-integer: evaluate the value of an integer. </a:t>
            </a:r>
          </a:p>
          <a:p>
            <a:pPr marL="0" indent="0">
              <a:buNone/>
            </a:pPr>
            <a:r>
              <a:rPr lang="en-GB" dirty="0"/>
              <a:t>echo -n "Please enter an integer -&gt; " </a:t>
            </a:r>
          </a:p>
          <a:p>
            <a:pPr marL="0" indent="0">
              <a:buNone/>
            </a:pPr>
            <a:r>
              <a:rPr lang="en-GB" dirty="0"/>
              <a:t>read </a:t>
            </a:r>
            <a:r>
              <a:rPr lang="en-GB" dirty="0" err="1"/>
              <a:t>int</a:t>
            </a:r>
            <a:r>
              <a:rPr lang="en-GB" dirty="0"/>
              <a:t>  </a:t>
            </a:r>
          </a:p>
          <a:p>
            <a:pPr marL="0" indent="0">
              <a:buNone/>
            </a:pPr>
            <a:r>
              <a:rPr lang="en-GB" dirty="0"/>
              <a:t>if [ -z "$INT" ]; then </a:t>
            </a:r>
          </a:p>
          <a:p>
            <a:pPr marL="0" indent="0">
              <a:buNone/>
            </a:pPr>
            <a:r>
              <a:rPr lang="en-GB" dirty="0"/>
              <a:t>	echo "INT is empty." &gt;&amp;2 </a:t>
            </a:r>
          </a:p>
          <a:p>
            <a:pPr marL="0" indent="0">
              <a:buNone/>
            </a:pPr>
            <a:r>
              <a:rPr lang="en-GB" dirty="0"/>
              <a:t>	exit 1 </a:t>
            </a:r>
          </a:p>
          <a:p>
            <a:pPr marL="0" indent="0">
              <a:buNone/>
            </a:pPr>
            <a:r>
              <a:rPr lang="en-GB" dirty="0"/>
              <a:t>fi </a:t>
            </a:r>
          </a:p>
          <a:p>
            <a:pPr marL="0" indent="0">
              <a:buNone/>
            </a:pPr>
            <a:r>
              <a:rPr lang="en-GB" dirty="0"/>
              <a:t>if [ "$INT" -</a:t>
            </a:r>
            <a:r>
              <a:rPr lang="en-GB" dirty="0" err="1"/>
              <a:t>eq</a:t>
            </a:r>
            <a:r>
              <a:rPr lang="en-GB" dirty="0"/>
              <a:t> 0 ]; then </a:t>
            </a:r>
          </a:p>
          <a:p>
            <a:pPr marL="0" indent="0">
              <a:buNone/>
            </a:pPr>
            <a:r>
              <a:rPr lang="en-GB" dirty="0"/>
              <a:t>	echo "INT is zero." </a:t>
            </a:r>
          </a:p>
          <a:p>
            <a:pPr marL="0" indent="0">
              <a:buNone/>
            </a:pPr>
            <a:r>
              <a:rPr lang="en-GB" dirty="0"/>
              <a:t>else </a:t>
            </a:r>
          </a:p>
          <a:p>
            <a:pPr marL="0" indent="0">
              <a:buNone/>
            </a:pPr>
            <a:r>
              <a:rPr lang="en-GB" dirty="0"/>
              <a:t>	if [ "$INT" -</a:t>
            </a:r>
            <a:r>
              <a:rPr lang="en-GB" dirty="0" err="1"/>
              <a:t>lt</a:t>
            </a:r>
            <a:r>
              <a:rPr lang="en-GB" dirty="0"/>
              <a:t> 0 ]; then </a:t>
            </a:r>
          </a:p>
          <a:p>
            <a:pPr marL="0" indent="0">
              <a:buNone/>
            </a:pPr>
            <a:r>
              <a:rPr lang="en-GB" dirty="0"/>
              <a:t>		echo "INT is negative." </a:t>
            </a:r>
          </a:p>
          <a:p>
            <a:pPr marL="0" indent="0">
              <a:buNone/>
            </a:pPr>
            <a:r>
              <a:rPr lang="en-GB" dirty="0"/>
              <a:t>	else </a:t>
            </a:r>
          </a:p>
          <a:p>
            <a:pPr marL="0" indent="0">
              <a:buNone/>
            </a:pPr>
            <a:r>
              <a:rPr lang="en-GB" dirty="0"/>
              <a:t>		echo "INT is positive." </a:t>
            </a:r>
          </a:p>
          <a:p>
            <a:pPr marL="0" indent="0">
              <a:buNone/>
            </a:pPr>
            <a:r>
              <a:rPr lang="en-GB" dirty="0"/>
              <a:t>	fi </a:t>
            </a:r>
          </a:p>
          <a:p>
            <a:pPr marL="0" indent="0">
              <a:buNone/>
            </a:pPr>
            <a:r>
              <a:rPr lang="en-GB" dirty="0"/>
              <a:t>	if [ $((INT % 2)) -</a:t>
            </a:r>
            <a:r>
              <a:rPr lang="en-GB" dirty="0" err="1"/>
              <a:t>eq</a:t>
            </a:r>
            <a:r>
              <a:rPr lang="en-GB" dirty="0"/>
              <a:t> 0 ]; then </a:t>
            </a:r>
          </a:p>
          <a:p>
            <a:pPr marL="0" indent="0">
              <a:buNone/>
            </a:pPr>
            <a:r>
              <a:rPr lang="en-GB" dirty="0"/>
              <a:t>		echo "INT is even." </a:t>
            </a:r>
          </a:p>
          <a:p>
            <a:pPr marL="0" indent="0">
              <a:buNone/>
            </a:pPr>
            <a:r>
              <a:rPr lang="en-GB" dirty="0"/>
              <a:t>	else </a:t>
            </a:r>
          </a:p>
          <a:p>
            <a:pPr marL="0" indent="0">
              <a:buNone/>
            </a:pPr>
            <a:r>
              <a:rPr lang="en-GB" dirty="0"/>
              <a:t>		echo "INT is odd." </a:t>
            </a:r>
          </a:p>
          <a:p>
            <a:pPr marL="0" indent="0">
              <a:buNone/>
            </a:pPr>
            <a:r>
              <a:rPr lang="en-GB" dirty="0"/>
              <a:t>	fi</a:t>
            </a:r>
          </a:p>
          <a:p>
            <a:pPr marL="0" indent="0">
              <a:buNone/>
            </a:pPr>
            <a:r>
              <a:rPr lang="en-GB" dirty="0"/>
              <a:t>fi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00600" y="1295400"/>
            <a:ext cx="65074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Comparisons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-z 		</a:t>
            </a:r>
            <a:r>
              <a:rPr lang="en-GB" sz="2400" dirty="0"/>
              <a:t>true if length of string is zero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GB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eq</a:t>
            </a:r>
            <a:r>
              <a:rPr lang="en-GB" sz="2400" dirty="0"/>
              <a:t>		true if value 1 = value 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GB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lt</a:t>
            </a:r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400" dirty="0"/>
              <a:t>	true if value 1 less than value 2</a:t>
            </a:r>
            <a:br>
              <a:rPr lang="en-GB" sz="2400" dirty="0"/>
            </a:br>
            <a:br>
              <a:rPr lang="en-GB" sz="2400" dirty="0"/>
            </a:b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Construct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n-GB" sz="2400" dirty="0"/>
              <a:t> (a test is true)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400" dirty="0"/>
              <a:t>then do something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else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400" dirty="0"/>
              <a:t>do something else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fi</a:t>
            </a:r>
            <a:r>
              <a:rPr lang="en-GB" sz="2400" dirty="0"/>
              <a:t> (end the construct)</a:t>
            </a:r>
          </a:p>
        </p:txBody>
      </p:sp>
    </p:spTree>
    <p:extLst>
      <p:ext uri="{BB962C8B-B14F-4D97-AF65-F5344CB8AC3E}">
        <p14:creationId xmlns:p14="http://schemas.microsoft.com/office/powerpoint/2010/main" val="37462118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Research what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if [ $((INT % 2)) -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eq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0 ]; </a:t>
            </a:r>
            <a:r>
              <a:rPr lang="en-GB" dirty="0">
                <a:cs typeface="Courier New" panose="02070309020205020404" pitchFamily="49" charset="0"/>
              </a:rPr>
              <a:t>is doing</a:t>
            </a:r>
            <a:br>
              <a:rPr lang="en-GB" dirty="0">
                <a:cs typeface="Courier New" panose="02070309020205020404" pitchFamily="49" charset="0"/>
              </a:rPr>
            </a:br>
            <a:br>
              <a:rPr lang="en-GB" dirty="0">
                <a:cs typeface="Courier New" panose="02070309020205020404" pitchFamily="49" charset="0"/>
              </a:rPr>
            </a:br>
            <a:r>
              <a:rPr lang="en-GB" dirty="0">
                <a:cs typeface="Courier New" panose="02070309020205020404" pitchFamily="49" charset="0"/>
              </a:rPr>
              <a:t>Rewrite the script to use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–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gt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>
                <a:cs typeface="Courier New" panose="02070309020205020404" pitchFamily="49" charset="0"/>
              </a:rPr>
              <a:t>and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–ne </a:t>
            </a:r>
            <a:r>
              <a:rPr lang="en-GB" dirty="0">
                <a:cs typeface="Courier New" panose="02070309020205020404" pitchFamily="49" charset="0"/>
              </a:rPr>
              <a:t>without changing the result</a:t>
            </a:r>
          </a:p>
        </p:txBody>
      </p:sp>
    </p:spTree>
    <p:extLst>
      <p:ext uri="{BB962C8B-B14F-4D97-AF65-F5344CB8AC3E}">
        <p14:creationId xmlns:p14="http://schemas.microsoft.com/office/powerpoint/2010/main" val="3303842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Directories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71" y="1308781"/>
            <a:ext cx="11590421" cy="4935956"/>
          </a:xfrm>
        </p:spPr>
        <p:txBody>
          <a:bodyPr>
            <a:normAutofit/>
          </a:bodyPr>
          <a:lstStyle/>
          <a:p>
            <a:r>
              <a:rPr lang="en-GB" dirty="0"/>
              <a:t>Login to the console</a:t>
            </a:r>
          </a:p>
          <a:p>
            <a:r>
              <a:rPr lang="en-GB" dirty="0"/>
              <a:t>You are in your home directory</a:t>
            </a:r>
          </a:p>
          <a:p>
            <a:r>
              <a:rPr lang="en-GB" dirty="0"/>
              <a:t>Type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ls</a:t>
            </a:r>
          </a:p>
          <a:p>
            <a:r>
              <a:rPr lang="en-GB" dirty="0"/>
              <a:t>This lists the directories and files in your home directory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  <a:p>
            <a:r>
              <a:rPr lang="en-GB" dirty="0"/>
              <a:t>Type ls –a</a:t>
            </a:r>
          </a:p>
          <a:p>
            <a:r>
              <a:rPr lang="en-GB" dirty="0"/>
              <a:t>This lists all files, including hidden ones, which start with a . (dot)</a:t>
            </a:r>
            <a:br>
              <a:rPr lang="en-GB" dirty="0"/>
            </a:b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41" y="2910165"/>
            <a:ext cx="6153150" cy="714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391" y="4799240"/>
            <a:ext cx="613410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385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Navigation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822" y="1329969"/>
            <a:ext cx="11590421" cy="4935956"/>
          </a:xfrm>
        </p:spPr>
        <p:txBody>
          <a:bodyPr>
            <a:normAutofit/>
          </a:bodyPr>
          <a:lstStyle/>
          <a:p>
            <a:r>
              <a:rPr lang="en-GB" dirty="0"/>
              <a:t>Type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cd Documents</a:t>
            </a:r>
          </a:p>
          <a:p>
            <a:r>
              <a:rPr lang="en-GB" dirty="0"/>
              <a:t>Type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pwd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>
                <a:cs typeface="Courier New" panose="02070309020205020404" pitchFamily="49" charset="0"/>
              </a:rPr>
              <a:t>(print working directory)</a:t>
            </a:r>
          </a:p>
          <a:p>
            <a:r>
              <a:rPr lang="en-GB" dirty="0">
                <a:cs typeface="Courier New" panose="02070309020205020404" pitchFamily="49" charset="0"/>
              </a:rPr>
              <a:t>This shows you where you are</a:t>
            </a:r>
            <a:br>
              <a:rPr lang="en-GB" dirty="0">
                <a:cs typeface="Courier New" panose="02070309020205020404" pitchFamily="49" charset="0"/>
              </a:rPr>
            </a:br>
            <a:br>
              <a:rPr lang="en-GB" dirty="0">
                <a:cs typeface="Courier New" panose="02070309020205020404" pitchFamily="49" charset="0"/>
              </a:rPr>
            </a:br>
            <a:endParaRPr lang="en-GB" dirty="0">
              <a:cs typeface="Courier New" panose="02070309020205020404" pitchFamily="49" charset="0"/>
            </a:endParaRP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GB" dirty="0">
                <a:cs typeface="Courier New" panose="02070309020205020404" pitchFamily="49" charset="0"/>
              </a:rPr>
              <a:t> is the root directory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home</a:t>
            </a:r>
            <a:r>
              <a:rPr lang="en-GB" dirty="0">
                <a:cs typeface="Courier New" panose="02070309020205020404" pitchFamily="49" charset="0"/>
              </a:rPr>
              <a:t> is where all users store their personal files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bob</a:t>
            </a:r>
            <a:r>
              <a:rPr lang="en-GB" dirty="0">
                <a:cs typeface="Courier New" panose="02070309020205020404" pitchFamily="49" charset="0"/>
              </a:rPr>
              <a:t> is the directory for the user bob’s files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Documents</a:t>
            </a:r>
            <a:r>
              <a:rPr lang="en-GB" dirty="0">
                <a:cs typeface="Courier New" panose="02070309020205020404" pitchFamily="49" charset="0"/>
              </a:rPr>
              <a:t> is where all bob’s documents are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762" y="2483103"/>
            <a:ext cx="331470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96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272" y="1529692"/>
            <a:ext cx="11590421" cy="4935956"/>
          </a:xfrm>
        </p:spPr>
        <p:txBody>
          <a:bodyPr>
            <a:normAutofit/>
          </a:bodyPr>
          <a:lstStyle/>
          <a:p>
            <a:r>
              <a:rPr lang="en-GB" dirty="0"/>
              <a:t>Type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ls –a</a:t>
            </a:r>
            <a:b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>
                <a:cs typeface="Courier New" panose="02070309020205020404" pitchFamily="49" charset="0"/>
              </a:rPr>
              <a:t>The . refers to your current directory</a:t>
            </a:r>
          </a:p>
          <a:p>
            <a:r>
              <a:rPr lang="en-GB" dirty="0">
                <a:cs typeface="Courier New" panose="02070309020205020404" pitchFamily="49" charset="0"/>
              </a:rPr>
              <a:t>The .. refers to the parent directory</a:t>
            </a:r>
          </a:p>
          <a:p>
            <a:r>
              <a:rPr lang="en-GB" dirty="0">
                <a:cs typeface="Courier New" panose="02070309020205020404" pitchFamily="49" charset="0"/>
              </a:rPr>
              <a:t>Type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ls ../../../</a:t>
            </a:r>
          </a:p>
          <a:p>
            <a:r>
              <a:rPr lang="en-GB" dirty="0">
                <a:cs typeface="Courier New" panose="02070309020205020404" pitchFamily="49" charset="0"/>
              </a:rPr>
              <a:t>This goes back through each parent directory in the path until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ls </a:t>
            </a:r>
            <a:r>
              <a:rPr lang="en-GB" dirty="0">
                <a:cs typeface="Courier New" panose="02070309020205020404" pitchFamily="49" charset="0"/>
              </a:rPr>
              <a:t>lists the contents of the root directory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486" y="1891218"/>
            <a:ext cx="3448050" cy="542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19" y="4414436"/>
            <a:ext cx="5905500" cy="11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69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Path shortcut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Type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cd ../../../</a:t>
            </a:r>
          </a:p>
          <a:p>
            <a:r>
              <a:rPr lang="en-GB" dirty="0">
                <a:cs typeface="Courier New" panose="02070309020205020404" pitchFamily="49" charset="0"/>
              </a:rPr>
              <a:t>You are now in the root directory</a:t>
            </a:r>
          </a:p>
          <a:p>
            <a:r>
              <a:rPr lang="en-GB" dirty="0"/>
              <a:t>Type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cd ~</a:t>
            </a:r>
          </a:p>
          <a:p>
            <a:r>
              <a:rPr lang="en-GB" dirty="0">
                <a:cs typeface="Courier New" panose="02070309020205020404" pitchFamily="49" charset="0"/>
              </a:rPr>
              <a:t>You are now in your home directory</a:t>
            </a:r>
          </a:p>
          <a:p>
            <a:r>
              <a:rPr lang="en-GB" dirty="0">
                <a:cs typeface="Courier New" panose="02070309020205020404" pitchFamily="49" charset="0"/>
              </a:rPr>
              <a:t>~ is a short cut for the home directory</a:t>
            </a:r>
          </a:p>
          <a:p>
            <a:r>
              <a:rPr lang="en-GB" dirty="0">
                <a:cs typeface="Courier New" panose="02070309020205020404" pitchFamily="49" charset="0"/>
              </a:rPr>
              <a:t>Note how the prompt has changed from / for root to ~ for home </a:t>
            </a:r>
          </a:p>
          <a:p>
            <a:pPr marL="0" indent="0">
              <a:buNone/>
            </a:pPr>
            <a:b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20" y="4276524"/>
            <a:ext cx="2419350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59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Tab completion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Type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cd /h </a:t>
            </a:r>
            <a:r>
              <a:rPr lang="en-GB" b="1" dirty="0">
                <a:latin typeface="Courier New" panose="02070309020205020404" pitchFamily="49" charset="0"/>
                <a:cs typeface="Courier New" panose="02070309020205020404" pitchFamily="49" charset="0"/>
              </a:rPr>
              <a:t>TAB KEY</a:t>
            </a:r>
          </a:p>
          <a:p>
            <a:r>
              <a:rPr lang="en-GB" dirty="0">
                <a:cs typeface="Courier New" panose="02070309020205020404" pitchFamily="49" charset="0"/>
              </a:rPr>
              <a:t>Autocomplete fills in the rest</a:t>
            </a:r>
          </a:p>
        </p:txBody>
      </p:sp>
    </p:spTree>
    <p:extLst>
      <p:ext uri="{BB962C8B-B14F-4D97-AF65-F5344CB8AC3E}">
        <p14:creationId xmlns:p14="http://schemas.microsoft.com/office/powerpoint/2010/main" val="648559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File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3" y="1259174"/>
            <a:ext cx="3531914" cy="4677015"/>
          </a:xfrm>
        </p:spPr>
        <p:txBody>
          <a:bodyPr>
            <a:normAutofit/>
          </a:bodyPr>
          <a:lstStyle/>
          <a:p>
            <a:r>
              <a:rPr lang="en-GB" dirty="0"/>
              <a:t>Go the root directory and list the contents</a:t>
            </a:r>
          </a:p>
          <a:p>
            <a:r>
              <a:rPr lang="en-GB" dirty="0">
                <a:cs typeface="Courier New" panose="02070309020205020404" pitchFamily="49" charset="0"/>
              </a:rPr>
              <a:t>Linux has a fixed file structure</a:t>
            </a:r>
          </a:p>
          <a:p>
            <a:endParaRPr lang="en-GB" dirty="0">
              <a:cs typeface="Courier New" panose="02070309020205020404" pitchFamily="49" charset="0"/>
            </a:endParaRPr>
          </a:p>
        </p:txBody>
      </p:sp>
      <p:pic>
        <p:nvPicPr>
          <p:cNvPr id="5" name="Picture 2" descr="Linux File System Stru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397" y="1259174"/>
            <a:ext cx="5767416" cy="467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930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man</a:t>
            </a:r>
            <a:r>
              <a:rPr lang="en-GB" dirty="0"/>
              <a:t> pages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Type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man ls</a:t>
            </a:r>
          </a:p>
          <a:p>
            <a:r>
              <a:rPr lang="en-GB" dirty="0">
                <a:cs typeface="Courier New" panose="02070309020205020404" pitchFamily="49" charset="0"/>
              </a:rPr>
              <a:t>You get help pages for the command</a:t>
            </a:r>
          </a:p>
          <a:p>
            <a:r>
              <a:rPr lang="en-GB" dirty="0">
                <a:cs typeface="Courier New" panose="02070309020205020404" pitchFamily="49" charset="0"/>
              </a:rPr>
              <a:t>Type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q </a:t>
            </a:r>
            <a:r>
              <a:rPr lang="en-GB" dirty="0">
                <a:cs typeface="Courier New" panose="02070309020205020404" pitchFamily="49" charset="0"/>
              </a:rPr>
              <a:t>to quit</a:t>
            </a:r>
          </a:p>
          <a:p>
            <a:endParaRPr lang="en-GB" dirty="0">
              <a:cs typeface="Courier New" panose="02070309020205020404" pitchFamily="49" charset="0"/>
            </a:endParaRPr>
          </a:p>
          <a:p>
            <a:r>
              <a:rPr lang="en-GB" dirty="0">
                <a:cs typeface="Courier New" panose="02070309020205020404" pitchFamily="49" charset="0"/>
              </a:rPr>
              <a:t>Type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clear</a:t>
            </a:r>
            <a:r>
              <a:rPr lang="en-GB" dirty="0">
                <a:cs typeface="Courier New" panose="02070309020205020404" pitchFamily="49" charset="0"/>
              </a:rPr>
              <a:t> any time you want to clear the screen</a:t>
            </a:r>
          </a:p>
        </p:txBody>
      </p:sp>
    </p:spTree>
    <p:extLst>
      <p:ext uri="{BB962C8B-B14F-4D97-AF65-F5344CB8AC3E}">
        <p14:creationId xmlns:p14="http://schemas.microsoft.com/office/powerpoint/2010/main" val="1512015023"/>
      </p:ext>
    </p:extLst>
  </p:cSld>
  <p:clrMapOvr>
    <a:masterClrMapping/>
  </p:clrMapOvr>
</p:sld>
</file>

<file path=ppt/theme/theme1.xml><?xml version="1.0" encoding="utf-8"?>
<a:theme xmlns:a="http://schemas.openxmlformats.org/drawingml/2006/main" name="WB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BL" id="{B72D05FB-8192-464D-9D83-4C2CA7853A9F}" vid="{4A779CC2-9149-449A-855E-F1375EFE8F3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Coding and LogicLifeCycle</Template>
  <TotalTime>14264</TotalTime>
  <Words>1011</Words>
  <Application>Microsoft Macintosh PowerPoint</Application>
  <PresentationFormat>Widescreen</PresentationFormat>
  <Paragraphs>271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Courier New</vt:lpstr>
      <vt:lpstr>WBL</vt:lpstr>
      <vt:lpstr>Coding and Logic - Linux</vt:lpstr>
      <vt:lpstr>Command line</vt:lpstr>
      <vt:lpstr>Directories</vt:lpstr>
      <vt:lpstr>Navigation</vt:lpstr>
      <vt:lpstr>Paths</vt:lpstr>
      <vt:lpstr>Path shortcut</vt:lpstr>
      <vt:lpstr>Tab completion</vt:lpstr>
      <vt:lpstr>File structure</vt:lpstr>
      <vt:lpstr>man pages</vt:lpstr>
      <vt:lpstr>ls options</vt:lpstr>
      <vt:lpstr>ls sorting</vt:lpstr>
      <vt:lpstr>Editing</vt:lpstr>
      <vt:lpstr>vi commands </vt:lpstr>
      <vt:lpstr>File and directory manipulation</vt:lpstr>
      <vt:lpstr>Create a sample file</vt:lpstr>
      <vt:lpstr>Searching a file</vt:lpstr>
      <vt:lpstr>Searching for a file</vt:lpstr>
      <vt:lpstr>nano and your first script</vt:lpstr>
      <vt:lpstr>chmod</vt:lpstr>
      <vt:lpstr>Path</vt:lpstr>
      <vt:lpstr>ifconfig and ping (1)</vt:lpstr>
      <vt:lpstr>ifconfig and ping (2)</vt:lpstr>
      <vt:lpstr>nslookup</vt:lpstr>
      <vt:lpstr>traceroute</vt:lpstr>
      <vt:lpstr>Bash script with comparisons and constructs</vt:lpstr>
      <vt:lpstr>Exercise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Infrastructure techncian</dc:title>
  <dc:creator>Bob Higgie</dc:creator>
  <cp:lastModifiedBy>Bob Higgie</cp:lastModifiedBy>
  <cp:revision>394</cp:revision>
  <dcterms:created xsi:type="dcterms:W3CDTF">2017-10-06T13:15:22Z</dcterms:created>
  <dcterms:modified xsi:type="dcterms:W3CDTF">2018-10-14T16:35:32Z</dcterms:modified>
</cp:coreProperties>
</file>