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61"/>
  </p:notesMasterIdLst>
  <p:sldIdLst>
    <p:sldId id="256" r:id="rId2"/>
    <p:sldId id="420" r:id="rId3"/>
    <p:sldId id="418" r:id="rId4"/>
    <p:sldId id="419" r:id="rId5"/>
    <p:sldId id="514" r:id="rId6"/>
    <p:sldId id="421" r:id="rId7"/>
    <p:sldId id="422" r:id="rId8"/>
    <p:sldId id="515" r:id="rId9"/>
    <p:sldId id="423" r:id="rId10"/>
    <p:sldId id="517" r:id="rId11"/>
    <p:sldId id="516" r:id="rId12"/>
    <p:sldId id="518" r:id="rId13"/>
    <p:sldId id="519" r:id="rId14"/>
    <p:sldId id="523" r:id="rId15"/>
    <p:sldId id="524" r:id="rId16"/>
    <p:sldId id="525" r:id="rId17"/>
    <p:sldId id="436" r:id="rId18"/>
    <p:sldId id="535" r:id="rId19"/>
    <p:sldId id="428" r:id="rId20"/>
    <p:sldId id="521" r:id="rId21"/>
    <p:sldId id="439" r:id="rId22"/>
    <p:sldId id="440" r:id="rId23"/>
    <p:sldId id="441" r:id="rId24"/>
    <p:sldId id="526" r:id="rId25"/>
    <p:sldId id="527" r:id="rId26"/>
    <p:sldId id="528" r:id="rId27"/>
    <p:sldId id="529" r:id="rId28"/>
    <p:sldId id="530" r:id="rId29"/>
    <p:sldId id="532" r:id="rId30"/>
    <p:sldId id="533" r:id="rId31"/>
    <p:sldId id="445" r:id="rId32"/>
    <p:sldId id="446" r:id="rId33"/>
    <p:sldId id="449" r:id="rId34"/>
    <p:sldId id="450" r:id="rId35"/>
    <p:sldId id="534" r:id="rId36"/>
    <p:sldId id="451" r:id="rId37"/>
    <p:sldId id="452" r:id="rId38"/>
    <p:sldId id="536" r:id="rId39"/>
    <p:sldId id="538" r:id="rId40"/>
    <p:sldId id="539" r:id="rId41"/>
    <p:sldId id="537" r:id="rId42"/>
    <p:sldId id="540" r:id="rId43"/>
    <p:sldId id="541" r:id="rId44"/>
    <p:sldId id="542" r:id="rId45"/>
    <p:sldId id="546" r:id="rId46"/>
    <p:sldId id="545" r:id="rId47"/>
    <p:sldId id="547" r:id="rId48"/>
    <p:sldId id="548" r:id="rId49"/>
    <p:sldId id="549" r:id="rId50"/>
    <p:sldId id="550" r:id="rId51"/>
    <p:sldId id="551" r:id="rId52"/>
    <p:sldId id="552" r:id="rId53"/>
    <p:sldId id="553" r:id="rId54"/>
    <p:sldId id="554" r:id="rId55"/>
    <p:sldId id="555" r:id="rId56"/>
    <p:sldId id="556" r:id="rId57"/>
    <p:sldId id="557" r:id="rId58"/>
    <p:sldId id="558" r:id="rId59"/>
    <p:sldId id="559"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766C95-D08F-BE41-9D25-E2FFA99E8781}" v="35" dt="2021-06-02T07:47:38.758"/>
    <p1510:client id="{DFB1C6F2-80FF-F41C-1961-39ECF474CD1F}" v="32" dt="2021-06-22T10:10:07.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675"/>
  </p:normalViewPr>
  <p:slideViewPr>
    <p:cSldViewPr snapToGrid="0">
      <p:cViewPr varScale="1">
        <p:scale>
          <a:sx n="89" d="100"/>
          <a:sy n="89" d="100"/>
        </p:scale>
        <p:origin x="76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Littlefair" userId="S::little@gloscol.ac.uk::ed9df16f-e30c-4e06-b991-f0f994870ca3" providerId="AD" clId="Web-{DFB1C6F2-80FF-F41C-1961-39ECF474CD1F}"/>
    <pc:docChg chg="modSld">
      <pc:chgData name="Emma Littlefair" userId="S::little@gloscol.ac.uk::ed9df16f-e30c-4e06-b991-f0f994870ca3" providerId="AD" clId="Web-{DFB1C6F2-80FF-F41C-1961-39ECF474CD1F}" dt="2021-06-22T10:10:04.340" v="14" actId="20577"/>
      <pc:docMkLst>
        <pc:docMk/>
      </pc:docMkLst>
      <pc:sldChg chg="modSp">
        <pc:chgData name="Emma Littlefair" userId="S::little@gloscol.ac.uk::ed9df16f-e30c-4e06-b991-f0f994870ca3" providerId="AD" clId="Web-{DFB1C6F2-80FF-F41C-1961-39ECF474CD1F}" dt="2021-06-22T10:10:04.340" v="14" actId="20577"/>
        <pc:sldMkLst>
          <pc:docMk/>
          <pc:sldMk cId="4096316323" sldId="256"/>
        </pc:sldMkLst>
        <pc:spChg chg="mod">
          <ac:chgData name="Emma Littlefair" userId="S::little@gloscol.ac.uk::ed9df16f-e30c-4e06-b991-f0f994870ca3" providerId="AD" clId="Web-{DFB1C6F2-80FF-F41C-1961-39ECF474CD1F}" dt="2021-06-22T10:10:04.340" v="14" actId="20577"/>
          <ac:spMkLst>
            <pc:docMk/>
            <pc:sldMk cId="4096316323"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CA6E2-C238-41A0-9F92-6E2D11175BA0}"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D26B0-92B6-4352-B0A4-7A23CF2BE939}" type="slidenum">
              <a:rPr lang="en-US" smtClean="0"/>
              <a:t>‹#›</a:t>
            </a:fld>
            <a:endParaRPr lang="en-US"/>
          </a:p>
        </p:txBody>
      </p:sp>
    </p:spTree>
    <p:extLst>
      <p:ext uri="{BB962C8B-B14F-4D97-AF65-F5344CB8AC3E}">
        <p14:creationId xmlns:p14="http://schemas.microsoft.com/office/powerpoint/2010/main" val="26970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Strings in quotes, square brackets</a:t>
            </a:r>
            <a:r>
              <a:rPr lang="en-GB" baseline="0" dirty="0"/>
              <a:t> for arrays</a:t>
            </a:r>
            <a:endParaRPr lang="en-GB" dirty="0"/>
          </a:p>
        </p:txBody>
      </p:sp>
      <p:sp>
        <p:nvSpPr>
          <p:cNvPr id="4" name="Slide Number Placeholder 3"/>
          <p:cNvSpPr>
            <a:spLocks noGrp="1"/>
          </p:cNvSpPr>
          <p:nvPr>
            <p:ph type="sldNum" sz="quarter" idx="10"/>
          </p:nvPr>
        </p:nvSpPr>
        <p:spPr/>
        <p:txBody>
          <a:bodyPr/>
          <a:lstStyle/>
          <a:p>
            <a:fld id="{7B0D26B0-92B6-4352-B0A4-7A23CF2BE939}" type="slidenum">
              <a:rPr lang="en-US" smtClean="0"/>
              <a:t>9</a:t>
            </a:fld>
            <a:endParaRPr lang="en-US"/>
          </a:p>
        </p:txBody>
      </p:sp>
    </p:spTree>
    <p:extLst>
      <p:ext uri="{BB962C8B-B14F-4D97-AF65-F5344CB8AC3E}">
        <p14:creationId xmlns:p14="http://schemas.microsoft.com/office/powerpoint/2010/main" val="252013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467315" y="6348331"/>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56953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08721"/>
            <a:ext cx="10515600" cy="781969"/>
          </a:xfrm>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86335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4704"/>
            <a:ext cx="1595569" cy="541225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764703"/>
            <a:ext cx="7734300" cy="541226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44334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0334" y="980728"/>
            <a:ext cx="11590421" cy="903634"/>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2" y="2276872"/>
            <a:ext cx="11590421" cy="41195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86468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50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accent1">
                    <a:lumMod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05891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92697"/>
            <a:ext cx="10467475" cy="99799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24388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92697"/>
            <a:ext cx="10515600" cy="91953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3295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190850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258509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929408"/>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40771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929406"/>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279E8541-563E-4CCF-86ED-45B48129A840}" type="slidenum">
              <a:rPr lang="en-US" smtClean="0"/>
              <a:t>‹#›</a:t>
            </a:fld>
            <a:endParaRPr lang="en-US"/>
          </a:p>
        </p:txBody>
      </p:sp>
    </p:spTree>
    <p:extLst>
      <p:ext uri="{BB962C8B-B14F-4D97-AF65-F5344CB8AC3E}">
        <p14:creationId xmlns:p14="http://schemas.microsoft.com/office/powerpoint/2010/main" val="3706383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1467315" y="6356352"/>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9E8541-563E-4CCF-86ED-45B48129A840}" type="slidenum">
              <a:rPr lang="en-US" smtClean="0"/>
              <a:t>‹#›</a:t>
            </a:fld>
            <a:endParaRPr 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06451" y="105744"/>
            <a:ext cx="1121727" cy="383831"/>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56374" y="103635"/>
            <a:ext cx="1152127" cy="460851"/>
          </a:xfrm>
          <a:prstGeom prst="rect">
            <a:avLst/>
          </a:prstGeom>
        </p:spPr>
      </p:pic>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388" y="32516"/>
            <a:ext cx="2083613" cy="523508"/>
          </a:xfrm>
          <a:prstGeom prst="rect">
            <a:avLst/>
          </a:prstGeom>
        </p:spPr>
      </p:pic>
    </p:spTree>
    <p:extLst>
      <p:ext uri="{BB962C8B-B14F-4D97-AF65-F5344CB8AC3E}">
        <p14:creationId xmlns:p14="http://schemas.microsoft.com/office/powerpoint/2010/main" val="23184632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w3schools.com/jsref/" TargetMode="External"/><Relationship Id="rId2" Type="http://schemas.openxmlformats.org/officeDocument/2006/relationships/hyperlink" Target="http://www.w3schools.com/j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signup.netflix.com/MediaCenter"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w3schools.com/js/js_json_intro.asp"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mydomain.com/" TargetMode="External"/><Relationship Id="rId2" Type="http://schemas.openxmlformats.org/officeDocument/2006/relationships/hyperlink" Target="https://mydomain.com/" TargetMode="External"/><Relationship Id="rId1" Type="http://schemas.openxmlformats.org/officeDocument/2006/relationships/slideLayout" Target="../slideLayouts/slideLayout4.xml"/><Relationship Id="rId4" Type="http://schemas.openxmlformats.org/officeDocument/2006/relationships/hyperlink" Target="https://mydomain.com:808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Web Development</a:t>
            </a:r>
            <a:endParaRPr lang="en-US" dirty="0"/>
          </a:p>
        </p:txBody>
      </p:sp>
      <p:sp>
        <p:nvSpPr>
          <p:cNvPr id="3" name="Subtitle 2"/>
          <p:cNvSpPr>
            <a:spLocks noGrp="1"/>
          </p:cNvSpPr>
          <p:nvPr>
            <p:ph type="subTitle" idx="1"/>
          </p:nvPr>
        </p:nvSpPr>
        <p:spPr/>
        <p:txBody>
          <a:bodyPr>
            <a:normAutofit/>
          </a:bodyPr>
          <a:lstStyle/>
          <a:p>
            <a:r>
              <a:rPr lang="en-GB" sz="4000" dirty="0"/>
              <a:t>JavaScript</a:t>
            </a:r>
            <a:endParaRPr lang="en-US" sz="4000" dirty="0"/>
          </a:p>
        </p:txBody>
      </p:sp>
    </p:spTree>
    <p:extLst>
      <p:ext uri="{BB962C8B-B14F-4D97-AF65-F5344CB8AC3E}">
        <p14:creationId xmlns:p14="http://schemas.microsoft.com/office/powerpoint/2010/main" val="409631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88B0-05F2-4EB7-B480-375E9C98BFE9}"/>
              </a:ext>
            </a:extLst>
          </p:cNvPr>
          <p:cNvSpPr>
            <a:spLocks noGrp="1"/>
          </p:cNvSpPr>
          <p:nvPr>
            <p:ph type="title"/>
          </p:nvPr>
        </p:nvSpPr>
        <p:spPr/>
        <p:txBody>
          <a:bodyPr/>
          <a:lstStyle/>
          <a:p>
            <a:r>
              <a:rPr lang="en-US" b="0">
                <a:ea typeface="+mn-lt"/>
                <a:cs typeface="+mn-lt"/>
              </a:rPr>
              <a:t>Access the Elements of an Array</a:t>
            </a:r>
            <a:endParaRPr lang="en-US"/>
          </a:p>
        </p:txBody>
      </p:sp>
      <p:sp>
        <p:nvSpPr>
          <p:cNvPr id="3" name="Content Placeholder 2">
            <a:extLst>
              <a:ext uri="{FF2B5EF4-FFF2-40B4-BE49-F238E27FC236}">
                <a16:creationId xmlns:a16="http://schemas.microsoft.com/office/drawing/2014/main" id="{97F8C8FD-3611-4E29-8F6D-4F0FCDAB3D4C}"/>
              </a:ext>
            </a:extLst>
          </p:cNvPr>
          <p:cNvSpPr>
            <a:spLocks noGrp="1"/>
          </p:cNvSpPr>
          <p:nvPr>
            <p:ph idx="1"/>
          </p:nvPr>
        </p:nvSpPr>
        <p:spPr/>
        <p:txBody>
          <a:bodyPr vert="horz" lIns="91440" tIns="45720" rIns="91440" bIns="45720" rtlCol="0" anchor="t">
            <a:normAutofit/>
          </a:bodyPr>
          <a:lstStyle/>
          <a:p>
            <a:endParaRPr lang="en-US" dirty="0">
              <a:cs typeface="Calibri" panose="020F0502020204030204"/>
            </a:endParaRPr>
          </a:p>
          <a:p>
            <a:r>
              <a:rPr lang="en-US">
                <a:ea typeface="+mn-lt"/>
                <a:cs typeface="+mn-lt"/>
              </a:rPr>
              <a:t>You access an array element by referring to the </a:t>
            </a:r>
            <a:r>
              <a:rPr lang="en-US" b="1">
                <a:ea typeface="+mn-lt"/>
                <a:cs typeface="+mn-lt"/>
              </a:rPr>
              <a:t>index number</a:t>
            </a:r>
            <a:r>
              <a:rPr lang="en-US">
                <a:ea typeface="+mn-lt"/>
                <a:cs typeface="+mn-lt"/>
              </a:rPr>
              <a:t>.</a:t>
            </a:r>
            <a:endParaRPr lang="en-US"/>
          </a:p>
          <a:p>
            <a:r>
              <a:rPr lang="en-US">
                <a:ea typeface="+mn-lt"/>
                <a:cs typeface="+mn-lt"/>
              </a:rPr>
              <a:t>The statement accesses the value of the first element in </a:t>
            </a:r>
            <a:r>
              <a:rPr lang="en-US">
                <a:latin typeface="Consolas"/>
              </a:rPr>
              <a:t>cars</a:t>
            </a:r>
            <a:endParaRPr lang="en-US">
              <a:latin typeface="Consolas"/>
              <a:cs typeface="Calibri"/>
            </a:endParaRPr>
          </a:p>
          <a:p>
            <a:pPr marL="0" indent="0">
              <a:buNone/>
            </a:pPr>
            <a:r>
              <a:rPr lang="en-US" b="1">
                <a:ea typeface="+mn-lt"/>
                <a:cs typeface="+mn-lt"/>
              </a:rPr>
              <a:t>Note:</a:t>
            </a:r>
            <a:r>
              <a:rPr lang="en-US">
                <a:ea typeface="+mn-lt"/>
                <a:cs typeface="+mn-lt"/>
              </a:rPr>
              <a:t> Array indexes start with 0.</a:t>
            </a:r>
            <a:endParaRPr lang="en-US" dirty="0">
              <a:latin typeface="Consolas"/>
              <a:cs typeface="Calibri"/>
            </a:endParaRPr>
          </a:p>
          <a:p>
            <a:pPr marL="0" indent="0">
              <a:buNone/>
            </a:pPr>
            <a:r>
              <a:rPr lang="en-US">
                <a:ea typeface="+mn-lt"/>
                <a:cs typeface="+mn-lt"/>
              </a:rPr>
              <a:t>[0] is the first element. [1] is the second element</a:t>
            </a:r>
            <a:endParaRPr lang="en-US">
              <a:cs typeface="Calibri" panose="020F0502020204030204"/>
            </a:endParaRPr>
          </a:p>
          <a:p>
            <a:endParaRPr lang="en-US" dirty="0">
              <a:latin typeface="Consolas"/>
              <a:cs typeface="Calibri"/>
            </a:endParaRPr>
          </a:p>
          <a:p>
            <a:endParaRPr lang="en-US" dirty="0">
              <a:cs typeface="Calibri"/>
            </a:endParaRPr>
          </a:p>
        </p:txBody>
      </p:sp>
    </p:spTree>
    <p:extLst>
      <p:ext uri="{BB962C8B-B14F-4D97-AF65-F5344CB8AC3E}">
        <p14:creationId xmlns:p14="http://schemas.microsoft.com/office/powerpoint/2010/main" val="70989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B51A-B131-495A-9472-212206967555}"/>
              </a:ext>
            </a:extLst>
          </p:cNvPr>
          <p:cNvSpPr>
            <a:spLocks noGrp="1"/>
          </p:cNvSpPr>
          <p:nvPr>
            <p:ph type="title"/>
          </p:nvPr>
        </p:nvSpPr>
        <p:spPr/>
        <p:txBody>
          <a:bodyPr/>
          <a:lstStyle/>
          <a:p>
            <a:r>
              <a:rPr lang="en-US" dirty="0">
                <a:cs typeface="Calibri"/>
              </a:rPr>
              <a:t>Arrays – Try this</a:t>
            </a:r>
            <a:endParaRPr lang="en-US" dirty="0"/>
          </a:p>
        </p:txBody>
      </p:sp>
      <p:sp>
        <p:nvSpPr>
          <p:cNvPr id="3" name="Content Placeholder 2">
            <a:extLst>
              <a:ext uri="{FF2B5EF4-FFF2-40B4-BE49-F238E27FC236}">
                <a16:creationId xmlns:a16="http://schemas.microsoft.com/office/drawing/2014/main" id="{A3282E2F-03F8-4B8C-B9D4-F0540F688D95}"/>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dirty="0">
                <a:ea typeface="+mn-lt"/>
                <a:cs typeface="+mn-lt"/>
              </a:rPr>
              <a:t>&lt;!DOCTYPE html&gt;</a:t>
            </a:r>
            <a:endParaRPr lang="en-US" dirty="0">
              <a:cs typeface="Calibri" panose="020F0502020204030204"/>
            </a:endParaRPr>
          </a:p>
          <a:p>
            <a:pPr marL="0" indent="0">
              <a:buNone/>
            </a:pPr>
            <a:r>
              <a:rPr lang="en-US" dirty="0">
                <a:ea typeface="+mn-lt"/>
                <a:cs typeface="+mn-lt"/>
              </a:rPr>
              <a:t>&lt;html&gt;</a:t>
            </a:r>
            <a:endParaRPr lang="en-US" dirty="0"/>
          </a:p>
          <a:p>
            <a:pPr marL="0" indent="0">
              <a:buNone/>
            </a:pPr>
            <a:r>
              <a:rPr lang="en-US" dirty="0">
                <a:ea typeface="+mn-lt"/>
                <a:cs typeface="+mn-lt"/>
              </a:rPr>
              <a:t>&lt;body&gt;</a:t>
            </a:r>
            <a:endParaRPr lang="en-US" dirty="0"/>
          </a:p>
          <a:p>
            <a:pPr marL="0" indent="0">
              <a:buNone/>
            </a:pPr>
            <a:endParaRPr lang="en-US" dirty="0"/>
          </a:p>
          <a:p>
            <a:pPr marL="0" indent="0">
              <a:buNone/>
            </a:pPr>
            <a:r>
              <a:rPr lang="en-US" dirty="0">
                <a:ea typeface="+mn-lt"/>
                <a:cs typeface="+mn-lt"/>
              </a:rPr>
              <a:t>&lt;h2&gt;JavaScript Arrays&lt;/h2&gt;</a:t>
            </a:r>
            <a:endParaRPr lang="en-US" dirty="0"/>
          </a:p>
          <a:p>
            <a:pPr marL="0" indent="0">
              <a:buNone/>
            </a:pPr>
            <a:endParaRPr lang="en-US" dirty="0"/>
          </a:p>
          <a:p>
            <a:pPr marL="0" indent="0">
              <a:buNone/>
            </a:pPr>
            <a:r>
              <a:rPr lang="en-US" dirty="0">
                <a:ea typeface="+mn-lt"/>
                <a:cs typeface="+mn-lt"/>
              </a:rPr>
              <a:t>&lt;p&gt;JavaScript array elements are accessed using numeric indexes (starting from 0).&lt;/p&gt;</a:t>
            </a:r>
            <a:endParaRPr lang="en-US" dirty="0"/>
          </a:p>
          <a:p>
            <a:pPr marL="0" indent="0">
              <a:buNone/>
            </a:pPr>
            <a:endParaRPr lang="en-US" dirty="0"/>
          </a:p>
          <a:p>
            <a:pPr marL="0" indent="0">
              <a:buNone/>
            </a:pPr>
            <a:r>
              <a:rPr lang="en-US" dirty="0">
                <a:ea typeface="+mn-lt"/>
                <a:cs typeface="+mn-lt"/>
              </a:rPr>
              <a:t>&lt;p id="demo"&gt;&lt;/p&gt;</a:t>
            </a:r>
            <a:endParaRPr lang="en-US" dirty="0"/>
          </a:p>
          <a:p>
            <a:pPr marL="0" indent="0">
              <a:buNone/>
            </a:pPr>
            <a:endParaRPr lang="en-US" dirty="0"/>
          </a:p>
          <a:p>
            <a:pPr marL="0" indent="0">
              <a:buNone/>
            </a:pPr>
            <a:r>
              <a:rPr lang="en-US" dirty="0">
                <a:ea typeface="+mn-lt"/>
                <a:cs typeface="+mn-lt"/>
              </a:rPr>
              <a:t>&lt;script&gt;</a:t>
            </a:r>
            <a:endParaRPr lang="en-US" dirty="0"/>
          </a:p>
          <a:p>
            <a:pPr marL="0" indent="0">
              <a:buNone/>
            </a:pPr>
            <a:r>
              <a:rPr lang="en-US" dirty="0" err="1">
                <a:ea typeface="+mn-lt"/>
                <a:cs typeface="+mn-lt"/>
              </a:rPr>
              <a:t>var</a:t>
            </a:r>
            <a:r>
              <a:rPr lang="en-US" dirty="0">
                <a:ea typeface="+mn-lt"/>
                <a:cs typeface="+mn-lt"/>
              </a:rPr>
              <a:t> cars = ["Saab", "Volvo", "BMW"];</a:t>
            </a:r>
            <a:endParaRPr lang="en-US" dirty="0"/>
          </a:p>
          <a:p>
            <a:pPr marL="0" indent="0">
              <a:buNone/>
            </a:pPr>
            <a:r>
              <a:rPr lang="en-US" dirty="0" err="1">
                <a:ea typeface="+mn-lt"/>
                <a:cs typeface="+mn-lt"/>
              </a:rPr>
              <a:t>document.getElementById</a:t>
            </a:r>
            <a:r>
              <a:rPr lang="en-US" dirty="0">
                <a:ea typeface="+mn-lt"/>
                <a:cs typeface="+mn-lt"/>
              </a:rPr>
              <a:t>("demo").</a:t>
            </a:r>
            <a:r>
              <a:rPr lang="en-US" dirty="0" err="1">
                <a:ea typeface="+mn-lt"/>
                <a:cs typeface="+mn-lt"/>
              </a:rPr>
              <a:t>innerHTML</a:t>
            </a:r>
            <a:r>
              <a:rPr lang="en-US" dirty="0">
                <a:ea typeface="+mn-lt"/>
                <a:cs typeface="+mn-lt"/>
              </a:rPr>
              <a:t> = cars[0];</a:t>
            </a:r>
            <a:endParaRPr lang="en-US" dirty="0"/>
          </a:p>
          <a:p>
            <a:pPr marL="0" indent="0">
              <a:buNone/>
            </a:pPr>
            <a:r>
              <a:rPr lang="en-US" dirty="0">
                <a:ea typeface="+mn-lt"/>
                <a:cs typeface="+mn-lt"/>
              </a:rPr>
              <a:t>&lt;/script&gt;</a:t>
            </a:r>
            <a:endParaRPr lang="en-US" dirty="0"/>
          </a:p>
          <a:p>
            <a:pPr marL="0" indent="0">
              <a:buNone/>
            </a:pPr>
            <a:endParaRPr lang="en-US" dirty="0"/>
          </a:p>
          <a:p>
            <a:pPr marL="0" indent="0">
              <a:buNone/>
            </a:pPr>
            <a:r>
              <a:rPr lang="en-US" dirty="0">
                <a:ea typeface="+mn-lt"/>
                <a:cs typeface="+mn-lt"/>
              </a:rPr>
              <a:t>&lt;/body&gt;</a:t>
            </a:r>
            <a:endParaRPr lang="en-US" dirty="0"/>
          </a:p>
          <a:p>
            <a:pPr marL="0" indent="0">
              <a:buNone/>
            </a:pPr>
            <a:r>
              <a:rPr lang="en-US" dirty="0">
                <a:ea typeface="+mn-lt"/>
                <a:cs typeface="+mn-lt"/>
              </a:rPr>
              <a:t>&lt;/html&gt;</a:t>
            </a:r>
            <a:endParaRPr lang="en-US" dirty="0"/>
          </a:p>
        </p:txBody>
      </p:sp>
    </p:spTree>
    <p:extLst>
      <p:ext uri="{BB962C8B-B14F-4D97-AF65-F5344CB8AC3E}">
        <p14:creationId xmlns:p14="http://schemas.microsoft.com/office/powerpoint/2010/main" val="67643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CB15-849B-46A3-918F-41E4F55070BA}"/>
              </a:ext>
            </a:extLst>
          </p:cNvPr>
          <p:cNvSpPr>
            <a:spLocks noGrp="1"/>
          </p:cNvSpPr>
          <p:nvPr>
            <p:ph type="title"/>
          </p:nvPr>
        </p:nvSpPr>
        <p:spPr/>
        <p:txBody>
          <a:bodyPr>
            <a:normAutofit/>
          </a:bodyPr>
          <a:lstStyle/>
          <a:p>
            <a:r>
              <a:rPr lang="en-US" sz="2800" dirty="0">
                <a:cs typeface="Calibri"/>
              </a:rPr>
              <a:t>Boolean - </a:t>
            </a:r>
            <a:r>
              <a:rPr lang="en-US" sz="2800" b="0" dirty="0">
                <a:ea typeface="+mn-lt"/>
                <a:cs typeface="+mn-lt"/>
              </a:rPr>
              <a:t>JavaScript </a:t>
            </a:r>
            <a:r>
              <a:rPr lang="en-US" sz="2800" b="0" dirty="0" err="1">
                <a:ea typeface="+mn-lt"/>
                <a:cs typeface="+mn-lt"/>
              </a:rPr>
              <a:t>booleans</a:t>
            </a:r>
            <a:r>
              <a:rPr lang="en-US" sz="2800" b="0" dirty="0">
                <a:ea typeface="+mn-lt"/>
                <a:cs typeface="+mn-lt"/>
              </a:rPr>
              <a:t> can have one of two values: </a:t>
            </a:r>
            <a:r>
              <a:rPr lang="en-US" sz="2800" b="0" dirty="0">
                <a:cs typeface="Calibri"/>
              </a:rPr>
              <a:t>true</a:t>
            </a:r>
            <a:r>
              <a:rPr lang="en-US" sz="2800" b="0" dirty="0">
                <a:ea typeface="+mn-lt"/>
                <a:cs typeface="+mn-lt"/>
              </a:rPr>
              <a:t> or </a:t>
            </a:r>
            <a:r>
              <a:rPr lang="en-US" sz="2800" b="0" dirty="0">
                <a:cs typeface="Calibri"/>
              </a:rPr>
              <a:t>false</a:t>
            </a:r>
            <a:r>
              <a:rPr lang="en-US" sz="2800" b="0" dirty="0">
                <a:latin typeface="Consolas"/>
                <a:cs typeface="Calibri"/>
              </a:rPr>
              <a:t> </a:t>
            </a:r>
            <a:endParaRPr lang="en-US" sz="2800" dirty="0"/>
          </a:p>
        </p:txBody>
      </p:sp>
      <p:sp>
        <p:nvSpPr>
          <p:cNvPr id="3" name="Content Placeholder 2">
            <a:extLst>
              <a:ext uri="{FF2B5EF4-FFF2-40B4-BE49-F238E27FC236}">
                <a16:creationId xmlns:a16="http://schemas.microsoft.com/office/drawing/2014/main" id="{03FDE3E5-25F5-4CD9-878B-EB39D85C259A}"/>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dirty="0">
                <a:ea typeface="+mn-lt"/>
                <a:cs typeface="+mn-lt"/>
              </a:rPr>
              <a:t>&lt;!DOCTYPE html&gt;</a:t>
            </a:r>
            <a:endParaRPr lang="en-US" dirty="0">
              <a:cs typeface="Calibri" panose="020F0502020204030204"/>
            </a:endParaRPr>
          </a:p>
          <a:p>
            <a:pPr marL="0" indent="0">
              <a:buNone/>
            </a:pPr>
            <a:r>
              <a:rPr lang="en-US" dirty="0">
                <a:ea typeface="+mn-lt"/>
                <a:cs typeface="+mn-lt"/>
              </a:rPr>
              <a:t>&lt;html&gt;</a:t>
            </a:r>
            <a:endParaRPr lang="en-US" dirty="0"/>
          </a:p>
          <a:p>
            <a:pPr marL="0" indent="0">
              <a:buNone/>
            </a:pPr>
            <a:r>
              <a:rPr lang="en-US" dirty="0">
                <a:ea typeface="+mn-lt"/>
                <a:cs typeface="+mn-lt"/>
              </a:rPr>
              <a:t>&lt;body&gt;</a:t>
            </a:r>
            <a:endParaRPr lang="en-US" dirty="0"/>
          </a:p>
          <a:p>
            <a:pPr marL="0" indent="0">
              <a:buNone/>
            </a:pPr>
            <a:r>
              <a:rPr lang="en-US" dirty="0">
                <a:ea typeface="+mn-lt"/>
                <a:cs typeface="+mn-lt"/>
              </a:rPr>
              <a:t>&lt;p&gt;Display the value of Boolean(10 &gt; 9)&lt;/p&gt;</a:t>
            </a:r>
            <a:endParaRPr lang="en-US" dirty="0"/>
          </a:p>
          <a:p>
            <a:pPr marL="0" indent="0">
              <a:buNone/>
            </a:pPr>
            <a:r>
              <a:rPr lang="en-US" dirty="0">
                <a:ea typeface="+mn-lt"/>
                <a:cs typeface="+mn-lt"/>
              </a:rPr>
              <a:t>&lt;button </a:t>
            </a:r>
            <a:r>
              <a:rPr lang="en-US" dirty="0" err="1">
                <a:ea typeface="+mn-lt"/>
                <a:cs typeface="+mn-lt"/>
              </a:rPr>
              <a:t>onclick</a:t>
            </a:r>
            <a:r>
              <a:rPr lang="en-US" dirty="0">
                <a:ea typeface="+mn-lt"/>
                <a:cs typeface="+mn-lt"/>
              </a:rPr>
              <a:t>="</a:t>
            </a:r>
            <a:r>
              <a:rPr lang="en-US" dirty="0" err="1">
                <a:ea typeface="+mn-lt"/>
                <a:cs typeface="+mn-lt"/>
              </a:rPr>
              <a:t>myFunction</a:t>
            </a:r>
            <a:r>
              <a:rPr lang="en-US" dirty="0">
                <a:ea typeface="+mn-lt"/>
                <a:cs typeface="+mn-lt"/>
              </a:rPr>
              <a:t>()"&gt;Try it&lt;/button&gt;</a:t>
            </a:r>
            <a:endParaRPr lang="en-US" dirty="0"/>
          </a:p>
          <a:p>
            <a:pPr marL="0" indent="0">
              <a:buNone/>
            </a:pPr>
            <a:endParaRPr lang="en-US" dirty="0"/>
          </a:p>
          <a:p>
            <a:pPr marL="0" indent="0">
              <a:buNone/>
            </a:pPr>
            <a:r>
              <a:rPr lang="en-US" dirty="0">
                <a:ea typeface="+mn-lt"/>
                <a:cs typeface="+mn-lt"/>
              </a:rPr>
              <a:t>&lt;p id="demo"&gt;&lt;/p&gt;</a:t>
            </a:r>
            <a:endParaRPr lang="en-US" dirty="0"/>
          </a:p>
          <a:p>
            <a:pPr marL="0" indent="0">
              <a:buNone/>
            </a:pPr>
            <a:endParaRPr lang="en-US" dirty="0"/>
          </a:p>
          <a:p>
            <a:pPr marL="0" indent="0">
              <a:buNone/>
            </a:pPr>
            <a:r>
              <a:rPr lang="en-US" dirty="0">
                <a:ea typeface="+mn-lt"/>
                <a:cs typeface="+mn-lt"/>
              </a:rPr>
              <a:t>&lt;script&gt;</a:t>
            </a:r>
          </a:p>
          <a:p>
            <a:pPr marL="0" indent="0">
              <a:buNone/>
            </a:pPr>
            <a:r>
              <a:rPr lang="en-GB" dirty="0"/>
              <a:t> </a:t>
            </a:r>
            <a:r>
              <a:rPr lang="en-GB" dirty="0" err="1"/>
              <a:t>var</a:t>
            </a:r>
            <a:r>
              <a:rPr lang="en-GB" dirty="0"/>
              <a:t> x = 10;</a:t>
            </a:r>
          </a:p>
          <a:p>
            <a:pPr marL="0" indent="0">
              <a:buNone/>
            </a:pPr>
            <a:r>
              <a:rPr lang="en-GB" dirty="0"/>
              <a:t> </a:t>
            </a:r>
            <a:r>
              <a:rPr lang="en-GB" dirty="0" err="1"/>
              <a:t>var</a:t>
            </a:r>
            <a:r>
              <a:rPr lang="en-GB" dirty="0"/>
              <a:t> y = 9;</a:t>
            </a:r>
          </a:p>
          <a:p>
            <a:pPr marL="0" indent="0">
              <a:buNone/>
            </a:pPr>
            <a:r>
              <a:rPr lang="en-US" dirty="0">
                <a:ea typeface="+mn-lt"/>
                <a:cs typeface="+mn-lt"/>
              </a:rPr>
              <a:t>function </a:t>
            </a:r>
            <a:r>
              <a:rPr lang="en-US" dirty="0" err="1">
                <a:ea typeface="+mn-lt"/>
                <a:cs typeface="+mn-lt"/>
              </a:rPr>
              <a:t>myFunction</a:t>
            </a:r>
            <a:r>
              <a:rPr lang="en-US" dirty="0">
                <a:ea typeface="+mn-lt"/>
                <a:cs typeface="+mn-lt"/>
              </a:rPr>
              <a:t>() {</a:t>
            </a:r>
            <a:endParaRPr lang="en-US" dirty="0"/>
          </a:p>
          <a:p>
            <a:pPr marL="0" indent="0">
              <a:buNone/>
            </a:pPr>
            <a:r>
              <a:rPr lang="en-US" dirty="0">
                <a:ea typeface="+mn-lt"/>
                <a:cs typeface="+mn-lt"/>
              </a:rPr>
              <a:t>  </a:t>
            </a:r>
            <a:r>
              <a:rPr lang="en-US" dirty="0" err="1">
                <a:ea typeface="+mn-lt"/>
                <a:cs typeface="+mn-lt"/>
              </a:rPr>
              <a:t>document.getElementById</a:t>
            </a:r>
            <a:r>
              <a:rPr lang="en-US" dirty="0">
                <a:ea typeface="+mn-lt"/>
                <a:cs typeface="+mn-lt"/>
              </a:rPr>
              <a:t>("demo").</a:t>
            </a:r>
            <a:r>
              <a:rPr lang="en-US" dirty="0" err="1">
                <a:ea typeface="+mn-lt"/>
                <a:cs typeface="+mn-lt"/>
              </a:rPr>
              <a:t>innerHTML</a:t>
            </a:r>
            <a:r>
              <a:rPr lang="en-US" dirty="0">
                <a:ea typeface="+mn-lt"/>
                <a:cs typeface="+mn-lt"/>
              </a:rPr>
              <a:t> = Boolean(x &gt; y);</a:t>
            </a:r>
            <a:endParaRPr lang="en-US" dirty="0"/>
          </a:p>
          <a:p>
            <a:pPr marL="0" indent="0">
              <a:buNone/>
            </a:pPr>
            <a:r>
              <a:rPr lang="en-US" dirty="0">
                <a:ea typeface="+mn-lt"/>
                <a:cs typeface="+mn-lt"/>
              </a:rPr>
              <a:t>}</a:t>
            </a:r>
            <a:endParaRPr lang="en-US" dirty="0"/>
          </a:p>
          <a:p>
            <a:pPr marL="0" indent="0">
              <a:buNone/>
            </a:pPr>
            <a:r>
              <a:rPr lang="en-US" dirty="0">
                <a:ea typeface="+mn-lt"/>
                <a:cs typeface="+mn-lt"/>
              </a:rPr>
              <a:t>&lt;/script&gt;</a:t>
            </a:r>
            <a:endParaRPr lang="en-US" dirty="0"/>
          </a:p>
          <a:p>
            <a:pPr marL="0" indent="0">
              <a:buNone/>
            </a:pPr>
            <a:r>
              <a:rPr lang="en-US" dirty="0">
                <a:ea typeface="+mn-lt"/>
                <a:cs typeface="+mn-lt"/>
              </a:rPr>
              <a:t>&lt;/body&gt;</a:t>
            </a:r>
            <a:endParaRPr lang="en-US" dirty="0"/>
          </a:p>
          <a:p>
            <a:pPr marL="0" indent="0">
              <a:buNone/>
            </a:pPr>
            <a:r>
              <a:rPr lang="en-US" dirty="0">
                <a:ea typeface="+mn-lt"/>
                <a:cs typeface="+mn-lt"/>
              </a:rPr>
              <a:t>&lt;/html&gt;</a:t>
            </a:r>
            <a:endParaRPr lang="en-US" dirty="0"/>
          </a:p>
        </p:txBody>
      </p:sp>
    </p:spTree>
    <p:extLst>
      <p:ext uri="{BB962C8B-B14F-4D97-AF65-F5344CB8AC3E}">
        <p14:creationId xmlns:p14="http://schemas.microsoft.com/office/powerpoint/2010/main" val="92139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p:txBody>
          <a:bodyPr>
            <a:normAutofit/>
          </a:bodyPr>
          <a:lstStyle/>
          <a:p>
            <a:r>
              <a:rPr lang="en-US" b="0" dirty="0"/>
              <a:t>JavaScript Can Validate Numeric Input</a:t>
            </a:r>
            <a:endParaRPr lang="en-US" dirty="0"/>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sz="half" idx="1"/>
          </p:nvPr>
        </p:nvSpPr>
        <p:spPr/>
        <p:txBody>
          <a:bodyPr vert="horz" lIns="91440" tIns="45720" rIns="91440" bIns="45720" rtlCol="0" anchor="t">
            <a:normAutofit fontScale="47500" lnSpcReduction="20000"/>
          </a:bodyPr>
          <a:lstStyle/>
          <a:p>
            <a:pPr marL="0" indent="0">
              <a:buNone/>
            </a:pPr>
            <a:r>
              <a:rPr lang="en-US" sz="1800" dirty="0">
                <a:ea typeface="+mn-lt"/>
                <a:cs typeface="+mn-lt"/>
              </a:rPr>
              <a:t>&lt;!DOCTYPE html&gt;</a:t>
            </a:r>
            <a:endParaRPr lang="en-US" sz="1800" dirty="0">
              <a:cs typeface="Calibri" panose="020F0502020204030204"/>
            </a:endParaRPr>
          </a:p>
          <a:p>
            <a:pPr marL="0" indent="0">
              <a:buNone/>
            </a:pPr>
            <a:r>
              <a:rPr lang="en-US" sz="1800" dirty="0">
                <a:ea typeface="+mn-lt"/>
                <a:cs typeface="+mn-lt"/>
              </a:rPr>
              <a:t>&lt;html&gt;</a:t>
            </a:r>
            <a:endParaRPr lang="en-US" sz="1800" dirty="0">
              <a:cs typeface="Calibri"/>
            </a:endParaRPr>
          </a:p>
          <a:p>
            <a:pPr marL="0" indent="0">
              <a:buNone/>
            </a:pPr>
            <a:r>
              <a:rPr lang="en-US" sz="1800" dirty="0">
                <a:ea typeface="+mn-lt"/>
                <a:cs typeface="+mn-lt"/>
              </a:rPr>
              <a:t>&lt;body&gt;</a:t>
            </a:r>
            <a:endParaRPr lang="en-US" sz="1800" dirty="0">
              <a:cs typeface="Calibri"/>
            </a:endParaRPr>
          </a:p>
          <a:p>
            <a:pPr marL="0" indent="0">
              <a:buNone/>
            </a:pPr>
            <a:r>
              <a:rPr lang="en-US" sz="1800" dirty="0">
                <a:ea typeface="+mn-lt"/>
                <a:cs typeface="+mn-lt"/>
              </a:rPr>
              <a:t>&lt;h2&gt;JavaScript Can Validate Input&lt;/h2&gt;</a:t>
            </a:r>
            <a:endParaRPr lang="en-US" sz="1800" dirty="0">
              <a:cs typeface="Calibri"/>
            </a:endParaRPr>
          </a:p>
          <a:p>
            <a:pPr marL="0" indent="0">
              <a:buNone/>
            </a:pPr>
            <a:r>
              <a:rPr lang="en-US" sz="1800" dirty="0">
                <a:ea typeface="+mn-lt"/>
                <a:cs typeface="+mn-lt"/>
              </a:rPr>
              <a:t>&lt;p&gt;Please input a number between 1 and 10:&lt;/p&gt;</a:t>
            </a:r>
            <a:endParaRPr lang="en-US" sz="1800" dirty="0">
              <a:cs typeface="Calibri"/>
            </a:endParaRPr>
          </a:p>
          <a:p>
            <a:pPr marL="0" indent="0">
              <a:buNone/>
            </a:pPr>
            <a:r>
              <a:rPr lang="en-US" sz="1800" dirty="0">
                <a:ea typeface="+mn-lt"/>
                <a:cs typeface="+mn-lt"/>
              </a:rPr>
              <a:t>&lt;input id="numb"&gt;</a:t>
            </a:r>
            <a:endParaRPr lang="en-US" sz="1800" dirty="0">
              <a:cs typeface="Calibri"/>
            </a:endParaRPr>
          </a:p>
          <a:p>
            <a:pPr marL="0" indent="0">
              <a:buNone/>
            </a:pPr>
            <a:r>
              <a:rPr lang="en-US" sz="1800" dirty="0">
                <a:ea typeface="+mn-lt"/>
                <a:cs typeface="+mn-lt"/>
              </a:rPr>
              <a:t>&lt;button type="button" </a:t>
            </a:r>
            <a:r>
              <a:rPr lang="en-US" sz="1800" dirty="0" err="1">
                <a:ea typeface="+mn-lt"/>
                <a:cs typeface="+mn-lt"/>
              </a:rPr>
              <a:t>onclick</a:t>
            </a:r>
            <a:r>
              <a:rPr lang="en-US" sz="1800" dirty="0">
                <a:ea typeface="+mn-lt"/>
                <a:cs typeface="+mn-lt"/>
              </a:rPr>
              <a:t>="</a:t>
            </a:r>
            <a:r>
              <a:rPr lang="en-US" sz="1800" dirty="0" err="1">
                <a:ea typeface="+mn-lt"/>
                <a:cs typeface="+mn-lt"/>
              </a:rPr>
              <a:t>myFunction</a:t>
            </a:r>
            <a:r>
              <a:rPr lang="en-US" sz="1800" dirty="0">
                <a:ea typeface="+mn-lt"/>
                <a:cs typeface="+mn-lt"/>
              </a:rPr>
              <a:t>()"&gt;Submit&lt;/button&gt;</a:t>
            </a:r>
            <a:endParaRPr lang="en-US" sz="1800" dirty="0">
              <a:cs typeface="Calibri"/>
            </a:endParaRPr>
          </a:p>
          <a:p>
            <a:pPr marL="0" indent="0">
              <a:buNone/>
            </a:pPr>
            <a:r>
              <a:rPr lang="en-US" sz="1800" dirty="0">
                <a:ea typeface="+mn-lt"/>
                <a:cs typeface="+mn-lt"/>
              </a:rPr>
              <a:t>&lt;p id="demo"&gt;&lt;/p&gt;</a:t>
            </a:r>
            <a:endParaRPr lang="en-US" sz="1800" dirty="0">
              <a:cs typeface="Calibri"/>
            </a:endParaRPr>
          </a:p>
          <a:p>
            <a:pPr marL="0" indent="0">
              <a:buNone/>
            </a:pPr>
            <a:r>
              <a:rPr lang="en-US" sz="1800" dirty="0">
                <a:ea typeface="+mn-lt"/>
                <a:cs typeface="+mn-lt"/>
              </a:rPr>
              <a:t>&lt;script&gt;</a:t>
            </a:r>
            <a:endParaRPr lang="en-US" sz="1800" dirty="0">
              <a:cs typeface="Calibri"/>
            </a:endParaRPr>
          </a:p>
          <a:p>
            <a:pPr marL="0" indent="0">
              <a:buNone/>
            </a:pPr>
            <a:r>
              <a:rPr lang="en-US" sz="1800" dirty="0">
                <a:ea typeface="+mn-lt"/>
                <a:cs typeface="+mn-lt"/>
              </a:rPr>
              <a:t>function </a:t>
            </a:r>
            <a:r>
              <a:rPr lang="en-US" sz="1800" dirty="0" err="1">
                <a:ea typeface="+mn-lt"/>
                <a:cs typeface="+mn-lt"/>
              </a:rPr>
              <a:t>myFunction</a:t>
            </a:r>
            <a:r>
              <a:rPr lang="en-US" sz="1800" dirty="0">
                <a:ea typeface="+mn-lt"/>
                <a:cs typeface="+mn-lt"/>
              </a:rPr>
              <a:t>() {</a:t>
            </a:r>
            <a:endParaRPr lang="en-US" sz="1800" dirty="0">
              <a:cs typeface="Calibri"/>
            </a:endParaRPr>
          </a:p>
          <a:p>
            <a:pPr marL="0" indent="0">
              <a:buNone/>
            </a:pPr>
            <a:r>
              <a:rPr lang="en-US" sz="1800" dirty="0">
                <a:ea typeface="+mn-lt"/>
                <a:cs typeface="+mn-lt"/>
              </a:rPr>
              <a:t>  </a:t>
            </a:r>
            <a:r>
              <a:rPr lang="en-US" sz="1800" dirty="0" err="1">
                <a:ea typeface="+mn-lt"/>
                <a:cs typeface="+mn-lt"/>
              </a:rPr>
              <a:t>var</a:t>
            </a:r>
            <a:r>
              <a:rPr lang="en-US" sz="1800" dirty="0">
                <a:ea typeface="+mn-lt"/>
                <a:cs typeface="+mn-lt"/>
              </a:rPr>
              <a:t> x, text;</a:t>
            </a:r>
            <a:endParaRPr lang="en-US" sz="1800" dirty="0">
              <a:cs typeface="Calibri"/>
            </a:endParaRPr>
          </a:p>
          <a:p>
            <a:pPr marL="0" indent="0">
              <a:buNone/>
            </a:pPr>
            <a:r>
              <a:rPr lang="en-US" sz="1800" dirty="0">
                <a:ea typeface="+mn-lt"/>
                <a:cs typeface="+mn-lt"/>
              </a:rPr>
              <a:t>  // Get the value of the input field with id="numb"</a:t>
            </a:r>
            <a:endParaRPr lang="en-US" sz="1800" dirty="0">
              <a:cs typeface="Calibri"/>
            </a:endParaRPr>
          </a:p>
          <a:p>
            <a:pPr marL="0" indent="0">
              <a:buNone/>
            </a:pPr>
            <a:r>
              <a:rPr lang="en-US" sz="1800" dirty="0">
                <a:ea typeface="+mn-lt"/>
                <a:cs typeface="+mn-lt"/>
              </a:rPr>
              <a:t>  x = </a:t>
            </a:r>
            <a:r>
              <a:rPr lang="en-US" sz="1800" dirty="0" err="1">
                <a:ea typeface="+mn-lt"/>
                <a:cs typeface="+mn-lt"/>
              </a:rPr>
              <a:t>document.getElementById</a:t>
            </a:r>
            <a:r>
              <a:rPr lang="en-US" sz="1800" dirty="0">
                <a:ea typeface="+mn-lt"/>
                <a:cs typeface="+mn-lt"/>
              </a:rPr>
              <a:t>("numb").value;</a:t>
            </a:r>
            <a:endParaRPr lang="en-US" sz="1800" dirty="0">
              <a:cs typeface="Calibri"/>
            </a:endParaRPr>
          </a:p>
          <a:p>
            <a:pPr marL="0" indent="0">
              <a:buNone/>
            </a:pPr>
            <a:r>
              <a:rPr lang="en-US" sz="1800" dirty="0">
                <a:ea typeface="+mn-lt"/>
                <a:cs typeface="+mn-lt"/>
              </a:rPr>
              <a:t> // If x is Not a Number or less than one or greater than 10</a:t>
            </a:r>
            <a:endParaRPr lang="en-US" sz="1800" dirty="0">
              <a:cs typeface="Calibri"/>
            </a:endParaRPr>
          </a:p>
          <a:p>
            <a:pPr marL="0" indent="0">
              <a:buNone/>
            </a:pPr>
            <a:r>
              <a:rPr lang="en-US" sz="1800" dirty="0">
                <a:ea typeface="+mn-lt"/>
                <a:cs typeface="+mn-lt"/>
              </a:rPr>
              <a:t> if (</a:t>
            </a:r>
            <a:r>
              <a:rPr lang="en-US" sz="1800" dirty="0" err="1">
                <a:ea typeface="+mn-lt"/>
                <a:cs typeface="+mn-lt"/>
              </a:rPr>
              <a:t>isNaN</a:t>
            </a:r>
            <a:r>
              <a:rPr lang="en-US" sz="1800" dirty="0">
                <a:ea typeface="+mn-lt"/>
                <a:cs typeface="+mn-lt"/>
              </a:rPr>
              <a:t>(x) || x &lt; 1 || x &gt; 10) {</a:t>
            </a:r>
            <a:endParaRPr lang="en-US" sz="1800" dirty="0">
              <a:cs typeface="Calibri"/>
            </a:endParaRPr>
          </a:p>
          <a:p>
            <a:pPr marL="0" indent="0">
              <a:buNone/>
            </a:pPr>
            <a:r>
              <a:rPr lang="en-US" sz="1800" dirty="0">
                <a:ea typeface="+mn-lt"/>
                <a:cs typeface="+mn-lt"/>
              </a:rPr>
              <a:t>  text = "Input not valid";</a:t>
            </a:r>
            <a:endParaRPr lang="en-US" sz="1800" dirty="0">
              <a:cs typeface="Calibri"/>
            </a:endParaRPr>
          </a:p>
          <a:p>
            <a:pPr marL="0" indent="0">
              <a:buNone/>
            </a:pPr>
            <a:r>
              <a:rPr lang="en-US" sz="1800" dirty="0">
                <a:ea typeface="+mn-lt"/>
                <a:cs typeface="+mn-lt"/>
              </a:rPr>
              <a:t>  } else {</a:t>
            </a:r>
            <a:endParaRPr lang="en-US" sz="1800" dirty="0">
              <a:cs typeface="Calibri"/>
            </a:endParaRPr>
          </a:p>
          <a:p>
            <a:pPr marL="0" indent="0">
              <a:buNone/>
            </a:pPr>
            <a:r>
              <a:rPr lang="en-US" sz="1800" dirty="0">
                <a:ea typeface="+mn-lt"/>
                <a:cs typeface="+mn-lt"/>
              </a:rPr>
              <a:t>   text = "Input OK";</a:t>
            </a:r>
            <a:endParaRPr lang="en-US" sz="1800" dirty="0">
              <a:cs typeface="Calibri"/>
            </a:endParaRPr>
          </a:p>
          <a:p>
            <a:pPr marL="0" indent="0">
              <a:buNone/>
            </a:pPr>
            <a:r>
              <a:rPr lang="en-US" sz="1800" dirty="0">
                <a:ea typeface="+mn-lt"/>
                <a:cs typeface="+mn-lt"/>
              </a:rPr>
              <a:t> }</a:t>
            </a:r>
            <a:endParaRPr lang="en-US" sz="1800" dirty="0">
              <a:cs typeface="Calibri"/>
            </a:endParaRPr>
          </a:p>
          <a:p>
            <a:pPr marL="0" indent="0">
              <a:buNone/>
            </a:pPr>
            <a:r>
              <a:rPr lang="en-US" sz="1800" dirty="0">
                <a:ea typeface="+mn-lt"/>
                <a:cs typeface="+mn-lt"/>
              </a:rPr>
              <a:t> </a:t>
            </a:r>
            <a:r>
              <a:rPr lang="en-US" sz="1800" dirty="0" err="1">
                <a:ea typeface="+mn-lt"/>
                <a:cs typeface="+mn-lt"/>
              </a:rPr>
              <a:t>document.getElementById</a:t>
            </a:r>
            <a:r>
              <a:rPr lang="en-US" sz="1800" dirty="0">
                <a:ea typeface="+mn-lt"/>
                <a:cs typeface="+mn-lt"/>
              </a:rPr>
              <a:t>("demo").</a:t>
            </a:r>
            <a:r>
              <a:rPr lang="en-US" sz="1800" dirty="0" err="1">
                <a:ea typeface="+mn-lt"/>
                <a:cs typeface="+mn-lt"/>
              </a:rPr>
              <a:t>innerHTML</a:t>
            </a:r>
            <a:r>
              <a:rPr lang="en-US" sz="1800" dirty="0">
                <a:ea typeface="+mn-lt"/>
                <a:cs typeface="+mn-lt"/>
              </a:rPr>
              <a:t> = text;</a:t>
            </a:r>
            <a:endParaRPr lang="en-US" sz="1800" dirty="0">
              <a:cs typeface="Calibri"/>
            </a:endParaRPr>
          </a:p>
          <a:p>
            <a:pPr marL="0" indent="0">
              <a:buNone/>
            </a:pPr>
            <a:r>
              <a:rPr lang="en-US" sz="1800" dirty="0">
                <a:ea typeface="+mn-lt"/>
                <a:cs typeface="+mn-lt"/>
              </a:rPr>
              <a:t>}</a:t>
            </a:r>
            <a:endParaRPr lang="en-US" sz="1800" dirty="0">
              <a:cs typeface="Calibri"/>
            </a:endParaRPr>
          </a:p>
          <a:p>
            <a:pPr marL="0" indent="0">
              <a:buNone/>
            </a:pPr>
            <a:r>
              <a:rPr lang="en-US" sz="1800" dirty="0">
                <a:ea typeface="+mn-lt"/>
                <a:cs typeface="+mn-lt"/>
              </a:rPr>
              <a:t>&lt;/script&gt;</a:t>
            </a:r>
            <a:endParaRPr lang="en-US" sz="1800" dirty="0">
              <a:cs typeface="Calibri"/>
            </a:endParaRPr>
          </a:p>
          <a:p>
            <a:pPr marL="0" indent="0">
              <a:buNone/>
            </a:pPr>
            <a:r>
              <a:rPr lang="en-US" sz="1800" dirty="0">
                <a:ea typeface="+mn-lt"/>
                <a:cs typeface="+mn-lt"/>
              </a:rPr>
              <a:t>&lt;/body&gt;</a:t>
            </a:r>
            <a:endParaRPr lang="en-US" sz="1800" dirty="0">
              <a:cs typeface="Calibri"/>
            </a:endParaRPr>
          </a:p>
          <a:p>
            <a:pPr marL="0" indent="0">
              <a:buNone/>
            </a:pPr>
            <a:r>
              <a:rPr lang="en-US" sz="1800" dirty="0">
                <a:ea typeface="+mn-lt"/>
                <a:cs typeface="+mn-lt"/>
              </a:rPr>
              <a:t>&lt;/html&gt; </a:t>
            </a:r>
            <a:endParaRPr lang="en-US" dirty="0">
              <a:cs typeface="Calibri" panose="020F0502020204030204"/>
            </a:endParaRPr>
          </a:p>
        </p:txBody>
      </p:sp>
      <p:sp>
        <p:nvSpPr>
          <p:cNvPr id="4" name="Content Placeholder 3"/>
          <p:cNvSpPr>
            <a:spLocks noGrp="1"/>
          </p:cNvSpPr>
          <p:nvPr>
            <p:ph sz="half" idx="2"/>
          </p:nvPr>
        </p:nvSpPr>
        <p:spPr/>
        <p:txBody>
          <a:bodyPr>
            <a:noAutofit/>
          </a:bodyPr>
          <a:lstStyle/>
          <a:p>
            <a:r>
              <a:rPr lang="en-GB" sz="1800" dirty="0"/>
              <a:t>Note:</a:t>
            </a:r>
          </a:p>
          <a:p>
            <a:pPr lvl="1"/>
            <a:r>
              <a:rPr lang="en-GB" sz="1500" dirty="0"/>
              <a:t>This uses a function called by </a:t>
            </a:r>
            <a:r>
              <a:rPr lang="en-GB" sz="1500" dirty="0" err="1"/>
              <a:t>onclick</a:t>
            </a:r>
            <a:endParaRPr lang="en-GB" sz="1500" dirty="0"/>
          </a:p>
          <a:p>
            <a:pPr lvl="1"/>
            <a:endParaRPr lang="en-GB" sz="1500" dirty="0"/>
          </a:p>
          <a:p>
            <a:pPr lvl="1"/>
            <a:r>
              <a:rPr lang="en-GB" sz="1500" dirty="0" err="1"/>
              <a:t>NaN</a:t>
            </a:r>
            <a:r>
              <a:rPr lang="en-GB" sz="1500" dirty="0"/>
              <a:t> tests for the variable not being a number</a:t>
            </a:r>
          </a:p>
          <a:p>
            <a:pPr lvl="1"/>
            <a:endParaRPr lang="en-GB" sz="1500" dirty="0"/>
          </a:p>
          <a:p>
            <a:pPr lvl="1"/>
            <a:r>
              <a:rPr lang="en-GB" sz="1500" dirty="0"/>
              <a:t>|| means OR</a:t>
            </a:r>
          </a:p>
          <a:p>
            <a:pPr lvl="1"/>
            <a:endParaRPr lang="en-GB" sz="1500" dirty="0"/>
          </a:p>
          <a:p>
            <a:pPr lvl="1"/>
            <a:r>
              <a:rPr lang="en-GB" sz="1500" dirty="0"/>
              <a:t>If … then … else used</a:t>
            </a:r>
          </a:p>
        </p:txBody>
      </p:sp>
    </p:spTree>
    <p:extLst>
      <p:ext uri="{BB962C8B-B14F-4D97-AF65-F5344CB8AC3E}">
        <p14:creationId xmlns:p14="http://schemas.microsoft.com/office/powerpoint/2010/main" val="391632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p:txBody>
          <a:bodyPr>
            <a:normAutofit/>
          </a:bodyPr>
          <a:lstStyle/>
          <a:p>
            <a:r>
              <a:rPr lang="en-US" b="0" dirty="0"/>
              <a:t>JavaScript Can Validate Text Input</a:t>
            </a:r>
            <a:endParaRPr lang="en-US" dirty="0"/>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sz="half" idx="1"/>
          </p:nvPr>
        </p:nvSpPr>
        <p:spPr/>
        <p:txBody>
          <a:bodyPr vert="horz" lIns="91440" tIns="45720" rIns="91440" bIns="45720" rtlCol="0" anchor="t">
            <a:normAutofit fontScale="55000" lnSpcReduction="20000"/>
          </a:bodyPr>
          <a:lstStyle/>
          <a:p>
            <a:pPr marL="0" indent="0">
              <a:buNone/>
            </a:pPr>
            <a:r>
              <a:rPr lang="en-US" sz="1800" dirty="0">
                <a:ea typeface="+mn-lt"/>
                <a:cs typeface="+mn-lt"/>
              </a:rPr>
              <a:t>&lt;!DOCTYPE html&gt;</a:t>
            </a:r>
          </a:p>
          <a:p>
            <a:pPr marL="0" indent="0">
              <a:buNone/>
            </a:pPr>
            <a:r>
              <a:rPr lang="en-US" sz="1800" dirty="0">
                <a:ea typeface="+mn-lt"/>
                <a:cs typeface="+mn-lt"/>
              </a:rPr>
              <a:t>&lt;html&gt;</a:t>
            </a:r>
          </a:p>
          <a:p>
            <a:pPr marL="0" indent="0">
              <a:buNone/>
            </a:pPr>
            <a:r>
              <a:rPr lang="en-US" sz="1800" dirty="0">
                <a:ea typeface="+mn-lt"/>
                <a:cs typeface="+mn-lt"/>
              </a:rPr>
              <a:t>&lt;head&gt;</a:t>
            </a:r>
          </a:p>
          <a:p>
            <a:pPr marL="0" indent="0">
              <a:buNone/>
            </a:pPr>
            <a:r>
              <a:rPr lang="en-US" sz="1800" dirty="0">
                <a:ea typeface="+mn-lt"/>
                <a:cs typeface="+mn-lt"/>
              </a:rPr>
              <a:t>&lt;script&gt;</a:t>
            </a:r>
          </a:p>
          <a:p>
            <a:pPr marL="0" indent="0">
              <a:buNone/>
            </a:pPr>
            <a:r>
              <a:rPr lang="en-US" sz="1800" dirty="0">
                <a:ea typeface="+mn-lt"/>
                <a:cs typeface="+mn-lt"/>
              </a:rPr>
              <a:t>function </a:t>
            </a:r>
            <a:r>
              <a:rPr lang="en-US" sz="1800" dirty="0" err="1">
                <a:ea typeface="+mn-lt"/>
                <a:cs typeface="+mn-lt"/>
              </a:rPr>
              <a:t>validateForm</a:t>
            </a:r>
            <a:r>
              <a:rPr lang="en-US" sz="1800" dirty="0">
                <a:ea typeface="+mn-lt"/>
                <a:cs typeface="+mn-lt"/>
              </a:rPr>
              <a:t>() {</a:t>
            </a:r>
          </a:p>
          <a:p>
            <a:pPr marL="0" indent="0">
              <a:buNone/>
            </a:pPr>
            <a:r>
              <a:rPr lang="en-US" sz="1800" dirty="0">
                <a:ea typeface="+mn-lt"/>
                <a:cs typeface="+mn-lt"/>
              </a:rPr>
              <a:t>  </a:t>
            </a:r>
            <a:r>
              <a:rPr lang="en-US" sz="1800" dirty="0" err="1">
                <a:ea typeface="+mn-lt"/>
                <a:cs typeface="+mn-lt"/>
              </a:rPr>
              <a:t>var</a:t>
            </a:r>
            <a:r>
              <a:rPr lang="en-US" sz="1800" dirty="0">
                <a:ea typeface="+mn-lt"/>
                <a:cs typeface="+mn-lt"/>
              </a:rPr>
              <a:t> x = </a:t>
            </a:r>
            <a:r>
              <a:rPr lang="en-US" sz="1800" dirty="0" err="1">
                <a:ea typeface="+mn-lt"/>
                <a:cs typeface="+mn-lt"/>
              </a:rPr>
              <a:t>document.forms</a:t>
            </a:r>
            <a:r>
              <a:rPr lang="en-US" sz="1800" dirty="0">
                <a:ea typeface="+mn-lt"/>
                <a:cs typeface="+mn-lt"/>
              </a:rPr>
              <a:t>["</a:t>
            </a:r>
            <a:r>
              <a:rPr lang="en-US" sz="1800" dirty="0" err="1">
                <a:ea typeface="+mn-lt"/>
                <a:cs typeface="+mn-lt"/>
              </a:rPr>
              <a:t>myForm</a:t>
            </a:r>
            <a:r>
              <a:rPr lang="en-US" sz="1800" dirty="0">
                <a:ea typeface="+mn-lt"/>
                <a:cs typeface="+mn-lt"/>
              </a:rPr>
              <a:t>"]["</a:t>
            </a:r>
            <a:r>
              <a:rPr lang="en-US" sz="1800" dirty="0" err="1">
                <a:ea typeface="+mn-lt"/>
                <a:cs typeface="+mn-lt"/>
              </a:rPr>
              <a:t>fname</a:t>
            </a:r>
            <a:r>
              <a:rPr lang="en-US" sz="1800" dirty="0">
                <a:ea typeface="+mn-lt"/>
                <a:cs typeface="+mn-lt"/>
              </a:rPr>
              <a:t>"].value;</a:t>
            </a:r>
          </a:p>
          <a:p>
            <a:pPr marL="0" indent="0">
              <a:buNone/>
            </a:pPr>
            <a:r>
              <a:rPr lang="en-US" sz="1800" dirty="0">
                <a:ea typeface="+mn-lt"/>
                <a:cs typeface="+mn-lt"/>
              </a:rPr>
              <a:t>  if (x == "") {</a:t>
            </a:r>
          </a:p>
          <a:p>
            <a:pPr marL="0" indent="0">
              <a:buNone/>
            </a:pPr>
            <a:r>
              <a:rPr lang="en-US" sz="1800" dirty="0">
                <a:ea typeface="+mn-lt"/>
                <a:cs typeface="+mn-lt"/>
              </a:rPr>
              <a:t>    alert("Name must be filled out");</a:t>
            </a:r>
          </a:p>
          <a:p>
            <a:pPr marL="0" indent="0">
              <a:buNone/>
            </a:pPr>
            <a:r>
              <a:rPr lang="en-US" sz="1800" dirty="0">
                <a:ea typeface="+mn-lt"/>
                <a:cs typeface="+mn-lt"/>
              </a:rPr>
              <a:t>    return false;</a:t>
            </a:r>
          </a:p>
          <a:p>
            <a:pPr marL="0" indent="0">
              <a:buNone/>
            </a:pPr>
            <a:r>
              <a:rPr lang="en-US" sz="1800" dirty="0">
                <a:ea typeface="+mn-lt"/>
                <a:cs typeface="+mn-lt"/>
              </a:rPr>
              <a:t>  }</a:t>
            </a:r>
          </a:p>
          <a:p>
            <a:pPr marL="0" indent="0">
              <a:buNone/>
            </a:pPr>
            <a:r>
              <a:rPr lang="en-US" sz="1800" dirty="0">
                <a:ea typeface="+mn-lt"/>
                <a:cs typeface="+mn-lt"/>
              </a:rPr>
              <a:t>}</a:t>
            </a:r>
          </a:p>
          <a:p>
            <a:pPr marL="0" indent="0">
              <a:buNone/>
            </a:pPr>
            <a:r>
              <a:rPr lang="en-US" sz="1800" dirty="0">
                <a:ea typeface="+mn-lt"/>
                <a:cs typeface="+mn-lt"/>
              </a:rPr>
              <a:t>&lt;/script&gt;</a:t>
            </a:r>
          </a:p>
          <a:p>
            <a:pPr marL="0" indent="0">
              <a:buNone/>
            </a:pPr>
            <a:r>
              <a:rPr lang="en-US" sz="1800" dirty="0">
                <a:ea typeface="+mn-lt"/>
                <a:cs typeface="+mn-lt"/>
              </a:rPr>
              <a:t>&lt;/head&gt;</a:t>
            </a:r>
          </a:p>
          <a:p>
            <a:pPr marL="0" indent="0">
              <a:buNone/>
            </a:pPr>
            <a:r>
              <a:rPr lang="en-US" sz="1800" dirty="0">
                <a:ea typeface="+mn-lt"/>
                <a:cs typeface="+mn-lt"/>
              </a:rPr>
              <a:t>&lt;body&gt;</a:t>
            </a:r>
          </a:p>
          <a:p>
            <a:pPr marL="0" indent="0">
              <a:buNone/>
            </a:pPr>
            <a:endParaRPr lang="en-US" sz="1800" dirty="0">
              <a:ea typeface="+mn-lt"/>
              <a:cs typeface="+mn-lt"/>
            </a:endParaRPr>
          </a:p>
          <a:p>
            <a:pPr marL="0" indent="0">
              <a:buNone/>
            </a:pPr>
            <a:r>
              <a:rPr lang="en-US" sz="1800" dirty="0">
                <a:ea typeface="+mn-lt"/>
                <a:cs typeface="+mn-lt"/>
              </a:rPr>
              <a:t>&lt;form name="</a:t>
            </a:r>
            <a:r>
              <a:rPr lang="en-US" sz="1800" dirty="0" err="1">
                <a:ea typeface="+mn-lt"/>
                <a:cs typeface="+mn-lt"/>
              </a:rPr>
              <a:t>myForm</a:t>
            </a:r>
            <a:r>
              <a:rPr lang="en-US" sz="1800" dirty="0">
                <a:ea typeface="+mn-lt"/>
                <a:cs typeface="+mn-lt"/>
              </a:rPr>
              <a:t>" action="/</a:t>
            </a:r>
            <a:r>
              <a:rPr lang="en-US" sz="1800" dirty="0" err="1">
                <a:ea typeface="+mn-lt"/>
                <a:cs typeface="+mn-lt"/>
              </a:rPr>
              <a:t>action_page.php</a:t>
            </a:r>
            <a:r>
              <a:rPr lang="en-US" sz="1800" dirty="0">
                <a:ea typeface="+mn-lt"/>
                <a:cs typeface="+mn-lt"/>
              </a:rPr>
              <a:t>" </a:t>
            </a:r>
            <a:r>
              <a:rPr lang="en-US" sz="1800" dirty="0" err="1">
                <a:ea typeface="+mn-lt"/>
                <a:cs typeface="+mn-lt"/>
              </a:rPr>
              <a:t>onsubmit</a:t>
            </a:r>
            <a:r>
              <a:rPr lang="en-US" sz="1800" dirty="0">
                <a:ea typeface="+mn-lt"/>
                <a:cs typeface="+mn-lt"/>
              </a:rPr>
              <a:t>="return </a:t>
            </a:r>
            <a:r>
              <a:rPr lang="en-US" sz="1800" dirty="0" err="1">
                <a:ea typeface="+mn-lt"/>
                <a:cs typeface="+mn-lt"/>
              </a:rPr>
              <a:t>validateForm</a:t>
            </a:r>
            <a:r>
              <a:rPr lang="en-US" sz="1800" dirty="0">
                <a:ea typeface="+mn-lt"/>
                <a:cs typeface="+mn-lt"/>
              </a:rPr>
              <a:t>()" method="post"&gt;</a:t>
            </a:r>
          </a:p>
          <a:p>
            <a:pPr marL="0" indent="0">
              <a:buNone/>
            </a:pPr>
            <a:r>
              <a:rPr lang="en-US" sz="1800" dirty="0">
                <a:ea typeface="+mn-lt"/>
                <a:cs typeface="+mn-lt"/>
              </a:rPr>
              <a:t>  Name: &lt;input type="text" name="</a:t>
            </a:r>
            <a:r>
              <a:rPr lang="en-US" sz="1800" dirty="0" err="1">
                <a:ea typeface="+mn-lt"/>
                <a:cs typeface="+mn-lt"/>
              </a:rPr>
              <a:t>fname</a:t>
            </a:r>
            <a:r>
              <a:rPr lang="en-US" sz="1800" dirty="0">
                <a:ea typeface="+mn-lt"/>
                <a:cs typeface="+mn-lt"/>
              </a:rPr>
              <a:t>"&gt;</a:t>
            </a:r>
          </a:p>
          <a:p>
            <a:pPr marL="0" indent="0">
              <a:buNone/>
            </a:pPr>
            <a:r>
              <a:rPr lang="en-US" sz="1800" dirty="0">
                <a:ea typeface="+mn-lt"/>
                <a:cs typeface="+mn-lt"/>
              </a:rPr>
              <a:t>  &lt;input type="submit" value="Submit"&gt;</a:t>
            </a:r>
          </a:p>
          <a:p>
            <a:pPr marL="0" indent="0">
              <a:buNone/>
            </a:pPr>
            <a:r>
              <a:rPr lang="en-US" sz="1800" dirty="0">
                <a:ea typeface="+mn-lt"/>
                <a:cs typeface="+mn-lt"/>
              </a:rPr>
              <a:t>&lt;/form&gt;</a:t>
            </a:r>
          </a:p>
          <a:p>
            <a:pPr marL="0" indent="0">
              <a:buNone/>
            </a:pPr>
            <a:endParaRPr lang="en-US" sz="1800" dirty="0">
              <a:ea typeface="+mn-lt"/>
              <a:cs typeface="+mn-lt"/>
            </a:endParaRPr>
          </a:p>
          <a:p>
            <a:pPr marL="0" indent="0">
              <a:buNone/>
            </a:pPr>
            <a:r>
              <a:rPr lang="en-US" sz="1800" dirty="0">
                <a:ea typeface="+mn-lt"/>
                <a:cs typeface="+mn-lt"/>
              </a:rPr>
              <a:t>&lt;/body&gt;</a:t>
            </a:r>
          </a:p>
          <a:p>
            <a:pPr marL="0" indent="0">
              <a:buNone/>
            </a:pPr>
            <a:r>
              <a:rPr lang="en-US" sz="1800" dirty="0">
                <a:ea typeface="+mn-lt"/>
                <a:cs typeface="+mn-lt"/>
              </a:rPr>
              <a:t>&lt;/html&gt;</a:t>
            </a:r>
            <a:endParaRPr lang="en-US" dirty="0">
              <a:cs typeface="Calibri" panose="020F0502020204030204"/>
            </a:endParaRPr>
          </a:p>
        </p:txBody>
      </p:sp>
      <p:sp>
        <p:nvSpPr>
          <p:cNvPr id="4" name="Content Placeholder 3"/>
          <p:cNvSpPr>
            <a:spLocks noGrp="1"/>
          </p:cNvSpPr>
          <p:nvPr>
            <p:ph sz="half" idx="2"/>
          </p:nvPr>
        </p:nvSpPr>
        <p:spPr/>
        <p:txBody>
          <a:bodyPr>
            <a:noAutofit/>
          </a:bodyPr>
          <a:lstStyle/>
          <a:p>
            <a:r>
              <a:rPr lang="en-GB" sz="1800" dirty="0"/>
              <a:t>Note:</a:t>
            </a:r>
          </a:p>
          <a:p>
            <a:pPr lvl="1"/>
            <a:r>
              <a:rPr lang="en-GB" sz="1500" dirty="0"/>
              <a:t>Form action will pass input to the server</a:t>
            </a:r>
          </a:p>
          <a:p>
            <a:pPr lvl="1"/>
            <a:r>
              <a:rPr lang="en-GB" sz="1500" dirty="0"/>
              <a:t>Due to cyber threats validation must be performed on the server as well as the browser</a:t>
            </a:r>
          </a:p>
          <a:p>
            <a:pPr lvl="1"/>
            <a:r>
              <a:rPr lang="en-GB" sz="1500" dirty="0"/>
              <a:t>Browser validation is fast</a:t>
            </a:r>
          </a:p>
          <a:p>
            <a:pPr lvl="1"/>
            <a:r>
              <a:rPr lang="en-GB" sz="1500" dirty="0"/>
              <a:t>When the submit button is pressed, the validate form function is called</a:t>
            </a:r>
          </a:p>
          <a:p>
            <a:pPr lvl="1"/>
            <a:r>
              <a:rPr lang="en-GB" sz="1500" dirty="0"/>
              <a:t>If it returns “false” the form is not submitted</a:t>
            </a:r>
          </a:p>
          <a:p>
            <a:pPr lvl="1"/>
            <a:r>
              <a:rPr lang="en-GB" sz="1500" dirty="0"/>
              <a:t>Alert presents the text in an alert box</a:t>
            </a:r>
          </a:p>
          <a:p>
            <a:pPr lvl="1"/>
            <a:endParaRPr lang="en-GB" sz="1500" dirty="0"/>
          </a:p>
        </p:txBody>
      </p:sp>
    </p:spTree>
    <p:extLst>
      <p:ext uri="{BB962C8B-B14F-4D97-AF65-F5344CB8AC3E}">
        <p14:creationId xmlns:p14="http://schemas.microsoft.com/office/powerpoint/2010/main" val="424115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p:txBody>
          <a:bodyPr>
            <a:normAutofit/>
          </a:bodyPr>
          <a:lstStyle/>
          <a:p>
            <a:r>
              <a:rPr lang="en-US" b="0" dirty="0"/>
              <a:t>JavaScript – multip</a:t>
            </a:r>
            <a:r>
              <a:rPr lang="en-US" dirty="0"/>
              <a:t>le validation</a:t>
            </a:r>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sz="half" idx="1"/>
          </p:nvPr>
        </p:nvSpPr>
        <p:spPr>
          <a:xfrm>
            <a:off x="838199" y="1825625"/>
            <a:ext cx="5979695" cy="4855076"/>
          </a:xfrm>
        </p:spPr>
        <p:txBody>
          <a:bodyPr vert="horz" lIns="91440" tIns="45720" rIns="91440" bIns="45720" rtlCol="0" anchor="t">
            <a:normAutofit fontScale="70000" lnSpcReduction="20000"/>
          </a:bodyPr>
          <a:lstStyle/>
          <a:p>
            <a:pPr marL="0" indent="0">
              <a:buNone/>
            </a:pP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!DOCTYPE</a:t>
            </a:r>
            <a:r>
              <a:rPr lang="en-GB" sz="1800" dirty="0">
                <a:solidFill>
                  <a:srgbClr val="FF0000"/>
                </a:solidFill>
                <a:latin typeface="Consolas" panose="020B0609020204030204" pitchFamily="49" charset="0"/>
              </a:rPr>
              <a:t> html</a:t>
            </a:r>
            <a:r>
              <a:rPr lang="en-GB" sz="1800" dirty="0">
                <a:solidFill>
                  <a:srgbClr val="0000CD"/>
                </a:solidFill>
                <a:latin typeface="Consolas" panose="020B0609020204030204" pitchFamily="49" charset="0"/>
              </a:rPr>
              <a:t>&gt;</a:t>
            </a: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html</a:t>
            </a:r>
            <a:r>
              <a:rPr lang="en-GB" sz="1800" dirty="0">
                <a:solidFill>
                  <a:srgbClr val="0000CD"/>
                </a:solidFill>
                <a:latin typeface="Consolas" panose="020B0609020204030204" pitchFamily="49" charset="0"/>
              </a:rPr>
              <a:t>&gt;</a:t>
            </a: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body</a:t>
            </a:r>
            <a:r>
              <a:rPr lang="en-GB" sz="1800" dirty="0">
                <a:solidFill>
                  <a:srgbClr val="0000CD"/>
                </a:solidFill>
                <a:latin typeface="Consolas" panose="020B0609020204030204" pitchFamily="49" charset="0"/>
              </a:rPr>
              <a:t>&gt;</a:t>
            </a:r>
            <a:br>
              <a:rPr lang="en-GB" sz="1800" dirty="0"/>
            </a:b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p</a:t>
            </a:r>
            <a:r>
              <a:rPr lang="en-GB" sz="1800" dirty="0">
                <a:solidFill>
                  <a:srgbClr val="0000CD"/>
                </a:solidFill>
                <a:latin typeface="Consolas" panose="020B0609020204030204" pitchFamily="49" charset="0"/>
              </a:rPr>
              <a:t>&gt;</a:t>
            </a:r>
            <a:r>
              <a:rPr lang="en-GB" sz="1800" dirty="0">
                <a:solidFill>
                  <a:srgbClr val="000000"/>
                </a:solidFill>
                <a:latin typeface="Consolas" panose="020B0609020204030204" pitchFamily="49" charset="0"/>
              </a:rPr>
              <a:t>Please input a number between 5 and 10:</a:t>
            </a: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/p</a:t>
            </a:r>
            <a:r>
              <a:rPr lang="en-GB" sz="1800" dirty="0">
                <a:solidFill>
                  <a:srgbClr val="0000CD"/>
                </a:solidFill>
                <a:latin typeface="Consolas" panose="020B0609020204030204" pitchFamily="49" charset="0"/>
              </a:rPr>
              <a:t>&gt;</a:t>
            </a:r>
            <a:br>
              <a:rPr lang="en-GB" sz="1800" dirty="0"/>
            </a:b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input</a:t>
            </a:r>
            <a:r>
              <a:rPr lang="en-GB" sz="1800" dirty="0">
                <a:solidFill>
                  <a:srgbClr val="FF0000"/>
                </a:solidFill>
                <a:latin typeface="Consolas" panose="020B0609020204030204" pitchFamily="49" charset="0"/>
              </a:rPr>
              <a:t> id</a:t>
            </a:r>
            <a:r>
              <a:rPr lang="en-GB" sz="1800" dirty="0">
                <a:solidFill>
                  <a:srgbClr val="0000CD"/>
                </a:solidFill>
                <a:latin typeface="Consolas" panose="020B0609020204030204" pitchFamily="49" charset="0"/>
              </a:rPr>
              <a:t>="demo"</a:t>
            </a:r>
            <a:r>
              <a:rPr lang="en-GB" sz="1800" dirty="0">
                <a:solidFill>
                  <a:srgbClr val="FF0000"/>
                </a:solidFill>
                <a:latin typeface="Consolas" panose="020B0609020204030204" pitchFamily="49" charset="0"/>
              </a:rPr>
              <a:t> type</a:t>
            </a:r>
            <a:r>
              <a:rPr lang="en-GB" sz="1800" dirty="0">
                <a:solidFill>
                  <a:srgbClr val="0000CD"/>
                </a:solidFill>
                <a:latin typeface="Consolas" panose="020B0609020204030204" pitchFamily="49" charset="0"/>
              </a:rPr>
              <a:t>="text"&gt;</a:t>
            </a: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button</a:t>
            </a:r>
            <a:r>
              <a:rPr lang="en-GB" sz="1800" dirty="0">
                <a:solidFill>
                  <a:srgbClr val="FF0000"/>
                </a:solidFill>
                <a:latin typeface="Consolas" panose="020B0609020204030204" pitchFamily="49" charset="0"/>
              </a:rPr>
              <a:t> type</a:t>
            </a:r>
            <a:r>
              <a:rPr lang="en-GB" sz="1800" dirty="0">
                <a:solidFill>
                  <a:srgbClr val="0000CD"/>
                </a:solidFill>
                <a:latin typeface="Consolas" panose="020B0609020204030204" pitchFamily="49" charset="0"/>
              </a:rPr>
              <a:t>="button"</a:t>
            </a:r>
            <a:r>
              <a:rPr lang="en-GB" sz="1800" dirty="0">
                <a:solidFill>
                  <a:srgbClr val="FF0000"/>
                </a:solidFill>
                <a:latin typeface="Consolas" panose="020B0609020204030204" pitchFamily="49" charset="0"/>
              </a:rPr>
              <a:t> </a:t>
            </a:r>
            <a:r>
              <a:rPr lang="en-GB" sz="1800" dirty="0" err="1">
                <a:solidFill>
                  <a:srgbClr val="FF0000"/>
                </a:solidFill>
                <a:latin typeface="Consolas" panose="020B0609020204030204" pitchFamily="49" charset="0"/>
              </a:rPr>
              <a:t>onclick</a:t>
            </a:r>
            <a:r>
              <a:rPr lang="en-GB" sz="1800" dirty="0">
                <a:solidFill>
                  <a:srgbClr val="0000CD"/>
                </a:solidFill>
                <a:latin typeface="Consolas" panose="020B0609020204030204" pitchFamily="49" charset="0"/>
              </a:rPr>
              <a:t>="</a:t>
            </a:r>
            <a:r>
              <a:rPr lang="en-GB" sz="1800" dirty="0" err="1">
                <a:solidFill>
                  <a:srgbClr val="0000CD"/>
                </a:solidFill>
                <a:latin typeface="Consolas" panose="020B0609020204030204" pitchFamily="49" charset="0"/>
              </a:rPr>
              <a:t>myFunction</a:t>
            </a:r>
            <a:r>
              <a:rPr lang="en-GB" sz="1800" dirty="0">
                <a:solidFill>
                  <a:srgbClr val="0000CD"/>
                </a:solidFill>
                <a:latin typeface="Consolas" panose="020B0609020204030204" pitchFamily="49" charset="0"/>
              </a:rPr>
              <a:t>()"&gt;</a:t>
            </a:r>
            <a:r>
              <a:rPr lang="en-GB" sz="1800" dirty="0">
                <a:solidFill>
                  <a:srgbClr val="000000"/>
                </a:solidFill>
                <a:latin typeface="Consolas" panose="020B0609020204030204" pitchFamily="49" charset="0"/>
              </a:rPr>
              <a:t>Test Input</a:t>
            </a: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/button</a:t>
            </a:r>
            <a:r>
              <a:rPr lang="en-GB" sz="1800" dirty="0">
                <a:solidFill>
                  <a:srgbClr val="0000CD"/>
                </a:solidFill>
                <a:latin typeface="Consolas" panose="020B0609020204030204" pitchFamily="49" charset="0"/>
              </a:rPr>
              <a:t>&gt;</a:t>
            </a: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p</a:t>
            </a:r>
            <a:r>
              <a:rPr lang="en-GB" sz="1800" dirty="0">
                <a:solidFill>
                  <a:srgbClr val="FF0000"/>
                </a:solidFill>
                <a:latin typeface="Consolas" panose="020B0609020204030204" pitchFamily="49" charset="0"/>
              </a:rPr>
              <a:t> id</a:t>
            </a:r>
            <a:r>
              <a:rPr lang="en-GB" sz="1800" dirty="0">
                <a:solidFill>
                  <a:srgbClr val="0000CD"/>
                </a:solidFill>
                <a:latin typeface="Consolas" panose="020B0609020204030204" pitchFamily="49" charset="0"/>
              </a:rPr>
              <a:t>="p01"&gt;&lt;</a:t>
            </a:r>
            <a:r>
              <a:rPr lang="en-GB" sz="1800" dirty="0">
                <a:solidFill>
                  <a:srgbClr val="A52A2A"/>
                </a:solidFill>
                <a:latin typeface="Consolas" panose="020B0609020204030204" pitchFamily="49" charset="0"/>
              </a:rPr>
              <a:t>/p</a:t>
            </a:r>
            <a:r>
              <a:rPr lang="en-GB" sz="1800" dirty="0">
                <a:solidFill>
                  <a:srgbClr val="0000CD"/>
                </a:solidFill>
                <a:latin typeface="Consolas" panose="020B0609020204030204" pitchFamily="49" charset="0"/>
              </a:rPr>
              <a:t>&gt;</a:t>
            </a:r>
            <a:br>
              <a:rPr lang="en-GB" sz="1800" dirty="0"/>
            </a:b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script</a:t>
            </a:r>
            <a:r>
              <a:rPr lang="en-GB" sz="1800" dirty="0">
                <a:solidFill>
                  <a:srgbClr val="0000CD"/>
                </a:solidFill>
                <a:latin typeface="Consolas" panose="020B0609020204030204" pitchFamily="49" charset="0"/>
              </a:rPr>
              <a:t>&gt;</a:t>
            </a:r>
            <a:br>
              <a:rPr lang="en-GB" sz="1800" dirty="0">
                <a:solidFill>
                  <a:srgbClr val="000000"/>
                </a:solidFill>
                <a:latin typeface="Consolas" panose="020B0609020204030204" pitchFamily="49" charset="0"/>
              </a:rPr>
            </a:br>
            <a:r>
              <a:rPr lang="en-GB" sz="1800" dirty="0">
                <a:solidFill>
                  <a:srgbClr val="0000CD"/>
                </a:solidFill>
                <a:latin typeface="Consolas" panose="020B0609020204030204" pitchFamily="49" charset="0"/>
              </a:rPr>
              <a:t>function</a:t>
            </a:r>
            <a:r>
              <a:rPr lang="en-GB" sz="1800" dirty="0">
                <a:solidFill>
                  <a:srgbClr val="000000"/>
                </a:solidFill>
                <a:latin typeface="Consolas" panose="020B0609020204030204" pitchFamily="49" charset="0"/>
              </a:rPr>
              <a:t> </a:t>
            </a:r>
            <a:r>
              <a:rPr lang="en-GB" sz="1800" dirty="0" err="1">
                <a:solidFill>
                  <a:srgbClr val="000000"/>
                </a:solidFill>
                <a:latin typeface="Consolas" panose="020B0609020204030204" pitchFamily="49" charset="0"/>
              </a:rPr>
              <a:t>myFunction</a:t>
            </a:r>
            <a:r>
              <a:rPr lang="en-GB" sz="1800" dirty="0">
                <a:solidFill>
                  <a:srgbClr val="000000"/>
                </a:solidFill>
                <a:latin typeface="Consolas" panose="020B0609020204030204" pitchFamily="49" charset="0"/>
              </a:rPr>
              <a:t>() {</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err="1">
                <a:solidFill>
                  <a:srgbClr val="0000CD"/>
                </a:solidFill>
                <a:latin typeface="Consolas" panose="020B0609020204030204" pitchFamily="49" charset="0"/>
              </a:rPr>
              <a:t>var</a:t>
            </a:r>
            <a:r>
              <a:rPr lang="en-GB" sz="1800" dirty="0">
                <a:solidFill>
                  <a:srgbClr val="000000"/>
                </a:solidFill>
                <a:latin typeface="Consolas" panose="020B0609020204030204" pitchFamily="49" charset="0"/>
              </a:rPr>
              <a:t> message, x;</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message = </a:t>
            </a:r>
            <a:r>
              <a:rPr lang="en-GB" sz="1800" dirty="0" err="1">
                <a:solidFill>
                  <a:srgbClr val="000000"/>
                </a:solidFill>
                <a:latin typeface="Consolas" panose="020B0609020204030204" pitchFamily="49" charset="0"/>
              </a:rPr>
              <a:t>document.getElementById</a:t>
            </a:r>
            <a:r>
              <a:rPr lang="en-GB" sz="1800" dirty="0">
                <a:solidFill>
                  <a:srgbClr val="000000"/>
                </a:solidFill>
                <a:latin typeface="Consolas" panose="020B0609020204030204" pitchFamily="49" charset="0"/>
              </a:rPr>
              <a:t>(</a:t>
            </a:r>
            <a:r>
              <a:rPr lang="en-GB" sz="1800" dirty="0">
                <a:solidFill>
                  <a:srgbClr val="A52A2A"/>
                </a:solidFill>
                <a:latin typeface="Consolas" panose="020B0609020204030204" pitchFamily="49" charset="0"/>
              </a:rPr>
              <a:t>"p01"</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err="1">
                <a:solidFill>
                  <a:srgbClr val="000000"/>
                </a:solidFill>
                <a:latin typeface="Consolas" panose="020B0609020204030204" pitchFamily="49" charset="0"/>
              </a:rPr>
              <a:t>message.innerHTML</a:t>
            </a:r>
            <a:r>
              <a:rPr lang="en-GB" sz="1800" dirty="0">
                <a:solidFill>
                  <a:srgbClr val="000000"/>
                </a:solidFill>
                <a:latin typeface="Consolas" panose="020B0609020204030204" pitchFamily="49" charset="0"/>
              </a:rPr>
              <a:t> = </a:t>
            </a:r>
            <a:r>
              <a:rPr lang="en-GB" sz="1800" dirty="0">
                <a:solidFill>
                  <a:srgbClr val="A52A2A"/>
                </a:solidFill>
                <a:latin typeface="Consolas" panose="020B0609020204030204" pitchFamily="49" charset="0"/>
              </a:rPr>
              <a:t>""</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x = </a:t>
            </a:r>
            <a:r>
              <a:rPr lang="en-GB" sz="1800" dirty="0" err="1">
                <a:solidFill>
                  <a:srgbClr val="000000"/>
                </a:solidFill>
                <a:latin typeface="Consolas" panose="020B0609020204030204" pitchFamily="49" charset="0"/>
              </a:rPr>
              <a:t>document.getElementById</a:t>
            </a:r>
            <a:r>
              <a:rPr lang="en-GB" sz="1800" dirty="0">
                <a:solidFill>
                  <a:srgbClr val="000000"/>
                </a:solidFill>
                <a:latin typeface="Consolas" panose="020B0609020204030204" pitchFamily="49" charset="0"/>
              </a:rPr>
              <a:t>(</a:t>
            </a:r>
            <a:r>
              <a:rPr lang="en-GB" sz="1800" dirty="0">
                <a:solidFill>
                  <a:srgbClr val="A52A2A"/>
                </a:solidFill>
                <a:latin typeface="Consolas" panose="020B0609020204030204" pitchFamily="49" charset="0"/>
              </a:rPr>
              <a:t>"demo"</a:t>
            </a:r>
            <a:r>
              <a:rPr lang="en-GB" sz="1800" dirty="0">
                <a:solidFill>
                  <a:srgbClr val="000000"/>
                </a:solidFill>
                <a:latin typeface="Consolas" panose="020B0609020204030204" pitchFamily="49" charset="0"/>
              </a:rPr>
              <a:t>).value;</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try</a:t>
            </a:r>
            <a:r>
              <a:rPr lang="en-GB" sz="1800" dirty="0">
                <a:solidFill>
                  <a:srgbClr val="000000"/>
                </a:solidFill>
                <a:latin typeface="Consolas" panose="020B0609020204030204" pitchFamily="49" charset="0"/>
              </a:rPr>
              <a:t> {</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if</a:t>
            </a:r>
            <a:r>
              <a:rPr lang="en-GB" sz="1800" dirty="0">
                <a:solidFill>
                  <a:srgbClr val="000000"/>
                </a:solidFill>
                <a:latin typeface="Consolas" panose="020B0609020204030204" pitchFamily="49" charset="0"/>
              </a:rPr>
              <a:t>(x == </a:t>
            </a:r>
            <a:r>
              <a:rPr lang="en-GB" sz="1800" dirty="0">
                <a:solidFill>
                  <a:srgbClr val="A52A2A"/>
                </a:solidFill>
                <a:latin typeface="Consolas" panose="020B0609020204030204" pitchFamily="49" charset="0"/>
              </a:rPr>
              <a:t>""</a:t>
            </a: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throw</a:t>
            </a:r>
            <a:r>
              <a:rPr lang="en-GB" sz="1800" dirty="0">
                <a:solidFill>
                  <a:srgbClr val="000000"/>
                </a:solidFill>
                <a:latin typeface="Consolas" panose="020B0609020204030204" pitchFamily="49" charset="0"/>
              </a:rPr>
              <a:t> </a:t>
            </a:r>
            <a:r>
              <a:rPr lang="en-GB" sz="1800" dirty="0">
                <a:solidFill>
                  <a:srgbClr val="A52A2A"/>
                </a:solidFill>
                <a:latin typeface="Consolas" panose="020B0609020204030204" pitchFamily="49" charset="0"/>
              </a:rPr>
              <a:t>"empty"</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if</a:t>
            </a:r>
            <a:r>
              <a:rPr lang="en-GB" sz="1800" dirty="0">
                <a:solidFill>
                  <a:srgbClr val="000000"/>
                </a:solidFill>
                <a:latin typeface="Consolas" panose="020B0609020204030204" pitchFamily="49" charset="0"/>
              </a:rPr>
              <a:t>(</a:t>
            </a:r>
            <a:r>
              <a:rPr lang="en-GB" sz="1800" dirty="0" err="1">
                <a:solidFill>
                  <a:srgbClr val="000000"/>
                </a:solidFill>
                <a:latin typeface="Consolas" panose="020B0609020204030204" pitchFamily="49" charset="0"/>
              </a:rPr>
              <a:t>isNaN</a:t>
            </a:r>
            <a:r>
              <a:rPr lang="en-GB" sz="1800" dirty="0">
                <a:solidFill>
                  <a:srgbClr val="000000"/>
                </a:solidFill>
                <a:latin typeface="Consolas" panose="020B0609020204030204" pitchFamily="49" charset="0"/>
              </a:rPr>
              <a:t>(x)) </a:t>
            </a:r>
            <a:r>
              <a:rPr lang="en-GB" sz="1800" dirty="0">
                <a:solidFill>
                  <a:srgbClr val="0000CD"/>
                </a:solidFill>
                <a:latin typeface="Consolas" panose="020B0609020204030204" pitchFamily="49" charset="0"/>
              </a:rPr>
              <a:t>throw</a:t>
            </a:r>
            <a:r>
              <a:rPr lang="en-GB" sz="1800" dirty="0">
                <a:solidFill>
                  <a:srgbClr val="000000"/>
                </a:solidFill>
                <a:latin typeface="Consolas" panose="020B0609020204030204" pitchFamily="49" charset="0"/>
              </a:rPr>
              <a:t> </a:t>
            </a:r>
            <a:r>
              <a:rPr lang="en-GB" sz="1800" dirty="0">
                <a:solidFill>
                  <a:srgbClr val="A52A2A"/>
                </a:solidFill>
                <a:latin typeface="Consolas" panose="020B0609020204030204" pitchFamily="49" charset="0"/>
              </a:rPr>
              <a:t>"not a number"</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x = Number(x);</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if</a:t>
            </a:r>
            <a:r>
              <a:rPr lang="en-GB" sz="1800" dirty="0">
                <a:solidFill>
                  <a:srgbClr val="000000"/>
                </a:solidFill>
                <a:latin typeface="Consolas" panose="020B0609020204030204" pitchFamily="49" charset="0"/>
              </a:rPr>
              <a:t>(x &lt; </a:t>
            </a:r>
            <a:r>
              <a:rPr lang="en-GB" sz="1800" dirty="0">
                <a:solidFill>
                  <a:srgbClr val="FF0000"/>
                </a:solidFill>
                <a:latin typeface="Consolas" panose="020B0609020204030204" pitchFamily="49" charset="0"/>
              </a:rPr>
              <a:t>5</a:t>
            </a: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throw</a:t>
            </a:r>
            <a:r>
              <a:rPr lang="en-GB" sz="1800" dirty="0">
                <a:solidFill>
                  <a:srgbClr val="000000"/>
                </a:solidFill>
                <a:latin typeface="Consolas" panose="020B0609020204030204" pitchFamily="49" charset="0"/>
              </a:rPr>
              <a:t> </a:t>
            </a:r>
            <a:r>
              <a:rPr lang="en-GB" sz="1800" dirty="0">
                <a:solidFill>
                  <a:srgbClr val="A52A2A"/>
                </a:solidFill>
                <a:latin typeface="Consolas" panose="020B0609020204030204" pitchFamily="49" charset="0"/>
              </a:rPr>
              <a:t>"too low"</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if</a:t>
            </a:r>
            <a:r>
              <a:rPr lang="en-GB" sz="1800" dirty="0">
                <a:solidFill>
                  <a:srgbClr val="000000"/>
                </a:solidFill>
                <a:latin typeface="Consolas" panose="020B0609020204030204" pitchFamily="49" charset="0"/>
              </a:rPr>
              <a:t>(x &gt; </a:t>
            </a:r>
            <a:r>
              <a:rPr lang="en-GB" sz="1800" dirty="0">
                <a:solidFill>
                  <a:srgbClr val="FF0000"/>
                </a:solidFill>
                <a:latin typeface="Consolas" panose="020B0609020204030204" pitchFamily="49" charset="0"/>
              </a:rPr>
              <a:t>10</a:t>
            </a: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throw</a:t>
            </a:r>
            <a:r>
              <a:rPr lang="en-GB" sz="1800" dirty="0">
                <a:solidFill>
                  <a:srgbClr val="000000"/>
                </a:solidFill>
                <a:latin typeface="Consolas" panose="020B0609020204030204" pitchFamily="49" charset="0"/>
              </a:rPr>
              <a:t> </a:t>
            </a:r>
            <a:r>
              <a:rPr lang="en-GB" sz="1800" dirty="0">
                <a:solidFill>
                  <a:srgbClr val="A52A2A"/>
                </a:solidFill>
                <a:latin typeface="Consolas" panose="020B0609020204030204" pitchFamily="49" charset="0"/>
              </a:rPr>
              <a:t>"too high"</a:t>
            </a: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a:solidFill>
                  <a:srgbClr val="0000CD"/>
                </a:solidFill>
                <a:latin typeface="Consolas" panose="020B0609020204030204" pitchFamily="49" charset="0"/>
              </a:rPr>
              <a:t>catch</a:t>
            </a:r>
            <a:r>
              <a:rPr lang="en-GB" sz="1800" dirty="0">
                <a:solidFill>
                  <a:srgbClr val="000000"/>
                </a:solidFill>
                <a:latin typeface="Consolas" panose="020B0609020204030204" pitchFamily="49" charset="0"/>
              </a:rPr>
              <a:t>(err) {</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r>
              <a:rPr lang="en-GB" sz="1800" dirty="0" err="1">
                <a:solidFill>
                  <a:srgbClr val="000000"/>
                </a:solidFill>
                <a:latin typeface="Consolas" panose="020B0609020204030204" pitchFamily="49" charset="0"/>
              </a:rPr>
              <a:t>message.innerHTML</a:t>
            </a:r>
            <a:r>
              <a:rPr lang="en-GB" sz="1800" dirty="0">
                <a:solidFill>
                  <a:srgbClr val="000000"/>
                </a:solidFill>
                <a:latin typeface="Consolas" panose="020B0609020204030204" pitchFamily="49" charset="0"/>
              </a:rPr>
              <a:t> = </a:t>
            </a:r>
            <a:r>
              <a:rPr lang="en-GB" sz="1800" dirty="0">
                <a:solidFill>
                  <a:srgbClr val="A52A2A"/>
                </a:solidFill>
                <a:latin typeface="Consolas" panose="020B0609020204030204" pitchFamily="49" charset="0"/>
              </a:rPr>
              <a:t>"Input is "</a:t>
            </a:r>
            <a:r>
              <a:rPr lang="en-GB" sz="1800" dirty="0">
                <a:solidFill>
                  <a:srgbClr val="000000"/>
                </a:solidFill>
                <a:latin typeface="Consolas" panose="020B0609020204030204" pitchFamily="49" charset="0"/>
              </a:rPr>
              <a:t> + err;</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  }</a:t>
            </a:r>
            <a:br>
              <a:rPr lang="en-GB" sz="1800" dirty="0">
                <a:solidFill>
                  <a:srgbClr val="000000"/>
                </a:solidFill>
                <a:latin typeface="Consolas" panose="020B0609020204030204" pitchFamily="49" charset="0"/>
              </a:rPr>
            </a:br>
            <a:r>
              <a:rPr lang="en-GB" sz="1800" dirty="0">
                <a:solidFill>
                  <a:srgbClr val="000000"/>
                </a:solidFill>
                <a:latin typeface="Consolas" panose="020B0609020204030204" pitchFamily="49" charset="0"/>
              </a:rPr>
              <a:t>}</a:t>
            </a:r>
            <a:br>
              <a:rPr lang="en-GB" sz="1800" dirty="0">
                <a:solidFill>
                  <a:srgbClr val="000000"/>
                </a:solidFill>
                <a:latin typeface="Consolas" panose="020B0609020204030204" pitchFamily="49" charset="0"/>
              </a:rPr>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/script</a:t>
            </a:r>
            <a:r>
              <a:rPr lang="en-GB" sz="1800" dirty="0">
                <a:solidFill>
                  <a:srgbClr val="0000CD"/>
                </a:solidFill>
                <a:latin typeface="Consolas" panose="020B0609020204030204" pitchFamily="49" charset="0"/>
              </a:rPr>
              <a:t>&gt;</a:t>
            </a:r>
            <a:br>
              <a:rPr lang="en-GB" sz="1800" dirty="0"/>
            </a:b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/body</a:t>
            </a:r>
            <a:r>
              <a:rPr lang="en-GB" sz="1800" dirty="0">
                <a:solidFill>
                  <a:srgbClr val="0000CD"/>
                </a:solidFill>
                <a:latin typeface="Consolas" panose="020B0609020204030204" pitchFamily="49" charset="0"/>
              </a:rPr>
              <a:t>&gt;</a:t>
            </a:r>
            <a:br>
              <a:rPr lang="en-GB" sz="1800" dirty="0"/>
            </a:br>
            <a:r>
              <a:rPr lang="en-GB" sz="1800" dirty="0">
                <a:solidFill>
                  <a:srgbClr val="0000CD"/>
                </a:solidFill>
                <a:latin typeface="Consolas" panose="020B0609020204030204" pitchFamily="49" charset="0"/>
              </a:rPr>
              <a:t>&lt;</a:t>
            </a:r>
            <a:r>
              <a:rPr lang="en-GB" sz="1800" dirty="0">
                <a:solidFill>
                  <a:srgbClr val="A52A2A"/>
                </a:solidFill>
                <a:latin typeface="Consolas" panose="020B0609020204030204" pitchFamily="49" charset="0"/>
              </a:rPr>
              <a:t>/html</a:t>
            </a:r>
            <a:r>
              <a:rPr lang="en-GB" sz="1800" dirty="0">
                <a:solidFill>
                  <a:srgbClr val="0000CD"/>
                </a:solidFill>
                <a:latin typeface="Consolas" panose="020B0609020204030204" pitchFamily="49" charset="0"/>
              </a:rPr>
              <a:t>&gt;</a:t>
            </a:r>
            <a:endParaRPr lang="en-US" dirty="0">
              <a:cs typeface="Calibri" panose="020F0502020204030204"/>
            </a:endParaRPr>
          </a:p>
        </p:txBody>
      </p:sp>
      <p:sp>
        <p:nvSpPr>
          <p:cNvPr id="4" name="Content Placeholder 3"/>
          <p:cNvSpPr>
            <a:spLocks noGrp="1"/>
          </p:cNvSpPr>
          <p:nvPr>
            <p:ph sz="half" idx="2"/>
          </p:nvPr>
        </p:nvSpPr>
        <p:spPr>
          <a:xfrm>
            <a:off x="6817894" y="1825625"/>
            <a:ext cx="4487781" cy="4855076"/>
          </a:xfrm>
        </p:spPr>
        <p:txBody>
          <a:bodyPr>
            <a:noAutofit/>
          </a:bodyPr>
          <a:lstStyle/>
          <a:p>
            <a:r>
              <a:rPr lang="en-GB" sz="1800" dirty="0"/>
              <a:t>Note:</a:t>
            </a:r>
          </a:p>
          <a:p>
            <a:pPr lvl="1"/>
            <a:r>
              <a:rPr lang="en-GB" sz="1500" dirty="0" err="1">
                <a:solidFill>
                  <a:srgbClr val="FF0000"/>
                </a:solidFill>
              </a:rPr>
              <a:t>innerHTML</a:t>
            </a:r>
            <a:r>
              <a:rPr lang="en-GB" sz="1500" dirty="0"/>
              <a:t> changes the variable without refreshing the page</a:t>
            </a:r>
          </a:p>
          <a:p>
            <a:pPr lvl="1"/>
            <a:r>
              <a:rPr lang="en-GB" sz="1500" dirty="0">
                <a:solidFill>
                  <a:srgbClr val="FF0000"/>
                </a:solidFill>
              </a:rPr>
              <a:t>try </a:t>
            </a:r>
            <a:r>
              <a:rPr lang="en-GB" sz="1500" dirty="0"/>
              <a:t>tests the block of code for errors</a:t>
            </a:r>
          </a:p>
          <a:p>
            <a:pPr lvl="1"/>
            <a:r>
              <a:rPr lang="en-GB" sz="1500" dirty="0">
                <a:solidFill>
                  <a:srgbClr val="FF0000"/>
                </a:solidFill>
              </a:rPr>
              <a:t>throw </a:t>
            </a:r>
            <a:r>
              <a:rPr lang="en-GB" sz="1500" dirty="0"/>
              <a:t>allows for custom errors (rather than just stopping execution)</a:t>
            </a:r>
          </a:p>
          <a:p>
            <a:pPr lvl="1"/>
            <a:r>
              <a:rPr lang="en-GB" sz="1500" dirty="0">
                <a:solidFill>
                  <a:srgbClr val="FF0000"/>
                </a:solidFill>
              </a:rPr>
              <a:t>catch </a:t>
            </a:r>
            <a:r>
              <a:rPr lang="en-GB" sz="1500" dirty="0"/>
              <a:t>allows error handling</a:t>
            </a:r>
          </a:p>
          <a:p>
            <a:pPr lvl="1"/>
            <a:r>
              <a:rPr lang="en-GB" sz="1500" dirty="0"/>
              <a:t>Observe the order of the tests</a:t>
            </a:r>
          </a:p>
          <a:p>
            <a:pPr lvl="1"/>
            <a:r>
              <a:rPr lang="en-GB" sz="1500" dirty="0"/>
              <a:t>What gets thrown is the string (</a:t>
            </a:r>
            <a:r>
              <a:rPr lang="en-GB" sz="1500" dirty="0" err="1"/>
              <a:t>eg</a:t>
            </a:r>
            <a:r>
              <a:rPr lang="en-GB" sz="1500" dirty="0"/>
              <a:t> “</a:t>
            </a:r>
            <a:r>
              <a:rPr lang="en-GB" sz="1500" dirty="0">
                <a:solidFill>
                  <a:srgbClr val="FF0000"/>
                </a:solidFill>
              </a:rPr>
              <a:t>empty</a:t>
            </a:r>
            <a:r>
              <a:rPr lang="en-GB" sz="1500" dirty="0"/>
              <a:t>”) passed in the variable </a:t>
            </a:r>
            <a:r>
              <a:rPr lang="en-GB" sz="1500" dirty="0">
                <a:solidFill>
                  <a:srgbClr val="FF0000"/>
                </a:solidFill>
              </a:rPr>
              <a:t>err</a:t>
            </a:r>
          </a:p>
          <a:p>
            <a:pPr lvl="1"/>
            <a:r>
              <a:rPr lang="en-GB" sz="1500" dirty="0"/>
              <a:t>The use of concatenation </a:t>
            </a:r>
            <a:r>
              <a:rPr lang="en-GB" sz="1500" dirty="0">
                <a:solidFill>
                  <a:srgbClr val="FF0000"/>
                </a:solidFill>
              </a:rPr>
              <a:t>“Input is “ + err</a:t>
            </a:r>
          </a:p>
          <a:p>
            <a:pPr lvl="1"/>
            <a:endParaRPr lang="en-GB" sz="1500" dirty="0">
              <a:solidFill>
                <a:srgbClr val="FF0000"/>
              </a:solidFill>
            </a:endParaRPr>
          </a:p>
          <a:p>
            <a:pPr lvl="1"/>
            <a:r>
              <a:rPr lang="en-GB" sz="1500" dirty="0"/>
              <a:t>How would you make this work using the enter key as well as the button?</a:t>
            </a:r>
          </a:p>
          <a:p>
            <a:pPr lvl="2"/>
            <a:r>
              <a:rPr lang="en-GB" sz="1200" dirty="0"/>
              <a:t>Add an event listener</a:t>
            </a:r>
          </a:p>
          <a:p>
            <a:pPr lvl="2"/>
            <a:r>
              <a:rPr lang="en-GB" sz="1200" dirty="0"/>
              <a:t>Test for enter key’s value of 13</a:t>
            </a:r>
          </a:p>
        </p:txBody>
      </p:sp>
    </p:spTree>
    <p:extLst>
      <p:ext uri="{BB962C8B-B14F-4D97-AF65-F5344CB8AC3E}">
        <p14:creationId xmlns:p14="http://schemas.microsoft.com/office/powerpoint/2010/main" val="1659355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3C47-271A-4271-A518-88B71E02C3B6}"/>
              </a:ext>
            </a:extLst>
          </p:cNvPr>
          <p:cNvSpPr>
            <a:spLocks noGrp="1"/>
          </p:cNvSpPr>
          <p:nvPr>
            <p:ph type="title"/>
          </p:nvPr>
        </p:nvSpPr>
        <p:spPr/>
        <p:txBody>
          <a:bodyPr>
            <a:normAutofit/>
          </a:bodyPr>
          <a:lstStyle/>
          <a:p>
            <a:r>
              <a:rPr lang="en-US" b="0" dirty="0"/>
              <a:t>JavaScript – change styles</a:t>
            </a:r>
            <a:endParaRPr lang="en-US" dirty="0"/>
          </a:p>
        </p:txBody>
      </p:sp>
      <p:sp>
        <p:nvSpPr>
          <p:cNvPr id="3" name="Content Placeholder 2">
            <a:extLst>
              <a:ext uri="{FF2B5EF4-FFF2-40B4-BE49-F238E27FC236}">
                <a16:creationId xmlns:a16="http://schemas.microsoft.com/office/drawing/2014/main" id="{322010FE-C2C9-4481-8F47-E073761B6204}"/>
              </a:ext>
            </a:extLst>
          </p:cNvPr>
          <p:cNvSpPr>
            <a:spLocks noGrp="1"/>
          </p:cNvSpPr>
          <p:nvPr>
            <p:ph sz="half" idx="1"/>
          </p:nvPr>
        </p:nvSpPr>
        <p:spPr>
          <a:xfrm>
            <a:off x="838199" y="1825625"/>
            <a:ext cx="6332622" cy="4855076"/>
          </a:xfrm>
        </p:spPr>
        <p:txBody>
          <a:bodyPr vert="horz" lIns="91440" tIns="45720" rIns="91440" bIns="45720" rtlCol="0" anchor="t">
            <a:normAutofit fontScale="70000" lnSpcReduction="20000"/>
          </a:bodyPr>
          <a:lstStyle/>
          <a:p>
            <a:pPr marL="0" indent="0">
              <a:buNone/>
            </a:pPr>
            <a:r>
              <a:rPr lang="en-GB" sz="1800" dirty="0">
                <a:solidFill>
                  <a:srgbClr val="0070C0"/>
                </a:solidFill>
                <a:latin typeface="Consolas" panose="020B0609020204030204" pitchFamily="49" charset="0"/>
              </a:rPr>
              <a:t>&lt;!DOCTYPE html&gt;</a:t>
            </a:r>
          </a:p>
          <a:p>
            <a:pPr marL="0" indent="0">
              <a:buNone/>
            </a:pPr>
            <a:r>
              <a:rPr lang="en-GB" sz="1800" dirty="0">
                <a:solidFill>
                  <a:srgbClr val="0070C0"/>
                </a:solidFill>
                <a:latin typeface="Consolas" panose="020B0609020204030204" pitchFamily="49" charset="0"/>
              </a:rPr>
              <a:t>&lt;html&gt;</a:t>
            </a:r>
          </a:p>
          <a:p>
            <a:pPr marL="0" indent="0">
              <a:buNone/>
            </a:pPr>
            <a:r>
              <a:rPr lang="en-GB" sz="1800" dirty="0">
                <a:solidFill>
                  <a:srgbClr val="0070C0"/>
                </a:solidFill>
                <a:latin typeface="Consolas" panose="020B0609020204030204" pitchFamily="49" charset="0"/>
              </a:rPr>
              <a:t>&lt;body&gt;</a:t>
            </a:r>
          </a:p>
          <a:p>
            <a:pPr marL="0" indent="0">
              <a:buNone/>
            </a:pPr>
            <a:br>
              <a:rPr lang="en-GB" sz="1800" dirty="0">
                <a:solidFill>
                  <a:srgbClr val="0070C0"/>
                </a:solidFill>
                <a:latin typeface="Consolas" panose="020B0609020204030204" pitchFamily="49" charset="0"/>
              </a:rPr>
            </a:br>
            <a:r>
              <a:rPr lang="en-GB" sz="1800" dirty="0">
                <a:solidFill>
                  <a:srgbClr val="0070C0"/>
                </a:solidFill>
                <a:latin typeface="Consolas" panose="020B0609020204030204" pitchFamily="49" charset="0"/>
              </a:rPr>
              <a:t>&lt;</a:t>
            </a:r>
            <a:r>
              <a:rPr lang="en-GB" sz="1800" dirty="0">
                <a:latin typeface="Consolas" panose="020B0609020204030204" pitchFamily="49" charset="0"/>
              </a:rPr>
              <a:t>h1&gt;Change styles</a:t>
            </a:r>
            <a:r>
              <a:rPr lang="en-GB" sz="1800" dirty="0">
                <a:solidFill>
                  <a:srgbClr val="0070C0"/>
                </a:solidFill>
                <a:latin typeface="Consolas" panose="020B0609020204030204" pitchFamily="49" charset="0"/>
              </a:rPr>
              <a:t>&lt;/h1&gt;</a:t>
            </a:r>
          </a:p>
          <a:p>
            <a:pPr marL="0" indent="0">
              <a:buNone/>
            </a:pPr>
            <a:br>
              <a:rPr lang="en-GB" sz="1800" dirty="0">
                <a:solidFill>
                  <a:srgbClr val="0070C0"/>
                </a:solidFill>
                <a:latin typeface="Consolas" panose="020B0609020204030204" pitchFamily="49" charset="0"/>
              </a:rPr>
            </a:br>
            <a:r>
              <a:rPr lang="en-GB" sz="1800" dirty="0">
                <a:solidFill>
                  <a:srgbClr val="0070C0"/>
                </a:solidFill>
                <a:latin typeface="Consolas" panose="020B0609020204030204" pitchFamily="49" charset="0"/>
              </a:rPr>
              <a:t>&lt;p id="</a:t>
            </a:r>
            <a:r>
              <a:rPr lang="en-GB" sz="1800" dirty="0">
                <a:solidFill>
                  <a:srgbClr val="C00000"/>
                </a:solidFill>
                <a:latin typeface="Consolas" panose="020B0609020204030204" pitchFamily="49" charset="0"/>
              </a:rPr>
              <a:t>demo</a:t>
            </a:r>
            <a:r>
              <a:rPr lang="en-GB" sz="1800" dirty="0">
                <a:solidFill>
                  <a:srgbClr val="0070C0"/>
                </a:solidFill>
                <a:latin typeface="Consolas" panose="020B0609020204030204" pitchFamily="49" charset="0"/>
              </a:rPr>
              <a:t>"&gt;</a:t>
            </a:r>
            <a:r>
              <a:rPr lang="en-GB" sz="1800" dirty="0">
                <a:latin typeface="Consolas" panose="020B0609020204030204" pitchFamily="49" charset="0"/>
              </a:rPr>
              <a:t>JavaScript can change the style of an HTML element. </a:t>
            </a:r>
            <a:r>
              <a:rPr lang="en-GB" sz="1800" dirty="0">
                <a:solidFill>
                  <a:srgbClr val="0070C0"/>
                </a:solidFill>
                <a:latin typeface="Consolas" panose="020B0609020204030204" pitchFamily="49" charset="0"/>
              </a:rPr>
              <a:t>&lt;/p&gt;</a:t>
            </a:r>
          </a:p>
          <a:p>
            <a:pPr marL="0" indent="0">
              <a:buNone/>
            </a:pPr>
            <a:br>
              <a:rPr lang="en-GB" sz="1800" dirty="0">
                <a:solidFill>
                  <a:srgbClr val="0070C0"/>
                </a:solidFill>
                <a:latin typeface="Consolas" panose="020B0609020204030204" pitchFamily="49" charset="0"/>
              </a:rPr>
            </a:br>
            <a:r>
              <a:rPr lang="en-GB" sz="1800" dirty="0">
                <a:solidFill>
                  <a:srgbClr val="0070C0"/>
                </a:solidFill>
                <a:latin typeface="Consolas" panose="020B0609020204030204" pitchFamily="49" charset="0"/>
              </a:rPr>
              <a:t>&lt;script&gt;</a:t>
            </a:r>
          </a:p>
          <a:p>
            <a:pPr marL="0" indent="0">
              <a:buNone/>
            </a:pPr>
            <a:r>
              <a:rPr lang="en-GB" sz="1800" dirty="0">
                <a:solidFill>
                  <a:srgbClr val="0070C0"/>
                </a:solidFill>
                <a:latin typeface="Consolas" panose="020B0609020204030204" pitchFamily="49" charset="0"/>
              </a:rPr>
              <a:t>function </a:t>
            </a:r>
            <a:r>
              <a:rPr lang="en-GB" sz="1800" dirty="0" err="1">
                <a:solidFill>
                  <a:srgbClr val="FFC000"/>
                </a:solidFill>
                <a:latin typeface="Consolas" panose="020B0609020204030204" pitchFamily="49" charset="0"/>
              </a:rPr>
              <a:t>myFunction</a:t>
            </a:r>
            <a:r>
              <a:rPr lang="en-GB" sz="1800" dirty="0">
                <a:solidFill>
                  <a:srgbClr val="FFC000"/>
                </a:solidFill>
                <a:latin typeface="Consolas" panose="020B0609020204030204" pitchFamily="49" charset="0"/>
              </a:rPr>
              <a:t>()</a:t>
            </a:r>
            <a:r>
              <a:rPr lang="en-GB" sz="1800" dirty="0">
                <a:solidFill>
                  <a:srgbClr val="0070C0"/>
                </a:solidFill>
                <a:latin typeface="Consolas" panose="020B0609020204030204" pitchFamily="49" charset="0"/>
              </a:rPr>
              <a:t> {</a:t>
            </a:r>
          </a:p>
          <a:p>
            <a:pPr marL="0" indent="0">
              <a:buNone/>
            </a:pPr>
            <a:r>
              <a:rPr lang="en-GB" sz="1800" dirty="0">
                <a:solidFill>
                  <a:srgbClr val="0070C0"/>
                </a:solidFill>
                <a:latin typeface="Consolas" panose="020B0609020204030204" pitchFamily="49" charset="0"/>
              </a:rPr>
              <a:t>  </a:t>
            </a:r>
            <a:r>
              <a:rPr lang="en-GB" sz="1800" dirty="0" err="1">
                <a:solidFill>
                  <a:srgbClr val="0070C0"/>
                </a:solidFill>
                <a:latin typeface="Consolas" panose="020B0609020204030204" pitchFamily="49" charset="0"/>
              </a:rPr>
              <a:t>document.</a:t>
            </a:r>
            <a:r>
              <a:rPr lang="en-GB" sz="1800" dirty="0" err="1">
                <a:solidFill>
                  <a:srgbClr val="FFC000"/>
                </a:solidFill>
                <a:latin typeface="Consolas" panose="020B0609020204030204" pitchFamily="49" charset="0"/>
              </a:rPr>
              <a:t>getElementById</a:t>
            </a:r>
            <a:r>
              <a:rPr lang="en-GB" sz="1800" dirty="0">
                <a:solidFill>
                  <a:srgbClr val="0070C0"/>
                </a:solidFill>
                <a:latin typeface="Consolas" panose="020B0609020204030204" pitchFamily="49" charset="0"/>
              </a:rPr>
              <a:t>("</a:t>
            </a:r>
            <a:r>
              <a:rPr lang="en-GB" sz="1800" dirty="0">
                <a:solidFill>
                  <a:srgbClr val="C00000"/>
                </a:solidFill>
                <a:latin typeface="Consolas" panose="020B0609020204030204" pitchFamily="49" charset="0"/>
              </a:rPr>
              <a:t>demo</a:t>
            </a:r>
            <a:r>
              <a:rPr lang="en-GB" sz="1800" dirty="0">
                <a:solidFill>
                  <a:srgbClr val="0070C0"/>
                </a:solidFill>
                <a:latin typeface="Consolas" panose="020B0609020204030204" pitchFamily="49" charset="0"/>
              </a:rPr>
              <a:t>").</a:t>
            </a:r>
            <a:r>
              <a:rPr lang="en-GB" sz="1800" dirty="0" err="1">
                <a:solidFill>
                  <a:srgbClr val="0070C0"/>
                </a:solidFill>
                <a:latin typeface="Consolas" panose="020B0609020204030204" pitchFamily="49" charset="0"/>
              </a:rPr>
              <a:t>style.fontSize</a:t>
            </a:r>
            <a:r>
              <a:rPr lang="en-GB" sz="1800" dirty="0">
                <a:solidFill>
                  <a:srgbClr val="0070C0"/>
                </a:solidFill>
                <a:latin typeface="Consolas" panose="020B0609020204030204" pitchFamily="49" charset="0"/>
              </a:rPr>
              <a:t> = "</a:t>
            </a:r>
            <a:r>
              <a:rPr lang="en-GB" sz="1800" dirty="0">
                <a:solidFill>
                  <a:srgbClr val="C00000"/>
                </a:solidFill>
                <a:latin typeface="Consolas" panose="020B0609020204030204" pitchFamily="49" charset="0"/>
              </a:rPr>
              <a:t>25p</a:t>
            </a:r>
            <a:r>
              <a:rPr lang="en-GB" sz="1800" dirty="0">
                <a:solidFill>
                  <a:srgbClr val="0070C0"/>
                </a:solidFill>
                <a:latin typeface="Consolas" panose="020B0609020204030204" pitchFamily="49" charset="0"/>
              </a:rPr>
              <a:t>x"; </a:t>
            </a:r>
          </a:p>
          <a:p>
            <a:pPr marL="0" indent="0">
              <a:buNone/>
            </a:pPr>
            <a:r>
              <a:rPr lang="en-GB" sz="1800" dirty="0">
                <a:solidFill>
                  <a:srgbClr val="0070C0"/>
                </a:solidFill>
                <a:latin typeface="Consolas" panose="020B0609020204030204" pitchFamily="49" charset="0"/>
              </a:rPr>
              <a:t>  </a:t>
            </a:r>
            <a:r>
              <a:rPr lang="en-GB" sz="1800" dirty="0" err="1">
                <a:solidFill>
                  <a:srgbClr val="0070C0"/>
                </a:solidFill>
                <a:latin typeface="Consolas" panose="020B0609020204030204" pitchFamily="49" charset="0"/>
              </a:rPr>
              <a:t>document.</a:t>
            </a:r>
            <a:r>
              <a:rPr lang="en-GB" sz="1800" dirty="0" err="1">
                <a:solidFill>
                  <a:srgbClr val="FFC000"/>
                </a:solidFill>
                <a:latin typeface="Consolas" panose="020B0609020204030204" pitchFamily="49" charset="0"/>
              </a:rPr>
              <a:t>getElementById</a:t>
            </a:r>
            <a:r>
              <a:rPr lang="en-GB" sz="1800" dirty="0">
                <a:solidFill>
                  <a:srgbClr val="0070C0"/>
                </a:solidFill>
                <a:latin typeface="Consolas" panose="020B0609020204030204" pitchFamily="49" charset="0"/>
              </a:rPr>
              <a:t>("</a:t>
            </a:r>
            <a:r>
              <a:rPr lang="en-GB" sz="1800" dirty="0">
                <a:solidFill>
                  <a:srgbClr val="C00000"/>
                </a:solidFill>
                <a:latin typeface="Consolas" panose="020B0609020204030204" pitchFamily="49" charset="0"/>
              </a:rPr>
              <a:t>demo</a:t>
            </a:r>
            <a:r>
              <a:rPr lang="en-GB" sz="1800" dirty="0">
                <a:solidFill>
                  <a:srgbClr val="0070C0"/>
                </a:solidFill>
                <a:latin typeface="Consolas" panose="020B0609020204030204" pitchFamily="49" charset="0"/>
              </a:rPr>
              <a:t>").</a:t>
            </a:r>
            <a:r>
              <a:rPr lang="en-GB" sz="1800" dirty="0" err="1">
                <a:solidFill>
                  <a:srgbClr val="0070C0"/>
                </a:solidFill>
                <a:latin typeface="Consolas" panose="020B0609020204030204" pitchFamily="49" charset="0"/>
              </a:rPr>
              <a:t>style.color</a:t>
            </a:r>
            <a:r>
              <a:rPr lang="en-GB" sz="1800" dirty="0">
                <a:solidFill>
                  <a:srgbClr val="0070C0"/>
                </a:solidFill>
                <a:latin typeface="Consolas" panose="020B0609020204030204" pitchFamily="49" charset="0"/>
              </a:rPr>
              <a:t> = "</a:t>
            </a:r>
            <a:r>
              <a:rPr lang="en-GB" sz="1800" dirty="0">
                <a:solidFill>
                  <a:srgbClr val="C00000"/>
                </a:solidFill>
                <a:latin typeface="Consolas" panose="020B0609020204030204" pitchFamily="49" charset="0"/>
              </a:rPr>
              <a:t>red</a:t>
            </a:r>
            <a:r>
              <a:rPr lang="en-GB" sz="1800" dirty="0">
                <a:solidFill>
                  <a:srgbClr val="0070C0"/>
                </a:solidFill>
                <a:latin typeface="Consolas" panose="020B0609020204030204" pitchFamily="49" charset="0"/>
              </a:rPr>
              <a:t>";</a:t>
            </a:r>
          </a:p>
          <a:p>
            <a:pPr marL="0" indent="0">
              <a:buNone/>
            </a:pPr>
            <a:r>
              <a:rPr lang="en-GB" sz="1800" dirty="0">
                <a:solidFill>
                  <a:srgbClr val="0070C0"/>
                </a:solidFill>
                <a:latin typeface="Consolas" panose="020B0609020204030204" pitchFamily="49" charset="0"/>
              </a:rPr>
              <a:t>  </a:t>
            </a:r>
            <a:r>
              <a:rPr lang="en-GB" sz="1800" dirty="0" err="1">
                <a:solidFill>
                  <a:srgbClr val="0070C0"/>
                </a:solidFill>
                <a:latin typeface="Consolas" panose="020B0609020204030204" pitchFamily="49" charset="0"/>
              </a:rPr>
              <a:t>document.</a:t>
            </a:r>
            <a:r>
              <a:rPr lang="en-GB" sz="1800" dirty="0" err="1">
                <a:solidFill>
                  <a:srgbClr val="FFC000"/>
                </a:solidFill>
                <a:latin typeface="Consolas" panose="020B0609020204030204" pitchFamily="49" charset="0"/>
              </a:rPr>
              <a:t>getElementById</a:t>
            </a:r>
            <a:r>
              <a:rPr lang="en-GB" sz="1800" dirty="0">
                <a:solidFill>
                  <a:srgbClr val="0070C0"/>
                </a:solidFill>
                <a:latin typeface="Consolas" panose="020B0609020204030204" pitchFamily="49" charset="0"/>
              </a:rPr>
              <a:t>("</a:t>
            </a:r>
            <a:r>
              <a:rPr lang="en-GB" sz="1800" dirty="0">
                <a:solidFill>
                  <a:srgbClr val="C00000"/>
                </a:solidFill>
                <a:latin typeface="Consolas" panose="020B0609020204030204" pitchFamily="49" charset="0"/>
              </a:rPr>
              <a:t>demo</a:t>
            </a:r>
            <a:r>
              <a:rPr lang="en-GB" sz="1800" dirty="0">
                <a:solidFill>
                  <a:srgbClr val="0070C0"/>
                </a:solidFill>
                <a:latin typeface="Consolas" panose="020B0609020204030204" pitchFamily="49" charset="0"/>
              </a:rPr>
              <a:t>").</a:t>
            </a:r>
            <a:r>
              <a:rPr lang="en-GB" sz="1800" dirty="0" err="1">
                <a:solidFill>
                  <a:srgbClr val="0070C0"/>
                </a:solidFill>
                <a:latin typeface="Consolas" panose="020B0609020204030204" pitchFamily="49" charset="0"/>
              </a:rPr>
              <a:t>style.backgroundColor</a:t>
            </a:r>
            <a:r>
              <a:rPr lang="en-GB" sz="1800" dirty="0">
                <a:solidFill>
                  <a:srgbClr val="0070C0"/>
                </a:solidFill>
                <a:latin typeface="Consolas" panose="020B0609020204030204" pitchFamily="49" charset="0"/>
              </a:rPr>
              <a:t> = "</a:t>
            </a:r>
            <a:r>
              <a:rPr lang="en-GB" sz="1800" dirty="0">
                <a:solidFill>
                  <a:srgbClr val="C00000"/>
                </a:solidFill>
                <a:latin typeface="Consolas" panose="020B0609020204030204" pitchFamily="49" charset="0"/>
              </a:rPr>
              <a:t>yellow</a:t>
            </a:r>
            <a:r>
              <a:rPr lang="en-GB" sz="1800" dirty="0">
                <a:solidFill>
                  <a:srgbClr val="0070C0"/>
                </a:solidFill>
                <a:latin typeface="Consolas" panose="020B0609020204030204" pitchFamily="49" charset="0"/>
              </a:rPr>
              <a:t>";        </a:t>
            </a:r>
          </a:p>
          <a:p>
            <a:pPr marL="0" indent="0">
              <a:buNone/>
            </a:pPr>
            <a:r>
              <a:rPr lang="en-GB" sz="1800" dirty="0">
                <a:solidFill>
                  <a:srgbClr val="0070C0"/>
                </a:solidFill>
                <a:latin typeface="Consolas" panose="020B0609020204030204" pitchFamily="49" charset="0"/>
              </a:rPr>
              <a:t>}</a:t>
            </a:r>
          </a:p>
          <a:p>
            <a:pPr marL="0" indent="0">
              <a:buNone/>
            </a:pPr>
            <a:r>
              <a:rPr lang="en-GB" sz="1800" dirty="0">
                <a:solidFill>
                  <a:srgbClr val="0070C0"/>
                </a:solidFill>
                <a:latin typeface="Consolas" panose="020B0609020204030204" pitchFamily="49" charset="0"/>
              </a:rPr>
              <a:t>&lt;/script&gt;</a:t>
            </a:r>
          </a:p>
          <a:p>
            <a:pPr marL="0" indent="0">
              <a:buNone/>
            </a:pPr>
            <a:br>
              <a:rPr lang="en-GB" sz="1800" dirty="0">
                <a:solidFill>
                  <a:srgbClr val="0070C0"/>
                </a:solidFill>
                <a:latin typeface="Consolas" panose="020B0609020204030204" pitchFamily="49" charset="0"/>
              </a:rPr>
            </a:br>
            <a:r>
              <a:rPr lang="en-GB" sz="1800" dirty="0">
                <a:solidFill>
                  <a:srgbClr val="0070C0"/>
                </a:solidFill>
                <a:latin typeface="Consolas" panose="020B0609020204030204" pitchFamily="49" charset="0"/>
              </a:rPr>
              <a:t>&lt;button type="</a:t>
            </a:r>
            <a:r>
              <a:rPr lang="en-GB" sz="1800" dirty="0">
                <a:solidFill>
                  <a:srgbClr val="C00000"/>
                </a:solidFill>
                <a:latin typeface="Consolas" panose="020B0609020204030204" pitchFamily="49" charset="0"/>
              </a:rPr>
              <a:t>button</a:t>
            </a:r>
            <a:r>
              <a:rPr lang="en-GB" sz="1800" dirty="0">
                <a:solidFill>
                  <a:srgbClr val="0070C0"/>
                </a:solidFill>
                <a:latin typeface="Consolas" panose="020B0609020204030204" pitchFamily="49" charset="0"/>
              </a:rPr>
              <a:t>" </a:t>
            </a:r>
            <a:r>
              <a:rPr lang="en-GB" sz="1800" dirty="0" err="1">
                <a:solidFill>
                  <a:srgbClr val="0070C0"/>
                </a:solidFill>
                <a:latin typeface="Consolas" panose="020B0609020204030204" pitchFamily="49" charset="0"/>
              </a:rPr>
              <a:t>onclick</a:t>
            </a:r>
            <a:r>
              <a:rPr lang="en-GB" sz="1800" dirty="0">
                <a:solidFill>
                  <a:srgbClr val="0070C0"/>
                </a:solidFill>
                <a:latin typeface="Consolas" panose="020B0609020204030204" pitchFamily="49" charset="0"/>
              </a:rPr>
              <a:t>="</a:t>
            </a:r>
            <a:r>
              <a:rPr lang="en-GB" sz="1800" dirty="0" err="1">
                <a:solidFill>
                  <a:srgbClr val="FFC000"/>
                </a:solidFill>
                <a:latin typeface="Consolas" panose="020B0609020204030204" pitchFamily="49" charset="0"/>
              </a:rPr>
              <a:t>myFunction</a:t>
            </a:r>
            <a:r>
              <a:rPr lang="en-GB" sz="1800" dirty="0">
                <a:solidFill>
                  <a:srgbClr val="0070C0"/>
                </a:solidFill>
                <a:latin typeface="Consolas" panose="020B0609020204030204" pitchFamily="49" charset="0"/>
              </a:rPr>
              <a:t>()"&gt;</a:t>
            </a:r>
            <a:r>
              <a:rPr lang="en-GB" sz="1800" dirty="0">
                <a:latin typeface="Consolas" panose="020B0609020204030204" pitchFamily="49" charset="0"/>
              </a:rPr>
              <a:t>Click</a:t>
            </a:r>
            <a:r>
              <a:rPr lang="en-GB" sz="1800" dirty="0">
                <a:solidFill>
                  <a:srgbClr val="0070C0"/>
                </a:solidFill>
                <a:latin typeface="Consolas" panose="020B0609020204030204" pitchFamily="49" charset="0"/>
              </a:rPr>
              <a:t> </a:t>
            </a:r>
            <a:r>
              <a:rPr lang="en-GB" sz="1800" dirty="0">
                <a:latin typeface="Consolas" panose="020B0609020204030204" pitchFamily="49" charset="0"/>
              </a:rPr>
              <a:t>Me!</a:t>
            </a:r>
            <a:r>
              <a:rPr lang="en-GB" sz="1800" dirty="0">
                <a:solidFill>
                  <a:srgbClr val="0070C0"/>
                </a:solidFill>
                <a:latin typeface="Consolas" panose="020B0609020204030204" pitchFamily="49" charset="0"/>
              </a:rPr>
              <a:t>&lt;/button&gt;</a:t>
            </a:r>
          </a:p>
          <a:p>
            <a:pPr marL="0" indent="0">
              <a:buNone/>
            </a:pPr>
            <a:br>
              <a:rPr lang="en-GB" sz="1800" dirty="0">
                <a:solidFill>
                  <a:srgbClr val="0070C0"/>
                </a:solidFill>
                <a:latin typeface="Consolas" panose="020B0609020204030204" pitchFamily="49" charset="0"/>
              </a:rPr>
            </a:br>
            <a:r>
              <a:rPr lang="en-GB" sz="1800" dirty="0">
                <a:solidFill>
                  <a:srgbClr val="0070C0"/>
                </a:solidFill>
                <a:latin typeface="Consolas" panose="020B0609020204030204" pitchFamily="49" charset="0"/>
              </a:rPr>
              <a:t>&lt;/body&gt;</a:t>
            </a:r>
          </a:p>
          <a:p>
            <a:pPr marL="0" indent="0">
              <a:buNone/>
            </a:pPr>
            <a:r>
              <a:rPr lang="en-GB" sz="1800" dirty="0">
                <a:solidFill>
                  <a:srgbClr val="0070C0"/>
                </a:solidFill>
                <a:latin typeface="Consolas" panose="020B0609020204030204" pitchFamily="49" charset="0"/>
              </a:rPr>
              <a:t>&lt;/html&gt;</a:t>
            </a:r>
            <a:endParaRPr lang="en-GB" sz="1800" b="0" dirty="0">
              <a:solidFill>
                <a:srgbClr val="0070C0"/>
              </a:solidFill>
              <a:effectLst/>
              <a:latin typeface="Consolas" panose="020B0609020204030204" pitchFamily="49" charset="0"/>
            </a:endParaRPr>
          </a:p>
        </p:txBody>
      </p:sp>
    </p:spTree>
    <p:extLst>
      <p:ext uri="{BB962C8B-B14F-4D97-AF65-F5344CB8AC3E}">
        <p14:creationId xmlns:p14="http://schemas.microsoft.com/office/powerpoint/2010/main" val="2178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Event Handlers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577144"/>
              </p:ext>
            </p:extLst>
          </p:nvPr>
        </p:nvGraphicFramePr>
        <p:xfrm>
          <a:off x="1879952" y="2053287"/>
          <a:ext cx="8229600" cy="4419600"/>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20000"/>
                    </a:ext>
                  </a:extLst>
                </a:gridCol>
                <a:gridCol w="5061248">
                  <a:extLst>
                    <a:ext uri="{9D8B030D-6E8A-4147-A177-3AD203B41FA5}">
                      <a16:colId xmlns:a16="http://schemas.microsoft.com/office/drawing/2014/main" val="20001"/>
                    </a:ext>
                  </a:extLst>
                </a:gridCol>
              </a:tblGrid>
              <a:tr h="370840">
                <a:tc>
                  <a:txBody>
                    <a:bodyPr/>
                    <a:lstStyle/>
                    <a:p>
                      <a:pPr algn="ctr"/>
                      <a:r>
                        <a:rPr lang="en-GB" sz="2800" b="1" kern="1200" baseline="0" dirty="0">
                          <a:solidFill>
                            <a:schemeClr val="tx1"/>
                          </a:solidFill>
                          <a:latin typeface="+mn-lt"/>
                          <a:ea typeface="+mn-ea"/>
                          <a:cs typeface="+mn-cs"/>
                        </a:rPr>
                        <a:t>EVENT HANDLER</a:t>
                      </a:r>
                    </a:p>
                  </a:txBody>
                  <a:tcPr/>
                </a:tc>
                <a:tc>
                  <a:txBody>
                    <a:bodyPr/>
                    <a:lstStyle/>
                    <a:p>
                      <a:pPr algn="ctr"/>
                      <a:r>
                        <a:rPr lang="en-GB" sz="2800" b="1" kern="1200" baseline="0" dirty="0">
                          <a:solidFill>
                            <a:schemeClr val="tx1"/>
                          </a:solidFill>
                          <a:latin typeface="+mn-lt"/>
                          <a:ea typeface="+mn-ea"/>
                          <a:cs typeface="+mn-cs"/>
                        </a:rPr>
                        <a:t>COMMENTS</a:t>
                      </a:r>
                      <a:endParaRPr lang="en-GB" sz="2800" dirty="0">
                        <a:solidFill>
                          <a:schemeClr val="tx1"/>
                        </a:solidFill>
                      </a:endParaRPr>
                    </a:p>
                  </a:txBody>
                  <a:tcPr/>
                </a:tc>
                <a:extLst>
                  <a:ext uri="{0D108BD9-81ED-4DB2-BD59-A6C34878D82A}">
                    <a16:rowId xmlns:a16="http://schemas.microsoft.com/office/drawing/2014/main" val="10000"/>
                  </a:ext>
                </a:extLst>
              </a:tr>
              <a:tr h="370840">
                <a:tc>
                  <a:txBody>
                    <a:bodyPr/>
                    <a:lstStyle/>
                    <a:p>
                      <a:pPr algn="ctr"/>
                      <a:r>
                        <a:rPr lang="en-GB" sz="2000" b="1" kern="1200" baseline="0" dirty="0" err="1">
                          <a:solidFill>
                            <a:schemeClr val="tx1"/>
                          </a:solidFill>
                          <a:latin typeface="+mn-lt"/>
                          <a:ea typeface="+mn-ea"/>
                          <a:cs typeface="+mn-cs"/>
                        </a:rPr>
                        <a:t>onChange</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tx1"/>
                          </a:solidFill>
                          <a:latin typeface="+mn-lt"/>
                          <a:ea typeface="+mn-ea"/>
                          <a:cs typeface="+mn-cs"/>
                        </a:rPr>
                        <a:t>Occurs when the value in an input field changes</a:t>
                      </a:r>
                    </a:p>
                  </a:txBody>
                  <a:tcPr/>
                </a:tc>
                <a:extLst>
                  <a:ext uri="{0D108BD9-81ED-4DB2-BD59-A6C34878D82A}">
                    <a16:rowId xmlns:a16="http://schemas.microsoft.com/office/drawing/2014/main" val="10001"/>
                  </a:ext>
                </a:extLst>
              </a:tr>
              <a:tr h="370840">
                <a:tc>
                  <a:txBody>
                    <a:bodyPr/>
                    <a:lstStyle/>
                    <a:p>
                      <a:pPr algn="ctr"/>
                      <a:r>
                        <a:rPr lang="en-GB" sz="2000" b="1" kern="1200" baseline="0" dirty="0" err="1">
                          <a:solidFill>
                            <a:schemeClr val="tx1"/>
                          </a:solidFill>
                          <a:latin typeface="+mn-lt"/>
                          <a:ea typeface="+mn-ea"/>
                          <a:cs typeface="+mn-cs"/>
                        </a:rPr>
                        <a:t>onClick</a:t>
                      </a:r>
                      <a:endParaRPr lang="en-GB" sz="2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tx1"/>
                          </a:solidFill>
                          <a:latin typeface="+mn-lt"/>
                          <a:ea typeface="+mn-ea"/>
                          <a:cs typeface="+mn-cs"/>
                        </a:rPr>
                        <a:t>Occurs when a user clicks the mouse on the element in question</a:t>
                      </a:r>
                    </a:p>
                  </a:txBody>
                  <a:tcPr/>
                </a:tc>
                <a:extLst>
                  <a:ext uri="{0D108BD9-81ED-4DB2-BD59-A6C34878D82A}">
                    <a16:rowId xmlns:a16="http://schemas.microsoft.com/office/drawing/2014/main" val="10002"/>
                  </a:ext>
                </a:extLst>
              </a:tr>
              <a:tr h="370840">
                <a:tc>
                  <a:txBody>
                    <a:bodyPr/>
                    <a:lstStyle/>
                    <a:p>
                      <a:pPr algn="ctr"/>
                      <a:r>
                        <a:rPr lang="en-GB" sz="2000" b="1" kern="1200" baseline="0" dirty="0" err="1">
                          <a:solidFill>
                            <a:schemeClr val="tx1"/>
                          </a:solidFill>
                          <a:latin typeface="+mn-lt"/>
                          <a:ea typeface="+mn-ea"/>
                          <a:cs typeface="+mn-cs"/>
                        </a:rPr>
                        <a:t>onLoad</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tx1"/>
                          </a:solidFill>
                          <a:latin typeface="+mn-lt"/>
                          <a:ea typeface="+mn-ea"/>
                          <a:cs typeface="+mn-cs"/>
                        </a:rPr>
                        <a:t>Occurs when the page has finished loading</a:t>
                      </a:r>
                    </a:p>
                  </a:txBody>
                  <a:tcPr/>
                </a:tc>
                <a:extLst>
                  <a:ext uri="{0D108BD9-81ED-4DB2-BD59-A6C34878D82A}">
                    <a16:rowId xmlns:a16="http://schemas.microsoft.com/office/drawing/2014/main" val="10003"/>
                  </a:ext>
                </a:extLst>
              </a:tr>
              <a:tr h="370840">
                <a:tc>
                  <a:txBody>
                    <a:bodyPr/>
                    <a:lstStyle/>
                    <a:p>
                      <a:pPr algn="ctr"/>
                      <a:r>
                        <a:rPr lang="en-GB" sz="2000" b="1" kern="1200" baseline="0" dirty="0" err="1">
                          <a:solidFill>
                            <a:schemeClr val="tx1"/>
                          </a:solidFill>
                          <a:latin typeface="+mn-lt"/>
                          <a:ea typeface="+mn-ea"/>
                          <a:cs typeface="+mn-cs"/>
                        </a:rPr>
                        <a:t>onMouseOver</a:t>
                      </a:r>
                      <a:r>
                        <a:rPr lang="en-GB" sz="2000" b="1" kern="1200" baseline="0" dirty="0">
                          <a:solidFill>
                            <a:schemeClr val="tx1"/>
                          </a:solidFill>
                          <a:latin typeface="+mn-lt"/>
                          <a:ea typeface="+mn-ea"/>
                          <a:cs typeface="+mn-cs"/>
                        </a:rPr>
                        <a:t> </a:t>
                      </a:r>
                      <a:endParaRPr lang="en-GB" sz="2000" dirty="0"/>
                    </a:p>
                  </a:txBody>
                  <a:tcPr/>
                </a:tc>
                <a:tc>
                  <a:txBody>
                    <a:bodyPr/>
                    <a:lstStyle/>
                    <a:p>
                      <a:pPr algn="l"/>
                      <a:r>
                        <a:rPr lang="en-GB" sz="2000" b="1" kern="1200" baseline="0" dirty="0">
                          <a:solidFill>
                            <a:schemeClr val="tx1"/>
                          </a:solidFill>
                          <a:latin typeface="+mn-lt"/>
                          <a:ea typeface="+mn-ea"/>
                          <a:cs typeface="+mn-cs"/>
                        </a:rPr>
                        <a:t>Occurs when the mouse pointer enters the screen area occupied by the element in question …</a:t>
                      </a:r>
                    </a:p>
                  </a:txBody>
                  <a:tcPr/>
                </a:tc>
                <a:extLst>
                  <a:ext uri="{0D108BD9-81ED-4DB2-BD59-A6C34878D82A}">
                    <a16:rowId xmlns:a16="http://schemas.microsoft.com/office/drawing/2014/main" val="10004"/>
                  </a:ext>
                </a:extLst>
              </a:tr>
              <a:tr h="370840">
                <a:tc>
                  <a:txBody>
                    <a:bodyPr/>
                    <a:lstStyle/>
                    <a:p>
                      <a:pPr algn="ctr"/>
                      <a:r>
                        <a:rPr lang="en-GB" sz="2000" b="1" kern="1200" baseline="0" dirty="0" err="1">
                          <a:solidFill>
                            <a:schemeClr val="tx1"/>
                          </a:solidFill>
                          <a:latin typeface="+mn-lt"/>
                          <a:ea typeface="+mn-ea"/>
                          <a:cs typeface="+mn-cs"/>
                        </a:rPr>
                        <a:t>onMouseOut</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tx1"/>
                          </a:solidFill>
                          <a:latin typeface="+mn-lt"/>
                          <a:ea typeface="+mn-ea"/>
                          <a:cs typeface="+mn-cs"/>
                        </a:rPr>
                        <a:t>… and when it leaves</a:t>
                      </a:r>
                    </a:p>
                    <a:p>
                      <a:pPr algn="l"/>
                      <a:endParaRPr lang="en-GB" sz="2000" dirty="0"/>
                    </a:p>
                  </a:txBody>
                  <a:tcPr/>
                </a:tc>
                <a:extLst>
                  <a:ext uri="{0D108BD9-81ED-4DB2-BD59-A6C34878D82A}">
                    <a16:rowId xmlns:a16="http://schemas.microsoft.com/office/drawing/2014/main" val="10005"/>
                  </a:ext>
                </a:extLst>
              </a:tr>
              <a:tr h="370840">
                <a:tc>
                  <a:txBody>
                    <a:bodyPr/>
                    <a:lstStyle/>
                    <a:p>
                      <a:pPr algn="ctr"/>
                      <a:r>
                        <a:rPr lang="en-GB" sz="2000" b="1" kern="1200" baseline="0" dirty="0" err="1">
                          <a:solidFill>
                            <a:schemeClr val="tx1"/>
                          </a:solidFill>
                          <a:latin typeface="+mn-lt"/>
                          <a:ea typeface="+mn-ea"/>
                          <a:cs typeface="+mn-cs"/>
                        </a:rPr>
                        <a:t>onSubmit</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kern="1200" baseline="0" dirty="0">
                          <a:solidFill>
                            <a:schemeClr val="tx1"/>
                          </a:solidFill>
                          <a:latin typeface="+mn-lt"/>
                          <a:ea typeface="+mn-ea"/>
                          <a:cs typeface="+mn-cs"/>
                        </a:rPr>
                        <a:t>Occurs at the point a form is submitted</a:t>
                      </a:r>
                      <a:endParaRPr lang="en-GB" sz="2000" dirty="0">
                        <a:solidFill>
                          <a:schemeClr val="tx1"/>
                        </a:solidFill>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275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Event Handlers for touch devices</a:t>
            </a:r>
          </a:p>
        </p:txBody>
      </p:sp>
      <p:graphicFrame>
        <p:nvGraphicFramePr>
          <p:cNvPr id="6" name="Content Placeholder 5">
            <a:extLst>
              <a:ext uri="{FF2B5EF4-FFF2-40B4-BE49-F238E27FC236}">
                <a16:creationId xmlns:a16="http://schemas.microsoft.com/office/drawing/2014/main" id="{9F1326BC-2684-7F4D-AACC-A679D124E387}"/>
              </a:ext>
            </a:extLst>
          </p:cNvPr>
          <p:cNvGraphicFramePr>
            <a:graphicFrameLocks noGrp="1"/>
          </p:cNvGraphicFramePr>
          <p:nvPr>
            <p:ph idx="1"/>
            <p:extLst>
              <p:ext uri="{D42A27DB-BD31-4B8C-83A1-F6EECF244321}">
                <p14:modId xmlns:p14="http://schemas.microsoft.com/office/powerpoint/2010/main" val="2774890946"/>
              </p:ext>
            </p:extLst>
          </p:nvPr>
        </p:nvGraphicFramePr>
        <p:xfrm>
          <a:off x="422987" y="1961298"/>
          <a:ext cx="7091909" cy="2056164"/>
        </p:xfrm>
        <a:graphic>
          <a:graphicData uri="http://schemas.openxmlformats.org/drawingml/2006/table">
            <a:tbl>
              <a:tblPr/>
              <a:tblGrid>
                <a:gridCol w="1417258">
                  <a:extLst>
                    <a:ext uri="{9D8B030D-6E8A-4147-A177-3AD203B41FA5}">
                      <a16:colId xmlns:a16="http://schemas.microsoft.com/office/drawing/2014/main" val="900180406"/>
                    </a:ext>
                  </a:extLst>
                </a:gridCol>
                <a:gridCol w="5674651">
                  <a:extLst>
                    <a:ext uri="{9D8B030D-6E8A-4147-A177-3AD203B41FA5}">
                      <a16:colId xmlns:a16="http://schemas.microsoft.com/office/drawing/2014/main" val="258945367"/>
                    </a:ext>
                  </a:extLst>
                </a:gridCol>
              </a:tblGrid>
              <a:tr h="225327">
                <a:tc>
                  <a:txBody>
                    <a:bodyPr/>
                    <a:lstStyle/>
                    <a:p>
                      <a:pPr algn="l" fontAlgn="t"/>
                      <a:r>
                        <a:rPr lang="en-GB" sz="1300">
                          <a:effectLst/>
                        </a:rPr>
                        <a:t>Event</a:t>
                      </a: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300">
                          <a:effectLst/>
                        </a:rPr>
                        <a:t>Description</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8207361"/>
                  </a:ext>
                </a:extLst>
              </a:tr>
              <a:tr h="333780">
                <a:tc>
                  <a:txBody>
                    <a:bodyPr/>
                    <a:lstStyle/>
                    <a:p>
                      <a:pPr algn="l" fontAlgn="t"/>
                      <a:r>
                        <a:rPr lang="en-GB" sz="1300" u="none" dirty="0" err="1">
                          <a:effectLst/>
                        </a:rPr>
                        <a:t>ontouchcancel</a:t>
                      </a:r>
                      <a:endParaRPr lang="en-GB" sz="1300" u="none" dirty="0">
                        <a:effectLst/>
                      </a:endParaRP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GB" sz="1300">
                          <a:effectLst/>
                        </a:rPr>
                        <a:t>The event occurs when the touch is interrupted</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2803366637"/>
                  </a:ext>
                </a:extLst>
              </a:tr>
              <a:tr h="333780">
                <a:tc>
                  <a:txBody>
                    <a:bodyPr/>
                    <a:lstStyle/>
                    <a:p>
                      <a:pPr algn="l" fontAlgn="t"/>
                      <a:r>
                        <a:rPr lang="en-GB" sz="1300" dirty="0" err="1">
                          <a:effectLst/>
                        </a:rPr>
                        <a:t>ontouchend</a:t>
                      </a:r>
                      <a:endParaRPr lang="en-GB" sz="1300" dirty="0">
                        <a:effectLst/>
                      </a:endParaRP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300">
                          <a:effectLst/>
                        </a:rPr>
                        <a:t>The event occurs when a finger is removed from a touch screen</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45107460"/>
                  </a:ext>
                </a:extLst>
              </a:tr>
              <a:tr h="333780">
                <a:tc>
                  <a:txBody>
                    <a:bodyPr/>
                    <a:lstStyle/>
                    <a:p>
                      <a:pPr algn="l" fontAlgn="t"/>
                      <a:r>
                        <a:rPr lang="en-GB" sz="1300" dirty="0" err="1">
                          <a:effectLst/>
                        </a:rPr>
                        <a:t>ontouchmove</a:t>
                      </a:r>
                      <a:endParaRPr lang="en-GB" sz="1300" dirty="0">
                        <a:effectLst/>
                      </a:endParaRP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tc>
                  <a:txBody>
                    <a:bodyPr/>
                    <a:lstStyle/>
                    <a:p>
                      <a:pPr algn="l" fontAlgn="t"/>
                      <a:r>
                        <a:rPr lang="en-GB" sz="1300">
                          <a:effectLst/>
                        </a:rPr>
                        <a:t>The event occurs when a finger is dragged across the screen</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37498858"/>
                  </a:ext>
                </a:extLst>
              </a:tr>
              <a:tr h="333780">
                <a:tc>
                  <a:txBody>
                    <a:bodyPr/>
                    <a:lstStyle/>
                    <a:p>
                      <a:pPr algn="l" fontAlgn="t"/>
                      <a:r>
                        <a:rPr lang="en-GB" sz="1300" dirty="0" err="1">
                          <a:effectLst/>
                        </a:rPr>
                        <a:t>ontouchstart</a:t>
                      </a:r>
                      <a:endParaRPr lang="en-GB" sz="1300" dirty="0">
                        <a:effectLst/>
                      </a:endParaRP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300" dirty="0">
                          <a:effectLst/>
                        </a:rPr>
                        <a:t>The event occurs when a finger is placed on a touch screen</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57317739"/>
                  </a:ext>
                </a:extLst>
              </a:tr>
              <a:tr h="333780">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1400" b="0" kern="1200" baseline="0" dirty="0">
                          <a:solidFill>
                            <a:schemeClr val="tx1"/>
                          </a:solidFill>
                          <a:latin typeface="+mn-lt"/>
                          <a:ea typeface="+mn-ea"/>
                          <a:cs typeface="+mn-cs"/>
                        </a:rPr>
                        <a:t>onclick</a:t>
                      </a:r>
                      <a:endParaRPr lang="en-GB" sz="1400" b="0" dirty="0">
                        <a:solidFill>
                          <a:schemeClr val="tx1"/>
                        </a:solidFill>
                      </a:endParaRPr>
                    </a:p>
                  </a:txBody>
                  <a:tcPr marL="142034"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l" fontAlgn="t"/>
                      <a:r>
                        <a:rPr lang="en-GB" sz="1300" dirty="0">
                          <a:effectLst/>
                        </a:rPr>
                        <a:t>Can also be used, but </a:t>
                      </a:r>
                      <a:r>
                        <a:rPr lang="en-GB" sz="1300" dirty="0" err="1">
                          <a:effectLst/>
                        </a:rPr>
                        <a:t>ontouchstart</a:t>
                      </a:r>
                      <a:r>
                        <a:rPr lang="en-GB" sz="1300" dirty="0">
                          <a:effectLst/>
                        </a:rPr>
                        <a:t> preferred</a:t>
                      </a:r>
                    </a:p>
                  </a:txBody>
                  <a:tcPr marL="71017" marR="71017" marT="71017" marB="71017">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779486498"/>
                  </a:ext>
                </a:extLst>
              </a:tr>
            </a:tbl>
          </a:graphicData>
        </a:graphic>
      </p:graphicFrame>
      <p:sp>
        <p:nvSpPr>
          <p:cNvPr id="7" name="TextBox 6">
            <a:extLst>
              <a:ext uri="{FF2B5EF4-FFF2-40B4-BE49-F238E27FC236}">
                <a16:creationId xmlns:a16="http://schemas.microsoft.com/office/drawing/2014/main" id="{A0EB21A6-826D-F247-9F30-8C01FB9F2065}"/>
              </a:ext>
            </a:extLst>
          </p:cNvPr>
          <p:cNvSpPr txBox="1"/>
          <p:nvPr/>
        </p:nvSpPr>
        <p:spPr>
          <a:xfrm>
            <a:off x="422988" y="4330262"/>
            <a:ext cx="7091908" cy="369332"/>
          </a:xfrm>
          <a:prstGeom prst="rect">
            <a:avLst/>
          </a:prstGeom>
          <a:noFill/>
        </p:spPr>
        <p:txBody>
          <a:bodyPr wrap="square" rtlCol="0">
            <a:spAutoFit/>
          </a:bodyPr>
          <a:lstStyle/>
          <a:p>
            <a:r>
              <a:rPr lang="en-GB" dirty="0"/>
              <a:t>&lt;p </a:t>
            </a:r>
            <a:r>
              <a:rPr lang="en-GB" dirty="0" err="1"/>
              <a:t>ontouchstart</a:t>
            </a:r>
            <a:r>
              <a:rPr lang="en-GB" dirty="0"/>
              <a:t>="</a:t>
            </a:r>
            <a:r>
              <a:rPr lang="en-GB" dirty="0" err="1"/>
              <a:t>myFunction</a:t>
            </a:r>
            <a:r>
              <a:rPr lang="en-GB" dirty="0"/>
              <a:t>(event)"&gt;Touch me!&lt;/p&gt;</a:t>
            </a:r>
            <a:endParaRPr lang="en-US" dirty="0"/>
          </a:p>
        </p:txBody>
      </p:sp>
    </p:spTree>
    <p:extLst>
      <p:ext uri="{BB962C8B-B14F-4D97-AF65-F5344CB8AC3E}">
        <p14:creationId xmlns:p14="http://schemas.microsoft.com/office/powerpoint/2010/main" val="426721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JavaScript external files</a:t>
            </a:r>
            <a:endParaRPr lang="en-GB" dirty="0"/>
          </a:p>
        </p:txBody>
      </p:sp>
      <p:sp>
        <p:nvSpPr>
          <p:cNvPr id="3" name="Content Placeholder 2"/>
          <p:cNvSpPr>
            <a:spLocks noGrp="1"/>
          </p:cNvSpPr>
          <p:nvPr>
            <p:ph idx="1"/>
          </p:nvPr>
        </p:nvSpPr>
        <p:spPr/>
        <p:txBody>
          <a:bodyPr>
            <a:normAutofit/>
          </a:bodyPr>
          <a:lstStyle/>
          <a:p>
            <a:r>
              <a:rPr lang="en-GB" dirty="0"/>
              <a:t>Placing JavaScript functions into external files allows them to be made available to a number of different web pages without having to retype any code. It also makes them easier to maintain because the latest version is automatically linked into the calling HTML page each time that page is requested.</a:t>
            </a:r>
          </a:p>
          <a:p>
            <a:r>
              <a:rPr lang="en-GB" dirty="0"/>
              <a:t>It is possible to build up substantial JavaScript libraries in this way, linking them into web pages when their particular functions are required.</a:t>
            </a:r>
          </a:p>
          <a:p>
            <a:endParaRPr lang="en-GB" dirty="0"/>
          </a:p>
          <a:p>
            <a:r>
              <a:rPr lang="en-GB" dirty="0">
                <a:ea typeface="+mn-lt"/>
                <a:cs typeface="+mn-lt"/>
              </a:rPr>
              <a:t>JavaScript can be accessed from a file by:</a:t>
            </a:r>
            <a:endParaRPr lang="en-US" dirty="0">
              <a:ea typeface="+mn-lt"/>
              <a:cs typeface="+mn-lt"/>
            </a:endParaRPr>
          </a:p>
          <a:p>
            <a:endParaRPr lang="en-GB" dirty="0">
              <a:ea typeface="+mn-lt"/>
              <a:cs typeface="+mn-lt"/>
            </a:endParaRPr>
          </a:p>
          <a:p>
            <a:r>
              <a:rPr lang="en-GB" b="1" dirty="0">
                <a:ea typeface="+mn-lt"/>
                <a:cs typeface="+mn-lt"/>
              </a:rPr>
              <a:t>&lt;script </a:t>
            </a:r>
            <a:r>
              <a:rPr lang="en-GB" b="1" dirty="0" err="1">
                <a:ea typeface="+mn-lt"/>
                <a:cs typeface="+mn-lt"/>
              </a:rPr>
              <a:t>src</a:t>
            </a:r>
            <a:r>
              <a:rPr lang="en-GB" b="1" dirty="0">
                <a:ea typeface="+mn-lt"/>
                <a:cs typeface="+mn-lt"/>
              </a:rPr>
              <a:t>="file.js" type="text/</a:t>
            </a:r>
            <a:r>
              <a:rPr lang="en-GB" b="1" dirty="0" err="1">
                <a:ea typeface="+mn-lt"/>
                <a:cs typeface="+mn-lt"/>
              </a:rPr>
              <a:t>javascript</a:t>
            </a:r>
            <a:r>
              <a:rPr lang="en-GB" b="1" dirty="0">
                <a:ea typeface="+mn-lt"/>
                <a:cs typeface="+mn-lt"/>
              </a:rPr>
              <a:t>"&gt;&lt;/script&gt;</a:t>
            </a:r>
            <a:endParaRPr lang="en-GB" dirty="0"/>
          </a:p>
          <a:p>
            <a:endParaRPr lang="en-GB" dirty="0"/>
          </a:p>
        </p:txBody>
      </p:sp>
    </p:spTree>
    <p:extLst>
      <p:ext uri="{BB962C8B-B14F-4D97-AF65-F5344CB8AC3E}">
        <p14:creationId xmlns:p14="http://schemas.microsoft.com/office/powerpoint/2010/main" val="36065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JavaScript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cs typeface="Calibri"/>
            </a:endParaRPr>
          </a:p>
          <a:p>
            <a:pPr>
              <a:buNone/>
            </a:pPr>
            <a:r>
              <a:rPr lang="en-GB" dirty="0">
                <a:ea typeface="+mn-lt"/>
                <a:cs typeface="+mn-lt"/>
              </a:rPr>
              <a:t>JavaScript is the world's most popular programming language.</a:t>
            </a:r>
            <a:endParaRPr lang="en-GB" dirty="0"/>
          </a:p>
          <a:p>
            <a:pPr>
              <a:buNone/>
            </a:pPr>
            <a:r>
              <a:rPr lang="en-GB" dirty="0">
                <a:ea typeface="+mn-lt"/>
                <a:cs typeface="+mn-lt"/>
              </a:rPr>
              <a:t>JavaScript is the programming language of the Web.</a:t>
            </a:r>
            <a:endParaRPr lang="en-GB" dirty="0"/>
          </a:p>
          <a:p>
            <a:pPr>
              <a:buNone/>
            </a:pPr>
            <a:r>
              <a:rPr lang="en-GB" dirty="0">
                <a:ea typeface="+mn-lt"/>
                <a:cs typeface="+mn-lt"/>
              </a:rPr>
              <a:t>JavaScript is easy to learn</a:t>
            </a:r>
            <a:endParaRPr lang="en-GB" dirty="0"/>
          </a:p>
          <a:p>
            <a:pPr>
              <a:buNone/>
            </a:pPr>
            <a:endParaRPr lang="en-GB" dirty="0">
              <a:cs typeface="Calibri"/>
            </a:endParaRPr>
          </a:p>
          <a:p>
            <a:pPr marL="0" indent="0">
              <a:buNone/>
            </a:pPr>
            <a:r>
              <a:rPr lang="en-GB" dirty="0" err="1">
                <a:ea typeface="+mn-lt"/>
                <a:cs typeface="+mn-lt"/>
              </a:rPr>
              <a:t>Javascript</a:t>
            </a:r>
            <a:r>
              <a:rPr lang="en-GB" dirty="0">
                <a:ea typeface="+mn-lt"/>
                <a:cs typeface="+mn-lt"/>
              </a:rPr>
              <a:t> can also be accessed from a file similar to external CSS files</a:t>
            </a:r>
            <a:endParaRPr lang="en-US" dirty="0">
              <a:ea typeface="+mn-lt"/>
              <a:cs typeface="+mn-lt"/>
            </a:endParaRPr>
          </a:p>
          <a:p>
            <a:pPr>
              <a:buNone/>
            </a:pPr>
            <a:endParaRPr lang="en-GB" dirty="0">
              <a:ea typeface="+mn-lt"/>
              <a:cs typeface="+mn-lt"/>
            </a:endParaRPr>
          </a:p>
          <a:p>
            <a:pPr>
              <a:buNone/>
            </a:pPr>
            <a:r>
              <a:rPr lang="en-GB" b="1" dirty="0">
                <a:ea typeface="+mn-lt"/>
                <a:cs typeface="+mn-lt"/>
              </a:rPr>
              <a:t>&lt;script </a:t>
            </a:r>
            <a:r>
              <a:rPr lang="en-GB" b="1" dirty="0" err="1">
                <a:ea typeface="+mn-lt"/>
                <a:cs typeface="+mn-lt"/>
              </a:rPr>
              <a:t>src</a:t>
            </a:r>
            <a:r>
              <a:rPr lang="en-GB" b="1" dirty="0">
                <a:ea typeface="+mn-lt"/>
                <a:cs typeface="+mn-lt"/>
              </a:rPr>
              <a:t>="file.js" type="text/</a:t>
            </a:r>
            <a:r>
              <a:rPr lang="en-GB" b="1" dirty="0" err="1">
                <a:ea typeface="+mn-lt"/>
                <a:cs typeface="+mn-lt"/>
              </a:rPr>
              <a:t>javascript</a:t>
            </a:r>
            <a:r>
              <a:rPr lang="en-GB" b="1" dirty="0">
                <a:ea typeface="+mn-lt"/>
                <a:cs typeface="+mn-lt"/>
              </a:rPr>
              <a:t>"&gt;&lt;/script&gt;</a:t>
            </a:r>
            <a:endParaRPr lang="en-GB" dirty="0"/>
          </a:p>
          <a:p>
            <a:pPr>
              <a:buNone/>
            </a:pPr>
            <a:endParaRPr lang="en-GB" b="1" dirty="0">
              <a:cs typeface="Calibri"/>
            </a:endParaRPr>
          </a:p>
        </p:txBody>
      </p:sp>
    </p:spTree>
    <p:extLst>
      <p:ext uri="{BB962C8B-B14F-4D97-AF65-F5344CB8AC3E}">
        <p14:creationId xmlns:p14="http://schemas.microsoft.com/office/powerpoint/2010/main" val="3099462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1E1DA-FEF5-48C2-B663-FEB070D84327}"/>
              </a:ext>
            </a:extLst>
          </p:cNvPr>
          <p:cNvSpPr>
            <a:spLocks noGrp="1"/>
          </p:cNvSpPr>
          <p:nvPr>
            <p:ph type="title"/>
          </p:nvPr>
        </p:nvSpPr>
        <p:spPr/>
        <p:txBody>
          <a:bodyPr/>
          <a:lstStyle/>
          <a:p>
            <a:r>
              <a:rPr lang="en-US">
                <a:cs typeface="Calibri"/>
              </a:rPr>
              <a:t>Variables</a:t>
            </a:r>
            <a:endParaRPr lang="en-US"/>
          </a:p>
        </p:txBody>
      </p:sp>
      <p:sp>
        <p:nvSpPr>
          <p:cNvPr id="3" name="Content Placeholder 2">
            <a:extLst>
              <a:ext uri="{FF2B5EF4-FFF2-40B4-BE49-F238E27FC236}">
                <a16:creationId xmlns:a16="http://schemas.microsoft.com/office/drawing/2014/main" id="{44FF0D95-D2F2-4A4C-8557-E2BA3E046FCE}"/>
              </a:ext>
            </a:extLst>
          </p:cNvPr>
          <p:cNvSpPr>
            <a:spLocks noGrp="1"/>
          </p:cNvSpPr>
          <p:nvPr>
            <p:ph idx="1"/>
          </p:nvPr>
        </p:nvSpPr>
        <p:spPr/>
        <p:txBody>
          <a:bodyPr vert="horz" lIns="91440" tIns="45720" rIns="91440" bIns="45720" rtlCol="0" anchor="t">
            <a:normAutofit lnSpcReduction="10000"/>
          </a:bodyPr>
          <a:lstStyle/>
          <a:p>
            <a:pPr marL="0" indent="0">
              <a:buNone/>
            </a:pPr>
            <a:r>
              <a:rPr lang="en-US"/>
              <a:t>JavaScript Identifiers</a:t>
            </a:r>
            <a:endParaRPr lang="en-US">
              <a:cs typeface="Calibri" panose="020F0502020204030204"/>
            </a:endParaRPr>
          </a:p>
          <a:p>
            <a:pPr marL="0" indent="0">
              <a:buNone/>
            </a:pPr>
            <a:endParaRPr lang="en-US" dirty="0">
              <a:ea typeface="+mn-lt"/>
              <a:cs typeface="+mn-lt"/>
            </a:endParaRPr>
          </a:p>
          <a:p>
            <a:pPr marL="0" indent="0">
              <a:buNone/>
            </a:pPr>
            <a:r>
              <a:rPr lang="en-US">
                <a:ea typeface="+mn-lt"/>
                <a:cs typeface="+mn-lt"/>
              </a:rPr>
              <a:t>All JavaScript </a:t>
            </a:r>
            <a:r>
              <a:rPr lang="en-US" b="1">
                <a:ea typeface="+mn-lt"/>
                <a:cs typeface="+mn-lt"/>
              </a:rPr>
              <a:t>variables</a:t>
            </a:r>
            <a:r>
              <a:rPr lang="en-US">
                <a:ea typeface="+mn-lt"/>
                <a:cs typeface="+mn-lt"/>
              </a:rPr>
              <a:t> must be </a:t>
            </a:r>
            <a:r>
              <a:rPr lang="en-US" b="1">
                <a:ea typeface="+mn-lt"/>
                <a:cs typeface="+mn-lt"/>
              </a:rPr>
              <a:t>identified</a:t>
            </a:r>
            <a:r>
              <a:rPr lang="en-US">
                <a:ea typeface="+mn-lt"/>
                <a:cs typeface="+mn-lt"/>
              </a:rPr>
              <a:t> with </a:t>
            </a:r>
            <a:r>
              <a:rPr lang="en-US" b="1">
                <a:ea typeface="+mn-lt"/>
                <a:cs typeface="+mn-lt"/>
              </a:rPr>
              <a:t>unique names</a:t>
            </a:r>
            <a:r>
              <a:rPr lang="en-US">
                <a:ea typeface="+mn-lt"/>
                <a:cs typeface="+mn-lt"/>
              </a:rPr>
              <a:t>.</a:t>
            </a:r>
            <a:endParaRPr lang="en-US">
              <a:cs typeface="Calibri" panose="020F0502020204030204"/>
            </a:endParaRPr>
          </a:p>
          <a:p>
            <a:pPr marL="0" indent="0">
              <a:buNone/>
            </a:pPr>
            <a:r>
              <a:rPr lang="en-US">
                <a:ea typeface="+mn-lt"/>
                <a:cs typeface="+mn-lt"/>
              </a:rPr>
              <a:t>These unique names are called </a:t>
            </a:r>
            <a:r>
              <a:rPr lang="en-US" b="1">
                <a:ea typeface="+mn-lt"/>
                <a:cs typeface="+mn-lt"/>
              </a:rPr>
              <a:t>identifiers</a:t>
            </a:r>
            <a:r>
              <a:rPr lang="en-US">
                <a:ea typeface="+mn-lt"/>
                <a:cs typeface="+mn-lt"/>
              </a:rPr>
              <a:t>.</a:t>
            </a:r>
            <a:endParaRPr lang="en-US">
              <a:cs typeface="Calibri" panose="020F0502020204030204"/>
            </a:endParaRPr>
          </a:p>
          <a:p>
            <a:pPr marL="0" indent="0">
              <a:buNone/>
            </a:pPr>
            <a:r>
              <a:rPr lang="en-US">
                <a:ea typeface="+mn-lt"/>
                <a:cs typeface="+mn-lt"/>
              </a:rPr>
              <a:t>Identifiers can be short names (like x and y) or more descriptive names (age, sum, totalVolume).</a:t>
            </a:r>
            <a:endParaRPr lang="en-US">
              <a:cs typeface="Calibri" panose="020F0502020204030204"/>
            </a:endParaRPr>
          </a:p>
          <a:p>
            <a:pPr marL="0" indent="0">
              <a:buNone/>
            </a:pPr>
            <a:r>
              <a:rPr lang="en-US">
                <a:ea typeface="+mn-lt"/>
                <a:cs typeface="+mn-lt"/>
              </a:rPr>
              <a:t>The general rules for constructing names for variables (unique identifiers) are:</a:t>
            </a:r>
            <a:endParaRPr lang="en-US">
              <a:cs typeface="Calibri" panose="020F0502020204030204"/>
            </a:endParaRPr>
          </a:p>
          <a:p>
            <a:pPr marL="0" indent="0">
              <a:buNone/>
            </a:pPr>
            <a:r>
              <a:rPr lang="en-US">
                <a:ea typeface="+mn-lt"/>
                <a:cs typeface="+mn-lt"/>
              </a:rPr>
              <a:t>Names can contain letters, digits, underscores, and dollar signs.</a:t>
            </a:r>
            <a:endParaRPr lang="en-US">
              <a:cs typeface="Calibri" panose="020F0502020204030204"/>
            </a:endParaRPr>
          </a:p>
          <a:p>
            <a:pPr marL="0" indent="0">
              <a:buNone/>
            </a:pPr>
            <a:r>
              <a:rPr lang="en-US">
                <a:ea typeface="+mn-lt"/>
                <a:cs typeface="+mn-lt"/>
              </a:rPr>
              <a:t>Names must begin with a letter</a:t>
            </a:r>
            <a:endParaRPr lang="en-US">
              <a:cs typeface="Calibri" panose="020F0502020204030204"/>
            </a:endParaRPr>
          </a:p>
          <a:p>
            <a:pPr marL="0" indent="0">
              <a:buNone/>
            </a:pPr>
            <a:r>
              <a:rPr lang="en-US">
                <a:ea typeface="+mn-lt"/>
                <a:cs typeface="+mn-lt"/>
              </a:rPr>
              <a:t>Names can also begin with $ and _ (but we will not use it in this tutorial)</a:t>
            </a:r>
            <a:endParaRPr lang="en-US">
              <a:cs typeface="Calibri" panose="020F0502020204030204"/>
            </a:endParaRPr>
          </a:p>
          <a:p>
            <a:pPr marL="0" indent="0">
              <a:buNone/>
            </a:pPr>
            <a:r>
              <a:rPr lang="en-US">
                <a:ea typeface="+mn-lt"/>
                <a:cs typeface="+mn-lt"/>
              </a:rPr>
              <a:t>Names are case sensitive (y and Y are different variables)</a:t>
            </a:r>
            <a:endParaRPr lang="en-US">
              <a:cs typeface="Calibri" panose="020F0502020204030204"/>
            </a:endParaRPr>
          </a:p>
          <a:p>
            <a:pPr marL="0" indent="0">
              <a:buNone/>
            </a:pPr>
            <a:r>
              <a:rPr lang="en-US">
                <a:ea typeface="+mn-lt"/>
                <a:cs typeface="+mn-lt"/>
              </a:rPr>
              <a:t>Reserved words (like JavaScript keywords) cannot be used as name</a:t>
            </a:r>
            <a:endParaRPr lang="en-US">
              <a:cs typeface="Calibri" panose="020F0502020204030204"/>
            </a:endParaRPr>
          </a:p>
          <a:p>
            <a:pPr marL="0" indent="0">
              <a:buNone/>
            </a:pPr>
            <a:endParaRPr lang="en-US" dirty="0">
              <a:cs typeface="Calibri"/>
            </a:endParaRPr>
          </a:p>
        </p:txBody>
      </p:sp>
    </p:spTree>
    <p:extLst>
      <p:ext uri="{BB962C8B-B14F-4D97-AF65-F5344CB8AC3E}">
        <p14:creationId xmlns:p14="http://schemas.microsoft.com/office/powerpoint/2010/main" val="43448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p:cNvSpPr>
            <a:spLocks noGrp="1"/>
          </p:cNvSpPr>
          <p:nvPr>
            <p:ph sz="half" idx="1"/>
          </p:nvPr>
        </p:nvSpPr>
        <p:spPr/>
        <p:txBody>
          <a:bodyPr/>
          <a:lstStyle/>
          <a:p>
            <a:r>
              <a:rPr lang="en-GB" dirty="0"/>
              <a:t>Variables are softly typed, you do not have to declare the data type</a:t>
            </a:r>
          </a:p>
          <a:p>
            <a:r>
              <a:rPr lang="en-GB" dirty="0"/>
              <a:t>Data types:</a:t>
            </a:r>
          </a:p>
          <a:p>
            <a:pPr lvl="1"/>
            <a:r>
              <a:rPr lang="en-GB" dirty="0"/>
              <a:t>Number</a:t>
            </a:r>
          </a:p>
          <a:p>
            <a:pPr lvl="1"/>
            <a:r>
              <a:rPr lang="en-GB" dirty="0"/>
              <a:t>String</a:t>
            </a:r>
          </a:p>
          <a:p>
            <a:pPr lvl="1"/>
            <a:r>
              <a:rPr lang="en-GB" dirty="0"/>
              <a:t>Boolean</a:t>
            </a:r>
          </a:p>
          <a:p>
            <a:pPr lvl="1"/>
            <a:r>
              <a:rPr lang="en-GB" dirty="0"/>
              <a:t>Array [ ]</a:t>
            </a:r>
          </a:p>
          <a:p>
            <a:pPr lvl="1"/>
            <a:r>
              <a:rPr lang="en-GB" dirty="0"/>
              <a:t>Object { }</a:t>
            </a:r>
          </a:p>
          <a:p>
            <a:pPr lvl="1"/>
            <a:endParaRPr lang="en-GB" dirty="0"/>
          </a:p>
          <a:p>
            <a:r>
              <a:rPr lang="en-GB" dirty="0"/>
              <a:t>Variables can be declared using:</a:t>
            </a:r>
          </a:p>
          <a:p>
            <a:pPr lvl="1"/>
            <a:r>
              <a:rPr lang="en-GB" dirty="0" err="1"/>
              <a:t>var</a:t>
            </a:r>
            <a:r>
              <a:rPr lang="en-GB" dirty="0"/>
              <a:t> – globally outside any function, locally within a function</a:t>
            </a:r>
          </a:p>
          <a:p>
            <a:pPr lvl="1"/>
            <a:r>
              <a:rPr lang="en-GB" dirty="0" err="1"/>
              <a:t>const</a:t>
            </a:r>
            <a:r>
              <a:rPr lang="en-GB" dirty="0"/>
              <a:t> – cannot be reassigned</a:t>
            </a:r>
          </a:p>
          <a:p>
            <a:pPr lvl="1"/>
            <a:r>
              <a:rPr lang="en-GB" dirty="0"/>
              <a:t>let - globally outside any function, locally within a function</a:t>
            </a:r>
          </a:p>
          <a:p>
            <a:endParaRPr lang="en-GB" dirty="0"/>
          </a:p>
        </p:txBody>
      </p:sp>
      <p:sp>
        <p:nvSpPr>
          <p:cNvPr id="4" name="Content Placeholder 3"/>
          <p:cNvSpPr>
            <a:spLocks noGrp="1"/>
          </p:cNvSpPr>
          <p:nvPr>
            <p:ph sz="half" idx="2"/>
          </p:nvPr>
        </p:nvSpPr>
        <p:spPr>
          <a:xfrm>
            <a:off x="7252138" y="1825625"/>
            <a:ext cx="4053537" cy="4855076"/>
          </a:xfrm>
        </p:spPr>
        <p:txBody>
          <a:bodyPr>
            <a:normAutofit/>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err="1"/>
              <a:t>var</a:t>
            </a:r>
            <a:r>
              <a:rPr lang="en-GB" sz="2000" dirty="0"/>
              <a:t> x = 10;</a:t>
            </a:r>
            <a:br>
              <a:rPr lang="en-GB" sz="2000" dirty="0"/>
            </a:br>
            <a:r>
              <a:rPr lang="en-GB" sz="2000" dirty="0">
                <a:solidFill>
                  <a:srgbClr val="00B050"/>
                </a:solidFill>
              </a:rPr>
              <a:t>// Here x is 10</a:t>
            </a:r>
            <a:br>
              <a:rPr lang="en-GB" sz="2000" dirty="0"/>
            </a:br>
            <a:r>
              <a:rPr lang="en-GB" sz="2000" dirty="0"/>
              <a:t>{</a:t>
            </a:r>
            <a:br>
              <a:rPr lang="en-GB" sz="2000" dirty="0"/>
            </a:br>
            <a:r>
              <a:rPr lang="en-GB" sz="2000" dirty="0"/>
              <a:t>  let x = 2;</a:t>
            </a:r>
            <a:br>
              <a:rPr lang="en-GB" sz="2000" dirty="0"/>
            </a:br>
            <a:r>
              <a:rPr lang="en-GB" sz="2000" dirty="0"/>
              <a:t>  </a:t>
            </a:r>
            <a:r>
              <a:rPr lang="en-GB" sz="2000" dirty="0">
                <a:solidFill>
                  <a:srgbClr val="00B050"/>
                </a:solidFill>
              </a:rPr>
              <a:t>// Here x is 2</a:t>
            </a:r>
            <a:br>
              <a:rPr lang="en-GB" sz="2000" dirty="0"/>
            </a:br>
            <a:r>
              <a:rPr lang="en-GB" sz="2000" dirty="0"/>
              <a:t>}</a:t>
            </a:r>
            <a:br>
              <a:rPr lang="en-GB" sz="2000" dirty="0"/>
            </a:br>
            <a:r>
              <a:rPr lang="en-GB" sz="2000" dirty="0">
                <a:solidFill>
                  <a:srgbClr val="00B050"/>
                </a:solidFill>
              </a:rPr>
              <a:t>// Here x is 10</a:t>
            </a:r>
          </a:p>
        </p:txBody>
      </p:sp>
    </p:spTree>
    <p:extLst>
      <p:ext uri="{BB962C8B-B14F-4D97-AF65-F5344CB8AC3E}">
        <p14:creationId xmlns:p14="http://schemas.microsoft.com/office/powerpoint/2010/main" val="133434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19" y="555487"/>
            <a:ext cx="11590421" cy="903634"/>
          </a:xfrm>
        </p:spPr>
        <p:txBody>
          <a:bodyPr/>
          <a:lstStyle/>
          <a:p>
            <a:r>
              <a:rPr lang="en-GB" dirty="0"/>
              <a:t>Objects</a:t>
            </a:r>
          </a:p>
        </p:txBody>
      </p:sp>
      <p:graphicFrame>
        <p:nvGraphicFramePr>
          <p:cNvPr id="5" name="Content Placeholder 4">
            <a:extLst>
              <a:ext uri="{FF2B5EF4-FFF2-40B4-BE49-F238E27FC236}">
                <a16:creationId xmlns:a16="http://schemas.microsoft.com/office/drawing/2014/main" id="{F6C970B7-E781-4EEC-A79F-C75665077A04}"/>
              </a:ext>
            </a:extLst>
          </p:cNvPr>
          <p:cNvGraphicFramePr>
            <a:graphicFrameLocks noGrp="1"/>
          </p:cNvGraphicFramePr>
          <p:nvPr>
            <p:ph idx="1"/>
            <p:extLst>
              <p:ext uri="{D42A27DB-BD31-4B8C-83A1-F6EECF244321}">
                <p14:modId xmlns:p14="http://schemas.microsoft.com/office/powerpoint/2010/main" val="727232308"/>
              </p:ext>
            </p:extLst>
          </p:nvPr>
        </p:nvGraphicFramePr>
        <p:xfrm>
          <a:off x="324205" y="1349422"/>
          <a:ext cx="11590335" cy="2156460"/>
        </p:xfrm>
        <a:graphic>
          <a:graphicData uri="http://schemas.openxmlformats.org/drawingml/2006/table">
            <a:tbl>
              <a:tblPr firstRow="1" bandRow="1">
                <a:tableStyleId>{5C22544A-7EE6-4342-B048-85BDC9FD1C3A}</a:tableStyleId>
              </a:tblPr>
              <a:tblGrid>
                <a:gridCol w="3392741">
                  <a:extLst>
                    <a:ext uri="{9D8B030D-6E8A-4147-A177-3AD203B41FA5}">
                      <a16:colId xmlns:a16="http://schemas.microsoft.com/office/drawing/2014/main" val="3796812466"/>
                    </a:ext>
                  </a:extLst>
                </a:gridCol>
                <a:gridCol w="4098797">
                  <a:extLst>
                    <a:ext uri="{9D8B030D-6E8A-4147-A177-3AD203B41FA5}">
                      <a16:colId xmlns:a16="http://schemas.microsoft.com/office/drawing/2014/main" val="3405606052"/>
                    </a:ext>
                  </a:extLst>
                </a:gridCol>
                <a:gridCol w="4098797">
                  <a:extLst>
                    <a:ext uri="{9D8B030D-6E8A-4147-A177-3AD203B41FA5}">
                      <a16:colId xmlns:a16="http://schemas.microsoft.com/office/drawing/2014/main" val="210089488"/>
                    </a:ext>
                  </a:extLst>
                </a:gridCol>
              </a:tblGrid>
              <a:tr h="0">
                <a:tc>
                  <a:txBody>
                    <a:bodyPr/>
                    <a:lstStyle/>
                    <a:p>
                      <a:pPr algn="l" fontAlgn="t"/>
                      <a:r>
                        <a:rPr lang="en-US" dirty="0">
                          <a:effectLst/>
                        </a:rPr>
                        <a:t>Object</a:t>
                      </a:r>
                    </a:p>
                  </a:txBody>
                  <a:tcPr marL="152400" marR="76200" marT="76200" marB="76200"/>
                </a:tc>
                <a:tc>
                  <a:txBody>
                    <a:bodyPr/>
                    <a:lstStyle/>
                    <a:p>
                      <a:pPr algn="l" fontAlgn="t"/>
                      <a:r>
                        <a:rPr lang="en-US">
                          <a:effectLst/>
                        </a:rPr>
                        <a:t>Properties</a:t>
                      </a:r>
                    </a:p>
                  </a:txBody>
                  <a:tcPr marL="76200" marR="76200" marT="76200" marB="76200"/>
                </a:tc>
                <a:tc>
                  <a:txBody>
                    <a:bodyPr/>
                    <a:lstStyle/>
                    <a:p>
                      <a:pPr algn="l" fontAlgn="t"/>
                      <a:r>
                        <a:rPr lang="en-US">
                          <a:effectLst/>
                        </a:rPr>
                        <a:t>Methods</a:t>
                      </a:r>
                    </a:p>
                  </a:txBody>
                  <a:tcPr marL="76200" marR="76200" marT="76200" marB="76200"/>
                </a:tc>
                <a:extLst>
                  <a:ext uri="{0D108BD9-81ED-4DB2-BD59-A6C34878D82A}">
                    <a16:rowId xmlns:a16="http://schemas.microsoft.com/office/drawing/2014/main" val="2672206010"/>
                  </a:ext>
                </a:extLst>
              </a:tr>
              <a:tr h="0">
                <a:tc>
                  <a:txBody>
                    <a:bodyPr/>
                    <a:lstStyle/>
                    <a:p>
                      <a:pPr algn="l" fontAlgn="t"/>
                      <a:endParaRPr lang="en-US">
                        <a:effectLst/>
                      </a:endParaRPr>
                    </a:p>
                  </a:txBody>
                  <a:tcPr marL="152400" marR="76200" marT="76200" marB="76200"/>
                </a:tc>
                <a:tc>
                  <a:txBody>
                    <a:bodyPr/>
                    <a:lstStyle/>
                    <a:p>
                      <a:pPr algn="l" fontAlgn="t"/>
                      <a:br>
                        <a:rPr lang="en-US">
                          <a:effectLst/>
                        </a:rPr>
                      </a:br>
                      <a:r>
                        <a:rPr lang="en-US">
                          <a:effectLst/>
                        </a:rPr>
                        <a:t>car.name = Fiat</a:t>
                      </a:r>
                      <a:br>
                        <a:rPr lang="en-US">
                          <a:effectLst/>
                        </a:rPr>
                      </a:br>
                      <a:br>
                        <a:rPr lang="en-US">
                          <a:effectLst/>
                        </a:rPr>
                      </a:br>
                      <a:r>
                        <a:rPr lang="en-US">
                          <a:effectLst/>
                        </a:rPr>
                        <a:t>car.model = 500</a:t>
                      </a:r>
                      <a:br>
                        <a:rPr lang="en-US">
                          <a:effectLst/>
                        </a:rPr>
                      </a:br>
                      <a:br>
                        <a:rPr lang="en-US">
                          <a:effectLst/>
                        </a:rPr>
                      </a:br>
                      <a:r>
                        <a:rPr lang="en-US">
                          <a:effectLst/>
                        </a:rPr>
                        <a:t>car.weight = 850kg</a:t>
                      </a:r>
                      <a:br>
                        <a:rPr lang="en-US">
                          <a:effectLst/>
                        </a:rPr>
                      </a:br>
                      <a:br>
                        <a:rPr lang="en-US">
                          <a:effectLst/>
                        </a:rPr>
                      </a:br>
                      <a:r>
                        <a:rPr lang="en-US">
                          <a:effectLst/>
                        </a:rPr>
                        <a:t>car.color = white</a:t>
                      </a:r>
                    </a:p>
                  </a:txBody>
                  <a:tcPr marL="76200" marR="76200" marT="76200" marB="76200"/>
                </a:tc>
                <a:tc>
                  <a:txBody>
                    <a:bodyPr/>
                    <a:lstStyle/>
                    <a:p>
                      <a:pPr algn="l" fontAlgn="t"/>
                      <a:br>
                        <a:rPr lang="en-US" dirty="0">
                          <a:effectLst/>
                        </a:rPr>
                      </a:br>
                      <a:r>
                        <a:rPr lang="en-US" dirty="0" err="1">
                          <a:effectLst/>
                        </a:rPr>
                        <a:t>car.start</a:t>
                      </a:r>
                      <a:r>
                        <a:rPr lang="en-US" dirty="0">
                          <a:effectLst/>
                        </a:rPr>
                        <a:t>()</a:t>
                      </a:r>
                      <a:br>
                        <a:rPr lang="en-US" dirty="0">
                          <a:effectLst/>
                        </a:rPr>
                      </a:br>
                      <a:br>
                        <a:rPr lang="en-US" dirty="0">
                          <a:effectLst/>
                        </a:rPr>
                      </a:br>
                      <a:r>
                        <a:rPr lang="en-US" dirty="0" err="1">
                          <a:effectLst/>
                        </a:rPr>
                        <a:t>car.drive</a:t>
                      </a:r>
                      <a:r>
                        <a:rPr lang="en-US" dirty="0">
                          <a:effectLst/>
                        </a:rPr>
                        <a:t>()</a:t>
                      </a:r>
                      <a:br>
                        <a:rPr lang="en-US" dirty="0">
                          <a:effectLst/>
                        </a:rPr>
                      </a:br>
                      <a:br>
                        <a:rPr lang="en-US" dirty="0">
                          <a:effectLst/>
                        </a:rPr>
                      </a:br>
                      <a:r>
                        <a:rPr lang="en-US" dirty="0" err="1">
                          <a:effectLst/>
                        </a:rPr>
                        <a:t>car.brake</a:t>
                      </a:r>
                      <a:r>
                        <a:rPr lang="en-US" dirty="0">
                          <a:effectLst/>
                        </a:rPr>
                        <a:t>()</a:t>
                      </a:r>
                      <a:br>
                        <a:rPr lang="en-US" dirty="0">
                          <a:effectLst/>
                        </a:rPr>
                      </a:br>
                      <a:br>
                        <a:rPr lang="en-US" dirty="0">
                          <a:effectLst/>
                        </a:rPr>
                      </a:br>
                      <a:r>
                        <a:rPr lang="en-US" dirty="0" err="1">
                          <a:effectLst/>
                        </a:rPr>
                        <a:t>car.stop</a:t>
                      </a:r>
                      <a:r>
                        <a:rPr lang="en-US" dirty="0">
                          <a:effectLst/>
                        </a:rPr>
                        <a:t>()</a:t>
                      </a:r>
                    </a:p>
                  </a:txBody>
                  <a:tcPr marL="76200" marR="76200" marT="76200" marB="76200"/>
                </a:tc>
                <a:extLst>
                  <a:ext uri="{0D108BD9-81ED-4DB2-BD59-A6C34878D82A}">
                    <a16:rowId xmlns:a16="http://schemas.microsoft.com/office/drawing/2014/main" val="3500223431"/>
                  </a:ext>
                </a:extLst>
              </a:tr>
            </a:tbl>
          </a:graphicData>
        </a:graphic>
      </p:graphicFrame>
      <p:pic>
        <p:nvPicPr>
          <p:cNvPr id="6" name="Picture 6" descr="A person driving a car&#10;&#10;Description automatically generated">
            <a:extLst>
              <a:ext uri="{FF2B5EF4-FFF2-40B4-BE49-F238E27FC236}">
                <a16:creationId xmlns:a16="http://schemas.microsoft.com/office/drawing/2014/main" id="{F92D04A0-33A9-477A-8450-6F2C0C88F8B0}"/>
              </a:ext>
            </a:extLst>
          </p:cNvPr>
          <p:cNvPicPr>
            <a:picLocks noChangeAspect="1"/>
          </p:cNvPicPr>
          <p:nvPr/>
        </p:nvPicPr>
        <p:blipFill>
          <a:blip r:embed="rId2"/>
          <a:stretch>
            <a:fillRect/>
          </a:stretch>
        </p:blipFill>
        <p:spPr>
          <a:xfrm>
            <a:off x="324119" y="1960004"/>
            <a:ext cx="2743200" cy="1714500"/>
          </a:xfrm>
          <a:prstGeom prst="rect">
            <a:avLst/>
          </a:prstGeom>
        </p:spPr>
      </p:pic>
      <p:sp>
        <p:nvSpPr>
          <p:cNvPr id="7" name="TextBox 6">
            <a:extLst>
              <a:ext uri="{FF2B5EF4-FFF2-40B4-BE49-F238E27FC236}">
                <a16:creationId xmlns:a16="http://schemas.microsoft.com/office/drawing/2014/main" id="{9CD50C97-C399-42A0-80DA-E0C0F6D665E2}"/>
              </a:ext>
            </a:extLst>
          </p:cNvPr>
          <p:cNvSpPr txBox="1"/>
          <p:nvPr/>
        </p:nvSpPr>
        <p:spPr>
          <a:xfrm>
            <a:off x="267633" y="3674504"/>
            <a:ext cx="115330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Segoe UI"/>
                <a:cs typeface="Segoe UI"/>
              </a:rPr>
              <a:t>Real Life Objects, Properties, and Methods</a:t>
            </a:r>
          </a:p>
          <a:p>
            <a:r>
              <a:rPr lang="en-US" dirty="0">
                <a:latin typeface="Verdana"/>
                <a:ea typeface="Verdana"/>
                <a:cs typeface="Verdana"/>
              </a:rPr>
              <a:t>In real life, a car is an </a:t>
            </a:r>
            <a:r>
              <a:rPr lang="en-US" b="1" dirty="0">
                <a:latin typeface="Verdana"/>
                <a:ea typeface="Verdana"/>
                <a:cs typeface="Verdana"/>
              </a:rPr>
              <a:t>object</a:t>
            </a:r>
            <a:r>
              <a:rPr lang="en-US" dirty="0">
                <a:latin typeface="Verdana"/>
                <a:ea typeface="Verdana"/>
                <a:cs typeface="Verdana"/>
              </a:rPr>
              <a:t>.</a:t>
            </a:r>
          </a:p>
          <a:p>
            <a:r>
              <a:rPr lang="en-US" dirty="0">
                <a:latin typeface="Verdana"/>
                <a:ea typeface="Verdana"/>
                <a:cs typeface="Verdana"/>
              </a:rPr>
              <a:t>A car has </a:t>
            </a:r>
            <a:r>
              <a:rPr lang="en-US" b="1" dirty="0">
                <a:latin typeface="Verdana"/>
                <a:ea typeface="Verdana"/>
                <a:cs typeface="Verdana"/>
              </a:rPr>
              <a:t>properties</a:t>
            </a:r>
            <a:r>
              <a:rPr lang="en-US" dirty="0">
                <a:latin typeface="Verdana"/>
                <a:ea typeface="Verdana"/>
                <a:cs typeface="Verdana"/>
              </a:rPr>
              <a:t> like weight and color, and </a:t>
            </a:r>
            <a:r>
              <a:rPr lang="en-US" b="1" dirty="0">
                <a:latin typeface="Verdana"/>
                <a:ea typeface="Verdana"/>
                <a:cs typeface="Verdana"/>
              </a:rPr>
              <a:t>methods</a:t>
            </a:r>
            <a:r>
              <a:rPr lang="en-US" dirty="0">
                <a:latin typeface="Verdana"/>
                <a:ea typeface="Verdana"/>
                <a:cs typeface="Verdana"/>
              </a:rPr>
              <a:t> like start and stop:</a:t>
            </a:r>
          </a:p>
          <a:p>
            <a:endParaRPr lang="en-US" dirty="0">
              <a:latin typeface="Verdana"/>
              <a:ea typeface="Verdana"/>
              <a:cs typeface="Verdana"/>
            </a:endParaRPr>
          </a:p>
          <a:p>
            <a:r>
              <a:rPr lang="en-US" dirty="0">
                <a:latin typeface="Verdana"/>
                <a:ea typeface="Verdana"/>
                <a:cs typeface="Verdana"/>
              </a:rPr>
              <a:t>All cars have the same </a:t>
            </a:r>
            <a:r>
              <a:rPr lang="en-US" b="1" dirty="0">
                <a:latin typeface="Verdana"/>
                <a:ea typeface="Verdana"/>
                <a:cs typeface="Verdana"/>
              </a:rPr>
              <a:t>properties</a:t>
            </a:r>
            <a:r>
              <a:rPr lang="en-US" dirty="0">
                <a:latin typeface="Verdana"/>
                <a:ea typeface="Verdana"/>
                <a:cs typeface="Verdana"/>
              </a:rPr>
              <a:t>, but the property </a:t>
            </a:r>
            <a:r>
              <a:rPr lang="en-US" b="1" dirty="0">
                <a:latin typeface="Verdana"/>
                <a:ea typeface="Verdana"/>
                <a:cs typeface="Verdana"/>
              </a:rPr>
              <a:t>values</a:t>
            </a:r>
            <a:r>
              <a:rPr lang="en-US" dirty="0">
                <a:latin typeface="Verdana"/>
                <a:ea typeface="Verdana"/>
                <a:cs typeface="Verdana"/>
              </a:rPr>
              <a:t> differ from car to car.</a:t>
            </a:r>
          </a:p>
          <a:p>
            <a:r>
              <a:rPr lang="en-US" dirty="0">
                <a:latin typeface="Verdana"/>
                <a:ea typeface="Verdana"/>
                <a:cs typeface="Verdana"/>
              </a:rPr>
              <a:t>All cars have the same </a:t>
            </a:r>
            <a:r>
              <a:rPr lang="en-US" b="1" dirty="0">
                <a:latin typeface="Verdana"/>
                <a:ea typeface="Verdana"/>
                <a:cs typeface="Verdana"/>
              </a:rPr>
              <a:t>methods</a:t>
            </a:r>
            <a:r>
              <a:rPr lang="en-US" dirty="0">
                <a:latin typeface="Verdana"/>
                <a:ea typeface="Verdana"/>
                <a:cs typeface="Verdana"/>
              </a:rPr>
              <a:t>, but the methods are performed </a:t>
            </a:r>
            <a:r>
              <a:rPr lang="en-US" b="1" dirty="0">
                <a:latin typeface="Verdana"/>
                <a:ea typeface="Verdana"/>
                <a:cs typeface="Verdana"/>
              </a:rPr>
              <a:t>at different times</a:t>
            </a:r>
            <a:r>
              <a:rPr lang="en-US" dirty="0">
                <a:latin typeface="Verdana"/>
                <a:ea typeface="Verdana"/>
                <a:cs typeface="Verdana"/>
              </a:rPr>
              <a:t>.</a:t>
            </a:r>
          </a:p>
          <a:p>
            <a:endParaRPr lang="en-US" dirty="0">
              <a:latin typeface="Segoe UI"/>
              <a:cs typeface="Segoe UI"/>
            </a:endParaRPr>
          </a:p>
          <a:p>
            <a:r>
              <a:rPr lang="en-US" dirty="0">
                <a:latin typeface="Verdana"/>
                <a:ea typeface="Verdana"/>
                <a:cs typeface="Verdana"/>
              </a:rPr>
              <a:t>You have already learned that JavaScript variables are containers for data values.</a:t>
            </a:r>
          </a:p>
          <a:p>
            <a:r>
              <a:rPr lang="en-US" dirty="0">
                <a:latin typeface="Verdana"/>
                <a:ea typeface="Verdana"/>
                <a:cs typeface="Verdana"/>
              </a:rPr>
              <a:t>This code assigns a </a:t>
            </a:r>
            <a:r>
              <a:rPr lang="en-US" b="1" dirty="0">
                <a:latin typeface="Verdana"/>
                <a:ea typeface="Verdana"/>
                <a:cs typeface="Verdana"/>
              </a:rPr>
              <a:t>simple value</a:t>
            </a:r>
            <a:r>
              <a:rPr lang="en-US" dirty="0">
                <a:latin typeface="Verdana"/>
                <a:ea typeface="Verdana"/>
                <a:cs typeface="Verdana"/>
              </a:rPr>
              <a:t> (Fiat) to a </a:t>
            </a:r>
            <a:r>
              <a:rPr lang="en-US" b="1" dirty="0">
                <a:latin typeface="Verdana"/>
                <a:ea typeface="Verdana"/>
                <a:cs typeface="Verdana"/>
              </a:rPr>
              <a:t>variable</a:t>
            </a:r>
            <a:r>
              <a:rPr lang="en-US" dirty="0">
                <a:latin typeface="Verdana"/>
                <a:ea typeface="Verdana"/>
                <a:cs typeface="Verdana"/>
              </a:rPr>
              <a:t> named car:</a:t>
            </a:r>
          </a:p>
          <a:p>
            <a:r>
              <a:rPr lang="en-US" dirty="0" err="1">
                <a:solidFill>
                  <a:srgbClr val="0000CD"/>
                </a:solidFill>
                <a:latin typeface="Consolas"/>
              </a:rPr>
              <a:t>var</a:t>
            </a:r>
            <a:r>
              <a:rPr lang="en-US" dirty="0">
                <a:latin typeface="Consolas"/>
              </a:rPr>
              <a:t> car = </a:t>
            </a:r>
            <a:r>
              <a:rPr lang="en-US" dirty="0">
                <a:solidFill>
                  <a:srgbClr val="A52A2A"/>
                </a:solidFill>
                <a:latin typeface="Consolas"/>
              </a:rPr>
              <a:t>"Fiat"</a:t>
            </a:r>
            <a:r>
              <a:rPr lang="en-US" dirty="0">
                <a:latin typeface="Consolas"/>
              </a:rPr>
              <a:t>;</a:t>
            </a:r>
          </a:p>
        </p:txBody>
      </p:sp>
    </p:spTree>
    <p:extLst>
      <p:ext uri="{BB962C8B-B14F-4D97-AF65-F5344CB8AC3E}">
        <p14:creationId xmlns:p14="http://schemas.microsoft.com/office/powerpoint/2010/main" val="389651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Objects – Try this – Add model and colour to the output</a:t>
            </a:r>
            <a:endParaRPr lang="en-GB" dirty="0"/>
          </a:p>
        </p:txBody>
      </p:sp>
      <p:sp>
        <p:nvSpPr>
          <p:cNvPr id="3" name="Content Placeholder 2"/>
          <p:cNvSpPr>
            <a:spLocks noGrp="1"/>
          </p:cNvSpPr>
          <p:nvPr>
            <p:ph sz="half" idx="1"/>
          </p:nvPr>
        </p:nvSpPr>
        <p:spPr>
          <a:xfrm>
            <a:off x="838199" y="1825625"/>
            <a:ext cx="7992979" cy="4855076"/>
          </a:xfrm>
        </p:spPr>
        <p:txBody>
          <a:bodyPr vert="horz" lIns="91440" tIns="45720" rIns="91440" bIns="45720" rtlCol="0" anchor="t">
            <a:normAutofit fontScale="55000" lnSpcReduction="20000"/>
          </a:bodyPr>
          <a:lstStyle/>
          <a:p>
            <a:pPr marL="0" indent="0">
              <a:buNone/>
            </a:pP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DOCTYPE</a:t>
            </a:r>
            <a:r>
              <a:rPr lang="en-GB" sz="2800" b="1" dirty="0">
                <a:solidFill>
                  <a:srgbClr val="D4D4D4"/>
                </a:solidFill>
                <a:latin typeface="Consolas" panose="020B0609020204030204" pitchFamily="49" charset="0"/>
              </a:rPr>
              <a:t> </a:t>
            </a:r>
            <a:r>
              <a:rPr lang="en-GB" sz="2800" b="1" dirty="0">
                <a:solidFill>
                  <a:srgbClr val="9CDCFE"/>
                </a:solidFill>
                <a:latin typeface="Consolas" panose="020B0609020204030204" pitchFamily="49" charset="0"/>
              </a:rPr>
              <a:t>html</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html</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body</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br>
              <a:rPr lang="en-GB" sz="2800" b="1" dirty="0">
                <a:solidFill>
                  <a:srgbClr val="D4D4D4"/>
                </a:solidFill>
                <a:latin typeface="Consolas" panose="020B0609020204030204" pitchFamily="49" charset="0"/>
              </a:rPr>
            </a:br>
            <a:r>
              <a:rPr lang="en-GB" sz="2800" b="1" dirty="0">
                <a:solidFill>
                  <a:srgbClr val="808080"/>
                </a:solidFill>
                <a:latin typeface="Consolas" panose="020B0609020204030204" pitchFamily="49" charset="0"/>
              </a:rPr>
              <a:t>&lt;</a:t>
            </a:r>
            <a:r>
              <a:rPr lang="en-GB" sz="2800" b="1" dirty="0">
                <a:latin typeface="Consolas" panose="020B0609020204030204" pitchFamily="49" charset="0"/>
              </a:rPr>
              <a:t>h2&gt;JavaScript Objects</a:t>
            </a: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h2</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br>
              <a:rPr lang="en-GB" sz="2800" b="1" dirty="0">
                <a:solidFill>
                  <a:srgbClr val="D4D4D4"/>
                </a:solidFill>
                <a:latin typeface="Consolas" panose="020B0609020204030204" pitchFamily="49" charset="0"/>
              </a:rPr>
            </a:b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p</a:t>
            </a:r>
            <a:r>
              <a:rPr lang="en-GB" sz="2800" b="1" dirty="0">
                <a:solidFill>
                  <a:srgbClr val="D4D4D4"/>
                </a:solidFill>
                <a:latin typeface="Consolas" panose="020B0609020204030204" pitchFamily="49" charset="0"/>
              </a:rPr>
              <a:t> </a:t>
            </a:r>
            <a:r>
              <a:rPr lang="en-GB" sz="2800" b="1" dirty="0">
                <a:solidFill>
                  <a:srgbClr val="9CDCFE"/>
                </a:solidFill>
                <a:latin typeface="Consolas" panose="020B0609020204030204" pitchFamily="49" charset="0"/>
              </a:rPr>
              <a:t>id</a:t>
            </a:r>
            <a:r>
              <a:rPr lang="en-GB" sz="2800" b="1" dirty="0">
                <a:solidFill>
                  <a:srgbClr val="D4D4D4"/>
                </a:solidFill>
                <a:latin typeface="Consolas" panose="020B0609020204030204" pitchFamily="49" charset="0"/>
              </a:rPr>
              <a:t>=</a:t>
            </a:r>
            <a:r>
              <a:rPr lang="en-GB" sz="2800" b="1" dirty="0">
                <a:solidFill>
                  <a:srgbClr val="CE9178"/>
                </a:solidFill>
                <a:latin typeface="Consolas" panose="020B0609020204030204" pitchFamily="49" charset="0"/>
              </a:rPr>
              <a:t>"demo"</a:t>
            </a:r>
            <a:r>
              <a:rPr lang="en-GB" sz="2800" b="1" dirty="0">
                <a:solidFill>
                  <a:srgbClr val="808080"/>
                </a:solidFill>
                <a:latin typeface="Consolas" panose="020B0609020204030204" pitchFamily="49" charset="0"/>
              </a:rPr>
              <a:t>&gt;&lt;/</a:t>
            </a:r>
            <a:r>
              <a:rPr lang="en-GB" sz="2800" b="1" dirty="0">
                <a:solidFill>
                  <a:srgbClr val="569CD6"/>
                </a:solidFill>
                <a:latin typeface="Consolas" panose="020B0609020204030204" pitchFamily="49" charset="0"/>
              </a:rPr>
              <a:t>p</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br>
              <a:rPr lang="en-GB" sz="2800" b="1" dirty="0">
                <a:solidFill>
                  <a:srgbClr val="D4D4D4"/>
                </a:solidFill>
                <a:latin typeface="Consolas" panose="020B0609020204030204" pitchFamily="49" charset="0"/>
              </a:rPr>
            </a:b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script</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r>
              <a:rPr lang="en-GB" sz="2800" b="1" dirty="0">
                <a:solidFill>
                  <a:srgbClr val="6A9955"/>
                </a:solidFill>
                <a:latin typeface="Consolas" panose="020B0609020204030204" pitchFamily="49" charset="0"/>
              </a:rPr>
              <a:t>// Create an object:</a:t>
            </a:r>
            <a:endParaRPr lang="en-GB" sz="2800" b="1" dirty="0">
              <a:solidFill>
                <a:srgbClr val="D4D4D4"/>
              </a:solidFill>
              <a:latin typeface="Consolas" panose="020B0609020204030204" pitchFamily="49" charset="0"/>
            </a:endParaRPr>
          </a:p>
          <a:p>
            <a:pPr marL="0" indent="0">
              <a:buNone/>
            </a:pPr>
            <a:r>
              <a:rPr lang="en-GB" sz="2800" b="1" dirty="0" err="1">
                <a:solidFill>
                  <a:srgbClr val="569CD6"/>
                </a:solidFill>
                <a:latin typeface="Consolas" panose="020B0609020204030204" pitchFamily="49" charset="0"/>
              </a:rPr>
              <a:t>var</a:t>
            </a:r>
            <a:r>
              <a:rPr lang="en-GB" sz="2800" b="1" dirty="0">
                <a:solidFill>
                  <a:srgbClr val="D4D4D4"/>
                </a:solidFill>
                <a:latin typeface="Consolas" panose="020B0609020204030204" pitchFamily="49" charset="0"/>
              </a:rPr>
              <a:t> </a:t>
            </a:r>
            <a:r>
              <a:rPr lang="en-GB" sz="2800" b="1" dirty="0">
                <a:solidFill>
                  <a:srgbClr val="9CDCFE"/>
                </a:solidFill>
                <a:latin typeface="Consolas" panose="020B0609020204030204" pitchFamily="49" charset="0"/>
              </a:rPr>
              <a:t>car</a:t>
            </a:r>
            <a:r>
              <a:rPr lang="en-GB" sz="2800" b="1" dirty="0">
                <a:solidFill>
                  <a:srgbClr val="D4D4D4"/>
                </a:solidFill>
                <a:latin typeface="Consolas" panose="020B0609020204030204" pitchFamily="49" charset="0"/>
              </a:rPr>
              <a:t> = {</a:t>
            </a:r>
            <a:r>
              <a:rPr lang="en-GB" sz="2800" b="1" dirty="0" err="1">
                <a:solidFill>
                  <a:srgbClr val="9CDCFE"/>
                </a:solidFill>
                <a:latin typeface="Consolas" panose="020B0609020204030204" pitchFamily="49" charset="0"/>
              </a:rPr>
              <a:t>type:</a:t>
            </a:r>
            <a:r>
              <a:rPr lang="en-GB" sz="2800" b="1" dirty="0" err="1">
                <a:solidFill>
                  <a:srgbClr val="CE9178"/>
                </a:solidFill>
                <a:latin typeface="Consolas" panose="020B0609020204030204" pitchFamily="49" charset="0"/>
              </a:rPr>
              <a:t>"Fiat</a:t>
            </a:r>
            <a:r>
              <a:rPr lang="en-GB" sz="2800" b="1" dirty="0">
                <a:solidFill>
                  <a:srgbClr val="CE9178"/>
                </a:solidFill>
                <a:latin typeface="Consolas" panose="020B0609020204030204" pitchFamily="49" charset="0"/>
              </a:rPr>
              <a:t>"</a:t>
            </a:r>
            <a:r>
              <a:rPr lang="en-GB" sz="2800" b="1" dirty="0">
                <a:solidFill>
                  <a:srgbClr val="D4D4D4"/>
                </a:solidFill>
                <a:latin typeface="Consolas" panose="020B0609020204030204" pitchFamily="49" charset="0"/>
              </a:rPr>
              <a:t>, </a:t>
            </a:r>
            <a:r>
              <a:rPr lang="en-GB" sz="2800" b="1" dirty="0">
                <a:solidFill>
                  <a:srgbClr val="9CDCFE"/>
                </a:solidFill>
                <a:latin typeface="Consolas" panose="020B0609020204030204" pitchFamily="49" charset="0"/>
              </a:rPr>
              <a:t>model:</a:t>
            </a:r>
            <a:r>
              <a:rPr lang="en-GB" sz="2800" b="1" dirty="0">
                <a:solidFill>
                  <a:srgbClr val="CE9178"/>
                </a:solidFill>
                <a:latin typeface="Consolas" panose="020B0609020204030204" pitchFamily="49" charset="0"/>
              </a:rPr>
              <a:t>"500"</a:t>
            </a:r>
            <a:r>
              <a:rPr lang="en-GB" sz="2800" b="1" dirty="0">
                <a:solidFill>
                  <a:srgbClr val="D4D4D4"/>
                </a:solidFill>
                <a:latin typeface="Consolas" panose="020B0609020204030204" pitchFamily="49" charset="0"/>
              </a:rPr>
              <a:t>, </a:t>
            </a:r>
            <a:r>
              <a:rPr lang="en-GB" sz="2800" b="1" dirty="0" err="1">
                <a:solidFill>
                  <a:srgbClr val="9CDCFE"/>
                </a:solidFill>
                <a:latin typeface="Consolas" panose="020B0609020204030204" pitchFamily="49" charset="0"/>
              </a:rPr>
              <a:t>color</a:t>
            </a:r>
            <a:r>
              <a:rPr lang="en-GB" sz="2800" b="1" dirty="0">
                <a:solidFill>
                  <a:srgbClr val="9CDCFE"/>
                </a:solidFill>
                <a:latin typeface="Consolas" panose="020B0609020204030204" pitchFamily="49" charset="0"/>
              </a:rPr>
              <a:t>:</a:t>
            </a:r>
            <a:r>
              <a:rPr lang="en-GB" sz="2800" b="1" dirty="0">
                <a:solidFill>
                  <a:srgbClr val="CE9178"/>
                </a:solidFill>
                <a:latin typeface="Consolas" panose="020B0609020204030204" pitchFamily="49" charset="0"/>
              </a:rPr>
              <a:t>"white"</a:t>
            </a:r>
            <a:r>
              <a:rPr lang="en-GB" sz="2800" b="1" dirty="0">
                <a:solidFill>
                  <a:srgbClr val="D4D4D4"/>
                </a:solidFill>
                <a:latin typeface="Consolas" panose="020B0609020204030204" pitchFamily="49" charset="0"/>
              </a:rPr>
              <a:t>};</a:t>
            </a:r>
          </a:p>
          <a:p>
            <a:pPr marL="0" indent="0">
              <a:buNone/>
            </a:pPr>
            <a:br>
              <a:rPr lang="en-GB" sz="2800" b="1" dirty="0">
                <a:solidFill>
                  <a:srgbClr val="D4D4D4"/>
                </a:solidFill>
                <a:latin typeface="Consolas" panose="020B0609020204030204" pitchFamily="49" charset="0"/>
              </a:rPr>
            </a:br>
            <a:r>
              <a:rPr lang="en-GB" sz="2800" b="1" dirty="0">
                <a:solidFill>
                  <a:srgbClr val="6A9955"/>
                </a:solidFill>
                <a:latin typeface="Consolas" panose="020B0609020204030204" pitchFamily="49" charset="0"/>
              </a:rPr>
              <a:t>// Display some data from the object:</a:t>
            </a:r>
            <a:endParaRPr lang="en-GB" sz="2800" b="1" dirty="0">
              <a:solidFill>
                <a:srgbClr val="D4D4D4"/>
              </a:solidFill>
              <a:latin typeface="Consolas" panose="020B0609020204030204" pitchFamily="49" charset="0"/>
            </a:endParaRPr>
          </a:p>
          <a:p>
            <a:pPr marL="0" indent="0">
              <a:buNone/>
            </a:pPr>
            <a:r>
              <a:rPr lang="en-GB" sz="2800" b="1" dirty="0" err="1">
                <a:solidFill>
                  <a:srgbClr val="9CDCFE"/>
                </a:solidFill>
                <a:latin typeface="Consolas" panose="020B0609020204030204" pitchFamily="49" charset="0"/>
              </a:rPr>
              <a:t>document</a:t>
            </a:r>
            <a:r>
              <a:rPr lang="en-GB" sz="2800" b="1" dirty="0" err="1">
                <a:solidFill>
                  <a:srgbClr val="D4D4D4"/>
                </a:solidFill>
                <a:latin typeface="Consolas" panose="020B0609020204030204" pitchFamily="49" charset="0"/>
              </a:rPr>
              <a:t>.</a:t>
            </a:r>
            <a:r>
              <a:rPr lang="en-GB" sz="2800" b="1" dirty="0" err="1">
                <a:solidFill>
                  <a:srgbClr val="DCDCAA"/>
                </a:solidFill>
                <a:latin typeface="Consolas" panose="020B0609020204030204" pitchFamily="49" charset="0"/>
              </a:rPr>
              <a:t>getElementById</a:t>
            </a:r>
            <a:r>
              <a:rPr lang="en-GB" sz="2800" b="1" dirty="0">
                <a:solidFill>
                  <a:srgbClr val="D4D4D4"/>
                </a:solidFill>
                <a:latin typeface="Consolas" panose="020B0609020204030204" pitchFamily="49" charset="0"/>
              </a:rPr>
              <a:t>(</a:t>
            </a:r>
            <a:r>
              <a:rPr lang="en-GB" sz="2800" b="1" dirty="0">
                <a:solidFill>
                  <a:srgbClr val="CE9178"/>
                </a:solidFill>
                <a:latin typeface="Consolas" panose="020B0609020204030204" pitchFamily="49" charset="0"/>
              </a:rPr>
              <a:t>"demo"</a:t>
            </a:r>
            <a:r>
              <a:rPr lang="en-GB" sz="2800" b="1" dirty="0">
                <a:solidFill>
                  <a:srgbClr val="D4D4D4"/>
                </a:solidFill>
                <a:latin typeface="Consolas" panose="020B0609020204030204" pitchFamily="49" charset="0"/>
              </a:rPr>
              <a:t>).</a:t>
            </a:r>
            <a:r>
              <a:rPr lang="en-GB" sz="2800" b="1" dirty="0" err="1">
                <a:solidFill>
                  <a:srgbClr val="9CDCFE"/>
                </a:solidFill>
                <a:latin typeface="Consolas" panose="020B0609020204030204" pitchFamily="49" charset="0"/>
              </a:rPr>
              <a:t>innerHTML</a:t>
            </a:r>
            <a:r>
              <a:rPr lang="en-GB" sz="2800" b="1" dirty="0">
                <a:solidFill>
                  <a:srgbClr val="D4D4D4"/>
                </a:solidFill>
                <a:latin typeface="Consolas" panose="020B0609020204030204" pitchFamily="49" charset="0"/>
              </a:rPr>
              <a:t> = </a:t>
            </a:r>
            <a:r>
              <a:rPr lang="en-GB" sz="2800" b="1" dirty="0">
                <a:solidFill>
                  <a:srgbClr val="CE9178"/>
                </a:solidFill>
                <a:latin typeface="Consolas" panose="020B0609020204030204" pitchFamily="49" charset="0"/>
              </a:rPr>
              <a:t>"The car type is "</a:t>
            </a:r>
            <a:r>
              <a:rPr lang="en-GB" sz="2800" b="1" dirty="0">
                <a:solidFill>
                  <a:srgbClr val="D4D4D4"/>
                </a:solidFill>
                <a:latin typeface="Consolas" panose="020B0609020204030204" pitchFamily="49" charset="0"/>
              </a:rPr>
              <a:t> + </a:t>
            </a:r>
            <a:r>
              <a:rPr lang="en-GB" sz="2800" b="1" dirty="0" err="1">
                <a:solidFill>
                  <a:srgbClr val="9CDCFE"/>
                </a:solidFill>
                <a:latin typeface="Consolas" panose="020B0609020204030204" pitchFamily="49" charset="0"/>
              </a:rPr>
              <a:t>car</a:t>
            </a:r>
            <a:r>
              <a:rPr lang="en-GB" sz="2800" b="1" dirty="0" err="1">
                <a:solidFill>
                  <a:srgbClr val="D4D4D4"/>
                </a:solidFill>
                <a:latin typeface="Consolas" panose="020B0609020204030204" pitchFamily="49" charset="0"/>
              </a:rPr>
              <a:t>.</a:t>
            </a:r>
            <a:r>
              <a:rPr lang="en-GB" sz="2800" b="1" dirty="0" err="1">
                <a:solidFill>
                  <a:srgbClr val="9CDCFE"/>
                </a:solidFill>
                <a:latin typeface="Consolas" panose="020B0609020204030204" pitchFamily="49" charset="0"/>
              </a:rPr>
              <a:t>type</a:t>
            </a:r>
            <a:r>
              <a:rPr lang="en-GB" sz="2800" b="1" dirty="0">
                <a:solidFill>
                  <a:srgbClr val="D4D4D4"/>
                </a:solidFill>
                <a:latin typeface="Consolas" panose="020B0609020204030204" pitchFamily="49" charset="0"/>
              </a:rPr>
              <a:t>;</a:t>
            </a:r>
          </a:p>
          <a:p>
            <a:pPr marL="0" indent="0">
              <a:buNone/>
            </a:pP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script</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br>
              <a:rPr lang="en-GB" sz="2800" b="1" dirty="0">
                <a:solidFill>
                  <a:srgbClr val="D4D4D4"/>
                </a:solidFill>
                <a:latin typeface="Consolas" panose="020B0609020204030204" pitchFamily="49" charset="0"/>
              </a:rPr>
            </a:b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body</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pPr marL="0" indent="0">
              <a:buNone/>
            </a:pPr>
            <a:r>
              <a:rPr lang="en-GB" sz="2800" b="1" dirty="0">
                <a:solidFill>
                  <a:srgbClr val="808080"/>
                </a:solidFill>
                <a:latin typeface="Consolas" panose="020B0609020204030204" pitchFamily="49" charset="0"/>
              </a:rPr>
              <a:t>&lt;/</a:t>
            </a:r>
            <a:r>
              <a:rPr lang="en-GB" sz="2800" b="1" dirty="0">
                <a:solidFill>
                  <a:srgbClr val="569CD6"/>
                </a:solidFill>
                <a:latin typeface="Consolas" panose="020B0609020204030204" pitchFamily="49" charset="0"/>
              </a:rPr>
              <a:t>html</a:t>
            </a:r>
            <a:r>
              <a:rPr lang="en-GB" sz="2800" b="1" dirty="0">
                <a:solidFill>
                  <a:srgbClr val="808080"/>
                </a:solidFill>
                <a:latin typeface="Consolas" panose="020B0609020204030204" pitchFamily="49" charset="0"/>
              </a:rPr>
              <a:t>&gt;</a:t>
            </a:r>
            <a:endParaRPr lang="en-GB" sz="2800" b="1" dirty="0">
              <a:solidFill>
                <a:srgbClr val="D4D4D4"/>
              </a:solidFill>
              <a:latin typeface="Consolas" panose="020B0609020204030204" pitchFamily="49" charset="0"/>
            </a:endParaRPr>
          </a:p>
          <a:p>
            <a:endParaRPr lang="en-GB" dirty="0">
              <a:cs typeface="Calibri"/>
            </a:endParaRPr>
          </a:p>
        </p:txBody>
      </p:sp>
      <p:sp>
        <p:nvSpPr>
          <p:cNvPr id="4" name="Content Placeholder 3"/>
          <p:cNvSpPr>
            <a:spLocks noGrp="1"/>
          </p:cNvSpPr>
          <p:nvPr>
            <p:ph sz="half" idx="2"/>
          </p:nvPr>
        </p:nvSpPr>
        <p:spPr>
          <a:xfrm>
            <a:off x="8831178" y="1825625"/>
            <a:ext cx="2474497" cy="4855076"/>
          </a:xfrm>
        </p:spPr>
        <p:txBody>
          <a:bodyPr>
            <a:normAutofit fontScale="55000" lnSpcReduction="20000"/>
          </a:bodyPr>
          <a:lstStyle/>
          <a:p>
            <a:r>
              <a:rPr lang="en-GB" sz="2800" dirty="0"/>
              <a:t>Note </a:t>
            </a:r>
          </a:p>
          <a:p>
            <a:r>
              <a:rPr lang="en-GB" sz="2800" dirty="0"/>
              <a:t>the dot notation for the </a:t>
            </a:r>
            <a:r>
              <a:rPr lang="en-GB" sz="2800" dirty="0" err="1"/>
              <a:t>name.value</a:t>
            </a:r>
            <a:r>
              <a:rPr lang="en-GB" sz="2800" dirty="0"/>
              <a:t> pair</a:t>
            </a:r>
            <a:br>
              <a:rPr lang="en-GB" sz="2800" dirty="0"/>
            </a:br>
            <a:br>
              <a:rPr lang="en-GB" sz="2800" dirty="0"/>
            </a:br>
            <a:r>
              <a:rPr lang="en-GB" sz="2800" dirty="0" err="1"/>
              <a:t>car.type</a:t>
            </a:r>
            <a:br>
              <a:rPr lang="en-GB" sz="2800" dirty="0"/>
            </a:br>
            <a:endParaRPr lang="en-GB" sz="2800" dirty="0"/>
          </a:p>
          <a:p>
            <a:r>
              <a:rPr lang="en-GB" sz="2800" dirty="0"/>
              <a:t>curly brackets</a:t>
            </a:r>
          </a:p>
          <a:p>
            <a:endParaRPr lang="en-GB" sz="2800" dirty="0"/>
          </a:p>
          <a:p>
            <a:endParaRPr lang="en-GB" sz="2800" dirty="0"/>
          </a:p>
        </p:txBody>
      </p:sp>
    </p:spTree>
    <p:extLst>
      <p:ext uri="{BB962C8B-B14F-4D97-AF65-F5344CB8AC3E}">
        <p14:creationId xmlns:p14="http://schemas.microsoft.com/office/powerpoint/2010/main" val="387558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Canvas</a:t>
            </a:r>
          </a:p>
        </p:txBody>
      </p:sp>
      <p:sp>
        <p:nvSpPr>
          <p:cNvPr id="3" name="Content Placeholder 2"/>
          <p:cNvSpPr>
            <a:spLocks noGrp="1"/>
          </p:cNvSpPr>
          <p:nvPr>
            <p:ph idx="1"/>
          </p:nvPr>
        </p:nvSpPr>
        <p:spPr>
          <a:xfrm>
            <a:off x="320333" y="1884362"/>
            <a:ext cx="11590421" cy="4119585"/>
          </a:xfrm>
        </p:spPr>
        <p:txBody>
          <a:bodyPr vert="horz" lIns="91440" tIns="45720" rIns="91440" bIns="45720" rtlCol="0" anchor="t">
            <a:normAutofit/>
          </a:bodyPr>
          <a:lstStyle/>
          <a:p>
            <a:r>
              <a:rPr lang="en-GB" dirty="0">
                <a:cs typeface="Calibri"/>
              </a:rPr>
              <a:t>HTML &lt;canvas&gt; is used to draw graphics on the screen</a:t>
            </a:r>
          </a:p>
          <a:p>
            <a:r>
              <a:rPr lang="en-GB" dirty="0">
                <a:cs typeface="Calibri"/>
              </a:rPr>
              <a:t>Canvas provides the screen area</a:t>
            </a:r>
          </a:p>
          <a:p>
            <a:r>
              <a:rPr lang="en-GB" dirty="0">
                <a:cs typeface="Calibri"/>
              </a:rPr>
              <a:t>JavaScript does the drawing</a:t>
            </a:r>
          </a:p>
          <a:p>
            <a:endParaRPr lang="en-GB" dirty="0">
              <a:cs typeface="Calibri"/>
            </a:endParaRPr>
          </a:p>
          <a:p>
            <a:r>
              <a:rPr lang="en-GB" dirty="0"/>
              <a:t>&lt;canvas id="</a:t>
            </a:r>
            <a:r>
              <a:rPr lang="en-GB" dirty="0" err="1"/>
              <a:t>myCanvas</a:t>
            </a:r>
            <a:r>
              <a:rPr lang="en-GB" dirty="0"/>
              <a:t>" width="200" height="100"&gt;&lt;/canvas&gt;</a:t>
            </a:r>
          </a:p>
          <a:p>
            <a:pPr lvl="1"/>
            <a:r>
              <a:rPr lang="en-GB" dirty="0">
                <a:cs typeface="Calibri"/>
              </a:rPr>
              <a:t>This defines a borderless area </a:t>
            </a:r>
          </a:p>
          <a:p>
            <a:pPr lvl="1"/>
            <a:endParaRPr lang="en-GB" dirty="0">
              <a:cs typeface="Calibri"/>
            </a:endParaRPr>
          </a:p>
          <a:p>
            <a:r>
              <a:rPr lang="en-GB" dirty="0">
                <a:cs typeface="Calibri"/>
              </a:rPr>
              <a:t>You can add a border</a:t>
            </a:r>
          </a:p>
          <a:p>
            <a:endParaRPr lang="en-GB" dirty="0">
              <a:cs typeface="Calibri"/>
            </a:endParaRPr>
          </a:p>
          <a:p>
            <a:r>
              <a:rPr lang="en-GB" dirty="0">
                <a:cs typeface="Calibri"/>
              </a:rPr>
              <a:t>&lt;canvas id="</a:t>
            </a:r>
            <a:r>
              <a:rPr lang="en-GB" dirty="0" err="1">
                <a:cs typeface="Calibri"/>
              </a:rPr>
              <a:t>myCanvas</a:t>
            </a:r>
            <a:r>
              <a:rPr lang="en-GB" dirty="0">
                <a:cs typeface="Calibri"/>
              </a:rPr>
              <a:t>" width="200" height="100" style="border:1px solid #000000;"&gt;</a:t>
            </a:r>
          </a:p>
          <a:p>
            <a:endParaRPr lang="en-GB" dirty="0">
              <a:cs typeface="Calibri"/>
            </a:endParaRPr>
          </a:p>
        </p:txBody>
      </p:sp>
    </p:spTree>
    <p:extLst>
      <p:ext uri="{BB962C8B-B14F-4D97-AF65-F5344CB8AC3E}">
        <p14:creationId xmlns:p14="http://schemas.microsoft.com/office/powerpoint/2010/main" val="3316322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Canvas – draw a line</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fontScale="77500" lnSpcReduction="20000"/>
          </a:bodyPr>
          <a:lstStyle/>
          <a:p>
            <a:pPr marL="0" indent="0">
              <a:buNone/>
            </a:pP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DOCTYPE</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html</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html</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body</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br>
              <a:rPr lang="en-GB" b="1" dirty="0">
                <a:solidFill>
                  <a:srgbClr val="D4D4D4"/>
                </a:solidFill>
                <a:latin typeface="Consolas" panose="020B0609020204030204" pitchFamily="49" charset="0"/>
              </a:rPr>
            </a:b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canvas</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id</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a:t>
            </a:r>
            <a:r>
              <a:rPr lang="en-GB" b="1" dirty="0" err="1">
                <a:solidFill>
                  <a:srgbClr val="CE9178"/>
                </a:solidFill>
                <a:latin typeface="Consolas" panose="020B0609020204030204" pitchFamily="49" charset="0"/>
              </a:rPr>
              <a:t>myCanvas</a:t>
            </a:r>
            <a:r>
              <a:rPr lang="en-GB" b="1" dirty="0">
                <a:solidFill>
                  <a:srgbClr val="CE9178"/>
                </a:solidFill>
                <a:latin typeface="Consolas" panose="020B0609020204030204" pitchFamily="49" charset="0"/>
              </a:rPr>
              <a:t>"</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width</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"200"</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height</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"100"</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style</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"border:1px solid #d3d3d3;"</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r>
              <a:rPr lang="en-GB" b="1" dirty="0">
                <a:latin typeface="Consolas" panose="020B0609020204030204" pitchFamily="49" charset="0"/>
              </a:rPr>
              <a:t>Your browser does not support the HTML canvas tag.</a:t>
            </a: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canvas</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br>
              <a:rPr lang="en-GB" b="1" dirty="0">
                <a:solidFill>
                  <a:srgbClr val="D4D4D4"/>
                </a:solidFill>
                <a:latin typeface="Consolas" panose="020B0609020204030204" pitchFamily="49" charset="0"/>
              </a:rPr>
            </a:b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script</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r>
              <a:rPr lang="en-GB" b="1" dirty="0" err="1">
                <a:solidFill>
                  <a:srgbClr val="569CD6"/>
                </a:solidFill>
                <a:latin typeface="Consolas" panose="020B0609020204030204" pitchFamily="49" charset="0"/>
              </a:rPr>
              <a:t>var</a:t>
            </a:r>
            <a:r>
              <a:rPr lang="en-GB" b="1" dirty="0">
                <a:solidFill>
                  <a:srgbClr val="D4D4D4"/>
                </a:solidFill>
                <a:latin typeface="Consolas" panose="020B0609020204030204" pitchFamily="49" charset="0"/>
              </a:rPr>
              <a:t> </a:t>
            </a:r>
            <a:r>
              <a:rPr lang="en-GB" b="1" dirty="0">
                <a:solidFill>
                  <a:srgbClr val="9CDCFE"/>
                </a:solidFill>
                <a:latin typeface="Consolas" panose="020B0609020204030204" pitchFamily="49" charset="0"/>
              </a:rPr>
              <a:t>c</a:t>
            </a:r>
            <a:r>
              <a:rPr lang="en-GB" b="1" dirty="0">
                <a:solidFill>
                  <a:srgbClr val="D4D4D4"/>
                </a:solidFill>
                <a:latin typeface="Consolas" panose="020B0609020204030204" pitchFamily="49" charset="0"/>
              </a:rPr>
              <a:t> = </a:t>
            </a:r>
            <a:r>
              <a:rPr lang="en-GB" b="1" dirty="0" err="1">
                <a:solidFill>
                  <a:srgbClr val="9CDCFE"/>
                </a:solidFill>
                <a:latin typeface="Consolas" panose="020B0609020204030204" pitchFamily="49" charset="0"/>
              </a:rPr>
              <a:t>document</a:t>
            </a:r>
            <a:r>
              <a:rPr lang="en-GB" b="1" dirty="0" err="1">
                <a:solidFill>
                  <a:srgbClr val="D4D4D4"/>
                </a:solidFill>
                <a:latin typeface="Consolas" panose="020B0609020204030204" pitchFamily="49" charset="0"/>
              </a:rPr>
              <a:t>.</a:t>
            </a:r>
            <a:r>
              <a:rPr lang="en-GB" b="1" dirty="0" err="1">
                <a:solidFill>
                  <a:srgbClr val="DCDCAA"/>
                </a:solidFill>
                <a:latin typeface="Consolas" panose="020B0609020204030204" pitchFamily="49" charset="0"/>
              </a:rPr>
              <a:t>getElementById</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a:t>
            </a:r>
            <a:r>
              <a:rPr lang="en-GB" b="1" dirty="0" err="1">
                <a:solidFill>
                  <a:srgbClr val="CE9178"/>
                </a:solidFill>
                <a:latin typeface="Consolas" panose="020B0609020204030204" pitchFamily="49" charset="0"/>
              </a:rPr>
              <a:t>myCanvas</a:t>
            </a:r>
            <a:r>
              <a:rPr lang="en-GB" b="1" dirty="0">
                <a:solidFill>
                  <a:srgbClr val="CE9178"/>
                </a:solidFill>
                <a:latin typeface="Consolas" panose="020B0609020204030204" pitchFamily="49" charset="0"/>
              </a:rPr>
              <a:t>"</a:t>
            </a:r>
            <a:r>
              <a:rPr lang="en-GB" b="1" dirty="0">
                <a:solidFill>
                  <a:srgbClr val="D4D4D4"/>
                </a:solidFill>
                <a:latin typeface="Consolas" panose="020B0609020204030204" pitchFamily="49" charset="0"/>
              </a:rPr>
              <a:t>);</a:t>
            </a:r>
          </a:p>
          <a:p>
            <a:pPr marL="0" indent="0">
              <a:buNone/>
            </a:pPr>
            <a:r>
              <a:rPr lang="en-GB" b="1" dirty="0" err="1">
                <a:solidFill>
                  <a:srgbClr val="569CD6"/>
                </a:solidFill>
                <a:latin typeface="Consolas" panose="020B0609020204030204" pitchFamily="49" charset="0"/>
              </a:rPr>
              <a:t>var</a:t>
            </a:r>
            <a:r>
              <a:rPr lang="en-GB" b="1" dirty="0">
                <a:solidFill>
                  <a:srgbClr val="D4D4D4"/>
                </a:solidFill>
                <a:latin typeface="Consolas" panose="020B0609020204030204" pitchFamily="49" charset="0"/>
              </a:rPr>
              <a:t> </a:t>
            </a:r>
            <a:r>
              <a:rPr lang="en-GB" b="1" dirty="0" err="1">
                <a:solidFill>
                  <a:srgbClr val="9CDCFE"/>
                </a:solidFill>
                <a:latin typeface="Consolas" panose="020B0609020204030204" pitchFamily="49" charset="0"/>
              </a:rPr>
              <a:t>ctx</a:t>
            </a:r>
            <a:r>
              <a:rPr lang="en-GB" b="1" dirty="0">
                <a:solidFill>
                  <a:srgbClr val="D4D4D4"/>
                </a:solidFill>
                <a:latin typeface="Consolas" panose="020B0609020204030204" pitchFamily="49" charset="0"/>
              </a:rPr>
              <a:t> = </a:t>
            </a:r>
            <a:r>
              <a:rPr lang="en-GB" b="1" dirty="0" err="1">
                <a:solidFill>
                  <a:srgbClr val="9CDCFE"/>
                </a:solidFill>
                <a:latin typeface="Consolas" panose="020B0609020204030204" pitchFamily="49" charset="0"/>
              </a:rPr>
              <a:t>c</a:t>
            </a:r>
            <a:r>
              <a:rPr lang="en-GB" b="1" dirty="0" err="1">
                <a:solidFill>
                  <a:srgbClr val="D4D4D4"/>
                </a:solidFill>
                <a:latin typeface="Consolas" panose="020B0609020204030204" pitchFamily="49" charset="0"/>
              </a:rPr>
              <a:t>.</a:t>
            </a:r>
            <a:r>
              <a:rPr lang="en-GB" b="1" dirty="0" err="1">
                <a:solidFill>
                  <a:srgbClr val="DCDCAA"/>
                </a:solidFill>
                <a:latin typeface="Consolas" panose="020B0609020204030204" pitchFamily="49" charset="0"/>
              </a:rPr>
              <a:t>getContext</a:t>
            </a:r>
            <a:r>
              <a:rPr lang="en-GB" b="1" dirty="0">
                <a:solidFill>
                  <a:srgbClr val="D4D4D4"/>
                </a:solidFill>
                <a:latin typeface="Consolas" panose="020B0609020204030204" pitchFamily="49" charset="0"/>
              </a:rPr>
              <a:t>(</a:t>
            </a:r>
            <a:r>
              <a:rPr lang="en-GB" b="1" dirty="0">
                <a:solidFill>
                  <a:srgbClr val="CE9178"/>
                </a:solidFill>
                <a:latin typeface="Consolas" panose="020B0609020204030204" pitchFamily="49" charset="0"/>
              </a:rPr>
              <a:t>"2d"</a:t>
            </a:r>
            <a:r>
              <a:rPr lang="en-GB" b="1" dirty="0">
                <a:solidFill>
                  <a:srgbClr val="D4D4D4"/>
                </a:solidFill>
                <a:latin typeface="Consolas" panose="020B0609020204030204" pitchFamily="49" charset="0"/>
              </a:rPr>
              <a:t>);</a:t>
            </a:r>
          </a:p>
          <a:p>
            <a:pPr marL="0" indent="0">
              <a:buNone/>
            </a:pPr>
            <a:r>
              <a:rPr lang="en-GB" b="1" dirty="0" err="1">
                <a:solidFill>
                  <a:srgbClr val="9CDCFE"/>
                </a:solidFill>
                <a:latin typeface="Consolas" panose="020B0609020204030204" pitchFamily="49" charset="0"/>
              </a:rPr>
              <a:t>ctx</a:t>
            </a:r>
            <a:r>
              <a:rPr lang="en-GB" b="1" dirty="0" err="1">
                <a:solidFill>
                  <a:srgbClr val="D4D4D4"/>
                </a:solidFill>
                <a:latin typeface="Consolas" panose="020B0609020204030204" pitchFamily="49" charset="0"/>
              </a:rPr>
              <a:t>.</a:t>
            </a:r>
            <a:r>
              <a:rPr lang="en-GB" b="1" dirty="0" err="1">
                <a:solidFill>
                  <a:srgbClr val="DCDCAA"/>
                </a:solidFill>
                <a:latin typeface="Consolas" panose="020B0609020204030204" pitchFamily="49" charset="0"/>
              </a:rPr>
              <a:t>moveTo</a:t>
            </a:r>
            <a:r>
              <a:rPr lang="en-GB" b="1" dirty="0">
                <a:solidFill>
                  <a:srgbClr val="D4D4D4"/>
                </a:solidFill>
                <a:latin typeface="Consolas" panose="020B0609020204030204" pitchFamily="49" charset="0"/>
              </a:rPr>
              <a:t>(</a:t>
            </a:r>
            <a:r>
              <a:rPr lang="en-GB" b="1" dirty="0">
                <a:solidFill>
                  <a:srgbClr val="B5CEA8"/>
                </a:solidFill>
                <a:latin typeface="Consolas" panose="020B0609020204030204" pitchFamily="49" charset="0"/>
              </a:rPr>
              <a:t>0</a:t>
            </a:r>
            <a:r>
              <a:rPr lang="en-GB" b="1" dirty="0">
                <a:solidFill>
                  <a:srgbClr val="D4D4D4"/>
                </a:solidFill>
                <a:latin typeface="Consolas" panose="020B0609020204030204" pitchFamily="49" charset="0"/>
              </a:rPr>
              <a:t>,</a:t>
            </a:r>
            <a:r>
              <a:rPr lang="en-GB" b="1" dirty="0">
                <a:solidFill>
                  <a:srgbClr val="B5CEA8"/>
                </a:solidFill>
                <a:latin typeface="Consolas" panose="020B0609020204030204" pitchFamily="49" charset="0"/>
              </a:rPr>
              <a:t>0</a:t>
            </a:r>
            <a:r>
              <a:rPr lang="en-GB" b="1" dirty="0">
                <a:solidFill>
                  <a:srgbClr val="D4D4D4"/>
                </a:solidFill>
                <a:latin typeface="Consolas" panose="020B0609020204030204" pitchFamily="49" charset="0"/>
              </a:rPr>
              <a:t>);</a:t>
            </a:r>
          </a:p>
          <a:p>
            <a:pPr marL="0" indent="0">
              <a:buNone/>
            </a:pPr>
            <a:r>
              <a:rPr lang="en-GB" b="1" dirty="0" err="1">
                <a:solidFill>
                  <a:srgbClr val="9CDCFE"/>
                </a:solidFill>
                <a:latin typeface="Consolas" panose="020B0609020204030204" pitchFamily="49" charset="0"/>
              </a:rPr>
              <a:t>ctx</a:t>
            </a:r>
            <a:r>
              <a:rPr lang="en-GB" b="1" dirty="0" err="1">
                <a:solidFill>
                  <a:srgbClr val="D4D4D4"/>
                </a:solidFill>
                <a:latin typeface="Consolas" panose="020B0609020204030204" pitchFamily="49" charset="0"/>
              </a:rPr>
              <a:t>.</a:t>
            </a:r>
            <a:r>
              <a:rPr lang="en-GB" b="1" dirty="0" err="1">
                <a:solidFill>
                  <a:srgbClr val="DCDCAA"/>
                </a:solidFill>
                <a:latin typeface="Consolas" panose="020B0609020204030204" pitchFamily="49" charset="0"/>
              </a:rPr>
              <a:t>lineTo</a:t>
            </a:r>
            <a:r>
              <a:rPr lang="en-GB" b="1" dirty="0">
                <a:solidFill>
                  <a:srgbClr val="D4D4D4"/>
                </a:solidFill>
                <a:latin typeface="Consolas" panose="020B0609020204030204" pitchFamily="49" charset="0"/>
              </a:rPr>
              <a:t>(</a:t>
            </a:r>
            <a:r>
              <a:rPr lang="en-GB" b="1" dirty="0">
                <a:solidFill>
                  <a:srgbClr val="B5CEA8"/>
                </a:solidFill>
                <a:latin typeface="Consolas" panose="020B0609020204030204" pitchFamily="49" charset="0"/>
              </a:rPr>
              <a:t>200</a:t>
            </a:r>
            <a:r>
              <a:rPr lang="en-GB" b="1" dirty="0">
                <a:solidFill>
                  <a:srgbClr val="D4D4D4"/>
                </a:solidFill>
                <a:latin typeface="Consolas" panose="020B0609020204030204" pitchFamily="49" charset="0"/>
              </a:rPr>
              <a:t>,</a:t>
            </a:r>
            <a:r>
              <a:rPr lang="en-GB" b="1" dirty="0">
                <a:solidFill>
                  <a:srgbClr val="B5CEA8"/>
                </a:solidFill>
                <a:latin typeface="Consolas" panose="020B0609020204030204" pitchFamily="49" charset="0"/>
              </a:rPr>
              <a:t>100</a:t>
            </a:r>
            <a:r>
              <a:rPr lang="en-GB" b="1" dirty="0">
                <a:solidFill>
                  <a:srgbClr val="D4D4D4"/>
                </a:solidFill>
                <a:latin typeface="Consolas" panose="020B0609020204030204" pitchFamily="49" charset="0"/>
              </a:rPr>
              <a:t>);</a:t>
            </a:r>
          </a:p>
          <a:p>
            <a:pPr marL="0" indent="0">
              <a:buNone/>
            </a:pPr>
            <a:r>
              <a:rPr lang="en-GB" b="1" dirty="0" err="1">
                <a:solidFill>
                  <a:srgbClr val="9CDCFE"/>
                </a:solidFill>
                <a:latin typeface="Consolas" panose="020B0609020204030204" pitchFamily="49" charset="0"/>
              </a:rPr>
              <a:t>ctx</a:t>
            </a:r>
            <a:r>
              <a:rPr lang="en-GB" b="1" dirty="0" err="1">
                <a:solidFill>
                  <a:srgbClr val="D4D4D4"/>
                </a:solidFill>
                <a:latin typeface="Consolas" panose="020B0609020204030204" pitchFamily="49" charset="0"/>
              </a:rPr>
              <a:t>.</a:t>
            </a:r>
            <a:r>
              <a:rPr lang="en-GB" b="1" dirty="0" err="1">
                <a:solidFill>
                  <a:srgbClr val="DCDCAA"/>
                </a:solidFill>
                <a:latin typeface="Consolas" panose="020B0609020204030204" pitchFamily="49" charset="0"/>
              </a:rPr>
              <a:t>stroke</a:t>
            </a:r>
            <a:r>
              <a:rPr lang="en-GB" b="1" dirty="0">
                <a:solidFill>
                  <a:srgbClr val="D4D4D4"/>
                </a:solidFill>
                <a:latin typeface="Consolas" panose="020B0609020204030204" pitchFamily="49" charset="0"/>
              </a:rPr>
              <a:t>();</a:t>
            </a:r>
          </a:p>
          <a:p>
            <a:pPr marL="0" indent="0">
              <a:buNone/>
            </a:pP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script</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br>
              <a:rPr lang="en-GB" b="1" dirty="0">
                <a:solidFill>
                  <a:srgbClr val="D4D4D4"/>
                </a:solidFill>
                <a:latin typeface="Consolas" panose="020B0609020204030204" pitchFamily="49" charset="0"/>
              </a:rPr>
            </a:b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body</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pPr marL="0" indent="0">
              <a:buNone/>
            </a:pPr>
            <a:r>
              <a:rPr lang="en-GB" b="1" dirty="0">
                <a:solidFill>
                  <a:srgbClr val="808080"/>
                </a:solidFill>
                <a:latin typeface="Consolas" panose="020B0609020204030204" pitchFamily="49" charset="0"/>
              </a:rPr>
              <a:t>&lt;/</a:t>
            </a:r>
            <a:r>
              <a:rPr lang="en-GB" b="1" dirty="0">
                <a:solidFill>
                  <a:srgbClr val="569CD6"/>
                </a:solidFill>
                <a:latin typeface="Consolas" panose="020B0609020204030204" pitchFamily="49" charset="0"/>
              </a:rPr>
              <a:t>html</a:t>
            </a:r>
            <a:r>
              <a:rPr lang="en-GB" b="1" dirty="0">
                <a:solidFill>
                  <a:srgbClr val="808080"/>
                </a:solidFill>
                <a:latin typeface="Consolas" panose="020B0609020204030204" pitchFamily="49" charset="0"/>
              </a:rPr>
              <a:t>&gt;</a:t>
            </a:r>
            <a:endParaRPr lang="en-GB" b="1" dirty="0">
              <a:solidFill>
                <a:srgbClr val="D4D4D4"/>
              </a:solidFill>
              <a:latin typeface="Consolas" panose="020B0609020204030204" pitchFamily="49" charset="0"/>
            </a:endParaRPr>
          </a:p>
          <a:p>
            <a:endParaRPr lang="en-GB" dirty="0">
              <a:cs typeface="Calibri"/>
            </a:endParaRPr>
          </a:p>
        </p:txBody>
      </p:sp>
      <p:sp>
        <p:nvSpPr>
          <p:cNvPr id="4" name="Content Placeholder 3"/>
          <p:cNvSpPr>
            <a:spLocks noGrp="1"/>
          </p:cNvSpPr>
          <p:nvPr>
            <p:ph sz="half" idx="2"/>
          </p:nvPr>
        </p:nvSpPr>
        <p:spPr>
          <a:xfrm>
            <a:off x="10018294" y="1825625"/>
            <a:ext cx="1872917" cy="4855076"/>
          </a:xfrm>
        </p:spPr>
        <p:txBody>
          <a:bodyPr>
            <a:normAutofit fontScale="77500" lnSpcReduction="20000"/>
          </a:bodyPr>
          <a:lstStyle/>
          <a:p>
            <a:r>
              <a:rPr lang="en-GB" dirty="0"/>
              <a:t>Note </a:t>
            </a:r>
          </a:p>
          <a:p>
            <a:pPr lvl="1"/>
            <a:r>
              <a:rPr lang="en-GB" dirty="0"/>
              <a:t>2D </a:t>
            </a:r>
          </a:p>
          <a:p>
            <a:pPr lvl="1"/>
            <a:r>
              <a:rPr lang="en-GB" dirty="0" err="1"/>
              <a:t>ctx</a:t>
            </a:r>
            <a:r>
              <a:rPr lang="en-GB" dirty="0"/>
              <a:t> short for context</a:t>
            </a:r>
          </a:p>
          <a:p>
            <a:pPr lvl="1"/>
            <a:r>
              <a:rPr lang="en-GB" dirty="0"/>
              <a:t>vector graphics</a:t>
            </a:r>
          </a:p>
          <a:p>
            <a:pPr lvl="1"/>
            <a:r>
              <a:rPr lang="en-GB" dirty="0"/>
              <a:t>0,0 </a:t>
            </a:r>
            <a:r>
              <a:rPr lang="en-GB" dirty="0" err="1"/>
              <a:t>x,y</a:t>
            </a:r>
            <a:endParaRPr lang="en-GB" dirty="0"/>
          </a:p>
          <a:p>
            <a:pPr lvl="1"/>
            <a:r>
              <a:rPr lang="en-GB" dirty="0"/>
              <a:t>0,0 top left</a:t>
            </a:r>
          </a:p>
        </p:txBody>
      </p:sp>
    </p:spTree>
    <p:extLst>
      <p:ext uri="{BB962C8B-B14F-4D97-AF65-F5344CB8AC3E}">
        <p14:creationId xmlns:p14="http://schemas.microsoft.com/office/powerpoint/2010/main" val="2300845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Canvas – draw a circle</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fontScale="77500" lnSpcReduction="20000"/>
          </a:bodyPr>
          <a:lstStyle/>
          <a:p>
            <a:pPr marL="0" indent="0">
              <a:buNone/>
            </a:pPr>
            <a:r>
              <a:rPr lang="en-GB" dirty="0">
                <a:solidFill>
                  <a:srgbClr val="808080"/>
                </a:solidFill>
                <a:latin typeface="Consolas" panose="020B0609020204030204" pitchFamily="49" charset="0"/>
              </a:rPr>
              <a:t>&lt;!DOCTYPE html&gt;</a:t>
            </a:r>
          </a:p>
          <a:p>
            <a:pPr marL="0" indent="0">
              <a:buNone/>
            </a:pPr>
            <a:r>
              <a:rPr lang="en-GB" dirty="0">
                <a:solidFill>
                  <a:srgbClr val="808080"/>
                </a:solidFill>
                <a:latin typeface="Consolas" panose="020B0609020204030204" pitchFamily="49" charset="0"/>
              </a:rPr>
              <a:t>&lt;html&gt;</a:t>
            </a:r>
          </a:p>
          <a:p>
            <a:pPr marL="0" indent="0">
              <a:buNone/>
            </a:pPr>
            <a:r>
              <a:rPr lang="en-GB" dirty="0">
                <a:solidFill>
                  <a:srgbClr val="808080"/>
                </a:solidFill>
                <a:latin typeface="Consolas" panose="020B0609020204030204" pitchFamily="49" charset="0"/>
              </a:rPr>
              <a:t>&lt;body&gt;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&lt;canvas id="</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 width="200" height="100" style="border:1px solid #d3d3d3;"&gt;</a:t>
            </a:r>
          </a:p>
          <a:p>
            <a:pPr marL="0" indent="0">
              <a:buNone/>
            </a:pPr>
            <a:r>
              <a:rPr lang="en-GB" dirty="0">
                <a:solidFill>
                  <a:srgbClr val="808080"/>
                </a:solidFill>
                <a:latin typeface="Consolas" panose="020B0609020204030204" pitchFamily="49" charset="0"/>
              </a:rPr>
              <a:t>Your browser does not support the HTML canvas tag.&lt;/canvas&gt;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&lt;script&gt;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c = </a:t>
            </a:r>
            <a:r>
              <a:rPr lang="en-GB" dirty="0" err="1">
                <a:solidFill>
                  <a:srgbClr val="808080"/>
                </a:solidFill>
                <a:latin typeface="Consolas" panose="020B0609020204030204" pitchFamily="49" charset="0"/>
              </a:rPr>
              <a:t>document.getElementById</a:t>
            </a:r>
            <a:r>
              <a:rPr lang="en-GB" dirty="0">
                <a:solidFill>
                  <a:srgbClr val="808080"/>
                </a:solidFill>
                <a:latin typeface="Consolas" panose="020B0609020204030204" pitchFamily="49" charset="0"/>
              </a:rPr>
              <a:t>("</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a:t>
            </a:r>
            <a:r>
              <a:rPr lang="en-GB" dirty="0" err="1">
                <a:solidFill>
                  <a:srgbClr val="808080"/>
                </a:solidFill>
                <a:latin typeface="Consolas" panose="020B0609020204030204" pitchFamily="49" charset="0"/>
              </a:rPr>
              <a:t>ctx</a:t>
            </a:r>
            <a:r>
              <a:rPr lang="en-GB" dirty="0">
                <a:solidFill>
                  <a:srgbClr val="808080"/>
                </a:solidFill>
                <a:latin typeface="Consolas" panose="020B0609020204030204" pitchFamily="49" charset="0"/>
              </a:rPr>
              <a:t> = </a:t>
            </a:r>
            <a:r>
              <a:rPr lang="en-GB" dirty="0" err="1">
                <a:solidFill>
                  <a:srgbClr val="808080"/>
                </a:solidFill>
                <a:latin typeface="Consolas" panose="020B0609020204030204" pitchFamily="49" charset="0"/>
              </a:rPr>
              <a:t>c.getContext</a:t>
            </a:r>
            <a:r>
              <a:rPr lang="en-GB" dirty="0">
                <a:solidFill>
                  <a:srgbClr val="808080"/>
                </a:solidFill>
                <a:latin typeface="Consolas" panose="020B0609020204030204" pitchFamily="49" charset="0"/>
              </a:rPr>
              <a:t>("2d");</a:t>
            </a:r>
          </a:p>
          <a:p>
            <a:pPr marL="0" indent="0">
              <a:buNone/>
            </a:pPr>
            <a:r>
              <a:rPr lang="en-GB" dirty="0" err="1">
                <a:solidFill>
                  <a:srgbClr val="808080"/>
                </a:solidFill>
                <a:latin typeface="Consolas" panose="020B0609020204030204" pitchFamily="49" charset="0"/>
              </a:rPr>
              <a:t>ctx.beginPath</a:t>
            </a:r>
            <a:r>
              <a:rPr lang="en-GB" dirty="0">
                <a:solidFill>
                  <a:srgbClr val="808080"/>
                </a:solidFill>
                <a:latin typeface="Consolas" panose="020B0609020204030204" pitchFamily="49" charset="0"/>
              </a:rPr>
              <a:t>();</a:t>
            </a:r>
          </a:p>
          <a:p>
            <a:pPr marL="0" indent="0">
              <a:buNone/>
            </a:pPr>
            <a:r>
              <a:rPr lang="en-GB" dirty="0">
                <a:solidFill>
                  <a:srgbClr val="808080"/>
                </a:solidFill>
                <a:latin typeface="Consolas" panose="020B0609020204030204" pitchFamily="49" charset="0"/>
              </a:rPr>
              <a:t>ctx.arc(95,50,40,0,2*</a:t>
            </a:r>
            <a:r>
              <a:rPr lang="en-GB" dirty="0" err="1">
                <a:solidFill>
                  <a:srgbClr val="808080"/>
                </a:solidFill>
                <a:latin typeface="Consolas" panose="020B0609020204030204" pitchFamily="49" charset="0"/>
              </a:rPr>
              <a:t>Math.PI</a:t>
            </a:r>
            <a:r>
              <a:rPr lang="en-GB" dirty="0">
                <a:solidFill>
                  <a:srgbClr val="808080"/>
                </a:solidFill>
                <a:latin typeface="Consolas" panose="020B0609020204030204" pitchFamily="49" charset="0"/>
              </a:rPr>
              <a:t>); </a:t>
            </a:r>
            <a:r>
              <a:rPr lang="en-GB" dirty="0">
                <a:solidFill>
                  <a:srgbClr val="00B050"/>
                </a:solidFill>
                <a:latin typeface="Consolas" panose="020B0609020204030204" pitchFamily="49" charset="0"/>
              </a:rPr>
              <a:t>//</a:t>
            </a:r>
            <a:r>
              <a:rPr lang="en-GB" i="1" dirty="0">
                <a:solidFill>
                  <a:srgbClr val="00B050"/>
                </a:solidFill>
              </a:rPr>
              <a:t>syntax is: context</a:t>
            </a:r>
            <a:r>
              <a:rPr lang="en-GB" dirty="0">
                <a:solidFill>
                  <a:srgbClr val="00B050"/>
                </a:solidFill>
              </a:rPr>
              <a:t>.arc(</a:t>
            </a:r>
            <a:r>
              <a:rPr lang="en-GB" i="1" dirty="0" err="1">
                <a:solidFill>
                  <a:srgbClr val="00B050"/>
                </a:solidFill>
              </a:rPr>
              <a:t>x,y,r,sAngle,eAngle,counterclockwise</a:t>
            </a:r>
            <a:r>
              <a:rPr lang="en-GB" dirty="0">
                <a:solidFill>
                  <a:srgbClr val="00B050"/>
                </a:solidFill>
              </a:rPr>
              <a:t>)</a:t>
            </a:r>
            <a:endParaRPr lang="en-GB" dirty="0">
              <a:solidFill>
                <a:srgbClr val="808080"/>
              </a:solidFill>
              <a:latin typeface="Consolas" panose="020B0609020204030204" pitchFamily="49" charset="0"/>
            </a:endParaRPr>
          </a:p>
          <a:p>
            <a:pPr marL="0" indent="0">
              <a:buNone/>
            </a:pPr>
            <a:r>
              <a:rPr lang="en-GB" dirty="0" err="1">
                <a:solidFill>
                  <a:srgbClr val="808080"/>
                </a:solidFill>
                <a:latin typeface="Consolas" panose="020B0609020204030204" pitchFamily="49" charset="0"/>
              </a:rPr>
              <a:t>ctx.stroke</a:t>
            </a:r>
            <a:r>
              <a:rPr lang="en-GB" dirty="0">
                <a:solidFill>
                  <a:srgbClr val="808080"/>
                </a:solidFill>
                <a:latin typeface="Consolas" panose="020B0609020204030204" pitchFamily="49" charset="0"/>
              </a:rPr>
              <a:t>();</a:t>
            </a:r>
          </a:p>
          <a:p>
            <a:pPr marL="0" indent="0">
              <a:buNone/>
            </a:pPr>
            <a:r>
              <a:rPr lang="en-GB" dirty="0">
                <a:solidFill>
                  <a:srgbClr val="808080"/>
                </a:solidFill>
                <a:latin typeface="Consolas" panose="020B0609020204030204" pitchFamily="49" charset="0"/>
              </a:rPr>
              <a:t>&lt;/script&gt; </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&lt;/body&gt;</a:t>
            </a:r>
          </a:p>
          <a:p>
            <a:pPr marL="0" indent="0">
              <a:buNone/>
            </a:pPr>
            <a:r>
              <a:rPr lang="en-GB" dirty="0">
                <a:solidFill>
                  <a:srgbClr val="808080"/>
                </a:solidFill>
                <a:latin typeface="Consolas" panose="020B0609020204030204" pitchFamily="49" charset="0"/>
              </a:rPr>
              <a:t>&lt;/html&gt;</a:t>
            </a:r>
            <a:endParaRPr lang="en-GB" dirty="0">
              <a:cs typeface="Calibri"/>
            </a:endParaRPr>
          </a:p>
        </p:txBody>
      </p:sp>
      <p:sp>
        <p:nvSpPr>
          <p:cNvPr id="4" name="Content Placeholder 3"/>
          <p:cNvSpPr>
            <a:spLocks noGrp="1"/>
          </p:cNvSpPr>
          <p:nvPr>
            <p:ph sz="half" idx="2"/>
          </p:nvPr>
        </p:nvSpPr>
        <p:spPr>
          <a:xfrm>
            <a:off x="10018294" y="1825625"/>
            <a:ext cx="1872917" cy="4855076"/>
          </a:xfrm>
        </p:spPr>
        <p:txBody>
          <a:bodyPr>
            <a:normAutofit fontScale="77500" lnSpcReduction="20000"/>
          </a:bodyPr>
          <a:lstStyle/>
          <a:p>
            <a:r>
              <a:rPr lang="en-GB" dirty="0"/>
              <a:t>Note </a:t>
            </a:r>
          </a:p>
          <a:p>
            <a:pPr lvl="1"/>
            <a:r>
              <a:rPr lang="en-GB" dirty="0"/>
              <a:t>Drawing a path</a:t>
            </a:r>
          </a:p>
          <a:p>
            <a:pPr lvl="1"/>
            <a:r>
              <a:rPr lang="en-GB" dirty="0"/>
              <a:t>Angles in radians</a:t>
            </a:r>
          </a:p>
          <a:p>
            <a:pPr lvl="1"/>
            <a:r>
              <a:rPr lang="en-GB" dirty="0"/>
              <a:t>2*PI = 360deg</a:t>
            </a:r>
          </a:p>
          <a:p>
            <a:pPr lvl="1"/>
            <a:r>
              <a:rPr lang="en-GB" dirty="0"/>
              <a:t>r = radius</a:t>
            </a:r>
          </a:p>
          <a:p>
            <a:pPr lvl="1"/>
            <a:endParaRPr lang="en-GB" dirty="0"/>
          </a:p>
        </p:txBody>
      </p:sp>
    </p:spTree>
    <p:extLst>
      <p:ext uri="{BB962C8B-B14F-4D97-AF65-F5344CB8AC3E}">
        <p14:creationId xmlns:p14="http://schemas.microsoft.com/office/powerpoint/2010/main" val="3415468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Canvas – draw text</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fontScale="77500" lnSpcReduction="20000"/>
          </a:bodyPr>
          <a:lstStyle/>
          <a:p>
            <a:pPr marL="0" indent="0">
              <a:buNone/>
            </a:pPr>
            <a:r>
              <a:rPr lang="en-GB" dirty="0">
                <a:solidFill>
                  <a:srgbClr val="808080"/>
                </a:solidFill>
                <a:latin typeface="Consolas" panose="020B0609020204030204" pitchFamily="49" charset="0"/>
              </a:rPr>
              <a:t>&lt;!DOCTYPE html&gt;</a:t>
            </a:r>
          </a:p>
          <a:p>
            <a:pPr marL="0" indent="0">
              <a:buNone/>
            </a:pPr>
            <a:r>
              <a:rPr lang="en-GB" dirty="0">
                <a:solidFill>
                  <a:srgbClr val="808080"/>
                </a:solidFill>
                <a:latin typeface="Consolas" panose="020B0609020204030204" pitchFamily="49" charset="0"/>
              </a:rPr>
              <a:t>&lt;html&gt;</a:t>
            </a:r>
          </a:p>
          <a:p>
            <a:pPr marL="0" indent="0">
              <a:buNone/>
            </a:pPr>
            <a:r>
              <a:rPr lang="en-GB" dirty="0">
                <a:solidFill>
                  <a:srgbClr val="808080"/>
                </a:solidFill>
                <a:latin typeface="Consolas" panose="020B0609020204030204" pitchFamily="49" charset="0"/>
              </a:rPr>
              <a:t>&lt;body&gt;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&lt;canvas id="</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 width="200" height="100" style="border:1px solid #d3d3d3;"&gt;</a:t>
            </a:r>
          </a:p>
          <a:p>
            <a:pPr marL="0" indent="0">
              <a:buNone/>
            </a:pPr>
            <a:r>
              <a:rPr lang="en-GB" dirty="0">
                <a:solidFill>
                  <a:srgbClr val="808080"/>
                </a:solidFill>
                <a:latin typeface="Consolas" panose="020B0609020204030204" pitchFamily="49" charset="0"/>
              </a:rPr>
              <a:t>Your browser does not support the HTML canvas tag.&lt;/canvas&gt;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&lt;script&gt;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c = </a:t>
            </a:r>
            <a:r>
              <a:rPr lang="en-GB" dirty="0" err="1">
                <a:solidFill>
                  <a:srgbClr val="808080"/>
                </a:solidFill>
                <a:latin typeface="Consolas" panose="020B0609020204030204" pitchFamily="49" charset="0"/>
              </a:rPr>
              <a:t>document.getElementById</a:t>
            </a:r>
            <a:r>
              <a:rPr lang="en-GB" dirty="0">
                <a:solidFill>
                  <a:srgbClr val="808080"/>
                </a:solidFill>
                <a:latin typeface="Consolas" panose="020B0609020204030204" pitchFamily="49" charset="0"/>
              </a:rPr>
              <a:t>("</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a:t>
            </a:r>
            <a:r>
              <a:rPr lang="en-GB" dirty="0" err="1">
                <a:solidFill>
                  <a:srgbClr val="808080"/>
                </a:solidFill>
                <a:latin typeface="Consolas" panose="020B0609020204030204" pitchFamily="49" charset="0"/>
              </a:rPr>
              <a:t>ctx</a:t>
            </a:r>
            <a:r>
              <a:rPr lang="en-GB" dirty="0">
                <a:solidFill>
                  <a:srgbClr val="808080"/>
                </a:solidFill>
                <a:latin typeface="Consolas" panose="020B0609020204030204" pitchFamily="49" charset="0"/>
              </a:rPr>
              <a:t> = </a:t>
            </a:r>
            <a:r>
              <a:rPr lang="en-GB" dirty="0" err="1">
                <a:solidFill>
                  <a:srgbClr val="808080"/>
                </a:solidFill>
                <a:latin typeface="Consolas" panose="020B0609020204030204" pitchFamily="49" charset="0"/>
              </a:rPr>
              <a:t>c.getContext</a:t>
            </a:r>
            <a:r>
              <a:rPr lang="en-GB" dirty="0">
                <a:solidFill>
                  <a:srgbClr val="808080"/>
                </a:solidFill>
                <a:latin typeface="Consolas" panose="020B0609020204030204" pitchFamily="49" charset="0"/>
              </a:rPr>
              <a:t>("2d");</a:t>
            </a:r>
          </a:p>
          <a:p>
            <a:pPr marL="0" indent="0">
              <a:buNone/>
            </a:pPr>
            <a:r>
              <a:rPr lang="en-GB" dirty="0" err="1">
                <a:solidFill>
                  <a:srgbClr val="808080"/>
                </a:solidFill>
                <a:latin typeface="Consolas" panose="020B0609020204030204" pitchFamily="49" charset="0"/>
              </a:rPr>
              <a:t>ctx.font</a:t>
            </a:r>
            <a:r>
              <a:rPr lang="en-GB" dirty="0">
                <a:solidFill>
                  <a:srgbClr val="808080"/>
                </a:solidFill>
                <a:latin typeface="Consolas" panose="020B0609020204030204" pitchFamily="49" charset="0"/>
              </a:rPr>
              <a:t> = "30px Arial";</a:t>
            </a:r>
          </a:p>
          <a:p>
            <a:pPr marL="0" indent="0">
              <a:buNone/>
            </a:pPr>
            <a:r>
              <a:rPr lang="en-GB" dirty="0" err="1">
                <a:solidFill>
                  <a:srgbClr val="808080"/>
                </a:solidFill>
                <a:latin typeface="Consolas" panose="020B0609020204030204" pitchFamily="49" charset="0"/>
              </a:rPr>
              <a:t>ctx.fillText</a:t>
            </a:r>
            <a:r>
              <a:rPr lang="en-GB" dirty="0">
                <a:solidFill>
                  <a:srgbClr val="808080"/>
                </a:solidFill>
                <a:latin typeface="Consolas" panose="020B0609020204030204" pitchFamily="49" charset="0"/>
              </a:rPr>
              <a:t>("Hello World",10,50);</a:t>
            </a:r>
          </a:p>
          <a:p>
            <a:pPr marL="0" indent="0">
              <a:buNone/>
            </a:pPr>
            <a:r>
              <a:rPr lang="en-GB" dirty="0">
                <a:solidFill>
                  <a:srgbClr val="808080"/>
                </a:solidFill>
                <a:latin typeface="Consolas" panose="020B0609020204030204" pitchFamily="49" charset="0"/>
              </a:rPr>
              <a:t>&lt;/script&gt;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&lt;/body&gt;</a:t>
            </a:r>
          </a:p>
          <a:p>
            <a:pPr marL="0" indent="0">
              <a:buNone/>
            </a:pPr>
            <a:r>
              <a:rPr lang="en-GB" dirty="0">
                <a:solidFill>
                  <a:srgbClr val="808080"/>
                </a:solidFill>
                <a:latin typeface="Consolas" panose="020B0609020204030204" pitchFamily="49" charset="0"/>
              </a:rPr>
              <a:t>&lt;/html&gt;</a:t>
            </a:r>
            <a:endParaRPr lang="en-GB" dirty="0">
              <a:cs typeface="Calibri"/>
            </a:endParaRPr>
          </a:p>
        </p:txBody>
      </p:sp>
      <p:sp>
        <p:nvSpPr>
          <p:cNvPr id="4" name="Content Placeholder 3"/>
          <p:cNvSpPr>
            <a:spLocks noGrp="1"/>
          </p:cNvSpPr>
          <p:nvPr>
            <p:ph sz="half" idx="2"/>
          </p:nvPr>
        </p:nvSpPr>
        <p:spPr>
          <a:xfrm>
            <a:off x="10018294" y="1825625"/>
            <a:ext cx="1872917" cy="4855076"/>
          </a:xfrm>
        </p:spPr>
        <p:txBody>
          <a:bodyPr>
            <a:normAutofit fontScale="77500" lnSpcReduction="20000"/>
          </a:bodyPr>
          <a:lstStyle/>
          <a:p>
            <a:r>
              <a:rPr lang="en-GB" dirty="0"/>
              <a:t>Note </a:t>
            </a:r>
          </a:p>
          <a:p>
            <a:pPr lvl="1"/>
            <a:r>
              <a:rPr lang="en-GB" dirty="0"/>
              <a:t>Text is solid</a:t>
            </a:r>
          </a:p>
          <a:p>
            <a:pPr lvl="1"/>
            <a:r>
              <a:rPr lang="en-GB" dirty="0"/>
              <a:t>Try </a:t>
            </a:r>
            <a:r>
              <a:rPr lang="en-GB" dirty="0" err="1"/>
              <a:t>strokeText</a:t>
            </a:r>
            <a:endParaRPr lang="en-GB" dirty="0"/>
          </a:p>
          <a:p>
            <a:pPr lvl="1"/>
            <a:endParaRPr lang="en-GB" dirty="0"/>
          </a:p>
        </p:txBody>
      </p:sp>
    </p:spTree>
    <p:extLst>
      <p:ext uri="{BB962C8B-B14F-4D97-AF65-F5344CB8AC3E}">
        <p14:creationId xmlns:p14="http://schemas.microsoft.com/office/powerpoint/2010/main" val="182833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Canvas – draw a colour gradient</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fontScale="55000" lnSpcReduction="20000"/>
          </a:bodyPr>
          <a:lstStyle/>
          <a:p>
            <a:pPr marL="0" indent="0">
              <a:buNone/>
            </a:pPr>
            <a:r>
              <a:rPr lang="en-GB" dirty="0">
                <a:solidFill>
                  <a:srgbClr val="808080"/>
                </a:solidFill>
                <a:latin typeface="Consolas" panose="020B0609020204030204" pitchFamily="49" charset="0"/>
              </a:rPr>
              <a:t>&lt;!DOCTYPE html&gt;</a:t>
            </a:r>
          </a:p>
          <a:p>
            <a:pPr marL="0" indent="0">
              <a:buNone/>
            </a:pPr>
            <a:r>
              <a:rPr lang="en-GB" dirty="0">
                <a:solidFill>
                  <a:srgbClr val="808080"/>
                </a:solidFill>
                <a:latin typeface="Consolas" panose="020B0609020204030204" pitchFamily="49" charset="0"/>
              </a:rPr>
              <a:t>&lt;html&gt;</a:t>
            </a:r>
          </a:p>
          <a:p>
            <a:pPr marL="0" indent="0">
              <a:buNone/>
            </a:pPr>
            <a:r>
              <a:rPr lang="en-GB" dirty="0">
                <a:solidFill>
                  <a:srgbClr val="808080"/>
                </a:solidFill>
                <a:latin typeface="Consolas" panose="020B0609020204030204" pitchFamily="49" charset="0"/>
              </a:rPr>
              <a:t>&lt;body&gt;</a:t>
            </a:r>
          </a:p>
          <a:p>
            <a:pPr marL="0" indent="0">
              <a:buNone/>
            </a:pPr>
            <a:r>
              <a:rPr lang="en-GB" dirty="0">
                <a:solidFill>
                  <a:srgbClr val="808080"/>
                </a:solidFill>
                <a:latin typeface="Consolas" panose="020B0609020204030204" pitchFamily="49" charset="0"/>
              </a:rPr>
              <a:t>&lt;canvas id="</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 width="200" height="100" style="border:1px solid #d3d3d3;"&gt;</a:t>
            </a:r>
          </a:p>
          <a:p>
            <a:pPr marL="0" indent="0">
              <a:buNone/>
            </a:pPr>
            <a:r>
              <a:rPr lang="en-GB" dirty="0">
                <a:solidFill>
                  <a:srgbClr val="808080"/>
                </a:solidFill>
                <a:latin typeface="Consolas" panose="020B0609020204030204" pitchFamily="49" charset="0"/>
              </a:rPr>
              <a:t>Your browser does not support the HTML canvas tag.&lt;/canvas&gt;</a:t>
            </a:r>
          </a:p>
          <a:p>
            <a:pPr marL="0" indent="0">
              <a:buNone/>
            </a:pPr>
            <a:r>
              <a:rPr lang="en-GB" dirty="0">
                <a:solidFill>
                  <a:srgbClr val="808080"/>
                </a:solidFill>
                <a:latin typeface="Consolas" panose="020B0609020204030204" pitchFamily="49" charset="0"/>
              </a:rPr>
              <a:t>&lt;script&gt;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c = </a:t>
            </a:r>
            <a:r>
              <a:rPr lang="en-GB" dirty="0" err="1">
                <a:solidFill>
                  <a:srgbClr val="808080"/>
                </a:solidFill>
                <a:latin typeface="Consolas" panose="020B0609020204030204" pitchFamily="49" charset="0"/>
              </a:rPr>
              <a:t>document.getElementById</a:t>
            </a:r>
            <a:r>
              <a:rPr lang="en-GB" dirty="0">
                <a:solidFill>
                  <a:srgbClr val="808080"/>
                </a:solidFill>
                <a:latin typeface="Consolas" panose="020B0609020204030204" pitchFamily="49" charset="0"/>
              </a:rPr>
              <a:t>("</a:t>
            </a:r>
            <a:r>
              <a:rPr lang="en-GB" dirty="0" err="1">
                <a:solidFill>
                  <a:srgbClr val="808080"/>
                </a:solidFill>
                <a:latin typeface="Consolas" panose="020B0609020204030204" pitchFamily="49" charset="0"/>
              </a:rPr>
              <a:t>myCanvas</a:t>
            </a:r>
            <a:r>
              <a:rPr lang="en-GB" dirty="0">
                <a:solidFill>
                  <a:srgbClr val="808080"/>
                </a:solidFill>
                <a:latin typeface="Consolas" panose="020B0609020204030204" pitchFamily="49" charset="0"/>
              </a:rPr>
              <a: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a:t>
            </a:r>
            <a:r>
              <a:rPr lang="en-GB" dirty="0" err="1">
                <a:solidFill>
                  <a:srgbClr val="808080"/>
                </a:solidFill>
                <a:latin typeface="Consolas" panose="020B0609020204030204" pitchFamily="49" charset="0"/>
              </a:rPr>
              <a:t>ctx</a:t>
            </a:r>
            <a:r>
              <a:rPr lang="en-GB" dirty="0">
                <a:solidFill>
                  <a:srgbClr val="808080"/>
                </a:solidFill>
                <a:latin typeface="Consolas" panose="020B0609020204030204" pitchFamily="49" charset="0"/>
              </a:rPr>
              <a:t> = </a:t>
            </a:r>
            <a:r>
              <a:rPr lang="en-GB" dirty="0" err="1">
                <a:solidFill>
                  <a:srgbClr val="808080"/>
                </a:solidFill>
                <a:latin typeface="Consolas" panose="020B0609020204030204" pitchFamily="49" charset="0"/>
              </a:rPr>
              <a:t>c.getContext</a:t>
            </a:r>
            <a:r>
              <a:rPr lang="en-GB" dirty="0">
                <a:solidFill>
                  <a:srgbClr val="808080"/>
                </a:solidFill>
                <a:latin typeface="Consolas" panose="020B0609020204030204" pitchFamily="49" charset="0"/>
              </a:rPr>
              <a:t>("2d");</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00B050"/>
                </a:solidFill>
                <a:latin typeface="Consolas" panose="020B0609020204030204" pitchFamily="49" charset="0"/>
              </a:rPr>
              <a:t>// Create gradient</a:t>
            </a:r>
          </a:p>
          <a:p>
            <a:pPr marL="0" indent="0">
              <a:buNone/>
            </a:pPr>
            <a:r>
              <a:rPr lang="en-GB" dirty="0" err="1">
                <a:solidFill>
                  <a:srgbClr val="808080"/>
                </a:solidFill>
                <a:latin typeface="Consolas" panose="020B0609020204030204" pitchFamily="49" charset="0"/>
              </a:rPr>
              <a:t>var</a:t>
            </a:r>
            <a:r>
              <a:rPr lang="en-GB" dirty="0">
                <a:solidFill>
                  <a:srgbClr val="808080"/>
                </a:solidFill>
                <a:latin typeface="Consolas" panose="020B0609020204030204" pitchFamily="49" charset="0"/>
              </a:rPr>
              <a:t> </a:t>
            </a:r>
            <a:r>
              <a:rPr lang="en-GB" dirty="0" err="1">
                <a:solidFill>
                  <a:srgbClr val="808080"/>
                </a:solidFill>
                <a:latin typeface="Consolas" panose="020B0609020204030204" pitchFamily="49" charset="0"/>
              </a:rPr>
              <a:t>grd</a:t>
            </a:r>
            <a:r>
              <a:rPr lang="en-GB" dirty="0">
                <a:solidFill>
                  <a:srgbClr val="808080"/>
                </a:solidFill>
                <a:latin typeface="Consolas" panose="020B0609020204030204" pitchFamily="49" charset="0"/>
              </a:rPr>
              <a:t> = </a:t>
            </a:r>
            <a:r>
              <a:rPr lang="en-GB" dirty="0" err="1">
                <a:solidFill>
                  <a:srgbClr val="808080"/>
                </a:solidFill>
                <a:latin typeface="Consolas" panose="020B0609020204030204" pitchFamily="49" charset="0"/>
              </a:rPr>
              <a:t>ctx.createRadialGradient</a:t>
            </a:r>
            <a:r>
              <a:rPr lang="en-GB" dirty="0">
                <a:solidFill>
                  <a:srgbClr val="808080"/>
                </a:solidFill>
                <a:latin typeface="Consolas" panose="020B0609020204030204" pitchFamily="49" charset="0"/>
              </a:rPr>
              <a:t>(75,50,5,90,60,100); </a:t>
            </a:r>
            <a:r>
              <a:rPr lang="en-GB" dirty="0">
                <a:solidFill>
                  <a:srgbClr val="00B050"/>
                </a:solidFill>
                <a:latin typeface="Consolas" panose="020B0609020204030204" pitchFamily="49" charset="0"/>
              </a:rPr>
              <a:t>//</a:t>
            </a:r>
            <a:r>
              <a:rPr lang="en-GB" i="1" dirty="0" err="1">
                <a:solidFill>
                  <a:srgbClr val="00B050"/>
                </a:solidFill>
              </a:rPr>
              <a:t>context</a:t>
            </a:r>
            <a:r>
              <a:rPr lang="en-GB" dirty="0" err="1">
                <a:solidFill>
                  <a:srgbClr val="00B050"/>
                </a:solidFill>
              </a:rPr>
              <a:t>.createRadialGradient</a:t>
            </a:r>
            <a:r>
              <a:rPr lang="en-GB" dirty="0">
                <a:solidFill>
                  <a:srgbClr val="00B050"/>
                </a:solidFill>
              </a:rPr>
              <a:t>(</a:t>
            </a:r>
            <a:r>
              <a:rPr lang="en-GB" i="1" dirty="0">
                <a:solidFill>
                  <a:srgbClr val="00B050"/>
                </a:solidFill>
              </a:rPr>
              <a:t>x0,y0,r0,x1,y1,r1</a:t>
            </a:r>
            <a:r>
              <a:rPr lang="en-GB" dirty="0">
                <a:solidFill>
                  <a:srgbClr val="00B050"/>
                </a:solidFill>
              </a:rPr>
              <a:t>)</a:t>
            </a:r>
            <a:endParaRPr lang="en-GB" dirty="0">
              <a:solidFill>
                <a:srgbClr val="00B050"/>
              </a:solidFill>
              <a:latin typeface="Consolas" panose="020B0609020204030204" pitchFamily="49" charset="0"/>
            </a:endParaRPr>
          </a:p>
          <a:p>
            <a:pPr marL="0" indent="0">
              <a:buNone/>
            </a:pPr>
            <a:r>
              <a:rPr lang="en-GB" dirty="0" err="1">
                <a:solidFill>
                  <a:srgbClr val="808080"/>
                </a:solidFill>
                <a:latin typeface="Consolas" panose="020B0609020204030204" pitchFamily="49" charset="0"/>
              </a:rPr>
              <a:t>grd.addColorStop</a:t>
            </a:r>
            <a:r>
              <a:rPr lang="en-GB" dirty="0">
                <a:solidFill>
                  <a:srgbClr val="808080"/>
                </a:solidFill>
                <a:latin typeface="Consolas" panose="020B0609020204030204" pitchFamily="49" charset="0"/>
              </a:rPr>
              <a:t>(0,"red"); </a:t>
            </a:r>
            <a:r>
              <a:rPr lang="en-GB" dirty="0">
                <a:solidFill>
                  <a:srgbClr val="00B050"/>
                </a:solidFill>
                <a:latin typeface="Consolas" panose="020B0609020204030204" pitchFamily="49" charset="0"/>
              </a:rPr>
              <a:t>//</a:t>
            </a:r>
            <a:r>
              <a:rPr lang="en-GB" dirty="0">
                <a:solidFill>
                  <a:srgbClr val="00B050"/>
                </a:solidFill>
              </a:rPr>
              <a:t>A value between 0.0 and 1.0 that represents the position between start and end in a gradient</a:t>
            </a:r>
            <a:endParaRPr lang="en-GB" dirty="0">
              <a:solidFill>
                <a:srgbClr val="00B050"/>
              </a:solidFill>
              <a:latin typeface="Consolas" panose="020B0609020204030204" pitchFamily="49" charset="0"/>
            </a:endParaRPr>
          </a:p>
          <a:p>
            <a:pPr marL="0" indent="0">
              <a:buNone/>
            </a:pPr>
            <a:r>
              <a:rPr lang="en-GB" dirty="0" err="1">
                <a:solidFill>
                  <a:srgbClr val="808080"/>
                </a:solidFill>
                <a:latin typeface="Consolas" panose="020B0609020204030204" pitchFamily="49" charset="0"/>
              </a:rPr>
              <a:t>grd.addColorStop</a:t>
            </a:r>
            <a:r>
              <a:rPr lang="en-GB" dirty="0">
                <a:solidFill>
                  <a:srgbClr val="808080"/>
                </a:solidFill>
                <a:latin typeface="Consolas" panose="020B0609020204030204" pitchFamily="49" charset="0"/>
              </a:rPr>
              <a:t>(1,"white");</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00B050"/>
                </a:solidFill>
                <a:latin typeface="Consolas" panose="020B0609020204030204" pitchFamily="49" charset="0"/>
              </a:rPr>
              <a:t>// Fill with gradient</a:t>
            </a:r>
          </a:p>
          <a:p>
            <a:pPr marL="0" indent="0">
              <a:buNone/>
            </a:pPr>
            <a:r>
              <a:rPr lang="en-GB" dirty="0" err="1">
                <a:solidFill>
                  <a:srgbClr val="808080"/>
                </a:solidFill>
                <a:latin typeface="Consolas" panose="020B0609020204030204" pitchFamily="49" charset="0"/>
              </a:rPr>
              <a:t>ctx.fillStyle</a:t>
            </a:r>
            <a:r>
              <a:rPr lang="en-GB" dirty="0">
                <a:solidFill>
                  <a:srgbClr val="808080"/>
                </a:solidFill>
                <a:latin typeface="Consolas" panose="020B0609020204030204" pitchFamily="49" charset="0"/>
              </a:rPr>
              <a:t> = </a:t>
            </a:r>
            <a:r>
              <a:rPr lang="en-GB" dirty="0" err="1">
                <a:solidFill>
                  <a:srgbClr val="808080"/>
                </a:solidFill>
                <a:latin typeface="Consolas" panose="020B0609020204030204" pitchFamily="49" charset="0"/>
              </a:rPr>
              <a:t>grd</a:t>
            </a:r>
            <a:r>
              <a:rPr lang="en-GB" dirty="0">
                <a:solidFill>
                  <a:srgbClr val="808080"/>
                </a:solidFill>
                <a:latin typeface="Consolas" panose="020B0609020204030204" pitchFamily="49" charset="0"/>
              </a:rPr>
              <a:t>;</a:t>
            </a:r>
          </a:p>
          <a:p>
            <a:pPr marL="0" indent="0">
              <a:buNone/>
            </a:pPr>
            <a:r>
              <a:rPr lang="en-GB" dirty="0" err="1">
                <a:solidFill>
                  <a:srgbClr val="808080"/>
                </a:solidFill>
                <a:latin typeface="Consolas" panose="020B0609020204030204" pitchFamily="49" charset="0"/>
              </a:rPr>
              <a:t>ctx.fillRect</a:t>
            </a:r>
            <a:r>
              <a:rPr lang="en-GB" dirty="0">
                <a:solidFill>
                  <a:srgbClr val="808080"/>
                </a:solidFill>
                <a:latin typeface="Consolas" panose="020B0609020204030204" pitchFamily="49" charset="0"/>
              </a:rPr>
              <a:t>(10,10,150,80);</a:t>
            </a:r>
          </a:p>
          <a:p>
            <a:pPr marL="0" indent="0">
              <a:buNone/>
            </a:pPr>
            <a:r>
              <a:rPr lang="en-GB" dirty="0">
                <a:solidFill>
                  <a:srgbClr val="808080"/>
                </a:solidFill>
                <a:latin typeface="Consolas" panose="020B0609020204030204" pitchFamily="49" charset="0"/>
              </a:rPr>
              <a:t>&lt;/script&gt;</a:t>
            </a:r>
          </a:p>
          <a:p>
            <a:pPr marL="0" indent="0">
              <a:buNone/>
            </a:pPr>
            <a:endParaRPr lang="en-GB" dirty="0">
              <a:solidFill>
                <a:srgbClr val="808080"/>
              </a:solidFill>
              <a:latin typeface="Consolas" panose="020B0609020204030204" pitchFamily="49" charset="0"/>
            </a:endParaRPr>
          </a:p>
          <a:p>
            <a:pPr marL="0" indent="0">
              <a:buNone/>
            </a:pPr>
            <a:r>
              <a:rPr lang="en-GB" dirty="0">
                <a:solidFill>
                  <a:srgbClr val="808080"/>
                </a:solidFill>
                <a:latin typeface="Consolas" panose="020B0609020204030204" pitchFamily="49" charset="0"/>
              </a:rPr>
              <a:t>&lt;/body&gt;</a:t>
            </a:r>
          </a:p>
          <a:p>
            <a:pPr marL="0" indent="0">
              <a:buNone/>
            </a:pPr>
            <a:r>
              <a:rPr lang="en-GB" dirty="0">
                <a:solidFill>
                  <a:srgbClr val="808080"/>
                </a:solidFill>
                <a:latin typeface="Consolas" panose="020B0609020204030204" pitchFamily="49" charset="0"/>
              </a:rPr>
              <a:t>&lt;/html&gt;</a:t>
            </a:r>
            <a:endParaRPr lang="en-GB" dirty="0">
              <a:cs typeface="Calibri"/>
            </a:endParaRPr>
          </a:p>
        </p:txBody>
      </p:sp>
      <p:sp>
        <p:nvSpPr>
          <p:cNvPr id="4" name="Content Placeholder 3"/>
          <p:cNvSpPr>
            <a:spLocks noGrp="1"/>
          </p:cNvSpPr>
          <p:nvPr>
            <p:ph sz="half" idx="2"/>
          </p:nvPr>
        </p:nvSpPr>
        <p:spPr>
          <a:xfrm>
            <a:off x="10018294" y="1825625"/>
            <a:ext cx="1872917" cy="4855076"/>
          </a:xfrm>
        </p:spPr>
        <p:txBody>
          <a:bodyPr>
            <a:normAutofit fontScale="55000" lnSpcReduction="20000"/>
          </a:bodyPr>
          <a:lstStyle/>
          <a:p>
            <a:r>
              <a:rPr lang="en-GB" dirty="0"/>
              <a:t>Note </a:t>
            </a:r>
          </a:p>
          <a:p>
            <a:pPr lvl="1"/>
            <a:r>
              <a:rPr lang="en-GB" dirty="0"/>
              <a:t>X0, y0 start of circle of the gradient</a:t>
            </a:r>
          </a:p>
          <a:p>
            <a:pPr lvl="1"/>
            <a:endParaRPr lang="en-GB" dirty="0"/>
          </a:p>
          <a:p>
            <a:pPr lvl="1"/>
            <a:r>
              <a:rPr lang="en-GB" dirty="0"/>
              <a:t>r0  radius of the starting circle</a:t>
            </a:r>
          </a:p>
          <a:p>
            <a:pPr lvl="1"/>
            <a:endParaRPr lang="en-GB" dirty="0"/>
          </a:p>
          <a:p>
            <a:pPr lvl="1"/>
            <a:r>
              <a:rPr lang="en-GB" dirty="0"/>
              <a:t>X0, y0 end of circle of the gradient</a:t>
            </a:r>
          </a:p>
          <a:p>
            <a:pPr lvl="1"/>
            <a:endParaRPr lang="en-GB" dirty="0"/>
          </a:p>
          <a:p>
            <a:pPr lvl="1"/>
            <a:r>
              <a:rPr lang="en-GB" dirty="0"/>
              <a:t>r0  radius of the ending circle</a:t>
            </a:r>
          </a:p>
          <a:p>
            <a:pPr lvl="1"/>
            <a:endParaRPr lang="en-GB" dirty="0"/>
          </a:p>
          <a:p>
            <a:pPr lvl="1"/>
            <a:r>
              <a:rPr lang="en-GB" dirty="0"/>
              <a:t>Make a bigger canvas and change the values to get a bigger drawing</a:t>
            </a:r>
          </a:p>
          <a:p>
            <a:pPr lvl="1"/>
            <a:endParaRPr lang="en-GB" dirty="0"/>
          </a:p>
        </p:txBody>
      </p:sp>
    </p:spTree>
    <p:extLst>
      <p:ext uri="{BB962C8B-B14F-4D97-AF65-F5344CB8AC3E}">
        <p14:creationId xmlns:p14="http://schemas.microsoft.com/office/powerpoint/2010/main" val="2696717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SVG – draw a rounded, coloured box</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a:bodyPr>
          <a:lstStyle/>
          <a:p>
            <a:pPr marL="0" indent="0">
              <a:buNone/>
            </a:pPr>
            <a:r>
              <a:rPr lang="en-GB" sz="1600" dirty="0">
                <a:solidFill>
                  <a:srgbClr val="808080"/>
                </a:solidFill>
                <a:latin typeface="Consolas" panose="020B0609020204030204" pitchFamily="49" charset="0"/>
              </a:rPr>
              <a:t>&lt;!DOCTYPE html&gt;</a:t>
            </a:r>
          </a:p>
          <a:p>
            <a:pPr marL="0" indent="0">
              <a:buNone/>
            </a:pPr>
            <a:r>
              <a:rPr lang="en-GB" sz="1600" dirty="0">
                <a:solidFill>
                  <a:srgbClr val="808080"/>
                </a:solidFill>
                <a:latin typeface="Consolas" panose="020B0609020204030204" pitchFamily="49" charset="0"/>
              </a:rPr>
              <a:t>&lt;html&gt;</a:t>
            </a:r>
          </a:p>
          <a:p>
            <a:pPr marL="0" indent="0">
              <a:buNone/>
            </a:pPr>
            <a:r>
              <a:rPr lang="en-GB" sz="1600" dirty="0">
                <a:solidFill>
                  <a:srgbClr val="808080"/>
                </a:solidFill>
                <a:latin typeface="Consolas" panose="020B0609020204030204" pitchFamily="49" charset="0"/>
              </a:rPr>
              <a:t>&lt;body&gt;</a:t>
            </a:r>
          </a:p>
          <a:p>
            <a:pPr marL="0" indent="0">
              <a:buNone/>
            </a:pPr>
            <a:endParaRPr lang="en-GB" sz="1600" dirty="0">
              <a:solidFill>
                <a:srgbClr val="808080"/>
              </a:solidFill>
              <a:latin typeface="Consolas" panose="020B0609020204030204" pitchFamily="49" charset="0"/>
            </a:endParaRPr>
          </a:p>
          <a:p>
            <a:pPr marL="0" indent="0">
              <a:buNone/>
            </a:pPr>
            <a:r>
              <a:rPr lang="en-GB" sz="1600" dirty="0">
                <a:solidFill>
                  <a:srgbClr val="808080"/>
                </a:solidFill>
                <a:latin typeface="Consolas" panose="020B0609020204030204" pitchFamily="49" charset="0"/>
              </a:rPr>
              <a:t>&lt;</a:t>
            </a:r>
            <a:r>
              <a:rPr lang="en-GB" sz="1600" dirty="0" err="1">
                <a:solidFill>
                  <a:srgbClr val="808080"/>
                </a:solidFill>
                <a:latin typeface="Consolas" panose="020B0609020204030204" pitchFamily="49" charset="0"/>
              </a:rPr>
              <a:t>svg</a:t>
            </a:r>
            <a:r>
              <a:rPr lang="en-GB" sz="1600" dirty="0">
                <a:solidFill>
                  <a:srgbClr val="808080"/>
                </a:solidFill>
                <a:latin typeface="Consolas" panose="020B0609020204030204" pitchFamily="49" charset="0"/>
              </a:rPr>
              <a:t> width="400" height="180"&gt;</a:t>
            </a:r>
          </a:p>
          <a:p>
            <a:pPr marL="0" indent="0">
              <a:buNone/>
            </a:pPr>
            <a:r>
              <a:rPr lang="en-GB" sz="1600" dirty="0">
                <a:solidFill>
                  <a:srgbClr val="808080"/>
                </a:solidFill>
                <a:latin typeface="Consolas" panose="020B0609020204030204" pitchFamily="49" charset="0"/>
              </a:rPr>
              <a:t>  &lt;</a:t>
            </a:r>
            <a:r>
              <a:rPr lang="en-GB" sz="1600" dirty="0" err="1">
                <a:solidFill>
                  <a:srgbClr val="808080"/>
                </a:solidFill>
                <a:latin typeface="Consolas" panose="020B0609020204030204" pitchFamily="49" charset="0"/>
              </a:rPr>
              <a:t>rect</a:t>
            </a:r>
            <a:r>
              <a:rPr lang="en-GB" sz="1600" dirty="0">
                <a:solidFill>
                  <a:srgbClr val="808080"/>
                </a:solidFill>
                <a:latin typeface="Consolas" panose="020B0609020204030204" pitchFamily="49" charset="0"/>
              </a:rPr>
              <a:t> x="50" y="20" </a:t>
            </a:r>
            <a:r>
              <a:rPr lang="en-GB" sz="1600" dirty="0" err="1">
                <a:solidFill>
                  <a:srgbClr val="808080"/>
                </a:solidFill>
                <a:latin typeface="Consolas" panose="020B0609020204030204" pitchFamily="49" charset="0"/>
              </a:rPr>
              <a:t>rx</a:t>
            </a:r>
            <a:r>
              <a:rPr lang="en-GB" sz="1600" dirty="0">
                <a:solidFill>
                  <a:srgbClr val="808080"/>
                </a:solidFill>
                <a:latin typeface="Consolas" panose="020B0609020204030204" pitchFamily="49" charset="0"/>
              </a:rPr>
              <a:t>="20" </a:t>
            </a:r>
            <a:r>
              <a:rPr lang="en-GB" sz="1600" dirty="0" err="1">
                <a:solidFill>
                  <a:srgbClr val="808080"/>
                </a:solidFill>
                <a:latin typeface="Consolas" panose="020B0609020204030204" pitchFamily="49" charset="0"/>
              </a:rPr>
              <a:t>ry</a:t>
            </a:r>
            <a:r>
              <a:rPr lang="en-GB" sz="1600" dirty="0">
                <a:solidFill>
                  <a:srgbClr val="808080"/>
                </a:solidFill>
                <a:latin typeface="Consolas" panose="020B0609020204030204" pitchFamily="49" charset="0"/>
              </a:rPr>
              <a:t>="20" width="150" height="150"</a:t>
            </a:r>
          </a:p>
          <a:p>
            <a:pPr marL="0" indent="0">
              <a:buNone/>
            </a:pPr>
            <a:r>
              <a:rPr lang="en-GB" sz="1600" dirty="0">
                <a:solidFill>
                  <a:srgbClr val="808080"/>
                </a:solidFill>
                <a:latin typeface="Consolas" panose="020B0609020204030204" pitchFamily="49" charset="0"/>
              </a:rPr>
              <a:t>  style="fill:red;stroke:black;stroke-width:5;opacity:0.5" /&gt;</a:t>
            </a:r>
          </a:p>
          <a:p>
            <a:pPr marL="0" indent="0">
              <a:buNone/>
            </a:pPr>
            <a:r>
              <a:rPr lang="en-GB" sz="1600" dirty="0">
                <a:solidFill>
                  <a:srgbClr val="808080"/>
                </a:solidFill>
                <a:latin typeface="Consolas" panose="020B0609020204030204" pitchFamily="49" charset="0"/>
              </a:rPr>
              <a:t>Sorry, your browser does not support inline SVG.</a:t>
            </a:r>
          </a:p>
          <a:p>
            <a:pPr marL="0" indent="0">
              <a:buNone/>
            </a:pPr>
            <a:r>
              <a:rPr lang="en-GB" sz="1600" dirty="0">
                <a:solidFill>
                  <a:srgbClr val="808080"/>
                </a:solidFill>
                <a:latin typeface="Consolas" panose="020B0609020204030204" pitchFamily="49" charset="0"/>
              </a:rPr>
              <a:t>&lt;/</a:t>
            </a:r>
            <a:r>
              <a:rPr lang="en-GB" sz="1600" dirty="0" err="1">
                <a:solidFill>
                  <a:srgbClr val="808080"/>
                </a:solidFill>
                <a:latin typeface="Consolas" panose="020B0609020204030204" pitchFamily="49" charset="0"/>
              </a:rPr>
              <a:t>svg</a:t>
            </a:r>
            <a:r>
              <a:rPr lang="en-GB" sz="1600" dirty="0">
                <a:solidFill>
                  <a:srgbClr val="808080"/>
                </a:solidFill>
                <a:latin typeface="Consolas" panose="020B0609020204030204" pitchFamily="49" charset="0"/>
              </a:rPr>
              <a:t>&gt;</a:t>
            </a:r>
          </a:p>
          <a:p>
            <a:pPr marL="0" indent="0">
              <a:buNone/>
            </a:pPr>
            <a:endParaRPr lang="en-GB" sz="1600" dirty="0">
              <a:solidFill>
                <a:srgbClr val="808080"/>
              </a:solidFill>
              <a:latin typeface="Consolas" panose="020B0609020204030204" pitchFamily="49" charset="0"/>
            </a:endParaRPr>
          </a:p>
          <a:p>
            <a:pPr marL="0" indent="0">
              <a:buNone/>
            </a:pPr>
            <a:r>
              <a:rPr lang="en-GB" sz="1600" dirty="0">
                <a:solidFill>
                  <a:srgbClr val="808080"/>
                </a:solidFill>
                <a:latin typeface="Consolas" panose="020B0609020204030204" pitchFamily="49" charset="0"/>
              </a:rPr>
              <a:t>&lt;/body&gt;</a:t>
            </a:r>
          </a:p>
          <a:p>
            <a:pPr marL="0" indent="0">
              <a:buNone/>
            </a:pPr>
            <a:r>
              <a:rPr lang="en-GB" sz="1600" dirty="0">
                <a:solidFill>
                  <a:srgbClr val="808080"/>
                </a:solidFill>
                <a:latin typeface="Consolas" panose="020B0609020204030204" pitchFamily="49" charset="0"/>
              </a:rPr>
              <a:t>&lt;/html&gt;</a:t>
            </a:r>
            <a:endParaRPr lang="en-GB" sz="1600" dirty="0">
              <a:cs typeface="Calibri"/>
            </a:endParaRPr>
          </a:p>
        </p:txBody>
      </p:sp>
      <p:sp>
        <p:nvSpPr>
          <p:cNvPr id="4" name="Content Placeholder 3"/>
          <p:cNvSpPr>
            <a:spLocks noGrp="1"/>
          </p:cNvSpPr>
          <p:nvPr>
            <p:ph sz="half" idx="2"/>
          </p:nvPr>
        </p:nvSpPr>
        <p:spPr>
          <a:xfrm>
            <a:off x="8213558" y="1825625"/>
            <a:ext cx="3677653" cy="4855076"/>
          </a:xfrm>
        </p:spPr>
        <p:txBody>
          <a:bodyPr>
            <a:normAutofit/>
          </a:bodyPr>
          <a:lstStyle/>
          <a:p>
            <a:r>
              <a:rPr lang="en-GB" dirty="0"/>
              <a:t>Note </a:t>
            </a:r>
          </a:p>
          <a:p>
            <a:pPr lvl="1"/>
            <a:r>
              <a:rPr lang="en-GB" dirty="0"/>
              <a:t>X0, y0 start of box</a:t>
            </a:r>
          </a:p>
          <a:p>
            <a:pPr lvl="1"/>
            <a:endParaRPr lang="en-GB" dirty="0"/>
          </a:p>
          <a:p>
            <a:pPr lvl="1"/>
            <a:r>
              <a:rPr lang="en-GB" dirty="0" err="1"/>
              <a:t>rx</a:t>
            </a:r>
            <a:r>
              <a:rPr lang="en-GB" dirty="0"/>
              <a:t>, </a:t>
            </a:r>
            <a:r>
              <a:rPr lang="en-GB" dirty="0" err="1"/>
              <a:t>ry</a:t>
            </a:r>
            <a:r>
              <a:rPr lang="en-GB" dirty="0"/>
              <a:t>  radius corners</a:t>
            </a:r>
          </a:p>
          <a:p>
            <a:pPr lvl="1"/>
            <a:endParaRPr lang="en-GB" dirty="0"/>
          </a:p>
          <a:p>
            <a:pPr lvl="1"/>
            <a:r>
              <a:rPr lang="en-GB" dirty="0"/>
              <a:t>Change the parameters</a:t>
            </a:r>
          </a:p>
          <a:p>
            <a:pPr lvl="1"/>
            <a:endParaRPr lang="en-GB" dirty="0"/>
          </a:p>
          <a:p>
            <a:pPr lvl="1"/>
            <a:endParaRPr lang="en-GB" dirty="0"/>
          </a:p>
          <a:p>
            <a:pPr lvl="1"/>
            <a:endParaRPr lang="en-GB" dirty="0"/>
          </a:p>
          <a:p>
            <a:pPr marL="342900" lvl="1" indent="0">
              <a:buNone/>
            </a:pPr>
            <a:endParaRPr lang="en-GB" dirty="0"/>
          </a:p>
        </p:txBody>
      </p:sp>
    </p:spTree>
    <p:extLst>
      <p:ext uri="{BB962C8B-B14F-4D97-AF65-F5344CB8AC3E}">
        <p14:creationId xmlns:p14="http://schemas.microsoft.com/office/powerpoint/2010/main" val="277952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JavaScript</a:t>
            </a:r>
          </a:p>
        </p:txBody>
      </p:sp>
      <p:sp>
        <p:nvSpPr>
          <p:cNvPr id="3" name="Content Placeholder 2"/>
          <p:cNvSpPr>
            <a:spLocks noGrp="1"/>
          </p:cNvSpPr>
          <p:nvPr>
            <p:ph idx="1"/>
          </p:nvPr>
        </p:nvSpPr>
        <p:spPr/>
        <p:txBody>
          <a:bodyPr vert="horz" lIns="91440" tIns="45720" rIns="91440" bIns="45720" rtlCol="0" anchor="t">
            <a:normAutofit/>
          </a:bodyPr>
          <a:lstStyle/>
          <a:p>
            <a:r>
              <a:rPr lang="en-GB" dirty="0">
                <a:ea typeface="+mn-lt"/>
                <a:cs typeface="+mn-lt"/>
                <a:hlinkClick r:id="rId2"/>
              </a:rPr>
              <a:t>http://www.w3schools.com/js/</a:t>
            </a:r>
            <a:endParaRPr lang="en-GB" dirty="0"/>
          </a:p>
          <a:p>
            <a:r>
              <a:rPr lang="en-GB" dirty="0">
                <a:hlinkClick r:id="rId3"/>
              </a:rPr>
              <a:t>http://www.w3schools.com/jsref/</a:t>
            </a:r>
            <a:endParaRPr lang="en-GB">
              <a:cs typeface="Calibri"/>
            </a:endParaRPr>
          </a:p>
          <a:p>
            <a:endParaRPr lang="en-GB" dirty="0"/>
          </a:p>
          <a:p>
            <a:pPr>
              <a:buNone/>
            </a:pPr>
            <a:endParaRPr lang="en-GB" dirty="0"/>
          </a:p>
        </p:txBody>
      </p:sp>
    </p:spTree>
    <p:extLst>
      <p:ext uri="{BB962C8B-B14F-4D97-AF65-F5344CB8AC3E}">
        <p14:creationId xmlns:p14="http://schemas.microsoft.com/office/powerpoint/2010/main" val="1715736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SVG – draw a logo</a:t>
            </a:r>
          </a:p>
        </p:txBody>
      </p:sp>
      <p:sp>
        <p:nvSpPr>
          <p:cNvPr id="3" name="Content Placeholder 2"/>
          <p:cNvSpPr>
            <a:spLocks noGrp="1"/>
          </p:cNvSpPr>
          <p:nvPr>
            <p:ph sz="half" idx="1"/>
          </p:nvPr>
        </p:nvSpPr>
        <p:spPr>
          <a:xfrm>
            <a:off x="838200" y="1825625"/>
            <a:ext cx="9284368" cy="4855076"/>
          </a:xfrm>
        </p:spPr>
        <p:txBody>
          <a:bodyPr vert="horz" lIns="91440" tIns="45720" rIns="91440" bIns="45720" rtlCol="0" anchor="t">
            <a:normAutofit fontScale="62500" lnSpcReduction="20000"/>
          </a:bodyPr>
          <a:lstStyle/>
          <a:p>
            <a:r>
              <a:rPr lang="en-GB" dirty="0"/>
              <a:t>&lt;!DOCTYPE html&gt;</a:t>
            </a:r>
          </a:p>
          <a:p>
            <a:r>
              <a:rPr lang="en-GB" dirty="0"/>
              <a:t>&lt;html&gt;</a:t>
            </a:r>
          </a:p>
          <a:p>
            <a:r>
              <a:rPr lang="en-GB" dirty="0"/>
              <a:t>&lt;body&gt;</a:t>
            </a:r>
          </a:p>
          <a:p>
            <a:br>
              <a:rPr lang="en-GB" dirty="0"/>
            </a:br>
            <a:r>
              <a:rPr lang="en-GB" dirty="0"/>
              <a:t>&lt;</a:t>
            </a:r>
            <a:r>
              <a:rPr lang="en-GB" dirty="0" err="1"/>
              <a:t>svg</a:t>
            </a:r>
            <a:r>
              <a:rPr lang="en-GB" dirty="0"/>
              <a:t> height="130" width="500"&gt;</a:t>
            </a:r>
          </a:p>
          <a:p>
            <a:r>
              <a:rPr lang="en-GB" dirty="0"/>
              <a:t>  &lt;</a:t>
            </a:r>
            <a:r>
              <a:rPr lang="en-GB" dirty="0" err="1"/>
              <a:t>defs</a:t>
            </a:r>
            <a:r>
              <a:rPr lang="en-GB" dirty="0"/>
              <a:t>&gt;</a:t>
            </a:r>
          </a:p>
          <a:p>
            <a:r>
              <a:rPr lang="en-GB" dirty="0"/>
              <a:t>    &lt;</a:t>
            </a:r>
            <a:r>
              <a:rPr lang="en-GB" dirty="0" err="1"/>
              <a:t>linearGradient</a:t>
            </a:r>
            <a:r>
              <a:rPr lang="en-GB" dirty="0"/>
              <a:t> id="grad1" x1="0%" y1="0%" x2="100%" y2="0%"&gt;</a:t>
            </a:r>
          </a:p>
          <a:p>
            <a:r>
              <a:rPr lang="en-GB" dirty="0"/>
              <a:t>      &lt;stop offset="0%"</a:t>
            </a:r>
          </a:p>
          <a:p>
            <a:r>
              <a:rPr lang="en-GB" dirty="0"/>
              <a:t>      style="</a:t>
            </a:r>
            <a:r>
              <a:rPr lang="en-GB" dirty="0" err="1"/>
              <a:t>stop-color:rgb</a:t>
            </a:r>
            <a:r>
              <a:rPr lang="en-GB" dirty="0"/>
              <a:t>(255,255,0);stop-opacity:1" /&gt;</a:t>
            </a:r>
          </a:p>
          <a:p>
            <a:r>
              <a:rPr lang="en-GB" dirty="0"/>
              <a:t>      &lt;stop offset="100%"</a:t>
            </a:r>
          </a:p>
          <a:p>
            <a:r>
              <a:rPr lang="en-GB" dirty="0"/>
              <a:t>      style="</a:t>
            </a:r>
            <a:r>
              <a:rPr lang="en-GB" dirty="0" err="1"/>
              <a:t>stop-color:rgb</a:t>
            </a:r>
            <a:r>
              <a:rPr lang="en-GB" dirty="0"/>
              <a:t>(255,0,0);stop-opacity:1" /&gt;</a:t>
            </a:r>
          </a:p>
          <a:p>
            <a:r>
              <a:rPr lang="en-GB" dirty="0"/>
              <a:t>    &lt;/</a:t>
            </a:r>
            <a:r>
              <a:rPr lang="en-GB" dirty="0" err="1"/>
              <a:t>linearGradient</a:t>
            </a:r>
            <a:r>
              <a:rPr lang="en-GB" dirty="0"/>
              <a:t>&gt;</a:t>
            </a:r>
          </a:p>
          <a:p>
            <a:r>
              <a:rPr lang="en-GB" dirty="0"/>
              <a:t>  &lt;/</a:t>
            </a:r>
            <a:r>
              <a:rPr lang="en-GB" dirty="0" err="1"/>
              <a:t>defs</a:t>
            </a:r>
            <a:r>
              <a:rPr lang="en-GB" dirty="0"/>
              <a:t>&gt;</a:t>
            </a:r>
          </a:p>
          <a:p>
            <a:r>
              <a:rPr lang="en-GB" dirty="0"/>
              <a:t>  &lt;ellipse cx="100" cy="70" </a:t>
            </a:r>
            <a:r>
              <a:rPr lang="en-GB" dirty="0" err="1"/>
              <a:t>rx</a:t>
            </a:r>
            <a:r>
              <a:rPr lang="en-GB" dirty="0"/>
              <a:t>="85" </a:t>
            </a:r>
            <a:r>
              <a:rPr lang="en-GB" dirty="0" err="1"/>
              <a:t>ry</a:t>
            </a:r>
            <a:r>
              <a:rPr lang="en-GB" dirty="0"/>
              <a:t>="55" fill="</a:t>
            </a:r>
            <a:r>
              <a:rPr lang="en-GB" dirty="0" err="1"/>
              <a:t>url</a:t>
            </a:r>
            <a:r>
              <a:rPr lang="en-GB" dirty="0"/>
              <a:t>(#grad1)" /&gt;</a:t>
            </a:r>
          </a:p>
          <a:p>
            <a:r>
              <a:rPr lang="en-GB" dirty="0"/>
              <a:t>  &lt;text fill="#</a:t>
            </a:r>
            <a:r>
              <a:rPr lang="en-GB" dirty="0" err="1"/>
              <a:t>ffffff</a:t>
            </a:r>
            <a:r>
              <a:rPr lang="en-GB" dirty="0"/>
              <a:t>" font-size="45" font-family="Verdana"</a:t>
            </a:r>
          </a:p>
          <a:p>
            <a:r>
              <a:rPr lang="en-GB" dirty="0"/>
              <a:t>  x="70" y="86"&gt;LB&lt;/text&gt;</a:t>
            </a:r>
          </a:p>
          <a:p>
            <a:r>
              <a:rPr lang="en-GB" dirty="0"/>
              <a:t>Sorry, your browser does not support inline SVG.</a:t>
            </a:r>
          </a:p>
          <a:p>
            <a:r>
              <a:rPr lang="en-GB" dirty="0"/>
              <a:t>&lt;/</a:t>
            </a:r>
            <a:r>
              <a:rPr lang="en-GB" dirty="0" err="1"/>
              <a:t>svg</a:t>
            </a:r>
            <a:r>
              <a:rPr lang="en-GB" dirty="0"/>
              <a:t>&gt;</a:t>
            </a:r>
          </a:p>
          <a:p>
            <a:br>
              <a:rPr lang="en-GB" dirty="0"/>
            </a:br>
            <a:r>
              <a:rPr lang="en-GB" dirty="0"/>
              <a:t>&lt;/body&gt;</a:t>
            </a:r>
          </a:p>
          <a:p>
            <a:r>
              <a:rPr lang="en-GB" dirty="0"/>
              <a:t>&lt;/html&gt;</a:t>
            </a:r>
          </a:p>
        </p:txBody>
      </p:sp>
      <p:sp>
        <p:nvSpPr>
          <p:cNvPr id="4" name="Content Placeholder 3"/>
          <p:cNvSpPr>
            <a:spLocks noGrp="1"/>
          </p:cNvSpPr>
          <p:nvPr>
            <p:ph sz="half" idx="2"/>
          </p:nvPr>
        </p:nvSpPr>
        <p:spPr>
          <a:xfrm>
            <a:off x="8213558" y="1825625"/>
            <a:ext cx="3677653" cy="4855076"/>
          </a:xfrm>
        </p:spPr>
        <p:txBody>
          <a:bodyPr>
            <a:normAutofit fontScale="62500" lnSpcReduction="20000"/>
          </a:bodyPr>
          <a:lstStyle/>
          <a:p>
            <a:r>
              <a:rPr lang="en-GB" dirty="0"/>
              <a:t>Note </a:t>
            </a:r>
          </a:p>
          <a:p>
            <a:endParaRPr lang="en-GB" dirty="0"/>
          </a:p>
          <a:p>
            <a:r>
              <a:rPr lang="en-GB" dirty="0"/>
              <a:t>Change colours</a:t>
            </a:r>
          </a:p>
          <a:p>
            <a:pPr lvl="1"/>
            <a:endParaRPr lang="en-GB" dirty="0"/>
          </a:p>
          <a:p>
            <a:pPr lvl="1"/>
            <a:endParaRPr lang="en-GB" dirty="0"/>
          </a:p>
          <a:p>
            <a:pPr lvl="1"/>
            <a:endParaRPr lang="en-GB" dirty="0"/>
          </a:p>
          <a:p>
            <a:pPr marL="342900" lvl="1" indent="0">
              <a:buNone/>
            </a:pPr>
            <a:endParaRPr lang="en-GB" dirty="0"/>
          </a:p>
        </p:txBody>
      </p:sp>
    </p:spTree>
    <p:extLst>
      <p:ext uri="{BB962C8B-B14F-4D97-AF65-F5344CB8AC3E}">
        <p14:creationId xmlns:p14="http://schemas.microsoft.com/office/powerpoint/2010/main" val="11298449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Graphics</a:t>
            </a:r>
          </a:p>
        </p:txBody>
      </p:sp>
      <p:sp>
        <p:nvSpPr>
          <p:cNvPr id="3" name="Content Placeholder 2"/>
          <p:cNvSpPr>
            <a:spLocks noGrp="1"/>
          </p:cNvSpPr>
          <p:nvPr>
            <p:ph idx="1"/>
          </p:nvPr>
        </p:nvSpPr>
        <p:spPr/>
        <p:txBody>
          <a:bodyPr/>
          <a:lstStyle/>
          <a:p>
            <a:r>
              <a:rPr lang="en-GB" dirty="0"/>
              <a:t>Canvas used vector graphics</a:t>
            </a:r>
          </a:p>
          <a:p>
            <a:r>
              <a:rPr lang="en-GB" dirty="0"/>
              <a:t>SVG is scalable vector graphics</a:t>
            </a:r>
          </a:p>
          <a:p>
            <a:r>
              <a:rPr lang="en-GB" dirty="0"/>
              <a:t>Images are bitmap/raster graphics (&lt;</a:t>
            </a:r>
            <a:r>
              <a:rPr lang="en-GB" dirty="0" err="1"/>
              <a:t>img</a:t>
            </a:r>
            <a:r>
              <a:rPr lang="en-GB" dirty="0"/>
              <a:t> </a:t>
            </a:r>
            <a:r>
              <a:rPr lang="en-GB" dirty="0" err="1"/>
              <a:t>src</a:t>
            </a:r>
            <a:r>
              <a:rPr lang="en-GB" dirty="0"/>
              <a:t>="img.jpg" alt=“description" width="500" height="600"&gt;</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60523125"/>
              </p:ext>
            </p:extLst>
          </p:nvPr>
        </p:nvGraphicFramePr>
        <p:xfrm>
          <a:off x="493294" y="3583781"/>
          <a:ext cx="10515600" cy="1363496"/>
        </p:xfrm>
        <a:graphic>
          <a:graphicData uri="http://schemas.openxmlformats.org/drawingml/2006/table">
            <a:tbl>
              <a:tblPr/>
              <a:tblGrid>
                <a:gridCol w="5261963">
                  <a:extLst>
                    <a:ext uri="{9D8B030D-6E8A-4147-A177-3AD203B41FA5}">
                      <a16:colId xmlns:a16="http://schemas.microsoft.com/office/drawing/2014/main" val="2627874424"/>
                    </a:ext>
                  </a:extLst>
                </a:gridCol>
                <a:gridCol w="5253637">
                  <a:extLst>
                    <a:ext uri="{9D8B030D-6E8A-4147-A177-3AD203B41FA5}">
                      <a16:colId xmlns:a16="http://schemas.microsoft.com/office/drawing/2014/main" val="353505341"/>
                    </a:ext>
                  </a:extLst>
                </a:gridCol>
              </a:tblGrid>
              <a:tr h="312806">
                <a:tc>
                  <a:txBody>
                    <a:bodyPr/>
                    <a:lstStyle/>
                    <a:p>
                      <a:pPr algn="l" fontAlgn="t"/>
                      <a:r>
                        <a:rPr lang="en-GB" sz="1200">
                          <a:effectLst/>
                        </a:rPr>
                        <a:t>Canvas</a:t>
                      </a:r>
                    </a:p>
                  </a:txBody>
                  <a:tcPr marL="133109" marR="66554" marT="66554" marB="6655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GB" sz="1200">
                          <a:effectLst/>
                        </a:rPr>
                        <a:t>SVG</a:t>
                      </a:r>
                    </a:p>
                  </a:txBody>
                  <a:tcPr marL="66554" marR="66554" marT="66554" marB="6655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92843163"/>
                  </a:ext>
                </a:extLst>
              </a:tr>
              <a:tr h="1031594">
                <a:tc>
                  <a:txBody>
                    <a:bodyPr/>
                    <a:lstStyle/>
                    <a:p>
                      <a:pPr algn="l" fontAlgn="t">
                        <a:buFont typeface="Arial" panose="020B0604020202020204" pitchFamily="34" charset="0"/>
                        <a:buChar char="•"/>
                      </a:pPr>
                      <a:r>
                        <a:rPr lang="en-GB" sz="1200">
                          <a:effectLst/>
                        </a:rPr>
                        <a:t>Resolution dependent</a:t>
                      </a:r>
                    </a:p>
                    <a:p>
                      <a:pPr algn="l" fontAlgn="t">
                        <a:buFont typeface="Arial" panose="020B0604020202020204" pitchFamily="34" charset="0"/>
                        <a:buChar char="•"/>
                      </a:pPr>
                      <a:r>
                        <a:rPr lang="en-GB" sz="1200">
                          <a:effectLst/>
                        </a:rPr>
                        <a:t>No support for event handlers</a:t>
                      </a:r>
                    </a:p>
                    <a:p>
                      <a:pPr algn="l" fontAlgn="t">
                        <a:buFont typeface="Arial" panose="020B0604020202020204" pitchFamily="34" charset="0"/>
                        <a:buChar char="•"/>
                      </a:pPr>
                      <a:r>
                        <a:rPr lang="en-GB" sz="1200">
                          <a:effectLst/>
                        </a:rPr>
                        <a:t>Poor text rendering capabilities</a:t>
                      </a:r>
                    </a:p>
                    <a:p>
                      <a:pPr algn="l" fontAlgn="t">
                        <a:buFont typeface="Arial" panose="020B0604020202020204" pitchFamily="34" charset="0"/>
                        <a:buChar char="•"/>
                      </a:pPr>
                      <a:r>
                        <a:rPr lang="en-GB" sz="1200">
                          <a:effectLst/>
                        </a:rPr>
                        <a:t>You can save the resulting image as .png or .jpg</a:t>
                      </a:r>
                    </a:p>
                    <a:p>
                      <a:pPr algn="l" fontAlgn="t">
                        <a:buFont typeface="Arial" panose="020B0604020202020204" pitchFamily="34" charset="0"/>
                        <a:buChar char="•"/>
                      </a:pPr>
                      <a:r>
                        <a:rPr lang="en-GB" sz="1200">
                          <a:effectLst/>
                        </a:rPr>
                        <a:t>Well suited for graphic-intensive games</a:t>
                      </a:r>
                    </a:p>
                  </a:txBody>
                  <a:tcPr marL="133109" marR="66554" marT="66554" marB="6655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algn="l" fontAlgn="t">
                        <a:buFont typeface="Arial" panose="020B0604020202020204" pitchFamily="34" charset="0"/>
                        <a:buChar char="•"/>
                      </a:pPr>
                      <a:r>
                        <a:rPr lang="en-GB" sz="1200" dirty="0">
                          <a:effectLst/>
                        </a:rPr>
                        <a:t>Resolution independent</a:t>
                      </a:r>
                    </a:p>
                    <a:p>
                      <a:pPr algn="l" fontAlgn="t">
                        <a:buFont typeface="Arial" panose="020B0604020202020204" pitchFamily="34" charset="0"/>
                        <a:buChar char="•"/>
                      </a:pPr>
                      <a:r>
                        <a:rPr lang="en-GB" sz="1200" dirty="0">
                          <a:effectLst/>
                        </a:rPr>
                        <a:t>Support for event handlers</a:t>
                      </a:r>
                    </a:p>
                    <a:p>
                      <a:pPr algn="l" fontAlgn="t">
                        <a:buFont typeface="Arial" panose="020B0604020202020204" pitchFamily="34" charset="0"/>
                        <a:buChar char="•"/>
                      </a:pPr>
                      <a:r>
                        <a:rPr lang="en-GB" sz="1200" dirty="0">
                          <a:effectLst/>
                        </a:rPr>
                        <a:t>Best suited for applications with large rendering areas (Google Maps)</a:t>
                      </a:r>
                    </a:p>
                    <a:p>
                      <a:pPr algn="l" fontAlgn="t">
                        <a:buFont typeface="Arial" panose="020B0604020202020204" pitchFamily="34" charset="0"/>
                        <a:buChar char="•"/>
                      </a:pPr>
                      <a:r>
                        <a:rPr lang="en-GB" sz="1200" dirty="0">
                          <a:effectLst/>
                        </a:rPr>
                        <a:t>Slow rendering if complex (anything that uses the DOM a lot will be slow)</a:t>
                      </a:r>
                    </a:p>
                    <a:p>
                      <a:pPr algn="l" fontAlgn="t">
                        <a:buFont typeface="Arial" panose="020B0604020202020204" pitchFamily="34" charset="0"/>
                        <a:buChar char="•"/>
                      </a:pPr>
                      <a:r>
                        <a:rPr lang="en-GB" sz="1200" dirty="0">
                          <a:effectLst/>
                        </a:rPr>
                        <a:t>Not suited for game applications</a:t>
                      </a:r>
                    </a:p>
                  </a:txBody>
                  <a:tcPr marL="66554" marR="66554" marT="66554" marB="66554">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extLst>
                  <a:ext uri="{0D108BD9-81ED-4DB2-BD59-A6C34878D82A}">
                    <a16:rowId xmlns:a16="http://schemas.microsoft.com/office/drawing/2014/main" val="1002290137"/>
                  </a:ext>
                </a:extLst>
              </a:tr>
            </a:tbl>
          </a:graphicData>
        </a:graphic>
      </p:graphicFrame>
    </p:spTree>
    <p:extLst>
      <p:ext uri="{BB962C8B-B14F-4D97-AF65-F5344CB8AC3E}">
        <p14:creationId xmlns:p14="http://schemas.microsoft.com/office/powerpoint/2010/main" val="4002763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t>
            </a:r>
            <a:r>
              <a:rPr lang="en-GB"/>
              <a:t>Ajax?</a:t>
            </a:r>
            <a:endParaRPr lang="en-GB" dirty="0"/>
          </a:p>
        </p:txBody>
      </p:sp>
      <p:sp>
        <p:nvSpPr>
          <p:cNvPr id="3" name="Content Placeholder 2"/>
          <p:cNvSpPr>
            <a:spLocks noGrp="1"/>
          </p:cNvSpPr>
          <p:nvPr>
            <p:ph idx="1"/>
          </p:nvPr>
        </p:nvSpPr>
        <p:spPr>
          <a:xfrm>
            <a:off x="320334" y="2004157"/>
            <a:ext cx="11590421" cy="4119585"/>
          </a:xfrm>
        </p:spPr>
        <p:txBody>
          <a:bodyPr/>
          <a:lstStyle/>
          <a:p>
            <a:r>
              <a:rPr lang="en-GB" dirty="0">
                <a:solidFill>
                  <a:srgbClr val="FF0000"/>
                </a:solidFill>
              </a:rPr>
              <a:t>Asynchronous</a:t>
            </a:r>
            <a:r>
              <a:rPr lang="en-GB" dirty="0"/>
              <a:t> JavaScript and XML</a:t>
            </a:r>
          </a:p>
          <a:p>
            <a:pPr lvl="1"/>
            <a:r>
              <a:rPr lang="en-GB" dirty="0"/>
              <a:t>AJAX allows web pages to be updated asynchronously by exchanging data with a web server behind the scenes. </a:t>
            </a:r>
          </a:p>
          <a:p>
            <a:pPr lvl="1"/>
            <a:r>
              <a:rPr lang="en-GB" dirty="0"/>
              <a:t>This means that it is possible to update parts of a web page, without reloading the whole page.</a:t>
            </a:r>
          </a:p>
          <a:p>
            <a:pPr lvl="1"/>
            <a:r>
              <a:rPr lang="en-GB" dirty="0"/>
              <a:t>Triggered by  </a:t>
            </a:r>
            <a:r>
              <a:rPr lang="en-GB" dirty="0" err="1"/>
              <a:t>XMLHttpRequest</a:t>
            </a:r>
            <a:endParaRPr lang="en-GB" dirty="0"/>
          </a:p>
        </p:txBody>
      </p:sp>
      <p:pic>
        <p:nvPicPr>
          <p:cNvPr id="7170" name="Picture 2" descr="AJA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819" y="3450473"/>
            <a:ext cx="5419725"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5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Ajax uses</a:t>
            </a:r>
          </a:p>
        </p:txBody>
      </p:sp>
      <p:sp>
        <p:nvSpPr>
          <p:cNvPr id="3" name="Content Placeholder 2"/>
          <p:cNvSpPr>
            <a:spLocks noGrp="1"/>
          </p:cNvSpPr>
          <p:nvPr>
            <p:ph idx="1"/>
          </p:nvPr>
        </p:nvSpPr>
        <p:spPr/>
        <p:txBody>
          <a:bodyPr>
            <a:normAutofit fontScale="85000" lnSpcReduction="20000"/>
          </a:bodyPr>
          <a:lstStyle/>
          <a:p>
            <a:r>
              <a:rPr lang="en-GB" dirty="0"/>
              <a:t>By sending asynchronously, the JavaScript does not have to wait for the server response, but can instead:</a:t>
            </a:r>
          </a:p>
          <a:p>
            <a:pPr lvl="1"/>
            <a:r>
              <a:rPr lang="en-GB" dirty="0"/>
              <a:t>execute other scripts while waiting for server response</a:t>
            </a:r>
          </a:p>
          <a:p>
            <a:pPr lvl="1"/>
            <a:r>
              <a:rPr lang="en-GB" dirty="0"/>
              <a:t>deal with the response after the response is ready</a:t>
            </a:r>
          </a:p>
          <a:p>
            <a:pPr lvl="1"/>
            <a:endParaRPr lang="en-GB" dirty="0"/>
          </a:p>
          <a:p>
            <a:r>
              <a:rPr lang="en-GB" b="1" dirty="0" err="1"/>
              <a:t>Callbacks</a:t>
            </a:r>
            <a:r>
              <a:rPr lang="en-GB" b="1" dirty="0"/>
              <a:t>:</a:t>
            </a:r>
            <a:r>
              <a:rPr lang="en-GB" dirty="0"/>
              <a:t> Ajax is used to perform a </a:t>
            </a:r>
            <a:r>
              <a:rPr lang="en-GB" dirty="0" err="1"/>
              <a:t>callback</a:t>
            </a:r>
            <a:r>
              <a:rPr lang="en-GB" dirty="0"/>
              <a:t>, making a quick round trip to and from the server to retrieve and/or save data without posting the entire page back to the server. </a:t>
            </a:r>
          </a:p>
          <a:p>
            <a:r>
              <a:rPr lang="en-GB" dirty="0"/>
              <a:t>By using </a:t>
            </a:r>
            <a:r>
              <a:rPr lang="en-GB" dirty="0" err="1"/>
              <a:t>callbacks</a:t>
            </a:r>
            <a:r>
              <a:rPr lang="en-GB" dirty="0"/>
              <a:t>, the server is not required to process all form elements. By sending only the necessary data, there is limited processing on the server. </a:t>
            </a:r>
          </a:p>
          <a:p>
            <a:r>
              <a:rPr lang="en-GB" b="1" dirty="0"/>
              <a:t>Making Asynchronous Calls</a:t>
            </a:r>
            <a:r>
              <a:rPr lang="en-GB" dirty="0"/>
              <a:t>: Ajax allows you to make asynchronous calls to a web server. </a:t>
            </a:r>
          </a:p>
          <a:p>
            <a:r>
              <a:rPr lang="en-GB" dirty="0"/>
              <a:t>This allows the client browser to avoid waiting for all data to arrive before allowing the user to act once more.</a:t>
            </a:r>
          </a:p>
          <a:p>
            <a:r>
              <a:rPr lang="en-GB" b="1" dirty="0"/>
              <a:t>User-Friendly: </a:t>
            </a:r>
            <a:r>
              <a:rPr lang="en-GB" dirty="0"/>
              <a:t>Because a page </a:t>
            </a:r>
            <a:r>
              <a:rPr lang="en-GB" dirty="0" err="1"/>
              <a:t>postback</a:t>
            </a:r>
            <a:r>
              <a:rPr lang="en-GB" dirty="0"/>
              <a:t> is being eliminated, Ajax enabled applications will always be more responsive, faster and more user-friendly.</a:t>
            </a:r>
          </a:p>
          <a:p>
            <a:r>
              <a:rPr lang="en-GB" b="1" dirty="0"/>
              <a:t>Increased Speed: </a:t>
            </a:r>
            <a:r>
              <a:rPr lang="en-GB" dirty="0"/>
              <a:t>The main purpose of Ajax is to improve the speed, performance and usability of a web application. </a:t>
            </a:r>
          </a:p>
          <a:p>
            <a:r>
              <a:rPr lang="en-GB" dirty="0"/>
              <a:t>A great example of Ajax is the movie rating feature on </a:t>
            </a:r>
            <a:r>
              <a:rPr lang="en-GB" dirty="0">
                <a:hlinkClick r:id="rId2"/>
              </a:rPr>
              <a:t>Netflix</a:t>
            </a:r>
            <a:r>
              <a:rPr lang="en-GB" dirty="0"/>
              <a:t>. The user rates a movie and their personal rating for that movie will be saved to their database without waiting for the page to refresh or reload. These movie ratings are being saved to their database without posting the entire page back to the server.</a:t>
            </a:r>
          </a:p>
          <a:p>
            <a:pPr lvl="1"/>
            <a:endParaRPr lang="en-GB" dirty="0"/>
          </a:p>
        </p:txBody>
      </p:sp>
    </p:spTree>
    <p:extLst>
      <p:ext uri="{BB962C8B-B14F-4D97-AF65-F5344CB8AC3E}">
        <p14:creationId xmlns:p14="http://schemas.microsoft.com/office/powerpoint/2010/main" val="228723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Ajax Considerations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GB" b="1" dirty="0"/>
              <a:t>Browser Support - </a:t>
            </a:r>
            <a:r>
              <a:rPr lang="en-GB" dirty="0"/>
              <a:t>Not all AJAX and DHTML features are supported on all browsers.  </a:t>
            </a:r>
          </a:p>
          <a:p>
            <a:pPr lvl="1"/>
            <a:r>
              <a:rPr lang="en-GB" dirty="0"/>
              <a:t> Browser support has improved in recent years however.</a:t>
            </a:r>
          </a:p>
          <a:p>
            <a:r>
              <a:rPr lang="en-GB" b="1" dirty="0"/>
              <a:t>JavaScript Disabled - </a:t>
            </a:r>
            <a:r>
              <a:rPr lang="en-GB" dirty="0"/>
              <a:t>Many clients will disable JavaScript due to reasons of personal preference.  </a:t>
            </a:r>
          </a:p>
          <a:p>
            <a:pPr lvl="1"/>
            <a:r>
              <a:rPr lang="en-GB" dirty="0"/>
              <a:t>Many use </a:t>
            </a:r>
            <a:r>
              <a:rPr lang="en-GB" dirty="0" err="1"/>
              <a:t>Addons</a:t>
            </a:r>
            <a:r>
              <a:rPr lang="en-GB" dirty="0"/>
              <a:t> for Firefox like Ad Block Plus or </a:t>
            </a:r>
            <a:r>
              <a:rPr lang="en-GB" dirty="0" err="1"/>
              <a:t>NoScript</a:t>
            </a:r>
            <a:r>
              <a:rPr lang="en-GB" dirty="0"/>
              <a:t> which allow you to enable or disable JavaScript on an individual site basis.  </a:t>
            </a:r>
          </a:p>
          <a:p>
            <a:pPr lvl="1"/>
            <a:r>
              <a:rPr lang="en-GB" dirty="0"/>
              <a:t>What happens to our Ajax applications in this situation?  </a:t>
            </a:r>
          </a:p>
          <a:p>
            <a:pPr lvl="1"/>
            <a:r>
              <a:rPr lang="en-GB" dirty="0"/>
              <a:t>Typically we're talking about full failure, combined with a message to the user to enable JavaScript, which may not be an option to your end user.</a:t>
            </a:r>
          </a:p>
          <a:p>
            <a:r>
              <a:rPr lang="en-GB" b="1" dirty="0"/>
              <a:t>Accessibility - </a:t>
            </a:r>
            <a:r>
              <a:rPr lang="en-GB" dirty="0"/>
              <a:t>Providing support for accessibility is not only a noble goal - it is also required by law in many countries and environments.  </a:t>
            </a:r>
          </a:p>
          <a:p>
            <a:pPr lvl="1"/>
            <a:r>
              <a:rPr lang="en-GB" dirty="0"/>
              <a:t>Developers need to use caution, particularly with dynamic web applications that they meet the requirements of accessibility for individual user groups. </a:t>
            </a:r>
          </a:p>
          <a:p>
            <a:r>
              <a:rPr lang="en-GB" b="1" dirty="0"/>
              <a:t>Usability Issues - Navigation - </a:t>
            </a:r>
            <a:r>
              <a:rPr lang="en-GB" dirty="0"/>
              <a:t>Consideration needs to be taken as to what the expected behaviour should be of the back, forward, refresh and bookmark buttons in your application design.  </a:t>
            </a:r>
          </a:p>
          <a:p>
            <a:pPr lvl="1"/>
            <a:r>
              <a:rPr lang="en-GB" dirty="0"/>
              <a:t>For example, if we have a number of subsections of a page with dynamic content, should the back button send us to the previous overall page, or simply the previous state of one of the subsections of the page.</a:t>
            </a:r>
            <a:endParaRPr lang="en-GB" dirty="0">
              <a:cs typeface="Calibri"/>
            </a:endParaRPr>
          </a:p>
          <a:p>
            <a:endParaRPr lang="en-GB" dirty="0">
              <a:cs typeface="Calibri"/>
            </a:endParaRPr>
          </a:p>
        </p:txBody>
      </p:sp>
    </p:spTree>
    <p:extLst>
      <p:ext uri="{BB962C8B-B14F-4D97-AF65-F5344CB8AC3E}">
        <p14:creationId xmlns:p14="http://schemas.microsoft.com/office/powerpoint/2010/main" val="3515001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Ajax Considerations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GB" b="1" dirty="0"/>
              <a:t>Browser Support - </a:t>
            </a:r>
            <a:r>
              <a:rPr lang="en-GB" dirty="0"/>
              <a:t>Not all AJAX and DHTML features are supported on all browsers.  </a:t>
            </a:r>
          </a:p>
          <a:p>
            <a:pPr lvl="1"/>
            <a:r>
              <a:rPr lang="en-GB" dirty="0"/>
              <a:t> Browser support has improved in recent years however.</a:t>
            </a:r>
          </a:p>
          <a:p>
            <a:r>
              <a:rPr lang="en-GB" b="1" dirty="0"/>
              <a:t>JavaScript Disabled - </a:t>
            </a:r>
            <a:r>
              <a:rPr lang="en-GB" dirty="0"/>
              <a:t>Many clients will disable JavaScript due to reasons of personal preference.  </a:t>
            </a:r>
          </a:p>
          <a:p>
            <a:pPr lvl="1"/>
            <a:r>
              <a:rPr lang="en-GB" dirty="0"/>
              <a:t>Many use </a:t>
            </a:r>
            <a:r>
              <a:rPr lang="en-GB" dirty="0" err="1"/>
              <a:t>Addons</a:t>
            </a:r>
            <a:r>
              <a:rPr lang="en-GB" dirty="0"/>
              <a:t> for Firefox like Ad Block Plus or </a:t>
            </a:r>
            <a:r>
              <a:rPr lang="en-GB" dirty="0" err="1"/>
              <a:t>NoScript</a:t>
            </a:r>
            <a:r>
              <a:rPr lang="en-GB" dirty="0"/>
              <a:t> which allow you to enable or disable JavaScript on an individual site basis.  </a:t>
            </a:r>
          </a:p>
          <a:p>
            <a:pPr lvl="1"/>
            <a:r>
              <a:rPr lang="en-GB" dirty="0"/>
              <a:t>What happens to our Ajax applications in this situation?  </a:t>
            </a:r>
          </a:p>
          <a:p>
            <a:pPr lvl="1"/>
            <a:r>
              <a:rPr lang="en-GB" dirty="0"/>
              <a:t>Typically we're talking about full failure, combined with a message to the user to enable JavaScript, which may not be an option to your end user.</a:t>
            </a:r>
          </a:p>
          <a:p>
            <a:r>
              <a:rPr lang="en-GB" b="1" dirty="0"/>
              <a:t>Accessibility - </a:t>
            </a:r>
            <a:r>
              <a:rPr lang="en-GB" dirty="0"/>
              <a:t>Providing support for accessibility is not only a noble goal - it is also required by law in many countries and environments.  </a:t>
            </a:r>
          </a:p>
          <a:p>
            <a:pPr lvl="1"/>
            <a:r>
              <a:rPr lang="en-GB" dirty="0"/>
              <a:t>Developers need to use caution, particularly with dynamic web applications that they meet the requirements of accessibility for individual user groups. </a:t>
            </a:r>
          </a:p>
          <a:p>
            <a:r>
              <a:rPr lang="en-GB" b="1" dirty="0"/>
              <a:t>Usability Issues - Navigation - </a:t>
            </a:r>
            <a:r>
              <a:rPr lang="en-GB" dirty="0"/>
              <a:t>Consideration needs to be taken as to what the expected behaviour should be of the back, forward, refresh and bookmark buttons in your application design.  </a:t>
            </a:r>
          </a:p>
          <a:p>
            <a:pPr lvl="1"/>
            <a:r>
              <a:rPr lang="en-GB" dirty="0"/>
              <a:t>For example, if we have a number of subsections of a page with dynamic content, should the back button send us to the previous overall page, or simply the previous state of one of the subsections of the page.</a:t>
            </a:r>
            <a:endParaRPr lang="en-GB" dirty="0">
              <a:cs typeface="Calibri"/>
            </a:endParaRPr>
          </a:p>
          <a:p>
            <a:endParaRPr lang="en-GB" dirty="0">
              <a:cs typeface="Calibri"/>
            </a:endParaRPr>
          </a:p>
        </p:txBody>
      </p:sp>
    </p:spTree>
    <p:extLst>
      <p:ext uri="{BB962C8B-B14F-4D97-AF65-F5344CB8AC3E}">
        <p14:creationId xmlns:p14="http://schemas.microsoft.com/office/powerpoint/2010/main" val="421348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34" y="990253"/>
            <a:ext cx="11590421" cy="903634"/>
          </a:xfrm>
        </p:spPr>
        <p:txBody>
          <a:bodyPr/>
          <a:lstStyle/>
          <a:p>
            <a:r>
              <a:rPr lang="en-GB" dirty="0"/>
              <a:t>What is jQuery</a:t>
            </a:r>
          </a:p>
        </p:txBody>
      </p:sp>
      <p:sp>
        <p:nvSpPr>
          <p:cNvPr id="3" name="Content Placeholder 2"/>
          <p:cNvSpPr>
            <a:spLocks noGrp="1"/>
          </p:cNvSpPr>
          <p:nvPr>
            <p:ph idx="1"/>
          </p:nvPr>
        </p:nvSpPr>
        <p:spPr>
          <a:xfrm>
            <a:off x="237695" y="1718787"/>
            <a:ext cx="11590421" cy="4758213"/>
          </a:xfrm>
        </p:spPr>
        <p:txBody>
          <a:bodyPr vert="horz" lIns="91440" tIns="45720" rIns="91440" bIns="45720" rtlCol="0" anchor="t">
            <a:noAutofit/>
          </a:bodyPr>
          <a:lstStyle/>
          <a:p>
            <a:pPr lvl="1"/>
            <a:r>
              <a:rPr lang="en-GB" sz="1600" dirty="0"/>
              <a:t>An open source JavaScript library that simplifies the interaction between HTML and JavaScript.</a:t>
            </a:r>
            <a:endParaRPr lang="en-GB" sz="1600" dirty="0">
              <a:cs typeface="Calibri"/>
            </a:endParaRPr>
          </a:p>
          <a:p>
            <a:pPr lvl="1"/>
            <a:r>
              <a:rPr lang="en-GB" sz="1600" dirty="0"/>
              <a:t>Created by John </a:t>
            </a:r>
            <a:r>
              <a:rPr lang="en-GB" sz="1600" dirty="0" err="1"/>
              <a:t>Resig</a:t>
            </a:r>
            <a:r>
              <a:rPr lang="en-GB" sz="1600" dirty="0"/>
              <a:t> in 2005, released in January of 2006.</a:t>
            </a:r>
            <a:endParaRPr lang="en-GB" sz="1600" dirty="0">
              <a:cs typeface="Calibri"/>
            </a:endParaRPr>
          </a:p>
          <a:p>
            <a:pPr lvl="1"/>
            <a:r>
              <a:rPr lang="en-GB" sz="1600" dirty="0"/>
              <a:t>Built in an attempt to simplify the existing DOM APIs and abstract away cross-browser issues.</a:t>
            </a:r>
            <a:endParaRPr lang="en-GB" sz="1600" dirty="0">
              <a:cs typeface="Calibri"/>
            </a:endParaRPr>
          </a:p>
          <a:p>
            <a:pPr lvl="1"/>
            <a:r>
              <a:rPr lang="en-GB" sz="1600" dirty="0">
                <a:ea typeface="+mn-lt"/>
                <a:cs typeface="+mn-lt"/>
              </a:rPr>
              <a:t>jQuery is a lightweight, "write less, do more", JavaScript library.</a:t>
            </a:r>
            <a:endParaRPr lang="en-GB" sz="1600" dirty="0">
              <a:cs typeface="Calibri"/>
            </a:endParaRPr>
          </a:p>
          <a:p>
            <a:pPr lvl="1"/>
            <a:r>
              <a:rPr lang="en-GB" sz="1600" dirty="0">
                <a:ea typeface="+mn-lt"/>
                <a:cs typeface="+mn-lt"/>
              </a:rPr>
              <a:t>The purpose of jQuery is to make it much easier to use JavaScript on your website.</a:t>
            </a:r>
            <a:endParaRPr lang="en-GB" sz="1600" dirty="0">
              <a:cs typeface="Calibri"/>
            </a:endParaRPr>
          </a:p>
          <a:p>
            <a:pPr lvl="1"/>
            <a:r>
              <a:rPr lang="en-GB" sz="1600" dirty="0">
                <a:ea typeface="+mn-lt"/>
                <a:cs typeface="+mn-lt"/>
              </a:rPr>
              <a:t>jQuery takes a lot of common tasks that require many lines of JavaScript code to accomplish, and wraps them into methods that you can call with a single line of code.</a:t>
            </a:r>
            <a:endParaRPr lang="en-GB" sz="1600" dirty="0">
              <a:cs typeface="Calibri"/>
            </a:endParaRPr>
          </a:p>
          <a:p>
            <a:pPr lvl="1"/>
            <a:r>
              <a:rPr lang="en-GB" sz="1600" dirty="0">
                <a:ea typeface="+mn-lt"/>
                <a:cs typeface="+mn-lt"/>
              </a:rPr>
              <a:t>jQuery also simplifies a lot of the complicated things from JavaScript, like AJAX calls and DOM manipulation.</a:t>
            </a:r>
          </a:p>
          <a:p>
            <a:pPr lvl="1"/>
            <a:endParaRPr lang="en-GB" sz="1600" dirty="0">
              <a:ea typeface="+mn-lt"/>
              <a:cs typeface="+mn-lt"/>
            </a:endParaRPr>
          </a:p>
          <a:p>
            <a:pPr marL="0" indent="0">
              <a:buNone/>
            </a:pPr>
            <a:r>
              <a:rPr lang="en-GB" sz="1600" dirty="0">
                <a:ea typeface="+mn-lt"/>
                <a:cs typeface="+mn-lt"/>
              </a:rPr>
              <a:t>The jQuery library contains the following features:</a:t>
            </a:r>
            <a:endParaRPr lang="en-GB" sz="1600" dirty="0">
              <a:cs typeface="Calibri" panose="020F0502020204030204"/>
            </a:endParaRPr>
          </a:p>
          <a:p>
            <a:r>
              <a:rPr lang="en-GB" sz="1600" dirty="0">
                <a:ea typeface="+mn-lt"/>
                <a:cs typeface="+mn-lt"/>
              </a:rPr>
              <a:t>HTML/DOM manipulation</a:t>
            </a:r>
            <a:endParaRPr lang="en-GB" sz="1600" dirty="0">
              <a:cs typeface="Calibri" panose="020F0502020204030204"/>
            </a:endParaRPr>
          </a:p>
          <a:p>
            <a:r>
              <a:rPr lang="en-GB" sz="1600" dirty="0">
                <a:ea typeface="+mn-lt"/>
                <a:cs typeface="+mn-lt"/>
              </a:rPr>
              <a:t>CSS manipulation</a:t>
            </a:r>
            <a:endParaRPr lang="en-GB" sz="1600" dirty="0">
              <a:cs typeface="Calibri"/>
            </a:endParaRPr>
          </a:p>
          <a:p>
            <a:r>
              <a:rPr lang="en-GB" sz="1600" dirty="0">
                <a:ea typeface="+mn-lt"/>
                <a:cs typeface="+mn-lt"/>
              </a:rPr>
              <a:t>HTML event methods</a:t>
            </a:r>
            <a:endParaRPr lang="en-GB" sz="1600" dirty="0">
              <a:cs typeface="Calibri"/>
            </a:endParaRPr>
          </a:p>
          <a:p>
            <a:r>
              <a:rPr lang="en-GB" sz="1600" dirty="0">
                <a:ea typeface="+mn-lt"/>
                <a:cs typeface="+mn-lt"/>
              </a:rPr>
              <a:t>Effects and animations</a:t>
            </a:r>
            <a:endParaRPr lang="en-GB" sz="1600" dirty="0">
              <a:cs typeface="Calibri"/>
            </a:endParaRPr>
          </a:p>
          <a:p>
            <a:r>
              <a:rPr lang="en-GB" sz="1600" dirty="0">
                <a:ea typeface="+mn-lt"/>
                <a:cs typeface="+mn-lt"/>
              </a:rPr>
              <a:t>AJAX</a:t>
            </a:r>
            <a:endParaRPr lang="en-GB" sz="1600" dirty="0">
              <a:cs typeface="Calibri"/>
            </a:endParaRPr>
          </a:p>
          <a:p>
            <a:r>
              <a:rPr lang="en-GB" sz="1600" dirty="0">
                <a:ea typeface="+mn-lt"/>
                <a:cs typeface="+mn-lt"/>
              </a:rPr>
              <a:t>Utilities</a:t>
            </a:r>
            <a:endParaRPr lang="en-GB" dirty="0">
              <a:cs typeface="Calibri" panose="020F0502020204030204"/>
            </a:endParaRPr>
          </a:p>
          <a:p>
            <a:endParaRPr lang="en-GB" b="1" dirty="0">
              <a:cs typeface="Calibri" panose="020F0502020204030204"/>
            </a:endParaRPr>
          </a:p>
          <a:p>
            <a:endParaRPr lang="en-GB" dirty="0">
              <a:cs typeface="Calibri" panose="020F0502020204030204"/>
            </a:endParaRPr>
          </a:p>
        </p:txBody>
      </p:sp>
    </p:spTree>
    <p:extLst>
      <p:ext uri="{BB962C8B-B14F-4D97-AF65-F5344CB8AC3E}">
        <p14:creationId xmlns:p14="http://schemas.microsoft.com/office/powerpoint/2010/main" val="4081514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jQuery?</a:t>
            </a:r>
          </a:p>
        </p:txBody>
      </p:sp>
      <p:sp>
        <p:nvSpPr>
          <p:cNvPr id="3" name="Content Placeholder 2"/>
          <p:cNvSpPr>
            <a:spLocks noGrp="1"/>
          </p:cNvSpPr>
          <p:nvPr>
            <p:ph sz="half" idx="1"/>
          </p:nvPr>
        </p:nvSpPr>
        <p:spPr/>
        <p:txBody>
          <a:bodyPr vert="horz" lIns="91440" tIns="45720" rIns="91440" bIns="45720" rtlCol="0" anchor="t">
            <a:normAutofit lnSpcReduction="10000"/>
          </a:bodyPr>
          <a:lstStyle/>
          <a:p>
            <a:r>
              <a:rPr lang="en-GB" dirty="0"/>
              <a:t>Fully documented</a:t>
            </a:r>
            <a:endParaRPr lang="en-GB" dirty="0">
              <a:cs typeface="Calibri"/>
            </a:endParaRPr>
          </a:p>
          <a:p>
            <a:r>
              <a:rPr lang="en-GB" dirty="0"/>
              <a:t>Great community.</a:t>
            </a:r>
          </a:p>
          <a:p>
            <a:r>
              <a:rPr lang="en-GB" dirty="0"/>
              <a:t>Tons of plugins</a:t>
            </a:r>
          </a:p>
          <a:p>
            <a:r>
              <a:rPr lang="en-GB" dirty="0"/>
              <a:t>Small size (23kb)</a:t>
            </a:r>
          </a:p>
          <a:p>
            <a:r>
              <a:rPr lang="en-GB" dirty="0"/>
              <a:t>But JavaScript equivalents are also good, but need more typing, though auto</a:t>
            </a:r>
          </a:p>
          <a:p>
            <a:endParaRPr lang="en-GB" dirty="0"/>
          </a:p>
          <a:p>
            <a:pPr marL="0" indent="0">
              <a:buNone/>
            </a:pPr>
            <a:r>
              <a:rPr lang="en-GB" dirty="0">
                <a:solidFill>
                  <a:srgbClr val="00B050"/>
                </a:solidFill>
              </a:rPr>
              <a:t>//</a:t>
            </a:r>
            <a:r>
              <a:rPr lang="en-GB" dirty="0" err="1">
                <a:solidFill>
                  <a:srgbClr val="00B050"/>
                </a:solidFill>
              </a:rPr>
              <a:t>jquery</a:t>
            </a:r>
            <a:endParaRPr lang="en-GB" dirty="0">
              <a:solidFill>
                <a:srgbClr val="00B050"/>
              </a:solidFill>
            </a:endParaRPr>
          </a:p>
          <a:p>
            <a:pPr marL="0" indent="0">
              <a:buNone/>
            </a:pPr>
            <a:r>
              <a:rPr lang="en-GB" dirty="0">
                <a:solidFill>
                  <a:srgbClr val="00B050"/>
                </a:solidFill>
              </a:rPr>
              <a:t>// listening for a click on #el </a:t>
            </a:r>
          </a:p>
          <a:p>
            <a:pPr marL="0" indent="0">
              <a:buNone/>
            </a:pPr>
            <a:r>
              <a:rPr lang="en-GB" dirty="0"/>
              <a:t>$("#el").on("click", function()</a:t>
            </a:r>
          </a:p>
          <a:p>
            <a:pPr marL="0" indent="0">
              <a:buNone/>
            </a:pPr>
            <a:r>
              <a:rPr lang="en-GB" dirty="0"/>
              <a:t>{ </a:t>
            </a:r>
            <a:r>
              <a:rPr lang="en-GB" dirty="0" err="1"/>
              <a:t>console.log</a:t>
            </a:r>
            <a:r>
              <a:rPr lang="en-GB" dirty="0"/>
              <a:t>("element clicked"); </a:t>
            </a:r>
          </a:p>
          <a:p>
            <a:pPr marL="0" indent="0">
              <a:buNone/>
            </a:pPr>
            <a:r>
              <a:rPr lang="en-GB" dirty="0"/>
              <a:t>});</a:t>
            </a:r>
          </a:p>
          <a:p>
            <a:pPr marL="0" indent="0">
              <a:buNone/>
            </a:pPr>
            <a:endParaRPr lang="en-GB" dirty="0">
              <a:cs typeface="Calibri"/>
            </a:endParaRPr>
          </a:p>
        </p:txBody>
      </p:sp>
      <p:sp>
        <p:nvSpPr>
          <p:cNvPr id="4" name="Content Placeholder 3">
            <a:extLst>
              <a:ext uri="{FF2B5EF4-FFF2-40B4-BE49-F238E27FC236}">
                <a16:creationId xmlns:a16="http://schemas.microsoft.com/office/drawing/2014/main" id="{CAF6411F-CC2E-3E46-886C-E999F2C93D0A}"/>
              </a:ext>
            </a:extLst>
          </p:cNvPr>
          <p:cNvSpPr>
            <a:spLocks noGrp="1"/>
          </p:cNvSpPr>
          <p:nvPr>
            <p:ph sz="half" idx="2"/>
          </p:nvPr>
        </p:nvSpPr>
        <p:spPr>
          <a:xfrm>
            <a:off x="4593022" y="4253163"/>
            <a:ext cx="7493875" cy="1747892"/>
          </a:xfrm>
        </p:spPr>
        <p:txBody>
          <a:bodyPr>
            <a:normAutofit lnSpcReduction="10000"/>
          </a:bodyPr>
          <a:lstStyle/>
          <a:p>
            <a:pPr marL="0" indent="0">
              <a:buNone/>
            </a:pPr>
            <a:r>
              <a:rPr lang="en-GB" dirty="0">
                <a:solidFill>
                  <a:srgbClr val="00B050"/>
                </a:solidFill>
              </a:rPr>
              <a:t>//JavaScript</a:t>
            </a:r>
          </a:p>
          <a:p>
            <a:pPr marL="0" indent="0">
              <a:buNone/>
            </a:pPr>
            <a:r>
              <a:rPr lang="en-GB" dirty="0">
                <a:solidFill>
                  <a:srgbClr val="00B050"/>
                </a:solidFill>
              </a:rPr>
              <a:t>// listening for a click on #el </a:t>
            </a:r>
            <a:r>
              <a:rPr lang="en-GB" dirty="0" err="1"/>
              <a:t>document.querySelector</a:t>
            </a:r>
            <a:r>
              <a:rPr lang="en-GB" dirty="0"/>
              <a:t>("#el").</a:t>
            </a:r>
            <a:r>
              <a:rPr lang="en-GB" dirty="0" err="1"/>
              <a:t>addEventListener</a:t>
            </a:r>
            <a:r>
              <a:rPr lang="en-GB" dirty="0"/>
              <a:t>("click", function()</a:t>
            </a:r>
          </a:p>
          <a:p>
            <a:pPr marL="0" indent="0">
              <a:buNone/>
            </a:pPr>
            <a:r>
              <a:rPr lang="en-GB" dirty="0"/>
              <a:t>{ </a:t>
            </a:r>
            <a:r>
              <a:rPr lang="en-GB" dirty="0" err="1"/>
              <a:t>console.log</a:t>
            </a:r>
            <a:r>
              <a:rPr lang="en-GB" dirty="0"/>
              <a:t>("element clicked"); </a:t>
            </a:r>
          </a:p>
          <a:p>
            <a:pPr marL="0" indent="0">
              <a:buNone/>
            </a:pPr>
            <a:r>
              <a:rPr lang="en-GB" dirty="0"/>
              <a:t>});</a:t>
            </a:r>
            <a:endParaRPr lang="en-US" dirty="0"/>
          </a:p>
        </p:txBody>
      </p:sp>
    </p:spTree>
    <p:extLst>
      <p:ext uri="{BB962C8B-B14F-4D97-AF65-F5344CB8AC3E}">
        <p14:creationId xmlns:p14="http://schemas.microsoft.com/office/powerpoint/2010/main" val="2004493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XML</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lnSpcReduction="10000"/>
          </a:bodyPr>
          <a:lstStyle/>
          <a:p>
            <a:r>
              <a:rPr lang="en-GB" dirty="0"/>
              <a:t>XML stands for </a:t>
            </a:r>
            <a:r>
              <a:rPr lang="en-GB" dirty="0" err="1"/>
              <a:t>eXtensible</a:t>
            </a:r>
            <a:r>
              <a:rPr lang="en-GB" dirty="0"/>
              <a:t> Markup Language.</a:t>
            </a:r>
          </a:p>
          <a:p>
            <a:r>
              <a:rPr lang="en-GB" dirty="0"/>
              <a:t>XML was designed to store and transport data.</a:t>
            </a:r>
          </a:p>
          <a:p>
            <a:r>
              <a:rPr lang="en-GB" dirty="0"/>
              <a:t>XML was designed to be both human- and machine-readable.</a:t>
            </a:r>
          </a:p>
          <a:p>
            <a:endParaRPr lang="en-GB" dirty="0"/>
          </a:p>
          <a:p>
            <a:pPr marL="0" indent="0">
              <a:buNone/>
            </a:pPr>
            <a:r>
              <a:rPr lang="en-GB" dirty="0"/>
              <a:t>&lt;?xml version="1.0" encoding="UTF-8"?&gt;</a:t>
            </a:r>
            <a:br>
              <a:rPr lang="en-GB" dirty="0"/>
            </a:br>
            <a:r>
              <a:rPr lang="en-GB" dirty="0"/>
              <a:t>&lt;note&gt;</a:t>
            </a:r>
            <a:br>
              <a:rPr lang="en-GB" dirty="0"/>
            </a:br>
            <a:r>
              <a:rPr lang="en-GB" dirty="0"/>
              <a:t>  &lt;to&gt;Lauren&lt;/to&gt;</a:t>
            </a:r>
            <a:br>
              <a:rPr lang="en-GB" dirty="0"/>
            </a:br>
            <a:r>
              <a:rPr lang="en-GB" dirty="0"/>
              <a:t>  &lt;from&gt;Bob&lt;/from&gt;</a:t>
            </a:r>
            <a:br>
              <a:rPr lang="en-GB" dirty="0"/>
            </a:br>
            <a:r>
              <a:rPr lang="en-GB" dirty="0"/>
              <a:t>  &lt;heading&gt;Reminder&lt;/heading&gt;</a:t>
            </a:r>
            <a:br>
              <a:rPr lang="en-GB" dirty="0"/>
            </a:br>
            <a:r>
              <a:rPr lang="en-GB" dirty="0"/>
              <a:t>  &lt;body&gt;Book the exam after the revision sessions!&lt;/body&gt;</a:t>
            </a:r>
            <a:br>
              <a:rPr lang="en-GB" dirty="0"/>
            </a:br>
            <a:r>
              <a:rPr lang="en-GB" dirty="0"/>
              <a:t>&lt;/note&gt;</a:t>
            </a:r>
          </a:p>
          <a:p>
            <a:pPr marL="0" indent="0">
              <a:buNone/>
            </a:pPr>
            <a:endParaRPr lang="en-GB" dirty="0"/>
          </a:p>
          <a:p>
            <a:r>
              <a:rPr lang="en-GB" dirty="0"/>
              <a:t>XML was designed to carry data - with focus on what data is</a:t>
            </a:r>
          </a:p>
          <a:p>
            <a:r>
              <a:rPr lang="en-GB" dirty="0"/>
              <a:t>HTML was designed to display data - with focus on how data looks</a:t>
            </a:r>
          </a:p>
          <a:p>
            <a:r>
              <a:rPr lang="en-GB" dirty="0"/>
              <a:t>XML tags are not predefined like HTML tags are</a:t>
            </a:r>
          </a:p>
          <a:p>
            <a:pPr marL="0" indent="0">
              <a:buNone/>
            </a:pPr>
            <a:endParaRPr lang="en-GB" dirty="0"/>
          </a:p>
        </p:txBody>
      </p:sp>
    </p:spTree>
    <p:extLst>
      <p:ext uri="{BB962C8B-B14F-4D97-AF65-F5344CB8AC3E}">
        <p14:creationId xmlns:p14="http://schemas.microsoft.com/office/powerpoint/2010/main" val="27081743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XML Simplifies</a:t>
            </a:r>
          </a:p>
        </p:txBody>
      </p:sp>
      <p:sp>
        <p:nvSpPr>
          <p:cNvPr id="3" name="Content Placeholder 2"/>
          <p:cNvSpPr>
            <a:spLocks noGrp="1"/>
          </p:cNvSpPr>
          <p:nvPr>
            <p:ph sz="half" idx="1"/>
          </p:nvPr>
        </p:nvSpPr>
        <p:spPr/>
        <p:txBody>
          <a:bodyPr vert="horz" lIns="91440" tIns="45720" rIns="91440" bIns="45720" rtlCol="0" anchor="t">
            <a:normAutofit/>
          </a:bodyPr>
          <a:lstStyle/>
          <a:p>
            <a:r>
              <a:rPr lang="en-GB" dirty="0"/>
              <a:t>It simplifies data sharing</a:t>
            </a:r>
          </a:p>
          <a:p>
            <a:r>
              <a:rPr lang="en-GB" dirty="0"/>
              <a:t>It simplifies data transport</a:t>
            </a:r>
          </a:p>
          <a:p>
            <a:r>
              <a:rPr lang="en-GB" dirty="0"/>
              <a:t>It simplifies platform changes</a:t>
            </a:r>
          </a:p>
          <a:p>
            <a:r>
              <a:rPr lang="en-GB" dirty="0"/>
              <a:t>It simplifies data availability</a:t>
            </a:r>
          </a:p>
          <a:p>
            <a:r>
              <a:rPr lang="en-GB" dirty="0"/>
              <a:t>Many computer systems contain data in incompatible formats. </a:t>
            </a:r>
          </a:p>
          <a:p>
            <a:r>
              <a:rPr lang="en-GB" dirty="0"/>
              <a:t>XML stores data in plain text format. This provides a software- and hardware-independent way of storing, transporting, and sharing data.</a:t>
            </a:r>
          </a:p>
          <a:p>
            <a:pPr marL="0" indent="0">
              <a:buNone/>
            </a:pPr>
            <a:endParaRPr lang="en-GB" dirty="0"/>
          </a:p>
        </p:txBody>
      </p:sp>
      <p:sp>
        <p:nvSpPr>
          <p:cNvPr id="4" name="Content Placeholder 3">
            <a:extLst>
              <a:ext uri="{FF2B5EF4-FFF2-40B4-BE49-F238E27FC236}">
                <a16:creationId xmlns:a16="http://schemas.microsoft.com/office/drawing/2014/main" id="{E50C5798-C0CF-EF44-BCD7-03BC5391325A}"/>
              </a:ext>
            </a:extLst>
          </p:cNvPr>
          <p:cNvSpPr>
            <a:spLocks noGrp="1"/>
          </p:cNvSpPr>
          <p:nvPr>
            <p:ph sz="half" idx="2"/>
          </p:nvPr>
        </p:nvSpPr>
        <p:spPr/>
        <p:txBody>
          <a:bodyPr/>
          <a:lstStyle/>
          <a:p>
            <a:pPr marL="0" indent="0">
              <a:buNone/>
            </a:pPr>
            <a:r>
              <a:rPr lang="en-GB" dirty="0"/>
              <a:t>&lt;bookstore&gt;</a:t>
            </a:r>
            <a:br>
              <a:rPr lang="en-GB" dirty="0"/>
            </a:br>
            <a:br>
              <a:rPr lang="en-GB" dirty="0"/>
            </a:br>
            <a:r>
              <a:rPr lang="en-GB" dirty="0"/>
              <a:t>  &lt;book category="cooking"&gt;</a:t>
            </a:r>
            <a:br>
              <a:rPr lang="en-GB" dirty="0"/>
            </a:br>
            <a:r>
              <a:rPr lang="en-GB" dirty="0"/>
              <a:t>    &lt;title lang="</a:t>
            </a:r>
            <a:r>
              <a:rPr lang="en-GB" dirty="0" err="1"/>
              <a:t>en</a:t>
            </a:r>
            <a:r>
              <a:rPr lang="en-GB" dirty="0"/>
              <a:t>"&gt;Everyday Italian&lt;/title&gt;</a:t>
            </a:r>
            <a:br>
              <a:rPr lang="en-GB" dirty="0"/>
            </a:br>
            <a:r>
              <a:rPr lang="en-GB" dirty="0"/>
              <a:t>    &lt;author&gt;Giada De </a:t>
            </a:r>
            <a:r>
              <a:rPr lang="en-GB" dirty="0" err="1"/>
              <a:t>Laurentiis</a:t>
            </a:r>
            <a:r>
              <a:rPr lang="en-GB" dirty="0"/>
              <a:t>&lt;/author&gt;</a:t>
            </a:r>
            <a:br>
              <a:rPr lang="en-GB" dirty="0"/>
            </a:br>
            <a:r>
              <a:rPr lang="en-GB" dirty="0"/>
              <a:t>    &lt;year&gt;2005&lt;/year&gt;</a:t>
            </a:r>
            <a:br>
              <a:rPr lang="en-GB" dirty="0"/>
            </a:br>
            <a:r>
              <a:rPr lang="en-GB" dirty="0"/>
              <a:t>    &lt;price&gt;30.00&lt;/price&gt;</a:t>
            </a:r>
            <a:br>
              <a:rPr lang="en-GB" dirty="0"/>
            </a:br>
            <a:r>
              <a:rPr lang="en-GB" dirty="0"/>
              <a:t>  &lt;/book&gt;</a:t>
            </a:r>
            <a:br>
              <a:rPr lang="en-GB" dirty="0"/>
            </a:br>
            <a:br>
              <a:rPr lang="en-GB" dirty="0"/>
            </a:br>
            <a:r>
              <a:rPr lang="en-GB" dirty="0"/>
              <a:t>  &lt;book category="children"&gt;</a:t>
            </a:r>
            <a:br>
              <a:rPr lang="en-GB" dirty="0"/>
            </a:br>
            <a:r>
              <a:rPr lang="en-GB" dirty="0"/>
              <a:t>    &lt;title lang="</a:t>
            </a:r>
            <a:r>
              <a:rPr lang="en-GB" dirty="0" err="1"/>
              <a:t>en</a:t>
            </a:r>
            <a:r>
              <a:rPr lang="en-GB" dirty="0"/>
              <a:t>"&gt;Harry Potter&lt;/title&gt;</a:t>
            </a:r>
            <a:br>
              <a:rPr lang="en-GB" dirty="0"/>
            </a:br>
            <a:r>
              <a:rPr lang="en-GB" dirty="0"/>
              <a:t>    &lt;author&gt;J K. Rowling&lt;/author&gt;</a:t>
            </a:r>
            <a:br>
              <a:rPr lang="en-GB" dirty="0"/>
            </a:br>
            <a:r>
              <a:rPr lang="en-GB" dirty="0"/>
              <a:t>    &lt;year&gt;2005&lt;/year&gt;</a:t>
            </a:r>
            <a:br>
              <a:rPr lang="en-GB" dirty="0"/>
            </a:br>
            <a:r>
              <a:rPr lang="en-GB" dirty="0"/>
              <a:t>    &lt;price&gt;29.99&lt;/price&gt;</a:t>
            </a:r>
            <a:br>
              <a:rPr lang="en-GB" dirty="0"/>
            </a:br>
            <a:r>
              <a:rPr lang="en-GB" dirty="0"/>
              <a:t>  &lt;/book&gt;</a:t>
            </a:r>
            <a:endParaRPr lang="en-US" dirty="0"/>
          </a:p>
        </p:txBody>
      </p:sp>
    </p:spTree>
    <p:extLst>
      <p:ext uri="{BB962C8B-B14F-4D97-AF65-F5344CB8AC3E}">
        <p14:creationId xmlns:p14="http://schemas.microsoft.com/office/powerpoint/2010/main" val="311112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JavaScript – Try this in VSC and save as js.html</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a:buNone/>
            </a:pPr>
            <a:r>
              <a:rPr lang="en-GB" dirty="0">
                <a:ea typeface="+mn-lt"/>
                <a:cs typeface="+mn-lt"/>
              </a:rPr>
              <a:t>&lt;!DOCTYPE html&gt;</a:t>
            </a:r>
            <a:endParaRPr lang="en-US" dirty="0"/>
          </a:p>
          <a:p>
            <a:pPr>
              <a:buNone/>
            </a:pPr>
            <a:r>
              <a:rPr lang="en-GB" dirty="0">
                <a:ea typeface="+mn-lt"/>
                <a:cs typeface="+mn-lt"/>
              </a:rPr>
              <a:t>&lt;html&gt;</a:t>
            </a:r>
            <a:endParaRPr lang="en-GB" dirty="0"/>
          </a:p>
          <a:p>
            <a:pPr>
              <a:buNone/>
            </a:pPr>
            <a:r>
              <a:rPr lang="en-GB" dirty="0">
                <a:ea typeface="+mn-lt"/>
                <a:cs typeface="+mn-lt"/>
              </a:rPr>
              <a:t>&lt;body&gt;</a:t>
            </a:r>
            <a:endParaRPr lang="en-GB" dirty="0"/>
          </a:p>
          <a:p>
            <a:pPr>
              <a:buNone/>
            </a:pPr>
            <a:endParaRPr lang="en-GB" dirty="0"/>
          </a:p>
          <a:p>
            <a:pPr>
              <a:buNone/>
            </a:pPr>
            <a:r>
              <a:rPr lang="en-GB" dirty="0">
                <a:ea typeface="+mn-lt"/>
                <a:cs typeface="+mn-lt"/>
              </a:rPr>
              <a:t>&lt;h2&gt;My First JavaScript&lt;/h2&gt;</a:t>
            </a:r>
            <a:endParaRPr lang="en-GB" dirty="0"/>
          </a:p>
          <a:p>
            <a:pPr>
              <a:buNone/>
            </a:pPr>
            <a:endParaRPr lang="en-GB" dirty="0"/>
          </a:p>
          <a:p>
            <a:pPr>
              <a:buNone/>
            </a:pPr>
            <a:r>
              <a:rPr lang="en-GB" dirty="0">
                <a:ea typeface="+mn-lt"/>
                <a:cs typeface="+mn-lt"/>
              </a:rPr>
              <a:t>&lt;button type="button"</a:t>
            </a:r>
            <a:endParaRPr lang="en-GB" dirty="0"/>
          </a:p>
          <a:p>
            <a:pPr>
              <a:buNone/>
            </a:pPr>
            <a:r>
              <a:rPr lang="en-GB" dirty="0">
                <a:ea typeface="+mn-lt"/>
                <a:cs typeface="+mn-lt"/>
              </a:rPr>
              <a:t>onclick="</a:t>
            </a:r>
            <a:r>
              <a:rPr lang="en-GB" dirty="0" err="1">
                <a:ea typeface="+mn-lt"/>
                <a:cs typeface="+mn-lt"/>
              </a:rPr>
              <a:t>document.getElementById</a:t>
            </a:r>
            <a:r>
              <a:rPr lang="en-GB" dirty="0">
                <a:ea typeface="+mn-lt"/>
                <a:cs typeface="+mn-lt"/>
              </a:rPr>
              <a:t>('demo').</a:t>
            </a:r>
            <a:r>
              <a:rPr lang="en-GB" dirty="0" err="1">
                <a:ea typeface="+mn-lt"/>
                <a:cs typeface="+mn-lt"/>
              </a:rPr>
              <a:t>innerHTML</a:t>
            </a:r>
            <a:r>
              <a:rPr lang="en-GB" dirty="0">
                <a:ea typeface="+mn-lt"/>
                <a:cs typeface="+mn-lt"/>
              </a:rPr>
              <a:t> = Date()"&gt;</a:t>
            </a:r>
            <a:endParaRPr lang="en-GB" dirty="0"/>
          </a:p>
          <a:p>
            <a:pPr>
              <a:buNone/>
            </a:pPr>
            <a:r>
              <a:rPr lang="en-GB" dirty="0">
                <a:ea typeface="+mn-lt"/>
                <a:cs typeface="+mn-lt"/>
              </a:rPr>
              <a:t>Click me to display Date and Time.&lt;/button&gt;</a:t>
            </a:r>
            <a:endParaRPr lang="en-GB" dirty="0"/>
          </a:p>
          <a:p>
            <a:pPr>
              <a:buNone/>
            </a:pPr>
            <a:endParaRPr lang="en-GB" dirty="0"/>
          </a:p>
          <a:p>
            <a:pPr>
              <a:buNone/>
            </a:pPr>
            <a:r>
              <a:rPr lang="en-GB" dirty="0">
                <a:ea typeface="+mn-lt"/>
                <a:cs typeface="+mn-lt"/>
              </a:rPr>
              <a:t>&lt;p id="demo"&gt;&lt;/p&gt;</a:t>
            </a:r>
            <a:endParaRPr lang="en-GB" dirty="0"/>
          </a:p>
          <a:p>
            <a:pPr>
              <a:buNone/>
            </a:pPr>
            <a:endParaRPr lang="en-GB" dirty="0"/>
          </a:p>
          <a:p>
            <a:pPr>
              <a:buNone/>
            </a:pPr>
            <a:r>
              <a:rPr lang="en-GB" dirty="0">
                <a:ea typeface="+mn-lt"/>
                <a:cs typeface="+mn-lt"/>
              </a:rPr>
              <a:t>&lt;/body&gt;</a:t>
            </a:r>
            <a:endParaRPr lang="en-GB" dirty="0"/>
          </a:p>
          <a:p>
            <a:pPr>
              <a:buNone/>
            </a:pPr>
            <a:r>
              <a:rPr lang="en-GB" dirty="0">
                <a:ea typeface="+mn-lt"/>
                <a:cs typeface="+mn-lt"/>
              </a:rPr>
              <a:t>&lt;/html&gt;</a:t>
            </a:r>
          </a:p>
          <a:p>
            <a:pPr>
              <a:buNone/>
            </a:pPr>
            <a:endParaRPr lang="en-GB" dirty="0">
              <a:cs typeface="Calibri"/>
            </a:endParaRPr>
          </a:p>
          <a:p>
            <a:pPr>
              <a:buNone/>
            </a:pPr>
            <a:endParaRPr lang="en-GB" dirty="0">
              <a:cs typeface="Calibri"/>
            </a:endParaRPr>
          </a:p>
          <a:p>
            <a:pPr>
              <a:buNone/>
            </a:pPr>
            <a:endParaRPr lang="en-GB" dirty="0">
              <a:cs typeface="Calibri"/>
            </a:endParaRPr>
          </a:p>
        </p:txBody>
      </p:sp>
    </p:spTree>
    <p:extLst>
      <p:ext uri="{BB962C8B-B14F-4D97-AF65-F5344CB8AC3E}">
        <p14:creationId xmlns:p14="http://schemas.microsoft.com/office/powerpoint/2010/main" val="2067473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XML Parsing a text string</a:t>
            </a:r>
          </a:p>
        </p:txBody>
      </p:sp>
      <p:sp>
        <p:nvSpPr>
          <p:cNvPr id="3" name="Content Placeholder 2"/>
          <p:cNvSpPr>
            <a:spLocks noGrp="1"/>
          </p:cNvSpPr>
          <p:nvPr>
            <p:ph sz="half" idx="1"/>
          </p:nvPr>
        </p:nvSpPr>
        <p:spPr>
          <a:xfrm>
            <a:off x="838200" y="1825625"/>
            <a:ext cx="6781800" cy="4855076"/>
          </a:xfrm>
        </p:spPr>
        <p:txBody>
          <a:bodyPr vert="horz" lIns="91440" tIns="45720" rIns="91440" bIns="45720" rtlCol="0" anchor="t">
            <a:normAutofit fontScale="85000" lnSpcReduction="20000"/>
          </a:bodyPr>
          <a:lstStyle/>
          <a:p>
            <a:pPr marL="0" indent="0">
              <a:buNone/>
            </a:pPr>
            <a:r>
              <a:rPr lang="en-GB" dirty="0"/>
              <a:t>&lt;html&gt;</a:t>
            </a:r>
            <a:br>
              <a:rPr lang="en-GB" dirty="0"/>
            </a:br>
            <a:r>
              <a:rPr lang="en-GB" dirty="0"/>
              <a:t>&lt;body&gt;</a:t>
            </a:r>
            <a:br>
              <a:rPr lang="en-GB" dirty="0"/>
            </a:br>
            <a:br>
              <a:rPr lang="en-GB" dirty="0"/>
            </a:br>
            <a:r>
              <a:rPr lang="en-GB" dirty="0"/>
              <a:t>&lt;p id="demo"&gt;&lt;/p&gt;</a:t>
            </a:r>
            <a:br>
              <a:rPr lang="en-GB" dirty="0"/>
            </a:br>
            <a:br>
              <a:rPr lang="en-GB" dirty="0"/>
            </a:br>
            <a:r>
              <a:rPr lang="en-GB" dirty="0"/>
              <a:t>&lt;script&gt;</a:t>
            </a:r>
            <a:br>
              <a:rPr lang="en-GB" dirty="0"/>
            </a:br>
            <a:r>
              <a:rPr lang="en-GB" dirty="0"/>
              <a:t>var text, parser, </a:t>
            </a:r>
            <a:r>
              <a:rPr lang="en-GB" dirty="0" err="1"/>
              <a:t>xmlDoc</a:t>
            </a:r>
            <a:r>
              <a:rPr lang="en-GB" dirty="0"/>
              <a:t>;</a:t>
            </a:r>
            <a:br>
              <a:rPr lang="en-GB" dirty="0"/>
            </a:br>
            <a:br>
              <a:rPr lang="en-GB" dirty="0"/>
            </a:br>
            <a:r>
              <a:rPr lang="en-GB" dirty="0"/>
              <a:t>text = "&lt;bookstore&gt;&lt;book&gt;" +</a:t>
            </a:r>
            <a:br>
              <a:rPr lang="en-GB" dirty="0"/>
            </a:br>
            <a:r>
              <a:rPr lang="en-GB" dirty="0"/>
              <a:t>"&lt;title&gt;Everyday Italian&lt;/title&gt;" +</a:t>
            </a:r>
            <a:br>
              <a:rPr lang="en-GB" dirty="0"/>
            </a:br>
            <a:r>
              <a:rPr lang="en-GB" dirty="0"/>
              <a:t>"&lt;author&gt;Giada De </a:t>
            </a:r>
            <a:r>
              <a:rPr lang="en-GB" dirty="0" err="1"/>
              <a:t>Laurentiis</a:t>
            </a:r>
            <a:r>
              <a:rPr lang="en-GB" dirty="0"/>
              <a:t>&lt;/author&gt;" +</a:t>
            </a:r>
            <a:br>
              <a:rPr lang="en-GB" dirty="0"/>
            </a:br>
            <a:r>
              <a:rPr lang="en-GB" dirty="0"/>
              <a:t>"&lt;year&gt;2005&lt;/year&gt;" +</a:t>
            </a:r>
            <a:br>
              <a:rPr lang="en-GB" dirty="0"/>
            </a:br>
            <a:r>
              <a:rPr lang="en-GB" dirty="0"/>
              <a:t>"&lt;/book&gt;&lt;/bookstore&gt;";</a:t>
            </a:r>
            <a:br>
              <a:rPr lang="en-GB" dirty="0"/>
            </a:br>
            <a:br>
              <a:rPr lang="en-GB" dirty="0"/>
            </a:br>
            <a:r>
              <a:rPr lang="en-GB" dirty="0"/>
              <a:t>parser = new </a:t>
            </a:r>
            <a:r>
              <a:rPr lang="en-GB" dirty="0" err="1"/>
              <a:t>DOMParser</a:t>
            </a:r>
            <a:r>
              <a:rPr lang="en-GB" dirty="0"/>
              <a:t>();</a:t>
            </a:r>
            <a:br>
              <a:rPr lang="en-GB" dirty="0"/>
            </a:br>
            <a:r>
              <a:rPr lang="en-GB" dirty="0" err="1"/>
              <a:t>xmlDoc</a:t>
            </a:r>
            <a:r>
              <a:rPr lang="en-GB" dirty="0"/>
              <a:t> = </a:t>
            </a:r>
            <a:r>
              <a:rPr lang="en-GB" dirty="0" err="1"/>
              <a:t>parser.parseFromString</a:t>
            </a:r>
            <a:r>
              <a:rPr lang="en-GB" dirty="0"/>
              <a:t>(</a:t>
            </a:r>
            <a:r>
              <a:rPr lang="en-GB" dirty="0" err="1"/>
              <a:t>text,"text</a:t>
            </a:r>
            <a:r>
              <a:rPr lang="en-GB" dirty="0"/>
              <a:t>/xml");</a:t>
            </a:r>
            <a:br>
              <a:rPr lang="en-GB" dirty="0"/>
            </a:br>
            <a:br>
              <a:rPr lang="en-GB" dirty="0"/>
            </a:br>
            <a:r>
              <a:rPr lang="en-GB" dirty="0" err="1"/>
              <a:t>document.getElementById</a:t>
            </a:r>
            <a:r>
              <a:rPr lang="en-GB" dirty="0"/>
              <a:t>("demo").</a:t>
            </a:r>
            <a:r>
              <a:rPr lang="en-GB" dirty="0" err="1"/>
              <a:t>innerHTML</a:t>
            </a:r>
            <a:r>
              <a:rPr lang="en-GB" dirty="0"/>
              <a:t> =</a:t>
            </a:r>
            <a:br>
              <a:rPr lang="en-GB" dirty="0"/>
            </a:br>
            <a:r>
              <a:rPr lang="en-GB" dirty="0" err="1"/>
              <a:t>xmlDoc.getElementsByTagName</a:t>
            </a:r>
            <a:r>
              <a:rPr lang="en-GB" dirty="0"/>
              <a:t>("title")[0].</a:t>
            </a:r>
            <a:r>
              <a:rPr lang="en-GB" dirty="0" err="1"/>
              <a:t>childNodes</a:t>
            </a:r>
            <a:r>
              <a:rPr lang="en-GB" dirty="0"/>
              <a:t>[0].</a:t>
            </a:r>
            <a:r>
              <a:rPr lang="en-GB" dirty="0" err="1"/>
              <a:t>nodeValue</a:t>
            </a:r>
            <a:r>
              <a:rPr lang="en-GB" dirty="0"/>
              <a:t>;</a:t>
            </a:r>
            <a:br>
              <a:rPr lang="en-GB" dirty="0"/>
            </a:br>
            <a:r>
              <a:rPr lang="en-GB" dirty="0"/>
              <a:t>&lt;/script&gt;</a:t>
            </a:r>
            <a:br>
              <a:rPr lang="en-GB" dirty="0"/>
            </a:br>
            <a:br>
              <a:rPr lang="en-GB" dirty="0"/>
            </a:br>
            <a:r>
              <a:rPr lang="en-GB" dirty="0"/>
              <a:t>&lt;/body&gt;</a:t>
            </a:r>
            <a:br>
              <a:rPr lang="en-GB" dirty="0"/>
            </a:br>
            <a:r>
              <a:rPr lang="en-GB" dirty="0"/>
              <a:t>&lt;/html&gt;</a:t>
            </a:r>
          </a:p>
        </p:txBody>
      </p:sp>
      <p:sp>
        <p:nvSpPr>
          <p:cNvPr id="4" name="Content Placeholder 3">
            <a:extLst>
              <a:ext uri="{FF2B5EF4-FFF2-40B4-BE49-F238E27FC236}">
                <a16:creationId xmlns:a16="http://schemas.microsoft.com/office/drawing/2014/main" id="{E50C5798-C0CF-EF44-BCD7-03BC5391325A}"/>
              </a:ext>
            </a:extLst>
          </p:cNvPr>
          <p:cNvSpPr>
            <a:spLocks noGrp="1"/>
          </p:cNvSpPr>
          <p:nvPr>
            <p:ph sz="half" idx="2"/>
          </p:nvPr>
        </p:nvSpPr>
        <p:spPr>
          <a:xfrm>
            <a:off x="7620000" y="1825625"/>
            <a:ext cx="3685675" cy="4855076"/>
          </a:xfrm>
        </p:spPr>
        <p:txBody>
          <a:bodyPr>
            <a:normAutofit fontScale="85000" lnSpcReduction="20000"/>
          </a:bodyPr>
          <a:lstStyle/>
          <a:p>
            <a:pPr marL="0" indent="0">
              <a:buNone/>
            </a:pPr>
            <a:r>
              <a:rPr lang="en-US" dirty="0"/>
              <a:t>Notes:</a:t>
            </a:r>
          </a:p>
          <a:p>
            <a:pPr marL="0" indent="0">
              <a:buNone/>
            </a:pPr>
            <a:endParaRPr lang="en-US" dirty="0"/>
          </a:p>
          <a:p>
            <a:pPr marL="0" indent="0">
              <a:buNone/>
            </a:pPr>
            <a:r>
              <a:rPr lang="en-GB" dirty="0"/>
              <a:t>This example parses a text string into an XML DOM object, and extracts the info from it with JavaScript:</a:t>
            </a:r>
          </a:p>
          <a:p>
            <a:pPr marL="0" indent="0">
              <a:buNone/>
            </a:pPr>
            <a:endParaRPr lang="en-GB" dirty="0"/>
          </a:p>
          <a:p>
            <a:pPr marL="0" indent="0">
              <a:buNone/>
            </a:pPr>
            <a:r>
              <a:rPr lang="en-GB" dirty="0"/>
              <a:t>If there were more books, then you would write a loop to increase the array indices to get all the entries</a:t>
            </a:r>
            <a:endParaRPr lang="en-US" dirty="0"/>
          </a:p>
        </p:txBody>
      </p:sp>
    </p:spTree>
    <p:extLst>
      <p:ext uri="{BB962C8B-B14F-4D97-AF65-F5344CB8AC3E}">
        <p14:creationId xmlns:p14="http://schemas.microsoft.com/office/powerpoint/2010/main" val="2518705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JSON</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r>
              <a:rPr lang="en-GB" dirty="0"/>
              <a:t>JSON: </a:t>
            </a:r>
            <a:r>
              <a:rPr lang="en-GB" b="1" dirty="0"/>
              <a:t>J</a:t>
            </a:r>
            <a:r>
              <a:rPr lang="en-GB" dirty="0"/>
              <a:t>ava</a:t>
            </a:r>
            <a:r>
              <a:rPr lang="en-GB" b="1" dirty="0"/>
              <a:t>S</a:t>
            </a:r>
            <a:r>
              <a:rPr lang="en-GB" dirty="0"/>
              <a:t>cript </a:t>
            </a:r>
            <a:r>
              <a:rPr lang="en-GB" b="1" dirty="0"/>
              <a:t>O</a:t>
            </a:r>
            <a:r>
              <a:rPr lang="en-GB" dirty="0"/>
              <a:t>bject </a:t>
            </a:r>
            <a:r>
              <a:rPr lang="en-GB" b="1" dirty="0"/>
              <a:t>N</a:t>
            </a:r>
            <a:r>
              <a:rPr lang="en-GB" dirty="0"/>
              <a:t>otation.</a:t>
            </a:r>
          </a:p>
          <a:p>
            <a:r>
              <a:rPr lang="en-GB" dirty="0"/>
              <a:t>JSON is a syntax for storing and exchanging data.</a:t>
            </a:r>
          </a:p>
          <a:p>
            <a:r>
              <a:rPr lang="en-GB" dirty="0"/>
              <a:t>JSON is text, written with JavaScript object notation.</a:t>
            </a:r>
          </a:p>
          <a:p>
            <a:r>
              <a:rPr lang="en-GB" dirty="0"/>
              <a:t>It is a way to store information in an organized, easy-to-access manner</a:t>
            </a:r>
            <a:r>
              <a:rPr lang="en-GB" i="1" dirty="0"/>
              <a:t>. </a:t>
            </a:r>
            <a:endParaRPr lang="en-GB" dirty="0"/>
          </a:p>
          <a:p>
            <a:r>
              <a:rPr lang="en-GB" dirty="0"/>
              <a:t>It is a human-readable collection of data that can be accessed in a logical manner</a:t>
            </a:r>
          </a:p>
          <a:p>
            <a:endParaRPr lang="en-GB" dirty="0">
              <a:cs typeface="Calibri"/>
            </a:endParaRPr>
          </a:p>
          <a:p>
            <a:pPr marL="0" indent="0">
              <a:buNone/>
            </a:pPr>
            <a:r>
              <a:rPr lang="en-GB" dirty="0"/>
              <a:t>{ "</a:t>
            </a:r>
            <a:r>
              <a:rPr lang="en-GB" dirty="0" err="1"/>
              <a:t>name":"John</a:t>
            </a:r>
            <a:r>
              <a:rPr lang="en-GB" dirty="0"/>
              <a:t>" }</a:t>
            </a:r>
          </a:p>
          <a:p>
            <a:pPr marL="0" indent="0">
              <a:buNone/>
            </a:pPr>
            <a:endParaRPr lang="en-GB" dirty="0">
              <a:cs typeface="Calibri"/>
            </a:endParaRPr>
          </a:p>
          <a:p>
            <a:r>
              <a:rPr lang="en-GB" dirty="0"/>
              <a:t>JSON data is written as name/value pairs</a:t>
            </a:r>
          </a:p>
          <a:p>
            <a:r>
              <a:rPr lang="en-GB" dirty="0"/>
              <a:t>A name/value pair consists of a field name (in double quotes), followed by a colon, followed by a value</a:t>
            </a:r>
          </a:p>
          <a:p>
            <a:r>
              <a:rPr lang="en-GB" dirty="0">
                <a:cs typeface="Calibri"/>
              </a:rPr>
              <a:t>The curly brackets indicate it is an object</a:t>
            </a:r>
          </a:p>
        </p:txBody>
      </p:sp>
    </p:spTree>
    <p:extLst>
      <p:ext uri="{BB962C8B-B14F-4D97-AF65-F5344CB8AC3E}">
        <p14:creationId xmlns:p14="http://schemas.microsoft.com/office/powerpoint/2010/main" val="1464114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XML and JSON</a:t>
            </a:r>
          </a:p>
        </p:txBody>
      </p:sp>
      <p:sp>
        <p:nvSpPr>
          <p:cNvPr id="3" name="Content Placeholder 2"/>
          <p:cNvSpPr>
            <a:spLocks noGrp="1"/>
          </p:cNvSpPr>
          <p:nvPr>
            <p:ph sz="half" idx="1"/>
          </p:nvPr>
        </p:nvSpPr>
        <p:spPr>
          <a:xfrm>
            <a:off x="402849" y="2561349"/>
            <a:ext cx="7317828" cy="4855076"/>
          </a:xfrm>
        </p:spPr>
        <p:txBody>
          <a:bodyPr vert="horz" lIns="91440" tIns="45720" rIns="91440" bIns="45720" rtlCol="0" anchor="t">
            <a:normAutofit/>
          </a:bodyPr>
          <a:lstStyle/>
          <a:p>
            <a:pPr marL="0" indent="0">
              <a:buNone/>
            </a:pPr>
            <a:r>
              <a:rPr lang="en-GB" dirty="0"/>
              <a:t>XML</a:t>
            </a:r>
          </a:p>
          <a:p>
            <a:pPr marL="0" indent="0">
              <a:buNone/>
            </a:pPr>
            <a:endParaRPr lang="en-GB" dirty="0"/>
          </a:p>
          <a:p>
            <a:pPr marL="0" indent="0">
              <a:buNone/>
            </a:pPr>
            <a:r>
              <a:rPr lang="en-GB" dirty="0"/>
              <a:t>&lt;employees&gt;</a:t>
            </a:r>
            <a:br>
              <a:rPr lang="en-GB" dirty="0"/>
            </a:br>
            <a:r>
              <a:rPr lang="en-GB" dirty="0"/>
              <a:t>  &lt;employee&gt;</a:t>
            </a:r>
            <a:br>
              <a:rPr lang="en-GB" dirty="0"/>
            </a:br>
            <a:r>
              <a:rPr lang="en-GB" dirty="0"/>
              <a:t>    &lt;</a:t>
            </a:r>
            <a:r>
              <a:rPr lang="en-GB" dirty="0" err="1"/>
              <a:t>firstName</a:t>
            </a:r>
            <a:r>
              <a:rPr lang="en-GB" dirty="0"/>
              <a:t>&gt;John&lt;/</a:t>
            </a:r>
            <a:r>
              <a:rPr lang="en-GB" dirty="0" err="1"/>
              <a:t>firstName</a:t>
            </a:r>
            <a:r>
              <a:rPr lang="en-GB" dirty="0"/>
              <a:t>&gt; &lt;</a:t>
            </a:r>
            <a:r>
              <a:rPr lang="en-GB" dirty="0" err="1"/>
              <a:t>lastName</a:t>
            </a:r>
            <a:r>
              <a:rPr lang="en-GB" dirty="0"/>
              <a:t>&gt;Doe&lt;/</a:t>
            </a:r>
            <a:r>
              <a:rPr lang="en-GB" dirty="0" err="1"/>
              <a:t>lastName</a:t>
            </a:r>
            <a:r>
              <a:rPr lang="en-GB" dirty="0"/>
              <a:t>&gt;</a:t>
            </a:r>
            <a:br>
              <a:rPr lang="en-GB" dirty="0"/>
            </a:br>
            <a:r>
              <a:rPr lang="en-GB" dirty="0"/>
              <a:t>  &lt;/employee&gt;</a:t>
            </a:r>
            <a:br>
              <a:rPr lang="en-GB" dirty="0"/>
            </a:br>
            <a:r>
              <a:rPr lang="en-GB" dirty="0"/>
              <a:t>  &lt;employee&gt;</a:t>
            </a:r>
            <a:br>
              <a:rPr lang="en-GB" dirty="0"/>
            </a:br>
            <a:r>
              <a:rPr lang="en-GB" dirty="0"/>
              <a:t>    &lt;</a:t>
            </a:r>
            <a:r>
              <a:rPr lang="en-GB" dirty="0" err="1"/>
              <a:t>firstName</a:t>
            </a:r>
            <a:r>
              <a:rPr lang="en-GB" dirty="0"/>
              <a:t>&gt;Anna&lt;/</a:t>
            </a:r>
            <a:r>
              <a:rPr lang="en-GB" dirty="0" err="1"/>
              <a:t>firstName</a:t>
            </a:r>
            <a:r>
              <a:rPr lang="en-GB" dirty="0"/>
              <a:t>&gt; &lt;</a:t>
            </a:r>
            <a:r>
              <a:rPr lang="en-GB" dirty="0" err="1"/>
              <a:t>lastName</a:t>
            </a:r>
            <a:r>
              <a:rPr lang="en-GB" dirty="0"/>
              <a:t>&gt;Smith&lt;/</a:t>
            </a:r>
            <a:r>
              <a:rPr lang="en-GB" dirty="0" err="1"/>
              <a:t>lastName</a:t>
            </a:r>
            <a:r>
              <a:rPr lang="en-GB" dirty="0"/>
              <a:t>&gt;</a:t>
            </a:r>
            <a:br>
              <a:rPr lang="en-GB" dirty="0"/>
            </a:br>
            <a:r>
              <a:rPr lang="en-GB" dirty="0"/>
              <a:t>  &lt;/employee&gt;</a:t>
            </a:r>
            <a:br>
              <a:rPr lang="en-GB" dirty="0"/>
            </a:br>
            <a:r>
              <a:rPr lang="en-GB" dirty="0"/>
              <a:t>  &lt;employee&gt;</a:t>
            </a:r>
            <a:br>
              <a:rPr lang="en-GB" dirty="0"/>
            </a:br>
            <a:r>
              <a:rPr lang="en-GB" dirty="0"/>
              <a:t>    &lt;</a:t>
            </a:r>
            <a:r>
              <a:rPr lang="en-GB" dirty="0" err="1"/>
              <a:t>firstName</a:t>
            </a:r>
            <a:r>
              <a:rPr lang="en-GB" dirty="0"/>
              <a:t>&gt;Peter&lt;/</a:t>
            </a:r>
            <a:r>
              <a:rPr lang="en-GB" dirty="0" err="1"/>
              <a:t>firstName</a:t>
            </a:r>
            <a:r>
              <a:rPr lang="en-GB" dirty="0"/>
              <a:t>&gt; &lt;</a:t>
            </a:r>
            <a:r>
              <a:rPr lang="en-GB" dirty="0" err="1"/>
              <a:t>lastName</a:t>
            </a:r>
            <a:r>
              <a:rPr lang="en-GB" dirty="0"/>
              <a:t>&gt;Jones&lt;/</a:t>
            </a:r>
            <a:r>
              <a:rPr lang="en-GB" dirty="0" err="1"/>
              <a:t>lastName</a:t>
            </a:r>
            <a:r>
              <a:rPr lang="en-GB" dirty="0"/>
              <a:t>&gt;</a:t>
            </a:r>
            <a:br>
              <a:rPr lang="en-GB" dirty="0"/>
            </a:br>
            <a:r>
              <a:rPr lang="en-GB" dirty="0"/>
              <a:t>  &lt;/employee&gt;</a:t>
            </a:r>
            <a:br>
              <a:rPr lang="en-GB" dirty="0"/>
            </a:br>
            <a:r>
              <a:rPr lang="en-GB" dirty="0"/>
              <a:t>&lt;/employees&gt;</a:t>
            </a:r>
          </a:p>
          <a:p>
            <a:pPr marL="0" indent="0">
              <a:buNone/>
            </a:pPr>
            <a:endParaRPr lang="en-GB" dirty="0"/>
          </a:p>
        </p:txBody>
      </p:sp>
      <p:sp>
        <p:nvSpPr>
          <p:cNvPr id="4" name="Content Placeholder 3">
            <a:extLst>
              <a:ext uri="{FF2B5EF4-FFF2-40B4-BE49-F238E27FC236}">
                <a16:creationId xmlns:a16="http://schemas.microsoft.com/office/drawing/2014/main" id="{E50C5798-C0CF-EF44-BCD7-03BC5391325A}"/>
              </a:ext>
            </a:extLst>
          </p:cNvPr>
          <p:cNvSpPr>
            <a:spLocks noGrp="1"/>
          </p:cNvSpPr>
          <p:nvPr>
            <p:ph sz="half" idx="2"/>
          </p:nvPr>
        </p:nvSpPr>
        <p:spPr>
          <a:xfrm>
            <a:off x="6655676" y="1310227"/>
            <a:ext cx="5133475" cy="4855076"/>
          </a:xfrm>
        </p:spPr>
        <p:txBody>
          <a:bodyPr>
            <a:normAutofit/>
          </a:bodyPr>
          <a:lstStyle/>
          <a:p>
            <a:pPr marL="0" indent="0">
              <a:buNone/>
            </a:pPr>
            <a:r>
              <a:rPr lang="en-GB" dirty="0"/>
              <a:t>JSON</a:t>
            </a:r>
          </a:p>
          <a:p>
            <a:pPr marL="0" indent="0">
              <a:buNone/>
            </a:pPr>
            <a:endParaRPr lang="en-GB" dirty="0"/>
          </a:p>
          <a:p>
            <a:pPr marL="0" indent="0">
              <a:buNone/>
            </a:pPr>
            <a:r>
              <a:rPr lang="en-GB" dirty="0"/>
              <a:t>{"employees":[</a:t>
            </a:r>
            <a:br>
              <a:rPr lang="en-GB" dirty="0"/>
            </a:br>
            <a:r>
              <a:rPr lang="en-GB" dirty="0"/>
              <a:t>  { "</a:t>
            </a:r>
            <a:r>
              <a:rPr lang="en-GB" dirty="0" err="1"/>
              <a:t>firstName</a:t>
            </a:r>
            <a:r>
              <a:rPr lang="en-GB" dirty="0"/>
              <a:t>":"John", "</a:t>
            </a:r>
            <a:r>
              <a:rPr lang="en-GB" dirty="0" err="1"/>
              <a:t>lastName</a:t>
            </a:r>
            <a:r>
              <a:rPr lang="en-GB" dirty="0"/>
              <a:t>":"Doe" },</a:t>
            </a:r>
            <a:br>
              <a:rPr lang="en-GB" dirty="0"/>
            </a:br>
            <a:r>
              <a:rPr lang="en-GB" dirty="0"/>
              <a:t>  { "</a:t>
            </a:r>
            <a:r>
              <a:rPr lang="en-GB" dirty="0" err="1"/>
              <a:t>firstName</a:t>
            </a:r>
            <a:r>
              <a:rPr lang="en-GB" dirty="0"/>
              <a:t>":"Anna", "</a:t>
            </a:r>
            <a:r>
              <a:rPr lang="en-GB" dirty="0" err="1"/>
              <a:t>lastName</a:t>
            </a:r>
            <a:r>
              <a:rPr lang="en-GB" dirty="0"/>
              <a:t>":"Smith" },</a:t>
            </a:r>
            <a:br>
              <a:rPr lang="en-GB" dirty="0"/>
            </a:br>
            <a:r>
              <a:rPr lang="en-GB" dirty="0"/>
              <a:t>  { "</a:t>
            </a:r>
            <a:r>
              <a:rPr lang="en-GB" dirty="0" err="1"/>
              <a:t>firstName</a:t>
            </a:r>
            <a:r>
              <a:rPr lang="en-GB" dirty="0"/>
              <a:t>":"Peter", "</a:t>
            </a:r>
            <a:r>
              <a:rPr lang="en-GB" dirty="0" err="1"/>
              <a:t>lastName</a:t>
            </a:r>
            <a:r>
              <a:rPr lang="en-GB" dirty="0"/>
              <a:t>":"Jones" }</a:t>
            </a:r>
            <a:br>
              <a:rPr lang="en-GB" dirty="0"/>
            </a:br>
            <a:r>
              <a:rPr lang="en-GB" dirty="0"/>
              <a:t>]}</a:t>
            </a:r>
            <a:endParaRPr lang="en-US" dirty="0"/>
          </a:p>
        </p:txBody>
      </p:sp>
    </p:spTree>
    <p:extLst>
      <p:ext uri="{BB962C8B-B14F-4D97-AF65-F5344CB8AC3E}">
        <p14:creationId xmlns:p14="http://schemas.microsoft.com/office/powerpoint/2010/main" val="3307969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a:t>
            </a:r>
          </a:p>
        </p:txBody>
      </p:sp>
      <p:sp>
        <p:nvSpPr>
          <p:cNvPr id="3" name="Content Placeholder 2"/>
          <p:cNvSpPr>
            <a:spLocks noGrp="1"/>
          </p:cNvSpPr>
          <p:nvPr>
            <p:ph sz="half" idx="1"/>
          </p:nvPr>
        </p:nvSpPr>
        <p:spPr>
          <a:xfrm>
            <a:off x="838200" y="1825625"/>
            <a:ext cx="6781800" cy="4855076"/>
          </a:xfrm>
        </p:spPr>
        <p:txBody>
          <a:bodyPr vert="horz" lIns="91440" tIns="45720" rIns="91440" bIns="45720" rtlCol="0" anchor="t">
            <a:normAutofit/>
          </a:bodyPr>
          <a:lstStyle/>
          <a:p>
            <a:r>
              <a:rPr lang="en-GB" dirty="0"/>
              <a:t>JSON is Like XML Because</a:t>
            </a:r>
          </a:p>
          <a:p>
            <a:r>
              <a:rPr lang="en-GB" dirty="0"/>
              <a:t>Both JSON and XML are "self describing" (human readable)</a:t>
            </a:r>
          </a:p>
          <a:p>
            <a:r>
              <a:rPr lang="en-GB" dirty="0"/>
              <a:t>Both JSON and XML are hierarchical (values within values)</a:t>
            </a:r>
          </a:p>
          <a:p>
            <a:r>
              <a:rPr lang="en-GB" dirty="0"/>
              <a:t>Both JSON and XML can be parsed and used by lots of programming languages</a:t>
            </a:r>
          </a:p>
          <a:p>
            <a:r>
              <a:rPr lang="en-GB" dirty="0"/>
              <a:t>Both JSON and XML can be fetched with an </a:t>
            </a:r>
            <a:r>
              <a:rPr lang="en-GB" dirty="0" err="1"/>
              <a:t>XMLHttpRequest</a:t>
            </a:r>
            <a:r>
              <a:rPr lang="en-GB" dirty="0"/>
              <a:t> </a:t>
            </a:r>
            <a:br>
              <a:rPr lang="en-GB" dirty="0"/>
            </a:br>
            <a:endParaRPr lang="en-GB" dirty="0"/>
          </a:p>
          <a:p>
            <a:r>
              <a:rPr lang="en-GB" dirty="0"/>
              <a:t>JSON is Unlike XML Because</a:t>
            </a:r>
          </a:p>
          <a:p>
            <a:r>
              <a:rPr lang="en-GB" dirty="0"/>
              <a:t>JSON doesn't use end tag</a:t>
            </a:r>
          </a:p>
          <a:p>
            <a:r>
              <a:rPr lang="en-GB" dirty="0"/>
              <a:t>JSON is shorter</a:t>
            </a:r>
          </a:p>
          <a:p>
            <a:r>
              <a:rPr lang="en-GB" dirty="0"/>
              <a:t>JSON is quicker to read and write</a:t>
            </a:r>
          </a:p>
          <a:p>
            <a:r>
              <a:rPr lang="en-GB" dirty="0"/>
              <a:t>JSON can use arrays</a:t>
            </a:r>
          </a:p>
        </p:txBody>
      </p:sp>
      <p:sp>
        <p:nvSpPr>
          <p:cNvPr id="4" name="Content Placeholder 3">
            <a:extLst>
              <a:ext uri="{FF2B5EF4-FFF2-40B4-BE49-F238E27FC236}">
                <a16:creationId xmlns:a16="http://schemas.microsoft.com/office/drawing/2014/main" id="{E50C5798-C0CF-EF44-BCD7-03BC5391325A}"/>
              </a:ext>
            </a:extLst>
          </p:cNvPr>
          <p:cNvSpPr>
            <a:spLocks noGrp="1"/>
          </p:cNvSpPr>
          <p:nvPr>
            <p:ph sz="half" idx="2"/>
          </p:nvPr>
        </p:nvSpPr>
        <p:spPr>
          <a:xfrm>
            <a:off x="7620000" y="1825625"/>
            <a:ext cx="3685675" cy="4855076"/>
          </a:xfrm>
        </p:spPr>
        <p:txBody>
          <a:bodyPr>
            <a:normAutofit/>
          </a:bodyPr>
          <a:lstStyle/>
          <a:p>
            <a:pPr marL="0" indent="0">
              <a:buNone/>
            </a:pPr>
            <a:r>
              <a:rPr lang="en-US" dirty="0"/>
              <a:t>JSON is better than XML: it is faster</a:t>
            </a:r>
          </a:p>
          <a:p>
            <a:pPr marL="0" indent="0">
              <a:buNone/>
            </a:pPr>
            <a:endParaRPr lang="en-US" dirty="0"/>
          </a:p>
          <a:p>
            <a:pPr marL="0" indent="0">
              <a:buNone/>
            </a:pPr>
            <a:r>
              <a:rPr lang="en-GB" b="1" dirty="0"/>
              <a:t>Using XML</a:t>
            </a:r>
          </a:p>
          <a:p>
            <a:pPr marL="0" indent="0">
              <a:buNone/>
            </a:pPr>
            <a:r>
              <a:rPr lang="en-GB" dirty="0"/>
              <a:t>Fetch an XML document</a:t>
            </a:r>
          </a:p>
          <a:p>
            <a:pPr marL="0" indent="0">
              <a:buNone/>
            </a:pPr>
            <a:r>
              <a:rPr lang="en-GB" dirty="0"/>
              <a:t>Use the XML DOM to loop through the document</a:t>
            </a:r>
          </a:p>
          <a:p>
            <a:pPr marL="0" indent="0">
              <a:buNone/>
            </a:pPr>
            <a:r>
              <a:rPr lang="en-GB" dirty="0"/>
              <a:t>Extract values and store in variables</a:t>
            </a:r>
          </a:p>
          <a:p>
            <a:pPr marL="0" indent="0">
              <a:buNone/>
            </a:pPr>
            <a:endParaRPr lang="en-GB" dirty="0"/>
          </a:p>
          <a:p>
            <a:pPr marL="0" indent="0">
              <a:buNone/>
            </a:pPr>
            <a:r>
              <a:rPr lang="en-GB" b="1" dirty="0"/>
              <a:t>Using JSON</a:t>
            </a:r>
          </a:p>
          <a:p>
            <a:pPr marL="0" indent="0">
              <a:buNone/>
            </a:pPr>
            <a:r>
              <a:rPr lang="en-GB" dirty="0"/>
              <a:t>Fetch a JSON string</a:t>
            </a:r>
          </a:p>
          <a:p>
            <a:pPr marL="0" indent="0">
              <a:buNone/>
            </a:pPr>
            <a:r>
              <a:rPr lang="en-GB" dirty="0" err="1"/>
              <a:t>JSON.Parse</a:t>
            </a:r>
            <a:r>
              <a:rPr lang="en-GB" dirty="0"/>
              <a:t> the JSON string</a:t>
            </a:r>
          </a:p>
        </p:txBody>
      </p:sp>
    </p:spTree>
    <p:extLst>
      <p:ext uri="{BB962C8B-B14F-4D97-AF65-F5344CB8AC3E}">
        <p14:creationId xmlns:p14="http://schemas.microsoft.com/office/powerpoint/2010/main" val="2785246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JSON</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r>
              <a:rPr lang="en-GB" dirty="0"/>
              <a:t>JSON examples require the use of a server</a:t>
            </a:r>
          </a:p>
          <a:p>
            <a:endParaRPr lang="en-GB" dirty="0">
              <a:cs typeface="Calibri"/>
            </a:endParaRPr>
          </a:p>
          <a:p>
            <a:r>
              <a:rPr lang="en-GB" dirty="0">
                <a:cs typeface="Calibri"/>
              </a:rPr>
              <a:t>Use the examples at </a:t>
            </a:r>
            <a:r>
              <a:rPr lang="en-GB" dirty="0">
                <a:hlinkClick r:id="rId2"/>
              </a:rPr>
              <a:t>JSON Introduction (w3schools.com)</a:t>
            </a:r>
            <a:endParaRPr lang="en-GB" dirty="0"/>
          </a:p>
          <a:p>
            <a:endParaRPr lang="en-GB" dirty="0">
              <a:cs typeface="Calibri"/>
            </a:endParaRPr>
          </a:p>
          <a:p>
            <a:endParaRPr lang="en-GB" dirty="0">
              <a:cs typeface="Calibri"/>
            </a:endParaRPr>
          </a:p>
        </p:txBody>
      </p:sp>
    </p:spTree>
    <p:extLst>
      <p:ext uri="{BB962C8B-B14F-4D97-AF65-F5344CB8AC3E}">
        <p14:creationId xmlns:p14="http://schemas.microsoft.com/office/powerpoint/2010/main" val="3368205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 browser storage</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lnSpcReduction="10000"/>
          </a:bodyPr>
          <a:lstStyle/>
          <a:p>
            <a:r>
              <a:rPr lang="en-GB" dirty="0">
                <a:cs typeface="Calibri"/>
              </a:rPr>
              <a:t>HTML is stateless, it does not explicitly keep anything from previous page visits</a:t>
            </a:r>
          </a:p>
          <a:p>
            <a:endParaRPr lang="en-GB" dirty="0">
              <a:cs typeface="Calibri"/>
            </a:endParaRPr>
          </a:p>
          <a:p>
            <a:r>
              <a:rPr lang="en-GB" dirty="0">
                <a:cs typeface="Calibri"/>
              </a:rPr>
              <a:t>There are three ways to store data:</a:t>
            </a:r>
          </a:p>
          <a:p>
            <a:endParaRPr lang="en-GB" dirty="0">
              <a:cs typeface="Calibri"/>
            </a:endParaRPr>
          </a:p>
          <a:p>
            <a:pPr lvl="1"/>
            <a:r>
              <a:rPr lang="en-GB" dirty="0">
                <a:cs typeface="Calibri"/>
              </a:rPr>
              <a:t>Cookies  - limited space, involves server (see other slides)</a:t>
            </a:r>
          </a:p>
          <a:p>
            <a:pPr lvl="1"/>
            <a:endParaRPr lang="en-GB" dirty="0">
              <a:cs typeface="Calibri"/>
            </a:endParaRPr>
          </a:p>
          <a:p>
            <a:pPr lvl="1"/>
            <a:r>
              <a:rPr lang="en-GB" dirty="0" err="1">
                <a:cs typeface="Calibri"/>
              </a:rPr>
              <a:t>local.Storage</a:t>
            </a:r>
            <a:r>
              <a:rPr lang="en-GB" dirty="0">
                <a:cs typeface="Calibri"/>
              </a:rPr>
              <a:t> – no expiration date, at least 5MB of data</a:t>
            </a:r>
          </a:p>
          <a:p>
            <a:pPr lvl="1"/>
            <a:endParaRPr lang="en-GB" dirty="0">
              <a:cs typeface="Calibri"/>
            </a:endParaRPr>
          </a:p>
          <a:p>
            <a:pPr lvl="1"/>
            <a:r>
              <a:rPr lang="en-GB" dirty="0" err="1">
                <a:cs typeface="Calibri"/>
              </a:rPr>
              <a:t>sessionStorage</a:t>
            </a:r>
            <a:r>
              <a:rPr lang="en-GB" dirty="0">
                <a:cs typeface="Calibri"/>
              </a:rPr>
              <a:t>  - data lost when browser tab closed, at least 5MB of data</a:t>
            </a:r>
          </a:p>
          <a:p>
            <a:pPr lvl="1"/>
            <a:endParaRPr lang="en-GB" dirty="0">
              <a:cs typeface="Calibri"/>
            </a:endParaRPr>
          </a:p>
          <a:p>
            <a:pPr lvl="1"/>
            <a:r>
              <a:rPr lang="en-GB" dirty="0">
                <a:cs typeface="Calibri"/>
              </a:rPr>
              <a:t>Test for seeing if web storage is supported</a:t>
            </a:r>
          </a:p>
          <a:p>
            <a:pPr lvl="1"/>
            <a:endParaRPr lang="en-GB" dirty="0">
              <a:cs typeface="Calibri"/>
            </a:endParaRPr>
          </a:p>
          <a:p>
            <a:pPr lvl="2"/>
            <a:r>
              <a:rPr lang="en-GB" dirty="0"/>
              <a:t>if (</a:t>
            </a:r>
            <a:r>
              <a:rPr lang="en-GB" dirty="0" err="1"/>
              <a:t>typeof</a:t>
            </a:r>
            <a:r>
              <a:rPr lang="en-GB" dirty="0"/>
              <a:t>(Storage) !== "undefined") {</a:t>
            </a:r>
            <a:br>
              <a:rPr lang="en-GB" dirty="0"/>
            </a:br>
            <a:r>
              <a:rPr lang="en-GB" dirty="0"/>
              <a:t>  // </a:t>
            </a:r>
            <a:r>
              <a:rPr lang="en-GB" i="1" dirty="0"/>
              <a:t>Code for </a:t>
            </a:r>
            <a:r>
              <a:rPr lang="en-GB" i="1" dirty="0" err="1"/>
              <a:t>localStorage</a:t>
            </a:r>
            <a:r>
              <a:rPr lang="en-GB" i="1" dirty="0"/>
              <a:t>/</a:t>
            </a:r>
            <a:r>
              <a:rPr lang="en-GB" i="1" dirty="0" err="1"/>
              <a:t>sessionStorage</a:t>
            </a:r>
            <a:r>
              <a:rPr lang="en-GB" i="1" dirty="0"/>
              <a:t>.</a:t>
            </a:r>
            <a:br>
              <a:rPr lang="en-GB" dirty="0"/>
            </a:br>
            <a:r>
              <a:rPr lang="en-GB" dirty="0"/>
              <a:t>} else {</a:t>
            </a:r>
            <a:br>
              <a:rPr lang="en-GB" dirty="0"/>
            </a:br>
            <a:r>
              <a:rPr lang="en-GB" dirty="0"/>
              <a:t>  // Sorry! No Web Storage support..</a:t>
            </a:r>
            <a:br>
              <a:rPr lang="en-GB" dirty="0"/>
            </a:br>
            <a:r>
              <a:rPr lang="en-GB" dirty="0"/>
              <a:t>}</a:t>
            </a:r>
            <a:endParaRPr lang="en-GB" dirty="0">
              <a:cs typeface="Calibri"/>
            </a:endParaRPr>
          </a:p>
          <a:p>
            <a:endParaRPr lang="en-GB" dirty="0">
              <a:cs typeface="Calibri"/>
            </a:endParaRPr>
          </a:p>
        </p:txBody>
      </p:sp>
    </p:spTree>
    <p:extLst>
      <p:ext uri="{BB962C8B-B14F-4D97-AF65-F5344CB8AC3E}">
        <p14:creationId xmlns:p14="http://schemas.microsoft.com/office/powerpoint/2010/main" val="2992179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local.storage</a:t>
            </a:r>
            <a:r>
              <a:rPr lang="en-GB" dirty="0"/>
              <a:t> - methods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r>
              <a:rPr lang="en-GB" dirty="0" err="1"/>
              <a:t>setItem</a:t>
            </a:r>
            <a:r>
              <a:rPr lang="en-GB" dirty="0"/>
              <a:t>(): Add key and value to </a:t>
            </a:r>
            <a:r>
              <a:rPr lang="en-GB" dirty="0" err="1"/>
              <a:t>localStorage</a:t>
            </a:r>
            <a:endParaRPr lang="en-GB" dirty="0"/>
          </a:p>
          <a:p>
            <a:endParaRPr lang="en-GB" dirty="0"/>
          </a:p>
          <a:p>
            <a:r>
              <a:rPr lang="en-GB" dirty="0" err="1"/>
              <a:t>getItem</a:t>
            </a:r>
            <a:r>
              <a:rPr lang="en-GB" dirty="0"/>
              <a:t>(): get items from </a:t>
            </a:r>
            <a:r>
              <a:rPr lang="en-GB" dirty="0" err="1"/>
              <a:t>localStorage</a:t>
            </a:r>
            <a:endParaRPr lang="en-GB" dirty="0"/>
          </a:p>
          <a:p>
            <a:endParaRPr lang="en-GB" dirty="0"/>
          </a:p>
          <a:p>
            <a:r>
              <a:rPr lang="en-GB" dirty="0" err="1"/>
              <a:t>removeItem</a:t>
            </a:r>
            <a:r>
              <a:rPr lang="en-GB" dirty="0"/>
              <a:t>(): remove an item by key from </a:t>
            </a:r>
            <a:r>
              <a:rPr lang="en-GB" dirty="0" err="1"/>
              <a:t>localStorage</a:t>
            </a:r>
            <a:endParaRPr lang="en-GB" dirty="0"/>
          </a:p>
          <a:p>
            <a:endParaRPr lang="en-GB" dirty="0"/>
          </a:p>
          <a:p>
            <a:r>
              <a:rPr lang="en-GB" dirty="0"/>
              <a:t>clear(): clear all </a:t>
            </a:r>
            <a:r>
              <a:rPr lang="en-GB" dirty="0" err="1"/>
              <a:t>localStorage</a:t>
            </a:r>
            <a:endParaRPr lang="en-GB" dirty="0"/>
          </a:p>
          <a:p>
            <a:endParaRPr lang="en-GB" dirty="0"/>
          </a:p>
          <a:p>
            <a:r>
              <a:rPr lang="en-GB" dirty="0"/>
              <a:t>key(): Passed a number to retrieve the key of a </a:t>
            </a:r>
            <a:r>
              <a:rPr lang="en-GB" dirty="0" err="1"/>
              <a:t>localStorage</a:t>
            </a:r>
            <a:endParaRPr lang="en-GB" dirty="0"/>
          </a:p>
          <a:p>
            <a:pPr lvl="1"/>
            <a:r>
              <a:rPr lang="en-GB" dirty="0"/>
              <a:t>var </a:t>
            </a:r>
            <a:r>
              <a:rPr lang="en-GB" dirty="0" err="1"/>
              <a:t>KeyName</a:t>
            </a:r>
            <a:r>
              <a:rPr lang="en-GB" dirty="0"/>
              <a:t> = </a:t>
            </a:r>
            <a:r>
              <a:rPr lang="en-GB" dirty="0" err="1"/>
              <a:t>window.localStorage.key</a:t>
            </a:r>
            <a:r>
              <a:rPr lang="en-GB" dirty="0"/>
              <a:t>(index);</a:t>
            </a:r>
          </a:p>
          <a:p>
            <a:pPr lvl="1"/>
            <a:endParaRPr lang="en-GB" dirty="0"/>
          </a:p>
          <a:p>
            <a:r>
              <a:rPr lang="en-GB" dirty="0" err="1"/>
              <a:t>localStorage.length</a:t>
            </a:r>
            <a:r>
              <a:rPr lang="en-GB" dirty="0"/>
              <a:t> returns the number of items in </a:t>
            </a:r>
            <a:r>
              <a:rPr lang="en-GB" dirty="0" err="1"/>
              <a:t>localStorage</a:t>
            </a:r>
            <a:endParaRPr lang="en-GB" dirty="0"/>
          </a:p>
          <a:p>
            <a:endParaRPr lang="en-GB" dirty="0">
              <a:cs typeface="Calibri"/>
            </a:endParaRPr>
          </a:p>
        </p:txBody>
      </p:sp>
    </p:spTree>
    <p:extLst>
      <p:ext uri="{BB962C8B-B14F-4D97-AF65-F5344CB8AC3E}">
        <p14:creationId xmlns:p14="http://schemas.microsoft.com/office/powerpoint/2010/main" val="22111194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local.storage</a:t>
            </a:r>
            <a:r>
              <a:rPr lang="en-GB" dirty="0"/>
              <a:t> - examples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marL="0" indent="0">
              <a:buNone/>
            </a:pPr>
            <a:r>
              <a:rPr lang="en-GB" dirty="0">
                <a:solidFill>
                  <a:schemeClr val="accent6">
                    <a:lumMod val="50000"/>
                  </a:schemeClr>
                </a:solidFill>
              </a:rPr>
              <a:t>// Store</a:t>
            </a:r>
            <a:br>
              <a:rPr lang="en-GB" dirty="0"/>
            </a:br>
            <a:r>
              <a:rPr lang="en-GB" dirty="0" err="1"/>
              <a:t>localStorage.setItem</a:t>
            </a:r>
            <a:r>
              <a:rPr lang="en-GB" dirty="0"/>
              <a:t>("</a:t>
            </a:r>
            <a:r>
              <a:rPr lang="en-GB" dirty="0" err="1"/>
              <a:t>lastname</a:t>
            </a:r>
            <a:r>
              <a:rPr lang="en-GB" dirty="0"/>
              <a:t>", "Smith");</a:t>
            </a:r>
            <a:br>
              <a:rPr lang="en-GB" dirty="0"/>
            </a:br>
            <a:br>
              <a:rPr lang="en-GB" dirty="0"/>
            </a:br>
            <a:r>
              <a:rPr lang="en-GB" dirty="0">
                <a:solidFill>
                  <a:schemeClr val="accent6">
                    <a:lumMod val="50000"/>
                  </a:schemeClr>
                </a:solidFill>
              </a:rPr>
              <a:t>// Retrieve</a:t>
            </a:r>
            <a:br>
              <a:rPr lang="en-GB" dirty="0"/>
            </a:br>
            <a:r>
              <a:rPr lang="en-GB" dirty="0" err="1"/>
              <a:t>document.getElementById</a:t>
            </a:r>
            <a:r>
              <a:rPr lang="en-GB" dirty="0"/>
              <a:t>("result").</a:t>
            </a:r>
            <a:r>
              <a:rPr lang="en-GB" dirty="0" err="1"/>
              <a:t>innerHTML</a:t>
            </a:r>
            <a:r>
              <a:rPr lang="en-GB" dirty="0"/>
              <a:t> = </a:t>
            </a:r>
            <a:r>
              <a:rPr lang="en-GB" dirty="0" err="1"/>
              <a:t>localStorage.getItem</a:t>
            </a:r>
            <a:r>
              <a:rPr lang="en-GB" dirty="0"/>
              <a:t>("</a:t>
            </a:r>
            <a:r>
              <a:rPr lang="en-GB" dirty="0" err="1"/>
              <a:t>lastname</a:t>
            </a:r>
            <a:r>
              <a:rPr lang="en-GB" dirty="0"/>
              <a:t>");</a:t>
            </a:r>
          </a:p>
          <a:p>
            <a:pPr marL="0" indent="0">
              <a:buNone/>
            </a:pPr>
            <a:endParaRPr lang="en-GB" dirty="0">
              <a:cs typeface="Calibri"/>
            </a:endParaRPr>
          </a:p>
          <a:p>
            <a:pPr marL="0" indent="0">
              <a:buNone/>
            </a:pPr>
            <a:r>
              <a:rPr lang="en-GB" dirty="0">
                <a:solidFill>
                  <a:schemeClr val="accent6">
                    <a:lumMod val="50000"/>
                  </a:schemeClr>
                </a:solidFill>
              </a:rPr>
              <a:t>// Store</a:t>
            </a:r>
            <a:br>
              <a:rPr lang="en-GB" dirty="0"/>
            </a:br>
            <a:r>
              <a:rPr lang="en-GB" dirty="0" err="1"/>
              <a:t>localStorage.lastname</a:t>
            </a:r>
            <a:r>
              <a:rPr lang="en-GB" dirty="0"/>
              <a:t> = "Smith";</a:t>
            </a:r>
          </a:p>
          <a:p>
            <a:pPr marL="0" indent="0">
              <a:buNone/>
            </a:pPr>
            <a:br>
              <a:rPr lang="en-GB" dirty="0"/>
            </a:br>
            <a:r>
              <a:rPr lang="en-GB" dirty="0">
                <a:solidFill>
                  <a:schemeClr val="accent6">
                    <a:lumMod val="50000"/>
                  </a:schemeClr>
                </a:solidFill>
              </a:rPr>
              <a:t>// Retrieve</a:t>
            </a:r>
            <a:br>
              <a:rPr lang="en-GB" dirty="0"/>
            </a:br>
            <a:r>
              <a:rPr lang="en-GB" dirty="0" err="1"/>
              <a:t>document.getElementById</a:t>
            </a:r>
            <a:r>
              <a:rPr lang="en-GB" dirty="0"/>
              <a:t>("result").</a:t>
            </a:r>
            <a:r>
              <a:rPr lang="en-GB" dirty="0" err="1"/>
              <a:t>innerHTML</a:t>
            </a:r>
            <a:r>
              <a:rPr lang="en-GB" dirty="0"/>
              <a:t> = </a:t>
            </a:r>
            <a:r>
              <a:rPr lang="en-GB" dirty="0" err="1"/>
              <a:t>localStorage.lastname</a:t>
            </a:r>
            <a:r>
              <a:rPr lang="en-GB" dirty="0"/>
              <a:t>;</a:t>
            </a:r>
            <a:br>
              <a:rPr lang="en-GB" dirty="0"/>
            </a:br>
            <a:endParaRPr lang="en-GB" dirty="0"/>
          </a:p>
          <a:p>
            <a:pPr marL="0" indent="0">
              <a:buNone/>
            </a:pPr>
            <a:r>
              <a:rPr lang="en-GB" dirty="0">
                <a:solidFill>
                  <a:schemeClr val="accent6">
                    <a:lumMod val="50000"/>
                  </a:schemeClr>
                </a:solidFill>
              </a:rPr>
              <a:t>// Remove</a:t>
            </a:r>
            <a:endParaRPr lang="en-GB" dirty="0"/>
          </a:p>
          <a:p>
            <a:pPr marL="0" indent="0">
              <a:buNone/>
            </a:pPr>
            <a:r>
              <a:rPr lang="en-GB" dirty="0" err="1"/>
              <a:t>localStorage.removeItem</a:t>
            </a:r>
            <a:r>
              <a:rPr lang="en-GB" dirty="0"/>
              <a:t>("</a:t>
            </a:r>
            <a:r>
              <a:rPr lang="en-GB" dirty="0" err="1"/>
              <a:t>lastname</a:t>
            </a:r>
            <a:r>
              <a:rPr lang="en-GB" dirty="0"/>
              <a:t>");</a:t>
            </a:r>
            <a:endParaRPr lang="en-GB" dirty="0">
              <a:cs typeface="Calibri"/>
            </a:endParaRPr>
          </a:p>
        </p:txBody>
      </p:sp>
    </p:spTree>
    <p:extLst>
      <p:ext uri="{BB962C8B-B14F-4D97-AF65-F5344CB8AC3E}">
        <p14:creationId xmlns:p14="http://schemas.microsoft.com/office/powerpoint/2010/main" val="11988026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session.storage</a:t>
            </a:r>
            <a:r>
              <a:rPr lang="en-GB" dirty="0"/>
              <a:t> – methods – the same as </a:t>
            </a:r>
            <a:r>
              <a:rPr lang="en-GB" dirty="0" err="1"/>
              <a:t>local.storage</a:t>
            </a:r>
            <a:endParaRPr lang="en-GB" dirty="0"/>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r>
              <a:rPr lang="en-GB" dirty="0" err="1"/>
              <a:t>setItem</a:t>
            </a:r>
            <a:r>
              <a:rPr lang="en-GB" dirty="0"/>
              <a:t>(): Add key and value to </a:t>
            </a:r>
            <a:r>
              <a:rPr lang="en-GB" dirty="0" err="1"/>
              <a:t>sessionStorage</a:t>
            </a:r>
            <a:endParaRPr lang="en-GB" dirty="0"/>
          </a:p>
          <a:p>
            <a:endParaRPr lang="en-GB" dirty="0"/>
          </a:p>
          <a:p>
            <a:r>
              <a:rPr lang="en-GB" dirty="0" err="1"/>
              <a:t>getItem</a:t>
            </a:r>
            <a:r>
              <a:rPr lang="en-GB" dirty="0"/>
              <a:t>(): get items from </a:t>
            </a:r>
            <a:r>
              <a:rPr lang="en-GB" dirty="0" err="1"/>
              <a:t>sessionStorage</a:t>
            </a:r>
            <a:endParaRPr lang="en-GB" dirty="0"/>
          </a:p>
          <a:p>
            <a:endParaRPr lang="en-GB" dirty="0"/>
          </a:p>
          <a:p>
            <a:r>
              <a:rPr lang="en-GB" dirty="0" err="1"/>
              <a:t>removeItem</a:t>
            </a:r>
            <a:r>
              <a:rPr lang="en-GB" dirty="0"/>
              <a:t>(): remove an item by key from </a:t>
            </a:r>
            <a:r>
              <a:rPr lang="en-GB" dirty="0" err="1"/>
              <a:t>sessionStorage</a:t>
            </a:r>
            <a:endParaRPr lang="en-GB" dirty="0"/>
          </a:p>
          <a:p>
            <a:endParaRPr lang="en-GB" dirty="0"/>
          </a:p>
          <a:p>
            <a:r>
              <a:rPr lang="en-GB" dirty="0"/>
              <a:t>clear(): clear all </a:t>
            </a:r>
            <a:r>
              <a:rPr lang="en-GB" dirty="0" err="1"/>
              <a:t>sessionStorage</a:t>
            </a:r>
            <a:endParaRPr lang="en-GB" dirty="0"/>
          </a:p>
          <a:p>
            <a:endParaRPr lang="en-GB" dirty="0"/>
          </a:p>
          <a:p>
            <a:r>
              <a:rPr lang="en-GB" dirty="0"/>
              <a:t>key(): Passed a number to retrieve the key of a </a:t>
            </a:r>
            <a:r>
              <a:rPr lang="en-GB" dirty="0" err="1"/>
              <a:t>sessionStorage</a:t>
            </a:r>
            <a:endParaRPr lang="en-GB" dirty="0"/>
          </a:p>
          <a:p>
            <a:pPr lvl="1"/>
            <a:r>
              <a:rPr lang="en-GB" dirty="0"/>
              <a:t>var </a:t>
            </a:r>
            <a:r>
              <a:rPr lang="en-GB" dirty="0" err="1"/>
              <a:t>KeyName</a:t>
            </a:r>
            <a:r>
              <a:rPr lang="en-GB" dirty="0"/>
              <a:t> = </a:t>
            </a:r>
            <a:r>
              <a:rPr lang="en-GB" dirty="0" err="1"/>
              <a:t>window.sessionStorage.key</a:t>
            </a:r>
            <a:r>
              <a:rPr lang="en-GB" dirty="0"/>
              <a:t>(index);</a:t>
            </a:r>
          </a:p>
          <a:p>
            <a:endParaRPr lang="en-GB" dirty="0">
              <a:cs typeface="Calibri"/>
            </a:endParaRPr>
          </a:p>
        </p:txBody>
      </p:sp>
    </p:spTree>
    <p:extLst>
      <p:ext uri="{BB962C8B-B14F-4D97-AF65-F5344CB8AC3E}">
        <p14:creationId xmlns:p14="http://schemas.microsoft.com/office/powerpoint/2010/main" val="2260649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session.storage</a:t>
            </a:r>
            <a:r>
              <a:rPr lang="en-GB" dirty="0"/>
              <a:t> and </a:t>
            </a:r>
            <a:r>
              <a:rPr lang="en-GB" dirty="0" err="1"/>
              <a:t>local.storage</a:t>
            </a:r>
            <a:r>
              <a:rPr lang="en-GB" dirty="0"/>
              <a:t> limitations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t>Both local storage and session storage are scoped to document origin</a:t>
            </a:r>
            <a:br>
              <a:rPr lang="en-GB" dirty="0"/>
            </a:br>
            <a:br>
              <a:rPr lang="en-GB" dirty="0"/>
            </a:br>
            <a:r>
              <a:rPr lang="en-GB" u="sng" dirty="0">
                <a:hlinkClick r:id="rId2"/>
              </a:rPr>
              <a:t>https://mydomain.com/</a:t>
            </a:r>
            <a:r>
              <a:rPr lang="en-GB" dirty="0"/>
              <a:t> </a:t>
            </a:r>
            <a:br>
              <a:rPr lang="en-GB" dirty="0"/>
            </a:br>
            <a:r>
              <a:rPr lang="en-GB" u="sng" dirty="0">
                <a:hlinkClick r:id="rId3"/>
              </a:rPr>
              <a:t>http://mydomain.com/</a:t>
            </a:r>
            <a:r>
              <a:rPr lang="en-GB" dirty="0"/>
              <a:t> </a:t>
            </a:r>
            <a:br>
              <a:rPr lang="en-GB" dirty="0"/>
            </a:br>
            <a:r>
              <a:rPr lang="en-GB" u="sng" dirty="0">
                <a:hlinkClick r:id="rId4"/>
              </a:rPr>
              <a:t>https://mydomain.com:8080/</a:t>
            </a:r>
            <a:br>
              <a:rPr lang="en-GB" u="sng" dirty="0"/>
            </a:br>
            <a:endParaRPr lang="en-GB" dirty="0"/>
          </a:p>
          <a:p>
            <a:pPr fontAlgn="base"/>
            <a:r>
              <a:rPr lang="en-GB" dirty="0"/>
              <a:t>These URL's will </a:t>
            </a:r>
            <a:r>
              <a:rPr lang="en-GB" b="1" i="1" dirty="0"/>
              <a:t>not</a:t>
            </a:r>
            <a:r>
              <a:rPr lang="en-GB" dirty="0"/>
              <a:t> share the same storage</a:t>
            </a:r>
            <a:br>
              <a:rPr lang="en-GB" dirty="0"/>
            </a:br>
            <a:endParaRPr lang="en-GB" dirty="0"/>
          </a:p>
          <a:p>
            <a:pPr fontAlgn="base"/>
            <a:r>
              <a:rPr lang="en-GB" dirty="0"/>
              <a:t>Session storage is different even for the document with same origin policy open in different tabs, so same web page open in two different tabs </a:t>
            </a:r>
            <a:r>
              <a:rPr lang="en-GB" b="1" i="1" dirty="0"/>
              <a:t>cannot</a:t>
            </a:r>
            <a:r>
              <a:rPr lang="en-GB" dirty="0"/>
              <a:t> share the same session storage.</a:t>
            </a:r>
            <a:br>
              <a:rPr lang="en-GB" dirty="0"/>
            </a:br>
            <a:endParaRPr lang="en-GB" dirty="0"/>
          </a:p>
          <a:p>
            <a:pPr fontAlgn="base"/>
            <a:r>
              <a:rPr lang="en-GB" dirty="0"/>
              <a:t>Both local and session storage are also scoped by </a:t>
            </a:r>
            <a:r>
              <a:rPr lang="en-GB" b="1" i="1" dirty="0"/>
              <a:t>browser vendors</a:t>
            </a:r>
            <a:r>
              <a:rPr lang="en-GB" dirty="0"/>
              <a:t>. So storage data saved by IE cannot be read by Chrome or Firefox.</a:t>
            </a:r>
          </a:p>
          <a:p>
            <a:endParaRPr lang="en-GB" dirty="0">
              <a:cs typeface="Calibri"/>
            </a:endParaRPr>
          </a:p>
        </p:txBody>
      </p:sp>
    </p:spTree>
    <p:extLst>
      <p:ext uri="{BB962C8B-B14F-4D97-AF65-F5344CB8AC3E}">
        <p14:creationId xmlns:p14="http://schemas.microsoft.com/office/powerpoint/2010/main" val="326854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015E-68E8-479A-8CF7-E2BC79CB4288}"/>
              </a:ext>
            </a:extLst>
          </p:cNvPr>
          <p:cNvSpPr>
            <a:spLocks noGrp="1"/>
          </p:cNvSpPr>
          <p:nvPr>
            <p:ph type="title"/>
          </p:nvPr>
        </p:nvSpPr>
        <p:spPr/>
        <p:txBody>
          <a:bodyPr/>
          <a:lstStyle/>
          <a:p>
            <a:r>
              <a:rPr lang="en-US" b="0" dirty="0" err="1">
                <a:latin typeface="Consolas"/>
              </a:rPr>
              <a:t>getElementById</a:t>
            </a:r>
            <a:r>
              <a:rPr lang="en-US" b="0" dirty="0">
                <a:latin typeface="Consolas"/>
              </a:rPr>
              <a:t>()</a:t>
            </a:r>
            <a:endParaRPr lang="en-US" dirty="0"/>
          </a:p>
        </p:txBody>
      </p:sp>
      <p:sp>
        <p:nvSpPr>
          <p:cNvPr id="3" name="Content Placeholder 2">
            <a:extLst>
              <a:ext uri="{FF2B5EF4-FFF2-40B4-BE49-F238E27FC236}">
                <a16:creationId xmlns:a16="http://schemas.microsoft.com/office/drawing/2014/main" id="{D5824460-2CC4-49B0-878D-EFF1DC868996}"/>
              </a:ext>
            </a:extLst>
          </p:cNvPr>
          <p:cNvSpPr>
            <a:spLocks noGrp="1"/>
          </p:cNvSpPr>
          <p:nvPr>
            <p:ph sz="half" idx="1"/>
          </p:nvPr>
        </p:nvSpPr>
        <p:spPr/>
        <p:txBody>
          <a:bodyPr vert="horz" lIns="91440" tIns="45720" rIns="91440" bIns="45720" rtlCol="0" anchor="t">
            <a:normAutofit fontScale="77500" lnSpcReduction="20000"/>
          </a:bodyPr>
          <a:lstStyle/>
          <a:p>
            <a:r>
              <a:rPr lang="en-US" dirty="0"/>
              <a:t>JavaScript Can Change HTML Content</a:t>
            </a:r>
            <a:br>
              <a:rPr lang="en-US" dirty="0"/>
            </a:br>
            <a:endParaRPr lang="en-US" dirty="0">
              <a:cs typeface="Calibri" panose="020F0502020204030204"/>
            </a:endParaRPr>
          </a:p>
          <a:p>
            <a:r>
              <a:rPr lang="en-US" dirty="0">
                <a:ea typeface="+mn-lt"/>
                <a:cs typeface="+mn-lt"/>
              </a:rPr>
              <a:t>One of many JavaScript HTML methods is </a:t>
            </a:r>
            <a:r>
              <a:rPr lang="en-US" dirty="0" err="1">
                <a:latin typeface="Consolas"/>
              </a:rPr>
              <a:t>getElementById</a:t>
            </a:r>
            <a:r>
              <a:rPr lang="en-US" dirty="0">
                <a:latin typeface="Consolas"/>
              </a:rPr>
              <a:t>()</a:t>
            </a:r>
            <a:br>
              <a:rPr lang="en-US" dirty="0">
                <a:ea typeface="+mn-lt"/>
                <a:cs typeface="+mn-lt"/>
              </a:rPr>
            </a:br>
            <a:endParaRPr lang="en-US" dirty="0"/>
          </a:p>
          <a:p>
            <a:r>
              <a:rPr lang="en-US" dirty="0">
                <a:ea typeface="+mn-lt"/>
                <a:cs typeface="+mn-lt"/>
              </a:rPr>
              <a:t>This example "finds" an HTML element (with id=“</a:t>
            </a:r>
            <a:r>
              <a:rPr lang="en-US" dirty="0" err="1">
                <a:ea typeface="+mn-lt"/>
                <a:cs typeface="+mn-lt"/>
              </a:rPr>
              <a:t>myImage</a:t>
            </a:r>
            <a:r>
              <a:rPr lang="en-US" dirty="0">
                <a:ea typeface="+mn-lt"/>
                <a:cs typeface="+mn-lt"/>
              </a:rPr>
              <a:t>"), and changes an attribute</a:t>
            </a:r>
          </a:p>
          <a:p>
            <a:endParaRPr lang="en-US" dirty="0">
              <a:ea typeface="+mn-lt"/>
              <a:cs typeface="+mn-lt"/>
            </a:endParaRPr>
          </a:p>
          <a:p>
            <a:r>
              <a:rPr lang="en-US" dirty="0">
                <a:ea typeface="+mn-lt"/>
                <a:cs typeface="+mn-lt"/>
              </a:rPr>
              <a:t>It is triggered by an event handler responding to the mouse click</a:t>
            </a:r>
          </a:p>
          <a:p>
            <a:endParaRPr lang="en-US" dirty="0">
              <a:ea typeface="+mn-lt"/>
              <a:cs typeface="+mn-lt"/>
            </a:endParaRPr>
          </a:p>
          <a:p>
            <a:r>
              <a:rPr lang="en-US" dirty="0">
                <a:ea typeface="+mn-lt"/>
                <a:cs typeface="+mn-lt"/>
              </a:rPr>
              <a:t>This is “internal” JavaScript</a:t>
            </a:r>
            <a:endParaRPr lang="en-US" dirty="0">
              <a:cs typeface="Calibri"/>
            </a:endParaRPr>
          </a:p>
          <a:p>
            <a:endParaRPr lang="en-US" dirty="0">
              <a:cs typeface="Calibri"/>
            </a:endParaRPr>
          </a:p>
          <a:p>
            <a:endParaRPr lang="en-US" dirty="0">
              <a:cs typeface="Calibri"/>
            </a:endParaRPr>
          </a:p>
        </p:txBody>
      </p:sp>
      <p:sp>
        <p:nvSpPr>
          <p:cNvPr id="4" name="Content Placeholder 3"/>
          <p:cNvSpPr>
            <a:spLocks noGrp="1"/>
          </p:cNvSpPr>
          <p:nvPr>
            <p:ph sz="half" idx="2"/>
          </p:nvPr>
        </p:nvSpPr>
        <p:spPr>
          <a:xfrm>
            <a:off x="5911516" y="1825625"/>
            <a:ext cx="5394159" cy="4855076"/>
          </a:xfrm>
        </p:spPr>
        <p:txBody>
          <a:bodyPr>
            <a:normAutofit fontScale="77500" lnSpcReduction="20000"/>
          </a:bodyPr>
          <a:lstStyle/>
          <a:p>
            <a:pPr marL="0" indent="0">
              <a:buNone/>
            </a:pPr>
            <a:r>
              <a:rPr lang="en-GB" dirty="0"/>
              <a:t>&lt;!DOCTYPE html&gt;</a:t>
            </a:r>
          </a:p>
          <a:p>
            <a:pPr marL="0" indent="0">
              <a:buNone/>
            </a:pPr>
            <a:r>
              <a:rPr lang="en-GB" dirty="0"/>
              <a:t>&lt;html&gt;</a:t>
            </a:r>
          </a:p>
          <a:p>
            <a:pPr marL="0" indent="0">
              <a:buNone/>
            </a:pPr>
            <a:r>
              <a:rPr lang="en-GB" dirty="0"/>
              <a:t>&lt;body&gt;</a:t>
            </a:r>
          </a:p>
          <a:p>
            <a:pPr marL="0" indent="0">
              <a:buNone/>
            </a:pPr>
            <a:br>
              <a:rPr lang="en-GB" dirty="0"/>
            </a:br>
            <a:r>
              <a:rPr lang="en-GB" dirty="0"/>
              <a:t>&lt;h2&gt;JavaScript can change HTML attribute values.&lt;/h2&gt;</a:t>
            </a:r>
          </a:p>
          <a:p>
            <a:pPr marL="0" indent="0">
              <a:buNone/>
            </a:pPr>
            <a:br>
              <a:rPr lang="en-GB" dirty="0"/>
            </a:br>
            <a:br>
              <a:rPr lang="en-GB" dirty="0"/>
            </a:br>
            <a:r>
              <a:rPr lang="en-GB" dirty="0"/>
              <a:t>&lt;p&gt;In this case JavaScript changes the value of the </a:t>
            </a:r>
            <a:r>
              <a:rPr lang="en-GB" dirty="0" err="1"/>
              <a:t>src</a:t>
            </a:r>
            <a:r>
              <a:rPr lang="en-GB" dirty="0"/>
              <a:t>  (source) attribute of an image.&lt;/p&gt;</a:t>
            </a:r>
          </a:p>
          <a:p>
            <a:pPr marL="0" indent="0">
              <a:buNone/>
            </a:pPr>
            <a:br>
              <a:rPr lang="en-GB" dirty="0"/>
            </a:br>
            <a:r>
              <a:rPr lang="en-GB" dirty="0"/>
              <a:t>&lt;button </a:t>
            </a:r>
            <a:r>
              <a:rPr lang="en-GB" dirty="0" err="1"/>
              <a:t>onclick</a:t>
            </a:r>
            <a:r>
              <a:rPr lang="en-GB" dirty="0"/>
              <a:t>="</a:t>
            </a:r>
            <a:r>
              <a:rPr lang="en-GB" dirty="0" err="1"/>
              <a:t>document.getElementById</a:t>
            </a:r>
            <a:r>
              <a:rPr lang="en-GB" dirty="0"/>
              <a:t>('</a:t>
            </a:r>
            <a:r>
              <a:rPr lang="en-GB" dirty="0" err="1"/>
              <a:t>myImage</a:t>
            </a:r>
            <a:r>
              <a:rPr lang="en-GB" dirty="0"/>
              <a:t>').</a:t>
            </a:r>
            <a:r>
              <a:rPr lang="en-GB" dirty="0" err="1"/>
              <a:t>src</a:t>
            </a:r>
            <a:r>
              <a:rPr lang="en-GB" dirty="0"/>
              <a:t>='</a:t>
            </a:r>
            <a:r>
              <a:rPr lang="en-GB" dirty="0" err="1"/>
              <a:t>img</a:t>
            </a:r>
            <a:r>
              <a:rPr lang="en-GB" dirty="0"/>
              <a:t>/pic_bulbon.gif'"&gt;Turn on the light&lt;/button&gt;</a:t>
            </a:r>
          </a:p>
          <a:p>
            <a:pPr marL="0" indent="0">
              <a:buNone/>
            </a:pPr>
            <a:br>
              <a:rPr lang="en-GB" dirty="0"/>
            </a:br>
            <a:r>
              <a:rPr lang="en-GB" dirty="0"/>
              <a:t>&lt;</a:t>
            </a:r>
            <a:r>
              <a:rPr lang="en-GB" dirty="0" err="1"/>
              <a:t>img</a:t>
            </a:r>
            <a:r>
              <a:rPr lang="en-GB" dirty="0"/>
              <a:t> id="</a:t>
            </a:r>
            <a:r>
              <a:rPr lang="en-GB" dirty="0" err="1"/>
              <a:t>myImage</a:t>
            </a:r>
            <a:r>
              <a:rPr lang="en-GB" dirty="0"/>
              <a:t>" </a:t>
            </a:r>
            <a:r>
              <a:rPr lang="en-GB" dirty="0" err="1"/>
              <a:t>src</a:t>
            </a:r>
            <a:r>
              <a:rPr lang="en-GB" dirty="0"/>
              <a:t>="</a:t>
            </a:r>
            <a:r>
              <a:rPr lang="en-GB" dirty="0" err="1"/>
              <a:t>img</a:t>
            </a:r>
            <a:r>
              <a:rPr lang="en-GB" dirty="0"/>
              <a:t>/pic_bulboff.gif" style="width:100px"&gt;</a:t>
            </a:r>
          </a:p>
          <a:p>
            <a:pPr marL="0" indent="0">
              <a:buNone/>
            </a:pPr>
            <a:br>
              <a:rPr lang="en-GB" dirty="0"/>
            </a:br>
            <a:r>
              <a:rPr lang="en-GB" dirty="0"/>
              <a:t>&lt;button </a:t>
            </a:r>
            <a:r>
              <a:rPr lang="en-GB" dirty="0" err="1"/>
              <a:t>onclick</a:t>
            </a:r>
            <a:r>
              <a:rPr lang="en-GB" dirty="0"/>
              <a:t>="</a:t>
            </a:r>
            <a:r>
              <a:rPr lang="en-GB" dirty="0" err="1"/>
              <a:t>document.getElementById</a:t>
            </a:r>
            <a:r>
              <a:rPr lang="en-GB" dirty="0"/>
              <a:t>('</a:t>
            </a:r>
            <a:r>
              <a:rPr lang="en-GB" dirty="0" err="1"/>
              <a:t>myImage</a:t>
            </a:r>
            <a:r>
              <a:rPr lang="en-GB" dirty="0"/>
              <a:t>').</a:t>
            </a:r>
            <a:r>
              <a:rPr lang="en-GB" dirty="0" err="1"/>
              <a:t>src</a:t>
            </a:r>
            <a:r>
              <a:rPr lang="en-GB" dirty="0"/>
              <a:t>='</a:t>
            </a:r>
            <a:r>
              <a:rPr lang="en-GB" dirty="0" err="1"/>
              <a:t>img</a:t>
            </a:r>
            <a:r>
              <a:rPr lang="en-GB" dirty="0"/>
              <a:t>/pic_bulboff.gif'"&gt;Turn off the light&lt;/button&gt;</a:t>
            </a:r>
          </a:p>
          <a:p>
            <a:pPr marL="0" indent="0">
              <a:buNone/>
            </a:pPr>
            <a:br>
              <a:rPr lang="en-GB" dirty="0"/>
            </a:br>
            <a:r>
              <a:rPr lang="en-GB" dirty="0"/>
              <a:t>&lt;/body&gt;</a:t>
            </a:r>
          </a:p>
          <a:p>
            <a:pPr marL="0" indent="0">
              <a:buNone/>
            </a:pPr>
            <a:r>
              <a:rPr lang="en-GB" dirty="0"/>
              <a:t>&lt;/html&gt;</a:t>
            </a:r>
          </a:p>
        </p:txBody>
      </p:sp>
    </p:spTree>
    <p:extLst>
      <p:ext uri="{BB962C8B-B14F-4D97-AF65-F5344CB8AC3E}">
        <p14:creationId xmlns:p14="http://schemas.microsoft.com/office/powerpoint/2010/main" val="1158522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Browser cache</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t>Used to locally store frequently used pages or parts of pages </a:t>
            </a:r>
          </a:p>
          <a:p>
            <a:pPr fontAlgn="base"/>
            <a:r>
              <a:rPr lang="en-GB" dirty="0"/>
              <a:t>Saves going back to the server</a:t>
            </a:r>
          </a:p>
          <a:p>
            <a:pPr fontAlgn="base"/>
            <a:r>
              <a:rPr lang="en-GB" dirty="0"/>
              <a:t>Improves speed of loading pages</a:t>
            </a:r>
          </a:p>
          <a:p>
            <a:pPr fontAlgn="base"/>
            <a:endParaRPr lang="en-GB" dirty="0"/>
          </a:p>
          <a:p>
            <a:pPr fontAlgn="base"/>
            <a:r>
              <a:rPr lang="en-GB" dirty="0"/>
              <a:t>Used to store .</a:t>
            </a:r>
            <a:r>
              <a:rPr lang="en-GB" dirty="0" err="1"/>
              <a:t>css</a:t>
            </a:r>
            <a:r>
              <a:rPr lang="en-GB" dirty="0"/>
              <a:t> and .</a:t>
            </a:r>
            <a:r>
              <a:rPr lang="en-GB" dirty="0" err="1"/>
              <a:t>js</a:t>
            </a:r>
            <a:r>
              <a:rPr lang="en-GB" dirty="0"/>
              <a:t> files required by a web site so that they are only downloaded once</a:t>
            </a:r>
          </a:p>
          <a:p>
            <a:endParaRPr lang="en-GB" dirty="0">
              <a:cs typeface="Calibri"/>
            </a:endParaRPr>
          </a:p>
        </p:txBody>
      </p:sp>
    </p:spTree>
    <p:extLst>
      <p:ext uri="{BB962C8B-B14F-4D97-AF65-F5344CB8AC3E}">
        <p14:creationId xmlns:p14="http://schemas.microsoft.com/office/powerpoint/2010/main" val="783210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AppCache</a:t>
            </a:r>
            <a:r>
              <a:rPr lang="en-GB" dirty="0"/>
              <a:t> – application cache</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t>Used with web applications (rather than straight forward pages)</a:t>
            </a:r>
          </a:p>
          <a:p>
            <a:pPr fontAlgn="base"/>
            <a:endParaRPr lang="en-GB" dirty="0"/>
          </a:p>
          <a:p>
            <a:pPr fontAlgn="base"/>
            <a:r>
              <a:rPr lang="en-GB" dirty="0"/>
              <a:t>Creates storage for files so that:</a:t>
            </a:r>
          </a:p>
          <a:p>
            <a:pPr lvl="1"/>
            <a:r>
              <a:rPr lang="en-GB" dirty="0"/>
              <a:t>users can navigate to a  full site when they're offline</a:t>
            </a:r>
          </a:p>
          <a:p>
            <a:pPr lvl="1"/>
            <a:r>
              <a:rPr lang="en-GB" dirty="0"/>
              <a:t>performance is improved - resources come straight from disk, no trip to the network.</a:t>
            </a:r>
          </a:p>
          <a:p>
            <a:pPr lvl="1"/>
            <a:r>
              <a:rPr lang="en-GB" dirty="0"/>
              <a:t>there is resilience - if a site goes down for "maintenance" users can continue to work</a:t>
            </a:r>
          </a:p>
          <a:p>
            <a:pPr lvl="1"/>
            <a:endParaRPr lang="en-GB" dirty="0"/>
          </a:p>
          <a:p>
            <a:r>
              <a:rPr lang="en-GB" dirty="0"/>
              <a:t>To enable the application cache for an application, include the manifest attribute on the document's html tag:</a:t>
            </a:r>
          </a:p>
          <a:p>
            <a:pPr lvl="1"/>
            <a:r>
              <a:rPr lang="en-GB" dirty="0"/>
              <a:t>&lt;html manifest="</a:t>
            </a:r>
            <a:r>
              <a:rPr lang="en-GB" dirty="0" err="1"/>
              <a:t>example.appcache</a:t>
            </a:r>
            <a:r>
              <a:rPr lang="en-GB" dirty="0"/>
              <a:t>"&gt; ... &lt;/html&gt;</a:t>
            </a:r>
          </a:p>
          <a:p>
            <a:pPr lvl="1"/>
            <a:endParaRPr lang="en-GB" dirty="0"/>
          </a:p>
          <a:p>
            <a:r>
              <a:rPr lang="en-GB" dirty="0"/>
              <a:t>The manifest attribute should be included on every page of the web application that needs the </a:t>
            </a:r>
            <a:r>
              <a:rPr lang="en-GB" dirty="0" err="1"/>
              <a:t>appcache</a:t>
            </a:r>
            <a:endParaRPr lang="en-GB" dirty="0"/>
          </a:p>
          <a:p>
            <a:pPr lvl="1" fontAlgn="base"/>
            <a:endParaRPr lang="en-GB" dirty="0"/>
          </a:p>
          <a:p>
            <a:endParaRPr lang="en-GB" dirty="0">
              <a:cs typeface="Calibri"/>
            </a:endParaRPr>
          </a:p>
        </p:txBody>
      </p:sp>
    </p:spTree>
    <p:extLst>
      <p:ext uri="{BB962C8B-B14F-4D97-AF65-F5344CB8AC3E}">
        <p14:creationId xmlns:p14="http://schemas.microsoft.com/office/powerpoint/2010/main" val="4146508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Manifest – three sections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t>CACHE:</a:t>
            </a:r>
          </a:p>
          <a:p>
            <a:pPr lvl="1" fontAlgn="base"/>
            <a:r>
              <a:rPr lang="en-GB" dirty="0"/>
              <a:t>This is the default section for entries. </a:t>
            </a:r>
          </a:p>
          <a:p>
            <a:pPr lvl="1" fontAlgn="base"/>
            <a:r>
              <a:rPr lang="en-GB" dirty="0"/>
              <a:t>Files listed under this header will be explicitly cached after they're downloaded for the first time.</a:t>
            </a:r>
            <a:br>
              <a:rPr lang="en-GB" dirty="0"/>
            </a:br>
            <a:endParaRPr lang="en-GB" dirty="0"/>
          </a:p>
          <a:p>
            <a:pPr fontAlgn="base"/>
            <a:r>
              <a:rPr lang="en-GB" dirty="0"/>
              <a:t>NETWORK:</a:t>
            </a:r>
          </a:p>
          <a:p>
            <a:pPr lvl="1" fontAlgn="base"/>
            <a:r>
              <a:rPr lang="en-GB" dirty="0"/>
              <a:t>Files listed in this section may come from the network if they aren't in the cache,</a:t>
            </a:r>
          </a:p>
          <a:p>
            <a:pPr lvl="1" fontAlgn="base"/>
            <a:r>
              <a:rPr lang="en-GB" dirty="0"/>
              <a:t>Otherwise the network isn't used, even if the user is online. </a:t>
            </a:r>
            <a:br>
              <a:rPr lang="en-GB" dirty="0"/>
            </a:br>
            <a:endParaRPr lang="en-GB" dirty="0"/>
          </a:p>
          <a:p>
            <a:pPr fontAlgn="base"/>
            <a:r>
              <a:rPr lang="en-GB" dirty="0"/>
              <a:t>FALLBACK:</a:t>
            </a:r>
          </a:p>
          <a:p>
            <a:pPr lvl="1" fontAlgn="base"/>
            <a:r>
              <a:rPr lang="en-GB" dirty="0"/>
              <a:t>An optional section specifying fallback pages if a resource is inaccessible. </a:t>
            </a:r>
          </a:p>
          <a:p>
            <a:pPr lvl="1" fontAlgn="base"/>
            <a:r>
              <a:rPr lang="en-GB" dirty="0"/>
              <a:t>The first URL is the resource, </a:t>
            </a:r>
          </a:p>
          <a:p>
            <a:pPr lvl="1" fontAlgn="base"/>
            <a:r>
              <a:rPr lang="en-GB" dirty="0"/>
              <a:t>the second is the fallback used if the network request fails or errors. </a:t>
            </a:r>
            <a:endParaRPr lang="en-GB" dirty="0">
              <a:cs typeface="Calibri"/>
            </a:endParaRPr>
          </a:p>
        </p:txBody>
      </p:sp>
    </p:spTree>
    <p:extLst>
      <p:ext uri="{BB962C8B-B14F-4D97-AF65-F5344CB8AC3E}">
        <p14:creationId xmlns:p14="http://schemas.microsoft.com/office/powerpoint/2010/main" val="20960151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 Workers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cs typeface="Calibri"/>
              </a:rPr>
              <a:t>A web work is a JavaScript program running in the background</a:t>
            </a:r>
          </a:p>
          <a:p>
            <a:pPr fontAlgn="base"/>
            <a:r>
              <a:rPr lang="en-GB" dirty="0">
                <a:cs typeface="Calibri"/>
              </a:rPr>
              <a:t>Effectively allows multithreading</a:t>
            </a:r>
          </a:p>
          <a:p>
            <a:pPr fontAlgn="base"/>
            <a:r>
              <a:rPr lang="en-GB" dirty="0">
                <a:cs typeface="Calibri"/>
              </a:rPr>
              <a:t>Main page can interact with user, DOM etc and kick off a web worker</a:t>
            </a:r>
          </a:p>
          <a:p>
            <a:pPr fontAlgn="base"/>
            <a:endParaRPr lang="en-GB" dirty="0">
              <a:cs typeface="Calibri"/>
            </a:endParaRPr>
          </a:p>
          <a:p>
            <a:pPr fontAlgn="base"/>
            <a:r>
              <a:rPr lang="en-GB" dirty="0">
                <a:cs typeface="Calibri"/>
              </a:rPr>
              <a:t>Web worker runs but cannot access DOM or interact with user</a:t>
            </a:r>
          </a:p>
          <a:p>
            <a:pPr fontAlgn="base"/>
            <a:endParaRPr lang="en-GB" dirty="0">
              <a:cs typeface="Calibri"/>
            </a:endParaRPr>
          </a:p>
          <a:p>
            <a:pPr fontAlgn="base"/>
            <a:r>
              <a:rPr lang="en-GB" dirty="0">
                <a:cs typeface="Calibri"/>
              </a:rPr>
              <a:t>Web worker can report completion back to main page using the </a:t>
            </a:r>
            <a:r>
              <a:rPr lang="en-GB" dirty="0" err="1">
                <a:cs typeface="Calibri"/>
              </a:rPr>
              <a:t>postMessage</a:t>
            </a:r>
            <a:r>
              <a:rPr lang="en-GB" dirty="0">
                <a:cs typeface="Calibri"/>
              </a:rPr>
              <a:t> () method</a:t>
            </a:r>
          </a:p>
          <a:p>
            <a:pPr fontAlgn="base"/>
            <a:endParaRPr lang="en-GB" dirty="0">
              <a:cs typeface="Calibri"/>
            </a:endParaRPr>
          </a:p>
          <a:p>
            <a:pPr fontAlgn="base"/>
            <a:r>
              <a:rPr lang="en-GB" dirty="0">
                <a:cs typeface="Calibri"/>
              </a:rPr>
              <a:t>Useful for heavy computational applications</a:t>
            </a:r>
          </a:p>
        </p:txBody>
      </p:sp>
    </p:spTree>
    <p:extLst>
      <p:ext uri="{BB962C8B-B14F-4D97-AF65-F5344CB8AC3E}">
        <p14:creationId xmlns:p14="http://schemas.microsoft.com/office/powerpoint/2010/main" val="1094705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 Sockets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cs typeface="Calibri"/>
              </a:rPr>
              <a:t>Used for:</a:t>
            </a:r>
          </a:p>
          <a:p>
            <a:pPr lvl="1"/>
            <a:r>
              <a:rPr lang="en-GB" dirty="0"/>
              <a:t>Multiplayer online games</a:t>
            </a:r>
          </a:p>
          <a:p>
            <a:pPr lvl="1"/>
            <a:r>
              <a:rPr lang="en-GB" dirty="0"/>
              <a:t>Chat applications</a:t>
            </a:r>
          </a:p>
          <a:p>
            <a:pPr lvl="1"/>
            <a:r>
              <a:rPr lang="en-GB" dirty="0"/>
              <a:t>Live sports ticker</a:t>
            </a:r>
          </a:p>
          <a:p>
            <a:pPr lvl="1"/>
            <a:r>
              <a:rPr lang="en-GB" dirty="0"/>
              <a:t>Realtime updating social streams</a:t>
            </a:r>
          </a:p>
          <a:p>
            <a:pPr lvl="1"/>
            <a:endParaRPr lang="en-GB" dirty="0"/>
          </a:p>
          <a:p>
            <a:r>
              <a:rPr lang="en-GB" dirty="0"/>
              <a:t>Maintains a persistent connection between a client and a server</a:t>
            </a:r>
            <a:br>
              <a:rPr lang="en-GB" dirty="0"/>
            </a:br>
            <a:endParaRPr lang="en-GB" dirty="0"/>
          </a:p>
          <a:p>
            <a:r>
              <a:rPr lang="en-GB" dirty="0"/>
              <a:t>Full duplex</a:t>
            </a:r>
          </a:p>
          <a:p>
            <a:endParaRPr lang="en-GB" dirty="0"/>
          </a:p>
          <a:p>
            <a:r>
              <a:rPr lang="en-GB" dirty="0" err="1"/>
              <a:t>ws</a:t>
            </a:r>
            <a:r>
              <a:rPr lang="en-GB" dirty="0"/>
              <a:t>://URL will open the connection, or </a:t>
            </a:r>
            <a:r>
              <a:rPr lang="en-GB" dirty="0" err="1"/>
              <a:t>wss</a:t>
            </a:r>
            <a:r>
              <a:rPr lang="en-GB" dirty="0"/>
              <a:t>://URL for a secure connection</a:t>
            </a:r>
          </a:p>
          <a:p>
            <a:endParaRPr lang="en-GB" dirty="0"/>
          </a:p>
          <a:p>
            <a:r>
              <a:rPr lang="en-GB" dirty="0"/>
              <a:t>Once a connection is made methods are: </a:t>
            </a:r>
            <a:r>
              <a:rPr lang="en-GB" dirty="0" err="1"/>
              <a:t>onOpen</a:t>
            </a:r>
            <a:r>
              <a:rPr lang="en-GB" dirty="0"/>
              <a:t>, send, </a:t>
            </a:r>
            <a:r>
              <a:rPr lang="en-GB" dirty="0" err="1"/>
              <a:t>onMessage</a:t>
            </a:r>
            <a:r>
              <a:rPr lang="en-GB" dirty="0"/>
              <a:t> (receive), </a:t>
            </a:r>
            <a:r>
              <a:rPr lang="en-GB" dirty="0" err="1"/>
              <a:t>onError</a:t>
            </a:r>
            <a:endParaRPr lang="en-GB" dirty="0"/>
          </a:p>
          <a:p>
            <a:pPr fontAlgn="base"/>
            <a:endParaRPr lang="en-GB" dirty="0">
              <a:cs typeface="Calibri"/>
            </a:endParaRPr>
          </a:p>
        </p:txBody>
      </p:sp>
    </p:spTree>
    <p:extLst>
      <p:ext uri="{BB962C8B-B14F-4D97-AF65-F5344CB8AC3E}">
        <p14:creationId xmlns:p14="http://schemas.microsoft.com/office/powerpoint/2010/main" val="521210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files</a:t>
            </a:r>
          </a:p>
        </p:txBody>
      </p:sp>
      <p:sp>
        <p:nvSpPr>
          <p:cNvPr id="3" name="Content Placeholder 2"/>
          <p:cNvSpPr>
            <a:spLocks noGrp="1"/>
          </p:cNvSpPr>
          <p:nvPr>
            <p:ph sz="half" idx="1"/>
          </p:nvPr>
        </p:nvSpPr>
        <p:spPr>
          <a:xfrm>
            <a:off x="838199" y="1825625"/>
            <a:ext cx="9808779" cy="4855076"/>
          </a:xfrm>
        </p:spPr>
        <p:txBody>
          <a:bodyPr vert="horz" lIns="91440" tIns="45720" rIns="91440" bIns="45720" rtlCol="0" anchor="t">
            <a:normAutofit/>
          </a:bodyPr>
          <a:lstStyle/>
          <a:p>
            <a:pPr fontAlgn="base"/>
            <a:r>
              <a:rPr lang="en-GB" dirty="0">
                <a:cs typeface="Calibri"/>
              </a:rPr>
              <a:t>On a form the </a:t>
            </a:r>
            <a:r>
              <a:rPr lang="en-GB" dirty="0"/>
              <a:t> &lt;input type="file"&gt; defines a file-select field and a "Browse" button for file uploads.</a:t>
            </a:r>
          </a:p>
          <a:p>
            <a:pPr fontAlgn="base"/>
            <a:endParaRPr lang="en-GB" dirty="0">
              <a:cs typeface="Calibri"/>
            </a:endParaRPr>
          </a:p>
          <a:p>
            <a:pPr fontAlgn="base"/>
            <a:r>
              <a:rPr lang="en-GB" dirty="0">
                <a:cs typeface="Calibri"/>
              </a:rPr>
              <a:t>If the “multiple” attribute is used, then more than 1 file can be selected. </a:t>
            </a:r>
          </a:p>
          <a:p>
            <a:pPr fontAlgn="base"/>
            <a:endParaRPr lang="en-GB" dirty="0">
              <a:cs typeface="Calibri"/>
            </a:endParaRPr>
          </a:p>
          <a:p>
            <a:pPr fontAlgn="base"/>
            <a:r>
              <a:rPr lang="en-GB" dirty="0">
                <a:cs typeface="Calibri"/>
              </a:rPr>
              <a:t>The list of files to upload is in the </a:t>
            </a:r>
            <a:r>
              <a:rPr lang="en-GB" dirty="0" err="1">
                <a:cs typeface="Calibri"/>
              </a:rPr>
              <a:t>FileList</a:t>
            </a:r>
            <a:r>
              <a:rPr lang="en-GB" dirty="0">
                <a:cs typeface="Calibri"/>
              </a:rPr>
              <a:t> array</a:t>
            </a:r>
          </a:p>
          <a:p>
            <a:pPr fontAlgn="base"/>
            <a:endParaRPr lang="en-GB" dirty="0">
              <a:cs typeface="Calibri"/>
            </a:endParaRPr>
          </a:p>
          <a:p>
            <a:pPr fontAlgn="base"/>
            <a:r>
              <a:rPr lang="en-GB" dirty="0">
                <a:cs typeface="Calibri"/>
              </a:rPr>
              <a:t>When the form is submitted, the selected file or files are uploaded</a:t>
            </a:r>
          </a:p>
          <a:p>
            <a:pPr fontAlgn="base"/>
            <a:endParaRPr lang="en-GB" dirty="0">
              <a:cs typeface="Calibri"/>
            </a:endParaRPr>
          </a:p>
          <a:p>
            <a:pPr fontAlgn="base"/>
            <a:endParaRPr lang="en-GB" dirty="0">
              <a:cs typeface="Calibri"/>
            </a:endParaRPr>
          </a:p>
        </p:txBody>
      </p:sp>
    </p:spTree>
    <p:extLst>
      <p:ext uri="{BB962C8B-B14F-4D97-AF65-F5344CB8AC3E}">
        <p14:creationId xmlns:p14="http://schemas.microsoft.com/office/powerpoint/2010/main" val="31060165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files</a:t>
            </a:r>
          </a:p>
        </p:txBody>
      </p:sp>
      <p:sp>
        <p:nvSpPr>
          <p:cNvPr id="4" name="Content Placeholder 3">
            <a:extLst>
              <a:ext uri="{FF2B5EF4-FFF2-40B4-BE49-F238E27FC236}">
                <a16:creationId xmlns:a16="http://schemas.microsoft.com/office/drawing/2014/main" id="{767FDB52-D685-CB4A-89D7-C1D10BCBA3E0}"/>
              </a:ext>
            </a:extLst>
          </p:cNvPr>
          <p:cNvSpPr>
            <a:spLocks noGrp="1"/>
          </p:cNvSpPr>
          <p:nvPr>
            <p:ph sz="half" idx="1"/>
          </p:nvPr>
        </p:nvSpPr>
        <p:spPr/>
        <p:txBody>
          <a:bodyPr>
            <a:normAutofit fontScale="47500" lnSpcReduction="20000"/>
          </a:bodyPr>
          <a:lstStyle/>
          <a:p>
            <a:pPr marL="0" indent="0">
              <a:buNone/>
            </a:pPr>
            <a:r>
              <a:rPr lang="en-US" dirty="0"/>
              <a:t>&lt;!DOCTYPE html&gt;</a:t>
            </a:r>
          </a:p>
          <a:p>
            <a:pPr marL="0" indent="0">
              <a:buNone/>
            </a:pPr>
            <a:r>
              <a:rPr lang="en-US" dirty="0"/>
              <a:t>&lt;html&gt;</a:t>
            </a:r>
          </a:p>
          <a:p>
            <a:pPr marL="0" indent="0">
              <a:buNone/>
            </a:pPr>
            <a:r>
              <a:rPr lang="en-US" dirty="0"/>
              <a:t>&lt;body&gt;</a:t>
            </a:r>
          </a:p>
          <a:p>
            <a:pPr marL="0" indent="0">
              <a:buNone/>
            </a:pPr>
            <a:endParaRPr lang="en-US" dirty="0"/>
          </a:p>
          <a:p>
            <a:pPr marL="0" indent="0">
              <a:buNone/>
            </a:pPr>
            <a:r>
              <a:rPr lang="en-US" dirty="0"/>
              <a:t>&lt;h1&gt;Show File-select Fields&lt;/h1&gt;</a:t>
            </a:r>
          </a:p>
          <a:p>
            <a:pPr marL="0" indent="0">
              <a:buNone/>
            </a:pPr>
            <a:endParaRPr lang="en-US" dirty="0"/>
          </a:p>
          <a:p>
            <a:pPr marL="0" indent="0">
              <a:buNone/>
            </a:pPr>
            <a:r>
              <a:rPr lang="en-US" dirty="0"/>
              <a:t>&lt;h3&gt;Show a file-select field which allows only one file to be chosen:&lt;/h3&gt;</a:t>
            </a:r>
          </a:p>
          <a:p>
            <a:pPr marL="0" indent="0">
              <a:buNone/>
            </a:pPr>
            <a:r>
              <a:rPr lang="en-US" dirty="0"/>
              <a:t>&lt;form action="/</a:t>
            </a:r>
            <a:r>
              <a:rPr lang="en-US" dirty="0" err="1"/>
              <a:t>action_page.php</a:t>
            </a:r>
            <a:r>
              <a:rPr lang="en-US" dirty="0"/>
              <a:t>"&gt;</a:t>
            </a:r>
          </a:p>
          <a:p>
            <a:pPr marL="0" indent="0">
              <a:buNone/>
            </a:pPr>
            <a:r>
              <a:rPr lang="en-US" dirty="0"/>
              <a:t>  &lt;label for="</a:t>
            </a:r>
            <a:r>
              <a:rPr lang="en-US" dirty="0" err="1"/>
              <a:t>myfile</a:t>
            </a:r>
            <a:r>
              <a:rPr lang="en-US" dirty="0"/>
              <a:t>"&gt;Select a file:&lt;/label&gt;</a:t>
            </a:r>
          </a:p>
          <a:p>
            <a:pPr marL="0" indent="0">
              <a:buNone/>
            </a:pPr>
            <a:r>
              <a:rPr lang="en-US" dirty="0"/>
              <a:t>  &lt;input type="file" id="</a:t>
            </a:r>
            <a:r>
              <a:rPr lang="en-US" dirty="0" err="1"/>
              <a:t>myfile</a:t>
            </a:r>
            <a:r>
              <a:rPr lang="en-US" dirty="0"/>
              <a:t>" name="</a:t>
            </a:r>
            <a:r>
              <a:rPr lang="en-US" dirty="0" err="1"/>
              <a:t>myfile</a:t>
            </a:r>
            <a:r>
              <a:rPr lang="en-US" dirty="0"/>
              <a:t>"&gt;&lt;</a:t>
            </a:r>
            <a:r>
              <a:rPr lang="en-US" dirty="0" err="1"/>
              <a:t>br</a:t>
            </a:r>
            <a:r>
              <a:rPr lang="en-US" dirty="0"/>
              <a:t>&gt;&lt;</a:t>
            </a:r>
            <a:r>
              <a:rPr lang="en-US" dirty="0" err="1"/>
              <a:t>br</a:t>
            </a:r>
            <a:r>
              <a:rPr lang="en-US" dirty="0"/>
              <a:t>&gt;</a:t>
            </a:r>
          </a:p>
          <a:p>
            <a:pPr marL="0" indent="0">
              <a:buNone/>
            </a:pPr>
            <a:r>
              <a:rPr lang="en-US" dirty="0"/>
              <a:t>  &lt;input type="submit"&gt;</a:t>
            </a:r>
          </a:p>
          <a:p>
            <a:pPr marL="0" indent="0">
              <a:buNone/>
            </a:pPr>
            <a:r>
              <a:rPr lang="en-US" dirty="0"/>
              <a:t>&lt;/form&gt;</a:t>
            </a:r>
          </a:p>
          <a:p>
            <a:pPr marL="0" indent="0">
              <a:buNone/>
            </a:pPr>
            <a:endParaRPr lang="en-US" dirty="0"/>
          </a:p>
          <a:p>
            <a:pPr marL="0" indent="0">
              <a:buNone/>
            </a:pPr>
            <a:r>
              <a:rPr lang="en-US" dirty="0"/>
              <a:t>&lt;h3&gt;Show a file-select field which allows multiple files:&lt;/h3&gt;</a:t>
            </a:r>
          </a:p>
          <a:p>
            <a:pPr marL="0" indent="0">
              <a:buNone/>
            </a:pPr>
            <a:r>
              <a:rPr lang="en-US" dirty="0"/>
              <a:t>&lt;form action="/</a:t>
            </a:r>
            <a:r>
              <a:rPr lang="en-US" dirty="0" err="1"/>
              <a:t>action_page.php</a:t>
            </a:r>
            <a:r>
              <a:rPr lang="en-US" dirty="0"/>
              <a:t>"&gt;</a:t>
            </a:r>
          </a:p>
          <a:p>
            <a:pPr marL="0" indent="0">
              <a:buNone/>
            </a:pPr>
            <a:r>
              <a:rPr lang="en-US" dirty="0"/>
              <a:t>  &lt;label for="</a:t>
            </a:r>
            <a:r>
              <a:rPr lang="en-US" dirty="0" err="1"/>
              <a:t>myfile</a:t>
            </a:r>
            <a:r>
              <a:rPr lang="en-US" dirty="0"/>
              <a:t>"&gt;Select files:&lt;/label&gt;</a:t>
            </a:r>
          </a:p>
          <a:p>
            <a:pPr marL="0" indent="0">
              <a:buNone/>
            </a:pPr>
            <a:r>
              <a:rPr lang="en-US" dirty="0"/>
              <a:t>  &lt;input type="file" id="</a:t>
            </a:r>
            <a:r>
              <a:rPr lang="en-US" dirty="0" err="1"/>
              <a:t>myfile</a:t>
            </a:r>
            <a:r>
              <a:rPr lang="en-US" dirty="0"/>
              <a:t>" name="</a:t>
            </a:r>
            <a:r>
              <a:rPr lang="en-US" dirty="0" err="1"/>
              <a:t>myfile</a:t>
            </a:r>
            <a:r>
              <a:rPr lang="en-US" dirty="0"/>
              <a:t>" multiple&gt;&lt;</a:t>
            </a:r>
            <a:r>
              <a:rPr lang="en-US" dirty="0" err="1"/>
              <a:t>br</a:t>
            </a:r>
            <a:r>
              <a:rPr lang="en-US" dirty="0"/>
              <a:t>&gt;&lt;</a:t>
            </a:r>
            <a:r>
              <a:rPr lang="en-US" dirty="0" err="1"/>
              <a:t>br</a:t>
            </a:r>
            <a:r>
              <a:rPr lang="en-US" dirty="0"/>
              <a:t>&gt;</a:t>
            </a:r>
          </a:p>
          <a:p>
            <a:pPr marL="0" indent="0">
              <a:buNone/>
            </a:pPr>
            <a:r>
              <a:rPr lang="en-US" dirty="0"/>
              <a:t>  &lt;input type="submit"&gt;</a:t>
            </a:r>
          </a:p>
          <a:p>
            <a:pPr marL="0" indent="0">
              <a:buNone/>
            </a:pPr>
            <a:r>
              <a:rPr lang="en-US" dirty="0"/>
              <a:t>&lt;/form&gt;</a:t>
            </a:r>
          </a:p>
          <a:p>
            <a:pPr marL="0" indent="0">
              <a:buNone/>
            </a:pPr>
            <a:endParaRPr lang="en-US" dirty="0"/>
          </a:p>
          <a:p>
            <a:pPr marL="0" indent="0">
              <a:buNone/>
            </a:pPr>
            <a:r>
              <a:rPr lang="en-US" dirty="0"/>
              <a:t>&lt;/body&gt;</a:t>
            </a:r>
          </a:p>
          <a:p>
            <a:pPr marL="0" indent="0">
              <a:buNone/>
            </a:pPr>
            <a:r>
              <a:rPr lang="en-US" dirty="0"/>
              <a:t>&lt;/html&gt;</a:t>
            </a:r>
          </a:p>
        </p:txBody>
      </p:sp>
      <p:pic>
        <p:nvPicPr>
          <p:cNvPr id="6" name="Content Placeholder 5">
            <a:extLst>
              <a:ext uri="{FF2B5EF4-FFF2-40B4-BE49-F238E27FC236}">
                <a16:creationId xmlns:a16="http://schemas.microsoft.com/office/drawing/2014/main" id="{B20487B2-5B64-EF45-8C80-1EE7719431E0}"/>
              </a:ext>
            </a:extLst>
          </p:cNvPr>
          <p:cNvPicPr>
            <a:picLocks noGrp="1" noChangeAspect="1"/>
          </p:cNvPicPr>
          <p:nvPr>
            <p:ph sz="half" idx="2"/>
          </p:nvPr>
        </p:nvPicPr>
        <p:blipFill>
          <a:blip r:embed="rId2"/>
          <a:stretch>
            <a:fillRect/>
          </a:stretch>
        </p:blipFill>
        <p:spPr>
          <a:xfrm>
            <a:off x="6019800" y="1825625"/>
            <a:ext cx="5133975" cy="3031490"/>
          </a:xfrm>
          <a:prstGeom prst="rect">
            <a:avLst/>
          </a:prstGeom>
        </p:spPr>
      </p:pic>
    </p:spTree>
    <p:extLst>
      <p:ext uri="{BB962C8B-B14F-4D97-AF65-F5344CB8AC3E}">
        <p14:creationId xmlns:p14="http://schemas.microsoft.com/office/powerpoint/2010/main" val="2414632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files</a:t>
            </a:r>
          </a:p>
        </p:txBody>
      </p:sp>
      <p:sp>
        <p:nvSpPr>
          <p:cNvPr id="3" name="Content Placeholder 2"/>
          <p:cNvSpPr>
            <a:spLocks noGrp="1"/>
          </p:cNvSpPr>
          <p:nvPr>
            <p:ph idx="1"/>
          </p:nvPr>
        </p:nvSpPr>
        <p:spPr/>
        <p:txBody>
          <a:bodyPr vert="horz" lIns="91440" tIns="45720" rIns="91440" bIns="45720" rtlCol="0" anchor="t">
            <a:normAutofit/>
          </a:bodyPr>
          <a:lstStyle/>
          <a:p>
            <a:pPr fontAlgn="base"/>
            <a:r>
              <a:rPr lang="en-GB" dirty="0">
                <a:cs typeface="Calibri"/>
              </a:rPr>
              <a:t>Using the </a:t>
            </a:r>
            <a:r>
              <a:rPr lang="en-GB" dirty="0" err="1">
                <a:cs typeface="Calibri"/>
              </a:rPr>
              <a:t>FileList</a:t>
            </a:r>
            <a:r>
              <a:rPr lang="en-GB" dirty="0">
                <a:cs typeface="Calibri"/>
              </a:rPr>
              <a:t> </a:t>
            </a:r>
          </a:p>
          <a:p>
            <a:pPr fontAlgn="base"/>
            <a:r>
              <a:rPr lang="en-GB" dirty="0">
                <a:cs typeface="Calibri"/>
              </a:rPr>
              <a:t>If the HTML is:</a:t>
            </a:r>
          </a:p>
          <a:p>
            <a:pPr marL="342900" lvl="1" indent="0" fontAlgn="base">
              <a:buNone/>
            </a:pPr>
            <a:r>
              <a:rPr lang="en-GB" dirty="0"/>
              <a:t>&lt;input id="</a:t>
            </a:r>
            <a:r>
              <a:rPr lang="en-GB" dirty="0" err="1"/>
              <a:t>fileItem</a:t>
            </a:r>
            <a:r>
              <a:rPr lang="en-GB" dirty="0"/>
              <a:t>" type="file” multiple&gt;</a:t>
            </a:r>
          </a:p>
          <a:p>
            <a:pPr fontAlgn="base"/>
            <a:r>
              <a:rPr lang="en-GB" dirty="0">
                <a:cs typeface="Calibri"/>
              </a:rPr>
              <a:t>Then </a:t>
            </a:r>
            <a:r>
              <a:rPr lang="en-GB" dirty="0" err="1">
                <a:cs typeface="Calibri"/>
              </a:rPr>
              <a:t>fileItem</a:t>
            </a:r>
            <a:r>
              <a:rPr lang="en-GB" dirty="0">
                <a:cs typeface="Calibri"/>
              </a:rPr>
              <a:t> is the </a:t>
            </a:r>
            <a:r>
              <a:rPr lang="en-GB" dirty="0" err="1">
                <a:cs typeface="Calibri"/>
              </a:rPr>
              <a:t>FileList</a:t>
            </a:r>
            <a:r>
              <a:rPr lang="en-GB" dirty="0">
                <a:cs typeface="Calibri"/>
              </a:rPr>
              <a:t> Array and contains the filenames selected</a:t>
            </a:r>
          </a:p>
          <a:p>
            <a:pPr fontAlgn="base"/>
            <a:endParaRPr lang="en-GB" dirty="0">
              <a:cs typeface="Calibri"/>
            </a:endParaRPr>
          </a:p>
          <a:p>
            <a:pPr fontAlgn="base"/>
            <a:r>
              <a:rPr lang="en-GB" dirty="0">
                <a:cs typeface="Calibri"/>
              </a:rPr>
              <a:t>File names can be retrieved using:</a:t>
            </a:r>
          </a:p>
          <a:p>
            <a:pPr fontAlgn="base"/>
            <a:endParaRPr lang="en-GB" dirty="0">
              <a:cs typeface="Calibri"/>
            </a:endParaRPr>
          </a:p>
          <a:p>
            <a:pPr marL="342900" lvl="1" indent="0" fontAlgn="base">
              <a:buNone/>
            </a:pPr>
            <a:r>
              <a:rPr lang="en-GB" dirty="0"/>
              <a:t>var file = </a:t>
            </a:r>
            <a:r>
              <a:rPr lang="en-GB" dirty="0" err="1"/>
              <a:t>document.getElementById</a:t>
            </a:r>
            <a:r>
              <a:rPr lang="en-GB" dirty="0"/>
              <a:t>('</a:t>
            </a:r>
            <a:r>
              <a:rPr lang="en-GB" dirty="0" err="1"/>
              <a:t>fileItem</a:t>
            </a:r>
            <a:r>
              <a:rPr lang="en-GB" dirty="0"/>
              <a:t>').files[0];</a:t>
            </a:r>
          </a:p>
          <a:p>
            <a:pPr fontAlgn="base"/>
            <a:endParaRPr lang="en-GB" dirty="0">
              <a:cs typeface="Calibri"/>
            </a:endParaRPr>
          </a:p>
          <a:p>
            <a:pPr fontAlgn="base"/>
            <a:r>
              <a:rPr lang="en-GB" dirty="0">
                <a:cs typeface="Calibri"/>
              </a:rPr>
              <a:t>which gets the first file off the list</a:t>
            </a:r>
          </a:p>
        </p:txBody>
      </p:sp>
    </p:spTree>
    <p:extLst>
      <p:ext uri="{BB962C8B-B14F-4D97-AF65-F5344CB8AC3E}">
        <p14:creationId xmlns:p14="http://schemas.microsoft.com/office/powerpoint/2010/main" val="3814936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files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The </a:t>
            </a:r>
            <a:r>
              <a:rPr lang="en-GB" dirty="0" err="1"/>
              <a:t>FileReader</a:t>
            </a:r>
            <a:r>
              <a:rPr lang="en-GB" dirty="0"/>
              <a:t> object lets web applications asynchronously read the contents of files stored on the user's computer, using file or blob objects to specify the file or data to read.</a:t>
            </a:r>
          </a:p>
          <a:p>
            <a:endParaRPr lang="en-GB" dirty="0"/>
          </a:p>
          <a:p>
            <a:r>
              <a:rPr lang="en-GB" dirty="0"/>
              <a:t>A blob is like a file but is raw data which can be treated as binary or text</a:t>
            </a:r>
          </a:p>
          <a:p>
            <a:endParaRPr lang="en-GB" dirty="0"/>
          </a:p>
          <a:p>
            <a:r>
              <a:rPr lang="en-GB" dirty="0"/>
              <a:t>The </a:t>
            </a:r>
            <a:r>
              <a:rPr lang="en-GB" dirty="0" err="1"/>
              <a:t>FileReader</a:t>
            </a:r>
            <a:r>
              <a:rPr lang="en-GB" dirty="0"/>
              <a:t> reads files that are in the </a:t>
            </a:r>
            <a:r>
              <a:rPr lang="en-GB" dirty="0" err="1"/>
              <a:t>FileList</a:t>
            </a:r>
            <a:r>
              <a:rPr lang="en-GB" dirty="0"/>
              <a:t>, </a:t>
            </a:r>
            <a:r>
              <a:rPr lang="en-GB" dirty="0" err="1"/>
              <a:t>ie</a:t>
            </a:r>
            <a:r>
              <a:rPr lang="en-GB" dirty="0"/>
              <a:t> explicitly selected</a:t>
            </a:r>
          </a:p>
          <a:p>
            <a:endParaRPr lang="en-GB" dirty="0"/>
          </a:p>
          <a:p>
            <a:r>
              <a:rPr lang="en-GB" dirty="0" err="1"/>
              <a:t>FileReader</a:t>
            </a:r>
            <a:r>
              <a:rPr lang="en-GB" dirty="0"/>
              <a:t> cannot read files directly from the user’s computer</a:t>
            </a:r>
            <a:br>
              <a:rPr lang="en-GB" dirty="0"/>
            </a:br>
            <a:endParaRPr lang="en-GB" dirty="0">
              <a:cs typeface="Calibri"/>
            </a:endParaRPr>
          </a:p>
        </p:txBody>
      </p:sp>
    </p:spTree>
    <p:extLst>
      <p:ext uri="{BB962C8B-B14F-4D97-AF65-F5344CB8AC3E}">
        <p14:creationId xmlns:p14="http://schemas.microsoft.com/office/powerpoint/2010/main" val="299056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files</a:t>
            </a:r>
          </a:p>
        </p:txBody>
      </p:sp>
      <p:sp>
        <p:nvSpPr>
          <p:cNvPr id="3" name="Content Placeholder 2"/>
          <p:cNvSpPr>
            <a:spLocks noGrp="1"/>
          </p:cNvSpPr>
          <p:nvPr>
            <p:ph idx="1"/>
          </p:nvPr>
        </p:nvSpPr>
        <p:spPr/>
        <p:txBody>
          <a:bodyPr vert="horz" lIns="91440" tIns="45720" rIns="91440" bIns="45720" rtlCol="0" anchor="t">
            <a:normAutofit/>
          </a:bodyPr>
          <a:lstStyle/>
          <a:p>
            <a:r>
              <a:rPr lang="en-GB" dirty="0"/>
              <a:t>File type validation is mandatory before uploading. This is to prevent malicious uploads of .exe files fi example</a:t>
            </a:r>
          </a:p>
          <a:p>
            <a:endParaRPr lang="en-GB" dirty="0"/>
          </a:p>
          <a:p>
            <a:r>
              <a:rPr lang="en-GB" dirty="0"/>
              <a:t>JavaScript is written to check for allowed filetypes specified by the developer</a:t>
            </a:r>
          </a:p>
          <a:p>
            <a:r>
              <a:rPr lang="en-GB" dirty="0"/>
              <a:t>Code fragment:</a:t>
            </a:r>
            <a:br>
              <a:rPr lang="en-GB" dirty="0"/>
            </a:br>
            <a:endParaRPr lang="en-GB" dirty="0"/>
          </a:p>
          <a:p>
            <a:pPr marL="342900" lvl="1" indent="0">
              <a:buNone/>
            </a:pPr>
            <a:r>
              <a:rPr lang="en-GB" i="1" dirty="0">
                <a:solidFill>
                  <a:srgbClr val="A71D5D"/>
                </a:solidFill>
              </a:rPr>
              <a:t>function</a:t>
            </a:r>
            <a:r>
              <a:rPr lang="en-GB" dirty="0"/>
              <a:t> </a:t>
            </a:r>
            <a:r>
              <a:rPr lang="en-GB" dirty="0" err="1">
                <a:solidFill>
                  <a:srgbClr val="BF4F24"/>
                </a:solidFill>
              </a:rPr>
              <a:t>fileValidation</a:t>
            </a:r>
            <a:r>
              <a:rPr lang="en-GB" dirty="0"/>
              <a:t>(){ </a:t>
            </a:r>
          </a:p>
          <a:p>
            <a:pPr marL="342900" lvl="1" indent="0">
              <a:buNone/>
            </a:pPr>
            <a:r>
              <a:rPr lang="en-GB" i="1" dirty="0">
                <a:solidFill>
                  <a:srgbClr val="A71D5D"/>
                </a:solidFill>
              </a:rPr>
              <a:t>var</a:t>
            </a:r>
            <a:r>
              <a:rPr lang="en-GB" dirty="0"/>
              <a:t> </a:t>
            </a:r>
            <a:r>
              <a:rPr lang="en-GB" dirty="0" err="1"/>
              <a:t>fileInput</a:t>
            </a:r>
            <a:r>
              <a:rPr lang="en-GB" dirty="0"/>
              <a:t> </a:t>
            </a:r>
            <a:r>
              <a:rPr lang="en-GB" dirty="0">
                <a:solidFill>
                  <a:srgbClr val="794938"/>
                </a:solidFill>
              </a:rPr>
              <a:t>=</a:t>
            </a:r>
            <a:r>
              <a:rPr lang="en-GB" dirty="0"/>
              <a:t> </a:t>
            </a:r>
            <a:r>
              <a:rPr lang="en-GB" dirty="0" err="1">
                <a:solidFill>
                  <a:srgbClr val="691C97"/>
                </a:solidFill>
              </a:rPr>
              <a:t>document</a:t>
            </a:r>
            <a:r>
              <a:rPr lang="en-GB" dirty="0" err="1"/>
              <a:t>.</a:t>
            </a:r>
            <a:r>
              <a:rPr lang="en-GB" dirty="0" err="1">
                <a:solidFill>
                  <a:srgbClr val="693A17"/>
                </a:solidFill>
              </a:rPr>
              <a:t>getElementById</a:t>
            </a:r>
            <a:r>
              <a:rPr lang="en-GB" dirty="0"/>
              <a:t>(</a:t>
            </a:r>
            <a:r>
              <a:rPr lang="en-GB" dirty="0">
                <a:solidFill>
                  <a:srgbClr val="0B6125"/>
                </a:solidFill>
              </a:rPr>
              <a:t>'file’</a:t>
            </a:r>
            <a:r>
              <a:rPr lang="en-GB" dirty="0"/>
              <a:t>); </a:t>
            </a:r>
          </a:p>
          <a:p>
            <a:pPr marL="342900" lvl="1" indent="0">
              <a:buNone/>
            </a:pPr>
            <a:r>
              <a:rPr lang="en-GB" i="1" dirty="0">
                <a:solidFill>
                  <a:srgbClr val="A71D5D"/>
                </a:solidFill>
              </a:rPr>
              <a:t>var</a:t>
            </a:r>
            <a:r>
              <a:rPr lang="en-GB" dirty="0"/>
              <a:t> </a:t>
            </a:r>
            <a:r>
              <a:rPr lang="en-GB" dirty="0" err="1"/>
              <a:t>filePath</a:t>
            </a:r>
            <a:r>
              <a:rPr lang="en-GB" dirty="0"/>
              <a:t> </a:t>
            </a:r>
            <a:r>
              <a:rPr lang="en-GB" dirty="0">
                <a:solidFill>
                  <a:srgbClr val="794938"/>
                </a:solidFill>
              </a:rPr>
              <a:t>=</a:t>
            </a:r>
            <a:r>
              <a:rPr lang="en-GB" dirty="0"/>
              <a:t> </a:t>
            </a:r>
            <a:r>
              <a:rPr lang="en-GB" dirty="0" err="1"/>
              <a:t>fileInput.</a:t>
            </a:r>
            <a:r>
              <a:rPr lang="en-GB" dirty="0" err="1">
                <a:solidFill>
                  <a:srgbClr val="B4371F"/>
                </a:solidFill>
              </a:rPr>
              <a:t>value</a:t>
            </a:r>
            <a:r>
              <a:rPr lang="en-GB" dirty="0"/>
              <a:t>; </a:t>
            </a:r>
          </a:p>
          <a:p>
            <a:pPr marL="342900" lvl="1" indent="0">
              <a:buNone/>
            </a:pPr>
            <a:r>
              <a:rPr lang="en-GB" i="1" dirty="0">
                <a:solidFill>
                  <a:srgbClr val="A71D5D"/>
                </a:solidFill>
              </a:rPr>
              <a:t>var</a:t>
            </a:r>
            <a:r>
              <a:rPr lang="en-GB" dirty="0"/>
              <a:t> </a:t>
            </a:r>
            <a:r>
              <a:rPr lang="en-GB" dirty="0" err="1"/>
              <a:t>allowedExtensions</a:t>
            </a:r>
            <a:r>
              <a:rPr lang="en-GB" dirty="0"/>
              <a:t> </a:t>
            </a:r>
            <a:r>
              <a:rPr lang="en-GB" dirty="0">
                <a:solidFill>
                  <a:srgbClr val="794938"/>
                </a:solidFill>
              </a:rPr>
              <a:t>=</a:t>
            </a:r>
            <a:r>
              <a:rPr lang="en-GB" dirty="0">
                <a:solidFill>
                  <a:srgbClr val="CF5628"/>
                </a:solidFill>
              </a:rPr>
              <a:t> /(</a:t>
            </a:r>
            <a:r>
              <a:rPr lang="en-GB" b="1" dirty="0">
                <a:solidFill>
                  <a:srgbClr val="811F24"/>
                </a:solidFill>
              </a:rPr>
              <a:t>\.</a:t>
            </a:r>
            <a:r>
              <a:rPr lang="en-GB" dirty="0">
                <a:solidFill>
                  <a:srgbClr val="CF5628"/>
                </a:solidFill>
              </a:rPr>
              <a:t>jpg|</a:t>
            </a:r>
            <a:r>
              <a:rPr lang="en-GB" b="1" dirty="0">
                <a:solidFill>
                  <a:srgbClr val="811F24"/>
                </a:solidFill>
              </a:rPr>
              <a:t>\.</a:t>
            </a:r>
            <a:r>
              <a:rPr lang="en-GB" dirty="0">
                <a:solidFill>
                  <a:srgbClr val="CF5628"/>
                </a:solidFill>
              </a:rPr>
              <a:t>jpeg|</a:t>
            </a:r>
            <a:r>
              <a:rPr lang="en-GB" b="1" dirty="0">
                <a:solidFill>
                  <a:srgbClr val="811F24"/>
                </a:solidFill>
              </a:rPr>
              <a:t>\.</a:t>
            </a:r>
            <a:r>
              <a:rPr lang="en-GB" dirty="0" err="1">
                <a:solidFill>
                  <a:srgbClr val="CF5628"/>
                </a:solidFill>
              </a:rPr>
              <a:t>png</a:t>
            </a:r>
            <a:r>
              <a:rPr lang="en-GB" dirty="0">
                <a:solidFill>
                  <a:srgbClr val="CF5628"/>
                </a:solidFill>
              </a:rPr>
              <a:t>|</a:t>
            </a:r>
            <a:r>
              <a:rPr lang="en-GB" b="1" dirty="0">
                <a:solidFill>
                  <a:srgbClr val="811F24"/>
                </a:solidFill>
              </a:rPr>
              <a:t>\.</a:t>
            </a:r>
            <a:r>
              <a:rPr lang="en-GB" dirty="0">
                <a:solidFill>
                  <a:srgbClr val="CF5628"/>
                </a:solidFill>
              </a:rPr>
              <a:t>gif)$/</a:t>
            </a:r>
            <a:r>
              <a:rPr lang="en-GB" dirty="0" err="1">
                <a:solidFill>
                  <a:srgbClr val="CF5628"/>
                </a:solidFill>
              </a:rPr>
              <a:t>i</a:t>
            </a:r>
            <a:r>
              <a:rPr lang="en-GB" dirty="0"/>
              <a:t>; </a:t>
            </a:r>
          </a:p>
          <a:p>
            <a:pPr marL="342900" lvl="1" indent="0">
              <a:buNone/>
            </a:pPr>
            <a:r>
              <a:rPr lang="en-GB" dirty="0">
                <a:solidFill>
                  <a:srgbClr val="794938"/>
                </a:solidFill>
              </a:rPr>
              <a:t>if</a:t>
            </a:r>
            <a:r>
              <a:rPr lang="en-GB" dirty="0"/>
              <a:t>(</a:t>
            </a:r>
            <a:r>
              <a:rPr lang="en-GB" dirty="0">
                <a:solidFill>
                  <a:srgbClr val="794938"/>
                </a:solidFill>
              </a:rPr>
              <a:t>!</a:t>
            </a:r>
            <a:r>
              <a:rPr lang="en-GB" dirty="0" err="1"/>
              <a:t>allowedExtensions.</a:t>
            </a:r>
            <a:r>
              <a:rPr lang="en-GB" dirty="0" err="1">
                <a:solidFill>
                  <a:srgbClr val="693A17"/>
                </a:solidFill>
              </a:rPr>
              <a:t>exec</a:t>
            </a:r>
            <a:r>
              <a:rPr lang="en-GB" dirty="0"/>
              <a:t>(</a:t>
            </a:r>
            <a:r>
              <a:rPr lang="en-GB" dirty="0" err="1"/>
              <a:t>filePath</a:t>
            </a:r>
            <a:r>
              <a:rPr lang="en-GB" dirty="0"/>
              <a:t>)){ </a:t>
            </a:r>
          </a:p>
          <a:p>
            <a:pPr marL="342900" lvl="1" indent="0">
              <a:buNone/>
            </a:pPr>
            <a:r>
              <a:rPr lang="en-GB" dirty="0">
                <a:solidFill>
                  <a:srgbClr val="693A17"/>
                </a:solidFill>
              </a:rPr>
              <a:t>alert</a:t>
            </a:r>
            <a:r>
              <a:rPr lang="en-GB" dirty="0"/>
              <a:t>(</a:t>
            </a:r>
            <a:r>
              <a:rPr lang="en-GB" dirty="0">
                <a:solidFill>
                  <a:srgbClr val="0B6125"/>
                </a:solidFill>
              </a:rPr>
              <a:t>'Please upload file having extensions .jpeg/.jpg/.</a:t>
            </a:r>
            <a:r>
              <a:rPr lang="en-GB" dirty="0" err="1">
                <a:solidFill>
                  <a:srgbClr val="0B6125"/>
                </a:solidFill>
              </a:rPr>
              <a:t>png</a:t>
            </a:r>
            <a:r>
              <a:rPr lang="en-GB" dirty="0">
                <a:solidFill>
                  <a:srgbClr val="0B6125"/>
                </a:solidFill>
              </a:rPr>
              <a:t>/.gif only</a:t>
            </a:r>
            <a:r>
              <a:rPr lang="en-GB">
                <a:solidFill>
                  <a:srgbClr val="0B6125"/>
                </a:solidFill>
              </a:rPr>
              <a:t>.'</a:t>
            </a:r>
            <a:r>
              <a:rPr lang="en-GB"/>
              <a:t>); </a:t>
            </a:r>
            <a:endParaRPr lang="en-GB" dirty="0">
              <a:cs typeface="Calibri"/>
            </a:endParaRPr>
          </a:p>
        </p:txBody>
      </p:sp>
    </p:spTree>
    <p:extLst>
      <p:ext uri="{BB962C8B-B14F-4D97-AF65-F5344CB8AC3E}">
        <p14:creationId xmlns:p14="http://schemas.microsoft.com/office/powerpoint/2010/main" val="2471003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a:t>Noscript</a:t>
            </a:r>
            <a:endParaRPr lang="en-GB" b="0" dirty="0">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r>
              <a:rPr lang="en-GB" b="1" dirty="0"/>
              <a:t>&lt;script type="text/</a:t>
            </a:r>
            <a:r>
              <a:rPr lang="en-GB" b="1" dirty="0" err="1"/>
              <a:t>javascript</a:t>
            </a:r>
            <a:r>
              <a:rPr lang="en-GB" b="1" dirty="0"/>
              <a:t>"&gt;</a:t>
            </a:r>
          </a:p>
          <a:p>
            <a:pPr>
              <a:buNone/>
            </a:pPr>
            <a:r>
              <a:rPr lang="en-GB" b="1" dirty="0" err="1"/>
              <a:t>document.write</a:t>
            </a:r>
            <a:r>
              <a:rPr lang="en-GB" b="1" dirty="0"/>
              <a:t>("hello, world");</a:t>
            </a:r>
          </a:p>
          <a:p>
            <a:pPr>
              <a:buNone/>
            </a:pPr>
            <a:r>
              <a:rPr lang="en-GB" b="1" dirty="0"/>
              <a:t>&lt;/script&gt;</a:t>
            </a:r>
          </a:p>
          <a:p>
            <a:pPr>
              <a:buNone/>
            </a:pPr>
            <a:r>
              <a:rPr lang="en-GB" b="1" dirty="0"/>
              <a:t>&lt;</a:t>
            </a:r>
            <a:r>
              <a:rPr lang="en-GB" b="1" dirty="0" err="1"/>
              <a:t>noscript</a:t>
            </a:r>
            <a:r>
              <a:rPr lang="en-GB" b="1" dirty="0"/>
              <a:t>&gt;</a:t>
            </a:r>
          </a:p>
          <a:p>
            <a:pPr>
              <a:buNone/>
            </a:pPr>
            <a:r>
              <a:rPr lang="en-GB" b="1" dirty="0"/>
              <a:t>goodbye, world</a:t>
            </a:r>
          </a:p>
          <a:p>
            <a:pPr>
              <a:buNone/>
            </a:pPr>
            <a:r>
              <a:rPr lang="en-GB" b="1" dirty="0"/>
              <a:t>&lt;/</a:t>
            </a:r>
            <a:r>
              <a:rPr lang="en-GB" b="1" dirty="0" err="1"/>
              <a:t>noscript</a:t>
            </a:r>
            <a:r>
              <a:rPr lang="en-GB" b="1" dirty="0"/>
              <a:t>&gt;</a:t>
            </a:r>
            <a:endParaRPr lang="en-GB" dirty="0">
              <a:cs typeface="Calibri" panose="020F0502020204030204"/>
            </a:endParaRPr>
          </a:p>
          <a:p>
            <a:pPr>
              <a:buNone/>
            </a:pPr>
            <a:endParaRPr lang="en-GB" b="1" dirty="0">
              <a:cs typeface="Calibri"/>
            </a:endParaRPr>
          </a:p>
          <a:p>
            <a:pPr marL="0" indent="0">
              <a:spcBef>
                <a:spcPct val="0"/>
              </a:spcBef>
              <a:buNone/>
            </a:pPr>
            <a:r>
              <a:rPr lang="en-GB" dirty="0">
                <a:ea typeface="+mn-lt"/>
                <a:cs typeface="+mn-lt"/>
              </a:rPr>
              <a:t>Definition and Usage</a:t>
            </a:r>
          </a:p>
          <a:p>
            <a:pPr marL="0" indent="0">
              <a:spcBef>
                <a:spcPct val="0"/>
              </a:spcBef>
              <a:buNone/>
            </a:pPr>
            <a:r>
              <a:rPr lang="en-GB" dirty="0">
                <a:cs typeface="Calibri"/>
              </a:rPr>
              <a:t>The </a:t>
            </a:r>
            <a:r>
              <a:rPr lang="en-GB" dirty="0">
                <a:latin typeface="Consolas"/>
                <a:cs typeface="Calibri"/>
              </a:rPr>
              <a:t>&lt;</a:t>
            </a:r>
            <a:r>
              <a:rPr lang="en-GB" dirty="0" err="1">
                <a:latin typeface="Consolas"/>
                <a:cs typeface="Calibri"/>
              </a:rPr>
              <a:t>noscript</a:t>
            </a:r>
            <a:r>
              <a:rPr lang="en-GB" dirty="0">
                <a:latin typeface="Consolas"/>
                <a:cs typeface="Calibri"/>
              </a:rPr>
              <a:t>&gt;</a:t>
            </a:r>
            <a:r>
              <a:rPr lang="en-GB" dirty="0">
                <a:cs typeface="Calibri"/>
              </a:rPr>
              <a:t> tag defines an alternate content to be displayed to users that have disabled scripts in their browser or have a browser that doesn't support script.</a:t>
            </a:r>
            <a:endParaRPr lang="en-GB" dirty="0">
              <a:ea typeface="+mn-lt"/>
              <a:cs typeface="+mn-lt"/>
            </a:endParaRPr>
          </a:p>
          <a:p>
            <a:pPr marL="0" indent="0">
              <a:spcBef>
                <a:spcPct val="0"/>
              </a:spcBef>
              <a:buNone/>
            </a:pPr>
            <a:r>
              <a:rPr lang="en-GB" dirty="0">
                <a:cs typeface="Calibri"/>
              </a:rPr>
              <a:t>The </a:t>
            </a:r>
            <a:r>
              <a:rPr lang="en-GB" dirty="0">
                <a:latin typeface="Consolas"/>
                <a:cs typeface="Calibri"/>
              </a:rPr>
              <a:t>&lt;</a:t>
            </a:r>
            <a:r>
              <a:rPr lang="en-GB" dirty="0" err="1">
                <a:latin typeface="Consolas"/>
                <a:cs typeface="Calibri"/>
              </a:rPr>
              <a:t>noscript</a:t>
            </a:r>
            <a:r>
              <a:rPr lang="en-GB" dirty="0">
                <a:latin typeface="Consolas"/>
                <a:cs typeface="Calibri"/>
              </a:rPr>
              <a:t>&gt;</a:t>
            </a:r>
            <a:r>
              <a:rPr lang="en-GB" dirty="0">
                <a:cs typeface="Calibri"/>
              </a:rPr>
              <a:t> element can be used in both &lt;head&gt; and &lt;body&gt;. </a:t>
            </a:r>
          </a:p>
        </p:txBody>
      </p:sp>
    </p:spTree>
    <p:extLst>
      <p:ext uri="{BB962C8B-B14F-4D97-AF65-F5344CB8AC3E}">
        <p14:creationId xmlns:p14="http://schemas.microsoft.com/office/powerpoint/2010/main" val="231026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Statements</a:t>
            </a:r>
          </a:p>
        </p:txBody>
      </p:sp>
      <p:sp>
        <p:nvSpPr>
          <p:cNvPr id="3" name="Content Placeholder 2"/>
          <p:cNvSpPr>
            <a:spLocks noGrp="1"/>
          </p:cNvSpPr>
          <p:nvPr>
            <p:ph idx="1"/>
          </p:nvPr>
        </p:nvSpPr>
        <p:spPr>
          <a:xfrm>
            <a:off x="2822369" y="699656"/>
            <a:ext cx="8831124" cy="1527444"/>
          </a:xfrm>
        </p:spPr>
        <p:txBody>
          <a:bodyPr vert="horz" lIns="91440" tIns="45720" rIns="91440" bIns="45720" rtlCol="0" anchor="t">
            <a:normAutofit fontScale="77500" lnSpcReduction="20000"/>
          </a:bodyPr>
          <a:lstStyle/>
          <a:p>
            <a:endParaRPr lang="en-GB" b="1" dirty="0"/>
          </a:p>
          <a:p>
            <a:r>
              <a:rPr lang="en-GB"/>
              <a:t>JavaScript Statement Identifiers</a:t>
            </a:r>
            <a:endParaRPr lang="en-GB" b="1" dirty="0">
              <a:cs typeface="Calibri" panose="020F0502020204030204"/>
            </a:endParaRPr>
          </a:p>
          <a:p>
            <a:r>
              <a:rPr lang="en-GB">
                <a:ea typeface="+mn-lt"/>
                <a:cs typeface="+mn-lt"/>
              </a:rPr>
              <a:t>JavaScript statements often start with a </a:t>
            </a:r>
            <a:r>
              <a:rPr lang="en-GB" b="1">
                <a:ea typeface="+mn-lt"/>
                <a:cs typeface="+mn-lt"/>
              </a:rPr>
              <a:t>statement identifier</a:t>
            </a:r>
            <a:r>
              <a:rPr lang="en-GB">
                <a:ea typeface="+mn-lt"/>
                <a:cs typeface="+mn-lt"/>
              </a:rPr>
              <a:t> to identify the JavaScript action to be performed.</a:t>
            </a:r>
            <a:endParaRPr lang="en-GB"/>
          </a:p>
          <a:p>
            <a:r>
              <a:rPr lang="en-GB">
                <a:ea typeface="+mn-lt"/>
                <a:cs typeface="+mn-lt"/>
              </a:rPr>
              <a:t>Statement identifiers are reserved words and cannot be used as variable names (or any other things).</a:t>
            </a:r>
            <a:endParaRPr lang="en-GB"/>
          </a:p>
          <a:p>
            <a:r>
              <a:rPr lang="en-GB">
                <a:ea typeface="+mn-lt"/>
                <a:cs typeface="+mn-lt"/>
              </a:rPr>
              <a:t>The following table lists all JavaScript statements:</a:t>
            </a:r>
            <a:endParaRPr lang="en-GB"/>
          </a:p>
          <a:p>
            <a:pPr marL="0" indent="0">
              <a:buNone/>
            </a:pPr>
            <a:endParaRPr lang="en-GB" sz="4500" b="1" dirty="0">
              <a:cs typeface="Calibri"/>
            </a:endParaRPr>
          </a:p>
          <a:p>
            <a:endParaRPr lang="en-GB" sz="4500" b="1" dirty="0">
              <a:cs typeface="Calibri"/>
            </a:endParaRPr>
          </a:p>
        </p:txBody>
      </p:sp>
      <p:graphicFrame>
        <p:nvGraphicFramePr>
          <p:cNvPr id="5" name="Table 4">
            <a:extLst>
              <a:ext uri="{FF2B5EF4-FFF2-40B4-BE49-F238E27FC236}">
                <a16:creationId xmlns:a16="http://schemas.microsoft.com/office/drawing/2014/main" id="{24EC3F16-A36E-4661-8A65-2CE37CCA1413}"/>
              </a:ext>
            </a:extLst>
          </p:cNvPr>
          <p:cNvGraphicFramePr>
            <a:graphicFrameLocks noGrp="1"/>
          </p:cNvGraphicFramePr>
          <p:nvPr>
            <p:extLst>
              <p:ext uri="{D42A27DB-BD31-4B8C-83A1-F6EECF244321}">
                <p14:modId xmlns:p14="http://schemas.microsoft.com/office/powerpoint/2010/main" val="2724385574"/>
              </p:ext>
            </p:extLst>
          </p:nvPr>
        </p:nvGraphicFramePr>
        <p:xfrm>
          <a:off x="135577" y="2447900"/>
          <a:ext cx="12039600" cy="4297680"/>
        </p:xfrm>
        <a:graphic>
          <a:graphicData uri="http://schemas.openxmlformats.org/drawingml/2006/table">
            <a:tbl>
              <a:tblPr firstRow="1" bandRow="1">
                <a:tableStyleId>{5C22544A-7EE6-4342-B048-85BDC9FD1C3A}</a:tableStyleId>
              </a:tblPr>
              <a:tblGrid>
                <a:gridCol w="6019800">
                  <a:extLst>
                    <a:ext uri="{9D8B030D-6E8A-4147-A177-3AD203B41FA5}">
                      <a16:colId xmlns:a16="http://schemas.microsoft.com/office/drawing/2014/main" val="3498752799"/>
                    </a:ext>
                  </a:extLst>
                </a:gridCol>
                <a:gridCol w="6019800">
                  <a:extLst>
                    <a:ext uri="{9D8B030D-6E8A-4147-A177-3AD203B41FA5}">
                      <a16:colId xmlns:a16="http://schemas.microsoft.com/office/drawing/2014/main" val="1719620004"/>
                    </a:ext>
                  </a:extLst>
                </a:gridCol>
              </a:tblGrid>
              <a:tr h="238125">
                <a:tc>
                  <a:txBody>
                    <a:bodyPr/>
                    <a:lstStyle/>
                    <a:p>
                      <a:pPr algn="l" fontAlgn="t"/>
                      <a:r>
                        <a:rPr lang="en-US">
                          <a:effectLst/>
                        </a:rPr>
                        <a:t>Keyword</a:t>
                      </a:r>
                    </a:p>
                  </a:txBody>
                  <a:tcPr marL="152400" marR="76200" marT="76200" marB="76200"/>
                </a:tc>
                <a:tc>
                  <a:txBody>
                    <a:bodyPr/>
                    <a:lstStyle/>
                    <a:p>
                      <a:pPr algn="l" fontAlgn="t"/>
                      <a:r>
                        <a:rPr lang="en-US">
                          <a:effectLst/>
                        </a:rPr>
                        <a:t>Description</a:t>
                      </a:r>
                    </a:p>
                  </a:txBody>
                  <a:tcPr marL="76200" marR="76200" marT="76200" marB="76200"/>
                </a:tc>
                <a:extLst>
                  <a:ext uri="{0D108BD9-81ED-4DB2-BD59-A6C34878D82A}">
                    <a16:rowId xmlns:a16="http://schemas.microsoft.com/office/drawing/2014/main" val="579719583"/>
                  </a:ext>
                </a:extLst>
              </a:tr>
              <a:tr h="0">
                <a:tc>
                  <a:txBody>
                    <a:bodyPr/>
                    <a:lstStyle/>
                    <a:p>
                      <a:pPr algn="l" fontAlgn="t"/>
                      <a:r>
                        <a:rPr lang="en-US">
                          <a:effectLst/>
                        </a:rPr>
                        <a:t>break</a:t>
                      </a:r>
                    </a:p>
                  </a:txBody>
                  <a:tcPr marL="152400" marR="76200" marT="76200" marB="76200"/>
                </a:tc>
                <a:tc>
                  <a:txBody>
                    <a:bodyPr/>
                    <a:lstStyle/>
                    <a:p>
                      <a:pPr algn="l" fontAlgn="t"/>
                      <a:r>
                        <a:rPr lang="en-US">
                          <a:effectLst/>
                        </a:rPr>
                        <a:t>Terminates a switch or a loop</a:t>
                      </a:r>
                    </a:p>
                  </a:txBody>
                  <a:tcPr marL="76200" marR="76200" marT="76200" marB="76200"/>
                </a:tc>
                <a:extLst>
                  <a:ext uri="{0D108BD9-81ED-4DB2-BD59-A6C34878D82A}">
                    <a16:rowId xmlns:a16="http://schemas.microsoft.com/office/drawing/2014/main" val="1592479556"/>
                  </a:ext>
                </a:extLst>
              </a:tr>
              <a:tr h="0">
                <a:tc>
                  <a:txBody>
                    <a:bodyPr/>
                    <a:lstStyle/>
                    <a:p>
                      <a:pPr algn="l" fontAlgn="t"/>
                      <a:r>
                        <a:rPr lang="en-US">
                          <a:effectLst/>
                        </a:rPr>
                        <a:t>continue</a:t>
                      </a:r>
                    </a:p>
                  </a:txBody>
                  <a:tcPr marL="152400" marR="76200" marT="76200" marB="76200"/>
                </a:tc>
                <a:tc>
                  <a:txBody>
                    <a:bodyPr/>
                    <a:lstStyle/>
                    <a:p>
                      <a:pPr algn="l" fontAlgn="t"/>
                      <a:r>
                        <a:rPr lang="en-US">
                          <a:effectLst/>
                        </a:rPr>
                        <a:t>Jumps out of a loop and starts at the top</a:t>
                      </a:r>
                    </a:p>
                  </a:txBody>
                  <a:tcPr marL="76200" marR="76200" marT="76200" marB="76200"/>
                </a:tc>
                <a:extLst>
                  <a:ext uri="{0D108BD9-81ED-4DB2-BD59-A6C34878D82A}">
                    <a16:rowId xmlns:a16="http://schemas.microsoft.com/office/drawing/2014/main" val="1157528899"/>
                  </a:ext>
                </a:extLst>
              </a:tr>
              <a:tr h="0">
                <a:tc>
                  <a:txBody>
                    <a:bodyPr/>
                    <a:lstStyle/>
                    <a:p>
                      <a:pPr algn="l" fontAlgn="t"/>
                      <a:r>
                        <a:rPr lang="en-US">
                          <a:effectLst/>
                        </a:rPr>
                        <a:t>debugger</a:t>
                      </a:r>
                    </a:p>
                  </a:txBody>
                  <a:tcPr marL="152400" marR="76200" marT="76200" marB="76200"/>
                </a:tc>
                <a:tc>
                  <a:txBody>
                    <a:bodyPr/>
                    <a:lstStyle/>
                    <a:p>
                      <a:pPr algn="l" fontAlgn="t"/>
                      <a:r>
                        <a:rPr lang="en-US">
                          <a:effectLst/>
                        </a:rPr>
                        <a:t>Stops the execution of JavaScript, and calls (if available) the debugging function</a:t>
                      </a:r>
                    </a:p>
                  </a:txBody>
                  <a:tcPr marL="76200" marR="76200" marT="76200" marB="76200"/>
                </a:tc>
                <a:extLst>
                  <a:ext uri="{0D108BD9-81ED-4DB2-BD59-A6C34878D82A}">
                    <a16:rowId xmlns:a16="http://schemas.microsoft.com/office/drawing/2014/main" val="3125769301"/>
                  </a:ext>
                </a:extLst>
              </a:tr>
              <a:tr h="0">
                <a:tc>
                  <a:txBody>
                    <a:bodyPr/>
                    <a:lstStyle/>
                    <a:p>
                      <a:pPr algn="l" fontAlgn="t"/>
                      <a:r>
                        <a:rPr lang="en-US">
                          <a:effectLst/>
                        </a:rPr>
                        <a:t>do ... while</a:t>
                      </a:r>
                    </a:p>
                  </a:txBody>
                  <a:tcPr marL="152400" marR="76200" marT="76200" marB="76200"/>
                </a:tc>
                <a:tc>
                  <a:txBody>
                    <a:bodyPr/>
                    <a:lstStyle/>
                    <a:p>
                      <a:pPr algn="l" fontAlgn="t"/>
                      <a:r>
                        <a:rPr lang="en-US">
                          <a:effectLst/>
                        </a:rPr>
                        <a:t>Executes a block of statements, and repeats the block, while a condition is true</a:t>
                      </a:r>
                    </a:p>
                  </a:txBody>
                  <a:tcPr marL="76200" marR="76200" marT="76200" marB="76200"/>
                </a:tc>
                <a:extLst>
                  <a:ext uri="{0D108BD9-81ED-4DB2-BD59-A6C34878D82A}">
                    <a16:rowId xmlns:a16="http://schemas.microsoft.com/office/drawing/2014/main" val="947451511"/>
                  </a:ext>
                </a:extLst>
              </a:tr>
              <a:tr h="0">
                <a:tc>
                  <a:txBody>
                    <a:bodyPr/>
                    <a:lstStyle/>
                    <a:p>
                      <a:pPr algn="l" fontAlgn="t"/>
                      <a:r>
                        <a:rPr lang="en-US">
                          <a:effectLst/>
                        </a:rPr>
                        <a:t>for</a:t>
                      </a:r>
                    </a:p>
                  </a:txBody>
                  <a:tcPr marL="152400" marR="76200" marT="76200" marB="76200"/>
                </a:tc>
                <a:tc>
                  <a:txBody>
                    <a:bodyPr/>
                    <a:lstStyle/>
                    <a:p>
                      <a:pPr algn="l" fontAlgn="t"/>
                      <a:r>
                        <a:rPr lang="en-US">
                          <a:effectLst/>
                        </a:rPr>
                        <a:t>Marks a block of statements to be executed, as long as a condition is true</a:t>
                      </a:r>
                    </a:p>
                  </a:txBody>
                  <a:tcPr marL="76200" marR="76200" marT="76200" marB="76200"/>
                </a:tc>
                <a:extLst>
                  <a:ext uri="{0D108BD9-81ED-4DB2-BD59-A6C34878D82A}">
                    <a16:rowId xmlns:a16="http://schemas.microsoft.com/office/drawing/2014/main" val="3969095303"/>
                  </a:ext>
                </a:extLst>
              </a:tr>
              <a:tr h="0">
                <a:tc>
                  <a:txBody>
                    <a:bodyPr/>
                    <a:lstStyle/>
                    <a:p>
                      <a:pPr algn="l" fontAlgn="t"/>
                      <a:r>
                        <a:rPr lang="en-US">
                          <a:effectLst/>
                        </a:rPr>
                        <a:t>function</a:t>
                      </a:r>
                    </a:p>
                  </a:txBody>
                  <a:tcPr marL="152400" marR="76200" marT="76200" marB="76200"/>
                </a:tc>
                <a:tc>
                  <a:txBody>
                    <a:bodyPr/>
                    <a:lstStyle/>
                    <a:p>
                      <a:pPr algn="l" fontAlgn="t"/>
                      <a:r>
                        <a:rPr lang="en-US">
                          <a:effectLst/>
                        </a:rPr>
                        <a:t>Declares a function</a:t>
                      </a:r>
                    </a:p>
                  </a:txBody>
                  <a:tcPr marL="76200" marR="76200" marT="76200" marB="76200"/>
                </a:tc>
                <a:extLst>
                  <a:ext uri="{0D108BD9-81ED-4DB2-BD59-A6C34878D82A}">
                    <a16:rowId xmlns:a16="http://schemas.microsoft.com/office/drawing/2014/main" val="1885090206"/>
                  </a:ext>
                </a:extLst>
              </a:tr>
              <a:tr h="0">
                <a:tc>
                  <a:txBody>
                    <a:bodyPr/>
                    <a:lstStyle/>
                    <a:p>
                      <a:pPr algn="l" fontAlgn="t"/>
                      <a:r>
                        <a:rPr lang="en-US">
                          <a:effectLst/>
                        </a:rPr>
                        <a:t>if ... else</a:t>
                      </a:r>
                    </a:p>
                  </a:txBody>
                  <a:tcPr marL="152400" marR="76200" marT="76200" marB="76200"/>
                </a:tc>
                <a:tc>
                  <a:txBody>
                    <a:bodyPr/>
                    <a:lstStyle/>
                    <a:p>
                      <a:pPr algn="l" fontAlgn="t"/>
                      <a:r>
                        <a:rPr lang="en-US">
                          <a:effectLst/>
                        </a:rPr>
                        <a:t>Marks a block of statements to be executed, depending on a condition</a:t>
                      </a:r>
                    </a:p>
                  </a:txBody>
                  <a:tcPr marL="76200" marR="76200" marT="76200" marB="76200"/>
                </a:tc>
                <a:extLst>
                  <a:ext uri="{0D108BD9-81ED-4DB2-BD59-A6C34878D82A}">
                    <a16:rowId xmlns:a16="http://schemas.microsoft.com/office/drawing/2014/main" val="983851624"/>
                  </a:ext>
                </a:extLst>
              </a:tr>
              <a:tr h="0">
                <a:tc>
                  <a:txBody>
                    <a:bodyPr/>
                    <a:lstStyle/>
                    <a:p>
                      <a:pPr algn="l" fontAlgn="t"/>
                      <a:r>
                        <a:rPr lang="en-US">
                          <a:effectLst/>
                        </a:rPr>
                        <a:t>return</a:t>
                      </a:r>
                    </a:p>
                  </a:txBody>
                  <a:tcPr marL="152400" marR="76200" marT="76200" marB="76200"/>
                </a:tc>
                <a:tc>
                  <a:txBody>
                    <a:bodyPr/>
                    <a:lstStyle/>
                    <a:p>
                      <a:pPr algn="l" fontAlgn="t"/>
                      <a:r>
                        <a:rPr lang="en-US">
                          <a:effectLst/>
                        </a:rPr>
                        <a:t>Exits a function</a:t>
                      </a:r>
                    </a:p>
                  </a:txBody>
                  <a:tcPr marL="76200" marR="76200" marT="76200" marB="76200"/>
                </a:tc>
                <a:extLst>
                  <a:ext uri="{0D108BD9-81ED-4DB2-BD59-A6C34878D82A}">
                    <a16:rowId xmlns:a16="http://schemas.microsoft.com/office/drawing/2014/main" val="3178849646"/>
                  </a:ext>
                </a:extLst>
              </a:tr>
              <a:tr h="0">
                <a:tc>
                  <a:txBody>
                    <a:bodyPr/>
                    <a:lstStyle/>
                    <a:p>
                      <a:pPr algn="l" fontAlgn="t"/>
                      <a:r>
                        <a:rPr lang="en-US">
                          <a:effectLst/>
                        </a:rPr>
                        <a:t>switch</a:t>
                      </a:r>
                    </a:p>
                  </a:txBody>
                  <a:tcPr marL="152400" marR="76200" marT="76200" marB="76200"/>
                </a:tc>
                <a:tc>
                  <a:txBody>
                    <a:bodyPr/>
                    <a:lstStyle/>
                    <a:p>
                      <a:pPr algn="l" fontAlgn="t"/>
                      <a:r>
                        <a:rPr lang="en-US">
                          <a:effectLst/>
                        </a:rPr>
                        <a:t>Marks a block of statements to be executed, depending on different cases</a:t>
                      </a:r>
                    </a:p>
                  </a:txBody>
                  <a:tcPr marL="76200" marR="76200" marT="76200" marB="76200"/>
                </a:tc>
                <a:extLst>
                  <a:ext uri="{0D108BD9-81ED-4DB2-BD59-A6C34878D82A}">
                    <a16:rowId xmlns:a16="http://schemas.microsoft.com/office/drawing/2014/main" val="399387734"/>
                  </a:ext>
                </a:extLst>
              </a:tr>
              <a:tr h="0">
                <a:tc>
                  <a:txBody>
                    <a:bodyPr/>
                    <a:lstStyle/>
                    <a:p>
                      <a:pPr algn="l" fontAlgn="t"/>
                      <a:r>
                        <a:rPr lang="en-US">
                          <a:effectLst/>
                        </a:rPr>
                        <a:t>try ... catch</a:t>
                      </a:r>
                    </a:p>
                  </a:txBody>
                  <a:tcPr marL="152400" marR="76200" marT="76200" marB="76200"/>
                </a:tc>
                <a:tc>
                  <a:txBody>
                    <a:bodyPr/>
                    <a:lstStyle/>
                    <a:p>
                      <a:pPr algn="l" fontAlgn="t"/>
                      <a:r>
                        <a:rPr lang="en-US">
                          <a:effectLst/>
                        </a:rPr>
                        <a:t>Implements error handling to a block of statements</a:t>
                      </a:r>
                    </a:p>
                  </a:txBody>
                  <a:tcPr marL="76200" marR="76200" marT="76200" marB="76200"/>
                </a:tc>
                <a:extLst>
                  <a:ext uri="{0D108BD9-81ED-4DB2-BD59-A6C34878D82A}">
                    <a16:rowId xmlns:a16="http://schemas.microsoft.com/office/drawing/2014/main" val="3710018798"/>
                  </a:ext>
                </a:extLst>
              </a:tr>
              <a:tr h="0">
                <a:tc>
                  <a:txBody>
                    <a:bodyPr/>
                    <a:lstStyle/>
                    <a:p>
                      <a:pPr algn="l" fontAlgn="t"/>
                      <a:r>
                        <a:rPr lang="en-US">
                          <a:effectLst/>
                        </a:rPr>
                        <a:t>var</a:t>
                      </a:r>
                    </a:p>
                  </a:txBody>
                  <a:tcPr marL="152400" marR="76200" marT="76200" marB="76200"/>
                </a:tc>
                <a:tc>
                  <a:txBody>
                    <a:bodyPr/>
                    <a:lstStyle/>
                    <a:p>
                      <a:pPr algn="l" fontAlgn="t"/>
                      <a:r>
                        <a:rPr lang="en-US">
                          <a:effectLst/>
                        </a:rPr>
                        <a:t>Declares a variable</a:t>
                      </a:r>
                    </a:p>
                  </a:txBody>
                  <a:tcPr marL="76200" marR="76200" marT="76200" marB="76200"/>
                </a:tc>
                <a:extLst>
                  <a:ext uri="{0D108BD9-81ED-4DB2-BD59-A6C34878D82A}">
                    <a16:rowId xmlns:a16="http://schemas.microsoft.com/office/drawing/2014/main" val="3465140017"/>
                  </a:ext>
                </a:extLst>
              </a:tr>
            </a:tbl>
          </a:graphicData>
        </a:graphic>
      </p:graphicFrame>
    </p:spTree>
    <p:extLst>
      <p:ext uri="{BB962C8B-B14F-4D97-AF65-F5344CB8AC3E}">
        <p14:creationId xmlns:p14="http://schemas.microsoft.com/office/powerpoint/2010/main" val="618275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C677-6234-4937-9DB9-972952BC760B}"/>
              </a:ext>
            </a:extLst>
          </p:cNvPr>
          <p:cNvSpPr>
            <a:spLocks noGrp="1"/>
          </p:cNvSpPr>
          <p:nvPr>
            <p:ph type="title"/>
          </p:nvPr>
        </p:nvSpPr>
        <p:spPr/>
        <p:txBody>
          <a:bodyPr/>
          <a:lstStyle/>
          <a:p>
            <a:r>
              <a:rPr lang="en-US" dirty="0">
                <a:cs typeface="Calibri"/>
              </a:rPr>
              <a:t>Arrays</a:t>
            </a:r>
            <a:endParaRPr lang="en-US" dirty="0"/>
          </a:p>
        </p:txBody>
      </p:sp>
      <p:sp>
        <p:nvSpPr>
          <p:cNvPr id="3" name="Content Placeholder 2">
            <a:extLst>
              <a:ext uri="{FF2B5EF4-FFF2-40B4-BE49-F238E27FC236}">
                <a16:creationId xmlns:a16="http://schemas.microsoft.com/office/drawing/2014/main" id="{378CE5D1-AC6E-482A-BFEB-32283714538E}"/>
              </a:ext>
            </a:extLst>
          </p:cNvPr>
          <p:cNvSpPr>
            <a:spLocks noGrp="1"/>
          </p:cNvSpPr>
          <p:nvPr>
            <p:ph idx="1"/>
          </p:nvPr>
        </p:nvSpPr>
        <p:spPr/>
        <p:txBody>
          <a:bodyPr vert="horz" lIns="91440" tIns="45720" rIns="91440" bIns="45720" rtlCol="0" anchor="t">
            <a:normAutofit fontScale="92500"/>
          </a:bodyPr>
          <a:lstStyle/>
          <a:p>
            <a:r>
              <a:rPr lang="en-US"/>
              <a:t>What is an Array?</a:t>
            </a:r>
            <a:endParaRPr lang="en-US">
              <a:cs typeface="Calibri" panose="020F0502020204030204"/>
            </a:endParaRPr>
          </a:p>
          <a:p>
            <a:pPr marL="0" indent="0">
              <a:buNone/>
            </a:pPr>
            <a:r>
              <a:rPr lang="en-US">
                <a:ea typeface="+mn-lt"/>
                <a:cs typeface="+mn-lt"/>
              </a:rPr>
              <a:t>An array is a special variable, which can hold more than one value at a time.</a:t>
            </a:r>
            <a:endParaRPr lang="en-US">
              <a:cs typeface="Calibri" panose="020F0502020204030204"/>
            </a:endParaRPr>
          </a:p>
          <a:p>
            <a:pPr marL="0" indent="0">
              <a:buNone/>
            </a:pPr>
            <a:r>
              <a:rPr lang="en-US">
                <a:ea typeface="+mn-lt"/>
                <a:cs typeface="+mn-lt"/>
              </a:rPr>
              <a:t>If</a:t>
            </a:r>
            <a:r>
              <a:rPr lang="en-US" dirty="0">
                <a:ea typeface="+mn-lt"/>
                <a:cs typeface="+mn-lt"/>
              </a:rPr>
              <a:t> you have a list of items (a list of car names, for example), storing the cars in single variables could look like this:</a:t>
            </a:r>
            <a:endParaRPr lang="en-US" dirty="0">
              <a:cs typeface="Calibri" panose="020F0502020204030204"/>
            </a:endParaRPr>
          </a:p>
          <a:p>
            <a:pPr marL="0" indent="0">
              <a:buNone/>
            </a:pPr>
            <a:r>
              <a:rPr lang="en-US">
                <a:ea typeface="+mn-lt"/>
                <a:cs typeface="+mn-lt"/>
              </a:rPr>
              <a:t>var car1 = "Saab";</a:t>
            </a:r>
            <a:br>
              <a:rPr lang="en-US" dirty="0">
                <a:ea typeface="+mn-lt"/>
                <a:cs typeface="+mn-lt"/>
              </a:rPr>
            </a:br>
            <a:r>
              <a:rPr lang="en-US">
                <a:ea typeface="+mn-lt"/>
                <a:cs typeface="+mn-lt"/>
              </a:rPr>
              <a:t>var car2 = "Volvo";</a:t>
            </a:r>
            <a:br>
              <a:rPr lang="en-US" dirty="0">
                <a:ea typeface="+mn-lt"/>
                <a:cs typeface="+mn-lt"/>
              </a:rPr>
            </a:br>
            <a:r>
              <a:rPr lang="en-US">
                <a:ea typeface="+mn-lt"/>
                <a:cs typeface="+mn-lt"/>
              </a:rPr>
              <a:t>var car3 = "BMW";</a:t>
            </a:r>
            <a:endParaRPr lang="en-US">
              <a:cs typeface="Calibri" panose="020F0502020204030204"/>
            </a:endParaRPr>
          </a:p>
          <a:p>
            <a:pPr marL="0" indent="0">
              <a:buNone/>
            </a:pPr>
            <a:r>
              <a:rPr lang="en-US">
                <a:ea typeface="+mn-lt"/>
                <a:cs typeface="+mn-lt"/>
              </a:rPr>
              <a:t>However, what if you want to loop through the cars and find a specific one? And what if you had not 3 cars, but 300?</a:t>
            </a:r>
            <a:endParaRPr lang="en-US">
              <a:cs typeface="Calibri" panose="020F0502020204030204"/>
            </a:endParaRPr>
          </a:p>
          <a:p>
            <a:pPr marL="0" indent="0">
              <a:buNone/>
            </a:pPr>
            <a:r>
              <a:rPr lang="en-US">
                <a:ea typeface="+mn-lt"/>
                <a:cs typeface="+mn-lt"/>
              </a:rPr>
              <a:t>The solution is an array!</a:t>
            </a:r>
            <a:endParaRPr lang="en-US">
              <a:cs typeface="Calibri" panose="020F0502020204030204"/>
            </a:endParaRPr>
          </a:p>
          <a:p>
            <a:pPr marL="0" indent="0">
              <a:buNone/>
            </a:pPr>
            <a:r>
              <a:rPr lang="en-US">
                <a:ea typeface="+mn-lt"/>
                <a:cs typeface="+mn-lt"/>
              </a:rPr>
              <a:t>An array can hold many values under a single name, and you can access the values by referring to an index number.</a:t>
            </a:r>
            <a:endParaRPr lang="en-US">
              <a:cs typeface="Calibri" panose="020F0502020204030204"/>
            </a:endParaRPr>
          </a:p>
          <a:p>
            <a:pPr marL="0" indent="0">
              <a:buNone/>
            </a:pPr>
            <a:br>
              <a:rPr lang="en-US" dirty="0"/>
            </a:br>
            <a:endParaRPr lang="en-US" dirty="0">
              <a:cs typeface="Calibri" panose="020F0502020204030204"/>
            </a:endParaRPr>
          </a:p>
        </p:txBody>
      </p:sp>
    </p:spTree>
    <p:extLst>
      <p:ext uri="{BB962C8B-B14F-4D97-AF65-F5344CB8AC3E}">
        <p14:creationId xmlns:p14="http://schemas.microsoft.com/office/powerpoint/2010/main" val="44048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pPr>
              <a:buNone/>
            </a:pPr>
            <a:r>
              <a:rPr lang="en-GB" dirty="0">
                <a:ea typeface="+mn-lt"/>
                <a:cs typeface="+mn-lt"/>
              </a:rPr>
              <a:t>&lt;!DOCTYPE html&gt;</a:t>
            </a:r>
            <a:endParaRPr lang="en-US" dirty="0"/>
          </a:p>
          <a:p>
            <a:pPr>
              <a:buNone/>
            </a:pPr>
            <a:r>
              <a:rPr lang="en-GB" dirty="0">
                <a:ea typeface="+mn-lt"/>
                <a:cs typeface="+mn-lt"/>
              </a:rPr>
              <a:t>&lt;html&gt;</a:t>
            </a:r>
            <a:endParaRPr lang="en-GB" dirty="0"/>
          </a:p>
          <a:p>
            <a:pPr>
              <a:buNone/>
            </a:pPr>
            <a:r>
              <a:rPr lang="en-GB" dirty="0">
                <a:ea typeface="+mn-lt"/>
                <a:cs typeface="+mn-lt"/>
              </a:rPr>
              <a:t>&lt;body&gt;</a:t>
            </a:r>
            <a:endParaRPr lang="en-GB" dirty="0"/>
          </a:p>
          <a:p>
            <a:pPr>
              <a:buNone/>
            </a:pPr>
            <a:endParaRPr lang="en-GB" dirty="0"/>
          </a:p>
          <a:p>
            <a:pPr>
              <a:buNone/>
            </a:pPr>
            <a:r>
              <a:rPr lang="en-GB" dirty="0">
                <a:ea typeface="+mn-lt"/>
                <a:cs typeface="+mn-lt"/>
              </a:rPr>
              <a:t>&lt;h2&gt;JavaScript Arrays&lt;/h2&gt;</a:t>
            </a:r>
            <a:endParaRPr lang="en-GB" dirty="0"/>
          </a:p>
          <a:p>
            <a:pPr>
              <a:buNone/>
            </a:pPr>
            <a:endParaRPr lang="en-GB" dirty="0"/>
          </a:p>
          <a:p>
            <a:pPr>
              <a:buNone/>
            </a:pPr>
            <a:r>
              <a:rPr lang="en-GB" dirty="0">
                <a:ea typeface="+mn-lt"/>
                <a:cs typeface="+mn-lt"/>
              </a:rPr>
              <a:t>&lt;p id="demo"&gt;&lt;/p&gt;</a:t>
            </a:r>
            <a:endParaRPr lang="en-GB" dirty="0"/>
          </a:p>
          <a:p>
            <a:pPr>
              <a:buNone/>
            </a:pPr>
            <a:endParaRPr lang="en-GB" dirty="0"/>
          </a:p>
          <a:p>
            <a:pPr>
              <a:buNone/>
            </a:pPr>
            <a:r>
              <a:rPr lang="en-GB" dirty="0">
                <a:ea typeface="+mn-lt"/>
                <a:cs typeface="+mn-lt"/>
              </a:rPr>
              <a:t>&lt;script&gt;</a:t>
            </a:r>
            <a:endParaRPr lang="en-GB" dirty="0"/>
          </a:p>
          <a:p>
            <a:pPr>
              <a:buNone/>
            </a:pPr>
            <a:r>
              <a:rPr lang="en-GB" dirty="0">
                <a:ea typeface="+mn-lt"/>
                <a:cs typeface="+mn-lt"/>
              </a:rPr>
              <a:t>var cars = ["Saab", "Volvo", "BMW"];</a:t>
            </a:r>
            <a:endParaRPr lang="en-GB" dirty="0"/>
          </a:p>
          <a:p>
            <a:pPr>
              <a:buNone/>
            </a:pPr>
            <a:r>
              <a:rPr lang="en-GB" dirty="0" err="1">
                <a:ea typeface="+mn-lt"/>
                <a:cs typeface="+mn-lt"/>
              </a:rPr>
              <a:t>document.getElementById</a:t>
            </a:r>
            <a:r>
              <a:rPr lang="en-GB" dirty="0">
                <a:ea typeface="+mn-lt"/>
                <a:cs typeface="+mn-lt"/>
              </a:rPr>
              <a:t>("demo").</a:t>
            </a:r>
            <a:r>
              <a:rPr lang="en-GB" dirty="0" err="1">
                <a:ea typeface="+mn-lt"/>
                <a:cs typeface="+mn-lt"/>
              </a:rPr>
              <a:t>innerHTML</a:t>
            </a:r>
            <a:r>
              <a:rPr lang="en-GB" dirty="0">
                <a:ea typeface="+mn-lt"/>
                <a:cs typeface="+mn-lt"/>
              </a:rPr>
              <a:t> = cars;</a:t>
            </a:r>
            <a:endParaRPr lang="en-GB" dirty="0"/>
          </a:p>
          <a:p>
            <a:pPr>
              <a:buNone/>
            </a:pPr>
            <a:r>
              <a:rPr lang="en-GB" dirty="0">
                <a:ea typeface="+mn-lt"/>
                <a:cs typeface="+mn-lt"/>
              </a:rPr>
              <a:t>&lt;/script&gt;</a:t>
            </a:r>
            <a:endParaRPr lang="en-GB" dirty="0"/>
          </a:p>
          <a:p>
            <a:pPr>
              <a:buNone/>
            </a:pPr>
            <a:endParaRPr lang="en-GB" dirty="0"/>
          </a:p>
          <a:p>
            <a:pPr>
              <a:buNone/>
            </a:pPr>
            <a:r>
              <a:rPr lang="en-GB" dirty="0">
                <a:ea typeface="+mn-lt"/>
                <a:cs typeface="+mn-lt"/>
              </a:rPr>
              <a:t>&lt;/body&gt;</a:t>
            </a:r>
            <a:endParaRPr lang="en-GB" dirty="0"/>
          </a:p>
          <a:p>
            <a:pPr>
              <a:buNone/>
            </a:pPr>
            <a:r>
              <a:rPr lang="en-GB" dirty="0">
                <a:ea typeface="+mn-lt"/>
                <a:cs typeface="+mn-lt"/>
              </a:rPr>
              <a:t>&lt;/html&gt;</a:t>
            </a:r>
            <a:endParaRPr lang="en-GB" dirty="0"/>
          </a:p>
        </p:txBody>
      </p:sp>
    </p:spTree>
    <p:extLst>
      <p:ext uri="{BB962C8B-B14F-4D97-AF65-F5344CB8AC3E}">
        <p14:creationId xmlns:p14="http://schemas.microsoft.com/office/powerpoint/2010/main" val="603989892"/>
      </p:ext>
    </p:extLst>
  </p:cSld>
  <p:clrMapOvr>
    <a:masterClrMapping/>
  </p:clrMapOvr>
</p:sld>
</file>

<file path=ppt/theme/theme1.xml><?xml version="1.0" encoding="utf-8"?>
<a:theme xmlns:a="http://schemas.openxmlformats.org/drawingml/2006/main" name="WBL-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BL-Template" id="{4B1E4E74-8B2C-4BC2-B6ED-0F6A2A50F8E5}" vid="{17914F44-36C4-47CD-A5F8-5CC70DDC3D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WBL-Template</Template>
  <TotalTime>18446</TotalTime>
  <Words>6856</Words>
  <Application>Microsoft Office PowerPoint</Application>
  <PresentationFormat>Widescreen</PresentationFormat>
  <Paragraphs>825</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WBL-Template</vt:lpstr>
      <vt:lpstr>Web Development</vt:lpstr>
      <vt:lpstr>JavaScript</vt:lpstr>
      <vt:lpstr>JavaScript</vt:lpstr>
      <vt:lpstr>JavaScript – Try this in VSC and save as js.html</vt:lpstr>
      <vt:lpstr>getElementById()</vt:lpstr>
      <vt:lpstr>Noscript</vt:lpstr>
      <vt:lpstr>Statements</vt:lpstr>
      <vt:lpstr>Arrays</vt:lpstr>
      <vt:lpstr>Arrays</vt:lpstr>
      <vt:lpstr>Access the Elements of an Array</vt:lpstr>
      <vt:lpstr>Arrays – Try this</vt:lpstr>
      <vt:lpstr>Boolean - JavaScript booleans can have one of two values: true or false </vt:lpstr>
      <vt:lpstr>JavaScript Can Validate Numeric Input</vt:lpstr>
      <vt:lpstr>JavaScript Can Validate Text Input</vt:lpstr>
      <vt:lpstr>JavaScript – multiple validation</vt:lpstr>
      <vt:lpstr>JavaScript – change styles</vt:lpstr>
      <vt:lpstr>Event Handlers</vt:lpstr>
      <vt:lpstr>Event Handlers for touch devices</vt:lpstr>
      <vt:lpstr>JavaScript external files</vt:lpstr>
      <vt:lpstr>Variables</vt:lpstr>
      <vt:lpstr>Variables</vt:lpstr>
      <vt:lpstr>Objects</vt:lpstr>
      <vt:lpstr>Objects – Try this – Add model and colour to the output</vt:lpstr>
      <vt:lpstr>Canvas</vt:lpstr>
      <vt:lpstr>Canvas – draw a line</vt:lpstr>
      <vt:lpstr>Canvas – draw a circle</vt:lpstr>
      <vt:lpstr>Canvas – draw text</vt:lpstr>
      <vt:lpstr>Canvas – draw a colour gradient</vt:lpstr>
      <vt:lpstr>SVG – draw a rounded, coloured box</vt:lpstr>
      <vt:lpstr>SVG – draw a logo</vt:lpstr>
      <vt:lpstr>Graphics</vt:lpstr>
      <vt:lpstr>What is Ajax?</vt:lpstr>
      <vt:lpstr>Ajax uses</vt:lpstr>
      <vt:lpstr>Ajax Considerations</vt:lpstr>
      <vt:lpstr>Ajax Considerations</vt:lpstr>
      <vt:lpstr>What is jQuery</vt:lpstr>
      <vt:lpstr>Why jQuery?</vt:lpstr>
      <vt:lpstr>XML</vt:lpstr>
      <vt:lpstr>XML Simplifies</vt:lpstr>
      <vt:lpstr>XML Parsing a text string</vt:lpstr>
      <vt:lpstr>JSON</vt:lpstr>
      <vt:lpstr>XML and JSON</vt:lpstr>
      <vt:lpstr>Comparison</vt:lpstr>
      <vt:lpstr>JSON</vt:lpstr>
      <vt:lpstr>Web browser storage</vt:lpstr>
      <vt:lpstr>local.storage - methods</vt:lpstr>
      <vt:lpstr>local.storage - examples</vt:lpstr>
      <vt:lpstr>session.storage – methods – the same as local.storage</vt:lpstr>
      <vt:lpstr>session.storage and local.storage limitations</vt:lpstr>
      <vt:lpstr>Browser cache</vt:lpstr>
      <vt:lpstr>AppCache – application cache</vt:lpstr>
      <vt:lpstr>Manifest – three sections</vt:lpstr>
      <vt:lpstr>Web Workers</vt:lpstr>
      <vt:lpstr>Web Sockets</vt:lpstr>
      <vt:lpstr>Managing files</vt:lpstr>
      <vt:lpstr>Managing files</vt:lpstr>
      <vt:lpstr>Managing files</vt:lpstr>
      <vt:lpstr>Managing files</vt:lpstr>
      <vt:lpstr>Managing files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Developer Technician</dc:title>
  <dc:creator>Len Shand</dc:creator>
  <cp:lastModifiedBy>Bob Higgie</cp:lastModifiedBy>
  <cp:revision>361</cp:revision>
  <dcterms:created xsi:type="dcterms:W3CDTF">2019-02-18T08:00:34Z</dcterms:created>
  <dcterms:modified xsi:type="dcterms:W3CDTF">2021-06-22T10:10:16Z</dcterms:modified>
</cp:coreProperties>
</file>