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1"/>
  </p:sldMasterIdLst>
  <p:notesMasterIdLst>
    <p:notesMasterId r:id="rId37"/>
  </p:notesMasterIdLst>
  <p:sldIdLst>
    <p:sldId id="257" r:id="rId2"/>
    <p:sldId id="346" r:id="rId3"/>
    <p:sldId id="347" r:id="rId4"/>
    <p:sldId id="365" r:id="rId5"/>
    <p:sldId id="366" r:id="rId6"/>
    <p:sldId id="382" r:id="rId7"/>
    <p:sldId id="379" r:id="rId8"/>
    <p:sldId id="388" r:id="rId9"/>
    <p:sldId id="380" r:id="rId10"/>
    <p:sldId id="381" r:id="rId11"/>
    <p:sldId id="387" r:id="rId12"/>
    <p:sldId id="367" r:id="rId13"/>
    <p:sldId id="368" r:id="rId14"/>
    <p:sldId id="369" r:id="rId15"/>
    <p:sldId id="348" r:id="rId16"/>
    <p:sldId id="371" r:id="rId17"/>
    <p:sldId id="372" r:id="rId18"/>
    <p:sldId id="349" r:id="rId19"/>
    <p:sldId id="350" r:id="rId20"/>
    <p:sldId id="351" r:id="rId21"/>
    <p:sldId id="352" r:id="rId22"/>
    <p:sldId id="353" r:id="rId23"/>
    <p:sldId id="354" r:id="rId24"/>
    <p:sldId id="355" r:id="rId25"/>
    <p:sldId id="356" r:id="rId26"/>
    <p:sldId id="357" r:id="rId27"/>
    <p:sldId id="358" r:id="rId28"/>
    <p:sldId id="359" r:id="rId29"/>
    <p:sldId id="360" r:id="rId30"/>
    <p:sldId id="361" r:id="rId31"/>
    <p:sldId id="362" r:id="rId32"/>
    <p:sldId id="363" r:id="rId33"/>
    <p:sldId id="364" r:id="rId34"/>
    <p:sldId id="389" r:id="rId35"/>
    <p:sldId id="375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392"/>
    <p:restoredTop sz="95196"/>
  </p:normalViewPr>
  <p:slideViewPr>
    <p:cSldViewPr snapToGrid="0" snapToObjects="1">
      <p:cViewPr varScale="1">
        <p:scale>
          <a:sx n="96" d="100"/>
          <a:sy n="96" d="100"/>
        </p:scale>
        <p:origin x="88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EA16AA-C3C9-524C-AA95-1B316E339F06}" type="datetimeFigureOut">
              <a:rPr lang="en-US" smtClean="0"/>
              <a:t>5/28/20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C0B4FF-D04F-0347-9B11-4E87A25C4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182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7527AD4-B57C-44BD-960B-AA8610A0E223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15</a:t>
            </a:fld>
            <a:endParaRPr lang="en-GB" altLang="en-US">
              <a:latin typeface="Arial" charset="0"/>
            </a:endParaRPr>
          </a:p>
        </p:txBody>
      </p:sp>
      <p:sp>
        <p:nvSpPr>
          <p:cNvPr id="450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6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9613" y="4856163"/>
            <a:ext cx="5680075" cy="4602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78261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1B47C98-E85D-4DCD-A34D-05978DBF9018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26</a:t>
            </a:fld>
            <a:endParaRPr lang="en-GB" altLang="en-US">
              <a:latin typeface="Arial" charset="0"/>
            </a:endParaRPr>
          </a:p>
        </p:txBody>
      </p:sp>
      <p:sp>
        <p:nvSpPr>
          <p:cNvPr id="542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9613" y="4856163"/>
            <a:ext cx="5680075" cy="4602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52361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65BA28D-0792-4CDE-AF13-969E1F772222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27</a:t>
            </a:fld>
            <a:endParaRPr lang="en-GB" altLang="en-US">
              <a:latin typeface="Arial" charset="0"/>
            </a:endParaRPr>
          </a:p>
        </p:txBody>
      </p:sp>
      <p:sp>
        <p:nvSpPr>
          <p:cNvPr id="552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30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9613" y="4856163"/>
            <a:ext cx="5680075" cy="4602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33794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83764B5-75C2-44DF-BF80-C3DE3A673DAD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28</a:t>
            </a:fld>
            <a:endParaRPr lang="en-GB" altLang="en-US">
              <a:latin typeface="Arial" charset="0"/>
            </a:endParaRPr>
          </a:p>
        </p:txBody>
      </p:sp>
      <p:sp>
        <p:nvSpPr>
          <p:cNvPr id="563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9613" y="4856163"/>
            <a:ext cx="5680075" cy="4602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81475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D99FEE4-C5BF-4266-A1CD-86852B5F69E3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29</a:t>
            </a:fld>
            <a:endParaRPr lang="en-GB" altLang="en-US">
              <a:latin typeface="Arial" charset="0"/>
            </a:endParaRPr>
          </a:p>
        </p:txBody>
      </p:sp>
      <p:sp>
        <p:nvSpPr>
          <p:cNvPr id="573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9613" y="4856163"/>
            <a:ext cx="5680075" cy="4602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86624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430981A-6B7F-45F0-B417-F164E40F9BEB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30</a:t>
            </a:fld>
            <a:endParaRPr lang="en-GB" altLang="en-US">
              <a:latin typeface="Arial" charset="0"/>
            </a:endParaRPr>
          </a:p>
        </p:txBody>
      </p:sp>
      <p:sp>
        <p:nvSpPr>
          <p:cNvPr id="583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9613" y="4856163"/>
            <a:ext cx="5680075" cy="4602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20248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7842CFB-457D-411D-8931-6914C0C2ACBE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31</a:t>
            </a:fld>
            <a:endParaRPr lang="en-GB" altLang="en-US">
              <a:latin typeface="Arial" charset="0"/>
            </a:endParaRPr>
          </a:p>
        </p:txBody>
      </p:sp>
      <p:sp>
        <p:nvSpPr>
          <p:cNvPr id="593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9613" y="4856163"/>
            <a:ext cx="5680075" cy="4602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98881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0F1BD9B-2379-4C5D-A689-55E2F5601E13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32</a:t>
            </a:fld>
            <a:endParaRPr lang="en-GB" altLang="en-US">
              <a:latin typeface="Arial" charset="0"/>
            </a:endParaRPr>
          </a:p>
        </p:txBody>
      </p:sp>
      <p:sp>
        <p:nvSpPr>
          <p:cNvPr id="604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9613" y="4856163"/>
            <a:ext cx="5680075" cy="4602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91982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1CB4B26-06A8-4E34-9AB3-0E9F84B62E8E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33</a:t>
            </a:fld>
            <a:endParaRPr lang="en-GB" altLang="en-US">
              <a:latin typeface="Arial" charset="0"/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9613" y="4856163"/>
            <a:ext cx="5680075" cy="4602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41488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4970CD3-F5D4-42BC-9421-1B93629AD9C0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18</a:t>
            </a:fld>
            <a:endParaRPr lang="en-GB" altLang="en-US">
              <a:latin typeface="Arial" charset="0"/>
            </a:endParaRPr>
          </a:p>
        </p:txBody>
      </p:sp>
      <p:sp>
        <p:nvSpPr>
          <p:cNvPr id="460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9613" y="4856163"/>
            <a:ext cx="5680075" cy="4602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59109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B8032C6-7110-4AE0-9355-69B7C16EC601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19</a:t>
            </a:fld>
            <a:endParaRPr lang="en-GB" altLang="en-US">
              <a:latin typeface="Arial" charset="0"/>
            </a:endParaRPr>
          </a:p>
        </p:txBody>
      </p:sp>
      <p:sp>
        <p:nvSpPr>
          <p:cNvPr id="471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9613" y="4856163"/>
            <a:ext cx="5680075" cy="4602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43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57E8F85-4713-4A35-8726-6507C25DDE7E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20</a:t>
            </a:fld>
            <a:endParaRPr lang="en-GB" altLang="en-US">
              <a:latin typeface="Arial" charset="0"/>
            </a:endParaRPr>
          </a:p>
        </p:txBody>
      </p:sp>
      <p:sp>
        <p:nvSpPr>
          <p:cNvPr id="481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9613" y="4856163"/>
            <a:ext cx="5680075" cy="4602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4669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393695F-13D3-4943-BB76-46092116CC06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21</a:t>
            </a:fld>
            <a:endParaRPr lang="en-GB" altLang="en-US">
              <a:latin typeface="Arial" charset="0"/>
            </a:endParaRPr>
          </a:p>
        </p:txBody>
      </p:sp>
      <p:sp>
        <p:nvSpPr>
          <p:cNvPr id="491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9613" y="4856163"/>
            <a:ext cx="5680075" cy="4602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23098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FA06D7A-37FC-4ED6-BB41-7F16F16B5215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22</a:t>
            </a:fld>
            <a:endParaRPr lang="en-GB" altLang="en-US">
              <a:latin typeface="Arial" charset="0"/>
            </a:endParaRPr>
          </a:p>
        </p:txBody>
      </p:sp>
      <p:sp>
        <p:nvSpPr>
          <p:cNvPr id="501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8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9613" y="4856163"/>
            <a:ext cx="5680075" cy="4602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88165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1F0BA9E-D590-4900-960C-3D48FE0EC6B8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23</a:t>
            </a:fld>
            <a:endParaRPr lang="en-GB" altLang="en-US">
              <a:latin typeface="Arial" charset="0"/>
            </a:endParaRPr>
          </a:p>
        </p:txBody>
      </p:sp>
      <p:sp>
        <p:nvSpPr>
          <p:cNvPr id="512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9613" y="4856163"/>
            <a:ext cx="5680075" cy="4602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07059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BD06C07-1D41-48C9-91CE-B8B0A830153B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24</a:t>
            </a:fld>
            <a:endParaRPr lang="en-GB" altLang="en-US">
              <a:latin typeface="Arial" charset="0"/>
            </a:endParaRPr>
          </a:p>
        </p:txBody>
      </p:sp>
      <p:sp>
        <p:nvSpPr>
          <p:cNvPr id="522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9613" y="4856163"/>
            <a:ext cx="5680075" cy="4602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07163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A9F618B-6012-4644-8162-20A5D4C491CE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25</a:t>
            </a:fld>
            <a:endParaRPr lang="en-GB" altLang="en-US">
              <a:latin typeface="Arial" charset="0"/>
            </a:endParaRPr>
          </a:p>
        </p:txBody>
      </p:sp>
      <p:sp>
        <p:nvSpPr>
          <p:cNvPr id="532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9613" y="4856163"/>
            <a:ext cx="5680075" cy="4602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4565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68608" y="6237312"/>
            <a:ext cx="50410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580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1FA3F48C-C7C6-4055-9F49-3777875E72AE}" type="datetimeFigureOut">
              <a:rPr lang="en-US" smtClean="0"/>
              <a:t>5/28/20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395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6178E61D-D431-422C-9764-11DAFE33AB63}" type="datetimeFigureOut">
              <a:rPr lang="en-US" smtClean="0"/>
              <a:t>5/28/20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6010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2238"/>
            <a:ext cx="100584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719263"/>
            <a:ext cx="5384800" cy="44116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19263"/>
            <a:ext cx="5384800" cy="44116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54D285-80AA-47F6-A467-26FAECD39E8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62075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822" y="365127"/>
            <a:ext cx="11590421" cy="1325563"/>
          </a:xfrm>
        </p:spPr>
        <p:txBody>
          <a:bodyPr/>
          <a:lstStyle>
            <a:lvl1pPr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822" y="1825625"/>
            <a:ext cx="11590421" cy="493595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42032" y="6396458"/>
            <a:ext cx="461211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999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949" y="1709740"/>
            <a:ext cx="11341769" cy="2852737"/>
          </a:xfrm>
        </p:spPr>
        <p:txBody>
          <a:bodyPr anchor="b"/>
          <a:lstStyle>
            <a:lvl1pPr>
              <a:defRPr sz="450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949" y="4589465"/>
            <a:ext cx="11341769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65569" y="6356352"/>
            <a:ext cx="43714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014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467475" cy="1325563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85507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33475" cy="485507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305675" y="6315578"/>
            <a:ext cx="5334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305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24710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42164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42164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530013" y="6356352"/>
            <a:ext cx="50410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024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579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264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573405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399"/>
            <a:ext cx="3932237" cy="466407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347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363EFA5E-FA76-400D-B3DC-F0BA90E6D107}" type="datetimeFigureOut">
              <a:rPr lang="en-US" smtClean="0"/>
              <a:t>5/28/20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227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895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8568" y="31740"/>
            <a:ext cx="891770" cy="3051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464" y="22313"/>
            <a:ext cx="838200" cy="3352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8" y="31740"/>
            <a:ext cx="420403" cy="53435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6525344"/>
            <a:ext cx="12192000" cy="332656"/>
          </a:xfrm>
          <a:prstGeom prst="rect">
            <a:avLst/>
          </a:prstGeom>
          <a:solidFill>
            <a:srgbClr val="015A2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96600" y="6266473"/>
            <a:ext cx="5041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15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accent1">
              <a:lumMod val="75000"/>
            </a:schemeClr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l" eaLnBrk="1" hangingPunct="1"/>
            <a:r>
              <a:rPr lang="en-GB" altLang="en-US" sz="4400"/>
              <a:t>SQL Basics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GB" altLang="en-US" dirty="0"/>
              <a:t>BCS Programming</a:t>
            </a:r>
          </a:p>
        </p:txBody>
      </p:sp>
    </p:spTree>
    <p:extLst>
      <p:ext uri="{BB962C8B-B14F-4D97-AF65-F5344CB8AC3E}">
        <p14:creationId xmlns:p14="http://schemas.microsoft.com/office/powerpoint/2010/main" val="4009867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560" y="3107010"/>
            <a:ext cx="7458075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SQL Database Tables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1919536" y="2222992"/>
            <a:ext cx="8229600" cy="576262"/>
          </a:xfrm>
        </p:spPr>
        <p:txBody>
          <a:bodyPr>
            <a:normAutofit fontScale="77500" lnSpcReduction="20000"/>
          </a:bodyPr>
          <a:lstStyle/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400" dirty="0"/>
              <a:t>This should be what you get.</a:t>
            </a:r>
          </a:p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400" dirty="0"/>
              <a:t>Click on Go</a:t>
            </a:r>
          </a:p>
        </p:txBody>
      </p:sp>
      <p:sp>
        <p:nvSpPr>
          <p:cNvPr id="3" name="Oval 2"/>
          <p:cNvSpPr/>
          <p:nvPr/>
        </p:nvSpPr>
        <p:spPr>
          <a:xfrm>
            <a:off x="4079776" y="3899098"/>
            <a:ext cx="5688632" cy="2520280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95276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Creating Tables and Populating the Tables</a:t>
            </a:r>
          </a:p>
        </p:txBody>
      </p:sp>
      <p:pic>
        <p:nvPicPr>
          <p:cNvPr id="757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1719" y="2348880"/>
            <a:ext cx="8229600" cy="2782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91545" y="5445224"/>
            <a:ext cx="3150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Continue to add all the sections</a:t>
            </a:r>
          </a:p>
        </p:txBody>
      </p:sp>
    </p:spTree>
    <p:extLst>
      <p:ext uri="{BB962C8B-B14F-4D97-AF65-F5344CB8AC3E}">
        <p14:creationId xmlns:p14="http://schemas.microsoft.com/office/powerpoint/2010/main" val="4053703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8" y="2420888"/>
            <a:ext cx="8716550" cy="2388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Database screen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/>
              <a:t>Click on your database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1703389" y="4941888"/>
            <a:ext cx="1152525" cy="647700"/>
          </a:xfrm>
          <a:prstGeom prst="wedgeRoundRectCallout">
            <a:avLst>
              <a:gd name="adj1" fmla="val 141587"/>
              <a:gd name="adj2" fmla="val -279191"/>
              <a:gd name="adj3" fmla="val 16667"/>
            </a:avLst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Tables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4656138" y="6021388"/>
            <a:ext cx="1511300" cy="647700"/>
          </a:xfrm>
          <a:prstGeom prst="wedgeRoundRectCallout">
            <a:avLst>
              <a:gd name="adj1" fmla="val -20971"/>
              <a:gd name="adj2" fmla="val -440687"/>
              <a:gd name="adj3" fmla="val 16667"/>
            </a:avLst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Structure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3359151" y="6021388"/>
            <a:ext cx="1152525" cy="647700"/>
          </a:xfrm>
          <a:prstGeom prst="wedgeRoundRectCallout">
            <a:avLst>
              <a:gd name="adj1" fmla="val 67958"/>
              <a:gd name="adj2" fmla="val -444086"/>
              <a:gd name="adj3" fmla="val 16667"/>
            </a:avLst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Browse</a:t>
            </a:r>
          </a:p>
        </p:txBody>
      </p:sp>
    </p:spTree>
    <p:extLst>
      <p:ext uri="{BB962C8B-B14F-4D97-AF65-F5344CB8AC3E}">
        <p14:creationId xmlns:p14="http://schemas.microsoft.com/office/powerpoint/2010/main" val="25711767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Structure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/>
              <a:t>Click on the structure button </a:t>
            </a:r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529" y="2924944"/>
            <a:ext cx="8172031" cy="2085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79705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Content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/>
              <a:t>Click on the browse button</a:t>
            </a:r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4241" y="2951689"/>
            <a:ext cx="7989888" cy="298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01170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z="3200"/>
              <a:t>SQL Queries</a:t>
            </a:r>
          </a:p>
        </p:txBody>
      </p:sp>
      <p:sp>
        <p:nvSpPr>
          <p:cNvPr id="17411" name="Rectangle 2"/>
          <p:cNvSpPr>
            <a:spLocks noGrp="1" noChangeArrowheads="1"/>
          </p:cNvSpPr>
          <p:nvPr>
            <p:ph idx="1"/>
          </p:nvPr>
        </p:nvSpPr>
        <p:spPr>
          <a:xfrm>
            <a:off x="2036355" y="2060848"/>
            <a:ext cx="7210396" cy="1008112"/>
          </a:xfrm>
        </p:spPr>
        <p:txBody>
          <a:bodyPr/>
          <a:lstStyle/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000" dirty="0"/>
              <a:t>With SQL, we can query a database and have a result set returned. </a:t>
            </a:r>
          </a:p>
          <a:p>
            <a:pPr marL="341313" indent="-341313">
              <a:spcBef>
                <a:spcPts val="5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000" dirty="0"/>
              <a:t>	SELECT * FROM  books </a:t>
            </a: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355" y="3284984"/>
            <a:ext cx="8293100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91132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Edit a query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2034241" y="2336873"/>
            <a:ext cx="7210396" cy="4404495"/>
          </a:xfrm>
        </p:spPr>
        <p:txBody>
          <a:bodyPr>
            <a:normAutofit/>
          </a:bodyPr>
          <a:lstStyle/>
          <a:p>
            <a:r>
              <a:rPr lang="en-GB" altLang="en-US" dirty="0"/>
              <a:t>To edit a query press Edit</a:t>
            </a:r>
            <a:br>
              <a:rPr lang="en-GB" altLang="en-US" dirty="0"/>
            </a:br>
            <a:br>
              <a:rPr lang="en-GB" altLang="en-US" dirty="0"/>
            </a:br>
            <a:br>
              <a:rPr lang="en-GB" altLang="en-US" dirty="0"/>
            </a:br>
            <a:br>
              <a:rPr lang="en-GB" altLang="en-US" dirty="0"/>
            </a:br>
            <a:br>
              <a:rPr lang="en-GB" altLang="en-US" dirty="0"/>
            </a:br>
            <a:br>
              <a:rPr lang="en-GB" altLang="en-US" dirty="0"/>
            </a:br>
            <a:br>
              <a:rPr lang="en-GB" altLang="en-US" dirty="0"/>
            </a:br>
            <a:endParaRPr lang="en-GB" altLang="en-US" dirty="0"/>
          </a:p>
          <a:p>
            <a:endParaRPr lang="en-GB" altLang="en-US" dirty="0"/>
          </a:p>
          <a:p>
            <a:endParaRPr lang="en-GB" altLang="en-US" dirty="0"/>
          </a:p>
          <a:p>
            <a:r>
              <a:rPr lang="en-GB" altLang="en-US" dirty="0"/>
              <a:t>This opens a separate window</a:t>
            </a:r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537" y="2996952"/>
            <a:ext cx="7896225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5735960" y="2708920"/>
            <a:ext cx="2088232" cy="108012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09678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Query window</a:t>
            </a: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593" y="2348880"/>
            <a:ext cx="7145579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30401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ChangeArrowheads="1"/>
          </p:cNvSpPr>
          <p:nvPr>
            <p:ph type="title"/>
          </p:nvPr>
        </p:nvSpPr>
        <p:spPr>
          <a:xfrm>
            <a:off x="1728281" y="751293"/>
            <a:ext cx="8229600" cy="1143000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/>
              <a:t>The SQL SELECT Statement</a:t>
            </a:r>
          </a:p>
        </p:txBody>
      </p:sp>
      <p:sp>
        <p:nvSpPr>
          <p:cNvPr id="20483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41313" indent="-341313"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en-US" b="1"/>
          </a:p>
          <a:p>
            <a:pPr marL="341313" indent="-341313"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400"/>
              <a:t>The SELECT statement is used to select data from a table. The tabular result is stored in a result table (called the result-set).</a:t>
            </a:r>
          </a:p>
          <a:p>
            <a:pPr marL="341313" indent="-341313"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400" b="1"/>
              <a:t>Syntax</a:t>
            </a:r>
          </a:p>
          <a:p>
            <a:pPr marL="341313" indent="-341313"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400"/>
              <a:t>SELECT column_name(s) FROM table_name  </a:t>
            </a:r>
            <a:br>
              <a:rPr lang="en-GB" altLang="en-US" sz="2400"/>
            </a:br>
            <a:endParaRPr lang="en-GB" altLang="en-US" sz="2400"/>
          </a:p>
          <a:p>
            <a:pPr marL="341313" indent="-341313"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400" b="1"/>
              <a:t>Note:</a:t>
            </a:r>
            <a:r>
              <a:rPr lang="en-GB" altLang="en-US" sz="2400"/>
              <a:t> SQL statements are not case sensitive. SELECT is the same as select.</a:t>
            </a:r>
          </a:p>
        </p:txBody>
      </p:sp>
    </p:spTree>
    <p:extLst>
      <p:ext uri="{BB962C8B-B14F-4D97-AF65-F5344CB8AC3E}">
        <p14:creationId xmlns:p14="http://schemas.microsoft.com/office/powerpoint/2010/main" val="205952852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ChangeArrowheads="1"/>
          </p:cNvSpPr>
          <p:nvPr>
            <p:ph type="title"/>
          </p:nvPr>
        </p:nvSpPr>
        <p:spPr>
          <a:xfrm>
            <a:off x="1786647" y="741566"/>
            <a:ext cx="8229600" cy="1143000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/>
              <a:t>SQL SELECT Example</a:t>
            </a:r>
          </a:p>
        </p:txBody>
      </p:sp>
      <p:sp>
        <p:nvSpPr>
          <p:cNvPr id="21507" name="Rectangle 2"/>
          <p:cNvSpPr>
            <a:spLocks noGrp="1" noChangeArrowheads="1"/>
          </p:cNvSpPr>
          <p:nvPr>
            <p:ph idx="1"/>
          </p:nvPr>
        </p:nvSpPr>
        <p:spPr>
          <a:xfrm>
            <a:off x="2004238" y="2132856"/>
            <a:ext cx="7210396" cy="359931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0995" indent="-340995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000" dirty="0"/>
              <a:t>To select the content of columns named “</a:t>
            </a:r>
            <a:r>
              <a:rPr lang="en-GB" altLang="en-US" sz="2000" dirty="0" err="1"/>
              <a:t>lastname</a:t>
            </a:r>
            <a:r>
              <a:rPr lang="en-GB" altLang="en-US" sz="2000" dirty="0"/>
              <a:t>" and “</a:t>
            </a:r>
            <a:r>
              <a:rPr lang="en-GB" altLang="en-US" sz="2000" dirty="0" err="1"/>
              <a:t>firstname</a:t>
            </a:r>
            <a:r>
              <a:rPr lang="en-GB" altLang="en-US" sz="2000" dirty="0"/>
              <a:t>", from the database table called “borrower", use a SELECT statement like this:</a:t>
            </a:r>
            <a:endParaRPr lang="en-US"/>
          </a:p>
          <a:p>
            <a:pPr marL="340995" indent="-340995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en-US" sz="2000" dirty="0"/>
          </a:p>
          <a:p>
            <a:pPr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000" dirty="0"/>
              <a:t>SELECT </a:t>
            </a:r>
            <a:r>
              <a:rPr lang="en-GB" altLang="en-US" sz="2000" dirty="0" err="1"/>
              <a:t>lastname</a:t>
            </a:r>
            <a:r>
              <a:rPr lang="en-GB" altLang="en-US" sz="2000" dirty="0"/>
              <a:t>, </a:t>
            </a:r>
            <a:r>
              <a:rPr lang="en-GB" altLang="en-US" sz="2000" dirty="0" err="1"/>
              <a:t>firstname</a:t>
            </a:r>
            <a:r>
              <a:rPr lang="en-GB" altLang="en-US" sz="2000" dirty="0"/>
              <a:t> FROM borrower</a:t>
            </a:r>
          </a:p>
          <a:p>
            <a:pPr marL="340995" indent="-340995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en-US" sz="2400" b="1" dirty="0"/>
          </a:p>
          <a:p>
            <a:pPr marL="340995" indent="-340995">
              <a:spcBef>
                <a:spcPts val="6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en-US" sz="2400" b="1" dirty="0"/>
          </a:p>
        </p:txBody>
      </p:sp>
      <p:pic>
        <p:nvPicPr>
          <p:cNvPr id="2150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3518" y="2946532"/>
            <a:ext cx="1800225" cy="311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95158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SQL Database Tables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altLang="en-US" sz="2400" dirty="0"/>
              <a:t>This tutorial uses a </a:t>
            </a:r>
            <a:r>
              <a:rPr lang="en-GB" altLang="en-US" sz="2400" dirty="0" err="1"/>
              <a:t>MySql</a:t>
            </a:r>
            <a:r>
              <a:rPr lang="en-GB" altLang="en-US" sz="2400" dirty="0"/>
              <a:t> database which you need to create in your hosting area.</a:t>
            </a:r>
          </a:p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altLang="en-US" sz="2400" dirty="0"/>
          </a:p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altLang="en-US" sz="2400" dirty="0"/>
              <a:t>To do this we need to use </a:t>
            </a:r>
            <a:r>
              <a:rPr lang="en-GB" altLang="en-US" sz="2400" dirty="0" err="1"/>
              <a:t>phpMyAdmin</a:t>
            </a:r>
            <a:r>
              <a:rPr lang="en-GB" altLang="en-US" sz="2400" dirty="0"/>
              <a:t>.</a:t>
            </a:r>
          </a:p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altLang="en-US" sz="2400" dirty="0" err="1"/>
              <a:t>PHPMyAdmin</a:t>
            </a:r>
            <a:r>
              <a:rPr lang="en-GB" altLang="en-US" sz="2400" dirty="0"/>
              <a:t> is accessed using a browser on the client by using the </a:t>
            </a:r>
            <a:r>
              <a:rPr lang="en-GB" altLang="en-US" sz="2400" dirty="0" err="1"/>
              <a:t>url</a:t>
            </a:r>
            <a:r>
              <a:rPr lang="en-GB" altLang="en-US" sz="2400" dirty="0"/>
              <a:t> given to you.</a:t>
            </a:r>
          </a:p>
          <a:p>
            <a:pPr marL="0" indent="0">
              <a:spcBef>
                <a:spcPts val="5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altLang="en-US" sz="2400" dirty="0"/>
          </a:p>
          <a:p>
            <a:pPr marL="0" indent="0">
              <a:spcBef>
                <a:spcPts val="5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altLang="en-US" sz="2400" dirty="0"/>
              <a:t>Demo </a:t>
            </a:r>
            <a:r>
              <a:rPr lang="en-GB" altLang="en-US" sz="2400" dirty="0" err="1"/>
              <a:t>PHPMyAdmin</a:t>
            </a:r>
            <a:endParaRPr lang="en-GB" altLang="en-US" sz="2400" dirty="0"/>
          </a:p>
          <a:p>
            <a:pPr marL="0" indent="0">
              <a:spcBef>
                <a:spcPts val="5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altLang="en-US" sz="2400" dirty="0"/>
          </a:p>
          <a:p>
            <a:pPr marL="0" indent="0">
              <a:spcBef>
                <a:spcPts val="5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5938053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Grp="1" noChangeArrowheads="1"/>
          </p:cNvSpPr>
          <p:nvPr>
            <p:ph type="title"/>
          </p:nvPr>
        </p:nvSpPr>
        <p:spPr>
          <a:xfrm>
            <a:off x="1854740" y="712383"/>
            <a:ext cx="8229600" cy="1143000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z="3600"/>
              <a:t>The SELECT DISTINCT Statement</a:t>
            </a:r>
          </a:p>
        </p:txBody>
      </p:sp>
      <p:sp>
        <p:nvSpPr>
          <p:cNvPr id="22531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000" dirty="0"/>
              <a:t>The DISTINCT keyword is used to return only distinct (different) values.</a:t>
            </a:r>
          </a:p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000" dirty="0"/>
              <a:t>The SELECT statement returns information from table columns. But what if we only want to select distinct elements?</a:t>
            </a:r>
          </a:p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000" dirty="0"/>
              <a:t>With SQL, all we need to do is to add a DISTINCT keyword to the SELECT statement:</a:t>
            </a:r>
            <a:br>
              <a:rPr lang="en-GB" altLang="en-US" sz="2000" dirty="0"/>
            </a:br>
            <a:endParaRPr lang="en-GB" altLang="en-US" sz="2000" dirty="0"/>
          </a:p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000" b="1" dirty="0"/>
              <a:t>Syntax</a:t>
            </a:r>
          </a:p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000" dirty="0"/>
              <a:t>SELECT DISTINCT </a:t>
            </a:r>
            <a:r>
              <a:rPr lang="en-GB" altLang="en-US" sz="2000" dirty="0" err="1"/>
              <a:t>column_name</a:t>
            </a:r>
            <a:r>
              <a:rPr lang="en-GB" altLang="en-US" sz="2000" dirty="0"/>
              <a:t>(s) FROM </a:t>
            </a:r>
            <a:r>
              <a:rPr lang="en-GB" altLang="en-US" sz="2000" dirty="0" err="1"/>
              <a:t>table_name</a:t>
            </a:r>
            <a:endParaRPr lang="en-GB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3693580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/>
              <a:t>Using the DISTINCT keyword</a:t>
            </a:r>
          </a:p>
        </p:txBody>
      </p:sp>
      <p:sp>
        <p:nvSpPr>
          <p:cNvPr id="23555" name="Rectangle 2"/>
          <p:cNvSpPr>
            <a:spLocks noGrp="1" noChangeArrowheads="1"/>
          </p:cNvSpPr>
          <p:nvPr>
            <p:ph sz="half" idx="1"/>
          </p:nvPr>
        </p:nvSpPr>
        <p:spPr>
          <a:xfrm>
            <a:off x="1565443" y="2317408"/>
            <a:ext cx="3523769" cy="3599316"/>
          </a:xfrm>
        </p:spPr>
        <p:txBody>
          <a:bodyPr/>
          <a:lstStyle/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000" dirty="0"/>
              <a:t>To select ALL values from the column named “address2" we use a SELECT statement</a:t>
            </a:r>
          </a:p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000" dirty="0"/>
              <a:t>	SELECT address2 FROM borrower </a:t>
            </a:r>
            <a:br>
              <a:rPr lang="en-GB" altLang="en-US" sz="2000" b="1" dirty="0"/>
            </a:br>
            <a:endParaRPr lang="en-GB" altLang="en-US" sz="2000" b="1" dirty="0"/>
          </a:p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en-US" sz="2000" b="1" dirty="0"/>
          </a:p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1600" dirty="0"/>
              <a:t>Note that “</a:t>
            </a:r>
            <a:r>
              <a:rPr lang="en-GB" altLang="en-US" sz="1600" dirty="0" err="1"/>
              <a:t>Molden</a:t>
            </a:r>
            <a:r>
              <a:rPr lang="en-GB" altLang="en-US" sz="1600" dirty="0"/>
              <a:t> and “</a:t>
            </a:r>
            <a:r>
              <a:rPr lang="en-GB" altLang="en-US" sz="1600" dirty="0" err="1"/>
              <a:t>Highcliffe</a:t>
            </a:r>
            <a:r>
              <a:rPr lang="en-GB" altLang="en-US" sz="1600" dirty="0"/>
              <a:t>" are listed more than once.</a:t>
            </a:r>
            <a:endParaRPr lang="en-GB" altLang="en-US" sz="2000" dirty="0"/>
          </a:p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en-US" sz="2000" dirty="0"/>
          </a:p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en-US" sz="2000" dirty="0"/>
          </a:p>
        </p:txBody>
      </p:sp>
      <p:sp>
        <p:nvSpPr>
          <p:cNvPr id="23556" name="Content Placeholder 8"/>
          <p:cNvSpPr>
            <a:spLocks noGrp="1"/>
          </p:cNvSpPr>
          <p:nvPr>
            <p:ph sz="half" idx="2"/>
          </p:nvPr>
        </p:nvSpPr>
        <p:spPr>
          <a:xfrm>
            <a:off x="6816080" y="2336873"/>
            <a:ext cx="3525044" cy="3599316"/>
          </a:xfrm>
        </p:spPr>
        <p:txBody>
          <a:bodyPr/>
          <a:lstStyle/>
          <a:p>
            <a:pPr marL="0" indent="0"/>
            <a:r>
              <a:rPr lang="en-GB" altLang="en-US" sz="2000" dirty="0"/>
              <a:t>To select only DIFFERENT values from the column named “address2" we use a SELECT DISTINCT statement</a:t>
            </a:r>
            <a:br>
              <a:rPr lang="en-GB" altLang="en-US" sz="2000" dirty="0"/>
            </a:br>
            <a:r>
              <a:rPr lang="en-GB" altLang="en-US" sz="2000" dirty="0"/>
              <a:t>SELECT DISTINCT address2 FROM borrower</a:t>
            </a:r>
          </a:p>
          <a:p>
            <a:pPr marL="0" indent="0"/>
            <a:endParaRPr lang="en-GB" altLang="en-US" dirty="0"/>
          </a:p>
        </p:txBody>
      </p:sp>
      <p:pic>
        <p:nvPicPr>
          <p:cNvPr id="2355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7477" y="3789041"/>
            <a:ext cx="923925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1250" y="3907365"/>
            <a:ext cx="866775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21982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/>
              <a:t>The WHERE Clause</a:t>
            </a:r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981201" y="1600200"/>
            <a:ext cx="7859713" cy="1684338"/>
          </a:xfrm>
        </p:spPr>
        <p:txBody>
          <a:bodyPr/>
          <a:lstStyle/>
          <a:p>
            <a:pPr indent="-341313">
              <a:spcBef>
                <a:spcPts val="450"/>
              </a:spcBef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altLang="en-US" sz="1800"/>
              <a:t>To conditionally select data from a table, a WHERE clause can be added to the SELECT statement.</a:t>
            </a:r>
          </a:p>
          <a:p>
            <a:pPr indent="-341313">
              <a:spcBef>
                <a:spcPts val="45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altLang="en-US" sz="1800" b="1"/>
              <a:t>Syntax</a:t>
            </a:r>
          </a:p>
          <a:p>
            <a:pPr indent="-341313">
              <a:spcBef>
                <a:spcPts val="45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altLang="en-US" sz="1800"/>
              <a:t>SELECT column FROM table WHERE column operator value</a:t>
            </a:r>
          </a:p>
        </p:txBody>
      </p:sp>
    </p:spTree>
    <p:extLst>
      <p:ext uri="{BB962C8B-B14F-4D97-AF65-F5344CB8AC3E}">
        <p14:creationId xmlns:p14="http://schemas.microsoft.com/office/powerpoint/2010/main" val="27073742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/>
              <a:t>Using the WHERE Clause</a:t>
            </a:r>
          </a:p>
        </p:txBody>
      </p:sp>
      <p:sp>
        <p:nvSpPr>
          <p:cNvPr id="25603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000"/>
              <a:t>To select only the persons living in the city “Perth", we add a WHERE clause to the SELECT statement: </a:t>
            </a:r>
          </a:p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en-US" sz="2000"/>
          </a:p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000"/>
              <a:t>	SELECT lastname FROM borrower WHERE address2 = "Perth"</a:t>
            </a:r>
          </a:p>
          <a:p>
            <a:pPr marL="341313" indent="-341313">
              <a:spcBef>
                <a:spcPts val="5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en-US" sz="2000"/>
          </a:p>
        </p:txBody>
      </p:sp>
      <p:pic>
        <p:nvPicPr>
          <p:cNvPr id="2560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696" y="4365104"/>
            <a:ext cx="6477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654123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/>
              <a:t>Using Quotes</a:t>
            </a:r>
          </a:p>
        </p:txBody>
      </p:sp>
      <p:sp>
        <p:nvSpPr>
          <p:cNvPr id="26627" name="Rectangle 2"/>
          <p:cNvSpPr>
            <a:spLocks noGrp="1" noChangeArrowheads="1"/>
          </p:cNvSpPr>
          <p:nvPr>
            <p:ph idx="1"/>
          </p:nvPr>
        </p:nvSpPr>
        <p:spPr>
          <a:xfrm>
            <a:off x="1970294" y="2708920"/>
            <a:ext cx="8229600" cy="3196952"/>
          </a:xfrm>
        </p:spPr>
        <p:txBody>
          <a:bodyPr/>
          <a:lstStyle/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000" dirty="0"/>
              <a:t>Note that we have used single quotes around the conditional values in the examples.</a:t>
            </a:r>
          </a:p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000" dirty="0"/>
              <a:t>SQL uses single quotes around text values (most database systems will also accept double quotes). Numeric values should not be enclosed in quotes.</a:t>
            </a:r>
          </a:p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000" dirty="0"/>
              <a:t>For text values:</a:t>
            </a:r>
          </a:p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000" dirty="0"/>
              <a:t>This is correct: SELECT </a:t>
            </a:r>
            <a:r>
              <a:rPr lang="en-GB" altLang="en-US" sz="2000" dirty="0" err="1"/>
              <a:t>lastname</a:t>
            </a:r>
            <a:r>
              <a:rPr lang="en-GB" altLang="en-US" sz="2000" dirty="0"/>
              <a:t> FROM borrower WHERE </a:t>
            </a:r>
            <a:r>
              <a:rPr lang="en-GB" altLang="en-US" sz="2000" dirty="0" err="1"/>
              <a:t>firstname</a:t>
            </a:r>
            <a:r>
              <a:rPr lang="en-GB" altLang="en-US" sz="2000" dirty="0"/>
              <a:t>=‘Frank‘</a:t>
            </a:r>
          </a:p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000" dirty="0"/>
              <a:t>This is wrong: SELECT </a:t>
            </a:r>
            <a:r>
              <a:rPr lang="en-GB" altLang="en-US" sz="2000" dirty="0" err="1"/>
              <a:t>lastname</a:t>
            </a:r>
            <a:r>
              <a:rPr lang="en-GB" altLang="en-US" sz="2000" dirty="0"/>
              <a:t> FROM borrower WHERE </a:t>
            </a:r>
            <a:r>
              <a:rPr lang="en-GB" altLang="en-US" sz="2000" dirty="0" err="1"/>
              <a:t>firstname</a:t>
            </a:r>
            <a:r>
              <a:rPr lang="en-GB" altLang="en-US" sz="2000" dirty="0"/>
              <a:t>=Frank</a:t>
            </a:r>
          </a:p>
        </p:txBody>
      </p:sp>
    </p:spTree>
    <p:extLst>
      <p:ext uri="{BB962C8B-B14F-4D97-AF65-F5344CB8AC3E}">
        <p14:creationId xmlns:p14="http://schemas.microsoft.com/office/powerpoint/2010/main" val="17058927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/>
              <a:t>The LIKE Condition</a:t>
            </a:r>
          </a:p>
        </p:txBody>
      </p:sp>
      <p:sp>
        <p:nvSpPr>
          <p:cNvPr id="27651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41313" indent="-341313"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en-US" b="1"/>
          </a:p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000"/>
              <a:t>The LIKE condition is used to specify a search for a pattern in a column. </a:t>
            </a:r>
          </a:p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000" b="1"/>
              <a:t>Syntax</a:t>
            </a:r>
          </a:p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000"/>
              <a:t>SELECT column FROM table WHERE column LIKE pattern</a:t>
            </a:r>
            <a:br>
              <a:rPr lang="en-GB" altLang="en-US" sz="2000"/>
            </a:br>
            <a:endParaRPr lang="en-GB" altLang="en-US" sz="2000"/>
          </a:p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000"/>
              <a:t>A "%" sign can be used to define wildcards (missing letters in the pattern) both before and after the pattern.</a:t>
            </a:r>
          </a:p>
        </p:txBody>
      </p:sp>
    </p:spTree>
    <p:extLst>
      <p:ext uri="{BB962C8B-B14F-4D97-AF65-F5344CB8AC3E}">
        <p14:creationId xmlns:p14="http://schemas.microsoft.com/office/powerpoint/2010/main" val="96950251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/>
              <a:t>Using LIKE</a:t>
            </a:r>
          </a:p>
        </p:txBody>
      </p:sp>
      <p:sp>
        <p:nvSpPr>
          <p:cNvPr id="28675" name="Content Placeholder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altLang="en-US" sz="2400" dirty="0"/>
              <a:t>SELECT </a:t>
            </a:r>
            <a:r>
              <a:rPr lang="en-GB" altLang="en-US" sz="2400" dirty="0" err="1"/>
              <a:t>firstname</a:t>
            </a:r>
            <a:r>
              <a:rPr lang="en-GB" altLang="en-US" sz="2400" dirty="0"/>
              <a:t>, postcode FROM borrower WHERE  </a:t>
            </a:r>
            <a:r>
              <a:rPr lang="en-GB" altLang="en-US" sz="2400" dirty="0" err="1"/>
              <a:t>firstname</a:t>
            </a:r>
            <a:r>
              <a:rPr lang="en-GB" altLang="en-US" sz="2400" dirty="0"/>
              <a:t> LIKE "f%“</a:t>
            </a:r>
          </a:p>
          <a:p>
            <a:pPr eaLnBrk="1" hangingPunct="1"/>
            <a:endParaRPr lang="en-GB" altLang="en-US" sz="2400" dirty="0"/>
          </a:p>
          <a:p>
            <a:pPr eaLnBrk="1" hangingPunct="1"/>
            <a:r>
              <a:rPr lang="en-GB" altLang="en-US" sz="2400" dirty="0"/>
              <a:t>SELECT </a:t>
            </a:r>
            <a:r>
              <a:rPr lang="en-GB" altLang="en-US" sz="2400" dirty="0" err="1"/>
              <a:t>lastname</a:t>
            </a:r>
            <a:r>
              <a:rPr lang="en-GB" altLang="en-US" sz="2400" dirty="0"/>
              <a:t>, postcode FROM borrower WHERE </a:t>
            </a:r>
            <a:r>
              <a:rPr lang="en-GB" altLang="en-US" sz="2400" dirty="0" err="1"/>
              <a:t>lastname</a:t>
            </a:r>
            <a:r>
              <a:rPr lang="en-GB" altLang="en-US" sz="2400" dirty="0"/>
              <a:t> LIKE "%r</a:t>
            </a:r>
          </a:p>
          <a:p>
            <a:pPr eaLnBrk="1" hangingPunct="1"/>
            <a:endParaRPr lang="en-GB" altLang="en-US" sz="2400" dirty="0"/>
          </a:p>
          <a:p>
            <a:pPr eaLnBrk="1" hangingPunct="1"/>
            <a:endParaRPr lang="en-GB" altLang="en-US" sz="2400" dirty="0"/>
          </a:p>
          <a:p>
            <a:pPr eaLnBrk="1" hangingPunct="1"/>
            <a:r>
              <a:rPr lang="en-GB" altLang="en-US" sz="2400" dirty="0"/>
              <a:t>SELECT </a:t>
            </a:r>
            <a:r>
              <a:rPr lang="en-GB" altLang="en-US" sz="2400" dirty="0" err="1"/>
              <a:t>lastname</a:t>
            </a:r>
            <a:r>
              <a:rPr lang="en-GB" altLang="en-US" sz="2400" dirty="0"/>
              <a:t>, postcode FROM borrower WHERE </a:t>
            </a:r>
            <a:r>
              <a:rPr lang="en-GB" altLang="en-US" sz="2400" dirty="0" err="1"/>
              <a:t>lastname</a:t>
            </a:r>
            <a:r>
              <a:rPr lang="en-GB" altLang="en-US" sz="2400" dirty="0"/>
              <a:t> LIKE "%v%"</a:t>
            </a:r>
          </a:p>
        </p:txBody>
      </p:sp>
      <p:pic>
        <p:nvPicPr>
          <p:cNvPr id="2867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305" y="2336873"/>
            <a:ext cx="13239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6419" y="3573016"/>
            <a:ext cx="133350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6420" y="5147297"/>
            <a:ext cx="128587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75941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/>
              <a:t>The INSERT INTO Statement</a:t>
            </a:r>
          </a:p>
        </p:txBody>
      </p:sp>
      <p:sp>
        <p:nvSpPr>
          <p:cNvPr id="29699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41313" indent="-341313"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en-US" b="1"/>
          </a:p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000"/>
              <a:t>The INSERT INTO statement is used to insert new rows into a table.</a:t>
            </a:r>
          </a:p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000" b="1"/>
              <a:t>Syntax</a:t>
            </a:r>
          </a:p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000"/>
              <a:t>INSERT INTO table_name</a:t>
            </a:r>
            <a:r>
              <a:rPr lang="en-GB" altLang="en-US" sz="2000" i="1"/>
              <a:t> </a:t>
            </a:r>
            <a:r>
              <a:rPr lang="en-GB" altLang="en-US" sz="2000"/>
              <a:t>VALUES (value1, value2,....)</a:t>
            </a:r>
            <a:br>
              <a:rPr lang="en-GB" altLang="en-US" sz="2000"/>
            </a:br>
            <a:endParaRPr lang="en-GB" altLang="en-US" sz="2000"/>
          </a:p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000"/>
              <a:t>You can also specify the columns for which you want to insert data:</a:t>
            </a:r>
          </a:p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000"/>
              <a:t>INSERT INTO table_name (column1, column2,...) VALUES (value1, value2,....)</a:t>
            </a:r>
          </a:p>
        </p:txBody>
      </p:sp>
    </p:spTree>
    <p:extLst>
      <p:ext uri="{BB962C8B-B14F-4D97-AF65-F5344CB8AC3E}">
        <p14:creationId xmlns:p14="http://schemas.microsoft.com/office/powerpoint/2010/main" val="11322516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/>
              <a:t>Insert a New Row</a:t>
            </a:r>
          </a:p>
        </p:txBody>
      </p:sp>
      <p:sp>
        <p:nvSpPr>
          <p:cNvPr id="30723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400" dirty="0"/>
              <a:t>INSERT INTO borrower VALUES (40, "Mr", "James", "Joyce", "22 Parnell Street", "</a:t>
            </a:r>
            <a:r>
              <a:rPr lang="en-GB" altLang="en-US" sz="2400" dirty="0" err="1"/>
              <a:t>Spennymoor</a:t>
            </a:r>
            <a:r>
              <a:rPr lang="en-GB" altLang="en-US" sz="2400" dirty="0"/>
              <a:t>", "NW22 4ED", "1947-06-23", "M")</a:t>
            </a:r>
            <a:br>
              <a:rPr lang="en-GB" altLang="en-US" dirty="0"/>
            </a:br>
            <a:endParaRPr lang="en-GB" altLang="en-US" dirty="0"/>
          </a:p>
        </p:txBody>
      </p:sp>
      <p:pic>
        <p:nvPicPr>
          <p:cNvPr id="3072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887" y="3717033"/>
            <a:ext cx="676275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40333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Grp="1" noChangeArrowheads="1"/>
          </p:cNvSpPr>
          <p:nvPr>
            <p:ph type="title"/>
          </p:nvPr>
        </p:nvSpPr>
        <p:spPr>
          <a:xfrm>
            <a:off x="1981201" y="274638"/>
            <a:ext cx="7427913" cy="1143000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z="3600"/>
              <a:t>Insert Data in Specified Columns</a:t>
            </a:r>
          </a:p>
        </p:txBody>
      </p:sp>
      <p:sp>
        <p:nvSpPr>
          <p:cNvPr id="31747" name="Text Box 4"/>
          <p:cNvSpPr txBox="1">
            <a:spLocks noChangeArrowheads="1"/>
          </p:cNvSpPr>
          <p:nvPr/>
        </p:nvSpPr>
        <p:spPr bwMode="auto">
          <a:xfrm>
            <a:off x="2979739" y="4313239"/>
            <a:ext cx="49164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31748" name="Text Box 5"/>
          <p:cNvSpPr txBox="1">
            <a:spLocks noChangeArrowheads="1"/>
          </p:cNvSpPr>
          <p:nvPr/>
        </p:nvSpPr>
        <p:spPr bwMode="auto">
          <a:xfrm>
            <a:off x="1961611" y="1988840"/>
            <a:ext cx="7991475" cy="433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1250"/>
              </a:spcBef>
              <a:buClrTx/>
              <a:buNone/>
            </a:pPr>
            <a:r>
              <a:rPr lang="en-GB" altLang="en-US" sz="2000" dirty="0"/>
              <a:t>INSERT INTO borrower (</a:t>
            </a:r>
            <a:r>
              <a:rPr lang="en-GB" altLang="en-US" sz="2000" dirty="0" err="1"/>
              <a:t>borrowerid</a:t>
            </a:r>
            <a:r>
              <a:rPr lang="en-GB" altLang="en-US" sz="2000" dirty="0"/>
              <a:t>, title, </a:t>
            </a:r>
            <a:r>
              <a:rPr lang="en-GB" altLang="en-US" sz="2000" dirty="0" err="1"/>
              <a:t>firstname</a:t>
            </a:r>
            <a:r>
              <a:rPr lang="en-GB" altLang="en-US" sz="2000" dirty="0"/>
              <a:t>, </a:t>
            </a:r>
            <a:r>
              <a:rPr lang="en-GB" altLang="en-US" sz="2000" dirty="0" err="1"/>
              <a:t>lastname</a:t>
            </a:r>
            <a:r>
              <a:rPr lang="en-GB" altLang="en-US" sz="2000" dirty="0"/>
              <a:t>, address1, postcode, gender) VALUES(41, "Mrs", "Jemima", "Joyce", "22 Parnell Street", "NW22 4ED", "F")</a:t>
            </a:r>
          </a:p>
          <a:p>
            <a:pPr eaLnBrk="1" hangingPunct="1">
              <a:spcBef>
                <a:spcPts val="1250"/>
              </a:spcBef>
              <a:buClrTx/>
              <a:buNone/>
            </a:pPr>
            <a:endParaRPr lang="en-GB" altLang="en-US" sz="2000" dirty="0">
              <a:solidFill>
                <a:srgbClr val="000000"/>
              </a:solidFill>
            </a:endParaRPr>
          </a:p>
          <a:p>
            <a:pPr eaLnBrk="1" hangingPunct="1">
              <a:spcBef>
                <a:spcPts val="1250"/>
              </a:spcBef>
              <a:buClrTx/>
              <a:buNone/>
            </a:pPr>
            <a:endParaRPr lang="en-GB" altLang="en-US" sz="2000" dirty="0">
              <a:solidFill>
                <a:srgbClr val="000000"/>
              </a:solidFill>
            </a:endParaRPr>
          </a:p>
          <a:p>
            <a:pPr eaLnBrk="1" hangingPunct="1">
              <a:spcBef>
                <a:spcPts val="1250"/>
              </a:spcBef>
              <a:buClrTx/>
              <a:buNone/>
            </a:pPr>
            <a:endParaRPr lang="en-GB" altLang="en-US" sz="2000" dirty="0">
              <a:solidFill>
                <a:srgbClr val="000000"/>
              </a:solidFill>
            </a:endParaRPr>
          </a:p>
          <a:p>
            <a:pPr eaLnBrk="1" hangingPunct="1">
              <a:spcBef>
                <a:spcPts val="1250"/>
              </a:spcBef>
              <a:buClrTx/>
              <a:buNone/>
            </a:pPr>
            <a:endParaRPr lang="en-GB" altLang="en-US" sz="2000" dirty="0">
              <a:solidFill>
                <a:srgbClr val="000000"/>
              </a:solidFill>
            </a:endParaRPr>
          </a:p>
          <a:p>
            <a:pPr eaLnBrk="1" hangingPunct="1">
              <a:spcBef>
                <a:spcPts val="1250"/>
              </a:spcBef>
              <a:buClrTx/>
              <a:buNone/>
            </a:pPr>
            <a:endParaRPr lang="en-GB" altLang="en-US" sz="2000" dirty="0">
              <a:solidFill>
                <a:srgbClr val="000000"/>
              </a:solidFill>
            </a:endParaRPr>
          </a:p>
          <a:p>
            <a:pPr eaLnBrk="1" hangingPunct="1">
              <a:spcBef>
                <a:spcPts val="1250"/>
              </a:spcBef>
              <a:buClrTx/>
              <a:buNone/>
            </a:pPr>
            <a:endParaRPr lang="en-GB" altLang="en-US" sz="2000" dirty="0">
              <a:solidFill>
                <a:srgbClr val="000000"/>
              </a:solidFill>
            </a:endParaRPr>
          </a:p>
          <a:p>
            <a:pPr eaLnBrk="1" hangingPunct="1">
              <a:spcBef>
                <a:spcPts val="1250"/>
              </a:spcBef>
              <a:buClrTx/>
              <a:buNone/>
            </a:pPr>
            <a:r>
              <a:rPr lang="en-GB" altLang="en-US" sz="2000" dirty="0"/>
              <a:t>Note that where a value was not entered, the returned value is NULL</a:t>
            </a:r>
          </a:p>
        </p:txBody>
      </p:sp>
      <p:pic>
        <p:nvPicPr>
          <p:cNvPr id="3174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601" y="3121819"/>
            <a:ext cx="6734175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65835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PHPMyAdmin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dirty="0"/>
              <a:t>This program is a user friendly interface to an SQL database</a:t>
            </a:r>
          </a:p>
          <a:p>
            <a:r>
              <a:rPr lang="en-GB" altLang="en-US" dirty="0"/>
              <a:t>It allows you to create, populate and test databases</a:t>
            </a:r>
          </a:p>
          <a:p>
            <a:r>
              <a:rPr lang="en-GB" altLang="en-US" dirty="0"/>
              <a:t>The SQL database resides on the server</a:t>
            </a:r>
          </a:p>
          <a:p>
            <a:r>
              <a:rPr lang="en-GB" altLang="en-US" dirty="0" err="1"/>
              <a:t>PHPMyAdmin</a:t>
            </a:r>
            <a:r>
              <a:rPr lang="en-GB" altLang="en-US" dirty="0"/>
              <a:t> (the client) is accessed using a browser on the local machine</a:t>
            </a:r>
          </a:p>
        </p:txBody>
      </p:sp>
    </p:spTree>
    <p:extLst>
      <p:ext uri="{BB962C8B-B14F-4D97-AF65-F5344CB8AC3E}">
        <p14:creationId xmlns:p14="http://schemas.microsoft.com/office/powerpoint/2010/main" val="1144187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1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/>
              <a:t>The Update Statement</a:t>
            </a:r>
          </a:p>
        </p:txBody>
      </p:sp>
      <p:sp>
        <p:nvSpPr>
          <p:cNvPr id="32772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000"/>
              <a:t>The UPDATE statement is used to modify the data in a table.</a:t>
            </a:r>
          </a:p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000" b="1"/>
              <a:t>Syntax</a:t>
            </a:r>
          </a:p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000"/>
              <a:t>UPDATE table_name SET column_name = new_value</a:t>
            </a:r>
            <a:r>
              <a:rPr lang="en-GB" altLang="en-US" sz="2000" i="1"/>
              <a:t> </a:t>
            </a:r>
            <a:r>
              <a:rPr lang="en-GB" altLang="en-US" sz="2000"/>
              <a:t>WHERE column_name = some_value</a:t>
            </a:r>
          </a:p>
        </p:txBody>
      </p:sp>
      <p:sp>
        <p:nvSpPr>
          <p:cNvPr id="3277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534400" y="6245225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86328B9D-2F47-4459-8616-876C2B3B1631}" type="slidenum">
              <a:rPr lang="en-GB" altLang="en-US" sz="1000"/>
              <a:pPr eaLnBrk="1" hangingPunct="1">
                <a:spcBef>
                  <a:spcPct val="0"/>
                </a:spcBef>
                <a:buClrTx/>
                <a:buFontTx/>
                <a:buNone/>
              </a:pPr>
              <a:t>30</a:t>
            </a:fld>
            <a:endParaRPr lang="en-GB" altLang="en-US" sz="1000" dirty="0"/>
          </a:p>
        </p:txBody>
      </p:sp>
    </p:spTree>
    <p:extLst>
      <p:ext uri="{BB962C8B-B14F-4D97-AF65-F5344CB8AC3E}">
        <p14:creationId xmlns:p14="http://schemas.microsoft.com/office/powerpoint/2010/main" val="10197373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/>
              <a:t>Update one row</a:t>
            </a:r>
          </a:p>
        </p:txBody>
      </p:sp>
      <p:sp>
        <p:nvSpPr>
          <p:cNvPr id="33795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altLang="en-US" sz="2400"/>
              <a:t>UPDATE borrower SET address2 = "Spennymoor" WHERE borrowerid = 41</a:t>
            </a:r>
          </a:p>
        </p:txBody>
      </p:sp>
      <p:pic>
        <p:nvPicPr>
          <p:cNvPr id="3379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608" y="3321294"/>
            <a:ext cx="676275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42769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z="3600"/>
              <a:t>Update several Columns in a Row</a:t>
            </a:r>
          </a:p>
        </p:txBody>
      </p:sp>
      <p:sp>
        <p:nvSpPr>
          <p:cNvPr id="34819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altLang="en-US" sz="2400"/>
              <a:t>UPDATE borrower SET address1 = "44 Dublin Parade", address2 = "Newcastle" WHERE postcode = "NW22 4ED</a:t>
            </a:r>
            <a:r>
              <a:rPr lang="en-GB" altLang="en-US"/>
              <a:t>"</a:t>
            </a:r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787" y="3573017"/>
            <a:ext cx="6800850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90079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/>
              <a:t>The DELETE Statement</a:t>
            </a:r>
          </a:p>
        </p:txBody>
      </p:sp>
      <p:sp>
        <p:nvSpPr>
          <p:cNvPr id="35843" name="Rectangle 2"/>
          <p:cNvSpPr>
            <a:spLocks noGrp="1" noChangeArrowheads="1"/>
          </p:cNvSpPr>
          <p:nvPr>
            <p:ph idx="1"/>
          </p:nvPr>
        </p:nvSpPr>
        <p:spPr>
          <a:xfrm>
            <a:off x="1919288" y="2060848"/>
            <a:ext cx="8229600" cy="3733527"/>
          </a:xfrm>
        </p:spPr>
        <p:txBody>
          <a:bodyPr/>
          <a:lstStyle/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000" dirty="0"/>
              <a:t>The DELETE statement is used to delete rows in a table.</a:t>
            </a:r>
          </a:p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000" dirty="0"/>
              <a:t>DELETE FROM borrower WHERE </a:t>
            </a:r>
            <a:r>
              <a:rPr lang="en-GB" altLang="en-US" sz="2000" dirty="0" err="1"/>
              <a:t>borrowerID</a:t>
            </a:r>
            <a:r>
              <a:rPr lang="en-GB" altLang="en-US" sz="2000" dirty="0"/>
              <a:t> = 40</a:t>
            </a:r>
            <a:br>
              <a:rPr lang="en-GB" altLang="en-US" sz="2000" dirty="0"/>
            </a:br>
            <a:br>
              <a:rPr lang="en-GB" altLang="en-US" sz="2000" dirty="0"/>
            </a:br>
            <a:br>
              <a:rPr lang="en-GB" altLang="en-US" sz="2000" dirty="0"/>
            </a:br>
            <a:br>
              <a:rPr lang="en-GB" altLang="en-US" sz="2000" dirty="0"/>
            </a:br>
            <a:br>
              <a:rPr lang="en-GB" altLang="en-US" sz="2000" dirty="0"/>
            </a:br>
            <a:br>
              <a:rPr lang="en-GB" altLang="en-US" sz="2000" dirty="0"/>
            </a:br>
            <a:br>
              <a:rPr lang="en-GB" altLang="en-US" sz="2000" dirty="0"/>
            </a:br>
            <a:endParaRPr lang="en-GB" altLang="en-US" sz="2000" dirty="0"/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1944324" y="5010757"/>
            <a:ext cx="8396109" cy="1479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800" b="1" dirty="0">
                <a:solidFill>
                  <a:srgbClr val="000000"/>
                </a:solidFill>
              </a:rPr>
              <a:t>Delete All Rows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800" dirty="0">
                <a:solidFill>
                  <a:srgbClr val="000000"/>
                </a:solidFill>
              </a:rPr>
              <a:t>It is possible to delete all rows in a table without deleting the table. This means that the table structure, attributes, and indexes will be intact: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800" dirty="0">
                <a:solidFill>
                  <a:srgbClr val="000000"/>
                </a:solidFill>
              </a:rPr>
              <a:t>DELETE FROM </a:t>
            </a:r>
            <a:r>
              <a:rPr lang="en-GB" altLang="en-US" sz="1800" dirty="0" err="1">
                <a:solidFill>
                  <a:srgbClr val="000000"/>
                </a:solidFill>
              </a:rPr>
              <a:t>table_name</a:t>
            </a:r>
            <a:r>
              <a:rPr lang="en-GB" altLang="en-US" sz="1800" dirty="0">
                <a:solidFill>
                  <a:srgbClr val="000000"/>
                </a:solidFill>
              </a:rPr>
              <a:t> </a:t>
            </a:r>
            <a:r>
              <a:rPr lang="en-GB" altLang="en-US" sz="1800" dirty="0">
                <a:solidFill>
                  <a:srgbClr val="FF0000"/>
                </a:solidFill>
              </a:rPr>
              <a:t>   </a:t>
            </a:r>
            <a:r>
              <a:rPr lang="en-GB" altLang="en-US" sz="1800" b="1" dirty="0">
                <a:solidFill>
                  <a:srgbClr val="FFFF00"/>
                </a:solidFill>
              </a:rPr>
              <a:t>Please take care here! Do not run this one!!!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800" dirty="0">
                <a:solidFill>
                  <a:srgbClr val="000000"/>
                </a:solidFill>
              </a:rPr>
              <a:t>Or DELETE * FROM </a:t>
            </a:r>
            <a:r>
              <a:rPr lang="en-GB" altLang="en-US" sz="1800" dirty="0" err="1">
                <a:solidFill>
                  <a:srgbClr val="000000"/>
                </a:solidFill>
              </a:rPr>
              <a:t>table_name</a:t>
            </a:r>
            <a:endParaRPr lang="en-GB" altLang="en-US" sz="1800" dirty="0">
              <a:solidFill>
                <a:srgbClr val="000000"/>
              </a:solidFill>
            </a:endParaRPr>
          </a:p>
        </p:txBody>
      </p:sp>
      <p:pic>
        <p:nvPicPr>
          <p:cNvPr id="3584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776" y="3006397"/>
            <a:ext cx="5400526" cy="1981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75226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SQL JOIN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3702" y="2197926"/>
            <a:ext cx="7210396" cy="3599316"/>
          </a:xfrm>
        </p:spPr>
        <p:txBody>
          <a:bodyPr>
            <a:normAutofit/>
          </a:bodyPr>
          <a:lstStyle/>
          <a:p>
            <a:r>
              <a:rPr lang="en-GB" dirty="0"/>
              <a:t>An SQL JOIN combines records from two tables</a:t>
            </a:r>
          </a:p>
          <a:p>
            <a:endParaRPr lang="en-GB" dirty="0"/>
          </a:p>
          <a:p>
            <a:r>
              <a:rPr lang="en-GB" dirty="0"/>
              <a:t>INNER JOIN: Select records that have matching values in both tables</a:t>
            </a:r>
          </a:p>
          <a:p>
            <a:pPr marL="457200" lvl="1" indent="0">
              <a:buNone/>
            </a:pPr>
            <a:r>
              <a:rPr lang="en-GB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 column-names</a:t>
            </a:r>
          </a:p>
          <a:p>
            <a:pPr marL="457200" lvl="1" indent="0">
              <a:buNone/>
            </a:pPr>
            <a:r>
              <a:rPr lang="en-GB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 table-name1 INNER JOIN table-name2 </a:t>
            </a:r>
          </a:p>
          <a:p>
            <a:pPr marL="457200" lvl="1" indent="0">
              <a:buNone/>
            </a:pPr>
            <a:r>
              <a:rPr lang="en-GB" b="1" dirty="0">
                <a:latin typeface="Courier New" panose="02070309020205020404" pitchFamily="49" charset="0"/>
                <a:cs typeface="Courier New" panose="02070309020205020404" pitchFamily="49" charset="0"/>
              </a:rPr>
              <a:t>ON column-name1 = column-name2</a:t>
            </a:r>
          </a:p>
          <a:p>
            <a:pPr marL="457200" lvl="1" indent="0">
              <a:buNone/>
            </a:pPr>
            <a:r>
              <a:rPr lang="en-GB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 condition</a:t>
            </a:r>
          </a:p>
          <a:p>
            <a:pPr lvl="1"/>
            <a:endParaRPr lang="en-GB" dirty="0"/>
          </a:p>
          <a:p>
            <a:endParaRPr lang="en-GB" dirty="0"/>
          </a:p>
        </p:txBody>
      </p:sp>
      <p:pic>
        <p:nvPicPr>
          <p:cNvPr id="1026" name="Picture 2" descr="http://www.dofactory.com/Images/sql-inner-joi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6263" y="4653136"/>
            <a:ext cx="223837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08914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Exercise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dirty="0"/>
              <a:t>Recreate the Access database in MySQL</a:t>
            </a:r>
          </a:p>
          <a:p>
            <a:r>
              <a:rPr lang="en-GB" altLang="en-US" dirty="0"/>
              <a:t>Demonstrate an SQL statement that lists the owners, their dogs and their breed (using all </a:t>
            </a:r>
            <a:r>
              <a:rPr lang="en-GB" altLang="en-US"/>
              <a:t>three tables) 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333438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PHPMyAdmin login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dirty="0"/>
              <a:t>The user name and password were given to you</a:t>
            </a: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801" y="2955633"/>
            <a:ext cx="2877383" cy="2980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22336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528" y="2420889"/>
            <a:ext cx="8568952" cy="2918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PHPMyAdmin home screen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2351089" y="5732464"/>
            <a:ext cx="2016125" cy="649287"/>
          </a:xfrm>
          <a:prstGeom prst="wedgeRoundRectCallout">
            <a:avLst>
              <a:gd name="adj1" fmla="val -45516"/>
              <a:gd name="adj2" fmla="val -455612"/>
              <a:gd name="adj3" fmla="val 16667"/>
            </a:avLst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Database list</a:t>
            </a:r>
          </a:p>
        </p:txBody>
      </p:sp>
    </p:spTree>
    <p:extLst>
      <p:ext uri="{BB962C8B-B14F-4D97-AF65-F5344CB8AC3E}">
        <p14:creationId xmlns:p14="http://schemas.microsoft.com/office/powerpoint/2010/main" val="14147445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SQL Database Tables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1952017" y="2478022"/>
            <a:ext cx="8229600" cy="630237"/>
          </a:xfrm>
        </p:spPr>
        <p:txBody>
          <a:bodyPr/>
          <a:lstStyle/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400" dirty="0"/>
              <a:t>Your database exists but with no tables..</a:t>
            </a:r>
          </a:p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en-US" sz="2400" dirty="0"/>
          </a:p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en-US" sz="2400" dirty="0"/>
          </a:p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en-US" sz="2400" dirty="0"/>
          </a:p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en-US" sz="2400" dirty="0"/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550" y="3372301"/>
            <a:ext cx="7400925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69483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SQL Database Tables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1919288" y="2564905"/>
            <a:ext cx="8229600" cy="3527921"/>
          </a:xfrm>
        </p:spPr>
        <p:txBody>
          <a:bodyPr/>
          <a:lstStyle/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400" dirty="0"/>
              <a:t>Now you will need to create some tables.</a:t>
            </a:r>
          </a:p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400" dirty="0"/>
              <a:t>For this we are going to use the file that contains SQL for both table creation and sample data.</a:t>
            </a:r>
          </a:p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400" dirty="0"/>
              <a:t>It contains 3 tables called books, borrower and loans.</a:t>
            </a:r>
          </a:p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en-US" sz="2400" dirty="0"/>
          </a:p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400" dirty="0"/>
              <a:t>You need to download this file from the wiki</a:t>
            </a:r>
          </a:p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dirty="0"/>
              <a:t>It is called </a:t>
            </a:r>
            <a:r>
              <a:rPr lang="en-GB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library_sql.doc</a:t>
            </a:r>
          </a:p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400" dirty="0">
                <a:cs typeface="Courier New" panose="02070309020205020404" pitchFamily="49" charset="0"/>
              </a:rPr>
              <a:t>Open it in Notepad</a:t>
            </a:r>
          </a:p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dirty="0">
                <a:cs typeface="Courier New" panose="02070309020205020404" pitchFamily="49" charset="0"/>
              </a:rPr>
              <a:t>Copy the SQL into the SQL window in </a:t>
            </a:r>
            <a:r>
              <a:rPr lang="en-GB" altLang="en-US" dirty="0" err="1">
                <a:cs typeface="Courier New" panose="02070309020205020404" pitchFamily="49" charset="0"/>
              </a:rPr>
              <a:t>PHPMyAdmin</a:t>
            </a:r>
            <a:endParaRPr lang="en-GB" altLang="en-US" sz="2400" dirty="0">
              <a:cs typeface="Courier New" panose="02070309020205020404" pitchFamily="49" charset="0"/>
            </a:endParaRPr>
          </a:p>
          <a:p>
            <a:pPr indent="0">
              <a:spcBef>
                <a:spcPts val="5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73394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SQL Query 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/>
              <a:t>Click the SQL tab to get the entry screen</a:t>
            </a:r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1" y="2420939"/>
            <a:ext cx="8099425" cy="241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ular Callout 4"/>
          <p:cNvSpPr/>
          <p:nvPr/>
        </p:nvSpPr>
        <p:spPr>
          <a:xfrm>
            <a:off x="3359151" y="6021388"/>
            <a:ext cx="2232025" cy="647700"/>
          </a:xfrm>
          <a:prstGeom prst="wedgeRoundRectCallout">
            <a:avLst>
              <a:gd name="adj1" fmla="val -90127"/>
              <a:gd name="adj2" fmla="val -483186"/>
              <a:gd name="adj3" fmla="val 16667"/>
            </a:avLst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Type SQL here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5951538" y="6021388"/>
            <a:ext cx="3313112" cy="647700"/>
          </a:xfrm>
          <a:prstGeom prst="wedgeRoundRectCallout">
            <a:avLst>
              <a:gd name="adj1" fmla="val 69480"/>
              <a:gd name="adj2" fmla="val -255140"/>
              <a:gd name="adj3" fmla="val 16667"/>
            </a:avLst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Press Go to run the query</a:t>
            </a:r>
          </a:p>
        </p:txBody>
      </p:sp>
    </p:spTree>
    <p:extLst>
      <p:ext uri="{BB962C8B-B14F-4D97-AF65-F5344CB8AC3E}">
        <p14:creationId xmlns:p14="http://schemas.microsoft.com/office/powerpoint/2010/main" val="24912004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SQL Database Tables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1847528" y="2204666"/>
            <a:ext cx="8229600" cy="576262"/>
          </a:xfrm>
        </p:spPr>
        <p:txBody>
          <a:bodyPr/>
          <a:lstStyle/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400" dirty="0"/>
              <a:t>Still in </a:t>
            </a:r>
            <a:r>
              <a:rPr lang="en-GB" altLang="en-US" sz="2400" dirty="0" err="1"/>
              <a:t>phpMyAdmin</a:t>
            </a:r>
            <a:r>
              <a:rPr lang="en-GB" altLang="en-US" sz="2400" dirty="0"/>
              <a:t> choose the SQL tab.</a:t>
            </a:r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4" y="2780929"/>
            <a:ext cx="8310736" cy="3001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0154170"/>
      </p:ext>
    </p:extLst>
  </p:cSld>
  <p:clrMapOvr>
    <a:masterClrMapping/>
  </p:clrMapOvr>
</p:sld>
</file>

<file path=ppt/theme/theme1.xml><?xml version="1.0" encoding="utf-8"?>
<a:theme xmlns:a="http://schemas.openxmlformats.org/drawingml/2006/main" name="WB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dingAndLogicOverview" id="{FFE22F07-85AA-2C44-8CAE-90D99E65DB21}" vid="{5BF2AF70-ECE8-BF4C-83E6-E367365BB0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WBL</Template>
  <TotalTime>1</TotalTime>
  <Words>1184</Words>
  <Application>Microsoft Macintosh PowerPoint</Application>
  <PresentationFormat>Widescreen</PresentationFormat>
  <Paragraphs>171</Paragraphs>
  <Slides>35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Arial</vt:lpstr>
      <vt:lpstr>Calibri</vt:lpstr>
      <vt:lpstr>Courier New</vt:lpstr>
      <vt:lpstr>WBL</vt:lpstr>
      <vt:lpstr>SQL Basics</vt:lpstr>
      <vt:lpstr>SQL Database Tables</vt:lpstr>
      <vt:lpstr>PHPMyAdmin</vt:lpstr>
      <vt:lpstr>PHPMyAdmin login</vt:lpstr>
      <vt:lpstr>PHPMyAdmin home screen</vt:lpstr>
      <vt:lpstr>SQL Database Tables</vt:lpstr>
      <vt:lpstr>SQL Database Tables</vt:lpstr>
      <vt:lpstr>SQL Query </vt:lpstr>
      <vt:lpstr>SQL Database Tables</vt:lpstr>
      <vt:lpstr>SQL Database Tables</vt:lpstr>
      <vt:lpstr>Creating Tables and Populating the Tables</vt:lpstr>
      <vt:lpstr>Database screen</vt:lpstr>
      <vt:lpstr>Structure</vt:lpstr>
      <vt:lpstr>Content</vt:lpstr>
      <vt:lpstr>SQL Queries</vt:lpstr>
      <vt:lpstr>Edit a query</vt:lpstr>
      <vt:lpstr>Query window</vt:lpstr>
      <vt:lpstr>The SQL SELECT Statement</vt:lpstr>
      <vt:lpstr>SQL SELECT Example</vt:lpstr>
      <vt:lpstr>The SELECT DISTINCT Statement</vt:lpstr>
      <vt:lpstr>Using the DISTINCT keyword</vt:lpstr>
      <vt:lpstr>The WHERE Clause</vt:lpstr>
      <vt:lpstr>Using the WHERE Clause</vt:lpstr>
      <vt:lpstr>Using Quotes</vt:lpstr>
      <vt:lpstr>The LIKE Condition</vt:lpstr>
      <vt:lpstr>Using LIKE</vt:lpstr>
      <vt:lpstr>The INSERT INTO Statement</vt:lpstr>
      <vt:lpstr>Insert a New Row</vt:lpstr>
      <vt:lpstr>Insert Data in Specified Columns</vt:lpstr>
      <vt:lpstr>The Update Statement</vt:lpstr>
      <vt:lpstr>Update one row</vt:lpstr>
      <vt:lpstr>Update several Columns in a Row</vt:lpstr>
      <vt:lpstr>The DELETE Statement</vt:lpstr>
      <vt:lpstr>SQL JOIN</vt:lpstr>
      <vt:lpstr>Exercise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SQL Basics</dc:title>
  <dc:creator>Bob Higgie</dc:creator>
  <cp:lastModifiedBy>Bob Higgie</cp:lastModifiedBy>
  <cp:revision>1</cp:revision>
  <dcterms:created xsi:type="dcterms:W3CDTF">2020-05-28T14:38:31Z</dcterms:created>
  <dcterms:modified xsi:type="dcterms:W3CDTF">2020-05-28T14:39:37Z</dcterms:modified>
</cp:coreProperties>
</file>