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4"/>
  </p:notesMasterIdLst>
  <p:sldIdLst>
    <p:sldId id="287" r:id="rId5"/>
    <p:sldId id="274" r:id="rId6"/>
    <p:sldId id="262" r:id="rId7"/>
    <p:sldId id="303" r:id="rId8"/>
    <p:sldId id="289" r:id="rId9"/>
    <p:sldId id="291" r:id="rId10"/>
    <p:sldId id="292" r:id="rId11"/>
    <p:sldId id="293" r:id="rId12"/>
    <p:sldId id="290" r:id="rId13"/>
    <p:sldId id="268" r:id="rId14"/>
    <p:sldId id="294" r:id="rId15"/>
    <p:sldId id="298" r:id="rId16"/>
    <p:sldId id="295" r:id="rId17"/>
    <p:sldId id="296" r:id="rId18"/>
    <p:sldId id="297" r:id="rId19"/>
    <p:sldId id="299" r:id="rId20"/>
    <p:sldId id="300" r:id="rId21"/>
    <p:sldId id="301" r:id="rId22"/>
    <p:sldId id="30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0654DC-990B-42EB-AC36-E879742968A4}" v="5" dt="2021-02-25T11:22:48.323"/>
    <p1510:client id="{65609819-E103-4F0C-C65E-101ABEAAEA85}" v="38" dt="2020-09-09T14:53:41.187"/>
    <p1510:client id="{C2466ACD-405E-B242-B255-64AD3DB23F9C}" v="73" dt="2020-09-03T08:18:55.05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91"/>
    <p:restoredTop sz="96320"/>
  </p:normalViewPr>
  <p:slideViewPr>
    <p:cSldViewPr snapToGrid="0" snapToObjects="1">
      <p:cViewPr varScale="1">
        <p:scale>
          <a:sx n="162" d="100"/>
          <a:sy n="162" d="100"/>
        </p:scale>
        <p:origin x="56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 Higgie" userId="S::higgib@gloscol.ac.uk::ca96966e-c91b-46bf-80ae-a3ad686f5520" providerId="AD" clId="Web-{130654DC-990B-42EB-AC36-E879742968A4}"/>
    <pc:docChg chg="modSld">
      <pc:chgData name="Bob Higgie" userId="S::higgib@gloscol.ac.uk::ca96966e-c91b-46bf-80ae-a3ad686f5520" providerId="AD" clId="Web-{130654DC-990B-42EB-AC36-E879742968A4}" dt="2021-02-25T11:22:47.823" v="3" actId="20577"/>
      <pc:docMkLst>
        <pc:docMk/>
      </pc:docMkLst>
      <pc:sldChg chg="modSp">
        <pc:chgData name="Bob Higgie" userId="S::higgib@gloscol.ac.uk::ca96966e-c91b-46bf-80ae-a3ad686f5520" providerId="AD" clId="Web-{130654DC-990B-42EB-AC36-E879742968A4}" dt="2021-02-25T11:22:47.823" v="3" actId="20577"/>
        <pc:sldMkLst>
          <pc:docMk/>
          <pc:sldMk cId="3008252748" sldId="262"/>
        </pc:sldMkLst>
        <pc:spChg chg="mod">
          <ac:chgData name="Bob Higgie" userId="S::higgib@gloscol.ac.uk::ca96966e-c91b-46bf-80ae-a3ad686f5520" providerId="AD" clId="Web-{130654DC-990B-42EB-AC36-E879742968A4}" dt="2021-02-25T11:22:47.823" v="3" actId="20577"/>
          <ac:spMkLst>
            <pc:docMk/>
            <pc:sldMk cId="3008252748" sldId="262"/>
            <ac:spMk id="10" creationId="{849F4D67-2048-437E-92D3-FA623ECE86A0}"/>
          </ac:spMkLst>
        </pc:spChg>
      </pc:sldChg>
    </pc:docChg>
  </pc:docChgLst>
  <pc:docChgLst>
    <pc:chgData name="Bob Higgie" userId="ca96966e-c91b-46bf-80ae-a3ad686f5520" providerId="ADAL" clId="{C2466ACD-405E-B242-B255-64AD3DB23F9C}"/>
    <pc:docChg chg="undo custSel addSld modSld">
      <pc:chgData name="Bob Higgie" userId="ca96966e-c91b-46bf-80ae-a3ad686f5520" providerId="ADAL" clId="{C2466ACD-405E-B242-B255-64AD3DB23F9C}" dt="2020-09-05T20:19:59.549" v="5617" actId="20577"/>
      <pc:docMkLst>
        <pc:docMk/>
      </pc:docMkLst>
      <pc:sldChg chg="modSp modNotesTx">
        <pc:chgData name="Bob Higgie" userId="ca96966e-c91b-46bf-80ae-a3ad686f5520" providerId="ADAL" clId="{C2466ACD-405E-B242-B255-64AD3DB23F9C}" dt="2020-09-05T20:05:00.218" v="4097" actId="20577"/>
        <pc:sldMkLst>
          <pc:docMk/>
          <pc:sldMk cId="3008252748" sldId="262"/>
        </pc:sldMkLst>
        <pc:spChg chg="mod">
          <ac:chgData name="Bob Higgie" userId="ca96966e-c91b-46bf-80ae-a3ad686f5520" providerId="ADAL" clId="{C2466ACD-405E-B242-B255-64AD3DB23F9C}" dt="2020-08-29T15:12:15.146" v="12" actId="20577"/>
          <ac:spMkLst>
            <pc:docMk/>
            <pc:sldMk cId="3008252748" sldId="262"/>
            <ac:spMk id="10" creationId="{849F4D67-2048-437E-92D3-FA623ECE86A0}"/>
          </ac:spMkLst>
        </pc:spChg>
      </pc:sldChg>
      <pc:sldChg chg="addSp modSp mod modAnim">
        <pc:chgData name="Bob Higgie" userId="ca96966e-c91b-46bf-80ae-a3ad686f5520" providerId="ADAL" clId="{C2466ACD-405E-B242-B255-64AD3DB23F9C}" dt="2020-08-29T16:23:58.690" v="1504"/>
        <pc:sldMkLst>
          <pc:docMk/>
          <pc:sldMk cId="1330993637" sldId="268"/>
        </pc:sldMkLst>
        <pc:spChg chg="add mod">
          <ac:chgData name="Bob Higgie" userId="ca96966e-c91b-46bf-80ae-a3ad686f5520" providerId="ADAL" clId="{C2466ACD-405E-B242-B255-64AD3DB23F9C}" dt="2020-08-29T16:22:47.430" v="1503" actId="1076"/>
          <ac:spMkLst>
            <pc:docMk/>
            <pc:sldMk cId="1330993637" sldId="268"/>
            <ac:spMk id="2" creationId="{663BA14B-89C1-CC41-9B2C-838F1DE0363A}"/>
          </ac:spMkLst>
        </pc:spChg>
      </pc:sldChg>
      <pc:sldChg chg="modNotesTx">
        <pc:chgData name="Bob Higgie" userId="ca96966e-c91b-46bf-80ae-a3ad686f5520" providerId="ADAL" clId="{C2466ACD-405E-B242-B255-64AD3DB23F9C}" dt="2020-09-05T20:04:08.967" v="3991" actId="313"/>
        <pc:sldMkLst>
          <pc:docMk/>
          <pc:sldMk cId="1340179113" sldId="274"/>
        </pc:sldMkLst>
      </pc:sldChg>
      <pc:sldChg chg="modNotesTx">
        <pc:chgData name="Bob Higgie" userId="ca96966e-c91b-46bf-80ae-a3ad686f5520" providerId="ADAL" clId="{C2466ACD-405E-B242-B255-64AD3DB23F9C}" dt="2020-09-05T20:05:49.641" v="4155" actId="20577"/>
        <pc:sldMkLst>
          <pc:docMk/>
          <pc:sldMk cId="3514905605" sldId="289"/>
        </pc:sldMkLst>
      </pc:sldChg>
      <pc:sldChg chg="modSp mod">
        <pc:chgData name="Bob Higgie" userId="ca96966e-c91b-46bf-80ae-a3ad686f5520" providerId="ADAL" clId="{C2466ACD-405E-B242-B255-64AD3DB23F9C}" dt="2020-08-29T16:21:30.754" v="1442" actId="20577"/>
        <pc:sldMkLst>
          <pc:docMk/>
          <pc:sldMk cId="3063805615" sldId="290"/>
        </pc:sldMkLst>
        <pc:spChg chg="mod">
          <ac:chgData name="Bob Higgie" userId="ca96966e-c91b-46bf-80ae-a3ad686f5520" providerId="ADAL" clId="{C2466ACD-405E-B242-B255-64AD3DB23F9C}" dt="2020-08-29T16:20:47.027" v="1434" actId="20577"/>
          <ac:spMkLst>
            <pc:docMk/>
            <pc:sldMk cId="3063805615" sldId="290"/>
            <ac:spMk id="4" creationId="{A22C3D4A-6625-5C4F-846C-CC5EDD751D62}"/>
          </ac:spMkLst>
        </pc:spChg>
        <pc:graphicFrameChg chg="mod modGraphic">
          <ac:chgData name="Bob Higgie" userId="ca96966e-c91b-46bf-80ae-a3ad686f5520" providerId="ADAL" clId="{C2466ACD-405E-B242-B255-64AD3DB23F9C}" dt="2020-08-29T16:21:30.754" v="1442" actId="20577"/>
          <ac:graphicFrameMkLst>
            <pc:docMk/>
            <pc:sldMk cId="3063805615" sldId="290"/>
            <ac:graphicFrameMk id="5" creationId="{B1AFB1DB-9298-114E-87EF-2850F7A92FED}"/>
          </ac:graphicFrameMkLst>
        </pc:graphicFrameChg>
      </pc:sldChg>
      <pc:sldChg chg="addSp modSp mod">
        <pc:chgData name="Bob Higgie" userId="ca96966e-c91b-46bf-80ae-a3ad686f5520" providerId="ADAL" clId="{C2466ACD-405E-B242-B255-64AD3DB23F9C}" dt="2020-08-30T09:26:25.362" v="3656" actId="1076"/>
        <pc:sldMkLst>
          <pc:docMk/>
          <pc:sldMk cId="2433027168" sldId="291"/>
        </pc:sldMkLst>
        <pc:spChg chg="add mod">
          <ac:chgData name="Bob Higgie" userId="ca96966e-c91b-46bf-80ae-a3ad686f5520" providerId="ADAL" clId="{C2466ACD-405E-B242-B255-64AD3DB23F9C}" dt="2020-08-30T09:26:25.362" v="3656" actId="1076"/>
          <ac:spMkLst>
            <pc:docMk/>
            <pc:sldMk cId="2433027168" sldId="291"/>
            <ac:spMk id="2" creationId="{862B9C5C-F728-314F-B3F0-81E47522113A}"/>
          </ac:spMkLst>
        </pc:spChg>
      </pc:sldChg>
      <pc:sldChg chg="modNotesTx">
        <pc:chgData name="Bob Higgie" userId="ca96966e-c91b-46bf-80ae-a3ad686f5520" providerId="ADAL" clId="{C2466ACD-405E-B242-B255-64AD3DB23F9C}" dt="2020-09-05T20:06:39.425" v="4241" actId="20577"/>
        <pc:sldMkLst>
          <pc:docMk/>
          <pc:sldMk cId="274996594" sldId="292"/>
        </pc:sldMkLst>
      </pc:sldChg>
      <pc:sldChg chg="modNotesTx">
        <pc:chgData name="Bob Higgie" userId="ca96966e-c91b-46bf-80ae-a3ad686f5520" providerId="ADAL" clId="{C2466ACD-405E-B242-B255-64AD3DB23F9C}" dt="2020-09-05T20:07:33.389" v="4337" actId="20577"/>
        <pc:sldMkLst>
          <pc:docMk/>
          <pc:sldMk cId="964450818" sldId="293"/>
        </pc:sldMkLst>
      </pc:sldChg>
      <pc:sldChg chg="modSp mod modNotesTx">
        <pc:chgData name="Bob Higgie" userId="ca96966e-c91b-46bf-80ae-a3ad686f5520" providerId="ADAL" clId="{C2466ACD-405E-B242-B255-64AD3DB23F9C}" dt="2020-09-05T20:09:04.921" v="4475" actId="20577"/>
        <pc:sldMkLst>
          <pc:docMk/>
          <pc:sldMk cId="436831336" sldId="294"/>
        </pc:sldMkLst>
        <pc:spChg chg="mod">
          <ac:chgData name="Bob Higgie" userId="ca96966e-c91b-46bf-80ae-a3ad686f5520" providerId="ADAL" clId="{C2466ACD-405E-B242-B255-64AD3DB23F9C}" dt="2020-08-29T18:10:48.884" v="1852" actId="20577"/>
          <ac:spMkLst>
            <pc:docMk/>
            <pc:sldMk cId="436831336" sldId="294"/>
            <ac:spMk id="3" creationId="{5D417AE7-4056-EE47-985A-6A2604CFFEAE}"/>
          </ac:spMkLst>
        </pc:spChg>
        <pc:spChg chg="mod">
          <ac:chgData name="Bob Higgie" userId="ca96966e-c91b-46bf-80ae-a3ad686f5520" providerId="ADAL" clId="{C2466ACD-405E-B242-B255-64AD3DB23F9C}" dt="2020-08-29T17:55:35.916" v="1511" actId="6549"/>
          <ac:spMkLst>
            <pc:docMk/>
            <pc:sldMk cId="436831336" sldId="294"/>
            <ac:spMk id="4" creationId="{7D3CEC35-7F80-8242-815C-295506DF092F}"/>
          </ac:spMkLst>
        </pc:spChg>
      </pc:sldChg>
      <pc:sldChg chg="modSp add mod modNotesTx">
        <pc:chgData name="Bob Higgie" userId="ca96966e-c91b-46bf-80ae-a3ad686f5520" providerId="ADAL" clId="{C2466ACD-405E-B242-B255-64AD3DB23F9C}" dt="2020-09-05T20:11:52.002" v="4807" actId="20577"/>
        <pc:sldMkLst>
          <pc:docMk/>
          <pc:sldMk cId="1191968908" sldId="295"/>
        </pc:sldMkLst>
        <pc:spChg chg="mod">
          <ac:chgData name="Bob Higgie" userId="ca96966e-c91b-46bf-80ae-a3ad686f5520" providerId="ADAL" clId="{C2466ACD-405E-B242-B255-64AD3DB23F9C}" dt="2020-08-29T15:47:28.425" v="651" actId="27636"/>
          <ac:spMkLst>
            <pc:docMk/>
            <pc:sldMk cId="1191968908" sldId="295"/>
            <ac:spMk id="3" creationId="{5D417AE7-4056-EE47-985A-6A2604CFFEAE}"/>
          </ac:spMkLst>
        </pc:spChg>
        <pc:spChg chg="mod">
          <ac:chgData name="Bob Higgie" userId="ca96966e-c91b-46bf-80ae-a3ad686f5520" providerId="ADAL" clId="{C2466ACD-405E-B242-B255-64AD3DB23F9C}" dt="2020-08-29T15:35:26.054" v="297" actId="20577"/>
          <ac:spMkLst>
            <pc:docMk/>
            <pc:sldMk cId="1191968908" sldId="295"/>
            <ac:spMk id="4" creationId="{7D3CEC35-7F80-8242-815C-295506DF092F}"/>
          </ac:spMkLst>
        </pc:spChg>
      </pc:sldChg>
      <pc:sldChg chg="modSp add mod modNotesTx">
        <pc:chgData name="Bob Higgie" userId="ca96966e-c91b-46bf-80ae-a3ad686f5520" providerId="ADAL" clId="{C2466ACD-405E-B242-B255-64AD3DB23F9C}" dt="2020-09-05T20:13:10.321" v="4945" actId="313"/>
        <pc:sldMkLst>
          <pc:docMk/>
          <pc:sldMk cId="2530946328" sldId="296"/>
        </pc:sldMkLst>
        <pc:spChg chg="mod">
          <ac:chgData name="Bob Higgie" userId="ca96966e-c91b-46bf-80ae-a3ad686f5520" providerId="ADAL" clId="{C2466ACD-405E-B242-B255-64AD3DB23F9C}" dt="2020-08-29T16:03:06.509" v="937" actId="20577"/>
          <ac:spMkLst>
            <pc:docMk/>
            <pc:sldMk cId="2530946328" sldId="296"/>
            <ac:spMk id="3" creationId="{5D417AE7-4056-EE47-985A-6A2604CFFEAE}"/>
          </ac:spMkLst>
        </pc:spChg>
        <pc:spChg chg="mod">
          <ac:chgData name="Bob Higgie" userId="ca96966e-c91b-46bf-80ae-a3ad686f5520" providerId="ADAL" clId="{C2466ACD-405E-B242-B255-64AD3DB23F9C}" dt="2020-08-29T15:57:22.556" v="663" actId="20577"/>
          <ac:spMkLst>
            <pc:docMk/>
            <pc:sldMk cId="2530946328" sldId="296"/>
            <ac:spMk id="4" creationId="{7D3CEC35-7F80-8242-815C-295506DF092F}"/>
          </ac:spMkLst>
        </pc:spChg>
      </pc:sldChg>
      <pc:sldChg chg="modSp add mod modNotesTx">
        <pc:chgData name="Bob Higgie" userId="ca96966e-c91b-46bf-80ae-a3ad686f5520" providerId="ADAL" clId="{C2466ACD-405E-B242-B255-64AD3DB23F9C}" dt="2020-09-05T20:14:27.954" v="5073" actId="313"/>
        <pc:sldMkLst>
          <pc:docMk/>
          <pc:sldMk cId="1217338151" sldId="297"/>
        </pc:sldMkLst>
        <pc:spChg chg="mod">
          <ac:chgData name="Bob Higgie" userId="ca96966e-c91b-46bf-80ae-a3ad686f5520" providerId="ADAL" clId="{C2466ACD-405E-B242-B255-64AD3DB23F9C}" dt="2020-08-29T16:16:48.374" v="1432" actId="20577"/>
          <ac:spMkLst>
            <pc:docMk/>
            <pc:sldMk cId="1217338151" sldId="297"/>
            <ac:spMk id="3" creationId="{5D417AE7-4056-EE47-985A-6A2604CFFEAE}"/>
          </ac:spMkLst>
        </pc:spChg>
        <pc:spChg chg="mod">
          <ac:chgData name="Bob Higgie" userId="ca96966e-c91b-46bf-80ae-a3ad686f5520" providerId="ADAL" clId="{C2466ACD-405E-B242-B255-64AD3DB23F9C}" dt="2020-08-29T16:04:08.920" v="947" actId="20577"/>
          <ac:spMkLst>
            <pc:docMk/>
            <pc:sldMk cId="1217338151" sldId="297"/>
            <ac:spMk id="4" creationId="{7D3CEC35-7F80-8242-815C-295506DF092F}"/>
          </ac:spMkLst>
        </pc:spChg>
      </pc:sldChg>
      <pc:sldChg chg="modSp add mod modNotesTx">
        <pc:chgData name="Bob Higgie" userId="ca96966e-c91b-46bf-80ae-a3ad686f5520" providerId="ADAL" clId="{C2466ACD-405E-B242-B255-64AD3DB23F9C}" dt="2020-09-05T20:09:40.906" v="4554" actId="20577"/>
        <pc:sldMkLst>
          <pc:docMk/>
          <pc:sldMk cId="714391152" sldId="298"/>
        </pc:sldMkLst>
        <pc:spChg chg="mod">
          <ac:chgData name="Bob Higgie" userId="ca96966e-c91b-46bf-80ae-a3ad686f5520" providerId="ADAL" clId="{C2466ACD-405E-B242-B255-64AD3DB23F9C}" dt="2020-09-03T08:27:16.087" v="3920" actId="33524"/>
          <ac:spMkLst>
            <pc:docMk/>
            <pc:sldMk cId="714391152" sldId="298"/>
            <ac:spMk id="3" creationId="{5D417AE7-4056-EE47-985A-6A2604CFFEAE}"/>
          </ac:spMkLst>
        </pc:spChg>
      </pc:sldChg>
      <pc:sldChg chg="addSp modSp add mod modNotesTx">
        <pc:chgData name="Bob Higgie" userId="ca96966e-c91b-46bf-80ae-a3ad686f5520" providerId="ADAL" clId="{C2466ACD-405E-B242-B255-64AD3DB23F9C}" dt="2020-09-05T20:15:13.235" v="5145" actId="20577"/>
        <pc:sldMkLst>
          <pc:docMk/>
          <pc:sldMk cId="1176420144" sldId="299"/>
        </pc:sldMkLst>
        <pc:spChg chg="mod">
          <ac:chgData name="Bob Higgie" userId="ca96966e-c91b-46bf-80ae-a3ad686f5520" providerId="ADAL" clId="{C2466ACD-405E-B242-B255-64AD3DB23F9C}" dt="2020-08-29T18:30:49.563" v="2040" actId="6549"/>
          <ac:spMkLst>
            <pc:docMk/>
            <pc:sldMk cId="1176420144" sldId="299"/>
            <ac:spMk id="3" creationId="{5D417AE7-4056-EE47-985A-6A2604CFFEAE}"/>
          </ac:spMkLst>
        </pc:spChg>
        <pc:spChg chg="mod">
          <ac:chgData name="Bob Higgie" userId="ca96966e-c91b-46bf-80ae-a3ad686f5520" providerId="ADAL" clId="{C2466ACD-405E-B242-B255-64AD3DB23F9C}" dt="2020-08-29T18:24:25.427" v="1874" actId="20577"/>
          <ac:spMkLst>
            <pc:docMk/>
            <pc:sldMk cId="1176420144" sldId="299"/>
            <ac:spMk id="4" creationId="{7D3CEC35-7F80-8242-815C-295506DF092F}"/>
          </ac:spMkLst>
        </pc:spChg>
        <pc:graphicFrameChg chg="add mod modGraphic">
          <ac:chgData name="Bob Higgie" userId="ca96966e-c91b-46bf-80ae-a3ad686f5520" providerId="ADAL" clId="{C2466ACD-405E-B242-B255-64AD3DB23F9C}" dt="2020-08-29T18:35:34.765" v="2063" actId="20577"/>
          <ac:graphicFrameMkLst>
            <pc:docMk/>
            <pc:sldMk cId="1176420144" sldId="299"/>
            <ac:graphicFrameMk id="2" creationId="{2D6520BD-88E7-FD47-816B-07780CE61B6D}"/>
          </ac:graphicFrameMkLst>
        </pc:graphicFrameChg>
      </pc:sldChg>
      <pc:sldChg chg="delSp modSp add mod modNotesTx">
        <pc:chgData name="Bob Higgie" userId="ca96966e-c91b-46bf-80ae-a3ad686f5520" providerId="ADAL" clId="{C2466ACD-405E-B242-B255-64AD3DB23F9C}" dt="2020-09-05T20:17:24.103" v="5346" actId="20577"/>
        <pc:sldMkLst>
          <pc:docMk/>
          <pc:sldMk cId="2774968420" sldId="300"/>
        </pc:sldMkLst>
        <pc:spChg chg="mod">
          <ac:chgData name="Bob Higgie" userId="ca96966e-c91b-46bf-80ae-a3ad686f5520" providerId="ADAL" clId="{C2466ACD-405E-B242-B255-64AD3DB23F9C}" dt="2020-08-30T08:54:35.020" v="2793" actId="313"/>
          <ac:spMkLst>
            <pc:docMk/>
            <pc:sldMk cId="2774968420" sldId="300"/>
            <ac:spMk id="3" creationId="{5D417AE7-4056-EE47-985A-6A2604CFFEAE}"/>
          </ac:spMkLst>
        </pc:spChg>
        <pc:spChg chg="mod">
          <ac:chgData name="Bob Higgie" userId="ca96966e-c91b-46bf-80ae-a3ad686f5520" providerId="ADAL" clId="{C2466ACD-405E-B242-B255-64AD3DB23F9C}" dt="2020-08-30T09:03:27.276" v="2795" actId="20577"/>
          <ac:spMkLst>
            <pc:docMk/>
            <pc:sldMk cId="2774968420" sldId="300"/>
            <ac:spMk id="4" creationId="{7D3CEC35-7F80-8242-815C-295506DF092F}"/>
          </ac:spMkLst>
        </pc:spChg>
        <pc:graphicFrameChg chg="del">
          <ac:chgData name="Bob Higgie" userId="ca96966e-c91b-46bf-80ae-a3ad686f5520" providerId="ADAL" clId="{C2466ACD-405E-B242-B255-64AD3DB23F9C}" dt="2020-08-29T18:40:46.705" v="2065" actId="478"/>
          <ac:graphicFrameMkLst>
            <pc:docMk/>
            <pc:sldMk cId="2774968420" sldId="300"/>
            <ac:graphicFrameMk id="2" creationId="{2D6520BD-88E7-FD47-816B-07780CE61B6D}"/>
          </ac:graphicFrameMkLst>
        </pc:graphicFrameChg>
      </pc:sldChg>
      <pc:sldChg chg="modSp add mod modNotesTx">
        <pc:chgData name="Bob Higgie" userId="ca96966e-c91b-46bf-80ae-a3ad686f5520" providerId="ADAL" clId="{C2466ACD-405E-B242-B255-64AD3DB23F9C}" dt="2020-09-05T20:18:10.218" v="5425" actId="20577"/>
        <pc:sldMkLst>
          <pc:docMk/>
          <pc:sldMk cId="3231925828" sldId="301"/>
        </pc:sldMkLst>
        <pc:spChg chg="mod">
          <ac:chgData name="Bob Higgie" userId="ca96966e-c91b-46bf-80ae-a3ad686f5520" providerId="ADAL" clId="{C2466ACD-405E-B242-B255-64AD3DB23F9C}" dt="2020-08-30T09:11:00.091" v="3137" actId="20577"/>
          <ac:spMkLst>
            <pc:docMk/>
            <pc:sldMk cId="3231925828" sldId="301"/>
            <ac:spMk id="3" creationId="{5D417AE7-4056-EE47-985A-6A2604CFFEAE}"/>
          </ac:spMkLst>
        </pc:spChg>
        <pc:spChg chg="mod">
          <ac:chgData name="Bob Higgie" userId="ca96966e-c91b-46bf-80ae-a3ad686f5520" providerId="ADAL" clId="{C2466ACD-405E-B242-B255-64AD3DB23F9C}" dt="2020-08-30T09:03:49.319" v="2817" actId="20577"/>
          <ac:spMkLst>
            <pc:docMk/>
            <pc:sldMk cId="3231925828" sldId="301"/>
            <ac:spMk id="4" creationId="{7D3CEC35-7F80-8242-815C-295506DF092F}"/>
          </ac:spMkLst>
        </pc:spChg>
      </pc:sldChg>
      <pc:sldChg chg="modSp add mod modNotesTx">
        <pc:chgData name="Bob Higgie" userId="ca96966e-c91b-46bf-80ae-a3ad686f5520" providerId="ADAL" clId="{C2466ACD-405E-B242-B255-64AD3DB23F9C}" dt="2020-09-05T20:19:59.549" v="5617" actId="20577"/>
        <pc:sldMkLst>
          <pc:docMk/>
          <pc:sldMk cId="432477570" sldId="302"/>
        </pc:sldMkLst>
        <pc:spChg chg="mod">
          <ac:chgData name="Bob Higgie" userId="ca96966e-c91b-46bf-80ae-a3ad686f5520" providerId="ADAL" clId="{C2466ACD-405E-B242-B255-64AD3DB23F9C}" dt="2020-08-30T09:22:18.495" v="3624" actId="20577"/>
          <ac:spMkLst>
            <pc:docMk/>
            <pc:sldMk cId="432477570" sldId="302"/>
            <ac:spMk id="3" creationId="{5D417AE7-4056-EE47-985A-6A2604CFFEAE}"/>
          </ac:spMkLst>
        </pc:spChg>
        <pc:spChg chg="mod">
          <ac:chgData name="Bob Higgie" userId="ca96966e-c91b-46bf-80ae-a3ad686f5520" providerId="ADAL" clId="{C2466ACD-405E-B242-B255-64AD3DB23F9C}" dt="2020-08-30T09:12:55.422" v="3145" actId="20577"/>
          <ac:spMkLst>
            <pc:docMk/>
            <pc:sldMk cId="432477570" sldId="302"/>
            <ac:spMk id="4" creationId="{7D3CEC35-7F80-8242-815C-295506DF092F}"/>
          </ac:spMkLst>
        </pc:spChg>
      </pc:sldChg>
    </pc:docChg>
  </pc:docChgLst>
  <pc:docChgLst>
    <pc:chgData name="Bob Higgie" userId="ca96966e-c91b-46bf-80ae-a3ad686f5520" providerId="ADAL" clId="{A23BF856-946B-0B40-B3F3-12CB0FBF6E90}"/>
    <pc:docChg chg="undo custSel addSld delSld modSld">
      <pc:chgData name="Bob Higgie" userId="ca96966e-c91b-46bf-80ae-a3ad686f5520" providerId="ADAL" clId="{A23BF856-946B-0B40-B3F3-12CB0FBF6E90}" dt="2020-06-24T21:29:38.028" v="524" actId="2696"/>
      <pc:docMkLst>
        <pc:docMk/>
      </pc:docMkLst>
      <pc:sldChg chg="modSp modAnim">
        <pc:chgData name="Bob Higgie" userId="ca96966e-c91b-46bf-80ae-a3ad686f5520" providerId="ADAL" clId="{A23BF856-946B-0B40-B3F3-12CB0FBF6E90}" dt="2020-06-24T20:32:10.931" v="12" actId="1038"/>
        <pc:sldMkLst>
          <pc:docMk/>
          <pc:sldMk cId="3008252748" sldId="262"/>
        </pc:sldMkLst>
        <pc:spChg chg="mod">
          <ac:chgData name="Bob Higgie" userId="ca96966e-c91b-46bf-80ae-a3ad686f5520" providerId="ADAL" clId="{A23BF856-946B-0B40-B3F3-12CB0FBF6E90}" dt="2020-06-24T20:32:10.931" v="12" actId="1038"/>
          <ac:spMkLst>
            <pc:docMk/>
            <pc:sldMk cId="3008252748" sldId="262"/>
            <ac:spMk id="15" creationId="{220E18EF-28F1-41B0-BE41-359ACEE90EA7}"/>
          </ac:spMkLst>
        </pc:spChg>
      </pc:sldChg>
      <pc:sldChg chg="del">
        <pc:chgData name="Bob Higgie" userId="ca96966e-c91b-46bf-80ae-a3ad686f5520" providerId="ADAL" clId="{A23BF856-946B-0B40-B3F3-12CB0FBF6E90}" dt="2020-06-24T21:29:38.028" v="524" actId="2696"/>
        <pc:sldMkLst>
          <pc:docMk/>
          <pc:sldMk cId="1724015493" sldId="267"/>
        </pc:sldMkLst>
      </pc:sldChg>
      <pc:sldChg chg="del">
        <pc:chgData name="Bob Higgie" userId="ca96966e-c91b-46bf-80ae-a3ad686f5520" providerId="ADAL" clId="{A23BF856-946B-0B40-B3F3-12CB0FBF6E90}" dt="2020-06-24T21:29:36.751" v="523" actId="2696"/>
        <pc:sldMkLst>
          <pc:docMk/>
          <pc:sldMk cId="289869333" sldId="284"/>
        </pc:sldMkLst>
      </pc:sldChg>
      <pc:sldChg chg="modSp add">
        <pc:chgData name="Bob Higgie" userId="ca96966e-c91b-46bf-80ae-a3ad686f5520" providerId="ADAL" clId="{A23BF856-946B-0B40-B3F3-12CB0FBF6E90}" dt="2020-06-24T21:28:21.287" v="522" actId="20577"/>
        <pc:sldMkLst>
          <pc:docMk/>
          <pc:sldMk cId="436831336" sldId="294"/>
        </pc:sldMkLst>
        <pc:spChg chg="mod">
          <ac:chgData name="Bob Higgie" userId="ca96966e-c91b-46bf-80ae-a3ad686f5520" providerId="ADAL" clId="{A23BF856-946B-0B40-B3F3-12CB0FBF6E90}" dt="2020-06-24T21:28:21.287" v="522" actId="20577"/>
          <ac:spMkLst>
            <pc:docMk/>
            <pc:sldMk cId="436831336" sldId="294"/>
            <ac:spMk id="3" creationId="{5D417AE7-4056-EE47-985A-6A2604CFFEAE}"/>
          </ac:spMkLst>
        </pc:spChg>
        <pc:spChg chg="mod">
          <ac:chgData name="Bob Higgie" userId="ca96966e-c91b-46bf-80ae-a3ad686f5520" providerId="ADAL" clId="{A23BF856-946B-0B40-B3F3-12CB0FBF6E90}" dt="2020-06-24T20:34:10.334" v="71" actId="20577"/>
          <ac:spMkLst>
            <pc:docMk/>
            <pc:sldMk cId="436831336" sldId="294"/>
            <ac:spMk id="4" creationId="{7D3CEC35-7F80-8242-815C-295506DF092F}"/>
          </ac:spMkLst>
        </pc:spChg>
      </pc:sldChg>
    </pc:docChg>
  </pc:docChgLst>
  <pc:docChgLst>
    <pc:chgData name="Leonard Shand" userId="S::shandl@gloscol.ac.uk::5890d003-5cf1-407b-afce-359c4d21d1f6" providerId="AD" clId="Web-{65609819-E103-4F0C-C65E-101ABEAAEA85}"/>
    <pc:docChg chg="addSld modSld">
      <pc:chgData name="Leonard Shand" userId="S::shandl@gloscol.ac.uk::5890d003-5cf1-407b-afce-359c4d21d1f6" providerId="AD" clId="Web-{65609819-E103-4F0C-C65E-101ABEAAEA85}" dt="2020-09-09T14:53:41.187" v="35" actId="1076"/>
      <pc:docMkLst>
        <pc:docMk/>
      </pc:docMkLst>
      <pc:sldChg chg="addSp delSp modSp new">
        <pc:chgData name="Leonard Shand" userId="S::shandl@gloscol.ac.uk::5890d003-5cf1-407b-afce-359c4d21d1f6" providerId="AD" clId="Web-{65609819-E103-4F0C-C65E-101ABEAAEA85}" dt="2020-09-09T14:53:41.187" v="35" actId="1076"/>
        <pc:sldMkLst>
          <pc:docMk/>
          <pc:sldMk cId="710635180" sldId="303"/>
        </pc:sldMkLst>
        <pc:spChg chg="del">
          <ac:chgData name="Leonard Shand" userId="S::shandl@gloscol.ac.uk::5890d003-5cf1-407b-afce-359c4d21d1f6" providerId="AD" clId="Web-{65609819-E103-4F0C-C65E-101ABEAAEA85}" dt="2020-09-09T14:52:27.578" v="1"/>
          <ac:spMkLst>
            <pc:docMk/>
            <pc:sldMk cId="710635180" sldId="303"/>
            <ac:spMk id="2" creationId="{2C45EA3A-C7F1-4C52-9346-C9FF365E48F7}"/>
          </ac:spMkLst>
        </pc:spChg>
        <pc:spChg chg="mod">
          <ac:chgData name="Leonard Shand" userId="S::shandl@gloscol.ac.uk::5890d003-5cf1-407b-afce-359c4d21d1f6" providerId="AD" clId="Web-{65609819-E103-4F0C-C65E-101ABEAAEA85}" dt="2020-09-09T14:52:39.703" v="10" actId="20577"/>
          <ac:spMkLst>
            <pc:docMk/>
            <pc:sldMk cId="710635180" sldId="303"/>
            <ac:spMk id="3" creationId="{D4C3A608-5C66-4D09-8D7E-2EE6A88B652C}"/>
          </ac:spMkLst>
        </pc:spChg>
        <pc:spChg chg="add del mod">
          <ac:chgData name="Leonard Shand" userId="S::shandl@gloscol.ac.uk::5890d003-5cf1-407b-afce-359c4d21d1f6" providerId="AD" clId="Web-{65609819-E103-4F0C-C65E-101ABEAAEA85}" dt="2020-09-09T14:53:36.655" v="34"/>
          <ac:spMkLst>
            <pc:docMk/>
            <pc:sldMk cId="710635180" sldId="303"/>
            <ac:spMk id="5" creationId="{F8F9F479-0CA2-49EE-9349-B212FF4C412B}"/>
          </ac:spMkLst>
        </pc:spChg>
        <pc:spChg chg="add mod">
          <ac:chgData name="Leonard Shand" userId="S::shandl@gloscol.ac.uk::5890d003-5cf1-407b-afce-359c4d21d1f6" providerId="AD" clId="Web-{65609819-E103-4F0C-C65E-101ABEAAEA85}" dt="2020-09-09T14:53:41.187" v="35" actId="1076"/>
          <ac:spMkLst>
            <pc:docMk/>
            <pc:sldMk cId="710635180" sldId="303"/>
            <ac:spMk id="7" creationId="{A9C7A171-352B-47C3-A70F-1F3781F42CE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BBF038-F489-4B4B-9EA6-3F4A7DC94BC6}" type="datetimeFigureOut">
              <a:rPr lang="en-US" smtClean="0"/>
              <a:t>2/25/2021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148D0F-78F6-DC4C-AAF6-C5E5D2EF457B}" type="slidenum">
              <a:rPr lang="en-US" smtClean="0"/>
              <a:t>‹#›</a:t>
            </a:fld>
            <a:endParaRPr lang="en-US"/>
          </a:p>
        </p:txBody>
      </p:sp>
    </p:spTree>
    <p:extLst>
      <p:ext uri="{BB962C8B-B14F-4D97-AF65-F5344CB8AC3E}">
        <p14:creationId xmlns:p14="http://schemas.microsoft.com/office/powerpoint/2010/main" val="2744233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forget to get the students to introduce themselves as well</a:t>
            </a:r>
          </a:p>
        </p:txBody>
      </p:sp>
      <p:sp>
        <p:nvSpPr>
          <p:cNvPr id="4" name="Slide Number Placeholder 3"/>
          <p:cNvSpPr>
            <a:spLocks noGrp="1"/>
          </p:cNvSpPr>
          <p:nvPr>
            <p:ph type="sldNum" sz="quarter" idx="5"/>
          </p:nvPr>
        </p:nvSpPr>
        <p:spPr/>
        <p:txBody>
          <a:bodyPr/>
          <a:lstStyle/>
          <a:p>
            <a:fld id="{F1148D0F-78F6-DC4C-AAF6-C5E5D2EF457B}" type="slidenum">
              <a:rPr lang="en-US" smtClean="0"/>
              <a:t>2</a:t>
            </a:fld>
            <a:endParaRPr lang="en-US"/>
          </a:p>
        </p:txBody>
      </p:sp>
    </p:spTree>
    <p:extLst>
      <p:ext uri="{BB962C8B-B14F-4D97-AF65-F5344CB8AC3E}">
        <p14:creationId xmlns:p14="http://schemas.microsoft.com/office/powerpoint/2010/main" val="23945839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Hope to arrange campus visit when </a:t>
            </a:r>
            <a:r>
              <a:rPr lang="en-US" dirty="0" err="1"/>
              <a:t>Covid</a:t>
            </a:r>
            <a:r>
              <a:rPr lang="en-US" dirty="0"/>
              <a:t> situation better. Meanwhile you will get a UWE badge and  hoodie.</a:t>
            </a:r>
          </a:p>
        </p:txBody>
      </p:sp>
      <p:sp>
        <p:nvSpPr>
          <p:cNvPr id="4" name="Slide Number Placeholder 3"/>
          <p:cNvSpPr>
            <a:spLocks noGrp="1"/>
          </p:cNvSpPr>
          <p:nvPr>
            <p:ph type="sldNum" sz="quarter" idx="5"/>
          </p:nvPr>
        </p:nvSpPr>
        <p:spPr/>
        <p:txBody>
          <a:bodyPr/>
          <a:lstStyle/>
          <a:p>
            <a:fld id="{F1148D0F-78F6-DC4C-AAF6-C5E5D2EF457B}" type="slidenum">
              <a:rPr lang="en-US" smtClean="0"/>
              <a:t>15</a:t>
            </a:fld>
            <a:endParaRPr lang="en-US"/>
          </a:p>
        </p:txBody>
      </p:sp>
    </p:spTree>
    <p:extLst>
      <p:ext uri="{BB962C8B-B14F-4D97-AF65-F5344CB8AC3E}">
        <p14:creationId xmlns:p14="http://schemas.microsoft.com/office/powerpoint/2010/main" val="17844459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panic, we guide you through these in conjunction with your boss. </a:t>
            </a:r>
          </a:p>
        </p:txBody>
      </p:sp>
      <p:sp>
        <p:nvSpPr>
          <p:cNvPr id="4" name="Slide Number Placeholder 3"/>
          <p:cNvSpPr>
            <a:spLocks noGrp="1"/>
          </p:cNvSpPr>
          <p:nvPr>
            <p:ph type="sldNum" sz="quarter" idx="5"/>
          </p:nvPr>
        </p:nvSpPr>
        <p:spPr/>
        <p:txBody>
          <a:bodyPr/>
          <a:lstStyle/>
          <a:p>
            <a:fld id="{F1148D0F-78F6-DC4C-AAF6-C5E5D2EF457B}" type="slidenum">
              <a:rPr lang="en-US" smtClean="0"/>
              <a:t>16</a:t>
            </a:fld>
            <a:endParaRPr lang="en-US"/>
          </a:p>
        </p:txBody>
      </p:sp>
    </p:spTree>
    <p:extLst>
      <p:ext uri="{BB962C8B-B14F-4D97-AF65-F5344CB8AC3E}">
        <p14:creationId xmlns:p14="http://schemas.microsoft.com/office/powerpoint/2010/main" val="1006579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development plan is key. Issues with not keeping up, not having opportunities to develop competencies </a:t>
            </a:r>
            <a:r>
              <a:rPr lang="en-US" dirty="0" err="1"/>
              <a:t>etc</a:t>
            </a:r>
            <a:r>
              <a:rPr lang="en-US" dirty="0"/>
              <a:t> will be resolved. We have experience of </a:t>
            </a:r>
            <a:r>
              <a:rPr lang="en-US" dirty="0" err="1"/>
              <a:t>manging</a:t>
            </a:r>
            <a:r>
              <a:rPr lang="en-US" dirty="0"/>
              <a:t> this. You are not allowed to drift. </a:t>
            </a:r>
          </a:p>
        </p:txBody>
      </p:sp>
      <p:sp>
        <p:nvSpPr>
          <p:cNvPr id="4" name="Slide Number Placeholder 3"/>
          <p:cNvSpPr>
            <a:spLocks noGrp="1"/>
          </p:cNvSpPr>
          <p:nvPr>
            <p:ph type="sldNum" sz="quarter" idx="5"/>
          </p:nvPr>
        </p:nvSpPr>
        <p:spPr/>
        <p:txBody>
          <a:bodyPr/>
          <a:lstStyle/>
          <a:p>
            <a:fld id="{F1148D0F-78F6-DC4C-AAF6-C5E5D2EF457B}" type="slidenum">
              <a:rPr lang="en-US" smtClean="0"/>
              <a:t>17</a:t>
            </a:fld>
            <a:endParaRPr lang="en-US"/>
          </a:p>
        </p:txBody>
      </p:sp>
    </p:spTree>
    <p:extLst>
      <p:ext uri="{BB962C8B-B14F-4D97-AF65-F5344CB8AC3E}">
        <p14:creationId xmlns:p14="http://schemas.microsoft.com/office/powerpoint/2010/main" val="386458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Seems a long way off, but building to this is important. </a:t>
            </a:r>
          </a:p>
        </p:txBody>
      </p:sp>
      <p:sp>
        <p:nvSpPr>
          <p:cNvPr id="4" name="Slide Number Placeholder 3"/>
          <p:cNvSpPr>
            <a:spLocks noGrp="1"/>
          </p:cNvSpPr>
          <p:nvPr>
            <p:ph type="sldNum" sz="quarter" idx="5"/>
          </p:nvPr>
        </p:nvSpPr>
        <p:spPr/>
        <p:txBody>
          <a:bodyPr/>
          <a:lstStyle/>
          <a:p>
            <a:fld id="{F1148D0F-78F6-DC4C-AAF6-C5E5D2EF457B}" type="slidenum">
              <a:rPr lang="en-US" smtClean="0"/>
              <a:t>18</a:t>
            </a:fld>
            <a:endParaRPr lang="en-US"/>
          </a:p>
        </p:txBody>
      </p:sp>
    </p:spTree>
    <p:extLst>
      <p:ext uri="{BB962C8B-B14F-4D97-AF65-F5344CB8AC3E}">
        <p14:creationId xmlns:p14="http://schemas.microsoft.com/office/powerpoint/2010/main" val="3261766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be far better off than a regular graduate. You either get offered a permanent position </a:t>
            </a:r>
            <a:r>
              <a:rPr lang="en-US"/>
              <a:t>or take </a:t>
            </a:r>
            <a:r>
              <a:rPr lang="en-US" dirty="0"/>
              <a:t>your </a:t>
            </a:r>
            <a:r>
              <a:rPr lang="en-US"/>
              <a:t>talent elsewhere. </a:t>
            </a:r>
            <a:endParaRPr lang="en-US" dirty="0"/>
          </a:p>
        </p:txBody>
      </p:sp>
      <p:sp>
        <p:nvSpPr>
          <p:cNvPr id="4" name="Slide Number Placeholder 3"/>
          <p:cNvSpPr>
            <a:spLocks noGrp="1"/>
          </p:cNvSpPr>
          <p:nvPr>
            <p:ph type="sldNum" sz="quarter" idx="5"/>
          </p:nvPr>
        </p:nvSpPr>
        <p:spPr/>
        <p:txBody>
          <a:bodyPr/>
          <a:lstStyle/>
          <a:p>
            <a:fld id="{F1148D0F-78F6-DC4C-AAF6-C5E5D2EF457B}" type="slidenum">
              <a:rPr lang="en-US" smtClean="0"/>
              <a:t>19</a:t>
            </a:fld>
            <a:endParaRPr lang="en-US"/>
          </a:p>
        </p:txBody>
      </p:sp>
    </p:spTree>
    <p:extLst>
      <p:ext uri="{BB962C8B-B14F-4D97-AF65-F5344CB8AC3E}">
        <p14:creationId xmlns:p14="http://schemas.microsoft.com/office/powerpoint/2010/main" val="4291674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module leads, you all pitch in to share the work</a:t>
            </a:r>
          </a:p>
        </p:txBody>
      </p:sp>
      <p:sp>
        <p:nvSpPr>
          <p:cNvPr id="4" name="Slide Number Placeholder 3"/>
          <p:cNvSpPr>
            <a:spLocks noGrp="1"/>
          </p:cNvSpPr>
          <p:nvPr>
            <p:ph type="sldNum" sz="quarter" idx="5"/>
          </p:nvPr>
        </p:nvSpPr>
        <p:spPr/>
        <p:txBody>
          <a:bodyPr/>
          <a:lstStyle/>
          <a:p>
            <a:fld id="{F1148D0F-78F6-DC4C-AAF6-C5E5D2EF457B}" type="slidenum">
              <a:rPr lang="en-US" smtClean="0"/>
              <a:t>3</a:t>
            </a:fld>
            <a:endParaRPr lang="en-US"/>
          </a:p>
        </p:txBody>
      </p:sp>
    </p:spTree>
    <p:extLst>
      <p:ext uri="{BB962C8B-B14F-4D97-AF65-F5344CB8AC3E}">
        <p14:creationId xmlns:p14="http://schemas.microsoft.com/office/powerpoint/2010/main" val="756927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Development of knowledge in parallel with competencies</a:t>
            </a:r>
          </a:p>
        </p:txBody>
      </p:sp>
      <p:sp>
        <p:nvSpPr>
          <p:cNvPr id="4" name="Slide Number Placeholder 3"/>
          <p:cNvSpPr>
            <a:spLocks noGrp="1"/>
          </p:cNvSpPr>
          <p:nvPr>
            <p:ph type="sldNum" sz="quarter" idx="5"/>
          </p:nvPr>
        </p:nvSpPr>
        <p:spPr/>
        <p:txBody>
          <a:bodyPr/>
          <a:lstStyle/>
          <a:p>
            <a:fld id="{F1148D0F-78F6-DC4C-AAF6-C5E5D2EF457B}" type="slidenum">
              <a:rPr lang="en-US" smtClean="0"/>
              <a:t>5</a:t>
            </a:fld>
            <a:endParaRPr lang="en-US"/>
          </a:p>
        </p:txBody>
      </p:sp>
    </p:spTree>
    <p:extLst>
      <p:ext uri="{BB962C8B-B14F-4D97-AF65-F5344CB8AC3E}">
        <p14:creationId xmlns:p14="http://schemas.microsoft.com/office/powerpoint/2010/main" val="21659887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may be like this, others will have tasks built into the presentations</a:t>
            </a:r>
          </a:p>
        </p:txBody>
      </p:sp>
      <p:sp>
        <p:nvSpPr>
          <p:cNvPr id="4" name="Slide Number Placeholder 3"/>
          <p:cNvSpPr>
            <a:spLocks noGrp="1"/>
          </p:cNvSpPr>
          <p:nvPr>
            <p:ph type="sldNum" sz="quarter" idx="5"/>
          </p:nvPr>
        </p:nvSpPr>
        <p:spPr/>
        <p:txBody>
          <a:bodyPr/>
          <a:lstStyle/>
          <a:p>
            <a:fld id="{F1148D0F-78F6-DC4C-AAF6-C5E5D2EF457B}" type="slidenum">
              <a:rPr lang="en-US" smtClean="0"/>
              <a:t>7</a:t>
            </a:fld>
            <a:endParaRPr lang="en-US"/>
          </a:p>
        </p:txBody>
      </p:sp>
    </p:spTree>
    <p:extLst>
      <p:ext uri="{BB962C8B-B14F-4D97-AF65-F5344CB8AC3E}">
        <p14:creationId xmlns:p14="http://schemas.microsoft.com/office/powerpoint/2010/main" val="1104889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fall behind, but if you miss sessions, then have to catch up online</a:t>
            </a:r>
          </a:p>
        </p:txBody>
      </p:sp>
      <p:sp>
        <p:nvSpPr>
          <p:cNvPr id="4" name="Slide Number Placeholder 3"/>
          <p:cNvSpPr>
            <a:spLocks noGrp="1"/>
          </p:cNvSpPr>
          <p:nvPr>
            <p:ph type="sldNum" sz="quarter" idx="5"/>
          </p:nvPr>
        </p:nvSpPr>
        <p:spPr/>
        <p:txBody>
          <a:bodyPr/>
          <a:lstStyle/>
          <a:p>
            <a:fld id="{F1148D0F-78F6-DC4C-AAF6-C5E5D2EF457B}" type="slidenum">
              <a:rPr lang="en-US" smtClean="0"/>
              <a:t>8</a:t>
            </a:fld>
            <a:endParaRPr lang="en-US"/>
          </a:p>
        </p:txBody>
      </p:sp>
    </p:spTree>
    <p:extLst>
      <p:ext uri="{BB962C8B-B14F-4D97-AF65-F5344CB8AC3E}">
        <p14:creationId xmlns:p14="http://schemas.microsoft.com/office/powerpoint/2010/main" val="3396477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Module specifications on the wiki detail the assignments. Two components (assignments). </a:t>
            </a:r>
          </a:p>
        </p:txBody>
      </p:sp>
      <p:sp>
        <p:nvSpPr>
          <p:cNvPr id="4" name="Slide Number Placeholder 3"/>
          <p:cNvSpPr>
            <a:spLocks noGrp="1"/>
          </p:cNvSpPr>
          <p:nvPr>
            <p:ph type="sldNum" sz="quarter" idx="5"/>
          </p:nvPr>
        </p:nvSpPr>
        <p:spPr/>
        <p:txBody>
          <a:bodyPr/>
          <a:lstStyle/>
          <a:p>
            <a:fld id="{F1148D0F-78F6-DC4C-AAF6-C5E5D2EF457B}" type="slidenum">
              <a:rPr lang="en-US" smtClean="0"/>
              <a:t>11</a:t>
            </a:fld>
            <a:endParaRPr lang="en-US"/>
          </a:p>
        </p:txBody>
      </p:sp>
    </p:spTree>
    <p:extLst>
      <p:ext uri="{BB962C8B-B14F-4D97-AF65-F5344CB8AC3E}">
        <p14:creationId xmlns:p14="http://schemas.microsoft.com/office/powerpoint/2010/main" val="1302626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New regulations due out mid September, will update accordingly. </a:t>
            </a:r>
          </a:p>
        </p:txBody>
      </p:sp>
      <p:sp>
        <p:nvSpPr>
          <p:cNvPr id="4" name="Slide Number Placeholder 3"/>
          <p:cNvSpPr>
            <a:spLocks noGrp="1"/>
          </p:cNvSpPr>
          <p:nvPr>
            <p:ph type="sldNum" sz="quarter" idx="5"/>
          </p:nvPr>
        </p:nvSpPr>
        <p:spPr/>
        <p:txBody>
          <a:bodyPr/>
          <a:lstStyle/>
          <a:p>
            <a:fld id="{F1148D0F-78F6-DC4C-AAF6-C5E5D2EF457B}" type="slidenum">
              <a:rPr lang="en-US" smtClean="0"/>
              <a:t>12</a:t>
            </a:fld>
            <a:endParaRPr lang="en-US"/>
          </a:p>
        </p:txBody>
      </p:sp>
    </p:spTree>
    <p:extLst>
      <p:ext uri="{BB962C8B-B14F-4D97-AF65-F5344CB8AC3E}">
        <p14:creationId xmlns:p14="http://schemas.microsoft.com/office/powerpoint/2010/main" val="2687069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UWE hold exam boards where all the marks are reviewed, years 2 &amp; 3 involving an external. Marks may be adjusted and condoned (</a:t>
            </a:r>
            <a:r>
              <a:rPr lang="en-US" dirty="0" err="1"/>
              <a:t>eg</a:t>
            </a:r>
            <a:r>
              <a:rPr lang="en-US" dirty="0"/>
              <a:t> 39 upped to 40 to avoid a degree fail) specific rules in the regulations</a:t>
            </a:r>
          </a:p>
        </p:txBody>
      </p:sp>
      <p:sp>
        <p:nvSpPr>
          <p:cNvPr id="4" name="Slide Number Placeholder 3"/>
          <p:cNvSpPr>
            <a:spLocks noGrp="1"/>
          </p:cNvSpPr>
          <p:nvPr>
            <p:ph type="sldNum" sz="quarter" idx="5"/>
          </p:nvPr>
        </p:nvSpPr>
        <p:spPr/>
        <p:txBody>
          <a:bodyPr/>
          <a:lstStyle/>
          <a:p>
            <a:fld id="{F1148D0F-78F6-DC4C-AAF6-C5E5D2EF457B}" type="slidenum">
              <a:rPr lang="en-US" smtClean="0"/>
              <a:t>13</a:t>
            </a:fld>
            <a:endParaRPr lang="en-US"/>
          </a:p>
        </p:txBody>
      </p:sp>
    </p:spTree>
    <p:extLst>
      <p:ext uri="{BB962C8B-B14F-4D97-AF65-F5344CB8AC3E}">
        <p14:creationId xmlns:p14="http://schemas.microsoft.com/office/powerpoint/2010/main" val="38907507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complaints against Gloscol. UWE have their own complaints procedures, but all complaints must start at Gloscol</a:t>
            </a:r>
          </a:p>
        </p:txBody>
      </p:sp>
      <p:sp>
        <p:nvSpPr>
          <p:cNvPr id="4" name="Slide Number Placeholder 3"/>
          <p:cNvSpPr>
            <a:spLocks noGrp="1"/>
          </p:cNvSpPr>
          <p:nvPr>
            <p:ph type="sldNum" sz="quarter" idx="5"/>
          </p:nvPr>
        </p:nvSpPr>
        <p:spPr/>
        <p:txBody>
          <a:bodyPr/>
          <a:lstStyle/>
          <a:p>
            <a:fld id="{F1148D0F-78F6-DC4C-AAF6-C5E5D2EF457B}" type="slidenum">
              <a:rPr lang="en-US" smtClean="0"/>
              <a:t>14</a:t>
            </a:fld>
            <a:endParaRPr lang="en-US"/>
          </a:p>
        </p:txBody>
      </p:sp>
    </p:spTree>
    <p:extLst>
      <p:ext uri="{BB962C8B-B14F-4D97-AF65-F5344CB8AC3E}">
        <p14:creationId xmlns:p14="http://schemas.microsoft.com/office/powerpoint/2010/main" val="399857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6000"/>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p:txBody>
          <a:bodyPr/>
          <a:lstStyle/>
          <a:p>
            <a:fld id="{E879894E-EBB1-FD48-9BBC-B56B05B3E990}" type="datetimeFigureOut">
              <a:rPr lang="en-US" smtClean="0"/>
              <a:t>2/25/2021</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07E0AA7F-291E-274E-8F74-B819450B55B2}" type="slidenum">
              <a:rPr lang="en-US" smtClean="0"/>
              <a:t>‹#›</a:t>
            </a:fld>
            <a:endParaRPr lang="en-US"/>
          </a:p>
        </p:txBody>
      </p:sp>
    </p:spTree>
    <p:extLst>
      <p:ext uri="{BB962C8B-B14F-4D97-AF65-F5344CB8AC3E}">
        <p14:creationId xmlns:p14="http://schemas.microsoft.com/office/powerpoint/2010/main" val="3700267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p:txBody>
          <a:bodyPr/>
          <a:lstStyle/>
          <a:p>
            <a:fld id="{E879894E-EBB1-FD48-9BBC-B56B05B3E990}" type="datetimeFigureOut">
              <a:rPr lang="en-US" smtClean="0"/>
              <a:t>2/25/2021</a:t>
            </a:fld>
            <a:endParaRPr lang="en-US"/>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07E0AA7F-291E-274E-8F74-B819450B55B2}" type="slidenum">
              <a:rPr lang="en-US" smtClean="0"/>
              <a:t>‹#›</a:t>
            </a:fld>
            <a:endParaRPr lang="en-US"/>
          </a:p>
        </p:txBody>
      </p:sp>
    </p:spTree>
    <p:extLst>
      <p:ext uri="{BB962C8B-B14F-4D97-AF65-F5344CB8AC3E}">
        <p14:creationId xmlns:p14="http://schemas.microsoft.com/office/powerpoint/2010/main" val="2457065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p:txBody>
          <a:bodyPr/>
          <a:lstStyle/>
          <a:p>
            <a:fld id="{E879894E-EBB1-FD48-9BBC-B56B05B3E990}" type="datetimeFigureOut">
              <a:rPr lang="en-US" smtClean="0"/>
              <a:t>2/25/2021</a:t>
            </a:fld>
            <a:endParaRPr lang="en-US"/>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07E0AA7F-291E-274E-8F74-B819450B55B2}" type="slidenum">
              <a:rPr lang="en-US" smtClean="0"/>
              <a:t>‹#›</a:t>
            </a:fld>
            <a:endParaRPr lang="en-US"/>
          </a:p>
        </p:txBody>
      </p:sp>
    </p:spTree>
    <p:extLst>
      <p:ext uri="{BB962C8B-B14F-4D97-AF65-F5344CB8AC3E}">
        <p14:creationId xmlns:p14="http://schemas.microsoft.com/office/powerpoint/2010/main" val="3266773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EE8B8A8-DA48-AB40-BD95-C70379211071}"/>
              </a:ext>
            </a:extLst>
          </p:cNvPr>
          <p:cNvSpPr>
            <a:spLocks noGrp="1"/>
          </p:cNvSpPr>
          <p:nvPr>
            <p:ph type="dt" sz="half" idx="10"/>
          </p:nvPr>
        </p:nvSpPr>
        <p:spPr/>
        <p:txBody>
          <a:bodyPr/>
          <a:lstStyle/>
          <a:p>
            <a:fld id="{E879894E-EBB1-FD48-9BBC-B56B05B3E990}" type="datetimeFigureOut">
              <a:rPr lang="en-US" smtClean="0"/>
              <a:t>2/25/2021</a:t>
            </a:fld>
            <a:endParaRPr lang="en-US"/>
          </a:p>
        </p:txBody>
      </p:sp>
      <p:sp>
        <p:nvSpPr>
          <p:cNvPr id="5" name="Footer Placeholder 4">
            <a:extLst>
              <a:ext uri="{FF2B5EF4-FFF2-40B4-BE49-F238E27FC236}">
                <a16:creationId xmlns:a16="http://schemas.microsoft.com/office/drawing/2014/main" id="{3163D902-AFC6-C742-A5D2-1210F1C77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07E0AA7F-291E-274E-8F74-B819450B55B2}" type="slidenum">
              <a:rPr lang="en-US" smtClean="0"/>
              <a:t>‹#›</a:t>
            </a:fld>
            <a:endParaRPr lang="en-US"/>
          </a:p>
        </p:txBody>
      </p:sp>
    </p:spTree>
    <p:extLst>
      <p:ext uri="{BB962C8B-B14F-4D97-AF65-F5344CB8AC3E}">
        <p14:creationId xmlns:p14="http://schemas.microsoft.com/office/powerpoint/2010/main" val="1908273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p:txBody>
          <a:bodyPr/>
          <a:lstStyle/>
          <a:p>
            <a:fld id="{E879894E-EBB1-FD48-9BBC-B56B05B3E990}" type="datetimeFigureOut">
              <a:rPr lang="en-US" smtClean="0"/>
              <a:t>2/25/2021</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07E0AA7F-291E-274E-8F74-B819450B55B2}" type="slidenum">
              <a:rPr lang="en-US" smtClean="0"/>
              <a:t>‹#›</a:t>
            </a:fld>
            <a:endParaRPr lang="en-US"/>
          </a:p>
        </p:txBody>
      </p:sp>
    </p:spTree>
    <p:extLst>
      <p:ext uri="{BB962C8B-B14F-4D97-AF65-F5344CB8AC3E}">
        <p14:creationId xmlns:p14="http://schemas.microsoft.com/office/powerpoint/2010/main" val="2531718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048CA67C-5156-C243-A007-5FEFAB76660D}"/>
              </a:ext>
            </a:extLst>
          </p:cNvPr>
          <p:cNvSpPr>
            <a:spLocks noGrp="1"/>
          </p:cNvSpPr>
          <p:nvPr>
            <p:ph type="dt" sz="half" idx="10"/>
          </p:nvPr>
        </p:nvSpPr>
        <p:spPr/>
        <p:txBody>
          <a:bodyPr/>
          <a:lstStyle/>
          <a:p>
            <a:fld id="{E879894E-EBB1-FD48-9BBC-B56B05B3E990}" type="datetimeFigureOut">
              <a:rPr lang="en-US" smtClean="0"/>
              <a:t>2/25/2021</a:t>
            </a:fld>
            <a:endParaRPr lang="en-US"/>
          </a:p>
        </p:txBody>
      </p:sp>
      <p:sp>
        <p:nvSpPr>
          <p:cNvPr id="6" name="Footer Placeholder 5">
            <a:extLst>
              <a:ext uri="{FF2B5EF4-FFF2-40B4-BE49-F238E27FC236}">
                <a16:creationId xmlns:a16="http://schemas.microsoft.com/office/drawing/2014/main" id="{AF5AA0E9-DA14-5B42-AA64-DAD9E311FF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07E0AA7F-291E-274E-8F74-B819450B55B2}" type="slidenum">
              <a:rPr lang="en-US" smtClean="0"/>
              <a:t>‹#›</a:t>
            </a:fld>
            <a:endParaRPr lang="en-US"/>
          </a:p>
        </p:txBody>
      </p:sp>
    </p:spTree>
    <p:extLst>
      <p:ext uri="{BB962C8B-B14F-4D97-AF65-F5344CB8AC3E}">
        <p14:creationId xmlns:p14="http://schemas.microsoft.com/office/powerpoint/2010/main" val="3033397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p:txBody>
          <a:bodyPr/>
          <a:lstStyle/>
          <a:p>
            <a:fld id="{E879894E-EBB1-FD48-9BBC-B56B05B3E990}" type="datetimeFigureOut">
              <a:rPr lang="en-US" smtClean="0"/>
              <a:t>2/25/2021</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07E0AA7F-291E-274E-8F74-B819450B55B2}" type="slidenum">
              <a:rPr lang="en-US" smtClean="0"/>
              <a:t>‹#›</a:t>
            </a:fld>
            <a:endParaRPr lang="en-US"/>
          </a:p>
        </p:txBody>
      </p:sp>
    </p:spTree>
    <p:extLst>
      <p:ext uri="{BB962C8B-B14F-4D97-AF65-F5344CB8AC3E}">
        <p14:creationId xmlns:p14="http://schemas.microsoft.com/office/powerpoint/2010/main" val="3706578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p:txBody>
          <a:bodyPr/>
          <a:lstStyle/>
          <a:p>
            <a:fld id="{E879894E-EBB1-FD48-9BBC-B56B05B3E990}" type="datetimeFigureOut">
              <a:rPr lang="en-US" smtClean="0"/>
              <a:t>2/25/2021</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07E0AA7F-291E-274E-8F74-B819450B55B2}" type="slidenum">
              <a:rPr lang="en-US" smtClean="0"/>
              <a:t>‹#›</a:t>
            </a:fld>
            <a:endParaRPr lang="en-US"/>
          </a:p>
        </p:txBody>
      </p:sp>
    </p:spTree>
    <p:extLst>
      <p:ext uri="{BB962C8B-B14F-4D97-AF65-F5344CB8AC3E}">
        <p14:creationId xmlns:p14="http://schemas.microsoft.com/office/powerpoint/2010/main" val="3121294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p:txBody>
          <a:bodyPr/>
          <a:lstStyle/>
          <a:p>
            <a:fld id="{E879894E-EBB1-FD48-9BBC-B56B05B3E990}" type="datetimeFigureOut">
              <a:rPr lang="en-US" smtClean="0"/>
              <a:t>2/25/2021</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07E0AA7F-291E-274E-8F74-B819450B55B2}" type="slidenum">
              <a:rPr lang="en-US" smtClean="0"/>
              <a:t>‹#›</a:t>
            </a:fld>
            <a:endParaRPr lang="en-US"/>
          </a:p>
        </p:txBody>
      </p:sp>
    </p:spTree>
    <p:extLst>
      <p:ext uri="{BB962C8B-B14F-4D97-AF65-F5344CB8AC3E}">
        <p14:creationId xmlns:p14="http://schemas.microsoft.com/office/powerpoint/2010/main" val="410216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p:txBody>
          <a:bodyPr/>
          <a:lstStyle/>
          <a:p>
            <a:fld id="{E879894E-EBB1-FD48-9BBC-B56B05B3E990}" type="datetimeFigureOut">
              <a:rPr lang="en-US" smtClean="0"/>
              <a:t>2/25/2021</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07E0AA7F-291E-274E-8F74-B819450B55B2}" type="slidenum">
              <a:rPr lang="en-US" smtClean="0"/>
              <a:t>‹#›</a:t>
            </a:fld>
            <a:endParaRPr lang="en-US"/>
          </a:p>
        </p:txBody>
      </p:sp>
    </p:spTree>
    <p:extLst>
      <p:ext uri="{BB962C8B-B14F-4D97-AF65-F5344CB8AC3E}">
        <p14:creationId xmlns:p14="http://schemas.microsoft.com/office/powerpoint/2010/main" val="2884564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p:txBody>
          <a:bodyPr/>
          <a:lstStyle/>
          <a:p>
            <a:fld id="{E879894E-EBB1-FD48-9BBC-B56B05B3E990}" type="datetimeFigureOut">
              <a:rPr lang="en-US" smtClean="0"/>
              <a:t>2/25/2021</a:t>
            </a:fld>
            <a:endParaRPr lang="en-US"/>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07E0AA7F-291E-274E-8F74-B819450B55B2}" type="slidenum">
              <a:rPr lang="en-US" smtClean="0"/>
              <a:t>‹#›</a:t>
            </a:fld>
            <a:endParaRPr lang="en-US"/>
          </a:p>
        </p:txBody>
      </p:sp>
    </p:spTree>
    <p:extLst>
      <p:ext uri="{BB962C8B-B14F-4D97-AF65-F5344CB8AC3E}">
        <p14:creationId xmlns:p14="http://schemas.microsoft.com/office/powerpoint/2010/main" val="2881400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D6CA2EE-C32C-4545-9827-59FAC7EE73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9894E-EBB1-FD48-9BBC-B56B05B3E990}" type="datetimeFigureOut">
              <a:rPr lang="en-US" smtClean="0"/>
              <a:t>2/25/2021</a:t>
            </a:fld>
            <a:endParaRPr lang="en-US"/>
          </a:p>
        </p:txBody>
      </p:sp>
      <p:sp>
        <p:nvSpPr>
          <p:cNvPr id="5" name="Footer Placeholder 4">
            <a:extLst>
              <a:ext uri="{FF2B5EF4-FFF2-40B4-BE49-F238E27FC236}">
                <a16:creationId xmlns:a16="http://schemas.microsoft.com/office/drawing/2014/main" id="{23E61985-3447-184A-9458-48F72D4D1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E0AA7F-291E-274E-8F74-B819450B55B2}" type="slidenum">
              <a:rPr lang="en-US" smtClean="0"/>
              <a:t>‹#›</a:t>
            </a:fld>
            <a:endParaRPr lang="en-US"/>
          </a:p>
        </p:txBody>
      </p:sp>
      <p:sp>
        <p:nvSpPr>
          <p:cNvPr id="7" name="Rectangle 6">
            <a:extLst>
              <a:ext uri="{FF2B5EF4-FFF2-40B4-BE49-F238E27FC236}">
                <a16:creationId xmlns:a16="http://schemas.microsoft.com/office/drawing/2014/main" id="{57EA4655-CB46-0544-B73D-859810E0A0E7}"/>
              </a:ext>
            </a:extLst>
          </p:cNvPr>
          <p:cNvSpPr/>
          <p:nvPr userDrawn="1"/>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 name="Picture 7">
            <a:extLst>
              <a:ext uri="{FF2B5EF4-FFF2-40B4-BE49-F238E27FC236}">
                <a16:creationId xmlns:a16="http://schemas.microsoft.com/office/drawing/2014/main" id="{E336AD38-66E3-C448-AF96-49668BAB046C}"/>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63755" t="3290" r="1579" b="6172"/>
          <a:stretch/>
        </p:blipFill>
        <p:spPr>
          <a:xfrm>
            <a:off x="12500" y="-22917"/>
            <a:ext cx="834793" cy="697668"/>
          </a:xfrm>
          <a:prstGeom prst="rect">
            <a:avLst/>
          </a:prstGeom>
        </p:spPr>
      </p:pic>
    </p:spTree>
    <p:extLst>
      <p:ext uri="{BB962C8B-B14F-4D97-AF65-F5344CB8AC3E}">
        <p14:creationId xmlns:p14="http://schemas.microsoft.com/office/powerpoint/2010/main" val="40661956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safeguarding@gloscol.ac.uk"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65F55-2BFF-4126-AE02-F5AA42C190F1}"/>
              </a:ext>
            </a:extLst>
          </p:cNvPr>
          <p:cNvSpPr>
            <a:spLocks noGrp="1"/>
          </p:cNvSpPr>
          <p:nvPr>
            <p:ph type="ctrTitle"/>
          </p:nvPr>
        </p:nvSpPr>
        <p:spPr>
          <a:xfrm>
            <a:off x="1084881" y="1130112"/>
            <a:ext cx="10022237" cy="2387600"/>
          </a:xfrm>
        </p:spPr>
        <p:txBody>
          <a:bodyPr>
            <a:normAutofit/>
          </a:bodyPr>
          <a:lstStyle/>
          <a:p>
            <a:r>
              <a:rPr lang="en-GB" sz="4400" dirty="0">
                <a:latin typeface="Microsoft Sans Serif"/>
                <a:ea typeface="Microsoft Sans Serif"/>
                <a:cs typeface="Microsoft Sans Serif"/>
              </a:rPr>
              <a:t>Cyber Security Technical Professional</a:t>
            </a:r>
            <a:endParaRPr lang="en-US" sz="4400" dirty="0"/>
          </a:p>
        </p:txBody>
      </p:sp>
      <p:sp>
        <p:nvSpPr>
          <p:cNvPr id="3" name="Subtitle 2">
            <a:extLst>
              <a:ext uri="{FF2B5EF4-FFF2-40B4-BE49-F238E27FC236}">
                <a16:creationId xmlns:a16="http://schemas.microsoft.com/office/drawing/2014/main" id="{2277BA68-6289-4EAC-A555-791DA44D986D}"/>
              </a:ext>
            </a:extLst>
          </p:cNvPr>
          <p:cNvSpPr>
            <a:spLocks noGrp="1"/>
          </p:cNvSpPr>
          <p:nvPr>
            <p:ph type="subTitle" idx="1"/>
          </p:nvPr>
        </p:nvSpPr>
        <p:spPr/>
        <p:txBody>
          <a:bodyPr/>
          <a:lstStyle/>
          <a:p>
            <a:r>
              <a:rPr lang="en-GB" dirty="0"/>
              <a:t>(integrated degree)</a:t>
            </a:r>
          </a:p>
        </p:txBody>
      </p:sp>
      <p:sp>
        <p:nvSpPr>
          <p:cNvPr id="6" name="Rectangle 5">
            <a:extLst>
              <a:ext uri="{FF2B5EF4-FFF2-40B4-BE49-F238E27FC236}">
                <a16:creationId xmlns:a16="http://schemas.microsoft.com/office/drawing/2014/main" id="{D05C1695-5985-BC40-9B0C-2C93B4287676}"/>
              </a:ext>
            </a:extLst>
          </p:cNvPr>
          <p:cNvSpPr/>
          <p:nvPr/>
        </p:nvSpPr>
        <p:spPr>
          <a:xfrm>
            <a:off x="1524000" y="163220"/>
            <a:ext cx="3433504"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Introduction to the course</a:t>
            </a:r>
            <a:r>
              <a:rPr lang="en-GB" sz="3200" b="1" baseline="30000" dirty="0">
                <a:solidFill>
                  <a:schemeClr val="bg1">
                    <a:lumMod val="50000"/>
                  </a:schemeClr>
                </a:solidFill>
                <a:latin typeface="Helvetica "/>
                <a:cs typeface="Gotham Book" pitchFamily="50" charset="0"/>
              </a:rPr>
              <a:t>&gt;</a:t>
            </a:r>
            <a:endParaRPr lang="en-US" sz="3200" dirty="0"/>
          </a:p>
        </p:txBody>
      </p:sp>
    </p:spTree>
    <p:extLst>
      <p:ext uri="{BB962C8B-B14F-4D97-AF65-F5344CB8AC3E}">
        <p14:creationId xmlns:p14="http://schemas.microsoft.com/office/powerpoint/2010/main" val="651860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500" fill="hold"/>
                                        <p:tgtEl>
                                          <p:spTgt spid="2"/>
                                        </p:tgtEl>
                                        <p:attrNameLst>
                                          <p:attrName>ppt_x</p:attrName>
                                        </p:attrNameLst>
                                      </p:cBhvr>
                                      <p:tavLst>
                                        <p:tav tm="0">
                                          <p:val>
                                            <p:strVal val="#ppt_x"/>
                                          </p:val>
                                        </p:tav>
                                        <p:tav tm="100000">
                                          <p:val>
                                            <p:strVal val="#ppt_x"/>
                                          </p:val>
                                        </p:tav>
                                      </p:tavLst>
                                    </p:anim>
                                    <p:anim calcmode="lin" valueType="num">
                                      <p:cBhvr additive="base">
                                        <p:cTn id="8" dur="1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1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sosceles Triangle 6">
            <a:extLst>
              <a:ext uri="{FF2B5EF4-FFF2-40B4-BE49-F238E27FC236}">
                <a16:creationId xmlns:a16="http://schemas.microsoft.com/office/drawing/2014/main" id="{211731B5-C60B-4780-98EC-8714403CA2A2}"/>
              </a:ext>
            </a:extLst>
          </p:cNvPr>
          <p:cNvSpPr/>
          <p:nvPr/>
        </p:nvSpPr>
        <p:spPr>
          <a:xfrm rot="5400000">
            <a:off x="6304637" y="1625235"/>
            <a:ext cx="2235600" cy="1893600"/>
          </a:xfrm>
          <a:prstGeom prst="triangle">
            <a:avLst/>
          </a:prstGeom>
          <a:solidFill>
            <a:srgbClr val="B1AA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Isosceles Triangle 7">
            <a:extLst>
              <a:ext uri="{FF2B5EF4-FFF2-40B4-BE49-F238E27FC236}">
                <a16:creationId xmlns:a16="http://schemas.microsoft.com/office/drawing/2014/main" id="{FBA39A65-81CA-4724-B742-B891EC4693A2}"/>
              </a:ext>
            </a:extLst>
          </p:cNvPr>
          <p:cNvSpPr/>
          <p:nvPr/>
        </p:nvSpPr>
        <p:spPr>
          <a:xfrm rot="5400000">
            <a:off x="9465552" y="1625235"/>
            <a:ext cx="2235600" cy="1893600"/>
          </a:xfrm>
          <a:prstGeom prst="triangle">
            <a:avLst/>
          </a:prstGeom>
          <a:solidFill>
            <a:srgbClr val="CEC8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Isosceles Triangle 4">
            <a:extLst>
              <a:ext uri="{FF2B5EF4-FFF2-40B4-BE49-F238E27FC236}">
                <a16:creationId xmlns:a16="http://schemas.microsoft.com/office/drawing/2014/main" id="{42BA983A-2502-40E5-AF7A-80A9637B8E59}"/>
              </a:ext>
            </a:extLst>
          </p:cNvPr>
          <p:cNvSpPr/>
          <p:nvPr/>
        </p:nvSpPr>
        <p:spPr>
          <a:xfrm rot="5400000">
            <a:off x="4012" y="1605598"/>
            <a:ext cx="2194756" cy="1892031"/>
          </a:xfrm>
          <a:prstGeom prst="triangle">
            <a:avLst/>
          </a:prstGeom>
          <a:solidFill>
            <a:srgbClr val="707B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Isosceles Triangle 5">
            <a:extLst>
              <a:ext uri="{FF2B5EF4-FFF2-40B4-BE49-F238E27FC236}">
                <a16:creationId xmlns:a16="http://schemas.microsoft.com/office/drawing/2014/main" id="{451FD683-B7F3-429A-97F7-2AC2DEAEC605}"/>
              </a:ext>
            </a:extLst>
          </p:cNvPr>
          <p:cNvSpPr/>
          <p:nvPr/>
        </p:nvSpPr>
        <p:spPr>
          <a:xfrm rot="5400000">
            <a:off x="3143721" y="1625235"/>
            <a:ext cx="2235600" cy="1893600"/>
          </a:xfrm>
          <a:prstGeom prst="triangle">
            <a:avLst/>
          </a:prstGeom>
          <a:solidFill>
            <a:srgbClr val="8F8F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1B8BBA50-F57B-457B-9A80-E348E0E98006}"/>
              </a:ext>
            </a:extLst>
          </p:cNvPr>
          <p:cNvSpPr txBox="1"/>
          <p:nvPr/>
        </p:nvSpPr>
        <p:spPr>
          <a:xfrm>
            <a:off x="155374" y="2392324"/>
            <a:ext cx="1641796" cy="369332"/>
          </a:xfrm>
          <a:prstGeom prst="rect">
            <a:avLst/>
          </a:prstGeom>
          <a:noFill/>
        </p:spPr>
        <p:txBody>
          <a:bodyPr wrap="none" rtlCol="0">
            <a:spAutoFit/>
          </a:bodyPr>
          <a:lstStyle/>
          <a:p>
            <a:r>
              <a:rPr lang="en-GB" dirty="0">
                <a:solidFill>
                  <a:schemeClr val="bg1"/>
                </a:solidFill>
                <a:latin typeface="Microsoft Sans Serif" panose="020B0604020202020204" pitchFamily="34" charset="0"/>
                <a:ea typeface="Microsoft Sans Serif" panose="020B0604020202020204" pitchFamily="34" charset="0"/>
                <a:cs typeface="Microsoft Sans Serif" panose="020B0604020202020204" pitchFamily="34" charset="0"/>
              </a:rPr>
              <a:t>Assignment 1 </a:t>
            </a:r>
          </a:p>
        </p:txBody>
      </p:sp>
      <p:sp>
        <p:nvSpPr>
          <p:cNvPr id="18" name="TextBox 17">
            <a:extLst>
              <a:ext uri="{FF2B5EF4-FFF2-40B4-BE49-F238E27FC236}">
                <a16:creationId xmlns:a16="http://schemas.microsoft.com/office/drawing/2014/main" id="{F82D5983-B053-4E86-A0EE-F36B480B58C7}"/>
              </a:ext>
            </a:extLst>
          </p:cNvPr>
          <p:cNvSpPr txBox="1"/>
          <p:nvPr/>
        </p:nvSpPr>
        <p:spPr>
          <a:xfrm>
            <a:off x="3291669" y="2248869"/>
            <a:ext cx="1641796" cy="646331"/>
          </a:xfrm>
          <a:prstGeom prst="rect">
            <a:avLst/>
          </a:prstGeom>
          <a:noFill/>
        </p:spPr>
        <p:txBody>
          <a:bodyPr wrap="none" rtlCol="0">
            <a:spAutoFit/>
          </a:bodyPr>
          <a:lstStyle/>
          <a:p>
            <a:r>
              <a:rPr lang="en-GB" dirty="0">
                <a:solidFill>
                  <a:schemeClr val="bg1"/>
                </a:solidFill>
                <a:latin typeface="Microsoft Sans Serif" panose="020B0604020202020204" pitchFamily="34" charset="0"/>
                <a:ea typeface="Microsoft Sans Serif" panose="020B0604020202020204" pitchFamily="34" charset="0"/>
                <a:cs typeface="Microsoft Sans Serif" panose="020B0604020202020204" pitchFamily="34" charset="0"/>
              </a:rPr>
              <a:t>Assignment 1 </a:t>
            </a:r>
          </a:p>
          <a:p>
            <a:r>
              <a:rPr lang="en-GB" dirty="0">
                <a:solidFill>
                  <a:schemeClr val="bg1"/>
                </a:solidFill>
                <a:latin typeface="Microsoft Sans Serif" panose="020B0604020202020204" pitchFamily="34" charset="0"/>
                <a:ea typeface="Microsoft Sans Serif" panose="020B0604020202020204" pitchFamily="34" charset="0"/>
                <a:cs typeface="Microsoft Sans Serif" panose="020B0604020202020204" pitchFamily="34" charset="0"/>
              </a:rPr>
              <a:t>submission</a:t>
            </a:r>
          </a:p>
        </p:txBody>
      </p:sp>
      <p:sp>
        <p:nvSpPr>
          <p:cNvPr id="19" name="TextBox 18">
            <a:extLst>
              <a:ext uri="{FF2B5EF4-FFF2-40B4-BE49-F238E27FC236}">
                <a16:creationId xmlns:a16="http://schemas.microsoft.com/office/drawing/2014/main" id="{2B27CF69-7AD5-4B67-B0B9-D6C172B21839}"/>
              </a:ext>
            </a:extLst>
          </p:cNvPr>
          <p:cNvSpPr txBox="1"/>
          <p:nvPr/>
        </p:nvSpPr>
        <p:spPr>
          <a:xfrm>
            <a:off x="6512466" y="2366947"/>
            <a:ext cx="1580882" cy="369332"/>
          </a:xfrm>
          <a:prstGeom prst="rect">
            <a:avLst/>
          </a:prstGeom>
          <a:noFill/>
        </p:spPr>
        <p:txBody>
          <a:bodyPr wrap="none" rtlCol="0">
            <a:spAutoFit/>
          </a:bodyPr>
          <a:lstStyle/>
          <a:p>
            <a:r>
              <a:rPr lang="en-GB" dirty="0">
                <a:solidFill>
                  <a:schemeClr val="bg1"/>
                </a:solidFill>
                <a:latin typeface="Microsoft Sans Serif" panose="020B0604020202020204" pitchFamily="34" charset="0"/>
                <a:ea typeface="Microsoft Sans Serif" panose="020B0604020202020204" pitchFamily="34" charset="0"/>
                <a:cs typeface="Microsoft Sans Serif" panose="020B0604020202020204" pitchFamily="34" charset="0"/>
              </a:rPr>
              <a:t>Assignment 2</a:t>
            </a:r>
          </a:p>
        </p:txBody>
      </p:sp>
      <p:sp>
        <p:nvSpPr>
          <p:cNvPr id="21" name="TextBox 20">
            <a:extLst>
              <a:ext uri="{FF2B5EF4-FFF2-40B4-BE49-F238E27FC236}">
                <a16:creationId xmlns:a16="http://schemas.microsoft.com/office/drawing/2014/main" id="{B0273DFB-3B21-4B09-A58A-8376789F9BAD}"/>
              </a:ext>
            </a:extLst>
          </p:cNvPr>
          <p:cNvSpPr txBox="1"/>
          <p:nvPr/>
        </p:nvSpPr>
        <p:spPr>
          <a:xfrm>
            <a:off x="7891" y="3689835"/>
            <a:ext cx="3030279" cy="923330"/>
          </a:xfrm>
          <a:prstGeom prst="rect">
            <a:avLst/>
          </a:prstGeom>
          <a:noFill/>
        </p:spPr>
        <p:txBody>
          <a:bodyPr wrap="square" rtlCol="0">
            <a:spAutoFit/>
          </a:bodyPr>
          <a:lstStyle/>
          <a:p>
            <a:r>
              <a:rPr lang="en-GB" dirty="0">
                <a:latin typeface="Microsoft Sans Serif" panose="020B0604020202020204" pitchFamily="34" charset="0"/>
                <a:ea typeface="Microsoft Sans Serif" panose="020B0604020202020204" pitchFamily="34" charset="0"/>
                <a:cs typeface="Microsoft Sans Serif" panose="020B0604020202020204" pitchFamily="34" charset="0"/>
              </a:rPr>
              <a:t>Assignment 1 is set at the end of the second week of the module block release</a:t>
            </a:r>
          </a:p>
        </p:txBody>
      </p:sp>
      <p:sp>
        <p:nvSpPr>
          <p:cNvPr id="22" name="TextBox 21">
            <a:extLst>
              <a:ext uri="{FF2B5EF4-FFF2-40B4-BE49-F238E27FC236}">
                <a16:creationId xmlns:a16="http://schemas.microsoft.com/office/drawing/2014/main" id="{77EB53BB-9A52-4E03-938A-B38F97716953}"/>
              </a:ext>
            </a:extLst>
          </p:cNvPr>
          <p:cNvSpPr txBox="1"/>
          <p:nvPr/>
        </p:nvSpPr>
        <p:spPr>
          <a:xfrm>
            <a:off x="3174391" y="3689832"/>
            <a:ext cx="3030279" cy="1477328"/>
          </a:xfrm>
          <a:prstGeom prst="rect">
            <a:avLst/>
          </a:prstGeom>
          <a:noFill/>
        </p:spPr>
        <p:txBody>
          <a:bodyPr wrap="square" rtlCol="0">
            <a:spAutoFit/>
          </a:bodyPr>
          <a:lstStyle/>
          <a:p>
            <a:r>
              <a:rPr lang="en-GB" dirty="0">
                <a:latin typeface="Microsoft Sans Serif" panose="020B0604020202020204" pitchFamily="34" charset="0"/>
                <a:ea typeface="Microsoft Sans Serif" panose="020B0604020202020204" pitchFamily="34" charset="0"/>
                <a:cs typeface="Microsoft Sans Serif" panose="020B0604020202020204" pitchFamily="34" charset="0"/>
              </a:rPr>
              <a:t>Assignment 1 is submitted (or taken if it is an exam) on the first day of the third week of the module block release</a:t>
            </a:r>
          </a:p>
        </p:txBody>
      </p:sp>
      <p:sp>
        <p:nvSpPr>
          <p:cNvPr id="23" name="TextBox 22">
            <a:extLst>
              <a:ext uri="{FF2B5EF4-FFF2-40B4-BE49-F238E27FC236}">
                <a16:creationId xmlns:a16="http://schemas.microsoft.com/office/drawing/2014/main" id="{07524947-35B2-46FE-9A38-7402230B6C14}"/>
              </a:ext>
            </a:extLst>
          </p:cNvPr>
          <p:cNvSpPr txBox="1"/>
          <p:nvPr/>
        </p:nvSpPr>
        <p:spPr>
          <a:xfrm>
            <a:off x="6340805" y="3689832"/>
            <a:ext cx="3030279" cy="923330"/>
          </a:xfrm>
          <a:prstGeom prst="rect">
            <a:avLst/>
          </a:prstGeom>
          <a:noFill/>
        </p:spPr>
        <p:txBody>
          <a:bodyPr wrap="square" rtlCol="0">
            <a:spAutoFit/>
          </a:bodyPr>
          <a:lstStyle/>
          <a:p>
            <a:r>
              <a:rPr lang="en-GB" dirty="0">
                <a:latin typeface="Microsoft Sans Serif" panose="020B0604020202020204" pitchFamily="34" charset="0"/>
                <a:ea typeface="Microsoft Sans Serif" panose="020B0604020202020204" pitchFamily="34" charset="0"/>
                <a:cs typeface="Microsoft Sans Serif" panose="020B0604020202020204" pitchFamily="34" charset="0"/>
              </a:rPr>
              <a:t>Assignment 2 is set at the end of the third week of the module block release</a:t>
            </a:r>
          </a:p>
        </p:txBody>
      </p:sp>
      <p:sp>
        <p:nvSpPr>
          <p:cNvPr id="24" name="TextBox 23">
            <a:extLst>
              <a:ext uri="{FF2B5EF4-FFF2-40B4-BE49-F238E27FC236}">
                <a16:creationId xmlns:a16="http://schemas.microsoft.com/office/drawing/2014/main" id="{8A51D520-D8CD-4331-AB10-06ECF4D548ED}"/>
              </a:ext>
            </a:extLst>
          </p:cNvPr>
          <p:cNvSpPr txBox="1"/>
          <p:nvPr/>
        </p:nvSpPr>
        <p:spPr>
          <a:xfrm>
            <a:off x="9505916" y="3689832"/>
            <a:ext cx="2558017" cy="2031325"/>
          </a:xfrm>
          <a:prstGeom prst="rect">
            <a:avLst/>
          </a:prstGeom>
          <a:noFill/>
        </p:spPr>
        <p:txBody>
          <a:bodyPr wrap="square" rtlCol="0">
            <a:spAutoFit/>
          </a:bodyPr>
          <a:lstStyle/>
          <a:p>
            <a:r>
              <a:rPr lang="en-GB" dirty="0">
                <a:latin typeface="Microsoft Sans Serif" panose="020B0604020202020204" pitchFamily="34" charset="0"/>
                <a:ea typeface="Microsoft Sans Serif" panose="020B0604020202020204" pitchFamily="34" charset="0"/>
                <a:cs typeface="Microsoft Sans Serif" panose="020B0604020202020204" pitchFamily="34" charset="0"/>
              </a:rPr>
              <a:t>Assignment 2 is submitted on the first day of the first week of the next module block release (or within 2 weeks of the end of the last week of the year)</a:t>
            </a:r>
          </a:p>
        </p:txBody>
      </p:sp>
      <p:sp>
        <p:nvSpPr>
          <p:cNvPr id="27" name="Rectangle 26">
            <a:extLst>
              <a:ext uri="{FF2B5EF4-FFF2-40B4-BE49-F238E27FC236}">
                <a16:creationId xmlns:a16="http://schemas.microsoft.com/office/drawing/2014/main" id="{C663F7BC-640B-154A-8E12-F5949D71D271}"/>
              </a:ext>
            </a:extLst>
          </p:cNvPr>
          <p:cNvSpPr/>
          <p:nvPr/>
        </p:nvSpPr>
        <p:spPr>
          <a:xfrm>
            <a:off x="1524000" y="163220"/>
            <a:ext cx="2825453"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assignment schedule</a:t>
            </a:r>
            <a:r>
              <a:rPr lang="en-GB" sz="3200" b="1" baseline="30000" dirty="0">
                <a:solidFill>
                  <a:schemeClr val="bg1">
                    <a:lumMod val="50000"/>
                  </a:schemeClr>
                </a:solidFill>
                <a:latin typeface="Helvetica "/>
                <a:cs typeface="Gotham Book" pitchFamily="50" charset="0"/>
              </a:rPr>
              <a:t>&gt;</a:t>
            </a:r>
            <a:endParaRPr lang="en-US" sz="3200" dirty="0"/>
          </a:p>
        </p:txBody>
      </p:sp>
      <p:sp>
        <p:nvSpPr>
          <p:cNvPr id="28" name="TextBox 27">
            <a:extLst>
              <a:ext uri="{FF2B5EF4-FFF2-40B4-BE49-F238E27FC236}">
                <a16:creationId xmlns:a16="http://schemas.microsoft.com/office/drawing/2014/main" id="{574DFDCD-3C5D-3946-B43E-65263009FFF2}"/>
              </a:ext>
            </a:extLst>
          </p:cNvPr>
          <p:cNvSpPr txBox="1"/>
          <p:nvPr/>
        </p:nvSpPr>
        <p:spPr>
          <a:xfrm>
            <a:off x="9590448" y="2228447"/>
            <a:ext cx="1641796" cy="646331"/>
          </a:xfrm>
          <a:prstGeom prst="rect">
            <a:avLst/>
          </a:prstGeom>
          <a:noFill/>
        </p:spPr>
        <p:txBody>
          <a:bodyPr wrap="none" rtlCol="0">
            <a:spAutoFit/>
          </a:bodyPr>
          <a:lstStyle/>
          <a:p>
            <a:r>
              <a:rPr lang="en-GB" dirty="0">
                <a:solidFill>
                  <a:schemeClr val="bg1"/>
                </a:solidFill>
                <a:latin typeface="Microsoft Sans Serif" panose="020B0604020202020204" pitchFamily="34" charset="0"/>
                <a:ea typeface="Microsoft Sans Serif" panose="020B0604020202020204" pitchFamily="34" charset="0"/>
                <a:cs typeface="Microsoft Sans Serif" panose="020B0604020202020204" pitchFamily="34" charset="0"/>
              </a:rPr>
              <a:t>Assignment 2 </a:t>
            </a:r>
          </a:p>
          <a:p>
            <a:r>
              <a:rPr lang="en-GB" dirty="0">
                <a:solidFill>
                  <a:schemeClr val="bg1"/>
                </a:solidFill>
                <a:latin typeface="Microsoft Sans Serif" panose="020B0604020202020204" pitchFamily="34" charset="0"/>
                <a:ea typeface="Microsoft Sans Serif" panose="020B0604020202020204" pitchFamily="34" charset="0"/>
                <a:cs typeface="Microsoft Sans Serif" panose="020B0604020202020204" pitchFamily="34" charset="0"/>
              </a:rPr>
              <a:t>submission</a:t>
            </a:r>
          </a:p>
        </p:txBody>
      </p:sp>
      <p:sp>
        <p:nvSpPr>
          <p:cNvPr id="2" name="TextBox 1">
            <a:extLst>
              <a:ext uri="{FF2B5EF4-FFF2-40B4-BE49-F238E27FC236}">
                <a16:creationId xmlns:a16="http://schemas.microsoft.com/office/drawing/2014/main" id="{663BA14B-89C1-CC41-9B2C-838F1DE0363A}"/>
              </a:ext>
            </a:extLst>
          </p:cNvPr>
          <p:cNvSpPr txBox="1"/>
          <p:nvPr/>
        </p:nvSpPr>
        <p:spPr>
          <a:xfrm>
            <a:off x="3038170" y="5961792"/>
            <a:ext cx="5744818" cy="369332"/>
          </a:xfrm>
          <a:prstGeom prst="rect">
            <a:avLst/>
          </a:prstGeom>
          <a:noFill/>
        </p:spPr>
        <p:txBody>
          <a:bodyPr wrap="square" rtlCol="0">
            <a:spAutoFit/>
          </a:bodyPr>
          <a:lstStyle/>
          <a:p>
            <a:r>
              <a:rPr lang="en-US" dirty="0"/>
              <a:t>Feedback will be given with 2 weeks of the submission date</a:t>
            </a:r>
          </a:p>
        </p:txBody>
      </p:sp>
    </p:spTree>
    <p:extLst>
      <p:ext uri="{BB962C8B-B14F-4D97-AF65-F5344CB8AC3E}">
        <p14:creationId xmlns:p14="http://schemas.microsoft.com/office/powerpoint/2010/main" val="1330993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500"/>
                                        <p:tgtEl>
                                          <p:spTgt spid="2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fade">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fade">
                                      <p:cBhvr>
                                        <p:cTn id="42" dur="500"/>
                                        <p:tgtEl>
                                          <p:spTgt spid="2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gtEl>
                                        <p:attrNameLst>
                                          <p:attrName>style.visibility</p:attrName>
                                        </p:attrNameLst>
                                      </p:cBhvr>
                                      <p:to>
                                        <p:strVal val="visible"/>
                                      </p:to>
                                    </p:set>
                                    <p:animEffect transition="in" filter="fade">
                                      <p:cBhvr>
                                        <p:cTn id="4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5" grpId="0" animBg="1"/>
      <p:bldP spid="6" grpId="0" animBg="1"/>
      <p:bldP spid="21" grpId="0"/>
      <p:bldP spid="22" grpId="0"/>
      <p:bldP spid="23" grpId="0"/>
      <p:bldP spid="24" grpId="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417AE7-4056-EE47-985A-6A2604CFFEAE}"/>
              </a:ext>
            </a:extLst>
          </p:cNvPr>
          <p:cNvSpPr>
            <a:spLocks noGrp="1"/>
          </p:cNvSpPr>
          <p:nvPr>
            <p:ph idx="1"/>
          </p:nvPr>
        </p:nvSpPr>
        <p:spPr>
          <a:xfrm>
            <a:off x="838200" y="957328"/>
            <a:ext cx="10515600" cy="5554789"/>
          </a:xfrm>
        </p:spPr>
        <p:txBody>
          <a:bodyPr>
            <a:normAutofit/>
          </a:bodyPr>
          <a:lstStyle/>
          <a:p>
            <a:r>
              <a:rPr lang="en-US" dirty="0"/>
              <a:t>Examination</a:t>
            </a:r>
          </a:p>
          <a:p>
            <a:r>
              <a:rPr lang="en-US" dirty="0"/>
              <a:t>Report on practical work</a:t>
            </a:r>
          </a:p>
          <a:p>
            <a:r>
              <a:rPr lang="en-US" dirty="0"/>
              <a:t>Presentation</a:t>
            </a:r>
          </a:p>
          <a:p>
            <a:r>
              <a:rPr lang="en-US" dirty="0"/>
              <a:t>Portfolio of coursework</a:t>
            </a:r>
          </a:p>
          <a:p>
            <a:r>
              <a:rPr lang="en-US" dirty="0"/>
              <a:t>Research report</a:t>
            </a:r>
          </a:p>
          <a:p>
            <a:r>
              <a:rPr lang="en-US" dirty="0"/>
              <a:t>Demonstration</a:t>
            </a:r>
          </a:p>
          <a:p>
            <a:r>
              <a:rPr lang="en-US" dirty="0"/>
              <a:t>Oral examination supported by notebooks</a:t>
            </a:r>
          </a:p>
          <a:p>
            <a:endParaRPr lang="en-US" dirty="0"/>
          </a:p>
          <a:p>
            <a:r>
              <a:rPr lang="en-US" dirty="0"/>
              <a:t>Component A of a module assessment is undertaken under controlled conditions – e.g. an examination or presentation</a:t>
            </a:r>
          </a:p>
          <a:p>
            <a:endParaRPr lang="en-US" dirty="0"/>
          </a:p>
        </p:txBody>
      </p:sp>
      <p:sp>
        <p:nvSpPr>
          <p:cNvPr id="4" name="Rectangle 3">
            <a:extLst>
              <a:ext uri="{FF2B5EF4-FFF2-40B4-BE49-F238E27FC236}">
                <a16:creationId xmlns:a16="http://schemas.microsoft.com/office/drawing/2014/main" id="{7D3CEC35-7F80-8242-815C-295506DF092F}"/>
              </a:ext>
            </a:extLst>
          </p:cNvPr>
          <p:cNvSpPr/>
          <p:nvPr/>
        </p:nvSpPr>
        <p:spPr>
          <a:xfrm>
            <a:off x="1524000" y="163220"/>
            <a:ext cx="2435923"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assignment types</a:t>
            </a:r>
            <a:r>
              <a:rPr lang="en-GB" sz="3200" b="1" baseline="30000" dirty="0">
                <a:solidFill>
                  <a:schemeClr val="bg1">
                    <a:lumMod val="50000"/>
                  </a:schemeClr>
                </a:solidFill>
                <a:latin typeface="Helvetica "/>
                <a:cs typeface="Gotham Book" pitchFamily="50" charset="0"/>
              </a:rPr>
              <a:t>&gt;</a:t>
            </a:r>
            <a:endParaRPr lang="en-US" sz="3200" dirty="0"/>
          </a:p>
        </p:txBody>
      </p:sp>
    </p:spTree>
    <p:extLst>
      <p:ext uri="{BB962C8B-B14F-4D97-AF65-F5344CB8AC3E}">
        <p14:creationId xmlns:p14="http://schemas.microsoft.com/office/powerpoint/2010/main" val="436831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417AE7-4056-EE47-985A-6A2604CFFEAE}"/>
              </a:ext>
            </a:extLst>
          </p:cNvPr>
          <p:cNvSpPr>
            <a:spLocks noGrp="1"/>
          </p:cNvSpPr>
          <p:nvPr>
            <p:ph idx="1"/>
          </p:nvPr>
        </p:nvSpPr>
        <p:spPr>
          <a:xfrm>
            <a:off x="838200" y="957328"/>
            <a:ext cx="10515600" cy="5554789"/>
          </a:xfrm>
        </p:spPr>
        <p:txBody>
          <a:bodyPr>
            <a:normAutofit fontScale="92500" lnSpcReduction="20000"/>
          </a:bodyPr>
          <a:lstStyle/>
          <a:p>
            <a:r>
              <a:rPr lang="en-US" dirty="0"/>
              <a:t>Pass mark is 40%</a:t>
            </a:r>
          </a:p>
          <a:p>
            <a:r>
              <a:rPr lang="en-US" dirty="0"/>
              <a:t>Higher marks are used in the final year to calculate the degree classification</a:t>
            </a:r>
          </a:p>
          <a:p>
            <a:r>
              <a:rPr lang="en-US" dirty="0"/>
              <a:t>Work must be submitted on time (by 14:00 on the deadline day)</a:t>
            </a:r>
          </a:p>
          <a:p>
            <a:r>
              <a:rPr lang="en-US" dirty="0"/>
              <a:t>Work submitted up to 24 hours late will be capped at 40%</a:t>
            </a:r>
            <a:r>
              <a:rPr lang="en-US" dirty="0">
                <a:solidFill>
                  <a:srgbClr val="FF0000"/>
                </a:solidFill>
              </a:rPr>
              <a:t>*</a:t>
            </a:r>
          </a:p>
          <a:p>
            <a:r>
              <a:rPr lang="en-US" dirty="0"/>
              <a:t>Work submitted more than 24 hours later will be treated as a non-submission (unless there is a serious, documented reason, in which case a 5-day extension may be permitted)</a:t>
            </a:r>
            <a:r>
              <a:rPr lang="en-US" dirty="0">
                <a:solidFill>
                  <a:srgbClr val="FF0000"/>
                </a:solidFill>
              </a:rPr>
              <a:t> *</a:t>
            </a:r>
            <a:endParaRPr lang="en-US" dirty="0"/>
          </a:p>
          <a:p>
            <a:r>
              <a:rPr lang="en-GB" dirty="0"/>
              <a:t>A resit is the opportunity to be assessed for a second time in an attempt, having failed to reach the required pass standard at the first sit. </a:t>
            </a:r>
          </a:p>
          <a:p>
            <a:r>
              <a:rPr lang="en-GB" dirty="0"/>
              <a:t>A retake is the opportunity to take a module again, having failed to reach the required pass standard at the previous first sit and resit. This allows a further sit and a resit. </a:t>
            </a:r>
            <a:br>
              <a:rPr lang="en-GB" dirty="0"/>
            </a:br>
            <a:r>
              <a:rPr lang="en-GB" dirty="0">
                <a:solidFill>
                  <a:srgbClr val="FF0000"/>
                </a:solidFill>
              </a:rPr>
              <a:t>* These regulations are suspended under UWE </a:t>
            </a:r>
            <a:r>
              <a:rPr lang="en-GB" dirty="0" err="1">
                <a:solidFill>
                  <a:srgbClr val="FF0000"/>
                </a:solidFill>
              </a:rPr>
              <a:t>Covid</a:t>
            </a:r>
            <a:r>
              <a:rPr lang="en-GB" dirty="0">
                <a:solidFill>
                  <a:srgbClr val="FF0000"/>
                </a:solidFill>
              </a:rPr>
              <a:t> force majeure. Students may claim a 5-day extension without documentation. Work missing the 24-hour deadline will be a non-submission.</a:t>
            </a:r>
          </a:p>
          <a:p>
            <a:pPr marL="0" indent="0">
              <a:buNone/>
            </a:pPr>
            <a:r>
              <a:rPr lang="en-US" sz="1500" dirty="0"/>
              <a:t>https://www2.uwe.ac.uk/services/Marketing/students/Student%20advice/Regulations-documents/2019-20/Academic-Regulations-2019-2020-Volume-1-UG-PG.pdf</a:t>
            </a:r>
          </a:p>
          <a:p>
            <a:endParaRPr lang="en-US" dirty="0"/>
          </a:p>
        </p:txBody>
      </p:sp>
      <p:sp>
        <p:nvSpPr>
          <p:cNvPr id="4" name="Rectangle 3">
            <a:extLst>
              <a:ext uri="{FF2B5EF4-FFF2-40B4-BE49-F238E27FC236}">
                <a16:creationId xmlns:a16="http://schemas.microsoft.com/office/drawing/2014/main" id="{7D3CEC35-7F80-8242-815C-295506DF092F}"/>
              </a:ext>
            </a:extLst>
          </p:cNvPr>
          <p:cNvSpPr/>
          <p:nvPr/>
        </p:nvSpPr>
        <p:spPr>
          <a:xfrm>
            <a:off x="1524000" y="163220"/>
            <a:ext cx="3092321"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assignment regulations</a:t>
            </a:r>
            <a:r>
              <a:rPr lang="en-GB" sz="3200" b="1" baseline="30000" dirty="0">
                <a:solidFill>
                  <a:schemeClr val="bg1">
                    <a:lumMod val="50000"/>
                  </a:schemeClr>
                </a:solidFill>
                <a:latin typeface="Helvetica "/>
                <a:cs typeface="Gotham Book" pitchFamily="50" charset="0"/>
              </a:rPr>
              <a:t>&gt;</a:t>
            </a:r>
            <a:endParaRPr lang="en-US" sz="3200" dirty="0"/>
          </a:p>
        </p:txBody>
      </p:sp>
    </p:spTree>
    <p:extLst>
      <p:ext uri="{BB962C8B-B14F-4D97-AF65-F5344CB8AC3E}">
        <p14:creationId xmlns:p14="http://schemas.microsoft.com/office/powerpoint/2010/main" val="714391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417AE7-4056-EE47-985A-6A2604CFFEAE}"/>
              </a:ext>
            </a:extLst>
          </p:cNvPr>
          <p:cNvSpPr>
            <a:spLocks noGrp="1"/>
          </p:cNvSpPr>
          <p:nvPr>
            <p:ph idx="1"/>
          </p:nvPr>
        </p:nvSpPr>
        <p:spPr>
          <a:xfrm>
            <a:off x="838200" y="957328"/>
            <a:ext cx="10515600" cy="5554789"/>
          </a:xfrm>
        </p:spPr>
        <p:txBody>
          <a:bodyPr>
            <a:normAutofit fontScale="92500" lnSpcReduction="10000"/>
          </a:bodyPr>
          <a:lstStyle/>
          <a:p>
            <a:r>
              <a:rPr lang="en-GB" dirty="0"/>
              <a:t>Appeals against assessment can only be made after an examination board has formally issued results</a:t>
            </a:r>
          </a:p>
          <a:p>
            <a:pPr lvl="1"/>
            <a:r>
              <a:rPr lang="en-GB" dirty="0"/>
              <a:t>Note: all marks prior to an exam board are provisional </a:t>
            </a:r>
          </a:p>
          <a:p>
            <a:r>
              <a:rPr lang="en-GB" dirty="0"/>
              <a:t>Reasons for appeal</a:t>
            </a:r>
          </a:p>
          <a:p>
            <a:pPr lvl="1"/>
            <a:r>
              <a:rPr lang="en-GB" dirty="0"/>
              <a:t>marks that have been recorded wrongly</a:t>
            </a:r>
          </a:p>
          <a:p>
            <a:pPr lvl="1"/>
            <a:r>
              <a:rPr lang="en-GB" dirty="0"/>
              <a:t>assessments not conducted or calculated in the way described in the module specification or guide</a:t>
            </a:r>
          </a:p>
          <a:p>
            <a:pPr lvl="1"/>
            <a:r>
              <a:rPr lang="en-GB" dirty="0"/>
              <a:t>lack of agreed reasonable adjustments</a:t>
            </a:r>
          </a:p>
          <a:p>
            <a:pPr lvl="2"/>
            <a:r>
              <a:rPr lang="en-GB" dirty="0"/>
              <a:t>extra time for exams, use of a PC for exams, teaching materials in advance or permission to record lectures</a:t>
            </a:r>
          </a:p>
          <a:p>
            <a:pPr lvl="1"/>
            <a:r>
              <a:rPr lang="en-GB" dirty="0"/>
              <a:t>a rejected application for personal circumstances which you feel has not been considered properly (see UWE website for acceptable reasons)</a:t>
            </a:r>
          </a:p>
          <a:p>
            <a:r>
              <a:rPr lang="en-GB" dirty="0"/>
              <a:t>This is a UWE process</a:t>
            </a:r>
          </a:p>
          <a:p>
            <a:pPr lvl="1"/>
            <a:r>
              <a:rPr lang="en-GB" dirty="0"/>
              <a:t>https://</a:t>
            </a:r>
            <a:r>
              <a:rPr lang="en-GB" dirty="0" err="1"/>
              <a:t>www.uwe.ac.uk</a:t>
            </a:r>
            <a:r>
              <a:rPr lang="en-GB" dirty="0"/>
              <a:t>/study/academic-information/academic-appeals/about-the-academic-appeals-process</a:t>
            </a:r>
            <a:br>
              <a:rPr lang="en-GB" dirty="0"/>
            </a:br>
            <a:endParaRPr lang="en-GB" dirty="0"/>
          </a:p>
          <a:p>
            <a:endParaRPr lang="en-US" dirty="0"/>
          </a:p>
        </p:txBody>
      </p:sp>
      <p:sp>
        <p:nvSpPr>
          <p:cNvPr id="4" name="Rectangle 3">
            <a:extLst>
              <a:ext uri="{FF2B5EF4-FFF2-40B4-BE49-F238E27FC236}">
                <a16:creationId xmlns:a16="http://schemas.microsoft.com/office/drawing/2014/main" id="{7D3CEC35-7F80-8242-815C-295506DF092F}"/>
              </a:ext>
            </a:extLst>
          </p:cNvPr>
          <p:cNvSpPr/>
          <p:nvPr/>
        </p:nvSpPr>
        <p:spPr>
          <a:xfrm>
            <a:off x="1524000" y="163220"/>
            <a:ext cx="1335622"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appeals</a:t>
            </a:r>
            <a:r>
              <a:rPr lang="en-GB" sz="3200" b="1" baseline="30000" dirty="0">
                <a:solidFill>
                  <a:schemeClr val="bg1">
                    <a:lumMod val="50000"/>
                  </a:schemeClr>
                </a:solidFill>
                <a:latin typeface="Helvetica "/>
                <a:cs typeface="Gotham Book" pitchFamily="50" charset="0"/>
              </a:rPr>
              <a:t>&gt;</a:t>
            </a:r>
            <a:endParaRPr lang="en-US" sz="3200" dirty="0"/>
          </a:p>
        </p:txBody>
      </p:sp>
    </p:spTree>
    <p:extLst>
      <p:ext uri="{BB962C8B-B14F-4D97-AF65-F5344CB8AC3E}">
        <p14:creationId xmlns:p14="http://schemas.microsoft.com/office/powerpoint/2010/main" val="1191968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417AE7-4056-EE47-985A-6A2604CFFEAE}"/>
              </a:ext>
            </a:extLst>
          </p:cNvPr>
          <p:cNvSpPr>
            <a:spLocks noGrp="1"/>
          </p:cNvSpPr>
          <p:nvPr>
            <p:ph idx="1"/>
          </p:nvPr>
        </p:nvSpPr>
        <p:spPr>
          <a:xfrm>
            <a:off x="838200" y="957328"/>
            <a:ext cx="10515600" cy="5554789"/>
          </a:xfrm>
        </p:spPr>
        <p:txBody>
          <a:bodyPr>
            <a:normAutofit/>
          </a:bodyPr>
          <a:lstStyle/>
          <a:p>
            <a:r>
              <a:rPr lang="en-GB" dirty="0"/>
              <a:t>Reasons for complaints:</a:t>
            </a:r>
          </a:p>
          <a:p>
            <a:pPr lvl="1"/>
            <a:r>
              <a:rPr lang="en-GB" dirty="0"/>
              <a:t>failure by the college to meet obligations as outlined in public information such as course handbooks </a:t>
            </a:r>
          </a:p>
          <a:p>
            <a:pPr lvl="1"/>
            <a:r>
              <a:rPr lang="en-GB" dirty="0"/>
              <a:t>misleading or incorrect information in prospectuses or promotional material and other information the college provides </a:t>
            </a:r>
          </a:p>
          <a:p>
            <a:pPr lvl="1"/>
            <a:r>
              <a:rPr lang="en-GB" dirty="0"/>
              <a:t>concerns about the delivery of a programme, teaching or administration </a:t>
            </a:r>
          </a:p>
          <a:p>
            <a:pPr lvl="1"/>
            <a:r>
              <a:rPr lang="en-GB" dirty="0"/>
              <a:t>poor quality facilities, learning resources or services provided by the college </a:t>
            </a:r>
          </a:p>
          <a:p>
            <a:pPr lvl="1"/>
            <a:r>
              <a:rPr lang="en-GB" dirty="0"/>
              <a:t>complaints involving other organisations or contractors providing a service on behalf of the college or University </a:t>
            </a:r>
          </a:p>
          <a:p>
            <a:r>
              <a:rPr lang="en-GB" dirty="0"/>
              <a:t>Process:</a:t>
            </a:r>
          </a:p>
          <a:p>
            <a:pPr lvl="1"/>
            <a:r>
              <a:rPr lang="en-GB" dirty="0"/>
              <a:t>Stage 1: Raise with module or course leader</a:t>
            </a:r>
          </a:p>
          <a:p>
            <a:pPr lvl="1"/>
            <a:r>
              <a:rPr lang="en-GB" dirty="0"/>
              <a:t>Stage 2: If still dissatisfied, raise with Head of School</a:t>
            </a:r>
          </a:p>
          <a:p>
            <a:pPr lvl="1"/>
            <a:r>
              <a:rPr lang="en-GB" dirty="0"/>
              <a:t>Stage 3: If still dissatisfied, raise with college executive	</a:t>
            </a:r>
            <a:br>
              <a:rPr lang="en-GB" dirty="0"/>
            </a:br>
            <a:endParaRPr lang="en-GB" dirty="0"/>
          </a:p>
          <a:p>
            <a:endParaRPr lang="en-US" dirty="0"/>
          </a:p>
        </p:txBody>
      </p:sp>
      <p:sp>
        <p:nvSpPr>
          <p:cNvPr id="4" name="Rectangle 3">
            <a:extLst>
              <a:ext uri="{FF2B5EF4-FFF2-40B4-BE49-F238E27FC236}">
                <a16:creationId xmlns:a16="http://schemas.microsoft.com/office/drawing/2014/main" id="{7D3CEC35-7F80-8242-815C-295506DF092F}"/>
              </a:ext>
            </a:extLst>
          </p:cNvPr>
          <p:cNvSpPr/>
          <p:nvPr/>
        </p:nvSpPr>
        <p:spPr>
          <a:xfrm>
            <a:off x="1524000" y="163220"/>
            <a:ext cx="1705210"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complaints</a:t>
            </a:r>
            <a:r>
              <a:rPr lang="en-GB" sz="3200" b="1" baseline="30000" dirty="0">
                <a:solidFill>
                  <a:schemeClr val="bg1">
                    <a:lumMod val="50000"/>
                  </a:schemeClr>
                </a:solidFill>
                <a:latin typeface="Helvetica "/>
                <a:cs typeface="Gotham Book" pitchFamily="50" charset="0"/>
              </a:rPr>
              <a:t>&gt;</a:t>
            </a:r>
            <a:endParaRPr lang="en-US" sz="3200" dirty="0"/>
          </a:p>
        </p:txBody>
      </p:sp>
    </p:spTree>
    <p:extLst>
      <p:ext uri="{BB962C8B-B14F-4D97-AF65-F5344CB8AC3E}">
        <p14:creationId xmlns:p14="http://schemas.microsoft.com/office/powerpoint/2010/main" val="2530946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417AE7-4056-EE47-985A-6A2604CFFEAE}"/>
              </a:ext>
            </a:extLst>
          </p:cNvPr>
          <p:cNvSpPr>
            <a:spLocks noGrp="1"/>
          </p:cNvSpPr>
          <p:nvPr>
            <p:ph idx="1"/>
          </p:nvPr>
        </p:nvSpPr>
        <p:spPr>
          <a:xfrm>
            <a:off x="838200" y="957328"/>
            <a:ext cx="10515600" cy="5554789"/>
          </a:xfrm>
        </p:spPr>
        <p:txBody>
          <a:bodyPr>
            <a:normAutofit fontScale="92500" lnSpcReduction="20000"/>
          </a:bodyPr>
          <a:lstStyle/>
          <a:p>
            <a:r>
              <a:rPr lang="en-GB" dirty="0"/>
              <a:t>You are full students of UWE</a:t>
            </a:r>
            <a:br>
              <a:rPr lang="en-GB" dirty="0"/>
            </a:br>
            <a:endParaRPr lang="en-GB" dirty="0"/>
          </a:p>
          <a:p>
            <a:pPr lvl="1"/>
            <a:r>
              <a:rPr lang="en-GB" dirty="0"/>
              <a:t>Induction </a:t>
            </a:r>
          </a:p>
          <a:p>
            <a:pPr lvl="1"/>
            <a:r>
              <a:rPr lang="en-GB" dirty="0"/>
              <a:t>Access to all library and campus resources</a:t>
            </a:r>
          </a:p>
          <a:p>
            <a:pPr lvl="1"/>
            <a:r>
              <a:rPr lang="en-GB" dirty="0"/>
              <a:t>Sign on to UWE systems</a:t>
            </a:r>
          </a:p>
          <a:p>
            <a:pPr lvl="1"/>
            <a:r>
              <a:rPr lang="en-GB" dirty="0"/>
              <a:t>Access to reading lists and online texts</a:t>
            </a:r>
          </a:p>
          <a:p>
            <a:pPr lvl="1"/>
            <a:r>
              <a:rPr lang="en-GB" dirty="0"/>
              <a:t>Access to the UWE Blackboard VLE for assessments, marks and results	</a:t>
            </a:r>
          </a:p>
          <a:p>
            <a:pPr lvl="1"/>
            <a:endParaRPr lang="en-GB" dirty="0"/>
          </a:p>
          <a:p>
            <a:r>
              <a:rPr lang="en-GB" dirty="0"/>
              <a:t>Registration</a:t>
            </a:r>
          </a:p>
          <a:p>
            <a:pPr lvl="1"/>
            <a:r>
              <a:rPr lang="en-GB" dirty="0"/>
              <a:t>UWE ISIS will issue an email and password to each of you giving details of how to register online by going to </a:t>
            </a:r>
            <a:r>
              <a:rPr lang="en-GB" dirty="0" err="1"/>
              <a:t>MyUWE</a:t>
            </a:r>
            <a:endParaRPr lang="en-GB" dirty="0"/>
          </a:p>
          <a:p>
            <a:pPr lvl="1"/>
            <a:r>
              <a:rPr lang="en-GB" dirty="0"/>
              <a:t>ISIS will use your </a:t>
            </a:r>
            <a:r>
              <a:rPr lang="en-GB" dirty="0" err="1"/>
              <a:t>gloscol</a:t>
            </a:r>
            <a:r>
              <a:rPr lang="en-GB" dirty="0"/>
              <a:t> email address There is a Registration tab on </a:t>
            </a:r>
            <a:r>
              <a:rPr lang="en-GB" dirty="0" err="1"/>
              <a:t>MyUWE</a:t>
            </a:r>
            <a:r>
              <a:rPr lang="en-GB" dirty="0"/>
              <a:t> and then you follow the instructions</a:t>
            </a:r>
          </a:p>
          <a:p>
            <a:pPr lvl="1"/>
            <a:r>
              <a:rPr lang="en-GB" dirty="0"/>
              <a:t>You will need to upload a photograph for your UWE ID card</a:t>
            </a:r>
          </a:p>
          <a:p>
            <a:pPr lvl="1"/>
            <a:r>
              <a:rPr lang="en-GB" dirty="0"/>
              <a:t>There is a question about payment, which doesn't have an option for levy etc. You should stop at this point and submit, making sure you scroll to the bottom to click on the Ts &amp;Cs box</a:t>
            </a:r>
          </a:p>
          <a:p>
            <a:pPr lvl="1"/>
            <a:r>
              <a:rPr lang="en-GB" dirty="0"/>
              <a:t>Once registered you will have access to internal UWE systems</a:t>
            </a:r>
          </a:p>
        </p:txBody>
      </p:sp>
      <p:sp>
        <p:nvSpPr>
          <p:cNvPr id="4" name="Rectangle 3">
            <a:extLst>
              <a:ext uri="{FF2B5EF4-FFF2-40B4-BE49-F238E27FC236}">
                <a16:creationId xmlns:a16="http://schemas.microsoft.com/office/drawing/2014/main" id="{7D3CEC35-7F80-8242-815C-295506DF092F}"/>
              </a:ext>
            </a:extLst>
          </p:cNvPr>
          <p:cNvSpPr/>
          <p:nvPr/>
        </p:nvSpPr>
        <p:spPr>
          <a:xfrm>
            <a:off x="1524000" y="163220"/>
            <a:ext cx="1548309"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resources</a:t>
            </a:r>
            <a:r>
              <a:rPr lang="en-GB" sz="3200" b="1" baseline="30000" dirty="0">
                <a:solidFill>
                  <a:schemeClr val="bg1">
                    <a:lumMod val="50000"/>
                  </a:schemeClr>
                </a:solidFill>
                <a:latin typeface="Helvetica "/>
                <a:cs typeface="Gotham Book" pitchFamily="50" charset="0"/>
              </a:rPr>
              <a:t>&gt;</a:t>
            </a:r>
            <a:endParaRPr lang="en-US" sz="3200" dirty="0"/>
          </a:p>
        </p:txBody>
      </p:sp>
    </p:spTree>
    <p:extLst>
      <p:ext uri="{BB962C8B-B14F-4D97-AF65-F5344CB8AC3E}">
        <p14:creationId xmlns:p14="http://schemas.microsoft.com/office/powerpoint/2010/main" val="1217338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417AE7-4056-EE47-985A-6A2604CFFEAE}"/>
              </a:ext>
            </a:extLst>
          </p:cNvPr>
          <p:cNvSpPr>
            <a:spLocks noGrp="1"/>
          </p:cNvSpPr>
          <p:nvPr>
            <p:ph idx="1"/>
          </p:nvPr>
        </p:nvSpPr>
        <p:spPr>
          <a:xfrm>
            <a:off x="838200" y="957328"/>
            <a:ext cx="10515600" cy="5554789"/>
          </a:xfrm>
        </p:spPr>
        <p:txBody>
          <a:bodyPr>
            <a:normAutofit/>
          </a:bodyPr>
          <a:lstStyle/>
          <a:p>
            <a:r>
              <a:rPr lang="en-GB" dirty="0"/>
              <a:t>You have to develop 24 competencies in the workplace</a:t>
            </a:r>
          </a:p>
        </p:txBody>
      </p:sp>
      <p:sp>
        <p:nvSpPr>
          <p:cNvPr id="4" name="Rectangle 3">
            <a:extLst>
              <a:ext uri="{FF2B5EF4-FFF2-40B4-BE49-F238E27FC236}">
                <a16:creationId xmlns:a16="http://schemas.microsoft.com/office/drawing/2014/main" id="{7D3CEC35-7F80-8242-815C-295506DF092F}"/>
              </a:ext>
            </a:extLst>
          </p:cNvPr>
          <p:cNvSpPr/>
          <p:nvPr/>
        </p:nvSpPr>
        <p:spPr>
          <a:xfrm>
            <a:off x="1524000" y="163220"/>
            <a:ext cx="2029338"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err="1">
                <a:solidFill>
                  <a:srgbClr val="F1307C"/>
                </a:solidFill>
                <a:latin typeface="Helvetica "/>
                <a:cs typeface="Gotham Book" pitchFamily="50" charset="0"/>
              </a:rPr>
              <a:t>cpmpetencies</a:t>
            </a:r>
            <a:r>
              <a:rPr lang="en-GB" sz="3200" b="1" baseline="30000" dirty="0">
                <a:solidFill>
                  <a:schemeClr val="bg1">
                    <a:lumMod val="50000"/>
                  </a:schemeClr>
                </a:solidFill>
                <a:latin typeface="Helvetica "/>
                <a:cs typeface="Gotham Book" pitchFamily="50" charset="0"/>
              </a:rPr>
              <a:t>&gt;</a:t>
            </a:r>
            <a:endParaRPr lang="en-US" sz="3200" dirty="0"/>
          </a:p>
        </p:txBody>
      </p:sp>
      <p:graphicFrame>
        <p:nvGraphicFramePr>
          <p:cNvPr id="2" name="Table 4">
            <a:extLst>
              <a:ext uri="{FF2B5EF4-FFF2-40B4-BE49-F238E27FC236}">
                <a16:creationId xmlns:a16="http://schemas.microsoft.com/office/drawing/2014/main" id="{2D6520BD-88E7-FD47-816B-07780CE61B6D}"/>
              </a:ext>
            </a:extLst>
          </p:cNvPr>
          <p:cNvGraphicFramePr>
            <a:graphicFrameLocks noGrp="1"/>
          </p:cNvGraphicFramePr>
          <p:nvPr>
            <p:extLst>
              <p:ext uri="{D42A27DB-BD31-4B8C-83A1-F6EECF244321}">
                <p14:modId xmlns:p14="http://schemas.microsoft.com/office/powerpoint/2010/main" val="3390725657"/>
              </p:ext>
            </p:extLst>
          </p:nvPr>
        </p:nvGraphicFramePr>
        <p:xfrm>
          <a:off x="838200" y="1432264"/>
          <a:ext cx="10515600" cy="499872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1595407453"/>
                    </a:ext>
                  </a:extLst>
                </a:gridCol>
                <a:gridCol w="3505200">
                  <a:extLst>
                    <a:ext uri="{9D8B030D-6E8A-4147-A177-3AD203B41FA5}">
                      <a16:colId xmlns:a16="http://schemas.microsoft.com/office/drawing/2014/main" val="100759005"/>
                    </a:ext>
                  </a:extLst>
                </a:gridCol>
                <a:gridCol w="3505200">
                  <a:extLst>
                    <a:ext uri="{9D8B030D-6E8A-4147-A177-3AD203B41FA5}">
                      <a16:colId xmlns:a16="http://schemas.microsoft.com/office/drawing/2014/main" val="1539574913"/>
                    </a:ext>
                  </a:extLst>
                </a:gridCol>
              </a:tblGrid>
              <a:tr h="3734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0" i="0" u="none" strike="noStrike" kern="1200" dirty="0">
                          <a:solidFill>
                            <a:schemeClr val="tx1"/>
                          </a:solidFill>
                          <a:effectLst/>
                          <a:latin typeface="+mn-lt"/>
                          <a:ea typeface="+mn-ea"/>
                          <a:cs typeface="+mn-cs"/>
                        </a:rPr>
                        <a:t>Design, build, configure, optimise, test and troubleshoot simple and complex networks.</a:t>
                      </a:r>
                      <a:endParaRPr lang="en-US" sz="1400" dirty="0"/>
                    </a:p>
                  </a:txBody>
                  <a:tcPr/>
                </a:tc>
                <a:tc>
                  <a:txBody>
                    <a:bodyPr/>
                    <a:lstStyle/>
                    <a:p>
                      <a:r>
                        <a:rPr lang="en-GB" sz="1400" b="0" i="0" u="none" strike="noStrike" kern="1200" dirty="0">
                          <a:solidFill>
                            <a:schemeClr val="tx1"/>
                          </a:solidFill>
                          <a:effectLst/>
                          <a:latin typeface="+mn-lt"/>
                          <a:ea typeface="+mn-ea"/>
                          <a:cs typeface="+mn-cs"/>
                        </a:rPr>
                        <a:t>Apply statistical techniques to large data sets. Identify vulnerabilities in big data architectures and deployment.</a:t>
                      </a:r>
                      <a:endParaRPr lang="en-US" sz="1400" dirty="0"/>
                    </a:p>
                  </a:txBody>
                  <a:tcPr/>
                </a:tc>
                <a:tc>
                  <a:txBody>
                    <a:bodyPr/>
                    <a:lstStyle/>
                    <a:p>
                      <a:r>
                        <a:rPr lang="en-GB" sz="1400" b="0" i="0" u="none" strike="noStrike" kern="1200" dirty="0">
                          <a:solidFill>
                            <a:schemeClr val="tx1"/>
                          </a:solidFill>
                          <a:effectLst/>
                          <a:latin typeface="+mn-lt"/>
                          <a:ea typeface="+mn-ea"/>
                          <a:cs typeface="+mn-cs"/>
                        </a:rPr>
                        <a:t>Build test and debug a digital system to a specification.</a:t>
                      </a:r>
                      <a:endParaRPr lang="en-US" sz="1400" dirty="0"/>
                    </a:p>
                  </a:txBody>
                  <a:tcPr/>
                </a:tc>
                <a:extLst>
                  <a:ext uri="{0D108BD9-81ED-4DB2-BD59-A6C34878D82A}">
                    <a16:rowId xmlns:a16="http://schemas.microsoft.com/office/drawing/2014/main" val="3435549189"/>
                  </a:ext>
                </a:extLst>
              </a:tr>
              <a:tr h="373454">
                <a:tc>
                  <a:txBody>
                    <a:bodyPr/>
                    <a:lstStyle/>
                    <a:p>
                      <a:r>
                        <a:rPr lang="en-GB" sz="1400" b="0" i="0" u="none" strike="noStrike" kern="1200" dirty="0">
                          <a:solidFill>
                            <a:schemeClr val="tx1"/>
                          </a:solidFill>
                          <a:effectLst/>
                          <a:latin typeface="+mn-lt"/>
                          <a:ea typeface="+mn-ea"/>
                          <a:cs typeface="+mn-cs"/>
                        </a:rPr>
                        <a:t>Configure an Operating System in accordance with security policy. Identify threats and features.</a:t>
                      </a:r>
                      <a:endParaRPr lang="en-US" sz="1400" dirty="0"/>
                    </a:p>
                  </a:txBody>
                  <a:tcPr/>
                </a:tc>
                <a:tc>
                  <a:txBody>
                    <a:bodyPr/>
                    <a:lstStyle/>
                    <a:p>
                      <a:r>
                        <a:rPr lang="en-GB" sz="1400" b="0" i="0" u="none" strike="noStrike" kern="1200" dirty="0">
                          <a:solidFill>
                            <a:schemeClr val="tx1"/>
                          </a:solidFill>
                          <a:effectLst/>
                          <a:latin typeface="+mn-lt"/>
                          <a:ea typeface="+mn-ea"/>
                          <a:cs typeface="+mn-cs"/>
                        </a:rPr>
                        <a:t>Write, test, debug programs in high- and low-level languages and scripts.</a:t>
                      </a:r>
                      <a:endParaRPr lang="en-US" sz="1400" dirty="0"/>
                    </a:p>
                  </a:txBody>
                  <a:tcPr/>
                </a:tc>
                <a:tc>
                  <a:txBody>
                    <a:bodyPr/>
                    <a:lstStyle/>
                    <a:p>
                      <a:r>
                        <a:rPr lang="en-GB" sz="1400" b="0" i="0" u="none" strike="noStrike" kern="1200" dirty="0">
                          <a:solidFill>
                            <a:schemeClr val="tx1"/>
                          </a:solidFill>
                          <a:effectLst/>
                          <a:latin typeface="+mn-lt"/>
                          <a:ea typeface="+mn-ea"/>
                          <a:cs typeface="+mn-cs"/>
                        </a:rPr>
                        <a:t>Design, implement and analyse algorithms.</a:t>
                      </a:r>
                      <a:endParaRPr lang="en-US" sz="1400" dirty="0"/>
                    </a:p>
                  </a:txBody>
                  <a:tcPr/>
                </a:tc>
                <a:extLst>
                  <a:ext uri="{0D108BD9-81ED-4DB2-BD59-A6C34878D82A}">
                    <a16:rowId xmlns:a16="http://schemas.microsoft.com/office/drawing/2014/main" val="826858024"/>
                  </a:ext>
                </a:extLst>
              </a:tr>
              <a:tr h="373454">
                <a:tc>
                  <a:txBody>
                    <a:bodyPr/>
                    <a:lstStyle/>
                    <a:p>
                      <a:r>
                        <a:rPr lang="en-GB" sz="1400" b="0" i="0" u="none" strike="noStrike" kern="1200" dirty="0">
                          <a:solidFill>
                            <a:schemeClr val="tx1"/>
                          </a:solidFill>
                          <a:effectLst/>
                          <a:latin typeface="+mn-lt"/>
                          <a:ea typeface="+mn-ea"/>
                          <a:cs typeface="+mn-cs"/>
                        </a:rPr>
                        <a:t>Construct software to interact with the real world and analyse for security exploits.</a:t>
                      </a:r>
                      <a:endParaRPr lang="en-US" sz="1400" dirty="0"/>
                    </a:p>
                  </a:txBody>
                  <a:tcPr/>
                </a:tc>
                <a:tc>
                  <a:txBody>
                    <a:bodyPr/>
                    <a:lstStyle/>
                    <a:p>
                      <a:r>
                        <a:rPr lang="en-GB" sz="1400" b="0" i="0" u="none" strike="noStrike" kern="1200" dirty="0">
                          <a:solidFill>
                            <a:schemeClr val="tx1"/>
                          </a:solidFill>
                          <a:effectLst/>
                          <a:latin typeface="+mn-lt"/>
                          <a:ea typeface="+mn-ea"/>
                          <a:cs typeface="+mn-cs"/>
                        </a:rPr>
                        <a:t>Analyse malware &amp; identify its mechanisms.</a:t>
                      </a:r>
                      <a:endParaRPr lang="en-US" sz="1400" dirty="0"/>
                    </a:p>
                  </a:txBody>
                  <a:tcPr/>
                </a:tc>
                <a:tc>
                  <a:txBody>
                    <a:bodyPr/>
                    <a:lstStyle/>
                    <a:p>
                      <a:r>
                        <a:rPr lang="en-GB" sz="1400" b="0" i="0" u="none" strike="noStrike" kern="1200" dirty="0">
                          <a:solidFill>
                            <a:schemeClr val="tx1"/>
                          </a:solidFill>
                          <a:effectLst/>
                          <a:latin typeface="+mn-lt"/>
                          <a:ea typeface="+mn-ea"/>
                          <a:cs typeface="+mn-cs"/>
                        </a:rPr>
                        <a:t>Apply secure programming principles and design patterns to address security issues.</a:t>
                      </a:r>
                      <a:endParaRPr lang="en-US" sz="1400" dirty="0"/>
                    </a:p>
                  </a:txBody>
                  <a:tcPr/>
                </a:tc>
                <a:extLst>
                  <a:ext uri="{0D108BD9-81ED-4DB2-BD59-A6C34878D82A}">
                    <a16:rowId xmlns:a16="http://schemas.microsoft.com/office/drawing/2014/main" val="552786841"/>
                  </a:ext>
                </a:extLst>
              </a:tr>
              <a:tr h="373454">
                <a:tc>
                  <a:txBody>
                    <a:bodyPr/>
                    <a:lstStyle/>
                    <a:p>
                      <a:r>
                        <a:rPr lang="en-GB" sz="1400" b="0" i="0" u="none" strike="noStrike" kern="1200" dirty="0">
                          <a:solidFill>
                            <a:schemeClr val="tx1"/>
                          </a:solidFill>
                          <a:effectLst/>
                          <a:latin typeface="+mn-lt"/>
                          <a:ea typeface="+mn-ea"/>
                          <a:cs typeface="+mn-cs"/>
                        </a:rPr>
                        <a:t>Apply system engineering and software development methodologies and models.</a:t>
                      </a:r>
                      <a:endParaRPr lang="en-US" sz="1400" dirty="0"/>
                    </a:p>
                  </a:txBody>
                  <a:tcPr/>
                </a:tc>
                <a:tc>
                  <a:txBody>
                    <a:bodyPr/>
                    <a:lstStyle/>
                    <a:p>
                      <a:r>
                        <a:rPr lang="en-GB" sz="1400" b="0" i="0" u="none" strike="noStrike" kern="1200" dirty="0">
                          <a:solidFill>
                            <a:schemeClr val="tx1"/>
                          </a:solidFill>
                          <a:effectLst/>
                          <a:latin typeface="+mn-lt"/>
                          <a:ea typeface="+mn-ea"/>
                          <a:cs typeface="+mn-cs"/>
                        </a:rPr>
                        <a:t>Discover, identify and analyse threats, attack techniques, vulnerabilities and mitigations.</a:t>
                      </a:r>
                      <a:endParaRPr lang="en-US" sz="1400" dirty="0"/>
                    </a:p>
                  </a:txBody>
                  <a:tcPr/>
                </a:tc>
                <a:tc>
                  <a:txBody>
                    <a:bodyPr/>
                    <a:lstStyle/>
                    <a:p>
                      <a:r>
                        <a:rPr lang="en-GB" sz="1400" b="0" i="0" u="none" strike="noStrike" kern="1200" dirty="0">
                          <a:solidFill>
                            <a:schemeClr val="tx1"/>
                          </a:solidFill>
                          <a:effectLst/>
                          <a:latin typeface="+mn-lt"/>
                          <a:ea typeface="+mn-ea"/>
                          <a:cs typeface="+mn-cs"/>
                        </a:rPr>
                        <a:t>Assess culture &amp; individual responsibilities.</a:t>
                      </a:r>
                      <a:endParaRPr lang="en-US" sz="1400" dirty="0"/>
                    </a:p>
                  </a:txBody>
                  <a:tcPr/>
                </a:tc>
                <a:extLst>
                  <a:ext uri="{0D108BD9-81ED-4DB2-BD59-A6C34878D82A}">
                    <a16:rowId xmlns:a16="http://schemas.microsoft.com/office/drawing/2014/main" val="2336115696"/>
                  </a:ext>
                </a:extLst>
              </a:tr>
              <a:tr h="373454">
                <a:tc>
                  <a:txBody>
                    <a:bodyPr/>
                    <a:lstStyle/>
                    <a:p>
                      <a:r>
                        <a:rPr lang="en-GB" sz="1400" b="0" i="0" u="none" strike="noStrike" kern="1200" dirty="0">
                          <a:solidFill>
                            <a:schemeClr val="tx1"/>
                          </a:solidFill>
                          <a:effectLst/>
                          <a:latin typeface="+mn-lt"/>
                          <a:ea typeface="+mn-ea"/>
                          <a:cs typeface="+mn-cs"/>
                        </a:rPr>
                        <a:t>Undertake ethical system reconnaissance and intelligence analysis.</a:t>
                      </a:r>
                      <a:endParaRPr lang="en-US" sz="1400" dirty="0"/>
                    </a:p>
                  </a:txBody>
                  <a:tcPr/>
                </a:tc>
                <a:tc>
                  <a:txBody>
                    <a:bodyPr/>
                    <a:lstStyle/>
                    <a:p>
                      <a:r>
                        <a:rPr lang="en-GB" sz="1400" b="0" i="0" u="none" strike="noStrike" kern="1200" dirty="0">
                          <a:solidFill>
                            <a:schemeClr val="tx1"/>
                          </a:solidFill>
                          <a:effectLst/>
                          <a:latin typeface="+mn-lt"/>
                          <a:ea typeface="+mn-ea"/>
                          <a:cs typeface="+mn-cs"/>
                        </a:rPr>
                        <a:t>Undertake risk modelling, analysis and trades.</a:t>
                      </a:r>
                      <a:endParaRPr lang="en-US" sz="1400" dirty="0"/>
                    </a:p>
                  </a:txBody>
                  <a:tcPr/>
                </a:tc>
                <a:tc>
                  <a:txBody>
                    <a:bodyPr/>
                    <a:lstStyle/>
                    <a:p>
                      <a:r>
                        <a:rPr lang="en-GB" sz="1400" b="0" i="0" u="none" strike="noStrike" kern="1200" dirty="0">
                          <a:solidFill>
                            <a:schemeClr val="tx1"/>
                          </a:solidFill>
                          <a:effectLst/>
                          <a:latin typeface="+mn-lt"/>
                          <a:ea typeface="+mn-ea"/>
                          <a:cs typeface="+mn-cs"/>
                        </a:rPr>
                        <a:t>Undertake risk assessment to an external standard.</a:t>
                      </a:r>
                      <a:endParaRPr lang="en-US" sz="1400" dirty="0"/>
                    </a:p>
                  </a:txBody>
                  <a:tcPr/>
                </a:tc>
                <a:extLst>
                  <a:ext uri="{0D108BD9-81ED-4DB2-BD59-A6C34878D82A}">
                    <a16:rowId xmlns:a16="http://schemas.microsoft.com/office/drawing/2014/main" val="3772208180"/>
                  </a:ext>
                </a:extLst>
              </a:tr>
              <a:tr h="373454">
                <a:tc>
                  <a:txBody>
                    <a:bodyPr/>
                    <a:lstStyle/>
                    <a:p>
                      <a:r>
                        <a:rPr lang="en-GB" sz="1400" b="0" i="0" u="none" strike="noStrike" kern="1200" dirty="0">
                          <a:solidFill>
                            <a:schemeClr val="tx1"/>
                          </a:solidFill>
                          <a:effectLst/>
                          <a:latin typeface="+mn-lt"/>
                          <a:ea typeface="+mn-ea"/>
                          <a:cs typeface="+mn-cs"/>
                        </a:rPr>
                        <a:t>Apply a management system and develop an information security management plan.</a:t>
                      </a:r>
                      <a:endParaRPr lang="en-US" sz="1400" dirty="0"/>
                    </a:p>
                  </a:txBody>
                  <a:tcPr/>
                </a:tc>
                <a:tc>
                  <a:txBody>
                    <a:bodyPr/>
                    <a:lstStyle/>
                    <a:p>
                      <a:r>
                        <a:rPr lang="en-GB" sz="1400" b="0" i="0" u="none" strike="noStrike" kern="1200" dirty="0">
                          <a:solidFill>
                            <a:schemeClr val="tx1"/>
                          </a:solidFill>
                          <a:effectLst/>
                          <a:latin typeface="+mn-lt"/>
                          <a:ea typeface="+mn-ea"/>
                          <a:cs typeface="+mn-cs"/>
                        </a:rPr>
                        <a:t>Configure and use security technology components and key management.</a:t>
                      </a:r>
                      <a:endParaRPr lang="en-US" sz="1400" dirty="0"/>
                    </a:p>
                  </a:txBody>
                  <a:tcPr/>
                </a:tc>
                <a:tc>
                  <a:txBody>
                    <a:bodyPr/>
                    <a:lstStyle/>
                    <a:p>
                      <a:r>
                        <a:rPr lang="en-GB" sz="1400" b="0" i="0" u="none" strike="noStrike" kern="1200" dirty="0">
                          <a:solidFill>
                            <a:schemeClr val="tx1"/>
                          </a:solidFill>
                          <a:effectLst/>
                          <a:latin typeface="+mn-lt"/>
                          <a:ea typeface="+mn-ea"/>
                          <a:cs typeface="+mn-cs"/>
                        </a:rPr>
                        <a:t>Design &amp; evaluate a system to a security case.</a:t>
                      </a:r>
                      <a:endParaRPr lang="en-US" sz="1400" dirty="0"/>
                    </a:p>
                  </a:txBody>
                  <a:tcPr/>
                </a:tc>
                <a:extLst>
                  <a:ext uri="{0D108BD9-81ED-4DB2-BD59-A6C34878D82A}">
                    <a16:rowId xmlns:a16="http://schemas.microsoft.com/office/drawing/2014/main" val="3830037831"/>
                  </a:ext>
                </a:extLst>
              </a:tr>
              <a:tr h="373454">
                <a:tc>
                  <a:txBody>
                    <a:bodyPr/>
                    <a:lstStyle/>
                    <a:p>
                      <a:r>
                        <a:rPr lang="en-GB" sz="1400" b="0" i="0" u="none" strike="noStrike" kern="1200" dirty="0">
                          <a:solidFill>
                            <a:schemeClr val="tx1"/>
                          </a:solidFill>
                          <a:effectLst/>
                          <a:latin typeface="+mn-lt"/>
                          <a:ea typeface="+mn-ea"/>
                          <a:cs typeface="+mn-cs"/>
                        </a:rPr>
                        <a:t>Architect, analyse &amp; justify a secure system.</a:t>
                      </a:r>
                      <a:endParaRPr lang="en-US" sz="1400" dirty="0"/>
                    </a:p>
                  </a:txBody>
                  <a:tcPr/>
                </a:tc>
                <a:tc>
                  <a:txBody>
                    <a:bodyPr/>
                    <a:lstStyle/>
                    <a:p>
                      <a:r>
                        <a:rPr lang="en-GB" sz="1400" b="0" i="0" u="none" strike="noStrike" kern="1200" dirty="0">
                          <a:solidFill>
                            <a:schemeClr val="tx1"/>
                          </a:solidFill>
                          <a:effectLst/>
                          <a:latin typeface="+mn-lt"/>
                          <a:ea typeface="+mn-ea"/>
                          <a:cs typeface="+mn-cs"/>
                        </a:rPr>
                        <a:t>Develop an assurance strategy.</a:t>
                      </a:r>
                      <a:endParaRPr lang="en-US" sz="1400" dirty="0"/>
                    </a:p>
                  </a:txBody>
                  <a:tcPr/>
                </a:tc>
                <a:tc>
                  <a:txBody>
                    <a:bodyPr/>
                    <a:lstStyle/>
                    <a:p>
                      <a:r>
                        <a:rPr lang="en-GB" sz="1400" b="0" i="0" u="none" strike="noStrike" kern="1200" dirty="0">
                          <a:solidFill>
                            <a:schemeClr val="tx1"/>
                          </a:solidFill>
                          <a:effectLst/>
                          <a:latin typeface="+mn-lt"/>
                          <a:ea typeface="+mn-ea"/>
                          <a:cs typeface="+mn-cs"/>
                        </a:rPr>
                        <a:t>Security monitoring, analysis and intrusion detection. Recognise anomalies &amp; behaviours.</a:t>
                      </a:r>
                      <a:endParaRPr lang="en-US" sz="1400" dirty="0"/>
                    </a:p>
                  </a:txBody>
                  <a:tcPr/>
                </a:tc>
                <a:extLst>
                  <a:ext uri="{0D108BD9-81ED-4DB2-BD59-A6C34878D82A}">
                    <a16:rowId xmlns:a16="http://schemas.microsoft.com/office/drawing/2014/main" val="1648744079"/>
                  </a:ext>
                </a:extLst>
              </a:tr>
              <a:tr h="373454">
                <a:tc>
                  <a:txBody>
                    <a:bodyPr/>
                    <a:lstStyle/>
                    <a:p>
                      <a:r>
                        <a:rPr lang="en-GB" sz="1400" b="0" i="0" u="none" strike="noStrike" kern="1200" dirty="0">
                          <a:solidFill>
                            <a:schemeClr val="tx1"/>
                          </a:solidFill>
                          <a:effectLst/>
                          <a:latin typeface="+mn-lt"/>
                          <a:ea typeface="+mn-ea"/>
                          <a:cs typeface="+mn-cs"/>
                        </a:rPr>
                        <a:t>Manage intrusion response, including with 3rd parties.</a:t>
                      </a:r>
                      <a:endParaRPr lang="en-US" sz="1400" dirty="0"/>
                    </a:p>
                  </a:txBody>
                  <a:tcPr/>
                </a:tc>
                <a:tc>
                  <a:txBody>
                    <a:bodyPr/>
                    <a:lstStyle/>
                    <a:p>
                      <a:r>
                        <a:rPr lang="en-GB" sz="1400" b="0" i="0" u="none" strike="noStrike" kern="1200" dirty="0">
                          <a:solidFill>
                            <a:schemeClr val="tx1"/>
                          </a:solidFill>
                          <a:effectLst/>
                          <a:latin typeface="+mn-lt"/>
                          <a:ea typeface="+mn-ea"/>
                          <a:cs typeface="+mn-cs"/>
                        </a:rPr>
                        <a:t>Organise testing &amp; investigation work in accordance with legal &amp; ethical requirements.</a:t>
                      </a:r>
                      <a:endParaRPr lang="en-US" sz="1400" dirty="0"/>
                    </a:p>
                  </a:txBody>
                  <a:tcPr/>
                </a:tc>
                <a:tc>
                  <a:txBody>
                    <a:bodyPr/>
                    <a:lstStyle/>
                    <a:p>
                      <a:r>
                        <a:rPr lang="en-GB" sz="1400" b="0" i="0" u="none" strike="noStrike" kern="1200" dirty="0">
                          <a:solidFill>
                            <a:schemeClr val="tx1"/>
                          </a:solidFill>
                          <a:effectLst/>
                          <a:latin typeface="+mn-lt"/>
                          <a:ea typeface="+mn-ea"/>
                          <a:cs typeface="+mn-cs"/>
                        </a:rPr>
                        <a:t>Develop &amp; apply information security policy to implement legal or regulatory requirements.</a:t>
                      </a:r>
                      <a:endParaRPr lang="en-US" sz="1400" dirty="0"/>
                    </a:p>
                  </a:txBody>
                  <a:tcPr/>
                </a:tc>
                <a:extLst>
                  <a:ext uri="{0D108BD9-81ED-4DB2-BD59-A6C34878D82A}">
                    <a16:rowId xmlns:a16="http://schemas.microsoft.com/office/drawing/2014/main" val="3094582065"/>
                  </a:ext>
                </a:extLst>
              </a:tr>
            </a:tbl>
          </a:graphicData>
        </a:graphic>
      </p:graphicFrame>
    </p:spTree>
    <p:extLst>
      <p:ext uri="{BB962C8B-B14F-4D97-AF65-F5344CB8AC3E}">
        <p14:creationId xmlns:p14="http://schemas.microsoft.com/office/powerpoint/2010/main" val="1176420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417AE7-4056-EE47-985A-6A2604CFFEAE}"/>
              </a:ext>
            </a:extLst>
          </p:cNvPr>
          <p:cNvSpPr>
            <a:spLocks noGrp="1"/>
          </p:cNvSpPr>
          <p:nvPr>
            <p:ph idx="1"/>
          </p:nvPr>
        </p:nvSpPr>
        <p:spPr>
          <a:xfrm>
            <a:off x="838200" y="957328"/>
            <a:ext cx="10515600" cy="5554789"/>
          </a:xfrm>
        </p:spPr>
        <p:txBody>
          <a:bodyPr>
            <a:normAutofit/>
          </a:bodyPr>
          <a:lstStyle/>
          <a:p>
            <a:r>
              <a:rPr lang="en-GB" dirty="0"/>
              <a:t>For years 1 -3 you will:</a:t>
            </a:r>
          </a:p>
          <a:p>
            <a:pPr lvl="1"/>
            <a:r>
              <a:rPr lang="en-GB" dirty="0"/>
              <a:t>have an initial on-site meeting with an assessor, your manager and yourself to establish a personal development plan</a:t>
            </a:r>
          </a:p>
          <a:p>
            <a:pPr lvl="1"/>
            <a:r>
              <a:rPr lang="en-GB" dirty="0"/>
              <a:t>the plan will show how and when you will develop the competencies</a:t>
            </a:r>
          </a:p>
          <a:p>
            <a:pPr lvl="1"/>
            <a:r>
              <a:rPr lang="en-GB" dirty="0"/>
              <a:t>every month an assessor will visit to review and record progress</a:t>
            </a:r>
          </a:p>
          <a:p>
            <a:pPr lvl="1"/>
            <a:endParaRPr lang="en-GB" dirty="0"/>
          </a:p>
          <a:p>
            <a:pPr lvl="1"/>
            <a:r>
              <a:rPr lang="en-GB" dirty="0"/>
              <a:t>Every three months the training coordinator will conduct a formal review of progress with your manager and yourself</a:t>
            </a:r>
          </a:p>
          <a:p>
            <a:pPr lvl="1"/>
            <a:endParaRPr lang="en-GB" dirty="0"/>
          </a:p>
          <a:p>
            <a:pPr lvl="1"/>
            <a:r>
              <a:rPr lang="en-GB" dirty="0"/>
              <a:t>During year three you should be given significant responsibility to demonstrate combining competencies into leading significant projects  </a:t>
            </a:r>
          </a:p>
          <a:p>
            <a:pPr lvl="1"/>
            <a:endParaRPr lang="en-GB" dirty="0"/>
          </a:p>
        </p:txBody>
      </p:sp>
      <p:sp>
        <p:nvSpPr>
          <p:cNvPr id="4" name="Rectangle 3">
            <a:extLst>
              <a:ext uri="{FF2B5EF4-FFF2-40B4-BE49-F238E27FC236}">
                <a16:creationId xmlns:a16="http://schemas.microsoft.com/office/drawing/2014/main" id="{7D3CEC35-7F80-8242-815C-295506DF092F}"/>
              </a:ext>
            </a:extLst>
          </p:cNvPr>
          <p:cNvSpPr/>
          <p:nvPr/>
        </p:nvSpPr>
        <p:spPr>
          <a:xfrm>
            <a:off x="1524000" y="163220"/>
            <a:ext cx="2027991"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competencies</a:t>
            </a:r>
            <a:r>
              <a:rPr lang="en-GB" sz="3200" b="1" baseline="30000" dirty="0">
                <a:solidFill>
                  <a:schemeClr val="bg1">
                    <a:lumMod val="50000"/>
                  </a:schemeClr>
                </a:solidFill>
                <a:latin typeface="Helvetica "/>
                <a:cs typeface="Gotham Book" pitchFamily="50" charset="0"/>
              </a:rPr>
              <a:t>&gt;</a:t>
            </a:r>
            <a:endParaRPr lang="en-US" sz="3200" dirty="0"/>
          </a:p>
        </p:txBody>
      </p:sp>
    </p:spTree>
    <p:extLst>
      <p:ext uri="{BB962C8B-B14F-4D97-AF65-F5344CB8AC3E}">
        <p14:creationId xmlns:p14="http://schemas.microsoft.com/office/powerpoint/2010/main" val="2774968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417AE7-4056-EE47-985A-6A2604CFFEAE}"/>
              </a:ext>
            </a:extLst>
          </p:cNvPr>
          <p:cNvSpPr>
            <a:spLocks noGrp="1"/>
          </p:cNvSpPr>
          <p:nvPr>
            <p:ph idx="1"/>
          </p:nvPr>
        </p:nvSpPr>
        <p:spPr>
          <a:xfrm>
            <a:off x="838200" y="957328"/>
            <a:ext cx="10515600" cy="5554789"/>
          </a:xfrm>
        </p:spPr>
        <p:txBody>
          <a:bodyPr>
            <a:normAutofit/>
          </a:bodyPr>
          <a:lstStyle/>
          <a:p>
            <a:r>
              <a:rPr lang="en-GB" dirty="0"/>
              <a:t>In the first 6 months of year 4 :</a:t>
            </a:r>
          </a:p>
          <a:p>
            <a:pPr lvl="1"/>
            <a:r>
              <a:rPr lang="en-GB" dirty="0"/>
              <a:t>You produce a portfolio of evidence from 5-6 real work projects which have been completed during the apprenticeship. The portfolio will inform the technical discussion</a:t>
            </a:r>
          </a:p>
          <a:p>
            <a:r>
              <a:rPr lang="en-GB" dirty="0"/>
              <a:t>For the end point assessment in month 7 (EPA) there will be:</a:t>
            </a:r>
          </a:p>
          <a:p>
            <a:pPr lvl="1"/>
            <a:r>
              <a:rPr lang="en-GB" dirty="0"/>
              <a:t>A practical test – four exercises to assess your skills, knowledge and behaviour. This takes place in a controlled environment over 48 hours. </a:t>
            </a:r>
          </a:p>
          <a:p>
            <a:pPr lvl="1"/>
            <a:r>
              <a:rPr lang="en-GB" dirty="0"/>
              <a:t>An employer reference – confirming you have met the standards </a:t>
            </a:r>
          </a:p>
          <a:p>
            <a:pPr lvl="1"/>
            <a:r>
              <a:rPr lang="en-GB" dirty="0"/>
              <a:t>A transcript showing completion and achievement of all the degree modules</a:t>
            </a:r>
          </a:p>
          <a:p>
            <a:pPr lvl="1"/>
            <a:r>
              <a:rPr lang="en-GB" dirty="0"/>
              <a:t>Certificates showing passes at Level 2 English and Maths (If not already achieved).</a:t>
            </a:r>
          </a:p>
          <a:p>
            <a:pPr lvl="1"/>
            <a:r>
              <a:rPr lang="en-GB" dirty="0"/>
              <a:t>A technical discussion - to elicit sufficient evidence against the knowledge, skills and behaviours to inform whether the minimum standard has been achieved. This lasts 2 hours.</a:t>
            </a:r>
          </a:p>
          <a:p>
            <a:pPr lvl="1"/>
            <a:endParaRPr lang="en-GB" dirty="0"/>
          </a:p>
        </p:txBody>
      </p:sp>
      <p:sp>
        <p:nvSpPr>
          <p:cNvPr id="4" name="Rectangle 3">
            <a:extLst>
              <a:ext uri="{FF2B5EF4-FFF2-40B4-BE49-F238E27FC236}">
                <a16:creationId xmlns:a16="http://schemas.microsoft.com/office/drawing/2014/main" id="{7D3CEC35-7F80-8242-815C-295506DF092F}"/>
              </a:ext>
            </a:extLst>
          </p:cNvPr>
          <p:cNvSpPr/>
          <p:nvPr/>
        </p:nvSpPr>
        <p:spPr>
          <a:xfrm>
            <a:off x="1524000" y="163220"/>
            <a:ext cx="3039294"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end point assessment</a:t>
            </a:r>
            <a:r>
              <a:rPr lang="en-GB" sz="3200" b="1" baseline="30000" dirty="0">
                <a:solidFill>
                  <a:schemeClr val="bg1">
                    <a:lumMod val="50000"/>
                  </a:schemeClr>
                </a:solidFill>
                <a:latin typeface="Helvetica "/>
                <a:cs typeface="Gotham Book" pitchFamily="50" charset="0"/>
              </a:rPr>
              <a:t>&gt;</a:t>
            </a:r>
            <a:endParaRPr lang="en-US" sz="3200" dirty="0"/>
          </a:p>
        </p:txBody>
      </p:sp>
    </p:spTree>
    <p:extLst>
      <p:ext uri="{BB962C8B-B14F-4D97-AF65-F5344CB8AC3E}">
        <p14:creationId xmlns:p14="http://schemas.microsoft.com/office/powerpoint/2010/main" val="32319258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417AE7-4056-EE47-985A-6A2604CFFEAE}"/>
              </a:ext>
            </a:extLst>
          </p:cNvPr>
          <p:cNvSpPr>
            <a:spLocks noGrp="1"/>
          </p:cNvSpPr>
          <p:nvPr>
            <p:ph idx="1"/>
          </p:nvPr>
        </p:nvSpPr>
        <p:spPr>
          <a:xfrm>
            <a:off x="838200" y="957328"/>
            <a:ext cx="10515600" cy="5554789"/>
          </a:xfrm>
        </p:spPr>
        <p:txBody>
          <a:bodyPr>
            <a:normAutofit/>
          </a:bodyPr>
          <a:lstStyle/>
          <a:p>
            <a:r>
              <a:rPr lang="en-GB" dirty="0"/>
              <a:t>You will have achieved:</a:t>
            </a:r>
          </a:p>
          <a:p>
            <a:endParaRPr lang="en-GB" dirty="0"/>
          </a:p>
          <a:p>
            <a:pPr lvl="1"/>
            <a:r>
              <a:rPr lang="en-GB" dirty="0"/>
              <a:t>An Honours Degree</a:t>
            </a:r>
          </a:p>
          <a:p>
            <a:pPr lvl="1"/>
            <a:endParaRPr lang="en-GB" dirty="0"/>
          </a:p>
          <a:p>
            <a:pPr lvl="1"/>
            <a:r>
              <a:rPr lang="en-GB" dirty="0"/>
              <a:t>3.5 years of practical workplace experience in cyber security</a:t>
            </a:r>
          </a:p>
          <a:p>
            <a:pPr lvl="1"/>
            <a:endParaRPr lang="en-GB" dirty="0"/>
          </a:p>
          <a:p>
            <a:pPr lvl="1"/>
            <a:r>
              <a:rPr lang="en-GB" dirty="0"/>
              <a:t>These desirable and demonstrable skills:</a:t>
            </a:r>
          </a:p>
          <a:p>
            <a:pPr lvl="2"/>
            <a:r>
              <a:rPr lang="en-GB" dirty="0"/>
              <a:t>Teamwork</a:t>
            </a:r>
          </a:p>
          <a:p>
            <a:pPr lvl="2"/>
            <a:r>
              <a:rPr lang="en-GB" dirty="0"/>
              <a:t>Communication, argument, negotiation and explanation</a:t>
            </a:r>
          </a:p>
          <a:p>
            <a:pPr lvl="2"/>
            <a:r>
              <a:rPr lang="en-GB" dirty="0"/>
              <a:t>Effective research</a:t>
            </a:r>
          </a:p>
          <a:p>
            <a:pPr lvl="2"/>
            <a:r>
              <a:rPr lang="en-GB" dirty="0"/>
              <a:t>Analytical and critical thinking</a:t>
            </a:r>
          </a:p>
          <a:p>
            <a:pPr lvl="2"/>
            <a:r>
              <a:rPr lang="en-GB" dirty="0"/>
              <a:t>Creative problem solving</a:t>
            </a:r>
          </a:p>
          <a:p>
            <a:pPr lvl="2"/>
            <a:r>
              <a:rPr lang="en-GB" dirty="0"/>
              <a:t>Discipline, meeting deadlines, working under pressure</a:t>
            </a:r>
          </a:p>
          <a:p>
            <a:pPr lvl="2"/>
            <a:r>
              <a:rPr lang="en-GB" dirty="0"/>
              <a:t>Accountability and responsibility</a:t>
            </a:r>
          </a:p>
          <a:p>
            <a:pPr lvl="2"/>
            <a:endParaRPr lang="en-GB" dirty="0"/>
          </a:p>
          <a:p>
            <a:pPr lvl="1"/>
            <a:endParaRPr lang="en-GB" dirty="0"/>
          </a:p>
        </p:txBody>
      </p:sp>
      <p:sp>
        <p:nvSpPr>
          <p:cNvPr id="4" name="Rectangle 3">
            <a:extLst>
              <a:ext uri="{FF2B5EF4-FFF2-40B4-BE49-F238E27FC236}">
                <a16:creationId xmlns:a16="http://schemas.microsoft.com/office/drawing/2014/main" id="{7D3CEC35-7F80-8242-815C-295506DF092F}"/>
              </a:ext>
            </a:extLst>
          </p:cNvPr>
          <p:cNvSpPr/>
          <p:nvPr/>
        </p:nvSpPr>
        <p:spPr>
          <a:xfrm>
            <a:off x="1524000" y="163220"/>
            <a:ext cx="1332416"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the end</a:t>
            </a:r>
            <a:r>
              <a:rPr lang="en-GB" sz="3200" b="1" baseline="30000" dirty="0">
                <a:solidFill>
                  <a:schemeClr val="bg1">
                    <a:lumMod val="50000"/>
                  </a:schemeClr>
                </a:solidFill>
                <a:latin typeface="Helvetica "/>
                <a:cs typeface="Gotham Book" pitchFamily="50" charset="0"/>
              </a:rPr>
              <a:t>&gt;</a:t>
            </a:r>
            <a:endParaRPr lang="en-US" sz="3200" dirty="0"/>
          </a:p>
        </p:txBody>
      </p:sp>
    </p:spTree>
    <p:extLst>
      <p:ext uri="{BB962C8B-B14F-4D97-AF65-F5344CB8AC3E}">
        <p14:creationId xmlns:p14="http://schemas.microsoft.com/office/powerpoint/2010/main" val="432477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Straight Connector 48">
            <a:extLst>
              <a:ext uri="{FF2B5EF4-FFF2-40B4-BE49-F238E27FC236}">
                <a16:creationId xmlns:a16="http://schemas.microsoft.com/office/drawing/2014/main" id="{18BE864F-C2A2-4EA6-A24E-9BE275F0C39C}"/>
              </a:ext>
            </a:extLst>
          </p:cNvPr>
          <p:cNvCxnSpPr>
            <a:cxnSpLocks/>
          </p:cNvCxnSpPr>
          <p:nvPr/>
        </p:nvCxnSpPr>
        <p:spPr>
          <a:xfrm>
            <a:off x="7505499" y="5048250"/>
            <a:ext cx="1114626" cy="0"/>
          </a:xfrm>
          <a:prstGeom prst="line">
            <a:avLst/>
          </a:prstGeom>
          <a:ln w="19050">
            <a:solidFill>
              <a:srgbClr val="B1AA9A"/>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38B1413B-DD49-47E9-B9E0-C95316F03BAE}"/>
              </a:ext>
            </a:extLst>
          </p:cNvPr>
          <p:cNvCxnSpPr>
            <a:cxnSpLocks/>
          </p:cNvCxnSpPr>
          <p:nvPr/>
        </p:nvCxnSpPr>
        <p:spPr>
          <a:xfrm>
            <a:off x="8620125" y="5045054"/>
            <a:ext cx="594306" cy="434897"/>
          </a:xfrm>
          <a:prstGeom prst="line">
            <a:avLst/>
          </a:prstGeom>
          <a:ln w="19050">
            <a:solidFill>
              <a:srgbClr val="B1AA9A"/>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EFD522E9-B07C-4716-8C7D-22F4E4C2936C}"/>
              </a:ext>
            </a:extLst>
          </p:cNvPr>
          <p:cNvCxnSpPr>
            <a:cxnSpLocks/>
          </p:cNvCxnSpPr>
          <p:nvPr/>
        </p:nvCxnSpPr>
        <p:spPr>
          <a:xfrm>
            <a:off x="7524549" y="2847975"/>
            <a:ext cx="1114626" cy="0"/>
          </a:xfrm>
          <a:prstGeom prst="line">
            <a:avLst/>
          </a:prstGeom>
          <a:ln w="19050">
            <a:solidFill>
              <a:srgbClr val="8F8F8F"/>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18F6DD4E-CEA8-444F-8BAF-C7C9C5BEA263}"/>
              </a:ext>
            </a:extLst>
          </p:cNvPr>
          <p:cNvCxnSpPr>
            <a:cxnSpLocks/>
          </p:cNvCxnSpPr>
          <p:nvPr/>
        </p:nvCxnSpPr>
        <p:spPr>
          <a:xfrm flipV="1">
            <a:off x="8650606" y="2486025"/>
            <a:ext cx="563825" cy="361951"/>
          </a:xfrm>
          <a:prstGeom prst="line">
            <a:avLst/>
          </a:prstGeom>
          <a:ln w="19050">
            <a:solidFill>
              <a:srgbClr val="8F8F8F"/>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C5710F6-A9D8-4F83-8487-EAF8DCC7469E}"/>
              </a:ext>
            </a:extLst>
          </p:cNvPr>
          <p:cNvCxnSpPr>
            <a:cxnSpLocks/>
          </p:cNvCxnSpPr>
          <p:nvPr/>
        </p:nvCxnSpPr>
        <p:spPr>
          <a:xfrm>
            <a:off x="3630931" y="5048250"/>
            <a:ext cx="1417319" cy="0"/>
          </a:xfrm>
          <a:prstGeom prst="line">
            <a:avLst/>
          </a:prstGeom>
          <a:ln w="19050">
            <a:solidFill>
              <a:srgbClr val="C5BD9F"/>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852809A-E19B-42B6-9583-60F168D9BC95}"/>
              </a:ext>
            </a:extLst>
          </p:cNvPr>
          <p:cNvCxnSpPr>
            <a:cxnSpLocks/>
          </p:cNvCxnSpPr>
          <p:nvPr/>
        </p:nvCxnSpPr>
        <p:spPr>
          <a:xfrm flipV="1">
            <a:off x="3099468" y="5048251"/>
            <a:ext cx="531463" cy="366279"/>
          </a:xfrm>
          <a:prstGeom prst="line">
            <a:avLst/>
          </a:prstGeom>
          <a:ln w="19050">
            <a:solidFill>
              <a:srgbClr val="C5BD9F"/>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33" name="Freeform: Shape 32">
            <a:extLst>
              <a:ext uri="{FF2B5EF4-FFF2-40B4-BE49-F238E27FC236}">
                <a16:creationId xmlns:a16="http://schemas.microsoft.com/office/drawing/2014/main" id="{C03B8D6F-EDD8-4B94-9885-BB8FC0D726E9}"/>
              </a:ext>
            </a:extLst>
          </p:cNvPr>
          <p:cNvSpPr/>
          <p:nvPr/>
        </p:nvSpPr>
        <p:spPr>
          <a:xfrm>
            <a:off x="4069282" y="2068078"/>
            <a:ext cx="1980999" cy="1981000"/>
          </a:xfrm>
          <a:custGeom>
            <a:avLst/>
            <a:gdLst>
              <a:gd name="connsiteX0" fmla="*/ 1980999 w 1980999"/>
              <a:gd name="connsiteY0" fmla="*/ 0 h 1981000"/>
              <a:gd name="connsiteX1" fmla="*/ 1980999 w 1980999"/>
              <a:gd name="connsiteY1" fmla="*/ 1209675 h 1981000"/>
              <a:gd name="connsiteX2" fmla="*/ 1922538 w 1980999"/>
              <a:gd name="connsiteY2" fmla="*/ 1212627 h 1981000"/>
              <a:gd name="connsiteX3" fmla="*/ 1212626 w 1980999"/>
              <a:gd name="connsiteY3" fmla="*/ 1922539 h 1981000"/>
              <a:gd name="connsiteX4" fmla="*/ 1209674 w 1980999"/>
              <a:gd name="connsiteY4" fmla="*/ 1981000 h 1981000"/>
              <a:gd name="connsiteX5" fmla="*/ 0 w 1980999"/>
              <a:gd name="connsiteY5" fmla="*/ 1981000 h 1981000"/>
              <a:gd name="connsiteX6" fmla="*/ 9197 w 1980999"/>
              <a:gd name="connsiteY6" fmla="*/ 1798858 h 1981000"/>
              <a:gd name="connsiteX7" fmla="*/ 1798857 w 1980999"/>
              <a:gd name="connsiteY7" fmla="*/ 9198 h 1981000"/>
              <a:gd name="connsiteX8" fmla="*/ 1980999 w 1980999"/>
              <a:gd name="connsiteY8" fmla="*/ 0 h 198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80999" h="1981000">
                <a:moveTo>
                  <a:pt x="1980999" y="0"/>
                </a:moveTo>
                <a:lnTo>
                  <a:pt x="1980999" y="1209675"/>
                </a:lnTo>
                <a:lnTo>
                  <a:pt x="1922538" y="1212627"/>
                </a:lnTo>
                <a:cubicBezTo>
                  <a:pt x="1548222" y="1250641"/>
                  <a:pt x="1250640" y="1548223"/>
                  <a:pt x="1212626" y="1922539"/>
                </a:cubicBezTo>
                <a:lnTo>
                  <a:pt x="1209674" y="1981000"/>
                </a:lnTo>
                <a:lnTo>
                  <a:pt x="0" y="1981000"/>
                </a:lnTo>
                <a:lnTo>
                  <a:pt x="9197" y="1798858"/>
                </a:lnTo>
                <a:cubicBezTo>
                  <a:pt x="105029" y="855221"/>
                  <a:pt x="855220" y="105029"/>
                  <a:pt x="1798857" y="9198"/>
                </a:cubicBezTo>
                <a:lnTo>
                  <a:pt x="1980999" y="0"/>
                </a:lnTo>
                <a:close/>
              </a:path>
            </a:pathLst>
          </a:custGeom>
          <a:solidFill>
            <a:srgbClr val="6D7B7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32" name="Freeform: Shape 31">
            <a:extLst>
              <a:ext uri="{FF2B5EF4-FFF2-40B4-BE49-F238E27FC236}">
                <a16:creationId xmlns:a16="http://schemas.microsoft.com/office/drawing/2014/main" id="{FB72ED91-6682-4D41-8C16-9501C92D7F50}"/>
              </a:ext>
            </a:extLst>
          </p:cNvPr>
          <p:cNvSpPr/>
          <p:nvPr/>
        </p:nvSpPr>
        <p:spPr>
          <a:xfrm>
            <a:off x="6096000" y="2068078"/>
            <a:ext cx="1980999" cy="1981000"/>
          </a:xfrm>
          <a:custGeom>
            <a:avLst/>
            <a:gdLst>
              <a:gd name="connsiteX0" fmla="*/ 0 w 1980999"/>
              <a:gd name="connsiteY0" fmla="*/ 0 h 1981000"/>
              <a:gd name="connsiteX1" fmla="*/ 182141 w 1980999"/>
              <a:gd name="connsiteY1" fmla="*/ 9198 h 1981000"/>
              <a:gd name="connsiteX2" fmla="*/ 1971801 w 1980999"/>
              <a:gd name="connsiteY2" fmla="*/ 1798858 h 1981000"/>
              <a:gd name="connsiteX3" fmla="*/ 1980999 w 1980999"/>
              <a:gd name="connsiteY3" fmla="*/ 1981000 h 1981000"/>
              <a:gd name="connsiteX4" fmla="*/ 771322 w 1980999"/>
              <a:gd name="connsiteY4" fmla="*/ 1981000 h 1981000"/>
              <a:gd name="connsiteX5" fmla="*/ 768370 w 1980999"/>
              <a:gd name="connsiteY5" fmla="*/ 1922539 h 1981000"/>
              <a:gd name="connsiteX6" fmla="*/ 58458 w 1980999"/>
              <a:gd name="connsiteY6" fmla="*/ 1212627 h 1981000"/>
              <a:gd name="connsiteX7" fmla="*/ 0 w 1980999"/>
              <a:gd name="connsiteY7" fmla="*/ 1209675 h 1981000"/>
              <a:gd name="connsiteX8" fmla="*/ 0 w 1980999"/>
              <a:gd name="connsiteY8" fmla="*/ 0 h 198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80999" h="1981000">
                <a:moveTo>
                  <a:pt x="0" y="0"/>
                </a:moveTo>
                <a:lnTo>
                  <a:pt x="182141" y="9198"/>
                </a:lnTo>
                <a:cubicBezTo>
                  <a:pt x="1125778" y="105029"/>
                  <a:pt x="1875970" y="855221"/>
                  <a:pt x="1971801" y="1798858"/>
                </a:cubicBezTo>
                <a:lnTo>
                  <a:pt x="1980999" y="1981000"/>
                </a:lnTo>
                <a:lnTo>
                  <a:pt x="771322" y="1981000"/>
                </a:lnTo>
                <a:lnTo>
                  <a:pt x="768370" y="1922539"/>
                </a:lnTo>
                <a:cubicBezTo>
                  <a:pt x="730356" y="1548223"/>
                  <a:pt x="432774" y="1250641"/>
                  <a:pt x="58458" y="1212627"/>
                </a:cubicBezTo>
                <a:lnTo>
                  <a:pt x="0" y="1209675"/>
                </a:lnTo>
                <a:lnTo>
                  <a:pt x="0" y="0"/>
                </a:lnTo>
                <a:close/>
              </a:path>
            </a:pathLst>
          </a:custGeom>
          <a:solidFill>
            <a:srgbClr val="8F8F8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6" name="Freeform: Shape 25">
            <a:extLst>
              <a:ext uri="{FF2B5EF4-FFF2-40B4-BE49-F238E27FC236}">
                <a16:creationId xmlns:a16="http://schemas.microsoft.com/office/drawing/2014/main" id="{F7ED4562-526F-4CF1-98EB-BEB972888A84}"/>
              </a:ext>
            </a:extLst>
          </p:cNvPr>
          <p:cNvSpPr/>
          <p:nvPr/>
        </p:nvSpPr>
        <p:spPr>
          <a:xfrm>
            <a:off x="4069282" y="4094798"/>
            <a:ext cx="1980999" cy="1980999"/>
          </a:xfrm>
          <a:custGeom>
            <a:avLst/>
            <a:gdLst>
              <a:gd name="connsiteX0" fmla="*/ 0 w 1980999"/>
              <a:gd name="connsiteY0" fmla="*/ 0 h 1980999"/>
              <a:gd name="connsiteX1" fmla="*/ 1209675 w 1980999"/>
              <a:gd name="connsiteY1" fmla="*/ 0 h 1980999"/>
              <a:gd name="connsiteX2" fmla="*/ 1212626 w 1980999"/>
              <a:gd name="connsiteY2" fmla="*/ 58458 h 1980999"/>
              <a:gd name="connsiteX3" fmla="*/ 1922538 w 1980999"/>
              <a:gd name="connsiteY3" fmla="*/ 768370 h 1980999"/>
              <a:gd name="connsiteX4" fmla="*/ 1980999 w 1980999"/>
              <a:gd name="connsiteY4" fmla="*/ 771322 h 1980999"/>
              <a:gd name="connsiteX5" fmla="*/ 1980999 w 1980999"/>
              <a:gd name="connsiteY5" fmla="*/ 1980999 h 1980999"/>
              <a:gd name="connsiteX6" fmla="*/ 1798857 w 1980999"/>
              <a:gd name="connsiteY6" fmla="*/ 1971801 h 1980999"/>
              <a:gd name="connsiteX7" fmla="*/ 9197 w 1980999"/>
              <a:gd name="connsiteY7" fmla="*/ 182141 h 1980999"/>
              <a:gd name="connsiteX8" fmla="*/ 0 w 1980999"/>
              <a:gd name="connsiteY8" fmla="*/ 0 h 1980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80999" h="1980999">
                <a:moveTo>
                  <a:pt x="0" y="0"/>
                </a:moveTo>
                <a:lnTo>
                  <a:pt x="1209675" y="0"/>
                </a:lnTo>
                <a:lnTo>
                  <a:pt x="1212626" y="58458"/>
                </a:lnTo>
                <a:cubicBezTo>
                  <a:pt x="1250640" y="432774"/>
                  <a:pt x="1548222" y="730356"/>
                  <a:pt x="1922538" y="768370"/>
                </a:cubicBezTo>
                <a:lnTo>
                  <a:pt x="1980999" y="771322"/>
                </a:lnTo>
                <a:lnTo>
                  <a:pt x="1980999" y="1980999"/>
                </a:lnTo>
                <a:lnTo>
                  <a:pt x="1798857" y="1971801"/>
                </a:lnTo>
                <a:cubicBezTo>
                  <a:pt x="855220" y="1875970"/>
                  <a:pt x="105029" y="1125778"/>
                  <a:pt x="9197" y="182141"/>
                </a:cubicBezTo>
                <a:lnTo>
                  <a:pt x="0" y="0"/>
                </a:lnTo>
                <a:close/>
              </a:path>
            </a:pathLst>
          </a:custGeom>
          <a:solidFill>
            <a:srgbClr val="C5BD9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4" name="Freeform: Shape 23">
            <a:extLst>
              <a:ext uri="{FF2B5EF4-FFF2-40B4-BE49-F238E27FC236}">
                <a16:creationId xmlns:a16="http://schemas.microsoft.com/office/drawing/2014/main" id="{78501304-8692-4A70-9810-7EC14C8EABD1}"/>
              </a:ext>
            </a:extLst>
          </p:cNvPr>
          <p:cNvSpPr/>
          <p:nvPr/>
        </p:nvSpPr>
        <p:spPr>
          <a:xfrm>
            <a:off x="6096000" y="4094798"/>
            <a:ext cx="1980999" cy="1980999"/>
          </a:xfrm>
          <a:custGeom>
            <a:avLst/>
            <a:gdLst>
              <a:gd name="connsiteX0" fmla="*/ 771322 w 1980999"/>
              <a:gd name="connsiteY0" fmla="*/ 0 h 1980999"/>
              <a:gd name="connsiteX1" fmla="*/ 1980999 w 1980999"/>
              <a:gd name="connsiteY1" fmla="*/ 0 h 1980999"/>
              <a:gd name="connsiteX2" fmla="*/ 1971801 w 1980999"/>
              <a:gd name="connsiteY2" fmla="*/ 182141 h 1980999"/>
              <a:gd name="connsiteX3" fmla="*/ 182141 w 1980999"/>
              <a:gd name="connsiteY3" fmla="*/ 1971801 h 1980999"/>
              <a:gd name="connsiteX4" fmla="*/ 0 w 1980999"/>
              <a:gd name="connsiteY4" fmla="*/ 1980999 h 1980999"/>
              <a:gd name="connsiteX5" fmla="*/ 0 w 1980999"/>
              <a:gd name="connsiteY5" fmla="*/ 771322 h 1980999"/>
              <a:gd name="connsiteX6" fmla="*/ 58458 w 1980999"/>
              <a:gd name="connsiteY6" fmla="*/ 768370 h 1980999"/>
              <a:gd name="connsiteX7" fmla="*/ 768370 w 1980999"/>
              <a:gd name="connsiteY7" fmla="*/ 58458 h 1980999"/>
              <a:gd name="connsiteX8" fmla="*/ 771322 w 1980999"/>
              <a:gd name="connsiteY8" fmla="*/ 0 h 1980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80999" h="1980999">
                <a:moveTo>
                  <a:pt x="771322" y="0"/>
                </a:moveTo>
                <a:lnTo>
                  <a:pt x="1980999" y="0"/>
                </a:lnTo>
                <a:lnTo>
                  <a:pt x="1971801" y="182141"/>
                </a:lnTo>
                <a:cubicBezTo>
                  <a:pt x="1875970" y="1125778"/>
                  <a:pt x="1125778" y="1875970"/>
                  <a:pt x="182141" y="1971801"/>
                </a:cubicBezTo>
                <a:lnTo>
                  <a:pt x="0" y="1980999"/>
                </a:lnTo>
                <a:lnTo>
                  <a:pt x="0" y="771322"/>
                </a:lnTo>
                <a:lnTo>
                  <a:pt x="58458" y="768370"/>
                </a:lnTo>
                <a:cubicBezTo>
                  <a:pt x="432774" y="730356"/>
                  <a:pt x="730356" y="432774"/>
                  <a:pt x="768370" y="58458"/>
                </a:cubicBezTo>
                <a:lnTo>
                  <a:pt x="771322" y="0"/>
                </a:lnTo>
                <a:close/>
              </a:path>
            </a:pathLst>
          </a:custGeom>
          <a:solidFill>
            <a:srgbClr val="B1AA9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cxnSp>
        <p:nvCxnSpPr>
          <p:cNvPr id="50" name="Straight Connector 49">
            <a:extLst>
              <a:ext uri="{FF2B5EF4-FFF2-40B4-BE49-F238E27FC236}">
                <a16:creationId xmlns:a16="http://schemas.microsoft.com/office/drawing/2014/main" id="{E646AAF8-0950-4125-9D95-605030EDE3C7}"/>
              </a:ext>
            </a:extLst>
          </p:cNvPr>
          <p:cNvCxnSpPr>
            <a:cxnSpLocks/>
          </p:cNvCxnSpPr>
          <p:nvPr/>
        </p:nvCxnSpPr>
        <p:spPr>
          <a:xfrm>
            <a:off x="3733800" y="2847975"/>
            <a:ext cx="857250" cy="0"/>
          </a:xfrm>
          <a:prstGeom prst="line">
            <a:avLst/>
          </a:prstGeom>
          <a:ln w="19050">
            <a:solidFill>
              <a:srgbClr val="6D7B7E"/>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A9C82FAF-8125-47F4-A49A-D02BA2888924}"/>
              </a:ext>
            </a:extLst>
          </p:cNvPr>
          <p:cNvCxnSpPr>
            <a:cxnSpLocks/>
          </p:cNvCxnSpPr>
          <p:nvPr/>
        </p:nvCxnSpPr>
        <p:spPr>
          <a:xfrm>
            <a:off x="3039108" y="2552988"/>
            <a:ext cx="677878" cy="294987"/>
          </a:xfrm>
          <a:prstGeom prst="line">
            <a:avLst/>
          </a:prstGeom>
          <a:ln w="19050">
            <a:solidFill>
              <a:srgbClr val="6D7B7E"/>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3C5B7604-8132-43BE-BE41-58AF963B8D87}"/>
              </a:ext>
            </a:extLst>
          </p:cNvPr>
          <p:cNvSpPr txBox="1"/>
          <p:nvPr/>
        </p:nvSpPr>
        <p:spPr>
          <a:xfrm rot="2937470">
            <a:off x="5774337" y="2696748"/>
            <a:ext cx="2150224" cy="1427766"/>
          </a:xfrm>
          <a:prstGeom prst="rect">
            <a:avLst/>
          </a:prstGeom>
          <a:noFill/>
        </p:spPr>
        <p:txBody>
          <a:bodyPr wrap="none" rtlCol="0">
            <a:prstTxWarp prst="textCircle">
              <a:avLst>
                <a:gd name="adj" fmla="val 12907979"/>
              </a:avLst>
            </a:prstTxWarp>
            <a:spAutoFit/>
          </a:bodyPr>
          <a:lstStyle/>
          <a:p>
            <a:r>
              <a:rPr lang="en-GB" sz="2400" dirty="0"/>
              <a:t>Block release</a:t>
            </a:r>
          </a:p>
        </p:txBody>
      </p:sp>
      <p:sp>
        <p:nvSpPr>
          <p:cNvPr id="68" name="TextBox 67">
            <a:extLst>
              <a:ext uri="{FF2B5EF4-FFF2-40B4-BE49-F238E27FC236}">
                <a16:creationId xmlns:a16="http://schemas.microsoft.com/office/drawing/2014/main" id="{FFE782E9-55DF-491B-96EC-4118C98C19F4}"/>
              </a:ext>
            </a:extLst>
          </p:cNvPr>
          <p:cNvSpPr txBox="1"/>
          <p:nvPr/>
        </p:nvSpPr>
        <p:spPr>
          <a:xfrm rot="18452752">
            <a:off x="4136414" y="2625108"/>
            <a:ext cx="2497922" cy="1718266"/>
          </a:xfrm>
          <a:prstGeom prst="rect">
            <a:avLst/>
          </a:prstGeom>
          <a:noFill/>
        </p:spPr>
        <p:txBody>
          <a:bodyPr wrap="none" rtlCol="0">
            <a:prstTxWarp prst="textCircle">
              <a:avLst>
                <a:gd name="adj" fmla="val 14190950"/>
              </a:avLst>
            </a:prstTxWarp>
            <a:spAutoFit/>
          </a:bodyPr>
          <a:lstStyle/>
          <a:p>
            <a:r>
              <a:rPr lang="en-GB" sz="2400" dirty="0"/>
              <a:t>Who are we?</a:t>
            </a:r>
          </a:p>
        </p:txBody>
      </p:sp>
      <p:sp>
        <p:nvSpPr>
          <p:cNvPr id="69" name="TextBox 68">
            <a:extLst>
              <a:ext uri="{FF2B5EF4-FFF2-40B4-BE49-F238E27FC236}">
                <a16:creationId xmlns:a16="http://schemas.microsoft.com/office/drawing/2014/main" id="{BB5AAD28-173E-4633-A039-ECD01A4B1475}"/>
              </a:ext>
            </a:extLst>
          </p:cNvPr>
          <p:cNvSpPr txBox="1"/>
          <p:nvPr/>
        </p:nvSpPr>
        <p:spPr>
          <a:xfrm rot="7720553">
            <a:off x="5419729" y="3528819"/>
            <a:ext cx="2444255" cy="2077200"/>
          </a:xfrm>
          <a:prstGeom prst="rect">
            <a:avLst/>
          </a:prstGeom>
          <a:noFill/>
        </p:spPr>
        <p:txBody>
          <a:bodyPr wrap="none" rtlCol="0">
            <a:prstTxWarp prst="textCircle">
              <a:avLst>
                <a:gd name="adj" fmla="val 14135806"/>
              </a:avLst>
            </a:prstTxWarp>
            <a:spAutoFit/>
          </a:bodyPr>
          <a:lstStyle/>
          <a:p>
            <a:r>
              <a:rPr lang="en-GB" sz="2400" dirty="0"/>
              <a:t>UWE</a:t>
            </a:r>
          </a:p>
        </p:txBody>
      </p:sp>
      <p:sp>
        <p:nvSpPr>
          <p:cNvPr id="70" name="TextBox 69">
            <a:extLst>
              <a:ext uri="{FF2B5EF4-FFF2-40B4-BE49-F238E27FC236}">
                <a16:creationId xmlns:a16="http://schemas.microsoft.com/office/drawing/2014/main" id="{1A1146EA-37A5-442B-BFB2-A60FB488D5F1}"/>
              </a:ext>
            </a:extLst>
          </p:cNvPr>
          <p:cNvSpPr txBox="1"/>
          <p:nvPr/>
        </p:nvSpPr>
        <p:spPr>
          <a:xfrm rot="13066215">
            <a:off x="4260281" y="3942203"/>
            <a:ext cx="2497922" cy="1718266"/>
          </a:xfrm>
          <a:prstGeom prst="rect">
            <a:avLst/>
          </a:prstGeom>
          <a:noFill/>
        </p:spPr>
        <p:txBody>
          <a:bodyPr wrap="none" rtlCol="0">
            <a:prstTxWarp prst="textCircle">
              <a:avLst>
                <a:gd name="adj" fmla="val 14190950"/>
              </a:avLst>
            </a:prstTxWarp>
            <a:spAutoFit/>
          </a:bodyPr>
          <a:lstStyle/>
          <a:p>
            <a:r>
              <a:rPr lang="en-GB" sz="2400" dirty="0"/>
              <a:t>Assignments</a:t>
            </a:r>
          </a:p>
        </p:txBody>
      </p:sp>
      <p:sp>
        <p:nvSpPr>
          <p:cNvPr id="28" name="TextBox 27">
            <a:extLst>
              <a:ext uri="{FF2B5EF4-FFF2-40B4-BE49-F238E27FC236}">
                <a16:creationId xmlns:a16="http://schemas.microsoft.com/office/drawing/2014/main" id="{6CB21307-1DAF-4506-8CA4-A2DC3191E103}"/>
              </a:ext>
            </a:extLst>
          </p:cNvPr>
          <p:cNvSpPr txBox="1"/>
          <p:nvPr/>
        </p:nvSpPr>
        <p:spPr>
          <a:xfrm>
            <a:off x="371268" y="1747361"/>
            <a:ext cx="2604324" cy="1477328"/>
          </a:xfrm>
          <a:prstGeom prst="rect">
            <a:avLst/>
          </a:prstGeom>
          <a:solidFill>
            <a:srgbClr val="B1AA9A">
              <a:alpha val="40000"/>
            </a:srgbClr>
          </a:solidFill>
        </p:spPr>
        <p:txBody>
          <a:bodyPr wrap="square" rtlCol="0">
            <a:spAutoFit/>
          </a:bodyPr>
          <a:lstStyle/>
          <a:p>
            <a:pPr marL="285750" indent="-285750" algn="just">
              <a:buFont typeface="Arial" panose="020B0604020202020204" pitchFamily="34" charset="0"/>
              <a:buChar char="•"/>
            </a:pPr>
            <a:r>
              <a:rPr lang="en-GB" b="1" dirty="0"/>
              <a:t>The team</a:t>
            </a:r>
          </a:p>
          <a:p>
            <a:pPr marL="285750" indent="-285750" algn="just">
              <a:buFont typeface="Arial" panose="020B0604020202020204" pitchFamily="34" charset="0"/>
              <a:buChar char="•"/>
            </a:pPr>
            <a:r>
              <a:rPr lang="en-GB" b="1" dirty="0"/>
              <a:t>You</a:t>
            </a:r>
          </a:p>
          <a:p>
            <a:pPr marL="285750" indent="-285750" algn="just">
              <a:buFont typeface="Arial" panose="020B0604020202020204" pitchFamily="34" charset="0"/>
              <a:buChar char="•"/>
            </a:pPr>
            <a:r>
              <a:rPr lang="en-GB" b="1" dirty="0"/>
              <a:t>What we will achieve</a:t>
            </a:r>
          </a:p>
          <a:p>
            <a:pPr marL="285750" indent="-285750" algn="just">
              <a:buFont typeface="Arial" panose="020B0604020202020204" pitchFamily="34" charset="0"/>
              <a:buChar char="•"/>
            </a:pPr>
            <a:endParaRPr lang="en-GB" b="1" dirty="0">
              <a:solidFill>
                <a:srgbClr val="6D7B7E"/>
              </a:solidFill>
            </a:endParaRPr>
          </a:p>
          <a:p>
            <a:pPr algn="just"/>
            <a:endParaRPr lang="en-GB" b="1" dirty="0">
              <a:solidFill>
                <a:srgbClr val="6D7B7E"/>
              </a:solidFill>
            </a:endParaRPr>
          </a:p>
        </p:txBody>
      </p:sp>
      <p:sp>
        <p:nvSpPr>
          <p:cNvPr id="29" name="TextBox 28">
            <a:extLst>
              <a:ext uri="{FF2B5EF4-FFF2-40B4-BE49-F238E27FC236}">
                <a16:creationId xmlns:a16="http://schemas.microsoft.com/office/drawing/2014/main" id="{18E75B77-7C8A-46C0-9AD5-52DF5D02D1F8}"/>
              </a:ext>
            </a:extLst>
          </p:cNvPr>
          <p:cNvSpPr txBox="1"/>
          <p:nvPr/>
        </p:nvSpPr>
        <p:spPr>
          <a:xfrm>
            <a:off x="321660" y="4815519"/>
            <a:ext cx="2653932" cy="1200329"/>
          </a:xfrm>
          <a:prstGeom prst="rect">
            <a:avLst/>
          </a:prstGeom>
          <a:solidFill>
            <a:srgbClr val="8F8F8F">
              <a:alpha val="40000"/>
            </a:srgbClr>
          </a:solidFill>
        </p:spPr>
        <p:txBody>
          <a:bodyPr wrap="square" rtlCol="0">
            <a:spAutoFit/>
          </a:bodyPr>
          <a:lstStyle/>
          <a:p>
            <a:pPr marL="285750" indent="-285750">
              <a:buFont typeface="Arial" panose="020B0604020202020204" pitchFamily="34" charset="0"/>
              <a:buChar char="•"/>
            </a:pPr>
            <a:r>
              <a:rPr lang="en-GB" b="1" dirty="0"/>
              <a:t>Types</a:t>
            </a:r>
          </a:p>
          <a:p>
            <a:pPr marL="285750" indent="-285750">
              <a:buFont typeface="Arial" panose="020B0604020202020204" pitchFamily="34" charset="0"/>
              <a:buChar char="•"/>
            </a:pPr>
            <a:r>
              <a:rPr lang="en-GB" b="1" dirty="0"/>
              <a:t>Format</a:t>
            </a:r>
          </a:p>
          <a:p>
            <a:pPr marL="285750" indent="-285750">
              <a:buFont typeface="Arial" panose="020B0604020202020204" pitchFamily="34" charset="0"/>
              <a:buChar char="•"/>
            </a:pPr>
            <a:r>
              <a:rPr lang="en-GB" b="1" dirty="0"/>
              <a:t>Submission</a:t>
            </a:r>
          </a:p>
          <a:p>
            <a:pPr marL="285750" indent="-285750">
              <a:buFont typeface="Arial" panose="020B0604020202020204" pitchFamily="34" charset="0"/>
              <a:buChar char="•"/>
            </a:pPr>
            <a:r>
              <a:rPr lang="en-GB" b="1" dirty="0"/>
              <a:t>Regulation</a:t>
            </a:r>
          </a:p>
        </p:txBody>
      </p:sp>
      <p:sp>
        <p:nvSpPr>
          <p:cNvPr id="30" name="TextBox 29">
            <a:extLst>
              <a:ext uri="{FF2B5EF4-FFF2-40B4-BE49-F238E27FC236}">
                <a16:creationId xmlns:a16="http://schemas.microsoft.com/office/drawing/2014/main" id="{9DC7AAE6-0201-4194-85D5-9502525D2370}"/>
              </a:ext>
            </a:extLst>
          </p:cNvPr>
          <p:cNvSpPr txBox="1"/>
          <p:nvPr/>
        </p:nvSpPr>
        <p:spPr>
          <a:xfrm>
            <a:off x="9295775" y="4814365"/>
            <a:ext cx="2781925" cy="1200329"/>
          </a:xfrm>
          <a:prstGeom prst="rect">
            <a:avLst/>
          </a:prstGeom>
          <a:solidFill>
            <a:srgbClr val="6D7B7E">
              <a:alpha val="40000"/>
            </a:srgbClr>
          </a:solidFill>
        </p:spPr>
        <p:txBody>
          <a:bodyPr wrap="square" rtlCol="0">
            <a:spAutoFit/>
          </a:bodyPr>
          <a:lstStyle/>
          <a:p>
            <a:pPr marL="285750" indent="-285750">
              <a:buFont typeface="Arial" panose="020B0604020202020204" pitchFamily="34" charset="0"/>
              <a:buChar char="•"/>
            </a:pPr>
            <a:r>
              <a:rPr lang="en-GB" b="1" dirty="0"/>
              <a:t>Facilities</a:t>
            </a:r>
          </a:p>
          <a:p>
            <a:pPr marL="285750" indent="-285750">
              <a:buFont typeface="Arial" panose="020B0604020202020204" pitchFamily="34" charset="0"/>
              <a:buChar char="•"/>
            </a:pPr>
            <a:r>
              <a:rPr lang="en-GB" b="1" dirty="0"/>
              <a:t>Resources</a:t>
            </a:r>
          </a:p>
          <a:p>
            <a:pPr marL="285750" indent="-285750">
              <a:buFont typeface="Arial" panose="020B0604020202020204" pitchFamily="34" charset="0"/>
              <a:buChar char="•"/>
            </a:pPr>
            <a:r>
              <a:rPr lang="en-GB" b="1" dirty="0"/>
              <a:t>Reading lists</a:t>
            </a:r>
          </a:p>
          <a:p>
            <a:pPr marL="285750" indent="-285750">
              <a:buFont typeface="Arial" panose="020B0604020202020204" pitchFamily="34" charset="0"/>
              <a:buChar char="•"/>
            </a:pPr>
            <a:r>
              <a:rPr lang="en-GB" b="1" dirty="0"/>
              <a:t>Sign on</a:t>
            </a:r>
          </a:p>
        </p:txBody>
      </p:sp>
      <p:sp>
        <p:nvSpPr>
          <p:cNvPr id="31" name="TextBox 30">
            <a:extLst>
              <a:ext uri="{FF2B5EF4-FFF2-40B4-BE49-F238E27FC236}">
                <a16:creationId xmlns:a16="http://schemas.microsoft.com/office/drawing/2014/main" id="{F682D523-79DA-447F-8DC6-C28554DEB9C3}"/>
              </a:ext>
            </a:extLst>
          </p:cNvPr>
          <p:cNvSpPr txBox="1"/>
          <p:nvPr/>
        </p:nvSpPr>
        <p:spPr>
          <a:xfrm>
            <a:off x="9295775" y="2024360"/>
            <a:ext cx="2781924" cy="923330"/>
          </a:xfrm>
          <a:prstGeom prst="rect">
            <a:avLst/>
          </a:prstGeom>
          <a:solidFill>
            <a:srgbClr val="C5BD9F">
              <a:alpha val="40000"/>
            </a:srgbClr>
          </a:solidFill>
          <a:ln>
            <a:noFill/>
          </a:ln>
        </p:spPr>
        <p:txBody>
          <a:bodyPr wrap="square" rtlCol="0">
            <a:spAutoFit/>
          </a:bodyPr>
          <a:lstStyle/>
          <a:p>
            <a:pPr marL="285750" indent="-285750">
              <a:buFont typeface="Arial" panose="020B0604020202020204" pitchFamily="34" charset="0"/>
              <a:buChar char="•"/>
            </a:pPr>
            <a:r>
              <a:rPr lang="en-GB" b="1" dirty="0"/>
              <a:t>Schedule</a:t>
            </a:r>
          </a:p>
          <a:p>
            <a:pPr marL="285750" indent="-285750">
              <a:buFont typeface="Arial" panose="020B0604020202020204" pitchFamily="34" charset="0"/>
              <a:buChar char="•"/>
            </a:pPr>
            <a:r>
              <a:rPr lang="en-GB" b="1" dirty="0"/>
              <a:t>Content</a:t>
            </a:r>
          </a:p>
          <a:p>
            <a:pPr marL="285750" indent="-285750">
              <a:buFont typeface="Arial" panose="020B0604020202020204" pitchFamily="34" charset="0"/>
              <a:buChar char="•"/>
            </a:pPr>
            <a:r>
              <a:rPr lang="en-GB" b="1" dirty="0"/>
              <a:t>Format </a:t>
            </a:r>
          </a:p>
        </p:txBody>
      </p:sp>
      <p:sp>
        <p:nvSpPr>
          <p:cNvPr id="35" name="Rectangle 34">
            <a:extLst>
              <a:ext uri="{FF2B5EF4-FFF2-40B4-BE49-F238E27FC236}">
                <a16:creationId xmlns:a16="http://schemas.microsoft.com/office/drawing/2014/main" id="{BA3C04A9-EC08-984F-9A58-1A8A2A4FFB94}"/>
              </a:ext>
            </a:extLst>
          </p:cNvPr>
          <p:cNvSpPr/>
          <p:nvPr/>
        </p:nvSpPr>
        <p:spPr>
          <a:xfrm>
            <a:off x="1524000" y="163220"/>
            <a:ext cx="2847896"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plan for this morning</a:t>
            </a:r>
            <a:r>
              <a:rPr lang="en-GB" sz="3200" b="1" baseline="30000" dirty="0">
                <a:solidFill>
                  <a:schemeClr val="bg1">
                    <a:lumMod val="50000"/>
                  </a:schemeClr>
                </a:solidFill>
                <a:latin typeface="Helvetica "/>
                <a:cs typeface="Gotham Book" pitchFamily="50" charset="0"/>
              </a:rPr>
              <a:t>&gt;</a:t>
            </a:r>
            <a:endParaRPr lang="en-US" sz="3200" dirty="0"/>
          </a:p>
        </p:txBody>
      </p:sp>
    </p:spTree>
    <p:extLst>
      <p:ext uri="{BB962C8B-B14F-4D97-AF65-F5344CB8AC3E}">
        <p14:creationId xmlns:p14="http://schemas.microsoft.com/office/powerpoint/2010/main" val="1340179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wipe(down)">
                                      <p:cBhvr>
                                        <p:cTn id="7" dur="500"/>
                                        <p:tgtEl>
                                          <p:spTgt spid="50"/>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0"/>
                                        </p:tgtEl>
                                        <p:attrNameLst>
                                          <p:attrName>style.visibility</p:attrName>
                                        </p:attrNameLst>
                                      </p:cBhvr>
                                      <p:to>
                                        <p:strVal val="visible"/>
                                      </p:to>
                                    </p:set>
                                    <p:animEffect transition="in" filter="wipe(down)">
                                      <p:cBhvr>
                                        <p:cTn id="11" dur="500"/>
                                        <p:tgtEl>
                                          <p:spTgt spid="60"/>
                                        </p:tgtEl>
                                      </p:cBhvr>
                                    </p:animEffect>
                                  </p:childTnLst>
                                </p:cTn>
                              </p:par>
                            </p:childTnLst>
                          </p:cTn>
                        </p:par>
                        <p:par>
                          <p:cTn id="12" fill="hold">
                            <p:stCondLst>
                              <p:cond delay="1000"/>
                            </p:stCondLst>
                            <p:childTnLst>
                              <p:par>
                                <p:cTn id="13" presetID="1" presetClass="entr" presetSubtype="0" fill="hold" grpId="0" nodeType="after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47"/>
                                        </p:tgtEl>
                                        <p:attrNameLst>
                                          <p:attrName>style.visibility</p:attrName>
                                        </p:attrNameLst>
                                      </p:cBhvr>
                                      <p:to>
                                        <p:strVal val="visible"/>
                                      </p:to>
                                    </p:set>
                                    <p:animEffect transition="in" filter="wipe(down)">
                                      <p:cBhvr>
                                        <p:cTn id="19" dur="500"/>
                                        <p:tgtEl>
                                          <p:spTgt spid="47"/>
                                        </p:tgtEl>
                                      </p:cBhvr>
                                    </p:animEffect>
                                  </p:childTnLst>
                                </p:cTn>
                              </p:par>
                            </p:childTnLst>
                          </p:cTn>
                        </p:par>
                        <p:par>
                          <p:cTn id="20" fill="hold">
                            <p:stCondLst>
                              <p:cond delay="500"/>
                            </p:stCondLst>
                            <p:childTnLst>
                              <p:par>
                                <p:cTn id="21" presetID="22" presetClass="entr" presetSubtype="4" fill="hold" nodeType="afterEffect">
                                  <p:stCondLst>
                                    <p:cond delay="0"/>
                                  </p:stCondLst>
                                  <p:childTnLst>
                                    <p:set>
                                      <p:cBhvr>
                                        <p:cTn id="22" dur="1" fill="hold">
                                          <p:stCondLst>
                                            <p:cond delay="0"/>
                                          </p:stCondLst>
                                        </p:cTn>
                                        <p:tgtEl>
                                          <p:spTgt spid="64"/>
                                        </p:tgtEl>
                                        <p:attrNameLst>
                                          <p:attrName>style.visibility</p:attrName>
                                        </p:attrNameLst>
                                      </p:cBhvr>
                                      <p:to>
                                        <p:strVal val="visible"/>
                                      </p:to>
                                    </p:set>
                                    <p:animEffect transition="in" filter="wipe(down)">
                                      <p:cBhvr>
                                        <p:cTn id="23" dur="500"/>
                                        <p:tgtEl>
                                          <p:spTgt spid="64"/>
                                        </p:tgtEl>
                                      </p:cBhvr>
                                    </p:animEffect>
                                  </p:childTnLst>
                                </p:cTn>
                              </p:par>
                            </p:childTnLst>
                          </p:cTn>
                        </p:par>
                        <p:par>
                          <p:cTn id="24" fill="hold">
                            <p:stCondLst>
                              <p:cond delay="1000"/>
                            </p:stCondLst>
                            <p:childTnLst>
                              <p:par>
                                <p:cTn id="25" presetID="1" presetClass="entr" presetSubtype="0" fill="hold" grpId="0" nodeType="after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nodeType="clickEffect">
                                  <p:stCondLst>
                                    <p:cond delay="0"/>
                                  </p:stCondLst>
                                  <p:childTnLst>
                                    <p:set>
                                      <p:cBhvr>
                                        <p:cTn id="30" dur="1" fill="hold">
                                          <p:stCondLst>
                                            <p:cond delay="0"/>
                                          </p:stCondLst>
                                        </p:cTn>
                                        <p:tgtEl>
                                          <p:spTgt spid="51"/>
                                        </p:tgtEl>
                                        <p:attrNameLst>
                                          <p:attrName>style.visibility</p:attrName>
                                        </p:attrNameLst>
                                      </p:cBhvr>
                                      <p:to>
                                        <p:strVal val="visible"/>
                                      </p:to>
                                    </p:set>
                                    <p:animEffect transition="in" filter="wipe(right)">
                                      <p:cBhvr>
                                        <p:cTn id="31" dur="500"/>
                                        <p:tgtEl>
                                          <p:spTgt spid="51"/>
                                        </p:tgtEl>
                                      </p:cBhvr>
                                    </p:animEffect>
                                  </p:childTnLst>
                                </p:cTn>
                              </p:par>
                            </p:childTnLst>
                          </p:cTn>
                        </p:par>
                        <p:par>
                          <p:cTn id="32" fill="hold">
                            <p:stCondLst>
                              <p:cond delay="500"/>
                            </p:stCondLst>
                            <p:childTnLst>
                              <p:par>
                                <p:cTn id="33" presetID="22" presetClass="entr" presetSubtype="2" fill="hold" nodeType="afterEffect">
                                  <p:stCondLst>
                                    <p:cond delay="0"/>
                                  </p:stCondLst>
                                  <p:childTnLst>
                                    <p:set>
                                      <p:cBhvr>
                                        <p:cTn id="34" dur="1" fill="hold">
                                          <p:stCondLst>
                                            <p:cond delay="0"/>
                                          </p:stCondLst>
                                        </p:cTn>
                                        <p:tgtEl>
                                          <p:spTgt spid="54"/>
                                        </p:tgtEl>
                                        <p:attrNameLst>
                                          <p:attrName>style.visibility</p:attrName>
                                        </p:attrNameLst>
                                      </p:cBhvr>
                                      <p:to>
                                        <p:strVal val="visible"/>
                                      </p:to>
                                    </p:set>
                                    <p:animEffect transition="in" filter="wipe(right)">
                                      <p:cBhvr>
                                        <p:cTn id="35" dur="500"/>
                                        <p:tgtEl>
                                          <p:spTgt spid="54"/>
                                        </p:tgtEl>
                                      </p:cBhvr>
                                    </p:animEffect>
                                  </p:childTnLst>
                                </p:cTn>
                              </p:par>
                            </p:childTnLst>
                          </p:cTn>
                        </p:par>
                        <p:par>
                          <p:cTn id="36" fill="hold">
                            <p:stCondLst>
                              <p:cond delay="1000"/>
                            </p:stCondLst>
                            <p:childTnLst>
                              <p:par>
                                <p:cTn id="37" presetID="1" presetClass="entr" presetSubtype="0" fill="hold" grpId="0" nodeType="after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nodeType="clickEffect">
                                  <p:stCondLst>
                                    <p:cond delay="0"/>
                                  </p:stCondLst>
                                  <p:childTnLst>
                                    <p:set>
                                      <p:cBhvr>
                                        <p:cTn id="42" dur="1" fill="hold">
                                          <p:stCondLst>
                                            <p:cond delay="0"/>
                                          </p:stCondLst>
                                        </p:cTn>
                                        <p:tgtEl>
                                          <p:spTgt spid="49"/>
                                        </p:tgtEl>
                                        <p:attrNameLst>
                                          <p:attrName>style.visibility</p:attrName>
                                        </p:attrNameLst>
                                      </p:cBhvr>
                                      <p:to>
                                        <p:strVal val="visible"/>
                                      </p:to>
                                    </p:set>
                                    <p:animEffect transition="in" filter="wipe(left)">
                                      <p:cBhvr>
                                        <p:cTn id="43" dur="500"/>
                                        <p:tgtEl>
                                          <p:spTgt spid="49"/>
                                        </p:tgtEl>
                                      </p:cBhvr>
                                    </p:animEffect>
                                  </p:childTnLst>
                                </p:cTn>
                              </p:par>
                            </p:childTnLst>
                          </p:cTn>
                        </p:par>
                        <p:par>
                          <p:cTn id="44" fill="hold">
                            <p:stCondLst>
                              <p:cond delay="500"/>
                            </p:stCondLst>
                            <p:childTnLst>
                              <p:par>
                                <p:cTn id="45" presetID="22" presetClass="entr" presetSubtype="8" fill="hold" nodeType="afterEffect">
                                  <p:stCondLst>
                                    <p:cond delay="0"/>
                                  </p:stCondLst>
                                  <p:childTnLst>
                                    <p:set>
                                      <p:cBhvr>
                                        <p:cTn id="46" dur="1" fill="hold">
                                          <p:stCondLst>
                                            <p:cond delay="0"/>
                                          </p:stCondLst>
                                        </p:cTn>
                                        <p:tgtEl>
                                          <p:spTgt spid="63"/>
                                        </p:tgtEl>
                                        <p:attrNameLst>
                                          <p:attrName>style.visibility</p:attrName>
                                        </p:attrNameLst>
                                      </p:cBhvr>
                                      <p:to>
                                        <p:strVal val="visible"/>
                                      </p:to>
                                    </p:set>
                                    <p:animEffect transition="in" filter="wipe(left)">
                                      <p:cBhvr>
                                        <p:cTn id="47" dur="500"/>
                                        <p:tgtEl>
                                          <p:spTgt spid="63"/>
                                        </p:tgtEl>
                                      </p:cBhvr>
                                    </p:animEffect>
                                  </p:childTnLst>
                                </p:cTn>
                              </p:par>
                            </p:childTnLst>
                          </p:cTn>
                        </p:par>
                        <p:par>
                          <p:cTn id="48" fill="hold">
                            <p:stCondLst>
                              <p:cond delay="1000"/>
                            </p:stCondLst>
                            <p:childTnLst>
                              <p:par>
                                <p:cTn id="49" presetID="1" presetClass="entr" presetSubtype="0" fill="hold" grpId="0" nodeType="afterEffect">
                                  <p:stCondLst>
                                    <p:cond delay="0"/>
                                  </p:stCondLst>
                                  <p:childTnLst>
                                    <p:set>
                                      <p:cBhvr>
                                        <p:cTn id="5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30" grpId="0" animBg="1"/>
      <p:bldP spid="3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56B4CB64-26C0-4E56-A6B6-B5D931D669D1}"/>
              </a:ext>
            </a:extLst>
          </p:cNvPr>
          <p:cNvSpPr txBox="1"/>
          <p:nvPr/>
        </p:nvSpPr>
        <p:spPr>
          <a:xfrm>
            <a:off x="9743987" y="4403837"/>
            <a:ext cx="1708489" cy="369332"/>
          </a:xfrm>
          <a:prstGeom prst="rect">
            <a:avLst/>
          </a:prstGeom>
          <a:solidFill>
            <a:srgbClr val="B7D0CE"/>
          </a:solidFill>
          <a:ln>
            <a:solidFill>
              <a:srgbClr val="B7D0CE"/>
            </a:solidFill>
          </a:ln>
        </p:spPr>
        <p:txBody>
          <a:bodyPr wrap="square" rtlCol="0">
            <a:spAutoFit/>
          </a:bodyPr>
          <a:lstStyle/>
          <a:p>
            <a:pPr algn="ctr"/>
            <a:r>
              <a:rPr lang="en-GB" dirty="0">
                <a:solidFill>
                  <a:schemeClr val="bg1"/>
                </a:solidFill>
              </a:rPr>
              <a:t>Link tutor</a:t>
            </a:r>
          </a:p>
        </p:txBody>
      </p:sp>
      <p:sp>
        <p:nvSpPr>
          <p:cNvPr id="14" name="TextBox 13">
            <a:extLst>
              <a:ext uri="{FF2B5EF4-FFF2-40B4-BE49-F238E27FC236}">
                <a16:creationId xmlns:a16="http://schemas.microsoft.com/office/drawing/2014/main" id="{6510E66C-3625-46A0-9C47-1601D4B5CBC4}"/>
              </a:ext>
            </a:extLst>
          </p:cNvPr>
          <p:cNvSpPr txBox="1"/>
          <p:nvPr/>
        </p:nvSpPr>
        <p:spPr>
          <a:xfrm>
            <a:off x="9743987" y="4773169"/>
            <a:ext cx="1708489" cy="1200329"/>
          </a:xfrm>
          <a:prstGeom prst="rect">
            <a:avLst/>
          </a:prstGeom>
          <a:solidFill>
            <a:srgbClr val="B7D0CE"/>
          </a:solidFill>
          <a:ln>
            <a:solidFill>
              <a:srgbClr val="B7D0CE"/>
            </a:solidFill>
          </a:ln>
        </p:spPr>
        <p:txBody>
          <a:bodyPr wrap="square" rtlCol="0">
            <a:spAutoFit/>
          </a:bodyPr>
          <a:lstStyle/>
          <a:p>
            <a:pPr algn="ctr"/>
            <a:r>
              <a:rPr lang="en-GB" dirty="0"/>
              <a:t>Liaison</a:t>
            </a:r>
          </a:p>
          <a:p>
            <a:pPr algn="ctr"/>
            <a:r>
              <a:rPr lang="en-GB" dirty="0"/>
              <a:t>Year 3 leader</a:t>
            </a:r>
          </a:p>
          <a:p>
            <a:pPr algn="ctr"/>
            <a:r>
              <a:rPr lang="en-GB" dirty="0"/>
              <a:t>Exam boards</a:t>
            </a:r>
          </a:p>
          <a:p>
            <a:pPr algn="ctr"/>
            <a:endParaRPr lang="en-GB" dirty="0"/>
          </a:p>
        </p:txBody>
      </p:sp>
      <p:sp>
        <p:nvSpPr>
          <p:cNvPr id="15" name="TextBox 14">
            <a:extLst>
              <a:ext uri="{FF2B5EF4-FFF2-40B4-BE49-F238E27FC236}">
                <a16:creationId xmlns:a16="http://schemas.microsoft.com/office/drawing/2014/main" id="{220E18EF-28F1-41B0-BE41-359ACEE90EA7}"/>
              </a:ext>
            </a:extLst>
          </p:cNvPr>
          <p:cNvSpPr txBox="1"/>
          <p:nvPr/>
        </p:nvSpPr>
        <p:spPr>
          <a:xfrm>
            <a:off x="7540083" y="4403837"/>
            <a:ext cx="1708489" cy="646331"/>
          </a:xfrm>
          <a:prstGeom prst="rect">
            <a:avLst/>
          </a:prstGeom>
          <a:solidFill>
            <a:srgbClr val="D8D1BE"/>
          </a:solidFill>
          <a:ln>
            <a:solidFill>
              <a:srgbClr val="B7D0CE"/>
            </a:solidFill>
          </a:ln>
        </p:spPr>
        <p:txBody>
          <a:bodyPr wrap="square" rtlCol="0">
            <a:spAutoFit/>
          </a:bodyPr>
          <a:lstStyle/>
          <a:p>
            <a:pPr algn="ctr"/>
            <a:r>
              <a:rPr lang="en-GB" dirty="0">
                <a:solidFill>
                  <a:schemeClr val="bg1"/>
                </a:solidFill>
              </a:rPr>
              <a:t>Training </a:t>
            </a:r>
          </a:p>
          <a:p>
            <a:pPr algn="ctr"/>
            <a:r>
              <a:rPr lang="en-GB" dirty="0">
                <a:solidFill>
                  <a:schemeClr val="bg1"/>
                </a:solidFill>
              </a:rPr>
              <a:t>Co-ordinator</a:t>
            </a:r>
          </a:p>
        </p:txBody>
      </p:sp>
      <p:sp>
        <p:nvSpPr>
          <p:cNvPr id="16" name="TextBox 15">
            <a:extLst>
              <a:ext uri="{FF2B5EF4-FFF2-40B4-BE49-F238E27FC236}">
                <a16:creationId xmlns:a16="http://schemas.microsoft.com/office/drawing/2014/main" id="{D954C639-EB24-46B8-9BC3-C0454CF1E357}"/>
              </a:ext>
            </a:extLst>
          </p:cNvPr>
          <p:cNvSpPr txBox="1"/>
          <p:nvPr/>
        </p:nvSpPr>
        <p:spPr>
          <a:xfrm>
            <a:off x="7540388" y="5050168"/>
            <a:ext cx="1708489" cy="1200329"/>
          </a:xfrm>
          <a:prstGeom prst="rect">
            <a:avLst/>
          </a:prstGeom>
          <a:solidFill>
            <a:srgbClr val="D8D1BE"/>
          </a:solidFill>
          <a:ln>
            <a:solidFill>
              <a:srgbClr val="B7D0CE"/>
            </a:solidFill>
          </a:ln>
        </p:spPr>
        <p:txBody>
          <a:bodyPr wrap="square" rtlCol="0">
            <a:spAutoFit/>
          </a:bodyPr>
          <a:lstStyle/>
          <a:p>
            <a:pPr algn="ctr"/>
            <a:r>
              <a:rPr lang="en-GB" dirty="0"/>
              <a:t>On site reviews</a:t>
            </a:r>
          </a:p>
          <a:p>
            <a:pPr algn="ctr"/>
            <a:r>
              <a:rPr lang="en-GB" dirty="0"/>
              <a:t>Progress tracking</a:t>
            </a:r>
          </a:p>
          <a:p>
            <a:pPr algn="ctr"/>
            <a:r>
              <a:rPr lang="en-GB" dirty="0"/>
              <a:t>Management</a:t>
            </a:r>
          </a:p>
        </p:txBody>
      </p:sp>
      <p:sp>
        <p:nvSpPr>
          <p:cNvPr id="17" name="TextBox 16">
            <a:extLst>
              <a:ext uri="{FF2B5EF4-FFF2-40B4-BE49-F238E27FC236}">
                <a16:creationId xmlns:a16="http://schemas.microsoft.com/office/drawing/2014/main" id="{B168B6EA-025E-4741-8F6A-DF427C381B4C}"/>
              </a:ext>
            </a:extLst>
          </p:cNvPr>
          <p:cNvSpPr txBox="1"/>
          <p:nvPr/>
        </p:nvSpPr>
        <p:spPr>
          <a:xfrm>
            <a:off x="5311955" y="4403837"/>
            <a:ext cx="1708489" cy="369332"/>
          </a:xfrm>
          <a:prstGeom prst="rect">
            <a:avLst/>
          </a:prstGeom>
          <a:solidFill>
            <a:srgbClr val="BCB9A9"/>
          </a:solidFill>
          <a:ln>
            <a:solidFill>
              <a:srgbClr val="B7D0CE"/>
            </a:solidFill>
          </a:ln>
        </p:spPr>
        <p:txBody>
          <a:bodyPr wrap="square" rtlCol="0">
            <a:spAutoFit/>
          </a:bodyPr>
          <a:lstStyle/>
          <a:p>
            <a:pPr algn="ctr"/>
            <a:r>
              <a:rPr lang="en-GB" dirty="0">
                <a:solidFill>
                  <a:schemeClr val="bg1"/>
                </a:solidFill>
              </a:rPr>
              <a:t>Systems</a:t>
            </a:r>
          </a:p>
        </p:txBody>
      </p:sp>
      <p:sp>
        <p:nvSpPr>
          <p:cNvPr id="18" name="TextBox 17">
            <a:extLst>
              <a:ext uri="{FF2B5EF4-FFF2-40B4-BE49-F238E27FC236}">
                <a16:creationId xmlns:a16="http://schemas.microsoft.com/office/drawing/2014/main" id="{548BBF3A-E562-4975-A922-EF0D896854AA}"/>
              </a:ext>
            </a:extLst>
          </p:cNvPr>
          <p:cNvSpPr txBox="1"/>
          <p:nvPr/>
        </p:nvSpPr>
        <p:spPr>
          <a:xfrm>
            <a:off x="5311955" y="4773169"/>
            <a:ext cx="1708489" cy="1477328"/>
          </a:xfrm>
          <a:prstGeom prst="rect">
            <a:avLst/>
          </a:prstGeom>
          <a:solidFill>
            <a:srgbClr val="BCB9A9"/>
          </a:solidFill>
          <a:ln>
            <a:solidFill>
              <a:srgbClr val="B7D0CE"/>
            </a:solidFill>
          </a:ln>
        </p:spPr>
        <p:txBody>
          <a:bodyPr wrap="square" rtlCol="0">
            <a:spAutoFit/>
          </a:bodyPr>
          <a:lstStyle/>
          <a:p>
            <a:pPr algn="ctr"/>
            <a:r>
              <a:rPr lang="en-GB" dirty="0">
                <a:solidFill>
                  <a:schemeClr val="bg1"/>
                </a:solidFill>
              </a:rPr>
              <a:t>Year 1</a:t>
            </a:r>
          </a:p>
          <a:p>
            <a:pPr algn="ctr"/>
            <a:r>
              <a:rPr lang="en-GB" dirty="0"/>
              <a:t>OS</a:t>
            </a:r>
          </a:p>
          <a:p>
            <a:pPr algn="ctr"/>
            <a:r>
              <a:rPr lang="en-GB" dirty="0"/>
              <a:t>Networking</a:t>
            </a:r>
          </a:p>
          <a:p>
            <a:pPr algn="ctr"/>
            <a:r>
              <a:rPr lang="en-GB" dirty="0">
                <a:solidFill>
                  <a:schemeClr val="bg1"/>
                </a:solidFill>
              </a:rPr>
              <a:t>Year 2</a:t>
            </a:r>
          </a:p>
          <a:p>
            <a:pPr algn="ctr"/>
            <a:r>
              <a:rPr lang="en-GB" dirty="0"/>
              <a:t>Embedded</a:t>
            </a:r>
          </a:p>
        </p:txBody>
      </p:sp>
      <p:sp>
        <p:nvSpPr>
          <p:cNvPr id="19" name="TextBox 18">
            <a:extLst>
              <a:ext uri="{FF2B5EF4-FFF2-40B4-BE49-F238E27FC236}">
                <a16:creationId xmlns:a16="http://schemas.microsoft.com/office/drawing/2014/main" id="{248BA127-529E-42C8-A31B-191C308E12F5}"/>
              </a:ext>
            </a:extLst>
          </p:cNvPr>
          <p:cNvSpPr txBox="1"/>
          <p:nvPr/>
        </p:nvSpPr>
        <p:spPr>
          <a:xfrm>
            <a:off x="3095939" y="4403837"/>
            <a:ext cx="1708489" cy="369332"/>
          </a:xfrm>
          <a:prstGeom prst="rect">
            <a:avLst/>
          </a:prstGeom>
          <a:solidFill>
            <a:srgbClr val="A3A3A3"/>
          </a:solidFill>
          <a:ln>
            <a:solidFill>
              <a:srgbClr val="B7D0CE"/>
            </a:solidFill>
          </a:ln>
        </p:spPr>
        <p:txBody>
          <a:bodyPr wrap="square" rtlCol="0">
            <a:spAutoFit/>
          </a:bodyPr>
          <a:lstStyle/>
          <a:p>
            <a:pPr algn="ctr"/>
            <a:r>
              <a:rPr lang="en-GB" dirty="0">
                <a:solidFill>
                  <a:schemeClr val="bg1"/>
                </a:solidFill>
              </a:rPr>
              <a:t>Software</a:t>
            </a:r>
          </a:p>
        </p:txBody>
      </p:sp>
      <p:sp>
        <p:nvSpPr>
          <p:cNvPr id="20" name="TextBox 19">
            <a:extLst>
              <a:ext uri="{FF2B5EF4-FFF2-40B4-BE49-F238E27FC236}">
                <a16:creationId xmlns:a16="http://schemas.microsoft.com/office/drawing/2014/main" id="{D2D83EBB-6CEC-4F17-8608-9552F79CD06F}"/>
              </a:ext>
            </a:extLst>
          </p:cNvPr>
          <p:cNvSpPr txBox="1"/>
          <p:nvPr/>
        </p:nvSpPr>
        <p:spPr>
          <a:xfrm>
            <a:off x="3095939" y="4757127"/>
            <a:ext cx="1708489" cy="646331"/>
          </a:xfrm>
          <a:prstGeom prst="rect">
            <a:avLst/>
          </a:prstGeom>
          <a:solidFill>
            <a:srgbClr val="A3A3A3"/>
          </a:solidFill>
          <a:ln>
            <a:solidFill>
              <a:srgbClr val="B7D0CE"/>
            </a:solidFill>
          </a:ln>
        </p:spPr>
        <p:txBody>
          <a:bodyPr wrap="square" rtlCol="0">
            <a:spAutoFit/>
          </a:bodyPr>
          <a:lstStyle/>
          <a:p>
            <a:pPr algn="ctr"/>
            <a:r>
              <a:rPr lang="en-GB" dirty="0">
                <a:solidFill>
                  <a:schemeClr val="bg1"/>
                </a:solidFill>
              </a:rPr>
              <a:t>Year 1</a:t>
            </a:r>
          </a:p>
          <a:p>
            <a:pPr algn="ctr"/>
            <a:r>
              <a:rPr lang="en-GB" dirty="0"/>
              <a:t>Programming</a:t>
            </a:r>
          </a:p>
        </p:txBody>
      </p:sp>
      <p:sp>
        <p:nvSpPr>
          <p:cNvPr id="21" name="TextBox 20">
            <a:extLst>
              <a:ext uri="{FF2B5EF4-FFF2-40B4-BE49-F238E27FC236}">
                <a16:creationId xmlns:a16="http://schemas.microsoft.com/office/drawing/2014/main" id="{0CCDA238-D417-40D5-ABE9-EC72C8FD53E2}"/>
              </a:ext>
            </a:extLst>
          </p:cNvPr>
          <p:cNvSpPr txBox="1"/>
          <p:nvPr/>
        </p:nvSpPr>
        <p:spPr>
          <a:xfrm>
            <a:off x="879923" y="4403837"/>
            <a:ext cx="1708489" cy="369332"/>
          </a:xfrm>
          <a:prstGeom prst="rect">
            <a:avLst/>
          </a:prstGeom>
          <a:solidFill>
            <a:srgbClr val="8B9597"/>
          </a:solidFill>
          <a:ln>
            <a:solidFill>
              <a:srgbClr val="B7D0CE"/>
            </a:solidFill>
          </a:ln>
        </p:spPr>
        <p:txBody>
          <a:bodyPr wrap="square" rtlCol="0">
            <a:spAutoFit/>
          </a:bodyPr>
          <a:lstStyle/>
          <a:p>
            <a:pPr algn="ctr"/>
            <a:r>
              <a:rPr lang="en-GB" dirty="0">
                <a:solidFill>
                  <a:schemeClr val="bg1"/>
                </a:solidFill>
              </a:rPr>
              <a:t>Cyber</a:t>
            </a:r>
          </a:p>
        </p:txBody>
      </p:sp>
      <p:sp>
        <p:nvSpPr>
          <p:cNvPr id="22" name="TextBox 21">
            <a:extLst>
              <a:ext uri="{FF2B5EF4-FFF2-40B4-BE49-F238E27FC236}">
                <a16:creationId xmlns:a16="http://schemas.microsoft.com/office/drawing/2014/main" id="{BF1967FB-76D0-44A0-A6E5-A388A7F2C85D}"/>
              </a:ext>
            </a:extLst>
          </p:cNvPr>
          <p:cNvSpPr txBox="1"/>
          <p:nvPr/>
        </p:nvSpPr>
        <p:spPr>
          <a:xfrm>
            <a:off x="879923" y="4773169"/>
            <a:ext cx="1708489" cy="2031325"/>
          </a:xfrm>
          <a:prstGeom prst="rect">
            <a:avLst/>
          </a:prstGeom>
          <a:solidFill>
            <a:srgbClr val="8B9597"/>
          </a:solidFill>
          <a:ln>
            <a:solidFill>
              <a:srgbClr val="B7D0CE"/>
            </a:solidFill>
          </a:ln>
        </p:spPr>
        <p:txBody>
          <a:bodyPr wrap="square" rtlCol="0">
            <a:spAutoFit/>
          </a:bodyPr>
          <a:lstStyle/>
          <a:p>
            <a:pPr algn="ctr"/>
            <a:r>
              <a:rPr lang="en-GB" dirty="0">
                <a:solidFill>
                  <a:schemeClr val="bg1"/>
                </a:solidFill>
              </a:rPr>
              <a:t>Year 1</a:t>
            </a:r>
          </a:p>
          <a:p>
            <a:pPr algn="ctr"/>
            <a:r>
              <a:rPr lang="en-GB" dirty="0"/>
              <a:t>Cyber threats</a:t>
            </a:r>
          </a:p>
          <a:p>
            <a:pPr algn="ctr"/>
            <a:r>
              <a:rPr lang="en-GB" dirty="0">
                <a:solidFill>
                  <a:schemeClr val="bg1"/>
                </a:solidFill>
              </a:rPr>
              <a:t>Year 2</a:t>
            </a:r>
          </a:p>
          <a:p>
            <a:pPr algn="ctr"/>
            <a:r>
              <a:rPr lang="en-GB" dirty="0"/>
              <a:t>Cryptography</a:t>
            </a:r>
          </a:p>
          <a:p>
            <a:pPr algn="ctr"/>
            <a:r>
              <a:rPr lang="en-GB" dirty="0"/>
              <a:t>OS security</a:t>
            </a:r>
          </a:p>
          <a:p>
            <a:pPr algn="ctr"/>
            <a:r>
              <a:rPr lang="en-GB" dirty="0"/>
              <a:t>Information security</a:t>
            </a:r>
          </a:p>
        </p:txBody>
      </p:sp>
      <p:sp>
        <p:nvSpPr>
          <p:cNvPr id="9" name="Diamond 8">
            <a:extLst>
              <a:ext uri="{FF2B5EF4-FFF2-40B4-BE49-F238E27FC236}">
                <a16:creationId xmlns:a16="http://schemas.microsoft.com/office/drawing/2014/main" id="{49519E96-C05E-4929-BDF0-60BD29551E62}"/>
              </a:ext>
            </a:extLst>
          </p:cNvPr>
          <p:cNvSpPr/>
          <p:nvPr/>
        </p:nvSpPr>
        <p:spPr>
          <a:xfrm>
            <a:off x="9140475" y="1529345"/>
            <a:ext cx="2790916" cy="2790916"/>
          </a:xfrm>
          <a:prstGeom prst="diamond">
            <a:avLst/>
          </a:prstGeom>
          <a:solidFill>
            <a:srgbClr val="B7D0CE"/>
          </a:solidFill>
          <a:ln>
            <a:solidFill>
              <a:srgbClr val="B7D0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Ian Johnson</a:t>
            </a:r>
          </a:p>
          <a:p>
            <a:pPr algn="ctr"/>
            <a:r>
              <a:rPr lang="en-GB" dirty="0"/>
              <a:t>(UWE)</a:t>
            </a:r>
          </a:p>
        </p:txBody>
      </p:sp>
      <p:sp>
        <p:nvSpPr>
          <p:cNvPr id="8" name="Diamond 7">
            <a:extLst>
              <a:ext uri="{FF2B5EF4-FFF2-40B4-BE49-F238E27FC236}">
                <a16:creationId xmlns:a16="http://schemas.microsoft.com/office/drawing/2014/main" id="{39AFE2C2-D7C4-40EE-A10D-5B68FE5A0750}"/>
              </a:ext>
            </a:extLst>
          </p:cNvPr>
          <p:cNvSpPr/>
          <p:nvPr/>
        </p:nvSpPr>
        <p:spPr>
          <a:xfrm>
            <a:off x="6953071" y="1529345"/>
            <a:ext cx="2790916" cy="2790916"/>
          </a:xfrm>
          <a:prstGeom prst="diamond">
            <a:avLst/>
          </a:prstGeom>
          <a:solidFill>
            <a:srgbClr val="D8D1BE"/>
          </a:solidFill>
          <a:ln>
            <a:solidFill>
              <a:srgbClr val="D6D0B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Liz Scott</a:t>
            </a:r>
          </a:p>
        </p:txBody>
      </p:sp>
      <p:sp>
        <p:nvSpPr>
          <p:cNvPr id="7" name="Diamond 6">
            <a:extLst>
              <a:ext uri="{FF2B5EF4-FFF2-40B4-BE49-F238E27FC236}">
                <a16:creationId xmlns:a16="http://schemas.microsoft.com/office/drawing/2014/main" id="{DBD13D18-5DBA-456A-B0BB-7127C5FDB55C}"/>
              </a:ext>
            </a:extLst>
          </p:cNvPr>
          <p:cNvSpPr/>
          <p:nvPr/>
        </p:nvSpPr>
        <p:spPr>
          <a:xfrm>
            <a:off x="4737055" y="1529345"/>
            <a:ext cx="2790916" cy="2790916"/>
          </a:xfrm>
          <a:prstGeom prst="diamond">
            <a:avLst/>
          </a:prstGeom>
          <a:solidFill>
            <a:srgbClr val="BCB9A9"/>
          </a:solidFill>
          <a:ln>
            <a:solidFill>
              <a:srgbClr val="BFB8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Andrew Cracknell</a:t>
            </a:r>
          </a:p>
        </p:txBody>
      </p:sp>
      <p:sp>
        <p:nvSpPr>
          <p:cNvPr id="10" name="Diamond 9">
            <a:extLst>
              <a:ext uri="{FF2B5EF4-FFF2-40B4-BE49-F238E27FC236}">
                <a16:creationId xmlns:a16="http://schemas.microsoft.com/office/drawing/2014/main" id="{849F4D67-2048-437E-92D3-FA623ECE86A0}"/>
              </a:ext>
            </a:extLst>
          </p:cNvPr>
          <p:cNvSpPr/>
          <p:nvPr/>
        </p:nvSpPr>
        <p:spPr>
          <a:xfrm>
            <a:off x="2489865" y="1529345"/>
            <a:ext cx="2790916" cy="2790916"/>
          </a:xfrm>
          <a:prstGeom prst="diamond">
            <a:avLst/>
          </a:prstGeom>
          <a:solidFill>
            <a:srgbClr val="A3A3A3"/>
          </a:solidFill>
          <a:ln>
            <a:solidFill>
              <a:srgbClr val="A2A2A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dirty="0"/>
              <a:t>Emma Littlefair</a:t>
            </a:r>
            <a:endParaRPr lang="en-GB" dirty="0">
              <a:cs typeface="Calibri"/>
            </a:endParaRPr>
          </a:p>
        </p:txBody>
      </p:sp>
      <p:sp>
        <p:nvSpPr>
          <p:cNvPr id="5" name="Diamond 4">
            <a:extLst>
              <a:ext uri="{FF2B5EF4-FFF2-40B4-BE49-F238E27FC236}">
                <a16:creationId xmlns:a16="http://schemas.microsoft.com/office/drawing/2014/main" id="{FDE95970-D94F-4372-94F9-F3DF947CB5C7}"/>
              </a:ext>
            </a:extLst>
          </p:cNvPr>
          <p:cNvSpPr/>
          <p:nvPr/>
        </p:nvSpPr>
        <p:spPr>
          <a:xfrm>
            <a:off x="266700" y="1529345"/>
            <a:ext cx="2790916" cy="2790916"/>
          </a:xfrm>
          <a:prstGeom prst="diamond">
            <a:avLst/>
          </a:prstGeom>
          <a:solidFill>
            <a:srgbClr val="8B9597"/>
          </a:solidFill>
          <a:ln>
            <a:solidFill>
              <a:srgbClr val="8B929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Len Shand</a:t>
            </a:r>
          </a:p>
          <a:p>
            <a:pPr algn="ctr"/>
            <a:r>
              <a:rPr lang="en-GB" dirty="0"/>
              <a:t>(course leader)</a:t>
            </a:r>
          </a:p>
        </p:txBody>
      </p:sp>
      <p:sp>
        <p:nvSpPr>
          <p:cNvPr id="28" name="Rectangle 27">
            <a:extLst>
              <a:ext uri="{FF2B5EF4-FFF2-40B4-BE49-F238E27FC236}">
                <a16:creationId xmlns:a16="http://schemas.microsoft.com/office/drawing/2014/main" id="{F92BDC9B-5733-6D45-AD04-BA6090B31946}"/>
              </a:ext>
            </a:extLst>
          </p:cNvPr>
          <p:cNvSpPr/>
          <p:nvPr/>
        </p:nvSpPr>
        <p:spPr>
          <a:xfrm>
            <a:off x="1524000" y="163220"/>
            <a:ext cx="1486176"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the team</a:t>
            </a:r>
            <a:r>
              <a:rPr lang="en-GB" sz="3200" b="1" baseline="30000" dirty="0">
                <a:solidFill>
                  <a:schemeClr val="bg1">
                    <a:lumMod val="50000"/>
                  </a:schemeClr>
                </a:solidFill>
                <a:latin typeface="Helvetica "/>
                <a:cs typeface="Gotham Book" pitchFamily="50" charset="0"/>
              </a:rPr>
              <a:t>&gt;</a:t>
            </a:r>
            <a:endParaRPr lang="en-US" sz="3200" dirty="0"/>
          </a:p>
        </p:txBody>
      </p:sp>
    </p:spTree>
    <p:extLst>
      <p:ext uri="{BB962C8B-B14F-4D97-AF65-F5344CB8AC3E}">
        <p14:creationId xmlns:p14="http://schemas.microsoft.com/office/powerpoint/2010/main" val="3008252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fade">
                                      <p:cBhvr>
                                        <p:cTn id="25" dur="500"/>
                                        <p:tgtEl>
                                          <p:spTgt spid="2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fade">
                                      <p:cBhvr>
                                        <p:cTn id="28" dur="500"/>
                                        <p:tgtEl>
                                          <p:spTgt spid="19"/>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500"/>
                                        <p:tgtEl>
                                          <p:spTgt spid="17"/>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500"/>
                                        <p:tgtEl>
                                          <p:spTgt spid="18"/>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fade">
                                      <p:cBhvr>
                                        <p:cTn id="46" dur="5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fade">
                                      <p:cBhvr>
                                        <p:cTn id="51" dur="500"/>
                                        <p:tgtEl>
                                          <p:spTgt spid="15"/>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fade">
                                      <p:cBhvr>
                                        <p:cTn id="54" dur="500"/>
                                        <p:tgtEl>
                                          <p:spTgt spid="16"/>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animEffect transition="in" filter="fade">
                                      <p:cBhvr>
                                        <p:cTn id="59" dur="500"/>
                                        <p:tgtEl>
                                          <p:spTgt spid="9"/>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13"/>
                                        </p:tgtEl>
                                        <p:attrNameLst>
                                          <p:attrName>style.visibility</p:attrName>
                                        </p:attrNameLst>
                                      </p:cBhvr>
                                      <p:to>
                                        <p:strVal val="visible"/>
                                      </p:to>
                                    </p:set>
                                    <p:animEffect transition="in" filter="fade">
                                      <p:cBhvr>
                                        <p:cTn id="64" dur="500"/>
                                        <p:tgtEl>
                                          <p:spTgt spid="13"/>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14"/>
                                        </p:tgtEl>
                                        <p:attrNameLst>
                                          <p:attrName>style.visibility</p:attrName>
                                        </p:attrNameLst>
                                      </p:cBhvr>
                                      <p:to>
                                        <p:strVal val="visible"/>
                                      </p:to>
                                    </p:set>
                                    <p:animEffect transition="in" filter="fade">
                                      <p:cBhvr>
                                        <p:cTn id="6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9" grpId="0" animBg="1"/>
      <p:bldP spid="8" grpId="0" animBg="1"/>
      <p:bldP spid="7" grpId="0" animBg="1"/>
      <p:bldP spid="10"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C3A608-5C66-4D09-8D7E-2EE6A88B652C}"/>
              </a:ext>
            </a:extLst>
          </p:cNvPr>
          <p:cNvSpPr>
            <a:spLocks noGrp="1"/>
          </p:cNvSpPr>
          <p:nvPr>
            <p:ph idx="1"/>
          </p:nvPr>
        </p:nvSpPr>
        <p:spPr/>
        <p:txBody>
          <a:bodyPr vert="horz" lIns="91440" tIns="45720" rIns="91440" bIns="45720" rtlCol="0" anchor="t">
            <a:normAutofit/>
          </a:bodyPr>
          <a:lstStyle/>
          <a:p>
            <a:r>
              <a:rPr lang="en-GB" dirty="0">
                <a:ea typeface="+mn-lt"/>
                <a:cs typeface="+mn-lt"/>
              </a:rPr>
              <a:t>The college has a strict safeguarding policy</a:t>
            </a:r>
            <a:endParaRPr lang="en-GB">
              <a:cs typeface="Calibri" panose="020F0502020204030204"/>
            </a:endParaRPr>
          </a:p>
          <a:p>
            <a:r>
              <a:rPr lang="en-GB" dirty="0">
                <a:ea typeface="+mn-lt"/>
                <a:cs typeface="+mn-lt"/>
              </a:rPr>
              <a:t>You can discuss any safeguarding issue with a member of the apprenticeship team or alternatively contact </a:t>
            </a:r>
            <a:r>
              <a:rPr lang="en-GB" dirty="0">
                <a:ea typeface="+mn-lt"/>
                <a:cs typeface="+mn-lt"/>
                <a:hlinkClick r:id="rId2"/>
              </a:rPr>
              <a:t>safeguarding@gloscol.ac.uk</a:t>
            </a:r>
            <a:endParaRPr lang="en-GB"/>
          </a:p>
          <a:p>
            <a:r>
              <a:rPr lang="en-GB" dirty="0">
                <a:ea typeface="+mn-lt"/>
                <a:cs typeface="+mn-lt"/>
              </a:rPr>
              <a:t>The safeguarding team can be identified by a pink lanyard</a:t>
            </a:r>
            <a:endParaRPr lang="en-GB" dirty="0"/>
          </a:p>
          <a:p>
            <a:endParaRPr lang="en-GB" dirty="0">
              <a:cs typeface="Calibri"/>
            </a:endParaRPr>
          </a:p>
        </p:txBody>
      </p:sp>
      <p:sp>
        <p:nvSpPr>
          <p:cNvPr id="7" name="Rectangle 6">
            <a:extLst>
              <a:ext uri="{FF2B5EF4-FFF2-40B4-BE49-F238E27FC236}">
                <a16:creationId xmlns:a16="http://schemas.microsoft.com/office/drawing/2014/main" id="{A9C7A171-352B-47C3-A70F-1F3781F42CE5}"/>
              </a:ext>
            </a:extLst>
          </p:cNvPr>
          <p:cNvSpPr/>
          <p:nvPr/>
        </p:nvSpPr>
        <p:spPr>
          <a:xfrm>
            <a:off x="1404938" y="163221"/>
            <a:ext cx="2220480" cy="584775"/>
          </a:xfrm>
          <a:prstGeom prst="rect">
            <a:avLst/>
          </a:prstGeom>
        </p:spPr>
        <p:txBody>
          <a:bodyPr wrap="none" lIns="91440" tIns="45720" rIns="91440" bIns="45720" anchor="t">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safeguarding</a:t>
            </a:r>
            <a:r>
              <a:rPr lang="en-GB" sz="3200" b="1" baseline="30000" dirty="0">
                <a:solidFill>
                  <a:schemeClr val="bg1">
                    <a:lumMod val="50000"/>
                  </a:schemeClr>
                </a:solidFill>
                <a:latin typeface="Helvetica "/>
                <a:cs typeface="Gotham Book" pitchFamily="50" charset="0"/>
              </a:rPr>
              <a:t>&gt;</a:t>
            </a:r>
            <a:endParaRPr lang="en-US" sz="3200" dirty="0">
              <a:solidFill>
                <a:schemeClr val="bg1">
                  <a:lumMod val="50000"/>
                </a:schemeClr>
              </a:solidFill>
            </a:endParaRPr>
          </a:p>
        </p:txBody>
      </p:sp>
    </p:spTree>
    <p:extLst>
      <p:ext uri="{BB962C8B-B14F-4D97-AF65-F5344CB8AC3E}">
        <p14:creationId xmlns:p14="http://schemas.microsoft.com/office/powerpoint/2010/main" val="710635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5BB2419-1FB5-3148-B88B-B7EDF0D31E90}"/>
              </a:ext>
            </a:extLst>
          </p:cNvPr>
          <p:cNvSpPr/>
          <p:nvPr/>
        </p:nvSpPr>
        <p:spPr>
          <a:xfrm>
            <a:off x="1524000" y="163220"/>
            <a:ext cx="1648336"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the course</a:t>
            </a:r>
            <a:r>
              <a:rPr lang="en-GB" sz="3200" b="1" baseline="30000" dirty="0">
                <a:solidFill>
                  <a:schemeClr val="bg1">
                    <a:lumMod val="50000"/>
                  </a:schemeClr>
                </a:solidFill>
                <a:latin typeface="Helvetica "/>
                <a:cs typeface="Gotham Book" pitchFamily="50" charset="0"/>
              </a:rPr>
              <a:t>&gt;</a:t>
            </a:r>
            <a:endParaRPr lang="en-US" sz="3200" dirty="0"/>
          </a:p>
        </p:txBody>
      </p:sp>
      <p:sp>
        <p:nvSpPr>
          <p:cNvPr id="9" name="Rectangle 8">
            <a:extLst>
              <a:ext uri="{FF2B5EF4-FFF2-40B4-BE49-F238E27FC236}">
                <a16:creationId xmlns:a16="http://schemas.microsoft.com/office/drawing/2014/main" id="{230831AB-32D3-7843-9ADC-7D991381C514}"/>
              </a:ext>
            </a:extLst>
          </p:cNvPr>
          <p:cNvSpPr/>
          <p:nvPr/>
        </p:nvSpPr>
        <p:spPr>
          <a:xfrm>
            <a:off x="2750775" y="2007680"/>
            <a:ext cx="6900813" cy="498843"/>
          </a:xfrm>
          <a:prstGeom prst="rect">
            <a:avLst/>
          </a:prstGeom>
          <a:solidFill>
            <a:schemeClr val="accent2"/>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r>
              <a:rPr lang="en-GB" sz="1200" b="1" dirty="0">
                <a:latin typeface="Tahoma" panose="020B0604030504040204" pitchFamily="34" charset="0"/>
                <a:ea typeface="Tahoma" panose="020B0604030504040204" pitchFamily="34" charset="0"/>
                <a:cs typeface="Tahoma" panose="020B0604030504040204" pitchFamily="34" charset="0"/>
              </a:rPr>
              <a:t>Competence</a:t>
            </a:r>
            <a:r>
              <a:rPr lang="en-GB" sz="1200" dirty="0">
                <a:latin typeface="Tahoma" panose="020B0604030504040204" pitchFamily="34" charset="0"/>
                <a:ea typeface="Tahoma" panose="020B0604030504040204" pitchFamily="34" charset="0"/>
                <a:cs typeface="Tahoma" panose="020B0604030504040204" pitchFamily="34" charset="0"/>
              </a:rPr>
              <a:t>: Individual examples</a:t>
            </a:r>
          </a:p>
          <a:p>
            <a:r>
              <a:rPr lang="en-GB" sz="1200" b="1" dirty="0">
                <a:latin typeface="Tahoma" panose="020B0604030504040204" pitchFamily="34" charset="0"/>
                <a:ea typeface="Tahoma" panose="020B0604030504040204" pitchFamily="34" charset="0"/>
                <a:cs typeface="Tahoma" panose="020B0604030504040204" pitchFamily="34" charset="0"/>
              </a:rPr>
              <a:t>Skills and behaviours</a:t>
            </a:r>
            <a:r>
              <a:rPr lang="en-GB" sz="1200" dirty="0">
                <a:latin typeface="Tahoma" panose="020B0604030504040204" pitchFamily="34" charset="0"/>
                <a:ea typeface="Tahoma" panose="020B0604030504040204" pitchFamily="34" charset="0"/>
                <a:cs typeface="Tahoma" panose="020B0604030504040204" pitchFamily="34" charset="0"/>
              </a:rPr>
              <a:t>: competent, enquiring, workplace integration</a:t>
            </a:r>
          </a:p>
        </p:txBody>
      </p:sp>
      <p:grpSp>
        <p:nvGrpSpPr>
          <p:cNvPr id="3" name="Group 2">
            <a:extLst>
              <a:ext uri="{FF2B5EF4-FFF2-40B4-BE49-F238E27FC236}">
                <a16:creationId xmlns:a16="http://schemas.microsoft.com/office/drawing/2014/main" id="{43DDD8D5-4522-CD4A-AF4F-F3B0E6F60C8F}"/>
              </a:ext>
            </a:extLst>
          </p:cNvPr>
          <p:cNvGrpSpPr/>
          <p:nvPr/>
        </p:nvGrpSpPr>
        <p:grpSpPr>
          <a:xfrm>
            <a:off x="2748281" y="1134800"/>
            <a:ext cx="6896565" cy="793853"/>
            <a:chOff x="2748281" y="1134800"/>
            <a:chExt cx="6896565" cy="793853"/>
          </a:xfrm>
        </p:grpSpPr>
        <p:sp>
          <p:nvSpPr>
            <p:cNvPr id="7" name="Rectangle 6">
              <a:extLst>
                <a:ext uri="{FF2B5EF4-FFF2-40B4-BE49-F238E27FC236}">
                  <a16:creationId xmlns:a16="http://schemas.microsoft.com/office/drawing/2014/main" id="{BA539D2D-C6A2-C448-A387-6F12FAD327D0}"/>
                </a:ext>
              </a:extLst>
            </p:cNvPr>
            <p:cNvSpPr/>
            <p:nvPr/>
          </p:nvSpPr>
          <p:spPr>
            <a:xfrm>
              <a:off x="4551992" y="1153651"/>
              <a:ext cx="1510704" cy="775002"/>
            </a:xfrm>
            <a:prstGeom prst="rect">
              <a:avLst/>
            </a:prstGeom>
            <a:solidFill>
              <a:schemeClr val="accent2"/>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a:latin typeface="Tahoma" panose="020B0604030504040204" pitchFamily="34" charset="0"/>
                  <a:ea typeface="Tahoma" panose="020B0604030504040204" pitchFamily="34" charset="0"/>
                  <a:cs typeface="Tahoma" panose="020B0604030504040204" pitchFamily="34" charset="0"/>
                </a:rPr>
                <a:t>Networking</a:t>
              </a:r>
            </a:p>
            <a:p>
              <a:pPr algn="ctr"/>
              <a:r>
                <a:rPr lang="en-GB" sz="1200" dirty="0">
                  <a:latin typeface="Tahoma" panose="020B0604030504040204" pitchFamily="34" charset="0"/>
                  <a:ea typeface="Tahoma" panose="020B0604030504040204" pitchFamily="34" charset="0"/>
                  <a:cs typeface="Tahoma" panose="020B0604030504040204" pitchFamily="34" charset="0"/>
                </a:rPr>
                <a:t>30 credits</a:t>
              </a:r>
            </a:p>
            <a:p>
              <a:pPr algn="ctr"/>
              <a:r>
                <a:rPr lang="en-GB" sz="1200" dirty="0">
                  <a:latin typeface="Tahoma" panose="020B0604030504040204" pitchFamily="34" charset="0"/>
                  <a:ea typeface="Tahoma" panose="020B0604030504040204" pitchFamily="34" charset="0"/>
                  <a:cs typeface="Tahoma" panose="020B0604030504040204" pitchFamily="34" charset="0"/>
                </a:rPr>
                <a:t>Presentation/report</a:t>
              </a:r>
            </a:p>
          </p:txBody>
        </p:sp>
        <p:sp>
          <p:nvSpPr>
            <p:cNvPr id="8" name="Rectangle 7">
              <a:extLst>
                <a:ext uri="{FF2B5EF4-FFF2-40B4-BE49-F238E27FC236}">
                  <a16:creationId xmlns:a16="http://schemas.microsoft.com/office/drawing/2014/main" id="{21998EB9-80C8-9945-8758-0F2CC55A16AC}"/>
                </a:ext>
              </a:extLst>
            </p:cNvPr>
            <p:cNvSpPr/>
            <p:nvPr/>
          </p:nvSpPr>
          <p:spPr>
            <a:xfrm>
              <a:off x="2748281" y="1134800"/>
              <a:ext cx="1518917" cy="775001"/>
            </a:xfrm>
            <a:prstGeom prst="rect">
              <a:avLst/>
            </a:prstGeom>
            <a:solidFill>
              <a:schemeClr val="accent2"/>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a:latin typeface="Tahoma" panose="020B0604030504040204" pitchFamily="34" charset="0"/>
                  <a:ea typeface="Tahoma" panose="020B0604030504040204" pitchFamily="34" charset="0"/>
                  <a:cs typeface="Tahoma" panose="020B0604030504040204" pitchFamily="34" charset="0"/>
                </a:rPr>
                <a:t>OS and architecture</a:t>
              </a:r>
            </a:p>
            <a:p>
              <a:pPr algn="ctr"/>
              <a:r>
                <a:rPr lang="en-GB" sz="1200" dirty="0">
                  <a:latin typeface="Tahoma" panose="020B0604030504040204" pitchFamily="34" charset="0"/>
                  <a:ea typeface="Tahoma" panose="020B0604030504040204" pitchFamily="34" charset="0"/>
                  <a:cs typeface="Tahoma" panose="020B0604030504040204" pitchFamily="34" charset="0"/>
                </a:rPr>
                <a:t>30 credits</a:t>
              </a:r>
            </a:p>
            <a:p>
              <a:pPr algn="ctr"/>
              <a:r>
                <a:rPr lang="en-GB" sz="1200" dirty="0">
                  <a:latin typeface="Tahoma" panose="020B0604030504040204" pitchFamily="34" charset="0"/>
                  <a:ea typeface="Tahoma" panose="020B0604030504040204" pitchFamily="34" charset="0"/>
                  <a:cs typeface="Tahoma" panose="020B0604030504040204" pitchFamily="34" charset="0"/>
                </a:rPr>
                <a:t>Exam/report</a:t>
              </a:r>
            </a:p>
          </p:txBody>
        </p:sp>
        <p:sp>
          <p:nvSpPr>
            <p:cNvPr id="10" name="Rectangle 9">
              <a:extLst>
                <a:ext uri="{FF2B5EF4-FFF2-40B4-BE49-F238E27FC236}">
                  <a16:creationId xmlns:a16="http://schemas.microsoft.com/office/drawing/2014/main" id="{977AB4CF-D061-5A4B-97F5-07B03ADECDB7}"/>
                </a:ext>
              </a:extLst>
            </p:cNvPr>
            <p:cNvSpPr/>
            <p:nvPr/>
          </p:nvSpPr>
          <p:spPr>
            <a:xfrm>
              <a:off x="6321596" y="1145167"/>
              <a:ext cx="1510704" cy="773763"/>
            </a:xfrm>
            <a:prstGeom prst="rect">
              <a:avLst/>
            </a:prstGeom>
            <a:solidFill>
              <a:schemeClr val="accent2"/>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a:latin typeface="Tahoma" panose="020B0604030504040204" pitchFamily="34" charset="0"/>
                  <a:ea typeface="Tahoma" panose="020B0604030504040204" pitchFamily="34" charset="0"/>
                  <a:cs typeface="Tahoma" panose="020B0604030504040204" pitchFamily="34" charset="0"/>
                </a:rPr>
                <a:t>Programming</a:t>
              </a:r>
            </a:p>
            <a:p>
              <a:pPr algn="ctr"/>
              <a:r>
                <a:rPr lang="en-GB" sz="1200">
                  <a:latin typeface="Tahoma" panose="020B0604030504040204" pitchFamily="34" charset="0"/>
                  <a:ea typeface="Tahoma" panose="020B0604030504040204" pitchFamily="34" charset="0"/>
                  <a:cs typeface="Tahoma" panose="020B0604030504040204" pitchFamily="34" charset="0"/>
                </a:rPr>
                <a:t>30 credits</a:t>
              </a:r>
            </a:p>
            <a:p>
              <a:pPr algn="ctr"/>
              <a:r>
                <a:rPr lang="en-GB" sz="1200">
                  <a:latin typeface="Tahoma" panose="020B0604030504040204" pitchFamily="34" charset="0"/>
                  <a:ea typeface="Tahoma" panose="020B0604030504040204" pitchFamily="34" charset="0"/>
                  <a:cs typeface="Tahoma" panose="020B0604030504040204" pitchFamily="34" charset="0"/>
                </a:rPr>
                <a:t>Exam/portfolio</a:t>
              </a:r>
            </a:p>
          </p:txBody>
        </p:sp>
        <p:sp>
          <p:nvSpPr>
            <p:cNvPr id="11" name="Rectangle 10">
              <a:extLst>
                <a:ext uri="{FF2B5EF4-FFF2-40B4-BE49-F238E27FC236}">
                  <a16:creationId xmlns:a16="http://schemas.microsoft.com/office/drawing/2014/main" id="{6832EE99-A4D1-7845-B231-4ADE16EEF0AD}"/>
                </a:ext>
              </a:extLst>
            </p:cNvPr>
            <p:cNvSpPr/>
            <p:nvPr/>
          </p:nvSpPr>
          <p:spPr>
            <a:xfrm>
              <a:off x="8134142" y="1154890"/>
              <a:ext cx="1510704" cy="773763"/>
            </a:xfrm>
            <a:prstGeom prst="rect">
              <a:avLst/>
            </a:prstGeom>
            <a:solidFill>
              <a:schemeClr val="accent2"/>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a:latin typeface="Tahoma" panose="020B0604030504040204" pitchFamily="34" charset="0"/>
                  <a:ea typeface="Tahoma" panose="020B0604030504040204" pitchFamily="34" charset="0"/>
                  <a:cs typeface="Tahoma" panose="020B0604030504040204" pitchFamily="34" charset="0"/>
                </a:rPr>
                <a:t>Cyber threats</a:t>
              </a:r>
            </a:p>
            <a:p>
              <a:pPr algn="ctr"/>
              <a:r>
                <a:rPr lang="en-GB" sz="1200" dirty="0">
                  <a:latin typeface="Tahoma" panose="020B0604030504040204" pitchFamily="34" charset="0"/>
                  <a:ea typeface="Tahoma" panose="020B0604030504040204" pitchFamily="34" charset="0"/>
                  <a:cs typeface="Tahoma" panose="020B0604030504040204" pitchFamily="34" charset="0"/>
                </a:rPr>
                <a:t>30 credits</a:t>
              </a:r>
            </a:p>
            <a:p>
              <a:pPr algn="ctr"/>
              <a:r>
                <a:rPr lang="en-GB" sz="1200" dirty="0">
                  <a:latin typeface="Tahoma" panose="020B0604030504040204" pitchFamily="34" charset="0"/>
                  <a:ea typeface="Tahoma" panose="020B0604030504040204" pitchFamily="34" charset="0"/>
                  <a:cs typeface="Tahoma" panose="020B0604030504040204" pitchFamily="34" charset="0"/>
                </a:rPr>
                <a:t>Presentation/report</a:t>
              </a:r>
            </a:p>
          </p:txBody>
        </p:sp>
      </p:grpSp>
      <p:grpSp>
        <p:nvGrpSpPr>
          <p:cNvPr id="2" name="Group 1">
            <a:extLst>
              <a:ext uri="{FF2B5EF4-FFF2-40B4-BE49-F238E27FC236}">
                <a16:creationId xmlns:a16="http://schemas.microsoft.com/office/drawing/2014/main" id="{F605FE0F-EECC-EE4A-AE4E-665E64E8B28F}"/>
              </a:ext>
            </a:extLst>
          </p:cNvPr>
          <p:cNvGrpSpPr/>
          <p:nvPr/>
        </p:nvGrpSpPr>
        <p:grpSpPr>
          <a:xfrm>
            <a:off x="1676143" y="747995"/>
            <a:ext cx="7954256" cy="1758528"/>
            <a:chOff x="1676143" y="747995"/>
            <a:chExt cx="7954256" cy="1758528"/>
          </a:xfrm>
        </p:grpSpPr>
        <p:sp>
          <p:nvSpPr>
            <p:cNvPr id="6" name="Right Arrow Callout 5">
              <a:extLst>
                <a:ext uri="{FF2B5EF4-FFF2-40B4-BE49-F238E27FC236}">
                  <a16:creationId xmlns:a16="http://schemas.microsoft.com/office/drawing/2014/main" id="{D7A5B152-4542-8E4C-9319-BD4EB010D706}"/>
                </a:ext>
              </a:extLst>
            </p:cNvPr>
            <p:cNvSpPr/>
            <p:nvPr/>
          </p:nvSpPr>
          <p:spPr>
            <a:xfrm>
              <a:off x="1676143" y="747996"/>
              <a:ext cx="837492" cy="1758527"/>
            </a:xfrm>
            <a:prstGeom prst="rightArrowCallout">
              <a:avLst/>
            </a:prstGeom>
            <a:solidFill>
              <a:schemeClr val="accent2">
                <a:lumMod val="40000"/>
                <a:lumOff val="60000"/>
              </a:schemeClr>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vert="vert270" lIns="0" tIns="0" rIns="0" bIns="0" rtlCol="0" anchor="ctr">
              <a:normAutofit/>
            </a:bodyPr>
            <a:lstStyle/>
            <a:p>
              <a:pPr algn="ctr"/>
              <a:r>
                <a:rPr lang="en-GB" sz="2400" b="1" dirty="0">
                  <a:solidFill>
                    <a:schemeClr val="bg1"/>
                  </a:solidFill>
                  <a:latin typeface="Tahoma" panose="020B0604030504040204" pitchFamily="34" charset="0"/>
                  <a:ea typeface="Tahoma" panose="020B0604030504040204" pitchFamily="34" charset="0"/>
                  <a:cs typeface="Tahoma" panose="020B0604030504040204" pitchFamily="34" charset="0"/>
                </a:rPr>
                <a:t>Year 1</a:t>
              </a:r>
            </a:p>
          </p:txBody>
        </p:sp>
        <p:sp>
          <p:nvSpPr>
            <p:cNvPr id="12" name="Rectangle 11">
              <a:extLst>
                <a:ext uri="{FF2B5EF4-FFF2-40B4-BE49-F238E27FC236}">
                  <a16:creationId xmlns:a16="http://schemas.microsoft.com/office/drawing/2014/main" id="{F349632D-672F-7040-8E72-F08B5F72B00E}"/>
                </a:ext>
              </a:extLst>
            </p:cNvPr>
            <p:cNvSpPr/>
            <p:nvPr/>
          </p:nvSpPr>
          <p:spPr>
            <a:xfrm>
              <a:off x="2750328" y="747995"/>
              <a:ext cx="6880071" cy="307777"/>
            </a:xfrm>
            <a:prstGeom prst="rect">
              <a:avLst/>
            </a:prstGeom>
            <a:solidFill>
              <a:schemeClr val="accent3"/>
            </a:solidFill>
            <a:ln>
              <a:solidFill>
                <a:schemeClr val="accent1"/>
              </a:solidFill>
            </a:ln>
          </p:spPr>
          <p:txBody>
            <a:bodyPr wrap="square">
              <a:spAutoFit/>
            </a:bodyPr>
            <a:lstStyle/>
            <a:p>
              <a:r>
                <a:rPr lang="en-GB" sz="1400" i="1" dirty="0">
                  <a:latin typeface="Tahoma" panose="020B0604030504040204" pitchFamily="34" charset="0"/>
                  <a:ea typeface="Tahoma" panose="020B0604030504040204" pitchFamily="34" charset="0"/>
                  <a:cs typeface="Tahoma" panose="020B0604030504040204" pitchFamily="34" charset="0"/>
                </a:rPr>
                <a:t>Foundation knowledge</a:t>
              </a:r>
              <a:endParaRPr lang="en-GB" sz="1400" i="1" dirty="0"/>
            </a:p>
          </p:txBody>
        </p:sp>
      </p:grpSp>
      <p:sp>
        <p:nvSpPr>
          <p:cNvPr id="16" name="Rectangle 15">
            <a:extLst>
              <a:ext uri="{FF2B5EF4-FFF2-40B4-BE49-F238E27FC236}">
                <a16:creationId xmlns:a16="http://schemas.microsoft.com/office/drawing/2014/main" id="{DC5A22A5-FFB4-2146-9190-6C444F3D55A2}"/>
              </a:ext>
            </a:extLst>
          </p:cNvPr>
          <p:cNvSpPr/>
          <p:nvPr/>
        </p:nvSpPr>
        <p:spPr>
          <a:xfrm>
            <a:off x="2762008" y="3941649"/>
            <a:ext cx="6900813" cy="498843"/>
          </a:xfrm>
          <a:prstGeom prst="rect">
            <a:avLst/>
          </a:prstGeom>
          <a:solidFill>
            <a:srgbClr val="1C9DAC"/>
          </a:solidFill>
          <a:ln>
            <a:solidFill>
              <a:schemeClr val="accent5"/>
            </a:solidFill>
          </a:ln>
        </p:spPr>
        <p:style>
          <a:lnRef idx="1">
            <a:schemeClr val="accent1"/>
          </a:lnRef>
          <a:fillRef idx="3">
            <a:schemeClr val="accent1"/>
          </a:fillRef>
          <a:effectRef idx="2">
            <a:schemeClr val="accent1"/>
          </a:effectRef>
          <a:fontRef idx="minor">
            <a:schemeClr val="lt1"/>
          </a:fontRef>
        </p:style>
        <p:txBody>
          <a:bodyPr rtlCol="0" anchor="ctr"/>
          <a:lstStyle/>
          <a:p>
            <a:r>
              <a:rPr lang="en-GB" sz="1200" b="1" dirty="0">
                <a:latin typeface="Tahoma" panose="020B0604030504040204" pitchFamily="34" charset="0"/>
                <a:ea typeface="Tahoma" panose="020B0604030504040204" pitchFamily="34" charset="0"/>
                <a:cs typeface="Tahoma" panose="020B0604030504040204" pitchFamily="34" charset="0"/>
              </a:rPr>
              <a:t>Competence</a:t>
            </a:r>
            <a:r>
              <a:rPr lang="en-GB" sz="1200" dirty="0">
                <a:latin typeface="Tahoma" panose="020B0604030504040204" pitchFamily="34" charset="0"/>
                <a:ea typeface="Tahoma" panose="020B0604030504040204" pitchFamily="34" charset="0"/>
                <a:cs typeface="Tahoma" panose="020B0604030504040204" pitchFamily="34" charset="0"/>
              </a:rPr>
              <a:t>: Synthesised examples</a:t>
            </a:r>
          </a:p>
          <a:p>
            <a:r>
              <a:rPr lang="en-GB" sz="1200" b="1" dirty="0">
                <a:latin typeface="Tahoma" panose="020B0604030504040204" pitchFamily="34" charset="0"/>
                <a:ea typeface="Tahoma" panose="020B0604030504040204" pitchFamily="34" charset="0"/>
                <a:cs typeface="Tahoma" panose="020B0604030504040204" pitchFamily="34" charset="0"/>
              </a:rPr>
              <a:t>Skills and behaviours</a:t>
            </a:r>
            <a:r>
              <a:rPr lang="en-GB" sz="1200" dirty="0">
                <a:latin typeface="Tahoma" panose="020B0604030504040204" pitchFamily="34" charset="0"/>
                <a:ea typeface="Tahoma" panose="020B0604030504040204" pitchFamily="34" charset="0"/>
                <a:cs typeface="Tahoma" panose="020B0604030504040204" pitchFamily="34" charset="0"/>
              </a:rPr>
              <a:t>: teamwork, analysis, problem solving</a:t>
            </a:r>
          </a:p>
        </p:txBody>
      </p:sp>
      <p:grpSp>
        <p:nvGrpSpPr>
          <p:cNvPr id="29" name="Group 28">
            <a:extLst>
              <a:ext uri="{FF2B5EF4-FFF2-40B4-BE49-F238E27FC236}">
                <a16:creationId xmlns:a16="http://schemas.microsoft.com/office/drawing/2014/main" id="{1DF41D7F-6D8C-2B4B-A01E-9B1E93DA85ED}"/>
              </a:ext>
            </a:extLst>
          </p:cNvPr>
          <p:cNvGrpSpPr/>
          <p:nvPr/>
        </p:nvGrpSpPr>
        <p:grpSpPr>
          <a:xfrm>
            <a:off x="2754569" y="2971473"/>
            <a:ext cx="6890277" cy="880961"/>
            <a:chOff x="2754569" y="2971473"/>
            <a:chExt cx="6890277" cy="880961"/>
          </a:xfrm>
        </p:grpSpPr>
        <p:sp>
          <p:nvSpPr>
            <p:cNvPr id="14" name="Rectangle 13">
              <a:extLst>
                <a:ext uri="{FF2B5EF4-FFF2-40B4-BE49-F238E27FC236}">
                  <a16:creationId xmlns:a16="http://schemas.microsoft.com/office/drawing/2014/main" id="{D892C1F1-AF5E-7F4D-A2A9-2A4E4A07070B}"/>
                </a:ext>
              </a:extLst>
            </p:cNvPr>
            <p:cNvSpPr/>
            <p:nvPr/>
          </p:nvSpPr>
          <p:spPr>
            <a:xfrm>
              <a:off x="4564460" y="2971474"/>
              <a:ext cx="1510704" cy="880960"/>
            </a:xfrm>
            <a:prstGeom prst="rect">
              <a:avLst/>
            </a:prstGeom>
            <a:solidFill>
              <a:srgbClr val="1C9DAC"/>
            </a:solidFill>
            <a:ln>
              <a:solidFill>
                <a:schemeClr val="accent5"/>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a:latin typeface="Tahoma" panose="020B0604030504040204" pitchFamily="34" charset="0"/>
                  <a:ea typeface="Tahoma" panose="020B0604030504040204" pitchFamily="34" charset="0"/>
                  <a:cs typeface="Tahoma" panose="020B0604030504040204" pitchFamily="34" charset="0"/>
                </a:rPr>
                <a:t>OS security</a:t>
              </a:r>
            </a:p>
            <a:p>
              <a:pPr algn="ctr"/>
              <a:r>
                <a:rPr lang="en-GB" sz="1200" dirty="0">
                  <a:latin typeface="Tahoma" panose="020B0604030504040204" pitchFamily="34" charset="0"/>
                  <a:ea typeface="Tahoma" panose="020B0604030504040204" pitchFamily="34" charset="0"/>
                  <a:cs typeface="Tahoma" panose="020B0604030504040204" pitchFamily="34" charset="0"/>
                </a:rPr>
                <a:t>30 credits</a:t>
              </a:r>
            </a:p>
            <a:p>
              <a:pPr algn="ctr"/>
              <a:r>
                <a:rPr lang="en-GB" sz="1200" dirty="0">
                  <a:latin typeface="Tahoma" panose="020B0604030504040204" pitchFamily="34" charset="0"/>
                  <a:ea typeface="Tahoma" panose="020B0604030504040204" pitchFamily="34" charset="0"/>
                  <a:cs typeface="Tahoma" panose="020B0604030504040204" pitchFamily="34" charset="0"/>
                </a:rPr>
                <a:t>Demonstration</a:t>
              </a:r>
            </a:p>
            <a:p>
              <a:pPr algn="ctr"/>
              <a:r>
                <a:rPr lang="en-GB" sz="1200" dirty="0">
                  <a:latin typeface="Tahoma" panose="020B0604030504040204" pitchFamily="34" charset="0"/>
                  <a:ea typeface="Tahoma" panose="020B0604030504040204" pitchFamily="34" charset="0"/>
                  <a:cs typeface="Tahoma" panose="020B0604030504040204" pitchFamily="34" charset="0"/>
                </a:rPr>
                <a:t> &amp; portfolio</a:t>
              </a:r>
            </a:p>
          </p:txBody>
        </p:sp>
        <p:sp>
          <p:nvSpPr>
            <p:cNvPr id="15" name="Rectangle 14">
              <a:extLst>
                <a:ext uri="{FF2B5EF4-FFF2-40B4-BE49-F238E27FC236}">
                  <a16:creationId xmlns:a16="http://schemas.microsoft.com/office/drawing/2014/main" id="{F7052E10-3E74-ED44-BAFC-8D293D3A4796}"/>
                </a:ext>
              </a:extLst>
            </p:cNvPr>
            <p:cNvSpPr/>
            <p:nvPr/>
          </p:nvSpPr>
          <p:spPr>
            <a:xfrm>
              <a:off x="2754569" y="2972355"/>
              <a:ext cx="1518917" cy="880079"/>
            </a:xfrm>
            <a:prstGeom prst="rect">
              <a:avLst/>
            </a:prstGeom>
            <a:solidFill>
              <a:srgbClr val="1C9DAC"/>
            </a:solidFill>
            <a:ln>
              <a:solidFill>
                <a:schemeClr val="accent5"/>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a:latin typeface="Tahoma" panose="020B0604030504040204" pitchFamily="34" charset="0"/>
                  <a:ea typeface="Tahoma" panose="020B0604030504040204" pitchFamily="34" charset="0"/>
                  <a:cs typeface="Tahoma" panose="020B0604030504040204" pitchFamily="34" charset="0"/>
                </a:rPr>
                <a:t>Cryptography</a:t>
              </a:r>
            </a:p>
            <a:p>
              <a:pPr algn="ctr"/>
              <a:r>
                <a:rPr lang="en-GB" sz="1200" dirty="0">
                  <a:latin typeface="Tahoma" panose="020B0604030504040204" pitchFamily="34" charset="0"/>
                  <a:ea typeface="Tahoma" panose="020B0604030504040204" pitchFamily="34" charset="0"/>
                  <a:cs typeface="Tahoma" panose="020B0604030504040204" pitchFamily="34" charset="0"/>
                </a:rPr>
                <a:t>30 credits</a:t>
              </a:r>
            </a:p>
            <a:p>
              <a:pPr algn="ctr"/>
              <a:r>
                <a:rPr lang="en-GB" sz="1200" dirty="0">
                  <a:latin typeface="Tahoma" panose="020B0604030504040204" pitchFamily="34" charset="0"/>
                  <a:ea typeface="Tahoma" panose="020B0604030504040204" pitchFamily="34" charset="0"/>
                  <a:cs typeface="Tahoma" panose="020B0604030504040204" pitchFamily="34" charset="0"/>
                </a:rPr>
                <a:t>Demonstration</a:t>
              </a:r>
            </a:p>
            <a:p>
              <a:pPr algn="ctr"/>
              <a:r>
                <a:rPr lang="en-GB" sz="1200" dirty="0">
                  <a:latin typeface="Tahoma" panose="020B0604030504040204" pitchFamily="34" charset="0"/>
                  <a:ea typeface="Tahoma" panose="020B0604030504040204" pitchFamily="34" charset="0"/>
                  <a:cs typeface="Tahoma" panose="020B0604030504040204" pitchFamily="34" charset="0"/>
                </a:rPr>
                <a:t> &amp; portfolio</a:t>
              </a:r>
            </a:p>
          </p:txBody>
        </p:sp>
        <p:sp>
          <p:nvSpPr>
            <p:cNvPr id="17" name="Rectangle 16">
              <a:extLst>
                <a:ext uri="{FF2B5EF4-FFF2-40B4-BE49-F238E27FC236}">
                  <a16:creationId xmlns:a16="http://schemas.microsoft.com/office/drawing/2014/main" id="{B2FF22CD-73DA-F842-81A0-6F692B491943}"/>
                </a:ext>
              </a:extLst>
            </p:cNvPr>
            <p:cNvSpPr/>
            <p:nvPr/>
          </p:nvSpPr>
          <p:spPr>
            <a:xfrm>
              <a:off x="6332783" y="2971474"/>
              <a:ext cx="1510704" cy="880960"/>
            </a:xfrm>
            <a:prstGeom prst="rect">
              <a:avLst/>
            </a:prstGeom>
            <a:solidFill>
              <a:srgbClr val="1C9DAC"/>
            </a:solidFill>
            <a:ln>
              <a:solidFill>
                <a:schemeClr val="accent5"/>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a:latin typeface="Tahoma" panose="020B0604030504040204" pitchFamily="34" charset="0"/>
                  <a:ea typeface="Tahoma" panose="020B0604030504040204" pitchFamily="34" charset="0"/>
                  <a:cs typeface="Tahoma" panose="020B0604030504040204" pitchFamily="34" charset="0"/>
                </a:rPr>
                <a:t>Embedded systems security</a:t>
              </a:r>
            </a:p>
            <a:p>
              <a:pPr algn="ctr"/>
              <a:r>
                <a:rPr lang="en-GB" sz="1200" dirty="0">
                  <a:latin typeface="Tahoma" panose="020B0604030504040204" pitchFamily="34" charset="0"/>
                  <a:ea typeface="Tahoma" panose="020B0604030504040204" pitchFamily="34" charset="0"/>
                  <a:cs typeface="Tahoma" panose="020B0604030504040204" pitchFamily="34" charset="0"/>
                </a:rPr>
                <a:t>30 credits</a:t>
              </a:r>
            </a:p>
            <a:p>
              <a:pPr algn="ctr"/>
              <a:r>
                <a:rPr lang="en-GB" sz="1200" dirty="0">
                  <a:latin typeface="Tahoma" panose="020B0604030504040204" pitchFamily="34" charset="0"/>
                  <a:ea typeface="Tahoma" panose="020B0604030504040204" pitchFamily="34" charset="0"/>
                  <a:cs typeface="Tahoma" panose="020B0604030504040204" pitchFamily="34" charset="0"/>
                </a:rPr>
                <a:t>Presentation</a:t>
              </a:r>
            </a:p>
            <a:p>
              <a:pPr algn="ctr"/>
              <a:r>
                <a:rPr lang="en-GB" sz="1200" dirty="0">
                  <a:latin typeface="Tahoma" panose="020B0604030504040204" pitchFamily="34" charset="0"/>
                  <a:ea typeface="Tahoma" panose="020B0604030504040204" pitchFamily="34" charset="0"/>
                  <a:cs typeface="Tahoma" panose="020B0604030504040204" pitchFamily="34" charset="0"/>
                </a:rPr>
                <a:t>&amp; workbook</a:t>
              </a:r>
            </a:p>
          </p:txBody>
        </p:sp>
        <p:sp>
          <p:nvSpPr>
            <p:cNvPr id="18" name="Rectangle 17">
              <a:extLst>
                <a:ext uri="{FF2B5EF4-FFF2-40B4-BE49-F238E27FC236}">
                  <a16:creationId xmlns:a16="http://schemas.microsoft.com/office/drawing/2014/main" id="{EB958C0D-C6D4-AA45-AA4E-DE87DCE2D6E1}"/>
                </a:ext>
              </a:extLst>
            </p:cNvPr>
            <p:cNvSpPr/>
            <p:nvPr/>
          </p:nvSpPr>
          <p:spPr>
            <a:xfrm>
              <a:off x="8134142" y="2971473"/>
              <a:ext cx="1510704" cy="880079"/>
            </a:xfrm>
            <a:prstGeom prst="rect">
              <a:avLst/>
            </a:prstGeom>
            <a:solidFill>
              <a:srgbClr val="1C9DAC"/>
            </a:solidFill>
            <a:ln>
              <a:solidFill>
                <a:schemeClr val="accent5"/>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a:latin typeface="Tahoma" panose="020B0604030504040204" pitchFamily="34" charset="0"/>
                  <a:ea typeface="Tahoma" panose="020B0604030504040204" pitchFamily="34" charset="0"/>
                  <a:cs typeface="Tahoma" panose="020B0604030504040204" pitchFamily="34" charset="0"/>
                </a:rPr>
                <a:t>Information management</a:t>
              </a:r>
            </a:p>
            <a:p>
              <a:pPr algn="ctr"/>
              <a:r>
                <a:rPr lang="en-GB" sz="1200">
                  <a:latin typeface="Tahoma" panose="020B0604030504040204" pitchFamily="34" charset="0"/>
                  <a:ea typeface="Tahoma" panose="020B0604030504040204" pitchFamily="34" charset="0"/>
                  <a:cs typeface="Tahoma" panose="020B0604030504040204" pitchFamily="34" charset="0"/>
                </a:rPr>
                <a:t>30 credits</a:t>
              </a:r>
            </a:p>
            <a:p>
              <a:pPr algn="ctr"/>
              <a:r>
                <a:rPr lang="en-GB" sz="1200">
                  <a:latin typeface="Tahoma" panose="020B0604030504040204" pitchFamily="34" charset="0"/>
                  <a:ea typeface="Tahoma" panose="020B0604030504040204" pitchFamily="34" charset="0"/>
                  <a:cs typeface="Tahoma" panose="020B0604030504040204" pitchFamily="34" charset="0"/>
                </a:rPr>
                <a:t>Presentation/report</a:t>
              </a:r>
            </a:p>
          </p:txBody>
        </p:sp>
      </p:grpSp>
      <p:grpSp>
        <p:nvGrpSpPr>
          <p:cNvPr id="4" name="Group 3">
            <a:extLst>
              <a:ext uri="{FF2B5EF4-FFF2-40B4-BE49-F238E27FC236}">
                <a16:creationId xmlns:a16="http://schemas.microsoft.com/office/drawing/2014/main" id="{268B38E4-F600-7F4A-818F-0C4183F0D141}"/>
              </a:ext>
            </a:extLst>
          </p:cNvPr>
          <p:cNvGrpSpPr/>
          <p:nvPr/>
        </p:nvGrpSpPr>
        <p:grpSpPr>
          <a:xfrm>
            <a:off x="1682431" y="2585550"/>
            <a:ext cx="7954256" cy="1854942"/>
            <a:chOff x="1682431" y="2585550"/>
            <a:chExt cx="7954256" cy="1854942"/>
          </a:xfrm>
        </p:grpSpPr>
        <p:sp>
          <p:nvSpPr>
            <p:cNvPr id="13" name="Right Arrow Callout 12">
              <a:extLst>
                <a:ext uri="{FF2B5EF4-FFF2-40B4-BE49-F238E27FC236}">
                  <a16:creationId xmlns:a16="http://schemas.microsoft.com/office/drawing/2014/main" id="{ABC4A369-CAB5-B74A-B06E-17DD730D5E31}"/>
                </a:ext>
              </a:extLst>
            </p:cNvPr>
            <p:cNvSpPr/>
            <p:nvPr/>
          </p:nvSpPr>
          <p:spPr>
            <a:xfrm>
              <a:off x="1682431" y="2585552"/>
              <a:ext cx="837492" cy="1854940"/>
            </a:xfrm>
            <a:prstGeom prst="rightArrowCallout">
              <a:avLst/>
            </a:prstGeom>
            <a:solidFill>
              <a:schemeClr val="accent5">
                <a:lumMod val="40000"/>
                <a:lumOff val="60000"/>
              </a:schemeClr>
            </a:solidFill>
            <a:ln>
              <a:solidFill>
                <a:schemeClr val="accent5"/>
              </a:solid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GB" sz="2400" b="1" dirty="0">
                  <a:solidFill>
                    <a:schemeClr val="bg1"/>
                  </a:solidFill>
                  <a:latin typeface="Tahoma" panose="020B0604030504040204" pitchFamily="34" charset="0"/>
                  <a:ea typeface="Tahoma" panose="020B0604030504040204" pitchFamily="34" charset="0"/>
                  <a:cs typeface="Tahoma" panose="020B0604030504040204" pitchFamily="34" charset="0"/>
                </a:rPr>
                <a:t>Year 2</a:t>
              </a:r>
            </a:p>
          </p:txBody>
        </p:sp>
        <p:sp>
          <p:nvSpPr>
            <p:cNvPr id="19" name="Rectangle 18">
              <a:extLst>
                <a:ext uri="{FF2B5EF4-FFF2-40B4-BE49-F238E27FC236}">
                  <a16:creationId xmlns:a16="http://schemas.microsoft.com/office/drawing/2014/main" id="{B4AEAF2E-939E-D54E-BDF9-85775CDF1532}"/>
                </a:ext>
              </a:extLst>
            </p:cNvPr>
            <p:cNvSpPr/>
            <p:nvPr/>
          </p:nvSpPr>
          <p:spPr>
            <a:xfrm>
              <a:off x="2756616" y="2585550"/>
              <a:ext cx="6880071" cy="307777"/>
            </a:xfrm>
            <a:prstGeom prst="rect">
              <a:avLst/>
            </a:prstGeom>
            <a:solidFill>
              <a:schemeClr val="accent3"/>
            </a:solidFill>
            <a:ln>
              <a:solidFill>
                <a:schemeClr val="accent1"/>
              </a:solidFill>
            </a:ln>
          </p:spPr>
          <p:txBody>
            <a:bodyPr wrap="square">
              <a:spAutoFit/>
            </a:bodyPr>
            <a:lstStyle/>
            <a:p>
              <a:r>
                <a:rPr lang="en-GB" sz="1400" i="1" dirty="0">
                  <a:latin typeface="Tahoma" panose="020B0604030504040204" pitchFamily="34" charset="0"/>
                  <a:ea typeface="Tahoma" panose="020B0604030504040204" pitchFamily="34" charset="0"/>
                  <a:cs typeface="Tahoma" panose="020B0604030504040204" pitchFamily="34" charset="0"/>
                </a:rPr>
                <a:t>Cyber security knowledge</a:t>
              </a:r>
              <a:endParaRPr lang="en-GB" sz="1400" i="1" dirty="0"/>
            </a:p>
          </p:txBody>
        </p:sp>
      </p:grpSp>
      <p:sp>
        <p:nvSpPr>
          <p:cNvPr id="23" name="Rectangle 22">
            <a:extLst>
              <a:ext uri="{FF2B5EF4-FFF2-40B4-BE49-F238E27FC236}">
                <a16:creationId xmlns:a16="http://schemas.microsoft.com/office/drawing/2014/main" id="{BD8C3576-77B5-3B43-9605-F215D95A5B65}"/>
              </a:ext>
            </a:extLst>
          </p:cNvPr>
          <p:cNvSpPr/>
          <p:nvPr/>
        </p:nvSpPr>
        <p:spPr>
          <a:xfrm>
            <a:off x="2762007" y="5885806"/>
            <a:ext cx="6868391" cy="498843"/>
          </a:xfrm>
          <a:prstGeom prst="rect">
            <a:avLst/>
          </a:prstGeom>
          <a:solidFill>
            <a:schemeClr val="accent4"/>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r>
              <a:rPr lang="en-GB" sz="1200" b="1">
                <a:latin typeface="Tahoma" panose="020B0604030504040204" pitchFamily="34" charset="0"/>
                <a:ea typeface="Tahoma" panose="020B0604030504040204" pitchFamily="34" charset="0"/>
                <a:cs typeface="Tahoma" panose="020B0604030504040204" pitchFamily="34" charset="0"/>
              </a:rPr>
              <a:t>Competence: </a:t>
            </a:r>
            <a:r>
              <a:rPr lang="en-GB" sz="1200">
                <a:latin typeface="Tahoma" panose="020B0604030504040204" pitchFamily="34" charset="0"/>
                <a:ea typeface="Tahoma" panose="020B0604030504040204" pitchFamily="34" charset="0"/>
                <a:cs typeface="Tahoma" panose="020B0604030504040204" pitchFamily="34" charset="0"/>
              </a:rPr>
              <a:t>Complex projects</a:t>
            </a:r>
          </a:p>
          <a:p>
            <a:r>
              <a:rPr lang="en-GB" sz="1200" b="1">
                <a:latin typeface="Tahoma" panose="020B0604030504040204" pitchFamily="34" charset="0"/>
                <a:ea typeface="Tahoma" panose="020B0604030504040204" pitchFamily="34" charset="0"/>
                <a:cs typeface="Tahoma" panose="020B0604030504040204" pitchFamily="34" charset="0"/>
              </a:rPr>
              <a:t>Skills and behaviours: </a:t>
            </a:r>
            <a:r>
              <a:rPr lang="en-GB" sz="1200">
                <a:latin typeface="Tahoma" panose="020B0604030504040204" pitchFamily="34" charset="0"/>
                <a:ea typeface="Tahoma" panose="020B0604030504040204" pitchFamily="34" charset="0"/>
                <a:cs typeface="Tahoma" panose="020B0604030504040204" pitchFamily="34" charset="0"/>
              </a:rPr>
              <a:t>novel solutions, complex interactions, effective relationships</a:t>
            </a:r>
          </a:p>
        </p:txBody>
      </p:sp>
      <p:grpSp>
        <p:nvGrpSpPr>
          <p:cNvPr id="31" name="Group 30">
            <a:extLst>
              <a:ext uri="{FF2B5EF4-FFF2-40B4-BE49-F238E27FC236}">
                <a16:creationId xmlns:a16="http://schemas.microsoft.com/office/drawing/2014/main" id="{E6E63C8B-AC70-AA46-9A68-C64BBEE1B9EC}"/>
              </a:ext>
            </a:extLst>
          </p:cNvPr>
          <p:cNvGrpSpPr/>
          <p:nvPr/>
        </p:nvGrpSpPr>
        <p:grpSpPr>
          <a:xfrm>
            <a:off x="2754570" y="4915630"/>
            <a:ext cx="6897018" cy="880961"/>
            <a:chOff x="2754570" y="4915630"/>
            <a:chExt cx="6897018" cy="880961"/>
          </a:xfrm>
        </p:grpSpPr>
        <p:sp>
          <p:nvSpPr>
            <p:cNvPr id="21" name="Rectangle 20">
              <a:extLst>
                <a:ext uri="{FF2B5EF4-FFF2-40B4-BE49-F238E27FC236}">
                  <a16:creationId xmlns:a16="http://schemas.microsoft.com/office/drawing/2014/main" id="{4B6079FB-F03E-D445-9103-8F263C244934}"/>
                </a:ext>
              </a:extLst>
            </p:cNvPr>
            <p:cNvSpPr/>
            <p:nvPr/>
          </p:nvSpPr>
          <p:spPr>
            <a:xfrm>
              <a:off x="4564460" y="4915631"/>
              <a:ext cx="1496257" cy="880960"/>
            </a:xfrm>
            <a:prstGeom prst="rect">
              <a:avLst/>
            </a:prstGeom>
            <a:solidFill>
              <a:schemeClr val="accent4"/>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a:latin typeface="Tahoma" panose="020B0604030504040204" pitchFamily="34" charset="0"/>
                  <a:ea typeface="Tahoma" panose="020B0604030504040204" pitchFamily="34" charset="0"/>
                  <a:cs typeface="Tahoma" panose="020B0604030504040204" pitchFamily="34" charset="0"/>
                </a:rPr>
                <a:t>Risk management</a:t>
              </a:r>
            </a:p>
            <a:p>
              <a:pPr algn="ctr"/>
              <a:r>
                <a:rPr lang="en-GB" sz="1200">
                  <a:latin typeface="Tahoma" panose="020B0604030504040204" pitchFamily="34" charset="0"/>
                  <a:ea typeface="Tahoma" panose="020B0604030504040204" pitchFamily="34" charset="0"/>
                  <a:cs typeface="Tahoma" panose="020B0604030504040204" pitchFamily="34" charset="0"/>
                </a:rPr>
                <a:t>30 credits</a:t>
              </a:r>
            </a:p>
            <a:p>
              <a:pPr algn="ctr"/>
              <a:r>
                <a:rPr lang="en-GB" sz="1200">
                  <a:latin typeface="Tahoma" panose="020B0604030504040204" pitchFamily="34" charset="0"/>
                  <a:ea typeface="Tahoma" panose="020B0604030504040204" pitchFamily="34" charset="0"/>
                  <a:cs typeface="Tahoma" panose="020B0604030504040204" pitchFamily="34" charset="0"/>
                </a:rPr>
                <a:t>Demonstration</a:t>
              </a:r>
            </a:p>
            <a:p>
              <a:pPr algn="ctr"/>
              <a:r>
                <a:rPr lang="en-GB" sz="1200">
                  <a:latin typeface="Tahoma" panose="020B0604030504040204" pitchFamily="34" charset="0"/>
                  <a:ea typeface="Tahoma" panose="020B0604030504040204" pitchFamily="34" charset="0"/>
                  <a:cs typeface="Tahoma" panose="020B0604030504040204" pitchFamily="34" charset="0"/>
                </a:rPr>
                <a:t> &amp; portfolio</a:t>
              </a:r>
            </a:p>
          </p:txBody>
        </p:sp>
        <p:sp>
          <p:nvSpPr>
            <p:cNvPr id="22" name="Rectangle 21">
              <a:extLst>
                <a:ext uri="{FF2B5EF4-FFF2-40B4-BE49-F238E27FC236}">
                  <a16:creationId xmlns:a16="http://schemas.microsoft.com/office/drawing/2014/main" id="{8849B98C-EA0B-C34D-82C3-5C8A9EE996F3}"/>
                </a:ext>
              </a:extLst>
            </p:cNvPr>
            <p:cNvSpPr/>
            <p:nvPr/>
          </p:nvSpPr>
          <p:spPr>
            <a:xfrm>
              <a:off x="2754570" y="4916512"/>
              <a:ext cx="1504392" cy="880079"/>
            </a:xfrm>
            <a:prstGeom prst="rect">
              <a:avLst/>
            </a:prstGeom>
            <a:solidFill>
              <a:schemeClr val="accent4"/>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dirty="0">
                  <a:latin typeface="Tahoma" panose="020B0604030504040204" pitchFamily="34" charset="0"/>
                  <a:ea typeface="Tahoma" panose="020B0604030504040204" pitchFamily="34" charset="0"/>
                  <a:cs typeface="Tahoma" panose="020B0604030504040204" pitchFamily="34" charset="0"/>
                </a:rPr>
                <a:t>Security assurance</a:t>
              </a:r>
            </a:p>
            <a:p>
              <a:pPr algn="ctr"/>
              <a:r>
                <a:rPr lang="en-GB" sz="1200" dirty="0">
                  <a:latin typeface="Tahoma" panose="020B0604030504040204" pitchFamily="34" charset="0"/>
                  <a:ea typeface="Tahoma" panose="020B0604030504040204" pitchFamily="34" charset="0"/>
                  <a:cs typeface="Tahoma" panose="020B0604030504040204" pitchFamily="34" charset="0"/>
                </a:rPr>
                <a:t>30 credits</a:t>
              </a:r>
            </a:p>
            <a:p>
              <a:pPr algn="ctr"/>
              <a:r>
                <a:rPr lang="en-GB" sz="1200" dirty="0">
                  <a:latin typeface="Tahoma" panose="020B0604030504040204" pitchFamily="34" charset="0"/>
                  <a:ea typeface="Tahoma" panose="020B0604030504040204" pitchFamily="34" charset="0"/>
                  <a:cs typeface="Tahoma" panose="020B0604030504040204" pitchFamily="34" charset="0"/>
                </a:rPr>
                <a:t>Exam/workbook</a:t>
              </a:r>
            </a:p>
          </p:txBody>
        </p:sp>
        <p:sp>
          <p:nvSpPr>
            <p:cNvPr id="24" name="Rectangle 23">
              <a:extLst>
                <a:ext uri="{FF2B5EF4-FFF2-40B4-BE49-F238E27FC236}">
                  <a16:creationId xmlns:a16="http://schemas.microsoft.com/office/drawing/2014/main" id="{3C01A779-0F2F-2F4B-9ECE-A8974DE3AAEB}"/>
                </a:ext>
              </a:extLst>
            </p:cNvPr>
            <p:cNvSpPr/>
            <p:nvPr/>
          </p:nvSpPr>
          <p:spPr>
            <a:xfrm>
              <a:off x="6332783" y="4915631"/>
              <a:ext cx="1496257" cy="880960"/>
            </a:xfrm>
            <a:prstGeom prst="rect">
              <a:avLst/>
            </a:prstGeom>
            <a:solidFill>
              <a:schemeClr val="accent4"/>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a:latin typeface="Tahoma" panose="020B0604030504040204" pitchFamily="34" charset="0"/>
                  <a:ea typeface="Tahoma" panose="020B0604030504040204" pitchFamily="34" charset="0"/>
                  <a:cs typeface="Tahoma" panose="020B0604030504040204" pitchFamily="34" charset="0"/>
                </a:rPr>
                <a:t>Incident management</a:t>
              </a:r>
            </a:p>
            <a:p>
              <a:pPr algn="ctr"/>
              <a:r>
                <a:rPr lang="en-GB" sz="1200">
                  <a:latin typeface="Tahoma" panose="020B0604030504040204" pitchFamily="34" charset="0"/>
                  <a:ea typeface="Tahoma" panose="020B0604030504040204" pitchFamily="34" charset="0"/>
                  <a:cs typeface="Tahoma" panose="020B0604030504040204" pitchFamily="34" charset="0"/>
                </a:rPr>
                <a:t>20 credits</a:t>
              </a:r>
            </a:p>
            <a:p>
              <a:pPr algn="ctr"/>
              <a:r>
                <a:rPr lang="en-GB" sz="1200">
                  <a:latin typeface="Tahoma" panose="020B0604030504040204" pitchFamily="34" charset="0"/>
                  <a:ea typeface="Tahoma" panose="020B0604030504040204" pitchFamily="34" charset="0"/>
                  <a:cs typeface="Tahoma" panose="020B0604030504040204" pitchFamily="34" charset="0"/>
                </a:rPr>
                <a:t>Presentation</a:t>
              </a:r>
            </a:p>
            <a:p>
              <a:pPr algn="ctr"/>
              <a:r>
                <a:rPr lang="en-GB" sz="1200">
                  <a:latin typeface="Tahoma" panose="020B0604030504040204" pitchFamily="34" charset="0"/>
                  <a:ea typeface="Tahoma" panose="020B0604030504040204" pitchFamily="34" charset="0"/>
                  <a:cs typeface="Tahoma" panose="020B0604030504040204" pitchFamily="34" charset="0"/>
                </a:rPr>
                <a:t>&amp; workbook</a:t>
              </a:r>
            </a:p>
          </p:txBody>
        </p:sp>
        <p:sp>
          <p:nvSpPr>
            <p:cNvPr id="25" name="Rectangle 24">
              <a:extLst>
                <a:ext uri="{FF2B5EF4-FFF2-40B4-BE49-F238E27FC236}">
                  <a16:creationId xmlns:a16="http://schemas.microsoft.com/office/drawing/2014/main" id="{AB974967-6C9A-1049-A9EE-93AC776355F1}"/>
                </a:ext>
              </a:extLst>
            </p:cNvPr>
            <p:cNvSpPr/>
            <p:nvPr/>
          </p:nvSpPr>
          <p:spPr>
            <a:xfrm>
              <a:off x="8134142" y="4915630"/>
              <a:ext cx="1517446" cy="880079"/>
            </a:xfrm>
            <a:prstGeom prst="rect">
              <a:avLst/>
            </a:prstGeom>
            <a:solidFill>
              <a:schemeClr val="accent4"/>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200" b="1">
                  <a:latin typeface="Tahoma" panose="020B0604030504040204" pitchFamily="34" charset="0"/>
                  <a:ea typeface="Tahoma" panose="020B0604030504040204" pitchFamily="34" charset="0"/>
                  <a:cs typeface="Tahoma" panose="020B0604030504040204" pitchFamily="34" charset="0"/>
                </a:rPr>
                <a:t>Project and dissertation</a:t>
              </a:r>
            </a:p>
            <a:p>
              <a:pPr algn="ctr"/>
              <a:r>
                <a:rPr lang="en-GB" sz="1200">
                  <a:latin typeface="Tahoma" panose="020B0604030504040204" pitchFamily="34" charset="0"/>
                  <a:ea typeface="Tahoma" panose="020B0604030504040204" pitchFamily="34" charset="0"/>
                  <a:cs typeface="Tahoma" panose="020B0604030504040204" pitchFamily="34" charset="0"/>
                </a:rPr>
                <a:t>30 credits</a:t>
              </a:r>
            </a:p>
            <a:p>
              <a:pPr algn="ctr"/>
              <a:r>
                <a:rPr lang="en-GB" sz="1200">
                  <a:latin typeface="Tahoma" panose="020B0604030504040204" pitchFamily="34" charset="0"/>
                  <a:ea typeface="Tahoma" panose="020B0604030504040204" pitchFamily="34" charset="0"/>
                  <a:cs typeface="Tahoma" panose="020B0604030504040204" pitchFamily="34" charset="0"/>
                </a:rPr>
                <a:t>Presentation/report</a:t>
              </a:r>
            </a:p>
          </p:txBody>
        </p:sp>
      </p:grpSp>
      <p:grpSp>
        <p:nvGrpSpPr>
          <p:cNvPr id="30" name="Group 29">
            <a:extLst>
              <a:ext uri="{FF2B5EF4-FFF2-40B4-BE49-F238E27FC236}">
                <a16:creationId xmlns:a16="http://schemas.microsoft.com/office/drawing/2014/main" id="{D845333F-1E42-5447-96F0-36A2ECC88BF8}"/>
              </a:ext>
            </a:extLst>
          </p:cNvPr>
          <p:cNvGrpSpPr/>
          <p:nvPr/>
        </p:nvGrpSpPr>
        <p:grpSpPr>
          <a:xfrm>
            <a:off x="1682430" y="4529709"/>
            <a:ext cx="7980390" cy="1854940"/>
            <a:chOff x="1682430" y="4529709"/>
            <a:chExt cx="7980390" cy="1854940"/>
          </a:xfrm>
        </p:grpSpPr>
        <p:sp>
          <p:nvSpPr>
            <p:cNvPr id="20" name="Right Arrow Callout 19">
              <a:extLst>
                <a:ext uri="{FF2B5EF4-FFF2-40B4-BE49-F238E27FC236}">
                  <a16:creationId xmlns:a16="http://schemas.microsoft.com/office/drawing/2014/main" id="{D4C1DCF8-7697-1543-9CBB-82B40CE2105E}"/>
                </a:ext>
              </a:extLst>
            </p:cNvPr>
            <p:cNvSpPr/>
            <p:nvPr/>
          </p:nvSpPr>
          <p:spPr>
            <a:xfrm>
              <a:off x="1682430" y="4529709"/>
              <a:ext cx="829483" cy="1854940"/>
            </a:xfrm>
            <a:prstGeom prst="rightArrowCallout">
              <a:avLst/>
            </a:prstGeom>
            <a:solidFill>
              <a:schemeClr val="accent4">
                <a:lumMod val="40000"/>
                <a:lumOff val="60000"/>
              </a:schemeClr>
            </a:solidFill>
            <a:ln>
              <a:solidFill>
                <a:schemeClr val="accent4"/>
              </a:solid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GB" sz="2400" b="1">
                  <a:solidFill>
                    <a:schemeClr val="bg1"/>
                  </a:solidFill>
                  <a:latin typeface="Tahoma" panose="020B0604030504040204" pitchFamily="34" charset="0"/>
                  <a:ea typeface="Tahoma" panose="020B0604030504040204" pitchFamily="34" charset="0"/>
                  <a:cs typeface="Tahoma" panose="020B0604030504040204" pitchFamily="34" charset="0"/>
                </a:rPr>
                <a:t>Year 3</a:t>
              </a:r>
            </a:p>
          </p:txBody>
        </p:sp>
        <p:sp>
          <p:nvSpPr>
            <p:cNvPr id="26" name="Rectangle 25">
              <a:extLst>
                <a:ext uri="{FF2B5EF4-FFF2-40B4-BE49-F238E27FC236}">
                  <a16:creationId xmlns:a16="http://schemas.microsoft.com/office/drawing/2014/main" id="{A2E11E2D-585B-1947-AE24-A19ABFB5F57F}"/>
                </a:ext>
              </a:extLst>
            </p:cNvPr>
            <p:cNvSpPr/>
            <p:nvPr/>
          </p:nvSpPr>
          <p:spPr>
            <a:xfrm>
              <a:off x="2748281" y="4530589"/>
              <a:ext cx="6914539" cy="307777"/>
            </a:xfrm>
            <a:prstGeom prst="rect">
              <a:avLst/>
            </a:prstGeom>
            <a:solidFill>
              <a:schemeClr val="accent3"/>
            </a:solidFill>
            <a:ln>
              <a:solidFill>
                <a:schemeClr val="accent1"/>
              </a:solidFill>
            </a:ln>
          </p:spPr>
          <p:txBody>
            <a:bodyPr wrap="square">
              <a:spAutoFit/>
            </a:bodyPr>
            <a:lstStyle/>
            <a:p>
              <a:r>
                <a:rPr lang="en-GB" sz="1400" i="1">
                  <a:latin typeface="Tahoma" panose="020B0604030504040204" pitchFamily="34" charset="0"/>
                  <a:ea typeface="Tahoma" panose="020B0604030504040204" pitchFamily="34" charset="0"/>
                  <a:cs typeface="Tahoma" panose="020B0604030504040204" pitchFamily="34" charset="0"/>
                </a:rPr>
                <a:t>Professional application of knowledge</a:t>
              </a:r>
              <a:endParaRPr lang="en-GB" sz="1400" i="1"/>
            </a:p>
          </p:txBody>
        </p:sp>
      </p:grpSp>
      <p:sp>
        <p:nvSpPr>
          <p:cNvPr id="27" name="Rectangle 26">
            <a:extLst>
              <a:ext uri="{FF2B5EF4-FFF2-40B4-BE49-F238E27FC236}">
                <a16:creationId xmlns:a16="http://schemas.microsoft.com/office/drawing/2014/main" id="{11DF1D2A-C62C-6B46-A8F5-817DEA00E636}"/>
              </a:ext>
            </a:extLst>
          </p:cNvPr>
          <p:cNvSpPr/>
          <p:nvPr/>
        </p:nvSpPr>
        <p:spPr>
          <a:xfrm>
            <a:off x="1676143" y="6472340"/>
            <a:ext cx="7954255" cy="307777"/>
          </a:xfrm>
          <a:prstGeom prst="rect">
            <a:avLst/>
          </a:prstGeom>
          <a:solidFill>
            <a:schemeClr val="accent3"/>
          </a:solidFill>
          <a:ln>
            <a:solidFill>
              <a:schemeClr val="accent1"/>
            </a:solidFill>
          </a:ln>
        </p:spPr>
        <p:txBody>
          <a:bodyPr wrap="square">
            <a:spAutoFit/>
          </a:bodyPr>
          <a:lstStyle/>
          <a:p>
            <a:r>
              <a:rPr lang="en-GB" sz="1400" i="1">
                <a:latin typeface="Tahoma" panose="020B0604030504040204" pitchFamily="34" charset="0"/>
                <a:ea typeface="Tahoma" panose="020B0604030504040204" pitchFamily="34" charset="0"/>
                <a:cs typeface="Tahoma" panose="020B0604030504040204" pitchFamily="34" charset="0"/>
              </a:rPr>
              <a:t>Year 4 End point assessment: portfolio of autonomous projects, practical, interview (10 credits) </a:t>
            </a:r>
            <a:endParaRPr lang="en-GB" sz="1400" i="1"/>
          </a:p>
        </p:txBody>
      </p:sp>
    </p:spTree>
    <p:extLst>
      <p:ext uri="{BB962C8B-B14F-4D97-AF65-F5344CB8AC3E}">
        <p14:creationId xmlns:p14="http://schemas.microsoft.com/office/powerpoint/2010/main" val="3514905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500"/>
                                        <p:tgtEl>
                                          <p:spTgt spid="2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fade">
                                      <p:cBhvr>
                                        <p:cTn id="37" dur="500"/>
                                        <p:tgtEl>
                                          <p:spTgt spid="3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fade">
                                      <p:cBhvr>
                                        <p:cTn id="42" dur="5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fade">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fade">
                                      <p:cBhvr>
                                        <p:cTn id="5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6" grpId="0" animBg="1"/>
      <p:bldP spid="23" grpId="0" animBg="1"/>
      <p:bldP spid="2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2FA87F-8CC2-C049-8F2B-18316DC36C64}"/>
              </a:ext>
            </a:extLst>
          </p:cNvPr>
          <p:cNvSpPr/>
          <p:nvPr/>
        </p:nvSpPr>
        <p:spPr>
          <a:xfrm>
            <a:off x="1524000" y="163220"/>
            <a:ext cx="2724400"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block release weeks</a:t>
            </a:r>
            <a:r>
              <a:rPr lang="en-GB" sz="3200" b="1" baseline="30000" dirty="0">
                <a:solidFill>
                  <a:schemeClr val="bg1">
                    <a:lumMod val="50000"/>
                  </a:schemeClr>
                </a:solidFill>
                <a:latin typeface="Helvetica "/>
                <a:cs typeface="Gotham Book" pitchFamily="50" charset="0"/>
              </a:rPr>
              <a:t>&gt;</a:t>
            </a:r>
            <a:endParaRPr lang="en-US" sz="3200" dirty="0"/>
          </a:p>
        </p:txBody>
      </p:sp>
      <p:graphicFrame>
        <p:nvGraphicFramePr>
          <p:cNvPr id="8" name="Table 7">
            <a:extLst>
              <a:ext uri="{FF2B5EF4-FFF2-40B4-BE49-F238E27FC236}">
                <a16:creationId xmlns:a16="http://schemas.microsoft.com/office/drawing/2014/main" id="{6EDAA31B-F8C2-A94A-AF57-015F4A5DEFE6}"/>
              </a:ext>
            </a:extLst>
          </p:cNvPr>
          <p:cNvGraphicFramePr>
            <a:graphicFrameLocks noGrp="1"/>
          </p:cNvGraphicFramePr>
          <p:nvPr>
            <p:extLst>
              <p:ext uri="{D42A27DB-BD31-4B8C-83A1-F6EECF244321}">
                <p14:modId xmlns:p14="http://schemas.microsoft.com/office/powerpoint/2010/main" val="531097696"/>
              </p:ext>
            </p:extLst>
          </p:nvPr>
        </p:nvGraphicFramePr>
        <p:xfrm>
          <a:off x="829876" y="1611014"/>
          <a:ext cx="9730109" cy="3235960"/>
        </p:xfrm>
        <a:graphic>
          <a:graphicData uri="http://schemas.openxmlformats.org/drawingml/2006/table">
            <a:tbl>
              <a:tblPr firstRow="1" bandRow="1">
                <a:tableStyleId>{5C22544A-7EE6-4342-B048-85BDC9FD1C3A}</a:tableStyleId>
              </a:tblPr>
              <a:tblGrid>
                <a:gridCol w="1221761">
                  <a:extLst>
                    <a:ext uri="{9D8B030D-6E8A-4147-A177-3AD203B41FA5}">
                      <a16:colId xmlns:a16="http://schemas.microsoft.com/office/drawing/2014/main" val="1419191508"/>
                    </a:ext>
                  </a:extLst>
                </a:gridCol>
                <a:gridCol w="709029">
                  <a:extLst>
                    <a:ext uri="{9D8B030D-6E8A-4147-A177-3AD203B41FA5}">
                      <a16:colId xmlns:a16="http://schemas.microsoft.com/office/drawing/2014/main" val="1017511522"/>
                    </a:ext>
                  </a:extLst>
                </a:gridCol>
                <a:gridCol w="709029">
                  <a:extLst>
                    <a:ext uri="{9D8B030D-6E8A-4147-A177-3AD203B41FA5}">
                      <a16:colId xmlns:a16="http://schemas.microsoft.com/office/drawing/2014/main" val="1788116558"/>
                    </a:ext>
                  </a:extLst>
                </a:gridCol>
                <a:gridCol w="709029">
                  <a:extLst>
                    <a:ext uri="{9D8B030D-6E8A-4147-A177-3AD203B41FA5}">
                      <a16:colId xmlns:a16="http://schemas.microsoft.com/office/drawing/2014/main" val="3271658091"/>
                    </a:ext>
                  </a:extLst>
                </a:gridCol>
                <a:gridCol w="709029">
                  <a:extLst>
                    <a:ext uri="{9D8B030D-6E8A-4147-A177-3AD203B41FA5}">
                      <a16:colId xmlns:a16="http://schemas.microsoft.com/office/drawing/2014/main" val="1436920831"/>
                    </a:ext>
                  </a:extLst>
                </a:gridCol>
                <a:gridCol w="709029">
                  <a:extLst>
                    <a:ext uri="{9D8B030D-6E8A-4147-A177-3AD203B41FA5}">
                      <a16:colId xmlns:a16="http://schemas.microsoft.com/office/drawing/2014/main" val="1792929072"/>
                    </a:ext>
                  </a:extLst>
                </a:gridCol>
                <a:gridCol w="709029">
                  <a:extLst>
                    <a:ext uri="{9D8B030D-6E8A-4147-A177-3AD203B41FA5}">
                      <a16:colId xmlns:a16="http://schemas.microsoft.com/office/drawing/2014/main" val="189277626"/>
                    </a:ext>
                  </a:extLst>
                </a:gridCol>
                <a:gridCol w="709029">
                  <a:extLst>
                    <a:ext uri="{9D8B030D-6E8A-4147-A177-3AD203B41FA5}">
                      <a16:colId xmlns:a16="http://schemas.microsoft.com/office/drawing/2014/main" val="2413498942"/>
                    </a:ext>
                  </a:extLst>
                </a:gridCol>
                <a:gridCol w="709029">
                  <a:extLst>
                    <a:ext uri="{9D8B030D-6E8A-4147-A177-3AD203B41FA5}">
                      <a16:colId xmlns:a16="http://schemas.microsoft.com/office/drawing/2014/main" val="773670594"/>
                    </a:ext>
                  </a:extLst>
                </a:gridCol>
                <a:gridCol w="709029">
                  <a:extLst>
                    <a:ext uri="{9D8B030D-6E8A-4147-A177-3AD203B41FA5}">
                      <a16:colId xmlns:a16="http://schemas.microsoft.com/office/drawing/2014/main" val="2694538013"/>
                    </a:ext>
                  </a:extLst>
                </a:gridCol>
                <a:gridCol w="709029">
                  <a:extLst>
                    <a:ext uri="{9D8B030D-6E8A-4147-A177-3AD203B41FA5}">
                      <a16:colId xmlns:a16="http://schemas.microsoft.com/office/drawing/2014/main" val="84537755"/>
                    </a:ext>
                  </a:extLst>
                </a:gridCol>
                <a:gridCol w="709029">
                  <a:extLst>
                    <a:ext uri="{9D8B030D-6E8A-4147-A177-3AD203B41FA5}">
                      <a16:colId xmlns:a16="http://schemas.microsoft.com/office/drawing/2014/main" val="1742005695"/>
                    </a:ext>
                  </a:extLst>
                </a:gridCol>
                <a:gridCol w="709029">
                  <a:extLst>
                    <a:ext uri="{9D8B030D-6E8A-4147-A177-3AD203B41FA5}">
                      <a16:colId xmlns:a16="http://schemas.microsoft.com/office/drawing/2014/main" val="781130013"/>
                    </a:ext>
                  </a:extLst>
                </a:gridCol>
              </a:tblGrid>
              <a:tr h="640080">
                <a:tc>
                  <a:txBody>
                    <a:bodyPr/>
                    <a:lstStyle/>
                    <a:p>
                      <a:r>
                        <a:rPr lang="en-US" dirty="0"/>
                        <a:t>Module</a:t>
                      </a:r>
                    </a:p>
                  </a:txBody>
                  <a:tcPr/>
                </a:tc>
                <a:tc>
                  <a:txBody>
                    <a:bodyPr/>
                    <a:lstStyle/>
                    <a:p>
                      <a:r>
                        <a:rPr lang="en-US" dirty="0"/>
                        <a:t>Sep</a:t>
                      </a:r>
                    </a:p>
                  </a:txBody>
                  <a:tcPr/>
                </a:tc>
                <a:tc>
                  <a:txBody>
                    <a:bodyPr/>
                    <a:lstStyle/>
                    <a:p>
                      <a:r>
                        <a:rPr lang="en-US" dirty="0"/>
                        <a:t>Oct</a:t>
                      </a:r>
                    </a:p>
                  </a:txBody>
                  <a:tcPr/>
                </a:tc>
                <a:tc>
                  <a:txBody>
                    <a:bodyPr/>
                    <a:lstStyle/>
                    <a:p>
                      <a:r>
                        <a:rPr lang="en-US" dirty="0"/>
                        <a:t>Nov</a:t>
                      </a:r>
                    </a:p>
                  </a:txBody>
                  <a:tcPr/>
                </a:tc>
                <a:tc>
                  <a:txBody>
                    <a:bodyPr/>
                    <a:lstStyle/>
                    <a:p>
                      <a:r>
                        <a:rPr lang="en-US" dirty="0"/>
                        <a:t>Dec</a:t>
                      </a:r>
                    </a:p>
                  </a:txBody>
                  <a:tcPr/>
                </a:tc>
                <a:tc>
                  <a:txBody>
                    <a:bodyPr/>
                    <a:lstStyle/>
                    <a:p>
                      <a:r>
                        <a:rPr lang="en-US" dirty="0"/>
                        <a:t>Jan</a:t>
                      </a:r>
                    </a:p>
                  </a:txBody>
                  <a:tcPr/>
                </a:tc>
                <a:tc>
                  <a:txBody>
                    <a:bodyPr/>
                    <a:lstStyle/>
                    <a:p>
                      <a:r>
                        <a:rPr lang="en-US" dirty="0"/>
                        <a:t>Feb</a:t>
                      </a:r>
                    </a:p>
                  </a:txBody>
                  <a:tcPr/>
                </a:tc>
                <a:tc>
                  <a:txBody>
                    <a:bodyPr/>
                    <a:lstStyle/>
                    <a:p>
                      <a:r>
                        <a:rPr lang="en-US" dirty="0"/>
                        <a:t>Mar</a:t>
                      </a:r>
                    </a:p>
                  </a:txBody>
                  <a:tcPr/>
                </a:tc>
                <a:tc>
                  <a:txBody>
                    <a:bodyPr/>
                    <a:lstStyle/>
                    <a:p>
                      <a:r>
                        <a:rPr lang="en-US" dirty="0"/>
                        <a:t>Apr</a:t>
                      </a:r>
                    </a:p>
                  </a:txBody>
                  <a:tcPr/>
                </a:tc>
                <a:tc>
                  <a:txBody>
                    <a:bodyPr/>
                    <a:lstStyle/>
                    <a:p>
                      <a:r>
                        <a:rPr lang="en-US" dirty="0"/>
                        <a:t>May</a:t>
                      </a:r>
                    </a:p>
                  </a:txBody>
                  <a:tcPr/>
                </a:tc>
                <a:tc>
                  <a:txBody>
                    <a:bodyPr/>
                    <a:lstStyle/>
                    <a:p>
                      <a:r>
                        <a:rPr lang="en-US" dirty="0"/>
                        <a:t>Jun</a:t>
                      </a:r>
                    </a:p>
                  </a:txBody>
                  <a:tcPr/>
                </a:tc>
                <a:tc>
                  <a:txBody>
                    <a:bodyPr/>
                    <a:lstStyle/>
                    <a:p>
                      <a:r>
                        <a:rPr lang="en-US" dirty="0"/>
                        <a:t>Jul</a:t>
                      </a:r>
                    </a:p>
                  </a:txBody>
                  <a:tcPr/>
                </a:tc>
                <a:tc>
                  <a:txBody>
                    <a:bodyPr/>
                    <a:lstStyle/>
                    <a:p>
                      <a:r>
                        <a:rPr lang="en-US" dirty="0"/>
                        <a:t>Aug</a:t>
                      </a:r>
                    </a:p>
                  </a:txBody>
                  <a:tcPr/>
                </a:tc>
                <a:extLst>
                  <a:ext uri="{0D108BD9-81ED-4DB2-BD59-A6C34878D82A}">
                    <a16:rowId xmlns:a16="http://schemas.microsoft.com/office/drawing/2014/main" val="406231638"/>
                  </a:ext>
                </a:extLst>
              </a:tr>
              <a:tr h="370840">
                <a:tc>
                  <a:txBody>
                    <a:bodyPr/>
                    <a:lstStyle/>
                    <a:p>
                      <a:r>
                        <a:rPr lang="en-US" dirty="0"/>
                        <a:t>1 OS</a:t>
                      </a:r>
                    </a:p>
                  </a:txBody>
                  <a:tcPr/>
                </a:tc>
                <a:tc>
                  <a:txBody>
                    <a:bodyPr/>
                    <a:lstStyle/>
                    <a:p>
                      <a:r>
                        <a:rPr lang="en-US" dirty="0"/>
                        <a:t>2</a:t>
                      </a:r>
                    </a:p>
                  </a:txBody>
                  <a:tcPr/>
                </a:tc>
                <a:tc>
                  <a:txBody>
                    <a:bodyPr/>
                    <a:lstStyle/>
                    <a:p>
                      <a:r>
                        <a:rPr lang="en-US" dirty="0"/>
                        <a:t>1</a:t>
                      </a:r>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442981206"/>
                  </a:ext>
                </a:extLst>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566147056"/>
                  </a:ext>
                </a:extLst>
              </a:tr>
              <a:tr h="370840">
                <a:tc>
                  <a:txBody>
                    <a:bodyPr/>
                    <a:lstStyle/>
                    <a:p>
                      <a:r>
                        <a:rPr lang="en-US" dirty="0"/>
                        <a:t>2 Network</a:t>
                      </a:r>
                    </a:p>
                  </a:txBody>
                  <a:tcPr/>
                </a:tc>
                <a:tc>
                  <a:txBody>
                    <a:bodyPr/>
                    <a:lstStyle/>
                    <a:p>
                      <a:endParaRPr lang="en-US"/>
                    </a:p>
                  </a:txBody>
                  <a:tcPr/>
                </a:tc>
                <a:tc>
                  <a:txBody>
                    <a:bodyPr/>
                    <a:lstStyle/>
                    <a:p>
                      <a:endParaRPr lang="en-US"/>
                    </a:p>
                  </a:txBody>
                  <a:tcPr/>
                </a:tc>
                <a:tc>
                  <a:txBody>
                    <a:bodyPr/>
                    <a:lstStyle/>
                    <a:p>
                      <a:r>
                        <a:rPr lang="en-US" dirty="0"/>
                        <a:t>1</a:t>
                      </a:r>
                    </a:p>
                  </a:txBody>
                  <a:tcPr/>
                </a:tc>
                <a:tc>
                  <a:txBody>
                    <a:bodyPr/>
                    <a:lstStyle/>
                    <a:p>
                      <a:r>
                        <a:rPr lang="en-US" dirty="0"/>
                        <a:t>1</a:t>
                      </a:r>
                    </a:p>
                  </a:txBody>
                  <a:tcPr/>
                </a:tc>
                <a:tc>
                  <a:txBody>
                    <a:bodyPr/>
                    <a:lstStyle/>
                    <a:p>
                      <a:r>
                        <a:rPr lang="en-US" dirty="0"/>
                        <a:t>1</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92287850"/>
                  </a:ext>
                </a:extLst>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463856207"/>
                  </a:ext>
                </a:extLst>
              </a:tr>
              <a:tr h="370840">
                <a:tc>
                  <a:txBody>
                    <a:bodyPr/>
                    <a:lstStyle/>
                    <a:p>
                      <a:r>
                        <a:rPr lang="en-US" dirty="0"/>
                        <a:t>3 S/W</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r>
                        <a:rPr lang="en-US" dirty="0"/>
                        <a:t>1</a:t>
                      </a:r>
                    </a:p>
                  </a:txBody>
                  <a:tcPr/>
                </a:tc>
                <a:tc>
                  <a:txBody>
                    <a:bodyPr/>
                    <a:lstStyle/>
                    <a:p>
                      <a:r>
                        <a:rPr lang="en-US" dirty="0"/>
                        <a:t>1</a:t>
                      </a:r>
                    </a:p>
                  </a:txBody>
                  <a:tcPr/>
                </a:tc>
                <a:tc>
                  <a:txBody>
                    <a:bodyPr/>
                    <a:lstStyle/>
                    <a:p>
                      <a:r>
                        <a:rPr lang="en-US" dirty="0"/>
                        <a:t>1</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361735429"/>
                  </a:ext>
                </a:extLst>
              </a:tr>
              <a:tr h="37084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383972103"/>
                  </a:ext>
                </a:extLst>
              </a:tr>
              <a:tr h="370840">
                <a:tc>
                  <a:txBody>
                    <a:bodyPr/>
                    <a:lstStyle/>
                    <a:p>
                      <a:r>
                        <a:rPr lang="en-US" dirty="0"/>
                        <a:t>4 Threats</a:t>
                      </a:r>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r>
                        <a:rPr lang="en-US" dirty="0"/>
                        <a:t>1</a:t>
                      </a:r>
                    </a:p>
                  </a:txBody>
                  <a:tcPr/>
                </a:tc>
                <a:tc>
                  <a:txBody>
                    <a:bodyPr/>
                    <a:lstStyle/>
                    <a:p>
                      <a:r>
                        <a:rPr lang="en-US" dirty="0"/>
                        <a:t>2</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241049063"/>
                  </a:ext>
                </a:extLst>
              </a:tr>
            </a:tbl>
          </a:graphicData>
        </a:graphic>
      </p:graphicFrame>
      <p:sp>
        <p:nvSpPr>
          <p:cNvPr id="2" name="TextBox 1">
            <a:extLst>
              <a:ext uri="{FF2B5EF4-FFF2-40B4-BE49-F238E27FC236}">
                <a16:creationId xmlns:a16="http://schemas.microsoft.com/office/drawing/2014/main" id="{862B9C5C-F728-314F-B3F0-81E47522113A}"/>
              </a:ext>
            </a:extLst>
          </p:cNvPr>
          <p:cNvSpPr txBox="1"/>
          <p:nvPr/>
        </p:nvSpPr>
        <p:spPr>
          <a:xfrm>
            <a:off x="829876" y="5340661"/>
            <a:ext cx="4419600" cy="369332"/>
          </a:xfrm>
          <a:prstGeom prst="rect">
            <a:avLst/>
          </a:prstGeom>
          <a:noFill/>
        </p:spPr>
        <p:txBody>
          <a:bodyPr wrap="square" rtlCol="0">
            <a:spAutoFit/>
          </a:bodyPr>
          <a:lstStyle/>
          <a:p>
            <a:r>
              <a:rPr lang="en-US" dirty="0"/>
              <a:t>Actual dates are on the wiki</a:t>
            </a:r>
          </a:p>
        </p:txBody>
      </p:sp>
    </p:spTree>
    <p:extLst>
      <p:ext uri="{BB962C8B-B14F-4D97-AF65-F5344CB8AC3E}">
        <p14:creationId xmlns:p14="http://schemas.microsoft.com/office/powerpoint/2010/main" val="2433027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2C3D4A-6625-5C4F-846C-CC5EDD751D62}"/>
              </a:ext>
            </a:extLst>
          </p:cNvPr>
          <p:cNvSpPr/>
          <p:nvPr/>
        </p:nvSpPr>
        <p:spPr>
          <a:xfrm>
            <a:off x="1524000" y="163220"/>
            <a:ext cx="3430747"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block release – typical day</a:t>
            </a:r>
            <a:r>
              <a:rPr lang="en-GB" sz="3200" b="1" baseline="30000" dirty="0">
                <a:solidFill>
                  <a:schemeClr val="bg1">
                    <a:lumMod val="50000"/>
                  </a:schemeClr>
                </a:solidFill>
                <a:latin typeface="Helvetica "/>
                <a:cs typeface="Gotham Book" pitchFamily="50" charset="0"/>
              </a:rPr>
              <a:t>&gt;</a:t>
            </a:r>
            <a:endParaRPr lang="en-US" sz="3200" dirty="0"/>
          </a:p>
        </p:txBody>
      </p:sp>
      <p:graphicFrame>
        <p:nvGraphicFramePr>
          <p:cNvPr id="2" name="Table 1">
            <a:extLst>
              <a:ext uri="{FF2B5EF4-FFF2-40B4-BE49-F238E27FC236}">
                <a16:creationId xmlns:a16="http://schemas.microsoft.com/office/drawing/2014/main" id="{8058AE1B-5667-E440-ADFD-BE9DD888D1F7}"/>
              </a:ext>
            </a:extLst>
          </p:cNvPr>
          <p:cNvGraphicFramePr>
            <a:graphicFrameLocks noGrp="1"/>
          </p:cNvGraphicFramePr>
          <p:nvPr>
            <p:extLst>
              <p:ext uri="{D42A27DB-BD31-4B8C-83A1-F6EECF244321}">
                <p14:modId xmlns:p14="http://schemas.microsoft.com/office/powerpoint/2010/main" val="133026919"/>
              </p:ext>
            </p:extLst>
          </p:nvPr>
        </p:nvGraphicFramePr>
        <p:xfrm>
          <a:off x="1663167" y="1395861"/>
          <a:ext cx="8127999" cy="33375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136592182"/>
                    </a:ext>
                  </a:extLst>
                </a:gridCol>
                <a:gridCol w="2709333">
                  <a:extLst>
                    <a:ext uri="{9D8B030D-6E8A-4147-A177-3AD203B41FA5}">
                      <a16:colId xmlns:a16="http://schemas.microsoft.com/office/drawing/2014/main" val="2176288354"/>
                    </a:ext>
                  </a:extLst>
                </a:gridCol>
                <a:gridCol w="2709333">
                  <a:extLst>
                    <a:ext uri="{9D8B030D-6E8A-4147-A177-3AD203B41FA5}">
                      <a16:colId xmlns:a16="http://schemas.microsoft.com/office/drawing/2014/main" val="4198859229"/>
                    </a:ext>
                  </a:extLst>
                </a:gridCol>
              </a:tblGrid>
              <a:tr h="370840">
                <a:tc>
                  <a:txBody>
                    <a:bodyPr/>
                    <a:lstStyle/>
                    <a:p>
                      <a:r>
                        <a:rPr lang="en-US" dirty="0"/>
                        <a:t>Time</a:t>
                      </a:r>
                    </a:p>
                  </a:txBody>
                  <a:tcPr/>
                </a:tc>
                <a:tc>
                  <a:txBody>
                    <a:bodyPr/>
                    <a:lstStyle/>
                    <a:p>
                      <a:r>
                        <a:rPr lang="en-US" dirty="0"/>
                        <a:t>Duration (hours)</a:t>
                      </a:r>
                    </a:p>
                  </a:txBody>
                  <a:tcPr/>
                </a:tc>
                <a:tc>
                  <a:txBody>
                    <a:bodyPr/>
                    <a:lstStyle/>
                    <a:p>
                      <a:r>
                        <a:rPr lang="en-US" dirty="0"/>
                        <a:t>Activity</a:t>
                      </a:r>
                    </a:p>
                  </a:txBody>
                  <a:tcPr/>
                </a:tc>
                <a:extLst>
                  <a:ext uri="{0D108BD9-81ED-4DB2-BD59-A6C34878D82A}">
                    <a16:rowId xmlns:a16="http://schemas.microsoft.com/office/drawing/2014/main" val="3051137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Morning</a:t>
                      </a:r>
                    </a:p>
                  </a:txBody>
                  <a:tcPr/>
                </a:tc>
                <a:tc>
                  <a:txBody>
                    <a:bodyPr/>
                    <a:lstStyle/>
                    <a:p>
                      <a:r>
                        <a:rPr lang="en-US" dirty="0"/>
                        <a:t>0.25</a:t>
                      </a:r>
                    </a:p>
                  </a:txBody>
                  <a:tcPr/>
                </a:tc>
                <a:tc>
                  <a:txBody>
                    <a:bodyPr/>
                    <a:lstStyle/>
                    <a:p>
                      <a:r>
                        <a:rPr lang="en-US" dirty="0"/>
                        <a:t>Recap/quiz</a:t>
                      </a:r>
                    </a:p>
                  </a:txBody>
                  <a:tcPr/>
                </a:tc>
                <a:extLst>
                  <a:ext uri="{0D108BD9-81ED-4DB2-BD59-A6C34878D82A}">
                    <a16:rowId xmlns:a16="http://schemas.microsoft.com/office/drawing/2014/main" val="1109465137"/>
                  </a:ext>
                </a:extLst>
              </a:tr>
              <a:tr h="370840">
                <a:tc>
                  <a:txBody>
                    <a:bodyPr/>
                    <a:lstStyle/>
                    <a:p>
                      <a:endParaRPr lang="en-US" dirty="0"/>
                    </a:p>
                  </a:txBody>
                  <a:tcPr/>
                </a:tc>
                <a:tc>
                  <a:txBody>
                    <a:bodyPr/>
                    <a:lstStyle/>
                    <a:p>
                      <a:r>
                        <a:rPr lang="en-US" dirty="0"/>
                        <a:t>1</a:t>
                      </a:r>
                    </a:p>
                  </a:txBody>
                  <a:tcPr/>
                </a:tc>
                <a:tc>
                  <a:txBody>
                    <a:bodyPr/>
                    <a:lstStyle/>
                    <a:p>
                      <a:r>
                        <a:rPr lang="en-US" dirty="0"/>
                        <a:t>Presentation</a:t>
                      </a:r>
                    </a:p>
                  </a:txBody>
                  <a:tcPr/>
                </a:tc>
                <a:extLst>
                  <a:ext uri="{0D108BD9-81ED-4DB2-BD59-A6C34878D82A}">
                    <a16:rowId xmlns:a16="http://schemas.microsoft.com/office/drawing/2014/main" val="1249797144"/>
                  </a:ext>
                </a:extLst>
              </a:tr>
              <a:tr h="370840">
                <a:tc>
                  <a:txBody>
                    <a:bodyPr/>
                    <a:lstStyle/>
                    <a:p>
                      <a:endParaRPr lang="en-US" dirty="0"/>
                    </a:p>
                  </a:txBody>
                  <a:tcPr/>
                </a:tc>
                <a:tc>
                  <a:txBody>
                    <a:bodyPr/>
                    <a:lstStyle/>
                    <a:p>
                      <a:r>
                        <a:rPr lang="en-US" dirty="0"/>
                        <a:t>1.25</a:t>
                      </a:r>
                    </a:p>
                  </a:txBody>
                  <a:tcPr/>
                </a:tc>
                <a:tc>
                  <a:txBody>
                    <a:bodyPr/>
                    <a:lstStyle/>
                    <a:p>
                      <a:r>
                        <a:rPr lang="en-US" dirty="0"/>
                        <a:t>Research tasks</a:t>
                      </a:r>
                    </a:p>
                  </a:txBody>
                  <a:tcPr/>
                </a:tc>
                <a:extLst>
                  <a:ext uri="{0D108BD9-81ED-4DB2-BD59-A6C34878D82A}">
                    <a16:rowId xmlns:a16="http://schemas.microsoft.com/office/drawing/2014/main" val="3452628438"/>
                  </a:ext>
                </a:extLst>
              </a:tr>
              <a:tr h="370840">
                <a:tc>
                  <a:txBody>
                    <a:bodyPr/>
                    <a:lstStyle/>
                    <a:p>
                      <a:endParaRPr lang="en-US" dirty="0"/>
                    </a:p>
                  </a:txBody>
                  <a:tcPr/>
                </a:tc>
                <a:tc>
                  <a:txBody>
                    <a:bodyPr/>
                    <a:lstStyle/>
                    <a:p>
                      <a:r>
                        <a:rPr lang="en-US" dirty="0"/>
                        <a:t>0.5</a:t>
                      </a:r>
                    </a:p>
                  </a:txBody>
                  <a:tcPr/>
                </a:tc>
                <a:tc>
                  <a:txBody>
                    <a:bodyPr/>
                    <a:lstStyle/>
                    <a:p>
                      <a:r>
                        <a:rPr lang="en-US" dirty="0"/>
                        <a:t>Discussion</a:t>
                      </a:r>
                    </a:p>
                  </a:txBody>
                  <a:tcPr/>
                </a:tc>
                <a:extLst>
                  <a:ext uri="{0D108BD9-81ED-4DB2-BD59-A6C34878D82A}">
                    <a16:rowId xmlns:a16="http://schemas.microsoft.com/office/drawing/2014/main" val="2092324990"/>
                  </a:ext>
                </a:extLst>
              </a:tr>
              <a:tr h="370840">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545402617"/>
                  </a:ext>
                </a:extLst>
              </a:tr>
              <a:tr h="370840">
                <a:tc>
                  <a:txBody>
                    <a:bodyPr/>
                    <a:lstStyle/>
                    <a:p>
                      <a:r>
                        <a:rPr lang="en-US" dirty="0"/>
                        <a:t>Afternoon</a:t>
                      </a:r>
                    </a:p>
                  </a:txBody>
                  <a:tcPr/>
                </a:tc>
                <a:tc>
                  <a:txBody>
                    <a:bodyPr/>
                    <a:lstStyle/>
                    <a:p>
                      <a:r>
                        <a:rPr lang="en-US" dirty="0"/>
                        <a:t>1</a:t>
                      </a:r>
                    </a:p>
                  </a:txBody>
                  <a:tcPr/>
                </a:tc>
                <a:tc>
                  <a:txBody>
                    <a:bodyPr/>
                    <a:lstStyle/>
                    <a:p>
                      <a:r>
                        <a:rPr lang="en-US" dirty="0"/>
                        <a:t>Presentation</a:t>
                      </a:r>
                    </a:p>
                  </a:txBody>
                  <a:tcPr/>
                </a:tc>
                <a:extLst>
                  <a:ext uri="{0D108BD9-81ED-4DB2-BD59-A6C34878D82A}">
                    <a16:rowId xmlns:a16="http://schemas.microsoft.com/office/drawing/2014/main" val="4000802524"/>
                  </a:ext>
                </a:extLst>
              </a:tr>
              <a:tr h="370840">
                <a:tc>
                  <a:txBody>
                    <a:bodyPr/>
                    <a:lstStyle/>
                    <a:p>
                      <a:endParaRPr lang="en-US" dirty="0"/>
                    </a:p>
                  </a:txBody>
                  <a:tcPr/>
                </a:tc>
                <a:tc>
                  <a:txBody>
                    <a:bodyPr/>
                    <a:lstStyle/>
                    <a:p>
                      <a:r>
                        <a:rPr lang="en-US" dirty="0"/>
                        <a:t>1.5</a:t>
                      </a:r>
                    </a:p>
                  </a:txBody>
                  <a:tcPr/>
                </a:tc>
                <a:tc>
                  <a:txBody>
                    <a:bodyPr/>
                    <a:lstStyle/>
                    <a:p>
                      <a:r>
                        <a:rPr lang="en-US" dirty="0"/>
                        <a:t>Practical</a:t>
                      </a:r>
                    </a:p>
                  </a:txBody>
                  <a:tcPr/>
                </a:tc>
                <a:extLst>
                  <a:ext uri="{0D108BD9-81ED-4DB2-BD59-A6C34878D82A}">
                    <a16:rowId xmlns:a16="http://schemas.microsoft.com/office/drawing/2014/main" val="3698772170"/>
                  </a:ext>
                </a:extLst>
              </a:tr>
              <a:tr h="370840">
                <a:tc>
                  <a:txBody>
                    <a:bodyPr/>
                    <a:lstStyle/>
                    <a:p>
                      <a:endParaRPr lang="en-US" dirty="0"/>
                    </a:p>
                  </a:txBody>
                  <a:tcPr/>
                </a:tc>
                <a:tc>
                  <a:txBody>
                    <a:bodyPr/>
                    <a:lstStyle/>
                    <a:p>
                      <a:r>
                        <a:rPr lang="en-US" dirty="0"/>
                        <a:t>0.5</a:t>
                      </a:r>
                    </a:p>
                  </a:txBody>
                  <a:tcPr/>
                </a:tc>
                <a:tc>
                  <a:txBody>
                    <a:bodyPr/>
                    <a:lstStyle/>
                    <a:p>
                      <a:r>
                        <a:rPr lang="en-US" dirty="0"/>
                        <a:t>Discussion</a:t>
                      </a:r>
                    </a:p>
                  </a:txBody>
                  <a:tcPr/>
                </a:tc>
                <a:extLst>
                  <a:ext uri="{0D108BD9-81ED-4DB2-BD59-A6C34878D82A}">
                    <a16:rowId xmlns:a16="http://schemas.microsoft.com/office/drawing/2014/main" val="3680992804"/>
                  </a:ext>
                </a:extLst>
              </a:tr>
            </a:tbl>
          </a:graphicData>
        </a:graphic>
      </p:graphicFrame>
    </p:spTree>
    <p:extLst>
      <p:ext uri="{BB962C8B-B14F-4D97-AF65-F5344CB8AC3E}">
        <p14:creationId xmlns:p14="http://schemas.microsoft.com/office/powerpoint/2010/main" val="274996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417AE7-4056-EE47-985A-6A2604CFFEAE}"/>
              </a:ext>
            </a:extLst>
          </p:cNvPr>
          <p:cNvSpPr>
            <a:spLocks noGrp="1"/>
          </p:cNvSpPr>
          <p:nvPr>
            <p:ph idx="1"/>
          </p:nvPr>
        </p:nvSpPr>
        <p:spPr>
          <a:xfrm>
            <a:off x="838200" y="957329"/>
            <a:ext cx="10515600" cy="4351338"/>
          </a:xfrm>
        </p:spPr>
        <p:txBody>
          <a:bodyPr/>
          <a:lstStyle/>
          <a:p>
            <a:r>
              <a:rPr lang="en-US" dirty="0"/>
              <a:t>Foundation material delivered in presentations</a:t>
            </a:r>
          </a:p>
          <a:p>
            <a:r>
              <a:rPr lang="en-US" dirty="0"/>
              <a:t>Additional material obtained via research tasks</a:t>
            </a:r>
          </a:p>
          <a:p>
            <a:r>
              <a:rPr lang="en-US" dirty="0"/>
              <a:t>Discussions to review task results and establish key points</a:t>
            </a:r>
          </a:p>
          <a:p>
            <a:r>
              <a:rPr lang="en-US" dirty="0"/>
              <a:t>Practical tasks to apply knowledge gained</a:t>
            </a:r>
          </a:p>
          <a:p>
            <a:r>
              <a:rPr lang="en-US" dirty="0"/>
              <a:t>Recap/quiz sessions to test recall </a:t>
            </a:r>
            <a:br>
              <a:rPr lang="en-US" dirty="0"/>
            </a:br>
            <a:endParaRPr lang="en-US" dirty="0"/>
          </a:p>
          <a:p>
            <a:r>
              <a:rPr lang="en-US" dirty="0"/>
              <a:t>Each week will be intensive</a:t>
            </a:r>
          </a:p>
          <a:p>
            <a:r>
              <a:rPr lang="en-US" dirty="0"/>
              <a:t>Active participation will be required in order to succeed in the assignments </a:t>
            </a:r>
          </a:p>
        </p:txBody>
      </p:sp>
      <p:sp>
        <p:nvSpPr>
          <p:cNvPr id="4" name="Rectangle 3">
            <a:extLst>
              <a:ext uri="{FF2B5EF4-FFF2-40B4-BE49-F238E27FC236}">
                <a16:creationId xmlns:a16="http://schemas.microsoft.com/office/drawing/2014/main" id="{7D3CEC35-7F80-8242-815C-295506DF092F}"/>
              </a:ext>
            </a:extLst>
          </p:cNvPr>
          <p:cNvSpPr/>
          <p:nvPr/>
        </p:nvSpPr>
        <p:spPr>
          <a:xfrm>
            <a:off x="1524000" y="163220"/>
            <a:ext cx="2129109"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module design</a:t>
            </a:r>
            <a:r>
              <a:rPr lang="en-GB" sz="3200" b="1" baseline="30000" dirty="0">
                <a:solidFill>
                  <a:schemeClr val="bg1">
                    <a:lumMod val="50000"/>
                  </a:schemeClr>
                </a:solidFill>
                <a:latin typeface="Helvetica "/>
                <a:cs typeface="Gotham Book" pitchFamily="50" charset="0"/>
              </a:rPr>
              <a:t>&gt;</a:t>
            </a:r>
            <a:endParaRPr lang="en-US" sz="3200" dirty="0"/>
          </a:p>
        </p:txBody>
      </p:sp>
    </p:spTree>
    <p:extLst>
      <p:ext uri="{BB962C8B-B14F-4D97-AF65-F5344CB8AC3E}">
        <p14:creationId xmlns:p14="http://schemas.microsoft.com/office/powerpoint/2010/main" val="964450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2C3D4A-6625-5C4F-846C-CC5EDD751D62}"/>
              </a:ext>
            </a:extLst>
          </p:cNvPr>
          <p:cNvSpPr/>
          <p:nvPr/>
        </p:nvSpPr>
        <p:spPr>
          <a:xfrm>
            <a:off x="1524000" y="163220"/>
            <a:ext cx="5241050" cy="584775"/>
          </a:xfrm>
          <a:prstGeom prst="rect">
            <a:avLst/>
          </a:prstGeom>
        </p:spPr>
        <p:txBody>
          <a:bodyPr wrap="none">
            <a:spAutoFit/>
          </a:bodyPr>
          <a:lstStyle/>
          <a:p>
            <a:r>
              <a:rPr lang="en-GB" sz="3200" b="1" baseline="30000" dirty="0">
                <a:solidFill>
                  <a:schemeClr val="bg1">
                    <a:lumMod val="50000"/>
                  </a:schemeClr>
                </a:solidFill>
                <a:latin typeface="Helvetica "/>
                <a:cs typeface="Gotham Book" pitchFamily="50" charset="0"/>
              </a:rPr>
              <a:t>&lt;</a:t>
            </a:r>
            <a:r>
              <a:rPr lang="en-GB" sz="3200" b="1" baseline="30000" dirty="0">
                <a:solidFill>
                  <a:srgbClr val="F1307C"/>
                </a:solidFill>
                <a:latin typeface="Helvetica "/>
                <a:cs typeface="Gotham Book" pitchFamily="50" charset="0"/>
              </a:rPr>
              <a:t>block release – OS &amp; Architecture example</a:t>
            </a:r>
            <a:r>
              <a:rPr lang="en-GB" sz="3200" b="1" baseline="30000" dirty="0">
                <a:solidFill>
                  <a:schemeClr val="bg1">
                    <a:lumMod val="50000"/>
                  </a:schemeClr>
                </a:solidFill>
                <a:latin typeface="Helvetica "/>
                <a:cs typeface="Gotham Book" pitchFamily="50" charset="0"/>
              </a:rPr>
              <a:t>&gt;</a:t>
            </a:r>
            <a:endParaRPr lang="en-US" sz="3200" dirty="0"/>
          </a:p>
        </p:txBody>
      </p:sp>
      <p:graphicFrame>
        <p:nvGraphicFramePr>
          <p:cNvPr id="5" name="Table 4">
            <a:extLst>
              <a:ext uri="{FF2B5EF4-FFF2-40B4-BE49-F238E27FC236}">
                <a16:creationId xmlns:a16="http://schemas.microsoft.com/office/drawing/2014/main" id="{B1AFB1DB-9298-114E-87EF-2850F7A92FED}"/>
              </a:ext>
            </a:extLst>
          </p:cNvPr>
          <p:cNvGraphicFramePr>
            <a:graphicFrameLocks noGrp="1"/>
          </p:cNvGraphicFramePr>
          <p:nvPr>
            <p:extLst>
              <p:ext uri="{D42A27DB-BD31-4B8C-83A1-F6EECF244321}">
                <p14:modId xmlns:p14="http://schemas.microsoft.com/office/powerpoint/2010/main" val="600555031"/>
              </p:ext>
            </p:extLst>
          </p:nvPr>
        </p:nvGraphicFramePr>
        <p:xfrm>
          <a:off x="1652067" y="747995"/>
          <a:ext cx="6062703" cy="5862866"/>
        </p:xfrm>
        <a:graphic>
          <a:graphicData uri="http://schemas.openxmlformats.org/drawingml/2006/table">
            <a:tbl>
              <a:tblPr/>
              <a:tblGrid>
                <a:gridCol w="733814">
                  <a:extLst>
                    <a:ext uri="{9D8B030D-6E8A-4147-A177-3AD203B41FA5}">
                      <a16:colId xmlns:a16="http://schemas.microsoft.com/office/drawing/2014/main" val="3375588781"/>
                    </a:ext>
                  </a:extLst>
                </a:gridCol>
                <a:gridCol w="1170609">
                  <a:extLst>
                    <a:ext uri="{9D8B030D-6E8A-4147-A177-3AD203B41FA5}">
                      <a16:colId xmlns:a16="http://schemas.microsoft.com/office/drawing/2014/main" val="3184998939"/>
                    </a:ext>
                  </a:extLst>
                </a:gridCol>
                <a:gridCol w="4158280">
                  <a:extLst>
                    <a:ext uri="{9D8B030D-6E8A-4147-A177-3AD203B41FA5}">
                      <a16:colId xmlns:a16="http://schemas.microsoft.com/office/drawing/2014/main" val="1611069220"/>
                    </a:ext>
                  </a:extLst>
                </a:gridCol>
              </a:tblGrid>
              <a:tr h="218446">
                <a:tc>
                  <a:txBody>
                    <a:bodyPr/>
                    <a:lstStyle/>
                    <a:p>
                      <a:pPr algn="l" fontAlgn="t"/>
                      <a:r>
                        <a:rPr lang="en-GB" sz="1400" b="1" dirty="0">
                          <a:effectLst/>
                        </a:rPr>
                        <a:t>Week</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a:txBody>
                    <a:bodyPr/>
                    <a:lstStyle/>
                    <a:p>
                      <a:pPr algn="l" fontAlgn="t"/>
                      <a:r>
                        <a:rPr lang="en-GB" sz="1400" b="1">
                          <a:effectLst/>
                        </a:rPr>
                        <a:t>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tc>
                  <a:txBody>
                    <a:bodyPr/>
                    <a:lstStyle/>
                    <a:p>
                      <a:pPr algn="l" fontAlgn="t"/>
                      <a:r>
                        <a:rPr lang="en-GB" sz="1400" b="1">
                          <a:effectLst/>
                        </a:rPr>
                        <a:t>Topic</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EEEEE"/>
                    </a:solidFill>
                  </a:tcPr>
                </a:tc>
                <a:extLst>
                  <a:ext uri="{0D108BD9-81ED-4DB2-BD59-A6C34878D82A}">
                    <a16:rowId xmlns:a16="http://schemas.microsoft.com/office/drawing/2014/main" val="2175688179"/>
                  </a:ext>
                </a:extLst>
              </a:tr>
              <a:tr h="218446">
                <a:tc>
                  <a:txBody>
                    <a:bodyPr/>
                    <a:lstStyle/>
                    <a:p>
                      <a:pPr fontAlgn="t"/>
                      <a:r>
                        <a:rPr lang="en-GB" sz="1400" dirty="0">
                          <a:effectLst/>
                        </a:rPr>
                        <a:t>1</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Monday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Module introduction</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916366437"/>
                  </a:ext>
                </a:extLst>
              </a:tr>
              <a:tr h="315047">
                <a:tc>
                  <a:txBody>
                    <a:bodyPr/>
                    <a:lstStyle/>
                    <a:p>
                      <a:pPr fontAlgn="t"/>
                      <a:endParaRPr lang="en-GB" sz="1400" dirty="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endParaRPr lang="en-GB" sz="1400" dirty="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Number systems</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353851915"/>
                  </a:ext>
                </a:extLst>
              </a:tr>
              <a:tr h="218446">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Tuesday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400" dirty="0">
                          <a:effectLst/>
                        </a:rPr>
                        <a:t>Digital logic</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237150498"/>
                  </a:ext>
                </a:extLst>
              </a:tr>
              <a:tr h="218446">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Representation of data </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329528949"/>
                  </a:ext>
                </a:extLst>
              </a:tr>
              <a:tr h="218446">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Wednesday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Computer architecture</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820589410"/>
                  </a:ext>
                </a:extLst>
              </a:tr>
              <a:tr h="231171">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Thursday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Memory systems and storage architecture</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487487677"/>
                  </a:ext>
                </a:extLst>
              </a:tr>
              <a:tr h="218446">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Friday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I/O systems</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836953237"/>
                  </a:ext>
                </a:extLst>
              </a:tr>
              <a:tr h="218446">
                <a:tc gridSpan="3">
                  <a:txBody>
                    <a:bodyPr/>
                    <a:lstStyle/>
                    <a:p>
                      <a:pPr fontAlgn="t"/>
                      <a:endParaRPr lang="en-GB" sz="1400" dirty="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15726820"/>
                  </a:ext>
                </a:extLst>
              </a:tr>
              <a:tr h="258591">
                <a:tc>
                  <a:txBody>
                    <a:bodyPr/>
                    <a:lstStyle/>
                    <a:p>
                      <a:pPr fontAlgn="t"/>
                      <a:r>
                        <a:rPr lang="en-GB" sz="1400">
                          <a:effectLst/>
                        </a:rPr>
                        <a:t>2</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Monday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Microprocessor organisation</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857401776"/>
                  </a:ext>
                </a:extLst>
              </a:tr>
              <a:tr h="218446">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Tuesday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Assembler language</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512922129"/>
                  </a:ext>
                </a:extLst>
              </a:tr>
              <a:tr h="222940">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Wednesday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RISC simulator and assembler programs</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986018344"/>
                  </a:ext>
                </a:extLst>
              </a:tr>
              <a:tr h="238205">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Thursday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Operating system principles</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323980058"/>
                  </a:ext>
                </a:extLst>
              </a:tr>
              <a:tr h="222837">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Multiprogramming and process</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539343268"/>
                  </a:ext>
                </a:extLst>
              </a:tr>
              <a:tr h="218446">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Friday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Memory management</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690202557"/>
                  </a:ext>
                </a:extLst>
              </a:tr>
              <a:tr h="218446">
                <a:tc gridSpan="3">
                  <a:txBody>
                    <a:bodyPr/>
                    <a:lstStyle/>
                    <a:p>
                      <a:pPr fontAlgn="t"/>
                      <a:endParaRPr lang="en-GB" sz="1400" dirty="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60144955"/>
                  </a:ext>
                </a:extLst>
              </a:tr>
              <a:tr h="218446">
                <a:tc>
                  <a:txBody>
                    <a:bodyPr/>
                    <a:lstStyle/>
                    <a:p>
                      <a:pPr fontAlgn="t"/>
                      <a:r>
                        <a:rPr lang="en-GB" sz="1400">
                          <a:effectLst/>
                        </a:rPr>
                        <a:t>3</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Monday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solidFill>
                            <a:srgbClr val="FF0000"/>
                          </a:solidFill>
                          <a:effectLst/>
                        </a:rPr>
                        <a:t>Assignment 1 exam</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397722826"/>
                  </a:ext>
                </a:extLst>
              </a:tr>
              <a:tr h="218446">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I/O systems</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768813047"/>
                  </a:ext>
                </a:extLst>
              </a:tr>
              <a:tr h="218446">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Tuesday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File systems</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17950308"/>
                  </a:ext>
                </a:extLst>
              </a:tr>
              <a:tr h="244792">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Wednesday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Concurrency, synchronisation, scheduling and dispatch</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41297066"/>
                  </a:ext>
                </a:extLst>
              </a:tr>
              <a:tr h="218446">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Thursday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Virtualisation</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918617784"/>
                  </a:ext>
                </a:extLst>
              </a:tr>
              <a:tr h="218446">
                <a:tc>
                  <a:txBody>
                    <a:bodyPr/>
                    <a:lstStyle/>
                    <a:p>
                      <a:pPr fontAlgn="t"/>
                      <a:endParaRPr lang="en-GB" sz="1400" dirty="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a:effectLst/>
                        </a:rPr>
                        <a:t>Friday</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effectLst/>
                        </a:rPr>
                        <a:t>Virtualisation in practice</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461861417"/>
                  </a:ext>
                </a:extLst>
              </a:tr>
              <a:tr h="218446">
                <a:tc>
                  <a:txBody>
                    <a:bodyPr/>
                    <a:lstStyle/>
                    <a:p>
                      <a:pPr fontAlgn="t"/>
                      <a:endParaRPr lang="en-GB" sz="140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endParaRPr lang="en-GB" sz="1400" dirty="0">
                        <a:effectLst/>
                      </a:endParaRP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fontAlgn="t"/>
                      <a:r>
                        <a:rPr lang="en-GB" sz="1400" dirty="0">
                          <a:solidFill>
                            <a:srgbClr val="FF0000"/>
                          </a:solidFill>
                          <a:effectLst/>
                        </a:rPr>
                        <a:t>Issue assignment 2</a:t>
                      </a:r>
                    </a:p>
                  </a:txBody>
                  <a:tcPr marL="38507" marR="38507" marT="19254" marB="19254">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345171259"/>
                  </a:ext>
                </a:extLst>
              </a:tr>
            </a:tbl>
          </a:graphicData>
        </a:graphic>
      </p:graphicFrame>
    </p:spTree>
    <p:extLst>
      <p:ext uri="{BB962C8B-B14F-4D97-AF65-F5344CB8AC3E}">
        <p14:creationId xmlns:p14="http://schemas.microsoft.com/office/powerpoint/2010/main" val="3063805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B71502E175D4041AD5498D9462EEF6D" ma:contentTypeVersion="11" ma:contentTypeDescription="Create a new document." ma:contentTypeScope="" ma:versionID="9513faf5fc17fb33e47043d9f4aecf4e">
  <xsd:schema xmlns:xsd="http://www.w3.org/2001/XMLSchema" xmlns:xs="http://www.w3.org/2001/XMLSchema" xmlns:p="http://schemas.microsoft.com/office/2006/metadata/properties" xmlns:ns2="97cb88b6-6f55-437d-af73-4cb2e3d1be32" xmlns:ns3="4a02df82-8de1-40de-837c-d16ad8d3d107" targetNamespace="http://schemas.microsoft.com/office/2006/metadata/properties" ma:root="true" ma:fieldsID="fe52720b6bd63e4542cfd51ab209b0a8" ns2:_="" ns3:_="">
    <xsd:import namespace="97cb88b6-6f55-437d-af73-4cb2e3d1be32"/>
    <xsd:import namespace="4a02df82-8de1-40de-837c-d16ad8d3d10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b88b6-6f55-437d-af73-4cb2e3d1be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a02df82-8de1-40de-837c-d16ad8d3d10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8E8CA8C-7AAC-4B8A-BE94-DBA0199A56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cb88b6-6f55-437d-af73-4cb2e3d1be32"/>
    <ds:schemaRef ds:uri="4a02df82-8de1-40de-837c-d16ad8d3d1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C476EA5-F864-444C-8211-FD7EBEF2A95D}">
  <ds:schemaRefs>
    <ds:schemaRef ds:uri="http://schemas.microsoft.com/sharepoint/v3/contenttype/forms"/>
  </ds:schemaRefs>
</ds:datastoreItem>
</file>

<file path=customXml/itemProps3.xml><?xml version="1.0" encoding="utf-8"?>
<ds:datastoreItem xmlns:ds="http://schemas.openxmlformats.org/officeDocument/2006/customXml" ds:itemID="{3D81D653-17C0-404B-A295-173090E853EA}">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881</TotalTime>
  <Words>2081</Words>
  <Application>Microsoft Office PowerPoint</Application>
  <PresentationFormat>Widescreen</PresentationFormat>
  <Paragraphs>363</Paragraphs>
  <Slides>19</Slides>
  <Notes>14</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Cyber Security Technical Professional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Bob Higgie</dc:creator>
  <cp:lastModifiedBy>Bob Higgie</cp:lastModifiedBy>
  <cp:revision>18</cp:revision>
  <dcterms:created xsi:type="dcterms:W3CDTF">2020-06-12T21:21:17Z</dcterms:created>
  <dcterms:modified xsi:type="dcterms:W3CDTF">2021-02-25T11:22:52Z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0x010100DB71502E175D4041AD5498D9462EEF6D</vt:lpwstr>
  </property>
</Properties>
</file>