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07"/>
  </p:notesMasterIdLst>
  <p:sldIdLst>
    <p:sldId id="610" r:id="rId3"/>
    <p:sldId id="311" r:id="rId4"/>
    <p:sldId id="262" r:id="rId5"/>
    <p:sldId id="646" r:id="rId6"/>
    <p:sldId id="848" r:id="rId7"/>
    <p:sldId id="257" r:id="rId8"/>
    <p:sldId id="270" r:id="rId9"/>
    <p:sldId id="271" r:id="rId10"/>
    <p:sldId id="272" r:id="rId11"/>
    <p:sldId id="273" r:id="rId12"/>
    <p:sldId id="277" r:id="rId13"/>
    <p:sldId id="278" r:id="rId14"/>
    <p:sldId id="312" r:id="rId15"/>
    <p:sldId id="760" r:id="rId16"/>
    <p:sldId id="761" r:id="rId17"/>
    <p:sldId id="762" r:id="rId18"/>
    <p:sldId id="763" r:id="rId19"/>
    <p:sldId id="648" r:id="rId20"/>
    <p:sldId id="275" r:id="rId21"/>
    <p:sldId id="313" r:id="rId22"/>
    <p:sldId id="758" r:id="rId23"/>
    <p:sldId id="314" r:id="rId24"/>
    <p:sldId id="279" r:id="rId25"/>
    <p:sldId id="847" r:id="rId26"/>
    <p:sldId id="315" r:id="rId27"/>
    <p:sldId id="757" r:id="rId28"/>
    <p:sldId id="316" r:id="rId29"/>
    <p:sldId id="317" r:id="rId30"/>
    <p:sldId id="318" r:id="rId31"/>
    <p:sldId id="276" r:id="rId32"/>
    <p:sldId id="322" r:id="rId33"/>
    <p:sldId id="699" r:id="rId34"/>
    <p:sldId id="324" r:id="rId35"/>
    <p:sldId id="677" r:id="rId36"/>
    <p:sldId id="679" r:id="rId37"/>
    <p:sldId id="678" r:id="rId38"/>
    <p:sldId id="680" r:id="rId39"/>
    <p:sldId id="764" r:id="rId40"/>
    <p:sldId id="765" r:id="rId41"/>
    <p:sldId id="767" r:id="rId42"/>
    <p:sldId id="768" r:id="rId43"/>
    <p:sldId id="769" r:id="rId44"/>
    <p:sldId id="280" r:id="rId45"/>
    <p:sldId id="582" r:id="rId46"/>
    <p:sldId id="650" r:id="rId47"/>
    <p:sldId id="298" r:id="rId48"/>
    <p:sldId id="621" r:id="rId49"/>
    <p:sldId id="622" r:id="rId50"/>
    <p:sldId id="624" r:id="rId51"/>
    <p:sldId id="625" r:id="rId52"/>
    <p:sldId id="626" r:id="rId53"/>
    <p:sldId id="627" r:id="rId54"/>
    <p:sldId id="651" r:id="rId55"/>
    <p:sldId id="628" r:id="rId56"/>
    <p:sldId id="619" r:id="rId57"/>
    <p:sldId id="629" r:id="rId58"/>
    <p:sldId id="652" r:id="rId59"/>
    <p:sldId id="770" r:id="rId60"/>
    <p:sldId id="795" r:id="rId61"/>
    <p:sldId id="772" r:id="rId62"/>
    <p:sldId id="775" r:id="rId63"/>
    <p:sldId id="773" r:id="rId64"/>
    <p:sldId id="774" r:id="rId65"/>
    <p:sldId id="776" r:id="rId66"/>
    <p:sldId id="777" r:id="rId67"/>
    <p:sldId id="796" r:id="rId68"/>
    <p:sldId id="778" r:id="rId69"/>
    <p:sldId id="779" r:id="rId70"/>
    <p:sldId id="780" r:id="rId71"/>
    <p:sldId id="781" r:id="rId72"/>
    <p:sldId id="782" r:id="rId73"/>
    <p:sldId id="807" r:id="rId74"/>
    <p:sldId id="808" r:id="rId75"/>
    <p:sldId id="809" r:id="rId76"/>
    <p:sldId id="810" r:id="rId77"/>
    <p:sldId id="811" r:id="rId78"/>
    <p:sldId id="797" r:id="rId79"/>
    <p:sldId id="783" r:id="rId80"/>
    <p:sldId id="784" r:id="rId81"/>
    <p:sldId id="785" r:id="rId82"/>
    <p:sldId id="798" r:id="rId83"/>
    <p:sldId id="786" r:id="rId84"/>
    <p:sldId id="789" r:id="rId85"/>
    <p:sldId id="790" r:id="rId86"/>
    <p:sldId id="787" r:id="rId87"/>
    <p:sldId id="792" r:id="rId88"/>
    <p:sldId id="803" r:id="rId89"/>
    <p:sldId id="791" r:id="rId90"/>
    <p:sldId id="804" r:id="rId91"/>
    <p:sldId id="788" r:id="rId92"/>
    <p:sldId id="805" r:id="rId93"/>
    <p:sldId id="806" r:id="rId94"/>
    <p:sldId id="844" r:id="rId95"/>
    <p:sldId id="793" r:id="rId96"/>
    <p:sldId id="801" r:id="rId97"/>
    <p:sldId id="800" r:id="rId98"/>
    <p:sldId id="802" r:id="rId99"/>
    <p:sldId id="799" r:id="rId100"/>
    <p:sldId id="794" r:id="rId101"/>
    <p:sldId id="842" r:id="rId102"/>
    <p:sldId id="771" r:id="rId103"/>
    <p:sldId id="612" r:id="rId104"/>
    <p:sldId id="300" r:id="rId105"/>
    <p:sldId id="611" r:id="rId106"/>
    <p:sldId id="640" r:id="rId107"/>
    <p:sldId id="812" r:id="rId108"/>
    <p:sldId id="617" r:id="rId109"/>
    <p:sldId id="620" r:id="rId110"/>
    <p:sldId id="616" r:id="rId111"/>
    <p:sldId id="618" r:id="rId112"/>
    <p:sldId id="642" r:id="rId113"/>
    <p:sldId id="641" r:id="rId114"/>
    <p:sldId id="645" r:id="rId115"/>
    <p:sldId id="643" r:id="rId116"/>
    <p:sldId id="644" r:id="rId117"/>
    <p:sldId id="813" r:id="rId118"/>
    <p:sldId id="284" r:id="rId119"/>
    <p:sldId id="583" r:id="rId120"/>
    <p:sldId id="816" r:id="rId121"/>
    <p:sldId id="301" r:id="rId122"/>
    <p:sldId id="631" r:id="rId123"/>
    <p:sldId id="630" r:id="rId124"/>
    <p:sldId id="759" r:id="rId125"/>
    <p:sldId id="632" r:id="rId126"/>
    <p:sldId id="634" r:id="rId127"/>
    <p:sldId id="637" r:id="rId128"/>
    <p:sldId id="633" r:id="rId129"/>
    <p:sldId id="682" r:id="rId130"/>
    <p:sldId id="588" r:id="rId131"/>
    <p:sldId id="589" r:id="rId132"/>
    <p:sldId id="673" r:id="rId133"/>
    <p:sldId id="674" r:id="rId134"/>
    <p:sldId id="676" r:id="rId135"/>
    <p:sldId id="681" r:id="rId136"/>
    <p:sldId id="683" r:id="rId137"/>
    <p:sldId id="508" r:id="rId138"/>
    <p:sldId id="267" r:id="rId139"/>
    <p:sldId id="266" r:id="rId140"/>
    <p:sldId id="591" r:id="rId141"/>
    <p:sldId id="592" r:id="rId142"/>
    <p:sldId id="593" r:id="rId143"/>
    <p:sldId id="328" r:id="rId144"/>
    <p:sldId id="329" r:id="rId145"/>
    <p:sldId id="330" r:id="rId146"/>
    <p:sldId id="331" r:id="rId147"/>
    <p:sldId id="333" r:id="rId148"/>
    <p:sldId id="332" r:id="rId149"/>
    <p:sldId id="334" r:id="rId150"/>
    <p:sldId id="335" r:id="rId151"/>
    <p:sldId id="594" r:id="rId152"/>
    <p:sldId id="336" r:id="rId153"/>
    <p:sldId id="524" r:id="rId154"/>
    <p:sldId id="337" r:id="rId155"/>
    <p:sldId id="525" r:id="rId156"/>
    <p:sldId id="338" r:id="rId157"/>
    <p:sldId id="526" r:id="rId158"/>
    <p:sldId id="744" r:id="rId159"/>
    <p:sldId id="814" r:id="rId160"/>
    <p:sldId id="653" r:id="rId161"/>
    <p:sldId id="690" r:id="rId162"/>
    <p:sldId id="327" r:id="rId163"/>
    <p:sldId id="269" r:id="rId164"/>
    <p:sldId id="339" r:id="rId165"/>
    <p:sldId id="703" r:id="rId166"/>
    <p:sldId id="528" r:id="rId167"/>
    <p:sldId id="574" r:id="rId168"/>
    <p:sldId id="704" r:id="rId169"/>
    <p:sldId id="685" r:id="rId170"/>
    <p:sldId id="303" r:id="rId171"/>
    <p:sldId id="705" r:id="rId172"/>
    <p:sldId id="687" r:id="rId173"/>
    <p:sldId id="695" r:id="rId174"/>
    <p:sldId id="694" r:id="rId175"/>
    <p:sldId id="756" r:id="rId176"/>
    <p:sldId id="700" r:id="rId177"/>
    <p:sldId id="701" r:id="rId178"/>
    <p:sldId id="689" r:id="rId179"/>
    <p:sldId id="302" r:id="rId180"/>
    <p:sldId id="595" r:id="rId181"/>
    <p:sldId id="326" r:id="rId182"/>
    <p:sldId id="596" r:id="rId183"/>
    <p:sldId id="325" r:id="rId184"/>
    <p:sldId id="598" r:id="rId185"/>
    <p:sldId id="714" r:id="rId186"/>
    <p:sldId id="323" r:id="rId187"/>
    <p:sldId id="846" r:id="rId188"/>
    <p:sldId id="568" r:id="rId189"/>
    <p:sldId id="655" r:id="rId190"/>
    <p:sldId id="520" r:id="rId191"/>
    <p:sldId id="715" r:id="rId192"/>
    <p:sldId id="515" r:id="rId193"/>
    <p:sldId id="754" r:id="rId194"/>
    <p:sldId id="542" r:id="rId195"/>
    <p:sldId id="740" r:id="rId196"/>
    <p:sldId id="518" r:id="rId197"/>
    <p:sldId id="752" r:id="rId198"/>
    <p:sldId id="743" r:id="rId199"/>
    <p:sldId id="517" r:id="rId200"/>
    <p:sldId id="751" r:id="rId201"/>
    <p:sldId id="516" r:id="rId202"/>
    <p:sldId id="600" r:id="rId203"/>
    <p:sldId id="815" r:id="rId204"/>
    <p:sldId id="601" r:id="rId205"/>
    <p:sldId id="843" r:id="rId206"/>
    <p:sldId id="546" r:id="rId207"/>
    <p:sldId id="845" r:id="rId208"/>
    <p:sldId id="603" r:id="rId209"/>
    <p:sldId id="604" r:id="rId210"/>
    <p:sldId id="693" r:id="rId211"/>
    <p:sldId id="285" r:id="rId212"/>
    <p:sldId id="584" r:id="rId213"/>
    <p:sldId id="817" r:id="rId214"/>
    <p:sldId id="657" r:id="rId215"/>
    <p:sldId id="665" r:id="rId216"/>
    <p:sldId id="667" r:id="rId217"/>
    <p:sldId id="668" r:id="rId218"/>
    <p:sldId id="666" r:id="rId219"/>
    <p:sldId id="661" r:id="rId220"/>
    <p:sldId id="747" r:id="rId221"/>
    <p:sldId id="748" r:id="rId222"/>
    <p:sldId id="709" r:id="rId223"/>
    <p:sldId id="716" r:id="rId224"/>
    <p:sldId id="708" r:id="rId225"/>
    <p:sldId id="737" r:id="rId226"/>
    <p:sldId id="731" r:id="rId227"/>
    <p:sldId id="359" r:id="rId228"/>
    <p:sldId id="364" r:id="rId229"/>
    <p:sldId id="365" r:id="rId230"/>
    <p:sldId id="697" r:id="rId231"/>
    <p:sldId id="720" r:id="rId232"/>
    <p:sldId id="706" r:id="rId233"/>
    <p:sldId id="733" r:id="rId234"/>
    <p:sldId id="730" r:id="rId235"/>
    <p:sldId id="366" r:id="rId236"/>
    <p:sldId id="755" r:id="rId237"/>
    <p:sldId id="360" r:id="rId238"/>
    <p:sldId id="367" r:id="rId239"/>
    <p:sldId id="734" r:id="rId240"/>
    <p:sldId id="818" r:id="rId241"/>
    <p:sldId id="819" r:id="rId242"/>
    <p:sldId id="820" r:id="rId243"/>
    <p:sldId id="831" r:id="rId244"/>
    <p:sldId id="832" r:id="rId245"/>
    <p:sldId id="822" r:id="rId246"/>
    <p:sldId id="823" r:id="rId247"/>
    <p:sldId id="833" r:id="rId248"/>
    <p:sldId id="824" r:id="rId249"/>
    <p:sldId id="825" r:id="rId250"/>
    <p:sldId id="834" r:id="rId251"/>
    <p:sldId id="826" r:id="rId252"/>
    <p:sldId id="827" r:id="rId253"/>
    <p:sldId id="828" r:id="rId254"/>
    <p:sldId id="839" r:id="rId255"/>
    <p:sldId id="829" r:id="rId256"/>
    <p:sldId id="835" r:id="rId257"/>
    <p:sldId id="698" r:id="rId258"/>
    <p:sldId id="545" r:id="rId259"/>
    <p:sldId id="739" r:id="rId260"/>
    <p:sldId id="722" r:id="rId261"/>
    <p:sldId id="728" r:id="rId262"/>
    <p:sldId id="723" r:id="rId263"/>
    <p:sldId id="735" r:id="rId264"/>
    <p:sldId id="836" r:id="rId265"/>
    <p:sldId id="837" r:id="rId266"/>
    <p:sldId id="840" r:id="rId267"/>
    <p:sldId id="268" r:id="rId268"/>
    <p:sldId id="585" r:id="rId269"/>
    <p:sldId id="841" r:id="rId270"/>
    <p:sldId id="717" r:id="rId271"/>
    <p:sldId id="711" r:id="rId272"/>
    <p:sldId id="710" r:id="rId273"/>
    <p:sldId id="565" r:id="rId274"/>
    <p:sldId id="830" r:id="rId275"/>
    <p:sldId id="745" r:id="rId276"/>
    <p:sldId id="746" r:id="rId277"/>
    <p:sldId id="529" r:id="rId278"/>
    <p:sldId id="725" r:id="rId279"/>
    <p:sldId id="724" r:id="rId280"/>
    <p:sldId id="718" r:id="rId281"/>
    <p:sldId id="550" r:id="rId282"/>
    <p:sldId id="750" r:id="rId283"/>
    <p:sldId id="287" r:id="rId284"/>
    <p:sldId id="548" r:id="rId285"/>
    <p:sldId id="549" r:id="rId286"/>
    <p:sldId id="556" r:id="rId287"/>
    <p:sldId id="557" r:id="rId288"/>
    <p:sldId id="558" r:id="rId289"/>
    <p:sldId id="559" r:id="rId290"/>
    <p:sldId id="560" r:id="rId291"/>
    <p:sldId id="561" r:id="rId292"/>
    <p:sldId id="562" r:id="rId293"/>
    <p:sldId id="563" r:id="rId294"/>
    <p:sldId id="564" r:id="rId295"/>
    <p:sldId id="551" r:id="rId296"/>
    <p:sldId id="363" r:id="rId297"/>
    <p:sldId id="552" r:id="rId298"/>
    <p:sldId id="553" r:id="rId299"/>
    <p:sldId id="554" r:id="rId300"/>
    <p:sldId id="555" r:id="rId301"/>
    <p:sldId id="649" r:id="rId302"/>
    <p:sldId id="258" r:id="rId303"/>
    <p:sldId id="265" r:id="rId304"/>
    <p:sldId id="295" r:id="rId305"/>
    <p:sldId id="297" r:id="rId3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87387-407F-4B33-9347-9D457B2C84C3}" v="21" dt="2022-09-07T09:12:49.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2263" autoAdjust="0"/>
  </p:normalViewPr>
  <p:slideViewPr>
    <p:cSldViewPr snapToGrid="0" showGuides="1">
      <p:cViewPr varScale="1">
        <p:scale>
          <a:sx n="107" d="100"/>
          <a:sy n="107" d="100"/>
        </p:scale>
        <p:origin x="56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notesMaster" Target="notesMasters/notes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presProps" Target="pres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theme" Target="theme/theme1.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tableStyles" Target="tableStyles.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microsoft.com/office/2016/11/relationships/changesInfo" Target="changesInfos/changesInfo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bley" userId="836f531d-195e-4340-bc9a-b5c372095905" providerId="ADAL" clId="{F4C87387-407F-4B33-9347-9D457B2C84C3}"/>
    <pc:docChg chg="undo custSel addSld delSld modSld sldOrd">
      <pc:chgData name="Martin Webley" userId="836f531d-195e-4340-bc9a-b5c372095905" providerId="ADAL" clId="{F4C87387-407F-4B33-9347-9D457B2C84C3}" dt="2022-09-07T09:21:02.019" v="1013" actId="20577"/>
      <pc:docMkLst>
        <pc:docMk/>
      </pc:docMkLst>
      <pc:sldChg chg="addSp delSp modSp mod">
        <pc:chgData name="Martin Webley" userId="836f531d-195e-4340-bc9a-b5c372095905" providerId="ADAL" clId="{F4C87387-407F-4B33-9347-9D457B2C84C3}" dt="2022-09-02T14:04:01.618" v="14" actId="1076"/>
        <pc:sldMkLst>
          <pc:docMk/>
          <pc:sldMk cId="2037329827" sldId="270"/>
        </pc:sldMkLst>
        <pc:spChg chg="add del">
          <ac:chgData name="Martin Webley" userId="836f531d-195e-4340-bc9a-b5c372095905" providerId="ADAL" clId="{F4C87387-407F-4B33-9347-9D457B2C84C3}" dt="2022-09-02T14:03:40.018" v="5" actId="931"/>
          <ac:spMkLst>
            <pc:docMk/>
            <pc:sldMk cId="2037329827" sldId="270"/>
            <ac:spMk id="3" creationId="{30662816-1142-4353-9705-746376CE4334}"/>
          </ac:spMkLst>
        </pc:spChg>
        <pc:spChg chg="del">
          <ac:chgData name="Martin Webley" userId="836f531d-195e-4340-bc9a-b5c372095905" providerId="ADAL" clId="{F4C87387-407F-4B33-9347-9D457B2C84C3}" dt="2022-09-02T14:03:47.087" v="9" actId="478"/>
          <ac:spMkLst>
            <pc:docMk/>
            <pc:sldMk cId="2037329827" sldId="270"/>
            <ac:spMk id="4" creationId="{A0DCF534-089E-46DB-BABC-C0F63896D8A5}"/>
          </ac:spMkLst>
        </pc:spChg>
        <pc:spChg chg="del">
          <ac:chgData name="Martin Webley" userId="836f531d-195e-4340-bc9a-b5c372095905" providerId="ADAL" clId="{F4C87387-407F-4B33-9347-9D457B2C84C3}" dt="2022-09-02T14:03:50.302" v="10" actId="478"/>
          <ac:spMkLst>
            <pc:docMk/>
            <pc:sldMk cId="2037329827" sldId="270"/>
            <ac:spMk id="6" creationId="{5CB1AC14-5343-4234-B367-16B593BB2AE6}"/>
          </ac:spMkLst>
        </pc:spChg>
        <pc:spChg chg="del">
          <ac:chgData name="Martin Webley" userId="836f531d-195e-4340-bc9a-b5c372095905" providerId="ADAL" clId="{F4C87387-407F-4B33-9347-9D457B2C84C3}" dt="2022-09-02T14:03:51.822" v="11" actId="478"/>
          <ac:spMkLst>
            <pc:docMk/>
            <pc:sldMk cId="2037329827" sldId="270"/>
            <ac:spMk id="10" creationId="{30C9C63F-F476-41BE-8CD3-13A2E2ED8A85}"/>
          </ac:spMkLst>
        </pc:spChg>
        <pc:spChg chg="del">
          <ac:chgData name="Martin Webley" userId="836f531d-195e-4340-bc9a-b5c372095905" providerId="ADAL" clId="{F4C87387-407F-4B33-9347-9D457B2C84C3}" dt="2022-09-02T14:03:54.823" v="12" actId="478"/>
          <ac:spMkLst>
            <pc:docMk/>
            <pc:sldMk cId="2037329827" sldId="270"/>
            <ac:spMk id="11" creationId="{809A4550-C315-4E10-98DF-DCACDA1E72B6}"/>
          </ac:spMkLst>
        </pc:spChg>
        <pc:picChg chg="add del mod">
          <ac:chgData name="Martin Webley" userId="836f531d-195e-4340-bc9a-b5c372095905" providerId="ADAL" clId="{F4C87387-407F-4B33-9347-9D457B2C84C3}" dt="2022-09-02T14:03:27.618" v="4" actId="931"/>
          <ac:picMkLst>
            <pc:docMk/>
            <pc:sldMk cId="2037329827" sldId="270"/>
            <ac:picMk id="7" creationId="{1BB90149-93A0-F370-7739-941E86C9BE83}"/>
          </ac:picMkLst>
        </pc:picChg>
        <pc:picChg chg="add mod">
          <ac:chgData name="Martin Webley" userId="836f531d-195e-4340-bc9a-b5c372095905" providerId="ADAL" clId="{F4C87387-407F-4B33-9347-9D457B2C84C3}" dt="2022-09-02T14:04:01.618" v="14" actId="1076"/>
          <ac:picMkLst>
            <pc:docMk/>
            <pc:sldMk cId="2037329827" sldId="270"/>
            <ac:picMk id="9" creationId="{2DA4684A-2DEE-0B92-D381-74F004235157}"/>
          </ac:picMkLst>
        </pc:picChg>
      </pc:sldChg>
      <pc:sldChg chg="modSp mod modNotesTx">
        <pc:chgData name="Martin Webley" userId="836f531d-195e-4340-bc9a-b5c372095905" providerId="ADAL" clId="{F4C87387-407F-4B33-9347-9D457B2C84C3}" dt="2022-09-04T16:09:59.669" v="261"/>
        <pc:sldMkLst>
          <pc:docMk/>
          <pc:sldMk cId="812806784" sldId="279"/>
        </pc:sldMkLst>
        <pc:spChg chg="mod">
          <ac:chgData name="Martin Webley" userId="836f531d-195e-4340-bc9a-b5c372095905" providerId="ADAL" clId="{F4C87387-407F-4B33-9347-9D457B2C84C3}" dt="2022-09-04T15:32:22.730" v="97" actId="6549"/>
          <ac:spMkLst>
            <pc:docMk/>
            <pc:sldMk cId="812806784" sldId="279"/>
            <ac:spMk id="3" creationId="{D280CEAA-C30B-41EB-BCBA-3995AED1C48B}"/>
          </ac:spMkLst>
        </pc:spChg>
      </pc:sldChg>
      <pc:sldChg chg="modNotesTx">
        <pc:chgData name="Martin Webley" userId="836f531d-195e-4340-bc9a-b5c372095905" providerId="ADAL" clId="{F4C87387-407F-4B33-9347-9D457B2C84C3}" dt="2022-09-04T16:09:40.539" v="260"/>
        <pc:sldMkLst>
          <pc:docMk/>
          <pc:sldMk cId="2807220823" sldId="314"/>
        </pc:sldMkLst>
      </pc:sldChg>
      <pc:sldChg chg="addSp delSp modSp mod modNotesTx">
        <pc:chgData name="Martin Webley" userId="836f531d-195e-4340-bc9a-b5c372095905" providerId="ADAL" clId="{F4C87387-407F-4B33-9347-9D457B2C84C3}" dt="2022-09-04T16:10:08.993" v="263"/>
        <pc:sldMkLst>
          <pc:docMk/>
          <pc:sldMk cId="3731200534" sldId="315"/>
        </pc:sldMkLst>
        <pc:spChg chg="mod">
          <ac:chgData name="Martin Webley" userId="836f531d-195e-4340-bc9a-b5c372095905" providerId="ADAL" clId="{F4C87387-407F-4B33-9347-9D457B2C84C3}" dt="2022-09-04T15:42:34.352" v="148" actId="20577"/>
          <ac:spMkLst>
            <pc:docMk/>
            <pc:sldMk cId="3731200534" sldId="315"/>
            <ac:spMk id="2" creationId="{AACB4AFD-4D1B-469F-933A-68AE7F39CFE8}"/>
          </ac:spMkLst>
        </pc:spChg>
        <pc:spChg chg="mod">
          <ac:chgData name="Martin Webley" userId="836f531d-195e-4340-bc9a-b5c372095905" providerId="ADAL" clId="{F4C87387-407F-4B33-9347-9D457B2C84C3}" dt="2022-09-04T15:44:57.141" v="183" actId="6549"/>
          <ac:spMkLst>
            <pc:docMk/>
            <pc:sldMk cId="3731200534" sldId="315"/>
            <ac:spMk id="3" creationId="{B4E35BD5-01D9-4D21-A495-DA5654C967B0}"/>
          </ac:spMkLst>
        </pc:spChg>
        <pc:spChg chg="add del mod">
          <ac:chgData name="Martin Webley" userId="836f531d-195e-4340-bc9a-b5c372095905" providerId="ADAL" clId="{F4C87387-407F-4B33-9347-9D457B2C84C3}" dt="2022-09-04T15:47:10.808" v="194" actId="478"/>
          <ac:spMkLst>
            <pc:docMk/>
            <pc:sldMk cId="3731200534" sldId="315"/>
            <ac:spMk id="4" creationId="{7478DB27-69BD-4B5F-9496-C7D34FBDF3FB}"/>
          </ac:spMkLst>
        </pc:spChg>
        <pc:spChg chg="add mod">
          <ac:chgData name="Martin Webley" userId="836f531d-195e-4340-bc9a-b5c372095905" providerId="ADAL" clId="{F4C87387-407F-4B33-9347-9D457B2C84C3}" dt="2022-09-04T15:48:03.665" v="196" actId="255"/>
          <ac:spMkLst>
            <pc:docMk/>
            <pc:sldMk cId="3731200534" sldId="315"/>
            <ac:spMk id="5" creationId="{6DE35E71-4267-94B9-052D-72E752C90CD8}"/>
          </ac:spMkLst>
        </pc:spChg>
      </pc:sldChg>
      <pc:sldChg chg="modNotesTx">
        <pc:chgData name="Martin Webley" userId="836f531d-195e-4340-bc9a-b5c372095905" providerId="ADAL" clId="{F4C87387-407F-4B33-9347-9D457B2C84C3}" dt="2022-09-04T16:10:22.362" v="264"/>
        <pc:sldMkLst>
          <pc:docMk/>
          <pc:sldMk cId="2281014197" sldId="316"/>
        </pc:sldMkLst>
      </pc:sldChg>
      <pc:sldChg chg="modNotesTx">
        <pc:chgData name="Martin Webley" userId="836f531d-195e-4340-bc9a-b5c372095905" providerId="ADAL" clId="{F4C87387-407F-4B33-9347-9D457B2C84C3}" dt="2022-09-04T16:19:26.146" v="765" actId="20577"/>
        <pc:sldMkLst>
          <pc:docMk/>
          <pc:sldMk cId="1939015959" sldId="324"/>
        </pc:sldMkLst>
      </pc:sldChg>
      <pc:sldChg chg="modNotesTx">
        <pc:chgData name="Martin Webley" userId="836f531d-195e-4340-bc9a-b5c372095905" providerId="ADAL" clId="{F4C87387-407F-4B33-9347-9D457B2C84C3}" dt="2022-09-05T16:23:53.239" v="1005" actId="6549"/>
        <pc:sldMkLst>
          <pc:docMk/>
          <pc:sldMk cId="432098328" sldId="617"/>
        </pc:sldMkLst>
      </pc:sldChg>
      <pc:sldChg chg="modNotesTx">
        <pc:chgData name="Martin Webley" userId="836f531d-195e-4340-bc9a-b5c372095905" providerId="ADAL" clId="{F4C87387-407F-4B33-9347-9D457B2C84C3}" dt="2022-09-05T16:24:13.727" v="1008"/>
        <pc:sldMkLst>
          <pc:docMk/>
          <pc:sldMk cId="3651732280" sldId="620"/>
        </pc:sldMkLst>
      </pc:sldChg>
      <pc:sldChg chg="modNotesTx">
        <pc:chgData name="Martin Webley" userId="836f531d-195e-4340-bc9a-b5c372095905" providerId="ADAL" clId="{F4C87387-407F-4B33-9347-9D457B2C84C3}" dt="2022-09-07T09:21:02.019" v="1013" actId="20577"/>
        <pc:sldMkLst>
          <pc:docMk/>
          <pc:sldMk cId="940399711" sldId="630"/>
        </pc:sldMkLst>
      </pc:sldChg>
      <pc:sldChg chg="modNotesTx">
        <pc:chgData name="Martin Webley" userId="836f531d-195e-4340-bc9a-b5c372095905" providerId="ADAL" clId="{F4C87387-407F-4B33-9347-9D457B2C84C3}" dt="2022-09-05T16:24:00.373" v="1007" actId="20577"/>
        <pc:sldMkLst>
          <pc:docMk/>
          <pc:sldMk cId="1370692571" sldId="640"/>
        </pc:sldMkLst>
      </pc:sldChg>
      <pc:sldChg chg="addSp delSp modSp mod">
        <pc:chgData name="Martin Webley" userId="836f531d-195e-4340-bc9a-b5c372095905" providerId="ADAL" clId="{F4C87387-407F-4B33-9347-9D457B2C84C3}" dt="2022-09-05T08:17:10.178" v="967" actId="27636"/>
        <pc:sldMkLst>
          <pc:docMk/>
          <pc:sldMk cId="2586303857" sldId="646"/>
        </pc:sldMkLst>
        <pc:spChg chg="mod">
          <ac:chgData name="Martin Webley" userId="836f531d-195e-4340-bc9a-b5c372095905" providerId="ADAL" clId="{F4C87387-407F-4B33-9347-9D457B2C84C3}" dt="2022-09-04T16:12:33.282" v="304" actId="20577"/>
          <ac:spMkLst>
            <pc:docMk/>
            <pc:sldMk cId="2586303857" sldId="646"/>
            <ac:spMk id="2" creationId="{DE9866BA-502A-4F27-9E43-D22B840C1030}"/>
          </ac:spMkLst>
        </pc:spChg>
        <pc:spChg chg="mod">
          <ac:chgData name="Martin Webley" userId="836f531d-195e-4340-bc9a-b5c372095905" providerId="ADAL" clId="{F4C87387-407F-4B33-9347-9D457B2C84C3}" dt="2022-09-05T08:17:10.178" v="967" actId="27636"/>
          <ac:spMkLst>
            <pc:docMk/>
            <pc:sldMk cId="2586303857" sldId="646"/>
            <ac:spMk id="3" creationId="{5932004D-CDF6-4A93-A009-7950E30C0719}"/>
          </ac:spMkLst>
        </pc:spChg>
        <pc:picChg chg="add mod">
          <ac:chgData name="Martin Webley" userId="836f531d-195e-4340-bc9a-b5c372095905" providerId="ADAL" clId="{F4C87387-407F-4B33-9347-9D457B2C84C3}" dt="2022-09-04T16:16:45.481" v="740" actId="1037"/>
          <ac:picMkLst>
            <pc:docMk/>
            <pc:sldMk cId="2586303857" sldId="646"/>
            <ac:picMk id="4" creationId="{696C18C7-1FC0-767B-1C16-C84D27FF3A11}"/>
          </ac:picMkLst>
        </pc:picChg>
        <pc:picChg chg="del">
          <ac:chgData name="Martin Webley" userId="836f531d-195e-4340-bc9a-b5c372095905" providerId="ADAL" clId="{F4C87387-407F-4B33-9347-9D457B2C84C3}" dt="2022-09-04T16:16:25.091" v="574" actId="478"/>
          <ac:picMkLst>
            <pc:docMk/>
            <pc:sldMk cId="2586303857" sldId="646"/>
            <ac:picMk id="7" creationId="{9B6CF725-62F8-44D9-94E6-981B360895AA}"/>
          </ac:picMkLst>
        </pc:picChg>
      </pc:sldChg>
      <pc:sldChg chg="modNotesTx">
        <pc:chgData name="Martin Webley" userId="836f531d-195e-4340-bc9a-b5c372095905" providerId="ADAL" clId="{F4C87387-407F-4B33-9347-9D457B2C84C3}" dt="2022-09-04T16:21:13.432" v="787" actId="20577"/>
        <pc:sldMkLst>
          <pc:docMk/>
          <pc:sldMk cId="520740035" sldId="677"/>
        </pc:sldMkLst>
      </pc:sldChg>
      <pc:sldChg chg="modNotesTx">
        <pc:chgData name="Martin Webley" userId="836f531d-195e-4340-bc9a-b5c372095905" providerId="ADAL" clId="{F4C87387-407F-4B33-9347-9D457B2C84C3}" dt="2022-09-04T16:22:16.700" v="827"/>
        <pc:sldMkLst>
          <pc:docMk/>
          <pc:sldMk cId="2410894501" sldId="678"/>
        </pc:sldMkLst>
      </pc:sldChg>
      <pc:sldChg chg="modSp mod">
        <pc:chgData name="Martin Webley" userId="836f531d-195e-4340-bc9a-b5c372095905" providerId="ADAL" clId="{F4C87387-407F-4B33-9347-9D457B2C84C3}" dt="2022-09-04T16:18:07.242" v="742" actId="20577"/>
        <pc:sldMkLst>
          <pc:docMk/>
          <pc:sldMk cId="3750633168" sldId="699"/>
        </pc:sldMkLst>
        <pc:spChg chg="mod">
          <ac:chgData name="Martin Webley" userId="836f531d-195e-4340-bc9a-b5c372095905" providerId="ADAL" clId="{F4C87387-407F-4B33-9347-9D457B2C84C3}" dt="2022-09-04T16:18:07.242" v="742" actId="20577"/>
          <ac:spMkLst>
            <pc:docMk/>
            <pc:sldMk cId="3750633168" sldId="699"/>
            <ac:spMk id="2" creationId="{DE9866BA-502A-4F27-9E43-D22B840C1030}"/>
          </ac:spMkLst>
        </pc:spChg>
      </pc:sldChg>
      <pc:sldChg chg="ord modNotesTx">
        <pc:chgData name="Martin Webley" userId="836f531d-195e-4340-bc9a-b5c372095905" providerId="ADAL" clId="{F4C87387-407F-4B33-9347-9D457B2C84C3}" dt="2022-09-04T16:10:25.882" v="266"/>
        <pc:sldMkLst>
          <pc:docMk/>
          <pc:sldMk cId="558794823" sldId="757"/>
        </pc:sldMkLst>
      </pc:sldChg>
      <pc:sldChg chg="modNotesTx">
        <pc:chgData name="Martin Webley" userId="836f531d-195e-4340-bc9a-b5c372095905" providerId="ADAL" clId="{F4C87387-407F-4B33-9347-9D457B2C84C3}" dt="2022-09-04T16:06:15.553" v="256" actId="20577"/>
        <pc:sldMkLst>
          <pc:docMk/>
          <pc:sldMk cId="2578867189" sldId="758"/>
        </pc:sldMkLst>
      </pc:sldChg>
      <pc:sldChg chg="modNotesTx">
        <pc:chgData name="Martin Webley" userId="836f531d-195e-4340-bc9a-b5c372095905" providerId="ADAL" clId="{F4C87387-407F-4B33-9347-9D457B2C84C3}" dt="2022-09-04T16:22:46.787" v="850"/>
        <pc:sldMkLst>
          <pc:docMk/>
          <pc:sldMk cId="4201100311" sldId="764"/>
        </pc:sldMkLst>
      </pc:sldChg>
      <pc:sldChg chg="modSp mod">
        <pc:chgData name="Martin Webley" userId="836f531d-195e-4340-bc9a-b5c372095905" providerId="ADAL" clId="{F4C87387-407F-4B33-9347-9D457B2C84C3}" dt="2022-09-04T16:24:21.807" v="860" actId="20577"/>
        <pc:sldMkLst>
          <pc:docMk/>
          <pc:sldMk cId="3273545555" sldId="767"/>
        </pc:sldMkLst>
        <pc:spChg chg="mod">
          <ac:chgData name="Martin Webley" userId="836f531d-195e-4340-bc9a-b5c372095905" providerId="ADAL" clId="{F4C87387-407F-4B33-9347-9D457B2C84C3}" dt="2022-09-04T16:24:21.807" v="860" actId="20577"/>
          <ac:spMkLst>
            <pc:docMk/>
            <pc:sldMk cId="3273545555" sldId="767"/>
            <ac:spMk id="2" creationId="{DE9866BA-502A-4F27-9E43-D22B840C1030}"/>
          </ac:spMkLst>
        </pc:spChg>
      </pc:sldChg>
      <pc:sldChg chg="modSp mod">
        <pc:chgData name="Martin Webley" userId="836f531d-195e-4340-bc9a-b5c372095905" providerId="ADAL" clId="{F4C87387-407F-4B33-9347-9D457B2C84C3}" dt="2022-09-04T16:23:50.006" v="854" actId="20577"/>
        <pc:sldMkLst>
          <pc:docMk/>
          <pc:sldMk cId="3806950890" sldId="768"/>
        </pc:sldMkLst>
        <pc:spChg chg="mod">
          <ac:chgData name="Martin Webley" userId="836f531d-195e-4340-bc9a-b5c372095905" providerId="ADAL" clId="{F4C87387-407F-4B33-9347-9D457B2C84C3}" dt="2022-09-04T16:23:50.006" v="854" actId="20577"/>
          <ac:spMkLst>
            <pc:docMk/>
            <pc:sldMk cId="3806950890" sldId="768"/>
            <ac:spMk id="2" creationId="{DE9866BA-502A-4F27-9E43-D22B840C1030}"/>
          </ac:spMkLst>
        </pc:spChg>
      </pc:sldChg>
      <pc:sldChg chg="modSp mod">
        <pc:chgData name="Martin Webley" userId="836f531d-195e-4340-bc9a-b5c372095905" providerId="ADAL" clId="{F4C87387-407F-4B33-9347-9D457B2C84C3}" dt="2022-09-04T16:24:12.916" v="859" actId="20577"/>
        <pc:sldMkLst>
          <pc:docMk/>
          <pc:sldMk cId="2683027875" sldId="769"/>
        </pc:sldMkLst>
        <pc:spChg chg="mod">
          <ac:chgData name="Martin Webley" userId="836f531d-195e-4340-bc9a-b5c372095905" providerId="ADAL" clId="{F4C87387-407F-4B33-9347-9D457B2C84C3}" dt="2022-09-04T16:24:12.916" v="859" actId="20577"/>
          <ac:spMkLst>
            <pc:docMk/>
            <pc:sldMk cId="2683027875" sldId="769"/>
            <ac:spMk id="2" creationId="{DE9866BA-502A-4F27-9E43-D22B840C1030}"/>
          </ac:spMkLst>
        </pc:spChg>
      </pc:sldChg>
      <pc:sldChg chg="mod modShow">
        <pc:chgData name="Martin Webley" userId="836f531d-195e-4340-bc9a-b5c372095905" providerId="ADAL" clId="{F4C87387-407F-4B33-9347-9D457B2C84C3}" dt="2022-09-05T16:12:25.689" v="968" actId="729"/>
        <pc:sldMkLst>
          <pc:docMk/>
          <pc:sldMk cId="284516162" sldId="786"/>
        </pc:sldMkLst>
      </pc:sldChg>
      <pc:sldChg chg="mod modShow">
        <pc:chgData name="Martin Webley" userId="836f531d-195e-4340-bc9a-b5c372095905" providerId="ADAL" clId="{F4C87387-407F-4B33-9347-9D457B2C84C3}" dt="2022-09-05T16:12:25.689" v="968" actId="729"/>
        <pc:sldMkLst>
          <pc:docMk/>
          <pc:sldMk cId="1282417788" sldId="787"/>
        </pc:sldMkLst>
      </pc:sldChg>
      <pc:sldChg chg="mod modShow">
        <pc:chgData name="Martin Webley" userId="836f531d-195e-4340-bc9a-b5c372095905" providerId="ADAL" clId="{F4C87387-407F-4B33-9347-9D457B2C84C3}" dt="2022-09-05T16:12:25.689" v="968" actId="729"/>
        <pc:sldMkLst>
          <pc:docMk/>
          <pc:sldMk cId="1181081305" sldId="789"/>
        </pc:sldMkLst>
      </pc:sldChg>
      <pc:sldChg chg="mod modShow">
        <pc:chgData name="Martin Webley" userId="836f531d-195e-4340-bc9a-b5c372095905" providerId="ADAL" clId="{F4C87387-407F-4B33-9347-9D457B2C84C3}" dt="2022-09-05T16:12:25.689" v="968" actId="729"/>
        <pc:sldMkLst>
          <pc:docMk/>
          <pc:sldMk cId="3253896161" sldId="790"/>
        </pc:sldMkLst>
      </pc:sldChg>
      <pc:sldChg chg="mod modShow">
        <pc:chgData name="Martin Webley" userId="836f531d-195e-4340-bc9a-b5c372095905" providerId="ADAL" clId="{F4C87387-407F-4B33-9347-9D457B2C84C3}" dt="2022-09-05T16:12:25.689" v="968" actId="729"/>
        <pc:sldMkLst>
          <pc:docMk/>
          <pc:sldMk cId="1323456476" sldId="792"/>
        </pc:sldMkLst>
      </pc:sldChg>
      <pc:sldChg chg="mod modShow">
        <pc:chgData name="Martin Webley" userId="836f531d-195e-4340-bc9a-b5c372095905" providerId="ADAL" clId="{F4C87387-407F-4B33-9347-9D457B2C84C3}" dt="2022-09-05T16:16:43.415" v="969" actId="729"/>
        <pc:sldMkLst>
          <pc:docMk/>
          <pc:sldMk cId="60093513" sldId="793"/>
        </pc:sldMkLst>
      </pc:sldChg>
      <pc:sldChg chg="mod modShow">
        <pc:chgData name="Martin Webley" userId="836f531d-195e-4340-bc9a-b5c372095905" providerId="ADAL" clId="{F4C87387-407F-4B33-9347-9D457B2C84C3}" dt="2022-09-05T16:12:25.689" v="968" actId="729"/>
        <pc:sldMkLst>
          <pc:docMk/>
          <pc:sldMk cId="3477884390" sldId="798"/>
        </pc:sldMkLst>
      </pc:sldChg>
      <pc:sldChg chg="mod modShow">
        <pc:chgData name="Martin Webley" userId="836f531d-195e-4340-bc9a-b5c372095905" providerId="ADAL" clId="{F4C87387-407F-4B33-9347-9D457B2C84C3}" dt="2022-09-05T16:16:43.415" v="969" actId="729"/>
        <pc:sldMkLst>
          <pc:docMk/>
          <pc:sldMk cId="932457822" sldId="800"/>
        </pc:sldMkLst>
      </pc:sldChg>
      <pc:sldChg chg="mod modShow">
        <pc:chgData name="Martin Webley" userId="836f531d-195e-4340-bc9a-b5c372095905" providerId="ADAL" clId="{F4C87387-407F-4B33-9347-9D457B2C84C3}" dt="2022-09-05T16:16:43.415" v="969" actId="729"/>
        <pc:sldMkLst>
          <pc:docMk/>
          <pc:sldMk cId="2091930608" sldId="801"/>
        </pc:sldMkLst>
      </pc:sldChg>
      <pc:sldChg chg="mod modShow">
        <pc:chgData name="Martin Webley" userId="836f531d-195e-4340-bc9a-b5c372095905" providerId="ADAL" clId="{F4C87387-407F-4B33-9347-9D457B2C84C3}" dt="2022-09-05T16:16:43.415" v="969" actId="729"/>
        <pc:sldMkLst>
          <pc:docMk/>
          <pc:sldMk cId="938238372" sldId="844"/>
        </pc:sldMkLst>
      </pc:sldChg>
      <pc:sldChg chg="addSp delSp modSp new mod ord modNotesTx">
        <pc:chgData name="Martin Webley" userId="836f531d-195e-4340-bc9a-b5c372095905" providerId="ADAL" clId="{F4C87387-407F-4B33-9347-9D457B2C84C3}" dt="2022-09-04T16:10:04.538" v="262"/>
        <pc:sldMkLst>
          <pc:docMk/>
          <pc:sldMk cId="2161446607" sldId="847"/>
        </pc:sldMkLst>
        <pc:spChg chg="mod">
          <ac:chgData name="Martin Webley" userId="836f531d-195e-4340-bc9a-b5c372095905" providerId="ADAL" clId="{F4C87387-407F-4B33-9347-9D457B2C84C3}" dt="2022-09-04T15:23:39.603" v="55" actId="20577"/>
          <ac:spMkLst>
            <pc:docMk/>
            <pc:sldMk cId="2161446607" sldId="847"/>
            <ac:spMk id="2" creationId="{DF8AE70A-6635-00E0-231C-65C41AB9EA69}"/>
          </ac:spMkLst>
        </pc:spChg>
        <pc:spChg chg="del">
          <ac:chgData name="Martin Webley" userId="836f531d-195e-4340-bc9a-b5c372095905" providerId="ADAL" clId="{F4C87387-407F-4B33-9347-9D457B2C84C3}" dt="2022-09-04T15:21:14.946" v="16"/>
          <ac:spMkLst>
            <pc:docMk/>
            <pc:sldMk cId="2161446607" sldId="847"/>
            <ac:spMk id="3" creationId="{EE2D83C4-366B-77CC-ACA5-AA71B512075F}"/>
          </ac:spMkLst>
        </pc:spChg>
        <pc:graphicFrameChg chg="add mod modGraphic">
          <ac:chgData name="Martin Webley" userId="836f531d-195e-4340-bc9a-b5c372095905" providerId="ADAL" clId="{F4C87387-407F-4B33-9347-9D457B2C84C3}" dt="2022-09-04T15:25:30.977" v="66" actId="1076"/>
          <ac:graphicFrameMkLst>
            <pc:docMk/>
            <pc:sldMk cId="2161446607" sldId="847"/>
            <ac:graphicFrameMk id="4" creationId="{6E8E73CF-160F-EA19-6E23-C3FB262D2D68}"/>
          </ac:graphicFrameMkLst>
        </pc:graphicFrameChg>
        <pc:picChg chg="add mod">
          <ac:chgData name="Martin Webley" userId="836f531d-195e-4340-bc9a-b5c372095905" providerId="ADAL" clId="{F4C87387-407F-4B33-9347-9D457B2C84C3}" dt="2022-09-04T15:25:51.250" v="93" actId="1037"/>
          <ac:picMkLst>
            <pc:docMk/>
            <pc:sldMk cId="2161446607" sldId="847"/>
            <ac:picMk id="6" creationId="{AE13A53A-759B-8277-1419-C7C6ECCC9073}"/>
          </ac:picMkLst>
        </pc:picChg>
      </pc:sldChg>
      <pc:sldChg chg="new del">
        <pc:chgData name="Martin Webley" userId="836f531d-195e-4340-bc9a-b5c372095905" providerId="ADAL" clId="{F4C87387-407F-4B33-9347-9D457B2C84C3}" dt="2022-09-04T16:12:01.328" v="268" actId="2696"/>
        <pc:sldMkLst>
          <pc:docMk/>
          <pc:sldMk cId="3112877376" sldId="848"/>
        </pc:sldMkLst>
      </pc:sldChg>
      <pc:sldChg chg="add">
        <pc:chgData name="Martin Webley" userId="836f531d-195e-4340-bc9a-b5c372095905" providerId="ADAL" clId="{F4C87387-407F-4B33-9347-9D457B2C84C3}" dt="2022-09-04T16:12:07.616" v="269" actId="2890"/>
        <pc:sldMkLst>
          <pc:docMk/>
          <pc:sldMk cId="3731022561" sldId="8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83322-4BB0-4536-9371-72C671568FA5}" type="datetimeFigureOut">
              <a:rPr lang="en-GB" smtClean="0"/>
              <a:t>07/09/2022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EDEE5-1CBC-43D9-B651-7798A41B076A}" type="slidenum">
              <a:rPr lang="en-GB" smtClean="0"/>
              <a:t>‹#›</a:t>
            </a:fld>
            <a:endParaRPr lang="en-GB"/>
          </a:p>
        </p:txBody>
      </p:sp>
    </p:spTree>
    <p:extLst>
      <p:ext uri="{BB962C8B-B14F-4D97-AF65-F5344CB8AC3E}">
        <p14:creationId xmlns:p14="http://schemas.microsoft.com/office/powerpoint/2010/main" val="3245166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1FqhHpnBd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HkNdNpKUBy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zEQZpTizgLo"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zEQZpTizgL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ackthology.com/cryptography-and-complexity.html"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fes92vSBTg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hV1_wvsdJC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https://www.youtube.com/watch?v=tyDKR4FG3Yw </a:t>
            </a:r>
          </a:p>
          <a:p>
            <a:endParaRPr lang="en-GB" dirty="0"/>
          </a:p>
          <a:p>
            <a:r>
              <a:rPr lang="en-GB" dirty="0"/>
              <a:t>– Play 0-12 Mins</a:t>
            </a:r>
          </a:p>
        </p:txBody>
      </p:sp>
      <p:sp>
        <p:nvSpPr>
          <p:cNvPr id="4" name="Slide Number Placeholder 3"/>
          <p:cNvSpPr>
            <a:spLocks noGrp="1"/>
          </p:cNvSpPr>
          <p:nvPr>
            <p:ph type="sldNum" sz="quarter" idx="5"/>
          </p:nvPr>
        </p:nvSpPr>
        <p:spPr/>
        <p:txBody>
          <a:bodyPr/>
          <a:lstStyle/>
          <a:p>
            <a:fld id="{2BFEDEE5-1CBC-43D9-B651-7798A41B076A}" type="slidenum">
              <a:rPr lang="en-GB" smtClean="0"/>
              <a:t>21</a:t>
            </a:fld>
            <a:endParaRPr lang="en-GB"/>
          </a:p>
        </p:txBody>
      </p:sp>
    </p:spTree>
    <p:extLst>
      <p:ext uri="{BB962C8B-B14F-4D97-AF65-F5344CB8AC3E}">
        <p14:creationId xmlns:p14="http://schemas.microsoft.com/office/powerpoint/2010/main" val="348978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hlinkClick r:id="rId3"/>
              </a:rPr>
              <a:t>For reference only - https://www.youtube.com/watch?v=g1FqhHpnBdw</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30</a:t>
            </a:fld>
            <a:endParaRPr lang="en-GB"/>
          </a:p>
        </p:txBody>
      </p:sp>
    </p:spTree>
    <p:extLst>
      <p:ext uri="{BB962C8B-B14F-4D97-AF65-F5344CB8AC3E}">
        <p14:creationId xmlns:p14="http://schemas.microsoft.com/office/powerpoint/2010/main" val="145844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32</a:t>
            </a:fld>
            <a:endParaRPr lang="en-GB"/>
          </a:p>
        </p:txBody>
      </p:sp>
    </p:spTree>
    <p:extLst>
      <p:ext uri="{BB962C8B-B14F-4D97-AF65-F5344CB8AC3E}">
        <p14:creationId xmlns:p14="http://schemas.microsoft.com/office/powerpoint/2010/main" val="377342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https://www.cryptool.org/en/ct2/downloads</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33</a:t>
            </a:fld>
            <a:endParaRPr lang="en-GB"/>
          </a:p>
        </p:txBody>
      </p:sp>
    </p:spTree>
    <p:extLst>
      <p:ext uri="{BB962C8B-B14F-4D97-AF65-F5344CB8AC3E}">
        <p14:creationId xmlns:p14="http://schemas.microsoft.com/office/powerpoint/2010/main" val="3880145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https://www.gnupg.org/download/index.html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34</a:t>
            </a:fld>
            <a:endParaRPr lang="en-GB"/>
          </a:p>
        </p:txBody>
      </p:sp>
    </p:spTree>
    <p:extLst>
      <p:ext uri="{BB962C8B-B14F-4D97-AF65-F5344CB8AC3E}">
        <p14:creationId xmlns:p14="http://schemas.microsoft.com/office/powerpoint/2010/main" val="524200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https://www.openpgp.org/software/misc/</a:t>
            </a:r>
          </a:p>
        </p:txBody>
      </p:sp>
      <p:sp>
        <p:nvSpPr>
          <p:cNvPr id="4" name="Slide Number Placeholder 3"/>
          <p:cNvSpPr>
            <a:spLocks noGrp="1"/>
          </p:cNvSpPr>
          <p:nvPr>
            <p:ph type="sldNum" sz="quarter" idx="5"/>
          </p:nvPr>
        </p:nvSpPr>
        <p:spPr/>
        <p:txBody>
          <a:bodyPr/>
          <a:lstStyle/>
          <a:p>
            <a:fld id="{2BFEDEE5-1CBC-43D9-B651-7798A41B076A}" type="slidenum">
              <a:rPr lang="en-GB" smtClean="0"/>
              <a:t>36</a:t>
            </a:fld>
            <a:endParaRPr lang="en-GB"/>
          </a:p>
        </p:txBody>
      </p:sp>
    </p:spTree>
    <p:extLst>
      <p:ext uri="{BB962C8B-B14F-4D97-AF65-F5344CB8AC3E}">
        <p14:creationId xmlns:p14="http://schemas.microsoft.com/office/powerpoint/2010/main" val="247956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https://www.7-zip.org/</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38</a:t>
            </a:fld>
            <a:endParaRPr lang="en-GB"/>
          </a:p>
        </p:txBody>
      </p:sp>
    </p:spTree>
    <p:extLst>
      <p:ext uri="{BB962C8B-B14F-4D97-AF65-F5344CB8AC3E}">
        <p14:creationId xmlns:p14="http://schemas.microsoft.com/office/powerpoint/2010/main" val="238835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40</a:t>
            </a:fld>
            <a:endParaRPr lang="en-GB"/>
          </a:p>
        </p:txBody>
      </p:sp>
    </p:spTree>
    <p:extLst>
      <p:ext uri="{BB962C8B-B14F-4D97-AF65-F5344CB8AC3E}">
        <p14:creationId xmlns:p14="http://schemas.microsoft.com/office/powerpoint/2010/main" val="29227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41</a:t>
            </a:fld>
            <a:endParaRPr lang="en-GB"/>
          </a:p>
        </p:txBody>
      </p:sp>
    </p:spTree>
    <p:extLst>
      <p:ext uri="{BB962C8B-B14F-4D97-AF65-F5344CB8AC3E}">
        <p14:creationId xmlns:p14="http://schemas.microsoft.com/office/powerpoint/2010/main" val="322375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42</a:t>
            </a:fld>
            <a:endParaRPr lang="en-GB"/>
          </a:p>
        </p:txBody>
      </p:sp>
    </p:spTree>
    <p:extLst>
      <p:ext uri="{BB962C8B-B14F-4D97-AF65-F5344CB8AC3E}">
        <p14:creationId xmlns:p14="http://schemas.microsoft.com/office/powerpoint/2010/main" val="2982689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Resources &amp;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For reference only -</a:t>
            </a:r>
            <a:r>
              <a:rPr lang="en-US" dirty="0"/>
              <a:t> https://www.youtube.com/watch?v=HkNdNpKUByM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46</a:t>
            </a:fld>
            <a:endParaRPr lang="en-GB"/>
          </a:p>
        </p:txBody>
      </p:sp>
    </p:spTree>
    <p:extLst>
      <p:ext uri="{BB962C8B-B14F-4D97-AF65-F5344CB8AC3E}">
        <p14:creationId xmlns:p14="http://schemas.microsoft.com/office/powerpoint/2010/main" val="37396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https://www.youtube.com/watch?v=tyDKR4FG3Yw </a:t>
            </a:r>
          </a:p>
          <a:p>
            <a:endParaRPr lang="en-GB" dirty="0"/>
          </a:p>
          <a:p>
            <a:r>
              <a:rPr lang="en-GB" dirty="0"/>
              <a:t>– Play 0-12 Mins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22</a:t>
            </a:fld>
            <a:endParaRPr lang="en-GB"/>
          </a:p>
        </p:txBody>
      </p:sp>
    </p:spTree>
    <p:extLst>
      <p:ext uri="{BB962C8B-B14F-4D97-AF65-F5344CB8AC3E}">
        <p14:creationId xmlns:p14="http://schemas.microsoft.com/office/powerpoint/2010/main" val="2555240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49</a:t>
            </a:fld>
            <a:endParaRPr lang="en-GB"/>
          </a:p>
        </p:txBody>
      </p:sp>
    </p:spTree>
    <p:extLst>
      <p:ext uri="{BB962C8B-B14F-4D97-AF65-F5344CB8AC3E}">
        <p14:creationId xmlns:p14="http://schemas.microsoft.com/office/powerpoint/2010/main" val="389624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50</a:t>
            </a:fld>
            <a:endParaRPr lang="en-GB"/>
          </a:p>
        </p:txBody>
      </p:sp>
    </p:spTree>
    <p:extLst>
      <p:ext uri="{BB962C8B-B14F-4D97-AF65-F5344CB8AC3E}">
        <p14:creationId xmlns:p14="http://schemas.microsoft.com/office/powerpoint/2010/main" val="425277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51</a:t>
            </a:fld>
            <a:endParaRPr lang="en-GB"/>
          </a:p>
        </p:txBody>
      </p:sp>
    </p:spTree>
    <p:extLst>
      <p:ext uri="{BB962C8B-B14F-4D97-AF65-F5344CB8AC3E}">
        <p14:creationId xmlns:p14="http://schemas.microsoft.com/office/powerpoint/2010/main" val="3207138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52</a:t>
            </a:fld>
            <a:endParaRPr lang="en-GB"/>
          </a:p>
        </p:txBody>
      </p:sp>
    </p:spTree>
    <p:extLst>
      <p:ext uri="{BB962C8B-B14F-4D97-AF65-F5344CB8AC3E}">
        <p14:creationId xmlns:p14="http://schemas.microsoft.com/office/powerpoint/2010/main" val="2782298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54</a:t>
            </a:fld>
            <a:endParaRPr lang="en-GB"/>
          </a:p>
        </p:txBody>
      </p:sp>
    </p:spTree>
    <p:extLst>
      <p:ext uri="{BB962C8B-B14F-4D97-AF65-F5344CB8AC3E}">
        <p14:creationId xmlns:p14="http://schemas.microsoft.com/office/powerpoint/2010/main" val="2633228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t>Trees: https://www.youtube.com/watch?v=zEQZpTizgLo</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55</a:t>
            </a:fld>
            <a:endParaRPr lang="en-GB"/>
          </a:p>
        </p:txBody>
      </p:sp>
    </p:spTree>
    <p:extLst>
      <p:ext uri="{BB962C8B-B14F-4D97-AF65-F5344CB8AC3E}">
        <p14:creationId xmlns:p14="http://schemas.microsoft.com/office/powerpoint/2010/main" val="174925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t>Directories and Traversals:  </a:t>
            </a:r>
            <a:r>
              <a:rPr lang="en-US" dirty="0"/>
              <a:t>https://www.youtube.com/watch?v=z_OwSnFY_5s</a:t>
            </a:r>
          </a:p>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56</a:t>
            </a:fld>
            <a:endParaRPr lang="en-GB"/>
          </a:p>
        </p:txBody>
      </p:sp>
    </p:spTree>
    <p:extLst>
      <p:ext uri="{BB962C8B-B14F-4D97-AF65-F5344CB8AC3E}">
        <p14:creationId xmlns:p14="http://schemas.microsoft.com/office/powerpoint/2010/main" val="11066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71</a:t>
            </a:fld>
            <a:endParaRPr lang="en-GB"/>
          </a:p>
        </p:txBody>
      </p:sp>
    </p:spTree>
    <p:extLst>
      <p:ext uri="{BB962C8B-B14F-4D97-AF65-F5344CB8AC3E}">
        <p14:creationId xmlns:p14="http://schemas.microsoft.com/office/powerpoint/2010/main" val="1789607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72</a:t>
            </a:fld>
            <a:endParaRPr lang="en-GB"/>
          </a:p>
        </p:txBody>
      </p:sp>
    </p:spTree>
    <p:extLst>
      <p:ext uri="{BB962C8B-B14F-4D97-AF65-F5344CB8AC3E}">
        <p14:creationId xmlns:p14="http://schemas.microsoft.com/office/powerpoint/2010/main" val="1489997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73</a:t>
            </a:fld>
            <a:endParaRPr lang="en-GB"/>
          </a:p>
        </p:txBody>
      </p:sp>
    </p:spTree>
    <p:extLst>
      <p:ext uri="{BB962C8B-B14F-4D97-AF65-F5344CB8AC3E}">
        <p14:creationId xmlns:p14="http://schemas.microsoft.com/office/powerpoint/2010/main" val="185463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https://www.youtube.com/watch?v=tyDKR4FG3Yw </a:t>
            </a:r>
          </a:p>
          <a:p>
            <a:endParaRPr lang="en-GB" dirty="0"/>
          </a:p>
          <a:p>
            <a:r>
              <a:rPr lang="en-GB" dirty="0"/>
              <a:t>– Play 0-12 Mins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23</a:t>
            </a:fld>
            <a:endParaRPr lang="en-GB"/>
          </a:p>
        </p:txBody>
      </p:sp>
    </p:spTree>
    <p:extLst>
      <p:ext uri="{BB962C8B-B14F-4D97-AF65-F5344CB8AC3E}">
        <p14:creationId xmlns:p14="http://schemas.microsoft.com/office/powerpoint/2010/main" val="1426257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74</a:t>
            </a:fld>
            <a:endParaRPr lang="en-GB"/>
          </a:p>
        </p:txBody>
      </p:sp>
    </p:spTree>
    <p:extLst>
      <p:ext uri="{BB962C8B-B14F-4D97-AF65-F5344CB8AC3E}">
        <p14:creationId xmlns:p14="http://schemas.microsoft.com/office/powerpoint/2010/main" val="3370539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75</a:t>
            </a:fld>
            <a:endParaRPr lang="en-GB"/>
          </a:p>
        </p:txBody>
      </p:sp>
    </p:spTree>
    <p:extLst>
      <p:ext uri="{BB962C8B-B14F-4D97-AF65-F5344CB8AC3E}">
        <p14:creationId xmlns:p14="http://schemas.microsoft.com/office/powerpoint/2010/main" val="206190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76</a:t>
            </a:fld>
            <a:endParaRPr lang="en-GB"/>
          </a:p>
        </p:txBody>
      </p:sp>
    </p:spTree>
    <p:extLst>
      <p:ext uri="{BB962C8B-B14F-4D97-AF65-F5344CB8AC3E}">
        <p14:creationId xmlns:p14="http://schemas.microsoft.com/office/powerpoint/2010/main" val="3498823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78</a:t>
            </a:fld>
            <a:endParaRPr lang="en-GB"/>
          </a:p>
        </p:txBody>
      </p:sp>
    </p:spTree>
    <p:extLst>
      <p:ext uri="{BB962C8B-B14F-4D97-AF65-F5344CB8AC3E}">
        <p14:creationId xmlns:p14="http://schemas.microsoft.com/office/powerpoint/2010/main" val="3882578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81</a:t>
            </a:fld>
            <a:endParaRPr lang="en-GB"/>
          </a:p>
        </p:txBody>
      </p:sp>
    </p:spTree>
    <p:extLst>
      <p:ext uri="{BB962C8B-B14F-4D97-AF65-F5344CB8AC3E}">
        <p14:creationId xmlns:p14="http://schemas.microsoft.com/office/powerpoint/2010/main" val="1331203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99</a:t>
            </a:fld>
            <a:endParaRPr lang="en-GB"/>
          </a:p>
        </p:txBody>
      </p:sp>
    </p:spTree>
    <p:extLst>
      <p:ext uri="{BB962C8B-B14F-4D97-AF65-F5344CB8AC3E}">
        <p14:creationId xmlns:p14="http://schemas.microsoft.com/office/powerpoint/2010/main" val="2879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https://www.britannica.com/biography/Alan-Turing</a:t>
            </a:r>
          </a:p>
        </p:txBody>
      </p:sp>
      <p:sp>
        <p:nvSpPr>
          <p:cNvPr id="4" name="Slide Number Placeholder 3"/>
          <p:cNvSpPr>
            <a:spLocks noGrp="1"/>
          </p:cNvSpPr>
          <p:nvPr>
            <p:ph type="sldNum" sz="quarter" idx="5"/>
          </p:nvPr>
        </p:nvSpPr>
        <p:spPr/>
        <p:txBody>
          <a:bodyPr/>
          <a:lstStyle/>
          <a:p>
            <a:fld id="{2BFEDEE5-1CBC-43D9-B651-7798A41B076A}" type="slidenum">
              <a:rPr lang="en-GB" smtClean="0"/>
              <a:t>105</a:t>
            </a:fld>
            <a:endParaRPr lang="en-GB"/>
          </a:p>
        </p:txBody>
      </p:sp>
    </p:spTree>
    <p:extLst>
      <p:ext uri="{BB962C8B-B14F-4D97-AF65-F5344CB8AC3E}">
        <p14:creationId xmlns:p14="http://schemas.microsoft.com/office/powerpoint/2010/main" val="3349060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https://www.youtube.com/watch?v=gtRLmL70TH0</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107</a:t>
            </a:fld>
            <a:endParaRPr lang="en-GB"/>
          </a:p>
        </p:txBody>
      </p:sp>
    </p:spTree>
    <p:extLst>
      <p:ext uri="{BB962C8B-B14F-4D97-AF65-F5344CB8AC3E}">
        <p14:creationId xmlns:p14="http://schemas.microsoft.com/office/powerpoint/2010/main" val="799342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https://www.youtube.com/watch?v=gtRLmL70TH0</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108</a:t>
            </a:fld>
            <a:endParaRPr lang="en-GB"/>
          </a:p>
        </p:txBody>
      </p:sp>
    </p:spTree>
    <p:extLst>
      <p:ext uri="{BB962C8B-B14F-4D97-AF65-F5344CB8AC3E}">
        <p14:creationId xmlns:p14="http://schemas.microsoft.com/office/powerpoint/2010/main" val="2433866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https://www.britannica.com/topic/Enigma-German-code-device</a:t>
            </a:r>
          </a:p>
        </p:txBody>
      </p:sp>
      <p:sp>
        <p:nvSpPr>
          <p:cNvPr id="4" name="Slide Number Placeholder 3"/>
          <p:cNvSpPr>
            <a:spLocks noGrp="1"/>
          </p:cNvSpPr>
          <p:nvPr>
            <p:ph type="sldNum" sz="quarter" idx="5"/>
          </p:nvPr>
        </p:nvSpPr>
        <p:spPr/>
        <p:txBody>
          <a:bodyPr/>
          <a:lstStyle/>
          <a:p>
            <a:fld id="{2BFEDEE5-1CBC-43D9-B651-7798A41B076A}" type="slidenum">
              <a:rPr lang="en-GB" smtClean="0"/>
              <a:t>112</a:t>
            </a:fld>
            <a:endParaRPr lang="en-GB"/>
          </a:p>
        </p:txBody>
      </p:sp>
    </p:spTree>
    <p:extLst>
      <p:ext uri="{BB962C8B-B14F-4D97-AF65-F5344CB8AC3E}">
        <p14:creationId xmlns:p14="http://schemas.microsoft.com/office/powerpoint/2010/main" val="171085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https://www.youtube.com/watch?v=tyDKR4FG3Yw </a:t>
            </a:r>
          </a:p>
          <a:p>
            <a:endParaRPr lang="en-GB" dirty="0"/>
          </a:p>
          <a:p>
            <a:r>
              <a:rPr lang="en-GB" dirty="0"/>
              <a:t>– Play 0-12 Mins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24</a:t>
            </a:fld>
            <a:endParaRPr lang="en-GB"/>
          </a:p>
        </p:txBody>
      </p:sp>
    </p:spTree>
    <p:extLst>
      <p:ext uri="{BB962C8B-B14F-4D97-AF65-F5344CB8AC3E}">
        <p14:creationId xmlns:p14="http://schemas.microsoft.com/office/powerpoint/2010/main" val="293304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https://www.101computing.net/enigma-machine-emulator/</a:t>
            </a:r>
          </a:p>
          <a:p>
            <a:endParaRPr lang="en-GB" dirty="0"/>
          </a:p>
          <a:p>
            <a:r>
              <a:rPr lang="en-GB" dirty="0"/>
              <a:t>https://www.101computing.net/turing-welchman-bombe/</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115</a:t>
            </a:fld>
            <a:endParaRPr lang="en-GB"/>
          </a:p>
        </p:txBody>
      </p:sp>
    </p:spTree>
    <p:extLst>
      <p:ext uri="{BB962C8B-B14F-4D97-AF65-F5344CB8AC3E}">
        <p14:creationId xmlns:p14="http://schemas.microsoft.com/office/powerpoint/2010/main" val="3097668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https://www.gchq.gov.uk/information/turing-challenge</a:t>
            </a:r>
          </a:p>
        </p:txBody>
      </p:sp>
      <p:sp>
        <p:nvSpPr>
          <p:cNvPr id="4" name="Slide Number Placeholder 3"/>
          <p:cNvSpPr>
            <a:spLocks noGrp="1"/>
          </p:cNvSpPr>
          <p:nvPr>
            <p:ph type="sldNum" sz="quarter" idx="5"/>
          </p:nvPr>
        </p:nvSpPr>
        <p:spPr/>
        <p:txBody>
          <a:bodyPr/>
          <a:lstStyle/>
          <a:p>
            <a:fld id="{2BFEDEE5-1CBC-43D9-B651-7798A41B076A}" type="slidenum">
              <a:rPr lang="en-GB" smtClean="0"/>
              <a:t>116</a:t>
            </a:fld>
            <a:endParaRPr lang="en-GB"/>
          </a:p>
        </p:txBody>
      </p:sp>
    </p:spTree>
    <p:extLst>
      <p:ext uri="{BB962C8B-B14F-4D97-AF65-F5344CB8AC3E}">
        <p14:creationId xmlns:p14="http://schemas.microsoft.com/office/powerpoint/2010/main" val="3429884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https://www.calculators.org/math/modulo.php</a:t>
            </a:r>
          </a:p>
        </p:txBody>
      </p:sp>
      <p:sp>
        <p:nvSpPr>
          <p:cNvPr id="4" name="Slide Number Placeholder 3"/>
          <p:cNvSpPr>
            <a:spLocks noGrp="1"/>
          </p:cNvSpPr>
          <p:nvPr>
            <p:ph type="sldNum" sz="quarter" idx="5"/>
          </p:nvPr>
        </p:nvSpPr>
        <p:spPr/>
        <p:txBody>
          <a:bodyPr/>
          <a:lstStyle/>
          <a:p>
            <a:fld id="{2BFEDEE5-1CBC-43D9-B651-7798A41B076A}" type="slidenum">
              <a:rPr lang="en-GB" smtClean="0"/>
              <a:t>119</a:t>
            </a:fld>
            <a:endParaRPr lang="en-GB"/>
          </a:p>
        </p:txBody>
      </p:sp>
    </p:spTree>
    <p:extLst>
      <p:ext uri="{BB962C8B-B14F-4D97-AF65-F5344CB8AC3E}">
        <p14:creationId xmlns:p14="http://schemas.microsoft.com/office/powerpoint/2010/main" val="3182172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Resources &amp;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https://hackthology.com/cryptography-and-complexity.html</a:t>
            </a:r>
          </a:p>
          <a:p>
            <a:endParaRPr lang="en-US" dirty="0">
              <a:hlinkClick r:id="rId3"/>
            </a:endParaRPr>
          </a:p>
          <a:p>
            <a:endParaRPr lang="en-US" dirty="0">
              <a:hlinkClick r:id="rId3"/>
            </a:endParaRPr>
          </a:p>
        </p:txBody>
      </p:sp>
      <p:sp>
        <p:nvSpPr>
          <p:cNvPr id="4" name="Slide Number Placeholder 3"/>
          <p:cNvSpPr>
            <a:spLocks noGrp="1"/>
          </p:cNvSpPr>
          <p:nvPr>
            <p:ph type="sldNum" sz="quarter" idx="5"/>
          </p:nvPr>
        </p:nvSpPr>
        <p:spPr/>
        <p:txBody>
          <a:bodyPr/>
          <a:lstStyle/>
          <a:p>
            <a:fld id="{2BFEDEE5-1CBC-43D9-B651-7798A41B076A}" type="slidenum">
              <a:rPr lang="en-GB" smtClean="0"/>
              <a:t>121</a:t>
            </a:fld>
            <a:endParaRPr lang="en-GB"/>
          </a:p>
        </p:txBody>
      </p:sp>
    </p:spTree>
    <p:extLst>
      <p:ext uri="{BB962C8B-B14F-4D97-AF65-F5344CB8AC3E}">
        <p14:creationId xmlns:p14="http://schemas.microsoft.com/office/powerpoint/2010/main" val="3168250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&amp; Notes:</a:t>
            </a:r>
          </a:p>
          <a:p>
            <a:endParaRPr lang="en-US" dirty="0"/>
          </a:p>
          <a:p>
            <a:r>
              <a:rPr lang="en-US" dirty="0"/>
              <a:t>For information only - https://www.youtube.com/watch?v=moPtwq_cVH8</a:t>
            </a:r>
          </a:p>
          <a:p>
            <a:endParaRPr lang="en-US" dirty="0"/>
          </a:p>
          <a:p>
            <a:r>
              <a:rPr lang="en-US" dirty="0"/>
              <a:t>https://www.youtube.com/watch?v=RGuJga2Gl_k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FEDEE5-1CBC-43D9-B651-7798A41B076A}" type="slidenum">
              <a:rPr lang="en-GB" smtClean="0"/>
              <a:t>122</a:t>
            </a:fld>
            <a:endParaRPr lang="en-GB"/>
          </a:p>
        </p:txBody>
      </p:sp>
    </p:spTree>
    <p:extLst>
      <p:ext uri="{BB962C8B-B14F-4D97-AF65-F5344CB8AC3E}">
        <p14:creationId xmlns:p14="http://schemas.microsoft.com/office/powerpoint/2010/main" val="492506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&amp; Notes:</a:t>
            </a:r>
          </a:p>
          <a:p>
            <a:endParaRPr lang="en-US" dirty="0"/>
          </a:p>
          <a:p>
            <a:r>
              <a:rPr lang="en-US" dirty="0"/>
              <a:t>For information only - https://www.youtube.com/watch?v=moPtwq_cVH8</a:t>
            </a:r>
          </a:p>
        </p:txBody>
      </p:sp>
      <p:sp>
        <p:nvSpPr>
          <p:cNvPr id="4" name="Slide Number Placeholder 3"/>
          <p:cNvSpPr>
            <a:spLocks noGrp="1"/>
          </p:cNvSpPr>
          <p:nvPr>
            <p:ph type="sldNum" sz="quarter" idx="5"/>
          </p:nvPr>
        </p:nvSpPr>
        <p:spPr/>
        <p:txBody>
          <a:bodyPr/>
          <a:lstStyle/>
          <a:p>
            <a:fld id="{2BFEDEE5-1CBC-43D9-B651-7798A41B076A}" type="slidenum">
              <a:rPr lang="en-GB" smtClean="0"/>
              <a:t>124</a:t>
            </a:fld>
            <a:endParaRPr lang="en-GB"/>
          </a:p>
        </p:txBody>
      </p:sp>
    </p:spTree>
    <p:extLst>
      <p:ext uri="{BB962C8B-B14F-4D97-AF65-F5344CB8AC3E}">
        <p14:creationId xmlns:p14="http://schemas.microsoft.com/office/powerpoint/2010/main" val="2353479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125</a:t>
            </a:fld>
            <a:endParaRPr lang="en-GB"/>
          </a:p>
        </p:txBody>
      </p:sp>
    </p:spTree>
    <p:extLst>
      <p:ext uri="{BB962C8B-B14F-4D97-AF65-F5344CB8AC3E}">
        <p14:creationId xmlns:p14="http://schemas.microsoft.com/office/powerpoint/2010/main" val="3647384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&amp; Notes:</a:t>
            </a:r>
          </a:p>
          <a:p>
            <a:endParaRPr lang="en-US" dirty="0"/>
          </a:p>
          <a:p>
            <a:r>
              <a:rPr lang="en-US" dirty="0"/>
              <a:t>For information only - https://www.youtube.com/watch?v=moPtwq_cVH8</a:t>
            </a:r>
          </a:p>
        </p:txBody>
      </p:sp>
      <p:sp>
        <p:nvSpPr>
          <p:cNvPr id="4" name="Slide Number Placeholder 3"/>
          <p:cNvSpPr>
            <a:spLocks noGrp="1"/>
          </p:cNvSpPr>
          <p:nvPr>
            <p:ph type="sldNum" sz="quarter" idx="5"/>
          </p:nvPr>
        </p:nvSpPr>
        <p:spPr/>
        <p:txBody>
          <a:bodyPr/>
          <a:lstStyle/>
          <a:p>
            <a:fld id="{2BFEDEE5-1CBC-43D9-B651-7798A41B076A}" type="slidenum">
              <a:rPr lang="en-GB" smtClean="0"/>
              <a:t>126</a:t>
            </a:fld>
            <a:endParaRPr lang="en-GB"/>
          </a:p>
        </p:txBody>
      </p:sp>
    </p:spTree>
    <p:extLst>
      <p:ext uri="{BB962C8B-B14F-4D97-AF65-F5344CB8AC3E}">
        <p14:creationId xmlns:p14="http://schemas.microsoft.com/office/powerpoint/2010/main" val="1410326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https://www.codecademy.com/learn/cspath-asymptotic-notation/modules/cspath-asymptotic-notation/cheatsheet</a:t>
            </a:r>
          </a:p>
          <a:p>
            <a:endParaRPr lang="en-GB" dirty="0"/>
          </a:p>
          <a:p>
            <a:r>
              <a:rPr lang="en-GB" dirty="0"/>
              <a:t>https://www.bigocheatsheet.com/</a:t>
            </a:r>
          </a:p>
        </p:txBody>
      </p:sp>
      <p:sp>
        <p:nvSpPr>
          <p:cNvPr id="4" name="Slide Number Placeholder 3"/>
          <p:cNvSpPr>
            <a:spLocks noGrp="1"/>
          </p:cNvSpPr>
          <p:nvPr>
            <p:ph type="sldNum" sz="quarter" idx="5"/>
          </p:nvPr>
        </p:nvSpPr>
        <p:spPr/>
        <p:txBody>
          <a:bodyPr/>
          <a:lstStyle/>
          <a:p>
            <a:fld id="{2BFEDEE5-1CBC-43D9-B651-7798A41B076A}" type="slidenum">
              <a:rPr lang="en-GB" smtClean="0"/>
              <a:t>128</a:t>
            </a:fld>
            <a:endParaRPr lang="en-GB"/>
          </a:p>
        </p:txBody>
      </p:sp>
    </p:spTree>
    <p:extLst>
      <p:ext uri="{BB962C8B-B14F-4D97-AF65-F5344CB8AC3E}">
        <p14:creationId xmlns:p14="http://schemas.microsoft.com/office/powerpoint/2010/main" val="3402853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p:txBody>
      </p:sp>
      <p:sp>
        <p:nvSpPr>
          <p:cNvPr id="4" name="Slide Number Placeholder 3"/>
          <p:cNvSpPr>
            <a:spLocks noGrp="1"/>
          </p:cNvSpPr>
          <p:nvPr>
            <p:ph type="sldNum" sz="quarter" idx="5"/>
          </p:nvPr>
        </p:nvSpPr>
        <p:spPr/>
        <p:txBody>
          <a:bodyPr/>
          <a:lstStyle/>
          <a:p>
            <a:fld id="{2BFEDEE5-1CBC-43D9-B651-7798A41B076A}" type="slidenum">
              <a:rPr lang="en-GB" smtClean="0"/>
              <a:t>131</a:t>
            </a:fld>
            <a:endParaRPr lang="en-GB"/>
          </a:p>
        </p:txBody>
      </p:sp>
    </p:spTree>
    <p:extLst>
      <p:ext uri="{BB962C8B-B14F-4D97-AF65-F5344CB8AC3E}">
        <p14:creationId xmlns:p14="http://schemas.microsoft.com/office/powerpoint/2010/main" val="156787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https://www.youtube.com/watch?v=tyDKR4FG3Yw </a:t>
            </a:r>
          </a:p>
          <a:p>
            <a:endParaRPr lang="en-GB" dirty="0"/>
          </a:p>
          <a:p>
            <a:r>
              <a:rPr lang="en-GB" dirty="0"/>
              <a:t>– Play 0-12 Mins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25</a:t>
            </a:fld>
            <a:endParaRPr lang="en-GB"/>
          </a:p>
        </p:txBody>
      </p:sp>
    </p:spTree>
    <p:extLst>
      <p:ext uri="{BB962C8B-B14F-4D97-AF65-F5344CB8AC3E}">
        <p14:creationId xmlns:p14="http://schemas.microsoft.com/office/powerpoint/2010/main" val="2410682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132</a:t>
            </a:fld>
            <a:endParaRPr lang="en-GB"/>
          </a:p>
        </p:txBody>
      </p:sp>
    </p:spTree>
    <p:extLst>
      <p:ext uri="{BB962C8B-B14F-4D97-AF65-F5344CB8AC3E}">
        <p14:creationId xmlns:p14="http://schemas.microsoft.com/office/powerpoint/2010/main" val="3209781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a:p>
            <a:endParaRPr lang="en-GB" dirty="0"/>
          </a:p>
          <a:p>
            <a:r>
              <a:rPr lang="en-GB" dirty="0"/>
              <a:t>https://www.youtube.com/watch?v=YCM2JReWS10</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133</a:t>
            </a:fld>
            <a:endParaRPr lang="en-GB"/>
          </a:p>
        </p:txBody>
      </p:sp>
    </p:spTree>
    <p:extLst>
      <p:ext uri="{BB962C8B-B14F-4D97-AF65-F5344CB8AC3E}">
        <p14:creationId xmlns:p14="http://schemas.microsoft.com/office/powerpoint/2010/main" val="1103730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https://www.rapidtables.com/convert/number/hex-dec-bin-converter.html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134</a:t>
            </a:fld>
            <a:endParaRPr lang="en-GB"/>
          </a:p>
        </p:txBody>
      </p:sp>
    </p:spTree>
    <p:extLst>
      <p:ext uri="{BB962C8B-B14F-4D97-AF65-F5344CB8AC3E}">
        <p14:creationId xmlns:p14="http://schemas.microsoft.com/office/powerpoint/2010/main" val="37746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a combination lock, there are 10 numbers to choose from (0,1,2,3,4,5,6,7,8,9) and we choose 3 of them:</a:t>
            </a:r>
          </a:p>
          <a:p>
            <a:r>
              <a:rPr lang="en-GB" b="1" dirty="0"/>
              <a:t>10 × 10 × ... (3 times) = 10</a:t>
            </a:r>
            <a:r>
              <a:rPr lang="en-GB" b="1" baseline="30000" dirty="0"/>
              <a:t>3</a:t>
            </a:r>
            <a:r>
              <a:rPr lang="en-GB" b="1" dirty="0"/>
              <a:t> = 1,000 permutations</a:t>
            </a:r>
            <a:endParaRPr lang="en-GB" dirty="0"/>
          </a:p>
          <a:p>
            <a:endParaRPr lang="en-GB" dirty="0"/>
          </a:p>
        </p:txBody>
      </p:sp>
      <p:sp>
        <p:nvSpPr>
          <p:cNvPr id="4" name="Slide Number Placeholder 3"/>
          <p:cNvSpPr>
            <a:spLocks noGrp="1"/>
          </p:cNvSpPr>
          <p:nvPr>
            <p:ph type="sldNum" sz="quarter" idx="5"/>
          </p:nvPr>
        </p:nvSpPr>
        <p:spPr/>
        <p:txBody>
          <a:bodyPr/>
          <a:lstStyle/>
          <a:p>
            <a:fld id="{5A0640B2-3A95-42D9-86AA-448E1AE90D72}" type="slidenum">
              <a:rPr lang="en-GB" smtClean="0"/>
              <a:t>139</a:t>
            </a:fld>
            <a:endParaRPr lang="en-GB"/>
          </a:p>
        </p:txBody>
      </p:sp>
    </p:spTree>
    <p:extLst>
      <p:ext uri="{BB962C8B-B14F-4D97-AF65-F5344CB8AC3E}">
        <p14:creationId xmlns:p14="http://schemas.microsoft.com/office/powerpoint/2010/main" val="9015777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13 × 12 × ... etc</a:t>
            </a:r>
            <a:r>
              <a:rPr lang="en-GB" dirty="0"/>
              <a:t> gets "cancelled out", leaving only </a:t>
            </a:r>
            <a:r>
              <a:rPr lang="en-GB" b="1" dirty="0"/>
              <a:t>16 × 15 × 14</a:t>
            </a:r>
            <a:r>
              <a:rPr lang="en-GB" dirty="0"/>
              <a:t>. </a:t>
            </a:r>
          </a:p>
        </p:txBody>
      </p:sp>
      <p:sp>
        <p:nvSpPr>
          <p:cNvPr id="4" name="Slide Number Placeholder 3"/>
          <p:cNvSpPr>
            <a:spLocks noGrp="1"/>
          </p:cNvSpPr>
          <p:nvPr>
            <p:ph type="sldNum" sz="quarter" idx="5"/>
          </p:nvPr>
        </p:nvSpPr>
        <p:spPr/>
        <p:txBody>
          <a:bodyPr/>
          <a:lstStyle/>
          <a:p>
            <a:fld id="{5A0640B2-3A95-42D9-86AA-448E1AE90D72}" type="slidenum">
              <a:rPr lang="en-GB" smtClean="0"/>
              <a:t>145</a:t>
            </a:fld>
            <a:endParaRPr lang="en-GB"/>
          </a:p>
        </p:txBody>
      </p:sp>
    </p:spTree>
    <p:extLst>
      <p:ext uri="{BB962C8B-B14F-4D97-AF65-F5344CB8AC3E}">
        <p14:creationId xmlns:p14="http://schemas.microsoft.com/office/powerpoint/2010/main" val="2060887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159</a:t>
            </a:fld>
            <a:endParaRPr lang="en-GB"/>
          </a:p>
        </p:txBody>
      </p:sp>
    </p:spTree>
    <p:extLst>
      <p:ext uri="{BB962C8B-B14F-4D97-AF65-F5344CB8AC3E}">
        <p14:creationId xmlns:p14="http://schemas.microsoft.com/office/powerpoint/2010/main" val="9530678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https://valhyr.com/pages/rune-converter</a:t>
            </a:r>
          </a:p>
        </p:txBody>
      </p:sp>
      <p:sp>
        <p:nvSpPr>
          <p:cNvPr id="4" name="Slide Number Placeholder 3"/>
          <p:cNvSpPr>
            <a:spLocks noGrp="1"/>
          </p:cNvSpPr>
          <p:nvPr>
            <p:ph type="sldNum" sz="quarter" idx="5"/>
          </p:nvPr>
        </p:nvSpPr>
        <p:spPr/>
        <p:txBody>
          <a:bodyPr/>
          <a:lstStyle/>
          <a:p>
            <a:fld id="{2BFEDEE5-1CBC-43D9-B651-7798A41B076A}" type="slidenum">
              <a:rPr lang="en-GB" smtClean="0"/>
              <a:t>161</a:t>
            </a:fld>
            <a:endParaRPr lang="en-GB"/>
          </a:p>
        </p:txBody>
      </p:sp>
    </p:spTree>
    <p:extLst>
      <p:ext uri="{BB962C8B-B14F-4D97-AF65-F5344CB8AC3E}">
        <p14:creationId xmlns:p14="http://schemas.microsoft.com/office/powerpoint/2010/main" val="2423617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163</a:t>
            </a:fld>
            <a:endParaRPr lang="en-GB"/>
          </a:p>
        </p:txBody>
      </p:sp>
    </p:spTree>
    <p:extLst>
      <p:ext uri="{BB962C8B-B14F-4D97-AF65-F5344CB8AC3E}">
        <p14:creationId xmlns:p14="http://schemas.microsoft.com/office/powerpoint/2010/main" val="24760935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186</a:t>
            </a:fld>
            <a:endParaRPr lang="en-GB"/>
          </a:p>
        </p:txBody>
      </p:sp>
    </p:spTree>
    <p:extLst>
      <p:ext uri="{BB962C8B-B14F-4D97-AF65-F5344CB8AC3E}">
        <p14:creationId xmlns:p14="http://schemas.microsoft.com/office/powerpoint/2010/main" val="29814964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191</a:t>
            </a:fld>
            <a:endParaRPr lang="en-GB"/>
          </a:p>
        </p:txBody>
      </p:sp>
    </p:spTree>
    <p:extLst>
      <p:ext uri="{BB962C8B-B14F-4D97-AF65-F5344CB8AC3E}">
        <p14:creationId xmlns:p14="http://schemas.microsoft.com/office/powerpoint/2010/main" val="292583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https://www.khanacademy.org/math/algebra/x2f8bb11595b61c86:functions/x2f8bb11595b61c86:introduction-to-the-domain-and-range-of-a-function/v/introduction-to-interval-notation</a:t>
            </a:r>
          </a:p>
          <a:p>
            <a:endParaRPr lang="en-GB" dirty="0"/>
          </a:p>
          <a:p>
            <a:r>
              <a:rPr lang="en-GB" dirty="0"/>
              <a:t>– Play 0-4 Mins</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26</a:t>
            </a:fld>
            <a:endParaRPr lang="en-GB"/>
          </a:p>
        </p:txBody>
      </p:sp>
    </p:spTree>
    <p:extLst>
      <p:ext uri="{BB962C8B-B14F-4D97-AF65-F5344CB8AC3E}">
        <p14:creationId xmlns:p14="http://schemas.microsoft.com/office/powerpoint/2010/main" val="1774354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202</a:t>
            </a:fld>
            <a:endParaRPr lang="en-GB"/>
          </a:p>
        </p:txBody>
      </p:sp>
    </p:spTree>
    <p:extLst>
      <p:ext uri="{BB962C8B-B14F-4D97-AF65-F5344CB8AC3E}">
        <p14:creationId xmlns:p14="http://schemas.microsoft.com/office/powerpoint/2010/main" val="317273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0640B2-3A95-42D9-86AA-448E1AE90D72}" type="slidenum">
              <a:rPr lang="en-GB" smtClean="0"/>
              <a:t>205</a:t>
            </a:fld>
            <a:endParaRPr lang="en-GB"/>
          </a:p>
        </p:txBody>
      </p:sp>
    </p:spTree>
    <p:extLst>
      <p:ext uri="{BB962C8B-B14F-4D97-AF65-F5344CB8AC3E}">
        <p14:creationId xmlns:p14="http://schemas.microsoft.com/office/powerpoint/2010/main" val="1542338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Cryptographic Techniques:  </a:t>
            </a:r>
          </a:p>
          <a:p>
            <a:endParaRPr lang="en-GB" dirty="0"/>
          </a:p>
          <a:p>
            <a:r>
              <a:rPr lang="en-US" dirty="0"/>
              <a:t>Symmetric Key Encryption</a:t>
            </a:r>
          </a:p>
          <a:p>
            <a:r>
              <a:rPr lang="en-US" dirty="0"/>
              <a:t>Asymmetric Key or Public Key Encryption</a:t>
            </a:r>
          </a:p>
          <a:p>
            <a:r>
              <a:rPr lang="en-US" dirty="0"/>
              <a:t>Secure Hash</a:t>
            </a:r>
          </a:p>
          <a:p>
            <a:r>
              <a:rPr lang="en-US" dirty="0"/>
              <a:t>Digital Signing</a:t>
            </a:r>
          </a:p>
          <a:p>
            <a:r>
              <a:rPr lang="en-US" dirty="0"/>
              <a:t>Key Management</a:t>
            </a:r>
          </a:p>
          <a:p>
            <a:r>
              <a:rPr lang="en-US" dirty="0"/>
              <a:t>Block Cipher</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212</a:t>
            </a:fld>
            <a:endParaRPr lang="en-GB"/>
          </a:p>
        </p:txBody>
      </p:sp>
    </p:spTree>
    <p:extLst>
      <p:ext uri="{BB962C8B-B14F-4D97-AF65-F5344CB8AC3E}">
        <p14:creationId xmlns:p14="http://schemas.microsoft.com/office/powerpoint/2010/main" val="2624243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I would personally argue that the principle of “Availability” is also applicable to cryptography on the basis that encryption limits availability to only those with the correct key material, and conversely if cryptographic key material is not managed appropriately it can negatively impact availability… even to authorised individuals! </a:t>
            </a:r>
          </a:p>
        </p:txBody>
      </p:sp>
      <p:sp>
        <p:nvSpPr>
          <p:cNvPr id="4" name="Slide Number Placeholder 3"/>
          <p:cNvSpPr>
            <a:spLocks noGrp="1"/>
          </p:cNvSpPr>
          <p:nvPr>
            <p:ph type="sldNum" sz="quarter" idx="5"/>
          </p:nvPr>
        </p:nvSpPr>
        <p:spPr/>
        <p:txBody>
          <a:bodyPr/>
          <a:lstStyle/>
          <a:p>
            <a:fld id="{2BFEDEE5-1CBC-43D9-B651-7798A41B076A}" type="slidenum">
              <a:rPr lang="en-GB" smtClean="0"/>
              <a:t>220</a:t>
            </a:fld>
            <a:endParaRPr lang="en-GB"/>
          </a:p>
        </p:txBody>
      </p:sp>
    </p:spTree>
    <p:extLst>
      <p:ext uri="{BB962C8B-B14F-4D97-AF65-F5344CB8AC3E}">
        <p14:creationId xmlns:p14="http://schemas.microsoft.com/office/powerpoint/2010/main" val="185579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https://www.youtube.com/watch?v=Sy0sXa73PZA </a:t>
            </a:r>
          </a:p>
        </p:txBody>
      </p:sp>
      <p:sp>
        <p:nvSpPr>
          <p:cNvPr id="4" name="Slide Number Placeholder 3"/>
          <p:cNvSpPr>
            <a:spLocks noGrp="1"/>
          </p:cNvSpPr>
          <p:nvPr>
            <p:ph type="sldNum" sz="quarter" idx="5"/>
          </p:nvPr>
        </p:nvSpPr>
        <p:spPr/>
        <p:txBody>
          <a:bodyPr/>
          <a:lstStyle/>
          <a:p>
            <a:fld id="{2BFEDEE5-1CBC-43D9-B651-7798A41B076A}" type="slidenum">
              <a:rPr lang="en-GB" smtClean="0"/>
              <a:t>227</a:t>
            </a:fld>
            <a:endParaRPr lang="en-GB"/>
          </a:p>
        </p:txBody>
      </p:sp>
    </p:spTree>
    <p:extLst>
      <p:ext uri="{BB962C8B-B14F-4D97-AF65-F5344CB8AC3E}">
        <p14:creationId xmlns:p14="http://schemas.microsoft.com/office/powerpoint/2010/main" val="2749972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https://www.cnet.com/news/record-set-in-cracking-56-bit-crypto/</a:t>
            </a:r>
          </a:p>
        </p:txBody>
      </p:sp>
      <p:sp>
        <p:nvSpPr>
          <p:cNvPr id="4" name="Slide Number Placeholder 3"/>
          <p:cNvSpPr>
            <a:spLocks noGrp="1"/>
          </p:cNvSpPr>
          <p:nvPr>
            <p:ph type="sldNum" sz="quarter" idx="5"/>
          </p:nvPr>
        </p:nvSpPr>
        <p:spPr/>
        <p:txBody>
          <a:bodyPr/>
          <a:lstStyle/>
          <a:p>
            <a:fld id="{2BFEDEE5-1CBC-43D9-B651-7798A41B076A}" type="slidenum">
              <a:rPr lang="en-GB" smtClean="0"/>
              <a:t>229</a:t>
            </a:fld>
            <a:endParaRPr lang="en-GB"/>
          </a:p>
        </p:txBody>
      </p:sp>
    </p:spTree>
    <p:extLst>
      <p:ext uri="{BB962C8B-B14F-4D97-AF65-F5344CB8AC3E}">
        <p14:creationId xmlns:p14="http://schemas.microsoft.com/office/powerpoint/2010/main" val="1969538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&amp; Notes:</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231</a:t>
            </a:fld>
            <a:endParaRPr lang="en-GB"/>
          </a:p>
        </p:txBody>
      </p:sp>
    </p:spTree>
    <p:extLst>
      <p:ext uri="{BB962C8B-B14F-4D97-AF65-F5344CB8AC3E}">
        <p14:creationId xmlns:p14="http://schemas.microsoft.com/office/powerpoint/2010/main" val="31729827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https://www.youtube.com/watch?v=2O4dsChgcg8</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232</a:t>
            </a:fld>
            <a:endParaRPr lang="en-GB"/>
          </a:p>
        </p:txBody>
      </p:sp>
    </p:spTree>
    <p:extLst>
      <p:ext uri="{BB962C8B-B14F-4D97-AF65-F5344CB8AC3E}">
        <p14:creationId xmlns:p14="http://schemas.microsoft.com/office/powerpoint/2010/main" val="21893906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https://www.youtube.com/watch?v=O4xNJsjtN6E</a:t>
            </a:r>
          </a:p>
        </p:txBody>
      </p:sp>
      <p:sp>
        <p:nvSpPr>
          <p:cNvPr id="4" name="Slide Number Placeholder 3"/>
          <p:cNvSpPr>
            <a:spLocks noGrp="1"/>
          </p:cNvSpPr>
          <p:nvPr>
            <p:ph type="sldNum" sz="quarter" idx="5"/>
          </p:nvPr>
        </p:nvSpPr>
        <p:spPr/>
        <p:txBody>
          <a:bodyPr/>
          <a:lstStyle/>
          <a:p>
            <a:fld id="{2BFEDEE5-1CBC-43D9-B651-7798A41B076A}" type="slidenum">
              <a:rPr lang="en-GB" smtClean="0"/>
              <a:t>238</a:t>
            </a:fld>
            <a:endParaRPr lang="en-GB"/>
          </a:p>
        </p:txBody>
      </p:sp>
    </p:spTree>
    <p:extLst>
      <p:ext uri="{BB962C8B-B14F-4D97-AF65-F5344CB8AC3E}">
        <p14:creationId xmlns:p14="http://schemas.microsoft.com/office/powerpoint/2010/main" val="2524942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256</a:t>
            </a:fld>
            <a:endParaRPr lang="en-GB"/>
          </a:p>
        </p:txBody>
      </p:sp>
    </p:spTree>
    <p:extLst>
      <p:ext uri="{BB962C8B-B14F-4D97-AF65-F5344CB8AC3E}">
        <p14:creationId xmlns:p14="http://schemas.microsoft.com/office/powerpoint/2010/main" val="356987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https://www.khanacademy.org/math/algebra/x2f8bb11595b61c86:functions/x2f8bb11595b61c86:introduction-to-the-domain-and-range-of-a-function/v/introduction-to-interval-notation</a:t>
            </a:r>
          </a:p>
          <a:p>
            <a:endParaRPr lang="en-GB" dirty="0"/>
          </a:p>
          <a:p>
            <a:r>
              <a:rPr lang="en-GB" dirty="0"/>
              <a:t>– Play 0-4 Mins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27</a:t>
            </a:fld>
            <a:endParaRPr lang="en-GB"/>
          </a:p>
        </p:txBody>
      </p:sp>
    </p:spTree>
    <p:extLst>
      <p:ext uri="{BB962C8B-B14F-4D97-AF65-F5344CB8AC3E}">
        <p14:creationId xmlns:p14="http://schemas.microsoft.com/office/powerpoint/2010/main" val="4078474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&amp; Notes:</a:t>
            </a:r>
          </a:p>
          <a:p>
            <a:endParaRPr lang="en-GB" dirty="0"/>
          </a:p>
          <a:p>
            <a:r>
              <a:rPr lang="en-GB" dirty="0"/>
              <a:t>https://www.the-art-of-web.com/php/two-way-encryption/</a:t>
            </a:r>
          </a:p>
          <a:p>
            <a:endParaRPr lang="en-GB" dirty="0"/>
          </a:p>
          <a:p>
            <a:r>
              <a:rPr lang="en-GB" dirty="0"/>
              <a:t>https://pocketadmin.tech/en/php-encryption/</a:t>
            </a:r>
          </a:p>
        </p:txBody>
      </p:sp>
      <p:sp>
        <p:nvSpPr>
          <p:cNvPr id="4" name="Slide Number Placeholder 3"/>
          <p:cNvSpPr>
            <a:spLocks noGrp="1"/>
          </p:cNvSpPr>
          <p:nvPr>
            <p:ph type="sldNum" sz="quarter" idx="5"/>
          </p:nvPr>
        </p:nvSpPr>
        <p:spPr/>
        <p:txBody>
          <a:bodyPr/>
          <a:lstStyle/>
          <a:p>
            <a:fld id="{2BFEDEE5-1CBC-43D9-B651-7798A41B076A}" type="slidenum">
              <a:rPr lang="en-GB" smtClean="0"/>
              <a:t>257</a:t>
            </a:fld>
            <a:endParaRPr lang="en-GB"/>
          </a:p>
        </p:txBody>
      </p:sp>
    </p:spTree>
    <p:extLst>
      <p:ext uri="{BB962C8B-B14F-4D97-AF65-F5344CB8AC3E}">
        <p14:creationId xmlns:p14="http://schemas.microsoft.com/office/powerpoint/2010/main" val="34416099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258</a:t>
            </a:fld>
            <a:endParaRPr lang="en-GB"/>
          </a:p>
        </p:txBody>
      </p:sp>
    </p:spTree>
    <p:extLst>
      <p:ext uri="{BB962C8B-B14F-4D97-AF65-F5344CB8AC3E}">
        <p14:creationId xmlns:p14="http://schemas.microsoft.com/office/powerpoint/2010/main" val="3132074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 Notes:</a:t>
            </a:r>
          </a:p>
          <a:p>
            <a:endParaRPr lang="en-GB" dirty="0"/>
          </a:p>
          <a:p>
            <a:r>
              <a:rPr lang="en-GB" dirty="0"/>
              <a:t>KSA - Key Scheduling Algorithm</a:t>
            </a:r>
          </a:p>
          <a:p>
            <a:r>
              <a:rPr lang="en-GB" dirty="0"/>
              <a:t>PRGA – Pseudo Random Generation Algorithm</a:t>
            </a:r>
          </a:p>
        </p:txBody>
      </p:sp>
      <p:sp>
        <p:nvSpPr>
          <p:cNvPr id="4" name="Slide Number Placeholder 3"/>
          <p:cNvSpPr>
            <a:spLocks noGrp="1"/>
          </p:cNvSpPr>
          <p:nvPr>
            <p:ph type="sldNum" sz="quarter" idx="5"/>
          </p:nvPr>
        </p:nvSpPr>
        <p:spPr/>
        <p:txBody>
          <a:bodyPr/>
          <a:lstStyle/>
          <a:p>
            <a:fld id="{2BFEDEE5-1CBC-43D9-B651-7798A41B076A}" type="slidenum">
              <a:rPr lang="en-GB" smtClean="0"/>
              <a:t>262</a:t>
            </a:fld>
            <a:endParaRPr lang="en-GB"/>
          </a:p>
        </p:txBody>
      </p:sp>
    </p:spTree>
    <p:extLst>
      <p:ext uri="{BB962C8B-B14F-4D97-AF65-F5344CB8AC3E}">
        <p14:creationId xmlns:p14="http://schemas.microsoft.com/office/powerpoint/2010/main" val="2761578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265</a:t>
            </a:fld>
            <a:endParaRPr lang="en-GB"/>
          </a:p>
        </p:txBody>
      </p:sp>
    </p:spTree>
    <p:extLst>
      <p:ext uri="{BB962C8B-B14F-4D97-AF65-F5344CB8AC3E}">
        <p14:creationId xmlns:p14="http://schemas.microsoft.com/office/powerpoint/2010/main" val="324963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Cryptographic Techniques:  </a:t>
            </a:r>
          </a:p>
          <a:p>
            <a:endParaRPr lang="en-GB" dirty="0"/>
          </a:p>
          <a:p>
            <a:r>
              <a:rPr lang="en-US" dirty="0"/>
              <a:t>Symmetric Key Encryption</a:t>
            </a:r>
          </a:p>
          <a:p>
            <a:r>
              <a:rPr lang="en-US" dirty="0"/>
              <a:t>Asymmetric Key or Public Key Encryption</a:t>
            </a:r>
          </a:p>
          <a:p>
            <a:r>
              <a:rPr lang="en-US" dirty="0"/>
              <a:t>Secure Hash</a:t>
            </a:r>
          </a:p>
          <a:p>
            <a:r>
              <a:rPr lang="en-US" dirty="0"/>
              <a:t>Digital Signing</a:t>
            </a:r>
          </a:p>
          <a:p>
            <a:r>
              <a:rPr lang="en-US" dirty="0"/>
              <a:t>Key Management</a:t>
            </a:r>
          </a:p>
          <a:p>
            <a:r>
              <a:rPr lang="en-US" dirty="0"/>
              <a:t>Block Cipher</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268</a:t>
            </a:fld>
            <a:endParaRPr lang="en-GB"/>
          </a:p>
        </p:txBody>
      </p:sp>
    </p:spTree>
    <p:extLst>
      <p:ext uri="{BB962C8B-B14F-4D97-AF65-F5344CB8AC3E}">
        <p14:creationId xmlns:p14="http://schemas.microsoft.com/office/powerpoint/2010/main" val="3354269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https://medium.com/hackernoon/how-does-rsa-work-f44918df914b</a:t>
            </a:r>
          </a:p>
          <a:p>
            <a:r>
              <a:rPr lang="en-GB" dirty="0"/>
              <a:t>https://www.youtube.com/watch?v=-jSX9fNJiN8</a:t>
            </a:r>
          </a:p>
          <a:p>
            <a:r>
              <a:rPr lang="en-GB" dirty="0"/>
              <a:t>https://www.youtube.com/watch?v=JD72Ry60eP4</a:t>
            </a:r>
          </a:p>
        </p:txBody>
      </p:sp>
      <p:sp>
        <p:nvSpPr>
          <p:cNvPr id="4" name="Slide Number Placeholder 3"/>
          <p:cNvSpPr>
            <a:spLocks noGrp="1"/>
          </p:cNvSpPr>
          <p:nvPr>
            <p:ph type="sldNum" sz="quarter" idx="5"/>
          </p:nvPr>
        </p:nvSpPr>
        <p:spPr/>
        <p:txBody>
          <a:bodyPr/>
          <a:lstStyle/>
          <a:p>
            <a:fld id="{2BFEDEE5-1CBC-43D9-B651-7798A41B076A}" type="slidenum">
              <a:rPr lang="en-GB" smtClean="0"/>
              <a:t>275</a:t>
            </a:fld>
            <a:endParaRPr lang="en-GB"/>
          </a:p>
        </p:txBody>
      </p:sp>
    </p:spTree>
    <p:extLst>
      <p:ext uri="{BB962C8B-B14F-4D97-AF65-F5344CB8AC3E}">
        <p14:creationId xmlns:p14="http://schemas.microsoft.com/office/powerpoint/2010/main" val="38922283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https://www.youtube.com/watch?v=NmM9HA2MQGI</a:t>
            </a:r>
          </a:p>
          <a:p>
            <a:r>
              <a:rPr lang="en-GB" dirty="0"/>
              <a:t>https://www.youtube.com/watch?v=Yjrfm_oRO0w</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281</a:t>
            </a:fld>
            <a:endParaRPr lang="en-GB"/>
          </a:p>
        </p:txBody>
      </p:sp>
    </p:spTree>
    <p:extLst>
      <p:ext uri="{BB962C8B-B14F-4D97-AF65-F5344CB8AC3E}">
        <p14:creationId xmlns:p14="http://schemas.microsoft.com/office/powerpoint/2010/main" val="2065305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http://www.sharetechnote.com/html/Handbook_IP_Network_SecurityKey_DH.html</a:t>
            </a:r>
          </a:p>
        </p:txBody>
      </p:sp>
      <p:sp>
        <p:nvSpPr>
          <p:cNvPr id="4" name="Slide Number Placeholder 3"/>
          <p:cNvSpPr>
            <a:spLocks noGrp="1"/>
          </p:cNvSpPr>
          <p:nvPr>
            <p:ph type="sldNum" sz="quarter" idx="5"/>
          </p:nvPr>
        </p:nvSpPr>
        <p:spPr/>
        <p:txBody>
          <a:bodyPr/>
          <a:lstStyle/>
          <a:p>
            <a:fld id="{2BFEDEE5-1CBC-43D9-B651-7798A41B076A}" type="slidenum">
              <a:rPr lang="en-GB" smtClean="0"/>
              <a:t>285</a:t>
            </a:fld>
            <a:endParaRPr lang="en-GB"/>
          </a:p>
        </p:txBody>
      </p:sp>
    </p:spTree>
    <p:extLst>
      <p:ext uri="{BB962C8B-B14F-4D97-AF65-F5344CB8AC3E}">
        <p14:creationId xmlns:p14="http://schemas.microsoft.com/office/powerpoint/2010/main" val="33231713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GF = Galois Field: used in mathematics where a finite field or Galois field (</a:t>
            </a:r>
            <a:r>
              <a:rPr lang="en-GB" dirty="0" err="1"/>
              <a:t>honoring</a:t>
            </a:r>
            <a:r>
              <a:rPr lang="en-GB" dirty="0"/>
              <a:t> </a:t>
            </a:r>
            <a:r>
              <a:rPr lang="en-GB" dirty="0" err="1"/>
              <a:t>Évariste</a:t>
            </a:r>
            <a:r>
              <a:rPr lang="en-GB" dirty="0"/>
              <a:t> Galois) is a field that contains a finite number of elements. </a:t>
            </a:r>
          </a:p>
          <a:p>
            <a:endParaRPr lang="en-GB" dirty="0"/>
          </a:p>
          <a:p>
            <a:r>
              <a:rPr lang="en-GB" dirty="0"/>
              <a:t>As with any field, a finite field is a set on which the operations of multiplication, addition, subtraction and division are defined and satisfy certain basic rules.</a:t>
            </a:r>
          </a:p>
        </p:txBody>
      </p:sp>
      <p:sp>
        <p:nvSpPr>
          <p:cNvPr id="4" name="Slide Number Placeholder 3"/>
          <p:cNvSpPr>
            <a:spLocks noGrp="1"/>
          </p:cNvSpPr>
          <p:nvPr>
            <p:ph type="sldNum" sz="quarter" idx="5"/>
          </p:nvPr>
        </p:nvSpPr>
        <p:spPr/>
        <p:txBody>
          <a:bodyPr/>
          <a:lstStyle/>
          <a:p>
            <a:fld id="{5A0640B2-3A95-42D9-86AA-448E1AE90D72}" type="slidenum">
              <a:rPr lang="en-GB" smtClean="0"/>
              <a:t>292</a:t>
            </a:fld>
            <a:endParaRPr lang="en-GB"/>
          </a:p>
        </p:txBody>
      </p:sp>
    </p:spTree>
    <p:extLst>
      <p:ext uri="{BB962C8B-B14F-4D97-AF65-F5344CB8AC3E}">
        <p14:creationId xmlns:p14="http://schemas.microsoft.com/office/powerpoint/2010/main" val="27880688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PFS (Perfect Forward Secrecy)</a:t>
            </a:r>
          </a:p>
        </p:txBody>
      </p:sp>
      <p:sp>
        <p:nvSpPr>
          <p:cNvPr id="4" name="Slide Number Placeholder 3"/>
          <p:cNvSpPr>
            <a:spLocks noGrp="1"/>
          </p:cNvSpPr>
          <p:nvPr>
            <p:ph type="sldNum" sz="quarter" idx="5"/>
          </p:nvPr>
        </p:nvSpPr>
        <p:spPr/>
        <p:txBody>
          <a:bodyPr/>
          <a:lstStyle/>
          <a:p>
            <a:fld id="{2BFEDEE5-1CBC-43D9-B651-7798A41B076A}" type="slidenum">
              <a:rPr lang="en-GB" smtClean="0"/>
              <a:t>293</a:t>
            </a:fld>
            <a:endParaRPr lang="en-GB"/>
          </a:p>
        </p:txBody>
      </p:sp>
    </p:spTree>
    <p:extLst>
      <p:ext uri="{BB962C8B-B14F-4D97-AF65-F5344CB8AC3E}">
        <p14:creationId xmlns:p14="http://schemas.microsoft.com/office/powerpoint/2010/main" val="411531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hlinkClick r:id="rId3"/>
              </a:rPr>
              <a:t>For reference only - https://www.youtube.com/watch?v=fes92vSBTg4</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28</a:t>
            </a:fld>
            <a:endParaRPr lang="en-GB"/>
          </a:p>
        </p:txBody>
      </p:sp>
    </p:spTree>
    <p:extLst>
      <p:ext uri="{BB962C8B-B14F-4D97-AF65-F5344CB8AC3E}">
        <p14:creationId xmlns:p14="http://schemas.microsoft.com/office/powerpoint/2010/main" val="82458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Nonce (Number used only Once) - is an arbitrary number that can be used just once in a </a:t>
            </a:r>
            <a:r>
              <a:rPr lang="en-GB" i="1" dirty="0"/>
              <a:t>cryptographic</a:t>
            </a:r>
            <a:r>
              <a:rPr lang="en-GB" dirty="0"/>
              <a:t> communication</a:t>
            </a:r>
          </a:p>
        </p:txBody>
      </p:sp>
      <p:sp>
        <p:nvSpPr>
          <p:cNvPr id="4" name="Slide Number Placeholder 3"/>
          <p:cNvSpPr>
            <a:spLocks noGrp="1"/>
          </p:cNvSpPr>
          <p:nvPr>
            <p:ph type="sldNum" sz="quarter" idx="5"/>
          </p:nvPr>
        </p:nvSpPr>
        <p:spPr/>
        <p:txBody>
          <a:bodyPr/>
          <a:lstStyle/>
          <a:p>
            <a:fld id="{5A0640B2-3A95-42D9-86AA-448E1AE90D72}" type="slidenum">
              <a:rPr lang="en-GB" smtClean="0"/>
              <a:t>295</a:t>
            </a:fld>
            <a:endParaRPr lang="en-GB"/>
          </a:p>
        </p:txBody>
      </p:sp>
    </p:spTree>
    <p:extLst>
      <p:ext uri="{BB962C8B-B14F-4D97-AF65-F5344CB8AC3E}">
        <p14:creationId xmlns:p14="http://schemas.microsoft.com/office/powerpoint/2010/main" val="3951154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Reference, show and distribute - UWE Coursework or Assessment Specification for Demonstration (Filename): UFCFGU-30-2 </a:t>
            </a:r>
            <a:r>
              <a:rPr lang="en-GB" dirty="0" err="1"/>
              <a:t>CryptoggraphyDemonstration</a:t>
            </a:r>
            <a:r>
              <a:rPr lang="en-GB" dirty="0"/>
              <a:t> v2</a:t>
            </a:r>
          </a:p>
        </p:txBody>
      </p:sp>
      <p:sp>
        <p:nvSpPr>
          <p:cNvPr id="4" name="Slide Number Placeholder 3"/>
          <p:cNvSpPr>
            <a:spLocks noGrp="1"/>
          </p:cNvSpPr>
          <p:nvPr>
            <p:ph type="sldNum" sz="quarter" idx="5"/>
          </p:nvPr>
        </p:nvSpPr>
        <p:spPr/>
        <p:txBody>
          <a:bodyPr/>
          <a:lstStyle/>
          <a:p>
            <a:fld id="{2BFEDEE5-1CBC-43D9-B651-7798A41B076A}" type="slidenum">
              <a:rPr lang="en-GB" smtClean="0"/>
              <a:t>302</a:t>
            </a:fld>
            <a:endParaRPr lang="en-GB"/>
          </a:p>
        </p:txBody>
      </p:sp>
    </p:spTree>
    <p:extLst>
      <p:ext uri="{BB962C8B-B14F-4D97-AF65-F5344CB8AC3E}">
        <p14:creationId xmlns:p14="http://schemas.microsoft.com/office/powerpoint/2010/main" val="315292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&amp; Notes:</a:t>
            </a:r>
          </a:p>
          <a:p>
            <a:endParaRPr lang="en-GB" dirty="0">
              <a:hlinkClick r:id="rId3"/>
            </a:endParaRPr>
          </a:p>
          <a:p>
            <a:r>
              <a:rPr lang="en-GB" dirty="0">
                <a:hlinkClick r:id="rId3"/>
              </a:rPr>
              <a:t>Fore reference only - https://www.youtube.com/watch?v=hV1_wvsdJCE</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29</a:t>
            </a:fld>
            <a:endParaRPr lang="en-GB"/>
          </a:p>
        </p:txBody>
      </p:sp>
    </p:spTree>
    <p:extLst>
      <p:ext uri="{BB962C8B-B14F-4D97-AF65-F5344CB8AC3E}">
        <p14:creationId xmlns:p14="http://schemas.microsoft.com/office/powerpoint/2010/main" val="388223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AEB1-69C1-41EF-A657-7E8C074595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284DBE-7309-4ED5-A5B3-286734CF5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80F109-EEFD-43EE-AD9C-04A8D8D3D2B5}"/>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5" name="Footer Placeholder 4">
            <a:extLst>
              <a:ext uri="{FF2B5EF4-FFF2-40B4-BE49-F238E27FC236}">
                <a16:creationId xmlns:a16="http://schemas.microsoft.com/office/drawing/2014/main" id="{01BD265B-B675-4A75-AAFB-7E06EA0AF2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AF021-9C73-4B17-A9A5-F6DC9F4E7ACA}"/>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235930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2C47-7E5D-41F0-B51A-D6A3732EA7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7F184E-56AC-4655-A735-0AD71A9C1A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E06311-412A-496E-9213-2AD13A1C35E9}"/>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5" name="Footer Placeholder 4">
            <a:extLst>
              <a:ext uri="{FF2B5EF4-FFF2-40B4-BE49-F238E27FC236}">
                <a16:creationId xmlns:a16="http://schemas.microsoft.com/office/drawing/2014/main" id="{4C656BDC-885B-4239-A4DB-46C47518A7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F9892-4AEE-4DD5-8164-4E748417A0EE}"/>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240998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92D21-51D6-4EB9-A5E8-CBB11B278A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444189-4A61-4D56-98DA-050E7C5A95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076E59-097A-4C37-9535-EDF2CD648FC0}"/>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5" name="Footer Placeholder 4">
            <a:extLst>
              <a:ext uri="{FF2B5EF4-FFF2-40B4-BE49-F238E27FC236}">
                <a16:creationId xmlns:a16="http://schemas.microsoft.com/office/drawing/2014/main" id="{5829A101-EA28-404B-A009-504759366A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0C98F-2244-42AE-AE01-8EA41CBE5D75}"/>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324616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300A-A631-47AA-9D66-3DDB90A341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9B79CC-6599-4765-B1F8-227AA9ACA9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594486-1ED9-49F4-B26A-15983C894D35}"/>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5" name="Footer Placeholder 4">
            <a:extLst>
              <a:ext uri="{FF2B5EF4-FFF2-40B4-BE49-F238E27FC236}">
                <a16:creationId xmlns:a16="http://schemas.microsoft.com/office/drawing/2014/main" id="{45D03F0E-2B9C-46F3-83D3-D61BE29527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1C9847-702E-42C4-9797-17EF85B38D4D}"/>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48492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9/7/2022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B0A2-FD09-4D95-B4D7-105AB6ED1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D5D0BE-B890-4E8B-BEE6-E86ABEFB35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588759-F268-4164-8A22-EEFC7191B5A2}"/>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5" name="Footer Placeholder 4">
            <a:extLst>
              <a:ext uri="{FF2B5EF4-FFF2-40B4-BE49-F238E27FC236}">
                <a16:creationId xmlns:a16="http://schemas.microsoft.com/office/drawing/2014/main" id="{DAB9E8F5-CE17-4329-97E9-72AB3D3384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59597-923D-4845-B636-E2D08348E94D}"/>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70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F664-44D1-4EFB-A014-D334DB7398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D8F7B7-02A2-4C93-AC88-D62D01B9E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72D0AB-F9CC-4FE7-B6B6-F1CF9CEC45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C380DA-1851-4387-9784-DA46384601C9}"/>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6" name="Footer Placeholder 5">
            <a:extLst>
              <a:ext uri="{FF2B5EF4-FFF2-40B4-BE49-F238E27FC236}">
                <a16:creationId xmlns:a16="http://schemas.microsoft.com/office/drawing/2014/main" id="{CF69BD77-CB65-4C2A-B13C-D7C8C0614F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58B46F-3B51-4A98-A444-78FD40F7ABB6}"/>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156411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A581-C5D5-4808-B937-A9508E3CE6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EA7A20-3B9B-403A-8CD8-FFAE4A1FF4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F41E3-3B86-40DA-ADEC-ACEA0058EE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9DA3A8-2099-4DE8-A2AF-EE7082D0E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4267A-1373-4ED2-953C-1624318EF2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F7A097-CF9C-4764-A467-32A05F67F5BE}"/>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8" name="Footer Placeholder 7">
            <a:extLst>
              <a:ext uri="{FF2B5EF4-FFF2-40B4-BE49-F238E27FC236}">
                <a16:creationId xmlns:a16="http://schemas.microsoft.com/office/drawing/2014/main" id="{CF677797-8833-4B6F-8E79-8EC7EE1188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8091356-9E53-4B8C-9B79-6F21DFE7EDB7}"/>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1077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3F05-0535-4E81-B982-81F75919FA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1630CC-8E56-42D7-806F-4DC70DCD7A53}"/>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4" name="Footer Placeholder 3">
            <a:extLst>
              <a:ext uri="{FF2B5EF4-FFF2-40B4-BE49-F238E27FC236}">
                <a16:creationId xmlns:a16="http://schemas.microsoft.com/office/drawing/2014/main" id="{985517A9-E540-4160-9A85-85A57D47E1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7F9180-5016-4A65-9840-ECE9DF516446}"/>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83588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6271D-C97D-4B4C-8689-A8E1C8D02FE2}"/>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3" name="Footer Placeholder 2">
            <a:extLst>
              <a:ext uri="{FF2B5EF4-FFF2-40B4-BE49-F238E27FC236}">
                <a16:creationId xmlns:a16="http://schemas.microsoft.com/office/drawing/2014/main" id="{1A1D2383-6DF7-4516-A227-3D40281EE3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940F76-D808-4DD9-AF7A-BEFA2AB1FD3B}"/>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69084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8E2E-49B3-47B1-8B3A-AA2127556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A0AAE3-F7F8-4E51-816D-45DD82B0A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4E8E83-C8FA-4172-9094-4C09AABE8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ACA3BF-65A8-43C8-BAAD-497E1F34C371}"/>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6" name="Footer Placeholder 5">
            <a:extLst>
              <a:ext uri="{FF2B5EF4-FFF2-40B4-BE49-F238E27FC236}">
                <a16:creationId xmlns:a16="http://schemas.microsoft.com/office/drawing/2014/main" id="{DE8D12E4-EE6A-4AB9-9FCE-BD3E08B6C7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64FD9-58FC-4358-BACA-656D21757BDB}"/>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79304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2E31-D296-4307-8E59-7E415361D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B0B596-9290-4130-894B-77045A924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D0A7E3-ED6D-4AA6-BBFA-72A954BDA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756-CC37-432D-9E88-E37E7EBF4D23}"/>
              </a:ext>
            </a:extLst>
          </p:cNvPr>
          <p:cNvSpPr>
            <a:spLocks noGrp="1"/>
          </p:cNvSpPr>
          <p:nvPr>
            <p:ph type="dt" sz="half" idx="10"/>
          </p:nvPr>
        </p:nvSpPr>
        <p:spPr/>
        <p:txBody>
          <a:bodyPr/>
          <a:lstStyle/>
          <a:p>
            <a:fld id="{7CEAAD4E-B362-47DC-BC4F-59B3E0F87D86}" type="datetimeFigureOut">
              <a:rPr lang="en-GB" smtClean="0"/>
              <a:t>07/09/2022</a:t>
            </a:fld>
            <a:endParaRPr lang="en-GB"/>
          </a:p>
        </p:txBody>
      </p:sp>
      <p:sp>
        <p:nvSpPr>
          <p:cNvPr id="6" name="Footer Placeholder 5">
            <a:extLst>
              <a:ext uri="{FF2B5EF4-FFF2-40B4-BE49-F238E27FC236}">
                <a16:creationId xmlns:a16="http://schemas.microsoft.com/office/drawing/2014/main" id="{F0379831-75BF-4E97-9D13-618C6E4656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F144A-1A6A-4C2B-AA8C-ED9846418665}"/>
              </a:ext>
            </a:extLst>
          </p:cNvPr>
          <p:cNvSpPr>
            <a:spLocks noGrp="1"/>
          </p:cNvSpPr>
          <p:nvPr>
            <p:ph type="sldNum" sz="quarter" idx="12"/>
          </p:nvPr>
        </p:nvSpPr>
        <p:spPr/>
        <p:txBody>
          <a:bodyPr/>
          <a:lstStyle/>
          <a:p>
            <a:fld id="{2EDBDE31-816E-464E-B9E2-01EA28EB0B70}" type="slidenum">
              <a:rPr lang="en-GB" smtClean="0"/>
              <a:t>‹#›</a:t>
            </a:fld>
            <a:endParaRPr lang="en-GB"/>
          </a:p>
        </p:txBody>
      </p:sp>
    </p:spTree>
    <p:extLst>
      <p:ext uri="{BB962C8B-B14F-4D97-AF65-F5344CB8AC3E}">
        <p14:creationId xmlns:p14="http://schemas.microsoft.com/office/powerpoint/2010/main" val="360488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8E885-BCD0-46AA-9A10-D371E553B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B40DC1-BBA7-461F-808F-C0DE30B66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22928-5ACC-490A-9F2E-E749DA824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AAD4E-B362-47DC-BC4F-59B3E0F87D86}" type="datetimeFigureOut">
              <a:rPr lang="en-GB" smtClean="0"/>
              <a:t>07/09/2022</a:t>
            </a:fld>
            <a:endParaRPr lang="en-GB"/>
          </a:p>
        </p:txBody>
      </p:sp>
      <p:sp>
        <p:nvSpPr>
          <p:cNvPr id="5" name="Footer Placeholder 4">
            <a:extLst>
              <a:ext uri="{FF2B5EF4-FFF2-40B4-BE49-F238E27FC236}">
                <a16:creationId xmlns:a16="http://schemas.microsoft.com/office/drawing/2014/main" id="{EECD7799-5753-4C1A-BF57-557E463CF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2AC612-DDB0-4C22-9B49-EAF1D45AF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BDE31-816E-464E-B9E2-01EA28EB0B70}" type="slidenum">
              <a:rPr lang="en-GB" smtClean="0"/>
              <a:t>‹#›</a:t>
            </a:fld>
            <a:endParaRPr lang="en-GB"/>
          </a:p>
        </p:txBody>
      </p:sp>
    </p:spTree>
    <p:extLst>
      <p:ext uri="{BB962C8B-B14F-4D97-AF65-F5344CB8AC3E}">
        <p14:creationId xmlns:p14="http://schemas.microsoft.com/office/powerpoint/2010/main" val="367849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9/7/2022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hyperlink" Target="https://en.wikipedia.org/wiki/Computable_function" TargetMode="External"/><Relationship Id="rId2" Type="http://schemas.openxmlformats.org/officeDocument/2006/relationships/hyperlink" Target="https://en.wikipedia.org/wiki/Partial_function" TargetMode="Externa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hyperlink" Target="https://en.wikipedia.org/wiki/Alphabet_(formal_languages)"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https://www.britannica.com/topic/Enigma-German-code-device"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s://www.101computing.net/turing-welchman-bombe/" TargetMode="External"/><Relationship Id="rId5" Type="http://schemas.openxmlformats.org/officeDocument/2006/relationships/hyperlink" Target="https://www.101computing.net/enigma-machine-emulator/" TargetMode="External"/><Relationship Id="rId4" Type="http://schemas.openxmlformats.org/officeDocument/2006/relationships/image" Target="../media/image18.svg"/></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s://www.gchq.gov.uk/information/turing-challenge" TargetMode="External"/><Relationship Id="rId4" Type="http://schemas.openxmlformats.org/officeDocument/2006/relationships/image" Target="../media/image18.svg"/></Relationships>
</file>

<file path=ppt/slides/_rels/slide1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hyperlink" Target="https://www.bigocheatsheet.com/" TargetMode="External"/><Relationship Id="rId5" Type="http://schemas.openxmlformats.org/officeDocument/2006/relationships/hyperlink" Target="https://www.codecademy.com/learn/cspath-asymptotic-notation/modules/cspath-asymptotic-notation/cheatsheet" TargetMode="External"/><Relationship Id="rId4" Type="http://schemas.openxmlformats.org/officeDocument/2006/relationships/image" Target="../media/image18.svg"/></Relationships>
</file>

<file path=ppt/slides/_rels/slide1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hyperlink" Target="https://valhyr.com/pages/rune-converter"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8.jfif"/><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3" Type="http://schemas.openxmlformats.org/officeDocument/2006/relationships/hyperlink" Target="https://www.youtube.com/watch?v=Sy0sXa73PZA"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3" Type="http://schemas.openxmlformats.org/officeDocument/2006/relationships/hyperlink" Target="https://www.youtube.com/watch?v=2O4dsChgcg8"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64.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hyperlink" Target="https://www.youtube.com/watch?v=O4xNJsjtN6E"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hyperlink" Target="http://cyberslo0th.co.uk/train/cyber04.php" TargetMode="External"/><Relationship Id="rId4" Type="http://schemas.openxmlformats.org/officeDocument/2006/relationships/image" Target="../media/image18.svg"/></Relationships>
</file>

<file path=ppt/slides/_rels/slide2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26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5.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hyperlink" Target="https://www.youtube.com/watch?v=-jSX9fNJiN8"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hyperlink" Target="https://www.youtube.com/watch?v=JD72Ry60eP4" TargetMode="Externa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hyperlink" Target="https://www.youtube.com/watch?v=NmM9HA2MQGI"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74.jpg"/><Relationship Id="rId4" Type="http://schemas.openxmlformats.org/officeDocument/2006/relationships/hyperlink" Target="https://www.youtube.com/watch?v=Yjrfm_oRO0w" TargetMode="Externa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hyperlink" Target="http://www.sharetechnote.com/html/Handbook_IP_Network_SecurityKey_DH.html"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hyperlink" Target="http://www.cryptool.org/"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7-zip.org/"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Cryptography</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UFCFGU-30-2 – Week 1</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Cryptography Overview </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a:bodyPr>
          <a:lstStyle/>
          <a:p>
            <a:pPr marL="0" indent="0">
              <a:buNone/>
            </a:pPr>
            <a:r>
              <a:rPr lang="en-US" dirty="0"/>
              <a:t>“Cryptology” </a:t>
            </a:r>
          </a:p>
          <a:p>
            <a:pPr marL="0" indent="0">
              <a:buNone/>
            </a:pPr>
            <a:r>
              <a:rPr lang="en-US" dirty="0"/>
              <a:t>Study of secret codes or “ciphers” and the devices used to create or decipher information</a:t>
            </a:r>
          </a:p>
          <a:p>
            <a:pPr marL="0" indent="0">
              <a:buNone/>
            </a:pPr>
            <a:endParaRPr lang="en-US" dirty="0"/>
          </a:p>
          <a:p>
            <a:pPr marL="0" indent="0">
              <a:buNone/>
            </a:pPr>
            <a:r>
              <a:rPr lang="en-US" dirty="0"/>
              <a:t>“Cryptanalysis”</a:t>
            </a:r>
          </a:p>
          <a:p>
            <a:pPr marL="0" indent="0">
              <a:buNone/>
            </a:pPr>
            <a:r>
              <a:rPr lang="en-US" dirty="0"/>
              <a:t>Process of finding weaknesses in cryptographic algorithms, and using these weaknesses to decipher the ciphertext without knowing the secret key</a:t>
            </a:r>
            <a:endParaRPr lang="en-GB" dirty="0"/>
          </a:p>
        </p:txBody>
      </p:sp>
    </p:spTree>
    <p:extLst>
      <p:ext uri="{BB962C8B-B14F-4D97-AF65-F5344CB8AC3E}">
        <p14:creationId xmlns:p14="http://schemas.microsoft.com/office/powerpoint/2010/main" val="13121469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endParaRPr lang="en-GB" sz="4000" dirty="0"/>
          </a:p>
          <a:p>
            <a:pPr marL="0" indent="0" algn="ctr">
              <a:buNone/>
            </a:pPr>
            <a:r>
              <a:rPr lang="en-GB" sz="4000" dirty="0"/>
              <a:t>Ensure you are familiar with Number Theory</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22551175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Automata</a:t>
            </a:r>
            <a:endParaRPr lang="en-GB" sz="4800" dirty="0"/>
          </a:p>
        </p:txBody>
      </p:sp>
    </p:spTree>
    <p:extLst>
      <p:ext uri="{BB962C8B-B14F-4D97-AF65-F5344CB8AC3E}">
        <p14:creationId xmlns:p14="http://schemas.microsoft.com/office/powerpoint/2010/main" val="31665599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2330-5A26-4F0C-B4D2-4E0A4185F7F7}"/>
              </a:ext>
            </a:extLst>
          </p:cNvPr>
          <p:cNvSpPr>
            <a:spLocks noGrp="1"/>
          </p:cNvSpPr>
          <p:nvPr>
            <p:ph type="title"/>
          </p:nvPr>
        </p:nvSpPr>
        <p:spPr/>
        <p:txBody>
          <a:bodyPr/>
          <a:lstStyle/>
          <a:p>
            <a:r>
              <a:rPr lang="en-US" dirty="0"/>
              <a:t>Automata</a:t>
            </a:r>
            <a:endParaRPr lang="en-GB" dirty="0"/>
          </a:p>
        </p:txBody>
      </p:sp>
      <p:sp>
        <p:nvSpPr>
          <p:cNvPr id="3" name="Content Placeholder 2">
            <a:extLst>
              <a:ext uri="{FF2B5EF4-FFF2-40B4-BE49-F238E27FC236}">
                <a16:creationId xmlns:a16="http://schemas.microsoft.com/office/drawing/2014/main" id="{BFB4F39C-3649-48A8-A3DF-0D20AE5C6523}"/>
              </a:ext>
            </a:extLst>
          </p:cNvPr>
          <p:cNvSpPr>
            <a:spLocks noGrp="1"/>
          </p:cNvSpPr>
          <p:nvPr>
            <p:ph idx="1"/>
          </p:nvPr>
        </p:nvSpPr>
        <p:spPr/>
        <p:txBody>
          <a:bodyPr/>
          <a:lstStyle/>
          <a:p>
            <a:pPr marL="0" indent="0">
              <a:buNone/>
            </a:pPr>
            <a:r>
              <a:rPr lang="en-US" dirty="0"/>
              <a:t>What is it?</a:t>
            </a:r>
          </a:p>
          <a:p>
            <a:endParaRPr lang="en-US" dirty="0"/>
          </a:p>
          <a:p>
            <a:pPr marL="0" indent="0">
              <a:buNone/>
            </a:pPr>
            <a:r>
              <a:rPr lang="en-US" dirty="0"/>
              <a:t>The term "Automata" is derived from the Greek word "α</a:t>
            </a:r>
            <a:r>
              <a:rPr lang="en-US" dirty="0" err="1"/>
              <a:t>ὐτόμ</a:t>
            </a:r>
            <a:r>
              <a:rPr lang="en-US" dirty="0"/>
              <a:t>ατα" which means "self-acting". </a:t>
            </a:r>
          </a:p>
          <a:p>
            <a:pPr marL="0" indent="0">
              <a:buNone/>
            </a:pPr>
            <a:endParaRPr lang="en-US" dirty="0"/>
          </a:p>
          <a:p>
            <a:pPr marL="0" indent="0">
              <a:buNone/>
            </a:pPr>
            <a:r>
              <a:rPr lang="en-US" dirty="0"/>
              <a:t>An automaton (Automata in plural) is an abstract self-propelled computing device which follows a predetermined sequence of operations automatically</a:t>
            </a:r>
            <a:endParaRPr lang="en-GB" dirty="0"/>
          </a:p>
        </p:txBody>
      </p:sp>
    </p:spTree>
    <p:extLst>
      <p:ext uri="{BB962C8B-B14F-4D97-AF65-F5344CB8AC3E}">
        <p14:creationId xmlns:p14="http://schemas.microsoft.com/office/powerpoint/2010/main" val="10079677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Automata</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Automata Theory </a:t>
            </a:r>
          </a:p>
          <a:p>
            <a:r>
              <a:rPr lang="en-GB" dirty="0"/>
              <a:t>Deals with the logic of computation, referred to automata</a:t>
            </a:r>
          </a:p>
          <a:p>
            <a:endParaRPr lang="en-GB" dirty="0"/>
          </a:p>
          <a:p>
            <a:r>
              <a:rPr lang="en-GB" dirty="0"/>
              <a:t>Automata is used to understand how machines compute functions and solve problems</a:t>
            </a:r>
          </a:p>
          <a:p>
            <a:endParaRPr lang="en-GB" dirty="0"/>
          </a:p>
          <a:p>
            <a:r>
              <a:rPr lang="en-GB" dirty="0"/>
              <a:t>What it means for a function to be defined as “computable”, or for a question to be “decidable”</a:t>
            </a:r>
          </a:p>
        </p:txBody>
      </p:sp>
    </p:spTree>
    <p:extLst>
      <p:ext uri="{BB962C8B-B14F-4D97-AF65-F5344CB8AC3E}">
        <p14:creationId xmlns:p14="http://schemas.microsoft.com/office/powerpoint/2010/main" val="6394736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5FFD-E27A-4BBB-ACD8-A9022C6AA052}"/>
              </a:ext>
            </a:extLst>
          </p:cNvPr>
          <p:cNvSpPr>
            <a:spLocks noGrp="1"/>
          </p:cNvSpPr>
          <p:nvPr>
            <p:ph type="title"/>
          </p:nvPr>
        </p:nvSpPr>
        <p:spPr/>
        <p:txBody>
          <a:bodyPr/>
          <a:lstStyle/>
          <a:p>
            <a:r>
              <a:rPr lang="en-US" dirty="0"/>
              <a:t>Automata</a:t>
            </a:r>
            <a:endParaRPr lang="en-GB" dirty="0"/>
          </a:p>
        </p:txBody>
      </p:sp>
      <p:sp>
        <p:nvSpPr>
          <p:cNvPr id="3" name="Content Placeholder 2">
            <a:extLst>
              <a:ext uri="{FF2B5EF4-FFF2-40B4-BE49-F238E27FC236}">
                <a16:creationId xmlns:a16="http://schemas.microsoft.com/office/drawing/2014/main" id="{C62DD508-F52D-4C81-AB7A-681BC21E046F}"/>
              </a:ext>
            </a:extLst>
          </p:cNvPr>
          <p:cNvSpPr>
            <a:spLocks noGrp="1"/>
          </p:cNvSpPr>
          <p:nvPr>
            <p:ph idx="1"/>
          </p:nvPr>
        </p:nvSpPr>
        <p:spPr/>
        <p:txBody>
          <a:bodyPr>
            <a:normAutofit fontScale="92500" lnSpcReduction="10000"/>
          </a:bodyPr>
          <a:lstStyle/>
          <a:p>
            <a:r>
              <a:rPr lang="en-US" b="1" i="0" dirty="0">
                <a:solidFill>
                  <a:srgbClr val="333333"/>
                </a:solidFill>
                <a:effectLst/>
                <a:latin typeface="Arial" panose="020B0604020202020204" pitchFamily="34" charset="0"/>
              </a:rPr>
              <a:t>Automatons </a:t>
            </a:r>
            <a:r>
              <a:rPr lang="en-US" b="0" i="0" dirty="0">
                <a:solidFill>
                  <a:srgbClr val="333333"/>
                </a:solidFill>
                <a:effectLst/>
                <a:latin typeface="Arial" panose="020B0604020202020204" pitchFamily="34" charset="0"/>
              </a:rPr>
              <a:t>are abstract models of machines that perform computations on an input by moving through a series of states or configurations</a:t>
            </a:r>
          </a:p>
          <a:p>
            <a:endParaRPr lang="en-US" dirty="0"/>
          </a:p>
          <a:p>
            <a:r>
              <a:rPr lang="en-US" b="0" i="0" u="sng" dirty="0">
                <a:solidFill>
                  <a:srgbClr val="333333"/>
                </a:solidFill>
                <a:effectLst/>
                <a:latin typeface="Arial" panose="020B0604020202020204" pitchFamily="34" charset="0"/>
              </a:rPr>
              <a:t>At each state of the computation, a transition function determines the next configuration on the basis of a finite portion of the present configuration</a:t>
            </a:r>
          </a:p>
          <a:p>
            <a:endParaRPr lang="en-US" dirty="0"/>
          </a:p>
          <a:p>
            <a:r>
              <a:rPr lang="en-US" dirty="0">
                <a:solidFill>
                  <a:srgbClr val="333333"/>
                </a:solidFill>
                <a:latin typeface="Arial" panose="020B0604020202020204" pitchFamily="34" charset="0"/>
              </a:rPr>
              <a:t>O</a:t>
            </a:r>
            <a:r>
              <a:rPr lang="en-US" b="0" i="0" dirty="0">
                <a:solidFill>
                  <a:srgbClr val="333333"/>
                </a:solidFill>
                <a:effectLst/>
                <a:latin typeface="Arial" panose="020B0604020202020204" pitchFamily="34" charset="0"/>
              </a:rPr>
              <a:t>nce the computation reaches an acceptable configuration, it accepts that input. The most general and powerful automata is the </a:t>
            </a:r>
            <a:r>
              <a:rPr lang="en-US" b="1" i="0" dirty="0">
                <a:solidFill>
                  <a:srgbClr val="333333"/>
                </a:solidFill>
                <a:effectLst/>
                <a:latin typeface="Arial" panose="020B0604020202020204" pitchFamily="34" charset="0"/>
              </a:rPr>
              <a:t>Turing machine</a:t>
            </a:r>
            <a:endParaRPr lang="en-GB" dirty="0"/>
          </a:p>
        </p:txBody>
      </p:sp>
    </p:spTree>
    <p:extLst>
      <p:ext uri="{BB962C8B-B14F-4D97-AF65-F5344CB8AC3E}">
        <p14:creationId xmlns:p14="http://schemas.microsoft.com/office/powerpoint/2010/main" val="7810172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89BD-6BDC-4CE0-84C2-0D1B6B5E30D6}"/>
              </a:ext>
            </a:extLst>
          </p:cNvPr>
          <p:cNvSpPr>
            <a:spLocks noGrp="1"/>
          </p:cNvSpPr>
          <p:nvPr>
            <p:ph type="title"/>
          </p:nvPr>
        </p:nvSpPr>
        <p:spPr/>
        <p:txBody>
          <a:bodyPr/>
          <a:lstStyle/>
          <a:p>
            <a:r>
              <a:rPr lang="en-GB" dirty="0"/>
              <a:t>Alan Turing</a:t>
            </a:r>
          </a:p>
        </p:txBody>
      </p:sp>
      <p:sp>
        <p:nvSpPr>
          <p:cNvPr id="3" name="Content Placeholder 2">
            <a:extLst>
              <a:ext uri="{FF2B5EF4-FFF2-40B4-BE49-F238E27FC236}">
                <a16:creationId xmlns:a16="http://schemas.microsoft.com/office/drawing/2014/main" id="{9ECD100C-78CF-467B-84C7-B68ED426E1E3}"/>
              </a:ext>
            </a:extLst>
          </p:cNvPr>
          <p:cNvSpPr>
            <a:spLocks noGrp="1"/>
          </p:cNvSpPr>
          <p:nvPr>
            <p:ph idx="1"/>
          </p:nvPr>
        </p:nvSpPr>
        <p:spPr>
          <a:xfrm>
            <a:off x="838200" y="1825625"/>
            <a:ext cx="7058891" cy="4351338"/>
          </a:xfrm>
        </p:spPr>
        <p:txBody>
          <a:bodyPr/>
          <a:lstStyle/>
          <a:p>
            <a:r>
              <a:rPr lang="en-GB" dirty="0"/>
              <a:t>Brilliant mathematician, born in London in 1912</a:t>
            </a:r>
          </a:p>
          <a:p>
            <a:endParaRPr lang="en-GB" dirty="0"/>
          </a:p>
          <a:p>
            <a:r>
              <a:rPr lang="en-GB" dirty="0"/>
              <a:t>Studied at both Cambridge and Princeton universities</a:t>
            </a:r>
          </a:p>
          <a:p>
            <a:endParaRPr lang="en-GB" dirty="0"/>
          </a:p>
        </p:txBody>
      </p:sp>
      <p:pic>
        <p:nvPicPr>
          <p:cNvPr id="5" name="Picture 4" descr="A person in a suit and tie&#10;&#10;Description automatically generated">
            <a:extLst>
              <a:ext uri="{FF2B5EF4-FFF2-40B4-BE49-F238E27FC236}">
                <a16:creationId xmlns:a16="http://schemas.microsoft.com/office/drawing/2014/main" id="{E329B4D6-6E84-43EE-9F7A-56E224F54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617" y="1604963"/>
            <a:ext cx="3305175" cy="4572000"/>
          </a:xfrm>
          <a:prstGeom prst="rect">
            <a:avLst/>
          </a:prstGeom>
          <a:effectLst>
            <a:softEdge rad="266700"/>
          </a:effectLst>
        </p:spPr>
      </p:pic>
    </p:spTree>
    <p:extLst>
      <p:ext uri="{BB962C8B-B14F-4D97-AF65-F5344CB8AC3E}">
        <p14:creationId xmlns:p14="http://schemas.microsoft.com/office/powerpoint/2010/main" val="1370692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(20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r>
              <a:rPr lang="en-GB" dirty="0"/>
              <a:t>Research the Alan Turing</a:t>
            </a:r>
          </a:p>
          <a:p>
            <a:endParaRPr lang="en-GB" dirty="0"/>
          </a:p>
          <a:p>
            <a:pPr marL="0" indent="0">
              <a:buNone/>
            </a:pPr>
            <a:r>
              <a:rPr lang="en-GB" dirty="0"/>
              <a:t>Look at:</a:t>
            </a:r>
          </a:p>
          <a:p>
            <a:r>
              <a:rPr lang="en-GB" dirty="0"/>
              <a:t>His life</a:t>
            </a:r>
          </a:p>
          <a:p>
            <a:r>
              <a:rPr lang="en-GB" dirty="0"/>
              <a:t>His contributions</a:t>
            </a:r>
          </a:p>
          <a:p>
            <a:r>
              <a:rPr lang="en-GB" dirty="0"/>
              <a:t>Interesting facts</a:t>
            </a:r>
          </a:p>
          <a:p>
            <a:endParaRPr lang="en-GB" dirty="0"/>
          </a:p>
          <a:p>
            <a:r>
              <a:rPr lang="en-GB" dirty="0"/>
              <a:t>Discuss as a group</a:t>
            </a:r>
          </a:p>
          <a:p>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7911307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p:txBody>
          <a:bodyPr/>
          <a:lstStyle/>
          <a:p>
            <a:r>
              <a:rPr lang="en-US" dirty="0"/>
              <a:t>Turing Machine Diagram</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idx="1"/>
          </p:nvPr>
        </p:nvSpPr>
        <p:spPr/>
        <p:txBody>
          <a:bodyPr>
            <a:normAutofit lnSpcReduction="10000"/>
          </a:bodyPr>
          <a:lstStyle/>
          <a:p>
            <a:endParaRPr lang="en-US" sz="1000" dirty="0"/>
          </a:p>
          <a:p>
            <a:endParaRPr lang="en-GB" sz="1000" dirty="0"/>
          </a:p>
          <a:p>
            <a:endParaRPr lang="en-GB" sz="1000" dirty="0"/>
          </a:p>
          <a:p>
            <a:endParaRPr lang="en-GB" sz="1000" dirty="0"/>
          </a:p>
          <a:p>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r>
              <a:rPr lang="en-GB" sz="1000" dirty="0"/>
              <a:t>Source: Wikipedia</a:t>
            </a:r>
          </a:p>
          <a:p>
            <a:endParaRPr lang="en-GB" sz="1000" dirty="0"/>
          </a:p>
        </p:txBody>
      </p:sp>
      <p:pic>
        <p:nvPicPr>
          <p:cNvPr id="5" name="Picture 4" descr="Diagram, engineering drawing&#10;&#10;Description automatically generated">
            <a:extLst>
              <a:ext uri="{FF2B5EF4-FFF2-40B4-BE49-F238E27FC236}">
                <a16:creationId xmlns:a16="http://schemas.microsoft.com/office/drawing/2014/main" id="{8E084A13-273C-494F-BF75-70EF70B3A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1469390"/>
            <a:ext cx="7620000" cy="4660900"/>
          </a:xfrm>
          <a:prstGeom prst="rect">
            <a:avLst/>
          </a:prstGeom>
        </p:spPr>
      </p:pic>
    </p:spTree>
    <p:extLst>
      <p:ext uri="{BB962C8B-B14F-4D97-AF65-F5344CB8AC3E}">
        <p14:creationId xmlns:p14="http://schemas.microsoft.com/office/powerpoint/2010/main" val="432098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a:xfrm>
            <a:off x="839788" y="365125"/>
            <a:ext cx="10515600" cy="1325563"/>
          </a:xfrm>
        </p:spPr>
        <p:txBody>
          <a:bodyPr anchor="ctr">
            <a:normAutofit/>
          </a:bodyPr>
          <a:lstStyle/>
          <a:p>
            <a:r>
              <a:rPr lang="en-US" dirty="0"/>
              <a:t>Turing Machine Model</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sz="half" idx="2"/>
          </p:nvPr>
        </p:nvSpPr>
        <p:spPr>
          <a:xfrm>
            <a:off x="839789" y="1584209"/>
            <a:ext cx="3778864" cy="4605454"/>
          </a:xfrm>
        </p:spPr>
        <p:txBody>
          <a:bodyPr>
            <a:normAutofit fontScale="92500" lnSpcReduction="10000"/>
          </a:bodyPr>
          <a:lstStyle/>
          <a:p>
            <a:pPr marL="0" indent="0">
              <a:buNone/>
            </a:pPr>
            <a:endParaRPr lang="en-GB" dirty="0"/>
          </a:p>
          <a:p>
            <a:pPr marL="0" indent="0">
              <a:buNone/>
            </a:pPr>
            <a:r>
              <a:rPr lang="en-GB" dirty="0"/>
              <a:t>Turing Machine reconstructed by</a:t>
            </a:r>
          </a:p>
          <a:p>
            <a:pPr marL="0" indent="0">
              <a:buNone/>
            </a:pPr>
            <a:r>
              <a:rPr lang="en-GB" dirty="0"/>
              <a:t>Mike Davey</a:t>
            </a:r>
          </a:p>
          <a:p>
            <a:endParaRPr lang="en-GB" dirty="0"/>
          </a:p>
          <a:p>
            <a:endParaRPr lang="en-GB" dirty="0"/>
          </a:p>
          <a:p>
            <a:endParaRPr lang="en-GB" dirty="0"/>
          </a:p>
          <a:p>
            <a:endParaRPr lang="en-GB" dirty="0"/>
          </a:p>
          <a:p>
            <a:endParaRPr lang="en-GB" dirty="0"/>
          </a:p>
          <a:p>
            <a:endParaRPr lang="en-GB" dirty="0"/>
          </a:p>
          <a:p>
            <a:pPr marL="0" indent="0">
              <a:buNone/>
            </a:pPr>
            <a:r>
              <a:rPr lang="en-GB" sz="1000" dirty="0"/>
              <a:t>Source: Wikipedia</a:t>
            </a:r>
          </a:p>
          <a:p>
            <a:endParaRPr lang="en-GB" dirty="0"/>
          </a:p>
          <a:p>
            <a:endParaRPr lang="en-GB" dirty="0"/>
          </a:p>
          <a:p>
            <a:endParaRPr lang="en-GB" dirty="0"/>
          </a:p>
          <a:p>
            <a:endParaRPr lang="en-GB" dirty="0"/>
          </a:p>
          <a:p>
            <a:endParaRPr lang="en-GB" dirty="0"/>
          </a:p>
        </p:txBody>
      </p:sp>
      <p:pic>
        <p:nvPicPr>
          <p:cNvPr id="7" name="Picture 6" descr="A picture containing indoor&#10;&#10;Description automatically generated">
            <a:extLst>
              <a:ext uri="{FF2B5EF4-FFF2-40B4-BE49-F238E27FC236}">
                <a16:creationId xmlns:a16="http://schemas.microsoft.com/office/drawing/2014/main" id="{5C4B86F5-1425-4BC9-93B4-173314EB8EE3}"/>
              </a:ext>
            </a:extLst>
          </p:cNvPr>
          <p:cNvPicPr>
            <a:picLocks noChangeAspect="1"/>
          </p:cNvPicPr>
          <p:nvPr/>
        </p:nvPicPr>
        <p:blipFill rotWithShape="1">
          <a:blip r:embed="rId3">
            <a:extLst>
              <a:ext uri="{28A0092B-C50C-407E-A947-70E740481C1C}">
                <a14:useLocalDpi xmlns:a14="http://schemas.microsoft.com/office/drawing/2010/main" val="0"/>
              </a:ext>
            </a:extLst>
          </a:blip>
          <a:srcRect l="2137" r="3965"/>
          <a:stretch/>
        </p:blipFill>
        <p:spPr>
          <a:xfrm>
            <a:off x="4876800" y="1584209"/>
            <a:ext cx="6478588" cy="4605453"/>
          </a:xfrm>
          <a:prstGeom prst="rect">
            <a:avLst/>
          </a:prstGeom>
          <a:noFill/>
        </p:spPr>
      </p:pic>
    </p:spTree>
    <p:extLst>
      <p:ext uri="{BB962C8B-B14F-4D97-AF65-F5344CB8AC3E}">
        <p14:creationId xmlns:p14="http://schemas.microsoft.com/office/powerpoint/2010/main" val="36517322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a:xfrm>
            <a:off x="839788" y="365125"/>
            <a:ext cx="10515600" cy="1325563"/>
          </a:xfrm>
        </p:spPr>
        <p:txBody>
          <a:bodyPr anchor="ctr">
            <a:normAutofit/>
          </a:bodyPr>
          <a:lstStyle/>
          <a:p>
            <a:r>
              <a:rPr lang="en-US" dirty="0"/>
              <a:t>Universal Turing Machine</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sz="half" idx="2"/>
          </p:nvPr>
        </p:nvSpPr>
        <p:spPr>
          <a:xfrm>
            <a:off x="839789" y="1584209"/>
            <a:ext cx="10608872" cy="4605454"/>
          </a:xfrm>
        </p:spPr>
        <p:txBody>
          <a:bodyPr>
            <a:normAutofit fontScale="92500" lnSpcReduction="10000"/>
          </a:bodyPr>
          <a:lstStyle/>
          <a:p>
            <a:endParaRPr lang="en-US" dirty="0"/>
          </a:p>
          <a:p>
            <a:pPr marL="0" indent="0">
              <a:buNone/>
            </a:pPr>
            <a:r>
              <a:rPr lang="en-US" dirty="0"/>
              <a:t>In computer science, a universal Turing machine (UTM) is a Turing machine that simulates an arbitrary Turing machine on arbitrary input.</a:t>
            </a:r>
          </a:p>
          <a:p>
            <a:pPr marL="0" indent="0">
              <a:buNone/>
            </a:pPr>
            <a:endParaRPr lang="en-US" dirty="0"/>
          </a:p>
          <a:p>
            <a:pPr marL="0" indent="0">
              <a:buNone/>
            </a:pPr>
            <a:r>
              <a:rPr lang="en-US" dirty="0"/>
              <a:t>The universal machine essentially achieves this by reading both the description of the machine to be simulated as well as the input to that machine from its own tape. </a:t>
            </a:r>
          </a:p>
          <a:p>
            <a:pPr marL="0" indent="0">
              <a:buNone/>
            </a:pPr>
            <a:endParaRPr lang="en-US" dirty="0"/>
          </a:p>
          <a:p>
            <a:pPr marL="0" indent="0">
              <a:buNone/>
            </a:pPr>
            <a:r>
              <a:rPr lang="en-US" dirty="0"/>
              <a:t>Alan Turing introduced the idea of such a machine in 1936–1937. </a:t>
            </a:r>
          </a:p>
          <a:p>
            <a:pPr marL="0" indent="0">
              <a:buNone/>
            </a:pPr>
            <a:r>
              <a:rPr lang="en-US" dirty="0"/>
              <a:t>This principle is considered to be the origin of the idea of a stored-program computer</a:t>
            </a:r>
            <a:endParaRPr lang="en-GB" dirty="0"/>
          </a:p>
          <a:p>
            <a:pPr marL="0" indent="0">
              <a:buNone/>
            </a:pPr>
            <a:r>
              <a:rPr lang="en-GB" sz="1100" dirty="0"/>
              <a:t>Source: Wikipedia</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77079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Common Encryption Terms</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a:bodyPr>
          <a:lstStyle/>
          <a:p>
            <a:pPr marL="0" indent="0">
              <a:buNone/>
            </a:pPr>
            <a:r>
              <a:rPr lang="en-US" dirty="0"/>
              <a:t>“Plain Text” – Unencrypted, readable message that anyone can read</a:t>
            </a:r>
          </a:p>
          <a:p>
            <a:pPr marL="0" indent="0">
              <a:buNone/>
            </a:pPr>
            <a:endParaRPr lang="en-US" dirty="0"/>
          </a:p>
          <a:p>
            <a:pPr marL="0" indent="0">
              <a:buNone/>
            </a:pPr>
            <a:r>
              <a:rPr lang="en-US" dirty="0"/>
              <a:t>“Ciphertext” – Unreadable message resulting from encryption process</a:t>
            </a:r>
          </a:p>
          <a:p>
            <a:pPr marL="0" indent="0">
              <a:buNone/>
            </a:pPr>
            <a:endParaRPr lang="en-US" dirty="0"/>
          </a:p>
          <a:p>
            <a:pPr marL="0" indent="0">
              <a:buNone/>
            </a:pPr>
            <a:r>
              <a:rPr lang="en-US" dirty="0"/>
              <a:t>“Encryption” – Process of applying a mathematical function to a message or file that makes it unreadable or inaccessible</a:t>
            </a:r>
          </a:p>
          <a:p>
            <a:pPr marL="0" indent="0">
              <a:buNone/>
            </a:pPr>
            <a:endParaRPr lang="en-US" dirty="0"/>
          </a:p>
          <a:p>
            <a:pPr marL="0" indent="0">
              <a:buNone/>
            </a:pPr>
            <a:r>
              <a:rPr lang="en-US" dirty="0"/>
              <a:t>“Decryption” – Reverse of the encryption process, turning ciphertext back into readable plaintext</a:t>
            </a:r>
          </a:p>
        </p:txBody>
      </p:sp>
    </p:spTree>
    <p:extLst>
      <p:ext uri="{BB962C8B-B14F-4D97-AF65-F5344CB8AC3E}">
        <p14:creationId xmlns:p14="http://schemas.microsoft.com/office/powerpoint/2010/main" val="28892175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02F3-AE2E-466F-9C16-7538F376282A}"/>
              </a:ext>
            </a:extLst>
          </p:cNvPr>
          <p:cNvSpPr>
            <a:spLocks noGrp="1"/>
          </p:cNvSpPr>
          <p:nvPr>
            <p:ph type="title"/>
          </p:nvPr>
        </p:nvSpPr>
        <p:spPr>
          <a:xfrm>
            <a:off x="839788" y="365125"/>
            <a:ext cx="10515600" cy="1325563"/>
          </a:xfrm>
        </p:spPr>
        <p:txBody>
          <a:bodyPr anchor="ctr">
            <a:normAutofit/>
          </a:bodyPr>
          <a:lstStyle/>
          <a:p>
            <a:r>
              <a:rPr lang="en-US" dirty="0"/>
              <a:t>Universal Turing Machine</a:t>
            </a:r>
            <a:endParaRPr lang="en-GB" dirty="0"/>
          </a:p>
        </p:txBody>
      </p:sp>
      <p:sp>
        <p:nvSpPr>
          <p:cNvPr id="3" name="Content Placeholder 2">
            <a:extLst>
              <a:ext uri="{FF2B5EF4-FFF2-40B4-BE49-F238E27FC236}">
                <a16:creationId xmlns:a16="http://schemas.microsoft.com/office/drawing/2014/main" id="{5F4BB31B-EAD6-49E7-8626-7D5F89972598}"/>
              </a:ext>
            </a:extLst>
          </p:cNvPr>
          <p:cNvSpPr>
            <a:spLocks noGrp="1"/>
          </p:cNvSpPr>
          <p:nvPr>
            <p:ph sz="half" idx="2"/>
          </p:nvPr>
        </p:nvSpPr>
        <p:spPr>
          <a:xfrm>
            <a:off x="839789" y="1584210"/>
            <a:ext cx="3881502" cy="4605454"/>
          </a:xfrm>
        </p:spPr>
        <p:txBody>
          <a:bodyPr>
            <a:normAutofit fontScale="62500" lnSpcReduction="20000"/>
          </a:bodyPr>
          <a:lstStyle/>
          <a:p>
            <a:endParaRPr lang="en-US" dirty="0"/>
          </a:p>
          <a:p>
            <a:pPr marL="0" indent="0">
              <a:buNone/>
            </a:pPr>
            <a:r>
              <a:rPr lang="en-US" b="0" i="0" dirty="0">
                <a:solidFill>
                  <a:srgbClr val="202122"/>
                </a:solidFill>
                <a:effectLst/>
                <a:latin typeface="Arial" panose="020B0604020202020204" pitchFamily="34" charset="0"/>
              </a:rPr>
              <a:t>Every Turing machine computes a certain fixed </a:t>
            </a:r>
            <a:r>
              <a:rPr lang="en-US" b="0" i="0" u="none" strike="noStrike" dirty="0">
                <a:solidFill>
                  <a:srgbClr val="0645AD"/>
                </a:solidFill>
                <a:effectLst/>
                <a:latin typeface="Arial" panose="020B0604020202020204" pitchFamily="34" charset="0"/>
                <a:hlinkClick r:id="rId2"/>
              </a:rPr>
              <a:t>partial</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Computable function"/>
              </a:rPr>
              <a:t>computable function</a:t>
            </a:r>
            <a:r>
              <a:rPr lang="en-US" b="0" i="0" dirty="0">
                <a:solidFill>
                  <a:srgbClr val="202122"/>
                </a:solidFill>
                <a:effectLst/>
                <a:latin typeface="Arial" panose="020B0604020202020204" pitchFamily="34" charset="0"/>
              </a:rPr>
              <a:t> from the input strings over its </a:t>
            </a:r>
            <a:r>
              <a:rPr lang="en-US" b="0" i="0" u="none" strike="noStrike" dirty="0">
                <a:solidFill>
                  <a:srgbClr val="0645AD"/>
                </a:solidFill>
                <a:effectLst/>
                <a:latin typeface="Arial" panose="020B0604020202020204" pitchFamily="34" charset="0"/>
                <a:hlinkClick r:id="rId4" tooltip="Alphabet (formal languages)"/>
              </a:rPr>
              <a:t>alphabet</a:t>
            </a:r>
            <a:r>
              <a:rPr lang="en-US" b="0" i="0" dirty="0">
                <a:solidFill>
                  <a:srgbClr val="202122"/>
                </a:solidFill>
                <a:effectLst/>
                <a:latin typeface="Arial" panose="020B0604020202020204" pitchFamily="34" charset="0"/>
              </a:rPr>
              <a:t>. </a:t>
            </a:r>
          </a:p>
          <a:p>
            <a:pPr marL="0" indent="0">
              <a:buNone/>
            </a:pPr>
            <a:r>
              <a:rPr lang="en-US" b="0" i="0" dirty="0">
                <a:solidFill>
                  <a:srgbClr val="202122"/>
                </a:solidFill>
                <a:effectLst/>
                <a:latin typeface="Arial" panose="020B0604020202020204" pitchFamily="34" charset="0"/>
              </a:rPr>
              <a:t>In that sense it behaves like a computer with a fixed program.</a:t>
            </a:r>
          </a:p>
          <a:p>
            <a:pPr marL="0" indent="0">
              <a:buNone/>
            </a:pPr>
            <a:r>
              <a:rPr lang="en-US" b="0" i="0" dirty="0">
                <a:solidFill>
                  <a:srgbClr val="202122"/>
                </a:solidFill>
                <a:effectLst/>
                <a:latin typeface="Arial" panose="020B0604020202020204" pitchFamily="34" charset="0"/>
              </a:rPr>
              <a:t>However, we can encode the action table of any Turing machine in a string. </a:t>
            </a:r>
          </a:p>
          <a:p>
            <a:pPr marL="0" indent="0">
              <a:buNone/>
            </a:pPr>
            <a:r>
              <a:rPr lang="en-US" b="0" i="0">
                <a:solidFill>
                  <a:srgbClr val="202122"/>
                </a:solidFill>
                <a:effectLst/>
                <a:latin typeface="Arial" panose="020B0604020202020204" pitchFamily="34" charset="0"/>
              </a:rPr>
              <a:t>Thus </a:t>
            </a:r>
            <a:r>
              <a:rPr lang="en-US" b="0" i="0" dirty="0">
                <a:solidFill>
                  <a:srgbClr val="202122"/>
                </a:solidFill>
                <a:effectLst/>
                <a:latin typeface="Arial" panose="020B0604020202020204" pitchFamily="34" charset="0"/>
              </a:rPr>
              <a:t>we can construct a Turing machine that expects on its tape a string describing an action table followed by a string describing the input tape, and computes the tape that the encoded Turing machine would have </a:t>
            </a:r>
            <a:r>
              <a:rPr lang="en-US" b="0" i="0">
                <a:solidFill>
                  <a:srgbClr val="202122"/>
                </a:solidFill>
                <a:effectLst/>
                <a:latin typeface="Arial" panose="020B0604020202020204" pitchFamily="34" charset="0"/>
              </a:rPr>
              <a:t>computed.</a:t>
            </a:r>
          </a:p>
          <a:p>
            <a:pPr marL="0" indent="0">
              <a:buNone/>
            </a:pPr>
            <a:r>
              <a:rPr lang="en-GB" sz="1400" dirty="0"/>
              <a:t>Source: Wikipedia </a:t>
            </a:r>
          </a:p>
          <a:p>
            <a:pPr marL="0" indent="0">
              <a:buNone/>
            </a:pPr>
            <a:r>
              <a:rPr lang="en-US" sz="1400" dirty="0"/>
              <a:t>Image by </a:t>
            </a:r>
            <a:r>
              <a:rPr lang="en-US" sz="1400" dirty="0" err="1"/>
              <a:t>Cbuckley</a:t>
            </a:r>
            <a:r>
              <a:rPr lang="en-US" sz="1400" dirty="0"/>
              <a:t> - Own work, CC BY-SA 3.0, https://commons.wikimedia.org/w/index.php?curid=3097974</a:t>
            </a:r>
            <a:endParaRPr lang="en-GB" sz="1400" dirty="0"/>
          </a:p>
          <a:p>
            <a:endParaRPr lang="en-GB" dirty="0"/>
          </a:p>
          <a:p>
            <a:endParaRPr lang="en-GB" dirty="0"/>
          </a:p>
          <a:p>
            <a:endParaRPr lang="en-GB" dirty="0"/>
          </a:p>
          <a:p>
            <a:endParaRPr lang="en-GB" dirty="0"/>
          </a:p>
          <a:p>
            <a:endParaRPr lang="en-GB" dirty="0"/>
          </a:p>
        </p:txBody>
      </p:sp>
      <p:pic>
        <p:nvPicPr>
          <p:cNvPr id="5" name="Picture 4" descr="A red light in the dark&#10;&#10;Description automatically generated with low confidence">
            <a:extLst>
              <a:ext uri="{FF2B5EF4-FFF2-40B4-BE49-F238E27FC236}">
                <a16:creationId xmlns:a16="http://schemas.microsoft.com/office/drawing/2014/main" id="{AEF41B02-0DC5-4564-8261-048DA98C4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967" y="1690688"/>
            <a:ext cx="7436435" cy="4014981"/>
          </a:xfrm>
          <a:prstGeom prst="rect">
            <a:avLst/>
          </a:prstGeom>
        </p:spPr>
      </p:pic>
    </p:spTree>
    <p:extLst>
      <p:ext uri="{BB962C8B-B14F-4D97-AF65-F5344CB8AC3E}">
        <p14:creationId xmlns:p14="http://schemas.microsoft.com/office/powerpoint/2010/main" val="1968978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D290-1513-4548-975A-FDBBE1F594E0}"/>
              </a:ext>
            </a:extLst>
          </p:cNvPr>
          <p:cNvSpPr>
            <a:spLocks noGrp="1"/>
          </p:cNvSpPr>
          <p:nvPr>
            <p:ph type="title"/>
          </p:nvPr>
        </p:nvSpPr>
        <p:spPr/>
        <p:txBody>
          <a:bodyPr/>
          <a:lstStyle/>
          <a:p>
            <a:r>
              <a:rPr lang="en-GB" dirty="0"/>
              <a:t>Bletchley Park - Buckinghamshire</a:t>
            </a:r>
          </a:p>
        </p:txBody>
      </p:sp>
      <p:sp>
        <p:nvSpPr>
          <p:cNvPr id="7" name="Content Placeholder 6">
            <a:extLst>
              <a:ext uri="{FF2B5EF4-FFF2-40B4-BE49-F238E27FC236}">
                <a16:creationId xmlns:a16="http://schemas.microsoft.com/office/drawing/2014/main" id="{046ACAA0-90A1-4ADA-80B8-6F798F8EC7E1}"/>
              </a:ext>
            </a:extLst>
          </p:cNvPr>
          <p:cNvSpPr>
            <a:spLocks noGrp="1"/>
          </p:cNvSpPr>
          <p:nvPr>
            <p:ph idx="1"/>
          </p:nvPr>
        </p:nvSpPr>
        <p:spPr>
          <a:xfrm>
            <a:off x="838199" y="1690687"/>
            <a:ext cx="4545513" cy="4486275"/>
          </a:xfrm>
        </p:spPr>
        <p:txBody>
          <a:bodyPr>
            <a:normAutofit/>
          </a:bodyPr>
          <a:lstStyle/>
          <a:p>
            <a:r>
              <a:rPr lang="en-GB" dirty="0"/>
              <a:t>Started working part time for the British Government’s code and Cypher school before the WWII began in 1939 </a:t>
            </a:r>
          </a:p>
          <a:p>
            <a:endParaRPr lang="en-GB" dirty="0"/>
          </a:p>
          <a:p>
            <a:r>
              <a:rPr lang="en-GB" dirty="0"/>
              <a:t>Alan took a full time role in Bletchley Park to decipher German military codes</a:t>
            </a:r>
          </a:p>
          <a:p>
            <a:pPr marL="0" indent="0">
              <a:buNone/>
            </a:pPr>
            <a:endParaRPr lang="en-US" sz="1000" dirty="0"/>
          </a:p>
          <a:p>
            <a:pPr marL="0" indent="0">
              <a:buNone/>
            </a:pPr>
            <a:r>
              <a:rPr lang="en-US" sz="1000" dirty="0"/>
              <a:t>Source: www.gchq.gov.uk</a:t>
            </a:r>
          </a:p>
          <a:p>
            <a:endParaRPr lang="en-GB" dirty="0"/>
          </a:p>
        </p:txBody>
      </p:sp>
      <p:pic>
        <p:nvPicPr>
          <p:cNvPr id="9" name="Picture 8" descr="A picture containing text, outdoor, tree, road&#10;&#10;Description automatically generated">
            <a:extLst>
              <a:ext uri="{FF2B5EF4-FFF2-40B4-BE49-F238E27FC236}">
                <a16:creationId xmlns:a16="http://schemas.microsoft.com/office/drawing/2014/main" id="{B7FBABE9-68D3-4F15-AB22-195CAA084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45" y="1690688"/>
            <a:ext cx="6191250" cy="4124325"/>
          </a:xfrm>
          <a:prstGeom prst="rect">
            <a:avLst/>
          </a:prstGeom>
        </p:spPr>
      </p:pic>
    </p:spTree>
    <p:extLst>
      <p:ext uri="{BB962C8B-B14F-4D97-AF65-F5344CB8AC3E}">
        <p14:creationId xmlns:p14="http://schemas.microsoft.com/office/powerpoint/2010/main" val="1532789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2ED7-B3EA-4312-A92A-8106F78D18D1}"/>
              </a:ext>
            </a:extLst>
          </p:cNvPr>
          <p:cNvSpPr>
            <a:spLocks noGrp="1"/>
          </p:cNvSpPr>
          <p:nvPr>
            <p:ph type="title"/>
          </p:nvPr>
        </p:nvSpPr>
        <p:spPr/>
        <p:txBody>
          <a:bodyPr/>
          <a:lstStyle/>
          <a:p>
            <a:r>
              <a:rPr lang="en-GB" dirty="0"/>
              <a:t>German Enigma Machine</a:t>
            </a:r>
          </a:p>
        </p:txBody>
      </p:sp>
      <p:sp>
        <p:nvSpPr>
          <p:cNvPr id="3" name="Content Placeholder 2">
            <a:extLst>
              <a:ext uri="{FF2B5EF4-FFF2-40B4-BE49-F238E27FC236}">
                <a16:creationId xmlns:a16="http://schemas.microsoft.com/office/drawing/2014/main" id="{C6579694-88FB-4060-A173-F3EF4D86E69A}"/>
              </a:ext>
            </a:extLst>
          </p:cNvPr>
          <p:cNvSpPr>
            <a:spLocks noGrp="1"/>
          </p:cNvSpPr>
          <p:nvPr>
            <p:ph idx="1"/>
          </p:nvPr>
        </p:nvSpPr>
        <p:spPr>
          <a:xfrm>
            <a:off x="838200" y="1825625"/>
            <a:ext cx="6370320" cy="4351338"/>
          </a:xfrm>
        </p:spPr>
        <p:txBody>
          <a:bodyPr>
            <a:normAutofit lnSpcReduction="10000"/>
          </a:bodyPr>
          <a:lstStyle/>
          <a:p>
            <a:pPr marL="0" indent="0">
              <a:buNone/>
            </a:pPr>
            <a:r>
              <a:rPr lang="en-US" dirty="0"/>
              <a:t>The Enigma Machine was an electrical and mechanical device which looked very similar to a typewriter</a:t>
            </a:r>
          </a:p>
          <a:p>
            <a:pPr marL="0" indent="0">
              <a:buNone/>
            </a:pPr>
            <a:endParaRPr lang="en-US" dirty="0"/>
          </a:p>
          <a:p>
            <a:pPr marL="0" indent="0">
              <a:buNone/>
            </a:pPr>
            <a:r>
              <a:rPr lang="en-US" dirty="0"/>
              <a:t>Battery powered and highly portable</a:t>
            </a:r>
          </a:p>
          <a:p>
            <a:pPr marL="0" indent="0">
              <a:buNone/>
            </a:pPr>
            <a:endParaRPr lang="en-US" dirty="0"/>
          </a:p>
          <a:p>
            <a:pPr marL="0" indent="0">
              <a:buNone/>
            </a:pPr>
            <a:r>
              <a:rPr lang="en-US" dirty="0"/>
              <a:t>Video: </a:t>
            </a:r>
            <a:r>
              <a:rPr lang="en-US" dirty="0">
                <a:hlinkClick r:id="rId3"/>
              </a:rPr>
              <a:t>Enigma | Definition, Machine, History, Alan Turing, &amp; Facts | Britannica</a:t>
            </a:r>
            <a:endParaRPr lang="en-US" dirty="0"/>
          </a:p>
          <a:p>
            <a:pPr marL="0" indent="0">
              <a:buNone/>
            </a:pPr>
            <a:r>
              <a:rPr lang="en-US" dirty="0"/>
              <a:t>(8 Mins)</a:t>
            </a:r>
          </a:p>
          <a:p>
            <a:pPr marL="0" indent="0">
              <a:buNone/>
            </a:pPr>
            <a:r>
              <a:rPr lang="en-US" sz="1100" dirty="0"/>
              <a:t>Sources: </a:t>
            </a:r>
            <a:r>
              <a:rPr lang="en-US" sz="1100" dirty="0" err="1"/>
              <a:t>Brittanica</a:t>
            </a:r>
            <a:r>
              <a:rPr lang="en-US" sz="1100" dirty="0"/>
              <a:t> &amp; World Science Festival </a:t>
            </a:r>
            <a:endParaRPr lang="en-GB" sz="1100" dirty="0"/>
          </a:p>
        </p:txBody>
      </p:sp>
      <p:pic>
        <p:nvPicPr>
          <p:cNvPr id="5" name="Picture 4" descr="A picture containing text, electronics&#10;&#10;Description automatically generated">
            <a:extLst>
              <a:ext uri="{FF2B5EF4-FFF2-40B4-BE49-F238E27FC236}">
                <a16:creationId xmlns:a16="http://schemas.microsoft.com/office/drawing/2014/main" id="{911C9871-2FF8-4354-B6A8-7FDBC9991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122" y="1246237"/>
            <a:ext cx="3727878" cy="4972057"/>
          </a:xfrm>
          <a:prstGeom prst="rect">
            <a:avLst/>
          </a:prstGeom>
        </p:spPr>
      </p:pic>
    </p:spTree>
    <p:extLst>
      <p:ext uri="{BB962C8B-B14F-4D97-AF65-F5344CB8AC3E}">
        <p14:creationId xmlns:p14="http://schemas.microsoft.com/office/powerpoint/2010/main" val="3329335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23BB-F973-403F-A953-FD030C6A29E4}"/>
              </a:ext>
            </a:extLst>
          </p:cNvPr>
          <p:cNvSpPr>
            <a:spLocks noGrp="1"/>
          </p:cNvSpPr>
          <p:nvPr>
            <p:ph type="title"/>
          </p:nvPr>
        </p:nvSpPr>
        <p:spPr>
          <a:xfrm>
            <a:off x="839788" y="365125"/>
            <a:ext cx="10515600" cy="1325563"/>
          </a:xfrm>
        </p:spPr>
        <p:txBody>
          <a:bodyPr anchor="ctr">
            <a:normAutofit/>
          </a:bodyPr>
          <a:lstStyle/>
          <a:p>
            <a:r>
              <a:rPr lang="en-GB" dirty="0"/>
              <a:t>Enigma Machine</a:t>
            </a:r>
          </a:p>
        </p:txBody>
      </p:sp>
      <p:sp>
        <p:nvSpPr>
          <p:cNvPr id="10" name="Text Placeholder 2">
            <a:extLst>
              <a:ext uri="{FF2B5EF4-FFF2-40B4-BE49-F238E27FC236}">
                <a16:creationId xmlns:a16="http://schemas.microsoft.com/office/drawing/2014/main" id="{BCA982D1-5EE9-4CAF-9908-44CC1F875FAE}"/>
              </a:ext>
            </a:extLst>
          </p:cNvPr>
          <p:cNvSpPr>
            <a:spLocks noGrp="1"/>
          </p:cNvSpPr>
          <p:nvPr>
            <p:ph type="body" idx="1"/>
          </p:nvPr>
        </p:nvSpPr>
        <p:spPr>
          <a:xfrm>
            <a:off x="839788" y="1681163"/>
            <a:ext cx="5157787" cy="823912"/>
          </a:xfrm>
        </p:spPr>
        <p:txBody>
          <a:bodyPr/>
          <a:lstStyle/>
          <a:p>
            <a:pPr algn="ctr"/>
            <a:r>
              <a:rPr lang="en-US" dirty="0"/>
              <a:t>Rotors </a:t>
            </a:r>
          </a:p>
        </p:txBody>
      </p:sp>
      <p:sp>
        <p:nvSpPr>
          <p:cNvPr id="12" name="Text Placeholder 4">
            <a:extLst>
              <a:ext uri="{FF2B5EF4-FFF2-40B4-BE49-F238E27FC236}">
                <a16:creationId xmlns:a16="http://schemas.microsoft.com/office/drawing/2014/main" id="{A31D7D2E-C19C-4E93-BF66-3885B367176F}"/>
              </a:ext>
            </a:extLst>
          </p:cNvPr>
          <p:cNvSpPr>
            <a:spLocks noGrp="1"/>
          </p:cNvSpPr>
          <p:nvPr>
            <p:ph type="body" sz="quarter" idx="3"/>
          </p:nvPr>
        </p:nvSpPr>
        <p:spPr>
          <a:xfrm>
            <a:off x="6172200" y="1681163"/>
            <a:ext cx="5183188" cy="823912"/>
          </a:xfrm>
        </p:spPr>
        <p:txBody>
          <a:bodyPr/>
          <a:lstStyle/>
          <a:p>
            <a:pPr algn="ctr"/>
            <a:r>
              <a:rPr lang="en-US" dirty="0"/>
              <a:t>Rotor Electrical Wiring</a:t>
            </a:r>
          </a:p>
        </p:txBody>
      </p:sp>
      <p:pic>
        <p:nvPicPr>
          <p:cNvPr id="7" name="Content Placeholder 6" descr="A picture containing text, metalware, gear, engine&#10;&#10;Description automatically generated">
            <a:extLst>
              <a:ext uri="{FF2B5EF4-FFF2-40B4-BE49-F238E27FC236}">
                <a16:creationId xmlns:a16="http://schemas.microsoft.com/office/drawing/2014/main" id="{46D53407-C162-4E17-BE04-6963A1D4EF4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14387" y="2828088"/>
            <a:ext cx="5183188" cy="3201122"/>
          </a:xfrm>
        </p:spPr>
      </p:pic>
      <p:sp>
        <p:nvSpPr>
          <p:cNvPr id="11" name="TextBox 10">
            <a:extLst>
              <a:ext uri="{FF2B5EF4-FFF2-40B4-BE49-F238E27FC236}">
                <a16:creationId xmlns:a16="http://schemas.microsoft.com/office/drawing/2014/main" id="{DC1C39E6-4BB0-49A3-A6A0-66635DD2AD5A}"/>
              </a:ext>
            </a:extLst>
          </p:cNvPr>
          <p:cNvSpPr txBox="1"/>
          <p:nvPr/>
        </p:nvSpPr>
        <p:spPr>
          <a:xfrm>
            <a:off x="736600" y="5958840"/>
            <a:ext cx="2106667" cy="246221"/>
          </a:xfrm>
          <a:prstGeom prst="rect">
            <a:avLst/>
          </a:prstGeom>
          <a:noFill/>
        </p:spPr>
        <p:txBody>
          <a:bodyPr wrap="none" rtlCol="0">
            <a:spAutoFit/>
          </a:bodyPr>
          <a:lstStyle/>
          <a:p>
            <a:r>
              <a:rPr lang="en-GB" sz="1000" dirty="0"/>
              <a:t>Sources: </a:t>
            </a:r>
            <a:r>
              <a:rPr lang="en-GB" sz="1000" dirty="0" err="1"/>
              <a:t>Cryptomuseum</a:t>
            </a:r>
            <a:r>
              <a:rPr lang="en-GB" sz="1000" dirty="0"/>
              <a:t> &amp; Wikipedia</a:t>
            </a:r>
          </a:p>
        </p:txBody>
      </p:sp>
      <p:pic>
        <p:nvPicPr>
          <p:cNvPr id="15" name="Picture 14" descr="A picture containing polygon&#10;&#10;Description automatically generated">
            <a:extLst>
              <a:ext uri="{FF2B5EF4-FFF2-40B4-BE49-F238E27FC236}">
                <a16:creationId xmlns:a16="http://schemas.microsoft.com/office/drawing/2014/main" id="{ACF791C6-4498-41BE-B2BA-77CB9C528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11" y="2721922"/>
            <a:ext cx="2816237" cy="3201123"/>
          </a:xfrm>
          <a:prstGeom prst="rect">
            <a:avLst/>
          </a:prstGeom>
        </p:spPr>
      </p:pic>
    </p:spTree>
    <p:extLst>
      <p:ext uri="{BB962C8B-B14F-4D97-AF65-F5344CB8AC3E}">
        <p14:creationId xmlns:p14="http://schemas.microsoft.com/office/powerpoint/2010/main" val="32856358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2ED7-B3EA-4312-A92A-8106F78D18D1}"/>
              </a:ext>
            </a:extLst>
          </p:cNvPr>
          <p:cNvSpPr>
            <a:spLocks noGrp="1"/>
          </p:cNvSpPr>
          <p:nvPr>
            <p:ph type="title"/>
          </p:nvPr>
        </p:nvSpPr>
        <p:spPr/>
        <p:txBody>
          <a:bodyPr/>
          <a:lstStyle/>
          <a:p>
            <a:r>
              <a:rPr lang="en-GB" dirty="0"/>
              <a:t>Turing-</a:t>
            </a:r>
            <a:r>
              <a:rPr lang="en-GB" dirty="0" err="1"/>
              <a:t>Welchman</a:t>
            </a:r>
            <a:r>
              <a:rPr lang="en-GB" dirty="0"/>
              <a:t> Bombe</a:t>
            </a:r>
          </a:p>
        </p:txBody>
      </p:sp>
      <p:sp>
        <p:nvSpPr>
          <p:cNvPr id="3" name="Content Placeholder 2">
            <a:extLst>
              <a:ext uri="{FF2B5EF4-FFF2-40B4-BE49-F238E27FC236}">
                <a16:creationId xmlns:a16="http://schemas.microsoft.com/office/drawing/2014/main" id="{C6579694-88FB-4060-A173-F3EF4D86E69A}"/>
              </a:ext>
            </a:extLst>
          </p:cNvPr>
          <p:cNvSpPr>
            <a:spLocks noGrp="1"/>
          </p:cNvSpPr>
          <p:nvPr>
            <p:ph idx="1"/>
          </p:nvPr>
        </p:nvSpPr>
        <p:spPr>
          <a:xfrm>
            <a:off x="838201" y="1825625"/>
            <a:ext cx="5153484" cy="4351338"/>
          </a:xfrm>
        </p:spPr>
        <p:txBody>
          <a:bodyPr>
            <a:normAutofit fontScale="85000" lnSpcReduction="10000"/>
          </a:bodyPr>
          <a:lstStyle/>
          <a:p>
            <a:r>
              <a:rPr lang="en-GB" dirty="0"/>
              <a:t>In July 1940, Alan Turing’s “Bombe”, a code breaking machine was installed in Bletchley Park</a:t>
            </a:r>
          </a:p>
          <a:p>
            <a:endParaRPr lang="en-GB" dirty="0"/>
          </a:p>
          <a:p>
            <a:r>
              <a:rPr lang="en-GB" dirty="0"/>
              <a:t>Improvements suggested by Gordon </a:t>
            </a:r>
            <a:r>
              <a:rPr lang="en-GB" dirty="0" err="1"/>
              <a:t>Welchman</a:t>
            </a:r>
            <a:r>
              <a:rPr lang="en-GB" dirty="0"/>
              <a:t> (British </a:t>
            </a:r>
            <a:r>
              <a:rPr lang="en-GB" dirty="0" err="1"/>
              <a:t>Mathmetician</a:t>
            </a:r>
            <a:r>
              <a:rPr lang="en-GB" dirty="0"/>
              <a:t>) were incorporated in shortly after </a:t>
            </a:r>
          </a:p>
          <a:p>
            <a:endParaRPr lang="en-GB" dirty="0"/>
          </a:p>
          <a:p>
            <a:r>
              <a:rPr lang="en-GB" dirty="0"/>
              <a:t>The machine was made up of 100 rotating drums, 10 miles of wire and approx. 1 million soldered connections!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Wikipedia</a:t>
            </a:r>
            <a:endParaRPr lang="en-GB" dirty="0"/>
          </a:p>
        </p:txBody>
      </p:sp>
      <p:pic>
        <p:nvPicPr>
          <p:cNvPr id="5" name="Picture 4" descr="A picture containing text, indoor, desk, keyboard&#10;&#10;Description automatically generated">
            <a:extLst>
              <a:ext uri="{FF2B5EF4-FFF2-40B4-BE49-F238E27FC236}">
                <a16:creationId xmlns:a16="http://schemas.microsoft.com/office/drawing/2014/main" id="{8B971B3F-795F-4AA3-A714-5219D607A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517" y="1300479"/>
            <a:ext cx="5434638" cy="4825683"/>
          </a:xfrm>
          <a:prstGeom prst="rect">
            <a:avLst/>
          </a:prstGeom>
        </p:spPr>
      </p:pic>
    </p:spTree>
    <p:extLst>
      <p:ext uri="{BB962C8B-B14F-4D97-AF65-F5344CB8AC3E}">
        <p14:creationId xmlns:p14="http://schemas.microsoft.com/office/powerpoint/2010/main" val="4269538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r>
              <a:rPr lang="en-GB" dirty="0"/>
              <a:t>Research the Enigma machine</a:t>
            </a:r>
          </a:p>
          <a:p>
            <a:r>
              <a:rPr lang="en-GB" dirty="0"/>
              <a:t>Try the following links… to 101computing.net</a:t>
            </a:r>
          </a:p>
          <a:p>
            <a:pPr marL="0" indent="0">
              <a:buNone/>
            </a:pPr>
            <a:endParaRPr lang="en-GB" dirty="0"/>
          </a:p>
          <a:p>
            <a:pPr marL="0" indent="0">
              <a:buNone/>
            </a:pPr>
            <a:r>
              <a:rPr lang="en-GB" dirty="0">
                <a:hlinkClick r:id="rId5"/>
              </a:rPr>
              <a:t>Enigma Machine Emulator </a:t>
            </a:r>
            <a:endParaRPr lang="en-GB" dirty="0"/>
          </a:p>
          <a:p>
            <a:pPr marL="0" indent="0">
              <a:buNone/>
            </a:pPr>
            <a:endParaRPr lang="en-GB" dirty="0"/>
          </a:p>
          <a:p>
            <a:pPr marL="0" indent="0">
              <a:buNone/>
            </a:pPr>
            <a:r>
              <a:rPr lang="en-US" dirty="0">
                <a:hlinkClick r:id="rId6"/>
              </a:rPr>
              <a:t>The Turing-</a:t>
            </a:r>
            <a:r>
              <a:rPr lang="en-US" dirty="0" err="1">
                <a:hlinkClick r:id="rId6"/>
              </a:rPr>
              <a:t>Welchman</a:t>
            </a:r>
            <a:r>
              <a:rPr lang="en-US" dirty="0">
                <a:hlinkClick r:id="rId6"/>
              </a:rPr>
              <a:t> Bombe</a:t>
            </a:r>
            <a:endParaRPr lang="en-US" dirty="0"/>
          </a:p>
          <a:p>
            <a:pPr marL="0" indent="0">
              <a:buNone/>
            </a:pPr>
            <a:endParaRPr lang="en-US" dirty="0"/>
          </a:p>
          <a:p>
            <a:pPr marL="0" indent="0">
              <a:buNone/>
            </a:pPr>
            <a:r>
              <a:rPr lang="en-US" dirty="0"/>
              <a:t>Select your configuration (key settings), share with a colleague and share the encrypted message / ciphertext… can they decrypt it?</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41411414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92500" lnSpcReduction="20000"/>
          </a:bodyPr>
          <a:lstStyle/>
          <a:p>
            <a:endParaRPr lang="en-GB" dirty="0"/>
          </a:p>
          <a:p>
            <a:r>
              <a:rPr lang="en-GB" dirty="0"/>
              <a:t>On the GCHQ.gov.uk website </a:t>
            </a:r>
          </a:p>
          <a:p>
            <a:endParaRPr lang="en-GB" dirty="0"/>
          </a:p>
          <a:p>
            <a:r>
              <a:rPr lang="en-GB" dirty="0"/>
              <a:t>Try Turing Challenge:</a:t>
            </a:r>
          </a:p>
          <a:p>
            <a:endParaRPr lang="en-GB" dirty="0"/>
          </a:p>
          <a:p>
            <a:r>
              <a:rPr lang="en-US" dirty="0">
                <a:hlinkClick r:id="rId5"/>
              </a:rPr>
              <a:t>The Turing Challenge - GCHQ.GOV.UK</a:t>
            </a:r>
            <a:endParaRPr lang="en-GB" dirty="0"/>
          </a:p>
          <a:p>
            <a:endParaRPr lang="en-GB" dirty="0"/>
          </a:p>
          <a:p>
            <a:r>
              <a:rPr lang="en-GB" dirty="0"/>
              <a:t>Puzzle 1 &amp; Puzzle 2 only</a:t>
            </a:r>
          </a:p>
          <a:p>
            <a:pPr marL="0" indent="0">
              <a:buNone/>
            </a:pPr>
            <a:endParaRPr lang="en-GB" dirty="0"/>
          </a:p>
          <a:p>
            <a:r>
              <a:rPr lang="en-GB" dirty="0"/>
              <a:t>12 Challenges available</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9796944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Wednesday</a:t>
            </a:r>
            <a:endParaRPr lang="en-GB" b="1" spc="300" dirty="0">
              <a:solidFill>
                <a:srgbClr val="FFC00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74049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i="0" u="none" strike="noStrike" baseline="0" dirty="0">
                <a:solidFill>
                  <a:srgbClr val="223346"/>
                </a:solidFill>
                <a:latin typeface="Arial" panose="020B0604020202020204" pitchFamily="34" charset="0"/>
              </a:rPr>
              <a:t>Tuesday</a:t>
            </a:r>
          </a:p>
          <a:p>
            <a:pPr lvl="1"/>
            <a:r>
              <a:rPr lang="en-GB" sz="1400" i="0" u="none" strike="noStrike" baseline="0" dirty="0">
                <a:solidFill>
                  <a:srgbClr val="223346"/>
                </a:solidFill>
                <a:latin typeface="Arial" panose="020B0604020202020204" pitchFamily="34" charset="0"/>
              </a:rPr>
              <a:t>Graphs and trees</a:t>
            </a:r>
          </a:p>
          <a:p>
            <a:pPr lvl="1"/>
            <a:r>
              <a:rPr lang="en-GB" sz="1400" dirty="0">
                <a:solidFill>
                  <a:srgbClr val="223346"/>
                </a:solidFill>
                <a:latin typeface="Arial" panose="020B0604020202020204" pitchFamily="34" charset="0"/>
              </a:rPr>
              <a:t>Automata</a:t>
            </a:r>
          </a:p>
          <a:p>
            <a:r>
              <a:rPr lang="en-GB" sz="1800" b="1" i="0" u="none" strike="noStrike" baseline="0" dirty="0">
                <a:solidFill>
                  <a:schemeClr val="accent2"/>
                </a:solidFill>
                <a:latin typeface="Arial" panose="020B0604020202020204" pitchFamily="34" charset="0"/>
              </a:rPr>
              <a:t>Wednesday</a:t>
            </a:r>
          </a:p>
          <a:p>
            <a:pPr lvl="1"/>
            <a:r>
              <a:rPr lang="en-GB" sz="1400" b="1" i="0" u="none" strike="noStrike" baseline="0" dirty="0">
                <a:solidFill>
                  <a:schemeClr val="accent2"/>
                </a:solidFill>
                <a:latin typeface="Arial" panose="020B0604020202020204" pitchFamily="34" charset="0"/>
              </a:rPr>
              <a:t>Computability and Complexity</a:t>
            </a:r>
          </a:p>
          <a:p>
            <a:pPr lvl="1"/>
            <a:r>
              <a:rPr lang="en-GB" sz="1400" b="1" dirty="0">
                <a:solidFill>
                  <a:schemeClr val="accent2"/>
                </a:solidFill>
                <a:latin typeface="Arial" panose="020B0604020202020204" pitchFamily="34" charset="0"/>
              </a:rPr>
              <a:t>Main Cryptographic Techniques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Concepts of Authentication, Integrity and Non-repudiation</a:t>
            </a:r>
          </a:p>
          <a:p>
            <a:pPr lvl="1"/>
            <a:r>
              <a:rPr lang="en-US" sz="1400" dirty="0">
                <a:solidFill>
                  <a:srgbClr val="000000"/>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US" sz="1400" i="0" u="none" strike="noStrike" baseline="0" dirty="0">
                <a:solidFill>
                  <a:srgbClr val="223346"/>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2924338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A6B3-6890-47F7-A5F3-5330EB5F2085}"/>
              </a:ext>
            </a:extLst>
          </p:cNvPr>
          <p:cNvSpPr>
            <a:spLocks noGrp="1"/>
          </p:cNvSpPr>
          <p:nvPr>
            <p:ph type="title"/>
          </p:nvPr>
        </p:nvSpPr>
        <p:spPr/>
        <p:txBody>
          <a:bodyPr/>
          <a:lstStyle/>
          <a:p>
            <a:r>
              <a:rPr lang="en-GB" dirty="0"/>
              <a:t>Recap Session (15 Mins)</a:t>
            </a:r>
          </a:p>
        </p:txBody>
      </p:sp>
      <p:sp>
        <p:nvSpPr>
          <p:cNvPr id="3" name="Content Placeholder 2">
            <a:extLst>
              <a:ext uri="{FF2B5EF4-FFF2-40B4-BE49-F238E27FC236}">
                <a16:creationId xmlns:a16="http://schemas.microsoft.com/office/drawing/2014/main" id="{A5C5C3E3-C7C2-4F20-B7E7-4331E86384D2}"/>
              </a:ext>
            </a:extLst>
          </p:cNvPr>
          <p:cNvSpPr>
            <a:spLocks noGrp="1"/>
          </p:cNvSpPr>
          <p:nvPr>
            <p:ph idx="1"/>
          </p:nvPr>
        </p:nvSpPr>
        <p:spPr/>
        <p:txBody>
          <a:bodyPr/>
          <a:lstStyle/>
          <a:p>
            <a:endParaRPr lang="en-GB" dirty="0"/>
          </a:p>
          <a:p>
            <a:r>
              <a:rPr lang="en-GB" dirty="0"/>
              <a:t>Recap on key facts and knowledge gained to-date in this module </a:t>
            </a:r>
          </a:p>
          <a:p>
            <a:endParaRPr lang="en-GB" dirty="0"/>
          </a:p>
          <a:p>
            <a:r>
              <a:rPr lang="en-GB" dirty="0"/>
              <a:t>Q&amp;A session </a:t>
            </a:r>
          </a:p>
          <a:p>
            <a:pPr lvl="1"/>
            <a:r>
              <a:rPr lang="en-GB" dirty="0"/>
              <a:t>CIA</a:t>
            </a:r>
          </a:p>
          <a:p>
            <a:pPr lvl="1"/>
            <a:r>
              <a:rPr lang="en-GB" dirty="0"/>
              <a:t>Modulus</a:t>
            </a:r>
          </a:p>
          <a:p>
            <a:pPr lvl="1"/>
            <a:r>
              <a:rPr lang="en-GB" dirty="0"/>
              <a:t>Prime / Coprime</a:t>
            </a:r>
          </a:p>
          <a:p>
            <a:pPr lvl="1"/>
            <a:r>
              <a:rPr lang="en-GB" dirty="0"/>
              <a:t>Alan Turing / Enigma Machine / Bombe</a:t>
            </a:r>
          </a:p>
        </p:txBody>
      </p:sp>
    </p:spTree>
    <p:extLst>
      <p:ext uri="{BB962C8B-B14F-4D97-AF65-F5344CB8AC3E}">
        <p14:creationId xmlns:p14="http://schemas.microsoft.com/office/powerpoint/2010/main" val="312312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Common Encryption Terms</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a:bodyPr>
          <a:lstStyle/>
          <a:p>
            <a:pPr marL="0" indent="0">
              <a:buNone/>
            </a:pPr>
            <a:r>
              <a:rPr lang="en-US" dirty="0"/>
              <a:t>“Keys” – A cryptographic key tells the algorithm how to transform the plaintext into ciphertext</a:t>
            </a:r>
          </a:p>
          <a:p>
            <a:pPr marL="0" indent="0">
              <a:buNone/>
            </a:pPr>
            <a:endParaRPr lang="en-US" dirty="0"/>
          </a:p>
          <a:p>
            <a:pPr marL="0" indent="0">
              <a:buNone/>
            </a:pPr>
            <a:r>
              <a:rPr lang="en-US" dirty="0"/>
              <a:t>“Key space” – A range of values that can be used to create an individual key</a:t>
            </a:r>
          </a:p>
          <a:p>
            <a:pPr marL="0" indent="0">
              <a:buNone/>
            </a:pPr>
            <a:endParaRPr lang="en-US" dirty="0"/>
          </a:p>
          <a:p>
            <a:pPr marL="0" indent="0">
              <a:buNone/>
            </a:pPr>
            <a:r>
              <a:rPr lang="en-US" dirty="0"/>
              <a:t>“Work factor” – The amount of effort or computational effort required to decode and encrypted message without knowing the key and/or algorithm </a:t>
            </a:r>
          </a:p>
        </p:txBody>
      </p:sp>
    </p:spTree>
    <p:extLst>
      <p:ext uri="{BB962C8B-B14F-4D97-AF65-F5344CB8AC3E}">
        <p14:creationId xmlns:p14="http://schemas.microsoft.com/office/powerpoint/2010/main" val="27594937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Computing and Complexity</a:t>
            </a:r>
            <a:endParaRPr lang="en-GB" sz="4800" dirty="0"/>
          </a:p>
        </p:txBody>
      </p:sp>
    </p:spTree>
    <p:extLst>
      <p:ext uri="{BB962C8B-B14F-4D97-AF65-F5344CB8AC3E}">
        <p14:creationId xmlns:p14="http://schemas.microsoft.com/office/powerpoint/2010/main" val="23336324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DA93-AC84-480B-897B-24C03D1385DA}"/>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9DB4C988-30E3-4D03-8FBE-917E147F3523}"/>
              </a:ext>
            </a:extLst>
          </p:cNvPr>
          <p:cNvSpPr>
            <a:spLocks noGrp="1"/>
          </p:cNvSpPr>
          <p:nvPr>
            <p:ph idx="1"/>
          </p:nvPr>
        </p:nvSpPr>
        <p:spPr/>
        <p:txBody>
          <a:bodyPr>
            <a:normAutofit fontScale="92500" lnSpcReduction="10000"/>
          </a:bodyPr>
          <a:lstStyle/>
          <a:p>
            <a:pPr marL="0" indent="0">
              <a:buNone/>
            </a:pPr>
            <a:r>
              <a:rPr lang="en-US" b="1" i="0" dirty="0">
                <a:solidFill>
                  <a:srgbClr val="444444"/>
                </a:solidFill>
                <a:effectLst/>
                <a:latin typeface="Lora"/>
              </a:rPr>
              <a:t>The complexity of an algorithm is an expression of how much time,  space or other resources the algorithm will use. </a:t>
            </a:r>
          </a:p>
          <a:p>
            <a:pPr marL="0" indent="0">
              <a:buNone/>
            </a:pPr>
            <a:r>
              <a:rPr lang="en-US" b="0" i="0" dirty="0">
                <a:solidFill>
                  <a:srgbClr val="444444"/>
                </a:solidFill>
                <a:effectLst/>
                <a:latin typeface="Lora"/>
              </a:rPr>
              <a:t>The representation of time and space is abstract and placed in terms of the size of the parameters to the algorithm. </a:t>
            </a:r>
          </a:p>
          <a:p>
            <a:pPr marL="0" indent="0">
              <a:buNone/>
            </a:pPr>
            <a:endParaRPr lang="en-US" b="0" i="0" dirty="0">
              <a:solidFill>
                <a:srgbClr val="444444"/>
              </a:solidFill>
              <a:effectLst/>
              <a:latin typeface="Lora"/>
            </a:endParaRPr>
          </a:p>
          <a:p>
            <a:pPr marL="0" indent="0">
              <a:buNone/>
            </a:pPr>
            <a:r>
              <a:rPr lang="en-US" b="0" i="0" dirty="0">
                <a:solidFill>
                  <a:srgbClr val="444444"/>
                </a:solidFill>
                <a:effectLst/>
                <a:latin typeface="Lora"/>
              </a:rPr>
              <a:t>Today, we use asymptotic notation to express complexity assertions.</a:t>
            </a:r>
          </a:p>
          <a:p>
            <a:pPr marL="0" indent="0">
              <a:buNone/>
            </a:pPr>
            <a:endParaRPr lang="en-US" b="0" i="0" dirty="0">
              <a:solidFill>
                <a:srgbClr val="444444"/>
              </a:solidFill>
              <a:effectLst/>
              <a:latin typeface="Lora"/>
            </a:endParaRPr>
          </a:p>
          <a:p>
            <a:pPr marL="0" indent="0">
              <a:buNone/>
            </a:pPr>
            <a:r>
              <a:rPr lang="en-US" b="0" i="0" dirty="0">
                <a:solidFill>
                  <a:srgbClr val="444444"/>
                </a:solidFill>
                <a:effectLst/>
                <a:latin typeface="Lora"/>
              </a:rPr>
              <a:t>The notation was standardized by Don Knuth in 1976 but in wide (although inconsistent) use before then. It was invented by Bachmann in 1894 for use in a different context.</a:t>
            </a:r>
            <a:endParaRPr lang="en-GB" dirty="0"/>
          </a:p>
        </p:txBody>
      </p:sp>
    </p:spTree>
    <p:extLst>
      <p:ext uri="{BB962C8B-B14F-4D97-AF65-F5344CB8AC3E}">
        <p14:creationId xmlns:p14="http://schemas.microsoft.com/office/powerpoint/2010/main" val="29459535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43-419B-4B15-A928-6C8D4D84815F}"/>
              </a:ext>
            </a:extLst>
          </p:cNvPr>
          <p:cNvSpPr>
            <a:spLocks noGrp="1"/>
          </p:cNvSpPr>
          <p:nvPr>
            <p:ph type="title"/>
          </p:nvPr>
        </p:nvSpPr>
        <p:spPr/>
        <p:txBody>
          <a:bodyPr/>
          <a:lstStyle/>
          <a:p>
            <a:r>
              <a:rPr lang="en-US" dirty="0"/>
              <a:t>Computing and Complexity</a:t>
            </a:r>
            <a:endParaRPr lang="en-GB" dirty="0"/>
          </a:p>
        </p:txBody>
      </p:sp>
      <p:sp>
        <p:nvSpPr>
          <p:cNvPr id="3" name="Content Placeholder 2">
            <a:extLst>
              <a:ext uri="{FF2B5EF4-FFF2-40B4-BE49-F238E27FC236}">
                <a16:creationId xmlns:a16="http://schemas.microsoft.com/office/drawing/2014/main" id="{DD336EBD-9FB1-4130-85A8-1A4DEBACDBBE}"/>
              </a:ext>
            </a:extLst>
          </p:cNvPr>
          <p:cNvSpPr>
            <a:spLocks noGrp="1"/>
          </p:cNvSpPr>
          <p:nvPr>
            <p:ph idx="1"/>
          </p:nvPr>
        </p:nvSpPr>
        <p:spPr/>
        <p:txBody>
          <a:bodyPr>
            <a:normAutofit lnSpcReduction="10000"/>
          </a:bodyPr>
          <a:lstStyle/>
          <a:p>
            <a:r>
              <a:rPr lang="en-US" dirty="0"/>
              <a:t>Complexity Classes</a:t>
            </a:r>
          </a:p>
          <a:p>
            <a:endParaRPr lang="en-US" dirty="0"/>
          </a:p>
          <a:p>
            <a:r>
              <a:rPr lang="en-US" dirty="0"/>
              <a:t>P = {Decision problems solvable in deterministic polynomial time}</a:t>
            </a:r>
          </a:p>
          <a:p>
            <a:r>
              <a:rPr lang="en-US" dirty="0"/>
              <a:t>NP = {Problems solvable in nondeterministic polynomial time}</a:t>
            </a:r>
          </a:p>
          <a:p>
            <a:r>
              <a:rPr lang="en-US" dirty="0"/>
              <a:t>EXP = {Decision problems solvable by a deterministic Turing Machine}</a:t>
            </a:r>
          </a:p>
          <a:p>
            <a:r>
              <a:rPr lang="en-US" dirty="0"/>
              <a:t>Challenge is to try to move things from EXP to P</a:t>
            </a:r>
          </a:p>
          <a:p>
            <a:endParaRPr lang="en-US" dirty="0"/>
          </a:p>
          <a:p>
            <a:r>
              <a:rPr lang="en-US" dirty="0"/>
              <a:t>R = {Decision problems solvable in finite time} by a Turing machine</a:t>
            </a:r>
          </a:p>
          <a:p>
            <a:pPr marL="0" indent="0">
              <a:buNone/>
            </a:pPr>
            <a:r>
              <a:rPr lang="en-US" dirty="0"/>
              <a:t>Note: Used to be called Recursive, however this caused confusion</a:t>
            </a:r>
            <a:endParaRPr lang="en-GB" dirty="0"/>
          </a:p>
        </p:txBody>
      </p:sp>
      <p:grpSp>
        <p:nvGrpSpPr>
          <p:cNvPr id="6" name="Group 5">
            <a:extLst>
              <a:ext uri="{FF2B5EF4-FFF2-40B4-BE49-F238E27FC236}">
                <a16:creationId xmlns:a16="http://schemas.microsoft.com/office/drawing/2014/main" id="{6E89AC68-BFA0-4E18-82BE-7772EA482AA4}"/>
              </a:ext>
            </a:extLst>
          </p:cNvPr>
          <p:cNvGrpSpPr/>
          <p:nvPr/>
        </p:nvGrpSpPr>
        <p:grpSpPr>
          <a:xfrm>
            <a:off x="7943702" y="823704"/>
            <a:ext cx="2081463" cy="1868906"/>
            <a:chOff x="8538411" y="2168692"/>
            <a:chExt cx="2081463" cy="1868906"/>
          </a:xfrm>
        </p:grpSpPr>
        <p:sp>
          <p:nvSpPr>
            <p:cNvPr id="4" name="Oval 3">
              <a:extLst>
                <a:ext uri="{FF2B5EF4-FFF2-40B4-BE49-F238E27FC236}">
                  <a16:creationId xmlns:a16="http://schemas.microsoft.com/office/drawing/2014/main" id="{AD9314BC-D346-4925-B1DD-340BB0033519}"/>
                </a:ext>
              </a:extLst>
            </p:cNvPr>
            <p:cNvSpPr/>
            <p:nvPr/>
          </p:nvSpPr>
          <p:spPr>
            <a:xfrm>
              <a:off x="8538411" y="2168692"/>
              <a:ext cx="2081463" cy="186890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              EXP</a:t>
              </a:r>
              <a:endParaRPr lang="en-GB" dirty="0"/>
            </a:p>
          </p:txBody>
        </p:sp>
        <p:sp>
          <p:nvSpPr>
            <p:cNvPr id="5" name="Oval 4">
              <a:extLst>
                <a:ext uri="{FF2B5EF4-FFF2-40B4-BE49-F238E27FC236}">
                  <a16:creationId xmlns:a16="http://schemas.microsoft.com/office/drawing/2014/main" id="{C8386505-0265-4657-A3F1-CD6792EEDD7F}"/>
                </a:ext>
              </a:extLst>
            </p:cNvPr>
            <p:cNvSpPr/>
            <p:nvPr/>
          </p:nvSpPr>
          <p:spPr>
            <a:xfrm>
              <a:off x="8538411" y="2575760"/>
              <a:ext cx="1114926" cy="110489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t>
              </a:r>
              <a:endParaRPr lang="en-GB" dirty="0"/>
            </a:p>
          </p:txBody>
        </p:sp>
        <p:cxnSp>
          <p:nvCxnSpPr>
            <p:cNvPr id="7" name="Straight Arrow Connector 6">
              <a:extLst>
                <a:ext uri="{FF2B5EF4-FFF2-40B4-BE49-F238E27FC236}">
                  <a16:creationId xmlns:a16="http://schemas.microsoft.com/office/drawing/2014/main" id="{2B793F26-F4ED-409C-A442-83E818D2D0E1}"/>
                </a:ext>
              </a:extLst>
            </p:cNvPr>
            <p:cNvCxnSpPr>
              <a:cxnSpLocks/>
            </p:cNvCxnSpPr>
            <p:nvPr/>
          </p:nvCxnSpPr>
          <p:spPr>
            <a:xfrm flipH="1">
              <a:off x="9252286" y="3128210"/>
              <a:ext cx="49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03997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5328-1E2C-4942-8B06-52ED618B34E7}"/>
              </a:ext>
            </a:extLst>
          </p:cNvPr>
          <p:cNvSpPr>
            <a:spLocks noGrp="1"/>
          </p:cNvSpPr>
          <p:nvPr>
            <p:ph type="title"/>
          </p:nvPr>
        </p:nvSpPr>
        <p:spPr/>
        <p:txBody>
          <a:bodyPr/>
          <a:lstStyle/>
          <a:p>
            <a:r>
              <a:rPr lang="en-GB" dirty="0"/>
              <a:t>P – Complexity Class</a:t>
            </a:r>
          </a:p>
        </p:txBody>
      </p:sp>
      <p:sp>
        <p:nvSpPr>
          <p:cNvPr id="3" name="Content Placeholder 2">
            <a:extLst>
              <a:ext uri="{FF2B5EF4-FFF2-40B4-BE49-F238E27FC236}">
                <a16:creationId xmlns:a16="http://schemas.microsoft.com/office/drawing/2014/main" id="{D797FD4C-A57F-44D4-9624-D944EECD2ADC}"/>
              </a:ext>
            </a:extLst>
          </p:cNvPr>
          <p:cNvSpPr>
            <a:spLocks noGrp="1"/>
          </p:cNvSpPr>
          <p:nvPr>
            <p:ph idx="1"/>
          </p:nvPr>
        </p:nvSpPr>
        <p:spPr/>
        <p:txBody>
          <a:bodyPr>
            <a:normAutofit fontScale="92500" lnSpcReduction="10000"/>
          </a:bodyPr>
          <a:lstStyle/>
          <a:p>
            <a:pPr marL="0" indent="0" algn="ctr">
              <a:buNone/>
            </a:pPr>
            <a:r>
              <a:rPr lang="en-US" dirty="0"/>
              <a:t>Contains all decision problems that can be solved by a deterministic Turing machine using a polynomial amount of computation time, or polynomial time.</a:t>
            </a:r>
          </a:p>
          <a:p>
            <a:pPr marL="0" indent="0" algn="ctr">
              <a:buNone/>
            </a:pPr>
            <a:endParaRPr lang="en-US" dirty="0"/>
          </a:p>
          <a:p>
            <a:pPr marL="0" indent="0" algn="ctr">
              <a:buNone/>
            </a:pPr>
            <a:r>
              <a:rPr lang="en-US" dirty="0"/>
              <a:t>All those problems which belong to P are considered easily solvable, or tractable. While, they are “easy” one should not make the mistake of assuming they are simple. </a:t>
            </a:r>
          </a:p>
          <a:p>
            <a:pPr marL="0" indent="0" algn="ctr">
              <a:buNone/>
            </a:pPr>
            <a:endParaRPr lang="en-US" dirty="0"/>
          </a:p>
          <a:p>
            <a:pPr marL="0" indent="0" algn="ctr">
              <a:buNone/>
            </a:pPr>
            <a:r>
              <a:rPr lang="en-US" dirty="0"/>
              <a:t>Given a polynomial time algorithm which solves a problem one can easily solve it. However, even if you know a polynomial time algorithm exists for a problem constructing the algorithm may be difficult.</a:t>
            </a:r>
            <a:endParaRPr lang="en-GB" dirty="0"/>
          </a:p>
        </p:txBody>
      </p:sp>
    </p:spTree>
    <p:extLst>
      <p:ext uri="{BB962C8B-B14F-4D97-AF65-F5344CB8AC3E}">
        <p14:creationId xmlns:p14="http://schemas.microsoft.com/office/powerpoint/2010/main" val="118101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43-419B-4B15-A928-6C8D4D84815F}"/>
              </a:ext>
            </a:extLst>
          </p:cNvPr>
          <p:cNvSpPr>
            <a:spLocks noGrp="1"/>
          </p:cNvSpPr>
          <p:nvPr>
            <p:ph type="title"/>
          </p:nvPr>
        </p:nvSpPr>
        <p:spPr/>
        <p:txBody>
          <a:bodyPr/>
          <a:lstStyle/>
          <a:p>
            <a:r>
              <a:rPr lang="en-US" dirty="0"/>
              <a:t>Computing and Complexity</a:t>
            </a:r>
            <a:endParaRPr lang="en-GB" dirty="0"/>
          </a:p>
        </p:txBody>
      </p:sp>
      <p:sp>
        <p:nvSpPr>
          <p:cNvPr id="3" name="Content Placeholder 2">
            <a:extLst>
              <a:ext uri="{FF2B5EF4-FFF2-40B4-BE49-F238E27FC236}">
                <a16:creationId xmlns:a16="http://schemas.microsoft.com/office/drawing/2014/main" id="{DD336EBD-9FB1-4130-85A8-1A4DEBACDBBE}"/>
              </a:ext>
            </a:extLst>
          </p:cNvPr>
          <p:cNvSpPr>
            <a:spLocks noGrp="1"/>
          </p:cNvSpPr>
          <p:nvPr>
            <p:ph idx="1"/>
          </p:nvPr>
        </p:nvSpPr>
        <p:spPr/>
        <p:txBody>
          <a:bodyPr/>
          <a:lstStyle/>
          <a:p>
            <a:endParaRPr lang="en-GB" dirty="0"/>
          </a:p>
        </p:txBody>
      </p:sp>
      <p:cxnSp>
        <p:nvCxnSpPr>
          <p:cNvPr id="8" name="Straight Arrow Connector 7">
            <a:extLst>
              <a:ext uri="{FF2B5EF4-FFF2-40B4-BE49-F238E27FC236}">
                <a16:creationId xmlns:a16="http://schemas.microsoft.com/office/drawing/2014/main" id="{141E1D38-A430-4F7D-9392-3EDA965D4CD3}"/>
              </a:ext>
            </a:extLst>
          </p:cNvPr>
          <p:cNvCxnSpPr/>
          <p:nvPr/>
        </p:nvCxnSpPr>
        <p:spPr>
          <a:xfrm>
            <a:off x="1884947" y="2747211"/>
            <a:ext cx="7106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95383F-F38C-47FC-BF46-1E7701C9CF64}"/>
              </a:ext>
            </a:extLst>
          </p:cNvPr>
          <p:cNvCxnSpPr/>
          <p:nvPr/>
        </p:nvCxnSpPr>
        <p:spPr>
          <a:xfrm>
            <a:off x="3080084"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3DE26-8EB8-4810-AEAB-AAA6C105DE60}"/>
              </a:ext>
            </a:extLst>
          </p:cNvPr>
          <p:cNvCxnSpPr/>
          <p:nvPr/>
        </p:nvCxnSpPr>
        <p:spPr>
          <a:xfrm>
            <a:off x="4580021"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07F1B2-6994-433D-9A31-F5B3DC8D2CE8}"/>
              </a:ext>
            </a:extLst>
          </p:cNvPr>
          <p:cNvCxnSpPr/>
          <p:nvPr/>
        </p:nvCxnSpPr>
        <p:spPr>
          <a:xfrm>
            <a:off x="6043863"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D8512E-EBAE-4F0A-BA77-5C4017BA8B4F}"/>
              </a:ext>
            </a:extLst>
          </p:cNvPr>
          <p:cNvCxnSpPr/>
          <p:nvPr/>
        </p:nvCxnSpPr>
        <p:spPr>
          <a:xfrm>
            <a:off x="7479631" y="2452437"/>
            <a:ext cx="0" cy="58954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B3C1DD-71A6-491D-83FD-D42C7A11062C}"/>
              </a:ext>
            </a:extLst>
          </p:cNvPr>
          <p:cNvSpPr txBox="1"/>
          <p:nvPr/>
        </p:nvSpPr>
        <p:spPr>
          <a:xfrm>
            <a:off x="9176085" y="2424045"/>
            <a:ext cx="1630446" cy="646331"/>
          </a:xfrm>
          <a:prstGeom prst="rect">
            <a:avLst/>
          </a:prstGeom>
          <a:noFill/>
        </p:spPr>
        <p:txBody>
          <a:bodyPr wrap="none" rtlCol="0">
            <a:spAutoFit/>
          </a:bodyPr>
          <a:lstStyle/>
          <a:p>
            <a:r>
              <a:rPr lang="en-US" dirty="0"/>
              <a:t>Computational </a:t>
            </a:r>
          </a:p>
          <a:p>
            <a:pPr algn="ctr"/>
            <a:r>
              <a:rPr lang="en-US" dirty="0"/>
              <a:t>Difficulty</a:t>
            </a:r>
            <a:endParaRPr lang="en-GB" dirty="0"/>
          </a:p>
        </p:txBody>
      </p:sp>
      <p:grpSp>
        <p:nvGrpSpPr>
          <p:cNvPr id="30" name="Group 29">
            <a:extLst>
              <a:ext uri="{FF2B5EF4-FFF2-40B4-BE49-F238E27FC236}">
                <a16:creationId xmlns:a16="http://schemas.microsoft.com/office/drawing/2014/main" id="{B7AA3718-CE47-413B-9A7E-AD22ED84DD81}"/>
              </a:ext>
            </a:extLst>
          </p:cNvPr>
          <p:cNvGrpSpPr/>
          <p:nvPr/>
        </p:nvGrpSpPr>
        <p:grpSpPr>
          <a:xfrm>
            <a:off x="1799723" y="3872766"/>
            <a:ext cx="4296274" cy="733977"/>
            <a:chOff x="1799723" y="3924899"/>
            <a:chExt cx="4296274" cy="733977"/>
          </a:xfrm>
        </p:grpSpPr>
        <p:sp>
          <p:nvSpPr>
            <p:cNvPr id="23" name="Arrow: Bent 22">
              <a:extLst>
                <a:ext uri="{FF2B5EF4-FFF2-40B4-BE49-F238E27FC236}">
                  <a16:creationId xmlns:a16="http://schemas.microsoft.com/office/drawing/2014/main" id="{9B327516-373A-42ED-AD77-1D900FDEBA87}"/>
                </a:ext>
              </a:extLst>
            </p:cNvPr>
            <p:cNvSpPr/>
            <p:nvPr/>
          </p:nvSpPr>
          <p:spPr>
            <a:xfrm rot="16200000">
              <a:off x="1970524" y="3754098"/>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Arrow: Bent 23">
              <a:extLst>
                <a:ext uri="{FF2B5EF4-FFF2-40B4-BE49-F238E27FC236}">
                  <a16:creationId xmlns:a16="http://schemas.microsoft.com/office/drawing/2014/main" id="{1B240E39-3A5A-4FB3-B025-0D2F5EC982B0}"/>
                </a:ext>
              </a:extLst>
            </p:cNvPr>
            <p:cNvSpPr/>
            <p:nvPr/>
          </p:nvSpPr>
          <p:spPr>
            <a:xfrm rot="5400000" flipH="1">
              <a:off x="4046974" y="2177961"/>
              <a:ext cx="302086" cy="37959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1A7E1DBF-57E1-452A-89AA-6681EA2C390C}"/>
                </a:ext>
              </a:extLst>
            </p:cNvPr>
            <p:cNvSpPr txBox="1"/>
            <p:nvPr/>
          </p:nvSpPr>
          <p:spPr>
            <a:xfrm>
              <a:off x="3620502" y="4197211"/>
              <a:ext cx="679785" cy="461665"/>
            </a:xfrm>
            <a:prstGeom prst="rect">
              <a:avLst/>
            </a:prstGeom>
            <a:noFill/>
          </p:spPr>
          <p:txBody>
            <a:bodyPr wrap="square" rtlCol="0">
              <a:spAutoFit/>
            </a:bodyPr>
            <a:lstStyle/>
            <a:p>
              <a:r>
                <a:rPr lang="en-US" sz="2400" dirty="0"/>
                <a:t>EXP</a:t>
              </a:r>
              <a:endParaRPr lang="en-GB" sz="2400" dirty="0"/>
            </a:p>
          </p:txBody>
        </p:sp>
      </p:grpSp>
      <p:sp>
        <p:nvSpPr>
          <p:cNvPr id="18" name="Arrow: Bent 17">
            <a:extLst>
              <a:ext uri="{FF2B5EF4-FFF2-40B4-BE49-F238E27FC236}">
                <a16:creationId xmlns:a16="http://schemas.microsoft.com/office/drawing/2014/main" id="{7B6C033A-9E52-48D5-BB81-C7DC477448FD}"/>
              </a:ext>
            </a:extLst>
          </p:cNvPr>
          <p:cNvSpPr/>
          <p:nvPr/>
        </p:nvSpPr>
        <p:spPr>
          <a:xfrm rot="16200000">
            <a:off x="1988218" y="2961479"/>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Bent 19">
            <a:extLst>
              <a:ext uri="{FF2B5EF4-FFF2-40B4-BE49-F238E27FC236}">
                <a16:creationId xmlns:a16="http://schemas.microsoft.com/office/drawing/2014/main" id="{06483CD6-2F86-40EF-81B5-E2C38FEDB8F0}"/>
              </a:ext>
            </a:extLst>
          </p:cNvPr>
          <p:cNvSpPr/>
          <p:nvPr/>
        </p:nvSpPr>
        <p:spPr>
          <a:xfrm rot="5400000" flipH="1">
            <a:off x="2631907" y="2961478"/>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3037E920-478C-4155-AF68-6BD5A9EF355A}"/>
              </a:ext>
            </a:extLst>
          </p:cNvPr>
          <p:cNvSpPr txBox="1"/>
          <p:nvPr/>
        </p:nvSpPr>
        <p:spPr>
          <a:xfrm>
            <a:off x="2300036" y="3437965"/>
            <a:ext cx="286753" cy="461665"/>
          </a:xfrm>
          <a:prstGeom prst="rect">
            <a:avLst/>
          </a:prstGeom>
          <a:noFill/>
        </p:spPr>
        <p:txBody>
          <a:bodyPr wrap="square" rtlCol="0">
            <a:spAutoFit/>
          </a:bodyPr>
          <a:lstStyle/>
          <a:p>
            <a:r>
              <a:rPr lang="en-US" sz="2400" dirty="0"/>
              <a:t>P</a:t>
            </a:r>
            <a:endParaRPr lang="en-GB" sz="2400" dirty="0"/>
          </a:p>
        </p:txBody>
      </p:sp>
      <p:grpSp>
        <p:nvGrpSpPr>
          <p:cNvPr id="31" name="Group 30">
            <a:extLst>
              <a:ext uri="{FF2B5EF4-FFF2-40B4-BE49-F238E27FC236}">
                <a16:creationId xmlns:a16="http://schemas.microsoft.com/office/drawing/2014/main" id="{3CB4928C-0244-4BDD-84D0-0966FC9AF799}"/>
              </a:ext>
            </a:extLst>
          </p:cNvPr>
          <p:cNvGrpSpPr/>
          <p:nvPr/>
        </p:nvGrpSpPr>
        <p:grpSpPr>
          <a:xfrm>
            <a:off x="1799723" y="4646138"/>
            <a:ext cx="5724015" cy="717337"/>
            <a:chOff x="1799723" y="4726345"/>
            <a:chExt cx="5724015" cy="717337"/>
          </a:xfrm>
        </p:grpSpPr>
        <p:sp>
          <p:nvSpPr>
            <p:cNvPr id="26" name="Arrow: Bent 25">
              <a:extLst>
                <a:ext uri="{FF2B5EF4-FFF2-40B4-BE49-F238E27FC236}">
                  <a16:creationId xmlns:a16="http://schemas.microsoft.com/office/drawing/2014/main" id="{76DA0B46-E73C-4381-A18E-66B695016413}"/>
                </a:ext>
              </a:extLst>
            </p:cNvPr>
            <p:cNvSpPr/>
            <p:nvPr/>
          </p:nvSpPr>
          <p:spPr>
            <a:xfrm rot="16200000">
              <a:off x="1970524" y="4555544"/>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Bent 26">
              <a:extLst>
                <a:ext uri="{FF2B5EF4-FFF2-40B4-BE49-F238E27FC236}">
                  <a16:creationId xmlns:a16="http://schemas.microsoft.com/office/drawing/2014/main" id="{32A1C981-95D4-4E1D-B921-A8A1D87E56E3}"/>
                </a:ext>
              </a:extLst>
            </p:cNvPr>
            <p:cNvSpPr/>
            <p:nvPr/>
          </p:nvSpPr>
          <p:spPr>
            <a:xfrm rot="5400000" flipH="1">
              <a:off x="4832533" y="2337224"/>
              <a:ext cx="302084" cy="50803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4FDA007C-595E-4783-A1C1-92C354719E85}"/>
                </a:ext>
              </a:extLst>
            </p:cNvPr>
            <p:cNvSpPr txBox="1"/>
            <p:nvPr/>
          </p:nvSpPr>
          <p:spPr>
            <a:xfrm>
              <a:off x="4469731" y="4982017"/>
              <a:ext cx="286753" cy="461665"/>
            </a:xfrm>
            <a:prstGeom prst="rect">
              <a:avLst/>
            </a:prstGeom>
            <a:noFill/>
          </p:spPr>
          <p:txBody>
            <a:bodyPr wrap="square" rtlCol="0">
              <a:spAutoFit/>
            </a:bodyPr>
            <a:lstStyle/>
            <a:p>
              <a:r>
                <a:rPr lang="en-US" sz="2400" dirty="0"/>
                <a:t>R</a:t>
              </a:r>
              <a:endParaRPr lang="en-GB" sz="2400" dirty="0"/>
            </a:p>
          </p:txBody>
        </p:sp>
      </p:grpSp>
    </p:spTree>
    <p:extLst>
      <p:ext uri="{BB962C8B-B14F-4D97-AF65-F5344CB8AC3E}">
        <p14:creationId xmlns:p14="http://schemas.microsoft.com/office/powerpoint/2010/main" val="27759846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13F7-68D1-4F61-948E-D37D69C9D311}"/>
              </a:ext>
            </a:extLst>
          </p:cNvPr>
          <p:cNvSpPr>
            <a:spLocks noGrp="1"/>
          </p:cNvSpPr>
          <p:nvPr>
            <p:ph type="title"/>
          </p:nvPr>
        </p:nvSpPr>
        <p:spPr/>
        <p:txBody>
          <a:bodyPr/>
          <a:lstStyle/>
          <a:p>
            <a:r>
              <a:rPr lang="en-GB" dirty="0"/>
              <a:t>NP – Complexity Class</a:t>
            </a:r>
          </a:p>
        </p:txBody>
      </p:sp>
      <p:sp>
        <p:nvSpPr>
          <p:cNvPr id="3" name="Content Placeholder 2">
            <a:extLst>
              <a:ext uri="{FF2B5EF4-FFF2-40B4-BE49-F238E27FC236}">
                <a16:creationId xmlns:a16="http://schemas.microsoft.com/office/drawing/2014/main" id="{E0490C91-F336-4840-A314-7BB1AB630C47}"/>
              </a:ext>
            </a:extLst>
          </p:cNvPr>
          <p:cNvSpPr>
            <a:spLocks noGrp="1"/>
          </p:cNvSpPr>
          <p:nvPr>
            <p:ph idx="1"/>
          </p:nvPr>
        </p:nvSpPr>
        <p:spPr/>
        <p:txBody>
          <a:bodyPr/>
          <a:lstStyle/>
          <a:p>
            <a:r>
              <a:rPr lang="en-US" dirty="0"/>
              <a:t>NP = Decision problems solvable in </a:t>
            </a:r>
            <a:r>
              <a:rPr lang="en-US" dirty="0" err="1"/>
              <a:t>Polynominal</a:t>
            </a:r>
            <a:r>
              <a:rPr lang="en-US" dirty="0"/>
              <a:t> time via a “Lucky” algorithm</a:t>
            </a:r>
          </a:p>
          <a:p>
            <a:endParaRPr lang="en-US" dirty="0"/>
          </a:p>
          <a:p>
            <a:r>
              <a:rPr lang="en-US" dirty="0"/>
              <a:t>Nondeterministic model makes guesses, gives output of yes or no </a:t>
            </a:r>
          </a:p>
          <a:p>
            <a:endParaRPr lang="en-US" dirty="0"/>
          </a:p>
          <a:p>
            <a:r>
              <a:rPr lang="en-US" dirty="0"/>
              <a:t>Guesses are guaranteed to lead to a yes answer, if possible </a:t>
            </a:r>
            <a:endParaRPr lang="en-GB" dirty="0"/>
          </a:p>
        </p:txBody>
      </p:sp>
    </p:spTree>
    <p:extLst>
      <p:ext uri="{BB962C8B-B14F-4D97-AF65-F5344CB8AC3E}">
        <p14:creationId xmlns:p14="http://schemas.microsoft.com/office/powerpoint/2010/main" val="42731715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6843-419B-4B15-A928-6C8D4D84815F}"/>
              </a:ext>
            </a:extLst>
          </p:cNvPr>
          <p:cNvSpPr>
            <a:spLocks noGrp="1"/>
          </p:cNvSpPr>
          <p:nvPr>
            <p:ph type="title"/>
          </p:nvPr>
        </p:nvSpPr>
        <p:spPr/>
        <p:txBody>
          <a:bodyPr/>
          <a:lstStyle/>
          <a:p>
            <a:r>
              <a:rPr lang="en-US" dirty="0"/>
              <a:t>Computing and Complexity</a:t>
            </a:r>
            <a:endParaRPr lang="en-GB" dirty="0"/>
          </a:p>
        </p:txBody>
      </p:sp>
      <p:sp>
        <p:nvSpPr>
          <p:cNvPr id="3" name="Content Placeholder 2">
            <a:extLst>
              <a:ext uri="{FF2B5EF4-FFF2-40B4-BE49-F238E27FC236}">
                <a16:creationId xmlns:a16="http://schemas.microsoft.com/office/drawing/2014/main" id="{DD336EBD-9FB1-4130-85A8-1A4DEBACDBBE}"/>
              </a:ext>
            </a:extLst>
          </p:cNvPr>
          <p:cNvSpPr>
            <a:spLocks noGrp="1"/>
          </p:cNvSpPr>
          <p:nvPr>
            <p:ph idx="1"/>
          </p:nvPr>
        </p:nvSpPr>
        <p:spPr/>
        <p:txBody>
          <a:bodyPr/>
          <a:lstStyle/>
          <a:p>
            <a:endParaRPr lang="en-GB" dirty="0"/>
          </a:p>
        </p:txBody>
      </p:sp>
      <p:cxnSp>
        <p:nvCxnSpPr>
          <p:cNvPr id="8" name="Straight Arrow Connector 7">
            <a:extLst>
              <a:ext uri="{FF2B5EF4-FFF2-40B4-BE49-F238E27FC236}">
                <a16:creationId xmlns:a16="http://schemas.microsoft.com/office/drawing/2014/main" id="{141E1D38-A430-4F7D-9392-3EDA965D4CD3}"/>
              </a:ext>
            </a:extLst>
          </p:cNvPr>
          <p:cNvCxnSpPr/>
          <p:nvPr/>
        </p:nvCxnSpPr>
        <p:spPr>
          <a:xfrm>
            <a:off x="1884947" y="2747211"/>
            <a:ext cx="7106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95383F-F38C-47FC-BF46-1E7701C9CF64}"/>
              </a:ext>
            </a:extLst>
          </p:cNvPr>
          <p:cNvCxnSpPr/>
          <p:nvPr/>
        </p:nvCxnSpPr>
        <p:spPr>
          <a:xfrm>
            <a:off x="3080084"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3DE26-8EB8-4810-AEAB-AAA6C105DE60}"/>
              </a:ext>
            </a:extLst>
          </p:cNvPr>
          <p:cNvCxnSpPr/>
          <p:nvPr/>
        </p:nvCxnSpPr>
        <p:spPr>
          <a:xfrm>
            <a:off x="4580021"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07F1B2-6994-433D-9A31-F5B3DC8D2CE8}"/>
              </a:ext>
            </a:extLst>
          </p:cNvPr>
          <p:cNvCxnSpPr/>
          <p:nvPr/>
        </p:nvCxnSpPr>
        <p:spPr>
          <a:xfrm>
            <a:off x="6043863" y="2452437"/>
            <a:ext cx="0" cy="58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D8512E-EBAE-4F0A-BA77-5C4017BA8B4F}"/>
              </a:ext>
            </a:extLst>
          </p:cNvPr>
          <p:cNvCxnSpPr/>
          <p:nvPr/>
        </p:nvCxnSpPr>
        <p:spPr>
          <a:xfrm>
            <a:off x="7479631" y="2452437"/>
            <a:ext cx="0" cy="58954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B3C1DD-71A6-491D-83FD-D42C7A11062C}"/>
              </a:ext>
            </a:extLst>
          </p:cNvPr>
          <p:cNvSpPr txBox="1"/>
          <p:nvPr/>
        </p:nvSpPr>
        <p:spPr>
          <a:xfrm>
            <a:off x="9176085" y="2424045"/>
            <a:ext cx="1630446" cy="646331"/>
          </a:xfrm>
          <a:prstGeom prst="rect">
            <a:avLst/>
          </a:prstGeom>
          <a:noFill/>
        </p:spPr>
        <p:txBody>
          <a:bodyPr wrap="none" rtlCol="0">
            <a:spAutoFit/>
          </a:bodyPr>
          <a:lstStyle/>
          <a:p>
            <a:r>
              <a:rPr lang="en-US" dirty="0"/>
              <a:t>Computational </a:t>
            </a:r>
          </a:p>
          <a:p>
            <a:pPr algn="ctr"/>
            <a:r>
              <a:rPr lang="en-US" dirty="0"/>
              <a:t>Difficulty</a:t>
            </a:r>
            <a:endParaRPr lang="en-GB" dirty="0"/>
          </a:p>
        </p:txBody>
      </p:sp>
      <p:grpSp>
        <p:nvGrpSpPr>
          <p:cNvPr id="30" name="Group 29">
            <a:extLst>
              <a:ext uri="{FF2B5EF4-FFF2-40B4-BE49-F238E27FC236}">
                <a16:creationId xmlns:a16="http://schemas.microsoft.com/office/drawing/2014/main" id="{B7AA3718-CE47-413B-9A7E-AD22ED84DD81}"/>
              </a:ext>
            </a:extLst>
          </p:cNvPr>
          <p:cNvGrpSpPr/>
          <p:nvPr/>
        </p:nvGrpSpPr>
        <p:grpSpPr>
          <a:xfrm>
            <a:off x="1799723" y="4466329"/>
            <a:ext cx="4296274" cy="733977"/>
            <a:chOff x="1799723" y="3924899"/>
            <a:chExt cx="4296274" cy="733977"/>
          </a:xfrm>
        </p:grpSpPr>
        <p:sp>
          <p:nvSpPr>
            <p:cNvPr id="23" name="Arrow: Bent 22">
              <a:extLst>
                <a:ext uri="{FF2B5EF4-FFF2-40B4-BE49-F238E27FC236}">
                  <a16:creationId xmlns:a16="http://schemas.microsoft.com/office/drawing/2014/main" id="{9B327516-373A-42ED-AD77-1D900FDEBA87}"/>
                </a:ext>
              </a:extLst>
            </p:cNvPr>
            <p:cNvSpPr/>
            <p:nvPr/>
          </p:nvSpPr>
          <p:spPr>
            <a:xfrm rot="16200000">
              <a:off x="1970524" y="3754098"/>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Arrow: Bent 23">
              <a:extLst>
                <a:ext uri="{FF2B5EF4-FFF2-40B4-BE49-F238E27FC236}">
                  <a16:creationId xmlns:a16="http://schemas.microsoft.com/office/drawing/2014/main" id="{1B240E39-3A5A-4FB3-B025-0D2F5EC982B0}"/>
                </a:ext>
              </a:extLst>
            </p:cNvPr>
            <p:cNvSpPr/>
            <p:nvPr/>
          </p:nvSpPr>
          <p:spPr>
            <a:xfrm rot="5400000" flipH="1">
              <a:off x="4046974" y="2177961"/>
              <a:ext cx="302086" cy="37959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1A7E1DBF-57E1-452A-89AA-6681EA2C390C}"/>
                </a:ext>
              </a:extLst>
            </p:cNvPr>
            <p:cNvSpPr txBox="1"/>
            <p:nvPr/>
          </p:nvSpPr>
          <p:spPr>
            <a:xfrm>
              <a:off x="3620502" y="4197211"/>
              <a:ext cx="679785" cy="461665"/>
            </a:xfrm>
            <a:prstGeom prst="rect">
              <a:avLst/>
            </a:prstGeom>
            <a:noFill/>
          </p:spPr>
          <p:txBody>
            <a:bodyPr wrap="square" rtlCol="0">
              <a:spAutoFit/>
            </a:bodyPr>
            <a:lstStyle/>
            <a:p>
              <a:r>
                <a:rPr lang="en-US" sz="2400" dirty="0"/>
                <a:t>EXP</a:t>
              </a:r>
              <a:endParaRPr lang="en-GB" sz="2400" dirty="0"/>
            </a:p>
          </p:txBody>
        </p:sp>
      </p:grpSp>
      <p:sp>
        <p:nvSpPr>
          <p:cNvPr id="18" name="Arrow: Bent 17">
            <a:extLst>
              <a:ext uri="{FF2B5EF4-FFF2-40B4-BE49-F238E27FC236}">
                <a16:creationId xmlns:a16="http://schemas.microsoft.com/office/drawing/2014/main" id="{7B6C033A-9E52-48D5-BB81-C7DC477448FD}"/>
              </a:ext>
            </a:extLst>
          </p:cNvPr>
          <p:cNvSpPr/>
          <p:nvPr/>
        </p:nvSpPr>
        <p:spPr>
          <a:xfrm rot="16200000">
            <a:off x="1988218" y="2961479"/>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Bent 19">
            <a:extLst>
              <a:ext uri="{FF2B5EF4-FFF2-40B4-BE49-F238E27FC236}">
                <a16:creationId xmlns:a16="http://schemas.microsoft.com/office/drawing/2014/main" id="{06483CD6-2F86-40EF-81B5-E2C38FEDB8F0}"/>
              </a:ext>
            </a:extLst>
          </p:cNvPr>
          <p:cNvSpPr/>
          <p:nvPr/>
        </p:nvSpPr>
        <p:spPr>
          <a:xfrm rot="5400000" flipH="1">
            <a:off x="2631907" y="2961478"/>
            <a:ext cx="35292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3037E920-478C-4155-AF68-6BD5A9EF355A}"/>
              </a:ext>
            </a:extLst>
          </p:cNvPr>
          <p:cNvSpPr txBox="1"/>
          <p:nvPr/>
        </p:nvSpPr>
        <p:spPr>
          <a:xfrm>
            <a:off x="2300036" y="3437965"/>
            <a:ext cx="286753" cy="461665"/>
          </a:xfrm>
          <a:prstGeom prst="rect">
            <a:avLst/>
          </a:prstGeom>
          <a:noFill/>
        </p:spPr>
        <p:txBody>
          <a:bodyPr wrap="square" rtlCol="0">
            <a:spAutoFit/>
          </a:bodyPr>
          <a:lstStyle/>
          <a:p>
            <a:r>
              <a:rPr lang="en-US" sz="2400" dirty="0"/>
              <a:t>P</a:t>
            </a:r>
            <a:endParaRPr lang="en-GB" sz="2400" dirty="0"/>
          </a:p>
        </p:txBody>
      </p:sp>
      <p:grpSp>
        <p:nvGrpSpPr>
          <p:cNvPr id="31" name="Group 30">
            <a:extLst>
              <a:ext uri="{FF2B5EF4-FFF2-40B4-BE49-F238E27FC236}">
                <a16:creationId xmlns:a16="http://schemas.microsoft.com/office/drawing/2014/main" id="{3CB4928C-0244-4BDD-84D0-0966FC9AF799}"/>
              </a:ext>
            </a:extLst>
          </p:cNvPr>
          <p:cNvGrpSpPr/>
          <p:nvPr/>
        </p:nvGrpSpPr>
        <p:grpSpPr>
          <a:xfrm>
            <a:off x="1799723" y="5239701"/>
            <a:ext cx="5724015" cy="717337"/>
            <a:chOff x="1799723" y="4726345"/>
            <a:chExt cx="5724015" cy="717337"/>
          </a:xfrm>
        </p:grpSpPr>
        <p:sp>
          <p:nvSpPr>
            <p:cNvPr id="26" name="Arrow: Bent 25">
              <a:extLst>
                <a:ext uri="{FF2B5EF4-FFF2-40B4-BE49-F238E27FC236}">
                  <a16:creationId xmlns:a16="http://schemas.microsoft.com/office/drawing/2014/main" id="{76DA0B46-E73C-4381-A18E-66B695016413}"/>
                </a:ext>
              </a:extLst>
            </p:cNvPr>
            <p:cNvSpPr/>
            <p:nvPr/>
          </p:nvSpPr>
          <p:spPr>
            <a:xfrm rot="16200000">
              <a:off x="1970524" y="4555544"/>
              <a:ext cx="302087" cy="6436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Bent 26">
              <a:extLst>
                <a:ext uri="{FF2B5EF4-FFF2-40B4-BE49-F238E27FC236}">
                  <a16:creationId xmlns:a16="http://schemas.microsoft.com/office/drawing/2014/main" id="{32A1C981-95D4-4E1D-B921-A8A1D87E56E3}"/>
                </a:ext>
              </a:extLst>
            </p:cNvPr>
            <p:cNvSpPr/>
            <p:nvPr/>
          </p:nvSpPr>
          <p:spPr>
            <a:xfrm rot="5400000" flipH="1">
              <a:off x="4832533" y="2337224"/>
              <a:ext cx="302084" cy="50803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4FDA007C-595E-4783-A1C1-92C354719E85}"/>
                </a:ext>
              </a:extLst>
            </p:cNvPr>
            <p:cNvSpPr txBox="1"/>
            <p:nvPr/>
          </p:nvSpPr>
          <p:spPr>
            <a:xfrm>
              <a:off x="4469731" y="4982017"/>
              <a:ext cx="286753" cy="461665"/>
            </a:xfrm>
            <a:prstGeom prst="rect">
              <a:avLst/>
            </a:prstGeom>
            <a:noFill/>
          </p:spPr>
          <p:txBody>
            <a:bodyPr wrap="square" rtlCol="0">
              <a:spAutoFit/>
            </a:bodyPr>
            <a:lstStyle/>
            <a:p>
              <a:r>
                <a:rPr lang="en-US" sz="2400" dirty="0"/>
                <a:t>R</a:t>
              </a:r>
              <a:endParaRPr lang="en-GB" sz="2400" dirty="0"/>
            </a:p>
          </p:txBody>
        </p:sp>
      </p:grpSp>
      <p:sp>
        <p:nvSpPr>
          <p:cNvPr id="34" name="Arrow: Bent 33">
            <a:extLst>
              <a:ext uri="{FF2B5EF4-FFF2-40B4-BE49-F238E27FC236}">
                <a16:creationId xmlns:a16="http://schemas.microsoft.com/office/drawing/2014/main" id="{5BD1E86B-3D98-4776-B3F3-4CDFB893051D}"/>
              </a:ext>
            </a:extLst>
          </p:cNvPr>
          <p:cNvSpPr/>
          <p:nvPr/>
        </p:nvSpPr>
        <p:spPr>
          <a:xfrm rot="16200000">
            <a:off x="1970524" y="3621858"/>
            <a:ext cx="302087" cy="643689"/>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35" name="Arrow: Bent 34">
            <a:extLst>
              <a:ext uri="{FF2B5EF4-FFF2-40B4-BE49-F238E27FC236}">
                <a16:creationId xmlns:a16="http://schemas.microsoft.com/office/drawing/2014/main" id="{B30885E7-CE80-49A3-BD9D-C58A521938D7}"/>
              </a:ext>
            </a:extLst>
          </p:cNvPr>
          <p:cNvSpPr/>
          <p:nvPr/>
        </p:nvSpPr>
        <p:spPr>
          <a:xfrm rot="5400000" flipH="1">
            <a:off x="3330211" y="2760717"/>
            <a:ext cx="303853" cy="2364203"/>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36" name="TextBox 35">
            <a:extLst>
              <a:ext uri="{FF2B5EF4-FFF2-40B4-BE49-F238E27FC236}">
                <a16:creationId xmlns:a16="http://schemas.microsoft.com/office/drawing/2014/main" id="{E12228A5-87F6-4983-AA0F-2DD6FC5C5625}"/>
              </a:ext>
            </a:extLst>
          </p:cNvPr>
          <p:cNvSpPr txBox="1"/>
          <p:nvPr/>
        </p:nvSpPr>
        <p:spPr>
          <a:xfrm>
            <a:off x="2874040" y="4063650"/>
            <a:ext cx="679785" cy="461665"/>
          </a:xfrm>
          <a:prstGeom prst="rect">
            <a:avLst/>
          </a:prstGeom>
          <a:noFill/>
        </p:spPr>
        <p:txBody>
          <a:bodyPr wrap="square" rtlCol="0">
            <a:spAutoFit/>
          </a:bodyPr>
          <a:lstStyle/>
          <a:p>
            <a:r>
              <a:rPr lang="en-US" sz="2400" dirty="0"/>
              <a:t>NP</a:t>
            </a:r>
            <a:endParaRPr lang="en-GB" sz="2400" dirty="0"/>
          </a:p>
        </p:txBody>
      </p:sp>
    </p:spTree>
    <p:extLst>
      <p:ext uri="{BB962C8B-B14F-4D97-AF65-F5344CB8AC3E}">
        <p14:creationId xmlns:p14="http://schemas.microsoft.com/office/powerpoint/2010/main" val="33569013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4B5B-C402-4680-8204-649CE4EB8DDA}"/>
              </a:ext>
            </a:extLst>
          </p:cNvPr>
          <p:cNvSpPr>
            <a:spLocks noGrp="1"/>
          </p:cNvSpPr>
          <p:nvPr>
            <p:ph type="title"/>
          </p:nvPr>
        </p:nvSpPr>
        <p:spPr/>
        <p:txBody>
          <a:bodyPr/>
          <a:lstStyle/>
          <a:p>
            <a:r>
              <a:rPr lang="en-US" dirty="0"/>
              <a:t>Examples</a:t>
            </a:r>
            <a:endParaRPr lang="en-GB" dirty="0"/>
          </a:p>
        </p:txBody>
      </p:sp>
      <p:sp>
        <p:nvSpPr>
          <p:cNvPr id="3" name="Content Placeholder 2">
            <a:extLst>
              <a:ext uri="{FF2B5EF4-FFF2-40B4-BE49-F238E27FC236}">
                <a16:creationId xmlns:a16="http://schemas.microsoft.com/office/drawing/2014/main" id="{A82EEF05-6A92-4B32-95BB-5FB4EE86013D}"/>
              </a:ext>
            </a:extLst>
          </p:cNvPr>
          <p:cNvSpPr>
            <a:spLocks noGrp="1"/>
          </p:cNvSpPr>
          <p:nvPr>
            <p:ph idx="1"/>
          </p:nvPr>
        </p:nvSpPr>
        <p:spPr/>
        <p:txBody>
          <a:bodyPr/>
          <a:lstStyle/>
          <a:p>
            <a:pPr marL="0" indent="0">
              <a:buNone/>
            </a:pPr>
            <a:r>
              <a:rPr lang="en-US" dirty="0"/>
              <a:t>Things that cannot be solved in Polynomial Time</a:t>
            </a:r>
          </a:p>
          <a:p>
            <a:endParaRPr lang="en-US" dirty="0"/>
          </a:p>
          <a:p>
            <a:r>
              <a:rPr lang="en-US" dirty="0"/>
              <a:t>Who would win n x n Chess </a:t>
            </a:r>
            <a:r>
              <a:rPr lang="en-GB" i="0" dirty="0">
                <a:solidFill>
                  <a:srgbClr val="333333"/>
                </a:solidFill>
                <a:effectLst/>
              </a:rPr>
              <a:t>∈EXP &amp; ∈P</a:t>
            </a:r>
          </a:p>
          <a:p>
            <a:pPr marL="0" indent="0">
              <a:buNone/>
            </a:pPr>
            <a:r>
              <a:rPr lang="en-GB" dirty="0">
                <a:solidFill>
                  <a:srgbClr val="333333"/>
                </a:solidFill>
              </a:rPr>
              <a:t>If you had a defined board size, all the pieces and were told who was white and therefore who would go first</a:t>
            </a:r>
            <a:endParaRPr lang="en-GB" i="0" dirty="0">
              <a:solidFill>
                <a:srgbClr val="333333"/>
              </a:solidFill>
              <a:effectLst/>
            </a:endParaRPr>
          </a:p>
          <a:p>
            <a:endParaRPr lang="en-GB" dirty="0">
              <a:solidFill>
                <a:srgbClr val="333333"/>
              </a:solidFill>
            </a:endParaRPr>
          </a:p>
          <a:p>
            <a:r>
              <a:rPr lang="en-GB" i="0" dirty="0">
                <a:solidFill>
                  <a:srgbClr val="333333"/>
                </a:solidFill>
                <a:effectLst/>
              </a:rPr>
              <a:t>Would I survive Tetris ∈EXP</a:t>
            </a:r>
            <a:r>
              <a:rPr lang="en-GB" dirty="0">
                <a:solidFill>
                  <a:srgbClr val="333333"/>
                </a:solidFill>
              </a:rPr>
              <a:t>, but we don’t know whether it’s in </a:t>
            </a:r>
            <a:r>
              <a:rPr lang="en-GB" i="0" dirty="0">
                <a:solidFill>
                  <a:srgbClr val="333333"/>
                </a:solidFill>
                <a:effectLst/>
              </a:rPr>
              <a:t>P</a:t>
            </a:r>
          </a:p>
          <a:p>
            <a:pPr marL="0" indent="0">
              <a:buNone/>
            </a:pPr>
            <a:r>
              <a:rPr lang="en-GB" dirty="0">
                <a:solidFill>
                  <a:srgbClr val="333333"/>
                </a:solidFill>
              </a:rPr>
              <a:t>If the type and order of blocks were provided…</a:t>
            </a:r>
            <a:endParaRPr lang="en-GB" i="0" dirty="0">
              <a:solidFill>
                <a:srgbClr val="333333"/>
              </a:solidFill>
              <a:effectLst/>
            </a:endParaRPr>
          </a:p>
          <a:p>
            <a:endParaRPr lang="en-GB" dirty="0"/>
          </a:p>
        </p:txBody>
      </p:sp>
      <p:sp>
        <p:nvSpPr>
          <p:cNvPr id="4" name="TextBox 3">
            <a:extLst>
              <a:ext uri="{FF2B5EF4-FFF2-40B4-BE49-F238E27FC236}">
                <a16:creationId xmlns:a16="http://schemas.microsoft.com/office/drawing/2014/main" id="{DF1070DA-2950-4AB0-8DDB-5596C98A8575}"/>
              </a:ext>
            </a:extLst>
          </p:cNvPr>
          <p:cNvSpPr txBox="1"/>
          <p:nvPr/>
        </p:nvSpPr>
        <p:spPr>
          <a:xfrm>
            <a:off x="6330621" y="2841464"/>
            <a:ext cx="286753" cy="461665"/>
          </a:xfrm>
          <a:prstGeom prst="rect">
            <a:avLst/>
          </a:prstGeom>
          <a:noFill/>
        </p:spPr>
        <p:txBody>
          <a:bodyPr wrap="square" rtlCol="0">
            <a:spAutoFit/>
          </a:bodyPr>
          <a:lstStyle/>
          <a:p>
            <a:r>
              <a:rPr lang="en-US" sz="2400" dirty="0"/>
              <a:t>/</a:t>
            </a:r>
            <a:endParaRPr lang="en-GB" sz="2400" dirty="0"/>
          </a:p>
        </p:txBody>
      </p:sp>
    </p:spTree>
    <p:extLst>
      <p:ext uri="{BB962C8B-B14F-4D97-AF65-F5344CB8AC3E}">
        <p14:creationId xmlns:p14="http://schemas.microsoft.com/office/powerpoint/2010/main" val="23395123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r>
              <a:rPr lang="en-GB" dirty="0"/>
              <a:t>Research “Computing and Complexity Classes”</a:t>
            </a:r>
          </a:p>
          <a:p>
            <a:r>
              <a:rPr lang="en-GB" dirty="0"/>
              <a:t>Research “Asymptotic Notation”</a:t>
            </a:r>
          </a:p>
          <a:p>
            <a:r>
              <a:rPr lang="en-GB" dirty="0"/>
              <a:t>Research the “Big-O Notation”</a:t>
            </a:r>
          </a:p>
          <a:p>
            <a:endParaRPr lang="en-GB" dirty="0"/>
          </a:p>
          <a:p>
            <a:pPr marL="0" indent="0">
              <a:buNone/>
            </a:pPr>
            <a:r>
              <a:rPr lang="en-GB" dirty="0"/>
              <a:t>Try the following links…</a:t>
            </a:r>
          </a:p>
          <a:p>
            <a:pPr marL="0" indent="0">
              <a:buNone/>
            </a:pPr>
            <a:endParaRPr lang="en-GB" dirty="0"/>
          </a:p>
          <a:p>
            <a:pPr marL="0" indent="0">
              <a:buNone/>
            </a:pPr>
            <a:r>
              <a:rPr lang="en-US" dirty="0">
                <a:hlinkClick r:id="rId5"/>
              </a:rPr>
              <a:t>Asymptotic Notation: Asymptotic Notation </a:t>
            </a:r>
            <a:r>
              <a:rPr lang="en-US" dirty="0" err="1">
                <a:hlinkClick r:id="rId5"/>
              </a:rPr>
              <a:t>Cheatsheet</a:t>
            </a:r>
            <a:endParaRPr lang="en-US" dirty="0"/>
          </a:p>
          <a:p>
            <a:pPr marL="0" indent="0">
              <a:buNone/>
            </a:pPr>
            <a:endParaRPr lang="en-US" dirty="0"/>
          </a:p>
          <a:p>
            <a:pPr marL="0" indent="0">
              <a:buNone/>
            </a:pPr>
            <a:r>
              <a:rPr lang="en-US" dirty="0">
                <a:hlinkClick r:id="rId6"/>
              </a:rPr>
              <a:t>Big-O Algorithm Complexity Cheat Sheet </a:t>
            </a:r>
            <a:endParaRPr lang="en-US" dirty="0"/>
          </a:p>
          <a:p>
            <a:pPr marL="0" indent="0">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9059893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Number Systems</a:t>
            </a:r>
          </a:p>
        </p:txBody>
      </p:sp>
      <p:sp>
        <p:nvSpPr>
          <p:cNvPr id="3" name="Content Placeholder 2"/>
          <p:cNvSpPr>
            <a:spLocks noGrp="1"/>
          </p:cNvSpPr>
          <p:nvPr>
            <p:ph idx="1"/>
          </p:nvPr>
        </p:nvSpPr>
        <p:spPr>
          <a:xfrm>
            <a:off x="2496098" y="1556918"/>
            <a:ext cx="5783179" cy="5301081"/>
          </a:xfrm>
        </p:spPr>
        <p:txBody>
          <a:bodyPr>
            <a:normAutofit/>
          </a:bodyPr>
          <a:lstStyle/>
          <a:p>
            <a:pPr marL="0" indent="0">
              <a:buNone/>
            </a:pPr>
            <a:r>
              <a:rPr lang="en-GB" sz="3200" dirty="0"/>
              <a:t>We count in 10’s</a:t>
            </a:r>
          </a:p>
          <a:p>
            <a:pPr marL="0" indent="0">
              <a:buNone/>
            </a:pPr>
            <a:r>
              <a:rPr lang="en-GB" sz="3200" dirty="0"/>
              <a:t>Computers have only two states</a:t>
            </a:r>
          </a:p>
          <a:p>
            <a:pPr marL="457200" lvl="1" indent="0">
              <a:buNone/>
            </a:pPr>
            <a:r>
              <a:rPr lang="en-GB" sz="2800" dirty="0"/>
              <a:t>Off</a:t>
            </a:r>
          </a:p>
          <a:p>
            <a:pPr marL="457200" lvl="1" indent="0">
              <a:buNone/>
            </a:pPr>
            <a:r>
              <a:rPr lang="en-GB" sz="2800" dirty="0"/>
              <a:t>On</a:t>
            </a:r>
          </a:p>
          <a:p>
            <a:pPr marL="0" indent="0">
              <a:buNone/>
            </a:pPr>
            <a:r>
              <a:rPr lang="en-GB" sz="3200" dirty="0"/>
              <a:t>Therefore can only do Binary</a:t>
            </a:r>
          </a:p>
          <a:p>
            <a:pPr marL="0" indent="0">
              <a:buNone/>
            </a:pPr>
            <a:endParaRPr lang="en-GB" sz="3200" dirty="0"/>
          </a:p>
          <a:p>
            <a:pPr marL="0" indent="0">
              <a:buNone/>
            </a:pPr>
            <a:r>
              <a:rPr lang="en-GB" sz="3200" dirty="0"/>
              <a:t>But we have better systems</a:t>
            </a:r>
          </a:p>
          <a:p>
            <a:pPr marL="457200" lvl="1" indent="0">
              <a:buNone/>
            </a:pPr>
            <a:r>
              <a:rPr lang="en-GB" sz="2800" dirty="0"/>
              <a:t>Octal</a:t>
            </a:r>
          </a:p>
          <a:p>
            <a:pPr marL="457200" lvl="1" indent="0">
              <a:buNone/>
            </a:pPr>
            <a:r>
              <a:rPr lang="en-GB" sz="2800" dirty="0"/>
              <a:t>Hexadecimal</a:t>
            </a:r>
          </a:p>
          <a:p>
            <a:pPr marL="457200" lvl="1" indent="0">
              <a:buNone/>
            </a:pPr>
            <a:r>
              <a:rPr lang="en-GB" sz="2800" dirty="0"/>
              <a:t>Quantum</a:t>
            </a:r>
            <a:endParaRPr lang="en-GB" dirty="0"/>
          </a:p>
        </p:txBody>
      </p:sp>
      <p:pic>
        <p:nvPicPr>
          <p:cNvPr id="7" name="Picture 6" descr="A close up of a sign&#10;&#10;Description automatically generated">
            <a:extLst>
              <a:ext uri="{FF2B5EF4-FFF2-40B4-BE49-F238E27FC236}">
                <a16:creationId xmlns:a16="http://schemas.microsoft.com/office/drawing/2014/main" id="{570A45E8-C36C-473A-9BCE-61F6B970D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725" y="2695072"/>
            <a:ext cx="903275" cy="874295"/>
          </a:xfrm>
          <a:prstGeom prst="rect">
            <a:avLst/>
          </a:prstGeom>
        </p:spPr>
      </p:pic>
      <p:sp>
        <p:nvSpPr>
          <p:cNvPr id="8" name="TextBox 7">
            <a:extLst>
              <a:ext uri="{FF2B5EF4-FFF2-40B4-BE49-F238E27FC236}">
                <a16:creationId xmlns:a16="http://schemas.microsoft.com/office/drawing/2014/main" id="{4C433A67-E296-43FA-B493-7406A616F85F}"/>
              </a:ext>
            </a:extLst>
          </p:cNvPr>
          <p:cNvSpPr txBox="1"/>
          <p:nvPr/>
        </p:nvSpPr>
        <p:spPr>
          <a:xfrm>
            <a:off x="5522976" y="2651648"/>
            <a:ext cx="340158" cy="461665"/>
          </a:xfrm>
          <a:prstGeom prst="rect">
            <a:avLst/>
          </a:prstGeom>
          <a:noFill/>
        </p:spPr>
        <p:txBody>
          <a:bodyPr wrap="none" rtlCol="0">
            <a:spAutoFit/>
          </a:bodyPr>
          <a:lstStyle/>
          <a:p>
            <a:r>
              <a:rPr lang="en-GB" sz="2400" b="1" dirty="0"/>
              <a:t>0</a:t>
            </a:r>
            <a:endParaRPr lang="en-GB" b="1" dirty="0"/>
          </a:p>
        </p:txBody>
      </p:sp>
      <p:sp>
        <p:nvSpPr>
          <p:cNvPr id="9" name="TextBox 8">
            <a:extLst>
              <a:ext uri="{FF2B5EF4-FFF2-40B4-BE49-F238E27FC236}">
                <a16:creationId xmlns:a16="http://schemas.microsoft.com/office/drawing/2014/main" id="{CAA26608-D04C-41B1-B3D4-12797800C195}"/>
              </a:ext>
            </a:extLst>
          </p:cNvPr>
          <p:cNvSpPr txBox="1"/>
          <p:nvPr/>
        </p:nvSpPr>
        <p:spPr>
          <a:xfrm>
            <a:off x="5491120" y="3149399"/>
            <a:ext cx="340158" cy="461665"/>
          </a:xfrm>
          <a:prstGeom prst="rect">
            <a:avLst/>
          </a:prstGeom>
          <a:noFill/>
        </p:spPr>
        <p:txBody>
          <a:bodyPr wrap="none" rtlCol="0">
            <a:spAutoFit/>
          </a:bodyPr>
          <a:lstStyle/>
          <a:p>
            <a:r>
              <a:rPr lang="en-GB" sz="2400" b="1" dirty="0"/>
              <a:t>1</a:t>
            </a:r>
            <a:endParaRPr lang="en-GB" b="1" dirty="0"/>
          </a:p>
        </p:txBody>
      </p:sp>
    </p:spTree>
    <p:extLst>
      <p:ext uri="{BB962C8B-B14F-4D97-AF65-F5344CB8AC3E}">
        <p14:creationId xmlns:p14="http://schemas.microsoft.com/office/powerpoint/2010/main" val="397795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2456-F54E-4D6E-94C3-90DA825212A0}"/>
              </a:ext>
            </a:extLst>
          </p:cNvPr>
          <p:cNvSpPr>
            <a:spLocks noGrp="1"/>
          </p:cNvSpPr>
          <p:nvPr>
            <p:ph type="title"/>
          </p:nvPr>
        </p:nvSpPr>
        <p:spPr/>
        <p:txBody>
          <a:bodyPr/>
          <a:lstStyle/>
          <a:p>
            <a:r>
              <a:rPr lang="en-US" dirty="0"/>
              <a:t>Common Encryption Terms</a:t>
            </a:r>
            <a:endParaRPr lang="en-GB" dirty="0"/>
          </a:p>
        </p:txBody>
      </p:sp>
      <p:sp>
        <p:nvSpPr>
          <p:cNvPr id="3" name="Content Placeholder 2">
            <a:extLst>
              <a:ext uri="{FF2B5EF4-FFF2-40B4-BE49-F238E27FC236}">
                <a16:creationId xmlns:a16="http://schemas.microsoft.com/office/drawing/2014/main" id="{32BD20AA-DC58-4D4C-95B2-D8636D0B98B6}"/>
              </a:ext>
            </a:extLst>
          </p:cNvPr>
          <p:cNvSpPr>
            <a:spLocks noGrp="1"/>
          </p:cNvSpPr>
          <p:nvPr>
            <p:ph idx="1"/>
          </p:nvPr>
        </p:nvSpPr>
        <p:spPr/>
        <p:txBody>
          <a:bodyPr>
            <a:normAutofit lnSpcReduction="10000"/>
          </a:bodyPr>
          <a:lstStyle/>
          <a:p>
            <a:pPr marL="0" indent="0">
              <a:buNone/>
            </a:pPr>
            <a:r>
              <a:rPr lang="en-US" dirty="0"/>
              <a:t>“Algorithms” or “Ciphers” – instructions or well-defined set of steps for the encryption process</a:t>
            </a:r>
            <a:r>
              <a:rPr lang="en-GB" sz="2800" dirty="0"/>
              <a:t> </a:t>
            </a:r>
            <a:endParaRPr lang="en-US" dirty="0"/>
          </a:p>
          <a:p>
            <a:pPr marL="0" indent="0">
              <a:buNone/>
            </a:pPr>
            <a:endParaRPr lang="en-US" dirty="0"/>
          </a:p>
          <a:p>
            <a:pPr marL="0" indent="0">
              <a:buNone/>
            </a:pPr>
            <a:r>
              <a:rPr lang="en-US" dirty="0"/>
              <a:t>“Hash” or “one-way hash”- Uses an encryption algorithm to transform </a:t>
            </a:r>
            <a:r>
              <a:rPr lang="en-US" dirty="0" err="1"/>
              <a:t>plainext</a:t>
            </a:r>
            <a:r>
              <a:rPr lang="en-US" dirty="0"/>
              <a:t> into a hash value. Used for passwords and file integrity assurance </a:t>
            </a:r>
          </a:p>
          <a:p>
            <a:pPr marL="0" indent="0">
              <a:buNone/>
            </a:pPr>
            <a:endParaRPr lang="en-US" dirty="0"/>
          </a:p>
          <a:p>
            <a:pPr marL="0" indent="0">
              <a:buNone/>
            </a:pPr>
            <a:r>
              <a:rPr lang="en-US" dirty="0"/>
              <a:t>“Salt” – Typically used for password </a:t>
            </a:r>
            <a:r>
              <a:rPr lang="en-US" dirty="0" err="1"/>
              <a:t>hash’ing</a:t>
            </a:r>
            <a:r>
              <a:rPr lang="en-US" dirty="0"/>
              <a:t>. An additional security step to add a unique value to the end of a password to create a different hash value </a:t>
            </a:r>
          </a:p>
        </p:txBody>
      </p:sp>
    </p:spTree>
    <p:extLst>
      <p:ext uri="{BB962C8B-B14F-4D97-AF65-F5344CB8AC3E}">
        <p14:creationId xmlns:p14="http://schemas.microsoft.com/office/powerpoint/2010/main" val="41508837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89D1-666E-4BB0-B8F6-D620BE06D388}"/>
              </a:ext>
            </a:extLst>
          </p:cNvPr>
          <p:cNvSpPr>
            <a:spLocks noGrp="1"/>
          </p:cNvSpPr>
          <p:nvPr>
            <p:ph type="title"/>
          </p:nvPr>
        </p:nvSpPr>
        <p:spPr/>
        <p:txBody>
          <a:bodyPr/>
          <a:lstStyle/>
          <a:p>
            <a:r>
              <a:rPr lang="en-GB" dirty="0"/>
              <a:t>Number Systems</a:t>
            </a:r>
          </a:p>
        </p:txBody>
      </p:sp>
      <p:graphicFrame>
        <p:nvGraphicFramePr>
          <p:cNvPr id="4" name="Content Placeholder 3">
            <a:extLst>
              <a:ext uri="{FF2B5EF4-FFF2-40B4-BE49-F238E27FC236}">
                <a16:creationId xmlns:a16="http://schemas.microsoft.com/office/drawing/2014/main" id="{B9A944D3-A071-4916-BE84-6F1B034B4661}"/>
              </a:ext>
            </a:extLst>
          </p:cNvPr>
          <p:cNvGraphicFramePr>
            <a:graphicFrameLocks noGrp="1"/>
          </p:cNvGraphicFramePr>
          <p:nvPr>
            <p:ph idx="1"/>
            <p:extLst>
              <p:ext uri="{D42A27DB-BD31-4B8C-83A1-F6EECF244321}">
                <p14:modId xmlns:p14="http://schemas.microsoft.com/office/powerpoint/2010/main" val="783486869"/>
              </p:ext>
            </p:extLst>
          </p:nvPr>
        </p:nvGraphicFramePr>
        <p:xfrm>
          <a:off x="1299411" y="1633120"/>
          <a:ext cx="9488905" cy="5151120"/>
        </p:xfrm>
        <a:graphic>
          <a:graphicData uri="http://schemas.openxmlformats.org/drawingml/2006/table">
            <a:tbl>
              <a:tblPr firstRow="1" bandRow="1">
                <a:tableStyleId>{5C22544A-7EE6-4342-B048-85BDC9FD1C3A}</a:tableStyleId>
              </a:tblPr>
              <a:tblGrid>
                <a:gridCol w="2287942">
                  <a:extLst>
                    <a:ext uri="{9D8B030D-6E8A-4147-A177-3AD203B41FA5}">
                      <a16:colId xmlns:a16="http://schemas.microsoft.com/office/drawing/2014/main" val="720153888"/>
                    </a:ext>
                  </a:extLst>
                </a:gridCol>
                <a:gridCol w="2400321">
                  <a:extLst>
                    <a:ext uri="{9D8B030D-6E8A-4147-A177-3AD203B41FA5}">
                      <a16:colId xmlns:a16="http://schemas.microsoft.com/office/drawing/2014/main" val="2129221474"/>
                    </a:ext>
                  </a:extLst>
                </a:gridCol>
                <a:gridCol w="2400321">
                  <a:extLst>
                    <a:ext uri="{9D8B030D-6E8A-4147-A177-3AD203B41FA5}">
                      <a16:colId xmlns:a16="http://schemas.microsoft.com/office/drawing/2014/main" val="2246597386"/>
                    </a:ext>
                  </a:extLst>
                </a:gridCol>
                <a:gridCol w="2400321">
                  <a:extLst>
                    <a:ext uri="{9D8B030D-6E8A-4147-A177-3AD203B41FA5}">
                      <a16:colId xmlns:a16="http://schemas.microsoft.com/office/drawing/2014/main" val="1551640846"/>
                    </a:ext>
                  </a:extLst>
                </a:gridCol>
              </a:tblGrid>
              <a:tr h="268184">
                <a:tc>
                  <a:txBody>
                    <a:bodyPr/>
                    <a:lstStyle/>
                    <a:p>
                      <a:pPr algn="ctr"/>
                      <a:r>
                        <a:rPr lang="en-GB" sz="1200" dirty="0"/>
                        <a:t>Denary</a:t>
                      </a:r>
                    </a:p>
                  </a:txBody>
                  <a:tcPr/>
                </a:tc>
                <a:tc>
                  <a:txBody>
                    <a:bodyPr/>
                    <a:lstStyle/>
                    <a:p>
                      <a:pPr algn="ctr"/>
                      <a:r>
                        <a:rPr lang="en-GB" sz="1200" dirty="0"/>
                        <a:t>Binary</a:t>
                      </a:r>
                    </a:p>
                  </a:txBody>
                  <a:tcPr/>
                </a:tc>
                <a:tc>
                  <a:txBody>
                    <a:bodyPr/>
                    <a:lstStyle/>
                    <a:p>
                      <a:pPr algn="ctr"/>
                      <a:r>
                        <a:rPr lang="en-GB" sz="1200" dirty="0"/>
                        <a:t>Octal</a:t>
                      </a:r>
                    </a:p>
                  </a:txBody>
                  <a:tcPr/>
                </a:tc>
                <a:tc>
                  <a:txBody>
                    <a:bodyPr/>
                    <a:lstStyle/>
                    <a:p>
                      <a:pPr algn="ctr"/>
                      <a:r>
                        <a:rPr lang="en-GB" sz="1200" dirty="0"/>
                        <a:t>Hexadecimal</a:t>
                      </a:r>
                    </a:p>
                  </a:txBody>
                  <a:tcPr/>
                </a:tc>
                <a:extLst>
                  <a:ext uri="{0D108BD9-81ED-4DB2-BD59-A6C34878D82A}">
                    <a16:rowId xmlns:a16="http://schemas.microsoft.com/office/drawing/2014/main" val="592031492"/>
                  </a:ext>
                </a:extLst>
              </a:tr>
              <a:tr h="268184">
                <a:tc>
                  <a:txBody>
                    <a:bodyPr/>
                    <a:lstStyle/>
                    <a:p>
                      <a:pPr algn="ctr"/>
                      <a:r>
                        <a:rPr lang="en-GB" sz="1400" b="1" dirty="0"/>
                        <a:t>0</a:t>
                      </a:r>
                    </a:p>
                  </a:txBody>
                  <a:tcPr/>
                </a:tc>
                <a:tc>
                  <a:txBody>
                    <a:bodyPr/>
                    <a:lstStyle/>
                    <a:p>
                      <a:pPr algn="ctr"/>
                      <a:r>
                        <a:rPr lang="en-GB" sz="1400" b="1" dirty="0"/>
                        <a:t>0000</a:t>
                      </a:r>
                    </a:p>
                  </a:txBody>
                  <a:tcPr/>
                </a:tc>
                <a:tc>
                  <a:txBody>
                    <a:bodyPr/>
                    <a:lstStyle/>
                    <a:p>
                      <a:pPr algn="ctr"/>
                      <a:r>
                        <a:rPr lang="en-GB" sz="1400" b="1" dirty="0"/>
                        <a:t>0</a:t>
                      </a:r>
                    </a:p>
                  </a:txBody>
                  <a:tcPr/>
                </a:tc>
                <a:tc>
                  <a:txBody>
                    <a:bodyPr/>
                    <a:lstStyle/>
                    <a:p>
                      <a:pPr algn="ctr"/>
                      <a:r>
                        <a:rPr lang="en-GB" sz="1400" b="1" dirty="0"/>
                        <a:t>0</a:t>
                      </a:r>
                    </a:p>
                  </a:txBody>
                  <a:tcPr/>
                </a:tc>
                <a:extLst>
                  <a:ext uri="{0D108BD9-81ED-4DB2-BD59-A6C34878D82A}">
                    <a16:rowId xmlns:a16="http://schemas.microsoft.com/office/drawing/2014/main" val="680881183"/>
                  </a:ext>
                </a:extLst>
              </a:tr>
              <a:tr h="268184">
                <a:tc>
                  <a:txBody>
                    <a:bodyPr/>
                    <a:lstStyle/>
                    <a:p>
                      <a:pPr algn="ctr"/>
                      <a:r>
                        <a:rPr lang="en-GB" sz="1400" b="1" dirty="0"/>
                        <a:t>1</a:t>
                      </a:r>
                    </a:p>
                  </a:txBody>
                  <a:tcPr/>
                </a:tc>
                <a:tc>
                  <a:txBody>
                    <a:bodyPr/>
                    <a:lstStyle/>
                    <a:p>
                      <a:pPr algn="ctr"/>
                      <a:r>
                        <a:rPr lang="en-GB" sz="1400" b="1" dirty="0"/>
                        <a:t>0001</a:t>
                      </a:r>
                    </a:p>
                  </a:txBody>
                  <a:tcPr/>
                </a:tc>
                <a:tc>
                  <a:txBody>
                    <a:bodyPr/>
                    <a:lstStyle/>
                    <a:p>
                      <a:pPr algn="ctr"/>
                      <a:r>
                        <a:rPr lang="en-GB" sz="1400" b="1" dirty="0"/>
                        <a:t>1</a:t>
                      </a:r>
                    </a:p>
                  </a:txBody>
                  <a:tcPr/>
                </a:tc>
                <a:tc>
                  <a:txBody>
                    <a:bodyPr/>
                    <a:lstStyle/>
                    <a:p>
                      <a:pPr algn="ctr"/>
                      <a:r>
                        <a:rPr lang="en-GB" sz="1400" b="1" dirty="0"/>
                        <a:t>1</a:t>
                      </a:r>
                    </a:p>
                  </a:txBody>
                  <a:tcPr/>
                </a:tc>
                <a:extLst>
                  <a:ext uri="{0D108BD9-81ED-4DB2-BD59-A6C34878D82A}">
                    <a16:rowId xmlns:a16="http://schemas.microsoft.com/office/drawing/2014/main" val="2191615562"/>
                  </a:ext>
                </a:extLst>
              </a:tr>
              <a:tr h="268184">
                <a:tc>
                  <a:txBody>
                    <a:bodyPr/>
                    <a:lstStyle/>
                    <a:p>
                      <a:pPr algn="ctr"/>
                      <a:r>
                        <a:rPr lang="en-GB" sz="1400" b="1" dirty="0"/>
                        <a:t>2</a:t>
                      </a:r>
                    </a:p>
                  </a:txBody>
                  <a:tcPr/>
                </a:tc>
                <a:tc>
                  <a:txBody>
                    <a:bodyPr/>
                    <a:lstStyle/>
                    <a:p>
                      <a:pPr algn="ctr"/>
                      <a:r>
                        <a:rPr lang="en-GB" sz="1400" b="1" dirty="0"/>
                        <a:t>0010</a:t>
                      </a:r>
                    </a:p>
                  </a:txBody>
                  <a:tcPr/>
                </a:tc>
                <a:tc>
                  <a:txBody>
                    <a:bodyPr/>
                    <a:lstStyle/>
                    <a:p>
                      <a:pPr algn="ctr"/>
                      <a:r>
                        <a:rPr lang="en-GB" sz="1400" b="1" dirty="0"/>
                        <a:t>2</a:t>
                      </a:r>
                    </a:p>
                  </a:txBody>
                  <a:tcPr/>
                </a:tc>
                <a:tc>
                  <a:txBody>
                    <a:bodyPr/>
                    <a:lstStyle/>
                    <a:p>
                      <a:pPr algn="ctr"/>
                      <a:r>
                        <a:rPr lang="en-GB" sz="1400" b="1" dirty="0"/>
                        <a:t>2</a:t>
                      </a:r>
                    </a:p>
                  </a:txBody>
                  <a:tcPr/>
                </a:tc>
                <a:extLst>
                  <a:ext uri="{0D108BD9-81ED-4DB2-BD59-A6C34878D82A}">
                    <a16:rowId xmlns:a16="http://schemas.microsoft.com/office/drawing/2014/main" val="611177921"/>
                  </a:ext>
                </a:extLst>
              </a:tr>
              <a:tr h="268184">
                <a:tc>
                  <a:txBody>
                    <a:bodyPr/>
                    <a:lstStyle/>
                    <a:p>
                      <a:pPr algn="ctr"/>
                      <a:r>
                        <a:rPr lang="en-GB" sz="1400" b="1" dirty="0"/>
                        <a:t>3</a:t>
                      </a:r>
                    </a:p>
                  </a:txBody>
                  <a:tcPr/>
                </a:tc>
                <a:tc>
                  <a:txBody>
                    <a:bodyPr/>
                    <a:lstStyle/>
                    <a:p>
                      <a:pPr algn="ctr"/>
                      <a:r>
                        <a:rPr lang="en-GB" sz="1400" b="1" dirty="0"/>
                        <a:t>0011</a:t>
                      </a:r>
                    </a:p>
                  </a:txBody>
                  <a:tcPr/>
                </a:tc>
                <a:tc>
                  <a:txBody>
                    <a:bodyPr/>
                    <a:lstStyle/>
                    <a:p>
                      <a:pPr algn="ctr"/>
                      <a:r>
                        <a:rPr lang="en-GB" sz="1400" b="1" dirty="0"/>
                        <a:t>3</a:t>
                      </a:r>
                    </a:p>
                  </a:txBody>
                  <a:tcPr/>
                </a:tc>
                <a:tc>
                  <a:txBody>
                    <a:bodyPr/>
                    <a:lstStyle/>
                    <a:p>
                      <a:pPr algn="ctr"/>
                      <a:r>
                        <a:rPr lang="en-GB" sz="1400" b="1" dirty="0"/>
                        <a:t>3</a:t>
                      </a:r>
                    </a:p>
                  </a:txBody>
                  <a:tcPr/>
                </a:tc>
                <a:extLst>
                  <a:ext uri="{0D108BD9-81ED-4DB2-BD59-A6C34878D82A}">
                    <a16:rowId xmlns:a16="http://schemas.microsoft.com/office/drawing/2014/main" val="683352974"/>
                  </a:ext>
                </a:extLst>
              </a:tr>
              <a:tr h="268184">
                <a:tc>
                  <a:txBody>
                    <a:bodyPr/>
                    <a:lstStyle/>
                    <a:p>
                      <a:pPr algn="ctr"/>
                      <a:r>
                        <a:rPr lang="en-GB" sz="1400" b="1" dirty="0"/>
                        <a:t>4</a:t>
                      </a:r>
                    </a:p>
                  </a:txBody>
                  <a:tcPr/>
                </a:tc>
                <a:tc>
                  <a:txBody>
                    <a:bodyPr/>
                    <a:lstStyle/>
                    <a:p>
                      <a:pPr algn="ctr"/>
                      <a:r>
                        <a:rPr lang="en-GB" sz="1400" b="1" dirty="0"/>
                        <a:t>0100</a:t>
                      </a:r>
                    </a:p>
                  </a:txBody>
                  <a:tcPr/>
                </a:tc>
                <a:tc>
                  <a:txBody>
                    <a:bodyPr/>
                    <a:lstStyle/>
                    <a:p>
                      <a:pPr algn="ctr"/>
                      <a:r>
                        <a:rPr lang="en-GB" sz="1400" b="1" dirty="0"/>
                        <a:t>4</a:t>
                      </a:r>
                    </a:p>
                  </a:txBody>
                  <a:tcPr/>
                </a:tc>
                <a:tc>
                  <a:txBody>
                    <a:bodyPr/>
                    <a:lstStyle/>
                    <a:p>
                      <a:pPr algn="ctr"/>
                      <a:r>
                        <a:rPr lang="en-GB" sz="1400" b="1" dirty="0"/>
                        <a:t>4</a:t>
                      </a:r>
                    </a:p>
                  </a:txBody>
                  <a:tcPr/>
                </a:tc>
                <a:extLst>
                  <a:ext uri="{0D108BD9-81ED-4DB2-BD59-A6C34878D82A}">
                    <a16:rowId xmlns:a16="http://schemas.microsoft.com/office/drawing/2014/main" val="2657498881"/>
                  </a:ext>
                </a:extLst>
              </a:tr>
              <a:tr h="268184">
                <a:tc>
                  <a:txBody>
                    <a:bodyPr/>
                    <a:lstStyle/>
                    <a:p>
                      <a:pPr algn="ctr"/>
                      <a:r>
                        <a:rPr lang="en-GB" sz="1400" b="1" dirty="0"/>
                        <a:t>5</a:t>
                      </a:r>
                    </a:p>
                  </a:txBody>
                  <a:tcPr/>
                </a:tc>
                <a:tc>
                  <a:txBody>
                    <a:bodyPr/>
                    <a:lstStyle/>
                    <a:p>
                      <a:pPr algn="ctr"/>
                      <a:r>
                        <a:rPr lang="en-GB" sz="1400" b="1" dirty="0"/>
                        <a:t>0101</a:t>
                      </a:r>
                    </a:p>
                  </a:txBody>
                  <a:tcPr/>
                </a:tc>
                <a:tc>
                  <a:txBody>
                    <a:bodyPr/>
                    <a:lstStyle/>
                    <a:p>
                      <a:pPr algn="ctr"/>
                      <a:r>
                        <a:rPr lang="en-GB" sz="1400" b="1" dirty="0"/>
                        <a:t>5</a:t>
                      </a:r>
                    </a:p>
                  </a:txBody>
                  <a:tcPr/>
                </a:tc>
                <a:tc>
                  <a:txBody>
                    <a:bodyPr/>
                    <a:lstStyle/>
                    <a:p>
                      <a:pPr algn="ctr"/>
                      <a:r>
                        <a:rPr lang="en-GB" sz="1400" b="1" dirty="0"/>
                        <a:t>5</a:t>
                      </a:r>
                    </a:p>
                  </a:txBody>
                  <a:tcPr/>
                </a:tc>
                <a:extLst>
                  <a:ext uri="{0D108BD9-81ED-4DB2-BD59-A6C34878D82A}">
                    <a16:rowId xmlns:a16="http://schemas.microsoft.com/office/drawing/2014/main" val="1301000751"/>
                  </a:ext>
                </a:extLst>
              </a:tr>
              <a:tr h="268184">
                <a:tc>
                  <a:txBody>
                    <a:bodyPr/>
                    <a:lstStyle/>
                    <a:p>
                      <a:pPr algn="ctr"/>
                      <a:r>
                        <a:rPr lang="en-GB" sz="1400" b="1" dirty="0"/>
                        <a:t>6</a:t>
                      </a:r>
                    </a:p>
                  </a:txBody>
                  <a:tcPr/>
                </a:tc>
                <a:tc>
                  <a:txBody>
                    <a:bodyPr/>
                    <a:lstStyle/>
                    <a:p>
                      <a:pPr algn="ctr"/>
                      <a:r>
                        <a:rPr lang="en-GB" sz="1400" b="1" dirty="0"/>
                        <a:t>0110</a:t>
                      </a:r>
                    </a:p>
                  </a:txBody>
                  <a:tcPr/>
                </a:tc>
                <a:tc>
                  <a:txBody>
                    <a:bodyPr/>
                    <a:lstStyle/>
                    <a:p>
                      <a:pPr algn="ctr"/>
                      <a:r>
                        <a:rPr lang="en-GB" sz="1400" b="1" dirty="0"/>
                        <a:t>6</a:t>
                      </a:r>
                    </a:p>
                  </a:txBody>
                  <a:tcPr/>
                </a:tc>
                <a:tc>
                  <a:txBody>
                    <a:bodyPr/>
                    <a:lstStyle/>
                    <a:p>
                      <a:pPr algn="ctr"/>
                      <a:r>
                        <a:rPr lang="en-GB" sz="1400" b="1" dirty="0"/>
                        <a:t>6</a:t>
                      </a:r>
                    </a:p>
                  </a:txBody>
                  <a:tcPr/>
                </a:tc>
                <a:extLst>
                  <a:ext uri="{0D108BD9-81ED-4DB2-BD59-A6C34878D82A}">
                    <a16:rowId xmlns:a16="http://schemas.microsoft.com/office/drawing/2014/main" val="4128118690"/>
                  </a:ext>
                </a:extLst>
              </a:tr>
              <a:tr h="268184">
                <a:tc>
                  <a:txBody>
                    <a:bodyPr/>
                    <a:lstStyle/>
                    <a:p>
                      <a:pPr algn="ctr"/>
                      <a:r>
                        <a:rPr lang="en-GB" sz="1400" b="1" dirty="0"/>
                        <a:t>7</a:t>
                      </a:r>
                    </a:p>
                  </a:txBody>
                  <a:tcPr/>
                </a:tc>
                <a:tc>
                  <a:txBody>
                    <a:bodyPr/>
                    <a:lstStyle/>
                    <a:p>
                      <a:pPr algn="ctr"/>
                      <a:r>
                        <a:rPr lang="en-GB" sz="1400" b="1" dirty="0"/>
                        <a:t>0111</a:t>
                      </a:r>
                    </a:p>
                  </a:txBody>
                  <a:tcPr/>
                </a:tc>
                <a:tc>
                  <a:txBody>
                    <a:bodyPr/>
                    <a:lstStyle/>
                    <a:p>
                      <a:pPr algn="ctr"/>
                      <a:r>
                        <a:rPr lang="en-GB" sz="1400" b="1" dirty="0"/>
                        <a:t>7</a:t>
                      </a:r>
                    </a:p>
                  </a:txBody>
                  <a:tcPr/>
                </a:tc>
                <a:tc>
                  <a:txBody>
                    <a:bodyPr/>
                    <a:lstStyle/>
                    <a:p>
                      <a:pPr algn="ctr"/>
                      <a:r>
                        <a:rPr lang="en-GB" sz="1400" b="1" dirty="0"/>
                        <a:t>7</a:t>
                      </a:r>
                    </a:p>
                  </a:txBody>
                  <a:tcPr/>
                </a:tc>
                <a:extLst>
                  <a:ext uri="{0D108BD9-81ED-4DB2-BD59-A6C34878D82A}">
                    <a16:rowId xmlns:a16="http://schemas.microsoft.com/office/drawing/2014/main" val="3213031326"/>
                  </a:ext>
                </a:extLst>
              </a:tr>
              <a:tr h="268184">
                <a:tc>
                  <a:txBody>
                    <a:bodyPr/>
                    <a:lstStyle/>
                    <a:p>
                      <a:pPr algn="ctr"/>
                      <a:r>
                        <a:rPr lang="en-GB" sz="1400" b="1" dirty="0"/>
                        <a:t>8</a:t>
                      </a:r>
                    </a:p>
                  </a:txBody>
                  <a:tcPr/>
                </a:tc>
                <a:tc>
                  <a:txBody>
                    <a:bodyPr/>
                    <a:lstStyle/>
                    <a:p>
                      <a:pPr algn="ctr"/>
                      <a:r>
                        <a:rPr lang="en-GB" sz="1400" b="1" dirty="0"/>
                        <a:t>1000</a:t>
                      </a:r>
                    </a:p>
                  </a:txBody>
                  <a:tcPr/>
                </a:tc>
                <a:tc>
                  <a:txBody>
                    <a:bodyPr/>
                    <a:lstStyle/>
                    <a:p>
                      <a:pPr algn="ctr"/>
                      <a:r>
                        <a:rPr lang="en-GB" sz="1400" b="1" dirty="0"/>
                        <a:t>10</a:t>
                      </a:r>
                    </a:p>
                  </a:txBody>
                  <a:tcPr/>
                </a:tc>
                <a:tc>
                  <a:txBody>
                    <a:bodyPr/>
                    <a:lstStyle/>
                    <a:p>
                      <a:pPr algn="ctr"/>
                      <a:r>
                        <a:rPr lang="en-GB" sz="1400" b="1" dirty="0"/>
                        <a:t>8</a:t>
                      </a:r>
                    </a:p>
                  </a:txBody>
                  <a:tcPr/>
                </a:tc>
                <a:extLst>
                  <a:ext uri="{0D108BD9-81ED-4DB2-BD59-A6C34878D82A}">
                    <a16:rowId xmlns:a16="http://schemas.microsoft.com/office/drawing/2014/main" val="2857101908"/>
                  </a:ext>
                </a:extLst>
              </a:tr>
              <a:tr h="268184">
                <a:tc>
                  <a:txBody>
                    <a:bodyPr/>
                    <a:lstStyle/>
                    <a:p>
                      <a:pPr algn="ctr"/>
                      <a:r>
                        <a:rPr lang="en-GB" sz="1400" b="1" dirty="0"/>
                        <a:t>9</a:t>
                      </a:r>
                    </a:p>
                  </a:txBody>
                  <a:tcPr/>
                </a:tc>
                <a:tc>
                  <a:txBody>
                    <a:bodyPr/>
                    <a:lstStyle/>
                    <a:p>
                      <a:pPr algn="ctr"/>
                      <a:r>
                        <a:rPr lang="en-GB" sz="1400" b="1" dirty="0"/>
                        <a:t>1001</a:t>
                      </a:r>
                    </a:p>
                  </a:txBody>
                  <a:tcPr/>
                </a:tc>
                <a:tc>
                  <a:txBody>
                    <a:bodyPr/>
                    <a:lstStyle/>
                    <a:p>
                      <a:pPr algn="ctr"/>
                      <a:r>
                        <a:rPr lang="en-GB" sz="1400" b="1" dirty="0"/>
                        <a:t>11</a:t>
                      </a:r>
                    </a:p>
                  </a:txBody>
                  <a:tcPr/>
                </a:tc>
                <a:tc>
                  <a:txBody>
                    <a:bodyPr/>
                    <a:lstStyle/>
                    <a:p>
                      <a:pPr algn="ctr"/>
                      <a:r>
                        <a:rPr lang="en-GB" sz="1400" b="1" dirty="0"/>
                        <a:t>9</a:t>
                      </a:r>
                    </a:p>
                  </a:txBody>
                  <a:tcPr/>
                </a:tc>
                <a:extLst>
                  <a:ext uri="{0D108BD9-81ED-4DB2-BD59-A6C34878D82A}">
                    <a16:rowId xmlns:a16="http://schemas.microsoft.com/office/drawing/2014/main" val="461690845"/>
                  </a:ext>
                </a:extLst>
              </a:tr>
              <a:tr h="268184">
                <a:tc>
                  <a:txBody>
                    <a:bodyPr/>
                    <a:lstStyle/>
                    <a:p>
                      <a:pPr algn="ctr"/>
                      <a:r>
                        <a:rPr lang="en-GB" sz="1400" b="1" dirty="0"/>
                        <a:t>10</a:t>
                      </a:r>
                    </a:p>
                  </a:txBody>
                  <a:tcPr/>
                </a:tc>
                <a:tc>
                  <a:txBody>
                    <a:bodyPr/>
                    <a:lstStyle/>
                    <a:p>
                      <a:pPr algn="ctr"/>
                      <a:r>
                        <a:rPr lang="en-GB" sz="1400" b="1" dirty="0"/>
                        <a:t>1010</a:t>
                      </a:r>
                    </a:p>
                  </a:txBody>
                  <a:tcPr/>
                </a:tc>
                <a:tc>
                  <a:txBody>
                    <a:bodyPr/>
                    <a:lstStyle/>
                    <a:p>
                      <a:pPr algn="ctr"/>
                      <a:r>
                        <a:rPr lang="en-GB" sz="1400" b="1" dirty="0"/>
                        <a:t>12</a:t>
                      </a:r>
                    </a:p>
                  </a:txBody>
                  <a:tcPr/>
                </a:tc>
                <a:tc>
                  <a:txBody>
                    <a:bodyPr/>
                    <a:lstStyle/>
                    <a:p>
                      <a:pPr algn="ctr"/>
                      <a:r>
                        <a:rPr lang="en-GB" sz="1400" b="1" dirty="0"/>
                        <a:t>A</a:t>
                      </a:r>
                    </a:p>
                  </a:txBody>
                  <a:tcPr/>
                </a:tc>
                <a:extLst>
                  <a:ext uri="{0D108BD9-81ED-4DB2-BD59-A6C34878D82A}">
                    <a16:rowId xmlns:a16="http://schemas.microsoft.com/office/drawing/2014/main" val="1492035330"/>
                  </a:ext>
                </a:extLst>
              </a:tr>
              <a:tr h="268184">
                <a:tc>
                  <a:txBody>
                    <a:bodyPr/>
                    <a:lstStyle/>
                    <a:p>
                      <a:pPr algn="ctr"/>
                      <a:r>
                        <a:rPr lang="en-GB" sz="1400" b="1" dirty="0"/>
                        <a:t>11</a:t>
                      </a:r>
                    </a:p>
                  </a:txBody>
                  <a:tcPr/>
                </a:tc>
                <a:tc>
                  <a:txBody>
                    <a:bodyPr/>
                    <a:lstStyle/>
                    <a:p>
                      <a:pPr algn="ctr"/>
                      <a:r>
                        <a:rPr lang="en-GB" sz="1400" b="1" dirty="0"/>
                        <a:t>1011</a:t>
                      </a:r>
                    </a:p>
                  </a:txBody>
                  <a:tcPr/>
                </a:tc>
                <a:tc>
                  <a:txBody>
                    <a:bodyPr/>
                    <a:lstStyle/>
                    <a:p>
                      <a:pPr algn="ctr"/>
                      <a:r>
                        <a:rPr lang="en-GB" sz="1400" b="1" dirty="0"/>
                        <a:t>13</a:t>
                      </a:r>
                    </a:p>
                  </a:txBody>
                  <a:tcPr/>
                </a:tc>
                <a:tc>
                  <a:txBody>
                    <a:bodyPr/>
                    <a:lstStyle/>
                    <a:p>
                      <a:pPr algn="ctr"/>
                      <a:r>
                        <a:rPr lang="en-GB" sz="1400" b="1" dirty="0"/>
                        <a:t>B</a:t>
                      </a:r>
                    </a:p>
                  </a:txBody>
                  <a:tcPr/>
                </a:tc>
                <a:extLst>
                  <a:ext uri="{0D108BD9-81ED-4DB2-BD59-A6C34878D82A}">
                    <a16:rowId xmlns:a16="http://schemas.microsoft.com/office/drawing/2014/main" val="2502338360"/>
                  </a:ext>
                </a:extLst>
              </a:tr>
              <a:tr h="268184">
                <a:tc>
                  <a:txBody>
                    <a:bodyPr/>
                    <a:lstStyle/>
                    <a:p>
                      <a:pPr algn="ctr"/>
                      <a:r>
                        <a:rPr lang="en-GB" sz="1400" b="1" dirty="0"/>
                        <a:t>12</a:t>
                      </a:r>
                    </a:p>
                  </a:txBody>
                  <a:tcPr/>
                </a:tc>
                <a:tc>
                  <a:txBody>
                    <a:bodyPr/>
                    <a:lstStyle/>
                    <a:p>
                      <a:pPr algn="ctr"/>
                      <a:r>
                        <a:rPr lang="en-GB" sz="1400" b="1" dirty="0"/>
                        <a:t>1100</a:t>
                      </a:r>
                    </a:p>
                  </a:txBody>
                  <a:tcPr/>
                </a:tc>
                <a:tc>
                  <a:txBody>
                    <a:bodyPr/>
                    <a:lstStyle/>
                    <a:p>
                      <a:pPr algn="ctr"/>
                      <a:r>
                        <a:rPr lang="en-GB" sz="1400" b="1" dirty="0"/>
                        <a:t>14</a:t>
                      </a:r>
                    </a:p>
                  </a:txBody>
                  <a:tcPr/>
                </a:tc>
                <a:tc>
                  <a:txBody>
                    <a:bodyPr/>
                    <a:lstStyle/>
                    <a:p>
                      <a:pPr algn="ctr"/>
                      <a:r>
                        <a:rPr lang="en-GB" sz="1400" b="1" dirty="0"/>
                        <a:t>C</a:t>
                      </a:r>
                    </a:p>
                  </a:txBody>
                  <a:tcPr/>
                </a:tc>
                <a:extLst>
                  <a:ext uri="{0D108BD9-81ED-4DB2-BD59-A6C34878D82A}">
                    <a16:rowId xmlns:a16="http://schemas.microsoft.com/office/drawing/2014/main" val="2424444010"/>
                  </a:ext>
                </a:extLst>
              </a:tr>
              <a:tr h="268184">
                <a:tc>
                  <a:txBody>
                    <a:bodyPr/>
                    <a:lstStyle/>
                    <a:p>
                      <a:pPr algn="ctr"/>
                      <a:r>
                        <a:rPr lang="en-GB" sz="1400" b="1" dirty="0"/>
                        <a:t>13</a:t>
                      </a:r>
                    </a:p>
                  </a:txBody>
                  <a:tcPr/>
                </a:tc>
                <a:tc>
                  <a:txBody>
                    <a:bodyPr/>
                    <a:lstStyle/>
                    <a:p>
                      <a:pPr algn="ctr"/>
                      <a:r>
                        <a:rPr lang="en-GB" sz="1400" b="1" dirty="0"/>
                        <a:t>1101</a:t>
                      </a:r>
                    </a:p>
                  </a:txBody>
                  <a:tcPr/>
                </a:tc>
                <a:tc>
                  <a:txBody>
                    <a:bodyPr/>
                    <a:lstStyle/>
                    <a:p>
                      <a:pPr algn="ctr"/>
                      <a:r>
                        <a:rPr lang="en-GB" sz="1400" b="1" dirty="0"/>
                        <a:t>15</a:t>
                      </a:r>
                    </a:p>
                  </a:txBody>
                  <a:tcPr/>
                </a:tc>
                <a:tc>
                  <a:txBody>
                    <a:bodyPr/>
                    <a:lstStyle/>
                    <a:p>
                      <a:pPr algn="ctr"/>
                      <a:r>
                        <a:rPr lang="en-GB" sz="1400" b="1" dirty="0"/>
                        <a:t>D</a:t>
                      </a:r>
                    </a:p>
                  </a:txBody>
                  <a:tcPr/>
                </a:tc>
                <a:extLst>
                  <a:ext uri="{0D108BD9-81ED-4DB2-BD59-A6C34878D82A}">
                    <a16:rowId xmlns:a16="http://schemas.microsoft.com/office/drawing/2014/main" val="1925304593"/>
                  </a:ext>
                </a:extLst>
              </a:tr>
              <a:tr h="268184">
                <a:tc>
                  <a:txBody>
                    <a:bodyPr/>
                    <a:lstStyle/>
                    <a:p>
                      <a:pPr algn="ctr"/>
                      <a:r>
                        <a:rPr lang="en-GB" sz="1400" b="1" dirty="0"/>
                        <a:t>14</a:t>
                      </a:r>
                    </a:p>
                  </a:txBody>
                  <a:tcPr/>
                </a:tc>
                <a:tc>
                  <a:txBody>
                    <a:bodyPr/>
                    <a:lstStyle/>
                    <a:p>
                      <a:pPr algn="ctr"/>
                      <a:r>
                        <a:rPr lang="en-GB" sz="1400" b="1" dirty="0"/>
                        <a:t>1110</a:t>
                      </a:r>
                    </a:p>
                  </a:txBody>
                  <a:tcPr/>
                </a:tc>
                <a:tc>
                  <a:txBody>
                    <a:bodyPr/>
                    <a:lstStyle/>
                    <a:p>
                      <a:pPr algn="ctr"/>
                      <a:r>
                        <a:rPr lang="en-GB" sz="1400" b="1" dirty="0"/>
                        <a:t>16</a:t>
                      </a:r>
                    </a:p>
                  </a:txBody>
                  <a:tcPr/>
                </a:tc>
                <a:tc>
                  <a:txBody>
                    <a:bodyPr/>
                    <a:lstStyle/>
                    <a:p>
                      <a:pPr algn="ctr"/>
                      <a:r>
                        <a:rPr lang="en-GB" sz="1400" b="1" dirty="0"/>
                        <a:t>E</a:t>
                      </a:r>
                    </a:p>
                  </a:txBody>
                  <a:tcPr/>
                </a:tc>
                <a:extLst>
                  <a:ext uri="{0D108BD9-81ED-4DB2-BD59-A6C34878D82A}">
                    <a16:rowId xmlns:a16="http://schemas.microsoft.com/office/drawing/2014/main" val="2639977432"/>
                  </a:ext>
                </a:extLst>
              </a:tr>
              <a:tr h="268184">
                <a:tc>
                  <a:txBody>
                    <a:bodyPr/>
                    <a:lstStyle/>
                    <a:p>
                      <a:pPr algn="ctr"/>
                      <a:r>
                        <a:rPr lang="en-GB" sz="1400" b="1" dirty="0"/>
                        <a:t>15</a:t>
                      </a:r>
                    </a:p>
                  </a:txBody>
                  <a:tcPr/>
                </a:tc>
                <a:tc>
                  <a:txBody>
                    <a:bodyPr/>
                    <a:lstStyle/>
                    <a:p>
                      <a:pPr algn="ctr"/>
                      <a:r>
                        <a:rPr lang="en-GB" sz="1400" b="1" dirty="0"/>
                        <a:t>1111</a:t>
                      </a:r>
                    </a:p>
                  </a:txBody>
                  <a:tcPr/>
                </a:tc>
                <a:tc>
                  <a:txBody>
                    <a:bodyPr/>
                    <a:lstStyle/>
                    <a:p>
                      <a:pPr algn="ctr"/>
                      <a:r>
                        <a:rPr lang="en-GB" sz="1400" b="1" dirty="0"/>
                        <a:t>17</a:t>
                      </a:r>
                    </a:p>
                  </a:txBody>
                  <a:tcPr/>
                </a:tc>
                <a:tc>
                  <a:txBody>
                    <a:bodyPr/>
                    <a:lstStyle/>
                    <a:p>
                      <a:pPr algn="ctr"/>
                      <a:r>
                        <a:rPr lang="en-GB" sz="1400" b="1" dirty="0"/>
                        <a:t>F</a:t>
                      </a:r>
                    </a:p>
                  </a:txBody>
                  <a:tcPr/>
                </a:tc>
                <a:extLst>
                  <a:ext uri="{0D108BD9-81ED-4DB2-BD59-A6C34878D82A}">
                    <a16:rowId xmlns:a16="http://schemas.microsoft.com/office/drawing/2014/main" val="2340848829"/>
                  </a:ext>
                </a:extLst>
              </a:tr>
            </a:tbl>
          </a:graphicData>
        </a:graphic>
      </p:graphicFrame>
    </p:spTree>
    <p:extLst>
      <p:ext uri="{BB962C8B-B14F-4D97-AF65-F5344CB8AC3E}">
        <p14:creationId xmlns:p14="http://schemas.microsoft.com/office/powerpoint/2010/main" val="28006626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24A7-00DE-46AF-8D09-E6F91C067920}"/>
              </a:ext>
            </a:extLst>
          </p:cNvPr>
          <p:cNvSpPr>
            <a:spLocks noGrp="1"/>
          </p:cNvSpPr>
          <p:nvPr>
            <p:ph type="title"/>
          </p:nvPr>
        </p:nvSpPr>
        <p:spPr/>
        <p:txBody>
          <a:bodyPr/>
          <a:lstStyle/>
          <a:p>
            <a:r>
              <a:rPr lang="en-GB" dirty="0"/>
              <a:t>Example 1 – Decimal to Binary Conversion</a:t>
            </a:r>
          </a:p>
        </p:txBody>
      </p:sp>
      <p:sp>
        <p:nvSpPr>
          <p:cNvPr id="3" name="Content Placeholder 2">
            <a:extLst>
              <a:ext uri="{FF2B5EF4-FFF2-40B4-BE49-F238E27FC236}">
                <a16:creationId xmlns:a16="http://schemas.microsoft.com/office/drawing/2014/main" id="{6A37739C-D36A-4AAA-BBB0-4F389378DA9C}"/>
              </a:ext>
            </a:extLst>
          </p:cNvPr>
          <p:cNvSpPr>
            <a:spLocks noGrp="1"/>
          </p:cNvSpPr>
          <p:nvPr>
            <p:ph idx="1"/>
          </p:nvPr>
        </p:nvSpPr>
        <p:spPr/>
        <p:txBody>
          <a:bodyPr/>
          <a:lstStyle/>
          <a:p>
            <a:pPr marL="0" indent="0">
              <a:buNone/>
            </a:pPr>
            <a:r>
              <a:rPr lang="en-GB" dirty="0"/>
              <a:t>Decimal Input Value = 54</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Binary Output Value = 110110</a:t>
            </a:r>
          </a:p>
        </p:txBody>
      </p:sp>
      <p:graphicFrame>
        <p:nvGraphicFramePr>
          <p:cNvPr id="4" name="Table 5">
            <a:extLst>
              <a:ext uri="{FF2B5EF4-FFF2-40B4-BE49-F238E27FC236}">
                <a16:creationId xmlns:a16="http://schemas.microsoft.com/office/drawing/2014/main" id="{CE876A93-1305-4FA1-AD12-A6F928220291}"/>
              </a:ext>
            </a:extLst>
          </p:cNvPr>
          <p:cNvGraphicFramePr>
            <a:graphicFrameLocks/>
          </p:cNvGraphicFramePr>
          <p:nvPr>
            <p:extLst>
              <p:ext uri="{D42A27DB-BD31-4B8C-83A1-F6EECF244321}">
                <p14:modId xmlns:p14="http://schemas.microsoft.com/office/powerpoint/2010/main" val="680215626"/>
              </p:ext>
            </p:extLst>
          </p:nvPr>
        </p:nvGraphicFramePr>
        <p:xfrm>
          <a:off x="838200" y="2904457"/>
          <a:ext cx="10515600" cy="101092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495318009"/>
                    </a:ext>
                  </a:extLst>
                </a:gridCol>
                <a:gridCol w="1168400">
                  <a:extLst>
                    <a:ext uri="{9D8B030D-6E8A-4147-A177-3AD203B41FA5}">
                      <a16:colId xmlns:a16="http://schemas.microsoft.com/office/drawing/2014/main" val="3510164068"/>
                    </a:ext>
                  </a:extLst>
                </a:gridCol>
                <a:gridCol w="1168400">
                  <a:extLst>
                    <a:ext uri="{9D8B030D-6E8A-4147-A177-3AD203B41FA5}">
                      <a16:colId xmlns:a16="http://schemas.microsoft.com/office/drawing/2014/main" val="4119038802"/>
                    </a:ext>
                  </a:extLst>
                </a:gridCol>
                <a:gridCol w="1168400">
                  <a:extLst>
                    <a:ext uri="{9D8B030D-6E8A-4147-A177-3AD203B41FA5}">
                      <a16:colId xmlns:a16="http://schemas.microsoft.com/office/drawing/2014/main" val="1967672107"/>
                    </a:ext>
                  </a:extLst>
                </a:gridCol>
                <a:gridCol w="1168400">
                  <a:extLst>
                    <a:ext uri="{9D8B030D-6E8A-4147-A177-3AD203B41FA5}">
                      <a16:colId xmlns:a16="http://schemas.microsoft.com/office/drawing/2014/main" val="4224571274"/>
                    </a:ext>
                  </a:extLst>
                </a:gridCol>
                <a:gridCol w="1168400">
                  <a:extLst>
                    <a:ext uri="{9D8B030D-6E8A-4147-A177-3AD203B41FA5}">
                      <a16:colId xmlns:a16="http://schemas.microsoft.com/office/drawing/2014/main" val="935155100"/>
                    </a:ext>
                  </a:extLst>
                </a:gridCol>
                <a:gridCol w="1168400">
                  <a:extLst>
                    <a:ext uri="{9D8B030D-6E8A-4147-A177-3AD203B41FA5}">
                      <a16:colId xmlns:a16="http://schemas.microsoft.com/office/drawing/2014/main" val="2769635716"/>
                    </a:ext>
                  </a:extLst>
                </a:gridCol>
                <a:gridCol w="1168400">
                  <a:extLst>
                    <a:ext uri="{9D8B030D-6E8A-4147-A177-3AD203B41FA5}">
                      <a16:colId xmlns:a16="http://schemas.microsoft.com/office/drawing/2014/main" val="1948338625"/>
                    </a:ext>
                  </a:extLst>
                </a:gridCol>
                <a:gridCol w="1168400">
                  <a:extLst>
                    <a:ext uri="{9D8B030D-6E8A-4147-A177-3AD203B41FA5}">
                      <a16:colId xmlns:a16="http://schemas.microsoft.com/office/drawing/2014/main" val="2349660828"/>
                    </a:ext>
                  </a:extLst>
                </a:gridCol>
              </a:tblGrid>
              <a:tr h="370840">
                <a:tc>
                  <a:txBody>
                    <a:bodyPr/>
                    <a:lstStyle/>
                    <a:p>
                      <a:pPr algn="ctr"/>
                      <a:r>
                        <a:rPr lang="en-GB" dirty="0"/>
                        <a:t>Binary Value</a:t>
                      </a:r>
                    </a:p>
                  </a:txBody>
                  <a:tcPr/>
                </a:tc>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4085051805"/>
                  </a:ext>
                </a:extLst>
              </a:tr>
              <a:tr h="370840">
                <a:tc>
                  <a:txBody>
                    <a:bodyPr/>
                    <a:lstStyle/>
                    <a:p>
                      <a:pPr algn="ctr"/>
                      <a:r>
                        <a:rPr lang="en-GB" dirty="0"/>
                        <a:t>Binary </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3189422995"/>
                  </a:ext>
                </a:extLst>
              </a:tr>
            </a:tbl>
          </a:graphicData>
        </a:graphic>
      </p:graphicFrame>
    </p:spTree>
    <p:extLst>
      <p:ext uri="{BB962C8B-B14F-4D97-AF65-F5344CB8AC3E}">
        <p14:creationId xmlns:p14="http://schemas.microsoft.com/office/powerpoint/2010/main" val="22130440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24A7-00DE-46AF-8D09-E6F91C067920}"/>
              </a:ext>
            </a:extLst>
          </p:cNvPr>
          <p:cNvSpPr>
            <a:spLocks noGrp="1"/>
          </p:cNvSpPr>
          <p:nvPr>
            <p:ph type="title"/>
          </p:nvPr>
        </p:nvSpPr>
        <p:spPr/>
        <p:txBody>
          <a:bodyPr/>
          <a:lstStyle/>
          <a:p>
            <a:r>
              <a:rPr lang="en-GB" dirty="0"/>
              <a:t>Example 2 – Hex to Decimal conversion</a:t>
            </a:r>
          </a:p>
        </p:txBody>
      </p:sp>
      <p:sp>
        <p:nvSpPr>
          <p:cNvPr id="3" name="Content Placeholder 2">
            <a:extLst>
              <a:ext uri="{FF2B5EF4-FFF2-40B4-BE49-F238E27FC236}">
                <a16:creationId xmlns:a16="http://schemas.microsoft.com/office/drawing/2014/main" id="{6A37739C-D36A-4AAA-BBB0-4F389378DA9C}"/>
              </a:ext>
            </a:extLst>
          </p:cNvPr>
          <p:cNvSpPr>
            <a:spLocks noGrp="1"/>
          </p:cNvSpPr>
          <p:nvPr>
            <p:ph idx="1"/>
          </p:nvPr>
        </p:nvSpPr>
        <p:spPr/>
        <p:txBody>
          <a:bodyPr>
            <a:normAutofit lnSpcReduction="10000"/>
          </a:bodyPr>
          <a:lstStyle/>
          <a:p>
            <a:pPr marL="0" indent="0">
              <a:buNone/>
            </a:pPr>
            <a:r>
              <a:rPr lang="en-GB" dirty="0"/>
              <a:t>Hex Input Value = 3C, split values and convert to Binary first</a:t>
            </a:r>
          </a:p>
          <a:p>
            <a:pPr marL="0" indent="0">
              <a:buNone/>
            </a:pPr>
            <a:endParaRPr lang="en-GB" dirty="0"/>
          </a:p>
          <a:p>
            <a:pPr marL="0" indent="0">
              <a:buNone/>
            </a:pPr>
            <a:endParaRPr lang="en-GB" dirty="0"/>
          </a:p>
          <a:p>
            <a:pPr marL="0" indent="0">
              <a:buNone/>
            </a:pPr>
            <a:endParaRPr lang="en-GB" dirty="0"/>
          </a:p>
          <a:p>
            <a:pPr marL="0" indent="0">
              <a:buNone/>
            </a:pPr>
            <a:r>
              <a:rPr lang="en-GB" dirty="0"/>
              <a:t>Binary Output Value = 111100, then enter into Binary table</a:t>
            </a:r>
          </a:p>
          <a:p>
            <a:pPr marL="0" indent="0">
              <a:buNone/>
            </a:pPr>
            <a:endParaRPr lang="en-GB" dirty="0"/>
          </a:p>
          <a:p>
            <a:pPr marL="0" indent="0">
              <a:buNone/>
            </a:pPr>
            <a:endParaRPr lang="en-GB" dirty="0"/>
          </a:p>
          <a:p>
            <a:pPr marL="0" indent="0">
              <a:buNone/>
            </a:pPr>
            <a:endParaRPr lang="en-GB" dirty="0"/>
          </a:p>
          <a:p>
            <a:pPr marL="0" indent="0">
              <a:buNone/>
            </a:pPr>
            <a:r>
              <a:rPr lang="en-GB" dirty="0"/>
              <a:t>Add the Binary Values together (32+16+8+4) = 60 in Decimal</a:t>
            </a:r>
          </a:p>
        </p:txBody>
      </p:sp>
      <p:graphicFrame>
        <p:nvGraphicFramePr>
          <p:cNvPr id="4" name="Table 5">
            <a:extLst>
              <a:ext uri="{FF2B5EF4-FFF2-40B4-BE49-F238E27FC236}">
                <a16:creationId xmlns:a16="http://schemas.microsoft.com/office/drawing/2014/main" id="{CE876A93-1305-4FA1-AD12-A6F928220291}"/>
              </a:ext>
            </a:extLst>
          </p:cNvPr>
          <p:cNvGraphicFramePr>
            <a:graphicFrameLocks/>
          </p:cNvGraphicFramePr>
          <p:nvPr>
            <p:extLst>
              <p:ext uri="{D42A27DB-BD31-4B8C-83A1-F6EECF244321}">
                <p14:modId xmlns:p14="http://schemas.microsoft.com/office/powerpoint/2010/main" val="3978795547"/>
              </p:ext>
            </p:extLst>
          </p:nvPr>
        </p:nvGraphicFramePr>
        <p:xfrm>
          <a:off x="838200" y="4247983"/>
          <a:ext cx="10515600" cy="101092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495318009"/>
                    </a:ext>
                  </a:extLst>
                </a:gridCol>
                <a:gridCol w="1168400">
                  <a:extLst>
                    <a:ext uri="{9D8B030D-6E8A-4147-A177-3AD203B41FA5}">
                      <a16:colId xmlns:a16="http://schemas.microsoft.com/office/drawing/2014/main" val="3510164068"/>
                    </a:ext>
                  </a:extLst>
                </a:gridCol>
                <a:gridCol w="1168400">
                  <a:extLst>
                    <a:ext uri="{9D8B030D-6E8A-4147-A177-3AD203B41FA5}">
                      <a16:colId xmlns:a16="http://schemas.microsoft.com/office/drawing/2014/main" val="4119038802"/>
                    </a:ext>
                  </a:extLst>
                </a:gridCol>
                <a:gridCol w="1168400">
                  <a:extLst>
                    <a:ext uri="{9D8B030D-6E8A-4147-A177-3AD203B41FA5}">
                      <a16:colId xmlns:a16="http://schemas.microsoft.com/office/drawing/2014/main" val="1967672107"/>
                    </a:ext>
                  </a:extLst>
                </a:gridCol>
                <a:gridCol w="1168400">
                  <a:extLst>
                    <a:ext uri="{9D8B030D-6E8A-4147-A177-3AD203B41FA5}">
                      <a16:colId xmlns:a16="http://schemas.microsoft.com/office/drawing/2014/main" val="4224571274"/>
                    </a:ext>
                  </a:extLst>
                </a:gridCol>
                <a:gridCol w="1168400">
                  <a:extLst>
                    <a:ext uri="{9D8B030D-6E8A-4147-A177-3AD203B41FA5}">
                      <a16:colId xmlns:a16="http://schemas.microsoft.com/office/drawing/2014/main" val="935155100"/>
                    </a:ext>
                  </a:extLst>
                </a:gridCol>
                <a:gridCol w="1168400">
                  <a:extLst>
                    <a:ext uri="{9D8B030D-6E8A-4147-A177-3AD203B41FA5}">
                      <a16:colId xmlns:a16="http://schemas.microsoft.com/office/drawing/2014/main" val="2769635716"/>
                    </a:ext>
                  </a:extLst>
                </a:gridCol>
                <a:gridCol w="1168400">
                  <a:extLst>
                    <a:ext uri="{9D8B030D-6E8A-4147-A177-3AD203B41FA5}">
                      <a16:colId xmlns:a16="http://schemas.microsoft.com/office/drawing/2014/main" val="1948338625"/>
                    </a:ext>
                  </a:extLst>
                </a:gridCol>
                <a:gridCol w="1168400">
                  <a:extLst>
                    <a:ext uri="{9D8B030D-6E8A-4147-A177-3AD203B41FA5}">
                      <a16:colId xmlns:a16="http://schemas.microsoft.com/office/drawing/2014/main" val="2349660828"/>
                    </a:ext>
                  </a:extLst>
                </a:gridCol>
              </a:tblGrid>
              <a:tr h="370840">
                <a:tc>
                  <a:txBody>
                    <a:bodyPr/>
                    <a:lstStyle/>
                    <a:p>
                      <a:pPr algn="ctr"/>
                      <a:r>
                        <a:rPr lang="en-GB" dirty="0"/>
                        <a:t>Binary Value</a:t>
                      </a:r>
                    </a:p>
                  </a:txBody>
                  <a:tcPr/>
                </a:tc>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4085051805"/>
                  </a:ext>
                </a:extLst>
              </a:tr>
              <a:tr h="370840">
                <a:tc>
                  <a:txBody>
                    <a:bodyPr/>
                    <a:lstStyle/>
                    <a:p>
                      <a:pPr algn="ctr"/>
                      <a:r>
                        <a:rPr lang="en-GB" dirty="0"/>
                        <a:t>Binary </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3189422995"/>
                  </a:ext>
                </a:extLst>
              </a:tr>
            </a:tbl>
          </a:graphicData>
        </a:graphic>
      </p:graphicFrame>
      <p:graphicFrame>
        <p:nvGraphicFramePr>
          <p:cNvPr id="6" name="Table 6">
            <a:extLst>
              <a:ext uri="{FF2B5EF4-FFF2-40B4-BE49-F238E27FC236}">
                <a16:creationId xmlns:a16="http://schemas.microsoft.com/office/drawing/2014/main" id="{3D7E1F68-E5B9-4BD6-94FA-9C47254908A2}"/>
              </a:ext>
            </a:extLst>
          </p:cNvPr>
          <p:cNvGraphicFramePr>
            <a:graphicFrameLocks noGrp="1"/>
          </p:cNvGraphicFramePr>
          <p:nvPr>
            <p:extLst>
              <p:ext uri="{D42A27DB-BD31-4B8C-83A1-F6EECF244321}">
                <p14:modId xmlns:p14="http://schemas.microsoft.com/office/powerpoint/2010/main" val="2040729542"/>
              </p:ext>
            </p:extLst>
          </p:nvPr>
        </p:nvGraphicFramePr>
        <p:xfrm>
          <a:off x="1558758" y="2402672"/>
          <a:ext cx="3586748" cy="1112520"/>
        </p:xfrm>
        <a:graphic>
          <a:graphicData uri="http://schemas.openxmlformats.org/drawingml/2006/table">
            <a:tbl>
              <a:tblPr firstRow="1" bandRow="1">
                <a:tableStyleId>{5C22544A-7EE6-4342-B048-85BDC9FD1C3A}</a:tableStyleId>
              </a:tblPr>
              <a:tblGrid>
                <a:gridCol w="896687">
                  <a:extLst>
                    <a:ext uri="{9D8B030D-6E8A-4147-A177-3AD203B41FA5}">
                      <a16:colId xmlns:a16="http://schemas.microsoft.com/office/drawing/2014/main" val="3696203867"/>
                    </a:ext>
                  </a:extLst>
                </a:gridCol>
                <a:gridCol w="896687">
                  <a:extLst>
                    <a:ext uri="{9D8B030D-6E8A-4147-A177-3AD203B41FA5}">
                      <a16:colId xmlns:a16="http://schemas.microsoft.com/office/drawing/2014/main" val="3532838327"/>
                    </a:ext>
                  </a:extLst>
                </a:gridCol>
                <a:gridCol w="896687">
                  <a:extLst>
                    <a:ext uri="{9D8B030D-6E8A-4147-A177-3AD203B41FA5}">
                      <a16:colId xmlns:a16="http://schemas.microsoft.com/office/drawing/2014/main" val="1759049866"/>
                    </a:ext>
                  </a:extLst>
                </a:gridCol>
                <a:gridCol w="896687">
                  <a:extLst>
                    <a:ext uri="{9D8B030D-6E8A-4147-A177-3AD203B41FA5}">
                      <a16:colId xmlns:a16="http://schemas.microsoft.com/office/drawing/2014/main" val="2287083940"/>
                    </a:ext>
                  </a:extLst>
                </a:gridCol>
              </a:tblGrid>
              <a:tr h="370840">
                <a:tc gridSpan="4">
                  <a:txBody>
                    <a:bodyPr/>
                    <a:lstStyle/>
                    <a:p>
                      <a:pPr algn="ctr"/>
                      <a:r>
                        <a:rPr lang="en-GB" dirty="0"/>
                        <a:t>3</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531713046"/>
                  </a:ext>
                </a:extLst>
              </a:tr>
              <a:tr h="370840">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679191777"/>
                  </a:ext>
                </a:extLst>
              </a:tr>
              <a:tr h="370840">
                <a:tc>
                  <a:txBody>
                    <a:bodyPr/>
                    <a:lstStyle/>
                    <a:p>
                      <a:pPr algn="ctr"/>
                      <a:endParaRPr lang="en-GB" dirty="0"/>
                    </a:p>
                  </a:txBody>
                  <a:tcPr/>
                </a:tc>
                <a:tc>
                  <a:txBody>
                    <a:bodyPr/>
                    <a:lstStyle/>
                    <a:p>
                      <a:pPr algn="ctr"/>
                      <a:endParaRPr lang="en-GB" dirty="0"/>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515322526"/>
                  </a:ext>
                </a:extLst>
              </a:tr>
            </a:tbl>
          </a:graphicData>
        </a:graphic>
      </p:graphicFrame>
      <p:graphicFrame>
        <p:nvGraphicFramePr>
          <p:cNvPr id="11" name="Table 11">
            <a:extLst>
              <a:ext uri="{FF2B5EF4-FFF2-40B4-BE49-F238E27FC236}">
                <a16:creationId xmlns:a16="http://schemas.microsoft.com/office/drawing/2014/main" id="{D90A9135-4930-47B4-88F7-BA257F020F6D}"/>
              </a:ext>
            </a:extLst>
          </p:cNvPr>
          <p:cNvGraphicFramePr>
            <a:graphicFrameLocks noGrp="1"/>
          </p:cNvGraphicFramePr>
          <p:nvPr>
            <p:extLst>
              <p:ext uri="{D42A27DB-BD31-4B8C-83A1-F6EECF244321}">
                <p14:modId xmlns:p14="http://schemas.microsoft.com/office/powerpoint/2010/main" val="1203635827"/>
              </p:ext>
            </p:extLst>
          </p:nvPr>
        </p:nvGraphicFramePr>
        <p:xfrm>
          <a:off x="5701631" y="2402672"/>
          <a:ext cx="3586748" cy="1112520"/>
        </p:xfrm>
        <a:graphic>
          <a:graphicData uri="http://schemas.openxmlformats.org/drawingml/2006/table">
            <a:tbl>
              <a:tblPr firstRow="1" bandRow="1">
                <a:tableStyleId>{5C22544A-7EE6-4342-B048-85BDC9FD1C3A}</a:tableStyleId>
              </a:tblPr>
              <a:tblGrid>
                <a:gridCol w="896687">
                  <a:extLst>
                    <a:ext uri="{9D8B030D-6E8A-4147-A177-3AD203B41FA5}">
                      <a16:colId xmlns:a16="http://schemas.microsoft.com/office/drawing/2014/main" val="319182697"/>
                    </a:ext>
                  </a:extLst>
                </a:gridCol>
                <a:gridCol w="896687">
                  <a:extLst>
                    <a:ext uri="{9D8B030D-6E8A-4147-A177-3AD203B41FA5}">
                      <a16:colId xmlns:a16="http://schemas.microsoft.com/office/drawing/2014/main" val="826204311"/>
                    </a:ext>
                  </a:extLst>
                </a:gridCol>
                <a:gridCol w="896687">
                  <a:extLst>
                    <a:ext uri="{9D8B030D-6E8A-4147-A177-3AD203B41FA5}">
                      <a16:colId xmlns:a16="http://schemas.microsoft.com/office/drawing/2014/main" val="2280269006"/>
                    </a:ext>
                  </a:extLst>
                </a:gridCol>
                <a:gridCol w="896687">
                  <a:extLst>
                    <a:ext uri="{9D8B030D-6E8A-4147-A177-3AD203B41FA5}">
                      <a16:colId xmlns:a16="http://schemas.microsoft.com/office/drawing/2014/main" val="1037848620"/>
                    </a:ext>
                  </a:extLst>
                </a:gridCol>
              </a:tblGrid>
              <a:tr h="370840">
                <a:tc gridSpan="4">
                  <a:txBody>
                    <a:bodyPr/>
                    <a:lstStyle/>
                    <a:p>
                      <a:pPr algn="ctr"/>
                      <a:r>
                        <a:rPr lang="en-GB" dirty="0"/>
                        <a:t>C</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43333512"/>
                  </a:ext>
                </a:extLst>
              </a:tr>
              <a:tr h="370840">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682097486"/>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1238864529"/>
                  </a:ext>
                </a:extLst>
              </a:tr>
            </a:tbl>
          </a:graphicData>
        </a:graphic>
      </p:graphicFrame>
    </p:spTree>
    <p:extLst>
      <p:ext uri="{BB962C8B-B14F-4D97-AF65-F5344CB8AC3E}">
        <p14:creationId xmlns:p14="http://schemas.microsoft.com/office/powerpoint/2010/main" val="37124607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Curved Left 13">
            <a:extLst>
              <a:ext uri="{FF2B5EF4-FFF2-40B4-BE49-F238E27FC236}">
                <a16:creationId xmlns:a16="http://schemas.microsoft.com/office/drawing/2014/main" id="{1017BA55-FA2E-4EC6-8AED-B0DFECFBE6D1}"/>
              </a:ext>
            </a:extLst>
          </p:cNvPr>
          <p:cNvSpPr/>
          <p:nvPr/>
        </p:nvSpPr>
        <p:spPr>
          <a:xfrm>
            <a:off x="9907220" y="3023184"/>
            <a:ext cx="337399" cy="62101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E05724A7-00DE-46AF-8D09-E6F91C067920}"/>
              </a:ext>
            </a:extLst>
          </p:cNvPr>
          <p:cNvSpPr>
            <a:spLocks noGrp="1"/>
          </p:cNvSpPr>
          <p:nvPr>
            <p:ph type="title"/>
          </p:nvPr>
        </p:nvSpPr>
        <p:spPr/>
        <p:txBody>
          <a:bodyPr/>
          <a:lstStyle/>
          <a:p>
            <a:r>
              <a:rPr lang="en-GB" dirty="0"/>
              <a:t>Example 3 - Octal to Decimal Conversion</a:t>
            </a:r>
          </a:p>
        </p:txBody>
      </p:sp>
      <p:sp>
        <p:nvSpPr>
          <p:cNvPr id="3" name="Content Placeholder 2">
            <a:extLst>
              <a:ext uri="{FF2B5EF4-FFF2-40B4-BE49-F238E27FC236}">
                <a16:creationId xmlns:a16="http://schemas.microsoft.com/office/drawing/2014/main" id="{6A37739C-D36A-4AAA-BBB0-4F389378DA9C}"/>
              </a:ext>
            </a:extLst>
          </p:cNvPr>
          <p:cNvSpPr>
            <a:spLocks noGrp="1"/>
          </p:cNvSpPr>
          <p:nvPr>
            <p:ph idx="1"/>
          </p:nvPr>
        </p:nvSpPr>
        <p:spPr/>
        <p:txBody>
          <a:bodyPr>
            <a:normAutofit/>
          </a:bodyPr>
          <a:lstStyle/>
          <a:p>
            <a:pPr marL="0" indent="0">
              <a:buNone/>
            </a:pPr>
            <a:r>
              <a:rPr lang="en-GB" dirty="0"/>
              <a:t>Octal Input Value = 370</a:t>
            </a:r>
          </a:p>
          <a:p>
            <a:pPr marL="0" indent="0">
              <a:buNone/>
            </a:pPr>
            <a:r>
              <a:rPr lang="en-GB" dirty="0"/>
              <a:t>						3 x 8    +  7 x 8  + 0 x 8</a:t>
            </a:r>
          </a:p>
          <a:p>
            <a:pPr marL="0" indent="0">
              <a:buNone/>
            </a:pPr>
            <a:r>
              <a:rPr lang="en-GB" dirty="0"/>
              <a:t>					=	3 x 64  +  56      + 0</a:t>
            </a:r>
          </a:p>
          <a:p>
            <a:pPr marL="0" indent="0">
              <a:buNone/>
            </a:pPr>
            <a:r>
              <a:rPr lang="en-GB" dirty="0"/>
              <a:t>						192      +  56      + 0</a:t>
            </a:r>
          </a:p>
          <a:p>
            <a:pPr marL="0" indent="0">
              <a:buNone/>
            </a:pPr>
            <a:endParaRPr lang="en-GB" dirty="0"/>
          </a:p>
          <a:p>
            <a:pPr marL="0" indent="0">
              <a:buNone/>
            </a:pPr>
            <a:r>
              <a:rPr lang="en-GB" dirty="0"/>
              <a:t>Add the values together (192+56+0) = 248 in Decimal</a:t>
            </a:r>
          </a:p>
        </p:txBody>
      </p:sp>
      <p:graphicFrame>
        <p:nvGraphicFramePr>
          <p:cNvPr id="5" name="Table 6">
            <a:extLst>
              <a:ext uri="{FF2B5EF4-FFF2-40B4-BE49-F238E27FC236}">
                <a16:creationId xmlns:a16="http://schemas.microsoft.com/office/drawing/2014/main" id="{659C2635-D641-4E1F-9DD3-41A4D1B611B5}"/>
              </a:ext>
            </a:extLst>
          </p:cNvPr>
          <p:cNvGraphicFramePr>
            <a:graphicFrameLocks noGrp="1"/>
          </p:cNvGraphicFramePr>
          <p:nvPr>
            <p:extLst>
              <p:ext uri="{D42A27DB-BD31-4B8C-83A1-F6EECF244321}">
                <p14:modId xmlns:p14="http://schemas.microsoft.com/office/powerpoint/2010/main" val="1934124454"/>
              </p:ext>
            </p:extLst>
          </p:nvPr>
        </p:nvGraphicFramePr>
        <p:xfrm>
          <a:off x="995356" y="2379572"/>
          <a:ext cx="3845588" cy="1172703"/>
        </p:xfrm>
        <a:graphic>
          <a:graphicData uri="http://schemas.openxmlformats.org/drawingml/2006/table">
            <a:tbl>
              <a:tblPr firstRow="1" bandRow="1">
                <a:tableStyleId>{5C22544A-7EE6-4342-B048-85BDC9FD1C3A}</a:tableStyleId>
              </a:tblPr>
              <a:tblGrid>
                <a:gridCol w="961397">
                  <a:extLst>
                    <a:ext uri="{9D8B030D-6E8A-4147-A177-3AD203B41FA5}">
                      <a16:colId xmlns:a16="http://schemas.microsoft.com/office/drawing/2014/main" val="450761610"/>
                    </a:ext>
                  </a:extLst>
                </a:gridCol>
                <a:gridCol w="961397">
                  <a:extLst>
                    <a:ext uri="{9D8B030D-6E8A-4147-A177-3AD203B41FA5}">
                      <a16:colId xmlns:a16="http://schemas.microsoft.com/office/drawing/2014/main" val="315322116"/>
                    </a:ext>
                  </a:extLst>
                </a:gridCol>
                <a:gridCol w="961397">
                  <a:extLst>
                    <a:ext uri="{9D8B030D-6E8A-4147-A177-3AD203B41FA5}">
                      <a16:colId xmlns:a16="http://schemas.microsoft.com/office/drawing/2014/main" val="2429454857"/>
                    </a:ext>
                  </a:extLst>
                </a:gridCol>
                <a:gridCol w="961397">
                  <a:extLst>
                    <a:ext uri="{9D8B030D-6E8A-4147-A177-3AD203B41FA5}">
                      <a16:colId xmlns:a16="http://schemas.microsoft.com/office/drawing/2014/main" val="2484828464"/>
                    </a:ext>
                  </a:extLst>
                </a:gridCol>
              </a:tblGrid>
              <a:tr h="390901">
                <a:tc>
                  <a:txBody>
                    <a:bodyPr/>
                    <a:lstStyle/>
                    <a:p>
                      <a:pPr algn="ctr"/>
                      <a:endParaRPr lang="en-GB" dirty="0"/>
                    </a:p>
                  </a:txBody>
                  <a:tcPr/>
                </a:tc>
                <a:tc>
                  <a:txBody>
                    <a:bodyPr/>
                    <a:lstStyle/>
                    <a:p>
                      <a:pPr algn="ctr"/>
                      <a:r>
                        <a:rPr lang="en-GB" dirty="0"/>
                        <a:t>3</a:t>
                      </a:r>
                    </a:p>
                  </a:txBody>
                  <a:tcPr/>
                </a:tc>
                <a:tc>
                  <a:txBody>
                    <a:bodyPr/>
                    <a:lstStyle/>
                    <a:p>
                      <a:pPr algn="ctr"/>
                      <a:r>
                        <a:rPr lang="en-GB" dirty="0"/>
                        <a:t>7</a:t>
                      </a:r>
                    </a:p>
                  </a:txBody>
                  <a:tcPr/>
                </a:tc>
                <a:tc>
                  <a:txBody>
                    <a:bodyPr/>
                    <a:lstStyle/>
                    <a:p>
                      <a:pPr algn="ctr"/>
                      <a:r>
                        <a:rPr lang="en-GB" dirty="0"/>
                        <a:t>0</a:t>
                      </a:r>
                    </a:p>
                  </a:txBody>
                  <a:tcPr/>
                </a:tc>
                <a:extLst>
                  <a:ext uri="{0D108BD9-81ED-4DB2-BD59-A6C34878D82A}">
                    <a16:rowId xmlns:a16="http://schemas.microsoft.com/office/drawing/2014/main" val="332889018"/>
                  </a:ext>
                </a:extLst>
              </a:tr>
              <a:tr h="390901">
                <a:tc>
                  <a:txBody>
                    <a:bodyPr/>
                    <a:lstStyle/>
                    <a:p>
                      <a:pPr algn="ctr"/>
                      <a:r>
                        <a:rPr lang="en-GB" sz="1600" dirty="0"/>
                        <a:t>Oct</a:t>
                      </a:r>
                    </a:p>
                  </a:txBody>
                  <a:tcPr/>
                </a:tc>
                <a:tc>
                  <a:txBody>
                    <a:bodyPr/>
                    <a:lstStyle/>
                    <a:p>
                      <a:pPr algn="ctr"/>
                      <a:r>
                        <a:rPr lang="en-GB" dirty="0"/>
                        <a:t>8</a:t>
                      </a:r>
                    </a:p>
                  </a:txBody>
                  <a:tcPr/>
                </a:tc>
                <a:tc>
                  <a:txBody>
                    <a:bodyPr/>
                    <a:lstStyle/>
                    <a:p>
                      <a:pPr algn="ctr"/>
                      <a:r>
                        <a:rPr lang="en-GB" dirty="0"/>
                        <a:t>8</a:t>
                      </a:r>
                    </a:p>
                  </a:txBody>
                  <a:tcPr/>
                </a:tc>
                <a:tc>
                  <a:txBody>
                    <a:bodyPr/>
                    <a:lstStyle/>
                    <a:p>
                      <a:pPr algn="ctr"/>
                      <a:r>
                        <a:rPr lang="en-GB" dirty="0"/>
                        <a:t>8</a:t>
                      </a:r>
                    </a:p>
                  </a:txBody>
                  <a:tcPr/>
                </a:tc>
                <a:extLst>
                  <a:ext uri="{0D108BD9-81ED-4DB2-BD59-A6C34878D82A}">
                    <a16:rowId xmlns:a16="http://schemas.microsoft.com/office/drawing/2014/main" val="851461398"/>
                  </a:ext>
                </a:extLst>
              </a:tr>
              <a:tr h="390901">
                <a:tc>
                  <a:txBody>
                    <a:bodyPr/>
                    <a:lstStyle/>
                    <a:p>
                      <a:pPr algn="ctr"/>
                      <a:r>
                        <a:rPr lang="en-GB" sz="1600" dirty="0"/>
                        <a:t>Power of</a:t>
                      </a:r>
                    </a:p>
                  </a:txBody>
                  <a:tcPr/>
                </a:tc>
                <a:tc>
                  <a:txBody>
                    <a:bodyPr/>
                    <a:lstStyle/>
                    <a:p>
                      <a:pPr algn="ctr"/>
                      <a:r>
                        <a:rPr lang="en-GB" dirty="0"/>
                        <a:t>2</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1243825114"/>
                  </a:ext>
                </a:extLst>
              </a:tr>
            </a:tbl>
          </a:graphicData>
        </a:graphic>
      </p:graphicFrame>
      <p:sp>
        <p:nvSpPr>
          <p:cNvPr id="8" name="TextBox 7">
            <a:extLst>
              <a:ext uri="{FF2B5EF4-FFF2-40B4-BE49-F238E27FC236}">
                <a16:creationId xmlns:a16="http://schemas.microsoft.com/office/drawing/2014/main" id="{BBE31359-2DA3-4075-BE24-DC816F0AEE12}"/>
              </a:ext>
            </a:extLst>
          </p:cNvPr>
          <p:cNvSpPr txBox="1"/>
          <p:nvPr/>
        </p:nvSpPr>
        <p:spPr>
          <a:xfrm>
            <a:off x="7034035" y="2178424"/>
            <a:ext cx="4369072" cy="307777"/>
          </a:xfrm>
          <a:prstGeom prst="rect">
            <a:avLst/>
          </a:prstGeom>
          <a:noFill/>
        </p:spPr>
        <p:txBody>
          <a:bodyPr wrap="square" rtlCol="0">
            <a:spAutoFit/>
          </a:bodyPr>
          <a:lstStyle/>
          <a:p>
            <a:r>
              <a:rPr lang="en-GB" sz="1400" dirty="0"/>
              <a:t>2                               1                          0</a:t>
            </a:r>
          </a:p>
        </p:txBody>
      </p:sp>
      <p:sp>
        <p:nvSpPr>
          <p:cNvPr id="13" name="Arrow: Curved Left 12">
            <a:extLst>
              <a:ext uri="{FF2B5EF4-FFF2-40B4-BE49-F238E27FC236}">
                <a16:creationId xmlns:a16="http://schemas.microsoft.com/office/drawing/2014/main" id="{1A18F669-15FB-4F82-AA46-1D7BDCE2E65E}"/>
              </a:ext>
            </a:extLst>
          </p:cNvPr>
          <p:cNvSpPr/>
          <p:nvPr/>
        </p:nvSpPr>
        <p:spPr>
          <a:xfrm>
            <a:off x="9867288" y="2528495"/>
            <a:ext cx="337399" cy="6210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330169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BB38-DBD0-4C38-8D70-C049782060B9}"/>
              </a:ext>
            </a:extLst>
          </p:cNvPr>
          <p:cNvSpPr>
            <a:spLocks noGrp="1"/>
          </p:cNvSpPr>
          <p:nvPr>
            <p:ph type="title"/>
          </p:nvPr>
        </p:nvSpPr>
        <p:spPr/>
        <p:txBody>
          <a:bodyPr/>
          <a:lstStyle/>
          <a:p>
            <a:r>
              <a:rPr lang="en-GB" dirty="0"/>
              <a:t>Example 4 – Decimal to Hex Conversion</a:t>
            </a:r>
          </a:p>
        </p:txBody>
      </p:sp>
      <p:sp>
        <p:nvSpPr>
          <p:cNvPr id="3" name="Content Placeholder 2">
            <a:extLst>
              <a:ext uri="{FF2B5EF4-FFF2-40B4-BE49-F238E27FC236}">
                <a16:creationId xmlns:a16="http://schemas.microsoft.com/office/drawing/2014/main" id="{91CD969E-C14F-4023-BFD2-F0291FD8717F}"/>
              </a:ext>
            </a:extLst>
          </p:cNvPr>
          <p:cNvSpPr>
            <a:spLocks noGrp="1"/>
          </p:cNvSpPr>
          <p:nvPr>
            <p:ph idx="1"/>
          </p:nvPr>
        </p:nvSpPr>
        <p:spPr>
          <a:xfrm>
            <a:off x="838200" y="1825625"/>
            <a:ext cx="5061284" cy="4351338"/>
          </a:xfrm>
        </p:spPr>
        <p:txBody>
          <a:bodyPr>
            <a:normAutofit/>
          </a:bodyPr>
          <a:lstStyle/>
          <a:p>
            <a:pPr marL="0" indent="0">
              <a:buNone/>
            </a:pPr>
            <a:r>
              <a:rPr lang="en-GB" sz="2000" dirty="0"/>
              <a:t>Decimal Input Value = 7562</a:t>
            </a:r>
          </a:p>
          <a:p>
            <a:pPr marL="0" indent="0">
              <a:buNone/>
            </a:pPr>
            <a:r>
              <a:rPr lang="en-GB" sz="2000" b="1" dirty="0"/>
              <a:t>Note: </a:t>
            </a:r>
            <a:r>
              <a:rPr lang="en-GB" sz="2000" dirty="0"/>
              <a:t>Can</a:t>
            </a:r>
            <a:r>
              <a:rPr lang="en-GB" sz="2000" b="1" dirty="0"/>
              <a:t> </a:t>
            </a:r>
            <a:r>
              <a:rPr lang="en-GB" sz="2000" dirty="0"/>
              <a:t>also shown as 7562</a:t>
            </a:r>
          </a:p>
          <a:p>
            <a:pPr marL="0" indent="0">
              <a:buNone/>
            </a:pPr>
            <a:endParaRPr lang="en-GB" sz="2000" dirty="0"/>
          </a:p>
          <a:p>
            <a:pPr marL="0" indent="0">
              <a:buNone/>
            </a:pPr>
            <a:r>
              <a:rPr lang="en-GB" sz="2000" dirty="0"/>
              <a:t>Conversion Steps:</a:t>
            </a:r>
          </a:p>
          <a:p>
            <a:r>
              <a:rPr lang="en-GB" sz="2000" dirty="0"/>
              <a:t>Divide Decimal input value by 16</a:t>
            </a:r>
          </a:p>
          <a:p>
            <a:r>
              <a:rPr lang="en-GB" sz="2000" dirty="0"/>
              <a:t>Get the Integer quotient for the next iteration </a:t>
            </a:r>
          </a:p>
          <a:p>
            <a:pPr marL="0" indent="0">
              <a:buNone/>
            </a:pPr>
            <a:r>
              <a:rPr lang="en-GB" sz="2000" b="1" dirty="0"/>
              <a:t>Note: </a:t>
            </a:r>
            <a:r>
              <a:rPr lang="en-GB" sz="2000" dirty="0"/>
              <a:t>Term “quotient” means result</a:t>
            </a:r>
          </a:p>
          <a:p>
            <a:r>
              <a:rPr lang="en-GB" sz="2000" dirty="0"/>
              <a:t>Get the Decimal remainder for the Hex digit</a:t>
            </a:r>
          </a:p>
          <a:p>
            <a:r>
              <a:rPr lang="en-GB" sz="2000" dirty="0"/>
              <a:t>Repeat the steps until the quotient = 0 </a:t>
            </a:r>
          </a:p>
        </p:txBody>
      </p:sp>
      <p:graphicFrame>
        <p:nvGraphicFramePr>
          <p:cNvPr id="5" name="Table 5">
            <a:extLst>
              <a:ext uri="{FF2B5EF4-FFF2-40B4-BE49-F238E27FC236}">
                <a16:creationId xmlns:a16="http://schemas.microsoft.com/office/drawing/2014/main" id="{536F3246-C3EB-4DDF-906A-B38B087BEC24}"/>
              </a:ext>
            </a:extLst>
          </p:cNvPr>
          <p:cNvGraphicFramePr>
            <a:graphicFrameLocks noGrp="1"/>
          </p:cNvGraphicFramePr>
          <p:nvPr>
            <p:extLst>
              <p:ext uri="{D42A27DB-BD31-4B8C-83A1-F6EECF244321}">
                <p14:modId xmlns:p14="http://schemas.microsoft.com/office/powerpoint/2010/main" val="4032932733"/>
              </p:ext>
            </p:extLst>
          </p:nvPr>
        </p:nvGraphicFramePr>
        <p:xfrm>
          <a:off x="5713661" y="2355959"/>
          <a:ext cx="6229686" cy="2401490"/>
        </p:xfrm>
        <a:graphic>
          <a:graphicData uri="http://schemas.openxmlformats.org/drawingml/2006/table">
            <a:tbl>
              <a:tblPr firstRow="1" bandRow="1">
                <a:tableStyleId>{5C22544A-7EE6-4342-B048-85BDC9FD1C3A}</a:tableStyleId>
              </a:tblPr>
              <a:tblGrid>
                <a:gridCol w="1038281">
                  <a:extLst>
                    <a:ext uri="{9D8B030D-6E8A-4147-A177-3AD203B41FA5}">
                      <a16:colId xmlns:a16="http://schemas.microsoft.com/office/drawing/2014/main" val="140558137"/>
                    </a:ext>
                  </a:extLst>
                </a:gridCol>
                <a:gridCol w="1038281">
                  <a:extLst>
                    <a:ext uri="{9D8B030D-6E8A-4147-A177-3AD203B41FA5}">
                      <a16:colId xmlns:a16="http://schemas.microsoft.com/office/drawing/2014/main" val="1037443818"/>
                    </a:ext>
                  </a:extLst>
                </a:gridCol>
                <a:gridCol w="1038281">
                  <a:extLst>
                    <a:ext uri="{9D8B030D-6E8A-4147-A177-3AD203B41FA5}">
                      <a16:colId xmlns:a16="http://schemas.microsoft.com/office/drawing/2014/main" val="3329915101"/>
                    </a:ext>
                  </a:extLst>
                </a:gridCol>
                <a:gridCol w="1038281">
                  <a:extLst>
                    <a:ext uri="{9D8B030D-6E8A-4147-A177-3AD203B41FA5}">
                      <a16:colId xmlns:a16="http://schemas.microsoft.com/office/drawing/2014/main" val="4121064734"/>
                    </a:ext>
                  </a:extLst>
                </a:gridCol>
                <a:gridCol w="1038281">
                  <a:extLst>
                    <a:ext uri="{9D8B030D-6E8A-4147-A177-3AD203B41FA5}">
                      <a16:colId xmlns:a16="http://schemas.microsoft.com/office/drawing/2014/main" val="1926620294"/>
                    </a:ext>
                  </a:extLst>
                </a:gridCol>
                <a:gridCol w="1038281">
                  <a:extLst>
                    <a:ext uri="{9D8B030D-6E8A-4147-A177-3AD203B41FA5}">
                      <a16:colId xmlns:a16="http://schemas.microsoft.com/office/drawing/2014/main" val="2597176103"/>
                    </a:ext>
                  </a:extLst>
                </a:gridCol>
              </a:tblGrid>
              <a:tr h="480298">
                <a:tc>
                  <a:txBody>
                    <a:bodyPr/>
                    <a:lstStyle/>
                    <a:p>
                      <a:pPr algn="ctr"/>
                      <a:r>
                        <a:rPr lang="en-GB" sz="1200" dirty="0"/>
                        <a:t>Division by 16</a:t>
                      </a:r>
                    </a:p>
                  </a:txBody>
                  <a:tcPr/>
                </a:tc>
                <a:tc>
                  <a:txBody>
                    <a:bodyPr/>
                    <a:lstStyle/>
                    <a:p>
                      <a:pPr algn="ctr"/>
                      <a:r>
                        <a:rPr lang="en-GB" sz="1200" dirty="0"/>
                        <a:t>Quotient (Integer)</a:t>
                      </a:r>
                    </a:p>
                  </a:txBody>
                  <a:tcPr/>
                </a:tc>
                <a:tc>
                  <a:txBody>
                    <a:bodyPr/>
                    <a:lstStyle/>
                    <a:p>
                      <a:pPr algn="ctr"/>
                      <a:r>
                        <a:rPr lang="en-GB" sz="1200" dirty="0"/>
                        <a:t>Remainder (Calculation)</a:t>
                      </a:r>
                    </a:p>
                  </a:txBody>
                  <a:tcPr/>
                </a:tc>
                <a:tc>
                  <a:txBody>
                    <a:bodyPr/>
                    <a:lstStyle/>
                    <a:p>
                      <a:pPr algn="ctr"/>
                      <a:r>
                        <a:rPr lang="en-GB" sz="1200" dirty="0"/>
                        <a:t>Remainder (Decimal)</a:t>
                      </a:r>
                    </a:p>
                  </a:txBody>
                  <a:tcPr/>
                </a:tc>
                <a:tc>
                  <a:txBody>
                    <a:bodyPr/>
                    <a:lstStyle/>
                    <a:p>
                      <a:pPr algn="ctr"/>
                      <a:r>
                        <a:rPr lang="en-GB" sz="1200" dirty="0"/>
                        <a:t>Remainder (Hex)</a:t>
                      </a:r>
                    </a:p>
                  </a:txBody>
                  <a:tcPr/>
                </a:tc>
                <a:tc>
                  <a:txBody>
                    <a:bodyPr/>
                    <a:lstStyle/>
                    <a:p>
                      <a:pPr algn="ctr"/>
                      <a:r>
                        <a:rPr lang="en-GB" sz="1200" dirty="0"/>
                        <a:t>Digit #</a:t>
                      </a:r>
                    </a:p>
                  </a:txBody>
                  <a:tcPr/>
                </a:tc>
                <a:extLst>
                  <a:ext uri="{0D108BD9-81ED-4DB2-BD59-A6C34878D82A}">
                    <a16:rowId xmlns:a16="http://schemas.microsoft.com/office/drawing/2014/main" val="2453307023"/>
                  </a:ext>
                </a:extLst>
              </a:tr>
              <a:tr h="480298">
                <a:tc>
                  <a:txBody>
                    <a:bodyPr/>
                    <a:lstStyle/>
                    <a:p>
                      <a:pPr algn="ctr"/>
                      <a:r>
                        <a:rPr lang="en-GB" sz="1200" dirty="0"/>
                        <a:t>7562 / 16</a:t>
                      </a:r>
                    </a:p>
                  </a:txBody>
                  <a:tcPr/>
                </a:tc>
                <a:tc>
                  <a:txBody>
                    <a:bodyPr/>
                    <a:lstStyle/>
                    <a:p>
                      <a:pPr algn="ctr"/>
                      <a:r>
                        <a:rPr lang="en-GB" sz="1200" dirty="0"/>
                        <a:t>472</a:t>
                      </a:r>
                    </a:p>
                  </a:txBody>
                  <a:tcPr/>
                </a:tc>
                <a:tc>
                  <a:txBody>
                    <a:bodyPr/>
                    <a:lstStyle/>
                    <a:p>
                      <a:pPr algn="ctr"/>
                      <a:r>
                        <a:rPr lang="en-GB" sz="1200" dirty="0"/>
                        <a:t>0.625 x 16</a:t>
                      </a:r>
                    </a:p>
                  </a:txBody>
                  <a:tcPr/>
                </a:tc>
                <a:tc>
                  <a:txBody>
                    <a:bodyPr/>
                    <a:lstStyle/>
                    <a:p>
                      <a:pPr algn="ctr"/>
                      <a:r>
                        <a:rPr lang="en-GB" sz="1200" dirty="0"/>
                        <a:t>10</a:t>
                      </a:r>
                    </a:p>
                  </a:txBody>
                  <a:tcPr/>
                </a:tc>
                <a:tc>
                  <a:txBody>
                    <a:bodyPr/>
                    <a:lstStyle/>
                    <a:p>
                      <a:pPr algn="ctr"/>
                      <a:r>
                        <a:rPr lang="en-GB" sz="1200" dirty="0">
                          <a:highlight>
                            <a:srgbClr val="FFFF00"/>
                          </a:highlight>
                        </a:rPr>
                        <a:t>A</a:t>
                      </a:r>
                    </a:p>
                  </a:txBody>
                  <a:tcPr/>
                </a:tc>
                <a:tc>
                  <a:txBody>
                    <a:bodyPr/>
                    <a:lstStyle/>
                    <a:p>
                      <a:pPr algn="ctr"/>
                      <a:r>
                        <a:rPr lang="en-GB" sz="1200" dirty="0"/>
                        <a:t>0</a:t>
                      </a:r>
                    </a:p>
                  </a:txBody>
                  <a:tcPr/>
                </a:tc>
                <a:extLst>
                  <a:ext uri="{0D108BD9-81ED-4DB2-BD59-A6C34878D82A}">
                    <a16:rowId xmlns:a16="http://schemas.microsoft.com/office/drawing/2014/main" val="1162694756"/>
                  </a:ext>
                </a:extLst>
              </a:tr>
              <a:tr h="480298">
                <a:tc>
                  <a:txBody>
                    <a:bodyPr/>
                    <a:lstStyle/>
                    <a:p>
                      <a:pPr algn="ctr"/>
                      <a:r>
                        <a:rPr lang="en-GB" sz="1200" dirty="0"/>
                        <a:t>472 / 16</a:t>
                      </a:r>
                    </a:p>
                  </a:txBody>
                  <a:tcPr/>
                </a:tc>
                <a:tc>
                  <a:txBody>
                    <a:bodyPr/>
                    <a:lstStyle/>
                    <a:p>
                      <a:pPr algn="ctr"/>
                      <a:r>
                        <a:rPr lang="en-GB" sz="1200" dirty="0"/>
                        <a:t>29</a:t>
                      </a:r>
                    </a:p>
                  </a:txBody>
                  <a:tcPr/>
                </a:tc>
                <a:tc>
                  <a:txBody>
                    <a:bodyPr/>
                    <a:lstStyle/>
                    <a:p>
                      <a:pPr algn="ctr"/>
                      <a:r>
                        <a:rPr lang="en-GB" sz="1200" dirty="0"/>
                        <a:t>0.5 x 16</a:t>
                      </a:r>
                    </a:p>
                  </a:txBody>
                  <a:tcPr/>
                </a:tc>
                <a:tc>
                  <a:txBody>
                    <a:bodyPr/>
                    <a:lstStyle/>
                    <a:p>
                      <a:pPr algn="ctr"/>
                      <a:r>
                        <a:rPr lang="en-GB" sz="1200" dirty="0"/>
                        <a:t>8</a:t>
                      </a:r>
                    </a:p>
                  </a:txBody>
                  <a:tcPr/>
                </a:tc>
                <a:tc>
                  <a:txBody>
                    <a:bodyPr/>
                    <a:lstStyle/>
                    <a:p>
                      <a:pPr algn="ctr"/>
                      <a:r>
                        <a:rPr lang="en-GB" sz="1200" dirty="0">
                          <a:highlight>
                            <a:srgbClr val="FFFF00"/>
                          </a:highlight>
                        </a:rPr>
                        <a:t>8</a:t>
                      </a:r>
                    </a:p>
                  </a:txBody>
                  <a:tcPr/>
                </a:tc>
                <a:tc>
                  <a:txBody>
                    <a:bodyPr/>
                    <a:lstStyle/>
                    <a:p>
                      <a:pPr algn="ctr"/>
                      <a:r>
                        <a:rPr lang="en-GB" sz="1200" dirty="0"/>
                        <a:t>1</a:t>
                      </a:r>
                    </a:p>
                  </a:txBody>
                  <a:tcPr/>
                </a:tc>
                <a:extLst>
                  <a:ext uri="{0D108BD9-81ED-4DB2-BD59-A6C34878D82A}">
                    <a16:rowId xmlns:a16="http://schemas.microsoft.com/office/drawing/2014/main" val="2577987882"/>
                  </a:ext>
                </a:extLst>
              </a:tr>
              <a:tr h="480298">
                <a:tc>
                  <a:txBody>
                    <a:bodyPr/>
                    <a:lstStyle/>
                    <a:p>
                      <a:pPr algn="ctr"/>
                      <a:r>
                        <a:rPr lang="en-GB" sz="1200" dirty="0"/>
                        <a:t>29 / 16</a:t>
                      </a:r>
                    </a:p>
                  </a:txBody>
                  <a:tcPr/>
                </a:tc>
                <a:tc>
                  <a:txBody>
                    <a:bodyPr/>
                    <a:lstStyle/>
                    <a:p>
                      <a:pPr algn="ctr"/>
                      <a:r>
                        <a:rPr lang="en-GB" sz="1200" dirty="0"/>
                        <a:t>1</a:t>
                      </a:r>
                    </a:p>
                  </a:txBody>
                  <a:tcPr/>
                </a:tc>
                <a:tc>
                  <a:txBody>
                    <a:bodyPr/>
                    <a:lstStyle/>
                    <a:p>
                      <a:pPr algn="ctr"/>
                      <a:r>
                        <a:rPr lang="en-GB" sz="1200" dirty="0"/>
                        <a:t>0.8125 x 16</a:t>
                      </a:r>
                    </a:p>
                  </a:txBody>
                  <a:tcPr/>
                </a:tc>
                <a:tc>
                  <a:txBody>
                    <a:bodyPr/>
                    <a:lstStyle/>
                    <a:p>
                      <a:pPr algn="ctr"/>
                      <a:r>
                        <a:rPr lang="en-GB" sz="1200" dirty="0"/>
                        <a:t>13</a:t>
                      </a:r>
                    </a:p>
                  </a:txBody>
                  <a:tcPr/>
                </a:tc>
                <a:tc>
                  <a:txBody>
                    <a:bodyPr/>
                    <a:lstStyle/>
                    <a:p>
                      <a:pPr algn="ctr"/>
                      <a:r>
                        <a:rPr lang="en-GB" sz="1200" dirty="0">
                          <a:highlight>
                            <a:srgbClr val="FFFF00"/>
                          </a:highlight>
                        </a:rPr>
                        <a:t>D</a:t>
                      </a:r>
                    </a:p>
                  </a:txBody>
                  <a:tcPr/>
                </a:tc>
                <a:tc>
                  <a:txBody>
                    <a:bodyPr/>
                    <a:lstStyle/>
                    <a:p>
                      <a:pPr algn="ctr"/>
                      <a:r>
                        <a:rPr lang="en-GB" sz="1200" dirty="0"/>
                        <a:t>2</a:t>
                      </a:r>
                    </a:p>
                  </a:txBody>
                  <a:tcPr/>
                </a:tc>
                <a:extLst>
                  <a:ext uri="{0D108BD9-81ED-4DB2-BD59-A6C34878D82A}">
                    <a16:rowId xmlns:a16="http://schemas.microsoft.com/office/drawing/2014/main" val="4020811740"/>
                  </a:ext>
                </a:extLst>
              </a:tr>
              <a:tr h="480298">
                <a:tc>
                  <a:txBody>
                    <a:bodyPr/>
                    <a:lstStyle/>
                    <a:p>
                      <a:pPr algn="ctr"/>
                      <a:r>
                        <a:rPr lang="en-GB" sz="1200" dirty="0"/>
                        <a:t>1 / 16</a:t>
                      </a:r>
                    </a:p>
                  </a:txBody>
                  <a:tcPr/>
                </a:tc>
                <a:tc>
                  <a:txBody>
                    <a:bodyPr/>
                    <a:lstStyle/>
                    <a:p>
                      <a:pPr algn="ctr"/>
                      <a:r>
                        <a:rPr lang="en-GB" sz="1200" dirty="0"/>
                        <a:t>0</a:t>
                      </a:r>
                    </a:p>
                  </a:txBody>
                  <a:tcPr/>
                </a:tc>
                <a:tc>
                  <a:txBody>
                    <a:bodyPr/>
                    <a:lstStyle/>
                    <a:p>
                      <a:pPr algn="ctr"/>
                      <a:r>
                        <a:rPr lang="en-GB" sz="1200" dirty="0"/>
                        <a:t>0.0625 x 16</a:t>
                      </a:r>
                    </a:p>
                  </a:txBody>
                  <a:tcPr/>
                </a:tc>
                <a:tc>
                  <a:txBody>
                    <a:bodyPr/>
                    <a:lstStyle/>
                    <a:p>
                      <a:pPr algn="ctr"/>
                      <a:r>
                        <a:rPr lang="en-GB" sz="1200" dirty="0"/>
                        <a:t>1</a:t>
                      </a:r>
                    </a:p>
                  </a:txBody>
                  <a:tcPr/>
                </a:tc>
                <a:tc>
                  <a:txBody>
                    <a:bodyPr/>
                    <a:lstStyle/>
                    <a:p>
                      <a:pPr algn="ctr"/>
                      <a:r>
                        <a:rPr lang="en-GB" sz="1200" dirty="0">
                          <a:highlight>
                            <a:srgbClr val="FFFF00"/>
                          </a:highlight>
                        </a:rPr>
                        <a:t>1</a:t>
                      </a:r>
                    </a:p>
                  </a:txBody>
                  <a:tcPr/>
                </a:tc>
                <a:tc>
                  <a:txBody>
                    <a:bodyPr/>
                    <a:lstStyle/>
                    <a:p>
                      <a:pPr algn="ctr"/>
                      <a:r>
                        <a:rPr lang="en-GB" sz="1200" dirty="0"/>
                        <a:t>3</a:t>
                      </a:r>
                    </a:p>
                  </a:txBody>
                  <a:tcPr/>
                </a:tc>
                <a:extLst>
                  <a:ext uri="{0D108BD9-81ED-4DB2-BD59-A6C34878D82A}">
                    <a16:rowId xmlns:a16="http://schemas.microsoft.com/office/drawing/2014/main" val="1067909703"/>
                  </a:ext>
                </a:extLst>
              </a:tr>
            </a:tbl>
          </a:graphicData>
        </a:graphic>
      </p:graphicFrame>
      <p:sp>
        <p:nvSpPr>
          <p:cNvPr id="6" name="TextBox 5">
            <a:extLst>
              <a:ext uri="{FF2B5EF4-FFF2-40B4-BE49-F238E27FC236}">
                <a16:creationId xmlns:a16="http://schemas.microsoft.com/office/drawing/2014/main" id="{EDB55F7B-A82C-4FC3-9CDC-542FBCCAA31C}"/>
              </a:ext>
            </a:extLst>
          </p:cNvPr>
          <p:cNvSpPr txBox="1"/>
          <p:nvPr/>
        </p:nvSpPr>
        <p:spPr>
          <a:xfrm>
            <a:off x="3926306" y="2323875"/>
            <a:ext cx="367408" cy="307777"/>
          </a:xfrm>
          <a:prstGeom prst="rect">
            <a:avLst/>
          </a:prstGeom>
          <a:noFill/>
        </p:spPr>
        <p:txBody>
          <a:bodyPr wrap="none" rtlCol="0">
            <a:spAutoFit/>
          </a:bodyPr>
          <a:lstStyle/>
          <a:p>
            <a:r>
              <a:rPr lang="en-GB" sz="1400" dirty="0"/>
              <a:t>10</a:t>
            </a:r>
          </a:p>
        </p:txBody>
      </p:sp>
      <p:sp>
        <p:nvSpPr>
          <p:cNvPr id="8" name="TextBox 7">
            <a:extLst>
              <a:ext uri="{FF2B5EF4-FFF2-40B4-BE49-F238E27FC236}">
                <a16:creationId xmlns:a16="http://schemas.microsoft.com/office/drawing/2014/main" id="{BC0C8A6C-D6BE-429C-B1B3-6D7EE3643917}"/>
              </a:ext>
            </a:extLst>
          </p:cNvPr>
          <p:cNvSpPr txBox="1"/>
          <p:nvPr/>
        </p:nvSpPr>
        <p:spPr>
          <a:xfrm>
            <a:off x="6892847" y="5097874"/>
            <a:ext cx="4130874" cy="369332"/>
          </a:xfrm>
          <a:prstGeom prst="rect">
            <a:avLst/>
          </a:prstGeom>
          <a:noFill/>
        </p:spPr>
        <p:txBody>
          <a:bodyPr wrap="none" rtlCol="0">
            <a:spAutoFit/>
          </a:bodyPr>
          <a:lstStyle/>
          <a:p>
            <a:r>
              <a:rPr lang="en-GB" dirty="0"/>
              <a:t>Therefore 7562    (Decimal) is 1D8A   (Hex)</a:t>
            </a:r>
          </a:p>
        </p:txBody>
      </p:sp>
      <p:sp>
        <p:nvSpPr>
          <p:cNvPr id="9" name="TextBox 8">
            <a:extLst>
              <a:ext uri="{FF2B5EF4-FFF2-40B4-BE49-F238E27FC236}">
                <a16:creationId xmlns:a16="http://schemas.microsoft.com/office/drawing/2014/main" id="{FA6591C0-7E21-4C46-BFBB-5F4B6F0B5D4F}"/>
              </a:ext>
            </a:extLst>
          </p:cNvPr>
          <p:cNvSpPr txBox="1"/>
          <p:nvPr/>
        </p:nvSpPr>
        <p:spPr>
          <a:xfrm>
            <a:off x="8305800" y="5225650"/>
            <a:ext cx="2273379" cy="307777"/>
          </a:xfrm>
          <a:prstGeom prst="rect">
            <a:avLst/>
          </a:prstGeom>
          <a:noFill/>
        </p:spPr>
        <p:txBody>
          <a:bodyPr wrap="none" rtlCol="0">
            <a:spAutoFit/>
          </a:bodyPr>
          <a:lstStyle/>
          <a:p>
            <a:r>
              <a:rPr lang="en-GB" sz="1400" dirty="0"/>
              <a:t>10                                          16</a:t>
            </a:r>
          </a:p>
        </p:txBody>
      </p:sp>
    </p:spTree>
    <p:extLst>
      <p:ext uri="{BB962C8B-B14F-4D97-AF65-F5344CB8AC3E}">
        <p14:creationId xmlns:p14="http://schemas.microsoft.com/office/powerpoint/2010/main" val="23021510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Ensure you are familiar in converting numbers to and from Decimal, Binary, Hex &amp; Oct</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32603836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06B4-55CF-4F5D-B72C-BC7C97597E3E}"/>
              </a:ext>
            </a:extLst>
          </p:cNvPr>
          <p:cNvSpPr>
            <a:spLocks noGrp="1"/>
          </p:cNvSpPr>
          <p:nvPr>
            <p:ph type="title"/>
          </p:nvPr>
        </p:nvSpPr>
        <p:spPr/>
        <p:txBody>
          <a:bodyPr/>
          <a:lstStyle/>
          <a:p>
            <a:r>
              <a:rPr lang="en-GB" dirty="0"/>
              <a:t>Combinations and Permutations</a:t>
            </a:r>
          </a:p>
        </p:txBody>
      </p:sp>
      <p:pic>
        <p:nvPicPr>
          <p:cNvPr id="11" name="Content Placeholder 10" descr="A picture containing sitting, table, white, man&#10;&#10;Description automatically generated">
            <a:extLst>
              <a:ext uri="{FF2B5EF4-FFF2-40B4-BE49-F238E27FC236}">
                <a16:creationId xmlns:a16="http://schemas.microsoft.com/office/drawing/2014/main" id="{8FE1C078-26D0-4808-BEAF-D6A16089A2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31532" y="1225550"/>
            <a:ext cx="3439399" cy="4935538"/>
          </a:xfrm>
        </p:spPr>
      </p:pic>
      <p:sp>
        <p:nvSpPr>
          <p:cNvPr id="12" name="TextBox 11">
            <a:extLst>
              <a:ext uri="{FF2B5EF4-FFF2-40B4-BE49-F238E27FC236}">
                <a16:creationId xmlns:a16="http://schemas.microsoft.com/office/drawing/2014/main" id="{394A56E4-E8F4-4C27-A9F3-AC9FBD3F24CB}"/>
              </a:ext>
            </a:extLst>
          </p:cNvPr>
          <p:cNvSpPr txBox="1"/>
          <p:nvPr/>
        </p:nvSpPr>
        <p:spPr>
          <a:xfrm>
            <a:off x="740546" y="1540490"/>
            <a:ext cx="7552568" cy="3385542"/>
          </a:xfrm>
          <a:prstGeom prst="rect">
            <a:avLst/>
          </a:prstGeom>
          <a:noFill/>
          <a:scene3d>
            <a:camera prst="orthographicFront"/>
            <a:lightRig rig="threePt" dir="t"/>
          </a:scene3d>
          <a:sp3d>
            <a:bevelT/>
          </a:sp3d>
        </p:spPr>
        <p:txBody>
          <a:bodyPr wrap="square" rtlCol="0">
            <a:spAutoFit/>
          </a:bodyPr>
          <a:lstStyle/>
          <a:p>
            <a:r>
              <a:rPr lang="en-GB" sz="2800" dirty="0">
                <a:latin typeface="Arial" panose="020B0604020202020204" pitchFamily="34" charset="0"/>
                <a:cs typeface="Arial" panose="020B0604020202020204" pitchFamily="34" charset="0"/>
              </a:rPr>
              <a:t>We use the term “combination</a:t>
            </a:r>
            <a:r>
              <a:rPr lang="en-GB" sz="2800" b="1" dirty="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 loosely, and usually in the wrong way</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We say things like, “Hey, what’s your locker combination?” but what we really ought to be sayings is “Hey, what’s your locker </a:t>
            </a:r>
            <a:r>
              <a:rPr lang="en-GB" sz="2800" b="1" dirty="0">
                <a:latin typeface="Arial" panose="020B0604020202020204" pitchFamily="34" charset="0"/>
                <a:cs typeface="Arial" panose="020B0604020202020204" pitchFamily="34" charset="0"/>
              </a:rPr>
              <a:t>permutation</a:t>
            </a:r>
            <a:r>
              <a:rPr lang="en-GB" sz="2800" dirty="0">
                <a:latin typeface="Arial" panose="020B0604020202020204" pitchFamily="34" charset="0"/>
                <a:cs typeface="Arial" panose="020B0604020202020204" pitchFamily="34" charset="0"/>
              </a:rPr>
              <a:t>?”</a:t>
            </a:r>
          </a:p>
          <a:p>
            <a:endParaRPr lang="en-GB" dirty="0"/>
          </a:p>
        </p:txBody>
      </p:sp>
      <p:sp>
        <p:nvSpPr>
          <p:cNvPr id="13" name="TextBox 12">
            <a:extLst>
              <a:ext uri="{FF2B5EF4-FFF2-40B4-BE49-F238E27FC236}">
                <a16:creationId xmlns:a16="http://schemas.microsoft.com/office/drawing/2014/main" id="{9093D04B-1C73-43FA-8449-C0B0C2933639}"/>
              </a:ext>
            </a:extLst>
          </p:cNvPr>
          <p:cNvSpPr txBox="1"/>
          <p:nvPr/>
        </p:nvSpPr>
        <p:spPr>
          <a:xfrm>
            <a:off x="762000" y="5057775"/>
            <a:ext cx="75311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The difference between combinations and permutations is ordering</a:t>
            </a:r>
          </a:p>
          <a:p>
            <a:endParaRPr lang="en-GB" dirty="0"/>
          </a:p>
          <a:p>
            <a:r>
              <a:rPr lang="en-GB" dirty="0"/>
              <a:t>With permutations we care about the order of the elements, whereas with combinations we don’t.</a:t>
            </a:r>
          </a:p>
        </p:txBody>
      </p:sp>
    </p:spTree>
    <p:extLst>
      <p:ext uri="{BB962C8B-B14F-4D97-AF65-F5344CB8AC3E}">
        <p14:creationId xmlns:p14="http://schemas.microsoft.com/office/powerpoint/2010/main" val="28165647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Combinations</a:t>
            </a:r>
          </a:p>
        </p:txBody>
      </p:sp>
      <p:sp>
        <p:nvSpPr>
          <p:cNvPr id="3" name="Content Placeholder 2"/>
          <p:cNvSpPr>
            <a:spLocks noGrp="1"/>
          </p:cNvSpPr>
          <p:nvPr>
            <p:ph idx="1"/>
          </p:nvPr>
        </p:nvSpPr>
        <p:spPr/>
        <p:txBody>
          <a:bodyPr>
            <a:normAutofit/>
          </a:bodyPr>
          <a:lstStyle/>
          <a:p>
            <a:pPr marL="0" indent="0">
              <a:buNone/>
            </a:pPr>
            <a:r>
              <a:rPr lang="en-GB" sz="3600" dirty="0"/>
              <a:t>Order of items does not matter</a:t>
            </a:r>
          </a:p>
          <a:p>
            <a:pPr marL="0" indent="0">
              <a:buNone/>
            </a:pPr>
            <a:endParaRPr lang="en-GB" sz="3600" dirty="0"/>
          </a:p>
          <a:p>
            <a:pPr marL="0" indent="0">
              <a:buNone/>
            </a:pPr>
            <a:r>
              <a:rPr lang="en-GB" sz="3600" dirty="0"/>
              <a:t>Two types:</a:t>
            </a:r>
          </a:p>
          <a:p>
            <a:pPr marL="457200" lvl="1" indent="0">
              <a:buNone/>
            </a:pPr>
            <a:r>
              <a:rPr lang="en-GB" sz="3600" dirty="0"/>
              <a:t>With repetition (3,5,1,8,5)</a:t>
            </a:r>
          </a:p>
          <a:p>
            <a:pPr marL="457200" lvl="1" indent="0">
              <a:buNone/>
            </a:pPr>
            <a:r>
              <a:rPr lang="en-GB" sz="3600" dirty="0"/>
              <a:t>Without repetition (5,6,9,1,4,8)</a:t>
            </a:r>
          </a:p>
        </p:txBody>
      </p:sp>
    </p:spTree>
    <p:extLst>
      <p:ext uri="{BB962C8B-B14F-4D97-AF65-F5344CB8AC3E}">
        <p14:creationId xmlns:p14="http://schemas.microsoft.com/office/powerpoint/2010/main" val="39761916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Permutations</a:t>
            </a:r>
          </a:p>
        </p:txBody>
      </p:sp>
      <p:sp>
        <p:nvSpPr>
          <p:cNvPr id="3" name="Content Placeholder 2"/>
          <p:cNvSpPr>
            <a:spLocks noGrp="1"/>
          </p:cNvSpPr>
          <p:nvPr>
            <p:ph idx="1"/>
          </p:nvPr>
        </p:nvSpPr>
        <p:spPr/>
        <p:txBody>
          <a:bodyPr/>
          <a:lstStyle/>
          <a:p>
            <a:pPr marL="0" indent="0">
              <a:buNone/>
            </a:pPr>
            <a:r>
              <a:rPr lang="en-GB" sz="3600" dirty="0"/>
              <a:t>An ordered set of things or numbers</a:t>
            </a:r>
          </a:p>
          <a:p>
            <a:pPr marL="0" indent="0">
              <a:buNone/>
            </a:pPr>
            <a:r>
              <a:rPr lang="en-GB" sz="3600" dirty="0"/>
              <a:t>An ordered combination</a:t>
            </a:r>
          </a:p>
          <a:p>
            <a:pPr marL="0" indent="0">
              <a:buNone/>
            </a:pPr>
            <a:endParaRPr lang="en-GB" sz="3600" dirty="0"/>
          </a:p>
          <a:p>
            <a:pPr marL="0" indent="0">
              <a:buNone/>
            </a:pPr>
            <a:r>
              <a:rPr lang="en-GB" sz="3600" dirty="0"/>
              <a:t>Two types:</a:t>
            </a:r>
          </a:p>
          <a:p>
            <a:pPr marL="457200" lvl="1" indent="0">
              <a:buNone/>
            </a:pPr>
            <a:r>
              <a:rPr lang="en-GB" sz="3600" dirty="0"/>
              <a:t>With repetition (2,2,2)</a:t>
            </a:r>
          </a:p>
          <a:p>
            <a:pPr marL="457200" lvl="1" indent="0">
              <a:buNone/>
            </a:pPr>
            <a:r>
              <a:rPr lang="en-GB" sz="3600" dirty="0"/>
              <a:t>Without repetition (2,4,6)</a:t>
            </a:r>
          </a:p>
          <a:p>
            <a:pPr lvl="1"/>
            <a:endParaRPr lang="en-GB" dirty="0"/>
          </a:p>
        </p:txBody>
      </p:sp>
    </p:spTree>
    <p:extLst>
      <p:ext uri="{BB962C8B-B14F-4D97-AF65-F5344CB8AC3E}">
        <p14:creationId xmlns:p14="http://schemas.microsoft.com/office/powerpoint/2010/main" val="36428562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A866-EAEA-4E68-A37D-6186618203AC}"/>
              </a:ext>
            </a:extLst>
          </p:cNvPr>
          <p:cNvSpPr>
            <a:spLocks noGrp="1"/>
          </p:cNvSpPr>
          <p:nvPr>
            <p:ph type="title"/>
          </p:nvPr>
        </p:nvSpPr>
        <p:spPr/>
        <p:txBody>
          <a:bodyPr/>
          <a:lstStyle/>
          <a:p>
            <a:r>
              <a:rPr lang="en-GB" dirty="0"/>
              <a:t>With Repetition</a:t>
            </a:r>
          </a:p>
        </p:txBody>
      </p:sp>
      <p:sp>
        <p:nvSpPr>
          <p:cNvPr id="3" name="Content Placeholder 2">
            <a:extLst>
              <a:ext uri="{FF2B5EF4-FFF2-40B4-BE49-F238E27FC236}">
                <a16:creationId xmlns:a16="http://schemas.microsoft.com/office/drawing/2014/main" id="{9696876A-8AF0-4B83-A3CC-A59557C130E6}"/>
              </a:ext>
            </a:extLst>
          </p:cNvPr>
          <p:cNvSpPr>
            <a:spLocks noGrp="1"/>
          </p:cNvSpPr>
          <p:nvPr>
            <p:ph idx="1"/>
          </p:nvPr>
        </p:nvSpPr>
        <p:spPr>
          <a:xfrm>
            <a:off x="312821" y="1402080"/>
            <a:ext cx="11590421" cy="5455920"/>
          </a:xfrm>
        </p:spPr>
        <p:txBody>
          <a:bodyPr>
            <a:noAutofit/>
          </a:bodyPr>
          <a:lstStyle/>
          <a:p>
            <a:pPr marL="0" indent="0">
              <a:buNone/>
            </a:pPr>
            <a:r>
              <a:rPr lang="en-GB" sz="2600" dirty="0">
                <a:latin typeface="Segoe UI" panose="020B0502040204020203" pitchFamily="34" charset="0"/>
                <a:cs typeface="Segoe UI" panose="020B0502040204020203" pitchFamily="34" charset="0"/>
              </a:rPr>
              <a:t>Easiest to calculate</a:t>
            </a:r>
          </a:p>
          <a:p>
            <a:pPr marL="0" indent="0">
              <a:buNone/>
            </a:pPr>
            <a:r>
              <a:rPr lang="en-GB" sz="2600" dirty="0">
                <a:latin typeface="Segoe UI" panose="020B0502040204020203" pitchFamily="34" charset="0"/>
                <a:cs typeface="Segoe UI" panose="020B0502040204020203" pitchFamily="34" charset="0"/>
              </a:rPr>
              <a:t>When a thing has </a:t>
            </a:r>
            <a:r>
              <a:rPr lang="en-GB" sz="2600" i="1" dirty="0">
                <a:latin typeface="Segoe UI" panose="020B0502040204020203" pitchFamily="34" charset="0"/>
                <a:cs typeface="Segoe UI" panose="020B0502040204020203" pitchFamily="34" charset="0"/>
              </a:rPr>
              <a:t>n</a:t>
            </a:r>
            <a:r>
              <a:rPr lang="en-GB" sz="2600" dirty="0">
                <a:latin typeface="Segoe UI" panose="020B0502040204020203" pitchFamily="34" charset="0"/>
                <a:cs typeface="Segoe UI" panose="020B0502040204020203" pitchFamily="34" charset="0"/>
              </a:rPr>
              <a:t> different types ... we have </a:t>
            </a:r>
            <a:r>
              <a:rPr lang="en-GB" sz="2600" i="1" dirty="0">
                <a:latin typeface="Segoe UI" panose="020B0502040204020203" pitchFamily="34" charset="0"/>
                <a:cs typeface="Segoe UI" panose="020B0502040204020203" pitchFamily="34" charset="0"/>
              </a:rPr>
              <a:t>n</a:t>
            </a:r>
            <a:r>
              <a:rPr lang="en-GB" sz="2600" dirty="0">
                <a:latin typeface="Segoe UI" panose="020B0502040204020203" pitchFamily="34" charset="0"/>
                <a:cs typeface="Segoe UI" panose="020B0502040204020203" pitchFamily="34" charset="0"/>
              </a:rPr>
              <a:t> choices each time!</a:t>
            </a:r>
          </a:p>
          <a:p>
            <a:pPr marL="0" indent="0">
              <a:buNone/>
            </a:pPr>
            <a:r>
              <a:rPr lang="en-GB" sz="2600" dirty="0">
                <a:latin typeface="Segoe UI" panose="020B0502040204020203" pitchFamily="34" charset="0"/>
                <a:cs typeface="Segoe UI" panose="020B0502040204020203" pitchFamily="34" charset="0"/>
              </a:rPr>
              <a:t>For example: choosing </a:t>
            </a:r>
            <a:r>
              <a:rPr lang="en-GB" sz="2600" i="1" dirty="0">
                <a:latin typeface="Segoe UI" panose="020B0502040204020203" pitchFamily="34" charset="0"/>
                <a:cs typeface="Segoe UI" panose="020B0502040204020203" pitchFamily="34" charset="0"/>
              </a:rPr>
              <a:t>3</a:t>
            </a:r>
            <a:r>
              <a:rPr lang="en-GB" sz="2600" dirty="0">
                <a:latin typeface="Segoe UI" panose="020B0502040204020203" pitchFamily="34" charset="0"/>
                <a:cs typeface="Segoe UI" panose="020B0502040204020203" pitchFamily="34" charset="0"/>
              </a:rPr>
              <a:t> of those things, the permutations are:</a:t>
            </a:r>
          </a:p>
          <a:p>
            <a:pPr marL="457200" lvl="1" indent="0">
              <a:buNone/>
            </a:pPr>
            <a:r>
              <a:rPr lang="en-GB" sz="2600" b="1" dirty="0">
                <a:latin typeface="Segoe UI" panose="020B0502040204020203" pitchFamily="34" charset="0"/>
                <a:cs typeface="Segoe UI" panose="020B0502040204020203" pitchFamily="34" charset="0"/>
              </a:rPr>
              <a:t>n × n × n</a:t>
            </a:r>
            <a:r>
              <a:rPr lang="en-GB" sz="2600" b="1" i="1" dirty="0">
                <a:latin typeface="Segoe UI" panose="020B0502040204020203" pitchFamily="34" charset="0"/>
                <a:cs typeface="Segoe UI" panose="020B0502040204020203" pitchFamily="34" charset="0"/>
              </a:rPr>
              <a:t> </a:t>
            </a:r>
            <a:br>
              <a:rPr lang="en-GB" sz="2600" b="1" i="1" dirty="0">
                <a:latin typeface="Segoe UI" panose="020B0502040204020203" pitchFamily="34" charset="0"/>
                <a:cs typeface="Segoe UI" panose="020B0502040204020203" pitchFamily="34" charset="0"/>
              </a:rPr>
            </a:br>
            <a:r>
              <a:rPr lang="en-GB" sz="2600" b="1" i="1" dirty="0">
                <a:latin typeface="Segoe UI" panose="020B0502040204020203" pitchFamily="34" charset="0"/>
                <a:cs typeface="Segoe UI" panose="020B0502040204020203" pitchFamily="34" charset="0"/>
              </a:rPr>
              <a:t>(n multiplied 3 times)</a:t>
            </a:r>
            <a:endParaRPr lang="en-GB" sz="2600" b="1" dirty="0">
              <a:latin typeface="Segoe UI" panose="020B0502040204020203" pitchFamily="34" charset="0"/>
              <a:cs typeface="Segoe UI" panose="020B0502040204020203" pitchFamily="34" charset="0"/>
            </a:endParaRPr>
          </a:p>
          <a:p>
            <a:pPr marL="0" indent="0">
              <a:buNone/>
            </a:pPr>
            <a:r>
              <a:rPr lang="en-GB" sz="2600" dirty="0">
                <a:latin typeface="Segoe UI" panose="020B0502040204020203" pitchFamily="34" charset="0"/>
                <a:cs typeface="Segoe UI" panose="020B0502040204020203" pitchFamily="34" charset="0"/>
              </a:rPr>
              <a:t>More generally: choosing </a:t>
            </a:r>
            <a:r>
              <a:rPr lang="en-GB" sz="2600" i="1" dirty="0">
                <a:latin typeface="Segoe UI" panose="020B0502040204020203" pitchFamily="34" charset="0"/>
                <a:cs typeface="Segoe UI" panose="020B0502040204020203" pitchFamily="34" charset="0"/>
              </a:rPr>
              <a:t>r</a:t>
            </a:r>
            <a:r>
              <a:rPr lang="en-GB" sz="2600" dirty="0">
                <a:latin typeface="Segoe UI" panose="020B0502040204020203" pitchFamily="34" charset="0"/>
                <a:cs typeface="Segoe UI" panose="020B0502040204020203" pitchFamily="34" charset="0"/>
              </a:rPr>
              <a:t> of something that has </a:t>
            </a:r>
            <a:r>
              <a:rPr lang="en-GB" sz="2600" i="1" dirty="0">
                <a:latin typeface="Segoe UI" panose="020B0502040204020203" pitchFamily="34" charset="0"/>
                <a:cs typeface="Segoe UI" panose="020B0502040204020203" pitchFamily="34" charset="0"/>
              </a:rPr>
              <a:t>n</a:t>
            </a:r>
            <a:r>
              <a:rPr lang="en-GB" sz="2600" dirty="0">
                <a:latin typeface="Segoe UI" panose="020B0502040204020203" pitchFamily="34" charset="0"/>
                <a:cs typeface="Segoe UI" panose="020B0502040204020203" pitchFamily="34" charset="0"/>
              </a:rPr>
              <a:t> different types, the permutations are:</a:t>
            </a:r>
          </a:p>
          <a:p>
            <a:pPr marL="457200" lvl="1" indent="0">
              <a:buNone/>
            </a:pPr>
            <a:r>
              <a:rPr lang="en-GB" sz="2600" b="1" dirty="0">
                <a:latin typeface="Segoe UI" panose="020B0502040204020203" pitchFamily="34" charset="0"/>
                <a:cs typeface="Segoe UI" panose="020B0502040204020203" pitchFamily="34" charset="0"/>
              </a:rPr>
              <a:t>n × n × ...</a:t>
            </a:r>
            <a:r>
              <a:rPr lang="en-GB" sz="2600" b="1" i="1" dirty="0">
                <a:latin typeface="Segoe UI" panose="020B0502040204020203" pitchFamily="34" charset="0"/>
                <a:cs typeface="Segoe UI" panose="020B0502040204020203" pitchFamily="34" charset="0"/>
              </a:rPr>
              <a:t> (r times)</a:t>
            </a:r>
            <a:endParaRPr lang="en-GB" sz="2600" b="1" dirty="0">
              <a:latin typeface="Segoe UI" panose="020B0502040204020203" pitchFamily="34" charset="0"/>
              <a:cs typeface="Segoe UI" panose="020B0502040204020203" pitchFamily="34" charset="0"/>
            </a:endParaRPr>
          </a:p>
          <a:p>
            <a:pPr marL="0" indent="0">
              <a:buNone/>
            </a:pPr>
            <a:r>
              <a:rPr lang="en-GB" sz="2600" dirty="0">
                <a:latin typeface="Segoe UI" panose="020B0502040204020203" pitchFamily="34" charset="0"/>
                <a:cs typeface="Segoe UI" panose="020B0502040204020203" pitchFamily="34" charset="0"/>
              </a:rPr>
              <a:t>(In other words, there are n possibilities for the first choice, THEN there are n possibilities for the second choice, and so on, multiplying each time.)</a:t>
            </a:r>
          </a:p>
          <a:p>
            <a:pPr marL="0" indent="0">
              <a:buNone/>
            </a:pPr>
            <a:r>
              <a:rPr lang="en-GB" sz="2600" dirty="0">
                <a:latin typeface="Segoe UI" panose="020B0502040204020203" pitchFamily="34" charset="0"/>
                <a:cs typeface="Segoe UI" panose="020B0502040204020203" pitchFamily="34" charset="0"/>
              </a:rPr>
              <a:t>Which is easier to write down using an exponent of r:</a:t>
            </a:r>
          </a:p>
          <a:p>
            <a:pPr marL="457200" lvl="1" indent="0">
              <a:buNone/>
            </a:pPr>
            <a:r>
              <a:rPr lang="en-GB" sz="2600" b="1" dirty="0">
                <a:latin typeface="Segoe UI" panose="020B0502040204020203" pitchFamily="34" charset="0"/>
                <a:cs typeface="Segoe UI" panose="020B0502040204020203" pitchFamily="34" charset="0"/>
              </a:rPr>
              <a:t>n × n × ... (r times) = n</a:t>
            </a:r>
            <a:r>
              <a:rPr lang="en-GB" sz="2600" b="1" baseline="30000" dirty="0">
                <a:latin typeface="Segoe UI" panose="020B0502040204020203" pitchFamily="34" charset="0"/>
                <a:cs typeface="Segoe UI" panose="020B0502040204020203" pitchFamily="34" charset="0"/>
              </a:rPr>
              <a:t>r</a:t>
            </a:r>
            <a:endParaRPr lang="en-GB" sz="2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8167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lnSpcReduction="10000"/>
          </a:bodyPr>
          <a:lstStyle/>
          <a:p>
            <a:r>
              <a:rPr lang="en-GB" dirty="0"/>
              <a:t>What does mathematics have to do with cryptography?</a:t>
            </a:r>
          </a:p>
          <a:p>
            <a:endParaRPr lang="en-GB" dirty="0"/>
          </a:p>
          <a:p>
            <a:r>
              <a:rPr lang="en-GB" dirty="0"/>
              <a:t>Well apart from the philosophical argument that mathematics underpins everything in life, there are practical reasons for the mathematics</a:t>
            </a:r>
          </a:p>
          <a:p>
            <a:endParaRPr lang="en-GB" dirty="0"/>
          </a:p>
          <a:p>
            <a:r>
              <a:rPr lang="en-US" dirty="0"/>
              <a:t>Applying our problems to computers, what actually is a computer? It’s a device that takes an input, performs some logical operations, and gives an output. The actual processing is done by binary switches. Everything in a computer is logical. That is mathematics. </a:t>
            </a:r>
            <a:endParaRPr lang="en-GB" dirty="0"/>
          </a:p>
        </p:txBody>
      </p:sp>
    </p:spTree>
    <p:extLst>
      <p:ext uri="{BB962C8B-B14F-4D97-AF65-F5344CB8AC3E}">
        <p14:creationId xmlns:p14="http://schemas.microsoft.com/office/powerpoint/2010/main" val="9054048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FDE0-2177-41FC-BC36-83C3A461FA29}"/>
              </a:ext>
            </a:extLst>
          </p:cNvPr>
          <p:cNvSpPr>
            <a:spLocks noGrp="1"/>
          </p:cNvSpPr>
          <p:nvPr>
            <p:ph type="title"/>
          </p:nvPr>
        </p:nvSpPr>
        <p:spPr/>
        <p:txBody>
          <a:bodyPr/>
          <a:lstStyle/>
          <a:p>
            <a:r>
              <a:rPr lang="en-GB" dirty="0"/>
              <a:t>Formula</a:t>
            </a:r>
          </a:p>
        </p:txBody>
      </p:sp>
      <p:sp>
        <p:nvSpPr>
          <p:cNvPr id="3" name="Content Placeholder 2">
            <a:extLst>
              <a:ext uri="{FF2B5EF4-FFF2-40B4-BE49-F238E27FC236}">
                <a16:creationId xmlns:a16="http://schemas.microsoft.com/office/drawing/2014/main" id="{3FAED4E7-6CA2-4207-B56D-0F6F71C52D12}"/>
              </a:ext>
            </a:extLst>
          </p:cNvPr>
          <p:cNvSpPr>
            <a:spLocks noGrp="1"/>
          </p:cNvSpPr>
          <p:nvPr>
            <p:ph idx="1"/>
          </p:nvPr>
        </p:nvSpPr>
        <p:spPr/>
        <p:txBody>
          <a:bodyPr>
            <a:normAutofit lnSpcReduction="10000"/>
          </a:bodyPr>
          <a:lstStyle/>
          <a:p>
            <a:pPr marL="0" indent="0">
              <a:buNone/>
            </a:pPr>
            <a:r>
              <a:rPr lang="en-GB" sz="5400" dirty="0"/>
              <a:t>So, the formula is simply:</a:t>
            </a:r>
          </a:p>
          <a:p>
            <a:pPr marL="457200" lvl="1" indent="0">
              <a:buNone/>
            </a:pPr>
            <a:endParaRPr lang="en-GB" sz="5400" dirty="0"/>
          </a:p>
          <a:p>
            <a:pPr marL="457200" lvl="1" indent="0">
              <a:buNone/>
            </a:pPr>
            <a:r>
              <a:rPr lang="en-GB" sz="5400" dirty="0"/>
              <a:t>n</a:t>
            </a:r>
            <a:r>
              <a:rPr lang="en-GB" sz="5400" baseline="40000" dirty="0"/>
              <a:t>r</a:t>
            </a:r>
          </a:p>
          <a:p>
            <a:pPr marL="914400" lvl="2" indent="0">
              <a:buNone/>
            </a:pPr>
            <a:endParaRPr lang="en-GB" sz="4000" dirty="0"/>
          </a:p>
          <a:p>
            <a:pPr marL="914400" lvl="2" indent="0">
              <a:buNone/>
            </a:pPr>
            <a:r>
              <a:rPr lang="en-GB" sz="4000" i="1" dirty="0"/>
              <a:t>where n is the number of things to choose from, and we choose r of them, repetition is allowed, and order matters</a:t>
            </a:r>
          </a:p>
        </p:txBody>
      </p:sp>
    </p:spTree>
    <p:extLst>
      <p:ext uri="{BB962C8B-B14F-4D97-AF65-F5344CB8AC3E}">
        <p14:creationId xmlns:p14="http://schemas.microsoft.com/office/powerpoint/2010/main" val="28375409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46C1-1D7D-47BC-B196-6D1D0230DB64}"/>
              </a:ext>
            </a:extLst>
          </p:cNvPr>
          <p:cNvSpPr>
            <a:spLocks noGrp="1"/>
          </p:cNvSpPr>
          <p:nvPr>
            <p:ph type="title"/>
          </p:nvPr>
        </p:nvSpPr>
        <p:spPr/>
        <p:txBody>
          <a:bodyPr/>
          <a:lstStyle/>
          <a:p>
            <a:r>
              <a:rPr lang="en-GB" dirty="0"/>
              <a:t>Without Repetition</a:t>
            </a:r>
          </a:p>
        </p:txBody>
      </p:sp>
      <p:sp>
        <p:nvSpPr>
          <p:cNvPr id="3" name="Content Placeholder 2">
            <a:extLst>
              <a:ext uri="{FF2B5EF4-FFF2-40B4-BE49-F238E27FC236}">
                <a16:creationId xmlns:a16="http://schemas.microsoft.com/office/drawing/2014/main" id="{1F46CA18-F3A8-4DDC-8D15-FACBA69E7DD2}"/>
              </a:ext>
            </a:extLst>
          </p:cNvPr>
          <p:cNvSpPr>
            <a:spLocks noGrp="1"/>
          </p:cNvSpPr>
          <p:nvPr>
            <p:ph idx="1"/>
          </p:nvPr>
        </p:nvSpPr>
        <p:spPr>
          <a:xfrm>
            <a:off x="312821" y="1402080"/>
            <a:ext cx="11590421" cy="5359501"/>
          </a:xfrm>
        </p:spPr>
        <p:txBody>
          <a:bodyPr>
            <a:normAutofit/>
          </a:bodyPr>
          <a:lstStyle/>
          <a:p>
            <a:pPr marL="0" indent="0">
              <a:buNone/>
            </a:pPr>
            <a:r>
              <a:rPr lang="en-GB" sz="4000" dirty="0"/>
              <a:t>We must reduce the number of available choices each time</a:t>
            </a:r>
          </a:p>
          <a:p>
            <a:pPr marL="0" indent="0">
              <a:buNone/>
            </a:pPr>
            <a:endParaRPr lang="en-GB" sz="4000" dirty="0"/>
          </a:p>
          <a:p>
            <a:pPr marL="0" indent="0">
              <a:buNone/>
            </a:pPr>
            <a:r>
              <a:rPr lang="en-GB" sz="4000" dirty="0"/>
              <a:t>Example: what order could 16 pool balls be in? </a:t>
            </a:r>
          </a:p>
          <a:p>
            <a:pPr marL="0" indent="0">
              <a:buNone/>
            </a:pPr>
            <a:endParaRPr lang="en-GB" sz="4000" dirty="0"/>
          </a:p>
          <a:p>
            <a:pPr marL="0" indent="0">
              <a:buNone/>
            </a:pPr>
            <a:endParaRPr lang="en-GB" sz="4000" dirty="0"/>
          </a:p>
          <a:p>
            <a:pPr marL="0" indent="0">
              <a:buNone/>
            </a:pPr>
            <a:r>
              <a:rPr lang="en-GB" sz="4000" dirty="0"/>
              <a:t>After choosing, say, number "14" we can't choose that specific ball again</a:t>
            </a:r>
          </a:p>
          <a:p>
            <a:endParaRPr lang="en-GB" dirty="0"/>
          </a:p>
        </p:txBody>
      </p:sp>
    </p:spTree>
    <p:extLst>
      <p:ext uri="{BB962C8B-B14F-4D97-AF65-F5344CB8AC3E}">
        <p14:creationId xmlns:p14="http://schemas.microsoft.com/office/powerpoint/2010/main" val="19236456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96E0-29CD-4A46-864F-1174307C6E84}"/>
              </a:ext>
            </a:extLst>
          </p:cNvPr>
          <p:cNvSpPr>
            <a:spLocks noGrp="1"/>
          </p:cNvSpPr>
          <p:nvPr>
            <p:ph type="title"/>
          </p:nvPr>
        </p:nvSpPr>
        <p:spPr/>
        <p:txBody>
          <a:bodyPr/>
          <a:lstStyle/>
          <a:p>
            <a:r>
              <a:rPr lang="en-GB" dirty="0"/>
              <a:t>Without Repetition</a:t>
            </a:r>
          </a:p>
        </p:txBody>
      </p:sp>
      <p:sp>
        <p:nvSpPr>
          <p:cNvPr id="3" name="Content Placeholder 2">
            <a:extLst>
              <a:ext uri="{FF2B5EF4-FFF2-40B4-BE49-F238E27FC236}">
                <a16:creationId xmlns:a16="http://schemas.microsoft.com/office/drawing/2014/main" id="{7B7ADED9-F2A3-49ED-993C-14C69F207674}"/>
              </a:ext>
            </a:extLst>
          </p:cNvPr>
          <p:cNvSpPr>
            <a:spLocks noGrp="1"/>
          </p:cNvSpPr>
          <p:nvPr>
            <p:ph idx="1"/>
          </p:nvPr>
        </p:nvSpPr>
        <p:spPr/>
        <p:txBody>
          <a:bodyPr>
            <a:normAutofit lnSpcReduction="10000"/>
          </a:bodyPr>
          <a:lstStyle/>
          <a:p>
            <a:pPr marL="0" indent="0">
              <a:buNone/>
            </a:pPr>
            <a:r>
              <a:rPr lang="en-GB" sz="3600" dirty="0"/>
              <a:t>So, our first choice has 16 possibilities, and our next choice has 15 possibilities, then 14, 13, 12, 11, ... Etc</a:t>
            </a:r>
          </a:p>
          <a:p>
            <a:pPr marL="0" indent="0">
              <a:buNone/>
            </a:pPr>
            <a:r>
              <a:rPr lang="en-GB" sz="3600" dirty="0"/>
              <a:t>And the total permutations are:</a:t>
            </a:r>
          </a:p>
          <a:p>
            <a:pPr marL="457200" lvl="1" indent="0">
              <a:buNone/>
            </a:pPr>
            <a:r>
              <a:rPr lang="en-GB" sz="3200" b="1" dirty="0"/>
              <a:t>16 × 15 × 14 × 13 × ... = 20,922,789,888,000</a:t>
            </a:r>
            <a:endParaRPr lang="en-GB" sz="3200" dirty="0"/>
          </a:p>
          <a:p>
            <a:pPr marL="0" indent="0">
              <a:buNone/>
            </a:pPr>
            <a:endParaRPr lang="en-GB" sz="3600" dirty="0"/>
          </a:p>
          <a:p>
            <a:pPr marL="0" indent="0">
              <a:buNone/>
            </a:pPr>
            <a:r>
              <a:rPr lang="en-GB" sz="3600" dirty="0"/>
              <a:t>But maybe we don't want to choose them all, </a:t>
            </a:r>
            <a:r>
              <a:rPr lang="en-GB" sz="3600" b="1" dirty="0"/>
              <a:t>just 3</a:t>
            </a:r>
            <a:r>
              <a:rPr lang="en-GB" sz="3600" dirty="0"/>
              <a:t> of them, and that is then:</a:t>
            </a:r>
          </a:p>
          <a:p>
            <a:pPr marL="457200" lvl="1" indent="0">
              <a:buNone/>
            </a:pPr>
            <a:r>
              <a:rPr lang="en-GB" sz="3200" b="1" dirty="0"/>
              <a:t>16 × 15 × 14 = 3,360</a:t>
            </a:r>
            <a:endParaRPr lang="en-GB" sz="3200" dirty="0"/>
          </a:p>
        </p:txBody>
      </p:sp>
    </p:spTree>
    <p:extLst>
      <p:ext uri="{BB962C8B-B14F-4D97-AF65-F5344CB8AC3E}">
        <p14:creationId xmlns:p14="http://schemas.microsoft.com/office/powerpoint/2010/main" val="16667787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3845-BA7D-42F5-8410-553B223EB5A6}"/>
              </a:ext>
            </a:extLst>
          </p:cNvPr>
          <p:cNvSpPr>
            <a:spLocks noGrp="1"/>
          </p:cNvSpPr>
          <p:nvPr>
            <p:ph type="title"/>
          </p:nvPr>
        </p:nvSpPr>
        <p:spPr/>
        <p:txBody>
          <a:bodyPr/>
          <a:lstStyle/>
          <a:p>
            <a:r>
              <a:rPr lang="en-GB" dirty="0"/>
              <a:t>Without Repetition</a:t>
            </a:r>
          </a:p>
        </p:txBody>
      </p:sp>
      <p:sp>
        <p:nvSpPr>
          <p:cNvPr id="3" name="Content Placeholder 2">
            <a:extLst>
              <a:ext uri="{FF2B5EF4-FFF2-40B4-BE49-F238E27FC236}">
                <a16:creationId xmlns:a16="http://schemas.microsoft.com/office/drawing/2014/main" id="{113DA0BC-FC2C-46B3-9502-95C92E72714F}"/>
              </a:ext>
            </a:extLst>
          </p:cNvPr>
          <p:cNvSpPr>
            <a:spLocks noGrp="1"/>
          </p:cNvSpPr>
          <p:nvPr>
            <p:ph idx="1"/>
          </p:nvPr>
        </p:nvSpPr>
        <p:spPr>
          <a:xfrm>
            <a:off x="312821" y="1414272"/>
            <a:ext cx="11590421" cy="5347309"/>
          </a:xfrm>
        </p:spPr>
        <p:txBody>
          <a:bodyPr>
            <a:normAutofit lnSpcReduction="10000"/>
          </a:bodyPr>
          <a:lstStyle/>
          <a:p>
            <a:pPr marL="0" indent="0">
              <a:buNone/>
            </a:pPr>
            <a:r>
              <a:rPr lang="en-GB" sz="3600" dirty="0"/>
              <a:t>In other words, there are 3,360 different ways that 3 pool balls could be arranged out of 16 balls</a:t>
            </a:r>
          </a:p>
          <a:p>
            <a:pPr marL="0" indent="0">
              <a:buNone/>
            </a:pPr>
            <a:endParaRPr lang="en-GB" sz="3600" dirty="0"/>
          </a:p>
          <a:p>
            <a:pPr marL="0" indent="0">
              <a:buNone/>
            </a:pPr>
            <a:r>
              <a:rPr lang="en-GB" sz="3600" dirty="0"/>
              <a:t>Without repetition our choices get reduced each time</a:t>
            </a:r>
          </a:p>
          <a:p>
            <a:pPr marL="0" indent="0">
              <a:buNone/>
            </a:pPr>
            <a:endParaRPr lang="en-GB" sz="3600" dirty="0"/>
          </a:p>
          <a:p>
            <a:pPr marL="0" indent="0">
              <a:buNone/>
            </a:pPr>
            <a:r>
              <a:rPr lang="en-GB" sz="3600" dirty="0"/>
              <a:t>But how do we write that mathematically? </a:t>
            </a:r>
          </a:p>
          <a:p>
            <a:pPr marL="0" indent="0">
              <a:buNone/>
            </a:pPr>
            <a:endParaRPr lang="en-GB" sz="3600" dirty="0"/>
          </a:p>
          <a:p>
            <a:pPr marL="0" indent="0">
              <a:buNone/>
            </a:pPr>
            <a:r>
              <a:rPr lang="en-GB" sz="3600" dirty="0"/>
              <a:t>Answer: we use the "factorial function“ </a:t>
            </a:r>
          </a:p>
          <a:p>
            <a:pPr marL="0" indent="0">
              <a:buNone/>
            </a:pPr>
            <a:r>
              <a:rPr lang="en-GB" sz="3600" dirty="0"/>
              <a:t>(an exclamation mark)</a:t>
            </a:r>
          </a:p>
        </p:txBody>
      </p:sp>
    </p:spTree>
    <p:extLst>
      <p:ext uri="{BB962C8B-B14F-4D97-AF65-F5344CB8AC3E}">
        <p14:creationId xmlns:p14="http://schemas.microsoft.com/office/powerpoint/2010/main" val="17021181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DAA5-1756-4ACB-9F3E-AA37EA790212}"/>
              </a:ext>
            </a:extLst>
          </p:cNvPr>
          <p:cNvSpPr>
            <a:spLocks noGrp="1"/>
          </p:cNvSpPr>
          <p:nvPr>
            <p:ph type="title"/>
          </p:nvPr>
        </p:nvSpPr>
        <p:spPr/>
        <p:txBody>
          <a:bodyPr/>
          <a:lstStyle/>
          <a:p>
            <a:r>
              <a:rPr lang="en-GB" dirty="0"/>
              <a:t>Without Repetition - Factorials</a:t>
            </a:r>
          </a:p>
        </p:txBody>
      </p:sp>
      <p:sp>
        <p:nvSpPr>
          <p:cNvPr id="7" name="Content Placeholder 6">
            <a:extLst>
              <a:ext uri="{FF2B5EF4-FFF2-40B4-BE49-F238E27FC236}">
                <a16:creationId xmlns:a16="http://schemas.microsoft.com/office/drawing/2014/main" id="{97E3E781-263A-4C55-A84A-0A066E9604BC}"/>
              </a:ext>
            </a:extLst>
          </p:cNvPr>
          <p:cNvSpPr>
            <a:spLocks noGrp="1"/>
          </p:cNvSpPr>
          <p:nvPr>
            <p:ph idx="1"/>
          </p:nvPr>
        </p:nvSpPr>
        <p:spPr>
          <a:xfrm>
            <a:off x="312821" y="1574800"/>
            <a:ext cx="11590421" cy="5186781"/>
          </a:xfrm>
        </p:spPr>
        <p:txBody>
          <a:bodyPr>
            <a:normAutofit fontScale="92500" lnSpcReduction="10000"/>
          </a:bodyPr>
          <a:lstStyle/>
          <a:p>
            <a:pPr marL="0" indent="0">
              <a:buNone/>
            </a:pPr>
            <a:r>
              <a:rPr lang="en-GB" sz="3200" dirty="0"/>
              <a:t>The factorial function (symbol: !) just means to multiply a series of descending natural numbers</a:t>
            </a:r>
          </a:p>
          <a:p>
            <a:pPr marL="0" indent="0">
              <a:buNone/>
            </a:pPr>
            <a:r>
              <a:rPr lang="en-GB" sz="3200" dirty="0"/>
              <a:t>Examples:</a:t>
            </a:r>
          </a:p>
          <a:p>
            <a:pPr marL="0" indent="0">
              <a:buNone/>
            </a:pPr>
            <a:endParaRPr lang="en-GB" sz="3200" dirty="0"/>
          </a:p>
          <a:p>
            <a:pPr marL="457200" lvl="1" indent="0">
              <a:buNone/>
            </a:pPr>
            <a:r>
              <a:rPr lang="en-GB" sz="2800" dirty="0"/>
              <a:t>     </a:t>
            </a:r>
            <a:r>
              <a:rPr lang="en-GB" sz="3500" dirty="0"/>
              <a:t>5! = 5 ×  4 × 3 × 2 × 1 = 120</a:t>
            </a:r>
          </a:p>
          <a:p>
            <a:pPr marL="457200" lvl="1" indent="0">
              <a:buNone/>
            </a:pPr>
            <a:r>
              <a:rPr lang="en-GB" sz="3500" dirty="0"/>
              <a:t>    7! = 7 × 6 × 5 × 4 × 3 × 2 × 1 = 5,040</a:t>
            </a:r>
          </a:p>
          <a:p>
            <a:pPr marL="457200" lvl="1" indent="0">
              <a:buNone/>
            </a:pPr>
            <a:r>
              <a:rPr lang="en-GB" sz="3500" dirty="0"/>
              <a:t>    1! = 1</a:t>
            </a:r>
          </a:p>
          <a:p>
            <a:pPr marL="0" indent="0">
              <a:buNone/>
            </a:pPr>
            <a:endParaRPr lang="en-GB" sz="3200" dirty="0"/>
          </a:p>
          <a:p>
            <a:pPr marL="0" indent="0">
              <a:buNone/>
            </a:pPr>
            <a:r>
              <a:rPr lang="en-GB" sz="3200" dirty="0"/>
              <a:t>Note: it is generally agreed that 0! = 1</a:t>
            </a:r>
          </a:p>
          <a:p>
            <a:pPr marL="0" indent="0">
              <a:buNone/>
            </a:pPr>
            <a:r>
              <a:rPr lang="en-GB" sz="3200" dirty="0"/>
              <a:t>It may seem funny that multiplying no numbers together gets us 1, but it helps simplify a lot of equations</a:t>
            </a:r>
          </a:p>
        </p:txBody>
      </p:sp>
    </p:spTree>
    <p:extLst>
      <p:ext uri="{BB962C8B-B14F-4D97-AF65-F5344CB8AC3E}">
        <p14:creationId xmlns:p14="http://schemas.microsoft.com/office/powerpoint/2010/main" val="6097077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8369-D5DA-47CB-8C13-F4684DA4457A}"/>
              </a:ext>
            </a:extLst>
          </p:cNvPr>
          <p:cNvSpPr>
            <a:spLocks noGrp="1"/>
          </p:cNvSpPr>
          <p:nvPr>
            <p:ph type="title"/>
          </p:nvPr>
        </p:nvSpPr>
        <p:spPr/>
        <p:txBody>
          <a:bodyPr/>
          <a:lstStyle/>
          <a:p>
            <a:r>
              <a:rPr lang="en-GB" dirty="0"/>
              <a:t>Without Repetition - Factorials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23789A-8031-409B-AC09-DD664B9E55A1}"/>
                  </a:ext>
                </a:extLst>
              </p:cNvPr>
              <p:cNvSpPr>
                <a:spLocks noGrp="1"/>
              </p:cNvSpPr>
              <p:nvPr>
                <p:ph idx="1"/>
              </p:nvPr>
            </p:nvSpPr>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So, when we want to select </a:t>
                </a:r>
                <a:r>
                  <a:rPr lang="en-GB" b="1" dirty="0">
                    <a:latin typeface="Arial" panose="020B0604020202020204" pitchFamily="34" charset="0"/>
                    <a:cs typeface="Arial" panose="020B0604020202020204" pitchFamily="34" charset="0"/>
                  </a:rPr>
                  <a:t>all</a:t>
                </a:r>
                <a:r>
                  <a:rPr lang="en-GB" dirty="0">
                    <a:latin typeface="Arial" panose="020B0604020202020204" pitchFamily="34" charset="0"/>
                    <a:cs typeface="Arial" panose="020B0604020202020204" pitchFamily="34" charset="0"/>
                  </a:rPr>
                  <a:t> of the billiard balls the permutations are:</a:t>
                </a:r>
              </a:p>
              <a:p>
                <a:pPr marL="457200" lvl="1" indent="0">
                  <a:buNone/>
                </a:pPr>
                <a:r>
                  <a:rPr lang="en-GB" b="1" dirty="0">
                    <a:latin typeface="Arial" panose="020B0604020202020204" pitchFamily="34" charset="0"/>
                    <a:cs typeface="Arial" panose="020B0604020202020204" pitchFamily="34" charset="0"/>
                  </a:rPr>
                  <a:t>16! = 20,922,789,888,000</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When we want to select just 3 we don't want to multiply after 14</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How do we do that? </a:t>
                </a:r>
              </a:p>
              <a:p>
                <a:pPr marL="0" indent="0">
                  <a:buNone/>
                </a:pPr>
                <a:r>
                  <a:rPr lang="en-GB" dirty="0">
                    <a:latin typeface="Arial" panose="020B0604020202020204" pitchFamily="34" charset="0"/>
                    <a:cs typeface="Arial" panose="020B0604020202020204" pitchFamily="34" charset="0"/>
                  </a:rPr>
                  <a:t>There is a neat trick: we divide by </a:t>
                </a:r>
                <a:r>
                  <a:rPr lang="en-GB" b="1" dirty="0">
                    <a:latin typeface="Arial" panose="020B0604020202020204" pitchFamily="34" charset="0"/>
                    <a:cs typeface="Arial" panose="020B0604020202020204" pitchFamily="34" charset="0"/>
                  </a:rPr>
                  <a:t>13! </a:t>
                </a:r>
                <a:r>
                  <a:rPr lang="en-GB" dirty="0">
                    <a:latin typeface="Arial" panose="020B0604020202020204" pitchFamily="34" charset="0"/>
                    <a:cs typeface="Arial" panose="020B0604020202020204" pitchFamily="34" charset="0"/>
                  </a:rPr>
                  <a:t>(factorial of 13)</a:t>
                </a:r>
              </a:p>
              <a:p>
                <a:pPr marL="0" indent="0">
                  <a:buNone/>
                </a:pPr>
                <a:endParaRPr lang="en-GB" b="1" i="1" dirty="0">
                  <a:latin typeface="Arial" panose="020B0604020202020204" pitchFamily="34" charset="0"/>
                  <a:cs typeface="Arial" panose="020B0604020202020204" pitchFamily="34" charset="0"/>
                </a:endParaRPr>
              </a:p>
              <a:p>
                <a:pPr marL="0" indent="0">
                  <a:buNone/>
                </a:pPr>
                <a:r>
                  <a:rPr lang="en-GB" dirty="0"/>
                  <a:t>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16 </m:t>
                        </m:r>
                        <m:r>
                          <a:rPr lang="en-GB" b="0" i="1" smtClean="0">
                            <a:latin typeface="Cambria Math" panose="02040503050406030204" pitchFamily="18" charset="0"/>
                            <a:ea typeface="Cambria Math" panose="02040503050406030204" pitchFamily="18" charset="0"/>
                          </a:rPr>
                          <m:t>×15 ×14 ×13 ×12 ….</m:t>
                        </m:r>
                      </m:num>
                      <m:den>
                        <m:r>
                          <a:rPr lang="en-GB" b="0" i="1" smtClean="0">
                            <a:latin typeface="Cambria Math" panose="02040503050406030204" pitchFamily="18" charset="0"/>
                          </a:rPr>
                          <m:t>13 </m:t>
                        </m:r>
                        <m:r>
                          <a:rPr lang="en-GB" b="0" i="1" smtClean="0">
                            <a:latin typeface="Cambria Math" panose="02040503050406030204" pitchFamily="18" charset="0"/>
                            <a:ea typeface="Cambria Math" panose="02040503050406030204" pitchFamily="18" charset="0"/>
                          </a:rPr>
                          <m:t>×12….</m:t>
                        </m:r>
                      </m:den>
                    </m:f>
                  </m:oMath>
                </a14:m>
                <a:r>
                  <a:rPr lang="en-GB" dirty="0">
                    <a:latin typeface="Arial" panose="020B0604020202020204" pitchFamily="34" charset="0"/>
                    <a:cs typeface="Arial" panose="020B0604020202020204" pitchFamily="34" charset="0"/>
                  </a:rPr>
                  <a:t> =16 x 15 x 14</a:t>
                </a:r>
              </a:p>
              <a:p>
                <a:endParaRPr lang="en-GB" dirty="0"/>
              </a:p>
            </p:txBody>
          </p:sp>
        </mc:Choice>
        <mc:Fallback xmlns="">
          <p:sp>
            <p:nvSpPr>
              <p:cNvPr id="3" name="Content Placeholder 2">
                <a:extLst>
                  <a:ext uri="{FF2B5EF4-FFF2-40B4-BE49-F238E27FC236}">
                    <a16:creationId xmlns:a16="http://schemas.microsoft.com/office/drawing/2014/main" id="{9E23789A-8031-409B-AC09-DD664B9E55A1}"/>
                  </a:ext>
                </a:extLst>
              </p:cNvPr>
              <p:cNvSpPr>
                <a:spLocks noGrp="1" noRot="1" noChangeAspect="1" noMove="1" noResize="1" noEditPoints="1" noAdjustHandles="1" noChangeArrowheads="1" noChangeShapeType="1" noTextEdit="1"/>
              </p:cNvSpPr>
              <p:nvPr>
                <p:ph idx="1"/>
              </p:nvPr>
            </p:nvSpPr>
            <p:spPr>
              <a:blipFill>
                <a:blip r:embed="rId3"/>
                <a:stretch>
                  <a:fillRect l="-1043" t="-3081" b="-980"/>
                </a:stretch>
              </a:blipFill>
            </p:spPr>
            <p:txBody>
              <a:bodyPr/>
              <a:lstStyle/>
              <a:p>
                <a:r>
                  <a:rPr lang="en-GB">
                    <a:noFill/>
                  </a:rPr>
                  <a:t> </a:t>
                </a:r>
              </a:p>
            </p:txBody>
          </p:sp>
        </mc:Fallback>
      </mc:AlternateContent>
    </p:spTree>
    <p:extLst>
      <p:ext uri="{BB962C8B-B14F-4D97-AF65-F5344CB8AC3E}">
        <p14:creationId xmlns:p14="http://schemas.microsoft.com/office/powerpoint/2010/main" val="20321078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8369-D5DA-47CB-8C13-F4684DA4457A}"/>
              </a:ext>
            </a:extLst>
          </p:cNvPr>
          <p:cNvSpPr>
            <a:spLocks noGrp="1"/>
          </p:cNvSpPr>
          <p:nvPr>
            <p:ph type="title"/>
          </p:nvPr>
        </p:nvSpPr>
        <p:spPr/>
        <p:txBody>
          <a:bodyPr/>
          <a:lstStyle/>
          <a:p>
            <a:r>
              <a:rPr lang="en-GB" dirty="0"/>
              <a:t>Without Repetition - Factorials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23789A-8031-409B-AC09-DD664B9E55A1}"/>
                  </a:ext>
                </a:extLst>
              </p:cNvPr>
              <p:cNvSpPr>
                <a:spLocks noGrp="1"/>
              </p:cNvSpPr>
              <p:nvPr>
                <p:ph idx="1"/>
              </p:nvPr>
            </p:nvSpPr>
            <p:spPr/>
            <p:txBody>
              <a:bodyPr>
                <a:normAutofit/>
              </a:bodyPr>
              <a:lstStyle/>
              <a:p>
                <a:pPr marL="0" indent="0">
                  <a:buNone/>
                </a:pPr>
                <a:r>
                  <a:rPr lang="en-GB" sz="4000" dirty="0"/>
                  <a:t>That was neat</a:t>
                </a:r>
              </a:p>
              <a:p>
                <a:pPr marL="0" indent="0">
                  <a:buNone/>
                </a:pPr>
                <a:r>
                  <a:rPr lang="en-GB" sz="4000" dirty="0"/>
                  <a:t>The </a:t>
                </a:r>
                <a:r>
                  <a:rPr lang="en-GB" sz="4000" b="1" dirty="0"/>
                  <a:t>13 × 12 × ... etc</a:t>
                </a:r>
                <a:r>
                  <a:rPr lang="en-GB" sz="4000" dirty="0"/>
                  <a:t> gets "cancelled out", leaving only </a:t>
                </a:r>
                <a:r>
                  <a:rPr lang="en-GB" sz="4000" b="1" dirty="0"/>
                  <a:t>16 × 15 × 14</a:t>
                </a:r>
              </a:p>
              <a:p>
                <a:pPr marL="0" indent="0">
                  <a:buNone/>
                </a:pPr>
                <a:endParaRPr lang="en-GB" sz="4000" b="1" dirty="0"/>
              </a:p>
              <a:p>
                <a:pPr marL="0" indent="0">
                  <a:buNone/>
                </a:pPr>
                <a:r>
                  <a:rPr lang="en-GB" sz="4000" dirty="0"/>
                  <a:t>The formula is written:</a:t>
                </a:r>
              </a:p>
              <a:p>
                <a:pPr marL="457200" lvl="1" indent="0">
                  <a:buNone/>
                </a:pPr>
                <a:r>
                  <a:rPr lang="en-GB" sz="3600" dirty="0"/>
                  <a:t> </a:t>
                </a:r>
                <a14:m>
                  <m:oMath xmlns:m="http://schemas.openxmlformats.org/officeDocument/2006/math">
                    <m:f>
                      <m:fPr>
                        <m:ctrlPr>
                          <a:rPr lang="en-GB" sz="3600" i="1" smtClean="0">
                            <a:latin typeface="Cambria Math" panose="02040503050406030204" pitchFamily="18" charset="0"/>
                          </a:rPr>
                        </m:ctrlPr>
                      </m:fPr>
                      <m:num>
                        <m:r>
                          <a:rPr lang="en-GB" sz="3600" b="0" i="1" smtClean="0">
                            <a:latin typeface="Cambria Math" panose="02040503050406030204" pitchFamily="18" charset="0"/>
                          </a:rPr>
                          <m:t>𝑛</m:t>
                        </m:r>
                        <m:r>
                          <a:rPr lang="en-GB" sz="3600" b="0" i="1" smtClean="0">
                            <a:latin typeface="Cambria Math" panose="02040503050406030204" pitchFamily="18" charset="0"/>
                          </a:rPr>
                          <m:t>!</m:t>
                        </m:r>
                      </m:num>
                      <m:den>
                        <m:d>
                          <m:dPr>
                            <m:ctrlPr>
                              <a:rPr lang="en-GB" sz="3600" i="1" smtClean="0">
                                <a:latin typeface="Cambria Math" panose="02040503050406030204" pitchFamily="18" charset="0"/>
                              </a:rPr>
                            </m:ctrlPr>
                          </m:dPr>
                          <m:e>
                            <m:r>
                              <a:rPr lang="en-GB" sz="3600" b="0" i="1" smtClean="0">
                                <a:latin typeface="Cambria Math" panose="02040503050406030204" pitchFamily="18" charset="0"/>
                              </a:rPr>
                              <m:t>𝑛</m:t>
                            </m:r>
                            <m:r>
                              <a:rPr lang="en-GB" sz="3600" b="0" i="1" smtClean="0">
                                <a:latin typeface="Cambria Math" panose="02040503050406030204" pitchFamily="18" charset="0"/>
                              </a:rPr>
                              <m:t>−</m:t>
                            </m:r>
                            <m:r>
                              <a:rPr lang="en-GB" sz="3600" b="0" i="1" smtClean="0">
                                <a:latin typeface="Cambria Math" panose="02040503050406030204" pitchFamily="18" charset="0"/>
                              </a:rPr>
                              <m:t>𝑟</m:t>
                            </m:r>
                          </m:e>
                        </m:d>
                        <m:r>
                          <a:rPr lang="en-GB" sz="3600" b="0" i="1" smtClean="0">
                            <a:latin typeface="Cambria Math" panose="02040503050406030204" pitchFamily="18" charset="0"/>
                          </a:rPr>
                          <m:t>!</m:t>
                        </m:r>
                      </m:den>
                    </m:f>
                  </m:oMath>
                </a14:m>
                <a:endParaRPr lang="en-GB" sz="3600" dirty="0"/>
              </a:p>
            </p:txBody>
          </p:sp>
        </mc:Choice>
        <mc:Fallback xmlns="">
          <p:sp>
            <p:nvSpPr>
              <p:cNvPr id="3" name="Content Placeholder 2">
                <a:extLst>
                  <a:ext uri="{FF2B5EF4-FFF2-40B4-BE49-F238E27FC236}">
                    <a16:creationId xmlns:a16="http://schemas.microsoft.com/office/drawing/2014/main" id="{9E23789A-8031-409B-AC09-DD664B9E55A1}"/>
                  </a:ext>
                </a:extLst>
              </p:cNvPr>
              <p:cNvSpPr>
                <a:spLocks noGrp="1" noRot="1" noChangeAspect="1" noMove="1" noResize="1" noEditPoints="1" noAdjustHandles="1" noChangeArrowheads="1" noChangeShapeType="1" noTextEdit="1"/>
              </p:cNvSpPr>
              <p:nvPr>
                <p:ph idx="1"/>
              </p:nvPr>
            </p:nvSpPr>
            <p:spPr>
              <a:blipFill>
                <a:blip r:embed="rId2"/>
                <a:stretch>
                  <a:fillRect l="-1840" t="-3457"/>
                </a:stretch>
              </a:blipFill>
            </p:spPr>
            <p:txBody>
              <a:bodyPr/>
              <a:lstStyle/>
              <a:p>
                <a:r>
                  <a:rPr lang="en-GB">
                    <a:noFill/>
                  </a:rPr>
                  <a:t> </a:t>
                </a:r>
              </a:p>
            </p:txBody>
          </p:sp>
        </mc:Fallback>
      </mc:AlternateContent>
    </p:spTree>
    <p:extLst>
      <p:ext uri="{BB962C8B-B14F-4D97-AF65-F5344CB8AC3E}">
        <p14:creationId xmlns:p14="http://schemas.microsoft.com/office/powerpoint/2010/main" val="1582790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AFD-7F65-412E-9C36-1B1FBD3CAC75}"/>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774F7B-34D4-4169-BBEC-5BD9841C73D9}"/>
                  </a:ext>
                </a:extLst>
              </p:cNvPr>
              <p:cNvSpPr>
                <a:spLocks noGrp="1"/>
              </p:cNvSpPr>
              <p:nvPr>
                <p:ph idx="1"/>
              </p:nvPr>
            </p:nvSpPr>
            <p:spPr/>
            <p:txBody>
              <a:bodyPr>
                <a:normAutofit fontScale="92500"/>
              </a:bodyPr>
              <a:lstStyle/>
              <a:p>
                <a:pPr marL="0" indent="0">
                  <a:buNone/>
                </a:pPr>
                <a:r>
                  <a:rPr lang="en-GB" sz="4400" dirty="0"/>
                  <a:t>Our "order of 3 out of 16 pool balls example" is:</a:t>
                </a:r>
              </a:p>
              <a:p>
                <a:pPr marL="0" indent="0">
                  <a:buNone/>
                </a:pPr>
                <a:endParaRPr lang="en-GB" sz="4400" dirty="0"/>
              </a:p>
              <a:p>
                <a:pPr marL="0" indent="0">
                  <a:buNone/>
                </a:pP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16!</m:t>
                        </m:r>
                      </m:num>
                      <m:den>
                        <m:d>
                          <m:dPr>
                            <m:ctrlPr>
                              <a:rPr lang="en-GB" sz="4400" i="1" dirty="0" smtClean="0">
                                <a:latin typeface="Cambria Math" panose="02040503050406030204" pitchFamily="18" charset="0"/>
                              </a:rPr>
                            </m:ctrlPr>
                          </m:dPr>
                          <m:e>
                            <m:r>
                              <a:rPr lang="en-GB" sz="4400" b="0" i="1" dirty="0" smtClean="0">
                                <a:latin typeface="Cambria Math" panose="02040503050406030204" pitchFamily="18" charset="0"/>
                              </a:rPr>
                              <m:t>16−3</m:t>
                            </m:r>
                          </m:e>
                        </m:d>
                        <m:r>
                          <a:rPr lang="en-GB" sz="4400" b="0" i="1" dirty="0" smtClean="0">
                            <a:latin typeface="Cambria Math" panose="02040503050406030204" pitchFamily="18" charset="0"/>
                          </a:rPr>
                          <m:t>!</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16!</m:t>
                        </m:r>
                      </m:num>
                      <m:den>
                        <m:r>
                          <a:rPr lang="en-GB" sz="4400" b="0" i="1" dirty="0" smtClean="0">
                            <a:latin typeface="Cambria Math" panose="02040503050406030204" pitchFamily="18" charset="0"/>
                          </a:rPr>
                          <m:t>13!</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m:rPr>
                            <m:nor/>
                          </m:rPr>
                          <a:rPr lang="en-GB" sz="4400" dirty="0"/>
                          <m:t>20,922,789,888,000</m:t>
                        </m:r>
                      </m:num>
                      <m:den>
                        <m:r>
                          <m:rPr>
                            <m:nor/>
                          </m:rPr>
                          <a:rPr lang="en-GB" sz="4400" dirty="0"/>
                          <m:t>6,227,020,800</m:t>
                        </m:r>
                      </m:den>
                    </m:f>
                  </m:oMath>
                </a14:m>
                <a:r>
                  <a:rPr lang="en-GB" sz="4400" dirty="0"/>
                  <a:t>  = 3,360</a:t>
                </a:r>
              </a:p>
              <a:p>
                <a:pPr marL="0" indent="0">
                  <a:buNone/>
                </a:pPr>
                <a:endParaRPr lang="en-GB" sz="4400" dirty="0"/>
              </a:p>
              <a:p>
                <a:pPr marL="0" indent="0">
                  <a:buNone/>
                </a:pPr>
                <a:r>
                  <a:rPr lang="en-GB" sz="4400" dirty="0"/>
                  <a:t>(which is just the same as: 16 × 15 × 14 = 3,360)</a:t>
                </a:r>
              </a:p>
            </p:txBody>
          </p:sp>
        </mc:Choice>
        <mc:Fallback xmlns="">
          <p:sp>
            <p:nvSpPr>
              <p:cNvPr id="3" name="Content Placeholder 2">
                <a:extLst>
                  <a:ext uri="{FF2B5EF4-FFF2-40B4-BE49-F238E27FC236}">
                    <a16:creationId xmlns:a16="http://schemas.microsoft.com/office/drawing/2014/main" id="{6A774F7B-34D4-4169-BBEC-5BD9841C73D9}"/>
                  </a:ext>
                </a:extLst>
              </p:cNvPr>
              <p:cNvSpPr>
                <a:spLocks noGrp="1" noRot="1" noChangeAspect="1" noMove="1" noResize="1" noEditPoints="1" noAdjustHandles="1" noChangeArrowheads="1" noChangeShapeType="1" noTextEdit="1"/>
              </p:cNvSpPr>
              <p:nvPr>
                <p:ph idx="1"/>
              </p:nvPr>
            </p:nvSpPr>
            <p:spPr>
              <a:blipFill>
                <a:blip r:embed="rId2"/>
                <a:stretch>
                  <a:fillRect l="-2145" t="-3782"/>
                </a:stretch>
              </a:blipFill>
            </p:spPr>
            <p:txBody>
              <a:bodyPr/>
              <a:lstStyle/>
              <a:p>
                <a:r>
                  <a:rPr lang="en-GB">
                    <a:noFill/>
                  </a:rPr>
                  <a:t> </a:t>
                </a:r>
              </a:p>
            </p:txBody>
          </p:sp>
        </mc:Fallback>
      </mc:AlternateContent>
    </p:spTree>
    <p:extLst>
      <p:ext uri="{BB962C8B-B14F-4D97-AF65-F5344CB8AC3E}">
        <p14:creationId xmlns:p14="http://schemas.microsoft.com/office/powerpoint/2010/main" val="31415991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AFD-7F65-412E-9C36-1B1FBD3CAC75}"/>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774F7B-34D4-4169-BBEC-5BD9841C73D9}"/>
                  </a:ext>
                </a:extLst>
              </p:cNvPr>
              <p:cNvSpPr>
                <a:spLocks noGrp="1"/>
              </p:cNvSpPr>
              <p:nvPr>
                <p:ph idx="1"/>
              </p:nvPr>
            </p:nvSpPr>
            <p:spPr/>
            <p:txBody>
              <a:bodyPr>
                <a:normAutofit lnSpcReduction="10000"/>
              </a:bodyPr>
              <a:lstStyle/>
              <a:p>
                <a:pPr marL="0" indent="0">
                  <a:buNone/>
                </a:pPr>
                <a:r>
                  <a:rPr lang="en-GB" sz="4400" b="1" dirty="0"/>
                  <a:t>Example: How many ways can first and second place be awarded to 10 people?</a:t>
                </a:r>
              </a:p>
              <a:p>
                <a:pPr marL="0" indent="0">
                  <a:buNone/>
                </a:pPr>
                <a:endParaRPr lang="en-GB" sz="4400" b="1" dirty="0"/>
              </a:p>
              <a:p>
                <a:pPr marL="0" indent="0">
                  <a:buNone/>
                </a:pP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10!</m:t>
                        </m:r>
                      </m:num>
                      <m:den>
                        <m:d>
                          <m:dPr>
                            <m:ctrlPr>
                              <a:rPr lang="en-GB" sz="4400" i="1" dirty="0" smtClean="0">
                                <a:latin typeface="Cambria Math" panose="02040503050406030204" pitchFamily="18" charset="0"/>
                              </a:rPr>
                            </m:ctrlPr>
                          </m:dPr>
                          <m:e>
                            <m:r>
                              <a:rPr lang="en-GB" sz="4400" b="0" i="1" dirty="0" smtClean="0">
                                <a:latin typeface="Cambria Math" panose="02040503050406030204" pitchFamily="18" charset="0"/>
                              </a:rPr>
                              <m:t>10−2</m:t>
                            </m:r>
                          </m:e>
                        </m:d>
                        <m:r>
                          <a:rPr lang="en-GB" sz="4400" b="0" i="1" dirty="0" smtClean="0">
                            <a:latin typeface="Cambria Math" panose="02040503050406030204" pitchFamily="18" charset="0"/>
                          </a:rPr>
                          <m:t>!</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a:rPr lang="en-GB" sz="4400" b="0" i="1" dirty="0" smtClean="0">
                            <a:latin typeface="Cambria Math" panose="02040503050406030204" pitchFamily="18" charset="0"/>
                          </a:rPr>
                          <m:t>10!</m:t>
                        </m:r>
                      </m:num>
                      <m:den>
                        <m:r>
                          <a:rPr lang="en-GB" sz="4400" b="0" i="1" dirty="0" smtClean="0">
                            <a:latin typeface="Cambria Math" panose="02040503050406030204" pitchFamily="18" charset="0"/>
                          </a:rPr>
                          <m:t>8!</m:t>
                        </m:r>
                      </m:den>
                    </m:f>
                  </m:oMath>
                </a14:m>
                <a:r>
                  <a:rPr lang="en-GB" sz="4400" dirty="0"/>
                  <a:t> 	 =  	</a:t>
                </a:r>
                <a14:m>
                  <m:oMath xmlns:m="http://schemas.openxmlformats.org/officeDocument/2006/math">
                    <m:f>
                      <m:fPr>
                        <m:ctrlPr>
                          <a:rPr lang="en-GB" sz="4400" i="1" dirty="0" smtClean="0">
                            <a:latin typeface="Cambria Math" panose="02040503050406030204" pitchFamily="18" charset="0"/>
                          </a:rPr>
                        </m:ctrlPr>
                      </m:fPr>
                      <m:num>
                        <m:r>
                          <m:rPr>
                            <m:nor/>
                          </m:rPr>
                          <a:rPr lang="en-GB" sz="4400" b="0" i="0" dirty="0" smtClean="0"/>
                          <m:t>3628800</m:t>
                        </m:r>
                      </m:num>
                      <m:den>
                        <m:r>
                          <m:rPr>
                            <m:nor/>
                          </m:rPr>
                          <a:rPr lang="en-GB" sz="4400" b="0" i="0" dirty="0" smtClean="0"/>
                          <m:t>40320</m:t>
                        </m:r>
                      </m:den>
                    </m:f>
                  </m:oMath>
                </a14:m>
                <a:r>
                  <a:rPr lang="en-GB" sz="4400" dirty="0"/>
                  <a:t>  = 90</a:t>
                </a:r>
              </a:p>
              <a:p>
                <a:pPr marL="0" indent="0">
                  <a:buNone/>
                </a:pPr>
                <a:endParaRPr lang="en-GB" sz="4400" dirty="0"/>
              </a:p>
              <a:p>
                <a:pPr marL="0" indent="0">
                  <a:buNone/>
                </a:pPr>
                <a:r>
                  <a:rPr lang="en-GB" sz="4400" dirty="0"/>
                  <a:t>(which is just the same as: 10 × 9 = 90)</a:t>
                </a:r>
              </a:p>
            </p:txBody>
          </p:sp>
        </mc:Choice>
        <mc:Fallback xmlns="">
          <p:sp>
            <p:nvSpPr>
              <p:cNvPr id="3" name="Content Placeholder 2">
                <a:extLst>
                  <a:ext uri="{FF2B5EF4-FFF2-40B4-BE49-F238E27FC236}">
                    <a16:creationId xmlns:a16="http://schemas.microsoft.com/office/drawing/2014/main" id="{6A774F7B-34D4-4169-BBEC-5BD9841C73D9}"/>
                  </a:ext>
                </a:extLst>
              </p:cNvPr>
              <p:cNvSpPr>
                <a:spLocks noGrp="1" noRot="1" noChangeAspect="1" noMove="1" noResize="1" noEditPoints="1" noAdjustHandles="1" noChangeArrowheads="1" noChangeShapeType="1" noTextEdit="1"/>
              </p:cNvSpPr>
              <p:nvPr>
                <p:ph idx="1"/>
              </p:nvPr>
            </p:nvSpPr>
            <p:spPr>
              <a:blipFill>
                <a:blip r:embed="rId2"/>
                <a:stretch>
                  <a:fillRect l="-2377" t="-5602" b="-1821"/>
                </a:stretch>
              </a:blipFill>
            </p:spPr>
            <p:txBody>
              <a:bodyPr/>
              <a:lstStyle/>
              <a:p>
                <a:r>
                  <a:rPr lang="en-GB">
                    <a:noFill/>
                  </a:rPr>
                  <a:t> </a:t>
                </a:r>
              </a:p>
            </p:txBody>
          </p:sp>
        </mc:Fallback>
      </mc:AlternateContent>
    </p:spTree>
    <p:extLst>
      <p:ext uri="{BB962C8B-B14F-4D97-AF65-F5344CB8AC3E}">
        <p14:creationId xmlns:p14="http://schemas.microsoft.com/office/powerpoint/2010/main" val="4263302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662B-D908-4093-AFCA-01055018882C}"/>
              </a:ext>
            </a:extLst>
          </p:cNvPr>
          <p:cNvSpPr>
            <a:spLocks noGrp="1"/>
          </p:cNvSpPr>
          <p:nvPr>
            <p:ph type="title"/>
          </p:nvPr>
        </p:nvSpPr>
        <p:spPr/>
        <p:txBody>
          <a:bodyPr/>
          <a:lstStyle/>
          <a:p>
            <a:r>
              <a:rPr lang="en-GB" dirty="0"/>
              <a:t>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DE4A0D-F19B-47C8-BB63-C21D324FBFB8}"/>
                  </a:ext>
                </a:extLst>
              </p:cNvPr>
              <p:cNvSpPr>
                <a:spLocks noGrp="1"/>
              </p:cNvSpPr>
              <p:nvPr>
                <p:ph idx="1"/>
              </p:nvPr>
            </p:nvSpPr>
            <p:spPr/>
            <p:txBody>
              <a:bodyPr/>
              <a:lstStyle/>
              <a:p>
                <a:pPr marL="0" indent="0">
                  <a:buNone/>
                </a:pPr>
                <a:r>
                  <a:rPr lang="en-GB" sz="3600" dirty="0"/>
                  <a:t>Instead of writing the whole formula, people use different notations such as these:</a:t>
                </a:r>
              </a:p>
              <a:p>
                <a:pPr marL="0" indent="0">
                  <a:buNone/>
                </a:pPr>
                <a:endParaRPr lang="en-GB" sz="3600" dirty="0"/>
              </a:p>
              <a:p>
                <a:pPr marL="457200" lvl="1" indent="0">
                  <a:buNone/>
                </a:pPr>
                <a:r>
                  <a:rPr lang="en-GB" sz="3200" dirty="0"/>
                  <a:t>			</a:t>
                </a:r>
                <a:r>
                  <a:rPr lang="en-GB" sz="4400" dirty="0"/>
                  <a:t>P(</a:t>
                </a:r>
                <a:r>
                  <a:rPr lang="en-GB" sz="4400" dirty="0" err="1"/>
                  <a:t>n,r</a:t>
                </a:r>
                <a:r>
                  <a:rPr lang="en-GB" sz="4400" dirty="0"/>
                  <a:t>) = </a:t>
                </a:r>
                <a:r>
                  <a:rPr lang="en-GB" sz="4400" baseline="40000" dirty="0" err="1"/>
                  <a:t>n</a:t>
                </a:r>
                <a:r>
                  <a:rPr lang="en-GB" sz="4400" dirty="0" err="1"/>
                  <a:t>P</a:t>
                </a:r>
                <a:r>
                  <a:rPr lang="en-GB" sz="4400" baseline="-30000" dirty="0" err="1"/>
                  <a:t>r</a:t>
                </a:r>
                <a:r>
                  <a:rPr lang="en-GB" sz="4400" dirty="0"/>
                  <a:t> = </a:t>
                </a:r>
                <a:r>
                  <a:rPr lang="en-GB" sz="4400" baseline="-30000" dirty="0" err="1"/>
                  <a:t>n</a:t>
                </a:r>
                <a:r>
                  <a:rPr lang="en-GB" sz="4400" dirty="0" err="1"/>
                  <a:t>P</a:t>
                </a:r>
                <a:r>
                  <a:rPr lang="en-GB" sz="4400" baseline="-30000" dirty="0" err="1"/>
                  <a:t>r</a:t>
                </a:r>
                <a:r>
                  <a:rPr lang="en-GB" sz="4400" dirty="0"/>
                  <a:t> = </a:t>
                </a:r>
                <a14:m>
                  <m:oMath xmlns:m="http://schemas.openxmlformats.org/officeDocument/2006/math">
                    <m:f>
                      <m:fPr>
                        <m:ctrlPr>
                          <a:rPr lang="en-GB" sz="4400" i="1" dirty="0" smtClean="0">
                            <a:latin typeface="Cambria Math" panose="02040503050406030204" pitchFamily="18" charset="0"/>
                          </a:rPr>
                        </m:ctrlPr>
                      </m:fPr>
                      <m:num>
                        <m:r>
                          <m:rPr>
                            <m:nor/>
                          </m:rPr>
                          <a:rPr lang="en-GB" sz="4400" dirty="0"/>
                          <m:t>n</m:t>
                        </m:r>
                        <m:r>
                          <m:rPr>
                            <m:nor/>
                          </m:rPr>
                          <a:rPr lang="en-GB" sz="4400" dirty="0"/>
                          <m:t>!</m:t>
                        </m:r>
                        <m:r>
                          <a:rPr lang="en-GB" sz="4400" i="1" dirty="0" smtClean="0">
                            <a:latin typeface="Cambria Math" panose="02040503050406030204" pitchFamily="18" charset="0"/>
                          </a:rPr>
                          <m:t> </m:t>
                        </m:r>
                      </m:num>
                      <m:den>
                        <m:r>
                          <m:rPr>
                            <m:nor/>
                          </m:rPr>
                          <a:rPr lang="en-GB" sz="4400" dirty="0"/>
                          <m:t>(</m:t>
                        </m:r>
                        <m:r>
                          <m:rPr>
                            <m:nor/>
                          </m:rPr>
                          <a:rPr lang="en-GB" sz="4400" dirty="0"/>
                          <m:t>n</m:t>
                        </m:r>
                        <m:r>
                          <m:rPr>
                            <m:nor/>
                          </m:rPr>
                          <a:rPr lang="en-GB" sz="4400" dirty="0"/>
                          <m:t>−</m:t>
                        </m:r>
                        <m:r>
                          <m:rPr>
                            <m:nor/>
                          </m:rPr>
                          <a:rPr lang="en-GB" sz="4400" dirty="0"/>
                          <m:t>r</m:t>
                        </m:r>
                        <m:r>
                          <m:rPr>
                            <m:nor/>
                          </m:rPr>
                          <a:rPr lang="en-GB" sz="4400" dirty="0"/>
                          <m:t>)!</m:t>
                        </m:r>
                      </m:den>
                    </m:f>
                  </m:oMath>
                </a14:m>
                <a:endParaRPr lang="en-GB" sz="3200" dirty="0"/>
              </a:p>
              <a:p>
                <a:pPr marL="457200" lvl="1" indent="0">
                  <a:buNone/>
                </a:pPr>
                <a:endParaRPr lang="en-GB" sz="3200" dirty="0"/>
              </a:p>
              <a:p>
                <a:pPr marL="457200" lvl="1" indent="0">
                  <a:buNone/>
                </a:pPr>
                <a:endParaRPr lang="en-GB" sz="3200" dirty="0"/>
              </a:p>
              <a:p>
                <a:pPr marL="457200" lvl="1" indent="0">
                  <a:buNone/>
                </a:pPr>
                <a:r>
                  <a:rPr lang="en-GB" sz="3200" dirty="0"/>
                  <a:t>Example: P(10,2) = 90</a:t>
                </a:r>
              </a:p>
            </p:txBody>
          </p:sp>
        </mc:Choice>
        <mc:Fallback xmlns="">
          <p:sp>
            <p:nvSpPr>
              <p:cNvPr id="3" name="Content Placeholder 2">
                <a:extLst>
                  <a:ext uri="{FF2B5EF4-FFF2-40B4-BE49-F238E27FC236}">
                    <a16:creationId xmlns:a16="http://schemas.microsoft.com/office/drawing/2014/main" id="{FADE4A0D-F19B-47C8-BB63-C21D324FBFB8}"/>
                  </a:ext>
                </a:extLst>
              </p:cNvPr>
              <p:cNvSpPr>
                <a:spLocks noGrp="1" noRot="1" noChangeAspect="1" noMove="1" noResize="1" noEditPoints="1" noAdjustHandles="1" noChangeArrowheads="1" noChangeShapeType="1" noTextEdit="1"/>
              </p:cNvSpPr>
              <p:nvPr>
                <p:ph idx="1"/>
              </p:nvPr>
            </p:nvSpPr>
            <p:spPr>
              <a:blipFill>
                <a:blip r:embed="rId2"/>
                <a:stretch>
                  <a:fillRect l="-1577" t="-2963"/>
                </a:stretch>
              </a:blipFill>
            </p:spPr>
            <p:txBody>
              <a:bodyPr/>
              <a:lstStyle/>
              <a:p>
                <a:r>
                  <a:rPr lang="en-GB">
                    <a:noFill/>
                  </a:rPr>
                  <a:t> </a:t>
                </a:r>
              </a:p>
            </p:txBody>
          </p:sp>
        </mc:Fallback>
      </mc:AlternateContent>
    </p:spTree>
    <p:extLst>
      <p:ext uri="{BB962C8B-B14F-4D97-AF65-F5344CB8AC3E}">
        <p14:creationId xmlns:p14="http://schemas.microsoft.com/office/powerpoint/2010/main" val="2115439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a:bodyPr>
          <a:lstStyle/>
          <a:p>
            <a:r>
              <a:rPr lang="en-US" dirty="0"/>
              <a:t>The </a:t>
            </a:r>
            <a:r>
              <a:rPr lang="en-US" dirty="0" err="1"/>
              <a:t>maths</a:t>
            </a:r>
            <a:r>
              <a:rPr lang="en-US" dirty="0"/>
              <a:t> that we will study has particular importance. </a:t>
            </a:r>
          </a:p>
          <a:p>
            <a:r>
              <a:rPr lang="en-US" dirty="0"/>
              <a:t>It’s quite easy to come up with </a:t>
            </a:r>
            <a:r>
              <a:rPr lang="en-US" dirty="0" err="1"/>
              <a:t>maths</a:t>
            </a:r>
            <a:r>
              <a:rPr lang="en-US" dirty="0"/>
              <a:t> problems that are really, really hard to solve, unless I give you a clue. For example:</a:t>
            </a:r>
          </a:p>
          <a:p>
            <a:endParaRPr lang="en-US" dirty="0"/>
          </a:p>
          <a:p>
            <a:pPr lvl="1"/>
            <a:r>
              <a:rPr lang="en-US" dirty="0"/>
              <a:t>“I have thought of a number. Guess what it is.” </a:t>
            </a:r>
          </a:p>
          <a:p>
            <a:pPr lvl="1"/>
            <a:endParaRPr lang="en-US" dirty="0"/>
          </a:p>
          <a:p>
            <a:r>
              <a:rPr lang="en-US" dirty="0"/>
              <a:t>Any ideas? </a:t>
            </a:r>
          </a:p>
          <a:p>
            <a:r>
              <a:rPr lang="en-US" dirty="0"/>
              <a:t>That’s practically impossible, it could be anything!</a:t>
            </a:r>
          </a:p>
          <a:p>
            <a:r>
              <a:rPr lang="en-US" dirty="0"/>
              <a:t> No-one is going to solve that. </a:t>
            </a:r>
            <a:endParaRPr lang="en-GB" dirty="0"/>
          </a:p>
        </p:txBody>
      </p:sp>
    </p:spTree>
    <p:extLst>
      <p:ext uri="{BB962C8B-B14F-4D97-AF65-F5344CB8AC3E}">
        <p14:creationId xmlns:p14="http://schemas.microsoft.com/office/powerpoint/2010/main" val="31063551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Boolean Operations</a:t>
            </a:r>
          </a:p>
        </p:txBody>
      </p:sp>
      <p:sp>
        <p:nvSpPr>
          <p:cNvPr id="3" name="Content Placeholder 2"/>
          <p:cNvSpPr>
            <a:spLocks noGrp="1"/>
          </p:cNvSpPr>
          <p:nvPr>
            <p:ph idx="1"/>
          </p:nvPr>
        </p:nvSpPr>
        <p:spPr/>
        <p:txBody>
          <a:bodyPr>
            <a:normAutofit lnSpcReduction="10000"/>
          </a:bodyPr>
          <a:lstStyle/>
          <a:p>
            <a:pPr marL="0" indent="0">
              <a:buNone/>
            </a:pPr>
            <a:r>
              <a:rPr lang="en-GB" sz="5400" dirty="0"/>
              <a:t>Three important operations</a:t>
            </a:r>
          </a:p>
          <a:p>
            <a:pPr marL="457200" lvl="1" indent="0">
              <a:buNone/>
            </a:pPr>
            <a:r>
              <a:rPr lang="en-GB" sz="4800" dirty="0"/>
              <a:t>AND</a:t>
            </a:r>
          </a:p>
          <a:p>
            <a:pPr marL="457200" lvl="1" indent="0">
              <a:buNone/>
            </a:pPr>
            <a:endParaRPr lang="en-GB" sz="4800" dirty="0"/>
          </a:p>
          <a:p>
            <a:pPr marL="457200" lvl="1" indent="0">
              <a:buNone/>
            </a:pPr>
            <a:r>
              <a:rPr lang="en-GB" sz="4800" dirty="0"/>
              <a:t>OR</a:t>
            </a:r>
          </a:p>
          <a:p>
            <a:pPr marL="457200" lvl="1" indent="0">
              <a:buNone/>
            </a:pPr>
            <a:endParaRPr lang="en-GB" sz="4800" dirty="0"/>
          </a:p>
          <a:p>
            <a:pPr marL="457200" lvl="1" indent="0">
              <a:buNone/>
            </a:pPr>
            <a:r>
              <a:rPr lang="en-GB" sz="4800" dirty="0"/>
              <a:t>NOT</a:t>
            </a:r>
            <a:endParaRPr lang="en-GB" dirty="0"/>
          </a:p>
        </p:txBody>
      </p:sp>
    </p:spTree>
    <p:extLst>
      <p:ext uri="{BB962C8B-B14F-4D97-AF65-F5344CB8AC3E}">
        <p14:creationId xmlns:p14="http://schemas.microsoft.com/office/powerpoint/2010/main" val="21307653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a:t>
            </a:r>
          </a:p>
        </p:txBody>
      </p:sp>
      <p:sp>
        <p:nvSpPr>
          <p:cNvPr id="3" name="Content Placeholder 2"/>
          <p:cNvSpPr>
            <a:spLocks noGrp="1"/>
          </p:cNvSpPr>
          <p:nvPr>
            <p:ph idx="1"/>
          </p:nvPr>
        </p:nvSpPr>
        <p:spPr/>
        <p:txBody>
          <a:bodyPr/>
          <a:lstStyle/>
          <a:p>
            <a:pPr marL="0" indent="0">
              <a:buNone/>
            </a:pPr>
            <a:r>
              <a:rPr lang="en-GB" dirty="0"/>
              <a:t>A </a:t>
            </a:r>
            <a:r>
              <a:rPr lang="en-GB" b="1" dirty="0">
                <a:latin typeface="Arial" panose="020B0604020202020204" pitchFamily="34" charset="0"/>
                <a:cs typeface="Arial" panose="020B0604020202020204" pitchFamily="34" charset="0"/>
              </a:rPr>
              <a:t>AND</a:t>
            </a:r>
            <a:r>
              <a:rPr lang="en-GB" dirty="0"/>
              <a:t> B implies we need BOTH</a:t>
            </a:r>
          </a:p>
        </p:txBody>
      </p:sp>
      <p:grpSp>
        <p:nvGrpSpPr>
          <p:cNvPr id="29" name="Group 28"/>
          <p:cNvGrpSpPr/>
          <p:nvPr/>
        </p:nvGrpSpPr>
        <p:grpSpPr>
          <a:xfrm>
            <a:off x="1050434" y="2688088"/>
            <a:ext cx="4268291" cy="1194486"/>
            <a:chOff x="1189808" y="4835611"/>
            <a:chExt cx="4268291" cy="1194486"/>
          </a:xfrm>
        </p:grpSpPr>
        <p:sp>
          <p:nvSpPr>
            <p:cNvPr id="11" name="Freeform 10"/>
            <p:cNvSpPr/>
            <p:nvPr/>
          </p:nvSpPr>
          <p:spPr>
            <a:xfrm>
              <a:off x="2607274" y="4856205"/>
              <a:ext cx="1458098" cy="1173892"/>
            </a:xfrm>
            <a:custGeom>
              <a:avLst/>
              <a:gdLst>
                <a:gd name="connsiteX0" fmla="*/ 0 w 1458098"/>
                <a:gd name="connsiteY0" fmla="*/ 0 h 1173892"/>
                <a:gd name="connsiteX1" fmla="*/ 871151 w 1458098"/>
                <a:gd name="connsiteY1" fmla="*/ 0 h 1173892"/>
                <a:gd name="connsiteX2" fmla="*/ 871151 w 1458098"/>
                <a:gd name="connsiteY2" fmla="*/ 0 h 1173892"/>
                <a:gd name="connsiteX3" fmla="*/ 871152 w 1458098"/>
                <a:gd name="connsiteY3" fmla="*/ 0 h 1173892"/>
                <a:gd name="connsiteX4" fmla="*/ 1458098 w 1458098"/>
                <a:gd name="connsiteY4" fmla="*/ 586946 h 1173892"/>
                <a:gd name="connsiteX5" fmla="*/ 871152 w 1458098"/>
                <a:gd name="connsiteY5" fmla="*/ 1173892 h 1173892"/>
                <a:gd name="connsiteX6" fmla="*/ 871151 w 1458098"/>
                <a:gd name="connsiteY6" fmla="*/ 1173892 h 1173892"/>
                <a:gd name="connsiteX7" fmla="*/ 871151 w 1458098"/>
                <a:gd name="connsiteY7" fmla="*/ 1173892 h 1173892"/>
                <a:gd name="connsiteX8" fmla="*/ 0 w 1458098"/>
                <a:gd name="connsiteY8" fmla="*/ 1173892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098" h="1173892">
                  <a:moveTo>
                    <a:pt x="0" y="0"/>
                  </a:moveTo>
                  <a:lnTo>
                    <a:pt x="871151" y="0"/>
                  </a:lnTo>
                  <a:lnTo>
                    <a:pt x="871151" y="0"/>
                  </a:lnTo>
                  <a:lnTo>
                    <a:pt x="871152" y="0"/>
                  </a:lnTo>
                  <a:cubicBezTo>
                    <a:pt x="1195313" y="0"/>
                    <a:pt x="1458098" y="262785"/>
                    <a:pt x="1458098" y="586946"/>
                  </a:cubicBezTo>
                  <a:cubicBezTo>
                    <a:pt x="1458098" y="911107"/>
                    <a:pt x="1195313" y="1173892"/>
                    <a:pt x="871152" y="1173892"/>
                  </a:cubicBezTo>
                  <a:lnTo>
                    <a:pt x="871151" y="1173892"/>
                  </a:lnTo>
                  <a:lnTo>
                    <a:pt x="871151" y="1173892"/>
                  </a:lnTo>
                  <a:lnTo>
                    <a:pt x="0" y="1173892"/>
                  </a:lnTo>
                  <a:close/>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flipH="1">
              <a:off x="1507524" y="5078627"/>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507524" y="5861221"/>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89808" y="4835611"/>
              <a:ext cx="317716" cy="369332"/>
            </a:xfrm>
            <a:prstGeom prst="rect">
              <a:avLst/>
            </a:prstGeom>
            <a:noFill/>
          </p:spPr>
          <p:txBody>
            <a:bodyPr wrap="none" rtlCol="0">
              <a:spAutoFit/>
            </a:bodyPr>
            <a:lstStyle/>
            <a:p>
              <a:r>
                <a:rPr lang="en-GB" dirty="0"/>
                <a:t>A</a:t>
              </a:r>
            </a:p>
          </p:txBody>
        </p:sp>
        <p:sp>
          <p:nvSpPr>
            <p:cNvPr id="21" name="TextBox 20"/>
            <p:cNvSpPr txBox="1"/>
            <p:nvPr/>
          </p:nvSpPr>
          <p:spPr>
            <a:xfrm>
              <a:off x="1227908" y="5613930"/>
              <a:ext cx="309700" cy="369332"/>
            </a:xfrm>
            <a:prstGeom prst="rect">
              <a:avLst/>
            </a:prstGeom>
            <a:noFill/>
          </p:spPr>
          <p:txBody>
            <a:bodyPr wrap="none" rtlCol="0">
              <a:spAutoFit/>
            </a:bodyPr>
            <a:lstStyle/>
            <a:p>
              <a:r>
                <a:rPr lang="en-GB" dirty="0"/>
                <a:t>B</a:t>
              </a:r>
            </a:p>
          </p:txBody>
        </p:sp>
        <p:cxnSp>
          <p:nvCxnSpPr>
            <p:cNvPr id="25" name="Straight Connector 24"/>
            <p:cNvCxnSpPr/>
            <p:nvPr/>
          </p:nvCxnSpPr>
          <p:spPr>
            <a:xfrm flipH="1">
              <a:off x="4065372" y="5444953"/>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53207" y="5148262"/>
              <a:ext cx="304892" cy="369332"/>
            </a:xfrm>
            <a:prstGeom prst="rect">
              <a:avLst/>
            </a:prstGeom>
            <a:noFill/>
          </p:spPr>
          <p:txBody>
            <a:bodyPr wrap="none" rtlCol="0">
              <a:spAutoFit/>
            </a:bodyPr>
            <a:lstStyle/>
            <a:p>
              <a:r>
                <a:rPr lang="en-GB" dirty="0"/>
                <a:t>X</a:t>
              </a:r>
            </a:p>
          </p:txBody>
        </p:sp>
      </p:grpSp>
      <p:grpSp>
        <p:nvGrpSpPr>
          <p:cNvPr id="30" name="Group 29"/>
          <p:cNvGrpSpPr/>
          <p:nvPr/>
        </p:nvGrpSpPr>
        <p:grpSpPr>
          <a:xfrm>
            <a:off x="6550605" y="2611355"/>
            <a:ext cx="4308923" cy="1278905"/>
            <a:chOff x="7455241" y="4610596"/>
            <a:chExt cx="4308923" cy="1278905"/>
          </a:xfrm>
        </p:grpSpPr>
        <p:sp>
          <p:nvSpPr>
            <p:cNvPr id="16" name="Freeform 15"/>
            <p:cNvSpPr/>
            <p:nvPr/>
          </p:nvSpPr>
          <p:spPr>
            <a:xfrm>
              <a:off x="8913339" y="4687329"/>
              <a:ext cx="1458098" cy="1173892"/>
            </a:xfrm>
            <a:custGeom>
              <a:avLst/>
              <a:gdLst>
                <a:gd name="connsiteX0" fmla="*/ 0 w 1458098"/>
                <a:gd name="connsiteY0" fmla="*/ 0 h 1173892"/>
                <a:gd name="connsiteX1" fmla="*/ 871151 w 1458098"/>
                <a:gd name="connsiteY1" fmla="*/ 0 h 1173892"/>
                <a:gd name="connsiteX2" fmla="*/ 871151 w 1458098"/>
                <a:gd name="connsiteY2" fmla="*/ 0 h 1173892"/>
                <a:gd name="connsiteX3" fmla="*/ 871152 w 1458098"/>
                <a:gd name="connsiteY3" fmla="*/ 0 h 1173892"/>
                <a:gd name="connsiteX4" fmla="*/ 1458098 w 1458098"/>
                <a:gd name="connsiteY4" fmla="*/ 586946 h 1173892"/>
                <a:gd name="connsiteX5" fmla="*/ 871152 w 1458098"/>
                <a:gd name="connsiteY5" fmla="*/ 1173892 h 1173892"/>
                <a:gd name="connsiteX6" fmla="*/ 871151 w 1458098"/>
                <a:gd name="connsiteY6" fmla="*/ 1173892 h 1173892"/>
                <a:gd name="connsiteX7" fmla="*/ 871151 w 1458098"/>
                <a:gd name="connsiteY7" fmla="*/ 1173892 h 1173892"/>
                <a:gd name="connsiteX8" fmla="*/ 0 w 1458098"/>
                <a:gd name="connsiteY8" fmla="*/ 1173892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098" h="1173892">
                  <a:moveTo>
                    <a:pt x="0" y="0"/>
                  </a:moveTo>
                  <a:lnTo>
                    <a:pt x="871151" y="0"/>
                  </a:lnTo>
                  <a:lnTo>
                    <a:pt x="871151" y="0"/>
                  </a:lnTo>
                  <a:lnTo>
                    <a:pt x="871152" y="0"/>
                  </a:lnTo>
                  <a:cubicBezTo>
                    <a:pt x="1195313" y="0"/>
                    <a:pt x="1458098" y="262785"/>
                    <a:pt x="1458098" y="586946"/>
                  </a:cubicBezTo>
                  <a:cubicBezTo>
                    <a:pt x="1458098" y="911107"/>
                    <a:pt x="1195313" y="1173892"/>
                    <a:pt x="871152" y="1173892"/>
                  </a:cubicBezTo>
                  <a:lnTo>
                    <a:pt x="871151" y="1173892"/>
                  </a:lnTo>
                  <a:lnTo>
                    <a:pt x="871151" y="1173892"/>
                  </a:lnTo>
                  <a:lnTo>
                    <a:pt x="0" y="1173892"/>
                  </a:lnTo>
                  <a:close/>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H="1">
              <a:off x="7813589" y="4835611"/>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13589" y="5754129"/>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813589" y="5261918"/>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55241" y="4610596"/>
              <a:ext cx="317716" cy="369332"/>
            </a:xfrm>
            <a:prstGeom prst="rect">
              <a:avLst/>
            </a:prstGeom>
            <a:noFill/>
          </p:spPr>
          <p:txBody>
            <a:bodyPr wrap="none" rtlCol="0">
              <a:spAutoFit/>
            </a:bodyPr>
            <a:lstStyle/>
            <a:p>
              <a:r>
                <a:rPr lang="en-GB" dirty="0"/>
                <a:t>A</a:t>
              </a:r>
            </a:p>
          </p:txBody>
        </p:sp>
        <p:sp>
          <p:nvSpPr>
            <p:cNvPr id="23" name="TextBox 22"/>
            <p:cNvSpPr txBox="1"/>
            <p:nvPr/>
          </p:nvSpPr>
          <p:spPr>
            <a:xfrm>
              <a:off x="7463257" y="5078627"/>
              <a:ext cx="309700" cy="369332"/>
            </a:xfrm>
            <a:prstGeom prst="rect">
              <a:avLst/>
            </a:prstGeom>
            <a:noFill/>
          </p:spPr>
          <p:txBody>
            <a:bodyPr wrap="none" rtlCol="0">
              <a:spAutoFit/>
            </a:bodyPr>
            <a:lstStyle/>
            <a:p>
              <a:r>
                <a:rPr lang="en-GB" dirty="0"/>
                <a:t>B</a:t>
              </a:r>
            </a:p>
          </p:txBody>
        </p:sp>
        <p:sp>
          <p:nvSpPr>
            <p:cNvPr id="24" name="TextBox 23"/>
            <p:cNvSpPr txBox="1"/>
            <p:nvPr/>
          </p:nvSpPr>
          <p:spPr>
            <a:xfrm>
              <a:off x="7503889" y="5520169"/>
              <a:ext cx="309700" cy="369332"/>
            </a:xfrm>
            <a:prstGeom prst="rect">
              <a:avLst/>
            </a:prstGeom>
            <a:noFill/>
          </p:spPr>
          <p:txBody>
            <a:bodyPr wrap="none" rtlCol="0">
              <a:spAutoFit/>
            </a:bodyPr>
            <a:lstStyle/>
            <a:p>
              <a:r>
                <a:rPr lang="en-GB" dirty="0"/>
                <a:t>C</a:t>
              </a:r>
            </a:p>
          </p:txBody>
        </p:sp>
        <p:cxnSp>
          <p:nvCxnSpPr>
            <p:cNvPr id="27" name="Straight Connector 26"/>
            <p:cNvCxnSpPr/>
            <p:nvPr/>
          </p:nvCxnSpPr>
          <p:spPr>
            <a:xfrm flipH="1">
              <a:off x="10371437" y="5224847"/>
              <a:ext cx="109975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459272" y="4928156"/>
              <a:ext cx="304892" cy="369332"/>
            </a:xfrm>
            <a:prstGeom prst="rect">
              <a:avLst/>
            </a:prstGeom>
            <a:noFill/>
          </p:spPr>
          <p:txBody>
            <a:bodyPr wrap="none" rtlCol="0">
              <a:spAutoFit/>
            </a:bodyPr>
            <a:lstStyle/>
            <a:p>
              <a:r>
                <a:rPr lang="en-GB" dirty="0"/>
                <a:t>X</a:t>
              </a:r>
            </a:p>
          </p:txBody>
        </p:sp>
      </p:grpSp>
      <p:graphicFrame>
        <p:nvGraphicFramePr>
          <p:cNvPr id="31" name="Table 30"/>
          <p:cNvGraphicFramePr>
            <a:graphicFrameLocks noGrp="1"/>
          </p:cNvGraphicFramePr>
          <p:nvPr/>
        </p:nvGraphicFramePr>
        <p:xfrm>
          <a:off x="2162433" y="4185779"/>
          <a:ext cx="1865871" cy="1854200"/>
        </p:xfrm>
        <a:graphic>
          <a:graphicData uri="http://schemas.openxmlformats.org/drawingml/2006/table">
            <a:tbl>
              <a:tblPr firstRow="1" bandRow="1">
                <a:tableStyleId>{5C22544A-7EE6-4342-B048-85BDC9FD1C3A}</a:tableStyleId>
              </a:tblPr>
              <a:tblGrid>
                <a:gridCol w="621957">
                  <a:extLst>
                    <a:ext uri="{9D8B030D-6E8A-4147-A177-3AD203B41FA5}">
                      <a16:colId xmlns:a16="http://schemas.microsoft.com/office/drawing/2014/main" val="2223618529"/>
                    </a:ext>
                  </a:extLst>
                </a:gridCol>
                <a:gridCol w="621957">
                  <a:extLst>
                    <a:ext uri="{9D8B030D-6E8A-4147-A177-3AD203B41FA5}">
                      <a16:colId xmlns:a16="http://schemas.microsoft.com/office/drawing/2014/main" val="232484493"/>
                    </a:ext>
                  </a:extLst>
                </a:gridCol>
                <a:gridCol w="621957">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524443310"/>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85722443"/>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857828722"/>
                  </a:ext>
                </a:extLst>
              </a:tr>
            </a:tbl>
          </a:graphicData>
        </a:graphic>
      </p:graphicFrame>
      <p:graphicFrame>
        <p:nvGraphicFramePr>
          <p:cNvPr id="32" name="Table 31"/>
          <p:cNvGraphicFramePr>
            <a:graphicFrameLocks noGrp="1"/>
          </p:cNvGraphicFramePr>
          <p:nvPr/>
        </p:nvGraphicFramePr>
        <p:xfrm>
          <a:off x="9926592" y="3385745"/>
          <a:ext cx="1865872" cy="3337560"/>
        </p:xfrm>
        <a:graphic>
          <a:graphicData uri="http://schemas.openxmlformats.org/drawingml/2006/table">
            <a:tbl>
              <a:tblPr firstRow="1" bandRow="1">
                <a:tableStyleId>{5C22544A-7EE6-4342-B048-85BDC9FD1C3A}</a:tableStyleId>
              </a:tblPr>
              <a:tblGrid>
                <a:gridCol w="466468">
                  <a:extLst>
                    <a:ext uri="{9D8B030D-6E8A-4147-A177-3AD203B41FA5}">
                      <a16:colId xmlns:a16="http://schemas.microsoft.com/office/drawing/2014/main" val="2223618529"/>
                    </a:ext>
                  </a:extLst>
                </a:gridCol>
                <a:gridCol w="466468">
                  <a:extLst>
                    <a:ext uri="{9D8B030D-6E8A-4147-A177-3AD203B41FA5}">
                      <a16:colId xmlns:a16="http://schemas.microsoft.com/office/drawing/2014/main" val="232484493"/>
                    </a:ext>
                  </a:extLst>
                </a:gridCol>
                <a:gridCol w="466468">
                  <a:extLst>
                    <a:ext uri="{9D8B030D-6E8A-4147-A177-3AD203B41FA5}">
                      <a16:colId xmlns:a16="http://schemas.microsoft.com/office/drawing/2014/main" val="721968702"/>
                    </a:ext>
                  </a:extLst>
                </a:gridCol>
                <a:gridCol w="466468">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C</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524443310"/>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85722443"/>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2857828722"/>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1369770767"/>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972184544"/>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1996025326"/>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937265085"/>
                  </a:ext>
                </a:extLst>
              </a:tr>
            </a:tbl>
          </a:graphicData>
        </a:graphic>
      </p:graphicFrame>
    </p:spTree>
    <p:extLst>
      <p:ext uri="{BB962C8B-B14F-4D97-AF65-F5344CB8AC3E}">
        <p14:creationId xmlns:p14="http://schemas.microsoft.com/office/powerpoint/2010/main" val="25931882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FF9C-CB8B-4759-B8CE-975F9878C19F}"/>
              </a:ext>
            </a:extLst>
          </p:cNvPr>
          <p:cNvSpPr>
            <a:spLocks noGrp="1"/>
          </p:cNvSpPr>
          <p:nvPr>
            <p:ph type="title"/>
          </p:nvPr>
        </p:nvSpPr>
        <p:spPr/>
        <p:txBody>
          <a:bodyPr/>
          <a:lstStyle/>
          <a:p>
            <a:r>
              <a:rPr lang="en-GB" dirty="0"/>
              <a:t>AND Gate Circuit</a:t>
            </a:r>
          </a:p>
        </p:txBody>
      </p:sp>
      <p:pic>
        <p:nvPicPr>
          <p:cNvPr id="5" name="Content Placeholder 4">
            <a:extLst>
              <a:ext uri="{FF2B5EF4-FFF2-40B4-BE49-F238E27FC236}">
                <a16:creationId xmlns:a16="http://schemas.microsoft.com/office/drawing/2014/main" id="{632998DA-3E01-4CE3-8B9E-C2DE61F266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5710" y="1340934"/>
            <a:ext cx="5517810" cy="5420229"/>
          </a:xfrm>
        </p:spPr>
      </p:pic>
      <p:sp>
        <p:nvSpPr>
          <p:cNvPr id="6" name="TextBox 5">
            <a:extLst>
              <a:ext uri="{FF2B5EF4-FFF2-40B4-BE49-F238E27FC236}">
                <a16:creationId xmlns:a16="http://schemas.microsoft.com/office/drawing/2014/main" id="{87F6BC22-7CAA-4A9C-BF3E-06B1BC07E199}"/>
              </a:ext>
            </a:extLst>
          </p:cNvPr>
          <p:cNvSpPr txBox="1"/>
          <p:nvPr/>
        </p:nvSpPr>
        <p:spPr>
          <a:xfrm>
            <a:off x="7839526" y="6638052"/>
            <a:ext cx="4352474" cy="246221"/>
          </a:xfrm>
          <a:prstGeom prst="rect">
            <a:avLst/>
          </a:prstGeom>
          <a:noFill/>
        </p:spPr>
        <p:txBody>
          <a:bodyPr wrap="none" rtlCol="0">
            <a:spAutoFit/>
          </a:bodyPr>
          <a:lstStyle/>
          <a:p>
            <a:r>
              <a:rPr lang="en-GB" sz="1000" dirty="0"/>
              <a:t>https://www.petervis.com/Education/logic-gates/transistor-logic-and-gate.html</a:t>
            </a:r>
          </a:p>
        </p:txBody>
      </p:sp>
    </p:spTree>
    <p:extLst>
      <p:ext uri="{BB962C8B-B14F-4D97-AF65-F5344CB8AC3E}">
        <p14:creationId xmlns:p14="http://schemas.microsoft.com/office/powerpoint/2010/main" val="15921073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a:t>
            </a:r>
          </a:p>
        </p:txBody>
      </p:sp>
      <p:sp>
        <p:nvSpPr>
          <p:cNvPr id="3" name="Content Placeholder 2"/>
          <p:cNvSpPr>
            <a:spLocks noGrp="1"/>
          </p:cNvSpPr>
          <p:nvPr>
            <p:ph idx="1"/>
          </p:nvPr>
        </p:nvSpPr>
        <p:spPr/>
        <p:txBody>
          <a:bodyPr/>
          <a:lstStyle/>
          <a:p>
            <a:pPr marL="0" indent="0">
              <a:buNone/>
            </a:pPr>
            <a:r>
              <a:rPr lang="en-GB" dirty="0"/>
              <a:t>A </a:t>
            </a:r>
            <a:r>
              <a:rPr lang="en-GB" b="1" dirty="0">
                <a:latin typeface="Arial" panose="020B0604020202020204" pitchFamily="34" charset="0"/>
                <a:cs typeface="Arial" panose="020B0604020202020204" pitchFamily="34" charset="0"/>
              </a:rPr>
              <a:t>OR</a:t>
            </a:r>
            <a:r>
              <a:rPr lang="en-GB" dirty="0"/>
              <a:t> B implies either is required</a:t>
            </a:r>
          </a:p>
        </p:txBody>
      </p:sp>
      <p:graphicFrame>
        <p:nvGraphicFramePr>
          <p:cNvPr id="4" name="Table 3"/>
          <p:cNvGraphicFramePr>
            <a:graphicFrameLocks noGrp="1"/>
          </p:cNvGraphicFramePr>
          <p:nvPr/>
        </p:nvGraphicFramePr>
        <p:xfrm>
          <a:off x="2162433" y="4185779"/>
          <a:ext cx="1865871" cy="1854200"/>
        </p:xfrm>
        <a:graphic>
          <a:graphicData uri="http://schemas.openxmlformats.org/drawingml/2006/table">
            <a:tbl>
              <a:tblPr firstRow="1" bandRow="1">
                <a:tableStyleId>{5C22544A-7EE6-4342-B048-85BDC9FD1C3A}</a:tableStyleId>
              </a:tblPr>
              <a:tblGrid>
                <a:gridCol w="621957">
                  <a:extLst>
                    <a:ext uri="{9D8B030D-6E8A-4147-A177-3AD203B41FA5}">
                      <a16:colId xmlns:a16="http://schemas.microsoft.com/office/drawing/2014/main" val="2223618529"/>
                    </a:ext>
                  </a:extLst>
                </a:gridCol>
                <a:gridCol w="621957">
                  <a:extLst>
                    <a:ext uri="{9D8B030D-6E8A-4147-A177-3AD203B41FA5}">
                      <a16:colId xmlns:a16="http://schemas.microsoft.com/office/drawing/2014/main" val="232484493"/>
                    </a:ext>
                  </a:extLst>
                </a:gridCol>
                <a:gridCol w="621957">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524443310"/>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285722443"/>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857828722"/>
                  </a:ext>
                </a:extLst>
              </a:tr>
            </a:tbl>
          </a:graphicData>
        </a:graphic>
      </p:graphicFrame>
      <p:graphicFrame>
        <p:nvGraphicFramePr>
          <p:cNvPr id="5" name="Table 4"/>
          <p:cNvGraphicFramePr>
            <a:graphicFrameLocks noGrp="1"/>
          </p:cNvGraphicFramePr>
          <p:nvPr/>
        </p:nvGraphicFramePr>
        <p:xfrm>
          <a:off x="9926592" y="3385745"/>
          <a:ext cx="1865872" cy="3337560"/>
        </p:xfrm>
        <a:graphic>
          <a:graphicData uri="http://schemas.openxmlformats.org/drawingml/2006/table">
            <a:tbl>
              <a:tblPr firstRow="1" bandRow="1">
                <a:tableStyleId>{5C22544A-7EE6-4342-B048-85BDC9FD1C3A}</a:tableStyleId>
              </a:tblPr>
              <a:tblGrid>
                <a:gridCol w="466468">
                  <a:extLst>
                    <a:ext uri="{9D8B030D-6E8A-4147-A177-3AD203B41FA5}">
                      <a16:colId xmlns:a16="http://schemas.microsoft.com/office/drawing/2014/main" val="2223618529"/>
                    </a:ext>
                  </a:extLst>
                </a:gridCol>
                <a:gridCol w="466468">
                  <a:extLst>
                    <a:ext uri="{9D8B030D-6E8A-4147-A177-3AD203B41FA5}">
                      <a16:colId xmlns:a16="http://schemas.microsoft.com/office/drawing/2014/main" val="232484493"/>
                    </a:ext>
                  </a:extLst>
                </a:gridCol>
                <a:gridCol w="466468">
                  <a:extLst>
                    <a:ext uri="{9D8B030D-6E8A-4147-A177-3AD203B41FA5}">
                      <a16:colId xmlns:a16="http://schemas.microsoft.com/office/drawing/2014/main" val="721968702"/>
                    </a:ext>
                  </a:extLst>
                </a:gridCol>
                <a:gridCol w="466468">
                  <a:extLst>
                    <a:ext uri="{9D8B030D-6E8A-4147-A177-3AD203B41FA5}">
                      <a16:colId xmlns:a16="http://schemas.microsoft.com/office/drawing/2014/main" val="715814686"/>
                    </a:ext>
                  </a:extLst>
                </a:gridCol>
              </a:tblGrid>
              <a:tr h="370840">
                <a:tc>
                  <a:txBody>
                    <a:bodyPr/>
                    <a:lstStyle/>
                    <a:p>
                      <a:pPr algn="ctr"/>
                      <a:r>
                        <a:rPr lang="en-GB" dirty="0"/>
                        <a:t>A</a:t>
                      </a:r>
                    </a:p>
                  </a:txBody>
                  <a:tcPr/>
                </a:tc>
                <a:tc>
                  <a:txBody>
                    <a:bodyPr/>
                    <a:lstStyle/>
                    <a:p>
                      <a:pPr algn="ctr"/>
                      <a:r>
                        <a:rPr lang="en-GB" b="0" dirty="0"/>
                        <a:t>B</a:t>
                      </a:r>
                    </a:p>
                  </a:txBody>
                  <a:tcPr/>
                </a:tc>
                <a:tc>
                  <a:txBody>
                    <a:bodyPr/>
                    <a:lstStyle/>
                    <a:p>
                      <a:pPr algn="ctr"/>
                      <a:r>
                        <a:rPr lang="en-GB" dirty="0"/>
                        <a:t>C</a:t>
                      </a:r>
                    </a:p>
                  </a:txBody>
                  <a:tcPr/>
                </a:tc>
                <a:tc>
                  <a:txBody>
                    <a:bodyPr/>
                    <a:lstStyle/>
                    <a:p>
                      <a:pPr algn="ctr"/>
                      <a:r>
                        <a:rPr lang="en-GB" dirty="0"/>
                        <a:t>X</a:t>
                      </a:r>
                    </a:p>
                  </a:txBody>
                  <a:tcPr/>
                </a:tc>
                <a:extLst>
                  <a:ext uri="{0D108BD9-81ED-4DB2-BD59-A6C34878D82A}">
                    <a16:rowId xmlns:a16="http://schemas.microsoft.com/office/drawing/2014/main" val="120823279"/>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2763140656"/>
                  </a:ext>
                </a:extLst>
              </a:tr>
              <a:tr h="370840">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524443310"/>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285722443"/>
                  </a:ext>
                </a:extLst>
              </a:tr>
              <a:tr h="370840">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857828722"/>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1369770767"/>
                  </a:ext>
                </a:extLst>
              </a:tr>
              <a:tr h="370840">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972184544"/>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1996025326"/>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937265085"/>
                  </a:ext>
                </a:extLst>
              </a:tr>
            </a:tbl>
          </a:graphicData>
        </a:graphic>
      </p:graphicFrame>
      <p:pic>
        <p:nvPicPr>
          <p:cNvPr id="7" name="Picture 6" descr="A picture containing object&#10;&#10;Description automatically generated">
            <a:extLst>
              <a:ext uri="{FF2B5EF4-FFF2-40B4-BE49-F238E27FC236}">
                <a16:creationId xmlns:a16="http://schemas.microsoft.com/office/drawing/2014/main" id="{D5C3A11B-95B2-4B9F-90A4-CBE73322BA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143" y="2589035"/>
            <a:ext cx="8235713" cy="1182626"/>
          </a:xfrm>
          <a:prstGeom prst="rect">
            <a:avLst/>
          </a:prstGeom>
        </p:spPr>
      </p:pic>
    </p:spTree>
    <p:extLst>
      <p:ext uri="{BB962C8B-B14F-4D97-AF65-F5344CB8AC3E}">
        <p14:creationId xmlns:p14="http://schemas.microsoft.com/office/powerpoint/2010/main" val="3806028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F8E8-9C67-40AD-A873-3234AC14B2A7}"/>
              </a:ext>
            </a:extLst>
          </p:cNvPr>
          <p:cNvSpPr>
            <a:spLocks noGrp="1"/>
          </p:cNvSpPr>
          <p:nvPr>
            <p:ph type="title"/>
          </p:nvPr>
        </p:nvSpPr>
        <p:spPr/>
        <p:txBody>
          <a:bodyPr/>
          <a:lstStyle/>
          <a:p>
            <a:r>
              <a:rPr lang="en-GB" dirty="0"/>
              <a:t>OR Gate Circuit</a:t>
            </a:r>
          </a:p>
        </p:txBody>
      </p:sp>
      <p:pic>
        <p:nvPicPr>
          <p:cNvPr id="5" name="Content Placeholder 4">
            <a:extLst>
              <a:ext uri="{FF2B5EF4-FFF2-40B4-BE49-F238E27FC236}">
                <a16:creationId xmlns:a16="http://schemas.microsoft.com/office/drawing/2014/main" id="{967BD42D-E587-46CA-B15B-BFC9538AEE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5545" y="1452880"/>
            <a:ext cx="4903764" cy="5227003"/>
          </a:xfrm>
        </p:spPr>
      </p:pic>
      <p:sp>
        <p:nvSpPr>
          <p:cNvPr id="6" name="TextBox 5">
            <a:extLst>
              <a:ext uri="{FF2B5EF4-FFF2-40B4-BE49-F238E27FC236}">
                <a16:creationId xmlns:a16="http://schemas.microsoft.com/office/drawing/2014/main" id="{8E766681-07BF-4AB0-B679-C56FD7A9B61C}"/>
              </a:ext>
            </a:extLst>
          </p:cNvPr>
          <p:cNvSpPr txBox="1"/>
          <p:nvPr/>
        </p:nvSpPr>
        <p:spPr>
          <a:xfrm>
            <a:off x="7922883" y="6611779"/>
            <a:ext cx="4269117" cy="246221"/>
          </a:xfrm>
          <a:prstGeom prst="rect">
            <a:avLst/>
          </a:prstGeom>
          <a:noFill/>
        </p:spPr>
        <p:txBody>
          <a:bodyPr wrap="none" rtlCol="0">
            <a:spAutoFit/>
          </a:bodyPr>
          <a:lstStyle/>
          <a:p>
            <a:r>
              <a:rPr lang="en-GB" sz="1000" dirty="0"/>
              <a:t>https://www.petervis.com/Education/logic-gates/transistor-logic-or-gate.html</a:t>
            </a:r>
          </a:p>
        </p:txBody>
      </p:sp>
    </p:spTree>
    <p:extLst>
      <p:ext uri="{BB962C8B-B14F-4D97-AF65-F5344CB8AC3E}">
        <p14:creationId xmlns:p14="http://schemas.microsoft.com/office/powerpoint/2010/main" val="30361224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a:t>
            </a:r>
          </a:p>
        </p:txBody>
      </p:sp>
      <p:graphicFrame>
        <p:nvGraphicFramePr>
          <p:cNvPr id="11" name="Content Placeholder 10">
            <a:extLst>
              <a:ext uri="{FF2B5EF4-FFF2-40B4-BE49-F238E27FC236}">
                <a16:creationId xmlns:a16="http://schemas.microsoft.com/office/drawing/2014/main" id="{C92F7F89-70D8-4360-99D6-6F9E0F9FD74F}"/>
              </a:ext>
            </a:extLst>
          </p:cNvPr>
          <p:cNvGraphicFramePr>
            <a:graphicFrameLocks noGrp="1"/>
          </p:cNvGraphicFramePr>
          <p:nvPr>
            <p:ph idx="1"/>
          </p:nvPr>
        </p:nvGraphicFramePr>
        <p:xfrm>
          <a:off x="3240505" y="4873625"/>
          <a:ext cx="5014596" cy="1112520"/>
        </p:xfrm>
        <a:graphic>
          <a:graphicData uri="http://schemas.openxmlformats.org/drawingml/2006/table">
            <a:tbl>
              <a:tblPr firstRow="1" bandRow="1">
                <a:tableStyleId>{5C22544A-7EE6-4342-B048-85BDC9FD1C3A}</a:tableStyleId>
              </a:tblPr>
              <a:tblGrid>
                <a:gridCol w="2507298">
                  <a:extLst>
                    <a:ext uri="{9D8B030D-6E8A-4147-A177-3AD203B41FA5}">
                      <a16:colId xmlns:a16="http://schemas.microsoft.com/office/drawing/2014/main" val="937359556"/>
                    </a:ext>
                  </a:extLst>
                </a:gridCol>
                <a:gridCol w="2507298">
                  <a:extLst>
                    <a:ext uri="{9D8B030D-6E8A-4147-A177-3AD203B41FA5}">
                      <a16:colId xmlns:a16="http://schemas.microsoft.com/office/drawing/2014/main" val="274576544"/>
                    </a:ext>
                  </a:extLst>
                </a:gridCol>
              </a:tblGrid>
              <a:tr h="370840">
                <a:tc>
                  <a:txBody>
                    <a:bodyPr/>
                    <a:lstStyle/>
                    <a:p>
                      <a:pPr algn="ctr"/>
                      <a:r>
                        <a:rPr lang="en-GB" dirty="0"/>
                        <a:t>A</a:t>
                      </a:r>
                    </a:p>
                  </a:txBody>
                  <a:tcPr/>
                </a:tc>
                <a:tc>
                  <a:txBody>
                    <a:bodyPr/>
                    <a:lstStyle/>
                    <a:p>
                      <a:pPr algn="ctr"/>
                      <a:r>
                        <a:rPr lang="en-GB" dirty="0"/>
                        <a:t>X </a:t>
                      </a:r>
                    </a:p>
                  </a:txBody>
                  <a:tcPr/>
                </a:tc>
                <a:extLst>
                  <a:ext uri="{0D108BD9-81ED-4DB2-BD59-A6C34878D82A}">
                    <a16:rowId xmlns:a16="http://schemas.microsoft.com/office/drawing/2014/main" val="941467866"/>
                  </a:ext>
                </a:extLst>
              </a:tr>
              <a:tr h="370840">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1100471242"/>
                  </a:ext>
                </a:extLst>
              </a:tr>
              <a:tr h="370840">
                <a:tc>
                  <a:txBody>
                    <a:bodyPr/>
                    <a:lstStyle/>
                    <a:p>
                      <a:pPr algn="ctr"/>
                      <a:r>
                        <a:rPr lang="en-GB" dirty="0"/>
                        <a:t>1</a:t>
                      </a:r>
                    </a:p>
                  </a:txBody>
                  <a:tcPr/>
                </a:tc>
                <a:tc>
                  <a:txBody>
                    <a:bodyPr/>
                    <a:lstStyle/>
                    <a:p>
                      <a:pPr algn="ctr"/>
                      <a:r>
                        <a:rPr lang="en-GB" dirty="0"/>
                        <a:t>0</a:t>
                      </a:r>
                    </a:p>
                  </a:txBody>
                  <a:tcPr/>
                </a:tc>
                <a:extLst>
                  <a:ext uri="{0D108BD9-81ED-4DB2-BD59-A6C34878D82A}">
                    <a16:rowId xmlns:a16="http://schemas.microsoft.com/office/drawing/2014/main" val="3742844819"/>
                  </a:ext>
                </a:extLst>
              </a:tr>
            </a:tbl>
          </a:graphicData>
        </a:graphic>
      </p:graphicFrame>
      <p:sp>
        <p:nvSpPr>
          <p:cNvPr id="4" name="Isosceles Triangle 3">
            <a:extLst>
              <a:ext uri="{FF2B5EF4-FFF2-40B4-BE49-F238E27FC236}">
                <a16:creationId xmlns:a16="http://schemas.microsoft.com/office/drawing/2014/main" id="{237429CF-CA54-4164-86CB-50A175407206}"/>
              </a:ext>
            </a:extLst>
          </p:cNvPr>
          <p:cNvSpPr/>
          <p:nvPr/>
        </p:nvSpPr>
        <p:spPr>
          <a:xfrm rot="5400000">
            <a:off x="3412958" y="3043990"/>
            <a:ext cx="1219200" cy="156410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26BFFF53-45A0-4A56-9D70-F5C9915C937B}"/>
              </a:ext>
            </a:extLst>
          </p:cNvPr>
          <p:cNvCxnSpPr>
            <a:cxnSpLocks/>
          </p:cNvCxnSpPr>
          <p:nvPr/>
        </p:nvCxnSpPr>
        <p:spPr>
          <a:xfrm flipH="1">
            <a:off x="2526632" y="3826042"/>
            <a:ext cx="713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8B59A5-E401-49B4-9654-B0D88D1419DB}"/>
              </a:ext>
            </a:extLst>
          </p:cNvPr>
          <p:cNvCxnSpPr>
            <a:cxnSpLocks/>
          </p:cNvCxnSpPr>
          <p:nvPr/>
        </p:nvCxnSpPr>
        <p:spPr>
          <a:xfrm flipH="1">
            <a:off x="4961278" y="3823661"/>
            <a:ext cx="713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B5E976E-DA0E-4F4B-895F-4D58B8F25A19}"/>
              </a:ext>
            </a:extLst>
          </p:cNvPr>
          <p:cNvSpPr/>
          <p:nvPr/>
        </p:nvSpPr>
        <p:spPr>
          <a:xfrm>
            <a:off x="4824290" y="3755482"/>
            <a:ext cx="136358" cy="1363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1DDB4C1-1293-418B-9CE2-13D53C9E3B9B}"/>
              </a:ext>
            </a:extLst>
          </p:cNvPr>
          <p:cNvSpPr txBox="1"/>
          <p:nvPr/>
        </p:nvSpPr>
        <p:spPr>
          <a:xfrm>
            <a:off x="2216937" y="3456710"/>
            <a:ext cx="317716" cy="369332"/>
          </a:xfrm>
          <a:prstGeom prst="rect">
            <a:avLst/>
          </a:prstGeom>
          <a:noFill/>
        </p:spPr>
        <p:txBody>
          <a:bodyPr wrap="none" rtlCol="0">
            <a:spAutoFit/>
          </a:bodyPr>
          <a:lstStyle/>
          <a:p>
            <a:r>
              <a:rPr lang="en-GB" dirty="0"/>
              <a:t>A</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EAAB97-6F2F-487D-A2CE-642870ACCE94}"/>
                  </a:ext>
                </a:extLst>
              </p:cNvPr>
              <p:cNvSpPr txBox="1"/>
              <p:nvPr/>
            </p:nvSpPr>
            <p:spPr>
              <a:xfrm>
                <a:off x="929640" y="1790700"/>
                <a:ext cx="5245475" cy="647613"/>
              </a:xfrm>
              <a:prstGeom prst="rect">
                <a:avLst/>
              </a:prstGeom>
              <a:noFill/>
            </p:spPr>
            <p:txBody>
              <a:bodyPr wrap="none" rtlCol="0">
                <a:spAutoFit/>
              </a:bodyPr>
              <a:lstStyle/>
              <a:p>
                <a:r>
                  <a:rPr lang="en-GB" sz="3600" dirty="0"/>
                  <a:t>The X is actually </a:t>
                </a:r>
                <a14:m>
                  <m:oMath xmlns:m="http://schemas.openxmlformats.org/officeDocument/2006/math">
                    <m:acc>
                      <m:accPr>
                        <m:chr m:val="̅"/>
                        <m:ctrlPr>
                          <a:rPr lang="en-GB" sz="3600" i="1" smtClean="0">
                            <a:latin typeface="Cambria Math" panose="02040503050406030204" pitchFamily="18" charset="0"/>
                          </a:rPr>
                        </m:ctrlPr>
                      </m:accPr>
                      <m:e>
                        <m:r>
                          <a:rPr lang="en-GB" sz="3600" b="0" i="1" smtClean="0">
                            <a:latin typeface="Cambria Math" panose="02040503050406030204" pitchFamily="18" charset="0"/>
                          </a:rPr>
                          <m:t>𝐴</m:t>
                        </m:r>
                      </m:e>
                    </m:acc>
                    <m:r>
                      <a:rPr lang="en-GB" sz="3600" b="0" i="1" smtClean="0">
                        <a:latin typeface="Cambria Math" panose="02040503050406030204" pitchFamily="18" charset="0"/>
                      </a:rPr>
                      <m:t> </m:t>
                    </m:r>
                  </m:oMath>
                </a14:m>
                <a:r>
                  <a:rPr lang="en-GB" sz="3600" dirty="0"/>
                  <a:t> (NOT A)</a:t>
                </a:r>
              </a:p>
            </p:txBody>
          </p:sp>
        </mc:Choice>
        <mc:Fallback xmlns="">
          <p:sp>
            <p:nvSpPr>
              <p:cNvPr id="12" name="TextBox 11">
                <a:extLst>
                  <a:ext uri="{FF2B5EF4-FFF2-40B4-BE49-F238E27FC236}">
                    <a16:creationId xmlns:a16="http://schemas.microsoft.com/office/drawing/2014/main" id="{A7EAAB97-6F2F-487D-A2CE-642870ACCE94}"/>
                  </a:ext>
                </a:extLst>
              </p:cNvPr>
              <p:cNvSpPr txBox="1">
                <a:spLocks noRot="1" noChangeAspect="1" noMove="1" noResize="1" noEditPoints="1" noAdjustHandles="1" noChangeArrowheads="1" noChangeShapeType="1" noTextEdit="1"/>
              </p:cNvSpPr>
              <p:nvPr/>
            </p:nvSpPr>
            <p:spPr>
              <a:xfrm>
                <a:off x="929640" y="1790700"/>
                <a:ext cx="5245475" cy="647613"/>
              </a:xfrm>
              <a:prstGeom prst="rect">
                <a:avLst/>
              </a:prstGeom>
              <a:blipFill>
                <a:blip r:embed="rId2"/>
                <a:stretch>
                  <a:fillRect l="-3605" t="-14151" r="-2558" b="-35849"/>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F8235B51-8F2F-427B-BEB9-76055C51BA30}"/>
              </a:ext>
            </a:extLst>
          </p:cNvPr>
          <p:cNvSpPr txBox="1"/>
          <p:nvPr/>
        </p:nvSpPr>
        <p:spPr>
          <a:xfrm>
            <a:off x="5588945" y="3486206"/>
            <a:ext cx="304892" cy="369332"/>
          </a:xfrm>
          <a:prstGeom prst="rect">
            <a:avLst/>
          </a:prstGeom>
          <a:noFill/>
        </p:spPr>
        <p:txBody>
          <a:bodyPr wrap="none" rtlCol="0">
            <a:spAutoFit/>
          </a:bodyPr>
          <a:lstStyle/>
          <a:p>
            <a:r>
              <a:rPr lang="en-GB" dirty="0"/>
              <a:t>X</a:t>
            </a:r>
          </a:p>
        </p:txBody>
      </p:sp>
    </p:spTree>
    <p:extLst>
      <p:ext uri="{BB962C8B-B14F-4D97-AF65-F5344CB8AC3E}">
        <p14:creationId xmlns:p14="http://schemas.microsoft.com/office/powerpoint/2010/main" val="3503807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5285-10F9-4C7D-ACD1-DAE75AE10E1A}"/>
              </a:ext>
            </a:extLst>
          </p:cNvPr>
          <p:cNvSpPr>
            <a:spLocks noGrp="1"/>
          </p:cNvSpPr>
          <p:nvPr>
            <p:ph type="title"/>
          </p:nvPr>
        </p:nvSpPr>
        <p:spPr/>
        <p:txBody>
          <a:bodyPr/>
          <a:lstStyle/>
          <a:p>
            <a:r>
              <a:rPr lang="en-GB" dirty="0"/>
              <a:t>NOT Gate Circuit</a:t>
            </a:r>
          </a:p>
        </p:txBody>
      </p:sp>
      <p:pic>
        <p:nvPicPr>
          <p:cNvPr id="5" name="Content Placeholder 4">
            <a:extLst>
              <a:ext uri="{FF2B5EF4-FFF2-40B4-BE49-F238E27FC236}">
                <a16:creationId xmlns:a16="http://schemas.microsoft.com/office/drawing/2014/main" id="{48FE5549-F303-4983-BF48-9C5CA7FDDC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2325" y="1866107"/>
            <a:ext cx="6771411" cy="4626768"/>
          </a:xfrm>
        </p:spPr>
      </p:pic>
      <p:sp>
        <p:nvSpPr>
          <p:cNvPr id="6" name="TextBox 5">
            <a:extLst>
              <a:ext uri="{FF2B5EF4-FFF2-40B4-BE49-F238E27FC236}">
                <a16:creationId xmlns:a16="http://schemas.microsoft.com/office/drawing/2014/main" id="{56F3C7B5-39D7-4BAE-A5B8-92259E8DF731}"/>
              </a:ext>
            </a:extLst>
          </p:cNvPr>
          <p:cNvSpPr txBox="1"/>
          <p:nvPr/>
        </p:nvSpPr>
        <p:spPr>
          <a:xfrm>
            <a:off x="7853953" y="6552878"/>
            <a:ext cx="4338047" cy="230832"/>
          </a:xfrm>
          <a:prstGeom prst="rect">
            <a:avLst/>
          </a:prstGeom>
          <a:noFill/>
        </p:spPr>
        <p:txBody>
          <a:bodyPr wrap="none" rtlCol="0">
            <a:spAutoFit/>
          </a:bodyPr>
          <a:lstStyle/>
          <a:p>
            <a:r>
              <a:rPr lang="en-GB" sz="900" dirty="0"/>
              <a:t>https://www.petervis.com/Education/logic-gates/transistor-logic-not-gate-inverter.html</a:t>
            </a:r>
          </a:p>
        </p:txBody>
      </p:sp>
    </p:spTree>
    <p:extLst>
      <p:ext uri="{BB962C8B-B14F-4D97-AF65-F5344CB8AC3E}">
        <p14:creationId xmlns:p14="http://schemas.microsoft.com/office/powerpoint/2010/main" val="39122228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65A6-10FA-4358-AD13-B2FB9F712BEC}"/>
              </a:ext>
            </a:extLst>
          </p:cNvPr>
          <p:cNvSpPr>
            <a:spLocks noGrp="1"/>
          </p:cNvSpPr>
          <p:nvPr>
            <p:ph type="title"/>
          </p:nvPr>
        </p:nvSpPr>
        <p:spPr/>
        <p:txBody>
          <a:bodyPr/>
          <a:lstStyle/>
          <a:p>
            <a:r>
              <a:rPr lang="en-GB" dirty="0"/>
              <a:t>XOR Operation</a:t>
            </a:r>
          </a:p>
        </p:txBody>
      </p:sp>
      <p:sp>
        <p:nvSpPr>
          <p:cNvPr id="3" name="Content Placeholder 2">
            <a:extLst>
              <a:ext uri="{FF2B5EF4-FFF2-40B4-BE49-F238E27FC236}">
                <a16:creationId xmlns:a16="http://schemas.microsoft.com/office/drawing/2014/main" id="{B7A66404-FD8A-48C2-B62E-793D382ECB94}"/>
              </a:ext>
            </a:extLst>
          </p:cNvPr>
          <p:cNvSpPr>
            <a:spLocks noGrp="1"/>
          </p:cNvSpPr>
          <p:nvPr>
            <p:ph idx="1"/>
          </p:nvPr>
        </p:nvSpPr>
        <p:spPr>
          <a:xfrm>
            <a:off x="838200" y="1825625"/>
            <a:ext cx="5943942" cy="4351338"/>
          </a:xfrm>
        </p:spPr>
        <p:txBody>
          <a:bodyPr>
            <a:normAutofit lnSpcReduction="10000"/>
          </a:bodyPr>
          <a:lstStyle/>
          <a:p>
            <a:r>
              <a:rPr lang="en-US" dirty="0"/>
              <a:t>XOR is a Boolean logic operation that is widely used in cryptography as well as generating parity bits for error checking and fault tolerance. </a:t>
            </a:r>
          </a:p>
          <a:p>
            <a:endParaRPr lang="en-US" dirty="0"/>
          </a:p>
          <a:p>
            <a:r>
              <a:rPr lang="en-US" dirty="0"/>
              <a:t>XOR compares two input bits and generates one output bit. </a:t>
            </a:r>
          </a:p>
          <a:p>
            <a:endParaRPr lang="en-US" dirty="0"/>
          </a:p>
          <a:p>
            <a:r>
              <a:rPr lang="en-US" dirty="0"/>
              <a:t>If the bits are the same, the result is 0, if the bits differ the result is 1</a:t>
            </a:r>
            <a:endParaRPr lang="en-GB" dirty="0"/>
          </a:p>
        </p:txBody>
      </p:sp>
      <p:pic>
        <p:nvPicPr>
          <p:cNvPr id="6" name="Picture 5">
            <a:extLst>
              <a:ext uri="{FF2B5EF4-FFF2-40B4-BE49-F238E27FC236}">
                <a16:creationId xmlns:a16="http://schemas.microsoft.com/office/drawing/2014/main" id="{19B0F54D-1BEE-4AAA-A559-9064647B4978}"/>
              </a:ext>
            </a:extLst>
          </p:cNvPr>
          <p:cNvPicPr>
            <a:picLocks noChangeAspect="1"/>
          </p:cNvPicPr>
          <p:nvPr/>
        </p:nvPicPr>
        <p:blipFill>
          <a:blip r:embed="rId2"/>
          <a:stretch>
            <a:fillRect/>
          </a:stretch>
        </p:blipFill>
        <p:spPr>
          <a:xfrm>
            <a:off x="7370632" y="2159290"/>
            <a:ext cx="3913460" cy="3290205"/>
          </a:xfrm>
          <a:prstGeom prst="rect">
            <a:avLst/>
          </a:prstGeom>
        </p:spPr>
      </p:pic>
    </p:spTree>
    <p:extLst>
      <p:ext uri="{BB962C8B-B14F-4D97-AF65-F5344CB8AC3E}">
        <p14:creationId xmlns:p14="http://schemas.microsoft.com/office/powerpoint/2010/main" val="32581413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BADF-133C-49CD-A89E-C9DCED30357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CC7D5D3-5347-47CD-9447-32B9A284B0C3}"/>
              </a:ext>
            </a:extLst>
          </p:cNvPr>
          <p:cNvSpPr>
            <a:spLocks noGrp="1"/>
          </p:cNvSpPr>
          <p:nvPr>
            <p:ph idx="1"/>
          </p:nvPr>
        </p:nvSpPr>
        <p:spPr/>
        <p:txBody>
          <a:bodyPr/>
          <a:lstStyle/>
          <a:p>
            <a:endParaRPr lang="en-GB" dirty="0"/>
          </a:p>
          <a:p>
            <a:endParaRPr lang="en-GB" dirty="0"/>
          </a:p>
          <a:p>
            <a:endParaRPr lang="en-GB" dirty="0"/>
          </a:p>
          <a:p>
            <a:r>
              <a:rPr lang="en-GB" sz="4000" dirty="0">
                <a:highlight>
                  <a:srgbClr val="FFFF00"/>
                </a:highlight>
              </a:rPr>
              <a:t>MAW – Consider moving the previous section to the end of Day 2</a:t>
            </a:r>
          </a:p>
        </p:txBody>
      </p:sp>
    </p:spTree>
    <p:extLst>
      <p:ext uri="{BB962C8B-B14F-4D97-AF65-F5344CB8AC3E}">
        <p14:creationId xmlns:p14="http://schemas.microsoft.com/office/powerpoint/2010/main" val="40664379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Main Cryptographic Techniques</a:t>
            </a:r>
            <a:endParaRPr lang="en-GB" sz="4800" dirty="0"/>
          </a:p>
        </p:txBody>
      </p:sp>
    </p:spTree>
    <p:extLst>
      <p:ext uri="{BB962C8B-B14F-4D97-AF65-F5344CB8AC3E}">
        <p14:creationId xmlns:p14="http://schemas.microsoft.com/office/powerpoint/2010/main" val="4117671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fontScale="92500" lnSpcReduction="10000"/>
          </a:bodyPr>
          <a:lstStyle/>
          <a:p>
            <a:r>
              <a:rPr lang="en-US" dirty="0"/>
              <a:t>Suppose though you had the knowledge that no-one else had</a:t>
            </a:r>
          </a:p>
          <a:p>
            <a:endParaRPr lang="en-US" dirty="0"/>
          </a:p>
          <a:p>
            <a:r>
              <a:rPr lang="en-US" dirty="0"/>
              <a:t>That it’s an integer between 300,000 and 300,100. </a:t>
            </a:r>
          </a:p>
          <a:p>
            <a:endParaRPr lang="en-US" dirty="0"/>
          </a:p>
          <a:p>
            <a:r>
              <a:rPr lang="en-US" dirty="0"/>
              <a:t>Who is likely to be the first person to guess it? You are! </a:t>
            </a:r>
          </a:p>
          <a:p>
            <a:endParaRPr lang="en-US" dirty="0"/>
          </a:p>
          <a:p>
            <a:r>
              <a:rPr lang="en-US" dirty="0"/>
              <a:t>Whilst everyone else is trying every number in the world, you try every integer between 300,000 and 300,100…</a:t>
            </a:r>
          </a:p>
          <a:p>
            <a:endParaRPr lang="en-US" dirty="0"/>
          </a:p>
          <a:p>
            <a:r>
              <a:rPr lang="en-US" dirty="0"/>
              <a:t>Which doesn’t take that long - there are only 101 to try! </a:t>
            </a:r>
            <a:endParaRPr lang="en-GB" dirty="0"/>
          </a:p>
        </p:txBody>
      </p:sp>
    </p:spTree>
    <p:extLst>
      <p:ext uri="{BB962C8B-B14F-4D97-AF65-F5344CB8AC3E}">
        <p14:creationId xmlns:p14="http://schemas.microsoft.com/office/powerpoint/2010/main" val="28392188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Historical Cryptography</a:t>
            </a:r>
            <a:endParaRPr lang="en-GB" sz="4800" dirty="0"/>
          </a:p>
        </p:txBody>
      </p:sp>
    </p:spTree>
    <p:extLst>
      <p:ext uri="{BB962C8B-B14F-4D97-AF65-F5344CB8AC3E}">
        <p14:creationId xmlns:p14="http://schemas.microsoft.com/office/powerpoint/2010/main" val="37564488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Simple Codes consists of writing a message in a way that is difficult for anyone else to read,  using uncommon / unknown alphabets or languages, examples include the Icelandic Runes, International Phonetic </a:t>
            </a:r>
            <a:r>
              <a:rPr lang="en-US" dirty="0" err="1"/>
              <a:t>Alaphabet</a:t>
            </a:r>
            <a:r>
              <a:rPr lang="en-US" dirty="0"/>
              <a:t> (IPA), or the Deseret Alphabet</a:t>
            </a:r>
          </a:p>
          <a:p>
            <a:pPr marL="0" indent="0">
              <a:buNone/>
            </a:pPr>
            <a:endParaRPr lang="en-US" dirty="0"/>
          </a:p>
          <a:p>
            <a:pPr marL="0" indent="0">
              <a:buNone/>
            </a:pPr>
            <a:r>
              <a:rPr lang="en-US" dirty="0"/>
              <a:t>Elder Futhark Runes:</a:t>
            </a:r>
          </a:p>
          <a:p>
            <a:pPr marL="0" indent="0">
              <a:buNone/>
            </a:pPr>
            <a:endParaRPr lang="en-US" dirty="0"/>
          </a:p>
          <a:p>
            <a:pPr marL="0" indent="0">
              <a:buNone/>
            </a:pPr>
            <a:endParaRPr lang="en-US" dirty="0"/>
          </a:p>
          <a:p>
            <a:pPr marL="0" indent="0">
              <a:buNone/>
            </a:pPr>
            <a:r>
              <a:rPr lang="en-US" dirty="0">
                <a:hlinkClick r:id="rId3"/>
              </a:rPr>
              <a:t>https://valhyr.com/pages/rune-converter</a:t>
            </a:r>
            <a:endParaRPr lang="en-US" dirty="0"/>
          </a:p>
          <a:p>
            <a:pPr marL="0" indent="0">
              <a:buNone/>
            </a:pPr>
            <a:endParaRPr lang="en-US" dirty="0"/>
          </a:p>
          <a:p>
            <a:pPr marL="0" indent="0">
              <a:buNone/>
            </a:pPr>
            <a:endParaRPr lang="en-GB" dirty="0"/>
          </a:p>
        </p:txBody>
      </p:sp>
      <p:pic>
        <p:nvPicPr>
          <p:cNvPr id="5" name="Picture 4" descr="A picture containing text, object, clock, watch&#10;&#10;Description automatically generated">
            <a:extLst>
              <a:ext uri="{FF2B5EF4-FFF2-40B4-BE49-F238E27FC236}">
                <a16:creationId xmlns:a16="http://schemas.microsoft.com/office/drawing/2014/main" id="{F06C14CD-3579-4EB6-BB97-DD6F21F5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22" y="3569970"/>
            <a:ext cx="5934075" cy="1638300"/>
          </a:xfrm>
          <a:prstGeom prst="rect">
            <a:avLst/>
          </a:prstGeom>
        </p:spPr>
      </p:pic>
    </p:spTree>
    <p:extLst>
      <p:ext uri="{BB962C8B-B14F-4D97-AF65-F5344CB8AC3E}">
        <p14:creationId xmlns:p14="http://schemas.microsoft.com/office/powerpoint/2010/main" val="11726289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Time Pads</a:t>
            </a:r>
          </a:p>
        </p:txBody>
      </p:sp>
      <p:sp>
        <p:nvSpPr>
          <p:cNvPr id="3" name="Content Placeholder 2"/>
          <p:cNvSpPr>
            <a:spLocks noGrp="1"/>
          </p:cNvSpPr>
          <p:nvPr>
            <p:ph idx="1"/>
          </p:nvPr>
        </p:nvSpPr>
        <p:spPr/>
        <p:txBody>
          <a:bodyPr>
            <a:normAutofit lnSpcReduction="10000"/>
          </a:bodyPr>
          <a:lstStyle/>
          <a:p>
            <a:pPr marL="0" indent="0">
              <a:buNone/>
            </a:pPr>
            <a:r>
              <a:rPr lang="en-GB" dirty="0"/>
              <a:t>A one-time password (OTP), also known as one-time pin or dynamic password, is a password that is valid for only one login session or transaction, on a computer system or other digital device</a:t>
            </a:r>
          </a:p>
          <a:p>
            <a:pPr marL="0" indent="0">
              <a:buNone/>
            </a:pPr>
            <a:r>
              <a:rPr lang="en-GB" dirty="0"/>
              <a:t>Started out as the One Time Pad</a:t>
            </a:r>
          </a:p>
          <a:p>
            <a:pPr marL="0" indent="0">
              <a:buNone/>
            </a:pPr>
            <a:r>
              <a:rPr lang="en-GB" dirty="0"/>
              <a:t>If executed correctly, it provides uncrack-able encryption</a:t>
            </a:r>
          </a:p>
          <a:p>
            <a:pPr marL="0" indent="0">
              <a:buNone/>
            </a:pPr>
            <a:r>
              <a:rPr lang="en-GB" dirty="0"/>
              <a:t>Co-inventor of the OTP was Gilbert Sandford </a:t>
            </a:r>
            <a:r>
              <a:rPr lang="en-GB" dirty="0" err="1"/>
              <a:t>Vernam</a:t>
            </a:r>
            <a:r>
              <a:rPr lang="en-GB" dirty="0"/>
              <a:t>, who lent his name to the Vernam cipher</a:t>
            </a:r>
          </a:p>
          <a:p>
            <a:pPr marL="0" indent="0">
              <a:buNone/>
            </a:pPr>
            <a:r>
              <a:rPr lang="en-GB" dirty="0"/>
              <a:t>An AT&amp;T engineer, he developed and, in 1918 patented a system for cryptography using punched tapes to store a randomized key</a:t>
            </a:r>
          </a:p>
          <a:p>
            <a:pPr marL="0" indent="0">
              <a:buNone/>
            </a:pPr>
            <a:r>
              <a:rPr lang="en-GB" dirty="0"/>
              <a:t>Even so, the parameters of the OTP had not been defined</a:t>
            </a:r>
          </a:p>
        </p:txBody>
      </p:sp>
    </p:spTree>
    <p:extLst>
      <p:ext uri="{BB962C8B-B14F-4D97-AF65-F5344CB8AC3E}">
        <p14:creationId xmlns:p14="http://schemas.microsoft.com/office/powerpoint/2010/main" val="42356748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Time Pads</a:t>
            </a:r>
          </a:p>
        </p:txBody>
      </p:sp>
      <p:pic>
        <p:nvPicPr>
          <p:cNvPr id="4" name="Content Placeholder 3"/>
          <p:cNvPicPr>
            <a:picLocks noGrp="1" noChangeAspect="1"/>
          </p:cNvPicPr>
          <p:nvPr>
            <p:ph idx="1"/>
          </p:nvPr>
        </p:nvPicPr>
        <p:blipFill rotWithShape="1">
          <a:blip r:embed="rId3"/>
          <a:srcRect r="2200" b="1357"/>
          <a:stretch/>
        </p:blipFill>
        <p:spPr>
          <a:xfrm>
            <a:off x="7204722" y="1270000"/>
            <a:ext cx="3814100" cy="5462282"/>
          </a:xfrm>
          <a:prstGeom prst="rect">
            <a:avLst/>
          </a:prstGeom>
        </p:spPr>
      </p:pic>
      <p:pic>
        <p:nvPicPr>
          <p:cNvPr id="5" name="Picture 4">
            <a:extLst>
              <a:ext uri="{FF2B5EF4-FFF2-40B4-BE49-F238E27FC236}">
                <a16:creationId xmlns:a16="http://schemas.microsoft.com/office/drawing/2014/main" id="{F8C0B68B-256B-4B8B-8B10-11B4408CA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58" y="1848815"/>
            <a:ext cx="6337162" cy="4242928"/>
          </a:xfrm>
          <a:prstGeom prst="rect">
            <a:avLst/>
          </a:prstGeom>
        </p:spPr>
      </p:pic>
      <p:sp>
        <p:nvSpPr>
          <p:cNvPr id="6" name="TextBox 5">
            <a:extLst>
              <a:ext uri="{FF2B5EF4-FFF2-40B4-BE49-F238E27FC236}">
                <a16:creationId xmlns:a16="http://schemas.microsoft.com/office/drawing/2014/main" id="{F11303F9-60D8-4FA4-B6F7-444B8B0D7A07}"/>
              </a:ext>
            </a:extLst>
          </p:cNvPr>
          <p:cNvSpPr txBox="1"/>
          <p:nvPr/>
        </p:nvSpPr>
        <p:spPr>
          <a:xfrm>
            <a:off x="465341" y="6126759"/>
            <a:ext cx="2359941" cy="246221"/>
          </a:xfrm>
          <a:prstGeom prst="rect">
            <a:avLst/>
          </a:prstGeom>
          <a:noFill/>
        </p:spPr>
        <p:txBody>
          <a:bodyPr wrap="none" rtlCol="0">
            <a:spAutoFit/>
          </a:bodyPr>
          <a:lstStyle/>
          <a:p>
            <a:r>
              <a:rPr lang="en-GB" sz="1000" dirty="0"/>
              <a:t>Source: https://www.cryptomuseum.com</a:t>
            </a:r>
          </a:p>
        </p:txBody>
      </p:sp>
    </p:spTree>
    <p:extLst>
      <p:ext uri="{BB962C8B-B14F-4D97-AF65-F5344CB8AC3E}">
        <p14:creationId xmlns:p14="http://schemas.microsoft.com/office/powerpoint/2010/main" val="40822719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E3D-729A-494E-9508-51FB7FC625BF}"/>
              </a:ext>
            </a:extLst>
          </p:cNvPr>
          <p:cNvSpPr>
            <a:spLocks noGrp="1"/>
          </p:cNvSpPr>
          <p:nvPr>
            <p:ph type="title"/>
          </p:nvPr>
        </p:nvSpPr>
        <p:spPr/>
        <p:txBody>
          <a:bodyPr/>
          <a:lstStyle/>
          <a:p>
            <a:r>
              <a:rPr lang="en-GB" dirty="0"/>
              <a:t>One Time Pads</a:t>
            </a:r>
          </a:p>
        </p:txBody>
      </p:sp>
      <p:sp>
        <p:nvSpPr>
          <p:cNvPr id="3" name="Content Placeholder 2">
            <a:extLst>
              <a:ext uri="{FF2B5EF4-FFF2-40B4-BE49-F238E27FC236}">
                <a16:creationId xmlns:a16="http://schemas.microsoft.com/office/drawing/2014/main" id="{87E536DB-015E-4605-9DD9-D08E475DFA23}"/>
              </a:ext>
            </a:extLst>
          </p:cNvPr>
          <p:cNvSpPr>
            <a:spLocks noGrp="1"/>
          </p:cNvSpPr>
          <p:nvPr>
            <p:ph idx="1"/>
          </p:nvPr>
        </p:nvSpPr>
        <p:spPr/>
        <p:txBody>
          <a:bodyPr/>
          <a:lstStyle/>
          <a:p>
            <a:pPr marL="0" indent="0">
              <a:buNone/>
            </a:pPr>
            <a:r>
              <a:rPr lang="en-GB" dirty="0"/>
              <a:t>Challenges:</a:t>
            </a:r>
          </a:p>
          <a:p>
            <a:endParaRPr lang="en-GB" dirty="0"/>
          </a:p>
          <a:p>
            <a:r>
              <a:rPr lang="en-GB" dirty="0"/>
              <a:t>Operation: Can Only be used once</a:t>
            </a:r>
          </a:p>
          <a:p>
            <a:endParaRPr lang="en-GB" dirty="0"/>
          </a:p>
          <a:p>
            <a:r>
              <a:rPr lang="en-GB" dirty="0"/>
              <a:t>Authentication: Receiver </a:t>
            </a:r>
            <a:r>
              <a:rPr lang="en-GB" u="sng" dirty="0"/>
              <a:t>cannot</a:t>
            </a:r>
            <a:r>
              <a:rPr lang="en-GB" dirty="0"/>
              <a:t> authenticate the message</a:t>
            </a:r>
          </a:p>
          <a:p>
            <a:endParaRPr lang="en-GB" dirty="0"/>
          </a:p>
        </p:txBody>
      </p:sp>
    </p:spTree>
    <p:extLst>
      <p:ext uri="{BB962C8B-B14F-4D97-AF65-F5344CB8AC3E}">
        <p14:creationId xmlns:p14="http://schemas.microsoft.com/office/powerpoint/2010/main" val="20085431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11A1-AC98-4DBA-A82A-183C701F2735}"/>
              </a:ext>
            </a:extLst>
          </p:cNvPr>
          <p:cNvSpPr>
            <a:spLocks noGrp="1"/>
          </p:cNvSpPr>
          <p:nvPr>
            <p:ph type="title"/>
          </p:nvPr>
        </p:nvSpPr>
        <p:spPr/>
        <p:txBody>
          <a:bodyPr/>
          <a:lstStyle/>
          <a:p>
            <a:r>
              <a:rPr lang="en-GB" dirty="0"/>
              <a:t>One Time Keys</a:t>
            </a:r>
          </a:p>
        </p:txBody>
      </p:sp>
      <p:sp>
        <p:nvSpPr>
          <p:cNvPr id="3" name="Content Placeholder 2">
            <a:extLst>
              <a:ext uri="{FF2B5EF4-FFF2-40B4-BE49-F238E27FC236}">
                <a16:creationId xmlns:a16="http://schemas.microsoft.com/office/drawing/2014/main" id="{E7907F40-48F2-491A-AAB5-6F1299BE4321}"/>
              </a:ext>
            </a:extLst>
          </p:cNvPr>
          <p:cNvSpPr>
            <a:spLocks noGrp="1"/>
          </p:cNvSpPr>
          <p:nvPr>
            <p:ph idx="1"/>
          </p:nvPr>
        </p:nvSpPr>
        <p:spPr/>
        <p:txBody>
          <a:bodyPr>
            <a:normAutofit/>
          </a:bodyPr>
          <a:lstStyle/>
          <a:p>
            <a:r>
              <a:rPr lang="en-GB" dirty="0"/>
              <a:t>One-time pads or one-time encryption is not to be confused with one-time keys (OTK) or one-time passwords (sometimes also denoted as OTP)</a:t>
            </a:r>
          </a:p>
          <a:p>
            <a:r>
              <a:rPr lang="en-GB" dirty="0"/>
              <a:t>Such one-time keys, limited in size, are only valid for a single encryption session by some crypto-algorithm under control of that key</a:t>
            </a:r>
          </a:p>
          <a:p>
            <a:r>
              <a:rPr lang="en-GB" dirty="0"/>
              <a:t>Small one-time keys are by no means unbreakable, because the security of the encryption depends on the crypto algorithm they are used for</a:t>
            </a:r>
          </a:p>
        </p:txBody>
      </p:sp>
    </p:spTree>
    <p:extLst>
      <p:ext uri="{BB962C8B-B14F-4D97-AF65-F5344CB8AC3E}">
        <p14:creationId xmlns:p14="http://schemas.microsoft.com/office/powerpoint/2010/main" val="39099832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Steganography</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fontScale="92500" lnSpcReduction="20000"/>
          </a:bodyPr>
          <a:lstStyle/>
          <a:p>
            <a:pPr marL="0" indent="0">
              <a:buNone/>
            </a:pPr>
            <a:r>
              <a:rPr lang="en-US" dirty="0"/>
              <a:t>Steganography, meaning “Concealed Writing” </a:t>
            </a:r>
          </a:p>
          <a:p>
            <a:pPr marL="0" indent="0">
              <a:buNone/>
            </a:pPr>
            <a:endParaRPr lang="en-US" dirty="0"/>
          </a:p>
          <a:p>
            <a:pPr marL="0" indent="0">
              <a:buNone/>
            </a:pPr>
            <a:r>
              <a:rPr lang="en-US" dirty="0"/>
              <a:t>A process of hiding something within something else, which can be a message within a TCP packet, information in an image or invisible watermarks on a printer </a:t>
            </a:r>
          </a:p>
          <a:p>
            <a:pPr marL="0" indent="0">
              <a:buNone/>
            </a:pPr>
            <a:endParaRPr lang="en-US" dirty="0"/>
          </a:p>
          <a:p>
            <a:r>
              <a:rPr lang="en-US" dirty="0"/>
              <a:t>A popular technique is to use the “Least Significant Bit” (LSB) to store data </a:t>
            </a:r>
          </a:p>
          <a:p>
            <a:r>
              <a:rPr lang="en-US" dirty="0"/>
              <a:t>Relies upon “obfuscation” and “Security by Obscurity” principles</a:t>
            </a:r>
          </a:p>
          <a:p>
            <a:r>
              <a:rPr lang="en-US" dirty="0"/>
              <a:t>Message is invisible, but its really still there if you know where to look</a:t>
            </a:r>
          </a:p>
          <a:p>
            <a:r>
              <a:rPr lang="en-US" dirty="0"/>
              <a:t>Container document for the hidden writing, document or image is called “Cover Text”</a:t>
            </a:r>
          </a:p>
          <a:p>
            <a:pPr marL="0" indent="0">
              <a:buNone/>
            </a:pPr>
            <a:endParaRPr lang="en-US" dirty="0"/>
          </a:p>
        </p:txBody>
      </p:sp>
    </p:spTree>
    <p:extLst>
      <p:ext uri="{BB962C8B-B14F-4D97-AF65-F5344CB8AC3E}">
        <p14:creationId xmlns:p14="http://schemas.microsoft.com/office/powerpoint/2010/main" val="943571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Steganography</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a:xfrm>
            <a:off x="838200" y="1825625"/>
            <a:ext cx="5257800" cy="4351338"/>
          </a:xfrm>
        </p:spPr>
        <p:txBody>
          <a:bodyPr>
            <a:normAutofit fontScale="85000" lnSpcReduction="20000"/>
          </a:bodyPr>
          <a:lstStyle/>
          <a:p>
            <a:pPr marL="0" indent="0">
              <a:buNone/>
            </a:pPr>
            <a:r>
              <a:rPr lang="en-US" dirty="0"/>
              <a:t>Hackers can use steganography to hide malicious payloads and script files</a:t>
            </a:r>
          </a:p>
          <a:p>
            <a:pPr marL="0" indent="0">
              <a:buNone/>
            </a:pPr>
            <a:endParaRPr lang="en-US" dirty="0"/>
          </a:p>
          <a:p>
            <a:pPr marL="0" indent="0">
              <a:buNone/>
            </a:pPr>
            <a:r>
              <a:rPr lang="en-US" dirty="0"/>
              <a:t>Malware developers use LSB steganography to hide their malware code in images</a:t>
            </a:r>
          </a:p>
          <a:p>
            <a:pPr marL="0" indent="0">
              <a:buNone/>
            </a:pPr>
            <a:endParaRPr lang="en-US" dirty="0"/>
          </a:p>
          <a:p>
            <a:pPr marL="0" indent="0">
              <a:buNone/>
            </a:pPr>
            <a:r>
              <a:rPr lang="en-US" dirty="0"/>
              <a:t>This example could also be defined by the malware term “Trojan Horse”, in that malicious code is hidden within as seemingly harmless file or picture </a:t>
            </a:r>
          </a:p>
          <a:p>
            <a:pPr marL="0" indent="0">
              <a:buNone/>
            </a:pPr>
            <a:endParaRPr lang="en-US" dirty="0"/>
          </a:p>
          <a:p>
            <a:pPr marL="0" indent="0">
              <a:buNone/>
            </a:pPr>
            <a:r>
              <a:rPr lang="en-US" sz="1200" dirty="0"/>
              <a:t>Source: portswigger.net</a:t>
            </a:r>
          </a:p>
        </p:txBody>
      </p:sp>
      <p:pic>
        <p:nvPicPr>
          <p:cNvPr id="5" name="Picture 4" descr="Chart&#10;&#10;Description automatically generated with medium confidence">
            <a:extLst>
              <a:ext uri="{FF2B5EF4-FFF2-40B4-BE49-F238E27FC236}">
                <a16:creationId xmlns:a16="http://schemas.microsoft.com/office/drawing/2014/main" id="{D2578B26-1547-45C4-9FC4-D1668FF36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4356" y="2144532"/>
            <a:ext cx="4935886" cy="3400545"/>
          </a:xfrm>
          <a:prstGeom prst="rect">
            <a:avLst/>
          </a:prstGeom>
        </p:spPr>
      </p:pic>
    </p:spTree>
    <p:extLst>
      <p:ext uri="{BB962C8B-B14F-4D97-AF65-F5344CB8AC3E}">
        <p14:creationId xmlns:p14="http://schemas.microsoft.com/office/powerpoint/2010/main" val="9312032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Classic Ciphers</a:t>
            </a:r>
            <a:endParaRPr lang="en-GB" sz="4800" dirty="0"/>
          </a:p>
        </p:txBody>
      </p:sp>
    </p:spTree>
    <p:extLst>
      <p:ext uri="{BB962C8B-B14F-4D97-AF65-F5344CB8AC3E}">
        <p14:creationId xmlns:p14="http://schemas.microsoft.com/office/powerpoint/2010/main" val="40106835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Classic Encryption Ciphers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Classic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a:t>Substitution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dirty="0"/>
              <a:t>Transpositional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err="1"/>
              <a:t>Monoalphabetical</a:t>
            </a:r>
            <a:r>
              <a:rPr lang="en-US" sz="1200" dirty="0"/>
              <a:t>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3490911" y="4114800"/>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err="1"/>
              <a:t>Polyalphabetical</a:t>
            </a:r>
            <a:r>
              <a:rPr lang="en-US" sz="1200" dirty="0"/>
              <a:t>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283492" y="5149851"/>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a:t>Caesar Cipher</a:t>
            </a:r>
            <a:endParaRPr lang="en-GB" sz="1200" dirty="0"/>
          </a:p>
        </p:txBody>
      </p:sp>
      <p:sp>
        <p:nvSpPr>
          <p:cNvPr id="15" name="Rectangle: Rounded Corners 14">
            <a:extLst>
              <a:ext uri="{FF2B5EF4-FFF2-40B4-BE49-F238E27FC236}">
                <a16:creationId xmlns:a16="http://schemas.microsoft.com/office/drawing/2014/main" id="{B0E919E3-1110-4D53-BA6A-943C910E1D91}"/>
              </a:ext>
            </a:extLst>
          </p:cNvPr>
          <p:cNvSpPr/>
          <p:nvPr/>
        </p:nvSpPr>
        <p:spPr>
          <a:xfrm>
            <a:off x="3490911" y="5149851"/>
            <a:ext cx="1400175" cy="492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err="1"/>
              <a:t>Vigenere</a:t>
            </a:r>
            <a:r>
              <a:rPr lang="en-US" sz="1200" dirty="0"/>
              <a:t> Cipher</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148509" y="4114799"/>
            <a:ext cx="1400175" cy="4921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dirty="0"/>
              <a:t>Keyless Cipher</a:t>
            </a:r>
            <a:endParaRPr lang="en-GB" sz="1200" dirty="0"/>
          </a:p>
        </p:txBody>
      </p:sp>
      <p:sp>
        <p:nvSpPr>
          <p:cNvPr id="18" name="Rectangle: Rounded Corners 17">
            <a:extLst>
              <a:ext uri="{FF2B5EF4-FFF2-40B4-BE49-F238E27FC236}">
                <a16:creationId xmlns:a16="http://schemas.microsoft.com/office/drawing/2014/main" id="{D81009F6-7979-49C8-96A9-0D29D761E3D7}"/>
              </a:ext>
            </a:extLst>
          </p:cNvPr>
          <p:cNvSpPr/>
          <p:nvPr/>
        </p:nvSpPr>
        <p:spPr>
          <a:xfrm>
            <a:off x="9374978" y="4114799"/>
            <a:ext cx="1400175" cy="4921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200" dirty="0"/>
              <a:t>Keyed Cipher</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cxnSpLocks/>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p:nvPr/>
        </p:nvCxnSpPr>
        <p:spPr>
          <a:xfrm>
            <a:off x="1983579" y="3819525"/>
            <a:ext cx="2207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p:nvPr/>
        </p:nvCxnSpPr>
        <p:spPr>
          <a:xfrm>
            <a:off x="4190998"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p:nvPr/>
        </p:nvCxnSpPr>
        <p:spPr>
          <a:xfrm>
            <a:off x="7831928" y="3819525"/>
            <a:ext cx="2207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7831928"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921E1B-A92D-4042-9818-EBA608F0944C}"/>
              </a:ext>
            </a:extLst>
          </p:cNvPr>
          <p:cNvCxnSpPr/>
          <p:nvPr/>
        </p:nvCxnSpPr>
        <p:spPr>
          <a:xfrm>
            <a:off x="1983579" y="4606924"/>
            <a:ext cx="0" cy="54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F65F35E-75BD-44D6-A3FC-A980861BFA81}"/>
              </a:ext>
            </a:extLst>
          </p:cNvPr>
          <p:cNvCxnSpPr/>
          <p:nvPr/>
        </p:nvCxnSpPr>
        <p:spPr>
          <a:xfrm>
            <a:off x="4190998" y="4606924"/>
            <a:ext cx="0" cy="54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948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9BA0-E06D-41E0-BD47-DB398661862F}"/>
              </a:ext>
            </a:extLst>
          </p:cNvPr>
          <p:cNvSpPr>
            <a:spLocks noGrp="1"/>
          </p:cNvSpPr>
          <p:nvPr>
            <p:ph type="title"/>
          </p:nvPr>
        </p:nvSpPr>
        <p:spPr/>
        <p:txBody>
          <a:bodyPr/>
          <a:lstStyle/>
          <a:p>
            <a:r>
              <a:rPr lang="en-GB" dirty="0"/>
              <a:t>Discrete Mathematics</a:t>
            </a:r>
          </a:p>
        </p:txBody>
      </p:sp>
      <p:sp>
        <p:nvSpPr>
          <p:cNvPr id="3" name="Content Placeholder 2">
            <a:extLst>
              <a:ext uri="{FF2B5EF4-FFF2-40B4-BE49-F238E27FC236}">
                <a16:creationId xmlns:a16="http://schemas.microsoft.com/office/drawing/2014/main" id="{2EB87EDF-5D35-42D1-B930-A38F5DFC0D57}"/>
              </a:ext>
            </a:extLst>
          </p:cNvPr>
          <p:cNvSpPr>
            <a:spLocks noGrp="1"/>
          </p:cNvSpPr>
          <p:nvPr>
            <p:ph idx="1"/>
          </p:nvPr>
        </p:nvSpPr>
        <p:spPr/>
        <p:txBody>
          <a:bodyPr>
            <a:normAutofit/>
          </a:bodyPr>
          <a:lstStyle/>
          <a:p>
            <a:r>
              <a:rPr lang="en-US" dirty="0"/>
              <a:t>A lot of what we’ll study is mathematical problems that are easy to formulate, but very, very hard to solve unless you have a clue</a:t>
            </a:r>
          </a:p>
          <a:p>
            <a:endParaRPr lang="en-US" dirty="0"/>
          </a:p>
          <a:p>
            <a:r>
              <a:rPr lang="en-US" dirty="0"/>
              <a:t>So, you and your friend can work out the problem because you know the clue. But no enemy can. </a:t>
            </a:r>
          </a:p>
          <a:p>
            <a:endParaRPr lang="en-US" dirty="0"/>
          </a:p>
          <a:p>
            <a:r>
              <a:rPr lang="en-US" dirty="0"/>
              <a:t>This forms the basis behind our codes. You’ll see the idea as we go through this module over the next few weeks…</a:t>
            </a:r>
          </a:p>
          <a:p>
            <a:endParaRPr lang="en-GB" dirty="0"/>
          </a:p>
        </p:txBody>
      </p:sp>
    </p:spTree>
    <p:extLst>
      <p:ext uri="{BB962C8B-B14F-4D97-AF65-F5344CB8AC3E}">
        <p14:creationId xmlns:p14="http://schemas.microsoft.com/office/powerpoint/2010/main" val="10756544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7DE9-55CD-42AE-B0A9-0BDBDD5FE419}"/>
              </a:ext>
            </a:extLst>
          </p:cNvPr>
          <p:cNvSpPr>
            <a:spLocks noGrp="1"/>
          </p:cNvSpPr>
          <p:nvPr>
            <p:ph type="title"/>
          </p:nvPr>
        </p:nvSpPr>
        <p:spPr/>
        <p:txBody>
          <a:bodyPr/>
          <a:lstStyle/>
          <a:p>
            <a:r>
              <a:rPr lang="en-GB" dirty="0"/>
              <a:t>Substitution / Transpositional Ciphers</a:t>
            </a:r>
          </a:p>
        </p:txBody>
      </p:sp>
      <p:sp>
        <p:nvSpPr>
          <p:cNvPr id="3" name="Content Placeholder 2">
            <a:extLst>
              <a:ext uri="{FF2B5EF4-FFF2-40B4-BE49-F238E27FC236}">
                <a16:creationId xmlns:a16="http://schemas.microsoft.com/office/drawing/2014/main" id="{0A82B796-C76B-47D2-A388-3B28446E7EE7}"/>
              </a:ext>
            </a:extLst>
          </p:cNvPr>
          <p:cNvSpPr>
            <a:spLocks noGrp="1"/>
          </p:cNvSpPr>
          <p:nvPr>
            <p:ph idx="1"/>
          </p:nvPr>
        </p:nvSpPr>
        <p:spPr>
          <a:xfrm>
            <a:off x="838200" y="1825625"/>
            <a:ext cx="4517571" cy="4351338"/>
          </a:xfrm>
        </p:spPr>
        <p:txBody>
          <a:bodyPr>
            <a:normAutofit/>
          </a:bodyPr>
          <a:lstStyle/>
          <a:p>
            <a:pPr marL="0" indent="0">
              <a:buNone/>
            </a:pPr>
            <a:r>
              <a:rPr lang="en-GB" b="1" dirty="0"/>
              <a:t>Substitution Cipher</a:t>
            </a:r>
          </a:p>
          <a:p>
            <a:r>
              <a:rPr lang="en-GB" dirty="0"/>
              <a:t>The plain text is replaced with other letters, numbers and symbols, however whilst the identity changes the position remains unchanged</a:t>
            </a:r>
          </a:p>
          <a:p>
            <a:endParaRPr lang="en-GB" dirty="0"/>
          </a:p>
          <a:p>
            <a:pPr marL="0" indent="0">
              <a:buNone/>
            </a:pPr>
            <a:endParaRPr lang="en-GB" dirty="0"/>
          </a:p>
          <a:p>
            <a:pPr marL="0" indent="0">
              <a:buNone/>
            </a:pPr>
            <a:endParaRPr lang="en-GB" dirty="0"/>
          </a:p>
          <a:p>
            <a:endParaRPr lang="en-GB" dirty="0"/>
          </a:p>
          <a:p>
            <a:endParaRPr lang="en-GB" dirty="0"/>
          </a:p>
          <a:p>
            <a:endParaRPr lang="en-GB" dirty="0"/>
          </a:p>
          <a:p>
            <a:endParaRPr lang="en-GB" dirty="0"/>
          </a:p>
        </p:txBody>
      </p:sp>
      <p:sp>
        <p:nvSpPr>
          <p:cNvPr id="4" name="Content Placeholder 2">
            <a:extLst>
              <a:ext uri="{FF2B5EF4-FFF2-40B4-BE49-F238E27FC236}">
                <a16:creationId xmlns:a16="http://schemas.microsoft.com/office/drawing/2014/main" id="{2FF6FD06-0063-4A5F-8A15-D674527971E9}"/>
              </a:ext>
            </a:extLst>
          </p:cNvPr>
          <p:cNvSpPr txBox="1">
            <a:spLocks/>
          </p:cNvSpPr>
          <p:nvPr/>
        </p:nvSpPr>
        <p:spPr>
          <a:xfrm>
            <a:off x="6301790" y="1825625"/>
            <a:ext cx="45175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Transpositional Cipher</a:t>
            </a:r>
          </a:p>
          <a:p>
            <a:r>
              <a:rPr lang="en-GB" dirty="0"/>
              <a:t>The plain text is replaced with other letters, numbers and symbols, and the identity and position changes</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BB498A40-218E-4FB2-9A3B-C44076055058}"/>
              </a:ext>
            </a:extLst>
          </p:cNvPr>
          <p:cNvGraphicFramePr>
            <a:graphicFrameLocks noGrp="1"/>
          </p:cNvGraphicFramePr>
          <p:nvPr>
            <p:extLst>
              <p:ext uri="{D42A27DB-BD31-4B8C-83A1-F6EECF244321}">
                <p14:modId xmlns:p14="http://schemas.microsoft.com/office/powerpoint/2010/main" val="666354404"/>
              </p:ext>
            </p:extLst>
          </p:nvPr>
        </p:nvGraphicFramePr>
        <p:xfrm>
          <a:off x="1360196" y="4960429"/>
          <a:ext cx="3552370" cy="1112520"/>
        </p:xfrm>
        <a:graphic>
          <a:graphicData uri="http://schemas.openxmlformats.org/drawingml/2006/table">
            <a:tbl>
              <a:tblPr firstRow="1" bandRow="1">
                <a:tableStyleId>{5C22544A-7EE6-4342-B048-85BDC9FD1C3A}</a:tableStyleId>
              </a:tblPr>
              <a:tblGrid>
                <a:gridCol w="710474">
                  <a:extLst>
                    <a:ext uri="{9D8B030D-6E8A-4147-A177-3AD203B41FA5}">
                      <a16:colId xmlns:a16="http://schemas.microsoft.com/office/drawing/2014/main" val="3863525176"/>
                    </a:ext>
                  </a:extLst>
                </a:gridCol>
                <a:gridCol w="710474">
                  <a:extLst>
                    <a:ext uri="{9D8B030D-6E8A-4147-A177-3AD203B41FA5}">
                      <a16:colId xmlns:a16="http://schemas.microsoft.com/office/drawing/2014/main" val="2243251291"/>
                    </a:ext>
                  </a:extLst>
                </a:gridCol>
                <a:gridCol w="710474">
                  <a:extLst>
                    <a:ext uri="{9D8B030D-6E8A-4147-A177-3AD203B41FA5}">
                      <a16:colId xmlns:a16="http://schemas.microsoft.com/office/drawing/2014/main" val="3953936436"/>
                    </a:ext>
                  </a:extLst>
                </a:gridCol>
                <a:gridCol w="710474">
                  <a:extLst>
                    <a:ext uri="{9D8B030D-6E8A-4147-A177-3AD203B41FA5}">
                      <a16:colId xmlns:a16="http://schemas.microsoft.com/office/drawing/2014/main" val="1653774881"/>
                    </a:ext>
                  </a:extLst>
                </a:gridCol>
                <a:gridCol w="710474">
                  <a:extLst>
                    <a:ext uri="{9D8B030D-6E8A-4147-A177-3AD203B41FA5}">
                      <a16:colId xmlns:a16="http://schemas.microsoft.com/office/drawing/2014/main" val="1456946225"/>
                    </a:ext>
                  </a:extLst>
                </a:gridCol>
              </a:tblGrid>
              <a:tr h="370840">
                <a:tc>
                  <a:txBody>
                    <a:bodyPr/>
                    <a:lstStyle/>
                    <a:p>
                      <a:pPr algn="ctr"/>
                      <a:r>
                        <a:rPr lang="en-GB" dirty="0"/>
                        <a:t>1</a:t>
                      </a:r>
                    </a:p>
                  </a:txBody>
                  <a:tcPr/>
                </a:tc>
                <a:tc>
                  <a:txBody>
                    <a:bodyPr/>
                    <a:lstStyle/>
                    <a:p>
                      <a:pPr algn="ctr"/>
                      <a:r>
                        <a:rPr lang="en-GB" dirty="0"/>
                        <a:t>2</a:t>
                      </a:r>
                    </a:p>
                  </a:txBody>
                  <a:tcPr/>
                </a:tc>
                <a:tc>
                  <a:txBody>
                    <a:bodyPr/>
                    <a:lstStyle/>
                    <a:p>
                      <a:pPr algn="ctr"/>
                      <a:r>
                        <a:rPr lang="en-GB" dirty="0"/>
                        <a:t>3</a:t>
                      </a:r>
                    </a:p>
                  </a:txBody>
                  <a:tcPr/>
                </a:tc>
                <a:tc>
                  <a:txBody>
                    <a:bodyPr/>
                    <a:lstStyle/>
                    <a:p>
                      <a:pPr algn="ctr"/>
                      <a:r>
                        <a:rPr lang="en-GB" dirty="0"/>
                        <a:t>4</a:t>
                      </a:r>
                    </a:p>
                  </a:txBody>
                  <a:tcPr/>
                </a:tc>
                <a:tc>
                  <a:txBody>
                    <a:bodyPr/>
                    <a:lstStyle/>
                    <a:p>
                      <a:pPr algn="ctr"/>
                      <a:r>
                        <a:rPr lang="en-GB" dirty="0"/>
                        <a:t>5</a:t>
                      </a:r>
                    </a:p>
                  </a:txBody>
                  <a:tcPr/>
                </a:tc>
                <a:extLst>
                  <a:ext uri="{0D108BD9-81ED-4DB2-BD59-A6C34878D82A}">
                    <a16:rowId xmlns:a16="http://schemas.microsoft.com/office/drawing/2014/main" val="346065386"/>
                  </a:ext>
                </a:extLst>
              </a:tr>
              <a:tr h="370840">
                <a:tc>
                  <a:txBody>
                    <a:bodyPr/>
                    <a:lstStyle/>
                    <a:p>
                      <a:pPr algn="ctr"/>
                      <a:endParaRPr lang="en-GB" dirty="0"/>
                    </a:p>
                  </a:txBody>
                  <a:tcPr/>
                </a:tc>
                <a:tc>
                  <a:txBody>
                    <a:bodyPr/>
                    <a:lstStyle/>
                    <a:p>
                      <a:pPr algn="ctr"/>
                      <a:endParaRPr lang="en-GB"/>
                    </a:p>
                  </a:txBody>
                  <a:tcPr/>
                </a:tc>
                <a:tc>
                  <a:txBody>
                    <a:bodyPr/>
                    <a:lstStyle/>
                    <a:p>
                      <a:pPr algn="ctr"/>
                      <a:endParaRPr lang="en-GB"/>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984120913"/>
                  </a:ext>
                </a:extLst>
              </a:tr>
              <a:tr h="370840">
                <a:tc>
                  <a:txBody>
                    <a:bodyPr/>
                    <a:lstStyle/>
                    <a:p>
                      <a:pPr algn="ctr"/>
                      <a:r>
                        <a:rPr lang="en-GB" dirty="0"/>
                        <a:t>1</a:t>
                      </a:r>
                    </a:p>
                  </a:txBody>
                  <a:tcPr/>
                </a:tc>
                <a:tc>
                  <a:txBody>
                    <a:bodyPr/>
                    <a:lstStyle/>
                    <a:p>
                      <a:pPr algn="ctr"/>
                      <a:r>
                        <a:rPr lang="en-GB" dirty="0"/>
                        <a:t>2</a:t>
                      </a:r>
                    </a:p>
                  </a:txBody>
                  <a:tcPr/>
                </a:tc>
                <a:tc>
                  <a:txBody>
                    <a:bodyPr/>
                    <a:lstStyle/>
                    <a:p>
                      <a:pPr algn="ctr"/>
                      <a:r>
                        <a:rPr lang="en-GB" dirty="0"/>
                        <a:t>3</a:t>
                      </a:r>
                    </a:p>
                  </a:txBody>
                  <a:tcPr/>
                </a:tc>
                <a:tc>
                  <a:txBody>
                    <a:bodyPr/>
                    <a:lstStyle/>
                    <a:p>
                      <a:pPr algn="ctr"/>
                      <a:r>
                        <a:rPr lang="en-GB" dirty="0"/>
                        <a:t>4</a:t>
                      </a:r>
                    </a:p>
                  </a:txBody>
                  <a:tcPr/>
                </a:tc>
                <a:tc>
                  <a:txBody>
                    <a:bodyPr/>
                    <a:lstStyle/>
                    <a:p>
                      <a:pPr algn="ctr"/>
                      <a:r>
                        <a:rPr lang="en-GB" dirty="0"/>
                        <a:t>5</a:t>
                      </a:r>
                    </a:p>
                  </a:txBody>
                  <a:tcPr/>
                </a:tc>
                <a:extLst>
                  <a:ext uri="{0D108BD9-81ED-4DB2-BD59-A6C34878D82A}">
                    <a16:rowId xmlns:a16="http://schemas.microsoft.com/office/drawing/2014/main" val="3782942667"/>
                  </a:ext>
                </a:extLst>
              </a:tr>
            </a:tbl>
          </a:graphicData>
        </a:graphic>
      </p:graphicFrame>
      <p:graphicFrame>
        <p:nvGraphicFramePr>
          <p:cNvPr id="6" name="Table 5">
            <a:extLst>
              <a:ext uri="{FF2B5EF4-FFF2-40B4-BE49-F238E27FC236}">
                <a16:creationId xmlns:a16="http://schemas.microsoft.com/office/drawing/2014/main" id="{E612593B-3047-4E2B-B4F3-7125B02C9DA4}"/>
              </a:ext>
            </a:extLst>
          </p:cNvPr>
          <p:cNvGraphicFramePr>
            <a:graphicFrameLocks noGrp="1"/>
          </p:cNvGraphicFramePr>
          <p:nvPr>
            <p:extLst>
              <p:ext uri="{D42A27DB-BD31-4B8C-83A1-F6EECF244321}">
                <p14:modId xmlns:p14="http://schemas.microsoft.com/office/powerpoint/2010/main" val="4216749493"/>
              </p:ext>
            </p:extLst>
          </p:nvPr>
        </p:nvGraphicFramePr>
        <p:xfrm>
          <a:off x="6756398" y="4949540"/>
          <a:ext cx="3552370" cy="1112520"/>
        </p:xfrm>
        <a:graphic>
          <a:graphicData uri="http://schemas.openxmlformats.org/drawingml/2006/table">
            <a:tbl>
              <a:tblPr firstRow="1" bandRow="1">
                <a:tableStyleId>{5C22544A-7EE6-4342-B048-85BDC9FD1C3A}</a:tableStyleId>
              </a:tblPr>
              <a:tblGrid>
                <a:gridCol w="710474">
                  <a:extLst>
                    <a:ext uri="{9D8B030D-6E8A-4147-A177-3AD203B41FA5}">
                      <a16:colId xmlns:a16="http://schemas.microsoft.com/office/drawing/2014/main" val="3863525176"/>
                    </a:ext>
                  </a:extLst>
                </a:gridCol>
                <a:gridCol w="710474">
                  <a:extLst>
                    <a:ext uri="{9D8B030D-6E8A-4147-A177-3AD203B41FA5}">
                      <a16:colId xmlns:a16="http://schemas.microsoft.com/office/drawing/2014/main" val="2243251291"/>
                    </a:ext>
                  </a:extLst>
                </a:gridCol>
                <a:gridCol w="710474">
                  <a:extLst>
                    <a:ext uri="{9D8B030D-6E8A-4147-A177-3AD203B41FA5}">
                      <a16:colId xmlns:a16="http://schemas.microsoft.com/office/drawing/2014/main" val="3953936436"/>
                    </a:ext>
                  </a:extLst>
                </a:gridCol>
                <a:gridCol w="710474">
                  <a:extLst>
                    <a:ext uri="{9D8B030D-6E8A-4147-A177-3AD203B41FA5}">
                      <a16:colId xmlns:a16="http://schemas.microsoft.com/office/drawing/2014/main" val="1653774881"/>
                    </a:ext>
                  </a:extLst>
                </a:gridCol>
                <a:gridCol w="710474">
                  <a:extLst>
                    <a:ext uri="{9D8B030D-6E8A-4147-A177-3AD203B41FA5}">
                      <a16:colId xmlns:a16="http://schemas.microsoft.com/office/drawing/2014/main" val="1456946225"/>
                    </a:ext>
                  </a:extLst>
                </a:gridCol>
              </a:tblGrid>
              <a:tr h="370840">
                <a:tc>
                  <a:txBody>
                    <a:bodyPr/>
                    <a:lstStyle/>
                    <a:p>
                      <a:pPr algn="ctr"/>
                      <a:r>
                        <a:rPr lang="en-GB" dirty="0"/>
                        <a:t>1</a:t>
                      </a:r>
                    </a:p>
                  </a:txBody>
                  <a:tcPr/>
                </a:tc>
                <a:tc>
                  <a:txBody>
                    <a:bodyPr/>
                    <a:lstStyle/>
                    <a:p>
                      <a:pPr algn="ctr"/>
                      <a:r>
                        <a:rPr lang="en-GB" dirty="0"/>
                        <a:t>2</a:t>
                      </a:r>
                    </a:p>
                  </a:txBody>
                  <a:tcPr/>
                </a:tc>
                <a:tc>
                  <a:txBody>
                    <a:bodyPr/>
                    <a:lstStyle/>
                    <a:p>
                      <a:pPr algn="ctr"/>
                      <a:r>
                        <a:rPr lang="en-GB" dirty="0"/>
                        <a:t>3</a:t>
                      </a:r>
                    </a:p>
                  </a:txBody>
                  <a:tcPr/>
                </a:tc>
                <a:tc>
                  <a:txBody>
                    <a:bodyPr/>
                    <a:lstStyle/>
                    <a:p>
                      <a:pPr algn="ctr"/>
                      <a:r>
                        <a:rPr lang="en-GB" dirty="0"/>
                        <a:t>4</a:t>
                      </a:r>
                    </a:p>
                  </a:txBody>
                  <a:tcPr/>
                </a:tc>
                <a:tc>
                  <a:txBody>
                    <a:bodyPr/>
                    <a:lstStyle/>
                    <a:p>
                      <a:pPr algn="ctr"/>
                      <a:r>
                        <a:rPr lang="en-GB" dirty="0"/>
                        <a:t>5</a:t>
                      </a:r>
                    </a:p>
                  </a:txBody>
                  <a:tcPr/>
                </a:tc>
                <a:extLst>
                  <a:ext uri="{0D108BD9-81ED-4DB2-BD59-A6C34878D82A}">
                    <a16:rowId xmlns:a16="http://schemas.microsoft.com/office/drawing/2014/main" val="346065386"/>
                  </a:ext>
                </a:extLst>
              </a:tr>
              <a:tr h="370840">
                <a:tc>
                  <a:txBody>
                    <a:bodyPr/>
                    <a:lstStyle/>
                    <a:p>
                      <a:pPr algn="ctr"/>
                      <a:endParaRPr lang="en-GB" dirty="0"/>
                    </a:p>
                  </a:txBody>
                  <a:tcPr/>
                </a:tc>
                <a:tc>
                  <a:txBody>
                    <a:bodyPr/>
                    <a:lstStyle/>
                    <a:p>
                      <a:pPr algn="ctr"/>
                      <a:endParaRPr lang="en-GB"/>
                    </a:p>
                  </a:txBody>
                  <a:tcPr/>
                </a:tc>
                <a:tc>
                  <a:txBody>
                    <a:bodyPr/>
                    <a:lstStyle/>
                    <a:p>
                      <a:pPr algn="ctr"/>
                      <a:endParaRPr lang="en-GB"/>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984120913"/>
                  </a:ext>
                </a:extLst>
              </a:tr>
              <a:tr h="370840">
                <a:tc>
                  <a:txBody>
                    <a:bodyPr/>
                    <a:lstStyle/>
                    <a:p>
                      <a:pPr algn="ctr"/>
                      <a:r>
                        <a:rPr lang="en-GB" dirty="0"/>
                        <a:t>5</a:t>
                      </a:r>
                    </a:p>
                  </a:txBody>
                  <a:tcPr/>
                </a:tc>
                <a:tc>
                  <a:txBody>
                    <a:bodyPr/>
                    <a:lstStyle/>
                    <a:p>
                      <a:pPr algn="ctr"/>
                      <a:r>
                        <a:rPr lang="en-GB" dirty="0"/>
                        <a:t>1</a:t>
                      </a:r>
                    </a:p>
                  </a:txBody>
                  <a:tcPr/>
                </a:tc>
                <a:tc>
                  <a:txBody>
                    <a:bodyPr/>
                    <a:lstStyle/>
                    <a:p>
                      <a:pPr algn="ctr"/>
                      <a:r>
                        <a:rPr lang="en-GB" dirty="0"/>
                        <a:t>4</a:t>
                      </a:r>
                    </a:p>
                  </a:txBody>
                  <a:tcPr/>
                </a:tc>
                <a:tc>
                  <a:txBody>
                    <a:bodyPr/>
                    <a:lstStyle/>
                    <a:p>
                      <a:pPr algn="ctr"/>
                      <a:r>
                        <a:rPr lang="en-GB" dirty="0"/>
                        <a:t>3</a:t>
                      </a:r>
                    </a:p>
                  </a:txBody>
                  <a:tcPr/>
                </a:tc>
                <a:tc>
                  <a:txBody>
                    <a:bodyPr/>
                    <a:lstStyle/>
                    <a:p>
                      <a:pPr algn="ctr"/>
                      <a:r>
                        <a:rPr lang="en-GB" dirty="0"/>
                        <a:t>2</a:t>
                      </a:r>
                    </a:p>
                  </a:txBody>
                  <a:tcPr/>
                </a:tc>
                <a:extLst>
                  <a:ext uri="{0D108BD9-81ED-4DB2-BD59-A6C34878D82A}">
                    <a16:rowId xmlns:a16="http://schemas.microsoft.com/office/drawing/2014/main" val="3532159268"/>
                  </a:ext>
                </a:extLst>
              </a:tr>
            </a:tbl>
          </a:graphicData>
        </a:graphic>
      </p:graphicFrame>
      <p:cxnSp>
        <p:nvCxnSpPr>
          <p:cNvPr id="8" name="Straight Arrow Connector 7">
            <a:extLst>
              <a:ext uri="{FF2B5EF4-FFF2-40B4-BE49-F238E27FC236}">
                <a16:creationId xmlns:a16="http://schemas.microsoft.com/office/drawing/2014/main" id="{61C77A91-D029-4874-ACF8-583308D6C790}"/>
              </a:ext>
            </a:extLst>
          </p:cNvPr>
          <p:cNvCxnSpPr/>
          <p:nvPr/>
        </p:nvCxnSpPr>
        <p:spPr>
          <a:xfrm>
            <a:off x="1819469" y="5313784"/>
            <a:ext cx="1277516" cy="34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7CDDAE-F703-4126-BDBE-DBB41B8686E5}"/>
              </a:ext>
            </a:extLst>
          </p:cNvPr>
          <p:cNvCxnSpPr>
            <a:cxnSpLocks/>
          </p:cNvCxnSpPr>
          <p:nvPr/>
        </p:nvCxnSpPr>
        <p:spPr>
          <a:xfrm flipH="1">
            <a:off x="2411963" y="5327780"/>
            <a:ext cx="1478902" cy="3825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5D0841BA-C8D6-461B-BCF6-FA7D849D4D42}"/>
              </a:ext>
            </a:extLst>
          </p:cNvPr>
          <p:cNvCxnSpPr/>
          <p:nvPr/>
        </p:nvCxnSpPr>
        <p:spPr>
          <a:xfrm>
            <a:off x="7150359" y="5333184"/>
            <a:ext cx="1277516" cy="34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6CB6ACB-A6B3-46D1-9078-1A2A8EEA3EBE}"/>
              </a:ext>
            </a:extLst>
          </p:cNvPr>
          <p:cNvCxnSpPr>
            <a:cxnSpLocks/>
          </p:cNvCxnSpPr>
          <p:nvPr/>
        </p:nvCxnSpPr>
        <p:spPr>
          <a:xfrm flipH="1">
            <a:off x="7793132" y="5277150"/>
            <a:ext cx="1478902" cy="3825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52785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a:t>Caesar Cipher</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5257800" cy="4351338"/>
          </a:xfrm>
        </p:spPr>
        <p:txBody>
          <a:bodyPr/>
          <a:lstStyle/>
          <a:p>
            <a:r>
              <a:rPr lang="en-GB" dirty="0"/>
              <a:t>Substitution Cipher</a:t>
            </a:r>
          </a:p>
          <a:p>
            <a:endParaRPr lang="en-GB" dirty="0"/>
          </a:p>
          <a:p>
            <a:r>
              <a:rPr lang="en-GB" dirty="0"/>
              <a:t>ROT-13 = Rotate 13 places</a:t>
            </a:r>
          </a:p>
          <a:p>
            <a:endParaRPr lang="en-GB" dirty="0"/>
          </a:p>
          <a:p>
            <a:r>
              <a:rPr lang="en-GB" dirty="0"/>
              <a:t>Identical algorithm to encode and decode</a:t>
            </a:r>
          </a:p>
          <a:p>
            <a:endParaRPr lang="en-GB" dirty="0"/>
          </a:p>
          <a:p>
            <a:r>
              <a:rPr lang="en-GB" dirty="0"/>
              <a:t>Considers “Weak” encryption</a:t>
            </a:r>
          </a:p>
          <a:p>
            <a:endParaRPr lang="en-GB" dirty="0"/>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2216A61D-1D54-4808-AA1D-B14B9BA9A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803" y="2373965"/>
            <a:ext cx="5238901" cy="3034197"/>
          </a:xfrm>
          <a:prstGeom prst="rect">
            <a:avLst/>
          </a:prstGeom>
        </p:spPr>
      </p:pic>
    </p:spTree>
    <p:extLst>
      <p:ext uri="{BB962C8B-B14F-4D97-AF65-F5344CB8AC3E}">
        <p14:creationId xmlns:p14="http://schemas.microsoft.com/office/powerpoint/2010/main" val="6691386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4699518" cy="4351338"/>
          </a:xfrm>
        </p:spPr>
        <p:txBody>
          <a:bodyPr/>
          <a:lstStyle/>
          <a:p>
            <a:r>
              <a:rPr lang="en-GB" dirty="0"/>
              <a:t>Developed by Blaise de </a:t>
            </a:r>
            <a:r>
              <a:rPr lang="en-GB" dirty="0" err="1"/>
              <a:t>Vigenere</a:t>
            </a:r>
            <a:r>
              <a:rPr lang="en-GB" dirty="0"/>
              <a:t> </a:t>
            </a:r>
          </a:p>
          <a:p>
            <a:endParaRPr lang="en-GB" dirty="0"/>
          </a:p>
          <a:p>
            <a:r>
              <a:rPr lang="en-GB" dirty="0"/>
              <a:t>First described by </a:t>
            </a:r>
            <a:r>
              <a:rPr lang="en-GB" dirty="0" err="1"/>
              <a:t>Giovan</a:t>
            </a:r>
            <a:r>
              <a:rPr lang="en-GB" dirty="0"/>
              <a:t> Battista </a:t>
            </a:r>
            <a:r>
              <a:rPr lang="en-GB" dirty="0" err="1"/>
              <a:t>bellaso</a:t>
            </a:r>
            <a:r>
              <a:rPr lang="en-GB" dirty="0"/>
              <a:t> in 1553</a:t>
            </a:r>
          </a:p>
          <a:p>
            <a:endParaRPr lang="en-GB" dirty="0"/>
          </a:p>
          <a:p>
            <a:r>
              <a:rPr lang="en-GB" dirty="0"/>
              <a:t>Unbroken until 1863</a:t>
            </a:r>
          </a:p>
          <a:p>
            <a:endParaRPr lang="en-GB" dirty="0"/>
          </a:p>
        </p:txBody>
      </p:sp>
      <p:pic>
        <p:nvPicPr>
          <p:cNvPr id="5" name="Picture 4" descr="A picture containing text, newspaper&#10;&#10;Description automatically generated">
            <a:extLst>
              <a:ext uri="{FF2B5EF4-FFF2-40B4-BE49-F238E27FC236}">
                <a16:creationId xmlns:a16="http://schemas.microsoft.com/office/drawing/2014/main" id="{7833740D-0483-4507-A2B0-7A103AE48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711" y="1374044"/>
            <a:ext cx="4994971" cy="4994971"/>
          </a:xfrm>
          <a:prstGeom prst="rect">
            <a:avLst/>
          </a:prstGeom>
        </p:spPr>
      </p:pic>
    </p:spTree>
    <p:extLst>
      <p:ext uri="{BB962C8B-B14F-4D97-AF65-F5344CB8AC3E}">
        <p14:creationId xmlns:p14="http://schemas.microsoft.com/office/powerpoint/2010/main" val="2206128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Encryption</a:t>
            </a:r>
            <a:endParaRPr lang="en-GB" dirty="0">
              <a:highlight>
                <a:srgbClr val="FFFF00"/>
              </a:highlight>
            </a:endParaRP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6481665" cy="4351338"/>
          </a:xfrm>
        </p:spPr>
        <p:txBody>
          <a:bodyPr>
            <a:normAutofit/>
          </a:bodyPr>
          <a:lstStyle/>
          <a:p>
            <a:r>
              <a:rPr lang="en-US" b="1" dirty="0"/>
              <a:t>First letter </a:t>
            </a:r>
            <a:r>
              <a:rPr lang="en-US" dirty="0"/>
              <a:t>of the plaintext, </a:t>
            </a:r>
            <a:r>
              <a:rPr lang="en-US" b="1" dirty="0"/>
              <a:t>A</a:t>
            </a:r>
            <a:r>
              <a:rPr lang="en-US" dirty="0"/>
              <a:t>, is paired with </a:t>
            </a:r>
            <a:r>
              <a:rPr lang="en-US" b="1" dirty="0"/>
              <a:t>L</a:t>
            </a:r>
            <a:r>
              <a:rPr lang="en-US" dirty="0"/>
              <a:t>, the first letter of the key</a:t>
            </a:r>
          </a:p>
          <a:p>
            <a:r>
              <a:rPr lang="en-US" dirty="0"/>
              <a:t>Therefore, </a:t>
            </a:r>
            <a:r>
              <a:rPr lang="en-US" b="1" dirty="0"/>
              <a:t>row L </a:t>
            </a:r>
            <a:r>
              <a:rPr lang="en-US" dirty="0"/>
              <a:t>and </a:t>
            </a:r>
            <a:r>
              <a:rPr lang="en-US" b="1" dirty="0"/>
              <a:t>column A </a:t>
            </a:r>
            <a:r>
              <a:rPr lang="en-US" dirty="0"/>
              <a:t>of the Vigenère square are used, namely </a:t>
            </a:r>
            <a:r>
              <a:rPr lang="en-US" b="1" dirty="0"/>
              <a:t>L</a:t>
            </a:r>
          </a:p>
          <a:p>
            <a:r>
              <a:rPr lang="en-US" dirty="0"/>
              <a:t>Second letter of the plaintext, the second letter of the key is used</a:t>
            </a:r>
          </a:p>
          <a:p>
            <a:r>
              <a:rPr lang="en-US" dirty="0"/>
              <a:t>The letter at </a:t>
            </a:r>
            <a:r>
              <a:rPr lang="en-US" b="1" dirty="0"/>
              <a:t>row E </a:t>
            </a:r>
            <a:r>
              <a:rPr lang="en-US" dirty="0"/>
              <a:t>and </a:t>
            </a:r>
            <a:r>
              <a:rPr lang="en-US" b="1" dirty="0"/>
              <a:t>column T </a:t>
            </a:r>
            <a:r>
              <a:rPr lang="en-US" dirty="0"/>
              <a:t>is </a:t>
            </a:r>
            <a:r>
              <a:rPr lang="en-US" b="1" dirty="0"/>
              <a:t>X</a:t>
            </a:r>
            <a:r>
              <a:rPr lang="en-US" dirty="0"/>
              <a:t> </a:t>
            </a:r>
          </a:p>
          <a:p>
            <a:r>
              <a:rPr lang="en-US" dirty="0"/>
              <a:t>Continue process for remaining plaintext</a:t>
            </a:r>
            <a:endParaRPr lang="en-GB" dirty="0"/>
          </a:p>
        </p:txBody>
      </p:sp>
      <p:graphicFrame>
        <p:nvGraphicFramePr>
          <p:cNvPr id="6" name="Table 6">
            <a:extLst>
              <a:ext uri="{FF2B5EF4-FFF2-40B4-BE49-F238E27FC236}">
                <a16:creationId xmlns:a16="http://schemas.microsoft.com/office/drawing/2014/main" id="{384E8428-2C7A-4315-A313-D672D30DD74A}"/>
              </a:ext>
            </a:extLst>
          </p:cNvPr>
          <p:cNvGraphicFramePr>
            <a:graphicFrameLocks noGrp="1"/>
          </p:cNvGraphicFramePr>
          <p:nvPr>
            <p:extLst>
              <p:ext uri="{D42A27DB-BD31-4B8C-83A1-F6EECF244321}">
                <p14:modId xmlns:p14="http://schemas.microsoft.com/office/powerpoint/2010/main" val="2744777740"/>
              </p:ext>
            </p:extLst>
          </p:nvPr>
        </p:nvGraphicFramePr>
        <p:xfrm>
          <a:off x="7319865" y="2987005"/>
          <a:ext cx="4308152" cy="1112520"/>
        </p:xfrm>
        <a:graphic>
          <a:graphicData uri="http://schemas.openxmlformats.org/drawingml/2006/table">
            <a:tbl>
              <a:tblPr firstRow="1" bandRow="1">
                <a:tableStyleId>{5C22544A-7EE6-4342-B048-85BDC9FD1C3A}</a:tableStyleId>
              </a:tblPr>
              <a:tblGrid>
                <a:gridCol w="2154076">
                  <a:extLst>
                    <a:ext uri="{9D8B030D-6E8A-4147-A177-3AD203B41FA5}">
                      <a16:colId xmlns:a16="http://schemas.microsoft.com/office/drawing/2014/main" val="1082748719"/>
                    </a:ext>
                  </a:extLst>
                </a:gridCol>
                <a:gridCol w="2154076">
                  <a:extLst>
                    <a:ext uri="{9D8B030D-6E8A-4147-A177-3AD203B41FA5}">
                      <a16:colId xmlns:a16="http://schemas.microsoft.com/office/drawing/2014/main" val="3513373242"/>
                    </a:ext>
                  </a:extLst>
                </a:gridCol>
              </a:tblGrid>
              <a:tr h="370840">
                <a:tc>
                  <a:txBody>
                    <a:bodyPr/>
                    <a:lstStyle/>
                    <a:p>
                      <a:r>
                        <a:rPr lang="en-GB" dirty="0"/>
                        <a:t>Plaintext:</a:t>
                      </a:r>
                    </a:p>
                  </a:txBody>
                  <a:tcPr/>
                </a:tc>
                <a:tc>
                  <a:txBody>
                    <a:bodyPr/>
                    <a:lstStyle/>
                    <a:p>
                      <a:r>
                        <a:rPr lang="en-GB" dirty="0"/>
                        <a:t>ATTACKATDAWN</a:t>
                      </a:r>
                    </a:p>
                  </a:txBody>
                  <a:tcPr/>
                </a:tc>
                <a:extLst>
                  <a:ext uri="{0D108BD9-81ED-4DB2-BD59-A6C34878D82A}">
                    <a16:rowId xmlns:a16="http://schemas.microsoft.com/office/drawing/2014/main" val="319227554"/>
                  </a:ext>
                </a:extLst>
              </a:tr>
              <a:tr h="370840">
                <a:tc>
                  <a:txBody>
                    <a:bodyPr/>
                    <a:lstStyle/>
                    <a:p>
                      <a:r>
                        <a:rPr lang="en-GB" dirty="0"/>
                        <a:t>Key:</a:t>
                      </a:r>
                    </a:p>
                  </a:txBody>
                  <a:tcPr/>
                </a:tc>
                <a:tc>
                  <a:txBody>
                    <a:bodyPr/>
                    <a:lstStyle/>
                    <a:p>
                      <a:r>
                        <a:rPr lang="en-GB" dirty="0"/>
                        <a:t>LEMONLEMONLE</a:t>
                      </a:r>
                    </a:p>
                  </a:txBody>
                  <a:tcPr/>
                </a:tc>
                <a:extLst>
                  <a:ext uri="{0D108BD9-81ED-4DB2-BD59-A6C34878D82A}">
                    <a16:rowId xmlns:a16="http://schemas.microsoft.com/office/drawing/2014/main" val="3651456863"/>
                  </a:ext>
                </a:extLst>
              </a:tr>
              <a:tr h="370840">
                <a:tc>
                  <a:txBody>
                    <a:bodyPr/>
                    <a:lstStyle/>
                    <a:p>
                      <a:r>
                        <a:rPr lang="en-GB" dirty="0"/>
                        <a:t>Ciphertext:</a:t>
                      </a:r>
                    </a:p>
                  </a:txBody>
                  <a:tcPr/>
                </a:tc>
                <a:tc>
                  <a:txBody>
                    <a:bodyPr/>
                    <a:lstStyle/>
                    <a:p>
                      <a:r>
                        <a:rPr lang="en-GB" dirty="0"/>
                        <a:t>LXFOPVEFRNHR</a:t>
                      </a:r>
                    </a:p>
                  </a:txBody>
                  <a:tcPr anchor="ctr"/>
                </a:tc>
                <a:extLst>
                  <a:ext uri="{0D108BD9-81ED-4DB2-BD59-A6C34878D82A}">
                    <a16:rowId xmlns:a16="http://schemas.microsoft.com/office/drawing/2014/main" val="3200878068"/>
                  </a:ext>
                </a:extLst>
              </a:tr>
            </a:tbl>
          </a:graphicData>
        </a:graphic>
      </p:graphicFrame>
    </p:spTree>
    <p:extLst>
      <p:ext uri="{BB962C8B-B14F-4D97-AF65-F5344CB8AC3E}">
        <p14:creationId xmlns:p14="http://schemas.microsoft.com/office/powerpoint/2010/main" val="38383065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Encryption</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4699518" cy="4351338"/>
          </a:xfrm>
        </p:spPr>
        <p:txBody>
          <a:bodyPr>
            <a:normAutofit fontScale="92500" lnSpcReduction="10000"/>
          </a:bodyPr>
          <a:lstStyle/>
          <a:p>
            <a:r>
              <a:rPr lang="en-US" dirty="0"/>
              <a:t>In </a:t>
            </a:r>
            <a:r>
              <a:rPr lang="en-US" b="1" dirty="0"/>
              <a:t>column A </a:t>
            </a:r>
            <a:r>
              <a:rPr lang="en-US" dirty="0"/>
              <a:t>(</a:t>
            </a:r>
            <a:r>
              <a:rPr lang="en-US" b="1" dirty="0"/>
              <a:t>A</a:t>
            </a:r>
            <a:r>
              <a:rPr lang="en-US" dirty="0"/>
              <a:t> from Attack), is paired with the first letter of the Key (</a:t>
            </a:r>
            <a:r>
              <a:rPr lang="en-US" b="1" dirty="0"/>
              <a:t>L</a:t>
            </a:r>
            <a:r>
              <a:rPr lang="en-US" dirty="0"/>
              <a:t> from </a:t>
            </a:r>
            <a:r>
              <a:rPr lang="en-US" b="1" dirty="0"/>
              <a:t>LEMON</a:t>
            </a:r>
            <a:r>
              <a:rPr lang="en-US" dirty="0"/>
              <a:t>) in </a:t>
            </a:r>
            <a:r>
              <a:rPr lang="en-US" b="1" dirty="0"/>
              <a:t>row L</a:t>
            </a:r>
            <a:r>
              <a:rPr lang="en-US" dirty="0"/>
              <a:t>, which provides </a:t>
            </a:r>
            <a:r>
              <a:rPr lang="en-US" b="1" dirty="0"/>
              <a:t>L</a:t>
            </a:r>
            <a:r>
              <a:rPr lang="en-US" dirty="0"/>
              <a:t> as the first letter of ciphertext</a:t>
            </a:r>
          </a:p>
          <a:p>
            <a:endParaRPr lang="en-US" dirty="0"/>
          </a:p>
          <a:p>
            <a:r>
              <a:rPr lang="en-US" dirty="0"/>
              <a:t>Next, In </a:t>
            </a:r>
            <a:r>
              <a:rPr lang="en-US" b="1" dirty="0"/>
              <a:t>column T</a:t>
            </a:r>
            <a:r>
              <a:rPr lang="en-US" dirty="0"/>
              <a:t> (</a:t>
            </a:r>
            <a:r>
              <a:rPr lang="en-US" b="1" dirty="0"/>
              <a:t>T</a:t>
            </a:r>
            <a:r>
              <a:rPr lang="en-US" dirty="0"/>
              <a:t> from Attack), is paired with the second letter of the Key (</a:t>
            </a:r>
            <a:r>
              <a:rPr lang="en-US" b="1" dirty="0"/>
              <a:t>E</a:t>
            </a:r>
            <a:r>
              <a:rPr lang="en-US" dirty="0"/>
              <a:t> from </a:t>
            </a:r>
            <a:r>
              <a:rPr lang="en-US" b="1" dirty="0"/>
              <a:t>LEMON</a:t>
            </a:r>
            <a:r>
              <a:rPr lang="en-US" dirty="0"/>
              <a:t>) in </a:t>
            </a:r>
            <a:r>
              <a:rPr lang="en-US" b="1" dirty="0"/>
              <a:t>row E</a:t>
            </a:r>
            <a:r>
              <a:rPr lang="en-US" dirty="0"/>
              <a:t>, which provides </a:t>
            </a:r>
            <a:r>
              <a:rPr lang="en-US" b="1" dirty="0"/>
              <a:t>X</a:t>
            </a:r>
            <a:r>
              <a:rPr lang="en-US" dirty="0"/>
              <a:t> as the second letter of ciphertext</a:t>
            </a:r>
          </a:p>
          <a:p>
            <a:endParaRPr lang="en-GB" dirty="0"/>
          </a:p>
        </p:txBody>
      </p:sp>
      <p:pic>
        <p:nvPicPr>
          <p:cNvPr id="5" name="Picture 4" descr="A picture containing text, newspaper&#10;&#10;Description automatically generated">
            <a:extLst>
              <a:ext uri="{FF2B5EF4-FFF2-40B4-BE49-F238E27FC236}">
                <a16:creationId xmlns:a16="http://schemas.microsoft.com/office/drawing/2014/main" id="{7833740D-0483-4507-A2B0-7A103AE48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711" y="1374044"/>
            <a:ext cx="4994971" cy="4994971"/>
          </a:xfrm>
          <a:prstGeom prst="rect">
            <a:avLst/>
          </a:prstGeom>
        </p:spPr>
      </p:pic>
      <p:sp>
        <p:nvSpPr>
          <p:cNvPr id="4" name="Rectangle 3">
            <a:extLst>
              <a:ext uri="{FF2B5EF4-FFF2-40B4-BE49-F238E27FC236}">
                <a16:creationId xmlns:a16="http://schemas.microsoft.com/office/drawing/2014/main" id="{03D76F48-798C-4CFE-9775-DCEA8D793CE8}"/>
              </a:ext>
            </a:extLst>
          </p:cNvPr>
          <p:cNvSpPr/>
          <p:nvPr/>
        </p:nvSpPr>
        <p:spPr>
          <a:xfrm>
            <a:off x="6318791" y="3604294"/>
            <a:ext cx="188621" cy="17631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46E9A0B-9C2B-4177-A23D-7604FF2F3A97}"/>
              </a:ext>
            </a:extLst>
          </p:cNvPr>
          <p:cNvSpPr/>
          <p:nvPr/>
        </p:nvSpPr>
        <p:spPr>
          <a:xfrm>
            <a:off x="6507412" y="3604977"/>
            <a:ext cx="188621" cy="17631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494B21-8D3F-4D3B-8A22-FB5B8689BB5C}"/>
              </a:ext>
            </a:extLst>
          </p:cNvPr>
          <p:cNvSpPr/>
          <p:nvPr/>
        </p:nvSpPr>
        <p:spPr>
          <a:xfrm>
            <a:off x="6507411" y="1374044"/>
            <a:ext cx="188621" cy="17631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31339A-41B2-4A77-97A7-0B9C85C1FDB2}"/>
              </a:ext>
            </a:extLst>
          </p:cNvPr>
          <p:cNvSpPr/>
          <p:nvPr/>
        </p:nvSpPr>
        <p:spPr>
          <a:xfrm>
            <a:off x="10014661" y="2298412"/>
            <a:ext cx="188621" cy="1763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B753A5-94B5-40EE-91BC-48E362E1DDBD}"/>
              </a:ext>
            </a:extLst>
          </p:cNvPr>
          <p:cNvSpPr/>
          <p:nvPr/>
        </p:nvSpPr>
        <p:spPr>
          <a:xfrm>
            <a:off x="6318790" y="2306613"/>
            <a:ext cx="188621" cy="1763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D497B58-E81C-494A-ADE1-6F7655EEA063}"/>
              </a:ext>
            </a:extLst>
          </p:cNvPr>
          <p:cNvSpPr/>
          <p:nvPr/>
        </p:nvSpPr>
        <p:spPr>
          <a:xfrm>
            <a:off x="10026280" y="1362137"/>
            <a:ext cx="188621" cy="1763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1647A44-6416-4DDD-96FE-56CBD32BFCED}"/>
              </a:ext>
            </a:extLst>
          </p:cNvPr>
          <p:cNvSpPr/>
          <p:nvPr/>
        </p:nvSpPr>
        <p:spPr>
          <a:xfrm>
            <a:off x="10058139" y="1387647"/>
            <a:ext cx="188621" cy="1763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79FF53F-2613-4A2E-A61B-8706AF3DA5A5}"/>
              </a:ext>
            </a:extLst>
          </p:cNvPr>
          <p:cNvSpPr/>
          <p:nvPr/>
        </p:nvSpPr>
        <p:spPr>
          <a:xfrm>
            <a:off x="6318790" y="3792913"/>
            <a:ext cx="188621" cy="1763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F1E70E-8E61-440A-8667-819C3DE8D8A5}"/>
              </a:ext>
            </a:extLst>
          </p:cNvPr>
          <p:cNvSpPr/>
          <p:nvPr/>
        </p:nvSpPr>
        <p:spPr>
          <a:xfrm>
            <a:off x="10010983" y="3765373"/>
            <a:ext cx="188621" cy="1763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0153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Decryption</a:t>
            </a:r>
            <a:endParaRPr lang="en-GB" dirty="0">
              <a:highlight>
                <a:srgbClr val="FFFF00"/>
              </a:highlight>
            </a:endParaRP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6481665" cy="4351338"/>
          </a:xfrm>
        </p:spPr>
        <p:txBody>
          <a:bodyPr>
            <a:normAutofit/>
          </a:bodyPr>
          <a:lstStyle/>
          <a:p>
            <a:r>
              <a:rPr lang="en-US" dirty="0"/>
              <a:t>Going to the row in the table corresponding to the key</a:t>
            </a:r>
          </a:p>
          <a:p>
            <a:endParaRPr lang="en-US" dirty="0"/>
          </a:p>
          <a:p>
            <a:r>
              <a:rPr lang="en-US" dirty="0"/>
              <a:t>Finding the position of the ciphertext letter in that row </a:t>
            </a:r>
          </a:p>
          <a:p>
            <a:endParaRPr lang="en-US" dirty="0"/>
          </a:p>
          <a:p>
            <a:r>
              <a:rPr lang="en-US" dirty="0"/>
              <a:t>Use the column's label as the plaintext</a:t>
            </a:r>
          </a:p>
        </p:txBody>
      </p:sp>
      <p:graphicFrame>
        <p:nvGraphicFramePr>
          <p:cNvPr id="6" name="Table 6">
            <a:extLst>
              <a:ext uri="{FF2B5EF4-FFF2-40B4-BE49-F238E27FC236}">
                <a16:creationId xmlns:a16="http://schemas.microsoft.com/office/drawing/2014/main" id="{384E8428-2C7A-4315-A313-D672D30DD74A}"/>
              </a:ext>
            </a:extLst>
          </p:cNvPr>
          <p:cNvGraphicFramePr>
            <a:graphicFrameLocks noGrp="1"/>
          </p:cNvGraphicFramePr>
          <p:nvPr>
            <p:extLst>
              <p:ext uri="{D42A27DB-BD31-4B8C-83A1-F6EECF244321}">
                <p14:modId xmlns:p14="http://schemas.microsoft.com/office/powerpoint/2010/main" val="3699423003"/>
              </p:ext>
            </p:extLst>
          </p:nvPr>
        </p:nvGraphicFramePr>
        <p:xfrm>
          <a:off x="7319865" y="2987005"/>
          <a:ext cx="4308152" cy="1112520"/>
        </p:xfrm>
        <a:graphic>
          <a:graphicData uri="http://schemas.openxmlformats.org/drawingml/2006/table">
            <a:tbl>
              <a:tblPr firstRow="1" bandRow="1">
                <a:tableStyleId>{5C22544A-7EE6-4342-B048-85BDC9FD1C3A}</a:tableStyleId>
              </a:tblPr>
              <a:tblGrid>
                <a:gridCol w="2154076">
                  <a:extLst>
                    <a:ext uri="{9D8B030D-6E8A-4147-A177-3AD203B41FA5}">
                      <a16:colId xmlns:a16="http://schemas.microsoft.com/office/drawing/2014/main" val="1082748719"/>
                    </a:ext>
                  </a:extLst>
                </a:gridCol>
                <a:gridCol w="2154076">
                  <a:extLst>
                    <a:ext uri="{9D8B030D-6E8A-4147-A177-3AD203B41FA5}">
                      <a16:colId xmlns:a16="http://schemas.microsoft.com/office/drawing/2014/main" val="3513373242"/>
                    </a:ext>
                  </a:extLst>
                </a:gridCol>
              </a:tblGrid>
              <a:tr h="370840">
                <a:tc>
                  <a:txBody>
                    <a:bodyPr/>
                    <a:lstStyle/>
                    <a:p>
                      <a:r>
                        <a:rPr lang="en-GB" dirty="0"/>
                        <a:t>Plaintext:</a:t>
                      </a:r>
                    </a:p>
                  </a:txBody>
                  <a:tcPr/>
                </a:tc>
                <a:tc>
                  <a:txBody>
                    <a:bodyPr/>
                    <a:lstStyle/>
                    <a:p>
                      <a:r>
                        <a:rPr lang="en-GB" dirty="0"/>
                        <a:t>ATTACKATDAWN</a:t>
                      </a:r>
                    </a:p>
                  </a:txBody>
                  <a:tcPr/>
                </a:tc>
                <a:extLst>
                  <a:ext uri="{0D108BD9-81ED-4DB2-BD59-A6C34878D82A}">
                    <a16:rowId xmlns:a16="http://schemas.microsoft.com/office/drawing/2014/main" val="319227554"/>
                  </a:ext>
                </a:extLst>
              </a:tr>
              <a:tr h="370840">
                <a:tc>
                  <a:txBody>
                    <a:bodyPr/>
                    <a:lstStyle/>
                    <a:p>
                      <a:r>
                        <a:rPr lang="en-GB" dirty="0"/>
                        <a:t>Key:</a:t>
                      </a:r>
                    </a:p>
                  </a:txBody>
                  <a:tcPr/>
                </a:tc>
                <a:tc>
                  <a:txBody>
                    <a:bodyPr/>
                    <a:lstStyle/>
                    <a:p>
                      <a:r>
                        <a:rPr lang="en-GB" dirty="0"/>
                        <a:t>LEMONLEMONLE</a:t>
                      </a:r>
                    </a:p>
                  </a:txBody>
                  <a:tcPr/>
                </a:tc>
                <a:extLst>
                  <a:ext uri="{0D108BD9-81ED-4DB2-BD59-A6C34878D82A}">
                    <a16:rowId xmlns:a16="http://schemas.microsoft.com/office/drawing/2014/main" val="3651456863"/>
                  </a:ext>
                </a:extLst>
              </a:tr>
              <a:tr h="370840">
                <a:tc>
                  <a:txBody>
                    <a:bodyPr/>
                    <a:lstStyle/>
                    <a:p>
                      <a:r>
                        <a:rPr lang="en-GB" dirty="0"/>
                        <a:t>Ciphertext:</a:t>
                      </a:r>
                    </a:p>
                  </a:txBody>
                  <a:tcPr/>
                </a:tc>
                <a:tc>
                  <a:txBody>
                    <a:bodyPr/>
                    <a:lstStyle/>
                    <a:p>
                      <a:r>
                        <a:rPr lang="en-GB" dirty="0"/>
                        <a:t>LXFOPVEFRNHR</a:t>
                      </a:r>
                    </a:p>
                  </a:txBody>
                  <a:tcPr anchor="ctr"/>
                </a:tc>
                <a:extLst>
                  <a:ext uri="{0D108BD9-81ED-4DB2-BD59-A6C34878D82A}">
                    <a16:rowId xmlns:a16="http://schemas.microsoft.com/office/drawing/2014/main" val="3200878068"/>
                  </a:ext>
                </a:extLst>
              </a:tr>
            </a:tbl>
          </a:graphicData>
        </a:graphic>
      </p:graphicFrame>
    </p:spTree>
    <p:extLst>
      <p:ext uri="{BB962C8B-B14F-4D97-AF65-F5344CB8AC3E}">
        <p14:creationId xmlns:p14="http://schemas.microsoft.com/office/powerpoint/2010/main" val="18861133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07B7-6EF0-4B7E-AEFE-448BFF320E3A}"/>
              </a:ext>
            </a:extLst>
          </p:cNvPr>
          <p:cNvSpPr>
            <a:spLocks noGrp="1"/>
          </p:cNvSpPr>
          <p:nvPr>
            <p:ph type="title"/>
          </p:nvPr>
        </p:nvSpPr>
        <p:spPr/>
        <p:txBody>
          <a:bodyPr/>
          <a:lstStyle/>
          <a:p>
            <a:r>
              <a:rPr lang="en-GB" dirty="0" err="1"/>
              <a:t>Vigenere</a:t>
            </a:r>
            <a:r>
              <a:rPr lang="en-GB" dirty="0"/>
              <a:t> Cipher - Decryption</a:t>
            </a:r>
          </a:p>
        </p:txBody>
      </p:sp>
      <p:sp>
        <p:nvSpPr>
          <p:cNvPr id="3" name="Content Placeholder 2">
            <a:extLst>
              <a:ext uri="{FF2B5EF4-FFF2-40B4-BE49-F238E27FC236}">
                <a16:creationId xmlns:a16="http://schemas.microsoft.com/office/drawing/2014/main" id="{E3EC54DE-9E67-4660-A34B-B0C875E6E944}"/>
              </a:ext>
            </a:extLst>
          </p:cNvPr>
          <p:cNvSpPr>
            <a:spLocks noGrp="1"/>
          </p:cNvSpPr>
          <p:nvPr>
            <p:ph idx="1"/>
          </p:nvPr>
        </p:nvSpPr>
        <p:spPr>
          <a:xfrm>
            <a:off x="838200" y="1825625"/>
            <a:ext cx="4699518" cy="4351338"/>
          </a:xfrm>
        </p:spPr>
        <p:txBody>
          <a:bodyPr/>
          <a:lstStyle/>
          <a:p>
            <a:r>
              <a:rPr lang="en-US" dirty="0"/>
              <a:t>In </a:t>
            </a:r>
            <a:r>
              <a:rPr lang="en-US" b="1" dirty="0"/>
              <a:t>row L </a:t>
            </a:r>
            <a:r>
              <a:rPr lang="en-US" dirty="0"/>
              <a:t>(from </a:t>
            </a:r>
            <a:r>
              <a:rPr lang="en-US" b="1" dirty="0"/>
              <a:t>LEMON</a:t>
            </a:r>
            <a:r>
              <a:rPr lang="en-US" dirty="0"/>
              <a:t>), the ciphertext </a:t>
            </a:r>
            <a:r>
              <a:rPr lang="en-US" b="1" dirty="0"/>
              <a:t>L</a:t>
            </a:r>
            <a:r>
              <a:rPr lang="en-US" dirty="0"/>
              <a:t> appears in </a:t>
            </a:r>
            <a:r>
              <a:rPr lang="en-US" b="1" dirty="0"/>
              <a:t>column A</a:t>
            </a:r>
            <a:r>
              <a:rPr lang="en-US" dirty="0"/>
              <a:t>, which is the first plaintext letter </a:t>
            </a:r>
          </a:p>
          <a:p>
            <a:endParaRPr lang="en-US" dirty="0"/>
          </a:p>
          <a:p>
            <a:r>
              <a:rPr lang="en-US" dirty="0"/>
              <a:t>Next, in </a:t>
            </a:r>
            <a:r>
              <a:rPr lang="en-US" b="1" dirty="0"/>
              <a:t>row E </a:t>
            </a:r>
            <a:r>
              <a:rPr lang="en-US" dirty="0"/>
              <a:t>(from </a:t>
            </a:r>
            <a:r>
              <a:rPr lang="en-US" b="1" dirty="0"/>
              <a:t>LEMON</a:t>
            </a:r>
            <a:r>
              <a:rPr lang="en-US" dirty="0"/>
              <a:t>), the ciphertext </a:t>
            </a:r>
            <a:r>
              <a:rPr lang="en-US" b="1" dirty="0"/>
              <a:t>X</a:t>
            </a:r>
            <a:r>
              <a:rPr lang="en-US" dirty="0"/>
              <a:t> is located in </a:t>
            </a:r>
            <a:r>
              <a:rPr lang="en-US" b="1" dirty="0"/>
              <a:t>column T</a:t>
            </a:r>
            <a:r>
              <a:rPr lang="en-US" dirty="0"/>
              <a:t>. Thus </a:t>
            </a:r>
            <a:r>
              <a:rPr lang="en-US" b="1" dirty="0"/>
              <a:t>T</a:t>
            </a:r>
            <a:r>
              <a:rPr lang="en-US" dirty="0"/>
              <a:t> is the second plaintext letter</a:t>
            </a:r>
            <a:endParaRPr lang="en-GB" dirty="0"/>
          </a:p>
          <a:p>
            <a:endParaRPr lang="en-GB" dirty="0"/>
          </a:p>
        </p:txBody>
      </p:sp>
      <p:pic>
        <p:nvPicPr>
          <p:cNvPr id="5" name="Picture 4">
            <a:extLst>
              <a:ext uri="{FF2B5EF4-FFF2-40B4-BE49-F238E27FC236}">
                <a16:creationId xmlns:a16="http://schemas.microsoft.com/office/drawing/2014/main" id="{7833740D-0483-4507-A2B0-7A103AE48F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19711" y="1374044"/>
            <a:ext cx="4994971" cy="4994971"/>
          </a:xfrm>
          <a:prstGeom prst="rect">
            <a:avLst/>
          </a:prstGeom>
        </p:spPr>
      </p:pic>
    </p:spTree>
    <p:extLst>
      <p:ext uri="{BB962C8B-B14F-4D97-AF65-F5344CB8AC3E}">
        <p14:creationId xmlns:p14="http://schemas.microsoft.com/office/powerpoint/2010/main" val="29227472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Modern Ciphers</a:t>
            </a:r>
            <a:endParaRPr lang="en-GB" sz="4800" dirty="0"/>
          </a:p>
        </p:txBody>
      </p:sp>
    </p:spTree>
    <p:extLst>
      <p:ext uri="{BB962C8B-B14F-4D97-AF65-F5344CB8AC3E}">
        <p14:creationId xmlns:p14="http://schemas.microsoft.com/office/powerpoint/2010/main" val="42087830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r>
              <a:rPr lang="en-US" dirty="0"/>
              <a:t>Plain Text message</a:t>
            </a:r>
          </a:p>
          <a:p>
            <a:endParaRPr lang="en-US" dirty="0"/>
          </a:p>
          <a:p>
            <a:r>
              <a:rPr lang="en-US" dirty="0"/>
              <a:t>Chosen Cipher</a:t>
            </a:r>
          </a:p>
          <a:p>
            <a:endParaRPr lang="en-US" dirty="0"/>
          </a:p>
          <a:p>
            <a:r>
              <a:rPr lang="en-GB" dirty="0"/>
              <a:t>Key to encrypt the message</a:t>
            </a:r>
          </a:p>
          <a:p>
            <a:endParaRPr lang="en-GB" dirty="0"/>
          </a:p>
          <a:p>
            <a:pPr marL="0" indent="0">
              <a:buNone/>
            </a:pPr>
            <a:r>
              <a:rPr lang="en-US" sz="2800" dirty="0">
                <a:effectLst/>
                <a:latin typeface="Calibri" panose="020F0502020204030204" pitchFamily="34" charset="0"/>
              </a:rPr>
              <a:t>Note: Make key larger to make it harder to break!</a:t>
            </a:r>
            <a:endParaRPr lang="en-GB" dirty="0"/>
          </a:p>
        </p:txBody>
      </p:sp>
    </p:spTree>
    <p:extLst>
      <p:ext uri="{BB962C8B-B14F-4D97-AF65-F5344CB8AC3E}">
        <p14:creationId xmlns:p14="http://schemas.microsoft.com/office/powerpoint/2010/main" val="22386531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D3AD-1F9C-4F30-885F-6F71462B87B7}"/>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C97C4F62-0606-4017-94F6-F7EC60656DBE}"/>
              </a:ext>
            </a:extLst>
          </p:cNvPr>
          <p:cNvSpPr>
            <a:spLocks noGrp="1"/>
          </p:cNvSpPr>
          <p:nvPr>
            <p:ph idx="1"/>
          </p:nvPr>
        </p:nvSpPr>
        <p:spPr/>
        <p:txBody>
          <a:bodyPr/>
          <a:lstStyle/>
          <a:p>
            <a:pPr marL="0" indent="0">
              <a:buNone/>
            </a:pPr>
            <a:r>
              <a:rPr lang="en-GB" dirty="0"/>
              <a:t>Modern Encryption relies on two main aspects:</a:t>
            </a:r>
          </a:p>
          <a:p>
            <a:pPr marL="0" indent="0">
              <a:buNone/>
            </a:pPr>
            <a:endParaRPr lang="en-GB" dirty="0"/>
          </a:p>
          <a:p>
            <a:r>
              <a:rPr lang="en-GB" b="1" dirty="0"/>
              <a:t>Confusion</a:t>
            </a:r>
            <a:r>
              <a:rPr lang="en-GB" dirty="0"/>
              <a:t> - E</a:t>
            </a:r>
            <a:r>
              <a:rPr lang="en-US" dirty="0" err="1"/>
              <a:t>ncrypted</a:t>
            </a:r>
            <a:r>
              <a:rPr lang="en-US" dirty="0"/>
              <a:t> text is drastically different to the plaintext</a:t>
            </a:r>
          </a:p>
          <a:p>
            <a:endParaRPr lang="en-US" dirty="0"/>
          </a:p>
          <a:p>
            <a:r>
              <a:rPr lang="en-US" b="1" dirty="0"/>
              <a:t>Diffusion</a:t>
            </a:r>
            <a:r>
              <a:rPr lang="en-US" dirty="0"/>
              <a:t> - If one letter is changed in the plain text, the cipher text changes significantly</a:t>
            </a:r>
            <a:endParaRPr lang="en-GB" dirty="0"/>
          </a:p>
          <a:p>
            <a:endParaRPr lang="en-GB" dirty="0"/>
          </a:p>
        </p:txBody>
      </p:sp>
    </p:spTree>
    <p:extLst>
      <p:ext uri="{BB962C8B-B14F-4D97-AF65-F5344CB8AC3E}">
        <p14:creationId xmlns:p14="http://schemas.microsoft.com/office/powerpoint/2010/main" val="258747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Sets, Relations and Functions</a:t>
            </a:r>
            <a:endParaRPr lang="en-GB" sz="4800" dirty="0"/>
          </a:p>
        </p:txBody>
      </p:sp>
    </p:spTree>
    <p:extLst>
      <p:ext uri="{BB962C8B-B14F-4D97-AF65-F5344CB8AC3E}">
        <p14:creationId xmlns:p14="http://schemas.microsoft.com/office/powerpoint/2010/main" val="29513839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b="1" dirty="0"/>
              <a:t>Security through obscurity – is not a good method</a:t>
            </a:r>
          </a:p>
          <a:p>
            <a:pPr marL="0" indent="0">
              <a:buNone/>
            </a:pPr>
            <a:endParaRPr lang="en-US" dirty="0"/>
          </a:p>
          <a:p>
            <a:pPr marL="0" indent="0">
              <a:buNone/>
            </a:pPr>
            <a:r>
              <a:rPr lang="en-US" dirty="0"/>
              <a:t>Security should exist even if </a:t>
            </a:r>
          </a:p>
          <a:p>
            <a:pPr marL="0" indent="0">
              <a:buNone/>
            </a:pPr>
            <a:r>
              <a:rPr lang="en-US" dirty="0"/>
              <a:t>the attacker knows everything </a:t>
            </a:r>
          </a:p>
          <a:p>
            <a:pPr marL="0" indent="0">
              <a:buNone/>
            </a:pPr>
            <a:r>
              <a:rPr lang="en-US" dirty="0"/>
              <a:t>about the system!</a:t>
            </a:r>
            <a:endParaRPr lang="en-GB" dirty="0"/>
          </a:p>
        </p:txBody>
      </p:sp>
      <p:pic>
        <p:nvPicPr>
          <p:cNvPr id="5" name="Picture 4" descr="Person with blue eyes">
            <a:extLst>
              <a:ext uri="{FF2B5EF4-FFF2-40B4-BE49-F238E27FC236}">
                <a16:creationId xmlns:a16="http://schemas.microsoft.com/office/drawing/2014/main" id="{84DC0AF3-2EFE-46BF-8C0A-D0310A53D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63623"/>
            <a:ext cx="4755118" cy="3169770"/>
          </a:xfrm>
          <a:prstGeom prst="rect">
            <a:avLst/>
          </a:prstGeom>
          <a:effectLst>
            <a:softEdge rad="266700"/>
          </a:effectLst>
        </p:spPr>
      </p:pic>
    </p:spTree>
    <p:extLst>
      <p:ext uri="{BB962C8B-B14F-4D97-AF65-F5344CB8AC3E}">
        <p14:creationId xmlns:p14="http://schemas.microsoft.com/office/powerpoint/2010/main" val="16423050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D3AD-1F9C-4F30-885F-6F71462B87B7}"/>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C97C4F62-0606-4017-94F6-F7EC60656DBE}"/>
              </a:ext>
            </a:extLst>
          </p:cNvPr>
          <p:cNvSpPr>
            <a:spLocks noGrp="1"/>
          </p:cNvSpPr>
          <p:nvPr>
            <p:ph idx="1"/>
          </p:nvPr>
        </p:nvSpPr>
        <p:spPr/>
        <p:txBody>
          <a:bodyPr/>
          <a:lstStyle/>
          <a:p>
            <a:pPr marL="0" indent="0">
              <a:buNone/>
            </a:pPr>
            <a:r>
              <a:rPr lang="en-US" dirty="0"/>
              <a:t>Examples of security by obscurity:</a:t>
            </a:r>
          </a:p>
          <a:p>
            <a:endParaRPr lang="en-US" dirty="0"/>
          </a:p>
          <a:p>
            <a:r>
              <a:rPr lang="en-US" dirty="0"/>
              <a:t>SSID suppression on wireless networks</a:t>
            </a:r>
          </a:p>
          <a:p>
            <a:endParaRPr lang="en-US" dirty="0"/>
          </a:p>
          <a:p>
            <a:r>
              <a:rPr lang="en-US" dirty="0"/>
              <a:t>MAC Address Filtering</a:t>
            </a:r>
          </a:p>
          <a:p>
            <a:endParaRPr lang="en-US" dirty="0"/>
          </a:p>
          <a:p>
            <a:r>
              <a:rPr lang="en-US" dirty="0"/>
              <a:t>Substitution Cipher (Caesar Cipher) or ROT13 </a:t>
            </a:r>
          </a:p>
          <a:p>
            <a:pPr marL="0" indent="0">
              <a:buNone/>
            </a:pPr>
            <a:r>
              <a:rPr lang="en-US" dirty="0"/>
              <a:t>(Covered later in this section)</a:t>
            </a:r>
          </a:p>
          <a:p>
            <a:endParaRPr lang="en-GB" dirty="0"/>
          </a:p>
        </p:txBody>
      </p:sp>
    </p:spTree>
    <p:extLst>
      <p:ext uri="{BB962C8B-B14F-4D97-AF65-F5344CB8AC3E}">
        <p14:creationId xmlns:p14="http://schemas.microsoft.com/office/powerpoint/2010/main" val="7604332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Cryptography relies on randomness, used to generate keys, salt hashes and more</a:t>
            </a:r>
          </a:p>
          <a:p>
            <a:endParaRPr lang="en-US" dirty="0"/>
          </a:p>
          <a:p>
            <a:r>
              <a:rPr lang="en-US" dirty="0"/>
              <a:t>Random number generation is not truly random if done with computers, and starts with the same “Seed” number</a:t>
            </a:r>
          </a:p>
          <a:p>
            <a:endParaRPr lang="en-US" dirty="0"/>
          </a:p>
          <a:p>
            <a:r>
              <a:rPr lang="en-US" dirty="0"/>
              <a:t>Likelihood is that you could repeat that process and obtain the same result at some point </a:t>
            </a:r>
          </a:p>
          <a:p>
            <a:endParaRPr lang="en-US" dirty="0"/>
          </a:p>
          <a:p>
            <a:endParaRPr lang="en-GB" dirty="0"/>
          </a:p>
        </p:txBody>
      </p:sp>
    </p:spTree>
    <p:extLst>
      <p:ext uri="{BB962C8B-B14F-4D97-AF65-F5344CB8AC3E}">
        <p14:creationId xmlns:p14="http://schemas.microsoft.com/office/powerpoint/2010/main" val="241278199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Cryptography Basics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Developers don’t need to be cryptographers</a:t>
            </a:r>
          </a:p>
          <a:p>
            <a:pPr marL="0" indent="0">
              <a:buNone/>
            </a:pPr>
            <a:endParaRPr lang="en-US" dirty="0"/>
          </a:p>
          <a:p>
            <a:r>
              <a:rPr lang="en-US" dirty="0"/>
              <a:t>They can write to an API</a:t>
            </a:r>
          </a:p>
          <a:p>
            <a:r>
              <a:rPr lang="en-US" dirty="0"/>
              <a:t>The API does all the complex work</a:t>
            </a:r>
          </a:p>
          <a:p>
            <a:r>
              <a:rPr lang="en-US" dirty="0"/>
              <a:t>No specialist programming required</a:t>
            </a:r>
          </a:p>
          <a:p>
            <a:pPr marL="0" indent="0">
              <a:buNone/>
            </a:pPr>
            <a:endParaRPr lang="en-US" dirty="0"/>
          </a:p>
          <a:p>
            <a:pPr marL="0" indent="0">
              <a:buNone/>
            </a:pPr>
            <a:r>
              <a:rPr lang="en-US" dirty="0"/>
              <a:t>Microsoft has a Crypto Service Provider (CSP) and the </a:t>
            </a:r>
            <a:r>
              <a:rPr lang="en-US" dirty="0" err="1"/>
              <a:t>CryptAPI</a:t>
            </a:r>
            <a:r>
              <a:rPr lang="en-US" dirty="0"/>
              <a:t> is the middleware between the program and the CSP.</a:t>
            </a:r>
          </a:p>
          <a:p>
            <a:pPr marL="0" indent="0">
              <a:buNone/>
            </a:pPr>
            <a:endParaRPr lang="en-US" dirty="0"/>
          </a:p>
          <a:p>
            <a:endParaRPr lang="en-US" dirty="0"/>
          </a:p>
          <a:p>
            <a:endParaRPr lang="en-GB" dirty="0"/>
          </a:p>
        </p:txBody>
      </p:sp>
    </p:spTree>
    <p:extLst>
      <p:ext uri="{BB962C8B-B14F-4D97-AF65-F5344CB8AC3E}">
        <p14:creationId xmlns:p14="http://schemas.microsoft.com/office/powerpoint/2010/main" val="16442352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r>
              <a:rPr lang="en-GB" sz="4400" dirty="0"/>
              <a:t>Main Cryptographic Techniques</a:t>
            </a:r>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0" y="1825625"/>
            <a:ext cx="6747587" cy="4351338"/>
          </a:xfrm>
        </p:spPr>
        <p:txBody>
          <a:bodyPr>
            <a:normAutofit/>
          </a:bodyPr>
          <a:lstStyle/>
          <a:p>
            <a:pPr marL="0" indent="0">
              <a:buNone/>
            </a:pPr>
            <a:r>
              <a:rPr lang="en-GB" sz="4000" dirty="0"/>
              <a:t>Ensure you are familiar with:</a:t>
            </a:r>
          </a:p>
          <a:p>
            <a:r>
              <a:rPr lang="en-GB" sz="3000" dirty="0"/>
              <a:t>Symmetric Key Encryption</a:t>
            </a:r>
          </a:p>
          <a:p>
            <a:r>
              <a:rPr lang="en-GB" sz="3000" dirty="0"/>
              <a:t>Asymmetric Key or Public Key Encryption</a:t>
            </a:r>
          </a:p>
          <a:p>
            <a:r>
              <a:rPr lang="en-GB" sz="3000" dirty="0"/>
              <a:t>Secure Hash</a:t>
            </a:r>
          </a:p>
          <a:p>
            <a:r>
              <a:rPr lang="en-GB" sz="3000" dirty="0"/>
              <a:t>Digital Signing</a:t>
            </a:r>
          </a:p>
          <a:p>
            <a:r>
              <a:rPr lang="en-GB" sz="3000" dirty="0"/>
              <a:t>Key Management</a:t>
            </a:r>
          </a:p>
          <a:p>
            <a:r>
              <a:rPr lang="en-GB" sz="3000" dirty="0"/>
              <a:t>Block Cipher</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32363184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571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a:t>
            </a:r>
            <a:endParaRPr lang="en-GB" dirty="0"/>
          </a:p>
        </p:txBody>
      </p:sp>
      <p:grpSp>
        <p:nvGrpSpPr>
          <p:cNvPr id="5" name="Group 4">
            <a:extLst>
              <a:ext uri="{FF2B5EF4-FFF2-40B4-BE49-F238E27FC236}">
                <a16:creationId xmlns:a16="http://schemas.microsoft.com/office/drawing/2014/main" id="{3A1DDC1F-C70D-4B40-A070-D7DA5C0B0D69}"/>
              </a:ext>
            </a:extLst>
          </p:cNvPr>
          <p:cNvGrpSpPr/>
          <p:nvPr/>
        </p:nvGrpSpPr>
        <p:grpSpPr>
          <a:xfrm>
            <a:off x="1283493" y="1917700"/>
            <a:ext cx="9382121" cy="3975084"/>
            <a:chOff x="1283493" y="1917700"/>
            <a:chExt cx="9382121" cy="3975084"/>
          </a:xfrm>
        </p:grpSpPr>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19204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GB" dirty="0"/>
              <a:t>Also Known as “Shared Key Algorithm”, “Shared Secret” or “Secret Key”</a:t>
            </a:r>
          </a:p>
          <a:p>
            <a:r>
              <a:rPr lang="en-US" dirty="0"/>
              <a:t>Uses the same single key for encryption and decryption</a:t>
            </a:r>
          </a:p>
          <a:p>
            <a:endParaRPr lang="en-GB" dirty="0"/>
          </a:p>
          <a:p>
            <a:pPr marL="0" indent="0">
              <a:buNone/>
            </a:pPr>
            <a:r>
              <a:rPr lang="en-GB" dirty="0"/>
              <a:t>Challenges: </a:t>
            </a:r>
          </a:p>
          <a:p>
            <a:r>
              <a:rPr lang="en-GB" dirty="0"/>
              <a:t>Can be problematic to distribute key </a:t>
            </a:r>
            <a:r>
              <a:rPr lang="en-GB" dirty="0" err="1"/>
              <a:t>initally</a:t>
            </a:r>
            <a:endParaRPr lang="en-GB" dirty="0"/>
          </a:p>
          <a:p>
            <a:r>
              <a:rPr lang="en-GB" dirty="0"/>
              <a:t>One the key and message is shared, if the key becomes more widely known (compromised) anyone can access the message.</a:t>
            </a:r>
          </a:p>
          <a:p>
            <a:endParaRPr lang="en-US" dirty="0"/>
          </a:p>
          <a:p>
            <a:endParaRPr lang="en-US" dirty="0"/>
          </a:p>
        </p:txBody>
      </p:sp>
    </p:spTree>
    <p:extLst>
      <p:ext uri="{BB962C8B-B14F-4D97-AF65-F5344CB8AC3E}">
        <p14:creationId xmlns:p14="http://schemas.microsoft.com/office/powerpoint/2010/main" val="40196290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56B7-D80C-4171-9024-66637B8E65A9}"/>
              </a:ext>
            </a:extLst>
          </p:cNvPr>
          <p:cNvSpPr>
            <a:spLocks noGrp="1"/>
          </p:cNvSpPr>
          <p:nvPr>
            <p:ph type="title"/>
          </p:nvPr>
        </p:nvSpPr>
        <p:spPr/>
        <p:txBody>
          <a:bodyPr/>
          <a:lstStyle/>
          <a:p>
            <a:r>
              <a:rPr lang="en-GB" dirty="0"/>
              <a:t>Symmetric Encryption</a:t>
            </a:r>
          </a:p>
        </p:txBody>
      </p:sp>
      <p:pic>
        <p:nvPicPr>
          <p:cNvPr id="5" name="Content Placeholder 4" descr="A picture containing diagram&#10;&#10;Description automatically generated">
            <a:extLst>
              <a:ext uri="{FF2B5EF4-FFF2-40B4-BE49-F238E27FC236}">
                <a16:creationId xmlns:a16="http://schemas.microsoft.com/office/drawing/2014/main" id="{8613B191-E0B0-497B-B9D4-26E38E051F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0575" y="1286027"/>
            <a:ext cx="7684479" cy="5422833"/>
          </a:xfrm>
        </p:spPr>
      </p:pic>
    </p:spTree>
    <p:extLst>
      <p:ext uri="{BB962C8B-B14F-4D97-AF65-F5344CB8AC3E}">
        <p14:creationId xmlns:p14="http://schemas.microsoft.com/office/powerpoint/2010/main" val="391013531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97EA-4819-4E1E-9531-38EBADD5BC3E}"/>
              </a:ext>
            </a:extLst>
          </p:cNvPr>
          <p:cNvSpPr>
            <a:spLocks noGrp="1"/>
          </p:cNvSpPr>
          <p:nvPr>
            <p:ph type="title"/>
          </p:nvPr>
        </p:nvSpPr>
        <p:spPr/>
        <p:txBody>
          <a:bodyPr/>
          <a:lstStyle/>
          <a:p>
            <a:r>
              <a:rPr lang="en-GB" dirty="0"/>
              <a:t>Symmetric Encryption</a:t>
            </a:r>
          </a:p>
        </p:txBody>
      </p:sp>
      <p:sp>
        <p:nvSpPr>
          <p:cNvPr id="3" name="Content Placeholder 2">
            <a:extLst>
              <a:ext uri="{FF2B5EF4-FFF2-40B4-BE49-F238E27FC236}">
                <a16:creationId xmlns:a16="http://schemas.microsoft.com/office/drawing/2014/main" id="{30E5B95F-3C5C-45F4-9606-55FD3A44A83D}"/>
              </a:ext>
            </a:extLst>
          </p:cNvPr>
          <p:cNvSpPr>
            <a:spLocks noGrp="1"/>
          </p:cNvSpPr>
          <p:nvPr>
            <p:ph idx="1"/>
          </p:nvPr>
        </p:nvSpPr>
        <p:spPr>
          <a:xfrm>
            <a:off x="312821" y="1514475"/>
            <a:ext cx="11590421" cy="5247106"/>
          </a:xfrm>
        </p:spPr>
        <p:txBody>
          <a:bodyPr>
            <a:normAutofit/>
          </a:bodyPr>
          <a:lstStyle/>
          <a:p>
            <a:r>
              <a:rPr lang="en-GB" dirty="0"/>
              <a:t>This is the simplest kind of encryption that involves only one secret key to cipher and decipher information</a:t>
            </a:r>
          </a:p>
          <a:p>
            <a:endParaRPr lang="en-GB" dirty="0"/>
          </a:p>
          <a:p>
            <a:r>
              <a:rPr lang="en-GB" dirty="0"/>
              <a:t>Symmetrical encryption is an old and best-known technique. It uses a secret key that can either be a number, a word or a string of random letters</a:t>
            </a:r>
          </a:p>
          <a:p>
            <a:endParaRPr lang="en-GB" dirty="0"/>
          </a:p>
          <a:p>
            <a:r>
              <a:rPr lang="en-GB" dirty="0"/>
              <a:t>It is a blended with the plain text of a message to change the content in a particular way</a:t>
            </a:r>
          </a:p>
          <a:p>
            <a:endParaRPr lang="en-GB" dirty="0"/>
          </a:p>
          <a:p>
            <a:r>
              <a:rPr lang="en-GB" dirty="0"/>
              <a:t>The sender and the recipient should know the secret key that is used to encrypt and decrypt all the messages</a:t>
            </a:r>
          </a:p>
        </p:txBody>
      </p:sp>
    </p:spTree>
    <p:extLst>
      <p:ext uri="{BB962C8B-B14F-4D97-AF65-F5344CB8AC3E}">
        <p14:creationId xmlns:p14="http://schemas.microsoft.com/office/powerpoint/2010/main" val="2333761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F882-839E-4CFF-8501-A3F1DBC9CC8E}"/>
              </a:ext>
            </a:extLst>
          </p:cNvPr>
          <p:cNvSpPr>
            <a:spLocks noGrp="1"/>
          </p:cNvSpPr>
          <p:nvPr>
            <p:ph type="title"/>
          </p:nvPr>
        </p:nvSpPr>
        <p:spPr/>
        <p:txBody>
          <a:bodyPr/>
          <a:lstStyle/>
          <a:p>
            <a:r>
              <a:rPr lang="en-US" dirty="0"/>
              <a:t>Set Theory</a:t>
            </a:r>
            <a:endParaRPr lang="en-GB" dirty="0"/>
          </a:p>
        </p:txBody>
      </p:sp>
      <p:sp>
        <p:nvSpPr>
          <p:cNvPr id="3" name="Content Placeholder 2">
            <a:extLst>
              <a:ext uri="{FF2B5EF4-FFF2-40B4-BE49-F238E27FC236}">
                <a16:creationId xmlns:a16="http://schemas.microsoft.com/office/drawing/2014/main" id="{30481A46-CD85-4D9E-8054-3C191D018FA5}"/>
              </a:ext>
            </a:extLst>
          </p:cNvPr>
          <p:cNvSpPr>
            <a:spLocks noGrp="1"/>
          </p:cNvSpPr>
          <p:nvPr>
            <p:ph idx="1"/>
          </p:nvPr>
        </p:nvSpPr>
        <p:spPr/>
        <p:txBody>
          <a:bodyPr/>
          <a:lstStyle/>
          <a:p>
            <a:r>
              <a:rPr lang="en-US" dirty="0"/>
              <a:t>Sets are…</a:t>
            </a:r>
          </a:p>
          <a:p>
            <a:endParaRPr lang="en-US" dirty="0"/>
          </a:p>
          <a:p>
            <a:r>
              <a:rPr lang="en-US" dirty="0"/>
              <a:t>The basic building block for types of objects in discrete mathematics</a:t>
            </a:r>
          </a:p>
          <a:p>
            <a:endParaRPr lang="en-US" dirty="0"/>
          </a:p>
          <a:p>
            <a:r>
              <a:rPr lang="en-US" dirty="0"/>
              <a:t>Sets are collections of well defined and distinct objects</a:t>
            </a:r>
            <a:endParaRPr lang="en-GB" dirty="0"/>
          </a:p>
          <a:p>
            <a:pPr marL="0" indent="0">
              <a:buNone/>
            </a:pPr>
            <a:endParaRPr lang="en-US" dirty="0"/>
          </a:p>
          <a:p>
            <a:r>
              <a:rPr lang="en-US" dirty="0"/>
              <a:t>Set theory is the foundation of mathematics</a:t>
            </a:r>
          </a:p>
          <a:p>
            <a:endParaRPr lang="en-US" dirty="0"/>
          </a:p>
        </p:txBody>
      </p:sp>
    </p:spTree>
    <p:extLst>
      <p:ext uri="{BB962C8B-B14F-4D97-AF65-F5344CB8AC3E}">
        <p14:creationId xmlns:p14="http://schemas.microsoft.com/office/powerpoint/2010/main" val="29281195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97EA-4819-4E1E-9531-38EBADD5BC3E}"/>
              </a:ext>
            </a:extLst>
          </p:cNvPr>
          <p:cNvSpPr>
            <a:spLocks noGrp="1"/>
          </p:cNvSpPr>
          <p:nvPr>
            <p:ph type="title"/>
          </p:nvPr>
        </p:nvSpPr>
        <p:spPr/>
        <p:txBody>
          <a:bodyPr/>
          <a:lstStyle/>
          <a:p>
            <a:r>
              <a:rPr lang="en-GB" dirty="0"/>
              <a:t>Symmetric Encryption</a:t>
            </a:r>
          </a:p>
        </p:txBody>
      </p:sp>
      <p:sp>
        <p:nvSpPr>
          <p:cNvPr id="3" name="Content Placeholder 2">
            <a:extLst>
              <a:ext uri="{FF2B5EF4-FFF2-40B4-BE49-F238E27FC236}">
                <a16:creationId xmlns:a16="http://schemas.microsoft.com/office/drawing/2014/main" id="{30E5B95F-3C5C-45F4-9606-55FD3A44A83D}"/>
              </a:ext>
            </a:extLst>
          </p:cNvPr>
          <p:cNvSpPr>
            <a:spLocks noGrp="1"/>
          </p:cNvSpPr>
          <p:nvPr>
            <p:ph idx="1"/>
          </p:nvPr>
        </p:nvSpPr>
        <p:spPr>
          <a:xfrm>
            <a:off x="312821" y="1514475"/>
            <a:ext cx="11590421" cy="5247106"/>
          </a:xfrm>
        </p:spPr>
        <p:txBody>
          <a:bodyPr>
            <a:normAutofit/>
          </a:bodyPr>
          <a:lstStyle/>
          <a:p>
            <a:pPr marL="0" indent="0">
              <a:buNone/>
            </a:pPr>
            <a:r>
              <a:rPr lang="en-GB" dirty="0"/>
              <a:t>Blowfish, AES, RC4, DES, RC5, and RC6 are examples of Symmetric encryption</a:t>
            </a:r>
          </a:p>
          <a:p>
            <a:pPr marL="0" indent="0">
              <a:buNone/>
            </a:pPr>
            <a:endParaRPr lang="en-GB" dirty="0"/>
          </a:p>
          <a:p>
            <a:pPr marL="0" indent="0">
              <a:buNone/>
            </a:pPr>
            <a:r>
              <a:rPr lang="en-GB" dirty="0"/>
              <a:t>The most widely used symmetric algorithm is AES-128, AES-192, and AES-256</a:t>
            </a:r>
          </a:p>
          <a:p>
            <a:pPr marL="0" indent="0">
              <a:buNone/>
            </a:pPr>
            <a:endParaRPr lang="en-GB" dirty="0"/>
          </a:p>
          <a:p>
            <a:pPr marL="0" indent="0">
              <a:buNone/>
            </a:pPr>
            <a:r>
              <a:rPr lang="en-GB" dirty="0"/>
              <a:t>The main disadvantages of Symmetric key encryption is that:</a:t>
            </a:r>
          </a:p>
          <a:p>
            <a:pPr marL="0" indent="0">
              <a:buNone/>
            </a:pPr>
            <a:endParaRPr lang="en-GB" dirty="0"/>
          </a:p>
          <a:p>
            <a:r>
              <a:rPr lang="en-GB" dirty="0"/>
              <a:t>All parties involved have to exchange the same key (used to encrypt the data) before they can decrypt it</a:t>
            </a:r>
          </a:p>
          <a:p>
            <a:endParaRPr lang="en-GB" dirty="0"/>
          </a:p>
          <a:p>
            <a:r>
              <a:rPr lang="en-GB" dirty="0"/>
              <a:t>If the </a:t>
            </a:r>
            <a:r>
              <a:rPr lang="en-GB" dirty="0" err="1"/>
              <a:t>the</a:t>
            </a:r>
            <a:r>
              <a:rPr lang="en-GB" dirty="0"/>
              <a:t> key becomes too widely known, the encrypted file is compromised</a:t>
            </a:r>
          </a:p>
          <a:p>
            <a:endParaRPr lang="en-GB" dirty="0"/>
          </a:p>
        </p:txBody>
      </p:sp>
    </p:spTree>
    <p:extLst>
      <p:ext uri="{BB962C8B-B14F-4D97-AF65-F5344CB8AC3E}">
        <p14:creationId xmlns:p14="http://schemas.microsoft.com/office/powerpoint/2010/main" val="37877527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a:t>
            </a:r>
          </a:p>
        </p:txBody>
      </p:sp>
      <p:sp>
        <p:nvSpPr>
          <p:cNvPr id="3" name="Content Placeholder 2"/>
          <p:cNvSpPr>
            <a:spLocks noGrp="1"/>
          </p:cNvSpPr>
          <p:nvPr>
            <p:ph idx="1"/>
          </p:nvPr>
        </p:nvSpPr>
        <p:spPr/>
        <p:txBody>
          <a:bodyPr>
            <a:normAutofit/>
          </a:bodyPr>
          <a:lstStyle/>
          <a:p>
            <a:pPr marL="0" indent="0">
              <a:buNone/>
            </a:pPr>
            <a:r>
              <a:rPr lang="en-GB" sz="4400" dirty="0"/>
              <a:t>There are two types of Symmetric encryption algorithms:</a:t>
            </a:r>
          </a:p>
          <a:p>
            <a:endParaRPr lang="en-GB" sz="4400" dirty="0"/>
          </a:p>
          <a:p>
            <a:pPr lvl="1"/>
            <a:r>
              <a:rPr lang="en-GB" sz="4000" dirty="0"/>
              <a:t>Block Ciphers</a:t>
            </a:r>
          </a:p>
          <a:p>
            <a:endParaRPr lang="en-GB" sz="4400" dirty="0"/>
          </a:p>
          <a:p>
            <a:pPr lvl="1"/>
            <a:r>
              <a:rPr lang="en-GB" sz="4000" dirty="0"/>
              <a:t>Stream Ciphers</a:t>
            </a:r>
          </a:p>
        </p:txBody>
      </p:sp>
    </p:spTree>
    <p:extLst>
      <p:ext uri="{BB962C8B-B14F-4D97-AF65-F5344CB8AC3E}">
        <p14:creationId xmlns:p14="http://schemas.microsoft.com/office/powerpoint/2010/main" val="71745056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 Block Ciphers</a:t>
            </a:r>
          </a:p>
        </p:txBody>
      </p:sp>
      <p:sp>
        <p:nvSpPr>
          <p:cNvPr id="3" name="Content Placeholder 2"/>
          <p:cNvSpPr>
            <a:spLocks noGrp="1"/>
          </p:cNvSpPr>
          <p:nvPr>
            <p:ph idx="1"/>
          </p:nvPr>
        </p:nvSpPr>
        <p:spPr/>
        <p:txBody>
          <a:bodyPr>
            <a:normAutofit fontScale="92500" lnSpcReduction="10000"/>
          </a:bodyPr>
          <a:lstStyle/>
          <a:p>
            <a:r>
              <a:rPr lang="en-GB" sz="3200" dirty="0"/>
              <a:t>A block cipher is one, which in contrast to a stream cipher which operates on each letter one-by-one, operates on blocks of characters</a:t>
            </a:r>
          </a:p>
          <a:p>
            <a:r>
              <a:rPr lang="en-GB" sz="3200" dirty="0"/>
              <a:t>Typical sizes are 8 or 16 characters</a:t>
            </a:r>
          </a:p>
          <a:p>
            <a:r>
              <a:rPr lang="en-GB" sz="3200" dirty="0"/>
              <a:t>So for example, the block cipher might work on 16 characters</a:t>
            </a:r>
          </a:p>
          <a:p>
            <a:r>
              <a:rPr lang="en-GB" sz="3200" dirty="0"/>
              <a:t>It takes in a text of length 16, and uses so an algorithm to convert this to another block of text of length 16</a:t>
            </a:r>
          </a:p>
          <a:p>
            <a:r>
              <a:rPr lang="en-GB" sz="3200" dirty="0"/>
              <a:t>A block cipher uses a symmetric key, that is decoding is done by using the same key (or obtained from it trivially) as the key for encoding</a:t>
            </a:r>
          </a:p>
        </p:txBody>
      </p:sp>
    </p:spTree>
    <p:extLst>
      <p:ext uri="{BB962C8B-B14F-4D97-AF65-F5344CB8AC3E}">
        <p14:creationId xmlns:p14="http://schemas.microsoft.com/office/powerpoint/2010/main" val="26110057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 Block Ciphers</a:t>
            </a:r>
          </a:p>
        </p:txBody>
      </p:sp>
      <p:sp>
        <p:nvSpPr>
          <p:cNvPr id="3" name="Content Placeholder 2"/>
          <p:cNvSpPr>
            <a:spLocks noGrp="1"/>
          </p:cNvSpPr>
          <p:nvPr>
            <p:ph idx="1"/>
          </p:nvPr>
        </p:nvSpPr>
        <p:spPr/>
        <p:txBody>
          <a:bodyPr>
            <a:normAutofit/>
          </a:bodyPr>
          <a:lstStyle/>
          <a:p>
            <a:pPr marL="0" indent="0">
              <a:buNone/>
            </a:pPr>
            <a:r>
              <a:rPr lang="en-GB" sz="3600" dirty="0"/>
              <a:t>Set lengths of bits are encrypted in blocks of electronic data with the use of a specific secret key</a:t>
            </a:r>
          </a:p>
          <a:p>
            <a:pPr marL="0" indent="0">
              <a:buNone/>
            </a:pPr>
            <a:endParaRPr lang="en-GB" sz="3600" dirty="0"/>
          </a:p>
          <a:p>
            <a:pPr marL="0" indent="0">
              <a:buNone/>
            </a:pPr>
            <a:r>
              <a:rPr lang="en-GB" sz="3600" dirty="0"/>
              <a:t>As the data is being encrypted, the system holds the data in its memory as it waits for complete blocks</a:t>
            </a:r>
          </a:p>
          <a:p>
            <a:pPr marL="0" indent="0">
              <a:buNone/>
            </a:pPr>
            <a:endParaRPr lang="en-GB" sz="3600" dirty="0"/>
          </a:p>
          <a:p>
            <a:pPr marL="0" indent="0">
              <a:buNone/>
            </a:pPr>
            <a:r>
              <a:rPr lang="en-GB" sz="3600" dirty="0"/>
              <a:t>Encryption of large messages utilises “Block Chaining”</a:t>
            </a:r>
          </a:p>
          <a:p>
            <a:pPr marL="0" indent="0">
              <a:buNone/>
            </a:pPr>
            <a:endParaRPr lang="en-GB" sz="3600" dirty="0"/>
          </a:p>
        </p:txBody>
      </p:sp>
    </p:spTree>
    <p:extLst>
      <p:ext uri="{BB962C8B-B14F-4D97-AF65-F5344CB8AC3E}">
        <p14:creationId xmlns:p14="http://schemas.microsoft.com/office/powerpoint/2010/main" val="16202476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41A8-6EB1-404E-B4DE-8FB2CE4C3A7A}"/>
              </a:ext>
            </a:extLst>
          </p:cNvPr>
          <p:cNvSpPr>
            <a:spLocks noGrp="1"/>
          </p:cNvSpPr>
          <p:nvPr>
            <p:ph type="title"/>
          </p:nvPr>
        </p:nvSpPr>
        <p:spPr/>
        <p:txBody>
          <a:bodyPr/>
          <a:lstStyle/>
          <a:p>
            <a:r>
              <a:rPr lang="en-GB" dirty="0"/>
              <a:t>Block Cipher Modes</a:t>
            </a:r>
          </a:p>
        </p:txBody>
      </p:sp>
      <p:sp>
        <p:nvSpPr>
          <p:cNvPr id="3" name="Content Placeholder 2">
            <a:extLst>
              <a:ext uri="{FF2B5EF4-FFF2-40B4-BE49-F238E27FC236}">
                <a16:creationId xmlns:a16="http://schemas.microsoft.com/office/drawing/2014/main" id="{F079D728-441B-4DE7-8614-439540C0DEB4}"/>
              </a:ext>
            </a:extLst>
          </p:cNvPr>
          <p:cNvSpPr>
            <a:spLocks noGrp="1"/>
          </p:cNvSpPr>
          <p:nvPr>
            <p:ph idx="1"/>
          </p:nvPr>
        </p:nvSpPr>
        <p:spPr/>
        <p:txBody>
          <a:bodyPr>
            <a:normAutofit fontScale="92500" lnSpcReduction="20000"/>
          </a:bodyPr>
          <a:lstStyle/>
          <a:p>
            <a:r>
              <a:rPr lang="en-US" dirty="0"/>
              <a:t>Cut data in blocks and encrypt in a block at a time</a:t>
            </a:r>
          </a:p>
          <a:p>
            <a:endParaRPr lang="en-US" dirty="0"/>
          </a:p>
          <a:p>
            <a:r>
              <a:rPr lang="en-US" dirty="0"/>
              <a:t>Called a "Mode of Operation"</a:t>
            </a:r>
          </a:p>
          <a:p>
            <a:endParaRPr lang="en-US" dirty="0"/>
          </a:p>
          <a:p>
            <a:r>
              <a:rPr lang="en-US" dirty="0"/>
              <a:t>Data may not fall into a particular block size, so will be padded to reach the correct size</a:t>
            </a:r>
          </a:p>
          <a:p>
            <a:endParaRPr lang="en-US" dirty="0"/>
          </a:p>
          <a:p>
            <a:r>
              <a:rPr lang="en-US" dirty="0"/>
              <a:t>Simplest mode of operation is called ECB (Electronic Code Book)</a:t>
            </a:r>
          </a:p>
          <a:p>
            <a:endParaRPr lang="en-US" dirty="0"/>
          </a:p>
          <a:p>
            <a:r>
              <a:rPr lang="en-US" dirty="0"/>
              <a:t>Each block is encrypted with the same key so will have the same result each time</a:t>
            </a:r>
          </a:p>
          <a:p>
            <a:endParaRPr lang="en-GB" dirty="0">
              <a:highlight>
                <a:srgbClr val="FFFF00"/>
              </a:highlight>
            </a:endParaRPr>
          </a:p>
        </p:txBody>
      </p:sp>
    </p:spTree>
    <p:extLst>
      <p:ext uri="{BB962C8B-B14F-4D97-AF65-F5344CB8AC3E}">
        <p14:creationId xmlns:p14="http://schemas.microsoft.com/office/powerpoint/2010/main" val="6266492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01E5-70EC-450B-ABE7-4E952E8583F1}"/>
              </a:ext>
            </a:extLst>
          </p:cNvPr>
          <p:cNvSpPr>
            <a:spLocks noGrp="1"/>
          </p:cNvSpPr>
          <p:nvPr>
            <p:ph type="title"/>
          </p:nvPr>
        </p:nvSpPr>
        <p:spPr/>
        <p:txBody>
          <a:bodyPr/>
          <a:lstStyle/>
          <a:p>
            <a:r>
              <a:rPr lang="en-GB" dirty="0"/>
              <a:t>Block Chaining - Encryption</a:t>
            </a:r>
          </a:p>
        </p:txBody>
      </p:sp>
      <p:pic>
        <p:nvPicPr>
          <p:cNvPr id="8" name="Content Placeholder 7" descr="A close up of a logo&#10;&#10;Description automatically generated">
            <a:extLst>
              <a:ext uri="{FF2B5EF4-FFF2-40B4-BE49-F238E27FC236}">
                <a16:creationId xmlns:a16="http://schemas.microsoft.com/office/drawing/2014/main" id="{EAE080CE-3A36-4C91-969D-7F7C39482E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54" y="1690688"/>
            <a:ext cx="11926093" cy="4802187"/>
          </a:xfrm>
        </p:spPr>
      </p:pic>
    </p:spTree>
    <p:extLst>
      <p:ext uri="{BB962C8B-B14F-4D97-AF65-F5344CB8AC3E}">
        <p14:creationId xmlns:p14="http://schemas.microsoft.com/office/powerpoint/2010/main" val="32810459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01E5-70EC-450B-ABE7-4E952E8583F1}"/>
              </a:ext>
            </a:extLst>
          </p:cNvPr>
          <p:cNvSpPr>
            <a:spLocks noGrp="1"/>
          </p:cNvSpPr>
          <p:nvPr>
            <p:ph type="title"/>
          </p:nvPr>
        </p:nvSpPr>
        <p:spPr/>
        <p:txBody>
          <a:bodyPr/>
          <a:lstStyle/>
          <a:p>
            <a:r>
              <a:rPr lang="en-GB" dirty="0"/>
              <a:t>Block Chaining - Decryption</a:t>
            </a:r>
          </a:p>
        </p:txBody>
      </p:sp>
      <p:pic>
        <p:nvPicPr>
          <p:cNvPr id="8" name="Content Placeholder 7">
            <a:extLst>
              <a:ext uri="{FF2B5EF4-FFF2-40B4-BE49-F238E27FC236}">
                <a16:creationId xmlns:a16="http://schemas.microsoft.com/office/drawing/2014/main" id="{EAE080CE-3A36-4C91-969D-7F7C39482E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4665" y="1690688"/>
            <a:ext cx="11922671" cy="4802187"/>
          </a:xfrm>
        </p:spPr>
      </p:pic>
    </p:spTree>
    <p:extLst>
      <p:ext uri="{BB962C8B-B14F-4D97-AF65-F5344CB8AC3E}">
        <p14:creationId xmlns:p14="http://schemas.microsoft.com/office/powerpoint/2010/main" val="188941228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0BA6-A833-4744-A869-EC1EEF7CF877}"/>
              </a:ext>
            </a:extLst>
          </p:cNvPr>
          <p:cNvSpPr>
            <a:spLocks noGrp="1"/>
          </p:cNvSpPr>
          <p:nvPr>
            <p:ph type="title"/>
          </p:nvPr>
        </p:nvSpPr>
        <p:spPr/>
        <p:txBody>
          <a:bodyPr/>
          <a:lstStyle/>
          <a:p>
            <a:r>
              <a:rPr lang="en-GB" dirty="0"/>
              <a:t>Block Cipher Modes - CBC</a:t>
            </a:r>
          </a:p>
        </p:txBody>
      </p:sp>
      <p:sp>
        <p:nvSpPr>
          <p:cNvPr id="3" name="Content Placeholder 2">
            <a:extLst>
              <a:ext uri="{FF2B5EF4-FFF2-40B4-BE49-F238E27FC236}">
                <a16:creationId xmlns:a16="http://schemas.microsoft.com/office/drawing/2014/main" id="{2E1E86D8-109B-4E6F-81F7-88D1EF22F929}"/>
              </a:ext>
            </a:extLst>
          </p:cNvPr>
          <p:cNvSpPr>
            <a:spLocks noGrp="1"/>
          </p:cNvSpPr>
          <p:nvPr>
            <p:ph idx="1"/>
          </p:nvPr>
        </p:nvSpPr>
        <p:spPr/>
        <p:txBody>
          <a:bodyPr/>
          <a:lstStyle/>
          <a:p>
            <a:r>
              <a:rPr lang="en-US" dirty="0"/>
              <a:t>CBC (Cipher Block Chaining) is also a commonly used mode of operation, whereby each plaintext block is </a:t>
            </a:r>
            <a:r>
              <a:rPr lang="en-US" dirty="0" err="1"/>
              <a:t>XOR'ed</a:t>
            </a:r>
            <a:r>
              <a:rPr lang="en-US" dirty="0"/>
              <a:t> with the previous ciphertext block</a:t>
            </a:r>
          </a:p>
          <a:p>
            <a:endParaRPr lang="en-US" dirty="0"/>
          </a:p>
          <a:p>
            <a:r>
              <a:rPr lang="en-US" dirty="0"/>
              <a:t>Adds additional randomization</a:t>
            </a:r>
          </a:p>
          <a:p>
            <a:endParaRPr lang="en-US" dirty="0"/>
          </a:p>
          <a:p>
            <a:r>
              <a:rPr lang="en-US" dirty="0"/>
              <a:t>Uses an Initialization vector (IV) for the first block to add randomization for the first block</a:t>
            </a:r>
            <a:endParaRPr lang="en-GB" dirty="0"/>
          </a:p>
        </p:txBody>
      </p:sp>
    </p:spTree>
    <p:extLst>
      <p:ext uri="{BB962C8B-B14F-4D97-AF65-F5344CB8AC3E}">
        <p14:creationId xmlns:p14="http://schemas.microsoft.com/office/powerpoint/2010/main" val="2355747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098E-61D9-4FA0-B2D6-E67B9E955A13}"/>
              </a:ext>
            </a:extLst>
          </p:cNvPr>
          <p:cNvSpPr>
            <a:spLocks noGrp="1"/>
          </p:cNvSpPr>
          <p:nvPr>
            <p:ph type="title"/>
          </p:nvPr>
        </p:nvSpPr>
        <p:spPr/>
        <p:txBody>
          <a:bodyPr/>
          <a:lstStyle/>
          <a:p>
            <a:r>
              <a:rPr lang="en-GB" dirty="0"/>
              <a:t>Block Chaining - Encryption</a:t>
            </a:r>
          </a:p>
        </p:txBody>
      </p:sp>
      <p:pic>
        <p:nvPicPr>
          <p:cNvPr id="5" name="Content Placeholder 4">
            <a:extLst>
              <a:ext uri="{FF2B5EF4-FFF2-40B4-BE49-F238E27FC236}">
                <a16:creationId xmlns:a16="http://schemas.microsoft.com/office/drawing/2014/main" id="{E0275F86-B463-4FA7-BE6E-B3E03A56D2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03783" y="1458566"/>
            <a:ext cx="11584433" cy="4672388"/>
          </a:xfrm>
        </p:spPr>
      </p:pic>
    </p:spTree>
    <p:extLst>
      <p:ext uri="{BB962C8B-B14F-4D97-AF65-F5344CB8AC3E}">
        <p14:creationId xmlns:p14="http://schemas.microsoft.com/office/powerpoint/2010/main" val="142928135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098E-61D9-4FA0-B2D6-E67B9E955A13}"/>
              </a:ext>
            </a:extLst>
          </p:cNvPr>
          <p:cNvSpPr>
            <a:spLocks noGrp="1"/>
          </p:cNvSpPr>
          <p:nvPr>
            <p:ph type="title"/>
          </p:nvPr>
        </p:nvSpPr>
        <p:spPr/>
        <p:txBody>
          <a:bodyPr/>
          <a:lstStyle/>
          <a:p>
            <a:r>
              <a:rPr lang="en-GB" dirty="0"/>
              <a:t>Block Chaining - Decryption</a:t>
            </a:r>
          </a:p>
        </p:txBody>
      </p:sp>
      <p:pic>
        <p:nvPicPr>
          <p:cNvPr id="5" name="Content Placeholder 4" descr="A close up of a logo&#10;&#10;Description automatically generated">
            <a:extLst>
              <a:ext uri="{FF2B5EF4-FFF2-40B4-BE49-F238E27FC236}">
                <a16:creationId xmlns:a16="http://schemas.microsoft.com/office/drawing/2014/main" id="{E0275F86-B463-4FA7-BE6E-B3E03A56D2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790" y="1458566"/>
            <a:ext cx="11590420" cy="4672388"/>
          </a:xfrm>
        </p:spPr>
      </p:pic>
    </p:spTree>
    <p:extLst>
      <p:ext uri="{BB962C8B-B14F-4D97-AF65-F5344CB8AC3E}">
        <p14:creationId xmlns:p14="http://schemas.microsoft.com/office/powerpoint/2010/main" val="294701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FB369-9BB4-46FA-A51A-1EDCEE1F8A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721" b="7721"/>
          <a:stretch/>
        </p:blipFill>
        <p:spPr>
          <a:xfrm>
            <a:off x="20" y="10"/>
            <a:ext cx="12191980" cy="6857990"/>
          </a:xfrm>
          <a:noFill/>
        </p:spPr>
      </p:pic>
    </p:spTree>
    <p:extLst>
      <p:ext uri="{BB962C8B-B14F-4D97-AF65-F5344CB8AC3E}">
        <p14:creationId xmlns:p14="http://schemas.microsoft.com/office/powerpoint/2010/main" val="69862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BC27-0033-425C-8F27-4A3DFA60055A}"/>
              </a:ext>
            </a:extLst>
          </p:cNvPr>
          <p:cNvSpPr>
            <a:spLocks noGrp="1"/>
          </p:cNvSpPr>
          <p:nvPr>
            <p:ph type="title"/>
          </p:nvPr>
        </p:nvSpPr>
        <p:spPr/>
        <p:txBody>
          <a:bodyPr/>
          <a:lstStyle/>
          <a:p>
            <a:r>
              <a:rPr lang="en-US" dirty="0"/>
              <a:t>Sets</a:t>
            </a:r>
            <a:endParaRPr lang="en-GB" dirty="0"/>
          </a:p>
        </p:txBody>
      </p:sp>
      <p:sp>
        <p:nvSpPr>
          <p:cNvPr id="3" name="Content Placeholder 2">
            <a:extLst>
              <a:ext uri="{FF2B5EF4-FFF2-40B4-BE49-F238E27FC236}">
                <a16:creationId xmlns:a16="http://schemas.microsoft.com/office/drawing/2014/main" id="{FB4FFD66-35B0-4A54-9F5F-EC11C3284D36}"/>
              </a:ext>
            </a:extLst>
          </p:cNvPr>
          <p:cNvSpPr>
            <a:spLocks noGrp="1"/>
          </p:cNvSpPr>
          <p:nvPr>
            <p:ph idx="1"/>
          </p:nvPr>
        </p:nvSpPr>
        <p:spPr/>
        <p:txBody>
          <a:bodyPr>
            <a:normAutofit lnSpcReduction="10000"/>
          </a:bodyPr>
          <a:lstStyle/>
          <a:p>
            <a:pPr marL="0" indent="0">
              <a:buNone/>
            </a:pPr>
            <a:r>
              <a:rPr lang="en-US" dirty="0"/>
              <a:t>What is a set?  An unordered collection of objects</a:t>
            </a:r>
          </a:p>
          <a:p>
            <a:pPr marL="0" indent="0">
              <a:buNone/>
            </a:pPr>
            <a:endParaRPr lang="en-US" dirty="0"/>
          </a:p>
          <a:p>
            <a:r>
              <a:rPr lang="en-US" dirty="0"/>
              <a:t>Objects in a set are called elements or members of the set</a:t>
            </a:r>
          </a:p>
          <a:p>
            <a:endParaRPr lang="en-US" dirty="0"/>
          </a:p>
          <a:p>
            <a:r>
              <a:rPr lang="en-US" dirty="0"/>
              <a:t>A set is said to contain its elements</a:t>
            </a:r>
          </a:p>
          <a:p>
            <a:endParaRPr lang="en-US" dirty="0"/>
          </a:p>
          <a:p>
            <a:r>
              <a:rPr lang="en-GB" dirty="0"/>
              <a:t>x </a:t>
            </a:r>
            <a:r>
              <a:rPr lang="en-GB" i="0" dirty="0">
                <a:solidFill>
                  <a:srgbClr val="333333"/>
                </a:solidFill>
                <a:effectLst/>
              </a:rPr>
              <a:t>∈ G</a:t>
            </a:r>
            <a:r>
              <a:rPr lang="en-GB" dirty="0"/>
              <a:t> denotes that x is an element or member of set G</a:t>
            </a:r>
          </a:p>
          <a:p>
            <a:endParaRPr lang="en-GB" dirty="0"/>
          </a:p>
          <a:p>
            <a:r>
              <a:rPr lang="en-GB" dirty="0"/>
              <a:t>x </a:t>
            </a:r>
            <a:r>
              <a:rPr lang="en-GB" i="0" dirty="0">
                <a:solidFill>
                  <a:srgbClr val="333333"/>
                </a:solidFill>
                <a:effectLst/>
              </a:rPr>
              <a:t>∉ G denotes that x is not an </a:t>
            </a:r>
            <a:r>
              <a:rPr lang="en-GB" dirty="0"/>
              <a:t>element or member of set G</a:t>
            </a:r>
          </a:p>
          <a:p>
            <a:endParaRPr lang="en-GB" dirty="0"/>
          </a:p>
          <a:p>
            <a:endParaRPr lang="en-GB" b="1" dirty="0"/>
          </a:p>
        </p:txBody>
      </p:sp>
    </p:spTree>
    <p:extLst>
      <p:ext uri="{BB962C8B-B14F-4D97-AF65-F5344CB8AC3E}">
        <p14:creationId xmlns:p14="http://schemas.microsoft.com/office/powerpoint/2010/main" val="305336535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 Stream Ciphers</a:t>
            </a:r>
            <a:endParaRPr lang="en-GB" dirty="0">
              <a:highlight>
                <a:srgbClr val="FFFF00"/>
              </a:highlight>
            </a:endParaRPr>
          </a:p>
        </p:txBody>
      </p:sp>
      <p:sp>
        <p:nvSpPr>
          <p:cNvPr id="3" name="Content Placeholder 2"/>
          <p:cNvSpPr>
            <a:spLocks noGrp="1"/>
          </p:cNvSpPr>
          <p:nvPr>
            <p:ph idx="1"/>
          </p:nvPr>
        </p:nvSpPr>
        <p:spPr>
          <a:xfrm>
            <a:off x="733522" y="1839911"/>
            <a:ext cx="5030704" cy="4341814"/>
          </a:xfrm>
        </p:spPr>
        <p:txBody>
          <a:bodyPr>
            <a:normAutofit fontScale="77500" lnSpcReduction="20000"/>
          </a:bodyPr>
          <a:lstStyle/>
          <a:p>
            <a:pPr marL="0" indent="0">
              <a:buNone/>
            </a:pPr>
            <a:r>
              <a:rPr lang="en-GB" sz="4600" dirty="0"/>
              <a:t>Stream ciphers use the cryptographic key and algorithm to encrypt one binary digit in a data stream, one bit at a time.</a:t>
            </a:r>
          </a:p>
          <a:p>
            <a:pPr marL="0" indent="0">
              <a:buNone/>
            </a:pPr>
            <a:endParaRPr lang="en-GB" sz="4600" dirty="0"/>
          </a:p>
          <a:p>
            <a:pPr marL="0" indent="0">
              <a:buNone/>
            </a:pPr>
            <a:r>
              <a:rPr lang="en-GB" sz="4600" dirty="0"/>
              <a:t>Data is encrypted as it streams instead of being retained in the system’s memory</a:t>
            </a:r>
          </a:p>
          <a:p>
            <a:pPr marL="0" indent="0">
              <a:buNone/>
            </a:pPr>
            <a:endParaRPr lang="en-GB" sz="3600" dirty="0"/>
          </a:p>
        </p:txBody>
      </p:sp>
      <p:pic>
        <p:nvPicPr>
          <p:cNvPr id="5" name="Picture 4" descr="Diagram&#10;&#10;Description automatically generated">
            <a:extLst>
              <a:ext uri="{FF2B5EF4-FFF2-40B4-BE49-F238E27FC236}">
                <a16:creationId xmlns:a16="http://schemas.microsoft.com/office/drawing/2014/main" id="{ED4CE963-779B-42C2-9BD7-769F9024B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926" y="1966912"/>
            <a:ext cx="5581552" cy="3843297"/>
          </a:xfrm>
          <a:prstGeom prst="rect">
            <a:avLst/>
          </a:prstGeom>
        </p:spPr>
      </p:pic>
    </p:spTree>
    <p:extLst>
      <p:ext uri="{BB962C8B-B14F-4D97-AF65-F5344CB8AC3E}">
        <p14:creationId xmlns:p14="http://schemas.microsoft.com/office/powerpoint/2010/main" val="283122773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r>
              <a:rPr lang="en-GB" dirty="0"/>
              <a:t>So if it’s got challenges, why use it?</a:t>
            </a:r>
          </a:p>
          <a:p>
            <a:r>
              <a:rPr lang="en-US" dirty="0"/>
              <a:t>Very fast to use i.e. to setup and encrypt / decrypt</a:t>
            </a:r>
          </a:p>
          <a:p>
            <a:endParaRPr lang="en-US" dirty="0"/>
          </a:p>
          <a:p>
            <a:r>
              <a:rPr lang="en-US" dirty="0"/>
              <a:t>Lower computing overheads than Asymmetric Encryption</a:t>
            </a:r>
          </a:p>
          <a:p>
            <a:endParaRPr lang="en-US" dirty="0"/>
          </a:p>
          <a:p>
            <a:r>
              <a:rPr lang="en-US" dirty="0"/>
              <a:t>Often combined with Asymmetric</a:t>
            </a:r>
          </a:p>
          <a:p>
            <a:endParaRPr lang="en-US" dirty="0"/>
          </a:p>
          <a:p>
            <a:r>
              <a:rPr lang="en-US" dirty="0"/>
              <a:t>Can be implemented using “Block” or “Stream” Ciphers depending upon business requirements and technical environment</a:t>
            </a:r>
          </a:p>
        </p:txBody>
      </p:sp>
    </p:spTree>
    <p:extLst>
      <p:ext uri="{BB962C8B-B14F-4D97-AF65-F5344CB8AC3E}">
        <p14:creationId xmlns:p14="http://schemas.microsoft.com/office/powerpoint/2010/main" val="22731466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92500" lnSpcReduction="20000"/>
          </a:bodyPr>
          <a:lstStyle/>
          <a:p>
            <a:endParaRPr lang="en-GB" dirty="0"/>
          </a:p>
          <a:p>
            <a:r>
              <a:rPr lang="en-GB" dirty="0"/>
              <a:t>Create an encrypted file / container using a zip product</a:t>
            </a:r>
          </a:p>
          <a:p>
            <a:endParaRPr lang="en-GB" dirty="0"/>
          </a:p>
          <a:p>
            <a:r>
              <a:rPr lang="en-GB" dirty="0"/>
              <a:t>What information you can see about the container?</a:t>
            </a:r>
          </a:p>
          <a:p>
            <a:endParaRPr lang="en-GB" dirty="0"/>
          </a:p>
          <a:p>
            <a:r>
              <a:rPr lang="en-GB" dirty="0"/>
              <a:t>Is there any information “Eve” could see that would </a:t>
            </a:r>
          </a:p>
          <a:p>
            <a:pPr marL="0" indent="0">
              <a:buNone/>
            </a:pPr>
            <a:r>
              <a:rPr lang="en-GB" dirty="0"/>
              <a:t>give away how the file was encrypted? </a:t>
            </a:r>
          </a:p>
          <a:p>
            <a:endParaRPr lang="en-GB" dirty="0"/>
          </a:p>
          <a:p>
            <a:r>
              <a:rPr lang="en-GB" dirty="0"/>
              <a:t>Look into the problem:</a:t>
            </a:r>
          </a:p>
          <a:p>
            <a:pPr marL="0" indent="0">
              <a:buNone/>
            </a:pPr>
            <a:r>
              <a:rPr lang="en-GB" dirty="0"/>
              <a:t>As Stream encryption encrypted one bit at a time, so how does it achieve an appropriate level of randomisation</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4349733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Public Key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r>
              <a:rPr lang="en-GB" dirty="0"/>
              <a:t>Also Known as “Asymmetric Encryption”</a:t>
            </a:r>
          </a:p>
          <a:p>
            <a:pPr marL="0" indent="0">
              <a:buNone/>
            </a:pPr>
            <a:endParaRPr lang="en-GB" dirty="0"/>
          </a:p>
          <a:p>
            <a:r>
              <a:rPr lang="en-US" dirty="0"/>
              <a:t>Generated by inputting a large random number into a key generation program</a:t>
            </a:r>
          </a:p>
          <a:p>
            <a:endParaRPr lang="en-US" dirty="0"/>
          </a:p>
          <a:p>
            <a:r>
              <a:rPr lang="en-US" dirty="0"/>
              <a:t>Creates mathematically related Private and Public Keys, also knows as a “Key Pair”</a:t>
            </a:r>
          </a:p>
          <a:p>
            <a:pPr marL="0" indent="0">
              <a:buNone/>
            </a:pPr>
            <a:endParaRPr lang="en-GB" dirty="0"/>
          </a:p>
          <a:p>
            <a:endParaRPr lang="en-US" dirty="0"/>
          </a:p>
        </p:txBody>
      </p:sp>
    </p:spTree>
    <p:extLst>
      <p:ext uri="{BB962C8B-B14F-4D97-AF65-F5344CB8AC3E}">
        <p14:creationId xmlns:p14="http://schemas.microsoft.com/office/powerpoint/2010/main" val="216713629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Public Key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a:xfrm>
            <a:off x="838200" y="1825625"/>
            <a:ext cx="4979437" cy="4351338"/>
          </a:xfrm>
        </p:spPr>
        <p:txBody>
          <a:bodyPr>
            <a:normAutofit/>
          </a:bodyPr>
          <a:lstStyle/>
          <a:p>
            <a:pPr marL="0" indent="0">
              <a:buNone/>
            </a:pPr>
            <a:endParaRPr lang="en-GB" dirty="0"/>
          </a:p>
          <a:p>
            <a:pPr marL="0" indent="0">
              <a:buNone/>
            </a:pPr>
            <a:r>
              <a:rPr lang="en-GB" dirty="0"/>
              <a:t>Using the knowledge gained when creating your own Key Pair earlier in the week…</a:t>
            </a:r>
          </a:p>
          <a:p>
            <a:pPr marL="0" indent="0">
              <a:buNone/>
            </a:pPr>
            <a:endParaRPr lang="en-GB" dirty="0"/>
          </a:p>
          <a:p>
            <a:pPr marL="0" indent="0">
              <a:buNone/>
            </a:pPr>
            <a:r>
              <a:rPr lang="en-GB" dirty="0"/>
              <a:t>What can you see is missing from the picture on the right?</a:t>
            </a:r>
          </a:p>
          <a:p>
            <a:endParaRPr lang="en-US" dirty="0"/>
          </a:p>
        </p:txBody>
      </p:sp>
      <p:pic>
        <p:nvPicPr>
          <p:cNvPr id="4" name="Picture 3" descr="A picture containing diagram&#10;&#10;Description automatically generated">
            <a:extLst>
              <a:ext uri="{FF2B5EF4-FFF2-40B4-BE49-F238E27FC236}">
                <a16:creationId xmlns:a16="http://schemas.microsoft.com/office/drawing/2014/main" id="{0A9EDD51-CBBA-46EE-8563-24AA916DF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233" y="1690689"/>
            <a:ext cx="5815006" cy="4388206"/>
          </a:xfrm>
          <a:prstGeom prst="rect">
            <a:avLst/>
          </a:prstGeom>
        </p:spPr>
      </p:pic>
    </p:spTree>
    <p:extLst>
      <p:ext uri="{BB962C8B-B14F-4D97-AF65-F5344CB8AC3E}">
        <p14:creationId xmlns:p14="http://schemas.microsoft.com/office/powerpoint/2010/main" val="33827575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Public Key Encryption</a:t>
            </a:r>
          </a:p>
        </p:txBody>
      </p:sp>
      <p:sp>
        <p:nvSpPr>
          <p:cNvPr id="3" name="Content Placeholder 2"/>
          <p:cNvSpPr>
            <a:spLocks noGrp="1"/>
          </p:cNvSpPr>
          <p:nvPr>
            <p:ph idx="1"/>
          </p:nvPr>
        </p:nvSpPr>
        <p:spPr/>
        <p:txBody>
          <a:bodyPr>
            <a:normAutofit fontScale="77500" lnSpcReduction="20000"/>
          </a:bodyPr>
          <a:lstStyle/>
          <a:p>
            <a:pPr marL="0" indent="0">
              <a:buNone/>
            </a:pPr>
            <a:r>
              <a:rPr lang="en-GB" sz="3200" dirty="0"/>
              <a:t>Public Key or Asymmetric Encryption encrypts and decrypts the data using two separate yet mathematically connected cryptographic keys</a:t>
            </a:r>
          </a:p>
          <a:p>
            <a:pPr marL="0" indent="0">
              <a:buNone/>
            </a:pPr>
            <a:endParaRPr lang="en-GB" sz="3200" dirty="0"/>
          </a:p>
          <a:p>
            <a:pPr marL="0" indent="0">
              <a:buNone/>
            </a:pPr>
            <a:r>
              <a:rPr lang="en-GB" sz="3200" dirty="0"/>
              <a:t>These keys are known as a ‘Public Key’ and a ‘Private Key’</a:t>
            </a:r>
          </a:p>
          <a:p>
            <a:pPr marL="0" indent="0">
              <a:buNone/>
            </a:pPr>
            <a:r>
              <a:rPr lang="en-GB" sz="3200" dirty="0"/>
              <a:t>Together, they’re called a ‘Key Pair’</a:t>
            </a:r>
          </a:p>
          <a:p>
            <a:pPr marL="0" indent="0">
              <a:buNone/>
            </a:pPr>
            <a:endParaRPr lang="en-GB" sz="3200" dirty="0"/>
          </a:p>
          <a:p>
            <a:pPr marL="0" indent="0">
              <a:buNone/>
            </a:pPr>
            <a:r>
              <a:rPr lang="en-GB" sz="3200" dirty="0"/>
              <a:t>Asymmetric Encryption uses two distinct, yet related keys</a:t>
            </a:r>
          </a:p>
          <a:p>
            <a:pPr marL="457200" lvl="1" indent="0">
              <a:buNone/>
            </a:pPr>
            <a:r>
              <a:rPr lang="en-GB" sz="2800" dirty="0"/>
              <a:t>One key, the Public Key, is used for encryption and the other, the Private Key, is for decryption</a:t>
            </a:r>
          </a:p>
          <a:p>
            <a:pPr marL="457200" lvl="1" indent="0">
              <a:buNone/>
            </a:pPr>
            <a:endParaRPr lang="en-GB" sz="2800" dirty="0"/>
          </a:p>
          <a:p>
            <a:pPr marL="0" indent="0">
              <a:buNone/>
            </a:pPr>
            <a:r>
              <a:rPr lang="en-GB" sz="3200" dirty="0"/>
              <a:t>As implied by the name, the ‘Private Key’ is intended to be private so that only the authenticated recipient can decrypt the message</a:t>
            </a:r>
          </a:p>
        </p:txBody>
      </p:sp>
    </p:spTree>
    <p:extLst>
      <p:ext uri="{BB962C8B-B14F-4D97-AF65-F5344CB8AC3E}">
        <p14:creationId xmlns:p14="http://schemas.microsoft.com/office/powerpoint/2010/main" val="112478734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endParaRPr lang="en-GB" dirty="0"/>
          </a:p>
          <a:p>
            <a:endParaRPr lang="en-US" dirty="0"/>
          </a:p>
        </p:txBody>
      </p:sp>
      <p:sp>
        <p:nvSpPr>
          <p:cNvPr id="4" name="Rectangle 3">
            <a:extLst>
              <a:ext uri="{FF2B5EF4-FFF2-40B4-BE49-F238E27FC236}">
                <a16:creationId xmlns:a16="http://schemas.microsoft.com/office/drawing/2014/main" id="{FF35BA6C-9D2F-4D44-9F64-F78D605A9939}"/>
              </a:ext>
            </a:extLst>
          </p:cNvPr>
          <p:cNvSpPr/>
          <p:nvPr/>
        </p:nvSpPr>
        <p:spPr>
          <a:xfrm>
            <a:off x="1331843" y="2254195"/>
            <a:ext cx="4269851" cy="37569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endParaRPr lang="en-US" dirty="0">
              <a:solidFill>
                <a:srgbClr val="223346"/>
              </a:solidFill>
            </a:endParaRPr>
          </a:p>
          <a:p>
            <a:pPr marL="285750" indent="-285750">
              <a:buFont typeface="Arial" panose="020B0604020202020204" pitchFamily="34" charset="0"/>
              <a:buChar char="•"/>
            </a:pPr>
            <a:r>
              <a:rPr lang="en-US" dirty="0">
                <a:solidFill>
                  <a:srgbClr val="223346"/>
                </a:solidFill>
              </a:rPr>
              <a:t>Is never shared</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Only key that can decrypt the message</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Used to digitally sign messages</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Can create a Symmetric Key by combining the recipients Public Key with your Private Key, Recipient does this also </a:t>
            </a:r>
          </a:p>
          <a:p>
            <a:endParaRPr lang="en-GB" dirty="0">
              <a:solidFill>
                <a:srgbClr val="223346"/>
              </a:solidFill>
            </a:endParaRPr>
          </a:p>
        </p:txBody>
      </p:sp>
      <p:sp>
        <p:nvSpPr>
          <p:cNvPr id="5" name="Rectangle 4">
            <a:extLst>
              <a:ext uri="{FF2B5EF4-FFF2-40B4-BE49-F238E27FC236}">
                <a16:creationId xmlns:a16="http://schemas.microsoft.com/office/drawing/2014/main" id="{AF9539D8-E171-4538-BBF5-932F326E02DA}"/>
              </a:ext>
            </a:extLst>
          </p:cNvPr>
          <p:cNvSpPr/>
          <p:nvPr/>
        </p:nvSpPr>
        <p:spPr>
          <a:xfrm>
            <a:off x="6159610" y="2254194"/>
            <a:ext cx="4269851" cy="37569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endParaRPr lang="en-US" dirty="0"/>
          </a:p>
          <a:p>
            <a:pPr marL="285750" indent="-285750">
              <a:buFont typeface="Arial" panose="020B0604020202020204" pitchFamily="34" charset="0"/>
              <a:buChar char="•"/>
            </a:pPr>
            <a:r>
              <a:rPr lang="en-US" dirty="0">
                <a:solidFill>
                  <a:srgbClr val="223346"/>
                </a:solidFill>
              </a:rPr>
              <a:t>Can be openly shared e.g. via email or public facing website</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Senders use this to send you (and you only) encrypted messages</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If the “Key Pair” becomes compromised or you forget the password, a new Key Pair will need to be created and new Public Key shared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
        <p:nvSpPr>
          <p:cNvPr id="6" name="Rectangle 5">
            <a:extLst>
              <a:ext uri="{FF2B5EF4-FFF2-40B4-BE49-F238E27FC236}">
                <a16:creationId xmlns:a16="http://schemas.microsoft.com/office/drawing/2014/main" id="{C7E1D378-2518-41B9-A1DD-DBA673B7FF78}"/>
              </a:ext>
            </a:extLst>
          </p:cNvPr>
          <p:cNvSpPr/>
          <p:nvPr/>
        </p:nvSpPr>
        <p:spPr>
          <a:xfrm>
            <a:off x="1331843" y="1825625"/>
            <a:ext cx="4269851" cy="4285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Private Key</a:t>
            </a:r>
            <a:endParaRPr lang="en-GB" b="1" dirty="0"/>
          </a:p>
        </p:txBody>
      </p:sp>
      <p:sp>
        <p:nvSpPr>
          <p:cNvPr id="7" name="Rectangle 6">
            <a:extLst>
              <a:ext uri="{FF2B5EF4-FFF2-40B4-BE49-F238E27FC236}">
                <a16:creationId xmlns:a16="http://schemas.microsoft.com/office/drawing/2014/main" id="{37C0B50F-13B5-4385-ADA4-F7F9E4E9595B}"/>
              </a:ext>
            </a:extLst>
          </p:cNvPr>
          <p:cNvSpPr/>
          <p:nvPr/>
        </p:nvSpPr>
        <p:spPr>
          <a:xfrm>
            <a:off x="6159610" y="1825624"/>
            <a:ext cx="4269851" cy="4285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Public Key</a:t>
            </a:r>
            <a:endParaRPr lang="en-GB" b="1" dirty="0"/>
          </a:p>
        </p:txBody>
      </p:sp>
    </p:spTree>
    <p:extLst>
      <p:ext uri="{BB962C8B-B14F-4D97-AF65-F5344CB8AC3E}">
        <p14:creationId xmlns:p14="http://schemas.microsoft.com/office/powerpoint/2010/main" val="7874114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r>
              <a:rPr lang="en-GB" dirty="0"/>
              <a:t>Sounds great, so why don’t we use this all the time?</a:t>
            </a:r>
          </a:p>
          <a:p>
            <a:pPr marL="0" indent="0">
              <a:buNone/>
            </a:pPr>
            <a:endParaRPr lang="en-GB" dirty="0"/>
          </a:p>
          <a:p>
            <a:r>
              <a:rPr lang="en-US" dirty="0"/>
              <a:t>Uses very large Integers and Prime Numbers</a:t>
            </a:r>
          </a:p>
          <a:p>
            <a:r>
              <a:rPr lang="en-US" dirty="0"/>
              <a:t>Slower to use i.e. to setup and encrypt / decrypt</a:t>
            </a:r>
          </a:p>
          <a:p>
            <a:r>
              <a:rPr lang="en-US" dirty="0"/>
              <a:t>Higher computing overheads than Symmetric Encryption</a:t>
            </a:r>
          </a:p>
          <a:p>
            <a:r>
              <a:rPr lang="en-US" dirty="0"/>
              <a:t>Some mobile devices may struggle with processing</a:t>
            </a:r>
          </a:p>
          <a:p>
            <a:endParaRPr lang="en-US" dirty="0"/>
          </a:p>
          <a:p>
            <a:r>
              <a:rPr lang="en-US" dirty="0"/>
              <a:t>Can be implemented using Elliptic Curve Cryptography (ECC) to reduce overheads</a:t>
            </a:r>
          </a:p>
        </p:txBody>
      </p:sp>
    </p:spTree>
    <p:extLst>
      <p:ext uri="{BB962C8B-B14F-4D97-AF65-F5344CB8AC3E}">
        <p14:creationId xmlns:p14="http://schemas.microsoft.com/office/powerpoint/2010/main" val="15122017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 &amp; ECC</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r>
              <a:rPr lang="en-US" dirty="0"/>
              <a:t>Elliptic Curve Cryptography (ECC)</a:t>
            </a:r>
          </a:p>
          <a:p>
            <a:pPr marL="0" indent="0">
              <a:buNone/>
            </a:pPr>
            <a:endParaRPr lang="en-US" dirty="0"/>
          </a:p>
          <a:p>
            <a:r>
              <a:rPr lang="en-US" dirty="0"/>
              <a:t>Uses smaller keys than non-ECC Asymmetric encryption</a:t>
            </a:r>
          </a:p>
          <a:p>
            <a:endParaRPr lang="en-US" dirty="0"/>
          </a:p>
          <a:p>
            <a:r>
              <a:rPr lang="en-US" dirty="0"/>
              <a:t>Smaller storage and transmission requirements</a:t>
            </a:r>
          </a:p>
          <a:p>
            <a:endParaRPr lang="en-US" dirty="0"/>
          </a:p>
          <a:p>
            <a:r>
              <a:rPr lang="en-US" dirty="0"/>
              <a:t>Perfect for smaller / older devices</a:t>
            </a:r>
          </a:p>
          <a:p>
            <a:pPr marL="0" indent="0">
              <a:buNone/>
            </a:pPr>
            <a:endParaRPr lang="en-US" dirty="0"/>
          </a:p>
        </p:txBody>
      </p:sp>
    </p:spTree>
    <p:extLst>
      <p:ext uri="{BB962C8B-B14F-4D97-AF65-F5344CB8AC3E}">
        <p14:creationId xmlns:p14="http://schemas.microsoft.com/office/powerpoint/2010/main" val="12832678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A211-379F-4134-BDA1-72031E34851B}"/>
              </a:ext>
            </a:extLst>
          </p:cNvPr>
          <p:cNvSpPr>
            <a:spLocks noGrp="1"/>
          </p:cNvSpPr>
          <p:nvPr>
            <p:ph type="title"/>
          </p:nvPr>
        </p:nvSpPr>
        <p:spPr/>
        <p:txBody>
          <a:bodyPr/>
          <a:lstStyle/>
          <a:p>
            <a:r>
              <a:rPr lang="en-GB" dirty="0"/>
              <a:t>Symmetric Vs Asymmetric Encryption</a:t>
            </a:r>
          </a:p>
        </p:txBody>
      </p:sp>
      <p:pic>
        <p:nvPicPr>
          <p:cNvPr id="9" name="Content Placeholder 8" descr="Table&#10;&#10;Description automatically generated">
            <a:extLst>
              <a:ext uri="{FF2B5EF4-FFF2-40B4-BE49-F238E27FC236}">
                <a16:creationId xmlns:a16="http://schemas.microsoft.com/office/drawing/2014/main" id="{F0B517EE-7338-4245-9E53-6BB12A06FB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4215" y="1388714"/>
            <a:ext cx="7223569" cy="5310366"/>
          </a:xfrm>
        </p:spPr>
      </p:pic>
    </p:spTree>
    <p:extLst>
      <p:ext uri="{BB962C8B-B14F-4D97-AF65-F5344CB8AC3E}">
        <p14:creationId xmlns:p14="http://schemas.microsoft.com/office/powerpoint/2010/main" val="213383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761F-B2CD-4422-B3B9-06D99C805A51}"/>
              </a:ext>
            </a:extLst>
          </p:cNvPr>
          <p:cNvSpPr>
            <a:spLocks noGrp="1"/>
          </p:cNvSpPr>
          <p:nvPr>
            <p:ph type="title"/>
          </p:nvPr>
        </p:nvSpPr>
        <p:spPr/>
        <p:txBody>
          <a:bodyPr/>
          <a:lstStyle/>
          <a:p>
            <a:r>
              <a:rPr lang="en-GB" dirty="0"/>
              <a:t>Sets</a:t>
            </a:r>
          </a:p>
        </p:txBody>
      </p:sp>
      <p:sp>
        <p:nvSpPr>
          <p:cNvPr id="3" name="Content Placeholder 2">
            <a:extLst>
              <a:ext uri="{FF2B5EF4-FFF2-40B4-BE49-F238E27FC236}">
                <a16:creationId xmlns:a16="http://schemas.microsoft.com/office/drawing/2014/main" id="{D6AF0B4D-5478-445A-9246-EB9F774F01BE}"/>
              </a:ext>
            </a:extLst>
          </p:cNvPr>
          <p:cNvSpPr>
            <a:spLocks noGrp="1"/>
          </p:cNvSpPr>
          <p:nvPr>
            <p:ph idx="1"/>
          </p:nvPr>
        </p:nvSpPr>
        <p:spPr/>
        <p:txBody>
          <a:bodyPr>
            <a:normAutofit lnSpcReduction="10000"/>
          </a:bodyPr>
          <a:lstStyle/>
          <a:p>
            <a:r>
              <a:rPr lang="en-GB" dirty="0"/>
              <a:t>A set is a collection of objects called elements or members</a:t>
            </a:r>
          </a:p>
          <a:p>
            <a:endParaRPr lang="en-GB" dirty="0"/>
          </a:p>
          <a:p>
            <a:r>
              <a:rPr lang="en-GB" dirty="0"/>
              <a:t>Can be shown                      = {1,2,3} = A, meaning 1,2,3 are in set A</a:t>
            </a:r>
          </a:p>
          <a:p>
            <a:endParaRPr lang="en-GB" dirty="0"/>
          </a:p>
          <a:p>
            <a:r>
              <a:rPr lang="en-GB" dirty="0"/>
              <a:t>Sets can be finite or infinite</a:t>
            </a:r>
          </a:p>
          <a:p>
            <a:pPr marL="0" indent="0">
              <a:buNone/>
            </a:pPr>
            <a:r>
              <a:rPr lang="en-GB" b="1" dirty="0"/>
              <a:t>	A = {1,2,3,4,5,6,7,8,9}</a:t>
            </a:r>
          </a:p>
          <a:p>
            <a:pPr marL="0" indent="0">
              <a:buNone/>
            </a:pPr>
            <a:r>
              <a:rPr lang="en-GB" b="1" dirty="0"/>
              <a:t>	Z+ = {1,2,3,4,…}</a:t>
            </a:r>
          </a:p>
          <a:p>
            <a:pPr marL="0" indent="0">
              <a:buNone/>
            </a:pPr>
            <a:endParaRPr lang="en-GB" b="1" dirty="0"/>
          </a:p>
          <a:p>
            <a:pPr marL="0" indent="0">
              <a:buNone/>
            </a:pPr>
            <a:r>
              <a:rPr lang="en-GB" dirty="0"/>
              <a:t>Positive Integers                Implies that this pattern continues forever</a:t>
            </a:r>
          </a:p>
        </p:txBody>
      </p:sp>
      <p:sp>
        <p:nvSpPr>
          <p:cNvPr id="4" name="Oval 3">
            <a:extLst>
              <a:ext uri="{FF2B5EF4-FFF2-40B4-BE49-F238E27FC236}">
                <a16:creationId xmlns:a16="http://schemas.microsoft.com/office/drawing/2014/main" id="{9A1CC988-35D9-48FA-9E90-49B426CC0E82}"/>
              </a:ext>
            </a:extLst>
          </p:cNvPr>
          <p:cNvSpPr/>
          <p:nvPr/>
        </p:nvSpPr>
        <p:spPr>
          <a:xfrm>
            <a:off x="3333664" y="2312658"/>
            <a:ext cx="1476162"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.1</a:t>
            </a:r>
          </a:p>
          <a:p>
            <a:pPr algn="ctr"/>
            <a:r>
              <a:rPr lang="en-GB" dirty="0"/>
              <a:t>.2</a:t>
            </a:r>
          </a:p>
          <a:p>
            <a:pPr algn="r"/>
            <a:r>
              <a:rPr lang="en-GB" dirty="0"/>
              <a:t>.3</a:t>
            </a:r>
          </a:p>
        </p:txBody>
      </p:sp>
      <p:cxnSp>
        <p:nvCxnSpPr>
          <p:cNvPr id="6" name="Straight Arrow Connector 5">
            <a:extLst>
              <a:ext uri="{FF2B5EF4-FFF2-40B4-BE49-F238E27FC236}">
                <a16:creationId xmlns:a16="http://schemas.microsoft.com/office/drawing/2014/main" id="{A6BD29BC-B67F-4647-86A8-7DEF27BA1F0C}"/>
              </a:ext>
            </a:extLst>
          </p:cNvPr>
          <p:cNvCxnSpPr>
            <a:cxnSpLocks/>
          </p:cNvCxnSpPr>
          <p:nvPr/>
        </p:nvCxnSpPr>
        <p:spPr>
          <a:xfrm flipV="1">
            <a:off x="1279340" y="5064054"/>
            <a:ext cx="594565" cy="487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BCE405-5E2B-4357-A4A0-CAACA332999B}"/>
              </a:ext>
            </a:extLst>
          </p:cNvPr>
          <p:cNvCxnSpPr>
            <a:cxnSpLocks/>
          </p:cNvCxnSpPr>
          <p:nvPr/>
        </p:nvCxnSpPr>
        <p:spPr>
          <a:xfrm flipH="1" flipV="1">
            <a:off x="3899526" y="5002547"/>
            <a:ext cx="545360" cy="610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86718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Wednesday</a:t>
            </a:r>
            <a:endParaRPr lang="en-GB" b="1" spc="300" dirty="0">
              <a:solidFill>
                <a:srgbClr val="00B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Thursday</a:t>
            </a:r>
            <a:endParaRPr lang="en-GB" b="1" spc="300" dirty="0">
              <a:solidFill>
                <a:srgbClr val="FFC00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309661393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i="0" u="none" strike="noStrike" baseline="0" dirty="0">
                <a:solidFill>
                  <a:srgbClr val="223346"/>
                </a:solidFill>
                <a:latin typeface="Arial" panose="020B0604020202020204" pitchFamily="34" charset="0"/>
              </a:rPr>
              <a:t>Tuesday</a:t>
            </a:r>
          </a:p>
          <a:p>
            <a:pPr lvl="1"/>
            <a:r>
              <a:rPr lang="en-GB" sz="1400" i="0" u="none" strike="noStrike" baseline="0" dirty="0">
                <a:solidFill>
                  <a:srgbClr val="223346"/>
                </a:solidFill>
                <a:latin typeface="Arial" panose="020B0604020202020204" pitchFamily="34" charset="0"/>
              </a:rPr>
              <a:t>Graphs and trees</a:t>
            </a:r>
          </a:p>
          <a:p>
            <a:pPr lvl="1"/>
            <a:r>
              <a:rPr lang="en-GB" sz="1400" dirty="0">
                <a:solidFill>
                  <a:srgbClr val="223346"/>
                </a:solidFill>
                <a:latin typeface="Arial" panose="020B0604020202020204" pitchFamily="34" charset="0"/>
              </a:rPr>
              <a:t>Automata</a:t>
            </a:r>
          </a:p>
          <a:p>
            <a:r>
              <a:rPr lang="en-GB" sz="1800" i="0" u="none" strike="noStrike" baseline="0" dirty="0">
                <a:solidFill>
                  <a:srgbClr val="223346"/>
                </a:solidFill>
                <a:latin typeface="Arial" panose="020B0604020202020204" pitchFamily="34" charset="0"/>
              </a:rPr>
              <a:t>Wednesday</a:t>
            </a:r>
          </a:p>
          <a:p>
            <a:pPr lvl="1"/>
            <a:r>
              <a:rPr lang="en-GB" sz="1400" i="0" u="none" strike="noStrike" baseline="0" dirty="0">
                <a:solidFill>
                  <a:srgbClr val="223346"/>
                </a:solidFill>
                <a:latin typeface="Arial" panose="020B0604020202020204" pitchFamily="34" charset="0"/>
              </a:rPr>
              <a:t>Computability and Complexity</a:t>
            </a:r>
          </a:p>
          <a:p>
            <a:pPr lvl="1"/>
            <a:r>
              <a:rPr lang="en-GB" sz="1400" dirty="0">
                <a:solidFill>
                  <a:srgbClr val="223346"/>
                </a:solidFill>
                <a:latin typeface="Arial" panose="020B0604020202020204" pitchFamily="34" charset="0"/>
              </a:rPr>
              <a:t>Main Cryptographic Techniques</a:t>
            </a:r>
          </a:p>
          <a:p>
            <a:r>
              <a:rPr lang="en-GB" sz="1800" b="1" dirty="0">
                <a:solidFill>
                  <a:schemeClr val="accent2"/>
                </a:solidFill>
                <a:latin typeface="Arial" panose="020B0604020202020204" pitchFamily="34" charset="0"/>
              </a:rPr>
              <a:t>Thursday</a:t>
            </a:r>
          </a:p>
          <a:p>
            <a:pPr lvl="1"/>
            <a:r>
              <a:rPr lang="en-US" sz="1400" b="1" dirty="0">
                <a:solidFill>
                  <a:schemeClr val="accent2"/>
                </a:solidFill>
                <a:latin typeface="Arial" panose="020B0604020202020204" pitchFamily="34" charset="0"/>
              </a:rPr>
              <a:t>Concepts of Authentication, Integrity and Non-repudiation</a:t>
            </a:r>
          </a:p>
          <a:p>
            <a:pPr lvl="1"/>
            <a:r>
              <a:rPr lang="en-US" sz="1400" b="1" dirty="0">
                <a:solidFill>
                  <a:schemeClr val="accent2"/>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US" sz="1400" i="0" u="none" strike="noStrike" baseline="0" dirty="0">
                <a:solidFill>
                  <a:srgbClr val="223346"/>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83351246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A6B3-6890-47F7-A5F3-5330EB5F2085}"/>
              </a:ext>
            </a:extLst>
          </p:cNvPr>
          <p:cNvSpPr>
            <a:spLocks noGrp="1"/>
          </p:cNvSpPr>
          <p:nvPr>
            <p:ph type="title"/>
          </p:nvPr>
        </p:nvSpPr>
        <p:spPr/>
        <p:txBody>
          <a:bodyPr/>
          <a:lstStyle/>
          <a:p>
            <a:r>
              <a:rPr lang="en-GB" dirty="0"/>
              <a:t>Recap Session (15-30 Mins)</a:t>
            </a:r>
          </a:p>
        </p:txBody>
      </p:sp>
      <p:sp>
        <p:nvSpPr>
          <p:cNvPr id="3" name="Content Placeholder 2">
            <a:extLst>
              <a:ext uri="{FF2B5EF4-FFF2-40B4-BE49-F238E27FC236}">
                <a16:creationId xmlns:a16="http://schemas.microsoft.com/office/drawing/2014/main" id="{A5C5C3E3-C7C2-4F20-B7E7-4331E86384D2}"/>
              </a:ext>
            </a:extLst>
          </p:cNvPr>
          <p:cNvSpPr>
            <a:spLocks noGrp="1"/>
          </p:cNvSpPr>
          <p:nvPr>
            <p:ph idx="1"/>
          </p:nvPr>
        </p:nvSpPr>
        <p:spPr/>
        <p:txBody>
          <a:bodyPr/>
          <a:lstStyle/>
          <a:p>
            <a:endParaRPr lang="en-GB" dirty="0"/>
          </a:p>
          <a:p>
            <a:r>
              <a:rPr lang="en-GB" dirty="0"/>
              <a:t>Recap on key facts and knowledge gained to-date in this module </a:t>
            </a:r>
          </a:p>
          <a:p>
            <a:endParaRPr lang="en-GB" dirty="0"/>
          </a:p>
          <a:p>
            <a:r>
              <a:rPr lang="en-GB" dirty="0"/>
              <a:t>Q&amp;A session </a:t>
            </a:r>
          </a:p>
          <a:p>
            <a:pPr lvl="1"/>
            <a:r>
              <a:rPr lang="en-GB" dirty="0"/>
              <a:t>CIA</a:t>
            </a:r>
          </a:p>
          <a:p>
            <a:pPr lvl="1"/>
            <a:r>
              <a:rPr lang="en-GB" dirty="0"/>
              <a:t>Cryptographic Techniques </a:t>
            </a:r>
          </a:p>
          <a:p>
            <a:pPr lvl="1"/>
            <a:r>
              <a:rPr lang="en-GB" dirty="0"/>
              <a:t>Symmetric &amp; Asymmetric Encryption</a:t>
            </a:r>
          </a:p>
          <a:p>
            <a:pPr lvl="1"/>
            <a:r>
              <a:rPr lang="en-GB" dirty="0"/>
              <a:t>Block &amp; Stream Ciphers</a:t>
            </a:r>
          </a:p>
          <a:p>
            <a:pPr lvl="1"/>
            <a:endParaRPr lang="en-GB" dirty="0"/>
          </a:p>
        </p:txBody>
      </p:sp>
    </p:spTree>
    <p:extLst>
      <p:ext uri="{BB962C8B-B14F-4D97-AF65-F5344CB8AC3E}">
        <p14:creationId xmlns:p14="http://schemas.microsoft.com/office/powerpoint/2010/main" val="25815196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Authentication, Integrity and Non-repudiation </a:t>
            </a:r>
            <a:endParaRPr lang="en-GB" sz="4800" dirty="0"/>
          </a:p>
        </p:txBody>
      </p:sp>
    </p:spTree>
    <p:extLst>
      <p:ext uri="{BB962C8B-B14F-4D97-AF65-F5344CB8AC3E}">
        <p14:creationId xmlns:p14="http://schemas.microsoft.com/office/powerpoint/2010/main" val="340349088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p:txBody>
          <a:bodyPr/>
          <a:lstStyle/>
          <a:p>
            <a:pPr marL="0" indent="0">
              <a:buNone/>
            </a:pPr>
            <a:endParaRPr lang="en-GB" dirty="0"/>
          </a:p>
          <a:p>
            <a:pPr marL="0" indent="0">
              <a:buNone/>
            </a:pPr>
            <a:endParaRPr lang="en-GB" dirty="0"/>
          </a:p>
          <a:p>
            <a:pPr marL="0" indent="0" algn="ctr">
              <a:buNone/>
            </a:pPr>
            <a:r>
              <a:rPr lang="en-GB" sz="6000" dirty="0"/>
              <a:t>Cryptography focuses on the following principles</a:t>
            </a:r>
          </a:p>
        </p:txBody>
      </p:sp>
    </p:spTree>
    <p:extLst>
      <p:ext uri="{BB962C8B-B14F-4D97-AF65-F5344CB8AC3E}">
        <p14:creationId xmlns:p14="http://schemas.microsoft.com/office/powerpoint/2010/main" val="10833955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a:xfrm>
            <a:off x="838200" y="365125"/>
            <a:ext cx="10515600" cy="1325563"/>
          </a:xfrm>
        </p:spPr>
        <p:txBody>
          <a:bodyPr anchor="ctr">
            <a:normAutofit/>
          </a:bodyPr>
          <a:lstStyle/>
          <a:p>
            <a:r>
              <a:rPr lang="en-GB" dirty="0"/>
              <a:t>Cryptography Principles</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endParaRPr lang="en-US" dirty="0"/>
          </a:p>
          <a:p>
            <a:pPr marL="0" indent="0" algn="ctr">
              <a:buNone/>
            </a:pPr>
            <a:r>
              <a:rPr lang="en-US" b="1" dirty="0"/>
              <a:t>Confidentiality</a:t>
            </a:r>
          </a:p>
          <a:p>
            <a:pPr marL="0" indent="0" algn="ctr">
              <a:buNone/>
            </a:pPr>
            <a:r>
              <a:rPr lang="en-US" dirty="0"/>
              <a:t>Ensuring that the sensitive information is protected from unauthorized access </a:t>
            </a:r>
            <a:endParaRPr lang="en-GB" dirty="0"/>
          </a:p>
          <a:p>
            <a:endParaRPr lang="en-GB" dirty="0"/>
          </a:p>
        </p:txBody>
      </p:sp>
      <p:pic>
        <p:nvPicPr>
          <p:cNvPr id="5" name="Picture 4" descr="Padlock on computer motherboard">
            <a:extLst>
              <a:ext uri="{FF2B5EF4-FFF2-40B4-BE49-F238E27FC236}">
                <a16:creationId xmlns:a16="http://schemas.microsoft.com/office/drawing/2014/main" id="{62A2AA2B-555C-4713-856F-ACB18667E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614" y="2101710"/>
            <a:ext cx="5785850" cy="3861943"/>
          </a:xfrm>
          <a:prstGeom prst="rect">
            <a:avLst/>
          </a:prstGeom>
          <a:effectLst>
            <a:softEdge rad="279400"/>
          </a:effectLst>
        </p:spPr>
      </p:pic>
    </p:spTree>
    <p:extLst>
      <p:ext uri="{BB962C8B-B14F-4D97-AF65-F5344CB8AC3E}">
        <p14:creationId xmlns:p14="http://schemas.microsoft.com/office/powerpoint/2010/main" val="26629732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lgn="ctr">
              <a:buNone/>
            </a:pPr>
            <a:r>
              <a:rPr lang="en-GB" b="1" dirty="0"/>
              <a:t>Integrity</a:t>
            </a:r>
          </a:p>
          <a:p>
            <a:pPr marL="0" indent="0" algn="ctr">
              <a:buNone/>
            </a:pPr>
            <a:r>
              <a:rPr lang="en-US" dirty="0"/>
              <a:t>Ensuring the consistency, accuracy, completeness and general trustworthiness of data is maintained, “In Transit” and “At Rest”, and throughout its lifecycle</a:t>
            </a:r>
            <a:endParaRPr lang="en-GB" dirty="0"/>
          </a:p>
          <a:p>
            <a:pPr marL="0" indent="0">
              <a:buNone/>
            </a:pPr>
            <a:endParaRPr lang="en-GB" dirty="0"/>
          </a:p>
        </p:txBody>
      </p:sp>
      <p:pic>
        <p:nvPicPr>
          <p:cNvPr id="5" name="Content Placeholder 4" descr="Two steel chains joined">
            <a:extLst>
              <a:ext uri="{FF2B5EF4-FFF2-40B4-BE49-F238E27FC236}">
                <a16:creationId xmlns:a16="http://schemas.microsoft.com/office/drawing/2014/main" id="{3A0ECB20-D1A0-461D-A7EA-60FE38030D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402"/>
            <a:ext cx="5181600" cy="3885784"/>
          </a:xfrm>
          <a:prstGeom prst="rect">
            <a:avLst/>
          </a:prstGeom>
          <a:effectLst>
            <a:softEdge rad="266700"/>
          </a:effectLst>
        </p:spPr>
      </p:pic>
    </p:spTree>
    <p:extLst>
      <p:ext uri="{BB962C8B-B14F-4D97-AF65-F5344CB8AC3E}">
        <p14:creationId xmlns:p14="http://schemas.microsoft.com/office/powerpoint/2010/main" val="393684681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a:xfrm>
            <a:off x="838200" y="365125"/>
            <a:ext cx="10515600" cy="1325563"/>
          </a:xfrm>
        </p:spPr>
        <p:txBody>
          <a:bodyPr anchor="ctr">
            <a:normAutofit/>
          </a:bodyPr>
          <a:lstStyle/>
          <a:p>
            <a:r>
              <a:rPr lang="en-GB" dirty="0"/>
              <a:t>Cryptography Principles</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endParaRPr lang="en-US" dirty="0"/>
          </a:p>
          <a:p>
            <a:pPr marL="0" indent="0" algn="ctr">
              <a:buNone/>
            </a:pPr>
            <a:r>
              <a:rPr lang="en-US" b="1" dirty="0"/>
              <a:t>Authentication</a:t>
            </a:r>
          </a:p>
          <a:p>
            <a:pPr marL="0" indent="0" algn="ctr">
              <a:buNone/>
            </a:pPr>
            <a:r>
              <a:rPr lang="en-US" dirty="0"/>
              <a:t>A process for recognizing and confirming a users identity</a:t>
            </a:r>
            <a:endParaRPr lang="en-GB" dirty="0"/>
          </a:p>
          <a:p>
            <a:endParaRPr lang="en-GB" dirty="0"/>
          </a:p>
        </p:txBody>
      </p:sp>
      <p:pic>
        <p:nvPicPr>
          <p:cNvPr id="4" name="Picture 3" descr="Person with idea concept">
            <a:extLst>
              <a:ext uri="{FF2B5EF4-FFF2-40B4-BE49-F238E27FC236}">
                <a16:creationId xmlns:a16="http://schemas.microsoft.com/office/drawing/2014/main" id="{49E0707F-0F80-461F-BFAA-CD203CD897F2}"/>
              </a:ext>
            </a:extLst>
          </p:cNvPr>
          <p:cNvPicPr>
            <a:picLocks noChangeAspect="1"/>
          </p:cNvPicPr>
          <p:nvPr/>
        </p:nvPicPr>
        <p:blipFill rotWithShape="1">
          <a:blip r:embed="rId2">
            <a:extLst>
              <a:ext uri="{28A0092B-C50C-407E-A947-70E740481C1C}">
                <a14:useLocalDpi xmlns:a14="http://schemas.microsoft.com/office/drawing/2010/main" val="0"/>
              </a:ext>
            </a:extLst>
          </a:blip>
          <a:srcRect l="16476" r="4037" b="-1"/>
          <a:stretch/>
        </p:blipFill>
        <p:spPr>
          <a:xfrm>
            <a:off x="6172200" y="1825625"/>
            <a:ext cx="5181600" cy="4351338"/>
          </a:xfrm>
          <a:prstGeom prst="rect">
            <a:avLst/>
          </a:prstGeom>
          <a:noFill/>
          <a:effectLst>
            <a:softEdge rad="279400"/>
          </a:effectLst>
        </p:spPr>
      </p:pic>
    </p:spTree>
    <p:extLst>
      <p:ext uri="{BB962C8B-B14F-4D97-AF65-F5344CB8AC3E}">
        <p14:creationId xmlns:p14="http://schemas.microsoft.com/office/powerpoint/2010/main" val="15660292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buNone/>
            </a:pPr>
            <a:endParaRPr lang="en-GB" dirty="0"/>
          </a:p>
          <a:p>
            <a:pPr marL="0" indent="0" algn="ctr">
              <a:buNone/>
            </a:pPr>
            <a:r>
              <a:rPr lang="en-US" b="1" dirty="0"/>
              <a:t>Non-Repudiation</a:t>
            </a:r>
          </a:p>
          <a:p>
            <a:pPr marL="0" indent="0" algn="ctr">
              <a:buNone/>
            </a:pPr>
            <a:r>
              <a:rPr lang="en-US" dirty="0"/>
              <a:t>Preventing an individual or entity from denying having performed a particular action</a:t>
            </a:r>
          </a:p>
          <a:p>
            <a:pPr marL="0" indent="0">
              <a:buNone/>
            </a:pPr>
            <a:endParaRPr lang="en-GB" dirty="0"/>
          </a:p>
        </p:txBody>
      </p:sp>
      <p:pic>
        <p:nvPicPr>
          <p:cNvPr id="7" name="Picture 6" descr="Robot operating a machine">
            <a:extLst>
              <a:ext uri="{FF2B5EF4-FFF2-40B4-BE49-F238E27FC236}">
                <a16:creationId xmlns:a16="http://schemas.microsoft.com/office/drawing/2014/main" id="{E8CBF609-83EF-422B-8BA2-A60BADCCFC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2206595"/>
            <a:ext cx="5616311" cy="3448246"/>
          </a:xfrm>
          <a:prstGeom prst="rect">
            <a:avLst/>
          </a:prstGeom>
          <a:effectLst>
            <a:softEdge rad="266700"/>
          </a:effectLst>
        </p:spPr>
      </p:pic>
    </p:spTree>
    <p:extLst>
      <p:ext uri="{BB962C8B-B14F-4D97-AF65-F5344CB8AC3E}">
        <p14:creationId xmlns:p14="http://schemas.microsoft.com/office/powerpoint/2010/main" val="211699388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p:txBody>
          <a:bodyPr>
            <a:normAutofit/>
          </a:bodyPr>
          <a:lstStyle/>
          <a:p>
            <a:pPr marL="0" indent="0">
              <a:buNone/>
            </a:pPr>
            <a:endParaRPr lang="en-GB" dirty="0"/>
          </a:p>
          <a:p>
            <a:pPr marL="0" indent="0" algn="ctr">
              <a:buNone/>
            </a:pPr>
            <a:r>
              <a:rPr lang="en-GB" sz="6000" dirty="0"/>
              <a:t>I would also argue that the following principle also applies to the application of modern Cyber Security in practice</a:t>
            </a:r>
          </a:p>
        </p:txBody>
      </p:sp>
    </p:spTree>
    <p:extLst>
      <p:ext uri="{BB962C8B-B14F-4D97-AF65-F5344CB8AC3E}">
        <p14:creationId xmlns:p14="http://schemas.microsoft.com/office/powerpoint/2010/main" val="3379019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BC27-0033-425C-8F27-4A3DFA60055A}"/>
              </a:ext>
            </a:extLst>
          </p:cNvPr>
          <p:cNvSpPr>
            <a:spLocks noGrp="1"/>
          </p:cNvSpPr>
          <p:nvPr>
            <p:ph type="title"/>
          </p:nvPr>
        </p:nvSpPr>
        <p:spPr/>
        <p:txBody>
          <a:bodyPr/>
          <a:lstStyle/>
          <a:p>
            <a:r>
              <a:rPr lang="en-US" dirty="0"/>
              <a:t>Describing a Set: Roster Method</a:t>
            </a:r>
            <a:endParaRPr lang="en-GB" dirty="0"/>
          </a:p>
        </p:txBody>
      </p:sp>
      <p:sp>
        <p:nvSpPr>
          <p:cNvPr id="3" name="Content Placeholder 2">
            <a:extLst>
              <a:ext uri="{FF2B5EF4-FFF2-40B4-BE49-F238E27FC236}">
                <a16:creationId xmlns:a16="http://schemas.microsoft.com/office/drawing/2014/main" id="{FB4FFD66-35B0-4A54-9F5F-EC11C3284D36}"/>
              </a:ext>
            </a:extLst>
          </p:cNvPr>
          <p:cNvSpPr>
            <a:spLocks noGrp="1"/>
          </p:cNvSpPr>
          <p:nvPr>
            <p:ph idx="1"/>
          </p:nvPr>
        </p:nvSpPr>
        <p:spPr/>
        <p:txBody>
          <a:bodyPr>
            <a:normAutofit fontScale="92500" lnSpcReduction="10000"/>
          </a:bodyPr>
          <a:lstStyle/>
          <a:p>
            <a:pPr marL="0" indent="0">
              <a:buNone/>
            </a:pPr>
            <a:r>
              <a:rPr lang="en-US" dirty="0"/>
              <a:t>In sets the order is not important, for example:</a:t>
            </a:r>
          </a:p>
          <a:p>
            <a:pPr marL="0" indent="0">
              <a:buNone/>
            </a:pPr>
            <a:r>
              <a:rPr lang="en-US" dirty="0"/>
              <a:t>G = {a, b, c, d} , however this could also be shown as G= {b, c, a, d}</a:t>
            </a:r>
          </a:p>
          <a:p>
            <a:pPr marL="0" indent="0">
              <a:buNone/>
            </a:pPr>
            <a:endParaRPr lang="en-US" dirty="0"/>
          </a:p>
          <a:p>
            <a:pPr marL="0" indent="0">
              <a:buNone/>
            </a:pPr>
            <a:r>
              <a:rPr lang="en-US" dirty="0"/>
              <a:t>Each distinct object is either a member or not</a:t>
            </a:r>
          </a:p>
          <a:p>
            <a:pPr marL="0" indent="0">
              <a:buNone/>
            </a:pPr>
            <a:endParaRPr lang="en-US" dirty="0"/>
          </a:p>
          <a:p>
            <a:pPr marL="0" indent="0">
              <a:buNone/>
            </a:pPr>
            <a:r>
              <a:rPr lang="en-US" dirty="0"/>
              <a:t>Listing an object more than once does not change the set:</a:t>
            </a:r>
          </a:p>
          <a:p>
            <a:pPr marL="0" indent="0">
              <a:buNone/>
            </a:pPr>
            <a:r>
              <a:rPr lang="en-US" dirty="0"/>
              <a:t>G = {a, b, c, d}, however this could also be shown as G = {a, b, c, b, c, d}</a:t>
            </a:r>
          </a:p>
          <a:p>
            <a:pPr marL="0" indent="0">
              <a:buNone/>
            </a:pPr>
            <a:endParaRPr lang="en-US" dirty="0"/>
          </a:p>
          <a:p>
            <a:pPr marL="0" indent="0">
              <a:buNone/>
            </a:pPr>
            <a:r>
              <a:rPr lang="en-US" dirty="0"/>
              <a:t>Dots “. . . ” may be used to describe a set without listing all of the members when the pattern is clear. G = {a, b, c, d, . . . , z} or G = {5, 6, 7, . . . , 20}</a:t>
            </a:r>
            <a:endParaRPr lang="en-GB" dirty="0"/>
          </a:p>
          <a:p>
            <a:endParaRPr lang="en-GB" b="1" dirty="0"/>
          </a:p>
        </p:txBody>
      </p:sp>
    </p:spTree>
    <p:extLst>
      <p:ext uri="{BB962C8B-B14F-4D97-AF65-F5344CB8AC3E}">
        <p14:creationId xmlns:p14="http://schemas.microsoft.com/office/powerpoint/2010/main" val="280722082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buNone/>
            </a:pPr>
            <a:endParaRPr lang="en-GB" dirty="0"/>
          </a:p>
          <a:p>
            <a:pPr marL="0" indent="0" algn="ctr">
              <a:buNone/>
            </a:pPr>
            <a:r>
              <a:rPr lang="en-US" b="1" dirty="0"/>
              <a:t>Availability</a:t>
            </a:r>
          </a:p>
          <a:p>
            <a:pPr marL="0" indent="0" algn="ctr">
              <a:buNone/>
            </a:pPr>
            <a:r>
              <a:rPr lang="en-US" dirty="0"/>
              <a:t>Ensuring that information is readily available and accessible for authorized parties with a legitimate need </a:t>
            </a:r>
          </a:p>
          <a:p>
            <a:pPr marL="0" indent="0">
              <a:buNone/>
            </a:pPr>
            <a:endParaRPr lang="en-GB" dirty="0"/>
          </a:p>
        </p:txBody>
      </p:sp>
      <p:pic>
        <p:nvPicPr>
          <p:cNvPr id="7" name="Picture 6" descr="Computer script on a screen">
            <a:extLst>
              <a:ext uri="{FF2B5EF4-FFF2-40B4-BE49-F238E27FC236}">
                <a16:creationId xmlns:a16="http://schemas.microsoft.com/office/drawing/2014/main" id="{E8CBF609-83EF-422B-8BA2-A60BADCCFC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17339" y="2206595"/>
            <a:ext cx="5173632" cy="3448246"/>
          </a:xfrm>
          <a:prstGeom prst="rect">
            <a:avLst/>
          </a:prstGeom>
          <a:effectLst>
            <a:softEdge rad="266700"/>
          </a:effectLst>
        </p:spPr>
      </p:pic>
    </p:spTree>
    <p:extLst>
      <p:ext uri="{BB962C8B-B14F-4D97-AF65-F5344CB8AC3E}">
        <p14:creationId xmlns:p14="http://schemas.microsoft.com/office/powerpoint/2010/main" val="2089271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Symmetric Algorithms</a:t>
            </a:r>
            <a:endParaRPr lang="en-GB" sz="4800" dirty="0"/>
          </a:p>
        </p:txBody>
      </p:sp>
    </p:spTree>
    <p:extLst>
      <p:ext uri="{BB962C8B-B14F-4D97-AF65-F5344CB8AC3E}">
        <p14:creationId xmlns:p14="http://schemas.microsoft.com/office/powerpoint/2010/main" val="9857692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 - reminder</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57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Block Ciphers</a:t>
            </a:r>
            <a:endParaRPr lang="en-GB" sz="4800" dirty="0"/>
          </a:p>
        </p:txBody>
      </p:sp>
    </p:spTree>
    <p:extLst>
      <p:ext uri="{BB962C8B-B14F-4D97-AF65-F5344CB8AC3E}">
        <p14:creationId xmlns:p14="http://schemas.microsoft.com/office/powerpoint/2010/main" val="15935574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DES Algorithm</a:t>
            </a:r>
            <a:endParaRPr lang="en-GB" sz="4800" dirty="0"/>
          </a:p>
        </p:txBody>
      </p:sp>
    </p:spTree>
    <p:extLst>
      <p:ext uri="{BB962C8B-B14F-4D97-AF65-F5344CB8AC3E}">
        <p14:creationId xmlns:p14="http://schemas.microsoft.com/office/powerpoint/2010/main" val="302466509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0A62-F694-429A-8326-F62C09101CD0}"/>
              </a:ext>
            </a:extLst>
          </p:cNvPr>
          <p:cNvSpPr>
            <a:spLocks noGrp="1"/>
          </p:cNvSpPr>
          <p:nvPr>
            <p:ph type="title"/>
          </p:nvPr>
        </p:nvSpPr>
        <p:spPr/>
        <p:txBody>
          <a:bodyPr/>
          <a:lstStyle/>
          <a:p>
            <a:r>
              <a:rPr lang="en-GB" dirty="0"/>
              <a:t>DES</a:t>
            </a:r>
          </a:p>
        </p:txBody>
      </p:sp>
      <p:sp>
        <p:nvSpPr>
          <p:cNvPr id="3" name="Content Placeholder 2">
            <a:extLst>
              <a:ext uri="{FF2B5EF4-FFF2-40B4-BE49-F238E27FC236}">
                <a16:creationId xmlns:a16="http://schemas.microsoft.com/office/drawing/2014/main" id="{42B5F752-6088-4001-B1A8-CE1D6E6C049E}"/>
              </a:ext>
            </a:extLst>
          </p:cNvPr>
          <p:cNvSpPr>
            <a:spLocks noGrp="1"/>
          </p:cNvSpPr>
          <p:nvPr>
            <p:ph idx="1"/>
          </p:nvPr>
        </p:nvSpPr>
        <p:spPr/>
        <p:txBody>
          <a:bodyPr>
            <a:normAutofit fontScale="85000" lnSpcReduction="20000"/>
          </a:bodyPr>
          <a:lstStyle/>
          <a:p>
            <a:r>
              <a:rPr lang="en-GB" dirty="0"/>
              <a:t>DES (Data Encryption Standard)</a:t>
            </a:r>
          </a:p>
          <a:p>
            <a:endParaRPr lang="en-GB" dirty="0"/>
          </a:p>
          <a:p>
            <a:r>
              <a:rPr lang="en-GB" dirty="0"/>
              <a:t>Developed between 1972 &amp; 1977 by IBM for the NSA</a:t>
            </a:r>
          </a:p>
          <a:p>
            <a:endParaRPr lang="en-GB" dirty="0"/>
          </a:p>
          <a:p>
            <a:r>
              <a:rPr lang="en-GB" dirty="0"/>
              <a:t>One of the Federal Information Processing Standards (FIPS)</a:t>
            </a:r>
          </a:p>
          <a:p>
            <a:endParaRPr lang="en-GB" dirty="0"/>
          </a:p>
          <a:p>
            <a:r>
              <a:rPr lang="en-GB" dirty="0"/>
              <a:t>64bit Cipher</a:t>
            </a:r>
          </a:p>
          <a:p>
            <a:endParaRPr lang="en-GB" dirty="0"/>
          </a:p>
          <a:p>
            <a:r>
              <a:rPr lang="en-GB" dirty="0"/>
              <a:t>56bit Key (very small in modern terms)</a:t>
            </a:r>
          </a:p>
          <a:p>
            <a:endParaRPr lang="en-GB" dirty="0"/>
          </a:p>
          <a:p>
            <a:r>
              <a:rPr lang="en-GB" dirty="0"/>
              <a:t>Easily brute forced with todays technologies</a:t>
            </a:r>
          </a:p>
          <a:p>
            <a:endParaRPr lang="en-GB" dirty="0"/>
          </a:p>
          <a:p>
            <a:endParaRPr lang="en-GB" dirty="0"/>
          </a:p>
        </p:txBody>
      </p:sp>
    </p:spTree>
    <p:extLst>
      <p:ext uri="{BB962C8B-B14F-4D97-AF65-F5344CB8AC3E}">
        <p14:creationId xmlns:p14="http://schemas.microsoft.com/office/powerpoint/2010/main" val="120625474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a:t>
            </a:r>
          </a:p>
        </p:txBody>
      </p:sp>
      <p:sp>
        <p:nvSpPr>
          <p:cNvPr id="3" name="Content Placeholder 2"/>
          <p:cNvSpPr>
            <a:spLocks noGrp="1"/>
          </p:cNvSpPr>
          <p:nvPr>
            <p:ph idx="1"/>
          </p:nvPr>
        </p:nvSpPr>
        <p:spPr>
          <a:xfrm>
            <a:off x="312821" y="1825624"/>
            <a:ext cx="11590421" cy="4667251"/>
          </a:xfrm>
        </p:spPr>
        <p:txBody>
          <a:bodyPr>
            <a:normAutofit/>
          </a:bodyPr>
          <a:lstStyle/>
          <a:p>
            <a:pPr marL="0" indent="0">
              <a:buNone/>
            </a:pPr>
            <a:r>
              <a:rPr lang="en-GB" dirty="0"/>
              <a:t>In “modern” computing, DES was the first standardized cipher for securing electronic communications, and is used in variations (e.g. 2-key or 3-key 3DES)</a:t>
            </a:r>
          </a:p>
          <a:p>
            <a:pPr marL="0" indent="0">
              <a:buNone/>
            </a:pPr>
            <a:endParaRPr lang="en-GB" dirty="0"/>
          </a:p>
          <a:p>
            <a:pPr marL="0" indent="0">
              <a:buNone/>
            </a:pPr>
            <a:r>
              <a:rPr lang="en-GB" dirty="0"/>
              <a:t>The original DES is not used anymore as it is considered too “weak”, due to the processing power of modern computers</a:t>
            </a:r>
          </a:p>
          <a:p>
            <a:pPr marL="0" indent="0">
              <a:buNone/>
            </a:pPr>
            <a:endParaRPr lang="en-GB" dirty="0"/>
          </a:p>
          <a:p>
            <a:pPr marL="0" indent="0">
              <a:buNone/>
            </a:pPr>
            <a:r>
              <a:rPr lang="en-GB" dirty="0"/>
              <a:t>3DES is not recommended by NIST and PCI DSS 3.2, just like all 64-bit ciphers</a:t>
            </a:r>
          </a:p>
          <a:p>
            <a:pPr marL="0" indent="0">
              <a:buNone/>
            </a:pPr>
            <a:endParaRPr lang="en-GB" dirty="0"/>
          </a:p>
          <a:p>
            <a:pPr marL="0" indent="0">
              <a:buNone/>
            </a:pPr>
            <a:r>
              <a:rPr lang="en-GB" dirty="0"/>
              <a:t>However, 3DES or </a:t>
            </a:r>
            <a:r>
              <a:rPr lang="en-GB" dirty="0" err="1"/>
              <a:t>TripleDES</a:t>
            </a:r>
            <a:r>
              <a:rPr lang="en-GB" dirty="0"/>
              <a:t> is still widely used in EMV chip cards</a:t>
            </a:r>
          </a:p>
        </p:txBody>
      </p:sp>
    </p:spTree>
    <p:extLst>
      <p:ext uri="{BB962C8B-B14F-4D97-AF65-F5344CB8AC3E}">
        <p14:creationId xmlns:p14="http://schemas.microsoft.com/office/powerpoint/2010/main" val="176114469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a:t>
            </a:r>
          </a:p>
        </p:txBody>
      </p:sp>
      <p:sp>
        <p:nvSpPr>
          <p:cNvPr id="3" name="Content Placeholder 2"/>
          <p:cNvSpPr>
            <a:spLocks noGrp="1"/>
          </p:cNvSpPr>
          <p:nvPr>
            <p:ph idx="1"/>
          </p:nvPr>
        </p:nvSpPr>
        <p:spPr/>
        <p:txBody>
          <a:bodyPr>
            <a:normAutofit fontScale="85000" lnSpcReduction="20000"/>
          </a:bodyPr>
          <a:lstStyle/>
          <a:p>
            <a:r>
              <a:rPr lang="en-GB" dirty="0"/>
              <a:t>The Data Encryption Standard (DES) is a symmetric-key block cipher published by the National Institute of Standards and Technology (NIST)</a:t>
            </a:r>
          </a:p>
          <a:p>
            <a:endParaRPr lang="en-GB" dirty="0"/>
          </a:p>
          <a:p>
            <a:r>
              <a:rPr lang="en-GB" dirty="0"/>
              <a:t>DES is an implementation of a </a:t>
            </a:r>
            <a:r>
              <a:rPr lang="en-GB" dirty="0" err="1"/>
              <a:t>Feistel</a:t>
            </a:r>
            <a:r>
              <a:rPr lang="en-GB" dirty="0"/>
              <a:t> Cipher</a:t>
            </a:r>
          </a:p>
          <a:p>
            <a:endParaRPr lang="en-GB" dirty="0"/>
          </a:p>
          <a:p>
            <a:r>
              <a:rPr lang="en-GB" dirty="0"/>
              <a:t>It uses 16 round Feistel structure. The block size is 64-bit</a:t>
            </a:r>
          </a:p>
          <a:p>
            <a:endParaRPr lang="en-GB" dirty="0"/>
          </a:p>
          <a:p>
            <a:r>
              <a:rPr lang="en-GB" dirty="0"/>
              <a:t>Although the key length is 64-bit, DES has an </a:t>
            </a:r>
            <a:r>
              <a:rPr lang="en-GB" b="1" dirty="0"/>
              <a:t>effective</a:t>
            </a:r>
            <a:r>
              <a:rPr lang="en-GB" dirty="0"/>
              <a:t> key length of 56 bits, since 8 of the 64 bits of the key are not used by the encryption algorithm (function as check bits only)</a:t>
            </a:r>
          </a:p>
          <a:p>
            <a:r>
              <a:rPr lang="en-US" dirty="0">
                <a:hlinkClick r:id="rId3"/>
              </a:rPr>
              <a:t>DES encryption by hand (simple low level example at a bit view) – YouTube</a:t>
            </a:r>
            <a:endParaRPr lang="en-US" dirty="0"/>
          </a:p>
          <a:p>
            <a:r>
              <a:rPr lang="en-GB" dirty="0"/>
              <a:t>(12 Min Video)</a:t>
            </a:r>
          </a:p>
          <a:p>
            <a:endParaRPr lang="en-GB" dirty="0"/>
          </a:p>
        </p:txBody>
      </p:sp>
    </p:spTree>
    <p:extLst>
      <p:ext uri="{BB962C8B-B14F-4D97-AF65-F5344CB8AC3E}">
        <p14:creationId xmlns:p14="http://schemas.microsoft.com/office/powerpoint/2010/main" val="331465328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a:t>
            </a:r>
          </a:p>
        </p:txBody>
      </p:sp>
      <p:pic>
        <p:nvPicPr>
          <p:cNvPr id="4" name="Content Placeholder 3"/>
          <p:cNvPicPr>
            <a:picLocks noGrp="1" noChangeAspect="1"/>
          </p:cNvPicPr>
          <p:nvPr>
            <p:ph idx="1"/>
          </p:nvPr>
        </p:nvPicPr>
        <p:blipFill>
          <a:blip r:embed="rId2"/>
          <a:stretch>
            <a:fillRect/>
          </a:stretch>
        </p:blipFill>
        <p:spPr>
          <a:xfrm>
            <a:off x="3512932" y="882594"/>
            <a:ext cx="4683616" cy="5750768"/>
          </a:xfrm>
          <a:prstGeom prst="rect">
            <a:avLst/>
          </a:prstGeom>
        </p:spPr>
      </p:pic>
    </p:spTree>
    <p:extLst>
      <p:ext uri="{BB962C8B-B14F-4D97-AF65-F5344CB8AC3E}">
        <p14:creationId xmlns:p14="http://schemas.microsoft.com/office/powerpoint/2010/main" val="319098514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dirty="0"/>
              <a:t>Research into how was DES cracked?</a:t>
            </a:r>
          </a:p>
          <a:p>
            <a:pPr marL="0" indent="0">
              <a:buNone/>
            </a:pPr>
            <a:endParaRPr lang="en-GB" dirty="0"/>
          </a:p>
          <a:p>
            <a:pPr marL="0" indent="0">
              <a:buNone/>
            </a:pPr>
            <a:r>
              <a:rPr lang="en-GB" dirty="0"/>
              <a:t>We will discuss the your findings as a group</a:t>
            </a:r>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869622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Important Sets</a:t>
            </a:r>
            <a:endParaRPr lang="en-GB" dirty="0">
              <a:highlight>
                <a:srgbClr val="FFFF00"/>
              </a:highlight>
            </a:endParaRP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r>
              <a:rPr lang="en-GB" b="1" dirty="0"/>
              <a:t>B </a:t>
            </a:r>
            <a:r>
              <a:rPr lang="en-GB" dirty="0"/>
              <a:t>= Boolean values = {true, false} </a:t>
            </a:r>
          </a:p>
          <a:p>
            <a:r>
              <a:rPr lang="en-GB" b="1" dirty="0"/>
              <a:t>N</a:t>
            </a:r>
            <a:r>
              <a:rPr lang="en-GB" dirty="0"/>
              <a:t> = natural numbers = {0, 1, 2, 3, . . . } </a:t>
            </a:r>
          </a:p>
          <a:p>
            <a:r>
              <a:rPr lang="en-GB" b="1" dirty="0"/>
              <a:t>Z</a:t>
            </a:r>
            <a:r>
              <a:rPr lang="en-GB" dirty="0"/>
              <a:t> = integers = {. . . , −3, −2, −1, 0, 1, 2, 3, . . . }</a:t>
            </a:r>
          </a:p>
          <a:p>
            <a:r>
              <a:rPr lang="en-GB" b="1" dirty="0"/>
              <a:t>Z+ </a:t>
            </a:r>
            <a:r>
              <a:rPr lang="en-GB" dirty="0"/>
              <a:t>= Z≥1 = positive integers = {1, 2, 3, . . . } </a:t>
            </a:r>
          </a:p>
          <a:p>
            <a:r>
              <a:rPr lang="en-GB" b="1" dirty="0"/>
              <a:t>R</a:t>
            </a:r>
            <a:r>
              <a:rPr lang="en-GB" dirty="0"/>
              <a:t> = set of real numbers </a:t>
            </a:r>
          </a:p>
          <a:p>
            <a:r>
              <a:rPr lang="en-GB" b="1" dirty="0"/>
              <a:t>R+ </a:t>
            </a:r>
            <a:r>
              <a:rPr lang="en-GB" dirty="0"/>
              <a:t>= R&gt;0 = set of positive real numbers </a:t>
            </a:r>
          </a:p>
          <a:p>
            <a:r>
              <a:rPr lang="en-GB" b="1" dirty="0"/>
              <a:t>C</a:t>
            </a:r>
            <a:r>
              <a:rPr lang="en-GB" dirty="0"/>
              <a:t> = set of complex numbers </a:t>
            </a:r>
          </a:p>
          <a:p>
            <a:r>
              <a:rPr lang="en-GB" b="1" dirty="0"/>
              <a:t>Q</a:t>
            </a:r>
            <a:r>
              <a:rPr lang="en-GB" dirty="0"/>
              <a:t> = set of rational numbers (fractions)</a:t>
            </a:r>
          </a:p>
        </p:txBody>
      </p:sp>
    </p:spTree>
    <p:extLst>
      <p:ext uri="{BB962C8B-B14F-4D97-AF65-F5344CB8AC3E}">
        <p14:creationId xmlns:p14="http://schemas.microsoft.com/office/powerpoint/2010/main" val="8128067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Triple DES (3DES) Algorithm</a:t>
            </a:r>
            <a:endParaRPr lang="en-GB" sz="4800" dirty="0"/>
          </a:p>
        </p:txBody>
      </p:sp>
    </p:spTree>
    <p:extLst>
      <p:ext uri="{BB962C8B-B14F-4D97-AF65-F5344CB8AC3E}">
        <p14:creationId xmlns:p14="http://schemas.microsoft.com/office/powerpoint/2010/main" val="12032173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A645F-E5D4-450F-80D0-5D00B4B69868}"/>
              </a:ext>
            </a:extLst>
          </p:cNvPr>
          <p:cNvSpPr>
            <a:spLocks noGrp="1"/>
          </p:cNvSpPr>
          <p:nvPr>
            <p:ph type="title"/>
          </p:nvPr>
        </p:nvSpPr>
        <p:spPr/>
        <p:txBody>
          <a:bodyPr/>
          <a:lstStyle/>
          <a:p>
            <a:r>
              <a:rPr lang="en-GB" dirty="0"/>
              <a:t>Triple DES or 3DES</a:t>
            </a:r>
          </a:p>
        </p:txBody>
      </p:sp>
      <p:sp>
        <p:nvSpPr>
          <p:cNvPr id="3" name="Content Placeholder 2">
            <a:extLst>
              <a:ext uri="{FF2B5EF4-FFF2-40B4-BE49-F238E27FC236}">
                <a16:creationId xmlns:a16="http://schemas.microsoft.com/office/drawing/2014/main" id="{C100ECDB-AEDE-482F-80CF-CCA29AA1202C}"/>
              </a:ext>
            </a:extLst>
          </p:cNvPr>
          <p:cNvSpPr>
            <a:spLocks noGrp="1"/>
          </p:cNvSpPr>
          <p:nvPr>
            <p:ph idx="1"/>
          </p:nvPr>
        </p:nvSpPr>
        <p:spPr/>
        <p:txBody>
          <a:bodyPr>
            <a:normAutofit fontScale="92500" lnSpcReduction="20000"/>
          </a:bodyPr>
          <a:lstStyle/>
          <a:p>
            <a:r>
              <a:rPr lang="en-US" dirty="0"/>
              <a:t>Used to extend the use of the DES Cipher</a:t>
            </a:r>
          </a:p>
          <a:p>
            <a:endParaRPr lang="en-US" dirty="0"/>
          </a:p>
          <a:p>
            <a:r>
              <a:rPr lang="en-US" dirty="0"/>
              <a:t> 3 different keys and is the strongest of the 3DES encryption methods</a:t>
            </a:r>
          </a:p>
          <a:p>
            <a:endParaRPr lang="en-US" dirty="0"/>
          </a:p>
          <a:p>
            <a:r>
              <a:rPr lang="en-US" dirty="0"/>
              <a:t> Two separate keys is deprecated, a single key isn't allowed</a:t>
            </a:r>
          </a:p>
          <a:p>
            <a:endParaRPr lang="en-US" dirty="0"/>
          </a:p>
          <a:p>
            <a:r>
              <a:rPr lang="en-US" dirty="0"/>
              <a:t> Uses DES encryption / decryption 3 times </a:t>
            </a:r>
          </a:p>
          <a:p>
            <a:pPr lvl="1"/>
            <a:r>
              <a:rPr lang="en-US" dirty="0"/>
              <a:t> Encrypt with the first key</a:t>
            </a:r>
          </a:p>
          <a:p>
            <a:pPr lvl="1"/>
            <a:r>
              <a:rPr lang="en-US" dirty="0"/>
              <a:t> Decrypt with the second key</a:t>
            </a:r>
          </a:p>
          <a:p>
            <a:pPr lvl="1"/>
            <a:r>
              <a:rPr lang="en-US" dirty="0"/>
              <a:t> Encrypt with the third key</a:t>
            </a:r>
          </a:p>
          <a:p>
            <a:pPr lvl="1"/>
            <a:endParaRPr lang="en-US" dirty="0"/>
          </a:p>
          <a:p>
            <a:pPr lvl="1"/>
            <a:r>
              <a:rPr lang="en-US" dirty="0"/>
              <a:t>Superseded by the AES (Advanced Encryption Standard) – still used today</a:t>
            </a:r>
            <a:endParaRPr lang="en-GB" dirty="0"/>
          </a:p>
        </p:txBody>
      </p:sp>
    </p:spTree>
    <p:extLst>
      <p:ext uri="{BB962C8B-B14F-4D97-AF65-F5344CB8AC3E}">
        <p14:creationId xmlns:p14="http://schemas.microsoft.com/office/powerpoint/2010/main" val="5338624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8A3-2D93-4BB3-ACF3-9947374E45B0}"/>
              </a:ext>
            </a:extLst>
          </p:cNvPr>
          <p:cNvSpPr>
            <a:spLocks noGrp="1"/>
          </p:cNvSpPr>
          <p:nvPr>
            <p:ph type="title"/>
          </p:nvPr>
        </p:nvSpPr>
        <p:spPr/>
        <p:txBody>
          <a:bodyPr/>
          <a:lstStyle/>
          <a:p>
            <a:r>
              <a:rPr lang="en-GB" dirty="0"/>
              <a:t>Triple DES or 3DES</a:t>
            </a:r>
          </a:p>
        </p:txBody>
      </p:sp>
      <p:sp>
        <p:nvSpPr>
          <p:cNvPr id="3" name="Content Placeholder 2">
            <a:extLst>
              <a:ext uri="{FF2B5EF4-FFF2-40B4-BE49-F238E27FC236}">
                <a16:creationId xmlns:a16="http://schemas.microsoft.com/office/drawing/2014/main" id="{793FB283-E10C-42E5-B6D7-251CCECD265B}"/>
              </a:ext>
            </a:extLst>
          </p:cNvPr>
          <p:cNvSpPr>
            <a:spLocks noGrp="1"/>
          </p:cNvSpPr>
          <p:nvPr>
            <p:ph idx="1"/>
          </p:nvPr>
        </p:nvSpPr>
        <p:spPr>
          <a:xfrm>
            <a:off x="838200" y="1825625"/>
            <a:ext cx="497623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dirty="0">
                <a:hlinkClick r:id="rId3"/>
              </a:rPr>
              <a:t>Triple DES – YouTube</a:t>
            </a:r>
            <a:endParaRPr lang="en-GB" dirty="0"/>
          </a:p>
          <a:p>
            <a:pPr marL="0" indent="0">
              <a:buNone/>
            </a:pPr>
            <a:r>
              <a:rPr lang="en-GB" dirty="0"/>
              <a:t>2 Min Video</a:t>
            </a:r>
          </a:p>
        </p:txBody>
      </p:sp>
      <p:pic>
        <p:nvPicPr>
          <p:cNvPr id="8" name="Picture 7" descr="Diagram&#10;&#10;Description automatically generated">
            <a:extLst>
              <a:ext uri="{FF2B5EF4-FFF2-40B4-BE49-F238E27FC236}">
                <a16:creationId xmlns:a16="http://schemas.microsoft.com/office/drawing/2014/main" id="{30C841F3-3BBF-4CD8-A010-09492FC3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849" y="1531563"/>
            <a:ext cx="6528365" cy="4580736"/>
          </a:xfrm>
          <a:prstGeom prst="rect">
            <a:avLst/>
          </a:prstGeom>
        </p:spPr>
      </p:pic>
    </p:spTree>
    <p:extLst>
      <p:ext uri="{BB962C8B-B14F-4D97-AF65-F5344CB8AC3E}">
        <p14:creationId xmlns:p14="http://schemas.microsoft.com/office/powerpoint/2010/main" val="9579931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AES Algorithm</a:t>
            </a:r>
            <a:endParaRPr lang="en-GB" sz="4800" dirty="0"/>
          </a:p>
        </p:txBody>
      </p:sp>
    </p:spTree>
    <p:extLst>
      <p:ext uri="{BB962C8B-B14F-4D97-AF65-F5344CB8AC3E}">
        <p14:creationId xmlns:p14="http://schemas.microsoft.com/office/powerpoint/2010/main" val="344966438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sp>
        <p:nvSpPr>
          <p:cNvPr id="3" name="Content Placeholder 2"/>
          <p:cNvSpPr>
            <a:spLocks noGrp="1"/>
          </p:cNvSpPr>
          <p:nvPr>
            <p:ph idx="1"/>
          </p:nvPr>
        </p:nvSpPr>
        <p:spPr/>
        <p:txBody>
          <a:bodyPr>
            <a:normAutofit lnSpcReduction="10000"/>
          </a:bodyPr>
          <a:lstStyle/>
          <a:p>
            <a:pPr marL="0" indent="0">
              <a:buNone/>
            </a:pPr>
            <a:r>
              <a:rPr lang="en-GB" sz="3200" dirty="0"/>
              <a:t>With the DES looking insecure, it was time for a new algorithm</a:t>
            </a:r>
          </a:p>
          <a:p>
            <a:pPr marL="0" indent="0">
              <a:buNone/>
            </a:pPr>
            <a:endParaRPr lang="en-GB" sz="3200" dirty="0"/>
          </a:p>
          <a:p>
            <a:pPr marL="0" indent="0">
              <a:buNone/>
            </a:pPr>
            <a:r>
              <a:rPr lang="en-GB" sz="3200" dirty="0"/>
              <a:t>After Deep Crack’s breaking of DES, the US invited cryptographers to submit a new cipher to supersede DES</a:t>
            </a:r>
          </a:p>
          <a:p>
            <a:pPr marL="0" indent="0">
              <a:buNone/>
            </a:pPr>
            <a:endParaRPr lang="en-GB" sz="3200" dirty="0"/>
          </a:p>
          <a:p>
            <a:pPr marL="0" indent="0">
              <a:buNone/>
            </a:pPr>
            <a:r>
              <a:rPr lang="en-GB" sz="3200" dirty="0"/>
              <a:t>The Advanced Encryption Standard, or AES, is a symmetric block cipher chosen by the U.S. government to protect classified information and is implemented in software and hardware throughout the world to encrypt sensitive data</a:t>
            </a:r>
          </a:p>
          <a:p>
            <a:endParaRPr lang="en-GB" dirty="0"/>
          </a:p>
        </p:txBody>
      </p:sp>
    </p:spTree>
    <p:extLst>
      <p:ext uri="{BB962C8B-B14F-4D97-AF65-F5344CB8AC3E}">
        <p14:creationId xmlns:p14="http://schemas.microsoft.com/office/powerpoint/2010/main" val="12614288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sp>
        <p:nvSpPr>
          <p:cNvPr id="3" name="Content Placeholder 2"/>
          <p:cNvSpPr>
            <a:spLocks noGrp="1"/>
          </p:cNvSpPr>
          <p:nvPr>
            <p:ph idx="1"/>
          </p:nvPr>
        </p:nvSpPr>
        <p:spPr/>
        <p:txBody>
          <a:bodyPr>
            <a:normAutofit/>
          </a:bodyPr>
          <a:lstStyle/>
          <a:p>
            <a:r>
              <a:rPr lang="en-GB" dirty="0"/>
              <a:t>The winners were two Belgian cryptographers, Joan Daemen and Vincent </a:t>
            </a:r>
            <a:r>
              <a:rPr lang="en-GB" dirty="0" err="1"/>
              <a:t>Rijmen</a:t>
            </a:r>
            <a:r>
              <a:rPr lang="en-GB" dirty="0"/>
              <a:t>, who created the cipher they called “Rijndael” (pronounced something like “Rhine-dahl”) which was adopted as the new national standard in 2002</a:t>
            </a:r>
          </a:p>
          <a:p>
            <a:endParaRPr lang="en-GB" dirty="0"/>
          </a:p>
          <a:p>
            <a:r>
              <a:rPr lang="en-GB" dirty="0"/>
              <a:t>This is called the Advanced Encryption Standard and is in use for classified material worldwide</a:t>
            </a:r>
          </a:p>
          <a:p>
            <a:pPr marL="0" indent="0">
              <a:buNone/>
            </a:pPr>
            <a:endParaRPr lang="en-GB" dirty="0"/>
          </a:p>
        </p:txBody>
      </p:sp>
    </p:spTree>
    <p:extLst>
      <p:ext uri="{BB962C8B-B14F-4D97-AF65-F5344CB8AC3E}">
        <p14:creationId xmlns:p14="http://schemas.microsoft.com/office/powerpoint/2010/main" val="69845932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sp>
        <p:nvSpPr>
          <p:cNvPr id="3" name="Content Placeholder 2"/>
          <p:cNvSpPr>
            <a:spLocks noGrp="1"/>
          </p:cNvSpPr>
          <p:nvPr>
            <p:ph idx="1"/>
          </p:nvPr>
        </p:nvSpPr>
        <p:spPr/>
        <p:txBody>
          <a:bodyPr>
            <a:normAutofit/>
          </a:bodyPr>
          <a:lstStyle/>
          <a:p>
            <a:pPr marL="0" indent="0">
              <a:buNone/>
            </a:pPr>
            <a:r>
              <a:rPr lang="en-GB" sz="2400" dirty="0"/>
              <a:t>The most commonly used symmetric algorithm is the Advanced Encryption Standard (AES), which was originally known as Rijndael (rain dahl)</a:t>
            </a:r>
          </a:p>
          <a:p>
            <a:pPr marL="0" indent="0">
              <a:buNone/>
            </a:pPr>
            <a:endParaRPr lang="en-GB" sz="2400" dirty="0"/>
          </a:p>
          <a:p>
            <a:pPr marL="0" indent="0">
              <a:buNone/>
            </a:pPr>
            <a:r>
              <a:rPr lang="en-GB" sz="2400" dirty="0"/>
              <a:t>This is the standard set by the U.S. National Institute of Standards and Technology in 2001 for the encryption of electronic data announced in U.S. FIPS PUB 197</a:t>
            </a:r>
          </a:p>
          <a:p>
            <a:pPr marL="0" indent="0">
              <a:buNone/>
            </a:pPr>
            <a:endParaRPr lang="en-GB" sz="2400" dirty="0"/>
          </a:p>
          <a:p>
            <a:pPr marL="0" indent="0">
              <a:buNone/>
            </a:pPr>
            <a:r>
              <a:rPr lang="en-GB" sz="2400" dirty="0"/>
              <a:t>This standard supersedes DES, which had been in use since 1977</a:t>
            </a:r>
          </a:p>
          <a:p>
            <a:pPr marL="0" indent="0">
              <a:buNone/>
            </a:pPr>
            <a:endParaRPr lang="en-GB" sz="2400" dirty="0"/>
          </a:p>
          <a:p>
            <a:pPr marL="0" indent="0">
              <a:buNone/>
            </a:pPr>
            <a:r>
              <a:rPr lang="en-GB" sz="2400" dirty="0"/>
              <a:t>Under NIST, the AES cipher has a block size of 128 bits, but can have three different key lengths as shown with AES-128, AES-192 and AES-256</a:t>
            </a:r>
          </a:p>
        </p:txBody>
      </p:sp>
    </p:spTree>
    <p:extLst>
      <p:ext uri="{BB962C8B-B14F-4D97-AF65-F5344CB8AC3E}">
        <p14:creationId xmlns:p14="http://schemas.microsoft.com/office/powerpoint/2010/main" val="372786001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AES</a:t>
            </a:r>
          </a:p>
        </p:txBody>
      </p:sp>
      <p:pic>
        <p:nvPicPr>
          <p:cNvPr id="7" name="Content Placeholder 6"/>
          <p:cNvPicPr>
            <a:picLocks noGrp="1" noChangeAspect="1"/>
          </p:cNvPicPr>
          <p:nvPr>
            <p:ph idx="1"/>
          </p:nvPr>
        </p:nvPicPr>
        <p:blipFill rotWithShape="1">
          <a:blip r:embed="rId2"/>
          <a:srcRect l="6901" r="16123"/>
          <a:stretch/>
        </p:blipFill>
        <p:spPr>
          <a:xfrm>
            <a:off x="2182081" y="1243811"/>
            <a:ext cx="6961919" cy="5449767"/>
          </a:xfrm>
          <a:prstGeom prst="rect">
            <a:avLst/>
          </a:prstGeom>
        </p:spPr>
      </p:pic>
    </p:spTree>
    <p:extLst>
      <p:ext uri="{BB962C8B-B14F-4D97-AF65-F5344CB8AC3E}">
        <p14:creationId xmlns:p14="http://schemas.microsoft.com/office/powerpoint/2010/main" val="379032180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A467-9A0D-4AC1-BF39-CA1C50190C2F}"/>
              </a:ext>
            </a:extLst>
          </p:cNvPr>
          <p:cNvSpPr>
            <a:spLocks noGrp="1"/>
          </p:cNvSpPr>
          <p:nvPr>
            <p:ph type="title"/>
          </p:nvPr>
        </p:nvSpPr>
        <p:spPr/>
        <p:txBody>
          <a:bodyPr/>
          <a:lstStyle/>
          <a:p>
            <a:r>
              <a:rPr lang="en-GB" dirty="0"/>
              <a:t>AES</a:t>
            </a:r>
          </a:p>
        </p:txBody>
      </p:sp>
      <p:sp>
        <p:nvSpPr>
          <p:cNvPr id="3" name="Content Placeholder 2">
            <a:extLst>
              <a:ext uri="{FF2B5EF4-FFF2-40B4-BE49-F238E27FC236}">
                <a16:creationId xmlns:a16="http://schemas.microsoft.com/office/drawing/2014/main" id="{0C202D81-2A97-4AEA-B8CA-39717687E1DA}"/>
              </a:ext>
            </a:extLst>
          </p:cNvPr>
          <p:cNvSpPr>
            <a:spLocks noGrp="1"/>
          </p:cNvSpPr>
          <p:nvPr>
            <p:ph idx="1"/>
          </p:nvPr>
        </p:nvSpPr>
        <p:spPr>
          <a:xfrm>
            <a:off x="838200" y="1825625"/>
            <a:ext cx="4734309" cy="4351338"/>
          </a:xfrm>
        </p:spPr>
        <p:txBody>
          <a:bodyPr/>
          <a:lstStyle/>
          <a:p>
            <a:endParaRPr lang="en-US" dirty="0">
              <a:hlinkClick r:id="rId3"/>
            </a:endParaRPr>
          </a:p>
          <a:p>
            <a:endParaRPr lang="en-US" dirty="0">
              <a:hlinkClick r:id="rId3"/>
            </a:endParaRPr>
          </a:p>
          <a:p>
            <a:pPr marL="0" indent="0">
              <a:buNone/>
            </a:pPr>
            <a:r>
              <a:rPr lang="en-US" dirty="0">
                <a:hlinkClick r:id="rId3"/>
              </a:rPr>
              <a:t>AES Explained (Advanced Encryption Standard) - Computerphile – YouTube</a:t>
            </a:r>
            <a:endParaRPr lang="en-US" dirty="0"/>
          </a:p>
          <a:p>
            <a:pPr marL="0" indent="0">
              <a:buNone/>
            </a:pPr>
            <a:r>
              <a:rPr lang="en-US" dirty="0"/>
              <a:t>15 Min Video</a:t>
            </a:r>
            <a:endParaRPr lang="en-GB" dirty="0"/>
          </a:p>
        </p:txBody>
      </p:sp>
      <p:pic>
        <p:nvPicPr>
          <p:cNvPr id="5" name="Picture 4" descr="Diagram&#10;&#10;Description automatically generated">
            <a:extLst>
              <a:ext uri="{FF2B5EF4-FFF2-40B4-BE49-F238E27FC236}">
                <a16:creationId xmlns:a16="http://schemas.microsoft.com/office/drawing/2014/main" id="{3C79798C-327A-444F-B980-DCB5832E2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795" y="1261305"/>
            <a:ext cx="4957620" cy="4814718"/>
          </a:xfrm>
          <a:prstGeom prst="rect">
            <a:avLst/>
          </a:prstGeom>
        </p:spPr>
      </p:pic>
    </p:spTree>
    <p:extLst>
      <p:ext uri="{BB962C8B-B14F-4D97-AF65-F5344CB8AC3E}">
        <p14:creationId xmlns:p14="http://schemas.microsoft.com/office/powerpoint/2010/main" val="424212180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IDEA Algorithm</a:t>
            </a:r>
            <a:endParaRPr lang="en-GB" sz="4800" dirty="0"/>
          </a:p>
        </p:txBody>
      </p:sp>
    </p:spTree>
    <p:extLst>
      <p:ext uri="{BB962C8B-B14F-4D97-AF65-F5344CB8AC3E}">
        <p14:creationId xmlns:p14="http://schemas.microsoft.com/office/powerpoint/2010/main" val="257166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E70A-6635-00E0-231C-65C41AB9EA69}"/>
              </a:ext>
            </a:extLst>
          </p:cNvPr>
          <p:cNvSpPr>
            <a:spLocks noGrp="1"/>
          </p:cNvSpPr>
          <p:nvPr>
            <p:ph type="title"/>
          </p:nvPr>
        </p:nvSpPr>
        <p:spPr/>
        <p:txBody>
          <a:bodyPr/>
          <a:lstStyle/>
          <a:p>
            <a:r>
              <a:rPr lang="en-GB" dirty="0"/>
              <a:t>Rational Numbers</a:t>
            </a:r>
          </a:p>
        </p:txBody>
      </p:sp>
      <p:graphicFrame>
        <p:nvGraphicFramePr>
          <p:cNvPr id="4" name="Content Placeholder 3">
            <a:extLst>
              <a:ext uri="{FF2B5EF4-FFF2-40B4-BE49-F238E27FC236}">
                <a16:creationId xmlns:a16="http://schemas.microsoft.com/office/drawing/2014/main" id="{6E8E73CF-160F-EA19-6E23-C3FB262D2D68}"/>
              </a:ext>
            </a:extLst>
          </p:cNvPr>
          <p:cNvGraphicFramePr>
            <a:graphicFrameLocks noGrp="1"/>
          </p:cNvGraphicFramePr>
          <p:nvPr>
            <p:ph idx="1"/>
            <p:extLst>
              <p:ext uri="{D42A27DB-BD31-4B8C-83A1-F6EECF244321}">
                <p14:modId xmlns:p14="http://schemas.microsoft.com/office/powerpoint/2010/main" val="477670377"/>
              </p:ext>
            </p:extLst>
          </p:nvPr>
        </p:nvGraphicFramePr>
        <p:xfrm>
          <a:off x="966326" y="2246246"/>
          <a:ext cx="3902926" cy="3474720"/>
        </p:xfrm>
        <a:graphic>
          <a:graphicData uri="http://schemas.openxmlformats.org/drawingml/2006/table">
            <a:tbl>
              <a:tblPr/>
              <a:tblGrid>
                <a:gridCol w="1121800">
                  <a:extLst>
                    <a:ext uri="{9D8B030D-6E8A-4147-A177-3AD203B41FA5}">
                      <a16:colId xmlns:a16="http://schemas.microsoft.com/office/drawing/2014/main" val="381729785"/>
                    </a:ext>
                  </a:extLst>
                </a:gridCol>
                <a:gridCol w="1612586">
                  <a:extLst>
                    <a:ext uri="{9D8B030D-6E8A-4147-A177-3AD203B41FA5}">
                      <a16:colId xmlns:a16="http://schemas.microsoft.com/office/drawing/2014/main" val="1121710278"/>
                    </a:ext>
                  </a:extLst>
                </a:gridCol>
                <a:gridCol w="1168540">
                  <a:extLst>
                    <a:ext uri="{9D8B030D-6E8A-4147-A177-3AD203B41FA5}">
                      <a16:colId xmlns:a16="http://schemas.microsoft.com/office/drawing/2014/main" val="3535820092"/>
                    </a:ext>
                  </a:extLst>
                </a:gridCol>
              </a:tblGrid>
              <a:tr h="0">
                <a:tc>
                  <a:txBody>
                    <a:bodyPr/>
                    <a:lstStyle/>
                    <a:p>
                      <a:pPr algn="ctr"/>
                      <a:r>
                        <a:rPr lang="en-GB" b="1">
                          <a:effectLst/>
                        </a:rPr>
                        <a:t>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b="1" dirty="0">
                          <a:effectLst/>
                        </a:rPr>
                        <a:t>As a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b="1" dirty="0">
                          <a:effectLst/>
                        </a:rPr>
                        <a:t>Rational?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2587463224"/>
                  </a:ext>
                </a:extLst>
              </a:tr>
              <a:tr h="0">
                <a:tc>
                  <a:txBody>
                    <a:bodyPr/>
                    <a:lstStyle/>
                    <a:p>
                      <a:pPr algn="ctr"/>
                      <a:r>
                        <a:rPr lang="en-GB" dirty="0">
                          <a:effectLst/>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dirty="0">
                          <a:effectLst/>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103235491"/>
                  </a:ext>
                </a:extLst>
              </a:tr>
              <a:tr h="0">
                <a:tc>
                  <a:txBody>
                    <a:bodyPr/>
                    <a:lstStyle/>
                    <a:p>
                      <a:pPr algn="ctr"/>
                      <a:r>
                        <a:rPr lang="en-GB" dirty="0">
                          <a:effectLst/>
                        </a:rPr>
                        <a:t>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dirty="0">
                          <a:effectLst/>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1567784419"/>
                  </a:ext>
                </a:extLst>
              </a:tr>
              <a:tr h="0">
                <a:tc>
                  <a:txBody>
                    <a:bodyPr/>
                    <a:lstStyle/>
                    <a:p>
                      <a:pPr algn="ctr"/>
                      <a:r>
                        <a:rPr lang="en-GB">
                          <a:effectLst/>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1000/1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2005744908"/>
                  </a:ext>
                </a:extLst>
              </a:tr>
              <a:tr h="0">
                <a:tc>
                  <a:txBody>
                    <a:bodyPr/>
                    <a:lstStyle/>
                    <a:p>
                      <a:pPr algn="ctr"/>
                      <a:r>
                        <a:rPr lang="en-GB">
                          <a:effectLst/>
                        </a:rPr>
                        <a:t>.001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2233029672"/>
                  </a:ext>
                </a:extLst>
              </a:tr>
              <a:tr h="0">
                <a:tc>
                  <a:txBody>
                    <a:bodyPr/>
                    <a:lstStyle/>
                    <a:p>
                      <a:pPr algn="ctr"/>
                      <a:r>
                        <a:rPr lang="en-GB">
                          <a:effectLst/>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dirty="0">
                          <a:effectLst/>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1904012518"/>
                  </a:ext>
                </a:extLst>
              </a:tr>
              <a:tr h="0">
                <a:tc>
                  <a:txBody>
                    <a:bodyPr/>
                    <a:lstStyle/>
                    <a:p>
                      <a:pPr algn="ctr"/>
                      <a:r>
                        <a:rPr lang="en-GB">
                          <a:effectLst/>
                        </a:rPr>
                        <a:t>0.111...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a:effectLst/>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277946104"/>
                  </a:ext>
                </a:extLst>
              </a:tr>
              <a:tr h="0">
                <a:tc>
                  <a:txBody>
                    <a:bodyPr/>
                    <a:lstStyle/>
                    <a:p>
                      <a:pPr algn="ctr"/>
                      <a:r>
                        <a:rPr lang="en-US">
                          <a:effectLst/>
                        </a:rPr>
                        <a:t>√2</a:t>
                      </a:r>
                      <a:br>
                        <a:rPr lang="en-US">
                          <a:effectLst/>
                        </a:rPr>
                      </a:br>
                      <a:r>
                        <a:rPr lang="en-US">
                          <a:effectLst/>
                        </a:rPr>
                        <a:t>(square root of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dirty="0">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tc>
                  <a:txBody>
                    <a:bodyPr/>
                    <a:lstStyle/>
                    <a:p>
                      <a:pPr algn="ctr"/>
                      <a:r>
                        <a:rPr lang="en-GB" b="1" dirty="0">
                          <a:effectLst/>
                        </a:rPr>
                        <a:t>NO !</a:t>
                      </a:r>
                      <a:endParaRPr lang="en-GB"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BFF"/>
                    </a:solidFill>
                  </a:tcPr>
                </a:tc>
                <a:extLst>
                  <a:ext uri="{0D108BD9-81ED-4DB2-BD59-A6C34878D82A}">
                    <a16:rowId xmlns:a16="http://schemas.microsoft.com/office/drawing/2014/main" val="2472901069"/>
                  </a:ext>
                </a:extLst>
              </a:tr>
            </a:tbl>
          </a:graphicData>
        </a:graphic>
      </p:graphicFrame>
      <p:pic>
        <p:nvPicPr>
          <p:cNvPr id="6" name="Picture 5">
            <a:extLst>
              <a:ext uri="{FF2B5EF4-FFF2-40B4-BE49-F238E27FC236}">
                <a16:creationId xmlns:a16="http://schemas.microsoft.com/office/drawing/2014/main" id="{AE13A53A-759B-8277-1419-C7C6ECCC9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77" y="1049007"/>
            <a:ext cx="5080481" cy="5595787"/>
          </a:xfrm>
          <a:prstGeom prst="rect">
            <a:avLst/>
          </a:prstGeom>
        </p:spPr>
      </p:pic>
    </p:spTree>
    <p:extLst>
      <p:ext uri="{BB962C8B-B14F-4D97-AF65-F5344CB8AC3E}">
        <p14:creationId xmlns:p14="http://schemas.microsoft.com/office/powerpoint/2010/main" val="216144660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lstStyle/>
          <a:p>
            <a:r>
              <a:rPr lang="en-US" dirty="0"/>
              <a:t>IDEA (International Data Encryption Algorithm) </a:t>
            </a:r>
          </a:p>
          <a:p>
            <a:endParaRPr lang="en-US" dirty="0"/>
          </a:p>
          <a:p>
            <a:r>
              <a:rPr lang="en-US" dirty="0"/>
              <a:t>It is a symmetric block cipher that:</a:t>
            </a:r>
          </a:p>
          <a:p>
            <a:pPr lvl="1"/>
            <a:r>
              <a:rPr lang="en-US" dirty="0"/>
              <a:t>Takes 64 bit as an input</a:t>
            </a:r>
          </a:p>
          <a:p>
            <a:pPr lvl="1"/>
            <a:r>
              <a:rPr lang="en-US" dirty="0"/>
              <a:t>28-bit key</a:t>
            </a:r>
          </a:p>
          <a:p>
            <a:pPr lvl="1"/>
            <a:r>
              <a:rPr lang="en-US" dirty="0"/>
              <a:t>Performs 8 identical rounds for encryption,</a:t>
            </a:r>
          </a:p>
          <a:p>
            <a:pPr lvl="1"/>
            <a:r>
              <a:rPr lang="en-US" dirty="0"/>
              <a:t>In which 6 different subkeys are used, and</a:t>
            </a:r>
          </a:p>
          <a:p>
            <a:pPr lvl="1"/>
            <a:r>
              <a:rPr lang="en-US" dirty="0"/>
              <a:t>Four keys are used for output transformation.</a:t>
            </a:r>
            <a:endParaRPr lang="en-GB" dirty="0"/>
          </a:p>
        </p:txBody>
      </p:sp>
    </p:spTree>
    <p:extLst>
      <p:ext uri="{BB962C8B-B14F-4D97-AF65-F5344CB8AC3E}">
        <p14:creationId xmlns:p14="http://schemas.microsoft.com/office/powerpoint/2010/main" val="202132771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a:bodyPr>
          <a:lstStyle/>
          <a:p>
            <a:r>
              <a:rPr lang="en-US" dirty="0"/>
              <a:t>The typical block size is 16 bytes of 128 bits</a:t>
            </a:r>
          </a:p>
          <a:p>
            <a:endParaRPr lang="en-US" dirty="0"/>
          </a:p>
          <a:p>
            <a:r>
              <a:rPr lang="en-US" dirty="0"/>
              <a:t>A block cipher will typically operate in round blocks where part of the key is applied to the round, and then other operations are performed on it</a:t>
            </a:r>
          </a:p>
          <a:p>
            <a:endParaRPr lang="en-US" dirty="0"/>
          </a:p>
          <a:p>
            <a:r>
              <a:rPr lang="en-US" dirty="0"/>
              <a:t>After a certain number of rounds, say between 10 to 16, we end up with our ciphertext for that block.</a:t>
            </a:r>
          </a:p>
        </p:txBody>
      </p:sp>
    </p:spTree>
    <p:extLst>
      <p:ext uri="{BB962C8B-B14F-4D97-AF65-F5344CB8AC3E}">
        <p14:creationId xmlns:p14="http://schemas.microsoft.com/office/powerpoint/2010/main" val="14194085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a:bodyPr>
          <a:lstStyle/>
          <a:p>
            <a:r>
              <a:rPr lang="en-US" dirty="0"/>
              <a:t>The ciphertext block is exactly the same size as the plain text block, 16 bytes </a:t>
            </a:r>
          </a:p>
          <a:p>
            <a:endParaRPr lang="en-US" dirty="0"/>
          </a:p>
          <a:p>
            <a:r>
              <a:rPr lang="en-US" dirty="0"/>
              <a:t>We operate on the block for each round using a part of the encryption key that we call as the round key </a:t>
            </a:r>
          </a:p>
          <a:p>
            <a:endParaRPr lang="en-US" dirty="0"/>
          </a:p>
          <a:p>
            <a:r>
              <a:rPr lang="en-US" dirty="0"/>
              <a:t>We derive the multiple round keys from the encryption key using a key schedule</a:t>
            </a:r>
          </a:p>
        </p:txBody>
      </p:sp>
    </p:spTree>
    <p:extLst>
      <p:ext uri="{BB962C8B-B14F-4D97-AF65-F5344CB8AC3E}">
        <p14:creationId xmlns:p14="http://schemas.microsoft.com/office/powerpoint/2010/main" val="31298751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IDEA</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a:bodyPr>
          <a:lstStyle/>
          <a:p>
            <a:endParaRPr lang="en-US" dirty="0"/>
          </a:p>
          <a:p>
            <a:r>
              <a:rPr lang="en-US" dirty="0"/>
              <a:t>The key schedule is an algorithm that:</a:t>
            </a:r>
          </a:p>
          <a:p>
            <a:pPr lvl="1"/>
            <a:r>
              <a:rPr lang="en-US" dirty="0"/>
              <a:t>Shifts</a:t>
            </a:r>
          </a:p>
          <a:p>
            <a:pPr lvl="1"/>
            <a:r>
              <a:rPr lang="en-US" dirty="0"/>
              <a:t>XORs</a:t>
            </a:r>
          </a:p>
          <a:p>
            <a:pPr lvl="1"/>
            <a:r>
              <a:rPr lang="en-US" dirty="0"/>
              <a:t>Multiplies, and</a:t>
            </a:r>
          </a:p>
          <a:p>
            <a:pPr lvl="1"/>
            <a:r>
              <a:rPr lang="en-US" dirty="0"/>
              <a:t>Performs other types of operation on the original encryption key in order to come up with these round keys</a:t>
            </a:r>
          </a:p>
        </p:txBody>
      </p:sp>
    </p:spTree>
    <p:extLst>
      <p:ext uri="{BB962C8B-B14F-4D97-AF65-F5344CB8AC3E}">
        <p14:creationId xmlns:p14="http://schemas.microsoft.com/office/powerpoint/2010/main" val="356521849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err="1"/>
              <a:t>BlowFish</a:t>
            </a:r>
            <a:r>
              <a:rPr lang="en-US" sz="4800" dirty="0"/>
              <a:t> Algorithm</a:t>
            </a:r>
            <a:endParaRPr lang="en-GB" sz="4800" dirty="0"/>
          </a:p>
        </p:txBody>
      </p:sp>
    </p:spTree>
    <p:extLst>
      <p:ext uri="{BB962C8B-B14F-4D97-AF65-F5344CB8AC3E}">
        <p14:creationId xmlns:p14="http://schemas.microsoft.com/office/powerpoint/2010/main" val="123561311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normAutofit/>
          </a:bodyPr>
          <a:lstStyle/>
          <a:p>
            <a:r>
              <a:rPr lang="en-US" dirty="0"/>
              <a:t>Blowfish is a symmetric encryption algorithm, meaning that it uses the same secret key to both encrypt and decrypt messages</a:t>
            </a:r>
          </a:p>
          <a:p>
            <a:pPr marL="0" indent="0">
              <a:buNone/>
            </a:pPr>
            <a:endParaRPr lang="en-US" dirty="0"/>
          </a:p>
          <a:p>
            <a:r>
              <a:rPr lang="en-US" dirty="0"/>
              <a:t>Blowfish is also a block cipher, meaning that it divides a message up into fixed length blocks during encryption and decryption </a:t>
            </a:r>
          </a:p>
          <a:p>
            <a:endParaRPr lang="en-US" dirty="0"/>
          </a:p>
          <a:p>
            <a:r>
              <a:rPr lang="en-US" dirty="0"/>
              <a:t>The block length for Blowfish is 64 bits; messages that aren't a multiple of eight bytes in size must be padded</a:t>
            </a:r>
          </a:p>
          <a:p>
            <a:endParaRPr lang="en-US" dirty="0"/>
          </a:p>
        </p:txBody>
      </p:sp>
    </p:spTree>
    <p:extLst>
      <p:ext uri="{BB962C8B-B14F-4D97-AF65-F5344CB8AC3E}">
        <p14:creationId xmlns:p14="http://schemas.microsoft.com/office/powerpoint/2010/main" val="221079605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normAutofit/>
          </a:bodyPr>
          <a:lstStyle/>
          <a:p>
            <a:r>
              <a:rPr lang="en-US" dirty="0"/>
              <a:t>Blowfish is public domain</a:t>
            </a:r>
          </a:p>
          <a:p>
            <a:endParaRPr lang="en-US" dirty="0"/>
          </a:p>
          <a:p>
            <a:r>
              <a:rPr lang="en-US" dirty="0"/>
              <a:t>Designed by Bruce </a:t>
            </a:r>
            <a:r>
              <a:rPr lang="en-US" dirty="0" err="1"/>
              <a:t>Schneier</a:t>
            </a:r>
            <a:r>
              <a:rPr lang="en-US" dirty="0"/>
              <a:t> expressly for use in performance-constrained environments such as embedded systems</a:t>
            </a:r>
          </a:p>
          <a:p>
            <a:endParaRPr lang="en-US" dirty="0"/>
          </a:p>
          <a:p>
            <a:r>
              <a:rPr lang="en-US" dirty="0"/>
              <a:t>It has been extensively analyzed and deemed “reasonably secure” by the cryptographic community.</a:t>
            </a:r>
            <a:endParaRPr lang="en-GB" dirty="0"/>
          </a:p>
        </p:txBody>
      </p:sp>
    </p:spTree>
    <p:extLst>
      <p:ext uri="{BB962C8B-B14F-4D97-AF65-F5344CB8AC3E}">
        <p14:creationId xmlns:p14="http://schemas.microsoft.com/office/powerpoint/2010/main" val="313718203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p:txBody>
          <a:bodyPr>
            <a:normAutofit fontScale="92500" lnSpcReduction="10000"/>
          </a:bodyPr>
          <a:lstStyle/>
          <a:p>
            <a:r>
              <a:rPr lang="en-US" dirty="0"/>
              <a:t>Blowfish requires about 5KB of memory. A careful implementation on a  32-bit processor can encrypt or decrypt a 64-bit message in approximately 12 clock cycles</a:t>
            </a:r>
          </a:p>
          <a:p>
            <a:endParaRPr lang="en-US" dirty="0"/>
          </a:p>
          <a:p>
            <a:r>
              <a:rPr lang="en-US" dirty="0"/>
              <a:t>Not-so-careful implementations, don't increase the time significantly</a:t>
            </a:r>
          </a:p>
          <a:p>
            <a:endParaRPr lang="en-US" dirty="0"/>
          </a:p>
          <a:p>
            <a:r>
              <a:rPr lang="en-US" dirty="0"/>
              <a:t>Longer messages increase computation time in a linear fashion; for example, a 128-bit message takes about (2 x 12) clocks</a:t>
            </a:r>
          </a:p>
          <a:p>
            <a:r>
              <a:rPr lang="en-US" dirty="0"/>
              <a:t> </a:t>
            </a:r>
          </a:p>
          <a:p>
            <a:r>
              <a:rPr lang="en-US" dirty="0"/>
              <a:t>Blowfish works with keys up to 448 bits in length.</a:t>
            </a:r>
            <a:endParaRPr lang="en-GB" dirty="0"/>
          </a:p>
        </p:txBody>
      </p:sp>
    </p:spTree>
    <p:extLst>
      <p:ext uri="{BB962C8B-B14F-4D97-AF65-F5344CB8AC3E}">
        <p14:creationId xmlns:p14="http://schemas.microsoft.com/office/powerpoint/2010/main" val="28379155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1977-ABBE-4D4D-9690-8DE916CCE20A}"/>
              </a:ext>
            </a:extLst>
          </p:cNvPr>
          <p:cNvSpPr>
            <a:spLocks noGrp="1"/>
          </p:cNvSpPr>
          <p:nvPr>
            <p:ph type="title"/>
          </p:nvPr>
        </p:nvSpPr>
        <p:spPr>
          <a:xfrm>
            <a:off x="838200" y="365125"/>
            <a:ext cx="10515600" cy="1325563"/>
          </a:xfrm>
        </p:spPr>
        <p:txBody>
          <a:bodyPr anchor="ctr">
            <a:normAutofit/>
          </a:bodyPr>
          <a:lstStyle/>
          <a:p>
            <a:r>
              <a:rPr lang="en-GB" dirty="0"/>
              <a:t>Blowfish</a:t>
            </a:r>
          </a:p>
        </p:txBody>
      </p:sp>
      <p:pic>
        <p:nvPicPr>
          <p:cNvPr id="4" name="Picture 3">
            <a:extLst>
              <a:ext uri="{FF2B5EF4-FFF2-40B4-BE49-F238E27FC236}">
                <a16:creationId xmlns:a16="http://schemas.microsoft.com/office/drawing/2014/main" id="{4E1895D9-0B0D-4E65-B27F-0309340A384B}"/>
              </a:ext>
            </a:extLst>
          </p:cNvPr>
          <p:cNvPicPr>
            <a:picLocks noChangeAspect="1"/>
          </p:cNvPicPr>
          <p:nvPr/>
        </p:nvPicPr>
        <p:blipFill>
          <a:blip r:embed="rId2"/>
          <a:stretch>
            <a:fillRect/>
          </a:stretch>
        </p:blipFill>
        <p:spPr>
          <a:xfrm>
            <a:off x="7434114" y="702308"/>
            <a:ext cx="3737904" cy="5161337"/>
          </a:xfrm>
          <a:prstGeom prst="rect">
            <a:avLst/>
          </a:prstGeom>
          <a:noFill/>
        </p:spPr>
      </p:pic>
      <p:pic>
        <p:nvPicPr>
          <p:cNvPr id="7" name="Picture 6">
            <a:extLst>
              <a:ext uri="{FF2B5EF4-FFF2-40B4-BE49-F238E27FC236}">
                <a16:creationId xmlns:a16="http://schemas.microsoft.com/office/drawing/2014/main" id="{EF194CDE-5EF4-4748-9171-8F18F1774093}"/>
              </a:ext>
            </a:extLst>
          </p:cNvPr>
          <p:cNvPicPr>
            <a:picLocks noChangeAspect="1"/>
          </p:cNvPicPr>
          <p:nvPr/>
        </p:nvPicPr>
        <p:blipFill>
          <a:blip r:embed="rId3"/>
          <a:stretch>
            <a:fillRect/>
          </a:stretch>
        </p:blipFill>
        <p:spPr>
          <a:xfrm>
            <a:off x="1212701" y="1961318"/>
            <a:ext cx="5296633" cy="3561986"/>
          </a:xfrm>
          <a:prstGeom prst="rect">
            <a:avLst/>
          </a:prstGeom>
        </p:spPr>
      </p:pic>
      <p:sp>
        <p:nvSpPr>
          <p:cNvPr id="8" name="TextBox 7">
            <a:extLst>
              <a:ext uri="{FF2B5EF4-FFF2-40B4-BE49-F238E27FC236}">
                <a16:creationId xmlns:a16="http://schemas.microsoft.com/office/drawing/2014/main" id="{D0BE86AF-FF36-459C-89A0-7D2D1C279486}"/>
              </a:ext>
            </a:extLst>
          </p:cNvPr>
          <p:cNvSpPr txBox="1"/>
          <p:nvPr/>
        </p:nvSpPr>
        <p:spPr>
          <a:xfrm>
            <a:off x="2210142" y="5971026"/>
            <a:ext cx="2961132" cy="369332"/>
          </a:xfrm>
          <a:prstGeom prst="rect">
            <a:avLst/>
          </a:prstGeom>
          <a:noFill/>
        </p:spPr>
        <p:txBody>
          <a:bodyPr wrap="none" rtlCol="0">
            <a:spAutoFit/>
          </a:bodyPr>
          <a:lstStyle/>
          <a:p>
            <a:r>
              <a:rPr lang="en-GB" dirty="0"/>
              <a:t>Graphical Representation of F</a:t>
            </a:r>
          </a:p>
        </p:txBody>
      </p:sp>
      <p:sp>
        <p:nvSpPr>
          <p:cNvPr id="10" name="TextBox 9">
            <a:extLst>
              <a:ext uri="{FF2B5EF4-FFF2-40B4-BE49-F238E27FC236}">
                <a16:creationId xmlns:a16="http://schemas.microsoft.com/office/drawing/2014/main" id="{6BA071FE-60E8-4C26-A1D0-9AA0F0C80D4E}"/>
              </a:ext>
            </a:extLst>
          </p:cNvPr>
          <p:cNvSpPr txBox="1"/>
          <p:nvPr/>
        </p:nvSpPr>
        <p:spPr>
          <a:xfrm>
            <a:off x="8401819" y="5971026"/>
            <a:ext cx="1968616" cy="369332"/>
          </a:xfrm>
          <a:prstGeom prst="rect">
            <a:avLst/>
          </a:prstGeom>
          <a:noFill/>
        </p:spPr>
        <p:txBody>
          <a:bodyPr wrap="none" rtlCol="0">
            <a:spAutoFit/>
          </a:bodyPr>
          <a:lstStyle/>
          <a:p>
            <a:r>
              <a:rPr lang="en-GB" dirty="0"/>
              <a:t>Blowfish Algorithm</a:t>
            </a:r>
          </a:p>
        </p:txBody>
      </p:sp>
    </p:spTree>
    <p:extLst>
      <p:ext uri="{BB962C8B-B14F-4D97-AF65-F5344CB8AC3E}">
        <p14:creationId xmlns:p14="http://schemas.microsoft.com/office/powerpoint/2010/main" val="221548238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1977-ABBE-4D4D-9690-8DE916CCE20A}"/>
              </a:ext>
            </a:extLst>
          </p:cNvPr>
          <p:cNvSpPr>
            <a:spLocks noGrp="1"/>
          </p:cNvSpPr>
          <p:nvPr>
            <p:ph type="title"/>
          </p:nvPr>
        </p:nvSpPr>
        <p:spPr/>
        <p:txBody>
          <a:bodyPr/>
          <a:lstStyle/>
          <a:p>
            <a:r>
              <a:rPr lang="en-GB" dirty="0"/>
              <a:t>Blowfish</a:t>
            </a:r>
          </a:p>
        </p:txBody>
      </p:sp>
      <p:sp>
        <p:nvSpPr>
          <p:cNvPr id="3" name="Content Placeholder 2">
            <a:extLst>
              <a:ext uri="{FF2B5EF4-FFF2-40B4-BE49-F238E27FC236}">
                <a16:creationId xmlns:a16="http://schemas.microsoft.com/office/drawing/2014/main" id="{372EDF16-AAAE-4FE4-A8FF-36177D963E16}"/>
              </a:ext>
            </a:extLst>
          </p:cNvPr>
          <p:cNvSpPr>
            <a:spLocks noGrp="1"/>
          </p:cNvSpPr>
          <p:nvPr>
            <p:ph idx="1"/>
          </p:nvPr>
        </p:nvSpPr>
        <p:spPr/>
        <p:txBody>
          <a:bodyPr>
            <a:normAutofit fontScale="92500"/>
          </a:bodyPr>
          <a:lstStyle/>
          <a:p>
            <a:r>
              <a:rPr lang="en-US" dirty="0"/>
              <a:t>A 64-bit plaintext message is first divided into 32 bits</a:t>
            </a:r>
          </a:p>
          <a:p>
            <a:r>
              <a:rPr lang="en-US" dirty="0"/>
              <a:t>The “left” 32 bits are XORed with the first element of a P-array to create a value I'll call P’</a:t>
            </a:r>
          </a:p>
          <a:p>
            <a:r>
              <a:rPr lang="en-US" dirty="0"/>
              <a:t>Run through a transformation function called F, then XORed with the “right” 32 bits of the message to produce a new value I'll call F’. </a:t>
            </a:r>
          </a:p>
          <a:p>
            <a:r>
              <a:rPr lang="en-US" dirty="0"/>
              <a:t>F' then replaces the “left” half of the message and P' replaces the “right” half, and the process is repeated 15 more times with successive members of the P-array</a:t>
            </a:r>
          </a:p>
          <a:p>
            <a:r>
              <a:rPr lang="en-US" dirty="0"/>
              <a:t>The resulting P' and F' are then XORed with the last two entries in the P-array (entries 17 and 18) and recombined to produce the 64-bit ciphertext</a:t>
            </a:r>
            <a:endParaRPr lang="en-GB" dirty="0"/>
          </a:p>
        </p:txBody>
      </p:sp>
    </p:spTree>
    <p:extLst>
      <p:ext uri="{BB962C8B-B14F-4D97-AF65-F5344CB8AC3E}">
        <p14:creationId xmlns:p14="http://schemas.microsoft.com/office/powerpoint/2010/main" val="3868118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4AFD-4D1B-469F-933A-68AE7F39CFE8}"/>
              </a:ext>
            </a:extLst>
          </p:cNvPr>
          <p:cNvSpPr>
            <a:spLocks noGrp="1"/>
          </p:cNvSpPr>
          <p:nvPr>
            <p:ph type="title"/>
          </p:nvPr>
        </p:nvSpPr>
        <p:spPr/>
        <p:txBody>
          <a:bodyPr/>
          <a:lstStyle/>
          <a:p>
            <a:r>
              <a:rPr lang="en-US" dirty="0"/>
              <a:t>Set Builder Notation or Predicate Notation</a:t>
            </a:r>
            <a:endParaRPr lang="en-GB" dirty="0">
              <a:highlight>
                <a:srgbClr val="FFFF00"/>
              </a:highlight>
            </a:endParaRPr>
          </a:p>
        </p:txBody>
      </p:sp>
      <p:sp>
        <p:nvSpPr>
          <p:cNvPr id="3" name="Content Placeholder 2">
            <a:extLst>
              <a:ext uri="{FF2B5EF4-FFF2-40B4-BE49-F238E27FC236}">
                <a16:creationId xmlns:a16="http://schemas.microsoft.com/office/drawing/2014/main" id="{B4E35BD5-01D9-4D21-A495-DA5654C967B0}"/>
              </a:ext>
            </a:extLst>
          </p:cNvPr>
          <p:cNvSpPr>
            <a:spLocks noGrp="1"/>
          </p:cNvSpPr>
          <p:nvPr>
            <p:ph idx="1"/>
          </p:nvPr>
        </p:nvSpPr>
        <p:spPr/>
        <p:txBody>
          <a:bodyPr>
            <a:normAutofit/>
          </a:bodyPr>
          <a:lstStyle/>
          <a:p>
            <a:r>
              <a:rPr lang="en-US" dirty="0"/>
              <a:t>Specify the property or properties that all set members must satisfy. </a:t>
            </a:r>
          </a:p>
          <a:p>
            <a:r>
              <a:rPr lang="en-US" dirty="0"/>
              <a:t>G = {x | x is a positive integer less than 100} </a:t>
            </a:r>
          </a:p>
          <a:p>
            <a:r>
              <a:rPr lang="en-US" dirty="0"/>
              <a:t>G = {x | x ∈ </a:t>
            </a:r>
            <a:r>
              <a:rPr lang="en-US" b="1" dirty="0"/>
              <a:t>Z+ </a:t>
            </a:r>
            <a:r>
              <a:rPr lang="en-US" dirty="0"/>
              <a:t>∧ x &lt; 100} </a:t>
            </a:r>
          </a:p>
          <a:p>
            <a:r>
              <a:rPr lang="en-US" dirty="0"/>
              <a:t>G = {x ∈ </a:t>
            </a:r>
            <a:r>
              <a:rPr lang="en-US" b="1" dirty="0"/>
              <a:t>Z+ </a:t>
            </a:r>
            <a:r>
              <a:rPr lang="en-US" dirty="0"/>
              <a:t>| x &lt; 100} </a:t>
            </a:r>
          </a:p>
          <a:p>
            <a:r>
              <a:rPr lang="en-US" dirty="0"/>
              <a:t>A predicate can be used, e.g., </a:t>
            </a:r>
          </a:p>
          <a:p>
            <a:pPr marL="457200" lvl="1" indent="0">
              <a:buNone/>
            </a:pPr>
            <a:r>
              <a:rPr lang="en-US" dirty="0"/>
              <a:t>		G = {x | P(x)} </a:t>
            </a:r>
          </a:p>
          <a:p>
            <a:pPr marL="457200" lvl="1" indent="0">
              <a:buNone/>
            </a:pPr>
            <a:r>
              <a:rPr lang="en-US" dirty="0"/>
              <a:t>where P(x) is true if x is a prime number. 		</a:t>
            </a:r>
          </a:p>
          <a:p>
            <a:r>
              <a:rPr lang="en-US" dirty="0"/>
              <a:t>Positive rational numbers </a:t>
            </a:r>
          </a:p>
          <a:p>
            <a:pPr marL="1828800" lvl="4" indent="0">
              <a:buNone/>
            </a:pPr>
            <a:r>
              <a:rPr lang="en-US" sz="2800" b="1" dirty="0"/>
              <a:t>Q+ </a:t>
            </a:r>
            <a:r>
              <a:rPr lang="en-US" sz="2800" dirty="0"/>
              <a:t>= {x ∈ </a:t>
            </a:r>
            <a:r>
              <a:rPr lang="en-US" sz="2800" b="1" dirty="0"/>
              <a:t>R</a:t>
            </a:r>
            <a:r>
              <a:rPr lang="en-US" sz="2800" dirty="0"/>
              <a:t> | x = p/ q} </a:t>
            </a:r>
            <a:endParaRPr lang="en-GB" sz="2800" dirty="0"/>
          </a:p>
        </p:txBody>
      </p:sp>
      <p:sp>
        <p:nvSpPr>
          <p:cNvPr id="5" name="Rectangle: Rounded Corners 4">
            <a:extLst>
              <a:ext uri="{FF2B5EF4-FFF2-40B4-BE49-F238E27FC236}">
                <a16:creationId xmlns:a16="http://schemas.microsoft.com/office/drawing/2014/main" id="{6DE35E71-4267-94B9-052D-72E752C90CD8}"/>
              </a:ext>
            </a:extLst>
          </p:cNvPr>
          <p:cNvSpPr/>
          <p:nvPr/>
        </p:nvSpPr>
        <p:spPr>
          <a:xfrm>
            <a:off x="8591646" y="4900517"/>
            <a:ext cx="2817466" cy="12764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1" indent="0">
              <a:buNone/>
            </a:pPr>
            <a:r>
              <a:rPr lang="en-US" sz="2000" b="1" dirty="0">
                <a:solidFill>
                  <a:srgbClr val="223346"/>
                </a:solidFill>
              </a:rPr>
              <a:t>Notes:</a:t>
            </a:r>
          </a:p>
          <a:p>
            <a:pPr marL="457200" lvl="1" indent="0">
              <a:buNone/>
            </a:pPr>
            <a:endParaRPr lang="en-US" sz="2000" dirty="0">
              <a:solidFill>
                <a:srgbClr val="223346"/>
              </a:solidFill>
            </a:endParaRPr>
          </a:p>
          <a:p>
            <a:pPr marL="457200" lvl="1" indent="0">
              <a:buNone/>
            </a:pPr>
            <a:r>
              <a:rPr lang="en-US" sz="2000" dirty="0">
                <a:solidFill>
                  <a:srgbClr val="223346"/>
                </a:solidFill>
              </a:rPr>
              <a:t>| = “such that”</a:t>
            </a:r>
          </a:p>
        </p:txBody>
      </p:sp>
    </p:spTree>
    <p:extLst>
      <p:ext uri="{BB962C8B-B14F-4D97-AF65-F5344CB8AC3E}">
        <p14:creationId xmlns:p14="http://schemas.microsoft.com/office/powerpoint/2010/main" val="373120053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RC 5 Algorithm</a:t>
            </a:r>
            <a:endParaRPr lang="en-GB" sz="4800" dirty="0"/>
          </a:p>
        </p:txBody>
      </p:sp>
    </p:spTree>
    <p:extLst>
      <p:ext uri="{BB962C8B-B14F-4D97-AF65-F5344CB8AC3E}">
        <p14:creationId xmlns:p14="http://schemas.microsoft.com/office/powerpoint/2010/main" val="16749050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8073-1A02-4961-9CE3-B6FB016DD4AE}"/>
              </a:ext>
            </a:extLst>
          </p:cNvPr>
          <p:cNvSpPr>
            <a:spLocks noGrp="1"/>
          </p:cNvSpPr>
          <p:nvPr>
            <p:ph type="title"/>
          </p:nvPr>
        </p:nvSpPr>
        <p:spPr/>
        <p:txBody>
          <a:bodyPr/>
          <a:lstStyle/>
          <a:p>
            <a:r>
              <a:rPr lang="en-GB" dirty="0"/>
              <a:t>RC5</a:t>
            </a:r>
          </a:p>
        </p:txBody>
      </p:sp>
      <p:sp>
        <p:nvSpPr>
          <p:cNvPr id="3" name="Content Placeholder 2">
            <a:extLst>
              <a:ext uri="{FF2B5EF4-FFF2-40B4-BE49-F238E27FC236}">
                <a16:creationId xmlns:a16="http://schemas.microsoft.com/office/drawing/2014/main" id="{317032D1-56F9-4314-AAFC-B505621BE0ED}"/>
              </a:ext>
            </a:extLst>
          </p:cNvPr>
          <p:cNvSpPr>
            <a:spLocks noGrp="1"/>
          </p:cNvSpPr>
          <p:nvPr>
            <p:ph idx="1"/>
          </p:nvPr>
        </p:nvSpPr>
        <p:spPr/>
        <p:txBody>
          <a:bodyPr/>
          <a:lstStyle/>
          <a:p>
            <a:r>
              <a:rPr lang="en-US" dirty="0"/>
              <a:t>RC5 is a symmetric key block encryption algorithm </a:t>
            </a:r>
          </a:p>
          <a:p>
            <a:endParaRPr lang="en-US" dirty="0"/>
          </a:p>
          <a:p>
            <a:r>
              <a:rPr lang="en-US" dirty="0"/>
              <a:t>Designed by Ron Rivest in 1994</a:t>
            </a:r>
          </a:p>
          <a:p>
            <a:pPr marL="0" indent="0">
              <a:buNone/>
            </a:pPr>
            <a:r>
              <a:rPr lang="en-US" dirty="0"/>
              <a:t> </a:t>
            </a:r>
          </a:p>
          <a:p>
            <a:r>
              <a:rPr lang="en-US" dirty="0"/>
              <a:t>It is notable for being simple and fast, as it utilizes only primitive computer operations like XOR, shift, etc.</a:t>
            </a:r>
          </a:p>
          <a:p>
            <a:endParaRPr lang="en-US" dirty="0"/>
          </a:p>
          <a:p>
            <a:r>
              <a:rPr lang="en-US" dirty="0"/>
              <a:t>Based upon the above, it consumes less memory</a:t>
            </a:r>
            <a:endParaRPr lang="en-GB" dirty="0"/>
          </a:p>
        </p:txBody>
      </p:sp>
    </p:spTree>
    <p:extLst>
      <p:ext uri="{BB962C8B-B14F-4D97-AF65-F5344CB8AC3E}">
        <p14:creationId xmlns:p14="http://schemas.microsoft.com/office/powerpoint/2010/main" val="319420549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4011-9288-416D-92FB-AC1B6A40E999}"/>
              </a:ext>
            </a:extLst>
          </p:cNvPr>
          <p:cNvSpPr>
            <a:spLocks noGrp="1"/>
          </p:cNvSpPr>
          <p:nvPr>
            <p:ph type="title"/>
          </p:nvPr>
        </p:nvSpPr>
        <p:spPr/>
        <p:txBody>
          <a:bodyPr/>
          <a:lstStyle/>
          <a:p>
            <a:r>
              <a:rPr lang="en-GB" dirty="0"/>
              <a:t>RC5</a:t>
            </a:r>
          </a:p>
        </p:txBody>
      </p:sp>
      <p:sp>
        <p:nvSpPr>
          <p:cNvPr id="3" name="Content Placeholder 2">
            <a:extLst>
              <a:ext uri="{FF2B5EF4-FFF2-40B4-BE49-F238E27FC236}">
                <a16:creationId xmlns:a16="http://schemas.microsoft.com/office/drawing/2014/main" id="{AE74F9B1-81AA-4EAE-96BF-E3FE0D44EE7F}"/>
              </a:ext>
            </a:extLst>
          </p:cNvPr>
          <p:cNvSpPr>
            <a:spLocks noGrp="1"/>
          </p:cNvSpPr>
          <p:nvPr>
            <p:ph idx="1"/>
          </p:nvPr>
        </p:nvSpPr>
        <p:spPr>
          <a:xfrm>
            <a:off x="838200" y="1825625"/>
            <a:ext cx="6292480" cy="4351338"/>
          </a:xfrm>
        </p:spPr>
        <p:txBody>
          <a:bodyPr>
            <a:normAutofit/>
          </a:bodyPr>
          <a:lstStyle/>
          <a:p>
            <a:r>
              <a:rPr lang="en-US" dirty="0"/>
              <a:t>Depending on input plain text block size, number of rounds and key size, various instances of RC5 can be defined and each instance is denoted as RC5-w/r/b,  where:</a:t>
            </a:r>
          </a:p>
          <a:p>
            <a:r>
              <a:rPr lang="en-US" dirty="0"/>
              <a:t>w=word size in bits</a:t>
            </a:r>
          </a:p>
          <a:p>
            <a:r>
              <a:rPr lang="en-US" dirty="0"/>
              <a:t>r=number of rounds </a:t>
            </a:r>
          </a:p>
          <a:p>
            <a:r>
              <a:rPr lang="en-US" dirty="0"/>
              <a:t>b=key size in bytes.</a:t>
            </a:r>
          </a:p>
          <a:p>
            <a:pPr marL="0" indent="0">
              <a:buNone/>
            </a:pPr>
            <a:endParaRPr lang="en-GB" dirty="0"/>
          </a:p>
        </p:txBody>
      </p:sp>
      <p:graphicFrame>
        <p:nvGraphicFramePr>
          <p:cNvPr id="4" name="Table 3">
            <a:extLst>
              <a:ext uri="{FF2B5EF4-FFF2-40B4-BE49-F238E27FC236}">
                <a16:creationId xmlns:a16="http://schemas.microsoft.com/office/drawing/2014/main" id="{31B5DC12-6E79-4CAA-9BC0-48D15E5C7DC6}"/>
              </a:ext>
            </a:extLst>
          </p:cNvPr>
          <p:cNvGraphicFramePr>
            <a:graphicFrameLocks noGrp="1"/>
          </p:cNvGraphicFramePr>
          <p:nvPr>
            <p:extLst>
              <p:ext uri="{D42A27DB-BD31-4B8C-83A1-F6EECF244321}">
                <p14:modId xmlns:p14="http://schemas.microsoft.com/office/powerpoint/2010/main" val="3151724107"/>
              </p:ext>
            </p:extLst>
          </p:nvPr>
        </p:nvGraphicFramePr>
        <p:xfrm>
          <a:off x="7328319" y="2103332"/>
          <a:ext cx="3656782" cy="3460976"/>
        </p:xfrm>
        <a:graphic>
          <a:graphicData uri="http://schemas.openxmlformats.org/drawingml/2006/table">
            <a:tbl>
              <a:tblPr>
                <a:tableStyleId>{35758FB7-9AC5-4552-8A53-C91805E547FA}</a:tableStyleId>
              </a:tblPr>
              <a:tblGrid>
                <a:gridCol w="1828391">
                  <a:extLst>
                    <a:ext uri="{9D8B030D-6E8A-4147-A177-3AD203B41FA5}">
                      <a16:colId xmlns:a16="http://schemas.microsoft.com/office/drawing/2014/main" val="3718498606"/>
                    </a:ext>
                  </a:extLst>
                </a:gridCol>
                <a:gridCol w="1828391">
                  <a:extLst>
                    <a:ext uri="{9D8B030D-6E8A-4147-A177-3AD203B41FA5}">
                      <a16:colId xmlns:a16="http://schemas.microsoft.com/office/drawing/2014/main" val="1354553923"/>
                    </a:ext>
                  </a:extLst>
                </a:gridCol>
              </a:tblGrid>
              <a:tr h="865244">
                <a:tc>
                  <a:txBody>
                    <a:bodyPr/>
                    <a:lstStyle/>
                    <a:p>
                      <a:pPr algn="ctr" fontAlgn="base"/>
                      <a:r>
                        <a:rPr lang="en-GB" sz="1400" b="1" dirty="0">
                          <a:effectLst/>
                        </a:rPr>
                        <a:t>Parameter</a:t>
                      </a:r>
                    </a:p>
                  </a:txBody>
                  <a:tcPr marL="30480" marR="30480" marT="30480" marB="30480" anchor="ctr"/>
                </a:tc>
                <a:tc>
                  <a:txBody>
                    <a:bodyPr/>
                    <a:lstStyle/>
                    <a:p>
                      <a:pPr algn="ctr" fontAlgn="base"/>
                      <a:r>
                        <a:rPr lang="en-GB" sz="1400" b="1" dirty="0">
                          <a:effectLst/>
                        </a:rPr>
                        <a:t>Possible Value</a:t>
                      </a:r>
                    </a:p>
                  </a:txBody>
                  <a:tcPr marL="30480" marR="30480" marT="30480" marB="30480" anchor="ctr"/>
                </a:tc>
                <a:extLst>
                  <a:ext uri="{0D108BD9-81ED-4DB2-BD59-A6C34878D82A}">
                    <a16:rowId xmlns:a16="http://schemas.microsoft.com/office/drawing/2014/main" val="2003392857"/>
                  </a:ext>
                </a:extLst>
              </a:tr>
              <a:tr h="865244">
                <a:tc>
                  <a:txBody>
                    <a:bodyPr/>
                    <a:lstStyle/>
                    <a:p>
                      <a:pPr algn="l" fontAlgn="base"/>
                      <a:r>
                        <a:rPr lang="en-GB" sz="1400" b="0">
                          <a:effectLst/>
                        </a:rPr>
                        <a:t>block/word size (bits)</a:t>
                      </a:r>
                    </a:p>
                  </a:txBody>
                  <a:tcPr marL="38100" marR="38100" marT="53340" marB="53340" anchor="ctr"/>
                </a:tc>
                <a:tc>
                  <a:txBody>
                    <a:bodyPr/>
                    <a:lstStyle/>
                    <a:p>
                      <a:pPr algn="l" fontAlgn="base"/>
                      <a:r>
                        <a:rPr lang="en-GB" sz="1400" b="0">
                          <a:effectLst/>
                        </a:rPr>
                        <a:t>16, 32, 64</a:t>
                      </a:r>
                    </a:p>
                  </a:txBody>
                  <a:tcPr marL="38100" marR="38100" marT="53340" marB="53340" anchor="ctr"/>
                </a:tc>
                <a:extLst>
                  <a:ext uri="{0D108BD9-81ED-4DB2-BD59-A6C34878D82A}">
                    <a16:rowId xmlns:a16="http://schemas.microsoft.com/office/drawing/2014/main" val="4218504043"/>
                  </a:ext>
                </a:extLst>
              </a:tr>
              <a:tr h="865244">
                <a:tc>
                  <a:txBody>
                    <a:bodyPr/>
                    <a:lstStyle/>
                    <a:p>
                      <a:pPr algn="l" fontAlgn="base"/>
                      <a:r>
                        <a:rPr lang="en-GB" sz="1400" b="0" dirty="0">
                          <a:effectLst/>
                        </a:rPr>
                        <a:t>Number of Rounds</a:t>
                      </a:r>
                    </a:p>
                  </a:txBody>
                  <a:tcPr marL="38100" marR="38100" marT="53340" marB="53340" anchor="ctr"/>
                </a:tc>
                <a:tc>
                  <a:txBody>
                    <a:bodyPr/>
                    <a:lstStyle/>
                    <a:p>
                      <a:pPr algn="l" fontAlgn="base"/>
                      <a:r>
                        <a:rPr lang="en-GB" sz="1400" b="0" dirty="0">
                          <a:effectLst/>
                        </a:rPr>
                        <a:t>0 – 255</a:t>
                      </a:r>
                    </a:p>
                  </a:txBody>
                  <a:tcPr marL="38100" marR="38100" marT="53340" marB="53340" anchor="ctr"/>
                </a:tc>
                <a:extLst>
                  <a:ext uri="{0D108BD9-81ED-4DB2-BD59-A6C34878D82A}">
                    <a16:rowId xmlns:a16="http://schemas.microsoft.com/office/drawing/2014/main" val="1515740680"/>
                  </a:ext>
                </a:extLst>
              </a:tr>
              <a:tr h="865244">
                <a:tc>
                  <a:txBody>
                    <a:bodyPr/>
                    <a:lstStyle/>
                    <a:p>
                      <a:pPr algn="l" fontAlgn="base"/>
                      <a:r>
                        <a:rPr lang="en-GB" sz="1400" b="0" dirty="0">
                          <a:effectLst/>
                        </a:rPr>
                        <a:t>Key Size (bytes)</a:t>
                      </a:r>
                    </a:p>
                  </a:txBody>
                  <a:tcPr marL="38100" marR="38100" marT="53340" marB="53340" anchor="ctr"/>
                </a:tc>
                <a:tc>
                  <a:txBody>
                    <a:bodyPr/>
                    <a:lstStyle/>
                    <a:p>
                      <a:pPr algn="l" fontAlgn="base"/>
                      <a:r>
                        <a:rPr lang="en-GB" sz="1400" b="0" dirty="0">
                          <a:effectLst/>
                        </a:rPr>
                        <a:t>0 – 255</a:t>
                      </a:r>
                    </a:p>
                  </a:txBody>
                  <a:tcPr marL="38100" marR="38100" marT="53340" marB="53340" anchor="ctr"/>
                </a:tc>
                <a:extLst>
                  <a:ext uri="{0D108BD9-81ED-4DB2-BD59-A6C34878D82A}">
                    <a16:rowId xmlns:a16="http://schemas.microsoft.com/office/drawing/2014/main" val="3788312231"/>
                  </a:ext>
                </a:extLst>
              </a:tr>
            </a:tbl>
          </a:graphicData>
        </a:graphic>
      </p:graphicFrame>
    </p:spTree>
    <p:extLst>
      <p:ext uri="{BB962C8B-B14F-4D97-AF65-F5344CB8AC3E}">
        <p14:creationId xmlns:p14="http://schemas.microsoft.com/office/powerpoint/2010/main" val="188555071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RC 6 Algorithm</a:t>
            </a:r>
            <a:endParaRPr lang="en-GB" sz="4800" dirty="0"/>
          </a:p>
        </p:txBody>
      </p:sp>
    </p:spTree>
    <p:extLst>
      <p:ext uri="{BB962C8B-B14F-4D97-AF65-F5344CB8AC3E}">
        <p14:creationId xmlns:p14="http://schemas.microsoft.com/office/powerpoint/2010/main" val="11391553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1977-ABBE-4D4D-9690-8DE916CCE20A}"/>
              </a:ext>
            </a:extLst>
          </p:cNvPr>
          <p:cNvSpPr>
            <a:spLocks noGrp="1"/>
          </p:cNvSpPr>
          <p:nvPr>
            <p:ph type="title"/>
          </p:nvPr>
        </p:nvSpPr>
        <p:spPr/>
        <p:txBody>
          <a:bodyPr/>
          <a:lstStyle/>
          <a:p>
            <a:r>
              <a:rPr lang="en-GB" dirty="0"/>
              <a:t>RC6</a:t>
            </a:r>
          </a:p>
        </p:txBody>
      </p:sp>
      <p:sp>
        <p:nvSpPr>
          <p:cNvPr id="3" name="Content Placeholder 2">
            <a:extLst>
              <a:ext uri="{FF2B5EF4-FFF2-40B4-BE49-F238E27FC236}">
                <a16:creationId xmlns:a16="http://schemas.microsoft.com/office/drawing/2014/main" id="{372EDF16-AAAE-4FE4-A8FF-36177D963E16}"/>
              </a:ext>
            </a:extLst>
          </p:cNvPr>
          <p:cNvSpPr>
            <a:spLocks noGrp="1"/>
          </p:cNvSpPr>
          <p:nvPr>
            <p:ph idx="1"/>
          </p:nvPr>
        </p:nvSpPr>
        <p:spPr/>
        <p:txBody>
          <a:bodyPr/>
          <a:lstStyle/>
          <a:p>
            <a:r>
              <a:rPr lang="en-US" dirty="0"/>
              <a:t>RC6 is a fast block cipher</a:t>
            </a:r>
          </a:p>
          <a:p>
            <a:endParaRPr lang="en-US" dirty="0"/>
          </a:p>
          <a:p>
            <a:r>
              <a:rPr lang="en-US" dirty="0"/>
              <a:t>It was developed based on RC5 and does its job quicker than RC5 due to more registers</a:t>
            </a:r>
          </a:p>
          <a:p>
            <a:endParaRPr lang="en-US" dirty="0"/>
          </a:p>
          <a:p>
            <a:r>
              <a:rPr lang="en-US" dirty="0"/>
              <a:t>RC6 uses integer multiplication in its algorithmic computation</a:t>
            </a:r>
          </a:p>
          <a:p>
            <a:endParaRPr lang="en-US" dirty="0"/>
          </a:p>
          <a:p>
            <a:r>
              <a:rPr lang="en-US" dirty="0"/>
              <a:t>RC6 is also rotation-dependent on every word bit, as opposed to the insignificant bits with RC5</a:t>
            </a:r>
            <a:endParaRPr lang="en-GB" dirty="0"/>
          </a:p>
        </p:txBody>
      </p:sp>
    </p:spTree>
    <p:extLst>
      <p:ext uri="{BB962C8B-B14F-4D97-AF65-F5344CB8AC3E}">
        <p14:creationId xmlns:p14="http://schemas.microsoft.com/office/powerpoint/2010/main" val="302009687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8FF8-0B23-4A3A-899D-A5739B9FEAFD}"/>
              </a:ext>
            </a:extLst>
          </p:cNvPr>
          <p:cNvSpPr>
            <a:spLocks noGrp="1"/>
          </p:cNvSpPr>
          <p:nvPr>
            <p:ph type="title"/>
          </p:nvPr>
        </p:nvSpPr>
        <p:spPr/>
        <p:txBody>
          <a:bodyPr/>
          <a:lstStyle/>
          <a:p>
            <a:r>
              <a:rPr lang="en-GB" dirty="0"/>
              <a:t>RC6</a:t>
            </a:r>
          </a:p>
        </p:txBody>
      </p:sp>
      <p:sp>
        <p:nvSpPr>
          <p:cNvPr id="3" name="Content Placeholder 2">
            <a:extLst>
              <a:ext uri="{FF2B5EF4-FFF2-40B4-BE49-F238E27FC236}">
                <a16:creationId xmlns:a16="http://schemas.microsoft.com/office/drawing/2014/main" id="{059BEEF0-3FC4-4324-AC49-37EEB3EB4A23}"/>
              </a:ext>
            </a:extLst>
          </p:cNvPr>
          <p:cNvSpPr>
            <a:spLocks noGrp="1"/>
          </p:cNvSpPr>
          <p:nvPr>
            <p:ph idx="1"/>
          </p:nvPr>
        </p:nvSpPr>
        <p:spPr/>
        <p:txBody>
          <a:bodyPr>
            <a:normAutofit lnSpcReduction="10000"/>
          </a:bodyPr>
          <a:lstStyle/>
          <a:p>
            <a:r>
              <a:rPr lang="en-US" dirty="0"/>
              <a:t>RC6 is a derivative of RC5 and is a block cipher designed for RSA Security</a:t>
            </a:r>
          </a:p>
          <a:p>
            <a:endParaRPr lang="en-US" dirty="0"/>
          </a:p>
          <a:p>
            <a:r>
              <a:rPr lang="en-US" dirty="0"/>
              <a:t>RC6 uses four working block size registers in its algorithmic computations, whereas RC5 uses only two</a:t>
            </a:r>
          </a:p>
          <a:p>
            <a:endParaRPr lang="en-US" dirty="0"/>
          </a:p>
          <a:p>
            <a:r>
              <a:rPr lang="en-US" dirty="0"/>
              <a:t>RC6 is therefore faster. RC6 was designed as part of the Advanced Encryption Standard (AES) competition, where it was a finalist</a:t>
            </a:r>
          </a:p>
          <a:p>
            <a:endParaRPr lang="en-US" dirty="0"/>
          </a:p>
          <a:p>
            <a:r>
              <a:rPr lang="en-US" dirty="0"/>
              <a:t>It is a propriety algorithm patented by RSA Security</a:t>
            </a:r>
            <a:endParaRPr lang="en-GB" dirty="0"/>
          </a:p>
        </p:txBody>
      </p:sp>
    </p:spTree>
    <p:extLst>
      <p:ext uri="{BB962C8B-B14F-4D97-AF65-F5344CB8AC3E}">
        <p14:creationId xmlns:p14="http://schemas.microsoft.com/office/powerpoint/2010/main" val="39316655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pPr marL="0" indent="0">
              <a:buNone/>
            </a:pPr>
            <a:r>
              <a:rPr lang="en-GB" dirty="0"/>
              <a:t>Encryption and Decryption</a:t>
            </a:r>
          </a:p>
          <a:p>
            <a:pPr marL="0" indent="0">
              <a:buNone/>
            </a:pPr>
            <a:endParaRPr lang="en-GB" dirty="0"/>
          </a:p>
          <a:p>
            <a:pPr marL="0" indent="0">
              <a:buNone/>
            </a:pPr>
            <a:r>
              <a:rPr lang="en-GB" dirty="0"/>
              <a:t>Navigate to:</a:t>
            </a:r>
          </a:p>
          <a:p>
            <a:pPr marL="0" indent="0">
              <a:buNone/>
            </a:pPr>
            <a:r>
              <a:rPr lang="en-GB" dirty="0">
                <a:hlinkClick r:id="rId5"/>
              </a:rPr>
              <a:t>http://cyberslo0th.co.uk/train/cyber04.php</a:t>
            </a:r>
            <a:endParaRPr lang="en-GB" dirty="0"/>
          </a:p>
          <a:p>
            <a:pPr marL="0" indent="0">
              <a:buNone/>
            </a:pPr>
            <a:endParaRPr lang="en-GB" dirty="0"/>
          </a:p>
          <a:p>
            <a:r>
              <a:rPr lang="en-GB" dirty="0"/>
              <a:t>Try different words or strings and encrypt them</a:t>
            </a:r>
          </a:p>
          <a:p>
            <a:r>
              <a:rPr lang="en-GB" dirty="0"/>
              <a:t>Try the same word many different times</a:t>
            </a:r>
          </a:p>
          <a:p>
            <a:endParaRPr lang="en-GB" dirty="0"/>
          </a:p>
          <a:p>
            <a:pPr marL="457200" lvl="1" indent="0">
              <a:buNone/>
            </a:pPr>
            <a:r>
              <a:rPr lang="en-GB" sz="2800" b="1" dirty="0"/>
              <a:t>What do you notice?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04309226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02A0-31A1-4E36-A820-D7610C4D4D08}"/>
              </a:ext>
            </a:extLst>
          </p:cNvPr>
          <p:cNvSpPr>
            <a:spLocks noGrp="1"/>
          </p:cNvSpPr>
          <p:nvPr>
            <p:ph type="title"/>
          </p:nvPr>
        </p:nvSpPr>
        <p:spPr/>
        <p:txBody>
          <a:bodyPr/>
          <a:lstStyle/>
          <a:p>
            <a:r>
              <a:rPr lang="en-GB" dirty="0"/>
              <a:t>ONE Key</a:t>
            </a:r>
            <a:endParaRPr lang="en-GB" dirty="0">
              <a:highlight>
                <a:srgbClr val="FFFF00"/>
              </a:highlight>
            </a:endParaRPr>
          </a:p>
        </p:txBody>
      </p:sp>
      <p:pic>
        <p:nvPicPr>
          <p:cNvPr id="4" name="Picture 3">
            <a:extLst>
              <a:ext uri="{FF2B5EF4-FFF2-40B4-BE49-F238E27FC236}">
                <a16:creationId xmlns:a16="http://schemas.microsoft.com/office/drawing/2014/main" id="{80BFDC49-C99C-4DD5-B17A-6248EAB90C27}"/>
              </a:ext>
            </a:extLst>
          </p:cNvPr>
          <p:cNvPicPr>
            <a:picLocks noChangeAspect="1"/>
          </p:cNvPicPr>
          <p:nvPr/>
        </p:nvPicPr>
        <p:blipFill>
          <a:blip r:embed="rId3"/>
          <a:stretch>
            <a:fillRect/>
          </a:stretch>
        </p:blipFill>
        <p:spPr>
          <a:xfrm>
            <a:off x="571205" y="2423604"/>
            <a:ext cx="10830070" cy="2558943"/>
          </a:xfrm>
          <a:prstGeom prst="rect">
            <a:avLst/>
          </a:prstGeom>
        </p:spPr>
      </p:pic>
    </p:spTree>
    <p:extLst>
      <p:ext uri="{BB962C8B-B14F-4D97-AF65-F5344CB8AC3E}">
        <p14:creationId xmlns:p14="http://schemas.microsoft.com/office/powerpoint/2010/main" val="389226451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r>
              <a:rPr lang="en-GB" dirty="0"/>
              <a:t>Research the use of ONE Key encryption in PHP</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13461691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Stream Ciphers</a:t>
            </a:r>
            <a:endParaRPr lang="en-GB" sz="4800" dirty="0"/>
          </a:p>
        </p:txBody>
      </p:sp>
    </p:spTree>
    <p:extLst>
      <p:ext uri="{BB962C8B-B14F-4D97-AF65-F5344CB8AC3E}">
        <p14:creationId xmlns:p14="http://schemas.microsoft.com/office/powerpoint/2010/main" val="3179082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7FE2-6D8A-42BA-A723-551DB5BBEEE2}"/>
              </a:ext>
            </a:extLst>
          </p:cNvPr>
          <p:cNvSpPr>
            <a:spLocks noGrp="1"/>
          </p:cNvSpPr>
          <p:nvPr>
            <p:ph type="title"/>
          </p:nvPr>
        </p:nvSpPr>
        <p:spPr/>
        <p:txBody>
          <a:bodyPr/>
          <a:lstStyle/>
          <a:p>
            <a:r>
              <a:rPr lang="en-GB" dirty="0"/>
              <a:t>Interval Notation</a:t>
            </a:r>
          </a:p>
        </p:txBody>
      </p:sp>
      <p:sp>
        <p:nvSpPr>
          <p:cNvPr id="3" name="Content Placeholder 2">
            <a:extLst>
              <a:ext uri="{FF2B5EF4-FFF2-40B4-BE49-F238E27FC236}">
                <a16:creationId xmlns:a16="http://schemas.microsoft.com/office/drawing/2014/main" id="{161C0F61-DC6A-412D-8F97-A15155A69450}"/>
              </a:ext>
            </a:extLst>
          </p:cNvPr>
          <p:cNvSpPr>
            <a:spLocks noGrp="1"/>
          </p:cNvSpPr>
          <p:nvPr>
            <p:ph idx="1"/>
          </p:nvPr>
        </p:nvSpPr>
        <p:spPr/>
        <p:txBody>
          <a:bodyPr>
            <a:normAutofit fontScale="77500" lnSpcReduction="20000"/>
          </a:bodyPr>
          <a:lstStyle/>
          <a:p>
            <a:r>
              <a:rPr lang="en-US" dirty="0"/>
              <a:t>An </a:t>
            </a:r>
            <a:r>
              <a:rPr lang="en-US" b="1" dirty="0"/>
              <a:t>open interval </a:t>
            </a:r>
            <a:r>
              <a:rPr lang="en-US" dirty="0"/>
              <a:t>does not include its endpoints, and is indicated with parentheses. For example, (0,1) means greater than 0 and less than 1. This means (0,1) = {x | 0 &lt; x &lt; 1}.</a:t>
            </a:r>
          </a:p>
          <a:p>
            <a:endParaRPr lang="en-US" dirty="0"/>
          </a:p>
          <a:p>
            <a:r>
              <a:rPr lang="en-US" dirty="0"/>
              <a:t>A </a:t>
            </a:r>
            <a:r>
              <a:rPr lang="en-US" b="1" dirty="0"/>
              <a:t>closed interval </a:t>
            </a:r>
            <a:r>
              <a:rPr lang="en-US" dirty="0"/>
              <a:t>is an interval which includes all its limit points, and is denoted with square brackets. For example, [0,1] means greater than or equal to 0 and less than or equal to 1.</a:t>
            </a:r>
          </a:p>
          <a:p>
            <a:endParaRPr lang="en-US" dirty="0"/>
          </a:p>
          <a:p>
            <a:r>
              <a:rPr lang="en-US" dirty="0"/>
              <a:t>A </a:t>
            </a:r>
            <a:r>
              <a:rPr lang="en-US" b="1" dirty="0"/>
              <a:t>half-open</a:t>
            </a:r>
            <a:r>
              <a:rPr lang="en-US" dirty="0"/>
              <a:t> interval includes only one of its endpoints, and is denoted by mixing the notations for open and closed intervals. For example, (0,1] means greater than 0 and less than or equal to 1, while [0,1) means greater than or equal to 0 and less than 1.</a:t>
            </a:r>
          </a:p>
          <a:p>
            <a:endParaRPr lang="en-US" dirty="0"/>
          </a:p>
          <a:p>
            <a:r>
              <a:rPr lang="en-US" dirty="0"/>
              <a:t>A </a:t>
            </a:r>
            <a:r>
              <a:rPr lang="en-US" b="1" dirty="0"/>
              <a:t>degenerate interval </a:t>
            </a:r>
            <a:r>
              <a:rPr lang="en-US" dirty="0"/>
              <a:t>is any set consisting of a single real number (i.e., an interval of the form [</a:t>
            </a:r>
            <a:r>
              <a:rPr lang="en-US" dirty="0" err="1"/>
              <a:t>a,a</a:t>
            </a:r>
            <a:r>
              <a:rPr lang="en-US" dirty="0"/>
              <a:t>]). Some authors include the empty set in this definition. A real interval that is neither empty nor degenerate is said to be </a:t>
            </a:r>
            <a:r>
              <a:rPr lang="en-US" b="1" dirty="0"/>
              <a:t>proper</a:t>
            </a:r>
            <a:r>
              <a:rPr lang="en-US" dirty="0"/>
              <a:t>, and has infinitely many elements.</a:t>
            </a:r>
            <a:endParaRPr lang="en-GB" dirty="0"/>
          </a:p>
        </p:txBody>
      </p:sp>
    </p:spTree>
    <p:extLst>
      <p:ext uri="{BB962C8B-B14F-4D97-AF65-F5344CB8AC3E}">
        <p14:creationId xmlns:p14="http://schemas.microsoft.com/office/powerpoint/2010/main" val="55879482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RC4 Algorithm</a:t>
            </a:r>
            <a:endParaRPr lang="en-GB" sz="4800" dirty="0"/>
          </a:p>
        </p:txBody>
      </p:sp>
    </p:spTree>
    <p:extLst>
      <p:ext uri="{BB962C8B-B14F-4D97-AF65-F5344CB8AC3E}">
        <p14:creationId xmlns:p14="http://schemas.microsoft.com/office/powerpoint/2010/main" val="345387162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C5AE-3E13-4B3E-AEE6-86703963C240}"/>
              </a:ext>
            </a:extLst>
          </p:cNvPr>
          <p:cNvSpPr>
            <a:spLocks noGrp="1"/>
          </p:cNvSpPr>
          <p:nvPr>
            <p:ph type="title"/>
          </p:nvPr>
        </p:nvSpPr>
        <p:spPr/>
        <p:txBody>
          <a:bodyPr/>
          <a:lstStyle/>
          <a:p>
            <a:r>
              <a:rPr lang="en-GB" dirty="0"/>
              <a:t>Rivest Cipher 4 (RC4)</a:t>
            </a:r>
          </a:p>
        </p:txBody>
      </p:sp>
      <p:sp>
        <p:nvSpPr>
          <p:cNvPr id="3" name="Content Placeholder 2">
            <a:extLst>
              <a:ext uri="{FF2B5EF4-FFF2-40B4-BE49-F238E27FC236}">
                <a16:creationId xmlns:a16="http://schemas.microsoft.com/office/drawing/2014/main" id="{DF197FA0-F949-423A-A25F-18642C90EB2D}"/>
              </a:ext>
            </a:extLst>
          </p:cNvPr>
          <p:cNvSpPr>
            <a:spLocks noGrp="1"/>
          </p:cNvSpPr>
          <p:nvPr>
            <p:ph idx="1"/>
          </p:nvPr>
        </p:nvSpPr>
        <p:spPr/>
        <p:txBody>
          <a:bodyPr>
            <a:normAutofit lnSpcReduction="10000"/>
          </a:bodyPr>
          <a:lstStyle/>
          <a:p>
            <a:pPr marL="0" indent="0">
              <a:buNone/>
            </a:pPr>
            <a:r>
              <a:rPr lang="fr-FR" dirty="0" err="1"/>
              <a:t>Designed</a:t>
            </a:r>
            <a:r>
              <a:rPr lang="fr-FR" dirty="0"/>
              <a:t> by Ron Rivest of RSA Security in 1987 (</a:t>
            </a:r>
            <a:r>
              <a:rPr lang="fr-FR" dirty="0" err="1"/>
              <a:t>Rons</a:t>
            </a:r>
            <a:r>
              <a:rPr lang="fr-FR" dirty="0"/>
              <a:t> Code 4)</a:t>
            </a:r>
          </a:p>
          <a:p>
            <a:pPr marL="0" indent="0">
              <a:buNone/>
            </a:pPr>
            <a:endParaRPr lang="fr-FR" dirty="0"/>
          </a:p>
          <a:p>
            <a:pPr marL="0" indent="0">
              <a:buNone/>
            </a:pPr>
            <a:r>
              <a:rPr lang="en-US" dirty="0"/>
              <a:t>Part of the weak WEP standard</a:t>
            </a:r>
          </a:p>
          <a:p>
            <a:r>
              <a:rPr lang="en-US" dirty="0"/>
              <a:t>Used to be part of SSL, but removed from TLS</a:t>
            </a:r>
          </a:p>
          <a:p>
            <a:pPr marL="0" indent="0">
              <a:buNone/>
            </a:pPr>
            <a:endParaRPr lang="en-US" dirty="0"/>
          </a:p>
          <a:p>
            <a:pPr marL="0" indent="0">
              <a:buNone/>
            </a:pPr>
            <a:r>
              <a:rPr lang="en-US" dirty="0"/>
              <a:t>RC4 has "biased output"</a:t>
            </a:r>
          </a:p>
          <a:p>
            <a:r>
              <a:rPr lang="en-US" dirty="0"/>
              <a:t> If the third byte of the original state is Zero, and the second byte is not equal to two, then the second output byte is also zero!</a:t>
            </a:r>
          </a:p>
          <a:p>
            <a:r>
              <a:rPr lang="en-US" dirty="0"/>
              <a:t> This caused the RC4 cipher to be deprecated</a:t>
            </a:r>
            <a:endParaRPr lang="en-GB" dirty="0"/>
          </a:p>
        </p:txBody>
      </p:sp>
    </p:spTree>
    <p:extLst>
      <p:ext uri="{BB962C8B-B14F-4D97-AF65-F5344CB8AC3E}">
        <p14:creationId xmlns:p14="http://schemas.microsoft.com/office/powerpoint/2010/main" val="35327253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03C6-870B-486B-8909-ACED45E41308}"/>
              </a:ext>
            </a:extLst>
          </p:cNvPr>
          <p:cNvSpPr>
            <a:spLocks noGrp="1"/>
          </p:cNvSpPr>
          <p:nvPr>
            <p:ph type="title"/>
          </p:nvPr>
        </p:nvSpPr>
        <p:spPr/>
        <p:txBody>
          <a:bodyPr/>
          <a:lstStyle/>
          <a:p>
            <a:r>
              <a:rPr lang="en-GB" dirty="0"/>
              <a:t>Rivest Cipher 4 (RC4)</a:t>
            </a:r>
          </a:p>
        </p:txBody>
      </p:sp>
      <p:pic>
        <p:nvPicPr>
          <p:cNvPr id="5" name="Content Placeholder 4" descr="Diagram&#10;&#10;Description automatically generated">
            <a:extLst>
              <a:ext uri="{FF2B5EF4-FFF2-40B4-BE49-F238E27FC236}">
                <a16:creationId xmlns:a16="http://schemas.microsoft.com/office/drawing/2014/main" id="{63FD6C7B-79A7-4DE7-9624-75B81E380A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1776" y="1594546"/>
            <a:ext cx="5877995" cy="4898329"/>
          </a:xfrm>
        </p:spPr>
      </p:pic>
    </p:spTree>
    <p:extLst>
      <p:ext uri="{BB962C8B-B14F-4D97-AF65-F5344CB8AC3E}">
        <p14:creationId xmlns:p14="http://schemas.microsoft.com/office/powerpoint/2010/main" val="326447260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ISAAC Algorithm</a:t>
            </a:r>
            <a:endParaRPr lang="en-GB" sz="4800" dirty="0"/>
          </a:p>
        </p:txBody>
      </p:sp>
    </p:spTree>
    <p:extLst>
      <p:ext uri="{BB962C8B-B14F-4D97-AF65-F5344CB8AC3E}">
        <p14:creationId xmlns:p14="http://schemas.microsoft.com/office/powerpoint/2010/main" val="392637777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2245-E12D-46E9-A660-EA94FF9CBCFF}"/>
              </a:ext>
            </a:extLst>
          </p:cNvPr>
          <p:cNvSpPr>
            <a:spLocks noGrp="1"/>
          </p:cNvSpPr>
          <p:nvPr>
            <p:ph type="title"/>
          </p:nvPr>
        </p:nvSpPr>
        <p:spPr/>
        <p:txBody>
          <a:bodyPr/>
          <a:lstStyle/>
          <a:p>
            <a:r>
              <a:rPr lang="en-GB" dirty="0"/>
              <a:t>ISAAC</a:t>
            </a:r>
          </a:p>
        </p:txBody>
      </p:sp>
      <p:sp>
        <p:nvSpPr>
          <p:cNvPr id="3" name="Content Placeholder 2">
            <a:extLst>
              <a:ext uri="{FF2B5EF4-FFF2-40B4-BE49-F238E27FC236}">
                <a16:creationId xmlns:a16="http://schemas.microsoft.com/office/drawing/2014/main" id="{2E157F26-2B1A-4633-A639-794CD66D40F3}"/>
              </a:ext>
            </a:extLst>
          </p:cNvPr>
          <p:cNvSpPr>
            <a:spLocks noGrp="1"/>
          </p:cNvSpPr>
          <p:nvPr>
            <p:ph idx="1"/>
          </p:nvPr>
        </p:nvSpPr>
        <p:spPr/>
        <p:txBody>
          <a:bodyPr>
            <a:normAutofit fontScale="92500" lnSpcReduction="20000"/>
          </a:bodyPr>
          <a:lstStyle/>
          <a:p>
            <a:r>
              <a:rPr lang="en-US" dirty="0"/>
              <a:t>ISAAC is a cryptographically secure pseudo-random number generator (CSPRNG) and stream cipher</a:t>
            </a:r>
          </a:p>
          <a:p>
            <a:endParaRPr lang="en-US" dirty="0"/>
          </a:p>
          <a:p>
            <a:r>
              <a:rPr lang="en-US" dirty="0"/>
              <a:t>It was developed by Bob Jenkins from 1993 and placed in the Public Domain</a:t>
            </a:r>
          </a:p>
          <a:p>
            <a:endParaRPr lang="en-US" dirty="0"/>
          </a:p>
          <a:p>
            <a:r>
              <a:rPr lang="en-US" dirty="0"/>
              <a:t>ISAAC is fast - especially when optimized, and portable to most architectures in nearly all programming and scripting languages. It is also simple and succinct, using as it does just two 256-word arrays for its state</a:t>
            </a:r>
          </a:p>
          <a:p>
            <a:endParaRPr lang="en-US" dirty="0"/>
          </a:p>
          <a:p>
            <a:r>
              <a:rPr lang="en-US" dirty="0"/>
              <a:t>ISAAC stands for "Indirection, Shift, Accumulate, Add, and Count" which are the principal bitwise operations employed</a:t>
            </a:r>
            <a:endParaRPr lang="en-GB" dirty="0"/>
          </a:p>
        </p:txBody>
      </p:sp>
    </p:spTree>
    <p:extLst>
      <p:ext uri="{BB962C8B-B14F-4D97-AF65-F5344CB8AC3E}">
        <p14:creationId xmlns:p14="http://schemas.microsoft.com/office/powerpoint/2010/main" val="344906270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dirty="0"/>
              <a:t>Look at the remaining Stream Algorithms:</a:t>
            </a:r>
          </a:p>
          <a:p>
            <a:r>
              <a:rPr lang="en-GB" dirty="0"/>
              <a:t>QUAD</a:t>
            </a:r>
          </a:p>
          <a:p>
            <a:r>
              <a:rPr lang="en-GB" dirty="0"/>
              <a:t>FISH</a:t>
            </a:r>
          </a:p>
          <a:p>
            <a:r>
              <a:rPr lang="en-GB" dirty="0"/>
              <a:t>SEAL</a:t>
            </a:r>
          </a:p>
          <a:p>
            <a:pPr marL="0" indent="0">
              <a:buNone/>
            </a:pPr>
            <a:endParaRPr lang="en-GB" dirty="0"/>
          </a:p>
          <a:p>
            <a:pPr marL="0" indent="0">
              <a:buNone/>
            </a:pPr>
            <a:r>
              <a:rPr lang="en-GB" dirty="0"/>
              <a:t>What interesting facts can you find out?</a:t>
            </a:r>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02327867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92D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Monday</a:t>
            </a:r>
            <a:endParaRPr lang="en-GB" b="1" spc="300" dirty="0">
              <a:solidFill>
                <a:srgbClr val="92D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Tuesday</a:t>
            </a:r>
            <a:endParaRPr lang="en-GB" b="1" spc="300" dirty="0">
              <a:solidFill>
                <a:srgbClr val="92D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Wednesday</a:t>
            </a:r>
            <a:endParaRPr lang="en-GB" b="1" spc="300" dirty="0">
              <a:solidFill>
                <a:srgbClr val="92D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Thursday</a:t>
            </a:r>
            <a:endParaRPr lang="en-GB" b="1" spc="300" dirty="0">
              <a:solidFill>
                <a:srgbClr val="92D05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Friday</a:t>
            </a:r>
            <a:endParaRPr lang="en-GB" b="1" spc="300" dirty="0">
              <a:solidFill>
                <a:srgbClr val="FFC000"/>
              </a:solidFill>
              <a:latin typeface="EuroStyle" panose="02027200000000000000" pitchFamily="18" charset="0"/>
            </a:endParaRPr>
          </a:p>
        </p:txBody>
      </p:sp>
    </p:spTree>
    <p:extLst>
      <p:ext uri="{BB962C8B-B14F-4D97-AF65-F5344CB8AC3E}">
        <p14:creationId xmlns:p14="http://schemas.microsoft.com/office/powerpoint/2010/main" val="347429763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i="0" u="none" strike="noStrike" baseline="0" dirty="0">
                <a:solidFill>
                  <a:srgbClr val="223346"/>
                </a:solidFill>
                <a:latin typeface="Arial" panose="020B0604020202020204" pitchFamily="34" charset="0"/>
              </a:rPr>
              <a:t>Tuesday</a:t>
            </a:r>
          </a:p>
          <a:p>
            <a:pPr lvl="1"/>
            <a:r>
              <a:rPr lang="en-GB" sz="1400" i="0" u="none" strike="noStrike" baseline="0" dirty="0">
                <a:solidFill>
                  <a:srgbClr val="223346"/>
                </a:solidFill>
                <a:latin typeface="Arial" panose="020B0604020202020204" pitchFamily="34" charset="0"/>
              </a:rPr>
              <a:t>Graphs and trees</a:t>
            </a:r>
          </a:p>
          <a:p>
            <a:pPr lvl="1"/>
            <a:r>
              <a:rPr lang="en-GB" sz="1400" dirty="0">
                <a:solidFill>
                  <a:srgbClr val="223346"/>
                </a:solidFill>
                <a:latin typeface="Arial" panose="020B0604020202020204" pitchFamily="34" charset="0"/>
              </a:rPr>
              <a:t>Automata</a:t>
            </a:r>
          </a:p>
          <a:p>
            <a:r>
              <a:rPr lang="en-GB" sz="1800" i="0" u="none" strike="noStrike" baseline="0" dirty="0">
                <a:solidFill>
                  <a:srgbClr val="223346"/>
                </a:solidFill>
                <a:latin typeface="Arial" panose="020B0604020202020204" pitchFamily="34" charset="0"/>
              </a:rPr>
              <a:t>Wednesday</a:t>
            </a:r>
          </a:p>
          <a:p>
            <a:pPr lvl="1"/>
            <a:r>
              <a:rPr lang="en-GB" sz="1400" i="0" u="none" strike="noStrike" baseline="0" dirty="0">
                <a:solidFill>
                  <a:srgbClr val="223346"/>
                </a:solidFill>
                <a:latin typeface="Arial" panose="020B0604020202020204" pitchFamily="34" charset="0"/>
              </a:rPr>
              <a:t>Computability and Complexity</a:t>
            </a:r>
          </a:p>
          <a:p>
            <a:pPr lvl="1"/>
            <a:r>
              <a:rPr lang="en-GB" sz="1400" dirty="0">
                <a:solidFill>
                  <a:srgbClr val="223346"/>
                </a:solidFill>
                <a:latin typeface="Arial" panose="020B0604020202020204" pitchFamily="34" charset="0"/>
              </a:rPr>
              <a:t>Main Cryptographic Techniques</a:t>
            </a:r>
          </a:p>
          <a:p>
            <a:r>
              <a:rPr lang="en-GB" sz="1800" dirty="0">
                <a:solidFill>
                  <a:srgbClr val="223346"/>
                </a:solidFill>
                <a:latin typeface="Arial" panose="020B0604020202020204" pitchFamily="34" charset="0"/>
              </a:rPr>
              <a:t>Thursday</a:t>
            </a:r>
          </a:p>
          <a:p>
            <a:pPr lvl="1"/>
            <a:r>
              <a:rPr lang="en-US" sz="1400" dirty="0">
                <a:solidFill>
                  <a:srgbClr val="223346"/>
                </a:solidFill>
                <a:latin typeface="Arial" panose="020B0604020202020204" pitchFamily="34" charset="0"/>
              </a:rPr>
              <a:t>Concepts of Authentication, Integrity and Non-repudiation</a:t>
            </a:r>
          </a:p>
          <a:p>
            <a:pPr lvl="1"/>
            <a:r>
              <a:rPr lang="en-US" sz="1400" dirty="0">
                <a:solidFill>
                  <a:srgbClr val="223346"/>
                </a:solidFill>
                <a:latin typeface="Arial" panose="020B0604020202020204" pitchFamily="34" charset="0"/>
              </a:rPr>
              <a:t>Symmetric</a:t>
            </a:r>
          </a:p>
          <a:p>
            <a:r>
              <a:rPr lang="en-US" sz="1800" b="1" dirty="0">
                <a:solidFill>
                  <a:schemeClr val="accent2"/>
                </a:solidFill>
                <a:latin typeface="Arial" panose="020B0604020202020204" pitchFamily="34" charset="0"/>
              </a:rPr>
              <a:t>Friday</a:t>
            </a:r>
          </a:p>
          <a:p>
            <a:pPr lvl="1"/>
            <a:r>
              <a:rPr lang="en-GB" sz="1400" b="1" dirty="0">
                <a:solidFill>
                  <a:schemeClr val="accent2"/>
                </a:solidFill>
                <a:latin typeface="Arial" panose="020B0604020202020204" pitchFamily="34" charset="0"/>
              </a:rPr>
              <a:t>Public Key</a:t>
            </a:r>
          </a:p>
          <a:p>
            <a:pPr lvl="1"/>
            <a:r>
              <a:rPr lang="en-GB" sz="1400" b="1" dirty="0">
                <a:solidFill>
                  <a:schemeClr val="accent2"/>
                </a:solidFill>
                <a:latin typeface="Arial" panose="020B0604020202020204" pitchFamily="34" charset="0"/>
              </a:rPr>
              <a:t>Review and Q&amp;A</a:t>
            </a:r>
          </a:p>
          <a:p>
            <a:pPr lvl="1"/>
            <a:r>
              <a:rPr lang="en-US" sz="1400" b="1" i="0" u="none" strike="noStrike" baseline="0" dirty="0">
                <a:solidFill>
                  <a:schemeClr val="accent2"/>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4300833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A6B3-6890-47F7-A5F3-5330EB5F2085}"/>
              </a:ext>
            </a:extLst>
          </p:cNvPr>
          <p:cNvSpPr>
            <a:spLocks noGrp="1"/>
          </p:cNvSpPr>
          <p:nvPr>
            <p:ph type="title"/>
          </p:nvPr>
        </p:nvSpPr>
        <p:spPr/>
        <p:txBody>
          <a:bodyPr/>
          <a:lstStyle/>
          <a:p>
            <a:r>
              <a:rPr lang="en-GB" dirty="0"/>
              <a:t>Recap Session (15-30 Mins)</a:t>
            </a:r>
          </a:p>
        </p:txBody>
      </p:sp>
      <p:sp>
        <p:nvSpPr>
          <p:cNvPr id="3" name="Content Placeholder 2">
            <a:extLst>
              <a:ext uri="{FF2B5EF4-FFF2-40B4-BE49-F238E27FC236}">
                <a16:creationId xmlns:a16="http://schemas.microsoft.com/office/drawing/2014/main" id="{A5C5C3E3-C7C2-4F20-B7E7-4331E86384D2}"/>
              </a:ext>
            </a:extLst>
          </p:cNvPr>
          <p:cNvSpPr>
            <a:spLocks noGrp="1"/>
          </p:cNvSpPr>
          <p:nvPr>
            <p:ph idx="1"/>
          </p:nvPr>
        </p:nvSpPr>
        <p:spPr/>
        <p:txBody>
          <a:bodyPr/>
          <a:lstStyle/>
          <a:p>
            <a:endParaRPr lang="en-GB" dirty="0"/>
          </a:p>
          <a:p>
            <a:r>
              <a:rPr lang="en-GB" dirty="0"/>
              <a:t>Recap on key facts and knowledge gained to-date in this module </a:t>
            </a:r>
          </a:p>
          <a:p>
            <a:endParaRPr lang="en-GB" dirty="0"/>
          </a:p>
          <a:p>
            <a:r>
              <a:rPr lang="en-GB" dirty="0"/>
              <a:t>Q&amp;A session </a:t>
            </a:r>
          </a:p>
          <a:p>
            <a:pPr lvl="1"/>
            <a:r>
              <a:rPr lang="en-GB" dirty="0"/>
              <a:t>CIA / A / NR</a:t>
            </a:r>
          </a:p>
          <a:p>
            <a:pPr lvl="1"/>
            <a:r>
              <a:rPr lang="en-GB" dirty="0"/>
              <a:t>Cryptographic Techniques </a:t>
            </a:r>
          </a:p>
          <a:p>
            <a:pPr lvl="1"/>
            <a:r>
              <a:rPr lang="en-GB" dirty="0"/>
              <a:t>Symmetric &amp; Asymmetric Encryption</a:t>
            </a:r>
          </a:p>
          <a:p>
            <a:pPr lvl="1"/>
            <a:r>
              <a:rPr lang="en-GB" dirty="0"/>
              <a:t>Block &amp; Stream Ciphers</a:t>
            </a:r>
          </a:p>
          <a:p>
            <a:pPr lvl="1"/>
            <a:r>
              <a:rPr lang="en-GB" dirty="0" err="1"/>
              <a:t>Modulos</a:t>
            </a:r>
            <a:r>
              <a:rPr lang="en-GB" dirty="0"/>
              <a:t> </a:t>
            </a:r>
          </a:p>
          <a:p>
            <a:pPr lvl="1"/>
            <a:endParaRPr lang="en-GB" dirty="0"/>
          </a:p>
          <a:p>
            <a:pPr lvl="1"/>
            <a:endParaRPr lang="en-GB" dirty="0"/>
          </a:p>
        </p:txBody>
      </p:sp>
    </p:spTree>
    <p:extLst>
      <p:ext uri="{BB962C8B-B14F-4D97-AF65-F5344CB8AC3E}">
        <p14:creationId xmlns:p14="http://schemas.microsoft.com/office/powerpoint/2010/main" val="374031964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 - reminder</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224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D979-FE90-4FE0-9BE0-A1087E553967}"/>
              </a:ext>
            </a:extLst>
          </p:cNvPr>
          <p:cNvSpPr>
            <a:spLocks noGrp="1"/>
          </p:cNvSpPr>
          <p:nvPr>
            <p:ph type="title"/>
          </p:nvPr>
        </p:nvSpPr>
        <p:spPr/>
        <p:txBody>
          <a:bodyPr/>
          <a:lstStyle/>
          <a:p>
            <a:r>
              <a:rPr lang="en-US" dirty="0"/>
              <a:t>Interval Notation</a:t>
            </a:r>
            <a:endParaRPr lang="en-GB" dirty="0">
              <a:highlight>
                <a:srgbClr val="FFFF00"/>
              </a:highlight>
            </a:endParaRPr>
          </a:p>
        </p:txBody>
      </p:sp>
      <p:sp>
        <p:nvSpPr>
          <p:cNvPr id="3" name="Content Placeholder 2">
            <a:extLst>
              <a:ext uri="{FF2B5EF4-FFF2-40B4-BE49-F238E27FC236}">
                <a16:creationId xmlns:a16="http://schemas.microsoft.com/office/drawing/2014/main" id="{1CBE3794-1066-493D-B6E1-943BA4031AD1}"/>
              </a:ext>
            </a:extLst>
          </p:cNvPr>
          <p:cNvSpPr>
            <a:spLocks noGrp="1"/>
          </p:cNvSpPr>
          <p:nvPr>
            <p:ph idx="1"/>
          </p:nvPr>
        </p:nvSpPr>
        <p:spPr/>
        <p:txBody>
          <a:bodyPr>
            <a:normAutofit lnSpcReduction="10000"/>
          </a:bodyPr>
          <a:lstStyle/>
          <a:p>
            <a:pPr marL="0" indent="0">
              <a:buNone/>
            </a:pPr>
            <a:r>
              <a:rPr lang="en-US" dirty="0"/>
              <a:t>Used to describe subsets of sets upon which an order is defined, e.g., numbers. </a:t>
            </a:r>
          </a:p>
          <a:p>
            <a:pPr marL="0" indent="0">
              <a:buNone/>
            </a:pPr>
            <a:r>
              <a:rPr lang="en-US" dirty="0"/>
              <a:t>				[a, b] = {x | a ≤ x ≤ b} </a:t>
            </a:r>
          </a:p>
          <a:p>
            <a:pPr marL="0" indent="0">
              <a:buNone/>
            </a:pPr>
            <a:r>
              <a:rPr lang="en-US" dirty="0"/>
              <a:t>				[a, b) = {x | a ≤ x &lt; b} </a:t>
            </a:r>
          </a:p>
          <a:p>
            <a:pPr marL="0" indent="0">
              <a:buNone/>
            </a:pPr>
            <a:r>
              <a:rPr lang="en-US" dirty="0"/>
              <a:t>				(a, b] = {x | a &lt; x ≤ b} </a:t>
            </a:r>
          </a:p>
          <a:p>
            <a:pPr marL="0" indent="0">
              <a:buNone/>
            </a:pPr>
            <a:r>
              <a:rPr lang="en-US" dirty="0"/>
              <a:t>				(a, b) = {x | a &lt; x &lt; b} </a:t>
            </a:r>
          </a:p>
          <a:p>
            <a:pPr marL="0" indent="0">
              <a:buNone/>
            </a:pPr>
            <a:r>
              <a:rPr lang="en-US" dirty="0"/>
              <a:t>Closed interval [a, b] </a:t>
            </a:r>
          </a:p>
          <a:p>
            <a:pPr marL="0" indent="0">
              <a:buNone/>
            </a:pPr>
            <a:r>
              <a:rPr lang="en-US" dirty="0"/>
              <a:t>Open interval (a, b) </a:t>
            </a:r>
          </a:p>
          <a:p>
            <a:pPr marL="0" indent="0">
              <a:buNone/>
            </a:pPr>
            <a:r>
              <a:rPr lang="en-US" dirty="0"/>
              <a:t>Half-open intervals [a, b) and (a, b]</a:t>
            </a:r>
            <a:endParaRPr lang="en-GB" dirty="0"/>
          </a:p>
        </p:txBody>
      </p:sp>
    </p:spTree>
    <p:extLst>
      <p:ext uri="{BB962C8B-B14F-4D97-AF65-F5344CB8AC3E}">
        <p14:creationId xmlns:p14="http://schemas.microsoft.com/office/powerpoint/2010/main" val="228101419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Public Key </a:t>
            </a:r>
          </a:p>
          <a:p>
            <a:pPr marL="0" indent="0" algn="ctr">
              <a:buNone/>
            </a:pPr>
            <a:r>
              <a:rPr lang="en-US" sz="4800" dirty="0"/>
              <a:t>(Asymmetric Algorithms)</a:t>
            </a:r>
            <a:endParaRPr lang="en-GB" sz="4800" dirty="0"/>
          </a:p>
        </p:txBody>
      </p:sp>
    </p:spTree>
    <p:extLst>
      <p:ext uri="{BB962C8B-B14F-4D97-AF65-F5344CB8AC3E}">
        <p14:creationId xmlns:p14="http://schemas.microsoft.com/office/powerpoint/2010/main" val="125967913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RSA Algorithm</a:t>
            </a:r>
            <a:endParaRPr lang="en-GB" sz="4800" dirty="0"/>
          </a:p>
        </p:txBody>
      </p:sp>
    </p:spTree>
    <p:extLst>
      <p:ext uri="{BB962C8B-B14F-4D97-AF65-F5344CB8AC3E}">
        <p14:creationId xmlns:p14="http://schemas.microsoft.com/office/powerpoint/2010/main" val="132555674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8FA5-68F7-47B0-A06A-7C446A9A286C}"/>
              </a:ext>
            </a:extLst>
          </p:cNvPr>
          <p:cNvSpPr>
            <a:spLocks noGrp="1"/>
          </p:cNvSpPr>
          <p:nvPr>
            <p:ph type="title"/>
          </p:nvPr>
        </p:nvSpPr>
        <p:spPr/>
        <p:txBody>
          <a:bodyPr/>
          <a:lstStyle/>
          <a:p>
            <a:r>
              <a:rPr lang="en-GB" dirty="0"/>
              <a:t>RSA </a:t>
            </a:r>
          </a:p>
        </p:txBody>
      </p:sp>
      <p:sp>
        <p:nvSpPr>
          <p:cNvPr id="3" name="Content Placeholder 2">
            <a:extLst>
              <a:ext uri="{FF2B5EF4-FFF2-40B4-BE49-F238E27FC236}">
                <a16:creationId xmlns:a16="http://schemas.microsoft.com/office/drawing/2014/main" id="{B747C759-5F8E-48D2-A982-32B2B8669024}"/>
              </a:ext>
            </a:extLst>
          </p:cNvPr>
          <p:cNvSpPr>
            <a:spLocks noGrp="1"/>
          </p:cNvSpPr>
          <p:nvPr>
            <p:ph idx="1"/>
          </p:nvPr>
        </p:nvSpPr>
        <p:spPr/>
        <p:txBody>
          <a:bodyPr>
            <a:normAutofit/>
          </a:bodyPr>
          <a:lstStyle/>
          <a:p>
            <a:pPr marL="0" marR="0" indent="0">
              <a:spcBef>
                <a:spcPts val="0"/>
              </a:spcBef>
              <a:spcAft>
                <a:spcPts val="0"/>
              </a:spcAft>
              <a:buNone/>
            </a:pPr>
            <a:endParaRPr lang="en-US" sz="1800" dirty="0">
              <a:effectLst/>
              <a:latin typeface="Calibri" panose="020F0502020204030204" pitchFamily="34" charset="0"/>
            </a:endParaRPr>
          </a:p>
          <a:p>
            <a:r>
              <a:rPr lang="en-US" dirty="0"/>
              <a:t> One of the first forms of Public Key Cryptography</a:t>
            </a:r>
          </a:p>
          <a:p>
            <a:endParaRPr lang="en-US" dirty="0"/>
          </a:p>
          <a:p>
            <a:r>
              <a:rPr lang="en-US" dirty="0"/>
              <a:t> Named after - Ron Rivest, Adi Shamir, and Leonard Adelman</a:t>
            </a:r>
          </a:p>
          <a:p>
            <a:endParaRPr lang="en-US" dirty="0"/>
          </a:p>
          <a:p>
            <a:r>
              <a:rPr lang="en-US" dirty="0"/>
              <a:t> Published the RSA cipher in 1977</a:t>
            </a:r>
          </a:p>
          <a:p>
            <a:endParaRPr lang="en-US" dirty="0"/>
          </a:p>
          <a:p>
            <a:r>
              <a:rPr lang="en-US" dirty="0"/>
              <a:t> One of the first practical public-key crypto systems, supporting  Encryption, Decryption and Digital Signatures</a:t>
            </a:r>
          </a:p>
          <a:p>
            <a:pPr marL="0" indent="0">
              <a:buNone/>
            </a:pPr>
            <a:endParaRPr lang="en-GB" dirty="0"/>
          </a:p>
        </p:txBody>
      </p:sp>
    </p:spTree>
    <p:extLst>
      <p:ext uri="{BB962C8B-B14F-4D97-AF65-F5344CB8AC3E}">
        <p14:creationId xmlns:p14="http://schemas.microsoft.com/office/powerpoint/2010/main" val="82772175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507193F2-0E29-4571-A5EE-5714459BC9A7}"/>
              </a:ext>
            </a:extLst>
          </p:cNvPr>
          <p:cNvSpPr>
            <a:spLocks noGrp="1"/>
          </p:cNvSpPr>
          <p:nvPr>
            <p:ph type="title"/>
          </p:nvPr>
        </p:nvSpPr>
        <p:spPr>
          <a:xfrm>
            <a:off x="838200" y="365125"/>
            <a:ext cx="10515600" cy="1325563"/>
          </a:xfrm>
        </p:spPr>
        <p:txBody>
          <a:bodyPr/>
          <a:lstStyle/>
          <a:p>
            <a:r>
              <a:rPr lang="en-US" dirty="0"/>
              <a:t>RSA</a:t>
            </a:r>
          </a:p>
        </p:txBody>
      </p:sp>
      <p:sp>
        <p:nvSpPr>
          <p:cNvPr id="74" name="Content Placeholder 2">
            <a:extLst>
              <a:ext uri="{FF2B5EF4-FFF2-40B4-BE49-F238E27FC236}">
                <a16:creationId xmlns:a16="http://schemas.microsoft.com/office/drawing/2014/main" id="{11D310E2-4BEC-4A27-9C84-CC30E2091545}"/>
              </a:ext>
            </a:extLst>
          </p:cNvPr>
          <p:cNvSpPr>
            <a:spLocks noGrp="1"/>
          </p:cNvSpPr>
          <p:nvPr>
            <p:ph sz="half" idx="1"/>
          </p:nvPr>
        </p:nvSpPr>
        <p:spPr>
          <a:xfrm>
            <a:off x="838200" y="1825625"/>
            <a:ext cx="5181600" cy="4351338"/>
          </a:xfrm>
        </p:spPr>
        <p:txBody>
          <a:bodyPr/>
          <a:lstStyle/>
          <a:p>
            <a:endParaRPr lang="en-US" dirty="0"/>
          </a:p>
          <a:p>
            <a:endParaRPr lang="en-US" dirty="0"/>
          </a:p>
          <a:p>
            <a:endParaRPr lang="en-US" dirty="0"/>
          </a:p>
          <a:p>
            <a:r>
              <a:rPr lang="en-US" dirty="0"/>
              <a:t>Ron Rivest, Adi Shamir, and Leonard Adelman</a:t>
            </a:r>
          </a:p>
        </p:txBody>
      </p:sp>
      <p:pic>
        <p:nvPicPr>
          <p:cNvPr id="1027" name="Picture 3">
            <a:extLst>
              <a:ext uri="{FF2B5EF4-FFF2-40B4-BE49-F238E27FC236}">
                <a16:creationId xmlns:a16="http://schemas.microsoft.com/office/drawing/2014/main" id="{F3DC1C43-491D-4DFD-AE57-35D2ADEE86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116024"/>
            <a:ext cx="5181600" cy="37705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00025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AC1C-A0D4-4855-98F8-42B4063C0231}"/>
              </a:ext>
            </a:extLst>
          </p:cNvPr>
          <p:cNvSpPr>
            <a:spLocks noGrp="1"/>
          </p:cNvSpPr>
          <p:nvPr>
            <p:ph type="title"/>
          </p:nvPr>
        </p:nvSpPr>
        <p:spPr/>
        <p:txBody>
          <a:bodyPr/>
          <a:lstStyle/>
          <a:p>
            <a:r>
              <a:rPr lang="en-GB" dirty="0"/>
              <a:t>RSA</a:t>
            </a:r>
          </a:p>
        </p:txBody>
      </p:sp>
      <p:sp>
        <p:nvSpPr>
          <p:cNvPr id="3" name="Content Placeholder 2">
            <a:extLst>
              <a:ext uri="{FF2B5EF4-FFF2-40B4-BE49-F238E27FC236}">
                <a16:creationId xmlns:a16="http://schemas.microsoft.com/office/drawing/2014/main" id="{E16A6046-BDB6-4656-8B7C-3624B31B5CF1}"/>
              </a:ext>
            </a:extLst>
          </p:cNvPr>
          <p:cNvSpPr>
            <a:spLocks noGrp="1"/>
          </p:cNvSpPr>
          <p:nvPr>
            <p:ph idx="1"/>
          </p:nvPr>
        </p:nvSpPr>
        <p:spPr/>
        <p:txBody>
          <a:bodyPr/>
          <a:lstStyle/>
          <a:p>
            <a:r>
              <a:rPr lang="en-US" dirty="0"/>
              <a:t>Based on the product of two large prime numbers</a:t>
            </a:r>
          </a:p>
          <a:p>
            <a:endParaRPr lang="en-US" dirty="0"/>
          </a:p>
          <a:p>
            <a:r>
              <a:rPr lang="en-US" dirty="0"/>
              <a:t>You must know the factors to decode</a:t>
            </a:r>
          </a:p>
          <a:p>
            <a:endParaRPr lang="en-US" dirty="0"/>
          </a:p>
          <a:p>
            <a:r>
              <a:rPr lang="en-US" dirty="0"/>
              <a:t>Now released into the public domain</a:t>
            </a:r>
          </a:p>
          <a:p>
            <a:endParaRPr lang="en-US" dirty="0"/>
          </a:p>
          <a:p>
            <a:r>
              <a:rPr lang="en-US" dirty="0"/>
              <a:t>Used extensively for website encryption and DRM </a:t>
            </a:r>
          </a:p>
          <a:p>
            <a:pPr marL="0" indent="0">
              <a:buNone/>
            </a:pPr>
            <a:r>
              <a:rPr lang="en-US" dirty="0"/>
              <a:t>(Digital Rights Management)</a:t>
            </a:r>
          </a:p>
          <a:p>
            <a:endParaRPr lang="en-GB" dirty="0"/>
          </a:p>
        </p:txBody>
      </p:sp>
    </p:spTree>
    <p:extLst>
      <p:ext uri="{BB962C8B-B14F-4D97-AF65-F5344CB8AC3E}">
        <p14:creationId xmlns:p14="http://schemas.microsoft.com/office/powerpoint/2010/main" val="247831979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8B42-33B3-48B4-842D-991CD019BD25}"/>
              </a:ext>
            </a:extLst>
          </p:cNvPr>
          <p:cNvSpPr>
            <a:spLocks noGrp="1"/>
          </p:cNvSpPr>
          <p:nvPr>
            <p:ph type="title"/>
          </p:nvPr>
        </p:nvSpPr>
        <p:spPr/>
        <p:txBody>
          <a:bodyPr/>
          <a:lstStyle/>
          <a:p>
            <a:r>
              <a:rPr lang="en-GB" dirty="0"/>
              <a:t>RSA</a:t>
            </a:r>
          </a:p>
        </p:txBody>
      </p:sp>
      <p:sp>
        <p:nvSpPr>
          <p:cNvPr id="3" name="Content Placeholder 2">
            <a:extLst>
              <a:ext uri="{FF2B5EF4-FFF2-40B4-BE49-F238E27FC236}">
                <a16:creationId xmlns:a16="http://schemas.microsoft.com/office/drawing/2014/main" id="{E147E39A-84D1-42DD-B7BA-82DA5D0B5B9F}"/>
              </a:ext>
            </a:extLst>
          </p:cNvPr>
          <p:cNvSpPr>
            <a:spLocks noGrp="1"/>
          </p:cNvSpPr>
          <p:nvPr>
            <p:ph idx="1"/>
          </p:nvPr>
        </p:nvSpPr>
        <p:spPr>
          <a:xfrm>
            <a:off x="838199" y="1825625"/>
            <a:ext cx="5469693" cy="4351338"/>
          </a:xfrm>
        </p:spPr>
        <p:txBody>
          <a:bodyPr/>
          <a:lstStyle/>
          <a:p>
            <a:pPr marL="0" indent="0">
              <a:buNone/>
            </a:pPr>
            <a:r>
              <a:rPr lang="en-GB" dirty="0"/>
              <a:t>RSA Calculation, Explanation:</a:t>
            </a:r>
          </a:p>
          <a:p>
            <a:pPr marL="0" indent="0">
              <a:buNone/>
            </a:pPr>
            <a:r>
              <a:rPr lang="en-US" dirty="0">
                <a:hlinkClick r:id="rId3"/>
              </a:rPr>
              <a:t>RSA (Rivest, Shamir, Adleman) – YouTube</a:t>
            </a:r>
            <a:endParaRPr lang="en-US" dirty="0"/>
          </a:p>
          <a:p>
            <a:pPr marL="0" indent="0">
              <a:buNone/>
            </a:pPr>
            <a:r>
              <a:rPr lang="en-US" dirty="0"/>
              <a:t>5 Min Video</a:t>
            </a:r>
          </a:p>
          <a:p>
            <a:pPr marL="0" indent="0">
              <a:buNone/>
            </a:pPr>
            <a:endParaRPr lang="en-US" dirty="0"/>
          </a:p>
          <a:p>
            <a:pPr marL="0" indent="0">
              <a:buNone/>
            </a:pPr>
            <a:r>
              <a:rPr lang="en-US" dirty="0">
                <a:hlinkClick r:id="rId4"/>
              </a:rPr>
              <a:t>Prime Numbers &amp; RSA Encryption Algorithm - Computerphile – YouTube</a:t>
            </a:r>
            <a:endParaRPr lang="en-US" dirty="0"/>
          </a:p>
          <a:p>
            <a:pPr marL="0" indent="0">
              <a:buNone/>
            </a:pPr>
            <a:r>
              <a:rPr lang="en-US" dirty="0"/>
              <a:t>15 Min Video</a:t>
            </a:r>
          </a:p>
        </p:txBody>
      </p:sp>
      <p:pic>
        <p:nvPicPr>
          <p:cNvPr id="5" name="Picture 4" descr="A picture containing diagram&#10;&#10;Description automatically generated">
            <a:extLst>
              <a:ext uri="{FF2B5EF4-FFF2-40B4-BE49-F238E27FC236}">
                <a16:creationId xmlns:a16="http://schemas.microsoft.com/office/drawing/2014/main" id="{4CDA2F65-1221-4E5C-8719-9B0AA10C3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054" y="1060965"/>
            <a:ext cx="4782168" cy="5474175"/>
          </a:xfrm>
          <a:prstGeom prst="rect">
            <a:avLst/>
          </a:prstGeom>
        </p:spPr>
      </p:pic>
    </p:spTree>
    <p:extLst>
      <p:ext uri="{BB962C8B-B14F-4D97-AF65-F5344CB8AC3E}">
        <p14:creationId xmlns:p14="http://schemas.microsoft.com/office/powerpoint/2010/main" val="258999844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RSA - Optimal Key Length?</a:t>
            </a:r>
          </a:p>
        </p:txBody>
      </p:sp>
      <p:sp>
        <p:nvSpPr>
          <p:cNvPr id="3" name="Content Placeholder 2"/>
          <p:cNvSpPr>
            <a:spLocks noGrp="1"/>
          </p:cNvSpPr>
          <p:nvPr>
            <p:ph idx="1"/>
          </p:nvPr>
        </p:nvSpPr>
        <p:spPr/>
        <p:txBody>
          <a:bodyPr>
            <a:normAutofit lnSpcReduction="10000"/>
          </a:bodyPr>
          <a:lstStyle/>
          <a:p>
            <a:pPr marL="0" indent="0">
              <a:buNone/>
            </a:pPr>
            <a:r>
              <a:rPr lang="en-GB" dirty="0"/>
              <a:t>How long is a piece of string?</a:t>
            </a:r>
          </a:p>
          <a:p>
            <a:pPr marL="0" indent="0">
              <a:buNone/>
            </a:pPr>
            <a:endParaRPr lang="en-GB" dirty="0"/>
          </a:p>
          <a:p>
            <a:pPr marL="0" indent="0">
              <a:buNone/>
            </a:pPr>
            <a:r>
              <a:rPr lang="en-GB" dirty="0"/>
              <a:t>RSA (Rivest–Shamir–Adleman) claims that 1024-bit keys are likely to become </a:t>
            </a:r>
            <a:r>
              <a:rPr lang="en-GB" dirty="0" err="1"/>
              <a:t>crackable</a:t>
            </a:r>
            <a:r>
              <a:rPr lang="en-GB" dirty="0"/>
              <a:t> some time between 2006 and 2010 and that 2048-bit keys are sufficient until 2030</a:t>
            </a:r>
          </a:p>
          <a:p>
            <a:pPr marL="0" indent="0">
              <a:buNone/>
            </a:pPr>
            <a:endParaRPr lang="en-GB" dirty="0"/>
          </a:p>
          <a:p>
            <a:pPr marL="0" indent="0">
              <a:buNone/>
            </a:pPr>
            <a:r>
              <a:rPr lang="en-GB" dirty="0"/>
              <a:t>The NIST recommends 2048-bit keys for RSA</a:t>
            </a:r>
          </a:p>
          <a:p>
            <a:pPr marL="0" indent="0">
              <a:buNone/>
            </a:pPr>
            <a:endParaRPr lang="en-GB" dirty="0"/>
          </a:p>
          <a:p>
            <a:pPr marL="0" indent="0">
              <a:buNone/>
            </a:pPr>
            <a:r>
              <a:rPr lang="en-GB" dirty="0"/>
              <a:t>An RSA key length of 3072 bits should be used if security is required beyond 2030</a:t>
            </a:r>
          </a:p>
        </p:txBody>
      </p:sp>
    </p:spTree>
    <p:extLst>
      <p:ext uri="{BB962C8B-B14F-4D97-AF65-F5344CB8AC3E}">
        <p14:creationId xmlns:p14="http://schemas.microsoft.com/office/powerpoint/2010/main" val="401006594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DSA Algorithm</a:t>
            </a:r>
            <a:endParaRPr lang="en-GB" sz="4800" dirty="0"/>
          </a:p>
        </p:txBody>
      </p:sp>
    </p:spTree>
    <p:extLst>
      <p:ext uri="{BB962C8B-B14F-4D97-AF65-F5344CB8AC3E}">
        <p14:creationId xmlns:p14="http://schemas.microsoft.com/office/powerpoint/2010/main" val="221394951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6F5B-FAF9-475A-8C6E-08B96F0995C7}"/>
              </a:ext>
            </a:extLst>
          </p:cNvPr>
          <p:cNvSpPr>
            <a:spLocks noGrp="1"/>
          </p:cNvSpPr>
          <p:nvPr>
            <p:ph type="title"/>
          </p:nvPr>
        </p:nvSpPr>
        <p:spPr/>
        <p:txBody>
          <a:bodyPr/>
          <a:lstStyle/>
          <a:p>
            <a:r>
              <a:rPr lang="en-GB" dirty="0"/>
              <a:t>DSA</a:t>
            </a:r>
          </a:p>
        </p:txBody>
      </p:sp>
      <p:sp>
        <p:nvSpPr>
          <p:cNvPr id="3" name="Content Placeholder 2">
            <a:extLst>
              <a:ext uri="{FF2B5EF4-FFF2-40B4-BE49-F238E27FC236}">
                <a16:creationId xmlns:a16="http://schemas.microsoft.com/office/drawing/2014/main" id="{68494A74-022D-4D38-BDF7-F86C4FAC2A1A}"/>
              </a:ext>
            </a:extLst>
          </p:cNvPr>
          <p:cNvSpPr>
            <a:spLocks noGrp="1"/>
          </p:cNvSpPr>
          <p:nvPr>
            <p:ph idx="1"/>
          </p:nvPr>
        </p:nvSpPr>
        <p:spPr/>
        <p:txBody>
          <a:bodyPr>
            <a:normAutofit/>
          </a:bodyPr>
          <a:lstStyle/>
          <a:p>
            <a:pPr marL="0" marR="0" indent="0">
              <a:spcBef>
                <a:spcPts val="0"/>
              </a:spcBef>
              <a:spcAft>
                <a:spcPts val="0"/>
              </a:spcAft>
              <a:buNone/>
            </a:pPr>
            <a:r>
              <a:rPr lang="en-US" dirty="0">
                <a:effectLst/>
                <a:latin typeface="Calibri" panose="020F0502020204030204" pitchFamily="34" charset="0"/>
              </a:rPr>
              <a:t>DSA (Digital Signature Algorithm)</a:t>
            </a:r>
          </a:p>
          <a:p>
            <a:pPr marL="0" marR="0" indent="0">
              <a:spcBef>
                <a:spcPts val="0"/>
              </a:spcBef>
              <a:spcAft>
                <a:spcPts val="0"/>
              </a:spcAft>
              <a:buNone/>
            </a:pPr>
            <a:endParaRPr lang="en-US" dirty="0">
              <a:effectLst/>
              <a:latin typeface="Calibri" panose="020F0502020204030204" pitchFamily="34" charset="0"/>
            </a:endParaRPr>
          </a:p>
          <a:p>
            <a:pPr marL="0" marR="0">
              <a:spcBef>
                <a:spcPts val="0"/>
              </a:spcBef>
              <a:spcAft>
                <a:spcPts val="0"/>
              </a:spcAft>
            </a:pPr>
            <a:r>
              <a:rPr lang="en-US" dirty="0">
                <a:effectLst/>
                <a:latin typeface="Calibri" panose="020F0502020204030204" pitchFamily="34" charset="0"/>
              </a:rPr>
              <a:t>A standard for Digital Signatures</a:t>
            </a:r>
          </a:p>
          <a:p>
            <a:pPr marL="0" marR="0">
              <a:spcBef>
                <a:spcPts val="0"/>
              </a:spcBef>
              <a:spcAft>
                <a:spcPts val="0"/>
              </a:spcAft>
            </a:pPr>
            <a:endParaRPr lang="en-US" dirty="0">
              <a:effectLst/>
              <a:latin typeface="Calibri" panose="020F0502020204030204" pitchFamily="34" charset="0"/>
            </a:endParaRPr>
          </a:p>
          <a:p>
            <a:pPr marL="0" marR="0">
              <a:spcBef>
                <a:spcPts val="0"/>
              </a:spcBef>
              <a:spcAft>
                <a:spcPts val="0"/>
              </a:spcAft>
            </a:pPr>
            <a:r>
              <a:rPr lang="en-US" dirty="0">
                <a:effectLst/>
                <a:latin typeface="Calibri" panose="020F0502020204030204" pitchFamily="34" charset="0"/>
              </a:rPr>
              <a:t>Modifies Diffie-Hellman for use in Digital Signatures</a:t>
            </a:r>
          </a:p>
          <a:p>
            <a:pPr marL="0" marR="0">
              <a:spcBef>
                <a:spcPts val="0"/>
              </a:spcBef>
              <a:spcAft>
                <a:spcPts val="0"/>
              </a:spcAft>
            </a:pPr>
            <a:endParaRPr lang="en-US" dirty="0">
              <a:latin typeface="Calibri" panose="020F0502020204030204" pitchFamily="34" charset="0"/>
            </a:endParaRPr>
          </a:p>
          <a:p>
            <a:pPr marL="0" marR="0">
              <a:spcBef>
                <a:spcPts val="0"/>
              </a:spcBef>
              <a:spcAft>
                <a:spcPts val="0"/>
              </a:spcAft>
            </a:pPr>
            <a:r>
              <a:rPr lang="en-US" dirty="0">
                <a:effectLst/>
                <a:latin typeface="Calibri" panose="020F0502020204030204" pitchFamily="34" charset="0"/>
              </a:rPr>
              <a:t>A Federal Information Processing Standard for Digital Signatures</a:t>
            </a:r>
          </a:p>
          <a:p>
            <a:pPr marL="0" marR="0">
              <a:spcBef>
                <a:spcPts val="0"/>
              </a:spcBef>
              <a:spcAft>
                <a:spcPts val="0"/>
              </a:spcAft>
            </a:pPr>
            <a:endParaRPr lang="en-US" dirty="0">
              <a:effectLst/>
              <a:latin typeface="Calibri" panose="020F0502020204030204" pitchFamily="34" charset="0"/>
            </a:endParaRPr>
          </a:p>
          <a:p>
            <a:pPr marL="0" marR="0">
              <a:spcBef>
                <a:spcPts val="0"/>
              </a:spcBef>
              <a:spcAft>
                <a:spcPts val="0"/>
              </a:spcAft>
            </a:pPr>
            <a:r>
              <a:rPr lang="en-US" dirty="0">
                <a:latin typeface="Calibri" panose="020F0502020204030204" pitchFamily="34" charset="0"/>
              </a:rPr>
              <a:t>I</a:t>
            </a:r>
            <a:r>
              <a:rPr lang="en-US" dirty="0">
                <a:effectLst/>
                <a:latin typeface="Calibri" panose="020F0502020204030204" pitchFamily="34" charset="0"/>
              </a:rPr>
              <a:t>nitially added in 1993 and updated throughout the years</a:t>
            </a:r>
          </a:p>
          <a:p>
            <a:pPr marL="0" marR="0">
              <a:spcBef>
                <a:spcPts val="0"/>
              </a:spcBef>
              <a:spcAft>
                <a:spcPts val="0"/>
              </a:spcAft>
            </a:pPr>
            <a:endParaRPr lang="en-GB" dirty="0"/>
          </a:p>
        </p:txBody>
      </p:sp>
    </p:spTree>
    <p:extLst>
      <p:ext uri="{BB962C8B-B14F-4D97-AF65-F5344CB8AC3E}">
        <p14:creationId xmlns:p14="http://schemas.microsoft.com/office/powerpoint/2010/main" val="313125069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Diffie-Hellman Algorithm</a:t>
            </a:r>
            <a:endParaRPr lang="en-GB" sz="4800" dirty="0"/>
          </a:p>
        </p:txBody>
      </p:sp>
    </p:spTree>
    <p:extLst>
      <p:ext uri="{BB962C8B-B14F-4D97-AF65-F5344CB8AC3E}">
        <p14:creationId xmlns:p14="http://schemas.microsoft.com/office/powerpoint/2010/main" val="4110762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9F18-3BDC-4D64-AF9E-8474CE2151AE}"/>
              </a:ext>
            </a:extLst>
          </p:cNvPr>
          <p:cNvSpPr>
            <a:spLocks noGrp="1"/>
          </p:cNvSpPr>
          <p:nvPr>
            <p:ph type="title"/>
          </p:nvPr>
        </p:nvSpPr>
        <p:spPr/>
        <p:txBody>
          <a:bodyPr/>
          <a:lstStyle/>
          <a:p>
            <a:r>
              <a:rPr lang="en-US" dirty="0"/>
              <a:t>Universal Sets &amp; Empty Sets</a:t>
            </a:r>
            <a:endParaRPr lang="en-GB" dirty="0">
              <a:highlight>
                <a:srgbClr val="FFFF00"/>
              </a:highlight>
            </a:endParaRPr>
          </a:p>
        </p:txBody>
      </p:sp>
      <p:sp>
        <p:nvSpPr>
          <p:cNvPr id="3" name="Content Placeholder 2">
            <a:extLst>
              <a:ext uri="{FF2B5EF4-FFF2-40B4-BE49-F238E27FC236}">
                <a16:creationId xmlns:a16="http://schemas.microsoft.com/office/drawing/2014/main" id="{2AD18B2C-9F8E-45FC-8846-0FBFEE1F05D5}"/>
              </a:ext>
            </a:extLst>
          </p:cNvPr>
          <p:cNvSpPr>
            <a:spLocks noGrp="1"/>
          </p:cNvSpPr>
          <p:nvPr>
            <p:ph idx="1"/>
          </p:nvPr>
        </p:nvSpPr>
        <p:spPr/>
        <p:txBody>
          <a:bodyPr/>
          <a:lstStyle/>
          <a:p>
            <a:r>
              <a:rPr lang="en-US" dirty="0"/>
              <a:t>The universal set </a:t>
            </a:r>
            <a:r>
              <a:rPr lang="en-US" i="1" dirty="0"/>
              <a:t>U</a:t>
            </a:r>
            <a:r>
              <a:rPr lang="en-US" dirty="0"/>
              <a:t> is the set containing everything currently under consideration. </a:t>
            </a:r>
          </a:p>
          <a:p>
            <a:pPr lvl="1"/>
            <a:r>
              <a:rPr lang="en-US" dirty="0"/>
              <a:t>Content depends on the context. </a:t>
            </a:r>
          </a:p>
          <a:p>
            <a:pPr lvl="1"/>
            <a:r>
              <a:rPr lang="en-US" dirty="0"/>
              <a:t>Sometimes explicitly stated, sometimes implicit. </a:t>
            </a:r>
          </a:p>
          <a:p>
            <a:pPr lvl="1"/>
            <a:endParaRPr lang="en-US" dirty="0"/>
          </a:p>
          <a:p>
            <a:r>
              <a:rPr lang="en-US" dirty="0"/>
              <a:t>The empty set is the set with no elements. Symbolized by ∅ or {}</a:t>
            </a:r>
          </a:p>
          <a:p>
            <a:endParaRPr lang="en-US" dirty="0"/>
          </a:p>
          <a:p>
            <a:endParaRPr lang="en-US" dirty="0"/>
          </a:p>
        </p:txBody>
      </p:sp>
    </p:spTree>
    <p:extLst>
      <p:ext uri="{BB962C8B-B14F-4D97-AF65-F5344CB8AC3E}">
        <p14:creationId xmlns:p14="http://schemas.microsoft.com/office/powerpoint/2010/main" val="4908685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Diffie-Hellman</a:t>
            </a:r>
            <a:r>
              <a:rPr spc="-40" dirty="0"/>
              <a:t> </a:t>
            </a:r>
            <a:r>
              <a:rPr spc="-5" dirty="0"/>
              <a:t>Algorithm</a:t>
            </a:r>
          </a:p>
        </p:txBody>
      </p:sp>
      <p:sp>
        <p:nvSpPr>
          <p:cNvPr id="7" name="Content Placeholder 6">
            <a:extLst>
              <a:ext uri="{FF2B5EF4-FFF2-40B4-BE49-F238E27FC236}">
                <a16:creationId xmlns:a16="http://schemas.microsoft.com/office/drawing/2014/main" id="{D79F96BA-0647-454A-9DD2-8C8B10BDD4B3}"/>
              </a:ext>
            </a:extLst>
          </p:cNvPr>
          <p:cNvSpPr>
            <a:spLocks noGrp="1"/>
          </p:cNvSpPr>
          <p:nvPr>
            <p:ph idx="1"/>
          </p:nvPr>
        </p:nvSpPr>
        <p:spPr/>
        <p:txBody>
          <a:bodyPr>
            <a:normAutofit fontScale="92500" lnSpcReduction="10000"/>
          </a:bodyPr>
          <a:lstStyle/>
          <a:p>
            <a:r>
              <a:rPr lang="en-GB" sz="4000" dirty="0"/>
              <a:t>Algorithm for secure key exchange over unsecured  channels</a:t>
            </a:r>
          </a:p>
          <a:p>
            <a:endParaRPr lang="en-GB" sz="4000" dirty="0"/>
          </a:p>
          <a:p>
            <a:r>
              <a:rPr lang="en-GB" sz="4000" dirty="0"/>
              <a:t>Based on the difficulty of finding discreet algorithms</a:t>
            </a:r>
          </a:p>
          <a:p>
            <a:endParaRPr lang="en-GB" sz="4000" dirty="0"/>
          </a:p>
          <a:p>
            <a:r>
              <a:rPr lang="en-GB" sz="4000" dirty="0"/>
              <a:t>Used to establish a shared secret between parties (usually the secret keys for symmetric encryption or  HMACs)</a:t>
            </a:r>
          </a:p>
        </p:txBody>
      </p:sp>
    </p:spTree>
    <p:extLst>
      <p:ext uri="{BB962C8B-B14F-4D97-AF65-F5344CB8AC3E}">
        <p14:creationId xmlns:p14="http://schemas.microsoft.com/office/powerpoint/2010/main" val="237652841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8B42-33B3-48B4-842D-991CD019BD25}"/>
              </a:ext>
            </a:extLst>
          </p:cNvPr>
          <p:cNvSpPr>
            <a:spLocks noGrp="1"/>
          </p:cNvSpPr>
          <p:nvPr>
            <p:ph type="title"/>
          </p:nvPr>
        </p:nvSpPr>
        <p:spPr/>
        <p:txBody>
          <a:bodyPr/>
          <a:lstStyle/>
          <a:p>
            <a:r>
              <a:rPr lang="en-GB" dirty="0" err="1"/>
              <a:t>Diffe</a:t>
            </a:r>
            <a:r>
              <a:rPr lang="en-GB" dirty="0"/>
              <a:t>-Hellman</a:t>
            </a:r>
          </a:p>
        </p:txBody>
      </p:sp>
      <p:sp>
        <p:nvSpPr>
          <p:cNvPr id="3" name="Content Placeholder 2">
            <a:extLst>
              <a:ext uri="{FF2B5EF4-FFF2-40B4-BE49-F238E27FC236}">
                <a16:creationId xmlns:a16="http://schemas.microsoft.com/office/drawing/2014/main" id="{E147E39A-84D1-42DD-B7BA-82DA5D0B5B9F}"/>
              </a:ext>
            </a:extLst>
          </p:cNvPr>
          <p:cNvSpPr>
            <a:spLocks noGrp="1"/>
          </p:cNvSpPr>
          <p:nvPr>
            <p:ph idx="1"/>
          </p:nvPr>
        </p:nvSpPr>
        <p:spPr>
          <a:xfrm>
            <a:off x="838199" y="1825625"/>
            <a:ext cx="5469693" cy="4351338"/>
          </a:xfrm>
        </p:spPr>
        <p:txBody>
          <a:bodyPr>
            <a:normAutofit/>
          </a:bodyPr>
          <a:lstStyle/>
          <a:p>
            <a:pPr marL="0" indent="0">
              <a:buNone/>
            </a:pPr>
            <a:r>
              <a:rPr lang="en-GB" dirty="0"/>
              <a:t>Secret Key Exchange:</a:t>
            </a:r>
          </a:p>
          <a:p>
            <a:pPr marL="0" indent="0">
              <a:buNone/>
            </a:pPr>
            <a:endParaRPr lang="en-GB" dirty="0"/>
          </a:p>
          <a:p>
            <a:pPr marL="0" indent="0">
              <a:buNone/>
            </a:pPr>
            <a:r>
              <a:rPr lang="en-US" dirty="0">
                <a:hlinkClick r:id="rId3"/>
              </a:rPr>
              <a:t>Secret Key Exchange (Diffie-Hellman) - Computerphile – YouTube</a:t>
            </a:r>
            <a:endParaRPr lang="en-US" dirty="0"/>
          </a:p>
          <a:p>
            <a:pPr marL="0" indent="0">
              <a:buNone/>
            </a:pPr>
            <a:r>
              <a:rPr lang="en-US" dirty="0"/>
              <a:t>9 Mins</a:t>
            </a:r>
          </a:p>
          <a:p>
            <a:pPr marL="0" indent="0">
              <a:buNone/>
            </a:pPr>
            <a:r>
              <a:rPr lang="en-US" dirty="0">
                <a:hlinkClick r:id="rId4"/>
              </a:rPr>
              <a:t>Diffie Hellman -the Mathematics bit- Computerphile – YouTube</a:t>
            </a:r>
            <a:endParaRPr lang="en-US" dirty="0"/>
          </a:p>
          <a:p>
            <a:pPr marL="0" indent="0">
              <a:buNone/>
            </a:pPr>
            <a:r>
              <a:rPr lang="en-US" dirty="0"/>
              <a:t>7 Mins</a:t>
            </a:r>
          </a:p>
          <a:p>
            <a:pPr marL="0" indent="0">
              <a:buNone/>
            </a:pPr>
            <a:endParaRPr lang="en-GB" dirty="0"/>
          </a:p>
        </p:txBody>
      </p:sp>
      <p:pic>
        <p:nvPicPr>
          <p:cNvPr id="5" name="Picture 4">
            <a:extLst>
              <a:ext uri="{FF2B5EF4-FFF2-40B4-BE49-F238E27FC236}">
                <a16:creationId xmlns:a16="http://schemas.microsoft.com/office/drawing/2014/main" id="{4CDA2F65-1221-4E5C-8719-9B0AA10C31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70054" y="1459192"/>
            <a:ext cx="4782168" cy="4677721"/>
          </a:xfrm>
          <a:prstGeom prst="rect">
            <a:avLst/>
          </a:prstGeom>
          <a:effectLst>
            <a:softEdge rad="266700"/>
          </a:effectLst>
        </p:spPr>
      </p:pic>
    </p:spTree>
    <p:extLst>
      <p:ext uri="{BB962C8B-B14F-4D97-AF65-F5344CB8AC3E}">
        <p14:creationId xmlns:p14="http://schemas.microsoft.com/office/powerpoint/2010/main" val="56315683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Internet Key Exchange </a:t>
            </a:r>
          </a:p>
        </p:txBody>
      </p:sp>
      <p:sp>
        <p:nvSpPr>
          <p:cNvPr id="3" name="Content Placeholder 2"/>
          <p:cNvSpPr>
            <a:spLocks noGrp="1"/>
          </p:cNvSpPr>
          <p:nvPr>
            <p:ph idx="1"/>
          </p:nvPr>
        </p:nvSpPr>
        <p:spPr/>
        <p:txBody>
          <a:bodyPr>
            <a:normAutofit/>
          </a:bodyPr>
          <a:lstStyle/>
          <a:p>
            <a:pPr marL="0" indent="0">
              <a:buNone/>
            </a:pPr>
            <a:r>
              <a:rPr lang="en-GB" sz="2400" dirty="0"/>
              <a:t>Internet Key Exchange (IKE) is the protocol used to set up a secure, authenticated communications channel between two parties</a:t>
            </a:r>
          </a:p>
          <a:p>
            <a:pPr marL="0" indent="0">
              <a:buNone/>
            </a:pPr>
            <a:endParaRPr lang="en-GB" sz="2400" dirty="0"/>
          </a:p>
          <a:p>
            <a:pPr marL="0" indent="0">
              <a:buNone/>
            </a:pPr>
            <a:r>
              <a:rPr lang="en-GB" sz="2400" dirty="0"/>
              <a:t>IKE typically uses X.509 PKI certificates for authentication and the Diffie–Hellman key exchange protocol to set up a shared session secret</a:t>
            </a:r>
          </a:p>
          <a:p>
            <a:pPr marL="0" indent="0">
              <a:buNone/>
            </a:pPr>
            <a:endParaRPr lang="en-GB" sz="2400" dirty="0"/>
          </a:p>
          <a:p>
            <a:pPr marL="0" indent="0">
              <a:buNone/>
            </a:pPr>
            <a:r>
              <a:rPr lang="en-GB" sz="2400" dirty="0"/>
              <a:t>IKE is part of the Internet Security Protocol (</a:t>
            </a:r>
            <a:r>
              <a:rPr lang="en-GB" sz="2400" dirty="0" err="1"/>
              <a:t>IPSec</a:t>
            </a:r>
            <a:r>
              <a:rPr lang="en-GB" sz="2400" dirty="0"/>
              <a:t>) which is responsible for negotiating Security Associations (SAs), which are a set of mutually agreed-upon keys and algorithms to be used by both parties trying to establish a VPN connection/tunnel</a:t>
            </a:r>
          </a:p>
          <a:p>
            <a:endParaRPr lang="en-GB" dirty="0"/>
          </a:p>
        </p:txBody>
      </p:sp>
    </p:spTree>
    <p:extLst>
      <p:ext uri="{BB962C8B-B14F-4D97-AF65-F5344CB8AC3E}">
        <p14:creationId xmlns:p14="http://schemas.microsoft.com/office/powerpoint/2010/main" val="105067051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42416" y="2439441"/>
            <a:ext cx="9317608" cy="3356047"/>
          </a:xfrm>
          <a:prstGeom prst="rect">
            <a:avLst/>
          </a:prstGeom>
        </p:spPr>
        <p:txBody>
          <a:bodyPr vert="horz" wrap="square" lIns="0" tIns="97790" rIns="0" bIns="0" rtlCol="0">
            <a:spAutoFit/>
          </a:bodyPr>
          <a:lstStyle/>
          <a:p>
            <a:pPr marL="469900" indent="-457200">
              <a:spcBef>
                <a:spcPts val="770"/>
              </a:spcBef>
              <a:buFont typeface="Arial" panose="020B0604020202020204" pitchFamily="34" charset="0"/>
              <a:buChar char="•"/>
            </a:pPr>
            <a:r>
              <a:rPr sz="4000" spc="-5" dirty="0">
                <a:cs typeface="Candara"/>
              </a:rPr>
              <a:t>Described in </a:t>
            </a:r>
            <a:r>
              <a:rPr sz="4000" spc="-10" dirty="0">
                <a:cs typeface="Candara"/>
              </a:rPr>
              <a:t>RFC</a:t>
            </a:r>
            <a:r>
              <a:rPr sz="4000" spc="15" dirty="0">
                <a:cs typeface="Candara"/>
              </a:rPr>
              <a:t> </a:t>
            </a:r>
            <a:r>
              <a:rPr sz="4000" spc="-5" dirty="0">
                <a:cs typeface="Candara"/>
              </a:rPr>
              <a:t>2409</a:t>
            </a:r>
            <a:endParaRPr sz="4000" dirty="0">
              <a:cs typeface="Candara"/>
            </a:endParaRPr>
          </a:p>
          <a:p>
            <a:pPr marL="469900" indent="-457200">
              <a:spcBef>
                <a:spcPts val="675"/>
              </a:spcBef>
              <a:buFont typeface="Arial" panose="020B0604020202020204" pitchFamily="34" charset="0"/>
              <a:buChar char="•"/>
            </a:pPr>
            <a:r>
              <a:rPr sz="4000" spc="-5" dirty="0">
                <a:cs typeface="Candara"/>
              </a:rPr>
              <a:t>Used for Key Management in </a:t>
            </a:r>
            <a:r>
              <a:rPr sz="4000" spc="-10" dirty="0">
                <a:cs typeface="Candara"/>
              </a:rPr>
              <a:t>IPSec</a:t>
            </a:r>
            <a:r>
              <a:rPr sz="4000" spc="65" dirty="0">
                <a:cs typeface="Candara"/>
              </a:rPr>
              <a:t> </a:t>
            </a:r>
            <a:r>
              <a:rPr sz="4000" spc="-5" dirty="0">
                <a:cs typeface="Candara"/>
              </a:rPr>
              <a:t>Networks</a:t>
            </a:r>
            <a:endParaRPr sz="4000" dirty="0">
              <a:cs typeface="Candara"/>
            </a:endParaRPr>
          </a:p>
          <a:p>
            <a:pPr marL="469900" marR="5080" indent="-457200">
              <a:spcBef>
                <a:spcPts val="670"/>
              </a:spcBef>
              <a:buFont typeface="Arial" panose="020B0604020202020204" pitchFamily="34" charset="0"/>
              <a:buChar char="•"/>
              <a:tabLst>
                <a:tab pos="1179830" algn="l"/>
                <a:tab pos="2868930" algn="l"/>
                <a:tab pos="4773930" algn="l"/>
                <a:tab pos="5501005" algn="l"/>
                <a:tab pos="6906895" algn="l"/>
                <a:tab pos="7391400" algn="l"/>
              </a:tabLst>
            </a:pPr>
            <a:r>
              <a:rPr sz="4000" spc="-10" dirty="0">
                <a:cs typeface="Candara"/>
              </a:rPr>
              <a:t>Allow</a:t>
            </a:r>
            <a:r>
              <a:rPr sz="4000" spc="-5" dirty="0">
                <a:cs typeface="Candara"/>
              </a:rPr>
              <a:t>s</a:t>
            </a:r>
            <a:r>
              <a:rPr lang="en-GB" sz="4000" dirty="0">
                <a:cs typeface="Candara"/>
              </a:rPr>
              <a:t> </a:t>
            </a:r>
            <a:r>
              <a:rPr sz="4000" spc="-5" dirty="0">
                <a:cs typeface="Candara"/>
              </a:rPr>
              <a:t>a</a:t>
            </a:r>
            <a:r>
              <a:rPr sz="4000" dirty="0">
                <a:cs typeface="Candara"/>
              </a:rPr>
              <a:t>u</a:t>
            </a:r>
            <a:r>
              <a:rPr sz="4000" spc="-5" dirty="0">
                <a:cs typeface="Candara"/>
              </a:rPr>
              <a:t>tomatic</a:t>
            </a:r>
            <a:r>
              <a:rPr lang="en-GB" sz="4000" dirty="0">
                <a:cs typeface="Candara"/>
              </a:rPr>
              <a:t> </a:t>
            </a:r>
            <a:r>
              <a:rPr sz="4000" spc="-25" dirty="0">
                <a:cs typeface="Candara"/>
              </a:rPr>
              <a:t>n</a:t>
            </a:r>
            <a:r>
              <a:rPr sz="4000" spc="-10" dirty="0">
                <a:cs typeface="Candara"/>
              </a:rPr>
              <a:t>ego</a:t>
            </a:r>
            <a:r>
              <a:rPr sz="4000" dirty="0">
                <a:cs typeface="Candara"/>
              </a:rPr>
              <a:t>t</a:t>
            </a:r>
            <a:r>
              <a:rPr sz="4000" spc="-5" dirty="0">
                <a:cs typeface="Candara"/>
              </a:rPr>
              <a:t>iation</a:t>
            </a:r>
            <a:r>
              <a:rPr lang="en-GB" sz="4000" spc="-5" dirty="0">
                <a:cs typeface="Candara"/>
              </a:rPr>
              <a:t> </a:t>
            </a:r>
            <a:r>
              <a:rPr sz="4000" spc="-5" dirty="0">
                <a:cs typeface="Candara"/>
              </a:rPr>
              <a:t>and</a:t>
            </a:r>
            <a:r>
              <a:rPr lang="en-GB" sz="4000" spc="-5" dirty="0">
                <a:cs typeface="Candara"/>
              </a:rPr>
              <a:t> </a:t>
            </a:r>
            <a:r>
              <a:rPr sz="4000" spc="-5" dirty="0">
                <a:cs typeface="Candara"/>
              </a:rPr>
              <a:t>creation</a:t>
            </a:r>
            <a:r>
              <a:rPr lang="en-GB" sz="4000" dirty="0">
                <a:cs typeface="Candara"/>
              </a:rPr>
              <a:t> </a:t>
            </a:r>
            <a:r>
              <a:rPr sz="4000" spc="-10" dirty="0">
                <a:cs typeface="Candara"/>
              </a:rPr>
              <a:t>o</a:t>
            </a:r>
            <a:r>
              <a:rPr sz="4000" spc="-5" dirty="0">
                <a:cs typeface="Candara"/>
              </a:rPr>
              <a:t>f</a:t>
            </a:r>
            <a:r>
              <a:rPr lang="en-GB" sz="4000" dirty="0">
                <a:cs typeface="Candara"/>
              </a:rPr>
              <a:t> </a:t>
            </a:r>
            <a:r>
              <a:rPr sz="4000" spc="-10" dirty="0" err="1">
                <a:cs typeface="Candara"/>
              </a:rPr>
              <a:t>I</a:t>
            </a:r>
            <a:r>
              <a:rPr sz="4000" dirty="0" err="1">
                <a:cs typeface="Candara"/>
              </a:rPr>
              <a:t>P</a:t>
            </a:r>
            <a:r>
              <a:rPr sz="4000" spc="-10" dirty="0" err="1">
                <a:cs typeface="Candara"/>
              </a:rPr>
              <a:t>Sec</a:t>
            </a:r>
            <a:r>
              <a:rPr sz="4000" spc="-10" dirty="0">
                <a:cs typeface="Candara"/>
              </a:rPr>
              <a:t>  SAs </a:t>
            </a:r>
            <a:r>
              <a:rPr sz="4000" spc="-5" dirty="0">
                <a:cs typeface="Candara"/>
              </a:rPr>
              <a:t>between </a:t>
            </a:r>
            <a:r>
              <a:rPr sz="4000" spc="-10" dirty="0">
                <a:cs typeface="Candara"/>
              </a:rPr>
              <a:t>IPSec</a:t>
            </a:r>
            <a:r>
              <a:rPr sz="4000" spc="40" dirty="0">
                <a:cs typeface="Candara"/>
              </a:rPr>
              <a:t> </a:t>
            </a:r>
            <a:r>
              <a:rPr sz="4000" dirty="0">
                <a:cs typeface="Candara"/>
              </a:rPr>
              <a:t>Peers</a:t>
            </a:r>
          </a:p>
        </p:txBody>
      </p:sp>
      <p:sp>
        <p:nvSpPr>
          <p:cNvPr id="6" name="object 6"/>
          <p:cNvSpPr txBox="1">
            <a:spLocks noGrp="1"/>
          </p:cNvSpPr>
          <p:nvPr>
            <p:ph type="title"/>
          </p:nvPr>
        </p:nvSpPr>
        <p:spPr>
          <a:xfrm>
            <a:off x="1042416" y="701348"/>
            <a:ext cx="8171180" cy="689932"/>
          </a:xfrm>
          <a:prstGeom prst="rect">
            <a:avLst/>
          </a:prstGeom>
        </p:spPr>
        <p:txBody>
          <a:bodyPr vert="horz" wrap="square" lIns="0" tIns="12700" rIns="0" bIns="0" rtlCol="0" anchor="ctr">
            <a:spAutoFit/>
          </a:bodyPr>
          <a:lstStyle/>
          <a:p>
            <a:pPr marL="12700">
              <a:lnSpc>
                <a:spcPct val="100000"/>
              </a:lnSpc>
              <a:spcBef>
                <a:spcPts val="100"/>
              </a:spcBef>
            </a:pPr>
            <a:r>
              <a:rPr spc="-5" dirty="0"/>
              <a:t>Internet </a:t>
            </a:r>
            <a:r>
              <a:rPr dirty="0"/>
              <a:t>Key </a:t>
            </a:r>
            <a:r>
              <a:rPr spc="5" dirty="0"/>
              <a:t>Exchange</a:t>
            </a:r>
            <a:r>
              <a:rPr spc="-75" dirty="0"/>
              <a:t> </a:t>
            </a:r>
            <a:r>
              <a:rPr spc="-10" dirty="0"/>
              <a:t>(IKE)</a:t>
            </a:r>
          </a:p>
        </p:txBody>
      </p:sp>
    </p:spTree>
    <p:extLst>
      <p:ext uri="{BB962C8B-B14F-4D97-AF65-F5344CB8AC3E}">
        <p14:creationId xmlns:p14="http://schemas.microsoft.com/office/powerpoint/2010/main" val="185079736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10" dirty="0"/>
              <a:t>ISAKMP</a:t>
            </a:r>
          </a:p>
        </p:txBody>
      </p:sp>
      <p:sp>
        <p:nvSpPr>
          <p:cNvPr id="7" name="Content Placeholder 6">
            <a:extLst>
              <a:ext uri="{FF2B5EF4-FFF2-40B4-BE49-F238E27FC236}">
                <a16:creationId xmlns:a16="http://schemas.microsoft.com/office/drawing/2014/main" id="{6ED0CE87-1305-4663-9887-67CDD8F5A750}"/>
              </a:ext>
            </a:extLst>
          </p:cNvPr>
          <p:cNvSpPr>
            <a:spLocks noGrp="1"/>
          </p:cNvSpPr>
          <p:nvPr>
            <p:ph idx="1"/>
          </p:nvPr>
        </p:nvSpPr>
        <p:spPr>
          <a:xfrm>
            <a:off x="288758" y="1690688"/>
            <a:ext cx="11590421" cy="4935956"/>
          </a:xfrm>
        </p:spPr>
        <p:txBody>
          <a:bodyPr/>
          <a:lstStyle/>
          <a:p>
            <a:pPr marL="12700" marR="5715">
              <a:spcBef>
                <a:spcPts val="95"/>
              </a:spcBef>
              <a:tabLst>
                <a:tab pos="1506220" algn="l"/>
                <a:tab pos="2048510" algn="l"/>
                <a:tab pos="3498215" algn="l"/>
                <a:tab pos="4928235" algn="l"/>
                <a:tab pos="6871334" algn="l"/>
                <a:tab pos="7653655" algn="l"/>
              </a:tabLst>
            </a:pPr>
            <a:r>
              <a:rPr lang="en-GB" sz="3600" spc="-5" dirty="0">
                <a:cs typeface="Candara"/>
              </a:rPr>
              <a:t>Exp</a:t>
            </a:r>
            <a:r>
              <a:rPr lang="en-GB" sz="3600" spc="-15" dirty="0">
                <a:cs typeface="Candara"/>
              </a:rPr>
              <a:t>a</a:t>
            </a:r>
            <a:r>
              <a:rPr lang="en-GB" sz="3600" spc="-5" dirty="0">
                <a:cs typeface="Candara"/>
              </a:rPr>
              <a:t>nds </a:t>
            </a:r>
            <a:r>
              <a:rPr lang="en-GB" sz="3600" spc="-10" dirty="0">
                <a:cs typeface="Candara"/>
              </a:rPr>
              <a:t>a</a:t>
            </a:r>
            <a:r>
              <a:rPr lang="en-GB" sz="3600" spc="-5" dirty="0">
                <a:cs typeface="Candara"/>
              </a:rPr>
              <a:t>s </a:t>
            </a:r>
            <a:r>
              <a:rPr lang="en-GB" sz="3600" spc="-10" dirty="0">
                <a:cs typeface="Candara"/>
              </a:rPr>
              <a:t>Intern</a:t>
            </a:r>
            <a:r>
              <a:rPr lang="en-GB" sz="3600" spc="-5" dirty="0">
                <a:cs typeface="Candara"/>
              </a:rPr>
              <a:t>et</a:t>
            </a:r>
            <a:r>
              <a:rPr lang="en-GB" sz="3600" dirty="0">
                <a:cs typeface="Candara"/>
              </a:rPr>
              <a:t> </a:t>
            </a:r>
            <a:r>
              <a:rPr lang="en-GB" sz="3600" spc="-10" dirty="0">
                <a:cs typeface="Candara"/>
              </a:rPr>
              <a:t>Securit</a:t>
            </a:r>
            <a:r>
              <a:rPr lang="en-GB" sz="3600" spc="-5" dirty="0">
                <a:cs typeface="Candara"/>
              </a:rPr>
              <a:t>y</a:t>
            </a:r>
            <a:r>
              <a:rPr lang="en-GB" sz="3600" dirty="0">
                <a:cs typeface="Candara"/>
              </a:rPr>
              <a:t> </a:t>
            </a:r>
            <a:r>
              <a:rPr lang="en-GB" sz="3600" spc="-10" dirty="0">
                <a:cs typeface="Candara"/>
              </a:rPr>
              <a:t>A</a:t>
            </a:r>
            <a:r>
              <a:rPr lang="en-GB" sz="3600" dirty="0">
                <a:cs typeface="Candara"/>
              </a:rPr>
              <a:t>s</a:t>
            </a:r>
            <a:r>
              <a:rPr lang="en-GB" sz="3600" spc="-5" dirty="0">
                <a:cs typeface="Candara"/>
              </a:rPr>
              <a:t>sociation</a:t>
            </a:r>
            <a:r>
              <a:rPr lang="en-GB" sz="3600" dirty="0">
                <a:cs typeface="Candara"/>
              </a:rPr>
              <a:t> </a:t>
            </a:r>
            <a:r>
              <a:rPr lang="en-GB" sz="3600" spc="-5" dirty="0">
                <a:cs typeface="Candara"/>
              </a:rPr>
              <a:t>and</a:t>
            </a:r>
            <a:r>
              <a:rPr lang="en-GB" sz="3600" dirty="0">
                <a:cs typeface="Candara"/>
              </a:rPr>
              <a:t> </a:t>
            </a:r>
            <a:r>
              <a:rPr lang="en-GB" sz="3600" spc="-5" dirty="0">
                <a:cs typeface="Candara"/>
              </a:rPr>
              <a:t>Key  Management Protocol</a:t>
            </a:r>
          </a:p>
          <a:p>
            <a:pPr marL="12700" marR="5715">
              <a:spcBef>
                <a:spcPts val="95"/>
              </a:spcBef>
              <a:tabLst>
                <a:tab pos="1506220" algn="l"/>
                <a:tab pos="2048510" algn="l"/>
                <a:tab pos="3498215" algn="l"/>
                <a:tab pos="4928235" algn="l"/>
                <a:tab pos="6871334" algn="l"/>
                <a:tab pos="7653655" algn="l"/>
              </a:tabLst>
            </a:pPr>
            <a:endParaRPr lang="en-GB" sz="3600" dirty="0">
              <a:cs typeface="Candara"/>
            </a:endParaRPr>
          </a:p>
          <a:p>
            <a:pPr marL="12700" marR="5080">
              <a:spcBef>
                <a:spcPts val="670"/>
              </a:spcBef>
              <a:tabLst>
                <a:tab pos="1865630" algn="l"/>
                <a:tab pos="2226945" algn="l"/>
                <a:tab pos="3405504" algn="l"/>
                <a:tab pos="5591175" algn="l"/>
                <a:tab pos="6876415" algn="l"/>
              </a:tabLst>
            </a:pPr>
            <a:r>
              <a:rPr lang="en-GB" sz="3600" spc="-5" dirty="0">
                <a:cs typeface="Candara"/>
              </a:rPr>
              <a:t>Estab</a:t>
            </a:r>
            <a:r>
              <a:rPr lang="en-GB" sz="3600" spc="-15" dirty="0">
                <a:cs typeface="Candara"/>
              </a:rPr>
              <a:t>l</a:t>
            </a:r>
            <a:r>
              <a:rPr lang="en-GB" sz="3600" spc="-5" dirty="0">
                <a:cs typeface="Candara"/>
              </a:rPr>
              <a:t>ish</a:t>
            </a:r>
            <a:r>
              <a:rPr lang="en-GB" sz="3600" spc="15" dirty="0">
                <a:cs typeface="Candara"/>
              </a:rPr>
              <a:t>e</a:t>
            </a:r>
            <a:r>
              <a:rPr lang="en-GB" sz="3600" spc="-5" dirty="0">
                <a:cs typeface="Candara"/>
              </a:rPr>
              <a:t>s</a:t>
            </a:r>
            <a:r>
              <a:rPr lang="en-GB" sz="3600" dirty="0">
                <a:cs typeface="Candara"/>
              </a:rPr>
              <a:t> </a:t>
            </a:r>
            <a:r>
              <a:rPr lang="en-GB" sz="3600" spc="-5" dirty="0">
                <a:cs typeface="Candara"/>
              </a:rPr>
              <a:t>a</a:t>
            </a:r>
            <a:r>
              <a:rPr lang="en-GB" sz="3600" dirty="0">
                <a:cs typeface="Candara"/>
              </a:rPr>
              <a:t> </a:t>
            </a:r>
            <a:r>
              <a:rPr lang="en-GB" sz="3600" spc="-5" dirty="0">
                <a:cs typeface="Candara"/>
              </a:rPr>
              <a:t>s</a:t>
            </a:r>
            <a:r>
              <a:rPr lang="en-GB" sz="3600" dirty="0">
                <a:cs typeface="Candara"/>
              </a:rPr>
              <a:t>e</a:t>
            </a:r>
            <a:r>
              <a:rPr lang="en-GB" sz="3600" spc="-5" dirty="0">
                <a:cs typeface="Candara"/>
              </a:rPr>
              <a:t>cu</a:t>
            </a:r>
            <a:r>
              <a:rPr lang="en-GB" sz="3600" spc="-20" dirty="0">
                <a:cs typeface="Candara"/>
              </a:rPr>
              <a:t>r</a:t>
            </a:r>
            <a:r>
              <a:rPr lang="en-GB" sz="3600" spc="-5" dirty="0">
                <a:cs typeface="Candara"/>
              </a:rPr>
              <a:t>e</a:t>
            </a:r>
            <a:r>
              <a:rPr lang="en-GB" sz="3600" dirty="0">
                <a:cs typeface="Candara"/>
              </a:rPr>
              <a:t> </a:t>
            </a:r>
            <a:r>
              <a:rPr lang="en-GB" sz="3600" spc="-5" dirty="0">
                <a:cs typeface="Candara"/>
              </a:rPr>
              <a:t>man</a:t>
            </a:r>
            <a:r>
              <a:rPr lang="en-GB" sz="3600" spc="-20" dirty="0">
                <a:cs typeface="Candara"/>
              </a:rPr>
              <a:t>a</a:t>
            </a:r>
            <a:r>
              <a:rPr lang="en-GB" sz="3600" spc="-5" dirty="0">
                <a:cs typeface="Candara"/>
              </a:rPr>
              <a:t>ge</a:t>
            </a:r>
            <a:r>
              <a:rPr lang="en-GB" sz="3600" dirty="0">
                <a:cs typeface="Candara"/>
              </a:rPr>
              <a:t>m</a:t>
            </a:r>
            <a:r>
              <a:rPr lang="en-GB" sz="3600" spc="-10" dirty="0">
                <a:cs typeface="Candara"/>
              </a:rPr>
              <a:t>en</a:t>
            </a:r>
            <a:r>
              <a:rPr lang="en-GB" sz="3600" spc="-5" dirty="0">
                <a:cs typeface="Candara"/>
              </a:rPr>
              <a:t>t</a:t>
            </a:r>
            <a:r>
              <a:rPr lang="en-GB" sz="3600" dirty="0">
                <a:cs typeface="Candara"/>
              </a:rPr>
              <a:t> </a:t>
            </a:r>
            <a:r>
              <a:rPr lang="en-GB" sz="3600" spc="-5" dirty="0">
                <a:cs typeface="Candara"/>
              </a:rPr>
              <a:t>sess</a:t>
            </a:r>
            <a:r>
              <a:rPr lang="en-GB" sz="3600" dirty="0">
                <a:cs typeface="Candara"/>
              </a:rPr>
              <a:t>i</a:t>
            </a:r>
            <a:r>
              <a:rPr lang="en-GB" sz="3600" spc="-5" dirty="0">
                <a:cs typeface="Candara"/>
              </a:rPr>
              <a:t>on be</a:t>
            </a:r>
            <a:r>
              <a:rPr lang="en-GB" sz="3600" spc="-15" dirty="0">
                <a:cs typeface="Candara"/>
              </a:rPr>
              <a:t>t</a:t>
            </a:r>
            <a:r>
              <a:rPr lang="en-GB" sz="3600" spc="-10" dirty="0">
                <a:cs typeface="Candara"/>
              </a:rPr>
              <a:t>w</a:t>
            </a:r>
            <a:r>
              <a:rPr lang="en-GB" sz="3600" dirty="0">
                <a:cs typeface="Candara"/>
              </a:rPr>
              <a:t>e</a:t>
            </a:r>
            <a:r>
              <a:rPr lang="en-GB" sz="3600" spc="-10" dirty="0">
                <a:cs typeface="Candara"/>
              </a:rPr>
              <a:t>en </a:t>
            </a:r>
            <a:r>
              <a:rPr lang="en-GB" sz="3600" spc="-10" dirty="0" err="1">
                <a:cs typeface="Candara"/>
              </a:rPr>
              <a:t>IPSec</a:t>
            </a:r>
            <a:r>
              <a:rPr lang="en-GB" sz="3600" spc="15" dirty="0">
                <a:cs typeface="Candara"/>
              </a:rPr>
              <a:t> </a:t>
            </a:r>
            <a:r>
              <a:rPr lang="en-GB" sz="3600" spc="-5" dirty="0">
                <a:cs typeface="Candara"/>
              </a:rPr>
              <a:t>peers</a:t>
            </a:r>
          </a:p>
          <a:p>
            <a:pPr marL="12700" marR="5080">
              <a:spcBef>
                <a:spcPts val="670"/>
              </a:spcBef>
              <a:tabLst>
                <a:tab pos="1865630" algn="l"/>
                <a:tab pos="2226945" algn="l"/>
                <a:tab pos="3405504" algn="l"/>
                <a:tab pos="5591175" algn="l"/>
                <a:tab pos="6876415" algn="l"/>
              </a:tabLst>
            </a:pPr>
            <a:endParaRPr lang="en-GB" sz="3600" dirty="0">
              <a:cs typeface="Candara"/>
            </a:endParaRPr>
          </a:p>
          <a:p>
            <a:pPr marL="12700">
              <a:spcBef>
                <a:spcPts val="675"/>
              </a:spcBef>
            </a:pPr>
            <a:r>
              <a:rPr lang="en-GB" sz="3600" spc="-5" dirty="0">
                <a:cs typeface="Candara"/>
              </a:rPr>
              <a:t>Negotiates </a:t>
            </a:r>
            <a:r>
              <a:rPr lang="en-GB" sz="3600" spc="-10" dirty="0">
                <a:cs typeface="Candara"/>
              </a:rPr>
              <a:t>SAs </a:t>
            </a:r>
            <a:r>
              <a:rPr lang="en-GB" sz="3600" spc="-5" dirty="0">
                <a:cs typeface="Candara"/>
              </a:rPr>
              <a:t>between </a:t>
            </a:r>
            <a:r>
              <a:rPr lang="en-GB" sz="3600" spc="-10" dirty="0" err="1">
                <a:cs typeface="Candara"/>
              </a:rPr>
              <a:t>IPSec</a:t>
            </a:r>
            <a:r>
              <a:rPr lang="en-GB" sz="3600" spc="65" dirty="0">
                <a:cs typeface="Candara"/>
              </a:rPr>
              <a:t> </a:t>
            </a:r>
            <a:r>
              <a:rPr lang="en-GB" sz="3600" spc="-5" dirty="0">
                <a:cs typeface="Candara"/>
              </a:rPr>
              <a:t>peers</a:t>
            </a:r>
            <a:endParaRPr lang="en-GB" sz="3600" dirty="0">
              <a:cs typeface="Candara"/>
            </a:endParaRPr>
          </a:p>
          <a:p>
            <a:endParaRPr lang="en-GB" dirty="0"/>
          </a:p>
        </p:txBody>
      </p:sp>
    </p:spTree>
    <p:extLst>
      <p:ext uri="{BB962C8B-B14F-4D97-AF65-F5344CB8AC3E}">
        <p14:creationId xmlns:p14="http://schemas.microsoft.com/office/powerpoint/2010/main" val="73048062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9C41-E640-4ADA-85C0-1A5668D5C3EF}"/>
              </a:ext>
            </a:extLst>
          </p:cNvPr>
          <p:cNvSpPr>
            <a:spLocks noGrp="1"/>
          </p:cNvSpPr>
          <p:nvPr>
            <p:ph type="title"/>
          </p:nvPr>
        </p:nvSpPr>
        <p:spPr/>
        <p:txBody>
          <a:bodyPr/>
          <a:lstStyle/>
          <a:p>
            <a:r>
              <a:rPr lang="en-GB" spc="-5" dirty="0"/>
              <a:t>Diffie-Hellman</a:t>
            </a:r>
            <a:r>
              <a:rPr lang="en-GB" spc="-40" dirty="0"/>
              <a:t> </a:t>
            </a:r>
            <a:r>
              <a:rPr lang="en-GB" spc="-5" dirty="0"/>
              <a:t>Algorithm</a:t>
            </a:r>
            <a:endParaRPr lang="en-GB" dirty="0"/>
          </a:p>
        </p:txBody>
      </p:sp>
      <p:sp>
        <p:nvSpPr>
          <p:cNvPr id="3" name="Content Placeholder 2">
            <a:extLst>
              <a:ext uri="{FF2B5EF4-FFF2-40B4-BE49-F238E27FC236}">
                <a16:creationId xmlns:a16="http://schemas.microsoft.com/office/drawing/2014/main" id="{7CEF9616-BFC3-425B-A076-7E2058EF94DA}"/>
              </a:ext>
            </a:extLst>
          </p:cNvPr>
          <p:cNvSpPr>
            <a:spLocks noGrp="1"/>
          </p:cNvSpPr>
          <p:nvPr>
            <p:ph idx="1"/>
          </p:nvPr>
        </p:nvSpPr>
        <p:spPr/>
        <p:txBody>
          <a:bodyPr>
            <a:normAutofit lnSpcReduction="10000"/>
          </a:bodyPr>
          <a:lstStyle/>
          <a:p>
            <a:r>
              <a:rPr lang="en-GB" dirty="0"/>
              <a:t>The parties agree on two non-secret numbers, </a:t>
            </a:r>
            <a:r>
              <a:rPr lang="en-GB" b="1" dirty="0"/>
              <a:t>g</a:t>
            </a:r>
            <a:r>
              <a:rPr lang="en-GB" dirty="0"/>
              <a:t> (generator) and </a:t>
            </a:r>
            <a:r>
              <a:rPr lang="en-GB" b="1" dirty="0"/>
              <a:t>p </a:t>
            </a:r>
            <a:r>
              <a:rPr lang="en-GB" dirty="0"/>
              <a:t>(modulus), where </a:t>
            </a:r>
            <a:r>
              <a:rPr lang="en-GB" b="1" dirty="0"/>
              <a:t>g</a:t>
            </a:r>
            <a:r>
              <a:rPr lang="en-GB" dirty="0"/>
              <a:t> is small and </a:t>
            </a:r>
            <a:r>
              <a:rPr lang="en-GB" b="1" dirty="0"/>
              <a:t>p</a:t>
            </a:r>
            <a:r>
              <a:rPr lang="en-GB" dirty="0"/>
              <a:t> is very large</a:t>
            </a:r>
          </a:p>
          <a:p>
            <a:endParaRPr lang="en-GB" dirty="0"/>
          </a:p>
          <a:p>
            <a:r>
              <a:rPr lang="en-GB" dirty="0"/>
              <a:t>Each party generates a random secret </a:t>
            </a:r>
            <a:r>
              <a:rPr lang="en-GB" b="1" dirty="0"/>
              <a:t>X</a:t>
            </a:r>
          </a:p>
          <a:p>
            <a:endParaRPr lang="en-GB" b="1" dirty="0"/>
          </a:p>
          <a:p>
            <a:r>
              <a:rPr lang="en-GB" dirty="0"/>
              <a:t>Based on g, p and X, each party generates a public value</a:t>
            </a:r>
          </a:p>
          <a:p>
            <a:r>
              <a:rPr lang="en-GB" dirty="0"/>
              <a:t>Y=</a:t>
            </a:r>
            <a:r>
              <a:rPr lang="en-GB" dirty="0" err="1"/>
              <a:t>g</a:t>
            </a:r>
            <a:r>
              <a:rPr lang="en-GB" b="1" baseline="30000" dirty="0" err="1"/>
              <a:t>X</a:t>
            </a:r>
            <a:r>
              <a:rPr lang="en-GB" dirty="0"/>
              <a:t> mod p</a:t>
            </a:r>
          </a:p>
          <a:p>
            <a:endParaRPr lang="en-GB" dirty="0"/>
          </a:p>
          <a:p>
            <a:r>
              <a:rPr lang="en-GB" dirty="0" err="1">
                <a:hlinkClick r:id="rId3"/>
              </a:rPr>
              <a:t>ShareTechnote</a:t>
            </a:r>
            <a:endParaRPr lang="en-GB" dirty="0"/>
          </a:p>
        </p:txBody>
      </p:sp>
    </p:spTree>
    <p:extLst>
      <p:ext uri="{BB962C8B-B14F-4D97-AF65-F5344CB8AC3E}">
        <p14:creationId xmlns:p14="http://schemas.microsoft.com/office/powerpoint/2010/main" val="289129120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2821" y="713717"/>
            <a:ext cx="11590421" cy="628377"/>
          </a:xfrm>
          <a:prstGeom prst="rect">
            <a:avLst/>
          </a:prstGeom>
        </p:spPr>
        <p:txBody>
          <a:bodyPr vert="horz" wrap="square" lIns="0" tIns="12700" rIns="0" bIns="0" rtlCol="0" anchor="ctr">
            <a:spAutoFit/>
          </a:bodyPr>
          <a:lstStyle/>
          <a:p>
            <a:pPr marL="12700">
              <a:lnSpc>
                <a:spcPct val="100000"/>
              </a:lnSpc>
              <a:spcBef>
                <a:spcPts val="100"/>
              </a:spcBef>
            </a:pPr>
            <a:r>
              <a:rPr lang="en-GB" sz="4000" dirty="0">
                <a:cs typeface="Candara"/>
              </a:rPr>
              <a:t>Diffie-Hellman in Action</a:t>
            </a:r>
            <a:endParaRPr sz="4000" dirty="0">
              <a:cs typeface="Candara"/>
            </a:endParaRPr>
          </a:p>
        </p:txBody>
      </p:sp>
      <p:sp>
        <p:nvSpPr>
          <p:cNvPr id="4" name="object 4"/>
          <p:cNvSpPr txBox="1"/>
          <p:nvPr/>
        </p:nvSpPr>
        <p:spPr>
          <a:xfrm>
            <a:off x="2253487" y="2248407"/>
            <a:ext cx="1722120" cy="636270"/>
          </a:xfrm>
          <a:prstGeom prst="rect">
            <a:avLst/>
          </a:prstGeom>
        </p:spPr>
        <p:txBody>
          <a:bodyPr vert="horz" wrap="square" lIns="0" tIns="13335" rIns="0" bIns="0" rtlCol="0">
            <a:spAutoFit/>
          </a:bodyPr>
          <a:lstStyle/>
          <a:p>
            <a:pPr marL="12700">
              <a:spcBef>
                <a:spcPts val="105"/>
              </a:spcBef>
            </a:pPr>
            <a:r>
              <a:rPr sz="2000" b="1" dirty="0">
                <a:latin typeface="Candara"/>
                <a:cs typeface="Candara"/>
              </a:rPr>
              <a:t>Private </a:t>
            </a:r>
            <a:r>
              <a:rPr sz="2000" b="1" spc="-10" dirty="0">
                <a:latin typeface="Candara"/>
                <a:cs typeface="Candara"/>
              </a:rPr>
              <a:t>Value,</a:t>
            </a:r>
            <a:r>
              <a:rPr sz="2000" b="1" spc="-90" dirty="0">
                <a:latin typeface="Candara"/>
                <a:cs typeface="Candara"/>
              </a:rPr>
              <a:t> </a:t>
            </a:r>
            <a:r>
              <a:rPr sz="2000" b="1" dirty="0">
                <a:solidFill>
                  <a:srgbClr val="D00D2F"/>
                </a:solidFill>
                <a:latin typeface="Candara"/>
                <a:cs typeface="Candara"/>
              </a:rPr>
              <a:t>X</a:t>
            </a:r>
            <a:endParaRPr sz="2000" dirty="0">
              <a:latin typeface="Candara"/>
              <a:cs typeface="Candara"/>
            </a:endParaRPr>
          </a:p>
          <a:p>
            <a:pPr marL="12700"/>
            <a:r>
              <a:rPr sz="2000" b="1" dirty="0">
                <a:latin typeface="Candara"/>
                <a:cs typeface="Candara"/>
              </a:rPr>
              <a:t>Public </a:t>
            </a:r>
            <a:r>
              <a:rPr sz="2000" b="1" spc="-10" dirty="0">
                <a:latin typeface="Candara"/>
                <a:cs typeface="Candara"/>
              </a:rPr>
              <a:t>Value,</a:t>
            </a:r>
            <a:r>
              <a:rPr sz="2000" b="1" spc="-80" dirty="0">
                <a:latin typeface="Candara"/>
                <a:cs typeface="Candara"/>
              </a:rPr>
              <a:t> </a:t>
            </a:r>
            <a:r>
              <a:rPr sz="2000" b="1" dirty="0">
                <a:solidFill>
                  <a:srgbClr val="00AF50"/>
                </a:solidFill>
                <a:latin typeface="Candara"/>
                <a:cs typeface="Candara"/>
              </a:rPr>
              <a:t>Y</a:t>
            </a:r>
            <a:endParaRPr sz="2000" dirty="0">
              <a:latin typeface="Candara"/>
              <a:cs typeface="Candara"/>
            </a:endParaRPr>
          </a:p>
        </p:txBody>
      </p:sp>
      <p:sp>
        <p:nvSpPr>
          <p:cNvPr id="5" name="object 5"/>
          <p:cNvSpPr txBox="1"/>
          <p:nvPr/>
        </p:nvSpPr>
        <p:spPr>
          <a:xfrm>
            <a:off x="7416484" y="2023259"/>
            <a:ext cx="1722755" cy="635635"/>
          </a:xfrm>
          <a:prstGeom prst="rect">
            <a:avLst/>
          </a:prstGeom>
        </p:spPr>
        <p:txBody>
          <a:bodyPr vert="horz" wrap="square" lIns="0" tIns="13335" rIns="0" bIns="0" rtlCol="0">
            <a:spAutoFit/>
          </a:bodyPr>
          <a:lstStyle/>
          <a:p>
            <a:pPr marL="12700" marR="5080">
              <a:spcBef>
                <a:spcPts val="105"/>
              </a:spcBef>
            </a:pPr>
            <a:r>
              <a:rPr sz="2000" b="1" dirty="0">
                <a:latin typeface="Candara"/>
                <a:cs typeface="Candara"/>
              </a:rPr>
              <a:t>Private </a:t>
            </a:r>
            <a:r>
              <a:rPr sz="2000" b="1" spc="-10" dirty="0">
                <a:latin typeface="Candara"/>
                <a:cs typeface="Candara"/>
              </a:rPr>
              <a:t>Value,</a:t>
            </a:r>
            <a:r>
              <a:rPr sz="2000" b="1" spc="-105" dirty="0">
                <a:latin typeface="Candara"/>
                <a:cs typeface="Candara"/>
              </a:rPr>
              <a:t> </a:t>
            </a:r>
            <a:r>
              <a:rPr sz="2000" b="1" dirty="0">
                <a:solidFill>
                  <a:srgbClr val="D00D2F"/>
                </a:solidFill>
                <a:latin typeface="Candara"/>
                <a:cs typeface="Candara"/>
              </a:rPr>
              <a:t>X  </a:t>
            </a:r>
            <a:r>
              <a:rPr sz="2000" b="1" dirty="0">
                <a:latin typeface="Candara"/>
                <a:cs typeface="Candara"/>
              </a:rPr>
              <a:t>Public </a:t>
            </a:r>
            <a:r>
              <a:rPr sz="2000" b="1" spc="-10" dirty="0">
                <a:latin typeface="Candara"/>
                <a:cs typeface="Candara"/>
              </a:rPr>
              <a:t>Value,</a:t>
            </a:r>
            <a:r>
              <a:rPr sz="2000" b="1" spc="-75" dirty="0">
                <a:latin typeface="Candara"/>
                <a:cs typeface="Candara"/>
              </a:rPr>
              <a:t> </a:t>
            </a:r>
            <a:r>
              <a:rPr sz="2000" b="1" dirty="0">
                <a:solidFill>
                  <a:srgbClr val="00AF50"/>
                </a:solidFill>
                <a:latin typeface="Candara"/>
                <a:cs typeface="Candara"/>
              </a:rPr>
              <a:t>Y</a:t>
            </a:r>
            <a:endParaRPr sz="2000">
              <a:latin typeface="Candara"/>
              <a:cs typeface="Candara"/>
            </a:endParaRPr>
          </a:p>
        </p:txBody>
      </p:sp>
      <p:sp>
        <p:nvSpPr>
          <p:cNvPr id="6" name="object 6"/>
          <p:cNvSpPr txBox="1"/>
          <p:nvPr/>
        </p:nvSpPr>
        <p:spPr>
          <a:xfrm>
            <a:off x="9327921" y="1779736"/>
            <a:ext cx="572135" cy="1122680"/>
          </a:xfrm>
          <a:prstGeom prst="rect">
            <a:avLst/>
          </a:prstGeom>
        </p:spPr>
        <p:txBody>
          <a:bodyPr vert="horz" wrap="square" lIns="0" tIns="12700" rIns="0" bIns="0" rtlCol="0">
            <a:spAutoFit/>
          </a:bodyPr>
          <a:lstStyle/>
          <a:p>
            <a:pPr marL="12700">
              <a:spcBef>
                <a:spcPts val="100"/>
              </a:spcBef>
            </a:pPr>
            <a:r>
              <a:rPr sz="7200" b="1" dirty="0">
                <a:solidFill>
                  <a:srgbClr val="6F2F9F"/>
                </a:solidFill>
                <a:latin typeface="Candara"/>
                <a:cs typeface="Candara"/>
              </a:rPr>
              <a:t>B</a:t>
            </a:r>
            <a:endParaRPr sz="7200" dirty="0">
              <a:latin typeface="Candara"/>
              <a:cs typeface="Candara"/>
            </a:endParaRPr>
          </a:p>
        </p:txBody>
      </p:sp>
      <p:sp>
        <p:nvSpPr>
          <p:cNvPr id="9" name="object 9"/>
          <p:cNvSpPr/>
          <p:nvPr/>
        </p:nvSpPr>
        <p:spPr>
          <a:xfrm>
            <a:off x="2253487" y="4052950"/>
            <a:ext cx="1848485" cy="816610"/>
          </a:xfrm>
          <a:custGeom>
            <a:avLst/>
            <a:gdLst/>
            <a:ahLst/>
            <a:cxnLst/>
            <a:rect l="l" t="t" r="r" b="b"/>
            <a:pathLst>
              <a:path w="1848485" h="816610">
                <a:moveTo>
                  <a:pt x="92964" y="0"/>
                </a:moveTo>
                <a:lnTo>
                  <a:pt x="89281" y="508"/>
                </a:lnTo>
                <a:lnTo>
                  <a:pt x="87757" y="762"/>
                </a:lnTo>
                <a:lnTo>
                  <a:pt x="86360" y="1143"/>
                </a:lnTo>
                <a:lnTo>
                  <a:pt x="84962" y="1778"/>
                </a:lnTo>
                <a:lnTo>
                  <a:pt x="81280" y="3301"/>
                </a:lnTo>
                <a:lnTo>
                  <a:pt x="79883" y="3810"/>
                </a:lnTo>
                <a:lnTo>
                  <a:pt x="78486" y="4572"/>
                </a:lnTo>
                <a:lnTo>
                  <a:pt x="77343" y="5461"/>
                </a:lnTo>
                <a:lnTo>
                  <a:pt x="73660" y="8128"/>
                </a:lnTo>
                <a:lnTo>
                  <a:pt x="72898" y="8636"/>
                </a:lnTo>
                <a:lnTo>
                  <a:pt x="72136" y="9271"/>
                </a:lnTo>
                <a:lnTo>
                  <a:pt x="71501" y="9906"/>
                </a:lnTo>
                <a:lnTo>
                  <a:pt x="67691" y="13588"/>
                </a:lnTo>
                <a:lnTo>
                  <a:pt x="45720" y="51181"/>
                </a:lnTo>
                <a:lnTo>
                  <a:pt x="31750" y="92963"/>
                </a:lnTo>
                <a:lnTo>
                  <a:pt x="22479" y="130556"/>
                </a:lnTo>
                <a:lnTo>
                  <a:pt x="12192" y="187706"/>
                </a:lnTo>
                <a:lnTo>
                  <a:pt x="4191" y="251460"/>
                </a:lnTo>
                <a:lnTo>
                  <a:pt x="0" y="303657"/>
                </a:lnTo>
                <a:lnTo>
                  <a:pt x="38100" y="305943"/>
                </a:lnTo>
                <a:lnTo>
                  <a:pt x="39116" y="288290"/>
                </a:lnTo>
                <a:lnTo>
                  <a:pt x="42037" y="255778"/>
                </a:lnTo>
                <a:lnTo>
                  <a:pt x="49657" y="194056"/>
                </a:lnTo>
                <a:lnTo>
                  <a:pt x="59690" y="138937"/>
                </a:lnTo>
                <a:lnTo>
                  <a:pt x="71374" y="92963"/>
                </a:lnTo>
                <a:lnTo>
                  <a:pt x="86614" y="52959"/>
                </a:lnTo>
                <a:lnTo>
                  <a:pt x="96202" y="38988"/>
                </a:lnTo>
                <a:lnTo>
                  <a:pt x="95885" y="38988"/>
                </a:lnTo>
                <a:lnTo>
                  <a:pt x="96501" y="38481"/>
                </a:lnTo>
                <a:lnTo>
                  <a:pt x="95631" y="38481"/>
                </a:lnTo>
                <a:lnTo>
                  <a:pt x="96094" y="38226"/>
                </a:lnTo>
                <a:lnTo>
                  <a:pt x="95123" y="38226"/>
                </a:lnTo>
                <a:lnTo>
                  <a:pt x="97252" y="37592"/>
                </a:lnTo>
                <a:lnTo>
                  <a:pt x="98683" y="36806"/>
                </a:lnTo>
                <a:lnTo>
                  <a:pt x="92964" y="0"/>
                </a:lnTo>
                <a:close/>
              </a:path>
              <a:path w="1848485" h="816610">
                <a:moveTo>
                  <a:pt x="97397" y="37834"/>
                </a:moveTo>
                <a:lnTo>
                  <a:pt x="97257" y="37859"/>
                </a:lnTo>
                <a:lnTo>
                  <a:pt x="95885" y="38988"/>
                </a:lnTo>
                <a:lnTo>
                  <a:pt x="97155" y="38069"/>
                </a:lnTo>
                <a:lnTo>
                  <a:pt x="97397" y="37834"/>
                </a:lnTo>
                <a:close/>
              </a:path>
              <a:path w="1848485" h="816610">
                <a:moveTo>
                  <a:pt x="97155" y="38069"/>
                </a:moveTo>
                <a:lnTo>
                  <a:pt x="95885" y="38988"/>
                </a:lnTo>
                <a:lnTo>
                  <a:pt x="96202" y="38988"/>
                </a:lnTo>
                <a:lnTo>
                  <a:pt x="97155" y="38069"/>
                </a:lnTo>
                <a:close/>
              </a:path>
              <a:path w="1848485" h="816610">
                <a:moveTo>
                  <a:pt x="97131" y="37880"/>
                </a:moveTo>
                <a:lnTo>
                  <a:pt x="96539" y="37982"/>
                </a:lnTo>
                <a:lnTo>
                  <a:pt x="95631" y="38481"/>
                </a:lnTo>
                <a:lnTo>
                  <a:pt x="97131" y="37880"/>
                </a:lnTo>
                <a:close/>
              </a:path>
              <a:path w="1848485" h="816610">
                <a:moveTo>
                  <a:pt x="97257" y="37859"/>
                </a:moveTo>
                <a:lnTo>
                  <a:pt x="95631" y="38481"/>
                </a:lnTo>
                <a:lnTo>
                  <a:pt x="96501" y="38481"/>
                </a:lnTo>
                <a:lnTo>
                  <a:pt x="97257" y="37859"/>
                </a:lnTo>
                <a:close/>
              </a:path>
              <a:path w="1848485" h="816610">
                <a:moveTo>
                  <a:pt x="97217" y="37610"/>
                </a:moveTo>
                <a:lnTo>
                  <a:pt x="95123" y="38226"/>
                </a:lnTo>
                <a:lnTo>
                  <a:pt x="96539" y="37982"/>
                </a:lnTo>
                <a:lnTo>
                  <a:pt x="97217" y="37610"/>
                </a:lnTo>
                <a:close/>
              </a:path>
              <a:path w="1848485" h="816610">
                <a:moveTo>
                  <a:pt x="96539" y="37982"/>
                </a:moveTo>
                <a:lnTo>
                  <a:pt x="95123" y="38226"/>
                </a:lnTo>
                <a:lnTo>
                  <a:pt x="96094" y="38226"/>
                </a:lnTo>
                <a:lnTo>
                  <a:pt x="96539" y="37982"/>
                </a:lnTo>
                <a:close/>
              </a:path>
              <a:path w="1848485" h="816610">
                <a:moveTo>
                  <a:pt x="97504" y="37816"/>
                </a:moveTo>
                <a:lnTo>
                  <a:pt x="97155" y="38069"/>
                </a:lnTo>
                <a:lnTo>
                  <a:pt x="97504" y="37816"/>
                </a:lnTo>
                <a:close/>
              </a:path>
              <a:path w="1848485" h="816610">
                <a:moveTo>
                  <a:pt x="97747" y="37455"/>
                </a:moveTo>
                <a:lnTo>
                  <a:pt x="97188" y="37627"/>
                </a:lnTo>
                <a:lnTo>
                  <a:pt x="96539" y="37982"/>
                </a:lnTo>
                <a:lnTo>
                  <a:pt x="97131" y="37880"/>
                </a:lnTo>
                <a:lnTo>
                  <a:pt x="97324" y="37803"/>
                </a:lnTo>
                <a:lnTo>
                  <a:pt x="97747" y="37455"/>
                </a:lnTo>
                <a:close/>
              </a:path>
              <a:path w="1848485" h="816610">
                <a:moveTo>
                  <a:pt x="97324" y="37803"/>
                </a:moveTo>
                <a:lnTo>
                  <a:pt x="97131" y="37880"/>
                </a:lnTo>
                <a:lnTo>
                  <a:pt x="97324" y="37803"/>
                </a:lnTo>
                <a:close/>
              </a:path>
              <a:path w="1848485" h="816610">
                <a:moveTo>
                  <a:pt x="97505" y="37731"/>
                </a:moveTo>
                <a:lnTo>
                  <a:pt x="97324" y="37803"/>
                </a:lnTo>
                <a:lnTo>
                  <a:pt x="97505" y="37731"/>
                </a:lnTo>
                <a:close/>
              </a:path>
              <a:path w="1848485" h="816610">
                <a:moveTo>
                  <a:pt x="97765" y="37627"/>
                </a:moveTo>
                <a:lnTo>
                  <a:pt x="97505" y="37731"/>
                </a:lnTo>
                <a:lnTo>
                  <a:pt x="97765" y="37627"/>
                </a:lnTo>
                <a:close/>
              </a:path>
              <a:path w="1848485" h="816610">
                <a:moveTo>
                  <a:pt x="98750" y="37233"/>
                </a:moveTo>
                <a:lnTo>
                  <a:pt x="97765" y="37627"/>
                </a:lnTo>
                <a:lnTo>
                  <a:pt x="97504" y="37816"/>
                </a:lnTo>
                <a:lnTo>
                  <a:pt x="98696" y="37610"/>
                </a:lnTo>
                <a:lnTo>
                  <a:pt x="98750" y="37233"/>
                </a:lnTo>
                <a:close/>
              </a:path>
              <a:path w="1848485" h="816610">
                <a:moveTo>
                  <a:pt x="97810" y="37436"/>
                </a:moveTo>
                <a:lnTo>
                  <a:pt x="97324" y="37803"/>
                </a:lnTo>
                <a:lnTo>
                  <a:pt x="97505" y="37731"/>
                </a:lnTo>
                <a:lnTo>
                  <a:pt x="97810" y="37436"/>
                </a:lnTo>
                <a:close/>
              </a:path>
              <a:path w="1848485" h="816610">
                <a:moveTo>
                  <a:pt x="98178" y="37328"/>
                </a:moveTo>
                <a:lnTo>
                  <a:pt x="97791" y="37455"/>
                </a:lnTo>
                <a:lnTo>
                  <a:pt x="97505" y="37731"/>
                </a:lnTo>
                <a:lnTo>
                  <a:pt x="97814" y="37592"/>
                </a:lnTo>
                <a:lnTo>
                  <a:pt x="98178" y="37328"/>
                </a:lnTo>
                <a:close/>
              </a:path>
              <a:path w="1848485" h="816610">
                <a:moveTo>
                  <a:pt x="98739" y="37163"/>
                </a:moveTo>
                <a:lnTo>
                  <a:pt x="98178" y="37328"/>
                </a:lnTo>
                <a:lnTo>
                  <a:pt x="97765" y="37627"/>
                </a:lnTo>
                <a:lnTo>
                  <a:pt x="98750" y="37233"/>
                </a:lnTo>
                <a:close/>
              </a:path>
              <a:path w="1848485" h="816610">
                <a:moveTo>
                  <a:pt x="98683" y="36806"/>
                </a:moveTo>
                <a:lnTo>
                  <a:pt x="97217" y="37610"/>
                </a:lnTo>
                <a:lnTo>
                  <a:pt x="97770" y="37436"/>
                </a:lnTo>
                <a:lnTo>
                  <a:pt x="98043" y="37211"/>
                </a:lnTo>
                <a:lnTo>
                  <a:pt x="98340" y="37211"/>
                </a:lnTo>
                <a:lnTo>
                  <a:pt x="98691" y="36957"/>
                </a:lnTo>
                <a:lnTo>
                  <a:pt x="98683" y="36806"/>
                </a:lnTo>
                <a:close/>
              </a:path>
              <a:path w="1848485" h="816610">
                <a:moveTo>
                  <a:pt x="98043" y="37211"/>
                </a:moveTo>
                <a:lnTo>
                  <a:pt x="97747" y="37455"/>
                </a:lnTo>
                <a:lnTo>
                  <a:pt x="98043" y="37211"/>
                </a:lnTo>
                <a:close/>
              </a:path>
              <a:path w="1848485" h="816610">
                <a:moveTo>
                  <a:pt x="98340" y="37211"/>
                </a:moveTo>
                <a:lnTo>
                  <a:pt x="98043" y="37211"/>
                </a:lnTo>
                <a:lnTo>
                  <a:pt x="97810" y="37436"/>
                </a:lnTo>
                <a:lnTo>
                  <a:pt x="98178" y="37328"/>
                </a:lnTo>
                <a:lnTo>
                  <a:pt x="98340" y="37211"/>
                </a:lnTo>
                <a:close/>
              </a:path>
              <a:path w="1848485" h="816610">
                <a:moveTo>
                  <a:pt x="98705" y="36946"/>
                </a:moveTo>
                <a:lnTo>
                  <a:pt x="98178" y="37328"/>
                </a:lnTo>
                <a:lnTo>
                  <a:pt x="98739" y="37163"/>
                </a:lnTo>
                <a:lnTo>
                  <a:pt x="98705" y="36946"/>
                </a:lnTo>
                <a:close/>
              </a:path>
              <a:path w="1848485" h="816610">
                <a:moveTo>
                  <a:pt x="99441" y="36957"/>
                </a:moveTo>
                <a:lnTo>
                  <a:pt x="98739" y="37163"/>
                </a:lnTo>
                <a:lnTo>
                  <a:pt x="99441" y="36957"/>
                </a:lnTo>
                <a:close/>
              </a:path>
              <a:path w="1848485" h="816610">
                <a:moveTo>
                  <a:pt x="99568" y="36322"/>
                </a:moveTo>
                <a:lnTo>
                  <a:pt x="98683" y="36806"/>
                </a:lnTo>
                <a:lnTo>
                  <a:pt x="98705" y="36946"/>
                </a:lnTo>
                <a:lnTo>
                  <a:pt x="99568" y="36322"/>
                </a:lnTo>
                <a:close/>
              </a:path>
              <a:path w="1848485" h="816610">
                <a:moveTo>
                  <a:pt x="41148" y="409956"/>
                </a:moveTo>
                <a:lnTo>
                  <a:pt x="6350" y="425577"/>
                </a:lnTo>
                <a:lnTo>
                  <a:pt x="9398" y="432308"/>
                </a:lnTo>
                <a:lnTo>
                  <a:pt x="9906" y="433705"/>
                </a:lnTo>
                <a:lnTo>
                  <a:pt x="10668" y="434848"/>
                </a:lnTo>
                <a:lnTo>
                  <a:pt x="11557" y="435991"/>
                </a:lnTo>
                <a:lnTo>
                  <a:pt x="24511" y="453263"/>
                </a:lnTo>
                <a:lnTo>
                  <a:pt x="25018" y="454025"/>
                </a:lnTo>
                <a:lnTo>
                  <a:pt x="25781" y="454787"/>
                </a:lnTo>
                <a:lnTo>
                  <a:pt x="26416" y="455549"/>
                </a:lnTo>
                <a:lnTo>
                  <a:pt x="68326" y="491109"/>
                </a:lnTo>
                <a:lnTo>
                  <a:pt x="129286" y="526288"/>
                </a:lnTo>
                <a:lnTo>
                  <a:pt x="165735" y="543306"/>
                </a:lnTo>
                <a:lnTo>
                  <a:pt x="205994" y="559816"/>
                </a:lnTo>
                <a:lnTo>
                  <a:pt x="250190" y="575945"/>
                </a:lnTo>
                <a:lnTo>
                  <a:pt x="276860" y="584708"/>
                </a:lnTo>
                <a:lnTo>
                  <a:pt x="288798" y="548513"/>
                </a:lnTo>
                <a:lnTo>
                  <a:pt x="263144" y="540131"/>
                </a:lnTo>
                <a:lnTo>
                  <a:pt x="220472" y="524510"/>
                </a:lnTo>
                <a:lnTo>
                  <a:pt x="181737" y="508762"/>
                </a:lnTo>
                <a:lnTo>
                  <a:pt x="147066" y="492760"/>
                </a:lnTo>
                <a:lnTo>
                  <a:pt x="91440" y="460756"/>
                </a:lnTo>
                <a:lnTo>
                  <a:pt x="55312" y="430403"/>
                </a:lnTo>
                <a:lnTo>
                  <a:pt x="54864" y="430403"/>
                </a:lnTo>
                <a:lnTo>
                  <a:pt x="52959" y="428117"/>
                </a:lnTo>
                <a:lnTo>
                  <a:pt x="53149" y="428117"/>
                </a:lnTo>
                <a:lnTo>
                  <a:pt x="44672" y="416814"/>
                </a:lnTo>
                <a:lnTo>
                  <a:pt x="44068" y="416814"/>
                </a:lnTo>
                <a:lnTo>
                  <a:pt x="41910" y="413131"/>
                </a:lnTo>
                <a:lnTo>
                  <a:pt x="42500" y="413131"/>
                </a:lnTo>
                <a:lnTo>
                  <a:pt x="41148" y="409956"/>
                </a:lnTo>
                <a:close/>
              </a:path>
              <a:path w="1848485" h="816610">
                <a:moveTo>
                  <a:pt x="52959" y="428117"/>
                </a:moveTo>
                <a:lnTo>
                  <a:pt x="54864" y="430403"/>
                </a:lnTo>
                <a:lnTo>
                  <a:pt x="53660" y="428798"/>
                </a:lnTo>
                <a:lnTo>
                  <a:pt x="52959" y="428117"/>
                </a:lnTo>
                <a:close/>
              </a:path>
              <a:path w="1848485" h="816610">
                <a:moveTo>
                  <a:pt x="53660" y="428798"/>
                </a:moveTo>
                <a:lnTo>
                  <a:pt x="54864" y="430403"/>
                </a:lnTo>
                <a:lnTo>
                  <a:pt x="55312" y="430403"/>
                </a:lnTo>
                <a:lnTo>
                  <a:pt x="53660" y="428798"/>
                </a:lnTo>
                <a:close/>
              </a:path>
              <a:path w="1848485" h="816610">
                <a:moveTo>
                  <a:pt x="53149" y="428117"/>
                </a:moveTo>
                <a:lnTo>
                  <a:pt x="52959" y="428117"/>
                </a:lnTo>
                <a:lnTo>
                  <a:pt x="53660" y="428798"/>
                </a:lnTo>
                <a:lnTo>
                  <a:pt x="53149" y="428117"/>
                </a:lnTo>
                <a:close/>
              </a:path>
              <a:path w="1848485" h="816610">
                <a:moveTo>
                  <a:pt x="41910" y="413131"/>
                </a:moveTo>
                <a:lnTo>
                  <a:pt x="44068" y="416814"/>
                </a:lnTo>
                <a:lnTo>
                  <a:pt x="43276" y="414952"/>
                </a:lnTo>
                <a:lnTo>
                  <a:pt x="41910" y="413131"/>
                </a:lnTo>
                <a:close/>
              </a:path>
              <a:path w="1848485" h="816610">
                <a:moveTo>
                  <a:pt x="43276" y="414952"/>
                </a:moveTo>
                <a:lnTo>
                  <a:pt x="44068" y="416814"/>
                </a:lnTo>
                <a:lnTo>
                  <a:pt x="44672" y="416814"/>
                </a:lnTo>
                <a:lnTo>
                  <a:pt x="43276" y="414952"/>
                </a:lnTo>
                <a:close/>
              </a:path>
              <a:path w="1848485" h="816610">
                <a:moveTo>
                  <a:pt x="42500" y="413131"/>
                </a:moveTo>
                <a:lnTo>
                  <a:pt x="41910" y="413131"/>
                </a:lnTo>
                <a:lnTo>
                  <a:pt x="43276" y="414952"/>
                </a:lnTo>
                <a:lnTo>
                  <a:pt x="42500" y="413131"/>
                </a:lnTo>
                <a:close/>
              </a:path>
              <a:path w="1848485" h="816610">
                <a:moveTo>
                  <a:pt x="397510" y="580644"/>
                </a:moveTo>
                <a:lnTo>
                  <a:pt x="387350" y="617474"/>
                </a:lnTo>
                <a:lnTo>
                  <a:pt x="460883" y="636270"/>
                </a:lnTo>
                <a:lnTo>
                  <a:pt x="521462" y="650113"/>
                </a:lnTo>
                <a:lnTo>
                  <a:pt x="584835" y="663448"/>
                </a:lnTo>
                <a:lnTo>
                  <a:pt x="650875" y="676275"/>
                </a:lnTo>
                <a:lnTo>
                  <a:pt x="686816" y="682752"/>
                </a:lnTo>
                <a:lnTo>
                  <a:pt x="693420" y="645287"/>
                </a:lnTo>
                <a:lnTo>
                  <a:pt x="658114" y="638937"/>
                </a:lnTo>
                <a:lnTo>
                  <a:pt x="592709" y="626237"/>
                </a:lnTo>
                <a:lnTo>
                  <a:pt x="529971" y="613029"/>
                </a:lnTo>
                <a:lnTo>
                  <a:pt x="470154" y="599186"/>
                </a:lnTo>
                <a:lnTo>
                  <a:pt x="413385" y="585089"/>
                </a:lnTo>
                <a:lnTo>
                  <a:pt x="397510" y="580644"/>
                </a:lnTo>
                <a:close/>
              </a:path>
              <a:path w="1848485" h="816610">
                <a:moveTo>
                  <a:pt x="805688" y="663956"/>
                </a:moveTo>
                <a:lnTo>
                  <a:pt x="799973" y="701675"/>
                </a:lnTo>
                <a:lnTo>
                  <a:pt x="863346" y="711200"/>
                </a:lnTo>
                <a:lnTo>
                  <a:pt x="938403" y="721487"/>
                </a:lnTo>
                <a:lnTo>
                  <a:pt x="1015238" y="731012"/>
                </a:lnTo>
                <a:lnTo>
                  <a:pt x="1103249" y="740791"/>
                </a:lnTo>
                <a:lnTo>
                  <a:pt x="1107059" y="702818"/>
                </a:lnTo>
                <a:lnTo>
                  <a:pt x="1098042" y="701929"/>
                </a:lnTo>
                <a:lnTo>
                  <a:pt x="1019937" y="693166"/>
                </a:lnTo>
                <a:lnTo>
                  <a:pt x="943483" y="683768"/>
                </a:lnTo>
                <a:lnTo>
                  <a:pt x="869061" y="673481"/>
                </a:lnTo>
                <a:lnTo>
                  <a:pt x="805688" y="663956"/>
                </a:lnTo>
                <a:close/>
              </a:path>
              <a:path w="1848485" h="816610">
                <a:moveTo>
                  <a:pt x="1220470" y="713486"/>
                </a:moveTo>
                <a:lnTo>
                  <a:pt x="1217295" y="751459"/>
                </a:lnTo>
                <a:lnTo>
                  <a:pt x="1337564" y="761365"/>
                </a:lnTo>
                <a:lnTo>
                  <a:pt x="1505585" y="771398"/>
                </a:lnTo>
                <a:lnTo>
                  <a:pt x="1522349" y="772033"/>
                </a:lnTo>
                <a:lnTo>
                  <a:pt x="1523746" y="733933"/>
                </a:lnTo>
                <a:lnTo>
                  <a:pt x="1507871" y="733425"/>
                </a:lnTo>
                <a:lnTo>
                  <a:pt x="1340739" y="723392"/>
                </a:lnTo>
                <a:lnTo>
                  <a:pt x="1220470" y="713486"/>
                </a:lnTo>
                <a:close/>
              </a:path>
              <a:path w="1848485" h="816610">
                <a:moveTo>
                  <a:pt x="1734947" y="702310"/>
                </a:moveTo>
                <a:lnTo>
                  <a:pt x="1734481" y="740314"/>
                </a:lnTo>
                <a:lnTo>
                  <a:pt x="1753489" y="740537"/>
                </a:lnTo>
                <a:lnTo>
                  <a:pt x="1752981" y="778637"/>
                </a:lnTo>
                <a:lnTo>
                  <a:pt x="1734013" y="778637"/>
                </a:lnTo>
                <a:lnTo>
                  <a:pt x="1733550" y="816483"/>
                </a:lnTo>
                <a:lnTo>
                  <a:pt x="1811569" y="778637"/>
                </a:lnTo>
                <a:lnTo>
                  <a:pt x="1752981" y="778637"/>
                </a:lnTo>
                <a:lnTo>
                  <a:pt x="1734015" y="778417"/>
                </a:lnTo>
                <a:lnTo>
                  <a:pt x="1812022" y="778417"/>
                </a:lnTo>
                <a:lnTo>
                  <a:pt x="1848485" y="760730"/>
                </a:lnTo>
                <a:lnTo>
                  <a:pt x="1734947" y="702310"/>
                </a:lnTo>
                <a:close/>
              </a:path>
              <a:path w="1848485" h="816610">
                <a:moveTo>
                  <a:pt x="1734481" y="740314"/>
                </a:moveTo>
                <a:lnTo>
                  <a:pt x="1734015" y="778417"/>
                </a:lnTo>
                <a:lnTo>
                  <a:pt x="1752981" y="778637"/>
                </a:lnTo>
                <a:lnTo>
                  <a:pt x="1753489" y="740537"/>
                </a:lnTo>
                <a:lnTo>
                  <a:pt x="1734481" y="740314"/>
                </a:lnTo>
                <a:close/>
              </a:path>
              <a:path w="1848485" h="816610">
                <a:moveTo>
                  <a:pt x="1637919" y="738251"/>
                </a:moveTo>
                <a:lnTo>
                  <a:pt x="1636522" y="776224"/>
                </a:lnTo>
                <a:lnTo>
                  <a:pt x="1676273" y="777748"/>
                </a:lnTo>
                <a:lnTo>
                  <a:pt x="1734015" y="778417"/>
                </a:lnTo>
                <a:lnTo>
                  <a:pt x="1734481" y="740314"/>
                </a:lnTo>
                <a:lnTo>
                  <a:pt x="1677670" y="739648"/>
                </a:lnTo>
                <a:lnTo>
                  <a:pt x="1637919" y="738251"/>
                </a:lnTo>
                <a:close/>
              </a:path>
            </a:pathLst>
          </a:custGeom>
          <a:solidFill>
            <a:srgbClr val="6F2F9F"/>
          </a:solidFill>
        </p:spPr>
        <p:txBody>
          <a:bodyPr wrap="square" lIns="0" tIns="0" rIns="0" bIns="0" rtlCol="0"/>
          <a:lstStyle/>
          <a:p>
            <a:endParaRPr/>
          </a:p>
        </p:txBody>
      </p:sp>
      <p:sp>
        <p:nvSpPr>
          <p:cNvPr id="10" name="object 10"/>
          <p:cNvSpPr/>
          <p:nvPr/>
        </p:nvSpPr>
        <p:spPr>
          <a:xfrm>
            <a:off x="8475912" y="3706336"/>
            <a:ext cx="1223645" cy="355600"/>
          </a:xfrm>
          <a:custGeom>
            <a:avLst/>
            <a:gdLst/>
            <a:ahLst/>
            <a:cxnLst/>
            <a:rect l="l" t="t" r="r" b="b"/>
            <a:pathLst>
              <a:path w="1223645" h="355600">
                <a:moveTo>
                  <a:pt x="1184043" y="147858"/>
                </a:moveTo>
                <a:lnTo>
                  <a:pt x="1146809" y="175514"/>
                </a:lnTo>
                <a:lnTo>
                  <a:pt x="1109471" y="188595"/>
                </a:lnTo>
                <a:lnTo>
                  <a:pt x="1099184" y="191389"/>
                </a:lnTo>
                <a:lnTo>
                  <a:pt x="1108455" y="228346"/>
                </a:lnTo>
                <a:lnTo>
                  <a:pt x="1150365" y="215265"/>
                </a:lnTo>
                <a:lnTo>
                  <a:pt x="1184909" y="198755"/>
                </a:lnTo>
                <a:lnTo>
                  <a:pt x="1214881" y="170815"/>
                </a:lnTo>
                <a:lnTo>
                  <a:pt x="1217929" y="165100"/>
                </a:lnTo>
                <a:lnTo>
                  <a:pt x="1218437" y="164338"/>
                </a:lnTo>
                <a:lnTo>
                  <a:pt x="1218946" y="163322"/>
                </a:lnTo>
                <a:lnTo>
                  <a:pt x="1219200" y="162433"/>
                </a:lnTo>
                <a:lnTo>
                  <a:pt x="1221739" y="155702"/>
                </a:lnTo>
                <a:lnTo>
                  <a:pt x="1221994" y="154559"/>
                </a:lnTo>
                <a:lnTo>
                  <a:pt x="1222248" y="153543"/>
                </a:lnTo>
                <a:lnTo>
                  <a:pt x="1222976" y="149352"/>
                </a:lnTo>
                <a:lnTo>
                  <a:pt x="1183512" y="149352"/>
                </a:lnTo>
                <a:lnTo>
                  <a:pt x="1184043" y="147858"/>
                </a:lnTo>
                <a:close/>
              </a:path>
              <a:path w="1223645" h="355600">
                <a:moveTo>
                  <a:pt x="1184667" y="146812"/>
                </a:moveTo>
                <a:lnTo>
                  <a:pt x="1184043" y="147858"/>
                </a:lnTo>
                <a:lnTo>
                  <a:pt x="1183512" y="149352"/>
                </a:lnTo>
                <a:lnTo>
                  <a:pt x="1184667" y="146812"/>
                </a:lnTo>
                <a:close/>
              </a:path>
              <a:path w="1223645" h="355600">
                <a:moveTo>
                  <a:pt x="1223406" y="146558"/>
                </a:moveTo>
                <a:lnTo>
                  <a:pt x="1184782" y="146558"/>
                </a:lnTo>
                <a:lnTo>
                  <a:pt x="1183512" y="149352"/>
                </a:lnTo>
                <a:lnTo>
                  <a:pt x="1222976" y="149352"/>
                </a:lnTo>
                <a:lnTo>
                  <a:pt x="1223263" y="147701"/>
                </a:lnTo>
                <a:lnTo>
                  <a:pt x="1223406" y="146558"/>
                </a:lnTo>
                <a:close/>
              </a:path>
              <a:path w="1223645" h="355600">
                <a:moveTo>
                  <a:pt x="1184949" y="145311"/>
                </a:moveTo>
                <a:lnTo>
                  <a:pt x="1184043" y="147858"/>
                </a:lnTo>
                <a:lnTo>
                  <a:pt x="1184638" y="146812"/>
                </a:lnTo>
                <a:lnTo>
                  <a:pt x="1184705" y="146558"/>
                </a:lnTo>
                <a:lnTo>
                  <a:pt x="1184949" y="145311"/>
                </a:lnTo>
                <a:close/>
              </a:path>
              <a:path w="1223645" h="355600">
                <a:moveTo>
                  <a:pt x="1184665" y="146765"/>
                </a:moveTo>
                <a:close/>
              </a:path>
              <a:path w="1223645" h="355600">
                <a:moveTo>
                  <a:pt x="1185438" y="144018"/>
                </a:moveTo>
                <a:lnTo>
                  <a:pt x="1184949" y="145311"/>
                </a:lnTo>
                <a:lnTo>
                  <a:pt x="1184665" y="146765"/>
                </a:lnTo>
                <a:lnTo>
                  <a:pt x="1185438" y="144018"/>
                </a:lnTo>
                <a:close/>
              </a:path>
              <a:path w="1223645" h="355600">
                <a:moveTo>
                  <a:pt x="1223539" y="143637"/>
                </a:moveTo>
                <a:lnTo>
                  <a:pt x="1185545" y="143637"/>
                </a:lnTo>
                <a:lnTo>
                  <a:pt x="1184672" y="146751"/>
                </a:lnTo>
                <a:lnTo>
                  <a:pt x="1184782" y="146558"/>
                </a:lnTo>
                <a:lnTo>
                  <a:pt x="1223406" y="146558"/>
                </a:lnTo>
                <a:lnTo>
                  <a:pt x="1223539" y="143637"/>
                </a:lnTo>
                <a:close/>
              </a:path>
              <a:path w="1223645" h="355600">
                <a:moveTo>
                  <a:pt x="1185444" y="142779"/>
                </a:moveTo>
                <a:lnTo>
                  <a:pt x="1184949" y="145311"/>
                </a:lnTo>
                <a:lnTo>
                  <a:pt x="1185409" y="144018"/>
                </a:lnTo>
                <a:lnTo>
                  <a:pt x="1185444" y="142779"/>
                </a:lnTo>
                <a:close/>
              </a:path>
              <a:path w="1223645" h="355600">
                <a:moveTo>
                  <a:pt x="1185545" y="143637"/>
                </a:moveTo>
                <a:lnTo>
                  <a:pt x="1185418" y="144018"/>
                </a:lnTo>
                <a:lnTo>
                  <a:pt x="1185545" y="143637"/>
                </a:lnTo>
                <a:close/>
              </a:path>
              <a:path w="1223645" h="355600">
                <a:moveTo>
                  <a:pt x="1185799" y="140970"/>
                </a:moveTo>
                <a:lnTo>
                  <a:pt x="1185444" y="142779"/>
                </a:lnTo>
                <a:lnTo>
                  <a:pt x="1185418" y="143992"/>
                </a:lnTo>
                <a:lnTo>
                  <a:pt x="1185799" y="140970"/>
                </a:lnTo>
                <a:close/>
              </a:path>
              <a:path w="1223645" h="355600">
                <a:moveTo>
                  <a:pt x="1223596" y="140970"/>
                </a:moveTo>
                <a:lnTo>
                  <a:pt x="1185799" y="140970"/>
                </a:lnTo>
                <a:lnTo>
                  <a:pt x="1185422" y="143981"/>
                </a:lnTo>
                <a:lnTo>
                  <a:pt x="1185545" y="143637"/>
                </a:lnTo>
                <a:lnTo>
                  <a:pt x="1223539" y="143637"/>
                </a:lnTo>
                <a:lnTo>
                  <a:pt x="1223596" y="140970"/>
                </a:lnTo>
                <a:close/>
              </a:path>
              <a:path w="1223645" h="355600">
                <a:moveTo>
                  <a:pt x="1185528" y="138912"/>
                </a:moveTo>
                <a:lnTo>
                  <a:pt x="1185444" y="142779"/>
                </a:lnTo>
                <a:lnTo>
                  <a:pt x="1185799" y="140970"/>
                </a:lnTo>
                <a:lnTo>
                  <a:pt x="1223596" y="140970"/>
                </a:lnTo>
                <a:lnTo>
                  <a:pt x="1185672" y="140843"/>
                </a:lnTo>
                <a:lnTo>
                  <a:pt x="1185528" y="138912"/>
                </a:lnTo>
                <a:close/>
              </a:path>
              <a:path w="1223645" h="355600">
                <a:moveTo>
                  <a:pt x="1185545" y="138176"/>
                </a:moveTo>
                <a:lnTo>
                  <a:pt x="1185528" y="138912"/>
                </a:lnTo>
                <a:lnTo>
                  <a:pt x="1185672" y="140843"/>
                </a:lnTo>
                <a:lnTo>
                  <a:pt x="1185545" y="138176"/>
                </a:lnTo>
                <a:close/>
              </a:path>
              <a:path w="1223645" h="355600">
                <a:moveTo>
                  <a:pt x="1223645" y="138176"/>
                </a:moveTo>
                <a:lnTo>
                  <a:pt x="1185545" y="138176"/>
                </a:lnTo>
                <a:lnTo>
                  <a:pt x="1185672" y="140843"/>
                </a:lnTo>
                <a:lnTo>
                  <a:pt x="1223599" y="140843"/>
                </a:lnTo>
                <a:lnTo>
                  <a:pt x="1223645" y="138176"/>
                </a:lnTo>
                <a:close/>
              </a:path>
              <a:path w="1223645" h="355600">
                <a:moveTo>
                  <a:pt x="1101089" y="0"/>
                </a:moveTo>
                <a:lnTo>
                  <a:pt x="1077976" y="30353"/>
                </a:lnTo>
                <a:lnTo>
                  <a:pt x="1095882" y="43815"/>
                </a:lnTo>
                <a:lnTo>
                  <a:pt x="1113027" y="57150"/>
                </a:lnTo>
                <a:lnTo>
                  <a:pt x="1144396" y="83312"/>
                </a:lnTo>
                <a:lnTo>
                  <a:pt x="1173352" y="113411"/>
                </a:lnTo>
                <a:lnTo>
                  <a:pt x="1185528" y="138912"/>
                </a:lnTo>
                <a:lnTo>
                  <a:pt x="1185545" y="138176"/>
                </a:lnTo>
                <a:lnTo>
                  <a:pt x="1223645" y="138176"/>
                </a:lnTo>
                <a:lnTo>
                  <a:pt x="1223645" y="136906"/>
                </a:lnTo>
                <a:lnTo>
                  <a:pt x="1208151" y="96647"/>
                </a:lnTo>
                <a:lnTo>
                  <a:pt x="1169288" y="54483"/>
                </a:lnTo>
                <a:lnTo>
                  <a:pt x="1136395" y="27051"/>
                </a:lnTo>
                <a:lnTo>
                  <a:pt x="1101089" y="0"/>
                </a:lnTo>
                <a:close/>
              </a:path>
              <a:path w="1223645" h="355600">
                <a:moveTo>
                  <a:pt x="988694" y="210693"/>
                </a:moveTo>
                <a:lnTo>
                  <a:pt x="943482" y="216408"/>
                </a:lnTo>
                <a:lnTo>
                  <a:pt x="877696" y="223647"/>
                </a:lnTo>
                <a:lnTo>
                  <a:pt x="806576" y="230378"/>
                </a:lnTo>
                <a:lnTo>
                  <a:pt x="686562" y="240284"/>
                </a:lnTo>
                <a:lnTo>
                  <a:pt x="689482" y="278257"/>
                </a:lnTo>
                <a:lnTo>
                  <a:pt x="810132" y="268351"/>
                </a:lnTo>
                <a:lnTo>
                  <a:pt x="915669" y="257937"/>
                </a:lnTo>
                <a:lnTo>
                  <a:pt x="978915" y="250444"/>
                </a:lnTo>
                <a:lnTo>
                  <a:pt x="993901" y="248412"/>
                </a:lnTo>
                <a:lnTo>
                  <a:pt x="988694" y="210693"/>
                </a:lnTo>
                <a:close/>
              </a:path>
              <a:path w="1223645" h="355600">
                <a:moveTo>
                  <a:pt x="572642" y="248666"/>
                </a:moveTo>
                <a:lnTo>
                  <a:pt x="268604" y="268605"/>
                </a:lnTo>
                <a:lnTo>
                  <a:pt x="271017" y="306578"/>
                </a:lnTo>
                <a:lnTo>
                  <a:pt x="575309" y="286766"/>
                </a:lnTo>
                <a:lnTo>
                  <a:pt x="572642" y="248666"/>
                </a:lnTo>
                <a:close/>
              </a:path>
              <a:path w="1223645" h="355600">
                <a:moveTo>
                  <a:pt x="109600" y="241427"/>
                </a:moveTo>
                <a:lnTo>
                  <a:pt x="0" y="307086"/>
                </a:lnTo>
                <a:lnTo>
                  <a:pt x="118363" y="355346"/>
                </a:lnTo>
                <a:lnTo>
                  <a:pt x="115550" y="318770"/>
                </a:lnTo>
                <a:lnTo>
                  <a:pt x="96392" y="318770"/>
                </a:lnTo>
                <a:lnTo>
                  <a:pt x="93471" y="280797"/>
                </a:lnTo>
                <a:lnTo>
                  <a:pt x="112517" y="279339"/>
                </a:lnTo>
                <a:lnTo>
                  <a:pt x="109600" y="241427"/>
                </a:lnTo>
                <a:close/>
              </a:path>
              <a:path w="1223645" h="355600">
                <a:moveTo>
                  <a:pt x="112517" y="279339"/>
                </a:moveTo>
                <a:lnTo>
                  <a:pt x="93471" y="280797"/>
                </a:lnTo>
                <a:lnTo>
                  <a:pt x="96392" y="318770"/>
                </a:lnTo>
                <a:lnTo>
                  <a:pt x="115439" y="317327"/>
                </a:lnTo>
                <a:lnTo>
                  <a:pt x="112517" y="279339"/>
                </a:lnTo>
                <a:close/>
              </a:path>
              <a:path w="1223645" h="355600">
                <a:moveTo>
                  <a:pt x="115439" y="317327"/>
                </a:moveTo>
                <a:lnTo>
                  <a:pt x="96392" y="318770"/>
                </a:lnTo>
                <a:lnTo>
                  <a:pt x="115550" y="318770"/>
                </a:lnTo>
                <a:lnTo>
                  <a:pt x="115439" y="317327"/>
                </a:lnTo>
                <a:close/>
              </a:path>
              <a:path w="1223645" h="355600">
                <a:moveTo>
                  <a:pt x="154431" y="276098"/>
                </a:moveTo>
                <a:lnTo>
                  <a:pt x="151764" y="276352"/>
                </a:lnTo>
                <a:lnTo>
                  <a:pt x="139953" y="277114"/>
                </a:lnTo>
                <a:lnTo>
                  <a:pt x="112517" y="279339"/>
                </a:lnTo>
                <a:lnTo>
                  <a:pt x="115439" y="317327"/>
                </a:lnTo>
                <a:lnTo>
                  <a:pt x="121538" y="316865"/>
                </a:lnTo>
                <a:lnTo>
                  <a:pt x="131825" y="315976"/>
                </a:lnTo>
                <a:lnTo>
                  <a:pt x="154304" y="314325"/>
                </a:lnTo>
                <a:lnTo>
                  <a:pt x="157099" y="314071"/>
                </a:lnTo>
                <a:lnTo>
                  <a:pt x="154431" y="276098"/>
                </a:lnTo>
                <a:close/>
              </a:path>
            </a:pathLst>
          </a:custGeom>
          <a:solidFill>
            <a:srgbClr val="6F2F9F"/>
          </a:solidFill>
        </p:spPr>
        <p:txBody>
          <a:bodyPr wrap="square" lIns="0" tIns="0" rIns="0" bIns="0" rtlCol="0"/>
          <a:lstStyle/>
          <a:p>
            <a:endParaRPr/>
          </a:p>
        </p:txBody>
      </p:sp>
      <p:sp>
        <p:nvSpPr>
          <p:cNvPr id="16" name="object 6">
            <a:extLst>
              <a:ext uri="{FF2B5EF4-FFF2-40B4-BE49-F238E27FC236}">
                <a16:creationId xmlns:a16="http://schemas.microsoft.com/office/drawing/2014/main" id="{A51A2734-DD9D-4BC5-A3DC-189BE50696FA}"/>
              </a:ext>
            </a:extLst>
          </p:cNvPr>
          <p:cNvSpPr txBox="1"/>
          <p:nvPr/>
        </p:nvSpPr>
        <p:spPr>
          <a:xfrm>
            <a:off x="1290573" y="2014694"/>
            <a:ext cx="572135" cy="1122680"/>
          </a:xfrm>
          <a:prstGeom prst="rect">
            <a:avLst/>
          </a:prstGeom>
        </p:spPr>
        <p:txBody>
          <a:bodyPr vert="horz" wrap="square" lIns="0" tIns="12700" rIns="0" bIns="0" rtlCol="0">
            <a:spAutoFit/>
          </a:bodyPr>
          <a:lstStyle/>
          <a:p>
            <a:pPr marL="12700">
              <a:spcBef>
                <a:spcPts val="100"/>
              </a:spcBef>
            </a:pPr>
            <a:r>
              <a:rPr lang="en-GB" sz="7200" b="1" dirty="0">
                <a:solidFill>
                  <a:srgbClr val="6F2F9F"/>
                </a:solidFill>
                <a:latin typeface="Candara"/>
                <a:cs typeface="Candara"/>
              </a:rPr>
              <a:t>A</a:t>
            </a:r>
            <a:endParaRPr sz="7200" dirty="0">
              <a:latin typeface="Candara"/>
              <a:cs typeface="Candara"/>
            </a:endParaRPr>
          </a:p>
        </p:txBody>
      </p:sp>
      <p:sp>
        <p:nvSpPr>
          <p:cNvPr id="19" name="object 14">
            <a:extLst>
              <a:ext uri="{FF2B5EF4-FFF2-40B4-BE49-F238E27FC236}">
                <a16:creationId xmlns:a16="http://schemas.microsoft.com/office/drawing/2014/main" id="{E9A5A326-09FC-4436-9028-CE97C1D44FAF}"/>
              </a:ext>
            </a:extLst>
          </p:cNvPr>
          <p:cNvSpPr txBox="1"/>
          <p:nvPr/>
        </p:nvSpPr>
        <p:spPr>
          <a:xfrm>
            <a:off x="5386640" y="6257576"/>
            <a:ext cx="1548130" cy="299720"/>
          </a:xfrm>
          <a:prstGeom prst="rect">
            <a:avLst/>
          </a:prstGeom>
        </p:spPr>
        <p:txBody>
          <a:bodyPr vert="horz" wrap="square" lIns="0" tIns="12700" rIns="0" bIns="0" rtlCol="0">
            <a:spAutoFit/>
          </a:bodyPr>
          <a:lstStyle/>
          <a:p>
            <a:pPr marL="12700">
              <a:spcBef>
                <a:spcPts val="100"/>
              </a:spcBef>
            </a:pPr>
            <a:r>
              <a:rPr b="1" spc="-5" dirty="0">
                <a:solidFill>
                  <a:srgbClr val="6F2F9F"/>
                </a:solidFill>
                <a:latin typeface="Candara"/>
                <a:cs typeface="Candara"/>
              </a:rPr>
              <a:t>(Shared</a:t>
            </a:r>
            <a:r>
              <a:rPr b="1" spc="-85" dirty="0">
                <a:solidFill>
                  <a:srgbClr val="6F2F9F"/>
                </a:solidFill>
                <a:latin typeface="Candara"/>
                <a:cs typeface="Candara"/>
              </a:rPr>
              <a:t> </a:t>
            </a:r>
            <a:r>
              <a:rPr b="1" spc="-5" dirty="0">
                <a:solidFill>
                  <a:srgbClr val="6F2F9F"/>
                </a:solidFill>
                <a:latin typeface="Candara"/>
                <a:cs typeface="Candara"/>
              </a:rPr>
              <a:t>Secret)</a:t>
            </a:r>
            <a:endParaRPr dirty="0">
              <a:latin typeface="Candara"/>
              <a:cs typeface="Candara"/>
            </a:endParaRPr>
          </a:p>
        </p:txBody>
      </p:sp>
      <p:sp>
        <p:nvSpPr>
          <p:cNvPr id="22" name="TextBox 21">
            <a:extLst>
              <a:ext uri="{FF2B5EF4-FFF2-40B4-BE49-F238E27FC236}">
                <a16:creationId xmlns:a16="http://schemas.microsoft.com/office/drawing/2014/main" id="{89F07EF3-A480-4B83-BD82-7B153A91CC62}"/>
              </a:ext>
            </a:extLst>
          </p:cNvPr>
          <p:cNvSpPr txBox="1"/>
          <p:nvPr/>
        </p:nvSpPr>
        <p:spPr>
          <a:xfrm>
            <a:off x="5102318" y="5504800"/>
            <a:ext cx="2997742" cy="492443"/>
          </a:xfrm>
          <a:prstGeom prst="rect">
            <a:avLst/>
          </a:prstGeom>
          <a:noFill/>
        </p:spPr>
        <p:txBody>
          <a:bodyPr wrap="square" lIns="0" tIns="0" rIns="0" bIns="0" rtlCol="0">
            <a:spAutoFit/>
          </a:bodyPr>
          <a:lstStyle/>
          <a:p>
            <a:r>
              <a:rPr lang="en-GB" sz="3200" dirty="0"/>
              <a:t>Y = Y  g     mod p</a:t>
            </a:r>
          </a:p>
        </p:txBody>
      </p:sp>
      <p:sp>
        <p:nvSpPr>
          <p:cNvPr id="23" name="TextBox 22">
            <a:extLst>
              <a:ext uri="{FF2B5EF4-FFF2-40B4-BE49-F238E27FC236}">
                <a16:creationId xmlns:a16="http://schemas.microsoft.com/office/drawing/2014/main" id="{7985A500-0ED1-4DA6-8D77-2E3EE0475FDD}"/>
              </a:ext>
            </a:extLst>
          </p:cNvPr>
          <p:cNvSpPr txBox="1"/>
          <p:nvPr/>
        </p:nvSpPr>
        <p:spPr>
          <a:xfrm>
            <a:off x="5227782" y="5367289"/>
            <a:ext cx="317716" cy="369332"/>
          </a:xfrm>
          <a:prstGeom prst="rect">
            <a:avLst/>
          </a:prstGeom>
          <a:noFill/>
        </p:spPr>
        <p:txBody>
          <a:bodyPr wrap="none" rtlCol="0">
            <a:spAutoFit/>
          </a:bodyPr>
          <a:lstStyle/>
          <a:p>
            <a:r>
              <a:rPr lang="en-GB" dirty="0"/>
              <a:t>B</a:t>
            </a:r>
          </a:p>
        </p:txBody>
      </p:sp>
      <p:sp>
        <p:nvSpPr>
          <p:cNvPr id="24" name="TextBox 23">
            <a:extLst>
              <a:ext uri="{FF2B5EF4-FFF2-40B4-BE49-F238E27FC236}">
                <a16:creationId xmlns:a16="http://schemas.microsoft.com/office/drawing/2014/main" id="{7EC79E16-8F2B-403B-ADD5-C5AEEF60D35E}"/>
              </a:ext>
            </a:extLst>
          </p:cNvPr>
          <p:cNvSpPr txBox="1"/>
          <p:nvPr/>
        </p:nvSpPr>
        <p:spPr>
          <a:xfrm>
            <a:off x="6176741" y="5427094"/>
            <a:ext cx="631904" cy="369332"/>
          </a:xfrm>
          <a:prstGeom prst="rect">
            <a:avLst/>
          </a:prstGeom>
          <a:noFill/>
        </p:spPr>
        <p:txBody>
          <a:bodyPr wrap="none" rtlCol="0">
            <a:spAutoFit/>
          </a:bodyPr>
          <a:lstStyle/>
          <a:p>
            <a:r>
              <a:rPr lang="en-GB" dirty="0"/>
              <a:t>X (A)</a:t>
            </a:r>
          </a:p>
        </p:txBody>
      </p:sp>
      <p:sp>
        <p:nvSpPr>
          <p:cNvPr id="25" name="TextBox 24">
            <a:extLst>
              <a:ext uri="{FF2B5EF4-FFF2-40B4-BE49-F238E27FC236}">
                <a16:creationId xmlns:a16="http://schemas.microsoft.com/office/drawing/2014/main" id="{08C77C96-19D1-40B6-827E-4AA5104AD02D}"/>
              </a:ext>
            </a:extLst>
          </p:cNvPr>
          <p:cNvSpPr txBox="1"/>
          <p:nvPr/>
        </p:nvSpPr>
        <p:spPr>
          <a:xfrm>
            <a:off x="6176741" y="5765422"/>
            <a:ext cx="623889" cy="369332"/>
          </a:xfrm>
          <a:prstGeom prst="rect">
            <a:avLst/>
          </a:prstGeom>
          <a:noFill/>
        </p:spPr>
        <p:txBody>
          <a:bodyPr wrap="none" rtlCol="0">
            <a:spAutoFit/>
          </a:bodyPr>
          <a:lstStyle/>
          <a:p>
            <a:r>
              <a:rPr lang="en-GB" dirty="0"/>
              <a:t>X (B)</a:t>
            </a:r>
          </a:p>
        </p:txBody>
      </p:sp>
      <p:sp>
        <p:nvSpPr>
          <p:cNvPr id="26" name="TextBox 25">
            <a:extLst>
              <a:ext uri="{FF2B5EF4-FFF2-40B4-BE49-F238E27FC236}">
                <a16:creationId xmlns:a16="http://schemas.microsoft.com/office/drawing/2014/main" id="{FCA64425-EBA9-4B74-8E0E-096272B15668}"/>
              </a:ext>
            </a:extLst>
          </p:cNvPr>
          <p:cNvSpPr txBox="1"/>
          <p:nvPr/>
        </p:nvSpPr>
        <p:spPr>
          <a:xfrm>
            <a:off x="8131319" y="3901149"/>
            <a:ext cx="236428" cy="492443"/>
          </a:xfrm>
          <a:prstGeom prst="rect">
            <a:avLst/>
          </a:prstGeom>
          <a:noFill/>
        </p:spPr>
        <p:txBody>
          <a:bodyPr wrap="square" lIns="0" tIns="0" rIns="0" bIns="0" rtlCol="0">
            <a:spAutoFit/>
          </a:bodyPr>
          <a:lstStyle/>
          <a:p>
            <a:r>
              <a:rPr lang="en-GB" sz="3200" dirty="0"/>
              <a:t>Y</a:t>
            </a:r>
          </a:p>
        </p:txBody>
      </p:sp>
      <p:sp>
        <p:nvSpPr>
          <p:cNvPr id="27" name="TextBox 26">
            <a:extLst>
              <a:ext uri="{FF2B5EF4-FFF2-40B4-BE49-F238E27FC236}">
                <a16:creationId xmlns:a16="http://schemas.microsoft.com/office/drawing/2014/main" id="{E4D22610-E469-45AF-8520-0607FF81A8EE}"/>
              </a:ext>
            </a:extLst>
          </p:cNvPr>
          <p:cNvSpPr txBox="1"/>
          <p:nvPr/>
        </p:nvSpPr>
        <p:spPr>
          <a:xfrm>
            <a:off x="4186022" y="4563944"/>
            <a:ext cx="595528" cy="492443"/>
          </a:xfrm>
          <a:prstGeom prst="rect">
            <a:avLst/>
          </a:prstGeom>
          <a:noFill/>
        </p:spPr>
        <p:txBody>
          <a:bodyPr wrap="square" lIns="0" tIns="0" rIns="0" bIns="0" rtlCol="0">
            <a:spAutoFit/>
          </a:bodyPr>
          <a:lstStyle/>
          <a:p>
            <a:r>
              <a:rPr lang="en-GB" sz="3200" dirty="0"/>
              <a:t>Y</a:t>
            </a:r>
          </a:p>
        </p:txBody>
      </p:sp>
      <p:sp>
        <p:nvSpPr>
          <p:cNvPr id="28" name="TextBox 27">
            <a:extLst>
              <a:ext uri="{FF2B5EF4-FFF2-40B4-BE49-F238E27FC236}">
                <a16:creationId xmlns:a16="http://schemas.microsoft.com/office/drawing/2014/main" id="{0B1A1ADD-6902-4E57-BADB-3E5F0BC2803B}"/>
              </a:ext>
            </a:extLst>
          </p:cNvPr>
          <p:cNvSpPr txBox="1"/>
          <p:nvPr/>
        </p:nvSpPr>
        <p:spPr>
          <a:xfrm>
            <a:off x="7876139" y="3182778"/>
            <a:ext cx="2546638" cy="492443"/>
          </a:xfrm>
          <a:prstGeom prst="rect">
            <a:avLst/>
          </a:prstGeom>
          <a:noFill/>
        </p:spPr>
        <p:txBody>
          <a:bodyPr wrap="square" lIns="0" tIns="0" rIns="0" bIns="0" rtlCol="0">
            <a:spAutoFit/>
          </a:bodyPr>
          <a:lstStyle/>
          <a:p>
            <a:r>
              <a:rPr lang="en-GB" sz="3200" dirty="0"/>
              <a:t>Y = g  mod p</a:t>
            </a:r>
          </a:p>
        </p:txBody>
      </p:sp>
      <p:sp>
        <p:nvSpPr>
          <p:cNvPr id="29" name="TextBox 28">
            <a:extLst>
              <a:ext uri="{FF2B5EF4-FFF2-40B4-BE49-F238E27FC236}">
                <a16:creationId xmlns:a16="http://schemas.microsoft.com/office/drawing/2014/main" id="{F98E00CC-B454-42C3-BBF5-3AA85955889F}"/>
              </a:ext>
            </a:extLst>
          </p:cNvPr>
          <p:cNvSpPr txBox="1"/>
          <p:nvPr/>
        </p:nvSpPr>
        <p:spPr>
          <a:xfrm>
            <a:off x="4285950" y="4765700"/>
            <a:ext cx="317716" cy="369332"/>
          </a:xfrm>
          <a:prstGeom prst="rect">
            <a:avLst/>
          </a:prstGeom>
          <a:noFill/>
        </p:spPr>
        <p:txBody>
          <a:bodyPr wrap="none" rtlCol="0">
            <a:spAutoFit/>
          </a:bodyPr>
          <a:lstStyle/>
          <a:p>
            <a:r>
              <a:rPr lang="en-GB" dirty="0"/>
              <a:t>A</a:t>
            </a:r>
          </a:p>
        </p:txBody>
      </p:sp>
      <p:sp>
        <p:nvSpPr>
          <p:cNvPr id="30" name="TextBox 29">
            <a:extLst>
              <a:ext uri="{FF2B5EF4-FFF2-40B4-BE49-F238E27FC236}">
                <a16:creationId xmlns:a16="http://schemas.microsoft.com/office/drawing/2014/main" id="{2D2CD5A6-2283-4FA7-9E18-2B3024467B92}"/>
              </a:ext>
            </a:extLst>
          </p:cNvPr>
          <p:cNvSpPr txBox="1"/>
          <p:nvPr/>
        </p:nvSpPr>
        <p:spPr>
          <a:xfrm>
            <a:off x="7904016" y="3430520"/>
            <a:ext cx="317716" cy="369332"/>
          </a:xfrm>
          <a:prstGeom prst="rect">
            <a:avLst/>
          </a:prstGeom>
          <a:noFill/>
        </p:spPr>
        <p:txBody>
          <a:bodyPr wrap="none" rtlCol="0">
            <a:spAutoFit/>
          </a:bodyPr>
          <a:lstStyle/>
          <a:p>
            <a:r>
              <a:rPr lang="en-GB" dirty="0"/>
              <a:t>B</a:t>
            </a:r>
          </a:p>
        </p:txBody>
      </p:sp>
      <p:sp>
        <p:nvSpPr>
          <p:cNvPr id="31" name="TextBox 30">
            <a:extLst>
              <a:ext uri="{FF2B5EF4-FFF2-40B4-BE49-F238E27FC236}">
                <a16:creationId xmlns:a16="http://schemas.microsoft.com/office/drawing/2014/main" id="{DD8AC70D-1229-408B-A945-9371137C4D16}"/>
              </a:ext>
            </a:extLst>
          </p:cNvPr>
          <p:cNvSpPr txBox="1"/>
          <p:nvPr/>
        </p:nvSpPr>
        <p:spPr>
          <a:xfrm>
            <a:off x="7592087" y="2687300"/>
            <a:ext cx="284052" cy="369332"/>
          </a:xfrm>
          <a:prstGeom prst="rect">
            <a:avLst/>
          </a:prstGeom>
          <a:noFill/>
        </p:spPr>
        <p:txBody>
          <a:bodyPr wrap="none" rtlCol="0">
            <a:spAutoFit/>
          </a:bodyPr>
          <a:lstStyle/>
          <a:p>
            <a:r>
              <a:rPr lang="en-GB" dirty="0"/>
              <a:t>x</a:t>
            </a:r>
          </a:p>
        </p:txBody>
      </p:sp>
      <p:sp>
        <p:nvSpPr>
          <p:cNvPr id="32" name="TextBox 31">
            <a:extLst>
              <a:ext uri="{FF2B5EF4-FFF2-40B4-BE49-F238E27FC236}">
                <a16:creationId xmlns:a16="http://schemas.microsoft.com/office/drawing/2014/main" id="{6A9C9F63-9C78-4AB9-B97A-7F1B8871AEA8}"/>
              </a:ext>
            </a:extLst>
          </p:cNvPr>
          <p:cNvSpPr txBox="1"/>
          <p:nvPr/>
        </p:nvSpPr>
        <p:spPr>
          <a:xfrm>
            <a:off x="8553660" y="3481943"/>
            <a:ext cx="317716" cy="369332"/>
          </a:xfrm>
          <a:prstGeom prst="rect">
            <a:avLst/>
          </a:prstGeom>
          <a:noFill/>
        </p:spPr>
        <p:txBody>
          <a:bodyPr wrap="none" rtlCol="0">
            <a:spAutoFit/>
          </a:bodyPr>
          <a:lstStyle/>
          <a:p>
            <a:r>
              <a:rPr lang="en-GB" dirty="0"/>
              <a:t>B</a:t>
            </a:r>
          </a:p>
        </p:txBody>
      </p:sp>
      <p:sp>
        <p:nvSpPr>
          <p:cNvPr id="33" name="TextBox 32">
            <a:extLst>
              <a:ext uri="{FF2B5EF4-FFF2-40B4-BE49-F238E27FC236}">
                <a16:creationId xmlns:a16="http://schemas.microsoft.com/office/drawing/2014/main" id="{0A68EBC3-6E51-49CD-BE5D-DD78A0ACBA45}"/>
              </a:ext>
            </a:extLst>
          </p:cNvPr>
          <p:cNvSpPr txBox="1"/>
          <p:nvPr/>
        </p:nvSpPr>
        <p:spPr>
          <a:xfrm>
            <a:off x="8211961" y="4103634"/>
            <a:ext cx="317716" cy="369332"/>
          </a:xfrm>
          <a:prstGeom prst="rect">
            <a:avLst/>
          </a:prstGeom>
          <a:noFill/>
        </p:spPr>
        <p:txBody>
          <a:bodyPr wrap="none" rtlCol="0">
            <a:spAutoFit/>
          </a:bodyPr>
          <a:lstStyle/>
          <a:p>
            <a:r>
              <a:rPr lang="en-GB" dirty="0"/>
              <a:t>B</a:t>
            </a:r>
          </a:p>
        </p:txBody>
      </p:sp>
      <p:sp>
        <p:nvSpPr>
          <p:cNvPr id="34" name="TextBox 33">
            <a:extLst>
              <a:ext uri="{FF2B5EF4-FFF2-40B4-BE49-F238E27FC236}">
                <a16:creationId xmlns:a16="http://schemas.microsoft.com/office/drawing/2014/main" id="{0D839E50-A5E7-46EE-9716-C1532DFC7574}"/>
              </a:ext>
            </a:extLst>
          </p:cNvPr>
          <p:cNvSpPr txBox="1"/>
          <p:nvPr/>
        </p:nvSpPr>
        <p:spPr>
          <a:xfrm>
            <a:off x="5806795" y="5367289"/>
            <a:ext cx="317716" cy="369332"/>
          </a:xfrm>
          <a:prstGeom prst="rect">
            <a:avLst/>
          </a:prstGeom>
          <a:noFill/>
        </p:spPr>
        <p:txBody>
          <a:bodyPr wrap="none" rtlCol="0">
            <a:spAutoFit/>
          </a:bodyPr>
          <a:lstStyle/>
          <a:p>
            <a:r>
              <a:rPr lang="en-GB" dirty="0"/>
              <a:t>A</a:t>
            </a:r>
          </a:p>
        </p:txBody>
      </p:sp>
      <p:sp>
        <p:nvSpPr>
          <p:cNvPr id="35" name="TextBox 34">
            <a:extLst>
              <a:ext uri="{FF2B5EF4-FFF2-40B4-BE49-F238E27FC236}">
                <a16:creationId xmlns:a16="http://schemas.microsoft.com/office/drawing/2014/main" id="{DDBED6F9-AF27-4456-B1BA-0DDC858BA6FC}"/>
              </a:ext>
            </a:extLst>
          </p:cNvPr>
          <p:cNvSpPr txBox="1"/>
          <p:nvPr/>
        </p:nvSpPr>
        <p:spPr>
          <a:xfrm>
            <a:off x="1290573" y="3489232"/>
            <a:ext cx="2546638" cy="492443"/>
          </a:xfrm>
          <a:prstGeom prst="rect">
            <a:avLst/>
          </a:prstGeom>
          <a:noFill/>
        </p:spPr>
        <p:txBody>
          <a:bodyPr wrap="square" lIns="0" tIns="0" rIns="0" bIns="0" rtlCol="0">
            <a:spAutoFit/>
          </a:bodyPr>
          <a:lstStyle/>
          <a:p>
            <a:r>
              <a:rPr lang="en-GB" sz="3200" dirty="0"/>
              <a:t>Y = g  mod p</a:t>
            </a:r>
          </a:p>
        </p:txBody>
      </p:sp>
      <p:sp>
        <p:nvSpPr>
          <p:cNvPr id="36" name="TextBox 35">
            <a:extLst>
              <a:ext uri="{FF2B5EF4-FFF2-40B4-BE49-F238E27FC236}">
                <a16:creationId xmlns:a16="http://schemas.microsoft.com/office/drawing/2014/main" id="{85019E8E-57D3-4215-9867-93D7E1AAE70E}"/>
              </a:ext>
            </a:extLst>
          </p:cNvPr>
          <p:cNvSpPr txBox="1"/>
          <p:nvPr/>
        </p:nvSpPr>
        <p:spPr>
          <a:xfrm>
            <a:off x="1318450" y="3736974"/>
            <a:ext cx="317716" cy="369332"/>
          </a:xfrm>
          <a:prstGeom prst="rect">
            <a:avLst/>
          </a:prstGeom>
          <a:noFill/>
        </p:spPr>
        <p:txBody>
          <a:bodyPr wrap="none" rtlCol="0">
            <a:spAutoFit/>
          </a:bodyPr>
          <a:lstStyle/>
          <a:p>
            <a:r>
              <a:rPr lang="en-GB" dirty="0"/>
              <a:t>A</a:t>
            </a:r>
          </a:p>
        </p:txBody>
      </p:sp>
      <p:sp>
        <p:nvSpPr>
          <p:cNvPr id="37" name="TextBox 36">
            <a:extLst>
              <a:ext uri="{FF2B5EF4-FFF2-40B4-BE49-F238E27FC236}">
                <a16:creationId xmlns:a16="http://schemas.microsoft.com/office/drawing/2014/main" id="{DBC99B17-46A6-4E53-BFAB-720B2B8A0444}"/>
              </a:ext>
            </a:extLst>
          </p:cNvPr>
          <p:cNvSpPr txBox="1"/>
          <p:nvPr/>
        </p:nvSpPr>
        <p:spPr>
          <a:xfrm>
            <a:off x="1960474" y="3396729"/>
            <a:ext cx="284052" cy="369332"/>
          </a:xfrm>
          <a:prstGeom prst="rect">
            <a:avLst/>
          </a:prstGeom>
          <a:noFill/>
        </p:spPr>
        <p:txBody>
          <a:bodyPr wrap="none" rtlCol="0">
            <a:spAutoFit/>
          </a:bodyPr>
          <a:lstStyle/>
          <a:p>
            <a:r>
              <a:rPr lang="en-GB" dirty="0"/>
              <a:t>x</a:t>
            </a:r>
          </a:p>
        </p:txBody>
      </p:sp>
      <p:sp>
        <p:nvSpPr>
          <p:cNvPr id="38" name="TextBox 37">
            <a:extLst>
              <a:ext uri="{FF2B5EF4-FFF2-40B4-BE49-F238E27FC236}">
                <a16:creationId xmlns:a16="http://schemas.microsoft.com/office/drawing/2014/main" id="{4845CC43-EE71-44BF-B137-4EB9831FEBFD}"/>
              </a:ext>
            </a:extLst>
          </p:cNvPr>
          <p:cNvSpPr txBox="1"/>
          <p:nvPr/>
        </p:nvSpPr>
        <p:spPr>
          <a:xfrm>
            <a:off x="1937614" y="3757917"/>
            <a:ext cx="317716" cy="369332"/>
          </a:xfrm>
          <a:prstGeom prst="rect">
            <a:avLst/>
          </a:prstGeom>
          <a:noFill/>
        </p:spPr>
        <p:txBody>
          <a:bodyPr wrap="none" rtlCol="0">
            <a:spAutoFit/>
          </a:bodyPr>
          <a:lstStyle/>
          <a:p>
            <a:r>
              <a:rPr lang="en-GB" dirty="0"/>
              <a:t>A</a:t>
            </a:r>
          </a:p>
        </p:txBody>
      </p:sp>
    </p:spTree>
    <p:extLst>
      <p:ext uri="{BB962C8B-B14F-4D97-AF65-F5344CB8AC3E}">
        <p14:creationId xmlns:p14="http://schemas.microsoft.com/office/powerpoint/2010/main" val="7081935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body" idx="1"/>
          </p:nvPr>
        </p:nvSpPr>
        <p:spPr>
          <a:xfrm>
            <a:off x="300789" y="2009520"/>
            <a:ext cx="11590421" cy="4438395"/>
          </a:xfrm>
          <a:prstGeom prst="rect">
            <a:avLst/>
          </a:prstGeom>
        </p:spPr>
        <p:txBody>
          <a:bodyPr vert="horz" wrap="square" lIns="0" tIns="97790" rIns="0" bIns="0" rtlCol="0">
            <a:spAutoFit/>
          </a:bodyPr>
          <a:lstStyle/>
          <a:p>
            <a:pPr marL="319405">
              <a:lnSpc>
                <a:spcPct val="100000"/>
              </a:lnSpc>
              <a:spcBef>
                <a:spcPts val="770"/>
              </a:spcBef>
            </a:pPr>
            <a:r>
              <a:rPr sz="3600" spc="-10" dirty="0"/>
              <a:t>IPSec </a:t>
            </a:r>
            <a:r>
              <a:rPr sz="3600" spc="-5" dirty="0"/>
              <a:t>needs </a:t>
            </a:r>
            <a:r>
              <a:rPr sz="3600" spc="-10" dirty="0"/>
              <a:t>SAs </a:t>
            </a:r>
            <a:r>
              <a:rPr sz="3600" spc="-5" dirty="0"/>
              <a:t>to protect</a:t>
            </a:r>
            <a:r>
              <a:rPr sz="3600" spc="55" dirty="0"/>
              <a:t> </a:t>
            </a:r>
            <a:r>
              <a:rPr sz="3600" spc="-5" dirty="0"/>
              <a:t>traffic</a:t>
            </a:r>
            <a:endParaRPr lang="en-GB" sz="3600" spc="-5" dirty="0"/>
          </a:p>
          <a:p>
            <a:pPr marL="319405">
              <a:lnSpc>
                <a:spcPct val="100000"/>
              </a:lnSpc>
              <a:spcBef>
                <a:spcPts val="770"/>
              </a:spcBef>
            </a:pPr>
            <a:endParaRPr sz="3600" spc="-5" dirty="0"/>
          </a:p>
          <a:p>
            <a:pPr marL="319405" marR="5715">
              <a:lnSpc>
                <a:spcPct val="100000"/>
              </a:lnSpc>
              <a:spcBef>
                <a:spcPts val="675"/>
              </a:spcBef>
              <a:tabLst>
                <a:tab pos="683260" algn="l"/>
                <a:tab pos="1219835" algn="l"/>
                <a:tab pos="1917700" algn="l"/>
                <a:tab pos="2547620" algn="l"/>
                <a:tab pos="2962275" algn="l"/>
                <a:tab pos="3992245" algn="l"/>
                <a:tab pos="4958715" algn="l"/>
                <a:tab pos="5617210" algn="l"/>
                <a:tab pos="6260465" algn="l"/>
                <a:tab pos="6901180" algn="l"/>
                <a:tab pos="7373620" algn="l"/>
              </a:tabLst>
            </a:pPr>
            <a:r>
              <a:rPr sz="3600" spc="-10" dirty="0"/>
              <a:t>I</a:t>
            </a:r>
            <a:r>
              <a:rPr sz="3600" spc="-5" dirty="0"/>
              <a:t>f</a:t>
            </a:r>
            <a:r>
              <a:rPr sz="3600" dirty="0"/>
              <a:t>	</a:t>
            </a:r>
            <a:r>
              <a:rPr sz="3600" spc="-10" dirty="0"/>
              <a:t>n</a:t>
            </a:r>
            <a:r>
              <a:rPr sz="3600" spc="-5" dirty="0"/>
              <a:t>o</a:t>
            </a:r>
            <a:r>
              <a:rPr sz="3600" dirty="0"/>
              <a:t>	</a:t>
            </a:r>
            <a:r>
              <a:rPr sz="3600" spc="-10" dirty="0"/>
              <a:t>SA</a:t>
            </a:r>
            <a:r>
              <a:rPr sz="3600" spc="-5" dirty="0"/>
              <a:t>s</a:t>
            </a:r>
            <a:r>
              <a:rPr sz="3600" dirty="0"/>
              <a:t>	</a:t>
            </a:r>
            <a:r>
              <a:rPr sz="3600" spc="-5" dirty="0"/>
              <a:t>are</a:t>
            </a:r>
            <a:r>
              <a:rPr sz="3600" dirty="0"/>
              <a:t>	</a:t>
            </a:r>
            <a:r>
              <a:rPr sz="3600" spc="-5" dirty="0"/>
              <a:t>in</a:t>
            </a:r>
            <a:r>
              <a:rPr sz="3600" dirty="0"/>
              <a:t>	</a:t>
            </a:r>
            <a:r>
              <a:rPr sz="3600" spc="-5" dirty="0"/>
              <a:t>p</a:t>
            </a:r>
            <a:r>
              <a:rPr sz="3600" spc="-20" dirty="0"/>
              <a:t>l</a:t>
            </a:r>
            <a:r>
              <a:rPr sz="3600" spc="-5" dirty="0"/>
              <a:t>a</a:t>
            </a:r>
            <a:r>
              <a:rPr sz="3600" spc="-15" dirty="0"/>
              <a:t>c</a:t>
            </a:r>
            <a:r>
              <a:rPr sz="3600" spc="-10" dirty="0"/>
              <a:t>e</a:t>
            </a:r>
            <a:r>
              <a:rPr sz="3600" spc="-5" dirty="0"/>
              <a:t>,</a:t>
            </a:r>
            <a:r>
              <a:rPr lang="en-GB" sz="3600" dirty="0"/>
              <a:t> </a:t>
            </a:r>
            <a:r>
              <a:rPr sz="3600" spc="-10" dirty="0" err="1"/>
              <a:t>IPS</a:t>
            </a:r>
            <a:r>
              <a:rPr sz="3600" spc="5" dirty="0" err="1"/>
              <a:t>e</a:t>
            </a:r>
            <a:r>
              <a:rPr sz="3600" spc="-5" dirty="0" err="1"/>
              <a:t>c</a:t>
            </a:r>
            <a:r>
              <a:rPr lang="en-GB" sz="3600" dirty="0"/>
              <a:t> </a:t>
            </a:r>
            <a:r>
              <a:rPr sz="3600" spc="-10" dirty="0"/>
              <a:t>w</a:t>
            </a:r>
            <a:r>
              <a:rPr sz="3600" dirty="0"/>
              <a:t>i</a:t>
            </a:r>
            <a:r>
              <a:rPr sz="3600" spc="-5" dirty="0"/>
              <a:t>ll</a:t>
            </a:r>
            <a:r>
              <a:rPr lang="en-GB" sz="3600" dirty="0"/>
              <a:t> </a:t>
            </a:r>
            <a:r>
              <a:rPr sz="3600" spc="-5" dirty="0"/>
              <a:t>ask</a:t>
            </a:r>
            <a:r>
              <a:rPr lang="en-GB" sz="3600" dirty="0"/>
              <a:t> </a:t>
            </a:r>
            <a:r>
              <a:rPr sz="3600" spc="-10" dirty="0"/>
              <a:t>I</a:t>
            </a:r>
            <a:r>
              <a:rPr sz="3600" spc="-5" dirty="0"/>
              <a:t>KE</a:t>
            </a:r>
            <a:r>
              <a:rPr sz="3600" dirty="0"/>
              <a:t>	</a:t>
            </a:r>
            <a:r>
              <a:rPr sz="3600" spc="-5" dirty="0"/>
              <a:t>to</a:t>
            </a:r>
            <a:r>
              <a:rPr lang="en-GB" sz="3600" dirty="0"/>
              <a:t> </a:t>
            </a:r>
            <a:r>
              <a:rPr sz="3600" spc="-25" dirty="0"/>
              <a:t>p</a:t>
            </a:r>
            <a:r>
              <a:rPr sz="3600" spc="-5" dirty="0"/>
              <a:t>rovide</a:t>
            </a:r>
            <a:r>
              <a:rPr lang="en-GB" sz="3600" spc="-5" dirty="0"/>
              <a:t> </a:t>
            </a:r>
            <a:r>
              <a:rPr sz="3600" spc="-10" dirty="0" err="1"/>
              <a:t>IPSec</a:t>
            </a:r>
            <a:r>
              <a:rPr lang="en-GB" sz="3600" spc="15" dirty="0"/>
              <a:t> </a:t>
            </a:r>
            <a:r>
              <a:rPr sz="3600" spc="-10" dirty="0"/>
              <a:t>S</a:t>
            </a:r>
            <a:r>
              <a:rPr lang="en-GB" sz="3600" spc="-10" dirty="0"/>
              <a:t>A</a:t>
            </a:r>
            <a:r>
              <a:rPr sz="3600" spc="-10" dirty="0"/>
              <a:t>s</a:t>
            </a:r>
            <a:endParaRPr lang="en-GB" sz="3600" spc="-10" dirty="0"/>
          </a:p>
          <a:p>
            <a:pPr marL="319405" marR="5715">
              <a:lnSpc>
                <a:spcPct val="100000"/>
              </a:lnSpc>
              <a:spcBef>
                <a:spcPts val="675"/>
              </a:spcBef>
              <a:tabLst>
                <a:tab pos="683260" algn="l"/>
                <a:tab pos="1219835" algn="l"/>
                <a:tab pos="1917700" algn="l"/>
                <a:tab pos="2547620" algn="l"/>
                <a:tab pos="2962275" algn="l"/>
                <a:tab pos="3992245" algn="l"/>
                <a:tab pos="4958715" algn="l"/>
                <a:tab pos="5617210" algn="l"/>
                <a:tab pos="6260465" algn="l"/>
                <a:tab pos="6901180" algn="l"/>
                <a:tab pos="7373620" algn="l"/>
              </a:tabLst>
            </a:pPr>
            <a:endParaRPr sz="3600" spc="-10" dirty="0"/>
          </a:p>
          <a:p>
            <a:pPr marL="319405" marR="5080">
              <a:lnSpc>
                <a:spcPct val="100000"/>
              </a:lnSpc>
              <a:spcBef>
                <a:spcPts val="670"/>
              </a:spcBef>
            </a:pPr>
            <a:r>
              <a:rPr sz="3600" spc="-5" dirty="0"/>
              <a:t>IKE </a:t>
            </a:r>
            <a:r>
              <a:rPr sz="3600" spc="-10" dirty="0"/>
              <a:t>opens </a:t>
            </a:r>
            <a:r>
              <a:rPr sz="3600" spc="-5" dirty="0"/>
              <a:t>a management session with relevant peer,  and negotiates all </a:t>
            </a:r>
            <a:r>
              <a:rPr sz="3600" spc="-10" dirty="0"/>
              <a:t>SAs </a:t>
            </a:r>
            <a:r>
              <a:rPr sz="3600" spc="-5" dirty="0"/>
              <a:t>and keying material for</a:t>
            </a:r>
            <a:r>
              <a:rPr sz="3600" spc="85" dirty="0"/>
              <a:t> </a:t>
            </a:r>
            <a:r>
              <a:rPr sz="3600" spc="-10" dirty="0" err="1"/>
              <a:t>IPSec</a:t>
            </a:r>
            <a:endParaRPr sz="3600" spc="-10" dirty="0"/>
          </a:p>
          <a:p>
            <a:pPr marL="319405">
              <a:lnSpc>
                <a:spcPct val="100000"/>
              </a:lnSpc>
              <a:spcBef>
                <a:spcPts val="675"/>
              </a:spcBef>
            </a:pPr>
            <a:r>
              <a:rPr sz="3600" spc="-10" dirty="0"/>
              <a:t>IPSec </a:t>
            </a:r>
            <a:r>
              <a:rPr sz="3600" spc="-5" dirty="0"/>
              <a:t>protects</a:t>
            </a:r>
            <a:r>
              <a:rPr sz="3600" spc="10" dirty="0"/>
              <a:t> </a:t>
            </a:r>
            <a:r>
              <a:rPr sz="3600" spc="-5" dirty="0"/>
              <a:t>traffic</a:t>
            </a:r>
          </a:p>
        </p:txBody>
      </p:sp>
      <p:sp>
        <p:nvSpPr>
          <p:cNvPr id="7" name="object 7"/>
          <p:cNvSpPr txBox="1">
            <a:spLocks noGrp="1"/>
          </p:cNvSpPr>
          <p:nvPr>
            <p:ph type="title"/>
          </p:nvPr>
        </p:nvSpPr>
        <p:spPr>
          <a:xfrm>
            <a:off x="1572952" y="840765"/>
            <a:ext cx="7684770" cy="689932"/>
          </a:xfrm>
          <a:prstGeom prst="rect">
            <a:avLst/>
          </a:prstGeom>
        </p:spPr>
        <p:txBody>
          <a:bodyPr vert="horz" wrap="square" lIns="0" tIns="12700" rIns="0" bIns="0" rtlCol="0" anchor="ctr">
            <a:spAutoFit/>
          </a:bodyPr>
          <a:lstStyle/>
          <a:p>
            <a:pPr marL="12700">
              <a:lnSpc>
                <a:spcPct val="100000"/>
              </a:lnSpc>
              <a:spcBef>
                <a:spcPts val="100"/>
              </a:spcBef>
            </a:pPr>
            <a:r>
              <a:rPr spc="-5" dirty="0"/>
              <a:t>IPSec </a:t>
            </a:r>
            <a:r>
              <a:rPr dirty="0"/>
              <a:t>and </a:t>
            </a:r>
            <a:r>
              <a:rPr spc="-5" dirty="0"/>
              <a:t>IKE</a:t>
            </a:r>
            <a:r>
              <a:rPr spc="-85" dirty="0"/>
              <a:t> </a:t>
            </a:r>
            <a:r>
              <a:rPr spc="-5" dirty="0"/>
              <a:t>Relationship</a:t>
            </a:r>
          </a:p>
        </p:txBody>
      </p:sp>
    </p:spTree>
    <p:extLst>
      <p:ext uri="{BB962C8B-B14F-4D97-AF65-F5344CB8AC3E}">
        <p14:creationId xmlns:p14="http://schemas.microsoft.com/office/powerpoint/2010/main" val="391435353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6158" y="814692"/>
            <a:ext cx="7934325" cy="689932"/>
          </a:xfrm>
          <a:prstGeom prst="rect">
            <a:avLst/>
          </a:prstGeom>
        </p:spPr>
        <p:txBody>
          <a:bodyPr vert="horz" wrap="square" lIns="0" tIns="12700" rIns="0" bIns="0" rtlCol="0" anchor="ctr">
            <a:spAutoFit/>
          </a:bodyPr>
          <a:lstStyle/>
          <a:p>
            <a:pPr marL="2640330" marR="5080" indent="-2628265">
              <a:lnSpc>
                <a:spcPct val="100000"/>
              </a:lnSpc>
              <a:spcBef>
                <a:spcPts val="100"/>
              </a:spcBef>
            </a:pPr>
            <a:r>
              <a:rPr spc="-5" dirty="0"/>
              <a:t>IPSec </a:t>
            </a:r>
            <a:r>
              <a:rPr dirty="0"/>
              <a:t>and </a:t>
            </a:r>
            <a:r>
              <a:rPr spc="-5" dirty="0"/>
              <a:t>IKE </a:t>
            </a:r>
            <a:r>
              <a:rPr spc="-10" dirty="0"/>
              <a:t>Relationship  </a:t>
            </a:r>
            <a:r>
              <a:rPr spc="-5" dirty="0"/>
              <a:t>(Contd.)</a:t>
            </a:r>
          </a:p>
        </p:txBody>
      </p:sp>
      <p:sp>
        <p:nvSpPr>
          <p:cNvPr id="3" name="object 3"/>
          <p:cNvSpPr/>
          <p:nvPr/>
        </p:nvSpPr>
        <p:spPr>
          <a:xfrm>
            <a:off x="1866895" y="3226899"/>
            <a:ext cx="885718" cy="70476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334495" y="3293447"/>
            <a:ext cx="885718" cy="704766"/>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826158" y="3828669"/>
            <a:ext cx="1050290" cy="299720"/>
          </a:xfrm>
          <a:prstGeom prst="rect">
            <a:avLst/>
          </a:prstGeom>
        </p:spPr>
        <p:txBody>
          <a:bodyPr vert="horz" wrap="square" lIns="0" tIns="12700" rIns="0" bIns="0" rtlCol="0">
            <a:spAutoFit/>
          </a:bodyPr>
          <a:lstStyle/>
          <a:p>
            <a:pPr marL="12700">
              <a:spcBef>
                <a:spcPts val="100"/>
              </a:spcBef>
            </a:pPr>
            <a:r>
              <a:rPr b="1" spc="-30" dirty="0">
                <a:solidFill>
                  <a:srgbClr val="6F2F9F"/>
                </a:solidFill>
                <a:latin typeface="Candara"/>
                <a:cs typeface="Candara"/>
              </a:rPr>
              <a:t>A’s</a:t>
            </a:r>
            <a:r>
              <a:rPr b="1" spc="-75" dirty="0">
                <a:solidFill>
                  <a:srgbClr val="6F2F9F"/>
                </a:solidFill>
                <a:latin typeface="Candara"/>
                <a:cs typeface="Candara"/>
              </a:rPr>
              <a:t> </a:t>
            </a:r>
            <a:r>
              <a:rPr b="1" spc="-5" dirty="0">
                <a:solidFill>
                  <a:srgbClr val="6F2F9F"/>
                </a:solidFill>
                <a:latin typeface="Candara"/>
                <a:cs typeface="Candara"/>
              </a:rPr>
              <a:t>Laptop</a:t>
            </a:r>
            <a:endParaRPr>
              <a:latin typeface="Candara"/>
              <a:cs typeface="Candara"/>
            </a:endParaRPr>
          </a:p>
        </p:txBody>
      </p:sp>
      <p:sp>
        <p:nvSpPr>
          <p:cNvPr id="6" name="object 6"/>
          <p:cNvSpPr txBox="1"/>
          <p:nvPr/>
        </p:nvSpPr>
        <p:spPr>
          <a:xfrm>
            <a:off x="9300718" y="3916426"/>
            <a:ext cx="1052830" cy="299720"/>
          </a:xfrm>
          <a:prstGeom prst="rect">
            <a:avLst/>
          </a:prstGeom>
        </p:spPr>
        <p:txBody>
          <a:bodyPr vert="horz" wrap="square" lIns="0" tIns="12700" rIns="0" bIns="0" rtlCol="0">
            <a:spAutoFit/>
          </a:bodyPr>
          <a:lstStyle/>
          <a:p>
            <a:pPr marL="12700">
              <a:spcBef>
                <a:spcPts val="100"/>
              </a:spcBef>
            </a:pPr>
            <a:r>
              <a:rPr b="1" dirty="0">
                <a:solidFill>
                  <a:srgbClr val="6F2F9F"/>
                </a:solidFill>
                <a:latin typeface="Candara"/>
                <a:cs typeface="Candara"/>
              </a:rPr>
              <a:t>B’s</a:t>
            </a:r>
            <a:r>
              <a:rPr b="1" spc="-90" dirty="0">
                <a:solidFill>
                  <a:srgbClr val="6F2F9F"/>
                </a:solidFill>
                <a:latin typeface="Candara"/>
                <a:cs typeface="Candara"/>
              </a:rPr>
              <a:t> </a:t>
            </a:r>
            <a:r>
              <a:rPr b="1" spc="-5" dirty="0">
                <a:solidFill>
                  <a:srgbClr val="6F2F9F"/>
                </a:solidFill>
                <a:latin typeface="Candara"/>
                <a:cs typeface="Candara"/>
              </a:rPr>
              <a:t>Laptop</a:t>
            </a:r>
            <a:endParaRPr>
              <a:latin typeface="Candara"/>
              <a:cs typeface="Candara"/>
            </a:endParaRPr>
          </a:p>
        </p:txBody>
      </p:sp>
      <p:sp>
        <p:nvSpPr>
          <p:cNvPr id="7" name="object 7"/>
          <p:cNvSpPr/>
          <p:nvPr/>
        </p:nvSpPr>
        <p:spPr>
          <a:xfrm>
            <a:off x="2895600" y="3093466"/>
            <a:ext cx="914400" cy="914400"/>
          </a:xfrm>
          <a:custGeom>
            <a:avLst/>
            <a:gdLst/>
            <a:ahLst/>
            <a:cxnLst/>
            <a:rect l="l" t="t" r="r" b="b"/>
            <a:pathLst>
              <a:path w="914400" h="914400">
                <a:moveTo>
                  <a:pt x="0" y="457200"/>
                </a:moveTo>
                <a:lnTo>
                  <a:pt x="2360" y="410437"/>
                </a:lnTo>
                <a:lnTo>
                  <a:pt x="9289" y="365029"/>
                </a:lnTo>
                <a:lnTo>
                  <a:pt x="20557" y="321206"/>
                </a:lnTo>
                <a:lnTo>
                  <a:pt x="35933" y="279195"/>
                </a:lnTo>
                <a:lnTo>
                  <a:pt x="55187" y="239227"/>
                </a:lnTo>
                <a:lnTo>
                  <a:pt x="78090" y="201531"/>
                </a:lnTo>
                <a:lnTo>
                  <a:pt x="104411" y="166337"/>
                </a:lnTo>
                <a:lnTo>
                  <a:pt x="133921" y="133873"/>
                </a:lnTo>
                <a:lnTo>
                  <a:pt x="166390" y="104370"/>
                </a:lnTo>
                <a:lnTo>
                  <a:pt x="201587" y="78056"/>
                </a:lnTo>
                <a:lnTo>
                  <a:pt x="239283" y="55161"/>
                </a:lnTo>
                <a:lnTo>
                  <a:pt x="279249" y="35915"/>
                </a:lnTo>
                <a:lnTo>
                  <a:pt x="321253" y="20546"/>
                </a:lnTo>
                <a:lnTo>
                  <a:pt x="365066" y="9284"/>
                </a:lnTo>
                <a:lnTo>
                  <a:pt x="410458" y="2359"/>
                </a:lnTo>
                <a:lnTo>
                  <a:pt x="457200" y="0"/>
                </a:lnTo>
                <a:lnTo>
                  <a:pt x="503941" y="2359"/>
                </a:lnTo>
                <a:lnTo>
                  <a:pt x="549333" y="9284"/>
                </a:lnTo>
                <a:lnTo>
                  <a:pt x="593146" y="20546"/>
                </a:lnTo>
                <a:lnTo>
                  <a:pt x="635150" y="35915"/>
                </a:lnTo>
                <a:lnTo>
                  <a:pt x="675116" y="55161"/>
                </a:lnTo>
                <a:lnTo>
                  <a:pt x="712812" y="78056"/>
                </a:lnTo>
                <a:lnTo>
                  <a:pt x="748009" y="104370"/>
                </a:lnTo>
                <a:lnTo>
                  <a:pt x="780478" y="133873"/>
                </a:lnTo>
                <a:lnTo>
                  <a:pt x="809988" y="166337"/>
                </a:lnTo>
                <a:lnTo>
                  <a:pt x="836309" y="201531"/>
                </a:lnTo>
                <a:lnTo>
                  <a:pt x="859212" y="239227"/>
                </a:lnTo>
                <a:lnTo>
                  <a:pt x="878466" y="279195"/>
                </a:lnTo>
                <a:lnTo>
                  <a:pt x="893842" y="321206"/>
                </a:lnTo>
                <a:lnTo>
                  <a:pt x="905110" y="365029"/>
                </a:lnTo>
                <a:lnTo>
                  <a:pt x="912039" y="410437"/>
                </a:lnTo>
                <a:lnTo>
                  <a:pt x="914400"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58" y="912039"/>
                </a:lnTo>
                <a:lnTo>
                  <a:pt x="365066" y="905110"/>
                </a:lnTo>
                <a:lnTo>
                  <a:pt x="321253" y="893842"/>
                </a:lnTo>
                <a:lnTo>
                  <a:pt x="279249" y="878466"/>
                </a:lnTo>
                <a:lnTo>
                  <a:pt x="239283" y="859212"/>
                </a:lnTo>
                <a:lnTo>
                  <a:pt x="201587" y="836309"/>
                </a:lnTo>
                <a:lnTo>
                  <a:pt x="166390" y="809988"/>
                </a:lnTo>
                <a:lnTo>
                  <a:pt x="133921" y="780478"/>
                </a:lnTo>
                <a:lnTo>
                  <a:pt x="104411" y="748009"/>
                </a:lnTo>
                <a:lnTo>
                  <a:pt x="78090" y="712812"/>
                </a:lnTo>
                <a:lnTo>
                  <a:pt x="55187" y="675116"/>
                </a:lnTo>
                <a:lnTo>
                  <a:pt x="35933" y="635150"/>
                </a:lnTo>
                <a:lnTo>
                  <a:pt x="20557" y="593146"/>
                </a:lnTo>
                <a:lnTo>
                  <a:pt x="9289" y="549333"/>
                </a:lnTo>
                <a:lnTo>
                  <a:pt x="2360" y="503941"/>
                </a:lnTo>
                <a:lnTo>
                  <a:pt x="0" y="457200"/>
                </a:lnTo>
                <a:close/>
              </a:path>
            </a:pathLst>
          </a:custGeom>
          <a:ln w="15875">
            <a:solidFill>
              <a:srgbClr val="282946"/>
            </a:solidFill>
          </a:ln>
        </p:spPr>
        <p:txBody>
          <a:bodyPr wrap="square" lIns="0" tIns="0" rIns="0" bIns="0" rtlCol="0"/>
          <a:lstStyle/>
          <a:p>
            <a:endParaRPr/>
          </a:p>
        </p:txBody>
      </p:sp>
      <p:sp>
        <p:nvSpPr>
          <p:cNvPr id="8" name="object 8"/>
          <p:cNvSpPr txBox="1"/>
          <p:nvPr/>
        </p:nvSpPr>
        <p:spPr>
          <a:xfrm>
            <a:off x="3097530" y="3264153"/>
            <a:ext cx="553720" cy="574040"/>
          </a:xfrm>
          <a:prstGeom prst="rect">
            <a:avLst/>
          </a:prstGeom>
        </p:spPr>
        <p:txBody>
          <a:bodyPr vert="horz" wrap="square" lIns="0" tIns="12700" rIns="0" bIns="0" rtlCol="0">
            <a:spAutoFit/>
          </a:bodyPr>
          <a:lstStyle/>
          <a:p>
            <a:pPr marL="204470" marR="5080" indent="-192405">
              <a:spcBef>
                <a:spcPts val="100"/>
              </a:spcBef>
            </a:pPr>
            <a:r>
              <a:rPr b="1" dirty="0">
                <a:latin typeface="Candara"/>
                <a:cs typeface="Candara"/>
              </a:rPr>
              <a:t>IP</a:t>
            </a:r>
            <a:r>
              <a:rPr b="1" spc="-10" dirty="0">
                <a:latin typeface="Candara"/>
                <a:cs typeface="Candara"/>
              </a:rPr>
              <a:t>S</a:t>
            </a:r>
            <a:r>
              <a:rPr b="1" spc="-5" dirty="0">
                <a:latin typeface="Candara"/>
                <a:cs typeface="Candara"/>
              </a:rPr>
              <a:t>ec  </a:t>
            </a:r>
            <a:r>
              <a:rPr b="1" dirty="0">
                <a:latin typeface="Candara"/>
                <a:cs typeface="Candara"/>
              </a:rPr>
              <a:t>A</a:t>
            </a:r>
            <a:endParaRPr>
              <a:latin typeface="Candara"/>
              <a:cs typeface="Candara"/>
            </a:endParaRPr>
          </a:p>
        </p:txBody>
      </p:sp>
      <p:sp>
        <p:nvSpPr>
          <p:cNvPr id="9" name="object 9"/>
          <p:cNvSpPr/>
          <p:nvPr/>
        </p:nvSpPr>
        <p:spPr>
          <a:xfrm>
            <a:off x="8153400" y="3093466"/>
            <a:ext cx="914400" cy="914400"/>
          </a:xfrm>
          <a:custGeom>
            <a:avLst/>
            <a:gdLst/>
            <a:ahLst/>
            <a:cxnLst/>
            <a:rect l="l" t="t" r="r" b="b"/>
            <a:pathLst>
              <a:path w="914400" h="914400">
                <a:moveTo>
                  <a:pt x="0" y="457200"/>
                </a:moveTo>
                <a:lnTo>
                  <a:pt x="2360" y="410437"/>
                </a:lnTo>
                <a:lnTo>
                  <a:pt x="9289" y="365029"/>
                </a:lnTo>
                <a:lnTo>
                  <a:pt x="20557" y="321206"/>
                </a:lnTo>
                <a:lnTo>
                  <a:pt x="35933" y="279195"/>
                </a:lnTo>
                <a:lnTo>
                  <a:pt x="55187" y="239227"/>
                </a:lnTo>
                <a:lnTo>
                  <a:pt x="78090" y="201531"/>
                </a:lnTo>
                <a:lnTo>
                  <a:pt x="104411" y="166337"/>
                </a:lnTo>
                <a:lnTo>
                  <a:pt x="133921" y="133873"/>
                </a:lnTo>
                <a:lnTo>
                  <a:pt x="166390" y="104370"/>
                </a:lnTo>
                <a:lnTo>
                  <a:pt x="201587" y="78056"/>
                </a:lnTo>
                <a:lnTo>
                  <a:pt x="239283" y="55161"/>
                </a:lnTo>
                <a:lnTo>
                  <a:pt x="279249" y="35915"/>
                </a:lnTo>
                <a:lnTo>
                  <a:pt x="321253" y="20546"/>
                </a:lnTo>
                <a:lnTo>
                  <a:pt x="365066" y="9284"/>
                </a:lnTo>
                <a:lnTo>
                  <a:pt x="410458" y="2359"/>
                </a:lnTo>
                <a:lnTo>
                  <a:pt x="457200" y="0"/>
                </a:lnTo>
                <a:lnTo>
                  <a:pt x="503941" y="2359"/>
                </a:lnTo>
                <a:lnTo>
                  <a:pt x="549333" y="9284"/>
                </a:lnTo>
                <a:lnTo>
                  <a:pt x="593146" y="20546"/>
                </a:lnTo>
                <a:lnTo>
                  <a:pt x="635150" y="35915"/>
                </a:lnTo>
                <a:lnTo>
                  <a:pt x="675116" y="55161"/>
                </a:lnTo>
                <a:lnTo>
                  <a:pt x="712812" y="78056"/>
                </a:lnTo>
                <a:lnTo>
                  <a:pt x="748009" y="104370"/>
                </a:lnTo>
                <a:lnTo>
                  <a:pt x="780478" y="133873"/>
                </a:lnTo>
                <a:lnTo>
                  <a:pt x="809988" y="166337"/>
                </a:lnTo>
                <a:lnTo>
                  <a:pt x="836309" y="201531"/>
                </a:lnTo>
                <a:lnTo>
                  <a:pt x="859212" y="239227"/>
                </a:lnTo>
                <a:lnTo>
                  <a:pt x="878466" y="279195"/>
                </a:lnTo>
                <a:lnTo>
                  <a:pt x="893842" y="321206"/>
                </a:lnTo>
                <a:lnTo>
                  <a:pt x="905110" y="365029"/>
                </a:lnTo>
                <a:lnTo>
                  <a:pt x="912039" y="410437"/>
                </a:lnTo>
                <a:lnTo>
                  <a:pt x="914400"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58" y="912039"/>
                </a:lnTo>
                <a:lnTo>
                  <a:pt x="365066" y="905110"/>
                </a:lnTo>
                <a:lnTo>
                  <a:pt x="321253" y="893842"/>
                </a:lnTo>
                <a:lnTo>
                  <a:pt x="279249" y="878466"/>
                </a:lnTo>
                <a:lnTo>
                  <a:pt x="239283" y="859212"/>
                </a:lnTo>
                <a:lnTo>
                  <a:pt x="201587" y="836309"/>
                </a:lnTo>
                <a:lnTo>
                  <a:pt x="166390" y="809988"/>
                </a:lnTo>
                <a:lnTo>
                  <a:pt x="133921" y="780478"/>
                </a:lnTo>
                <a:lnTo>
                  <a:pt x="104411" y="748009"/>
                </a:lnTo>
                <a:lnTo>
                  <a:pt x="78090" y="712812"/>
                </a:lnTo>
                <a:lnTo>
                  <a:pt x="55187" y="675116"/>
                </a:lnTo>
                <a:lnTo>
                  <a:pt x="35933" y="635150"/>
                </a:lnTo>
                <a:lnTo>
                  <a:pt x="20557" y="593146"/>
                </a:lnTo>
                <a:lnTo>
                  <a:pt x="9289" y="549333"/>
                </a:lnTo>
                <a:lnTo>
                  <a:pt x="2360" y="503941"/>
                </a:lnTo>
                <a:lnTo>
                  <a:pt x="0" y="457200"/>
                </a:lnTo>
                <a:close/>
              </a:path>
            </a:pathLst>
          </a:custGeom>
          <a:ln w="15875">
            <a:solidFill>
              <a:srgbClr val="282946"/>
            </a:solidFill>
          </a:ln>
        </p:spPr>
        <p:txBody>
          <a:bodyPr wrap="square" lIns="0" tIns="0" rIns="0" bIns="0" rtlCol="0"/>
          <a:lstStyle/>
          <a:p>
            <a:endParaRPr/>
          </a:p>
        </p:txBody>
      </p:sp>
      <p:sp>
        <p:nvSpPr>
          <p:cNvPr id="10" name="object 10"/>
          <p:cNvSpPr txBox="1"/>
          <p:nvPr/>
        </p:nvSpPr>
        <p:spPr>
          <a:xfrm>
            <a:off x="8309229" y="3416555"/>
            <a:ext cx="553720" cy="574675"/>
          </a:xfrm>
          <a:prstGeom prst="rect">
            <a:avLst/>
          </a:prstGeom>
        </p:spPr>
        <p:txBody>
          <a:bodyPr vert="horz" wrap="square" lIns="0" tIns="12700" rIns="0" bIns="0" rtlCol="0">
            <a:spAutoFit/>
          </a:bodyPr>
          <a:lstStyle/>
          <a:p>
            <a:pPr algn="ctr">
              <a:spcBef>
                <a:spcPts val="100"/>
              </a:spcBef>
            </a:pPr>
            <a:r>
              <a:rPr b="1" dirty="0">
                <a:latin typeface="Candara"/>
                <a:cs typeface="Candara"/>
              </a:rPr>
              <a:t>IP</a:t>
            </a:r>
            <a:r>
              <a:rPr b="1" spc="-10" dirty="0">
                <a:latin typeface="Candara"/>
                <a:cs typeface="Candara"/>
              </a:rPr>
              <a:t>S</a:t>
            </a:r>
            <a:r>
              <a:rPr b="1" spc="-5" dirty="0">
                <a:latin typeface="Candara"/>
                <a:cs typeface="Candara"/>
              </a:rPr>
              <a:t>ec</a:t>
            </a:r>
            <a:endParaRPr>
              <a:latin typeface="Candara"/>
              <a:cs typeface="Candara"/>
            </a:endParaRPr>
          </a:p>
          <a:p>
            <a:pPr marL="4445" algn="ctr"/>
            <a:r>
              <a:rPr b="1" dirty="0">
                <a:latin typeface="Candara"/>
                <a:cs typeface="Candara"/>
              </a:rPr>
              <a:t>B</a:t>
            </a:r>
            <a:endParaRPr>
              <a:latin typeface="Candara"/>
              <a:cs typeface="Candara"/>
            </a:endParaRPr>
          </a:p>
        </p:txBody>
      </p:sp>
      <p:sp>
        <p:nvSpPr>
          <p:cNvPr id="11" name="object 11"/>
          <p:cNvSpPr txBox="1"/>
          <p:nvPr/>
        </p:nvSpPr>
        <p:spPr>
          <a:xfrm>
            <a:off x="2895600" y="4693628"/>
            <a:ext cx="914400" cy="739305"/>
          </a:xfrm>
          <a:prstGeom prst="rect">
            <a:avLst/>
          </a:prstGeom>
          <a:ln w="15875">
            <a:solidFill>
              <a:srgbClr val="282946"/>
            </a:solidFill>
          </a:ln>
        </p:spPr>
        <p:txBody>
          <a:bodyPr vert="horz" wrap="square" lIns="0" tIns="183515" rIns="0" bIns="0" rtlCol="0">
            <a:spAutoFit/>
          </a:bodyPr>
          <a:lstStyle/>
          <a:p>
            <a:pPr marL="45085" algn="ctr">
              <a:spcBef>
                <a:spcPts val="1445"/>
              </a:spcBef>
            </a:pPr>
            <a:r>
              <a:rPr b="1" dirty="0">
                <a:latin typeface="Candara"/>
                <a:cs typeface="Candara"/>
              </a:rPr>
              <a:t>IKE</a:t>
            </a:r>
            <a:endParaRPr>
              <a:latin typeface="Candara"/>
              <a:cs typeface="Candara"/>
            </a:endParaRPr>
          </a:p>
          <a:p>
            <a:pPr marL="50165" algn="ctr">
              <a:spcBef>
                <a:spcPts val="5"/>
              </a:spcBef>
            </a:pPr>
            <a:r>
              <a:rPr b="1" dirty="0">
                <a:latin typeface="Candara"/>
                <a:cs typeface="Candara"/>
              </a:rPr>
              <a:t>A</a:t>
            </a:r>
            <a:endParaRPr>
              <a:latin typeface="Candara"/>
              <a:cs typeface="Candara"/>
            </a:endParaRPr>
          </a:p>
        </p:txBody>
      </p:sp>
      <p:sp>
        <p:nvSpPr>
          <p:cNvPr id="12" name="object 12"/>
          <p:cNvSpPr txBox="1"/>
          <p:nvPr/>
        </p:nvSpPr>
        <p:spPr>
          <a:xfrm>
            <a:off x="8153400" y="4617466"/>
            <a:ext cx="914400" cy="739305"/>
          </a:xfrm>
          <a:prstGeom prst="rect">
            <a:avLst/>
          </a:prstGeom>
          <a:ln w="15875">
            <a:solidFill>
              <a:srgbClr val="282946"/>
            </a:solidFill>
          </a:ln>
        </p:spPr>
        <p:txBody>
          <a:bodyPr vert="horz" wrap="square" lIns="0" tIns="183515" rIns="0" bIns="0" rtlCol="0">
            <a:spAutoFit/>
          </a:bodyPr>
          <a:lstStyle/>
          <a:p>
            <a:pPr marL="413384" marR="266700" indent="-93345">
              <a:spcBef>
                <a:spcPts val="1445"/>
              </a:spcBef>
            </a:pPr>
            <a:r>
              <a:rPr b="1" dirty="0">
                <a:latin typeface="Candara"/>
                <a:cs typeface="Candara"/>
              </a:rPr>
              <a:t>IKE  B</a:t>
            </a:r>
            <a:endParaRPr>
              <a:latin typeface="Candara"/>
              <a:cs typeface="Candara"/>
            </a:endParaRPr>
          </a:p>
        </p:txBody>
      </p:sp>
      <p:sp>
        <p:nvSpPr>
          <p:cNvPr id="13" name="object 13"/>
          <p:cNvSpPr/>
          <p:nvPr/>
        </p:nvSpPr>
        <p:spPr>
          <a:xfrm>
            <a:off x="4114800" y="5015610"/>
            <a:ext cx="3733800" cy="118110"/>
          </a:xfrm>
          <a:custGeom>
            <a:avLst/>
            <a:gdLst/>
            <a:ahLst/>
            <a:cxnLst/>
            <a:rect l="l" t="t" r="r" b="b"/>
            <a:pathLst>
              <a:path w="3733800" h="118110">
                <a:moveTo>
                  <a:pt x="100964" y="0"/>
                </a:moveTo>
                <a:lnTo>
                  <a:pt x="94995" y="3556"/>
                </a:lnTo>
                <a:lnTo>
                  <a:pt x="0" y="59055"/>
                </a:lnTo>
                <a:lnTo>
                  <a:pt x="94995" y="114426"/>
                </a:lnTo>
                <a:lnTo>
                  <a:pt x="100964" y="117982"/>
                </a:lnTo>
                <a:lnTo>
                  <a:pt x="108838" y="115950"/>
                </a:lnTo>
                <a:lnTo>
                  <a:pt x="112268" y="109855"/>
                </a:lnTo>
                <a:lnTo>
                  <a:pt x="115824" y="103758"/>
                </a:lnTo>
                <a:lnTo>
                  <a:pt x="113792" y="96012"/>
                </a:lnTo>
                <a:lnTo>
                  <a:pt x="72208" y="71755"/>
                </a:lnTo>
                <a:lnTo>
                  <a:pt x="25145" y="71755"/>
                </a:lnTo>
                <a:lnTo>
                  <a:pt x="25145" y="46355"/>
                </a:lnTo>
                <a:lnTo>
                  <a:pt x="71990" y="46355"/>
                </a:lnTo>
                <a:lnTo>
                  <a:pt x="113792" y="21970"/>
                </a:lnTo>
                <a:lnTo>
                  <a:pt x="115824" y="14224"/>
                </a:lnTo>
                <a:lnTo>
                  <a:pt x="112268" y="8127"/>
                </a:lnTo>
                <a:lnTo>
                  <a:pt x="108838" y="2158"/>
                </a:lnTo>
                <a:lnTo>
                  <a:pt x="100964" y="0"/>
                </a:lnTo>
                <a:close/>
              </a:path>
              <a:path w="3733800" h="118110">
                <a:moveTo>
                  <a:pt x="3683471" y="58991"/>
                </a:moveTo>
                <a:lnTo>
                  <a:pt x="3620008" y="96012"/>
                </a:lnTo>
                <a:lnTo>
                  <a:pt x="3617976" y="103758"/>
                </a:lnTo>
                <a:lnTo>
                  <a:pt x="3621532" y="109855"/>
                </a:lnTo>
                <a:lnTo>
                  <a:pt x="3624961" y="115950"/>
                </a:lnTo>
                <a:lnTo>
                  <a:pt x="3632835" y="117982"/>
                </a:lnTo>
                <a:lnTo>
                  <a:pt x="3638804" y="114426"/>
                </a:lnTo>
                <a:lnTo>
                  <a:pt x="3712011" y="71755"/>
                </a:lnTo>
                <a:lnTo>
                  <a:pt x="3708654" y="71755"/>
                </a:lnTo>
                <a:lnTo>
                  <a:pt x="3708654" y="69976"/>
                </a:lnTo>
                <a:lnTo>
                  <a:pt x="3702304" y="69976"/>
                </a:lnTo>
                <a:lnTo>
                  <a:pt x="3683471" y="58991"/>
                </a:lnTo>
                <a:close/>
              </a:path>
              <a:path w="3733800" h="118110">
                <a:moveTo>
                  <a:pt x="71990" y="46355"/>
                </a:moveTo>
                <a:lnTo>
                  <a:pt x="25145" y="46355"/>
                </a:lnTo>
                <a:lnTo>
                  <a:pt x="25145" y="71755"/>
                </a:lnTo>
                <a:lnTo>
                  <a:pt x="72208" y="71755"/>
                </a:lnTo>
                <a:lnTo>
                  <a:pt x="69160" y="69976"/>
                </a:lnTo>
                <a:lnTo>
                  <a:pt x="31495" y="69976"/>
                </a:lnTo>
                <a:lnTo>
                  <a:pt x="31495" y="48006"/>
                </a:lnTo>
                <a:lnTo>
                  <a:pt x="69160" y="48006"/>
                </a:lnTo>
                <a:lnTo>
                  <a:pt x="71990" y="46355"/>
                </a:lnTo>
                <a:close/>
              </a:path>
              <a:path w="3733800" h="118110">
                <a:moveTo>
                  <a:pt x="3661809" y="46355"/>
                </a:moveTo>
                <a:lnTo>
                  <a:pt x="71990" y="46355"/>
                </a:lnTo>
                <a:lnTo>
                  <a:pt x="50328" y="58991"/>
                </a:lnTo>
                <a:lnTo>
                  <a:pt x="72208" y="71755"/>
                </a:lnTo>
                <a:lnTo>
                  <a:pt x="3661591" y="71755"/>
                </a:lnTo>
                <a:lnTo>
                  <a:pt x="3683471" y="58991"/>
                </a:lnTo>
                <a:lnTo>
                  <a:pt x="3661809" y="46355"/>
                </a:lnTo>
                <a:close/>
              </a:path>
              <a:path w="3733800" h="118110">
                <a:moveTo>
                  <a:pt x="3712061" y="46355"/>
                </a:moveTo>
                <a:lnTo>
                  <a:pt x="3708654" y="46355"/>
                </a:lnTo>
                <a:lnTo>
                  <a:pt x="3708654" y="71755"/>
                </a:lnTo>
                <a:lnTo>
                  <a:pt x="3712011" y="71755"/>
                </a:lnTo>
                <a:lnTo>
                  <a:pt x="3733800" y="59055"/>
                </a:lnTo>
                <a:lnTo>
                  <a:pt x="3712061" y="46355"/>
                </a:lnTo>
                <a:close/>
              </a:path>
              <a:path w="3733800" h="118110">
                <a:moveTo>
                  <a:pt x="31495" y="48006"/>
                </a:moveTo>
                <a:lnTo>
                  <a:pt x="31495" y="69976"/>
                </a:lnTo>
                <a:lnTo>
                  <a:pt x="50328" y="58991"/>
                </a:lnTo>
                <a:lnTo>
                  <a:pt x="31495" y="48006"/>
                </a:lnTo>
                <a:close/>
              </a:path>
              <a:path w="3733800" h="118110">
                <a:moveTo>
                  <a:pt x="50328" y="58991"/>
                </a:moveTo>
                <a:lnTo>
                  <a:pt x="31495" y="69976"/>
                </a:lnTo>
                <a:lnTo>
                  <a:pt x="69160" y="69976"/>
                </a:lnTo>
                <a:lnTo>
                  <a:pt x="50328" y="58991"/>
                </a:lnTo>
                <a:close/>
              </a:path>
              <a:path w="3733800" h="118110">
                <a:moveTo>
                  <a:pt x="3702304" y="48006"/>
                </a:moveTo>
                <a:lnTo>
                  <a:pt x="3683471" y="58991"/>
                </a:lnTo>
                <a:lnTo>
                  <a:pt x="3702304" y="69976"/>
                </a:lnTo>
                <a:lnTo>
                  <a:pt x="3702304" y="48006"/>
                </a:lnTo>
                <a:close/>
              </a:path>
              <a:path w="3733800" h="118110">
                <a:moveTo>
                  <a:pt x="3708654" y="48006"/>
                </a:moveTo>
                <a:lnTo>
                  <a:pt x="3702304" y="48006"/>
                </a:lnTo>
                <a:lnTo>
                  <a:pt x="3702304" y="69976"/>
                </a:lnTo>
                <a:lnTo>
                  <a:pt x="3708654" y="69976"/>
                </a:lnTo>
                <a:lnTo>
                  <a:pt x="3708654" y="48006"/>
                </a:lnTo>
                <a:close/>
              </a:path>
              <a:path w="3733800" h="118110">
                <a:moveTo>
                  <a:pt x="69160" y="48006"/>
                </a:moveTo>
                <a:lnTo>
                  <a:pt x="31495" y="48006"/>
                </a:lnTo>
                <a:lnTo>
                  <a:pt x="50328" y="58991"/>
                </a:lnTo>
                <a:lnTo>
                  <a:pt x="69160" y="48006"/>
                </a:lnTo>
                <a:close/>
              </a:path>
              <a:path w="3733800" h="118110">
                <a:moveTo>
                  <a:pt x="3632835" y="0"/>
                </a:moveTo>
                <a:lnTo>
                  <a:pt x="3624961" y="2158"/>
                </a:lnTo>
                <a:lnTo>
                  <a:pt x="3621532" y="8127"/>
                </a:lnTo>
                <a:lnTo>
                  <a:pt x="3617976" y="14224"/>
                </a:lnTo>
                <a:lnTo>
                  <a:pt x="3620008" y="21970"/>
                </a:lnTo>
                <a:lnTo>
                  <a:pt x="3683471" y="58991"/>
                </a:lnTo>
                <a:lnTo>
                  <a:pt x="3702304" y="48006"/>
                </a:lnTo>
                <a:lnTo>
                  <a:pt x="3708654" y="48006"/>
                </a:lnTo>
                <a:lnTo>
                  <a:pt x="3708654" y="46355"/>
                </a:lnTo>
                <a:lnTo>
                  <a:pt x="3712061" y="46355"/>
                </a:lnTo>
                <a:lnTo>
                  <a:pt x="3638804" y="3556"/>
                </a:lnTo>
                <a:lnTo>
                  <a:pt x="3632835" y="0"/>
                </a:lnTo>
                <a:close/>
              </a:path>
            </a:pathLst>
          </a:custGeom>
          <a:solidFill>
            <a:srgbClr val="525389"/>
          </a:solidFill>
        </p:spPr>
        <p:txBody>
          <a:bodyPr wrap="square" lIns="0" tIns="0" rIns="0" bIns="0" rtlCol="0"/>
          <a:lstStyle/>
          <a:p>
            <a:endParaRPr/>
          </a:p>
        </p:txBody>
      </p:sp>
      <p:sp>
        <p:nvSpPr>
          <p:cNvPr id="14" name="object 14"/>
          <p:cNvSpPr txBox="1"/>
          <p:nvPr/>
        </p:nvSpPr>
        <p:spPr>
          <a:xfrm>
            <a:off x="5408421" y="5093334"/>
            <a:ext cx="1131570" cy="299720"/>
          </a:xfrm>
          <a:prstGeom prst="rect">
            <a:avLst/>
          </a:prstGeom>
        </p:spPr>
        <p:txBody>
          <a:bodyPr vert="horz" wrap="square" lIns="0" tIns="12700" rIns="0" bIns="0" rtlCol="0">
            <a:spAutoFit/>
          </a:bodyPr>
          <a:lstStyle/>
          <a:p>
            <a:pPr marL="12700">
              <a:spcBef>
                <a:spcPts val="100"/>
              </a:spcBef>
            </a:pPr>
            <a:r>
              <a:rPr b="1" dirty="0">
                <a:solidFill>
                  <a:srgbClr val="6F2F9F"/>
                </a:solidFill>
                <a:latin typeface="Candara"/>
                <a:cs typeface="Candara"/>
              </a:rPr>
              <a:t>IKE</a:t>
            </a:r>
            <a:r>
              <a:rPr b="1" spc="-75" dirty="0">
                <a:solidFill>
                  <a:srgbClr val="6F2F9F"/>
                </a:solidFill>
                <a:latin typeface="Candara"/>
                <a:cs typeface="Candara"/>
              </a:rPr>
              <a:t> </a:t>
            </a:r>
            <a:r>
              <a:rPr b="1" spc="-5" dirty="0">
                <a:solidFill>
                  <a:srgbClr val="6F2F9F"/>
                </a:solidFill>
                <a:latin typeface="Candara"/>
                <a:cs typeface="Candara"/>
              </a:rPr>
              <a:t>Session</a:t>
            </a:r>
            <a:endParaRPr>
              <a:latin typeface="Candara"/>
              <a:cs typeface="Candara"/>
            </a:endParaRPr>
          </a:p>
        </p:txBody>
      </p:sp>
      <p:sp>
        <p:nvSpPr>
          <p:cNvPr id="15" name="object 15"/>
          <p:cNvSpPr/>
          <p:nvPr/>
        </p:nvSpPr>
        <p:spPr>
          <a:xfrm>
            <a:off x="3810000" y="3491610"/>
            <a:ext cx="4343400" cy="118110"/>
          </a:xfrm>
          <a:custGeom>
            <a:avLst/>
            <a:gdLst/>
            <a:ahLst/>
            <a:cxnLst/>
            <a:rect l="l" t="t" r="r" b="b"/>
            <a:pathLst>
              <a:path w="4343400" h="118110">
                <a:moveTo>
                  <a:pt x="4293071" y="58991"/>
                </a:moveTo>
                <a:lnTo>
                  <a:pt x="4229608" y="96012"/>
                </a:lnTo>
                <a:lnTo>
                  <a:pt x="4227576" y="103759"/>
                </a:lnTo>
                <a:lnTo>
                  <a:pt x="4231132" y="109854"/>
                </a:lnTo>
                <a:lnTo>
                  <a:pt x="4234560" y="115950"/>
                </a:lnTo>
                <a:lnTo>
                  <a:pt x="4242434" y="117982"/>
                </a:lnTo>
                <a:lnTo>
                  <a:pt x="4248404" y="114426"/>
                </a:lnTo>
                <a:lnTo>
                  <a:pt x="4321611" y="71754"/>
                </a:lnTo>
                <a:lnTo>
                  <a:pt x="4318254" y="71754"/>
                </a:lnTo>
                <a:lnTo>
                  <a:pt x="4318254" y="69976"/>
                </a:lnTo>
                <a:lnTo>
                  <a:pt x="4311904" y="69976"/>
                </a:lnTo>
                <a:lnTo>
                  <a:pt x="4293071" y="58991"/>
                </a:lnTo>
                <a:close/>
              </a:path>
              <a:path w="4343400" h="118110">
                <a:moveTo>
                  <a:pt x="4271409" y="46354"/>
                </a:moveTo>
                <a:lnTo>
                  <a:pt x="0" y="46354"/>
                </a:lnTo>
                <a:lnTo>
                  <a:pt x="0" y="71754"/>
                </a:lnTo>
                <a:lnTo>
                  <a:pt x="4271191" y="71754"/>
                </a:lnTo>
                <a:lnTo>
                  <a:pt x="4293071" y="58991"/>
                </a:lnTo>
                <a:lnTo>
                  <a:pt x="4271409" y="46354"/>
                </a:lnTo>
                <a:close/>
              </a:path>
              <a:path w="4343400" h="118110">
                <a:moveTo>
                  <a:pt x="4321661" y="46354"/>
                </a:moveTo>
                <a:lnTo>
                  <a:pt x="4318254" y="46354"/>
                </a:lnTo>
                <a:lnTo>
                  <a:pt x="4318254" y="71754"/>
                </a:lnTo>
                <a:lnTo>
                  <a:pt x="4321611" y="71754"/>
                </a:lnTo>
                <a:lnTo>
                  <a:pt x="4343400" y="59054"/>
                </a:lnTo>
                <a:lnTo>
                  <a:pt x="4321661" y="46354"/>
                </a:lnTo>
                <a:close/>
              </a:path>
              <a:path w="4343400" h="118110">
                <a:moveTo>
                  <a:pt x="4311904" y="48005"/>
                </a:moveTo>
                <a:lnTo>
                  <a:pt x="4293071" y="58991"/>
                </a:lnTo>
                <a:lnTo>
                  <a:pt x="4311904" y="69976"/>
                </a:lnTo>
                <a:lnTo>
                  <a:pt x="4311904" y="48005"/>
                </a:lnTo>
                <a:close/>
              </a:path>
              <a:path w="4343400" h="118110">
                <a:moveTo>
                  <a:pt x="4318254" y="48005"/>
                </a:moveTo>
                <a:lnTo>
                  <a:pt x="4311904" y="48005"/>
                </a:lnTo>
                <a:lnTo>
                  <a:pt x="4311904" y="69976"/>
                </a:lnTo>
                <a:lnTo>
                  <a:pt x="4318254" y="69976"/>
                </a:lnTo>
                <a:lnTo>
                  <a:pt x="4318254" y="48005"/>
                </a:lnTo>
                <a:close/>
              </a:path>
              <a:path w="4343400" h="118110">
                <a:moveTo>
                  <a:pt x="4242434" y="0"/>
                </a:moveTo>
                <a:lnTo>
                  <a:pt x="4234560" y="2159"/>
                </a:lnTo>
                <a:lnTo>
                  <a:pt x="4231132" y="8127"/>
                </a:lnTo>
                <a:lnTo>
                  <a:pt x="4227576" y="14224"/>
                </a:lnTo>
                <a:lnTo>
                  <a:pt x="4229608" y="21971"/>
                </a:lnTo>
                <a:lnTo>
                  <a:pt x="4293071" y="58991"/>
                </a:lnTo>
                <a:lnTo>
                  <a:pt x="4311904" y="48005"/>
                </a:lnTo>
                <a:lnTo>
                  <a:pt x="4318254" y="48005"/>
                </a:lnTo>
                <a:lnTo>
                  <a:pt x="4318254" y="46354"/>
                </a:lnTo>
                <a:lnTo>
                  <a:pt x="4321661" y="46354"/>
                </a:lnTo>
                <a:lnTo>
                  <a:pt x="4248404" y="3555"/>
                </a:lnTo>
                <a:lnTo>
                  <a:pt x="4242434" y="0"/>
                </a:lnTo>
                <a:close/>
              </a:path>
            </a:pathLst>
          </a:custGeom>
          <a:solidFill>
            <a:srgbClr val="525389"/>
          </a:solidFill>
        </p:spPr>
        <p:txBody>
          <a:bodyPr wrap="square" lIns="0" tIns="0" rIns="0" bIns="0" rtlCol="0"/>
          <a:lstStyle/>
          <a:p>
            <a:endParaRPr/>
          </a:p>
        </p:txBody>
      </p:sp>
      <p:sp>
        <p:nvSpPr>
          <p:cNvPr id="16" name="object 16"/>
          <p:cNvSpPr/>
          <p:nvPr/>
        </p:nvSpPr>
        <p:spPr>
          <a:xfrm>
            <a:off x="3293872" y="4007865"/>
            <a:ext cx="118110" cy="685800"/>
          </a:xfrm>
          <a:custGeom>
            <a:avLst/>
            <a:gdLst/>
            <a:ahLst/>
            <a:cxnLst/>
            <a:rect l="l" t="t" r="r" b="b"/>
            <a:pathLst>
              <a:path w="118110" h="685800">
                <a:moveTo>
                  <a:pt x="14096" y="569848"/>
                </a:moveTo>
                <a:lnTo>
                  <a:pt x="8127" y="573404"/>
                </a:lnTo>
                <a:lnTo>
                  <a:pt x="2031" y="576960"/>
                </a:lnTo>
                <a:lnTo>
                  <a:pt x="0" y="584707"/>
                </a:lnTo>
                <a:lnTo>
                  <a:pt x="58927" y="685799"/>
                </a:lnTo>
                <a:lnTo>
                  <a:pt x="73585" y="660653"/>
                </a:lnTo>
                <a:lnTo>
                  <a:pt x="46227" y="660653"/>
                </a:lnTo>
                <a:lnTo>
                  <a:pt x="46227" y="613682"/>
                </a:lnTo>
                <a:lnTo>
                  <a:pt x="25400" y="577976"/>
                </a:lnTo>
                <a:lnTo>
                  <a:pt x="21970" y="572007"/>
                </a:lnTo>
                <a:lnTo>
                  <a:pt x="14096" y="569848"/>
                </a:lnTo>
                <a:close/>
              </a:path>
              <a:path w="118110" h="685800">
                <a:moveTo>
                  <a:pt x="46227" y="613682"/>
                </a:moveTo>
                <a:lnTo>
                  <a:pt x="46227" y="660653"/>
                </a:lnTo>
                <a:lnTo>
                  <a:pt x="71627" y="660653"/>
                </a:lnTo>
                <a:lnTo>
                  <a:pt x="71627" y="654176"/>
                </a:lnTo>
                <a:lnTo>
                  <a:pt x="48005" y="654176"/>
                </a:lnTo>
                <a:lnTo>
                  <a:pt x="58927" y="635453"/>
                </a:lnTo>
                <a:lnTo>
                  <a:pt x="46227" y="613682"/>
                </a:lnTo>
                <a:close/>
              </a:path>
              <a:path w="118110" h="685800">
                <a:moveTo>
                  <a:pt x="103758" y="569848"/>
                </a:moveTo>
                <a:lnTo>
                  <a:pt x="95884" y="572007"/>
                </a:lnTo>
                <a:lnTo>
                  <a:pt x="92455" y="577976"/>
                </a:lnTo>
                <a:lnTo>
                  <a:pt x="71627" y="613682"/>
                </a:lnTo>
                <a:lnTo>
                  <a:pt x="71627" y="660653"/>
                </a:lnTo>
                <a:lnTo>
                  <a:pt x="73585" y="660653"/>
                </a:lnTo>
                <a:lnTo>
                  <a:pt x="117855" y="584707"/>
                </a:lnTo>
                <a:lnTo>
                  <a:pt x="115823" y="576960"/>
                </a:lnTo>
                <a:lnTo>
                  <a:pt x="109727" y="573404"/>
                </a:lnTo>
                <a:lnTo>
                  <a:pt x="103758" y="569848"/>
                </a:lnTo>
                <a:close/>
              </a:path>
              <a:path w="118110" h="685800">
                <a:moveTo>
                  <a:pt x="58927" y="635453"/>
                </a:moveTo>
                <a:lnTo>
                  <a:pt x="48005" y="654176"/>
                </a:lnTo>
                <a:lnTo>
                  <a:pt x="69850" y="654176"/>
                </a:lnTo>
                <a:lnTo>
                  <a:pt x="58927" y="635453"/>
                </a:lnTo>
                <a:close/>
              </a:path>
              <a:path w="118110" h="685800">
                <a:moveTo>
                  <a:pt x="71627" y="613682"/>
                </a:moveTo>
                <a:lnTo>
                  <a:pt x="58927" y="635453"/>
                </a:lnTo>
                <a:lnTo>
                  <a:pt x="69850" y="654176"/>
                </a:lnTo>
                <a:lnTo>
                  <a:pt x="71627" y="654176"/>
                </a:lnTo>
                <a:lnTo>
                  <a:pt x="71627" y="613682"/>
                </a:lnTo>
                <a:close/>
              </a:path>
              <a:path w="118110" h="685800">
                <a:moveTo>
                  <a:pt x="71627" y="0"/>
                </a:moveTo>
                <a:lnTo>
                  <a:pt x="46227" y="0"/>
                </a:lnTo>
                <a:lnTo>
                  <a:pt x="46227" y="613682"/>
                </a:lnTo>
                <a:lnTo>
                  <a:pt x="58927" y="635453"/>
                </a:lnTo>
                <a:lnTo>
                  <a:pt x="71627" y="613682"/>
                </a:lnTo>
                <a:lnTo>
                  <a:pt x="71627" y="0"/>
                </a:lnTo>
                <a:close/>
              </a:path>
            </a:pathLst>
          </a:custGeom>
          <a:solidFill>
            <a:srgbClr val="525389"/>
          </a:solidFill>
        </p:spPr>
        <p:txBody>
          <a:bodyPr wrap="square" lIns="0" tIns="0" rIns="0" bIns="0" rtlCol="0"/>
          <a:lstStyle/>
          <a:p>
            <a:endParaRPr/>
          </a:p>
        </p:txBody>
      </p:sp>
      <p:sp>
        <p:nvSpPr>
          <p:cNvPr id="17" name="object 17"/>
          <p:cNvSpPr/>
          <p:nvPr/>
        </p:nvSpPr>
        <p:spPr>
          <a:xfrm>
            <a:off x="8551671" y="4007740"/>
            <a:ext cx="118110" cy="610235"/>
          </a:xfrm>
          <a:custGeom>
            <a:avLst/>
            <a:gdLst/>
            <a:ahLst/>
            <a:cxnLst/>
            <a:rect l="l" t="t" r="r" b="b"/>
            <a:pathLst>
              <a:path w="118109" h="610235">
                <a:moveTo>
                  <a:pt x="58927" y="50346"/>
                </a:moveTo>
                <a:lnTo>
                  <a:pt x="46227" y="72117"/>
                </a:lnTo>
                <a:lnTo>
                  <a:pt x="46227" y="609727"/>
                </a:lnTo>
                <a:lnTo>
                  <a:pt x="71627" y="609727"/>
                </a:lnTo>
                <a:lnTo>
                  <a:pt x="71627" y="72117"/>
                </a:lnTo>
                <a:lnTo>
                  <a:pt x="58927" y="50346"/>
                </a:lnTo>
                <a:close/>
              </a:path>
              <a:path w="118109" h="610235">
                <a:moveTo>
                  <a:pt x="58927" y="0"/>
                </a:moveTo>
                <a:lnTo>
                  <a:pt x="0" y="101092"/>
                </a:lnTo>
                <a:lnTo>
                  <a:pt x="2031" y="108838"/>
                </a:lnTo>
                <a:lnTo>
                  <a:pt x="8127" y="112394"/>
                </a:lnTo>
                <a:lnTo>
                  <a:pt x="14097" y="115950"/>
                </a:lnTo>
                <a:lnTo>
                  <a:pt x="21971" y="113918"/>
                </a:lnTo>
                <a:lnTo>
                  <a:pt x="25400" y="107823"/>
                </a:lnTo>
                <a:lnTo>
                  <a:pt x="46227" y="72117"/>
                </a:lnTo>
                <a:lnTo>
                  <a:pt x="46227" y="25273"/>
                </a:lnTo>
                <a:lnTo>
                  <a:pt x="73659" y="25273"/>
                </a:lnTo>
                <a:lnTo>
                  <a:pt x="58927" y="0"/>
                </a:lnTo>
                <a:close/>
              </a:path>
              <a:path w="118109" h="610235">
                <a:moveTo>
                  <a:pt x="73659" y="25273"/>
                </a:moveTo>
                <a:lnTo>
                  <a:pt x="71627" y="25273"/>
                </a:lnTo>
                <a:lnTo>
                  <a:pt x="71627" y="72117"/>
                </a:lnTo>
                <a:lnTo>
                  <a:pt x="92455" y="107823"/>
                </a:lnTo>
                <a:lnTo>
                  <a:pt x="95884" y="113918"/>
                </a:lnTo>
                <a:lnTo>
                  <a:pt x="103758" y="115950"/>
                </a:lnTo>
                <a:lnTo>
                  <a:pt x="109727" y="112394"/>
                </a:lnTo>
                <a:lnTo>
                  <a:pt x="115824" y="108838"/>
                </a:lnTo>
                <a:lnTo>
                  <a:pt x="117855" y="101092"/>
                </a:lnTo>
                <a:lnTo>
                  <a:pt x="73659" y="25273"/>
                </a:lnTo>
                <a:close/>
              </a:path>
              <a:path w="118109" h="610235">
                <a:moveTo>
                  <a:pt x="71627" y="25273"/>
                </a:moveTo>
                <a:lnTo>
                  <a:pt x="46227" y="25273"/>
                </a:lnTo>
                <a:lnTo>
                  <a:pt x="46227" y="72117"/>
                </a:lnTo>
                <a:lnTo>
                  <a:pt x="58927" y="50346"/>
                </a:lnTo>
                <a:lnTo>
                  <a:pt x="48005" y="31623"/>
                </a:lnTo>
                <a:lnTo>
                  <a:pt x="71627" y="31623"/>
                </a:lnTo>
                <a:lnTo>
                  <a:pt x="71627" y="25273"/>
                </a:lnTo>
                <a:close/>
              </a:path>
              <a:path w="118109" h="610235">
                <a:moveTo>
                  <a:pt x="71627" y="31623"/>
                </a:moveTo>
                <a:lnTo>
                  <a:pt x="69850" y="31623"/>
                </a:lnTo>
                <a:lnTo>
                  <a:pt x="58927" y="50346"/>
                </a:lnTo>
                <a:lnTo>
                  <a:pt x="71627" y="72117"/>
                </a:lnTo>
                <a:lnTo>
                  <a:pt x="71627" y="31623"/>
                </a:lnTo>
                <a:close/>
              </a:path>
              <a:path w="118109" h="610235">
                <a:moveTo>
                  <a:pt x="69850" y="31623"/>
                </a:moveTo>
                <a:lnTo>
                  <a:pt x="48005" y="31623"/>
                </a:lnTo>
                <a:lnTo>
                  <a:pt x="58927" y="50346"/>
                </a:lnTo>
                <a:lnTo>
                  <a:pt x="69850" y="31623"/>
                </a:lnTo>
                <a:close/>
              </a:path>
            </a:pathLst>
          </a:custGeom>
          <a:solidFill>
            <a:srgbClr val="525389"/>
          </a:solidFill>
        </p:spPr>
        <p:txBody>
          <a:bodyPr wrap="square" lIns="0" tIns="0" rIns="0" bIns="0" rtlCol="0"/>
          <a:lstStyle/>
          <a:p>
            <a:endParaRPr/>
          </a:p>
        </p:txBody>
      </p:sp>
      <p:sp>
        <p:nvSpPr>
          <p:cNvPr id="18" name="object 18"/>
          <p:cNvSpPr txBox="1"/>
          <p:nvPr/>
        </p:nvSpPr>
        <p:spPr>
          <a:xfrm>
            <a:off x="1845971" y="5599887"/>
            <a:ext cx="8588375" cy="749300"/>
          </a:xfrm>
          <a:prstGeom prst="rect">
            <a:avLst/>
          </a:prstGeom>
        </p:spPr>
        <p:txBody>
          <a:bodyPr vert="horz" wrap="square" lIns="0" tIns="69215" rIns="0" bIns="0" rtlCol="0">
            <a:spAutoFit/>
          </a:bodyPr>
          <a:lstStyle/>
          <a:p>
            <a:pPr marL="252095" indent="-240029">
              <a:spcBef>
                <a:spcPts val="545"/>
              </a:spcBef>
              <a:buAutoNum type="arabicPeriod" startAt="2"/>
              <a:tabLst>
                <a:tab pos="252729" algn="l"/>
              </a:tabLst>
            </a:pPr>
            <a:r>
              <a:rPr sz="2000" b="1" spc="-35" dirty="0">
                <a:solidFill>
                  <a:srgbClr val="00AF50"/>
                </a:solidFill>
                <a:latin typeface="Candara"/>
                <a:cs typeface="Candara"/>
              </a:rPr>
              <a:t>A’s </a:t>
            </a:r>
            <a:r>
              <a:rPr sz="2000" b="1" dirty="0">
                <a:solidFill>
                  <a:srgbClr val="00AF50"/>
                </a:solidFill>
                <a:latin typeface="Candara"/>
                <a:cs typeface="Candara"/>
              </a:rPr>
              <a:t>IKE begins negotiations with</a:t>
            </a:r>
            <a:r>
              <a:rPr sz="2000" b="1" spc="-55" dirty="0">
                <a:solidFill>
                  <a:srgbClr val="00AF50"/>
                </a:solidFill>
                <a:latin typeface="Candara"/>
                <a:cs typeface="Candara"/>
              </a:rPr>
              <a:t> </a:t>
            </a:r>
            <a:r>
              <a:rPr sz="2000" b="1" dirty="0">
                <a:solidFill>
                  <a:srgbClr val="00AF50"/>
                </a:solidFill>
                <a:latin typeface="Candara"/>
                <a:cs typeface="Candara"/>
              </a:rPr>
              <a:t>B’s</a:t>
            </a:r>
            <a:endParaRPr sz="2000">
              <a:latin typeface="Candara"/>
              <a:cs typeface="Candara"/>
            </a:endParaRPr>
          </a:p>
          <a:p>
            <a:pPr marL="1605915" indent="-236854">
              <a:spcBef>
                <a:spcPts val="450"/>
              </a:spcBef>
              <a:buAutoNum type="arabicPeriod" startAt="2"/>
              <a:tabLst>
                <a:tab pos="1606550" algn="l"/>
              </a:tabLst>
            </a:pPr>
            <a:r>
              <a:rPr sz="2000" b="1" dirty="0">
                <a:solidFill>
                  <a:srgbClr val="006FC0"/>
                </a:solidFill>
                <a:latin typeface="Candara"/>
                <a:cs typeface="Candara"/>
              </a:rPr>
              <a:t>Negotiations </a:t>
            </a:r>
            <a:r>
              <a:rPr sz="2000" b="1" spc="-5" dirty="0">
                <a:solidFill>
                  <a:srgbClr val="006FC0"/>
                </a:solidFill>
                <a:latin typeface="Candara"/>
                <a:cs typeface="Candara"/>
              </a:rPr>
              <a:t>complete, </a:t>
            </a:r>
            <a:r>
              <a:rPr sz="2000" b="1" dirty="0">
                <a:solidFill>
                  <a:srgbClr val="006FC0"/>
                </a:solidFill>
                <a:latin typeface="Candara"/>
                <a:cs typeface="Candara"/>
              </a:rPr>
              <a:t>A </a:t>
            </a:r>
            <a:r>
              <a:rPr sz="2000" b="1" spc="-5" dirty="0">
                <a:solidFill>
                  <a:srgbClr val="006FC0"/>
                </a:solidFill>
                <a:latin typeface="Candara"/>
                <a:cs typeface="Candara"/>
              </a:rPr>
              <a:t>and </a:t>
            </a:r>
            <a:r>
              <a:rPr sz="2000" b="1" dirty="0">
                <a:solidFill>
                  <a:srgbClr val="006FC0"/>
                </a:solidFill>
                <a:latin typeface="Candara"/>
                <a:cs typeface="Candara"/>
              </a:rPr>
              <a:t>B now have </a:t>
            </a:r>
            <a:r>
              <a:rPr sz="2000" b="1" spc="-5" dirty="0">
                <a:solidFill>
                  <a:srgbClr val="006FC0"/>
                </a:solidFill>
                <a:latin typeface="Candara"/>
                <a:cs typeface="Candara"/>
              </a:rPr>
              <a:t>complete SAs </a:t>
            </a:r>
            <a:r>
              <a:rPr sz="2000" b="1" dirty="0">
                <a:solidFill>
                  <a:srgbClr val="006FC0"/>
                </a:solidFill>
                <a:latin typeface="Candara"/>
                <a:cs typeface="Candara"/>
              </a:rPr>
              <a:t>in</a:t>
            </a:r>
            <a:r>
              <a:rPr sz="2000" b="1" spc="-35" dirty="0">
                <a:solidFill>
                  <a:srgbClr val="006FC0"/>
                </a:solidFill>
                <a:latin typeface="Candara"/>
                <a:cs typeface="Candara"/>
              </a:rPr>
              <a:t> </a:t>
            </a:r>
            <a:r>
              <a:rPr sz="2000" b="1" spc="-5" dirty="0">
                <a:solidFill>
                  <a:srgbClr val="006FC0"/>
                </a:solidFill>
                <a:latin typeface="Candara"/>
                <a:cs typeface="Candara"/>
              </a:rPr>
              <a:t>place</a:t>
            </a:r>
            <a:endParaRPr sz="2000">
              <a:latin typeface="Candara"/>
              <a:cs typeface="Candara"/>
            </a:endParaRPr>
          </a:p>
        </p:txBody>
      </p:sp>
      <p:sp>
        <p:nvSpPr>
          <p:cNvPr id="19" name="object 19"/>
          <p:cNvSpPr txBox="1"/>
          <p:nvPr/>
        </p:nvSpPr>
        <p:spPr>
          <a:xfrm>
            <a:off x="1922145" y="1952655"/>
            <a:ext cx="8347709" cy="949619"/>
          </a:xfrm>
          <a:prstGeom prst="rect">
            <a:avLst/>
          </a:prstGeom>
        </p:spPr>
        <p:txBody>
          <a:bodyPr vert="horz" wrap="square" lIns="0" tIns="13335" rIns="0" bIns="0" rtlCol="0">
            <a:spAutoFit/>
          </a:bodyPr>
          <a:lstStyle/>
          <a:p>
            <a:pPr marL="12700">
              <a:lnSpc>
                <a:spcPts val="2355"/>
              </a:lnSpc>
              <a:spcBef>
                <a:spcPts val="105"/>
              </a:spcBef>
              <a:tabLst>
                <a:tab pos="354965" algn="l"/>
              </a:tabLst>
            </a:pPr>
            <a:r>
              <a:rPr sz="2000" b="1" dirty="0">
                <a:solidFill>
                  <a:srgbClr val="FF0000"/>
                </a:solidFill>
                <a:latin typeface="Candara"/>
                <a:cs typeface="Candara"/>
              </a:rPr>
              <a:t>1.	Outbound </a:t>
            </a:r>
            <a:r>
              <a:rPr sz="2000" b="1" spc="-5" dirty="0">
                <a:solidFill>
                  <a:srgbClr val="FF0000"/>
                </a:solidFill>
                <a:latin typeface="Candara"/>
                <a:cs typeface="Candara"/>
              </a:rPr>
              <a:t>packet from </a:t>
            </a:r>
            <a:r>
              <a:rPr sz="2000" b="1" dirty="0">
                <a:solidFill>
                  <a:srgbClr val="FF0000"/>
                </a:solidFill>
                <a:latin typeface="Candara"/>
                <a:cs typeface="Candara"/>
              </a:rPr>
              <a:t>A to B, no</a:t>
            </a:r>
            <a:r>
              <a:rPr sz="2000" b="1" spc="-50" dirty="0">
                <a:solidFill>
                  <a:srgbClr val="FF0000"/>
                </a:solidFill>
                <a:latin typeface="Candara"/>
                <a:cs typeface="Candara"/>
              </a:rPr>
              <a:t> </a:t>
            </a:r>
            <a:r>
              <a:rPr sz="2000" b="1" dirty="0">
                <a:solidFill>
                  <a:srgbClr val="FF0000"/>
                </a:solidFill>
                <a:latin typeface="Candara"/>
                <a:cs typeface="Candara"/>
              </a:rPr>
              <a:t>SA</a:t>
            </a:r>
            <a:endParaRPr lang="en-GB" sz="2000" b="1" dirty="0">
              <a:solidFill>
                <a:srgbClr val="FF0000"/>
              </a:solidFill>
              <a:latin typeface="Candara"/>
              <a:cs typeface="Candara"/>
            </a:endParaRPr>
          </a:p>
          <a:p>
            <a:pPr marL="12700">
              <a:lnSpc>
                <a:spcPts val="2355"/>
              </a:lnSpc>
              <a:spcBef>
                <a:spcPts val="105"/>
              </a:spcBef>
              <a:tabLst>
                <a:tab pos="354965" algn="l"/>
              </a:tabLst>
            </a:pPr>
            <a:endParaRPr sz="2000" dirty="0">
              <a:latin typeface="Candara"/>
              <a:cs typeface="Candara"/>
            </a:endParaRPr>
          </a:p>
          <a:p>
            <a:pPr marL="2837815">
              <a:lnSpc>
                <a:spcPts val="2355"/>
              </a:lnSpc>
            </a:pPr>
            <a:r>
              <a:rPr sz="2000" b="1" dirty="0">
                <a:solidFill>
                  <a:srgbClr val="6F2F9F"/>
                </a:solidFill>
                <a:latin typeface="Candara"/>
                <a:cs typeface="Candara"/>
              </a:rPr>
              <a:t>4. Packet </a:t>
            </a:r>
            <a:r>
              <a:rPr sz="2000" b="1" spc="-5" dirty="0">
                <a:solidFill>
                  <a:srgbClr val="6F2F9F"/>
                </a:solidFill>
                <a:latin typeface="Candara"/>
                <a:cs typeface="Candara"/>
              </a:rPr>
              <a:t>is </a:t>
            </a:r>
            <a:r>
              <a:rPr sz="2000" b="1" dirty="0">
                <a:solidFill>
                  <a:srgbClr val="6F2F9F"/>
                </a:solidFill>
                <a:latin typeface="Candara"/>
                <a:cs typeface="Candara"/>
              </a:rPr>
              <a:t>sent </a:t>
            </a:r>
            <a:r>
              <a:rPr sz="2000" b="1" spc="-5" dirty="0">
                <a:solidFill>
                  <a:srgbClr val="6F2F9F"/>
                </a:solidFill>
                <a:latin typeface="Candara"/>
                <a:cs typeface="Candara"/>
              </a:rPr>
              <a:t>from </a:t>
            </a:r>
            <a:r>
              <a:rPr sz="2000" b="1" dirty="0">
                <a:solidFill>
                  <a:srgbClr val="6F2F9F"/>
                </a:solidFill>
                <a:latin typeface="Candara"/>
                <a:cs typeface="Candara"/>
              </a:rPr>
              <a:t>A to B </a:t>
            </a:r>
            <a:r>
              <a:rPr sz="2000" b="1" spc="-5" dirty="0">
                <a:solidFill>
                  <a:srgbClr val="6F2F9F"/>
                </a:solidFill>
                <a:latin typeface="Candara"/>
                <a:cs typeface="Candara"/>
              </a:rPr>
              <a:t>protected </a:t>
            </a:r>
            <a:r>
              <a:rPr sz="2000" b="1" dirty="0">
                <a:solidFill>
                  <a:srgbClr val="6F2F9F"/>
                </a:solidFill>
                <a:latin typeface="Candara"/>
                <a:cs typeface="Candara"/>
              </a:rPr>
              <a:t>by IPSec</a:t>
            </a:r>
            <a:r>
              <a:rPr sz="2000" b="1" spc="-20" dirty="0">
                <a:solidFill>
                  <a:srgbClr val="6F2F9F"/>
                </a:solidFill>
                <a:latin typeface="Candara"/>
                <a:cs typeface="Candara"/>
              </a:rPr>
              <a:t> </a:t>
            </a:r>
            <a:r>
              <a:rPr sz="2000" b="1" dirty="0">
                <a:solidFill>
                  <a:srgbClr val="6F2F9F"/>
                </a:solidFill>
                <a:latin typeface="Candara"/>
                <a:cs typeface="Candara"/>
              </a:rPr>
              <a:t>SA</a:t>
            </a:r>
            <a:endParaRPr sz="2000" dirty="0">
              <a:latin typeface="Candara"/>
              <a:cs typeface="Candara"/>
            </a:endParaRPr>
          </a:p>
        </p:txBody>
      </p:sp>
    </p:spTree>
    <p:extLst>
      <p:ext uri="{BB962C8B-B14F-4D97-AF65-F5344CB8AC3E}">
        <p14:creationId xmlns:p14="http://schemas.microsoft.com/office/powerpoint/2010/main" val="354603883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body" idx="1"/>
          </p:nvPr>
        </p:nvSpPr>
        <p:spPr>
          <a:xfrm>
            <a:off x="722375" y="1265728"/>
            <a:ext cx="10744201" cy="3853849"/>
          </a:xfrm>
          <a:prstGeom prst="rect">
            <a:avLst/>
          </a:prstGeom>
        </p:spPr>
        <p:txBody>
          <a:bodyPr vert="horz" wrap="square" lIns="0" tIns="98018" rIns="0" bIns="0" rtlCol="0">
            <a:spAutoFit/>
          </a:bodyPr>
          <a:lstStyle/>
          <a:p>
            <a:pPr marL="319405" marR="6985">
              <a:lnSpc>
                <a:spcPct val="100000"/>
              </a:lnSpc>
              <a:spcBef>
                <a:spcPts val="95"/>
              </a:spcBef>
            </a:pPr>
            <a:endParaRPr lang="en-GB" sz="3200" dirty="0"/>
          </a:p>
          <a:p>
            <a:pPr marL="319405" marR="6985">
              <a:lnSpc>
                <a:spcPct val="100000"/>
              </a:lnSpc>
              <a:spcBef>
                <a:spcPts val="95"/>
              </a:spcBef>
            </a:pPr>
            <a:r>
              <a:rPr sz="3200" dirty="0"/>
              <a:t>An </a:t>
            </a:r>
            <a:r>
              <a:rPr sz="3200" spc="-5" dirty="0"/>
              <a:t>IKE session runs over UDP </a:t>
            </a:r>
            <a:endParaRPr lang="en-GB" sz="3200" spc="-5" dirty="0"/>
          </a:p>
          <a:p>
            <a:pPr marL="90805" marR="6985" indent="0">
              <a:lnSpc>
                <a:spcPct val="100000"/>
              </a:lnSpc>
              <a:spcBef>
                <a:spcPts val="95"/>
              </a:spcBef>
              <a:buNone/>
            </a:pPr>
            <a:r>
              <a:rPr sz="3200" spc="-10" dirty="0"/>
              <a:t>(source </a:t>
            </a:r>
            <a:r>
              <a:rPr sz="3200" spc="-5" dirty="0"/>
              <a:t>and</a:t>
            </a:r>
            <a:r>
              <a:rPr lang="en-GB" sz="3200" spc="-5" dirty="0"/>
              <a:t> </a:t>
            </a:r>
            <a:r>
              <a:rPr sz="3200" spc="-5" dirty="0"/>
              <a:t>destination  port</a:t>
            </a:r>
            <a:r>
              <a:rPr sz="3200" spc="-15" dirty="0"/>
              <a:t> </a:t>
            </a:r>
            <a:r>
              <a:rPr sz="3200" spc="-10" dirty="0"/>
              <a:t>500)</a:t>
            </a:r>
            <a:endParaRPr lang="en-GB" sz="3200" spc="-10" dirty="0"/>
          </a:p>
          <a:p>
            <a:pPr marL="319405" marR="6985">
              <a:lnSpc>
                <a:spcPct val="100000"/>
              </a:lnSpc>
              <a:spcBef>
                <a:spcPts val="95"/>
              </a:spcBef>
            </a:pPr>
            <a:endParaRPr lang="en-GB" sz="3200" spc="-10" dirty="0"/>
          </a:p>
          <a:p>
            <a:pPr marL="319405" marR="6350">
              <a:lnSpc>
                <a:spcPct val="100000"/>
              </a:lnSpc>
              <a:spcBef>
                <a:spcPts val="670"/>
              </a:spcBef>
            </a:pPr>
            <a:r>
              <a:rPr sz="3200" spc="-5" dirty="0"/>
              <a:t>IKE session establishment </a:t>
            </a:r>
            <a:r>
              <a:rPr sz="3200" spc="-10" dirty="0"/>
              <a:t>results </a:t>
            </a:r>
            <a:r>
              <a:rPr sz="3200" spc="-5" dirty="0"/>
              <a:t>in the creation of </a:t>
            </a:r>
            <a:r>
              <a:rPr sz="3200" dirty="0"/>
              <a:t>IKE  </a:t>
            </a:r>
            <a:r>
              <a:rPr sz="3200" spc="-10" dirty="0"/>
              <a:t>S</a:t>
            </a:r>
            <a:r>
              <a:rPr lang="en-GB" sz="3200" spc="-10" dirty="0"/>
              <a:t>A</a:t>
            </a:r>
            <a:r>
              <a:rPr sz="3200" spc="-10" dirty="0"/>
              <a:t>s</a:t>
            </a:r>
            <a:endParaRPr lang="en-GB" sz="3200" spc="-10" dirty="0"/>
          </a:p>
          <a:p>
            <a:pPr marL="319405" marR="6350">
              <a:lnSpc>
                <a:spcPct val="100000"/>
              </a:lnSpc>
              <a:spcBef>
                <a:spcPts val="670"/>
              </a:spcBef>
            </a:pPr>
            <a:endParaRPr sz="3200" spc="-10" dirty="0"/>
          </a:p>
          <a:p>
            <a:pPr marL="319405" marR="5080">
              <a:lnSpc>
                <a:spcPct val="100000"/>
              </a:lnSpc>
              <a:spcBef>
                <a:spcPts val="675"/>
              </a:spcBef>
              <a:tabLst>
                <a:tab pos="1058545" algn="l"/>
                <a:tab pos="1998980" algn="l"/>
                <a:tab pos="3907154" algn="l"/>
                <a:tab pos="4487545" algn="l"/>
                <a:tab pos="6266815" algn="l"/>
                <a:tab pos="7332345" algn="l"/>
                <a:tab pos="8129270" algn="l"/>
              </a:tabLst>
            </a:pPr>
            <a:r>
              <a:rPr sz="3200" spc="-10" dirty="0"/>
              <a:t>I</a:t>
            </a:r>
            <a:r>
              <a:rPr sz="3200" spc="-5" dirty="0"/>
              <a:t>KE</a:t>
            </a:r>
            <a:r>
              <a:rPr sz="3200" dirty="0"/>
              <a:t>	</a:t>
            </a:r>
            <a:r>
              <a:rPr sz="3200" spc="-5" dirty="0"/>
              <a:t>then</a:t>
            </a:r>
            <a:r>
              <a:rPr lang="en-GB" sz="3200" dirty="0"/>
              <a:t> </a:t>
            </a:r>
            <a:r>
              <a:rPr sz="3200" spc="-10" dirty="0"/>
              <a:t>e</a:t>
            </a:r>
            <a:r>
              <a:rPr sz="3200" dirty="0"/>
              <a:t>s</a:t>
            </a:r>
            <a:r>
              <a:rPr sz="3200" spc="-5" dirty="0"/>
              <a:t>tab</a:t>
            </a:r>
            <a:r>
              <a:rPr sz="3200" spc="-20" dirty="0"/>
              <a:t>l</a:t>
            </a:r>
            <a:r>
              <a:rPr sz="3200" spc="-5" dirty="0"/>
              <a:t>ish</a:t>
            </a:r>
            <a:r>
              <a:rPr sz="3200" dirty="0"/>
              <a:t>e</a:t>
            </a:r>
            <a:r>
              <a:rPr sz="3200" spc="-5" dirty="0"/>
              <a:t>s</a:t>
            </a:r>
            <a:r>
              <a:rPr sz="3200" dirty="0"/>
              <a:t>	</a:t>
            </a:r>
            <a:r>
              <a:rPr sz="3200" spc="-10" dirty="0"/>
              <a:t>al</a:t>
            </a:r>
            <a:r>
              <a:rPr sz="3200" spc="-5" dirty="0"/>
              <a:t>l</a:t>
            </a:r>
            <a:r>
              <a:rPr lang="en-GB" sz="3200" dirty="0"/>
              <a:t> </a:t>
            </a:r>
            <a:r>
              <a:rPr sz="3200" spc="-15" dirty="0"/>
              <a:t>r</a:t>
            </a:r>
            <a:r>
              <a:rPr sz="3200" spc="-10" dirty="0"/>
              <a:t>e</a:t>
            </a:r>
            <a:r>
              <a:rPr sz="3200" dirty="0"/>
              <a:t>q</a:t>
            </a:r>
            <a:r>
              <a:rPr sz="3200" spc="-5" dirty="0"/>
              <a:t>ue</a:t>
            </a:r>
            <a:r>
              <a:rPr sz="3200" dirty="0"/>
              <a:t>s</a:t>
            </a:r>
            <a:r>
              <a:rPr sz="3200" spc="-5" dirty="0"/>
              <a:t>t</a:t>
            </a:r>
            <a:r>
              <a:rPr sz="3200" dirty="0"/>
              <a:t>e</a:t>
            </a:r>
            <a:r>
              <a:rPr sz="3200" spc="-5" dirty="0"/>
              <a:t>d</a:t>
            </a:r>
            <a:r>
              <a:rPr sz="3200" dirty="0"/>
              <a:t>	</a:t>
            </a:r>
            <a:r>
              <a:rPr sz="3200" spc="-10" dirty="0" err="1"/>
              <a:t>IPSe</a:t>
            </a:r>
            <a:r>
              <a:rPr sz="3200" spc="-5" dirty="0" err="1"/>
              <a:t>c</a:t>
            </a:r>
            <a:r>
              <a:rPr lang="en-GB" sz="3200" dirty="0"/>
              <a:t> </a:t>
            </a:r>
            <a:r>
              <a:rPr sz="3200" dirty="0"/>
              <a:t>S</a:t>
            </a:r>
            <a:r>
              <a:rPr sz="3200" spc="-10" dirty="0"/>
              <a:t>A</a:t>
            </a:r>
            <a:r>
              <a:rPr sz="3200" spc="-5" dirty="0"/>
              <a:t>s</a:t>
            </a:r>
            <a:r>
              <a:rPr sz="3200" dirty="0"/>
              <a:t>	</a:t>
            </a:r>
            <a:r>
              <a:rPr sz="3200" spc="-10" dirty="0"/>
              <a:t>on  demand</a:t>
            </a:r>
          </a:p>
        </p:txBody>
      </p:sp>
      <p:sp>
        <p:nvSpPr>
          <p:cNvPr id="6" name="object 6"/>
          <p:cNvSpPr txBox="1">
            <a:spLocks noGrp="1"/>
          </p:cNvSpPr>
          <p:nvPr>
            <p:ph type="title"/>
          </p:nvPr>
        </p:nvSpPr>
        <p:spPr>
          <a:xfrm>
            <a:off x="4290441" y="575796"/>
            <a:ext cx="3608070"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a:t>
            </a:r>
            <a:r>
              <a:rPr spc="-80" dirty="0"/>
              <a:t> </a:t>
            </a:r>
            <a:r>
              <a:rPr spc="-5" dirty="0"/>
              <a:t>Protocol</a:t>
            </a:r>
          </a:p>
        </p:txBody>
      </p:sp>
    </p:spTree>
    <p:extLst>
      <p:ext uri="{BB962C8B-B14F-4D97-AF65-F5344CB8AC3E}">
        <p14:creationId xmlns:p14="http://schemas.microsoft.com/office/powerpoint/2010/main" val="1698940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5CDA-E474-4A75-92EF-D9FEA190DE66}"/>
              </a:ext>
            </a:extLst>
          </p:cNvPr>
          <p:cNvSpPr>
            <a:spLocks noGrp="1"/>
          </p:cNvSpPr>
          <p:nvPr>
            <p:ph type="title"/>
          </p:nvPr>
        </p:nvSpPr>
        <p:spPr/>
        <p:txBody>
          <a:bodyPr/>
          <a:lstStyle/>
          <a:p>
            <a:r>
              <a:rPr lang="en-US" dirty="0"/>
              <a:t>Relations</a:t>
            </a:r>
            <a:endParaRPr lang="en-GB" dirty="0"/>
          </a:p>
        </p:txBody>
      </p:sp>
      <p:sp>
        <p:nvSpPr>
          <p:cNvPr id="3" name="Content Placeholder 2">
            <a:extLst>
              <a:ext uri="{FF2B5EF4-FFF2-40B4-BE49-F238E27FC236}">
                <a16:creationId xmlns:a16="http://schemas.microsoft.com/office/drawing/2014/main" id="{E735EE05-6D3E-494F-8F33-13F272EB5C5B}"/>
              </a:ext>
            </a:extLst>
          </p:cNvPr>
          <p:cNvSpPr>
            <a:spLocks noGrp="1"/>
          </p:cNvSpPr>
          <p:nvPr>
            <p:ph idx="1"/>
          </p:nvPr>
        </p:nvSpPr>
        <p:spPr/>
        <p:txBody>
          <a:bodyPr/>
          <a:lstStyle/>
          <a:p>
            <a:pPr marL="0" indent="0">
              <a:buNone/>
            </a:pPr>
            <a:r>
              <a:rPr lang="en-US" dirty="0"/>
              <a:t>Set of </a:t>
            </a:r>
            <a:r>
              <a:rPr lang="en-US" b="1" dirty="0"/>
              <a:t>ordered pairs </a:t>
            </a:r>
            <a:r>
              <a:rPr lang="en-US" dirty="0"/>
              <a:t>that satisfy a relationship</a:t>
            </a:r>
          </a:p>
          <a:p>
            <a:pPr marL="0" indent="0">
              <a:buNone/>
            </a:pPr>
            <a:r>
              <a:rPr lang="en-GB" dirty="0"/>
              <a:t>Set P elements = {2,4}</a:t>
            </a:r>
          </a:p>
          <a:p>
            <a:pPr marL="0" indent="0">
              <a:buNone/>
            </a:pPr>
            <a:r>
              <a:rPr lang="en-GB" dirty="0"/>
              <a:t>Set Q elements = {10,20,35}</a:t>
            </a:r>
          </a:p>
          <a:p>
            <a:pPr marL="0" indent="0">
              <a:buNone/>
            </a:pPr>
            <a:r>
              <a:rPr lang="en-GB" dirty="0"/>
              <a:t>				P x Q</a:t>
            </a:r>
          </a:p>
          <a:p>
            <a:pPr marL="0" indent="0">
              <a:buNone/>
            </a:pPr>
            <a:endParaRPr lang="en-GB" dirty="0"/>
          </a:p>
          <a:p>
            <a:endParaRPr lang="en-GB" dirty="0"/>
          </a:p>
          <a:p>
            <a:r>
              <a:rPr lang="en-GB" dirty="0"/>
              <a:t>P x Q = {(2,10), (2,20), (2,35), (4,10), (4,20), (4,35)}</a:t>
            </a:r>
          </a:p>
          <a:p>
            <a:pPr marL="0" indent="0">
              <a:buNone/>
            </a:pPr>
            <a:endParaRPr lang="en-GB" dirty="0"/>
          </a:p>
        </p:txBody>
      </p:sp>
      <p:graphicFrame>
        <p:nvGraphicFramePr>
          <p:cNvPr id="4" name="Table 4">
            <a:extLst>
              <a:ext uri="{FF2B5EF4-FFF2-40B4-BE49-F238E27FC236}">
                <a16:creationId xmlns:a16="http://schemas.microsoft.com/office/drawing/2014/main" id="{13091C53-6509-43D8-AF1B-34C8CA3183E0}"/>
              </a:ext>
            </a:extLst>
          </p:cNvPr>
          <p:cNvGraphicFramePr>
            <a:graphicFrameLocks noGrp="1"/>
          </p:cNvGraphicFramePr>
          <p:nvPr>
            <p:extLst>
              <p:ext uri="{D42A27DB-BD31-4B8C-83A1-F6EECF244321}">
                <p14:modId xmlns:p14="http://schemas.microsoft.com/office/powerpoint/2010/main" val="1116914082"/>
              </p:ext>
            </p:extLst>
          </p:nvPr>
        </p:nvGraphicFramePr>
        <p:xfrm>
          <a:off x="6324600" y="2741506"/>
          <a:ext cx="2961640" cy="1972736"/>
        </p:xfrm>
        <a:graphic>
          <a:graphicData uri="http://schemas.openxmlformats.org/drawingml/2006/table">
            <a:tbl>
              <a:tblPr firstRow="1" bandRow="1">
                <a:tableStyleId>{5C22544A-7EE6-4342-B048-85BDC9FD1C3A}</a:tableStyleId>
              </a:tblPr>
              <a:tblGrid>
                <a:gridCol w="1480820">
                  <a:extLst>
                    <a:ext uri="{9D8B030D-6E8A-4147-A177-3AD203B41FA5}">
                      <a16:colId xmlns:a16="http://schemas.microsoft.com/office/drawing/2014/main" val="1257726213"/>
                    </a:ext>
                  </a:extLst>
                </a:gridCol>
                <a:gridCol w="1480820">
                  <a:extLst>
                    <a:ext uri="{9D8B030D-6E8A-4147-A177-3AD203B41FA5}">
                      <a16:colId xmlns:a16="http://schemas.microsoft.com/office/drawing/2014/main" val="616794587"/>
                    </a:ext>
                  </a:extLst>
                </a:gridCol>
              </a:tblGrid>
              <a:tr h="493184">
                <a:tc>
                  <a:txBody>
                    <a:bodyPr/>
                    <a:lstStyle/>
                    <a:p>
                      <a:pPr algn="ctr"/>
                      <a:r>
                        <a:rPr lang="en-US" dirty="0"/>
                        <a:t>P</a:t>
                      </a:r>
                      <a:endParaRPr lang="en-GB" dirty="0"/>
                    </a:p>
                  </a:txBody>
                  <a:tcPr/>
                </a:tc>
                <a:tc>
                  <a:txBody>
                    <a:bodyPr/>
                    <a:lstStyle/>
                    <a:p>
                      <a:pPr algn="ctr"/>
                      <a:r>
                        <a:rPr lang="en-US" dirty="0"/>
                        <a:t>Q</a:t>
                      </a:r>
                      <a:endParaRPr lang="en-GB" dirty="0"/>
                    </a:p>
                  </a:txBody>
                  <a:tcPr/>
                </a:tc>
                <a:extLst>
                  <a:ext uri="{0D108BD9-81ED-4DB2-BD59-A6C34878D82A}">
                    <a16:rowId xmlns:a16="http://schemas.microsoft.com/office/drawing/2014/main" val="3673205105"/>
                  </a:ext>
                </a:extLst>
              </a:tr>
              <a:tr h="493184">
                <a:tc>
                  <a:txBody>
                    <a:bodyPr/>
                    <a:lstStyle/>
                    <a:p>
                      <a:pPr algn="ctr"/>
                      <a:r>
                        <a:rPr lang="en-US" dirty="0"/>
                        <a:t>2</a:t>
                      </a:r>
                      <a:endParaRPr lang="en-GB" dirty="0"/>
                    </a:p>
                  </a:txBody>
                  <a:tcPr/>
                </a:tc>
                <a:tc>
                  <a:txBody>
                    <a:bodyPr/>
                    <a:lstStyle/>
                    <a:p>
                      <a:pPr algn="ctr"/>
                      <a:r>
                        <a:rPr lang="en-US" dirty="0"/>
                        <a:t>10</a:t>
                      </a:r>
                      <a:endParaRPr lang="en-GB" dirty="0"/>
                    </a:p>
                  </a:txBody>
                  <a:tcPr/>
                </a:tc>
                <a:extLst>
                  <a:ext uri="{0D108BD9-81ED-4DB2-BD59-A6C34878D82A}">
                    <a16:rowId xmlns:a16="http://schemas.microsoft.com/office/drawing/2014/main" val="3999049629"/>
                  </a:ext>
                </a:extLst>
              </a:tr>
              <a:tr h="493184">
                <a:tc>
                  <a:txBody>
                    <a:bodyPr/>
                    <a:lstStyle/>
                    <a:p>
                      <a:pPr algn="ctr"/>
                      <a:endParaRPr lang="en-GB" dirty="0"/>
                    </a:p>
                  </a:txBody>
                  <a:tcPr/>
                </a:tc>
                <a:tc>
                  <a:txBody>
                    <a:bodyPr/>
                    <a:lstStyle/>
                    <a:p>
                      <a:pPr algn="ctr"/>
                      <a:r>
                        <a:rPr lang="en-US" dirty="0"/>
                        <a:t>20</a:t>
                      </a:r>
                      <a:endParaRPr lang="en-GB" dirty="0"/>
                    </a:p>
                  </a:txBody>
                  <a:tcPr/>
                </a:tc>
                <a:extLst>
                  <a:ext uri="{0D108BD9-81ED-4DB2-BD59-A6C34878D82A}">
                    <a16:rowId xmlns:a16="http://schemas.microsoft.com/office/drawing/2014/main" val="753881815"/>
                  </a:ext>
                </a:extLst>
              </a:tr>
              <a:tr h="493184">
                <a:tc>
                  <a:txBody>
                    <a:bodyPr/>
                    <a:lstStyle/>
                    <a:p>
                      <a:pPr algn="ctr"/>
                      <a:r>
                        <a:rPr lang="en-US" dirty="0"/>
                        <a:t>4</a:t>
                      </a:r>
                      <a:endParaRPr lang="en-GB" dirty="0"/>
                    </a:p>
                  </a:txBody>
                  <a:tcPr/>
                </a:tc>
                <a:tc>
                  <a:txBody>
                    <a:bodyPr/>
                    <a:lstStyle/>
                    <a:p>
                      <a:pPr algn="ctr"/>
                      <a:r>
                        <a:rPr lang="en-US" dirty="0"/>
                        <a:t>35</a:t>
                      </a:r>
                      <a:endParaRPr lang="en-GB" dirty="0"/>
                    </a:p>
                  </a:txBody>
                  <a:tcPr/>
                </a:tc>
                <a:extLst>
                  <a:ext uri="{0D108BD9-81ED-4DB2-BD59-A6C34878D82A}">
                    <a16:rowId xmlns:a16="http://schemas.microsoft.com/office/drawing/2014/main" val="1707419240"/>
                  </a:ext>
                </a:extLst>
              </a:tr>
            </a:tbl>
          </a:graphicData>
        </a:graphic>
      </p:graphicFrame>
      <p:cxnSp>
        <p:nvCxnSpPr>
          <p:cNvPr id="6" name="Straight Arrow Connector 5">
            <a:extLst>
              <a:ext uri="{FF2B5EF4-FFF2-40B4-BE49-F238E27FC236}">
                <a16:creationId xmlns:a16="http://schemas.microsoft.com/office/drawing/2014/main" id="{BCAB599B-EFE1-4123-9782-F5FCD7B0081F}"/>
              </a:ext>
            </a:extLst>
          </p:cNvPr>
          <p:cNvCxnSpPr>
            <a:cxnSpLocks/>
          </p:cNvCxnSpPr>
          <p:nvPr/>
        </p:nvCxnSpPr>
        <p:spPr>
          <a:xfrm>
            <a:off x="7244080" y="3429000"/>
            <a:ext cx="109728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5CA84843-5709-4ED0-8D4C-CCEFFEE496DB}"/>
              </a:ext>
            </a:extLst>
          </p:cNvPr>
          <p:cNvCxnSpPr/>
          <p:nvPr/>
        </p:nvCxnSpPr>
        <p:spPr>
          <a:xfrm>
            <a:off x="7233920" y="3429000"/>
            <a:ext cx="1107440" cy="4521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DDD8287B-5845-4C0B-90AF-C325C933116C}"/>
              </a:ext>
            </a:extLst>
          </p:cNvPr>
          <p:cNvCxnSpPr>
            <a:cxnSpLocks/>
          </p:cNvCxnSpPr>
          <p:nvPr/>
        </p:nvCxnSpPr>
        <p:spPr>
          <a:xfrm>
            <a:off x="7244080" y="3429000"/>
            <a:ext cx="1117600" cy="9245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E0551637-1D1F-47DA-8A78-CA43FC2C9527}"/>
              </a:ext>
            </a:extLst>
          </p:cNvPr>
          <p:cNvCxnSpPr>
            <a:cxnSpLocks/>
          </p:cNvCxnSpPr>
          <p:nvPr/>
        </p:nvCxnSpPr>
        <p:spPr>
          <a:xfrm flipV="1">
            <a:off x="7233920" y="3515360"/>
            <a:ext cx="110744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AE0F98-4592-451B-A282-F0B0C9EBC3BF}"/>
              </a:ext>
            </a:extLst>
          </p:cNvPr>
          <p:cNvCxnSpPr/>
          <p:nvPr/>
        </p:nvCxnSpPr>
        <p:spPr>
          <a:xfrm flipV="1">
            <a:off x="7239000" y="3957320"/>
            <a:ext cx="1102360" cy="472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2902D7-FD8C-4F38-86AE-6BB3A41DED3E}"/>
              </a:ext>
            </a:extLst>
          </p:cNvPr>
          <p:cNvCxnSpPr>
            <a:cxnSpLocks/>
          </p:cNvCxnSpPr>
          <p:nvPr/>
        </p:nvCxnSpPr>
        <p:spPr>
          <a:xfrm>
            <a:off x="7254240" y="4429760"/>
            <a:ext cx="10972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2897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IKE Session</a:t>
            </a:r>
            <a:r>
              <a:rPr spc="-80" dirty="0"/>
              <a:t> </a:t>
            </a:r>
            <a:r>
              <a:rPr spc="-5" dirty="0"/>
              <a:t>Protocol</a:t>
            </a:r>
          </a:p>
        </p:txBody>
      </p:sp>
      <p:sp>
        <p:nvSpPr>
          <p:cNvPr id="10" name="Content Placeholder 9">
            <a:extLst>
              <a:ext uri="{FF2B5EF4-FFF2-40B4-BE49-F238E27FC236}">
                <a16:creationId xmlns:a16="http://schemas.microsoft.com/office/drawing/2014/main" id="{8BA11208-90B5-4F3F-8856-66B0AFEF339C}"/>
              </a:ext>
            </a:extLst>
          </p:cNvPr>
          <p:cNvSpPr>
            <a:spLocks noGrp="1"/>
          </p:cNvSpPr>
          <p:nvPr>
            <p:ph idx="1"/>
          </p:nvPr>
        </p:nvSpPr>
        <p:spPr/>
        <p:txBody>
          <a:bodyPr>
            <a:normAutofit fontScale="92500" lnSpcReduction="20000"/>
          </a:bodyPr>
          <a:lstStyle/>
          <a:p>
            <a:r>
              <a:rPr lang="en-GB" sz="3200" dirty="0"/>
              <a:t>IKE sessions are protected by cryptographic algorithms/protocols</a:t>
            </a:r>
          </a:p>
          <a:p>
            <a:endParaRPr lang="en-GB" sz="3200" dirty="0"/>
          </a:p>
          <a:p>
            <a:r>
              <a:rPr lang="en-GB" sz="3200" dirty="0"/>
              <a:t>The peers need to agree on a bundle of algorithms and protocols, known as IKE protection suites, to protect the IKE session</a:t>
            </a:r>
          </a:p>
          <a:p>
            <a:endParaRPr lang="en-GB" sz="3200" dirty="0"/>
          </a:p>
          <a:p>
            <a:r>
              <a:rPr lang="en-GB" sz="3200" dirty="0"/>
              <a:t>Protection suites can be:</a:t>
            </a:r>
          </a:p>
          <a:p>
            <a:pPr lvl="1"/>
            <a:r>
              <a:rPr lang="en-GB" sz="2800" dirty="0"/>
              <a:t>Encryption Algorithm</a:t>
            </a:r>
          </a:p>
          <a:p>
            <a:pPr lvl="1"/>
            <a:r>
              <a:rPr lang="en-GB" sz="2800" dirty="0"/>
              <a:t>Hashing MAC Algorithm</a:t>
            </a:r>
          </a:p>
          <a:p>
            <a:pPr lvl="1"/>
            <a:r>
              <a:rPr lang="en-GB" sz="2800" dirty="0"/>
              <a:t>Peer Authentication Procedure</a:t>
            </a:r>
          </a:p>
          <a:p>
            <a:pPr lvl="1"/>
            <a:r>
              <a:rPr lang="en-GB" sz="2800" dirty="0"/>
              <a:t>DH group for Initial Key Exchange</a:t>
            </a:r>
          </a:p>
          <a:p>
            <a:pPr lvl="1"/>
            <a:r>
              <a:rPr lang="en-GB" sz="2800" dirty="0"/>
              <a:t>SA Lifetime</a:t>
            </a:r>
          </a:p>
          <a:p>
            <a:endParaRPr lang="en-GB" dirty="0"/>
          </a:p>
        </p:txBody>
      </p:sp>
    </p:spTree>
    <p:extLst>
      <p:ext uri="{BB962C8B-B14F-4D97-AF65-F5344CB8AC3E}">
        <p14:creationId xmlns:p14="http://schemas.microsoft.com/office/powerpoint/2010/main" val="43745151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48460" y="1911667"/>
            <a:ext cx="8994140" cy="4247317"/>
          </a:xfrm>
          <a:prstGeom prst="rect">
            <a:avLst/>
          </a:prstGeom>
        </p:spPr>
        <p:txBody>
          <a:bodyPr vert="horz" wrap="square" lIns="0" tIns="101600" rIns="0" bIns="0" rtlCol="0">
            <a:spAutoFit/>
          </a:bodyPr>
          <a:lstStyle/>
          <a:p>
            <a:pPr marL="12700">
              <a:spcBef>
                <a:spcPts val="800"/>
              </a:spcBef>
            </a:pPr>
            <a:r>
              <a:rPr sz="2400" b="1" spc="-10" dirty="0">
                <a:solidFill>
                  <a:schemeClr val="tx1">
                    <a:lumMod val="75000"/>
                    <a:lumOff val="25000"/>
                  </a:schemeClr>
                </a:solidFill>
                <a:cs typeface="Candara"/>
              </a:rPr>
              <a:t>IKE </a:t>
            </a:r>
            <a:r>
              <a:rPr sz="2400" b="1" spc="-5" dirty="0">
                <a:solidFill>
                  <a:schemeClr val="tx1">
                    <a:lumMod val="75000"/>
                    <a:lumOff val="25000"/>
                  </a:schemeClr>
                </a:solidFill>
                <a:cs typeface="Candara"/>
              </a:rPr>
              <a:t>has 2</a:t>
            </a:r>
            <a:r>
              <a:rPr sz="2400" b="1" spc="25" dirty="0">
                <a:solidFill>
                  <a:schemeClr val="tx1">
                    <a:lumMod val="75000"/>
                    <a:lumOff val="25000"/>
                  </a:schemeClr>
                </a:solidFill>
                <a:cs typeface="Candara"/>
              </a:rPr>
              <a:t> </a:t>
            </a:r>
            <a:r>
              <a:rPr sz="2400" b="1" spc="-5" dirty="0">
                <a:solidFill>
                  <a:schemeClr val="tx1">
                    <a:lumMod val="75000"/>
                    <a:lumOff val="25000"/>
                  </a:schemeClr>
                </a:solidFill>
                <a:cs typeface="Candara"/>
              </a:rPr>
              <a:t>phases:</a:t>
            </a:r>
            <a:endParaRPr lang="en-GB" sz="2400" b="1" spc="-5" dirty="0">
              <a:solidFill>
                <a:schemeClr val="tx1">
                  <a:lumMod val="75000"/>
                  <a:lumOff val="25000"/>
                </a:schemeClr>
              </a:solidFill>
              <a:cs typeface="Candara"/>
            </a:endParaRPr>
          </a:p>
          <a:p>
            <a:pPr marL="584200" indent="-571500">
              <a:spcBef>
                <a:spcPts val="800"/>
              </a:spcBef>
              <a:buFont typeface="Arial" panose="020B0604020202020204" pitchFamily="34" charset="0"/>
              <a:buChar char="•"/>
            </a:pPr>
            <a:endParaRPr lang="en-GB" sz="2400" spc="-5" dirty="0">
              <a:solidFill>
                <a:schemeClr val="tx1">
                  <a:lumMod val="75000"/>
                  <a:lumOff val="25000"/>
                </a:schemeClr>
              </a:solidFill>
              <a:cs typeface="Candara"/>
            </a:endParaRPr>
          </a:p>
          <a:p>
            <a:pPr marL="584200" indent="-571500">
              <a:spcBef>
                <a:spcPts val="800"/>
              </a:spcBef>
              <a:buFont typeface="Arial" panose="020B0604020202020204" pitchFamily="34" charset="0"/>
              <a:buChar char="•"/>
            </a:pPr>
            <a:r>
              <a:rPr sz="2400" b="1" dirty="0">
                <a:solidFill>
                  <a:schemeClr val="tx1">
                    <a:lumMod val="75000"/>
                    <a:lumOff val="25000"/>
                  </a:schemeClr>
                </a:solidFill>
                <a:cs typeface="Candara"/>
              </a:rPr>
              <a:t>IKE Phase</a:t>
            </a:r>
            <a:r>
              <a:rPr sz="2400" b="1" spc="-10" dirty="0">
                <a:solidFill>
                  <a:schemeClr val="tx1">
                    <a:lumMod val="75000"/>
                    <a:lumOff val="25000"/>
                  </a:schemeClr>
                </a:solidFill>
                <a:cs typeface="Candara"/>
              </a:rPr>
              <a:t> </a:t>
            </a:r>
            <a:r>
              <a:rPr sz="2400" b="1" dirty="0">
                <a:solidFill>
                  <a:schemeClr val="tx1">
                    <a:lumMod val="75000"/>
                    <a:lumOff val="25000"/>
                  </a:schemeClr>
                </a:solidFill>
                <a:cs typeface="Candara"/>
              </a:rPr>
              <a:t>1</a:t>
            </a:r>
            <a:endParaRPr lang="en-GB" sz="2400" b="1"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Uses main or aggressive mode</a:t>
            </a:r>
            <a:r>
              <a:rPr sz="2400" spc="-30" dirty="0">
                <a:solidFill>
                  <a:schemeClr val="tx1">
                    <a:lumMod val="75000"/>
                    <a:lumOff val="25000"/>
                  </a:schemeClr>
                </a:solidFill>
                <a:cs typeface="Candara"/>
              </a:rPr>
              <a:t> </a:t>
            </a:r>
            <a:r>
              <a:rPr sz="2400" spc="-10" dirty="0">
                <a:solidFill>
                  <a:schemeClr val="tx1">
                    <a:lumMod val="75000"/>
                    <a:lumOff val="25000"/>
                  </a:schemeClr>
                </a:solidFill>
                <a:cs typeface="Candara"/>
              </a:rPr>
              <a:t>exchange</a:t>
            </a:r>
            <a:endParaRPr lang="en-GB" sz="2400" spc="-10"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Negotiates IKE</a:t>
            </a:r>
            <a:r>
              <a:rPr sz="2400" spc="-25" dirty="0">
                <a:solidFill>
                  <a:schemeClr val="tx1">
                    <a:lumMod val="75000"/>
                    <a:lumOff val="25000"/>
                  </a:schemeClr>
                </a:solidFill>
                <a:cs typeface="Candara"/>
              </a:rPr>
              <a:t> </a:t>
            </a:r>
            <a:r>
              <a:rPr sz="2400" spc="-5" dirty="0">
                <a:solidFill>
                  <a:schemeClr val="tx1">
                    <a:lumMod val="75000"/>
                    <a:lumOff val="25000"/>
                  </a:schemeClr>
                </a:solidFill>
                <a:cs typeface="Candara"/>
              </a:rPr>
              <a:t>SA</a:t>
            </a:r>
            <a:endParaRPr lang="en-GB" sz="2400" spc="-5"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endParaRPr lang="en-GB" sz="2400" spc="-5" dirty="0">
              <a:solidFill>
                <a:schemeClr val="tx1">
                  <a:lumMod val="75000"/>
                  <a:lumOff val="25000"/>
                </a:schemeClr>
              </a:solidFill>
              <a:cs typeface="Candara"/>
            </a:endParaRPr>
          </a:p>
          <a:p>
            <a:pPr marL="584200" indent="-571500">
              <a:spcBef>
                <a:spcPts val="800"/>
              </a:spcBef>
              <a:buFont typeface="Arial" panose="020B0604020202020204" pitchFamily="34" charset="0"/>
              <a:buChar char="•"/>
            </a:pPr>
            <a:r>
              <a:rPr sz="2400" b="1" dirty="0">
                <a:solidFill>
                  <a:schemeClr val="tx1">
                    <a:lumMod val="75000"/>
                    <a:lumOff val="25000"/>
                  </a:schemeClr>
                </a:solidFill>
                <a:cs typeface="Candara"/>
              </a:rPr>
              <a:t>IKE Phase</a:t>
            </a:r>
            <a:r>
              <a:rPr sz="2400" b="1" spc="-10" dirty="0">
                <a:solidFill>
                  <a:schemeClr val="tx1">
                    <a:lumMod val="75000"/>
                    <a:lumOff val="25000"/>
                  </a:schemeClr>
                </a:solidFill>
                <a:cs typeface="Candara"/>
              </a:rPr>
              <a:t> </a:t>
            </a:r>
            <a:r>
              <a:rPr sz="2400" b="1" dirty="0">
                <a:solidFill>
                  <a:schemeClr val="tx1">
                    <a:lumMod val="75000"/>
                    <a:lumOff val="25000"/>
                  </a:schemeClr>
                </a:solidFill>
                <a:cs typeface="Candara"/>
              </a:rPr>
              <a:t>2</a:t>
            </a:r>
            <a:endParaRPr lang="en-GB" sz="2400" b="1"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Uses quick mode</a:t>
            </a:r>
            <a:r>
              <a:rPr sz="2400" spc="-20" dirty="0">
                <a:solidFill>
                  <a:schemeClr val="tx1">
                    <a:lumMod val="75000"/>
                    <a:lumOff val="25000"/>
                  </a:schemeClr>
                </a:solidFill>
                <a:cs typeface="Candara"/>
              </a:rPr>
              <a:t> </a:t>
            </a:r>
            <a:r>
              <a:rPr sz="2400" spc="-10" dirty="0">
                <a:solidFill>
                  <a:schemeClr val="tx1">
                    <a:lumMod val="75000"/>
                    <a:lumOff val="25000"/>
                  </a:schemeClr>
                </a:solidFill>
                <a:cs typeface="Candara"/>
              </a:rPr>
              <a:t>exchange</a:t>
            </a:r>
            <a:endParaRPr lang="en-GB" sz="2400" spc="-10" dirty="0">
              <a:solidFill>
                <a:schemeClr val="tx1">
                  <a:lumMod val="75000"/>
                  <a:lumOff val="25000"/>
                </a:schemeClr>
              </a:solidFill>
              <a:cs typeface="Candara"/>
            </a:endParaRPr>
          </a:p>
          <a:p>
            <a:pPr marL="1041400" lvl="1" indent="-571500">
              <a:spcBef>
                <a:spcPts val="800"/>
              </a:spcBef>
              <a:buFont typeface="Arial" panose="020B0604020202020204" pitchFamily="34" charset="0"/>
              <a:buChar char="•"/>
            </a:pPr>
            <a:r>
              <a:rPr sz="2400" spc="-5" dirty="0">
                <a:solidFill>
                  <a:schemeClr val="tx1">
                    <a:lumMod val="75000"/>
                    <a:lumOff val="25000"/>
                  </a:schemeClr>
                </a:solidFill>
                <a:cs typeface="Candara"/>
              </a:rPr>
              <a:t>Negotiates IPSec</a:t>
            </a:r>
            <a:r>
              <a:rPr sz="2400" spc="-30" dirty="0">
                <a:solidFill>
                  <a:schemeClr val="tx1">
                    <a:lumMod val="75000"/>
                    <a:lumOff val="25000"/>
                  </a:schemeClr>
                </a:solidFill>
                <a:cs typeface="Candara"/>
              </a:rPr>
              <a:t> </a:t>
            </a:r>
            <a:r>
              <a:rPr sz="2400" spc="-5" dirty="0">
                <a:solidFill>
                  <a:schemeClr val="tx1">
                    <a:lumMod val="75000"/>
                    <a:lumOff val="25000"/>
                  </a:schemeClr>
                </a:solidFill>
                <a:cs typeface="Candara"/>
              </a:rPr>
              <a:t>SAs</a:t>
            </a:r>
            <a:endParaRPr sz="2400" dirty="0">
              <a:solidFill>
                <a:schemeClr val="tx1">
                  <a:lumMod val="75000"/>
                  <a:lumOff val="25000"/>
                </a:schemeClr>
              </a:solidFill>
              <a:cs typeface="Candara"/>
            </a:endParaRPr>
          </a:p>
        </p:txBody>
      </p:sp>
      <p:sp>
        <p:nvSpPr>
          <p:cNvPr id="4" name="object 4"/>
          <p:cNvSpPr txBox="1">
            <a:spLocks noGrp="1"/>
          </p:cNvSpPr>
          <p:nvPr>
            <p:ph type="title"/>
          </p:nvPr>
        </p:nvSpPr>
        <p:spPr>
          <a:xfrm>
            <a:off x="2841117" y="575796"/>
            <a:ext cx="651192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a:t>
            </a:r>
            <a:r>
              <a:rPr dirty="0"/>
              <a:t>Phases and</a:t>
            </a:r>
            <a:r>
              <a:rPr spc="-70" dirty="0"/>
              <a:t> </a:t>
            </a:r>
            <a:r>
              <a:rPr spc="-5" dirty="0"/>
              <a:t>Modes</a:t>
            </a:r>
          </a:p>
        </p:txBody>
      </p:sp>
    </p:spTree>
    <p:extLst>
      <p:ext uri="{BB962C8B-B14F-4D97-AF65-F5344CB8AC3E}">
        <p14:creationId xmlns:p14="http://schemas.microsoft.com/office/powerpoint/2010/main" val="174809626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20209" y="381527"/>
            <a:ext cx="10515600" cy="1325563"/>
          </a:xfrm>
          <a:prstGeom prst="rect">
            <a:avLst/>
          </a:prstGeom>
        </p:spPr>
        <p:txBody>
          <a:bodyPr vert="horz" wrap="square" lIns="0" tIns="12700" rIns="0" bIns="0" rtlCol="0" anchor="ctr">
            <a:spAutoFit/>
          </a:bodyPr>
          <a:lstStyle/>
          <a:p>
            <a:pPr marL="12700">
              <a:lnSpc>
                <a:spcPct val="100000"/>
              </a:lnSpc>
              <a:spcBef>
                <a:spcPts val="100"/>
              </a:spcBef>
            </a:pPr>
            <a:r>
              <a:rPr dirty="0"/>
              <a:t>Phase 1</a:t>
            </a:r>
            <a:r>
              <a:rPr spc="-100" dirty="0"/>
              <a:t> </a:t>
            </a:r>
            <a:r>
              <a:rPr spc="-5" dirty="0"/>
              <a:t>Attributes</a:t>
            </a:r>
          </a:p>
        </p:txBody>
      </p:sp>
      <p:sp>
        <p:nvSpPr>
          <p:cNvPr id="5" name="Content Placeholder 4">
            <a:extLst>
              <a:ext uri="{FF2B5EF4-FFF2-40B4-BE49-F238E27FC236}">
                <a16:creationId xmlns:a16="http://schemas.microsoft.com/office/drawing/2014/main" id="{9826298D-EA08-4FEC-A7F6-45D4FB26930E}"/>
              </a:ext>
            </a:extLst>
          </p:cNvPr>
          <p:cNvSpPr>
            <a:spLocks noGrp="1"/>
          </p:cNvSpPr>
          <p:nvPr>
            <p:ph idx="1"/>
          </p:nvPr>
        </p:nvSpPr>
        <p:spPr/>
        <p:txBody>
          <a:bodyPr>
            <a:normAutofit lnSpcReduction="10000"/>
          </a:bodyPr>
          <a:lstStyle/>
          <a:p>
            <a:r>
              <a:rPr lang="en-GB" sz="2400" dirty="0"/>
              <a:t>Authentication Method</a:t>
            </a:r>
          </a:p>
          <a:p>
            <a:pPr lvl="1"/>
            <a:r>
              <a:rPr lang="en-GB" dirty="0"/>
              <a:t>Pre-shared key</a:t>
            </a:r>
          </a:p>
          <a:p>
            <a:pPr lvl="1"/>
            <a:r>
              <a:rPr lang="en-GB" dirty="0"/>
              <a:t>Digital Signatures (DSS or RSA)</a:t>
            </a:r>
          </a:p>
          <a:p>
            <a:pPr lvl="1"/>
            <a:r>
              <a:rPr lang="en-GB" dirty="0"/>
              <a:t>Public key encryption (RSA or El Gamal)</a:t>
            </a:r>
          </a:p>
          <a:p>
            <a:pPr lvl="1"/>
            <a:endParaRPr lang="en-GB" dirty="0"/>
          </a:p>
          <a:p>
            <a:r>
              <a:rPr lang="en-GB" sz="2400" dirty="0"/>
              <a:t>Group Description (pre-defined)</a:t>
            </a:r>
          </a:p>
          <a:p>
            <a:endParaRPr lang="en-GB" sz="2400" dirty="0"/>
          </a:p>
          <a:p>
            <a:r>
              <a:rPr lang="en-GB" sz="2400" dirty="0"/>
              <a:t>Group Type (negotiated)</a:t>
            </a:r>
          </a:p>
          <a:p>
            <a:pPr lvl="1"/>
            <a:r>
              <a:rPr lang="en-GB" dirty="0"/>
              <a:t>MODP (modular exponentiation group)</a:t>
            </a:r>
          </a:p>
          <a:p>
            <a:pPr lvl="1"/>
            <a:r>
              <a:rPr lang="en-GB" dirty="0"/>
              <a:t>ECP (elliptic curve group over GF[P])</a:t>
            </a:r>
          </a:p>
          <a:p>
            <a:pPr lvl="1"/>
            <a:r>
              <a:rPr lang="en-GB" dirty="0"/>
              <a:t>ECP (elliptic curve group over GF[2</a:t>
            </a:r>
            <a:r>
              <a:rPr lang="en-GB" b="1" baseline="30000" dirty="0"/>
              <a:t>N</a:t>
            </a:r>
            <a:r>
              <a:rPr lang="en-GB" dirty="0"/>
              <a:t>])</a:t>
            </a:r>
          </a:p>
          <a:p>
            <a:endParaRPr lang="en-GB" dirty="0"/>
          </a:p>
        </p:txBody>
      </p:sp>
    </p:spTree>
    <p:extLst>
      <p:ext uri="{BB962C8B-B14F-4D97-AF65-F5344CB8AC3E}">
        <p14:creationId xmlns:p14="http://schemas.microsoft.com/office/powerpoint/2010/main" val="359655025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50900" y="1663700"/>
            <a:ext cx="10820400" cy="3906839"/>
          </a:xfrm>
          <a:prstGeom prst="rect">
            <a:avLst/>
          </a:prstGeom>
        </p:spPr>
        <p:txBody>
          <a:bodyPr vert="horz" wrap="square" lIns="0" tIns="12700" rIns="0" bIns="0" rtlCol="0">
            <a:spAutoFit/>
          </a:bodyPr>
          <a:lstStyle/>
          <a:p>
            <a:pPr marL="469900" marR="1901825" indent="-457200">
              <a:lnSpc>
                <a:spcPct val="120000"/>
              </a:lnSpc>
              <a:spcBef>
                <a:spcPts val="100"/>
              </a:spcBef>
              <a:buFont typeface="Arial" panose="020B0604020202020204" pitchFamily="34" charset="0"/>
              <a:buChar char="•"/>
            </a:pPr>
            <a:r>
              <a:rPr sz="3200" spc="-5" dirty="0">
                <a:solidFill>
                  <a:schemeClr val="tx1">
                    <a:lumMod val="75000"/>
                    <a:lumOff val="25000"/>
                  </a:schemeClr>
                </a:solidFill>
                <a:cs typeface="Candara"/>
              </a:rPr>
              <a:t>Group Description </a:t>
            </a:r>
            <a:r>
              <a:rPr sz="3200" spc="-10" dirty="0">
                <a:solidFill>
                  <a:schemeClr val="tx1">
                    <a:lumMod val="75000"/>
                    <a:lumOff val="25000"/>
                  </a:schemeClr>
                </a:solidFill>
                <a:cs typeface="Candara"/>
              </a:rPr>
              <a:t>(for </a:t>
            </a:r>
            <a:r>
              <a:rPr sz="3200" spc="-5" dirty="0">
                <a:solidFill>
                  <a:schemeClr val="tx1">
                    <a:lumMod val="75000"/>
                    <a:lumOff val="25000"/>
                  </a:schemeClr>
                </a:solidFill>
                <a:cs typeface="Candara"/>
              </a:rPr>
              <a:t>PFS)  Encryption Algorithm (if</a:t>
            </a:r>
            <a:r>
              <a:rPr sz="3200" spc="-45" dirty="0">
                <a:solidFill>
                  <a:schemeClr val="tx1">
                    <a:lumMod val="75000"/>
                    <a:lumOff val="25000"/>
                  </a:schemeClr>
                </a:solidFill>
                <a:cs typeface="Candara"/>
              </a:rPr>
              <a:t> </a:t>
            </a:r>
            <a:r>
              <a:rPr sz="3200" spc="-10" dirty="0">
                <a:solidFill>
                  <a:schemeClr val="tx1">
                    <a:lumMod val="75000"/>
                    <a:lumOff val="25000"/>
                  </a:schemeClr>
                </a:solidFill>
                <a:cs typeface="Candara"/>
              </a:rPr>
              <a:t>any)</a:t>
            </a:r>
            <a:endParaRPr lang="en-GB" sz="3200" spc="-10" dirty="0">
              <a:solidFill>
                <a:schemeClr val="tx1">
                  <a:lumMod val="75000"/>
                  <a:lumOff val="25000"/>
                </a:schemeClr>
              </a:solidFill>
              <a:cs typeface="Candara"/>
            </a:endParaRPr>
          </a:p>
          <a:p>
            <a:pPr marL="927100" marR="1901825" lvl="1" indent="-457200">
              <a:lnSpc>
                <a:spcPct val="120000"/>
              </a:lnSpc>
              <a:spcBef>
                <a:spcPts val="100"/>
              </a:spcBef>
              <a:buFont typeface="Arial" panose="020B0604020202020204" pitchFamily="34" charset="0"/>
              <a:buChar char="•"/>
            </a:pPr>
            <a:r>
              <a:rPr sz="2800" dirty="0">
                <a:solidFill>
                  <a:schemeClr val="tx1">
                    <a:lumMod val="75000"/>
                    <a:lumOff val="25000"/>
                  </a:schemeClr>
                </a:solidFill>
                <a:cs typeface="Candara"/>
              </a:rPr>
              <a:t>Key</a:t>
            </a:r>
            <a:r>
              <a:rPr sz="2800" spc="-10" dirty="0">
                <a:solidFill>
                  <a:schemeClr val="tx1">
                    <a:lumMod val="75000"/>
                    <a:lumOff val="25000"/>
                  </a:schemeClr>
                </a:solidFill>
                <a:cs typeface="Candara"/>
              </a:rPr>
              <a:t> </a:t>
            </a:r>
            <a:r>
              <a:rPr sz="2800" dirty="0">
                <a:solidFill>
                  <a:schemeClr val="tx1">
                    <a:lumMod val="75000"/>
                    <a:lumOff val="25000"/>
                  </a:schemeClr>
                </a:solidFill>
                <a:cs typeface="Candara"/>
              </a:rPr>
              <a:t>Length</a:t>
            </a:r>
            <a:endParaRPr lang="en-GB" sz="2800" dirty="0">
              <a:solidFill>
                <a:schemeClr val="tx1">
                  <a:lumMod val="75000"/>
                  <a:lumOff val="25000"/>
                </a:schemeClr>
              </a:solidFill>
              <a:cs typeface="Candara"/>
            </a:endParaRPr>
          </a:p>
          <a:p>
            <a:pPr marL="927100" marR="1901825" lvl="1" indent="-457200">
              <a:lnSpc>
                <a:spcPct val="120000"/>
              </a:lnSpc>
              <a:spcBef>
                <a:spcPts val="100"/>
              </a:spcBef>
              <a:buFont typeface="Arial" panose="020B0604020202020204" pitchFamily="34" charset="0"/>
              <a:buChar char="•"/>
            </a:pPr>
            <a:r>
              <a:rPr sz="2800" dirty="0">
                <a:solidFill>
                  <a:schemeClr val="tx1">
                    <a:lumMod val="75000"/>
                    <a:lumOff val="25000"/>
                  </a:schemeClr>
                </a:solidFill>
                <a:cs typeface="Candara"/>
              </a:rPr>
              <a:t>Key</a:t>
            </a:r>
            <a:r>
              <a:rPr sz="2800" spc="-10" dirty="0">
                <a:solidFill>
                  <a:schemeClr val="tx1">
                    <a:lumMod val="75000"/>
                    <a:lumOff val="25000"/>
                  </a:schemeClr>
                </a:solidFill>
                <a:cs typeface="Candara"/>
              </a:rPr>
              <a:t> </a:t>
            </a:r>
            <a:r>
              <a:rPr sz="2800" spc="-5" dirty="0">
                <a:solidFill>
                  <a:schemeClr val="tx1">
                    <a:lumMod val="75000"/>
                    <a:lumOff val="25000"/>
                  </a:schemeClr>
                </a:solidFill>
                <a:cs typeface="Candara"/>
              </a:rPr>
              <a:t>Rounds</a:t>
            </a:r>
            <a:endParaRPr sz="2800" dirty="0">
              <a:solidFill>
                <a:schemeClr val="tx1">
                  <a:lumMod val="75000"/>
                  <a:lumOff val="25000"/>
                </a:schemeClr>
              </a:solidFill>
              <a:cs typeface="Candara"/>
            </a:endParaRPr>
          </a:p>
          <a:p>
            <a:pPr marL="469900" indent="-457200">
              <a:spcBef>
                <a:spcPts val="645"/>
              </a:spcBef>
              <a:buFont typeface="Arial" panose="020B0604020202020204" pitchFamily="34" charset="0"/>
              <a:buChar char="•"/>
            </a:pPr>
            <a:r>
              <a:rPr sz="3200" spc="-5" dirty="0">
                <a:solidFill>
                  <a:schemeClr val="tx1">
                    <a:lumMod val="75000"/>
                    <a:lumOff val="25000"/>
                  </a:schemeClr>
                </a:solidFill>
                <a:cs typeface="Candara"/>
              </a:rPr>
              <a:t>Group Description </a:t>
            </a:r>
            <a:r>
              <a:rPr sz="3200" spc="-10" dirty="0">
                <a:solidFill>
                  <a:schemeClr val="tx1">
                    <a:lumMod val="75000"/>
                    <a:lumOff val="25000"/>
                  </a:schemeClr>
                </a:solidFill>
                <a:cs typeface="Candara"/>
              </a:rPr>
              <a:t>(for</a:t>
            </a:r>
            <a:r>
              <a:rPr sz="3200" spc="-5" dirty="0">
                <a:solidFill>
                  <a:schemeClr val="tx1">
                    <a:lumMod val="75000"/>
                    <a:lumOff val="25000"/>
                  </a:schemeClr>
                </a:solidFill>
                <a:cs typeface="Candara"/>
              </a:rPr>
              <a:t> PFS)</a:t>
            </a:r>
            <a:endParaRPr sz="3200" dirty="0">
              <a:solidFill>
                <a:schemeClr val="tx1">
                  <a:lumMod val="75000"/>
                  <a:lumOff val="25000"/>
                </a:schemeClr>
              </a:solidFill>
              <a:cs typeface="Candara"/>
            </a:endParaRPr>
          </a:p>
          <a:p>
            <a:pPr marL="469900" marR="5080" indent="-457200">
              <a:lnSpc>
                <a:spcPts val="4029"/>
              </a:lnSpc>
              <a:spcBef>
                <a:spcPts val="250"/>
              </a:spcBef>
              <a:buFont typeface="Arial" panose="020B0604020202020204" pitchFamily="34" charset="0"/>
              <a:buChar char="•"/>
            </a:pPr>
            <a:r>
              <a:rPr sz="3200" spc="-5" dirty="0">
                <a:solidFill>
                  <a:schemeClr val="tx1">
                    <a:lumMod val="75000"/>
                    <a:lumOff val="25000"/>
                  </a:schemeClr>
                </a:solidFill>
                <a:cs typeface="Candara"/>
              </a:rPr>
              <a:t>Life </a:t>
            </a:r>
            <a:r>
              <a:rPr sz="3200" spc="-10" dirty="0">
                <a:solidFill>
                  <a:schemeClr val="tx1">
                    <a:lumMod val="75000"/>
                    <a:lumOff val="25000"/>
                  </a:schemeClr>
                </a:solidFill>
                <a:cs typeface="Candara"/>
              </a:rPr>
              <a:t>duration (seconds and/or kilobytes)</a:t>
            </a:r>
            <a:endParaRPr lang="en-GB" sz="3200" spc="-10" dirty="0">
              <a:solidFill>
                <a:schemeClr val="tx1">
                  <a:lumMod val="75000"/>
                  <a:lumOff val="25000"/>
                </a:schemeClr>
              </a:solidFill>
              <a:cs typeface="Candara"/>
            </a:endParaRPr>
          </a:p>
          <a:p>
            <a:pPr marL="469900" marR="5080" indent="-457200">
              <a:lnSpc>
                <a:spcPts val="4029"/>
              </a:lnSpc>
              <a:spcBef>
                <a:spcPts val="250"/>
              </a:spcBef>
              <a:buFont typeface="Arial" panose="020B0604020202020204" pitchFamily="34" charset="0"/>
              <a:buChar char="•"/>
            </a:pPr>
            <a:r>
              <a:rPr sz="3200" spc="-5" dirty="0">
                <a:solidFill>
                  <a:schemeClr val="tx1">
                    <a:lumMod val="75000"/>
                    <a:lumOff val="25000"/>
                  </a:schemeClr>
                </a:solidFill>
                <a:cs typeface="Candara"/>
              </a:rPr>
              <a:t>Encapsulation mode </a:t>
            </a:r>
            <a:r>
              <a:rPr sz="3200" spc="-10" dirty="0">
                <a:solidFill>
                  <a:schemeClr val="tx1">
                    <a:lumMod val="75000"/>
                    <a:lumOff val="25000"/>
                  </a:schemeClr>
                </a:solidFill>
                <a:cs typeface="Candara"/>
              </a:rPr>
              <a:t>(transport </a:t>
            </a:r>
            <a:r>
              <a:rPr sz="3200" spc="-5" dirty="0">
                <a:solidFill>
                  <a:schemeClr val="tx1">
                    <a:lumMod val="75000"/>
                    <a:lumOff val="25000"/>
                  </a:schemeClr>
                </a:solidFill>
                <a:cs typeface="Candara"/>
              </a:rPr>
              <a:t>or</a:t>
            </a:r>
            <a:r>
              <a:rPr sz="3200" spc="25" dirty="0">
                <a:solidFill>
                  <a:schemeClr val="tx1">
                    <a:lumMod val="75000"/>
                    <a:lumOff val="25000"/>
                  </a:schemeClr>
                </a:solidFill>
                <a:cs typeface="Candara"/>
              </a:rPr>
              <a:t> </a:t>
            </a:r>
            <a:r>
              <a:rPr sz="3200" spc="-5" dirty="0">
                <a:solidFill>
                  <a:schemeClr val="tx1">
                    <a:lumMod val="75000"/>
                    <a:lumOff val="25000"/>
                  </a:schemeClr>
                </a:solidFill>
                <a:cs typeface="Candara"/>
              </a:rPr>
              <a:t>tunnel)</a:t>
            </a:r>
            <a:endParaRPr sz="3200" dirty="0">
              <a:solidFill>
                <a:schemeClr val="tx1">
                  <a:lumMod val="75000"/>
                  <a:lumOff val="25000"/>
                </a:schemeClr>
              </a:solidFill>
              <a:cs typeface="Candara"/>
            </a:endParaRPr>
          </a:p>
        </p:txBody>
      </p:sp>
      <p:sp>
        <p:nvSpPr>
          <p:cNvPr id="8" name="object 8"/>
          <p:cNvSpPr txBox="1">
            <a:spLocks noGrp="1"/>
          </p:cNvSpPr>
          <p:nvPr>
            <p:ph type="title"/>
          </p:nvPr>
        </p:nvSpPr>
        <p:spPr>
          <a:xfrm>
            <a:off x="901872" y="748015"/>
            <a:ext cx="5310505" cy="689932"/>
          </a:xfrm>
          <a:prstGeom prst="rect">
            <a:avLst/>
          </a:prstGeom>
        </p:spPr>
        <p:txBody>
          <a:bodyPr vert="horz" wrap="square" lIns="0" tIns="12700" rIns="0" bIns="0" rtlCol="0" anchor="ctr">
            <a:spAutoFit/>
          </a:bodyPr>
          <a:lstStyle/>
          <a:p>
            <a:pPr marL="12700">
              <a:lnSpc>
                <a:spcPct val="100000"/>
              </a:lnSpc>
              <a:spcBef>
                <a:spcPts val="100"/>
              </a:spcBef>
            </a:pPr>
            <a:r>
              <a:rPr dirty="0"/>
              <a:t>Phase 2</a:t>
            </a:r>
            <a:r>
              <a:rPr spc="-80" dirty="0"/>
              <a:t> </a:t>
            </a:r>
            <a:r>
              <a:rPr spc="-5" dirty="0"/>
              <a:t>Attributes</a:t>
            </a:r>
          </a:p>
        </p:txBody>
      </p:sp>
    </p:spTree>
    <p:extLst>
      <p:ext uri="{BB962C8B-B14F-4D97-AF65-F5344CB8AC3E}">
        <p14:creationId xmlns:p14="http://schemas.microsoft.com/office/powerpoint/2010/main" val="100310288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1340" y="1906384"/>
            <a:ext cx="8305165" cy="2014654"/>
          </a:xfrm>
          <a:prstGeom prst="rect">
            <a:avLst/>
          </a:prstGeom>
        </p:spPr>
        <p:txBody>
          <a:bodyPr vert="horz" wrap="square" lIns="0" tIns="97790" rIns="0" bIns="0" rtlCol="0">
            <a:spAutoFit/>
          </a:bodyPr>
          <a:lstStyle/>
          <a:p>
            <a:pPr marL="495300" indent="-457200">
              <a:spcBef>
                <a:spcPts val="770"/>
              </a:spcBef>
              <a:buFont typeface="Arial" panose="020B0604020202020204" pitchFamily="34" charset="0"/>
              <a:buChar char="•"/>
            </a:pPr>
            <a:r>
              <a:rPr sz="2800" spc="-5" dirty="0">
                <a:solidFill>
                  <a:schemeClr val="tx1">
                    <a:lumMod val="75000"/>
                    <a:lumOff val="25000"/>
                  </a:schemeClr>
                </a:solidFill>
                <a:cs typeface="Candara"/>
              </a:rPr>
              <a:t>Expensive </a:t>
            </a:r>
            <a:r>
              <a:rPr sz="2800" dirty="0">
                <a:solidFill>
                  <a:schemeClr val="tx1">
                    <a:lumMod val="75000"/>
                    <a:lumOff val="25000"/>
                  </a:schemeClr>
                </a:solidFill>
                <a:cs typeface="Candara"/>
              </a:rPr>
              <a:t>1</a:t>
            </a:r>
            <a:r>
              <a:rPr sz="2800" baseline="25525" dirty="0">
                <a:solidFill>
                  <a:schemeClr val="tx1">
                    <a:lumMod val="75000"/>
                    <a:lumOff val="25000"/>
                  </a:schemeClr>
                </a:solidFill>
                <a:cs typeface="Candara"/>
              </a:rPr>
              <a:t>st </a:t>
            </a:r>
            <a:r>
              <a:rPr sz="2800" spc="-5" dirty="0">
                <a:solidFill>
                  <a:schemeClr val="tx1">
                    <a:lumMod val="75000"/>
                    <a:lumOff val="25000"/>
                  </a:schemeClr>
                </a:solidFill>
                <a:cs typeface="Candara"/>
              </a:rPr>
              <a:t>phase creates main</a:t>
            </a:r>
            <a:r>
              <a:rPr sz="2800" spc="-125" dirty="0">
                <a:solidFill>
                  <a:schemeClr val="tx1">
                    <a:lumMod val="75000"/>
                    <a:lumOff val="25000"/>
                  </a:schemeClr>
                </a:solidFill>
                <a:cs typeface="Candara"/>
              </a:rPr>
              <a:t> </a:t>
            </a:r>
            <a:r>
              <a:rPr sz="2800" spc="-10" dirty="0">
                <a:solidFill>
                  <a:schemeClr val="tx1">
                    <a:lumMod val="75000"/>
                    <a:lumOff val="25000"/>
                  </a:schemeClr>
                </a:solidFill>
                <a:cs typeface="Candara"/>
              </a:rPr>
              <a:t>SA</a:t>
            </a:r>
            <a:endParaRPr lang="en-GB" sz="2800" spc="-10" dirty="0">
              <a:solidFill>
                <a:schemeClr val="tx1">
                  <a:lumMod val="75000"/>
                  <a:lumOff val="25000"/>
                </a:schemeClr>
              </a:solidFill>
              <a:cs typeface="Candara"/>
            </a:endParaRPr>
          </a:p>
          <a:p>
            <a:pPr marL="495300" indent="-457200">
              <a:spcBef>
                <a:spcPts val="770"/>
              </a:spcBef>
              <a:buFont typeface="Arial" panose="020B0604020202020204" pitchFamily="34" charset="0"/>
              <a:buChar char="•"/>
            </a:pPr>
            <a:endParaRPr sz="2800" dirty="0">
              <a:solidFill>
                <a:schemeClr val="tx1">
                  <a:lumMod val="75000"/>
                  <a:lumOff val="25000"/>
                </a:schemeClr>
              </a:solidFill>
              <a:cs typeface="Candara"/>
            </a:endParaRPr>
          </a:p>
          <a:p>
            <a:pPr marL="495300" marR="30480" indent="-457200">
              <a:spcBef>
                <a:spcPts val="675"/>
              </a:spcBef>
              <a:buFont typeface="Arial" panose="020B0604020202020204" pitchFamily="34" charset="0"/>
              <a:buChar char="•"/>
              <a:tabLst>
                <a:tab pos="1423035" algn="l"/>
                <a:tab pos="1982470" algn="l"/>
                <a:tab pos="3014980" algn="l"/>
                <a:tab pos="4107179" algn="l"/>
                <a:tab pos="4570730" algn="l"/>
                <a:tab pos="5660390" algn="l"/>
                <a:tab pos="7023734" algn="l"/>
                <a:tab pos="7866380" algn="l"/>
              </a:tabLst>
            </a:pPr>
            <a:r>
              <a:rPr sz="2800" spc="-10" dirty="0">
                <a:solidFill>
                  <a:schemeClr val="tx1">
                    <a:lumMod val="75000"/>
                    <a:lumOff val="25000"/>
                  </a:schemeClr>
                </a:solidFill>
                <a:cs typeface="Candara"/>
              </a:rPr>
              <a:t>Cheape</a:t>
            </a:r>
            <a:r>
              <a:rPr sz="2800" spc="-5" dirty="0">
                <a:solidFill>
                  <a:schemeClr val="tx1">
                    <a:lumMod val="75000"/>
                    <a:lumOff val="25000"/>
                  </a:schemeClr>
                </a:solidFill>
                <a:cs typeface="Candara"/>
              </a:rPr>
              <a:t>r</a:t>
            </a:r>
            <a:r>
              <a:rPr lang="en-GB" sz="2800" dirty="0">
                <a:solidFill>
                  <a:schemeClr val="tx1">
                    <a:lumMod val="75000"/>
                    <a:lumOff val="25000"/>
                  </a:schemeClr>
                </a:solidFill>
                <a:cs typeface="Candara"/>
              </a:rPr>
              <a:t> </a:t>
            </a:r>
            <a:r>
              <a:rPr sz="2800" spc="-5" dirty="0">
                <a:solidFill>
                  <a:schemeClr val="tx1">
                    <a:lumMod val="75000"/>
                    <a:lumOff val="25000"/>
                  </a:schemeClr>
                </a:solidFill>
                <a:cs typeface="Candara"/>
              </a:rPr>
              <a:t>2</a:t>
            </a:r>
            <a:r>
              <a:rPr sz="2800" baseline="30000" dirty="0">
                <a:solidFill>
                  <a:schemeClr val="tx1">
                    <a:lumMod val="75000"/>
                    <a:lumOff val="25000"/>
                  </a:schemeClr>
                </a:solidFill>
                <a:cs typeface="Candara"/>
              </a:rPr>
              <a:t>n</a:t>
            </a:r>
            <a:r>
              <a:rPr sz="2800" spc="15" baseline="30000" dirty="0">
                <a:solidFill>
                  <a:schemeClr val="tx1">
                    <a:lumMod val="75000"/>
                    <a:lumOff val="25000"/>
                  </a:schemeClr>
                </a:solidFill>
                <a:cs typeface="Candara"/>
              </a:rPr>
              <a:t>d</a:t>
            </a:r>
            <a:r>
              <a:rPr lang="en-GB" sz="2800" spc="15" baseline="25525" dirty="0">
                <a:solidFill>
                  <a:schemeClr val="tx1">
                    <a:lumMod val="75000"/>
                    <a:lumOff val="25000"/>
                  </a:schemeClr>
                </a:solidFill>
                <a:cs typeface="Candara"/>
              </a:rPr>
              <a:t> </a:t>
            </a:r>
            <a:r>
              <a:rPr sz="2800" spc="-5" dirty="0">
                <a:solidFill>
                  <a:schemeClr val="tx1">
                    <a:lumMod val="75000"/>
                    <a:lumOff val="25000"/>
                  </a:schemeClr>
                </a:solidFill>
                <a:cs typeface="Candara"/>
              </a:rPr>
              <a:t>p</a:t>
            </a:r>
            <a:r>
              <a:rPr sz="2800" spc="-20" dirty="0">
                <a:solidFill>
                  <a:schemeClr val="tx1">
                    <a:lumMod val="75000"/>
                    <a:lumOff val="25000"/>
                  </a:schemeClr>
                </a:solidFill>
                <a:cs typeface="Candara"/>
              </a:rPr>
              <a:t>h</a:t>
            </a:r>
            <a:r>
              <a:rPr sz="2800" spc="-5" dirty="0">
                <a:solidFill>
                  <a:schemeClr val="tx1">
                    <a:lumMod val="75000"/>
                    <a:lumOff val="25000"/>
                  </a:schemeClr>
                </a:solidFill>
                <a:cs typeface="Candara"/>
              </a:rPr>
              <a:t>ase</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a</a:t>
            </a:r>
            <a:r>
              <a:rPr sz="2800" spc="-15" dirty="0">
                <a:solidFill>
                  <a:schemeClr val="tx1">
                    <a:lumMod val="75000"/>
                    <a:lumOff val="25000"/>
                  </a:schemeClr>
                </a:solidFill>
                <a:cs typeface="Candara"/>
              </a:rPr>
              <a:t>l</a:t>
            </a:r>
            <a:r>
              <a:rPr sz="2800" spc="-5" dirty="0">
                <a:solidFill>
                  <a:schemeClr val="tx1">
                    <a:lumMod val="75000"/>
                    <a:lumOff val="25000"/>
                  </a:schemeClr>
                </a:solidFill>
                <a:cs typeface="Candara"/>
              </a:rPr>
              <a:t>lows</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to</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create</a:t>
            </a:r>
            <a:r>
              <a:rPr lang="en-GB" sz="2800" spc="-5" dirty="0">
                <a:solidFill>
                  <a:schemeClr val="tx1">
                    <a:lumMod val="75000"/>
                    <a:lumOff val="25000"/>
                  </a:schemeClr>
                </a:solidFill>
                <a:cs typeface="Candara"/>
              </a:rPr>
              <a:t> </a:t>
            </a:r>
            <a:r>
              <a:rPr sz="2800" spc="-20" dirty="0">
                <a:solidFill>
                  <a:schemeClr val="tx1">
                    <a:lumMod val="75000"/>
                    <a:lumOff val="25000"/>
                  </a:schemeClr>
                </a:solidFill>
                <a:cs typeface="Candara"/>
              </a:rPr>
              <a:t>m</a:t>
            </a:r>
            <a:r>
              <a:rPr sz="2800" spc="-5" dirty="0">
                <a:solidFill>
                  <a:schemeClr val="tx1">
                    <a:lumMod val="75000"/>
                    <a:lumOff val="25000"/>
                  </a:schemeClr>
                </a:solidFill>
                <a:cs typeface="Candara"/>
              </a:rPr>
              <a:t>ultiple</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chi</a:t>
            </a:r>
            <a:r>
              <a:rPr sz="2800" spc="-15" dirty="0">
                <a:solidFill>
                  <a:schemeClr val="tx1">
                    <a:lumMod val="75000"/>
                    <a:lumOff val="25000"/>
                  </a:schemeClr>
                </a:solidFill>
                <a:cs typeface="Candara"/>
              </a:rPr>
              <a:t>l</a:t>
            </a:r>
            <a:r>
              <a:rPr sz="2800" spc="-5" dirty="0">
                <a:solidFill>
                  <a:schemeClr val="tx1">
                    <a:lumMod val="75000"/>
                    <a:lumOff val="25000"/>
                  </a:schemeClr>
                </a:solidFill>
                <a:cs typeface="Candara"/>
              </a:rPr>
              <a:t>d</a:t>
            </a:r>
            <a:r>
              <a:rPr lang="en-GB" sz="2800" spc="-5" dirty="0">
                <a:solidFill>
                  <a:schemeClr val="tx1">
                    <a:lumMod val="75000"/>
                    <a:lumOff val="25000"/>
                  </a:schemeClr>
                </a:solidFill>
                <a:cs typeface="Candara"/>
              </a:rPr>
              <a:t> </a:t>
            </a:r>
            <a:r>
              <a:rPr sz="2800" spc="-10" dirty="0">
                <a:solidFill>
                  <a:schemeClr val="tx1">
                    <a:lumMod val="75000"/>
                    <a:lumOff val="25000"/>
                  </a:schemeClr>
                </a:solidFill>
                <a:cs typeface="Candara"/>
              </a:rPr>
              <a:t>SA </a:t>
            </a:r>
            <a:r>
              <a:rPr sz="2800" spc="-5" dirty="0">
                <a:solidFill>
                  <a:schemeClr val="tx1">
                    <a:lumMod val="75000"/>
                    <a:lumOff val="25000"/>
                  </a:schemeClr>
                </a:solidFill>
                <a:cs typeface="Candara"/>
              </a:rPr>
              <a:t>(based on main </a:t>
            </a:r>
            <a:r>
              <a:rPr sz="2800" spc="-10" dirty="0">
                <a:solidFill>
                  <a:schemeClr val="tx1">
                    <a:lumMod val="75000"/>
                    <a:lumOff val="25000"/>
                  </a:schemeClr>
                </a:solidFill>
                <a:cs typeface="Candara"/>
              </a:rPr>
              <a:t>SA) </a:t>
            </a:r>
            <a:r>
              <a:rPr sz="2800" spc="-5" dirty="0">
                <a:solidFill>
                  <a:schemeClr val="tx1">
                    <a:lumMod val="75000"/>
                    <a:lumOff val="25000"/>
                  </a:schemeClr>
                </a:solidFill>
                <a:cs typeface="Candara"/>
              </a:rPr>
              <a:t>between same</a:t>
            </a:r>
            <a:r>
              <a:rPr sz="2800" spc="65" dirty="0">
                <a:solidFill>
                  <a:schemeClr val="tx1">
                    <a:lumMod val="75000"/>
                    <a:lumOff val="25000"/>
                  </a:schemeClr>
                </a:solidFill>
                <a:cs typeface="Candara"/>
              </a:rPr>
              <a:t> </a:t>
            </a:r>
            <a:r>
              <a:rPr sz="2800" spc="-5" dirty="0">
                <a:solidFill>
                  <a:schemeClr val="tx1">
                    <a:lumMod val="75000"/>
                    <a:lumOff val="25000"/>
                  </a:schemeClr>
                </a:solidFill>
                <a:cs typeface="Candara"/>
              </a:rPr>
              <a:t>hosts</a:t>
            </a:r>
            <a:endParaRPr sz="2800" dirty="0">
              <a:solidFill>
                <a:schemeClr val="tx1">
                  <a:lumMod val="75000"/>
                  <a:lumOff val="25000"/>
                </a:schemeClr>
              </a:solidFill>
              <a:cs typeface="Candara"/>
            </a:endParaRPr>
          </a:p>
        </p:txBody>
      </p:sp>
      <p:sp>
        <p:nvSpPr>
          <p:cNvPr id="5" name="object 5"/>
          <p:cNvSpPr txBox="1">
            <a:spLocks noGrp="1"/>
          </p:cNvSpPr>
          <p:nvPr>
            <p:ph type="title"/>
          </p:nvPr>
        </p:nvSpPr>
        <p:spPr>
          <a:xfrm>
            <a:off x="1017468" y="723411"/>
            <a:ext cx="6967855" cy="689932"/>
          </a:xfrm>
          <a:prstGeom prst="rect">
            <a:avLst/>
          </a:prstGeom>
        </p:spPr>
        <p:txBody>
          <a:bodyPr vert="horz" wrap="square" lIns="0" tIns="12700" rIns="0" bIns="0" rtlCol="0" anchor="ctr">
            <a:spAutoFit/>
          </a:bodyPr>
          <a:lstStyle/>
          <a:p>
            <a:pPr marL="12700">
              <a:lnSpc>
                <a:spcPct val="100000"/>
              </a:lnSpc>
              <a:spcBef>
                <a:spcPts val="100"/>
              </a:spcBef>
            </a:pPr>
            <a:r>
              <a:rPr spc="-5" dirty="0"/>
              <a:t>Why </a:t>
            </a:r>
            <a:r>
              <a:rPr spc="-30" dirty="0"/>
              <a:t>Two-Phase</a:t>
            </a:r>
            <a:r>
              <a:rPr spc="-40" dirty="0"/>
              <a:t> </a:t>
            </a:r>
            <a:r>
              <a:rPr dirty="0"/>
              <a:t>Design?</a:t>
            </a:r>
          </a:p>
        </p:txBody>
      </p:sp>
    </p:spTree>
    <p:extLst>
      <p:ext uri="{BB962C8B-B14F-4D97-AF65-F5344CB8AC3E}">
        <p14:creationId xmlns:p14="http://schemas.microsoft.com/office/powerpoint/2010/main" val="70883652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IKE - Phases</a:t>
            </a:r>
          </a:p>
        </p:txBody>
      </p:sp>
      <p:sp>
        <p:nvSpPr>
          <p:cNvPr id="3" name="Content Placeholder 2"/>
          <p:cNvSpPr>
            <a:spLocks noGrp="1"/>
          </p:cNvSpPr>
          <p:nvPr>
            <p:ph idx="1"/>
          </p:nvPr>
        </p:nvSpPr>
        <p:spPr/>
        <p:txBody>
          <a:bodyPr>
            <a:normAutofit fontScale="85000" lnSpcReduction="20000"/>
          </a:bodyPr>
          <a:lstStyle/>
          <a:p>
            <a:r>
              <a:rPr lang="en-GB" sz="2600" dirty="0"/>
              <a:t>IKE is comprised of two phases:</a:t>
            </a:r>
          </a:p>
          <a:p>
            <a:endParaRPr lang="en-GB" sz="2600" dirty="0"/>
          </a:p>
          <a:p>
            <a:r>
              <a:rPr lang="en-GB" sz="2600" dirty="0"/>
              <a:t>In phase 1, IKE creates an authenticated, secure channel between the two IKE peers</a:t>
            </a:r>
          </a:p>
          <a:p>
            <a:pPr lvl="1"/>
            <a:r>
              <a:rPr lang="en-GB" sz="2600" dirty="0"/>
              <a:t>This is done using the </a:t>
            </a:r>
            <a:r>
              <a:rPr lang="en-GB" sz="2600" dirty="0" err="1"/>
              <a:t>Diffie</a:t>
            </a:r>
            <a:r>
              <a:rPr lang="en-GB" sz="2600" dirty="0"/>
              <a:t>-Hellman key agreement protocol</a:t>
            </a:r>
          </a:p>
          <a:p>
            <a:pPr lvl="1"/>
            <a:r>
              <a:rPr lang="en-GB" sz="2600" dirty="0"/>
              <a:t>IKE supports multiple authentication methods as part of the phase 1 exchange</a:t>
            </a:r>
          </a:p>
          <a:p>
            <a:pPr lvl="1"/>
            <a:r>
              <a:rPr lang="en-GB" sz="2600" dirty="0"/>
              <a:t>Methods include:</a:t>
            </a:r>
          </a:p>
          <a:p>
            <a:pPr lvl="2"/>
            <a:r>
              <a:rPr lang="en-GB" sz="2600" dirty="0"/>
              <a:t>Pre-shared keys. A key value entered into each peer manually (out of band) and used to authenticate the peer</a:t>
            </a:r>
          </a:p>
          <a:p>
            <a:pPr lvl="2"/>
            <a:r>
              <a:rPr lang="en-GB" sz="2600" dirty="0"/>
              <a:t>RSA signatures. Uses a digital certificate authenticated by an RSA signature</a:t>
            </a:r>
          </a:p>
          <a:p>
            <a:pPr lvl="2"/>
            <a:r>
              <a:rPr lang="en-GB" sz="2600" dirty="0"/>
              <a:t>RSA encrypted nonce’s. Uses RSA encryption to encrypt a nonce value (a random number generated by the peer).</a:t>
            </a:r>
          </a:p>
          <a:p>
            <a:pPr lvl="2"/>
            <a:endParaRPr lang="en-GB" sz="2600" dirty="0"/>
          </a:p>
          <a:p>
            <a:r>
              <a:rPr lang="en-GB" sz="2600" dirty="0"/>
              <a:t>In phase 2, IKE negotiates the </a:t>
            </a:r>
            <a:r>
              <a:rPr lang="en-GB" sz="2600" dirty="0" err="1"/>
              <a:t>IPSec</a:t>
            </a:r>
            <a:r>
              <a:rPr lang="en-GB" sz="2600" dirty="0"/>
              <a:t> security associations and generates the required key material for </a:t>
            </a:r>
            <a:r>
              <a:rPr lang="en-GB" sz="2600" dirty="0" err="1"/>
              <a:t>IPSec</a:t>
            </a:r>
            <a:endParaRPr lang="en-GB" sz="2600" dirty="0"/>
          </a:p>
          <a:p>
            <a:pPr lvl="2"/>
            <a:endParaRPr lang="en-GB" dirty="0"/>
          </a:p>
          <a:p>
            <a:endParaRPr lang="en-GB" dirty="0"/>
          </a:p>
        </p:txBody>
      </p:sp>
    </p:spTree>
    <p:extLst>
      <p:ext uri="{BB962C8B-B14F-4D97-AF65-F5344CB8AC3E}">
        <p14:creationId xmlns:p14="http://schemas.microsoft.com/office/powerpoint/2010/main" val="94761962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27100" y="2525394"/>
            <a:ext cx="10159999" cy="2600071"/>
          </a:xfrm>
          <a:prstGeom prst="rect">
            <a:avLst/>
          </a:prstGeom>
        </p:spPr>
        <p:txBody>
          <a:bodyPr vert="horz" wrap="square" lIns="0" tIns="12065" rIns="0" bIns="0" rtlCol="0">
            <a:spAutoFit/>
          </a:bodyPr>
          <a:lstStyle/>
          <a:p>
            <a:pPr marL="469900" marR="5080" indent="-457200">
              <a:spcBef>
                <a:spcPts val="95"/>
              </a:spcBef>
              <a:buFont typeface="Arial" panose="020B0604020202020204" pitchFamily="34" charset="0"/>
              <a:buChar char="•"/>
              <a:tabLst>
                <a:tab pos="527685" algn="l"/>
                <a:tab pos="2016760" algn="l"/>
                <a:tab pos="2677160" algn="l"/>
                <a:tab pos="3329304" algn="l"/>
                <a:tab pos="3977004" algn="l"/>
                <a:tab pos="4972050" algn="l"/>
                <a:tab pos="5848350" algn="l"/>
                <a:tab pos="6331585" algn="l"/>
              </a:tabLst>
            </a:pPr>
            <a:r>
              <a:rPr sz="2400" spc="-170" dirty="0">
                <a:solidFill>
                  <a:schemeClr val="tx1">
                    <a:lumMod val="75000"/>
                    <a:lumOff val="25000"/>
                  </a:schemeClr>
                </a:solidFill>
                <a:cs typeface="Candara"/>
              </a:rPr>
              <a:t>T</a:t>
            </a:r>
            <a:r>
              <a:rPr sz="2400" spc="-5" dirty="0">
                <a:solidFill>
                  <a:schemeClr val="tx1">
                    <a:lumMod val="75000"/>
                    <a:lumOff val="25000"/>
                  </a:schemeClr>
                </a:solidFill>
                <a:cs typeface="Candara"/>
              </a:rPr>
              <a:t>o</a:t>
            </a:r>
            <a:r>
              <a:rPr lang="en-GB" sz="2400" dirty="0">
                <a:solidFill>
                  <a:schemeClr val="tx1">
                    <a:lumMod val="75000"/>
                    <a:lumOff val="25000"/>
                  </a:schemeClr>
                </a:solidFill>
                <a:cs typeface="Candara"/>
              </a:rPr>
              <a:t> </a:t>
            </a:r>
            <a:r>
              <a:rPr sz="2400" spc="-10" dirty="0">
                <a:solidFill>
                  <a:schemeClr val="tx1">
                    <a:lumMod val="75000"/>
                    <a:lumOff val="25000"/>
                  </a:schemeClr>
                </a:solidFill>
                <a:cs typeface="Candara"/>
              </a:rPr>
              <a:t>e</a:t>
            </a:r>
            <a:r>
              <a:rPr sz="2400" dirty="0">
                <a:solidFill>
                  <a:schemeClr val="tx1">
                    <a:lumMod val="75000"/>
                    <a:lumOff val="25000"/>
                  </a:schemeClr>
                </a:solidFill>
                <a:cs typeface="Candara"/>
              </a:rPr>
              <a:t>s</a:t>
            </a:r>
            <a:r>
              <a:rPr sz="2400" spc="-5" dirty="0">
                <a:solidFill>
                  <a:schemeClr val="tx1">
                    <a:lumMod val="75000"/>
                    <a:lumOff val="25000"/>
                  </a:schemeClr>
                </a:solidFill>
                <a:cs typeface="Candara"/>
              </a:rPr>
              <a:t>tab</a:t>
            </a:r>
            <a:r>
              <a:rPr sz="2400" spc="-20" dirty="0">
                <a:solidFill>
                  <a:schemeClr val="tx1">
                    <a:lumMod val="75000"/>
                    <a:lumOff val="25000"/>
                  </a:schemeClr>
                </a:solidFill>
                <a:cs typeface="Candara"/>
              </a:rPr>
              <a:t>l</a:t>
            </a:r>
            <a:r>
              <a:rPr sz="2400" spc="5" dirty="0">
                <a:solidFill>
                  <a:schemeClr val="tx1">
                    <a:lumMod val="75000"/>
                    <a:lumOff val="25000"/>
                  </a:schemeClr>
                </a:solidFill>
                <a:cs typeface="Candara"/>
              </a:rPr>
              <a:t>i</a:t>
            </a:r>
            <a:r>
              <a:rPr sz="2400" spc="-5" dirty="0">
                <a:solidFill>
                  <a:schemeClr val="tx1">
                    <a:lumMod val="75000"/>
                    <a:lumOff val="25000"/>
                  </a:schemeClr>
                </a:solidFill>
                <a:cs typeface="Candara"/>
              </a:rPr>
              <a:t>sh</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the</a:t>
            </a:r>
            <a:r>
              <a:rPr lang="en-GB" sz="2400" dirty="0">
                <a:solidFill>
                  <a:schemeClr val="tx1">
                    <a:lumMod val="75000"/>
                    <a:lumOff val="25000"/>
                  </a:schemeClr>
                </a:solidFill>
                <a:cs typeface="Candara"/>
              </a:rPr>
              <a:t> </a:t>
            </a:r>
            <a:r>
              <a:rPr sz="2400" spc="-10" dirty="0">
                <a:solidFill>
                  <a:schemeClr val="tx1">
                    <a:lumMod val="75000"/>
                    <a:lumOff val="25000"/>
                  </a:schemeClr>
                </a:solidFill>
                <a:cs typeface="Candara"/>
              </a:rPr>
              <a:t>I</a:t>
            </a:r>
            <a:r>
              <a:rPr sz="2400" spc="-5" dirty="0">
                <a:solidFill>
                  <a:schemeClr val="tx1">
                    <a:lumMod val="75000"/>
                    <a:lumOff val="25000"/>
                  </a:schemeClr>
                </a:solidFill>
                <a:cs typeface="Candara"/>
              </a:rPr>
              <a:t>KE</a:t>
            </a:r>
            <a:r>
              <a:rPr lang="en-GB" sz="2400" dirty="0">
                <a:solidFill>
                  <a:schemeClr val="tx1">
                    <a:lumMod val="75000"/>
                    <a:lumOff val="25000"/>
                  </a:schemeClr>
                </a:solidFill>
                <a:cs typeface="Candara"/>
              </a:rPr>
              <a:t> </a:t>
            </a:r>
            <a:r>
              <a:rPr sz="2400" spc="-10" dirty="0">
                <a:solidFill>
                  <a:schemeClr val="tx1">
                    <a:lumMod val="75000"/>
                    <a:lumOff val="25000"/>
                  </a:schemeClr>
                </a:solidFill>
                <a:cs typeface="Candara"/>
              </a:rPr>
              <a:t>SA</a:t>
            </a:r>
            <a:r>
              <a:rPr sz="2400" spc="-5" dirty="0">
                <a:solidFill>
                  <a:schemeClr val="tx1">
                    <a:lumMod val="75000"/>
                    <a:lumOff val="25000"/>
                  </a:schemeClr>
                </a:solidFill>
                <a:cs typeface="Candara"/>
              </a:rPr>
              <a:t>,</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peers</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have</a:t>
            </a:r>
            <a:r>
              <a:rPr lang="en-GB" sz="2400" dirty="0">
                <a:solidFill>
                  <a:schemeClr val="tx1">
                    <a:lumMod val="75000"/>
                    <a:lumOff val="25000"/>
                  </a:schemeClr>
                </a:solidFill>
                <a:cs typeface="Candara"/>
              </a:rPr>
              <a:t> </a:t>
            </a:r>
            <a:r>
              <a:rPr sz="2400" spc="-5" dirty="0">
                <a:solidFill>
                  <a:schemeClr val="tx1">
                    <a:lumMod val="75000"/>
                    <a:lumOff val="25000"/>
                  </a:schemeClr>
                </a:solidFill>
                <a:cs typeface="Candara"/>
              </a:rPr>
              <a:t>to</a:t>
            </a:r>
            <a:r>
              <a:rPr lang="en-GB" sz="2400" spc="-5" dirty="0">
                <a:solidFill>
                  <a:schemeClr val="tx1">
                    <a:lumMod val="75000"/>
                    <a:lumOff val="25000"/>
                  </a:schemeClr>
                </a:solidFill>
                <a:cs typeface="Candara"/>
              </a:rPr>
              <a:t> </a:t>
            </a:r>
            <a:r>
              <a:rPr sz="2400" spc="-5" dirty="0">
                <a:solidFill>
                  <a:schemeClr val="tx1">
                    <a:lumMod val="75000"/>
                    <a:lumOff val="25000"/>
                  </a:schemeClr>
                </a:solidFill>
                <a:cs typeface="Candara"/>
              </a:rPr>
              <a:t>authenticate  </a:t>
            </a:r>
            <a:r>
              <a:rPr sz="2400" spc="-10" dirty="0">
                <a:solidFill>
                  <a:schemeClr val="tx1">
                    <a:lumMod val="75000"/>
                    <a:lumOff val="25000"/>
                  </a:schemeClr>
                </a:solidFill>
                <a:cs typeface="Candara"/>
              </a:rPr>
              <a:t>each </a:t>
            </a:r>
            <a:r>
              <a:rPr sz="2400" spc="-5" dirty="0">
                <a:solidFill>
                  <a:schemeClr val="tx1">
                    <a:lumMod val="75000"/>
                    <a:lumOff val="25000"/>
                  </a:schemeClr>
                </a:solidFill>
                <a:cs typeface="Candara"/>
              </a:rPr>
              <a:t>other </a:t>
            </a:r>
            <a:r>
              <a:rPr sz="2400" spc="-10" dirty="0">
                <a:solidFill>
                  <a:schemeClr val="tx1">
                    <a:lumMod val="75000"/>
                    <a:lumOff val="25000"/>
                  </a:schemeClr>
                </a:solidFill>
                <a:cs typeface="Candara"/>
              </a:rPr>
              <a:t>(two</a:t>
            </a:r>
            <a:r>
              <a:rPr sz="2400" spc="5" dirty="0">
                <a:solidFill>
                  <a:schemeClr val="tx1">
                    <a:lumMod val="75000"/>
                    <a:lumOff val="25000"/>
                  </a:schemeClr>
                </a:solidFill>
                <a:cs typeface="Candara"/>
              </a:rPr>
              <a:t> </a:t>
            </a:r>
            <a:r>
              <a:rPr sz="2400" spc="-10" dirty="0">
                <a:solidFill>
                  <a:schemeClr val="tx1">
                    <a:lumMod val="75000"/>
                    <a:lumOff val="25000"/>
                  </a:schemeClr>
                </a:solidFill>
                <a:cs typeface="Candara"/>
              </a:rPr>
              <a:t>way)</a:t>
            </a:r>
            <a:endParaRPr lang="en-GB" sz="2400" spc="-10" dirty="0">
              <a:solidFill>
                <a:schemeClr val="tx1">
                  <a:lumMod val="75000"/>
                  <a:lumOff val="25000"/>
                </a:schemeClr>
              </a:solidFill>
              <a:cs typeface="Candara"/>
            </a:endParaRPr>
          </a:p>
          <a:p>
            <a:pPr marL="469900" marR="5080" indent="-457200">
              <a:spcBef>
                <a:spcPts val="95"/>
              </a:spcBef>
              <a:buFont typeface="Arial" panose="020B0604020202020204" pitchFamily="34" charset="0"/>
              <a:buChar char="•"/>
              <a:tabLst>
                <a:tab pos="527685" algn="l"/>
                <a:tab pos="2016760" algn="l"/>
                <a:tab pos="2677160" algn="l"/>
                <a:tab pos="3329304" algn="l"/>
                <a:tab pos="3977004" algn="l"/>
                <a:tab pos="4972050" algn="l"/>
                <a:tab pos="5848350" algn="l"/>
                <a:tab pos="6331585" algn="l"/>
              </a:tabLst>
            </a:pPr>
            <a:endParaRPr sz="2400" dirty="0">
              <a:solidFill>
                <a:schemeClr val="tx1">
                  <a:lumMod val="75000"/>
                  <a:lumOff val="25000"/>
                </a:schemeClr>
              </a:solidFill>
              <a:cs typeface="Candara"/>
            </a:endParaRPr>
          </a:p>
          <a:p>
            <a:pPr marL="469900" indent="-457200">
              <a:spcBef>
                <a:spcPts val="670"/>
              </a:spcBef>
              <a:buFont typeface="Arial" panose="020B0604020202020204" pitchFamily="34" charset="0"/>
              <a:buChar char="•"/>
            </a:pPr>
            <a:r>
              <a:rPr sz="2400" spc="-5" dirty="0">
                <a:solidFill>
                  <a:schemeClr val="tx1">
                    <a:lumMod val="75000"/>
                    <a:lumOff val="25000"/>
                  </a:schemeClr>
                </a:solidFill>
                <a:cs typeface="Candara"/>
              </a:rPr>
              <a:t>3 </a:t>
            </a:r>
            <a:r>
              <a:rPr sz="2400" spc="-10" dirty="0">
                <a:solidFill>
                  <a:schemeClr val="tx1">
                    <a:lumMod val="75000"/>
                    <a:lumOff val="25000"/>
                  </a:schemeClr>
                </a:solidFill>
                <a:cs typeface="Candara"/>
              </a:rPr>
              <a:t>defined</a:t>
            </a:r>
            <a:r>
              <a:rPr sz="2400" spc="10" dirty="0">
                <a:solidFill>
                  <a:schemeClr val="tx1">
                    <a:lumMod val="75000"/>
                    <a:lumOff val="25000"/>
                  </a:schemeClr>
                </a:solidFill>
                <a:cs typeface="Candara"/>
              </a:rPr>
              <a:t> </a:t>
            </a:r>
            <a:r>
              <a:rPr sz="2400" spc="-5" dirty="0">
                <a:solidFill>
                  <a:schemeClr val="tx1">
                    <a:lumMod val="75000"/>
                    <a:lumOff val="25000"/>
                  </a:schemeClr>
                </a:solidFill>
                <a:cs typeface="Candara"/>
              </a:rPr>
              <a:t>mechanisms:</a:t>
            </a:r>
            <a:endParaRPr lang="en-GB" sz="2400" spc="-5" dirty="0">
              <a:solidFill>
                <a:schemeClr val="tx1">
                  <a:lumMod val="75000"/>
                  <a:lumOff val="25000"/>
                </a:schemeClr>
              </a:solidFill>
              <a:cs typeface="Candara"/>
            </a:endParaRPr>
          </a:p>
          <a:p>
            <a:pPr marL="927100" lvl="1" indent="-457200">
              <a:spcBef>
                <a:spcPts val="670"/>
              </a:spcBef>
              <a:buFont typeface="Arial" panose="020B0604020202020204" pitchFamily="34" charset="0"/>
              <a:buChar char="•"/>
            </a:pPr>
            <a:r>
              <a:rPr sz="2400" dirty="0">
                <a:solidFill>
                  <a:schemeClr val="tx1">
                    <a:lumMod val="75000"/>
                    <a:lumOff val="25000"/>
                  </a:schemeClr>
                </a:solidFill>
                <a:cs typeface="Candara"/>
              </a:rPr>
              <a:t>Pre-shared</a:t>
            </a:r>
            <a:r>
              <a:rPr sz="2400" spc="-20" dirty="0">
                <a:solidFill>
                  <a:schemeClr val="tx1">
                    <a:lumMod val="75000"/>
                    <a:lumOff val="25000"/>
                  </a:schemeClr>
                </a:solidFill>
                <a:cs typeface="Candara"/>
              </a:rPr>
              <a:t> </a:t>
            </a:r>
            <a:r>
              <a:rPr sz="2400" dirty="0">
                <a:solidFill>
                  <a:schemeClr val="tx1">
                    <a:lumMod val="75000"/>
                    <a:lumOff val="25000"/>
                  </a:schemeClr>
                </a:solidFill>
                <a:cs typeface="Candara"/>
              </a:rPr>
              <a:t>keys</a:t>
            </a:r>
            <a:endParaRPr lang="en-GB" sz="2400" dirty="0">
              <a:solidFill>
                <a:schemeClr val="tx1">
                  <a:lumMod val="75000"/>
                  <a:lumOff val="25000"/>
                </a:schemeClr>
              </a:solidFill>
              <a:cs typeface="Candara"/>
            </a:endParaRPr>
          </a:p>
          <a:p>
            <a:pPr marL="927100" lvl="1" indent="-457200">
              <a:spcBef>
                <a:spcPts val="670"/>
              </a:spcBef>
              <a:buFont typeface="Arial" panose="020B0604020202020204" pitchFamily="34" charset="0"/>
              <a:buChar char="•"/>
            </a:pPr>
            <a:r>
              <a:rPr sz="2400" spc="-5" dirty="0">
                <a:solidFill>
                  <a:schemeClr val="tx1">
                    <a:lumMod val="75000"/>
                    <a:lumOff val="25000"/>
                  </a:schemeClr>
                </a:solidFill>
                <a:cs typeface="Candara"/>
              </a:rPr>
              <a:t>RSA encrypted</a:t>
            </a:r>
            <a:r>
              <a:rPr sz="2400" spc="15" dirty="0">
                <a:solidFill>
                  <a:schemeClr val="tx1">
                    <a:lumMod val="75000"/>
                    <a:lumOff val="25000"/>
                  </a:schemeClr>
                </a:solidFill>
                <a:cs typeface="Candara"/>
              </a:rPr>
              <a:t> </a:t>
            </a:r>
            <a:r>
              <a:rPr sz="2400" spc="-5" dirty="0">
                <a:solidFill>
                  <a:schemeClr val="tx1">
                    <a:lumMod val="75000"/>
                    <a:lumOff val="25000"/>
                  </a:schemeClr>
                </a:solidFill>
                <a:cs typeface="Candara"/>
              </a:rPr>
              <a:t>nonce</a:t>
            </a:r>
            <a:endParaRPr lang="en-GB" sz="2400" spc="-5" dirty="0">
              <a:solidFill>
                <a:schemeClr val="tx1">
                  <a:lumMod val="75000"/>
                  <a:lumOff val="25000"/>
                </a:schemeClr>
              </a:solidFill>
              <a:cs typeface="Candara"/>
            </a:endParaRPr>
          </a:p>
          <a:p>
            <a:pPr marL="927100" lvl="1" indent="-457200">
              <a:spcBef>
                <a:spcPts val="670"/>
              </a:spcBef>
              <a:buFont typeface="Arial" panose="020B0604020202020204" pitchFamily="34" charset="0"/>
              <a:buChar char="•"/>
            </a:pPr>
            <a:r>
              <a:rPr sz="2400" spc="-5" dirty="0">
                <a:solidFill>
                  <a:schemeClr val="tx1">
                    <a:lumMod val="75000"/>
                    <a:lumOff val="25000"/>
                  </a:schemeClr>
                </a:solidFill>
                <a:cs typeface="Candara"/>
              </a:rPr>
              <a:t>RSA</a:t>
            </a:r>
            <a:r>
              <a:rPr sz="2400" spc="-15" dirty="0">
                <a:solidFill>
                  <a:schemeClr val="tx1">
                    <a:lumMod val="75000"/>
                    <a:lumOff val="25000"/>
                  </a:schemeClr>
                </a:solidFill>
                <a:cs typeface="Candara"/>
              </a:rPr>
              <a:t> </a:t>
            </a:r>
            <a:r>
              <a:rPr sz="2400" dirty="0">
                <a:solidFill>
                  <a:schemeClr val="tx1">
                    <a:lumMod val="75000"/>
                    <a:lumOff val="25000"/>
                  </a:schemeClr>
                </a:solidFill>
                <a:cs typeface="Candara"/>
              </a:rPr>
              <a:t>signatures</a:t>
            </a:r>
          </a:p>
        </p:txBody>
      </p:sp>
      <p:sp>
        <p:nvSpPr>
          <p:cNvPr id="5" name="object 5"/>
          <p:cNvSpPr txBox="1">
            <a:spLocks noGrp="1"/>
          </p:cNvSpPr>
          <p:nvPr>
            <p:ph type="title"/>
          </p:nvPr>
        </p:nvSpPr>
        <p:spPr>
          <a:xfrm>
            <a:off x="980406" y="719311"/>
            <a:ext cx="692340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a:t>
            </a:r>
            <a:r>
              <a:rPr dirty="0"/>
              <a:t>Peer</a:t>
            </a:r>
            <a:r>
              <a:rPr spc="-80" dirty="0"/>
              <a:t> </a:t>
            </a:r>
            <a:r>
              <a:rPr spc="-5" dirty="0"/>
              <a:t>Authentication</a:t>
            </a:r>
          </a:p>
        </p:txBody>
      </p:sp>
    </p:spTree>
    <p:extLst>
      <p:ext uri="{BB962C8B-B14F-4D97-AF65-F5344CB8AC3E}">
        <p14:creationId xmlns:p14="http://schemas.microsoft.com/office/powerpoint/2010/main" val="402866611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738378" y="2244090"/>
            <a:ext cx="10513822" cy="2625078"/>
          </a:xfrm>
          <a:prstGeom prst="rect">
            <a:avLst/>
          </a:prstGeom>
        </p:spPr>
        <p:txBody>
          <a:bodyPr vert="horz" wrap="square" lIns="0" tIns="97790" rIns="0" bIns="0" rtlCol="0">
            <a:spAutoFit/>
          </a:bodyPr>
          <a:lstStyle/>
          <a:p>
            <a:pPr marL="12700">
              <a:spcBef>
                <a:spcPts val="770"/>
              </a:spcBef>
            </a:pPr>
            <a:r>
              <a:rPr sz="2800" spc="-10" dirty="0">
                <a:solidFill>
                  <a:schemeClr val="tx1">
                    <a:lumMod val="75000"/>
                    <a:lumOff val="25000"/>
                  </a:schemeClr>
                </a:solidFill>
                <a:cs typeface="Candara"/>
              </a:rPr>
              <a:t>IKE </a:t>
            </a:r>
            <a:r>
              <a:rPr sz="2800" spc="-5" dirty="0">
                <a:solidFill>
                  <a:schemeClr val="tx1">
                    <a:lumMod val="75000"/>
                    <a:lumOff val="25000"/>
                  </a:schemeClr>
                </a:solidFill>
                <a:cs typeface="Candara"/>
              </a:rPr>
              <a:t>session is </a:t>
            </a:r>
            <a:r>
              <a:rPr sz="2800" spc="-10" dirty="0">
                <a:solidFill>
                  <a:schemeClr val="tx1">
                    <a:lumMod val="75000"/>
                    <a:lumOff val="25000"/>
                  </a:schemeClr>
                </a:solidFill>
                <a:cs typeface="Candara"/>
              </a:rPr>
              <a:t>encrypted </a:t>
            </a:r>
            <a:r>
              <a:rPr sz="2800" spc="-5" dirty="0">
                <a:solidFill>
                  <a:schemeClr val="tx1">
                    <a:lumMod val="75000"/>
                    <a:lumOff val="25000"/>
                  </a:schemeClr>
                </a:solidFill>
                <a:cs typeface="Candara"/>
              </a:rPr>
              <a:t>either </a:t>
            </a:r>
            <a:r>
              <a:rPr sz="2800" spc="-10" dirty="0">
                <a:solidFill>
                  <a:schemeClr val="tx1">
                    <a:lumMod val="75000"/>
                    <a:lumOff val="25000"/>
                  </a:schemeClr>
                </a:solidFill>
                <a:cs typeface="Candara"/>
              </a:rPr>
              <a:t>by </a:t>
            </a:r>
            <a:r>
              <a:rPr sz="2800" spc="-5" dirty="0">
                <a:solidFill>
                  <a:schemeClr val="tx1">
                    <a:lumMod val="75000"/>
                    <a:lumOff val="25000"/>
                  </a:schemeClr>
                </a:solidFill>
                <a:cs typeface="Candara"/>
              </a:rPr>
              <a:t>DES or</a:t>
            </a:r>
            <a:r>
              <a:rPr sz="2800" spc="100" dirty="0">
                <a:solidFill>
                  <a:schemeClr val="tx1">
                    <a:lumMod val="75000"/>
                    <a:lumOff val="25000"/>
                  </a:schemeClr>
                </a:solidFill>
                <a:cs typeface="Candara"/>
              </a:rPr>
              <a:t> </a:t>
            </a:r>
            <a:r>
              <a:rPr sz="2800" spc="-5" dirty="0">
                <a:solidFill>
                  <a:schemeClr val="tx1">
                    <a:lumMod val="75000"/>
                    <a:lumOff val="25000"/>
                  </a:schemeClr>
                </a:solidFill>
                <a:cs typeface="Candara"/>
              </a:rPr>
              <a:t>3DES</a:t>
            </a:r>
            <a:endParaRPr lang="en-GB" sz="2800" spc="-5" dirty="0">
              <a:solidFill>
                <a:schemeClr val="tx1">
                  <a:lumMod val="75000"/>
                  <a:lumOff val="25000"/>
                </a:schemeClr>
              </a:solidFill>
              <a:cs typeface="Candara"/>
            </a:endParaRPr>
          </a:p>
          <a:p>
            <a:pPr marL="12700">
              <a:spcBef>
                <a:spcPts val="770"/>
              </a:spcBef>
            </a:pPr>
            <a:endParaRPr sz="2800" dirty="0">
              <a:solidFill>
                <a:schemeClr val="tx1">
                  <a:lumMod val="75000"/>
                  <a:lumOff val="25000"/>
                </a:schemeClr>
              </a:solidFill>
              <a:cs typeface="Candara"/>
            </a:endParaRPr>
          </a:p>
          <a:p>
            <a:pPr marL="12700" marR="5080">
              <a:spcBef>
                <a:spcPts val="675"/>
              </a:spcBef>
            </a:pPr>
            <a:r>
              <a:rPr sz="2800" spc="-5" dirty="0">
                <a:solidFill>
                  <a:schemeClr val="tx1">
                    <a:lumMod val="75000"/>
                    <a:lumOff val="25000"/>
                  </a:schemeClr>
                </a:solidFill>
                <a:cs typeface="Candara"/>
              </a:rPr>
              <a:t>Keying </a:t>
            </a:r>
            <a:r>
              <a:rPr sz="2800" dirty="0">
                <a:solidFill>
                  <a:schemeClr val="tx1">
                    <a:lumMod val="75000"/>
                    <a:lumOff val="25000"/>
                  </a:schemeClr>
                </a:solidFill>
                <a:cs typeface="Candara"/>
              </a:rPr>
              <a:t>material </a:t>
            </a:r>
            <a:r>
              <a:rPr sz="2800" spc="-5" dirty="0">
                <a:solidFill>
                  <a:schemeClr val="tx1">
                    <a:lumMod val="75000"/>
                    <a:lumOff val="25000"/>
                  </a:schemeClr>
                </a:solidFill>
                <a:cs typeface="Candara"/>
              </a:rPr>
              <a:t>is generally </a:t>
            </a:r>
            <a:r>
              <a:rPr sz="2800" spc="-10" dirty="0">
                <a:solidFill>
                  <a:schemeClr val="tx1">
                    <a:lumMod val="75000"/>
                    <a:lumOff val="25000"/>
                  </a:schemeClr>
                </a:solidFill>
                <a:cs typeface="Candara"/>
              </a:rPr>
              <a:t>derived </a:t>
            </a:r>
            <a:r>
              <a:rPr sz="2800" spc="-5" dirty="0">
                <a:solidFill>
                  <a:schemeClr val="tx1">
                    <a:lumMod val="75000"/>
                    <a:lumOff val="25000"/>
                  </a:schemeClr>
                </a:solidFill>
                <a:cs typeface="Candara"/>
              </a:rPr>
              <a:t>from the initial DH</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change</a:t>
            </a:r>
            <a:endParaRPr lang="en-GB" sz="2800" spc="-5" dirty="0">
              <a:solidFill>
                <a:schemeClr val="tx1">
                  <a:lumMod val="75000"/>
                  <a:lumOff val="25000"/>
                </a:schemeClr>
              </a:solidFill>
              <a:cs typeface="Candara"/>
            </a:endParaRPr>
          </a:p>
          <a:p>
            <a:pPr marL="12700" marR="5080">
              <a:spcBef>
                <a:spcPts val="675"/>
              </a:spcBef>
            </a:pPr>
            <a:endParaRPr sz="2800" dirty="0">
              <a:solidFill>
                <a:schemeClr val="tx1">
                  <a:lumMod val="75000"/>
                  <a:lumOff val="25000"/>
                </a:schemeClr>
              </a:solidFill>
              <a:cs typeface="Candara"/>
            </a:endParaRPr>
          </a:p>
          <a:p>
            <a:pPr marL="12700">
              <a:spcBef>
                <a:spcPts val="670"/>
              </a:spcBef>
            </a:pPr>
            <a:r>
              <a:rPr sz="2800" spc="-5" dirty="0">
                <a:solidFill>
                  <a:schemeClr val="tx1">
                    <a:lumMod val="75000"/>
                    <a:lumOff val="25000"/>
                  </a:schemeClr>
                </a:solidFill>
                <a:cs typeface="Candara"/>
              </a:rPr>
              <a:t>In main mode, peer identity is also</a:t>
            </a:r>
            <a:r>
              <a:rPr sz="2800" spc="55" dirty="0">
                <a:solidFill>
                  <a:schemeClr val="tx1">
                    <a:lumMod val="75000"/>
                    <a:lumOff val="25000"/>
                  </a:schemeClr>
                </a:solidFill>
                <a:cs typeface="Candara"/>
              </a:rPr>
              <a:t> </a:t>
            </a:r>
            <a:r>
              <a:rPr sz="2800" spc="-10" dirty="0">
                <a:solidFill>
                  <a:schemeClr val="tx1">
                    <a:lumMod val="75000"/>
                    <a:lumOff val="25000"/>
                  </a:schemeClr>
                </a:solidFill>
                <a:cs typeface="Candara"/>
              </a:rPr>
              <a:t>encrypted</a:t>
            </a:r>
            <a:endParaRPr sz="2800" dirty="0">
              <a:solidFill>
                <a:schemeClr val="tx1">
                  <a:lumMod val="75000"/>
                  <a:lumOff val="25000"/>
                </a:schemeClr>
              </a:solidFill>
              <a:cs typeface="Candara"/>
            </a:endParaRPr>
          </a:p>
        </p:txBody>
      </p:sp>
      <p:sp>
        <p:nvSpPr>
          <p:cNvPr id="6" name="object 6"/>
          <p:cNvSpPr txBox="1">
            <a:spLocks noGrp="1"/>
          </p:cNvSpPr>
          <p:nvPr>
            <p:ph type="title"/>
          </p:nvPr>
        </p:nvSpPr>
        <p:spPr>
          <a:xfrm>
            <a:off x="959802" y="793120"/>
            <a:ext cx="658431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Session</a:t>
            </a:r>
            <a:r>
              <a:rPr spc="-60" dirty="0"/>
              <a:t> </a:t>
            </a:r>
            <a:r>
              <a:rPr spc="-5" dirty="0"/>
              <a:t>Encryption</a:t>
            </a:r>
          </a:p>
        </p:txBody>
      </p:sp>
    </p:spTree>
    <p:extLst>
      <p:ext uri="{BB962C8B-B14F-4D97-AF65-F5344CB8AC3E}">
        <p14:creationId xmlns:p14="http://schemas.microsoft.com/office/powerpoint/2010/main" val="212915149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body" idx="1"/>
          </p:nvPr>
        </p:nvSpPr>
        <p:spPr>
          <a:xfrm>
            <a:off x="601579" y="2397126"/>
            <a:ext cx="10764921" cy="2535540"/>
          </a:xfrm>
          <a:prstGeom prst="rect">
            <a:avLst/>
          </a:prstGeom>
        </p:spPr>
        <p:txBody>
          <a:bodyPr vert="horz" wrap="square" lIns="0" tIns="98018" rIns="0" bIns="0" rtlCol="0">
            <a:spAutoFit/>
          </a:bodyPr>
          <a:lstStyle/>
          <a:p>
            <a:pPr marL="319405" marR="5080">
              <a:lnSpc>
                <a:spcPct val="100000"/>
              </a:lnSpc>
              <a:spcBef>
                <a:spcPts val="95"/>
              </a:spcBef>
              <a:tabLst>
                <a:tab pos="1097915" algn="l"/>
                <a:tab pos="2054860" algn="l"/>
                <a:tab pos="3289935" algn="l"/>
                <a:tab pos="4983480" algn="l"/>
                <a:tab pos="5594350" algn="l"/>
                <a:tab pos="7421880" algn="l"/>
              </a:tabLst>
            </a:pPr>
            <a:r>
              <a:rPr spc="-10" dirty="0"/>
              <a:t>I</a:t>
            </a:r>
            <a:r>
              <a:rPr spc="-5" dirty="0"/>
              <a:t>KE</a:t>
            </a:r>
            <a:r>
              <a:rPr lang="en-GB" dirty="0"/>
              <a:t> </a:t>
            </a:r>
            <a:r>
              <a:rPr spc="-5" dirty="0"/>
              <a:t>us</a:t>
            </a:r>
            <a:r>
              <a:rPr dirty="0"/>
              <a:t>e</a:t>
            </a:r>
            <a:r>
              <a:rPr spc="-5" dirty="0"/>
              <a:t>s</a:t>
            </a:r>
            <a:r>
              <a:rPr lang="en-GB" dirty="0"/>
              <a:t> </a:t>
            </a:r>
            <a:r>
              <a:rPr spc="-5" dirty="0"/>
              <a:t>HMAC</a:t>
            </a:r>
            <a:r>
              <a:rPr lang="en-GB" dirty="0"/>
              <a:t> </a:t>
            </a:r>
            <a:r>
              <a:rPr spc="-5" dirty="0"/>
              <a:t>functions</a:t>
            </a:r>
            <a:r>
              <a:rPr lang="en-GB" spc="-5" dirty="0"/>
              <a:t> </a:t>
            </a:r>
            <a:r>
              <a:rPr spc="-5" dirty="0"/>
              <a:t>to</a:t>
            </a:r>
            <a:r>
              <a:rPr lang="en-GB" dirty="0"/>
              <a:t> </a:t>
            </a:r>
            <a:r>
              <a:rPr spc="-5" dirty="0"/>
              <a:t>guarantee</a:t>
            </a:r>
            <a:r>
              <a:rPr lang="en-GB" spc="-5" dirty="0"/>
              <a:t> </a:t>
            </a:r>
            <a:r>
              <a:rPr spc="-5" dirty="0"/>
              <a:t>sess</a:t>
            </a:r>
            <a:r>
              <a:rPr dirty="0"/>
              <a:t>i</a:t>
            </a:r>
            <a:r>
              <a:rPr spc="-5" dirty="0"/>
              <a:t>on  integrity</a:t>
            </a:r>
            <a:endParaRPr lang="en-GB" spc="-5" dirty="0"/>
          </a:p>
          <a:p>
            <a:pPr marL="319405" marR="5080">
              <a:lnSpc>
                <a:spcPct val="100000"/>
              </a:lnSpc>
              <a:spcBef>
                <a:spcPts val="95"/>
              </a:spcBef>
              <a:tabLst>
                <a:tab pos="1097915" algn="l"/>
                <a:tab pos="2054860" algn="l"/>
                <a:tab pos="3289935" algn="l"/>
                <a:tab pos="4983480" algn="l"/>
                <a:tab pos="5594350" algn="l"/>
                <a:tab pos="7421880" algn="l"/>
              </a:tabLst>
            </a:pPr>
            <a:endParaRPr spc="-5" dirty="0"/>
          </a:p>
          <a:p>
            <a:pPr marL="319405">
              <a:lnSpc>
                <a:spcPct val="100000"/>
              </a:lnSpc>
              <a:spcBef>
                <a:spcPts val="670"/>
              </a:spcBef>
            </a:pPr>
            <a:r>
              <a:rPr spc="-10" dirty="0"/>
              <a:t>Choice </a:t>
            </a:r>
            <a:r>
              <a:rPr spc="-5" dirty="0"/>
              <a:t>between keyed SHA-1 and</a:t>
            </a:r>
            <a:r>
              <a:rPr spc="15" dirty="0"/>
              <a:t> </a:t>
            </a:r>
            <a:r>
              <a:rPr spc="-5" dirty="0"/>
              <a:t>MD5</a:t>
            </a:r>
            <a:endParaRPr lang="en-GB" spc="-5" dirty="0"/>
          </a:p>
          <a:p>
            <a:pPr marL="319405">
              <a:lnSpc>
                <a:spcPct val="100000"/>
              </a:lnSpc>
              <a:spcBef>
                <a:spcPts val="670"/>
              </a:spcBef>
            </a:pPr>
            <a:endParaRPr spc="-5" dirty="0"/>
          </a:p>
          <a:p>
            <a:pPr marL="319405" marR="5080">
              <a:lnSpc>
                <a:spcPct val="100000"/>
              </a:lnSpc>
              <a:spcBef>
                <a:spcPts val="675"/>
              </a:spcBef>
            </a:pPr>
            <a:r>
              <a:rPr spc="-5" dirty="0"/>
              <a:t>Keying material is </a:t>
            </a:r>
            <a:r>
              <a:rPr spc="-10" dirty="0"/>
              <a:t>generally derived from </a:t>
            </a:r>
            <a:r>
              <a:rPr spc="-5" dirty="0"/>
              <a:t>the </a:t>
            </a:r>
            <a:r>
              <a:rPr spc="-10" dirty="0"/>
              <a:t>initial </a:t>
            </a:r>
            <a:r>
              <a:rPr spc="10" dirty="0"/>
              <a:t>DH  </a:t>
            </a:r>
            <a:r>
              <a:rPr spc="-10" dirty="0"/>
              <a:t>exchange</a:t>
            </a:r>
            <a:endParaRPr lang="en-GB" spc="-10" dirty="0"/>
          </a:p>
        </p:txBody>
      </p:sp>
      <p:sp>
        <p:nvSpPr>
          <p:cNvPr id="6" name="object 6"/>
          <p:cNvSpPr txBox="1">
            <a:spLocks noGrp="1"/>
          </p:cNvSpPr>
          <p:nvPr>
            <p:ph type="title"/>
          </p:nvPr>
        </p:nvSpPr>
        <p:spPr>
          <a:xfrm>
            <a:off x="601579" y="719312"/>
            <a:ext cx="5936615" cy="689932"/>
          </a:xfrm>
          <a:prstGeom prst="rect">
            <a:avLst/>
          </a:prstGeom>
        </p:spPr>
        <p:txBody>
          <a:bodyPr vert="horz" wrap="square" lIns="0" tIns="12700" rIns="0" bIns="0" rtlCol="0" anchor="ctr">
            <a:spAutoFit/>
          </a:bodyPr>
          <a:lstStyle/>
          <a:p>
            <a:pPr marL="12700">
              <a:lnSpc>
                <a:spcPct val="100000"/>
              </a:lnSpc>
              <a:spcBef>
                <a:spcPts val="100"/>
              </a:spcBef>
            </a:pPr>
            <a:r>
              <a:rPr spc="-5" dirty="0"/>
              <a:t>IKE Session</a:t>
            </a:r>
            <a:r>
              <a:rPr spc="-95" dirty="0"/>
              <a:t> </a:t>
            </a:r>
            <a:r>
              <a:rPr spc="-5" dirty="0"/>
              <a:t>Integrity</a:t>
            </a:r>
          </a:p>
        </p:txBody>
      </p:sp>
    </p:spTree>
    <p:extLst>
      <p:ext uri="{BB962C8B-B14F-4D97-AF65-F5344CB8AC3E}">
        <p14:creationId xmlns:p14="http://schemas.microsoft.com/office/powerpoint/2010/main" val="322905234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219200" y="2185441"/>
            <a:ext cx="10020300" cy="3636252"/>
          </a:xfrm>
          <a:prstGeom prst="rect">
            <a:avLst/>
          </a:prstGeom>
        </p:spPr>
        <p:txBody>
          <a:bodyPr vert="horz" wrap="square" lIns="0" tIns="12700" rIns="0" bIns="0" rtlCol="0">
            <a:spAutoFit/>
          </a:bodyPr>
          <a:lstStyle/>
          <a:p>
            <a:pPr marL="584200" marR="5080" indent="-571500">
              <a:lnSpc>
                <a:spcPct val="120000"/>
              </a:lnSpc>
              <a:spcBef>
                <a:spcPts val="100"/>
              </a:spcBef>
              <a:buFont typeface="Arial" panose="020B0604020202020204" pitchFamily="34" charset="0"/>
              <a:buChar char="•"/>
            </a:pPr>
            <a:r>
              <a:rPr sz="2800" spc="-10" dirty="0">
                <a:solidFill>
                  <a:schemeClr val="tx1">
                    <a:lumMod val="75000"/>
                    <a:lumOff val="25000"/>
                  </a:schemeClr>
                </a:solidFill>
                <a:cs typeface="Candara"/>
              </a:rPr>
              <a:t>Interaction </a:t>
            </a:r>
            <a:r>
              <a:rPr sz="2800" spc="-5" dirty="0">
                <a:solidFill>
                  <a:schemeClr val="tx1">
                    <a:lumMod val="75000"/>
                    <a:lumOff val="25000"/>
                  </a:schemeClr>
                </a:solidFill>
                <a:cs typeface="Candara"/>
              </a:rPr>
              <a:t>with other network</a:t>
            </a:r>
            <a:r>
              <a:rPr lang="en-GB" sz="2800" spc="-5" dirty="0">
                <a:solidFill>
                  <a:schemeClr val="tx1">
                    <a:lumMod val="75000"/>
                    <a:lumOff val="25000"/>
                  </a:schemeClr>
                </a:solidFill>
                <a:cs typeface="Candara"/>
              </a:rPr>
              <a:t> </a:t>
            </a:r>
            <a:r>
              <a:rPr sz="2800" spc="-5" dirty="0">
                <a:solidFill>
                  <a:schemeClr val="tx1">
                    <a:lumMod val="75000"/>
                    <a:lumOff val="25000"/>
                  </a:schemeClr>
                </a:solidFill>
                <a:cs typeface="Candara"/>
              </a:rPr>
              <a:t>protocols</a:t>
            </a:r>
            <a:endParaRPr lang="en-GB" sz="2800" spc="-5" dirty="0">
              <a:solidFill>
                <a:schemeClr val="tx1">
                  <a:lumMod val="75000"/>
                  <a:lumOff val="25000"/>
                </a:schemeClr>
              </a:solidFill>
              <a:cs typeface="Candara"/>
            </a:endParaRPr>
          </a:p>
          <a:p>
            <a:pPr marL="584200" marR="5080" indent="-571500">
              <a:lnSpc>
                <a:spcPct val="120000"/>
              </a:lnSpc>
              <a:spcBef>
                <a:spcPts val="100"/>
              </a:spcBef>
              <a:buFont typeface="Arial" panose="020B0604020202020204" pitchFamily="34" charset="0"/>
              <a:buChar char="•"/>
            </a:pPr>
            <a:endParaRPr lang="en-GB" sz="2800" spc="-5" dirty="0">
              <a:solidFill>
                <a:schemeClr val="tx1">
                  <a:lumMod val="75000"/>
                  <a:lumOff val="25000"/>
                </a:schemeClr>
              </a:solidFill>
              <a:cs typeface="Candara"/>
            </a:endParaRPr>
          </a:p>
          <a:p>
            <a:pPr marL="584200" marR="5080" indent="-571500">
              <a:lnSpc>
                <a:spcPct val="120000"/>
              </a:lnSpc>
              <a:spcBef>
                <a:spcPts val="100"/>
              </a:spcBef>
              <a:buFont typeface="Arial" panose="020B0604020202020204" pitchFamily="34" charset="0"/>
              <a:buChar char="•"/>
            </a:pPr>
            <a:r>
              <a:rPr sz="2800" spc="-5" dirty="0">
                <a:solidFill>
                  <a:schemeClr val="tx1">
                    <a:lumMod val="75000"/>
                    <a:lumOff val="25000"/>
                  </a:schemeClr>
                </a:solidFill>
                <a:cs typeface="Candara"/>
              </a:rPr>
              <a:t>Error</a:t>
            </a:r>
            <a:r>
              <a:rPr sz="2800" spc="-20" dirty="0">
                <a:solidFill>
                  <a:schemeClr val="tx1">
                    <a:lumMod val="75000"/>
                    <a:lumOff val="25000"/>
                  </a:schemeClr>
                </a:solidFill>
                <a:cs typeface="Candara"/>
              </a:rPr>
              <a:t> </a:t>
            </a:r>
            <a:r>
              <a:rPr sz="2800" spc="-10" dirty="0">
                <a:solidFill>
                  <a:schemeClr val="tx1">
                    <a:lumMod val="75000"/>
                    <a:lumOff val="25000"/>
                  </a:schemeClr>
                </a:solidFill>
                <a:cs typeface="Candara"/>
              </a:rPr>
              <a:t>handling</a:t>
            </a:r>
            <a:endParaRPr lang="en-GB" sz="2800" spc="-10" dirty="0">
              <a:solidFill>
                <a:schemeClr val="tx1">
                  <a:lumMod val="75000"/>
                  <a:lumOff val="25000"/>
                </a:schemeClr>
              </a:solidFill>
              <a:cs typeface="Candara"/>
            </a:endParaRPr>
          </a:p>
          <a:p>
            <a:pPr marL="584200" marR="5080" indent="-571500">
              <a:lnSpc>
                <a:spcPct val="120000"/>
              </a:lnSpc>
              <a:spcBef>
                <a:spcPts val="100"/>
              </a:spcBef>
              <a:buFont typeface="Arial" panose="020B0604020202020204" pitchFamily="34" charset="0"/>
              <a:buChar char="•"/>
            </a:pPr>
            <a:endParaRPr sz="2800" dirty="0">
              <a:solidFill>
                <a:schemeClr val="tx1">
                  <a:lumMod val="75000"/>
                  <a:lumOff val="25000"/>
                </a:schemeClr>
              </a:solidFill>
              <a:cs typeface="Candara"/>
            </a:endParaRPr>
          </a:p>
          <a:p>
            <a:pPr marL="584200" marR="2813050" indent="-571500">
              <a:lnSpc>
                <a:spcPct val="120000"/>
              </a:lnSpc>
              <a:buFont typeface="Arial" panose="020B0604020202020204" pitchFamily="34" charset="0"/>
              <a:buChar char="•"/>
            </a:pPr>
            <a:r>
              <a:rPr sz="2800" spc="-5" dirty="0">
                <a:solidFill>
                  <a:schemeClr val="tx1">
                    <a:lumMod val="75000"/>
                    <a:lumOff val="25000"/>
                  </a:schemeClr>
                </a:solidFill>
                <a:cs typeface="Candara"/>
              </a:rPr>
              <a:t>Protocol</a:t>
            </a:r>
            <a:r>
              <a:rPr sz="2800" spc="-85" dirty="0">
                <a:solidFill>
                  <a:schemeClr val="tx1">
                    <a:lumMod val="75000"/>
                    <a:lumOff val="25000"/>
                  </a:schemeClr>
                </a:solidFill>
                <a:cs typeface="Candara"/>
              </a:rPr>
              <a:t> </a:t>
            </a:r>
            <a:r>
              <a:rPr sz="2800" spc="-5" dirty="0">
                <a:solidFill>
                  <a:schemeClr val="tx1">
                    <a:lumMod val="75000"/>
                    <a:lumOff val="25000"/>
                  </a:schemeClr>
                </a:solidFill>
                <a:cs typeface="Candara"/>
              </a:rPr>
              <a:t>management  </a:t>
            </a:r>
            <a:endParaRPr lang="en-GB" sz="2800" spc="-5" dirty="0">
              <a:solidFill>
                <a:schemeClr val="tx1">
                  <a:lumMod val="75000"/>
                  <a:lumOff val="25000"/>
                </a:schemeClr>
              </a:solidFill>
              <a:cs typeface="Candara"/>
            </a:endParaRPr>
          </a:p>
          <a:p>
            <a:pPr marL="584200" marR="2813050" indent="-571500">
              <a:lnSpc>
                <a:spcPct val="120000"/>
              </a:lnSpc>
              <a:buFont typeface="Arial" panose="020B0604020202020204" pitchFamily="34" charset="0"/>
              <a:buChar char="•"/>
            </a:pPr>
            <a:endParaRPr lang="en-GB" sz="2800" spc="-5" dirty="0">
              <a:solidFill>
                <a:schemeClr val="tx1">
                  <a:lumMod val="75000"/>
                  <a:lumOff val="25000"/>
                </a:schemeClr>
              </a:solidFill>
              <a:cs typeface="Candara"/>
            </a:endParaRPr>
          </a:p>
          <a:p>
            <a:pPr marL="584200" marR="2813050" indent="-571500">
              <a:lnSpc>
                <a:spcPct val="120000"/>
              </a:lnSpc>
              <a:buFont typeface="Arial" panose="020B0604020202020204" pitchFamily="34" charset="0"/>
              <a:buChar char="•"/>
            </a:pPr>
            <a:r>
              <a:rPr sz="2800" spc="-5" dirty="0">
                <a:solidFill>
                  <a:schemeClr val="tx1">
                    <a:lumMod val="75000"/>
                    <a:lumOff val="25000"/>
                  </a:schemeClr>
                </a:solidFill>
                <a:cs typeface="Candara"/>
              </a:rPr>
              <a:t>Legacy</a:t>
            </a:r>
            <a:r>
              <a:rPr sz="2800" spc="-15" dirty="0">
                <a:solidFill>
                  <a:schemeClr val="tx1">
                    <a:lumMod val="75000"/>
                    <a:lumOff val="25000"/>
                  </a:schemeClr>
                </a:solidFill>
                <a:cs typeface="Candara"/>
              </a:rPr>
              <a:t> </a:t>
            </a:r>
            <a:r>
              <a:rPr sz="2800" spc="-5" dirty="0">
                <a:solidFill>
                  <a:schemeClr val="tx1">
                    <a:lumMod val="75000"/>
                    <a:lumOff val="25000"/>
                  </a:schemeClr>
                </a:solidFill>
                <a:cs typeface="Candara"/>
              </a:rPr>
              <a:t>authentication</a:t>
            </a:r>
            <a:endParaRPr sz="2800" dirty="0">
              <a:solidFill>
                <a:schemeClr val="tx1">
                  <a:lumMod val="75000"/>
                  <a:lumOff val="25000"/>
                </a:schemeClr>
              </a:solidFill>
              <a:cs typeface="Candara"/>
            </a:endParaRPr>
          </a:p>
        </p:txBody>
      </p:sp>
      <p:sp>
        <p:nvSpPr>
          <p:cNvPr id="7" name="object 7"/>
          <p:cNvSpPr txBox="1">
            <a:spLocks noGrp="1"/>
          </p:cNvSpPr>
          <p:nvPr>
            <p:ph type="title"/>
          </p:nvPr>
        </p:nvSpPr>
        <p:spPr>
          <a:xfrm>
            <a:off x="1077618" y="741663"/>
            <a:ext cx="11590421" cy="689932"/>
          </a:xfrm>
          <a:prstGeom prst="rect">
            <a:avLst/>
          </a:prstGeom>
        </p:spPr>
        <p:txBody>
          <a:bodyPr vert="horz" wrap="square" lIns="0" tIns="12700" rIns="0" bIns="0" rtlCol="0" anchor="ctr">
            <a:spAutoFit/>
          </a:bodyPr>
          <a:lstStyle/>
          <a:p>
            <a:pPr marL="12700">
              <a:lnSpc>
                <a:spcPct val="100000"/>
              </a:lnSpc>
              <a:spcBef>
                <a:spcPts val="100"/>
              </a:spcBef>
            </a:pPr>
            <a:r>
              <a:rPr dirty="0"/>
              <a:t>Other </a:t>
            </a:r>
            <a:r>
              <a:rPr spc="-5" dirty="0"/>
              <a:t>Aspects </a:t>
            </a:r>
            <a:r>
              <a:rPr dirty="0"/>
              <a:t>of</a:t>
            </a:r>
            <a:r>
              <a:rPr spc="-80" dirty="0"/>
              <a:t> </a:t>
            </a:r>
            <a:r>
              <a:rPr spc="-5" dirty="0"/>
              <a:t>IKE</a:t>
            </a:r>
          </a:p>
        </p:txBody>
      </p:sp>
    </p:spTree>
    <p:extLst>
      <p:ext uri="{BB962C8B-B14F-4D97-AF65-F5344CB8AC3E}">
        <p14:creationId xmlns:p14="http://schemas.microsoft.com/office/powerpoint/2010/main" val="108429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Monday</a:t>
            </a:r>
            <a:endParaRPr lang="en-GB" b="1" spc="300" dirty="0">
              <a:solidFill>
                <a:srgbClr val="FFC00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Tuesday</a:t>
            </a:r>
            <a:endParaRPr lang="en-GB" spc="300" dirty="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1177-7FAE-4C9E-A5B5-30F3EB3FDE0A}"/>
              </a:ext>
            </a:extLst>
          </p:cNvPr>
          <p:cNvSpPr>
            <a:spLocks noGrp="1"/>
          </p:cNvSpPr>
          <p:nvPr>
            <p:ph type="title"/>
          </p:nvPr>
        </p:nvSpPr>
        <p:spPr/>
        <p:txBody>
          <a:bodyPr/>
          <a:lstStyle/>
          <a:p>
            <a:r>
              <a:rPr lang="en-US" dirty="0"/>
              <a:t>Functions</a:t>
            </a:r>
            <a:endParaRPr lang="en-GB" dirty="0"/>
          </a:p>
        </p:txBody>
      </p:sp>
      <p:sp>
        <p:nvSpPr>
          <p:cNvPr id="3" name="Content Placeholder 2">
            <a:extLst>
              <a:ext uri="{FF2B5EF4-FFF2-40B4-BE49-F238E27FC236}">
                <a16:creationId xmlns:a16="http://schemas.microsoft.com/office/drawing/2014/main" id="{F0C0941E-40B9-4D0F-907A-3F94CD338FB6}"/>
              </a:ext>
            </a:extLst>
          </p:cNvPr>
          <p:cNvSpPr>
            <a:spLocks noGrp="1"/>
          </p:cNvSpPr>
          <p:nvPr>
            <p:ph idx="1"/>
          </p:nvPr>
        </p:nvSpPr>
        <p:spPr/>
        <p:txBody>
          <a:bodyPr/>
          <a:lstStyle/>
          <a:p>
            <a:r>
              <a:rPr lang="en-US" dirty="0"/>
              <a:t>Inputs , Functions and Outputs</a:t>
            </a:r>
          </a:p>
          <a:p>
            <a:endParaRPr lang="en-US"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4" name="Rectangle 3">
            <a:extLst>
              <a:ext uri="{FF2B5EF4-FFF2-40B4-BE49-F238E27FC236}">
                <a16:creationId xmlns:a16="http://schemas.microsoft.com/office/drawing/2014/main" id="{8F3D9C1D-598F-48DF-AA04-514F13A16775}"/>
              </a:ext>
            </a:extLst>
          </p:cNvPr>
          <p:cNvSpPr/>
          <p:nvPr/>
        </p:nvSpPr>
        <p:spPr>
          <a:xfrm>
            <a:off x="5191125" y="2722563"/>
            <a:ext cx="1628775" cy="2362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Operation</a:t>
            </a:r>
            <a:endParaRPr lang="en-GB" dirty="0"/>
          </a:p>
        </p:txBody>
      </p:sp>
      <p:sp>
        <p:nvSpPr>
          <p:cNvPr id="5" name="Arrow: Right 4">
            <a:extLst>
              <a:ext uri="{FF2B5EF4-FFF2-40B4-BE49-F238E27FC236}">
                <a16:creationId xmlns:a16="http://schemas.microsoft.com/office/drawing/2014/main" id="{0E4F4F6D-4F06-49CB-8083-192D9E53A6E0}"/>
              </a:ext>
            </a:extLst>
          </p:cNvPr>
          <p:cNvSpPr/>
          <p:nvPr/>
        </p:nvSpPr>
        <p:spPr>
          <a:xfrm>
            <a:off x="3724275" y="3514725"/>
            <a:ext cx="146685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endParaRPr lang="en-GB" dirty="0"/>
          </a:p>
        </p:txBody>
      </p:sp>
      <p:sp>
        <p:nvSpPr>
          <p:cNvPr id="6" name="Arrow: Right 5">
            <a:extLst>
              <a:ext uri="{FF2B5EF4-FFF2-40B4-BE49-F238E27FC236}">
                <a16:creationId xmlns:a16="http://schemas.microsoft.com/office/drawing/2014/main" id="{6E0A8FF2-2762-4D24-B721-ABADFDBD9A01}"/>
              </a:ext>
            </a:extLst>
          </p:cNvPr>
          <p:cNvSpPr/>
          <p:nvPr/>
        </p:nvSpPr>
        <p:spPr>
          <a:xfrm>
            <a:off x="6819900" y="3484563"/>
            <a:ext cx="1466850" cy="838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Output</a:t>
            </a:r>
            <a:endParaRPr lang="en-GB" dirty="0"/>
          </a:p>
        </p:txBody>
      </p:sp>
    </p:spTree>
    <p:extLst>
      <p:ext uri="{BB962C8B-B14F-4D97-AF65-F5344CB8AC3E}">
        <p14:creationId xmlns:p14="http://schemas.microsoft.com/office/powerpoint/2010/main" val="33727213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Assignment 1</a:t>
            </a:r>
            <a:endParaRPr lang="en-GB" sz="4800" dirty="0"/>
          </a:p>
        </p:txBody>
      </p:sp>
    </p:spTree>
    <p:extLst>
      <p:ext uri="{BB962C8B-B14F-4D97-AF65-F5344CB8AC3E}">
        <p14:creationId xmlns:p14="http://schemas.microsoft.com/office/powerpoint/2010/main" val="157647890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1313-DB92-43E4-A175-3DCAA15427FD}"/>
              </a:ext>
            </a:extLst>
          </p:cNvPr>
          <p:cNvSpPr>
            <a:spLocks noGrp="1"/>
          </p:cNvSpPr>
          <p:nvPr>
            <p:ph type="title"/>
          </p:nvPr>
        </p:nvSpPr>
        <p:spPr/>
        <p:txBody>
          <a:bodyPr/>
          <a:lstStyle/>
          <a:p>
            <a:r>
              <a:rPr lang="en-GB" dirty="0"/>
              <a:t>Assessment</a:t>
            </a:r>
          </a:p>
        </p:txBody>
      </p:sp>
      <p:sp>
        <p:nvSpPr>
          <p:cNvPr id="3" name="Content Placeholder 2">
            <a:extLst>
              <a:ext uri="{FF2B5EF4-FFF2-40B4-BE49-F238E27FC236}">
                <a16:creationId xmlns:a16="http://schemas.microsoft.com/office/drawing/2014/main" id="{AE492C01-75B6-409A-93EA-70DADA5312C3}"/>
              </a:ext>
            </a:extLst>
          </p:cNvPr>
          <p:cNvSpPr>
            <a:spLocks noGrp="1"/>
          </p:cNvSpPr>
          <p:nvPr>
            <p:ph idx="1"/>
          </p:nvPr>
        </p:nvSpPr>
        <p:spPr/>
        <p:txBody>
          <a:bodyPr>
            <a:normAutofit/>
          </a:bodyPr>
          <a:lstStyle/>
          <a:p>
            <a:r>
              <a:rPr lang="en-GB" dirty="0"/>
              <a:t>This module is assessed by a combination of: </a:t>
            </a:r>
          </a:p>
          <a:p>
            <a:endParaRPr lang="en-GB" dirty="0"/>
          </a:p>
          <a:p>
            <a:pPr marL="0" indent="0">
              <a:buNone/>
            </a:pPr>
            <a:r>
              <a:rPr lang="en-GB" dirty="0"/>
              <a:t>	</a:t>
            </a:r>
            <a:r>
              <a:rPr lang="en-GB" dirty="0">
                <a:solidFill>
                  <a:srgbClr val="00B050"/>
                </a:solidFill>
              </a:rPr>
              <a:t>Component A: Presentation (30 minutes) </a:t>
            </a:r>
          </a:p>
          <a:p>
            <a:pPr marL="0" indent="0">
              <a:buNone/>
            </a:pPr>
            <a:r>
              <a:rPr lang="en-US" sz="2000" b="0" i="0" dirty="0">
                <a:solidFill>
                  <a:srgbClr val="00B050"/>
                </a:solidFill>
                <a:effectLst/>
                <a:latin typeface="Arial" panose="020B0604020202020204" pitchFamily="34" charset="0"/>
              </a:rPr>
              <a:t>	Issued: 	End of block release week 1</a:t>
            </a:r>
          </a:p>
          <a:p>
            <a:pPr marL="0" indent="0">
              <a:buNone/>
            </a:pPr>
            <a:r>
              <a:rPr lang="en-US" sz="2000" b="0" i="0" dirty="0">
                <a:solidFill>
                  <a:srgbClr val="00B050"/>
                </a:solidFill>
                <a:effectLst/>
                <a:latin typeface="Arial" panose="020B0604020202020204" pitchFamily="34" charset="0"/>
              </a:rPr>
              <a:t>	Due: 	Prior to start of block release week 3</a:t>
            </a:r>
          </a:p>
          <a:p>
            <a:pPr marL="0" indent="0">
              <a:buNone/>
            </a:pPr>
            <a:endParaRPr lang="en-US" sz="2000" b="0" i="0" dirty="0">
              <a:solidFill>
                <a:srgbClr val="333333"/>
              </a:solidFill>
              <a:effectLst/>
              <a:latin typeface="Arial" panose="020B0604020202020204" pitchFamily="34" charset="0"/>
            </a:endParaRPr>
          </a:p>
          <a:p>
            <a:pPr marL="0" indent="0" algn="l">
              <a:buNone/>
            </a:pPr>
            <a:r>
              <a:rPr lang="en-GB" dirty="0"/>
              <a:t>	Component B: Course Workbook</a:t>
            </a:r>
          </a:p>
          <a:p>
            <a:pPr marL="0" indent="0" algn="l">
              <a:buNone/>
            </a:pPr>
            <a:r>
              <a:rPr lang="en-US" sz="2000" b="0" i="0" dirty="0">
                <a:solidFill>
                  <a:srgbClr val="333333"/>
                </a:solidFill>
                <a:effectLst/>
                <a:latin typeface="Arial" panose="020B0604020202020204" pitchFamily="34" charset="0"/>
              </a:rPr>
              <a:t>	Issued: 	End of block release week 3</a:t>
            </a:r>
          </a:p>
          <a:p>
            <a:pPr marL="0" indent="0" algn="l">
              <a:buNone/>
            </a:pPr>
            <a:r>
              <a:rPr lang="en-US" sz="2000" b="0" i="0" dirty="0">
                <a:solidFill>
                  <a:srgbClr val="333333"/>
                </a:solidFill>
                <a:effectLst/>
                <a:latin typeface="Arial" panose="020B0604020202020204" pitchFamily="34" charset="0"/>
              </a:rPr>
              <a:t>	Due: 	</a:t>
            </a:r>
            <a:r>
              <a:rPr lang="en-US" sz="2000" dirty="0">
                <a:solidFill>
                  <a:srgbClr val="333333"/>
                </a:solidFill>
                <a:latin typeface="Arial" panose="020B0604020202020204" pitchFamily="34" charset="0"/>
              </a:rPr>
              <a:t>Prior to s</a:t>
            </a:r>
            <a:r>
              <a:rPr lang="en-US" sz="2000" b="0" i="0" dirty="0">
                <a:solidFill>
                  <a:srgbClr val="333333"/>
                </a:solidFill>
                <a:effectLst/>
                <a:latin typeface="Arial" panose="020B0604020202020204" pitchFamily="34" charset="0"/>
              </a:rPr>
              <a:t>tart of block release week 1 of next module</a:t>
            </a:r>
          </a:p>
          <a:p>
            <a:pPr marL="0" indent="0">
              <a:buNone/>
            </a:pPr>
            <a:endParaRPr lang="en-GB" dirty="0"/>
          </a:p>
        </p:txBody>
      </p:sp>
    </p:spTree>
    <p:extLst>
      <p:ext uri="{BB962C8B-B14F-4D97-AF65-F5344CB8AC3E}">
        <p14:creationId xmlns:p14="http://schemas.microsoft.com/office/powerpoint/2010/main" val="46030795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1313-DB92-43E4-A175-3DCAA15427FD}"/>
              </a:ext>
            </a:extLst>
          </p:cNvPr>
          <p:cNvSpPr>
            <a:spLocks noGrp="1"/>
          </p:cNvSpPr>
          <p:nvPr>
            <p:ph type="title"/>
          </p:nvPr>
        </p:nvSpPr>
        <p:spPr/>
        <p:txBody>
          <a:bodyPr/>
          <a:lstStyle/>
          <a:p>
            <a:r>
              <a:rPr lang="en-GB" dirty="0"/>
              <a:t>Component A - Presentation</a:t>
            </a:r>
          </a:p>
        </p:txBody>
      </p:sp>
      <p:sp>
        <p:nvSpPr>
          <p:cNvPr id="3" name="Content Placeholder 2">
            <a:extLst>
              <a:ext uri="{FF2B5EF4-FFF2-40B4-BE49-F238E27FC236}">
                <a16:creationId xmlns:a16="http://schemas.microsoft.com/office/drawing/2014/main" id="{AE492C01-75B6-409A-93EA-70DADA5312C3}"/>
              </a:ext>
            </a:extLst>
          </p:cNvPr>
          <p:cNvSpPr>
            <a:spLocks noGrp="1"/>
          </p:cNvSpPr>
          <p:nvPr>
            <p:ph idx="1"/>
          </p:nvPr>
        </p:nvSpPr>
        <p:spPr/>
        <p:txBody>
          <a:bodyPr>
            <a:normAutofit/>
          </a:bodyPr>
          <a:lstStyle/>
          <a:p>
            <a:pPr marL="0" indent="0">
              <a:buNone/>
            </a:pPr>
            <a:r>
              <a:rPr lang="en-GB" dirty="0"/>
              <a:t>Component A (50%):</a:t>
            </a:r>
          </a:p>
          <a:p>
            <a:pPr marL="457200" lvl="1" indent="0">
              <a:buNone/>
            </a:pPr>
            <a:endParaRPr lang="en-GB" dirty="0"/>
          </a:p>
          <a:p>
            <a:pPr lvl="1"/>
            <a:r>
              <a:rPr lang="en-US" dirty="0"/>
              <a:t>A 30 minute demonstration where apprentices will show how they have chosen an appropriate algorithm and technique to solve a given requirement. </a:t>
            </a:r>
          </a:p>
          <a:p>
            <a:pPr lvl="1"/>
            <a:endParaRPr lang="en-US" dirty="0"/>
          </a:p>
          <a:p>
            <a:pPr lvl="1"/>
            <a:r>
              <a:rPr lang="en-US" dirty="0"/>
              <a:t>They will demonstrate the solution and satisfactorily explain its operation to an audience without </a:t>
            </a:r>
            <a:r>
              <a:rPr lang="en-US" dirty="0" err="1"/>
              <a:t>specialised</a:t>
            </a:r>
            <a:r>
              <a:rPr lang="en-US" dirty="0"/>
              <a:t> expertise. </a:t>
            </a:r>
          </a:p>
          <a:p>
            <a:pPr lvl="1"/>
            <a:endParaRPr lang="en-US" dirty="0"/>
          </a:p>
          <a:p>
            <a:pPr lvl="1"/>
            <a:r>
              <a:rPr lang="en-US" dirty="0"/>
              <a:t>In addition to demonstrating their grasp of the module outcomes, the demonstration will give the students the opportunity to practice their oral skills, particularly in speaking to a non-expert audience. </a:t>
            </a:r>
          </a:p>
          <a:p>
            <a:pPr lvl="1"/>
            <a:endParaRPr lang="en-GB" dirty="0"/>
          </a:p>
        </p:txBody>
      </p:sp>
    </p:spTree>
    <p:extLst>
      <p:ext uri="{BB962C8B-B14F-4D97-AF65-F5344CB8AC3E}">
        <p14:creationId xmlns:p14="http://schemas.microsoft.com/office/powerpoint/2010/main" val="247807435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92D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Monday</a:t>
            </a:r>
            <a:endParaRPr lang="en-GB" b="1" spc="300" dirty="0">
              <a:solidFill>
                <a:srgbClr val="92D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Tuesday</a:t>
            </a:r>
            <a:endParaRPr lang="en-GB" b="1" spc="300" dirty="0">
              <a:solidFill>
                <a:srgbClr val="92D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Wednesday</a:t>
            </a:r>
            <a:endParaRPr lang="en-GB" b="1" spc="300" dirty="0">
              <a:solidFill>
                <a:srgbClr val="92D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Thursday</a:t>
            </a:r>
            <a:endParaRPr lang="en-GB" b="1" spc="300" dirty="0">
              <a:solidFill>
                <a:srgbClr val="92D05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Friday</a:t>
            </a:r>
            <a:endParaRPr lang="en-GB" b="1" spc="300" dirty="0">
              <a:solidFill>
                <a:srgbClr val="92D050"/>
              </a:solidFill>
              <a:latin typeface="EuroStyle" panose="02027200000000000000" pitchFamily="18" charset="0"/>
            </a:endParaRPr>
          </a:p>
        </p:txBody>
      </p:sp>
    </p:spTree>
    <p:extLst>
      <p:ext uri="{BB962C8B-B14F-4D97-AF65-F5344CB8AC3E}">
        <p14:creationId xmlns:p14="http://schemas.microsoft.com/office/powerpoint/2010/main" val="372517613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7D25-87CF-4E63-92CC-08FDCD09936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4893C15-3C4A-4479-8214-5A3DFAEBC5EC}"/>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t>Any final questions?</a:t>
            </a:r>
            <a:endParaRPr lang="en-GB" sz="4400" dirty="0"/>
          </a:p>
        </p:txBody>
      </p:sp>
    </p:spTree>
    <p:extLst>
      <p:ext uri="{BB962C8B-B14F-4D97-AF65-F5344CB8AC3E}">
        <p14:creationId xmlns:p14="http://schemas.microsoft.com/office/powerpoint/2010/main" val="400154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1177-7FAE-4C9E-A5B5-30F3EB3FDE0A}"/>
              </a:ext>
            </a:extLst>
          </p:cNvPr>
          <p:cNvSpPr>
            <a:spLocks noGrp="1"/>
          </p:cNvSpPr>
          <p:nvPr>
            <p:ph type="title"/>
          </p:nvPr>
        </p:nvSpPr>
        <p:spPr/>
        <p:txBody>
          <a:bodyPr/>
          <a:lstStyle/>
          <a:p>
            <a:r>
              <a:rPr lang="en-US" dirty="0"/>
              <a:t>Functions</a:t>
            </a:r>
            <a:endParaRPr lang="en-GB" dirty="0"/>
          </a:p>
        </p:txBody>
      </p:sp>
      <p:sp>
        <p:nvSpPr>
          <p:cNvPr id="3" name="Content Placeholder 2">
            <a:extLst>
              <a:ext uri="{FF2B5EF4-FFF2-40B4-BE49-F238E27FC236}">
                <a16:creationId xmlns:a16="http://schemas.microsoft.com/office/drawing/2014/main" id="{F0C0941E-40B9-4D0F-907A-3F94CD338FB6}"/>
              </a:ext>
            </a:extLst>
          </p:cNvPr>
          <p:cNvSpPr>
            <a:spLocks noGrp="1"/>
          </p:cNvSpPr>
          <p:nvPr>
            <p:ph idx="1"/>
          </p:nvPr>
        </p:nvSpPr>
        <p:spPr/>
        <p:txBody>
          <a:bodyPr/>
          <a:lstStyle/>
          <a:p>
            <a:r>
              <a:rPr lang="en-US" dirty="0"/>
              <a:t>Example</a:t>
            </a:r>
          </a:p>
          <a:p>
            <a:endParaRPr lang="en-US" dirty="0"/>
          </a:p>
          <a:p>
            <a:endParaRPr lang="en-GB" dirty="0"/>
          </a:p>
          <a:p>
            <a:endParaRPr lang="en-GB" dirty="0"/>
          </a:p>
          <a:p>
            <a:endParaRPr lang="en-GB" dirty="0"/>
          </a:p>
          <a:p>
            <a:endParaRPr lang="en-GB" dirty="0"/>
          </a:p>
          <a:p>
            <a:endParaRPr lang="en-GB" dirty="0"/>
          </a:p>
          <a:p>
            <a:pPr marL="0" indent="0">
              <a:buNone/>
            </a:pPr>
            <a:r>
              <a:rPr lang="en-GB" dirty="0"/>
              <a:t>				Function: f (x) = 5X</a:t>
            </a:r>
          </a:p>
        </p:txBody>
      </p:sp>
      <p:sp>
        <p:nvSpPr>
          <p:cNvPr id="4" name="Rectangle 3">
            <a:extLst>
              <a:ext uri="{FF2B5EF4-FFF2-40B4-BE49-F238E27FC236}">
                <a16:creationId xmlns:a16="http://schemas.microsoft.com/office/drawing/2014/main" id="{8F3D9C1D-598F-48DF-AA04-514F13A16775}"/>
              </a:ext>
            </a:extLst>
          </p:cNvPr>
          <p:cNvSpPr/>
          <p:nvPr/>
        </p:nvSpPr>
        <p:spPr>
          <a:xfrm>
            <a:off x="5191125" y="2722563"/>
            <a:ext cx="1628775" cy="2362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Operation</a:t>
            </a:r>
            <a:endParaRPr lang="en-GB" dirty="0"/>
          </a:p>
        </p:txBody>
      </p:sp>
      <p:sp>
        <p:nvSpPr>
          <p:cNvPr id="5" name="Arrow: Right 4">
            <a:extLst>
              <a:ext uri="{FF2B5EF4-FFF2-40B4-BE49-F238E27FC236}">
                <a16:creationId xmlns:a16="http://schemas.microsoft.com/office/drawing/2014/main" id="{0E4F4F6D-4F06-49CB-8083-192D9E53A6E0}"/>
              </a:ext>
            </a:extLst>
          </p:cNvPr>
          <p:cNvSpPr/>
          <p:nvPr/>
        </p:nvSpPr>
        <p:spPr>
          <a:xfrm>
            <a:off x="3724275" y="3514725"/>
            <a:ext cx="146685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endParaRPr lang="en-GB" dirty="0"/>
          </a:p>
        </p:txBody>
      </p:sp>
      <p:sp>
        <p:nvSpPr>
          <p:cNvPr id="6" name="Arrow: Right 5">
            <a:extLst>
              <a:ext uri="{FF2B5EF4-FFF2-40B4-BE49-F238E27FC236}">
                <a16:creationId xmlns:a16="http://schemas.microsoft.com/office/drawing/2014/main" id="{6E0A8FF2-2762-4D24-B721-ABADFDBD9A01}"/>
              </a:ext>
            </a:extLst>
          </p:cNvPr>
          <p:cNvSpPr/>
          <p:nvPr/>
        </p:nvSpPr>
        <p:spPr>
          <a:xfrm>
            <a:off x="6819900" y="3484563"/>
            <a:ext cx="1466850" cy="838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Output</a:t>
            </a:r>
            <a:endParaRPr lang="en-GB" dirty="0"/>
          </a:p>
        </p:txBody>
      </p:sp>
      <p:sp>
        <p:nvSpPr>
          <p:cNvPr id="7" name="Oval 6">
            <a:extLst>
              <a:ext uri="{FF2B5EF4-FFF2-40B4-BE49-F238E27FC236}">
                <a16:creationId xmlns:a16="http://schemas.microsoft.com/office/drawing/2014/main" id="{168270AC-B93D-4BF0-B361-678CFAA5E46D}"/>
              </a:ext>
            </a:extLst>
          </p:cNvPr>
          <p:cNvSpPr/>
          <p:nvPr/>
        </p:nvSpPr>
        <p:spPr>
          <a:xfrm>
            <a:off x="1804989" y="2533650"/>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2</a:t>
            </a:r>
            <a:endParaRPr lang="en-GB" dirty="0"/>
          </a:p>
        </p:txBody>
      </p:sp>
      <p:sp>
        <p:nvSpPr>
          <p:cNvPr id="8" name="Oval 7">
            <a:extLst>
              <a:ext uri="{FF2B5EF4-FFF2-40B4-BE49-F238E27FC236}">
                <a16:creationId xmlns:a16="http://schemas.microsoft.com/office/drawing/2014/main" id="{7912C365-32B8-4784-9856-820AD4C8583E}"/>
              </a:ext>
            </a:extLst>
          </p:cNvPr>
          <p:cNvSpPr/>
          <p:nvPr/>
        </p:nvSpPr>
        <p:spPr>
          <a:xfrm>
            <a:off x="5667374" y="4200525"/>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X5</a:t>
            </a:r>
            <a:endParaRPr lang="en-GB" dirty="0"/>
          </a:p>
        </p:txBody>
      </p:sp>
      <p:sp>
        <p:nvSpPr>
          <p:cNvPr id="9" name="Oval 8">
            <a:extLst>
              <a:ext uri="{FF2B5EF4-FFF2-40B4-BE49-F238E27FC236}">
                <a16:creationId xmlns:a16="http://schemas.microsoft.com/office/drawing/2014/main" id="{14ED2D7D-CCAE-45FE-A1E0-A7EC9E700DFD}"/>
              </a:ext>
            </a:extLst>
          </p:cNvPr>
          <p:cNvSpPr/>
          <p:nvPr/>
        </p:nvSpPr>
        <p:spPr>
          <a:xfrm>
            <a:off x="9582150" y="2533650"/>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10</a:t>
            </a:r>
            <a:endParaRPr lang="en-GB" dirty="0"/>
          </a:p>
        </p:txBody>
      </p:sp>
      <p:sp>
        <p:nvSpPr>
          <p:cNvPr id="10" name="Oval 9">
            <a:extLst>
              <a:ext uri="{FF2B5EF4-FFF2-40B4-BE49-F238E27FC236}">
                <a16:creationId xmlns:a16="http://schemas.microsoft.com/office/drawing/2014/main" id="{E1EE2B8E-AA62-4DB1-BF7F-D1916B56CB62}"/>
              </a:ext>
            </a:extLst>
          </p:cNvPr>
          <p:cNvSpPr/>
          <p:nvPr/>
        </p:nvSpPr>
        <p:spPr>
          <a:xfrm>
            <a:off x="1804989" y="3514725"/>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3</a:t>
            </a:r>
            <a:endParaRPr lang="en-GB" dirty="0"/>
          </a:p>
        </p:txBody>
      </p:sp>
      <p:sp>
        <p:nvSpPr>
          <p:cNvPr id="11" name="Oval 10">
            <a:extLst>
              <a:ext uri="{FF2B5EF4-FFF2-40B4-BE49-F238E27FC236}">
                <a16:creationId xmlns:a16="http://schemas.microsoft.com/office/drawing/2014/main" id="{53DCF525-1992-4102-96CB-B043D997896F}"/>
              </a:ext>
            </a:extLst>
          </p:cNvPr>
          <p:cNvSpPr/>
          <p:nvPr/>
        </p:nvSpPr>
        <p:spPr>
          <a:xfrm>
            <a:off x="9582150" y="3514725"/>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15</a:t>
            </a:r>
            <a:endParaRPr lang="en-GB" dirty="0"/>
          </a:p>
        </p:txBody>
      </p:sp>
      <p:sp>
        <p:nvSpPr>
          <p:cNvPr id="12" name="Oval 11">
            <a:extLst>
              <a:ext uri="{FF2B5EF4-FFF2-40B4-BE49-F238E27FC236}">
                <a16:creationId xmlns:a16="http://schemas.microsoft.com/office/drawing/2014/main" id="{8FB0DB7E-99CD-4439-A62B-FC0008841CA6}"/>
              </a:ext>
            </a:extLst>
          </p:cNvPr>
          <p:cNvSpPr/>
          <p:nvPr/>
        </p:nvSpPr>
        <p:spPr>
          <a:xfrm>
            <a:off x="9582150" y="4452939"/>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20</a:t>
            </a:r>
            <a:endParaRPr lang="en-GB" dirty="0"/>
          </a:p>
        </p:txBody>
      </p:sp>
      <p:sp>
        <p:nvSpPr>
          <p:cNvPr id="13" name="Oval 12">
            <a:extLst>
              <a:ext uri="{FF2B5EF4-FFF2-40B4-BE49-F238E27FC236}">
                <a16:creationId xmlns:a16="http://schemas.microsoft.com/office/drawing/2014/main" id="{D7201E84-7099-4E71-84E5-B96C03614927}"/>
              </a:ext>
            </a:extLst>
          </p:cNvPr>
          <p:cNvSpPr/>
          <p:nvPr/>
        </p:nvSpPr>
        <p:spPr>
          <a:xfrm>
            <a:off x="1804989" y="4452939"/>
            <a:ext cx="666750" cy="685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4</a:t>
            </a:r>
            <a:endParaRPr lang="en-GB" dirty="0"/>
          </a:p>
        </p:txBody>
      </p:sp>
      <p:cxnSp>
        <p:nvCxnSpPr>
          <p:cNvPr id="15" name="Straight Arrow Connector 14">
            <a:extLst>
              <a:ext uri="{FF2B5EF4-FFF2-40B4-BE49-F238E27FC236}">
                <a16:creationId xmlns:a16="http://schemas.microsoft.com/office/drawing/2014/main" id="{C0BD0D40-E7C6-4A55-99B4-156FEBB35282}"/>
              </a:ext>
            </a:extLst>
          </p:cNvPr>
          <p:cNvCxnSpPr>
            <a:cxnSpLocks/>
          </p:cNvCxnSpPr>
          <p:nvPr/>
        </p:nvCxnSpPr>
        <p:spPr>
          <a:xfrm>
            <a:off x="2619375" y="2896393"/>
            <a:ext cx="933450" cy="77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F26722-5402-4FE5-B42E-87960CE88E0B}"/>
              </a:ext>
            </a:extLst>
          </p:cNvPr>
          <p:cNvCxnSpPr>
            <a:cxnSpLocks/>
          </p:cNvCxnSpPr>
          <p:nvPr/>
        </p:nvCxnSpPr>
        <p:spPr>
          <a:xfrm flipV="1">
            <a:off x="2619375" y="4200525"/>
            <a:ext cx="933450" cy="595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195987-F3D7-4C5F-87BF-E73D1F92FEE9}"/>
              </a:ext>
            </a:extLst>
          </p:cNvPr>
          <p:cNvCxnSpPr>
            <a:cxnSpLocks/>
          </p:cNvCxnSpPr>
          <p:nvPr/>
        </p:nvCxnSpPr>
        <p:spPr>
          <a:xfrm>
            <a:off x="2619375" y="3903663"/>
            <a:ext cx="926307" cy="15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8835A1-6003-42FC-A0FF-5849913EEE34}"/>
              </a:ext>
            </a:extLst>
          </p:cNvPr>
          <p:cNvCxnSpPr>
            <a:cxnSpLocks/>
          </p:cNvCxnSpPr>
          <p:nvPr/>
        </p:nvCxnSpPr>
        <p:spPr>
          <a:xfrm flipV="1">
            <a:off x="8393013" y="3038475"/>
            <a:ext cx="1082874" cy="771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0E6999-06A3-462D-B192-EA673C8D059D}"/>
              </a:ext>
            </a:extLst>
          </p:cNvPr>
          <p:cNvCxnSpPr>
            <a:cxnSpLocks/>
          </p:cNvCxnSpPr>
          <p:nvPr/>
        </p:nvCxnSpPr>
        <p:spPr>
          <a:xfrm>
            <a:off x="8393013" y="4048125"/>
            <a:ext cx="1082874" cy="74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665DEE-7D81-4306-9895-012B88AF8CC8}"/>
              </a:ext>
            </a:extLst>
          </p:cNvPr>
          <p:cNvCxnSpPr>
            <a:cxnSpLocks/>
          </p:cNvCxnSpPr>
          <p:nvPr/>
        </p:nvCxnSpPr>
        <p:spPr>
          <a:xfrm>
            <a:off x="8393013" y="3910017"/>
            <a:ext cx="1082874" cy="8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407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pPr marL="0" indent="0">
              <a:buNone/>
            </a:pPr>
            <a:r>
              <a:rPr lang="en-GB" dirty="0"/>
              <a:t>Download and install the following:</a:t>
            </a:r>
          </a:p>
          <a:p>
            <a:pPr marL="0" indent="0">
              <a:buNone/>
            </a:pPr>
            <a:endParaRPr lang="en-GB" dirty="0"/>
          </a:p>
          <a:p>
            <a:r>
              <a:rPr lang="en-GB" dirty="0"/>
              <a:t>Cryptool2</a:t>
            </a:r>
          </a:p>
          <a:p>
            <a:endParaRPr lang="en-GB" dirty="0"/>
          </a:p>
          <a:p>
            <a:r>
              <a:rPr lang="en-GB" dirty="0"/>
              <a:t>GPG4Win</a:t>
            </a:r>
          </a:p>
          <a:p>
            <a:endParaRPr lang="en-GB" dirty="0"/>
          </a:p>
          <a:p>
            <a:r>
              <a:rPr lang="en-GB" dirty="0" err="1"/>
              <a:t>GPGFrontend</a:t>
            </a:r>
            <a:endParaRPr lang="en-GB" dirty="0"/>
          </a:p>
          <a:p>
            <a:endParaRPr lang="en-GB" dirty="0"/>
          </a:p>
          <a:p>
            <a:r>
              <a:rPr lang="en-GB" dirty="0"/>
              <a:t>7-Zip</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750633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Cryptographic Algorithm Analysis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We’ll review the different algorithms, and look at the results using:</a:t>
            </a:r>
          </a:p>
          <a:p>
            <a:pPr marL="0" indent="0">
              <a:buNone/>
            </a:pPr>
            <a:endParaRPr lang="en-US" dirty="0"/>
          </a:p>
          <a:p>
            <a:pPr marL="0" indent="0">
              <a:buNone/>
            </a:pPr>
            <a:r>
              <a:rPr lang="en-US" dirty="0"/>
              <a:t>Cryptool1 (1.4.41)</a:t>
            </a:r>
          </a:p>
          <a:p>
            <a:pPr marL="0" indent="0">
              <a:buNone/>
            </a:pPr>
            <a:r>
              <a:rPr lang="en-US" dirty="0"/>
              <a:t>	&amp; </a:t>
            </a:r>
          </a:p>
          <a:p>
            <a:pPr marL="0" indent="0">
              <a:buNone/>
            </a:pPr>
            <a:r>
              <a:rPr lang="en-US" dirty="0"/>
              <a:t>Cryptool2 (2.1)</a:t>
            </a:r>
          </a:p>
          <a:p>
            <a:pPr marL="0" indent="0">
              <a:buNone/>
            </a:pPr>
            <a:endParaRPr lang="en-US" dirty="0"/>
          </a:p>
          <a:p>
            <a:pPr marL="0" indent="0">
              <a:buNone/>
            </a:pPr>
            <a:r>
              <a:rPr lang="en-US" dirty="0"/>
              <a:t>Download from:</a:t>
            </a:r>
          </a:p>
          <a:p>
            <a:pPr marL="0" indent="0">
              <a:buNone/>
            </a:pPr>
            <a:r>
              <a:rPr lang="en-US" dirty="0">
                <a:hlinkClick r:id="rId3"/>
              </a:rPr>
              <a:t>http://www.cryptool.org</a:t>
            </a:r>
            <a:endParaRPr lang="en-US" dirty="0"/>
          </a:p>
          <a:p>
            <a:endParaRPr lang="en-GB" dirty="0"/>
          </a:p>
        </p:txBody>
      </p:sp>
      <p:pic>
        <p:nvPicPr>
          <p:cNvPr id="7" name="Picture 6">
            <a:extLst>
              <a:ext uri="{FF2B5EF4-FFF2-40B4-BE49-F238E27FC236}">
                <a16:creationId xmlns:a16="http://schemas.microsoft.com/office/drawing/2014/main" id="{033C445A-1CF4-47F5-8264-C02F10E8295A}"/>
              </a:ext>
            </a:extLst>
          </p:cNvPr>
          <p:cNvPicPr>
            <a:picLocks noChangeAspect="1"/>
          </p:cNvPicPr>
          <p:nvPr/>
        </p:nvPicPr>
        <p:blipFill rotWithShape="1">
          <a:blip r:embed="rId4"/>
          <a:srcRect r="33535" b="4948"/>
          <a:stretch/>
        </p:blipFill>
        <p:spPr>
          <a:xfrm>
            <a:off x="5202620" y="2448911"/>
            <a:ext cx="5910959" cy="3522170"/>
          </a:xfrm>
          <a:prstGeom prst="rect">
            <a:avLst/>
          </a:prstGeom>
        </p:spPr>
      </p:pic>
    </p:spTree>
    <p:extLst>
      <p:ext uri="{BB962C8B-B14F-4D97-AF65-F5344CB8AC3E}">
        <p14:creationId xmlns:p14="http://schemas.microsoft.com/office/powerpoint/2010/main" val="1939015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02CD-407B-45E9-B16C-9E00E3307B93}"/>
              </a:ext>
            </a:extLst>
          </p:cNvPr>
          <p:cNvSpPr>
            <a:spLocks noGrp="1"/>
          </p:cNvSpPr>
          <p:nvPr>
            <p:ph type="title"/>
          </p:nvPr>
        </p:nvSpPr>
        <p:spPr/>
        <p:txBody>
          <a:bodyPr/>
          <a:lstStyle/>
          <a:p>
            <a:r>
              <a:rPr lang="en-GB" dirty="0"/>
              <a:t>Key Generation &amp; Management</a:t>
            </a:r>
          </a:p>
        </p:txBody>
      </p:sp>
      <p:sp>
        <p:nvSpPr>
          <p:cNvPr id="3" name="Content Placeholder 2">
            <a:extLst>
              <a:ext uri="{FF2B5EF4-FFF2-40B4-BE49-F238E27FC236}">
                <a16:creationId xmlns:a16="http://schemas.microsoft.com/office/drawing/2014/main" id="{42EF83C4-DD83-43E3-856E-C1505F96AF93}"/>
              </a:ext>
            </a:extLst>
          </p:cNvPr>
          <p:cNvSpPr>
            <a:spLocks noGrp="1"/>
          </p:cNvSpPr>
          <p:nvPr>
            <p:ph idx="1"/>
          </p:nvPr>
        </p:nvSpPr>
        <p:spPr/>
        <p:txBody>
          <a:bodyPr>
            <a:normAutofit/>
          </a:bodyPr>
          <a:lstStyle/>
          <a:p>
            <a:pPr marL="0" indent="0">
              <a:buNone/>
            </a:pPr>
            <a:r>
              <a:rPr lang="en-GB" dirty="0"/>
              <a:t>Stage 1</a:t>
            </a:r>
          </a:p>
          <a:p>
            <a:pPr marL="0" indent="0">
              <a:buNone/>
            </a:pPr>
            <a:endParaRPr lang="en-GB" dirty="0"/>
          </a:p>
          <a:p>
            <a:r>
              <a:rPr lang="en-GB" sz="2400" dirty="0"/>
              <a:t>Go to “GnuPG” Website</a:t>
            </a:r>
          </a:p>
          <a:p>
            <a:r>
              <a:rPr lang="en-GB" sz="2400" dirty="0"/>
              <a:t>Go to “Download”</a:t>
            </a:r>
          </a:p>
          <a:p>
            <a:r>
              <a:rPr lang="en-GB" sz="2400" dirty="0"/>
              <a:t>Scroll down to “GnuPG Binary Releases” section</a:t>
            </a:r>
          </a:p>
          <a:p>
            <a:r>
              <a:rPr lang="en-GB" sz="2400" dirty="0"/>
              <a:t>Download “GPG4Win”</a:t>
            </a:r>
          </a:p>
          <a:p>
            <a:r>
              <a:rPr lang="en-GB" sz="2400" dirty="0"/>
              <a:t>Run and install “GPG4Win”</a:t>
            </a:r>
          </a:p>
          <a:p>
            <a:pPr marL="0" indent="0">
              <a:buNone/>
            </a:pPr>
            <a:endParaRPr lang="en-GB" dirty="0"/>
          </a:p>
          <a:p>
            <a:endParaRPr lang="en-GB" dirty="0"/>
          </a:p>
        </p:txBody>
      </p:sp>
    </p:spTree>
    <p:extLst>
      <p:ext uri="{BB962C8B-B14F-4D97-AF65-F5344CB8AC3E}">
        <p14:creationId xmlns:p14="http://schemas.microsoft.com/office/powerpoint/2010/main" val="520740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BFE3-CCD5-422C-8B8F-B8F440A430F0}"/>
              </a:ext>
            </a:extLst>
          </p:cNvPr>
          <p:cNvSpPr>
            <a:spLocks noGrp="1"/>
          </p:cNvSpPr>
          <p:nvPr>
            <p:ph type="title"/>
          </p:nvPr>
        </p:nvSpPr>
        <p:spPr/>
        <p:txBody>
          <a:bodyPr/>
          <a:lstStyle/>
          <a:p>
            <a:r>
              <a:rPr lang="en-GB" dirty="0"/>
              <a:t>GPG4Win / </a:t>
            </a:r>
            <a:r>
              <a:rPr lang="en-GB" dirty="0" err="1"/>
              <a:t>Kleopatra</a:t>
            </a:r>
            <a:endParaRPr lang="en-GB" dirty="0"/>
          </a:p>
        </p:txBody>
      </p:sp>
      <p:pic>
        <p:nvPicPr>
          <p:cNvPr id="5" name="Content Placeholder 4">
            <a:extLst>
              <a:ext uri="{FF2B5EF4-FFF2-40B4-BE49-F238E27FC236}">
                <a16:creationId xmlns:a16="http://schemas.microsoft.com/office/drawing/2014/main" id="{FF3E7045-0269-4EE4-A590-C37E0DF9C5CE}"/>
              </a:ext>
            </a:extLst>
          </p:cNvPr>
          <p:cNvPicPr>
            <a:picLocks noGrp="1" noChangeAspect="1"/>
          </p:cNvPicPr>
          <p:nvPr>
            <p:ph idx="1"/>
          </p:nvPr>
        </p:nvPicPr>
        <p:blipFill>
          <a:blip r:embed="rId2"/>
          <a:stretch>
            <a:fillRect/>
          </a:stretch>
        </p:blipFill>
        <p:spPr>
          <a:xfrm>
            <a:off x="2041424" y="1479174"/>
            <a:ext cx="7952808" cy="4970505"/>
          </a:xfrm>
        </p:spPr>
      </p:pic>
    </p:spTree>
    <p:extLst>
      <p:ext uri="{BB962C8B-B14F-4D97-AF65-F5344CB8AC3E}">
        <p14:creationId xmlns:p14="http://schemas.microsoft.com/office/powerpoint/2010/main" val="1086778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02CD-407B-45E9-B16C-9E00E3307B93}"/>
              </a:ext>
            </a:extLst>
          </p:cNvPr>
          <p:cNvSpPr>
            <a:spLocks noGrp="1"/>
          </p:cNvSpPr>
          <p:nvPr>
            <p:ph type="title"/>
          </p:nvPr>
        </p:nvSpPr>
        <p:spPr/>
        <p:txBody>
          <a:bodyPr/>
          <a:lstStyle/>
          <a:p>
            <a:r>
              <a:rPr lang="en-GB" dirty="0"/>
              <a:t>Key Generation &amp; Management</a:t>
            </a:r>
          </a:p>
        </p:txBody>
      </p:sp>
      <p:sp>
        <p:nvSpPr>
          <p:cNvPr id="3" name="Content Placeholder 2">
            <a:extLst>
              <a:ext uri="{FF2B5EF4-FFF2-40B4-BE49-F238E27FC236}">
                <a16:creationId xmlns:a16="http://schemas.microsoft.com/office/drawing/2014/main" id="{42EF83C4-DD83-43E3-856E-C1505F96AF93}"/>
              </a:ext>
            </a:extLst>
          </p:cNvPr>
          <p:cNvSpPr>
            <a:spLocks noGrp="1"/>
          </p:cNvSpPr>
          <p:nvPr>
            <p:ph idx="1"/>
          </p:nvPr>
        </p:nvSpPr>
        <p:spPr/>
        <p:txBody>
          <a:bodyPr>
            <a:normAutofit/>
          </a:bodyPr>
          <a:lstStyle/>
          <a:p>
            <a:pPr marL="0" indent="0">
              <a:buNone/>
            </a:pPr>
            <a:r>
              <a:rPr lang="en-GB" dirty="0"/>
              <a:t>Stage 2</a:t>
            </a:r>
          </a:p>
          <a:p>
            <a:pPr marL="0" indent="0">
              <a:buNone/>
            </a:pPr>
            <a:endParaRPr lang="en-GB" dirty="0"/>
          </a:p>
          <a:p>
            <a:r>
              <a:rPr lang="en-GB" dirty="0"/>
              <a:t>Go to “OpenPGP” Website </a:t>
            </a:r>
          </a:p>
          <a:p>
            <a:r>
              <a:rPr lang="en-GB" dirty="0"/>
              <a:t>Go to “</a:t>
            </a:r>
            <a:r>
              <a:rPr lang="en-GB" dirty="0" err="1"/>
              <a:t>Misc</a:t>
            </a:r>
            <a:r>
              <a:rPr lang="en-GB" dirty="0"/>
              <a:t> Tools” page</a:t>
            </a:r>
          </a:p>
          <a:p>
            <a:r>
              <a:rPr lang="en-GB" dirty="0"/>
              <a:t>Download “</a:t>
            </a:r>
            <a:r>
              <a:rPr lang="en-GB" dirty="0" err="1"/>
              <a:t>GpgFrontend</a:t>
            </a:r>
            <a:r>
              <a:rPr lang="en-GB" dirty="0"/>
              <a:t>”</a:t>
            </a:r>
          </a:p>
          <a:p>
            <a:r>
              <a:rPr lang="en-GB" dirty="0"/>
              <a:t>Go to “</a:t>
            </a:r>
            <a:r>
              <a:rPr lang="en-GB" dirty="0" err="1"/>
              <a:t>Github</a:t>
            </a:r>
            <a:r>
              <a:rPr lang="en-GB" dirty="0"/>
              <a:t>” page</a:t>
            </a:r>
          </a:p>
          <a:p>
            <a:r>
              <a:rPr lang="en-GB" dirty="0"/>
              <a:t>Download “gpgfrontend-windows-latest-Release-c4816f0.zip”</a:t>
            </a:r>
          </a:p>
          <a:p>
            <a:r>
              <a:rPr lang="en-GB" dirty="0"/>
              <a:t>Run and install</a:t>
            </a:r>
          </a:p>
        </p:txBody>
      </p:sp>
    </p:spTree>
    <p:extLst>
      <p:ext uri="{BB962C8B-B14F-4D97-AF65-F5344CB8AC3E}">
        <p14:creationId xmlns:p14="http://schemas.microsoft.com/office/powerpoint/2010/main" val="2410894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2335-ED63-495D-B181-708E67131B02}"/>
              </a:ext>
            </a:extLst>
          </p:cNvPr>
          <p:cNvSpPr>
            <a:spLocks noGrp="1"/>
          </p:cNvSpPr>
          <p:nvPr>
            <p:ph type="title"/>
          </p:nvPr>
        </p:nvSpPr>
        <p:spPr/>
        <p:txBody>
          <a:bodyPr/>
          <a:lstStyle/>
          <a:p>
            <a:r>
              <a:rPr lang="en-GB" dirty="0"/>
              <a:t>GPG Frontend</a:t>
            </a:r>
          </a:p>
        </p:txBody>
      </p:sp>
      <p:pic>
        <p:nvPicPr>
          <p:cNvPr id="5" name="Content Placeholder 4" descr="Graphical user interface, application&#10;&#10;Description automatically generated">
            <a:extLst>
              <a:ext uri="{FF2B5EF4-FFF2-40B4-BE49-F238E27FC236}">
                <a16:creationId xmlns:a16="http://schemas.microsoft.com/office/drawing/2014/main" id="{E663A7E3-40DE-4EC4-BDE0-526B18A44727}"/>
              </a:ext>
            </a:extLst>
          </p:cNvPr>
          <p:cNvPicPr>
            <a:picLocks noGrp="1" noChangeAspect="1"/>
          </p:cNvPicPr>
          <p:nvPr>
            <p:ph idx="1"/>
          </p:nvPr>
        </p:nvPicPr>
        <p:blipFill>
          <a:blip r:embed="rId2"/>
          <a:stretch>
            <a:fillRect/>
          </a:stretch>
        </p:blipFill>
        <p:spPr>
          <a:xfrm>
            <a:off x="1997308" y="1348330"/>
            <a:ext cx="8309745" cy="5193591"/>
          </a:xfrm>
        </p:spPr>
      </p:pic>
    </p:spTree>
    <p:extLst>
      <p:ext uri="{BB962C8B-B14F-4D97-AF65-F5344CB8AC3E}">
        <p14:creationId xmlns:p14="http://schemas.microsoft.com/office/powerpoint/2010/main" val="2749496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8B56-FC2D-4763-BF45-4ECC5A34EAD5}"/>
              </a:ext>
            </a:extLst>
          </p:cNvPr>
          <p:cNvSpPr>
            <a:spLocks noGrp="1"/>
          </p:cNvSpPr>
          <p:nvPr>
            <p:ph type="title"/>
          </p:nvPr>
        </p:nvSpPr>
        <p:spPr/>
        <p:txBody>
          <a:bodyPr/>
          <a:lstStyle/>
          <a:p>
            <a:r>
              <a:rPr lang="en-GB" dirty="0"/>
              <a:t>7-Zip</a:t>
            </a:r>
          </a:p>
        </p:txBody>
      </p:sp>
      <p:sp>
        <p:nvSpPr>
          <p:cNvPr id="3" name="Content Placeholder 2">
            <a:extLst>
              <a:ext uri="{FF2B5EF4-FFF2-40B4-BE49-F238E27FC236}">
                <a16:creationId xmlns:a16="http://schemas.microsoft.com/office/drawing/2014/main" id="{DE34006E-AFB5-4691-862E-78808A88835A}"/>
              </a:ext>
            </a:extLst>
          </p:cNvPr>
          <p:cNvSpPr>
            <a:spLocks noGrp="1"/>
          </p:cNvSpPr>
          <p:nvPr>
            <p:ph idx="1"/>
          </p:nvPr>
        </p:nvSpPr>
        <p:spPr/>
        <p:txBody>
          <a:bodyPr/>
          <a:lstStyle/>
          <a:p>
            <a:r>
              <a:rPr lang="en-GB" dirty="0"/>
              <a:t>Go to 7-zip website: </a:t>
            </a:r>
            <a:r>
              <a:rPr lang="en-GB" dirty="0">
                <a:hlinkClick r:id="rId3"/>
              </a:rPr>
              <a:t>https://www.7-zip.org/</a:t>
            </a:r>
            <a:endParaRPr lang="en-GB" dirty="0"/>
          </a:p>
          <a:p>
            <a:endParaRPr lang="en-GB" dirty="0"/>
          </a:p>
          <a:p>
            <a:r>
              <a:rPr lang="en-GB" dirty="0"/>
              <a:t>Go to Download page</a:t>
            </a:r>
          </a:p>
          <a:p>
            <a:endParaRPr lang="en-GB" dirty="0"/>
          </a:p>
          <a:p>
            <a:r>
              <a:rPr lang="en-GB" dirty="0"/>
              <a:t>Download version for Windows 10, 64bit</a:t>
            </a:r>
          </a:p>
          <a:p>
            <a:endParaRPr lang="en-GB" dirty="0"/>
          </a:p>
          <a:p>
            <a:r>
              <a:rPr lang="en-GB" dirty="0"/>
              <a:t>Install</a:t>
            </a:r>
          </a:p>
        </p:txBody>
      </p:sp>
    </p:spTree>
    <p:extLst>
      <p:ext uri="{BB962C8B-B14F-4D97-AF65-F5344CB8AC3E}">
        <p14:creationId xmlns:p14="http://schemas.microsoft.com/office/powerpoint/2010/main" val="4201100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C0EB-5CF1-45A5-BFB3-5FF99FD4D0F7}"/>
              </a:ext>
            </a:extLst>
          </p:cNvPr>
          <p:cNvSpPr>
            <a:spLocks noGrp="1"/>
          </p:cNvSpPr>
          <p:nvPr>
            <p:ph type="title"/>
          </p:nvPr>
        </p:nvSpPr>
        <p:spPr/>
        <p:txBody>
          <a:bodyPr/>
          <a:lstStyle/>
          <a:p>
            <a:r>
              <a:rPr lang="en-GB" dirty="0"/>
              <a:t>7-Zip Frontend</a:t>
            </a:r>
          </a:p>
        </p:txBody>
      </p:sp>
      <p:pic>
        <p:nvPicPr>
          <p:cNvPr id="5" name="Content Placeholder 4">
            <a:extLst>
              <a:ext uri="{FF2B5EF4-FFF2-40B4-BE49-F238E27FC236}">
                <a16:creationId xmlns:a16="http://schemas.microsoft.com/office/drawing/2014/main" id="{0E6750F0-0E68-4D20-B6A9-5EF98685D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4417" y="1452482"/>
            <a:ext cx="8531517" cy="4964719"/>
          </a:xfrm>
        </p:spPr>
      </p:pic>
    </p:spTree>
    <p:extLst>
      <p:ext uri="{BB962C8B-B14F-4D97-AF65-F5344CB8AC3E}">
        <p14:creationId xmlns:p14="http://schemas.microsoft.com/office/powerpoint/2010/main" val="221436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EPA Progress?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85000" lnSpcReduction="20000"/>
          </a:bodyPr>
          <a:lstStyle/>
          <a:p>
            <a:r>
              <a:rPr lang="en-GB" dirty="0"/>
              <a:t>Completed your competency Gap Analysis? </a:t>
            </a:r>
          </a:p>
          <a:p>
            <a:endParaRPr lang="en-GB" dirty="0"/>
          </a:p>
          <a:p>
            <a:r>
              <a:rPr lang="en-GB" dirty="0"/>
              <a:t>Started your competency evidence?</a:t>
            </a:r>
          </a:p>
          <a:p>
            <a:endParaRPr lang="en-GB" dirty="0"/>
          </a:p>
          <a:p>
            <a:r>
              <a:rPr lang="en-GB" dirty="0"/>
              <a:t> Refresher on EPA?</a:t>
            </a:r>
          </a:p>
          <a:p>
            <a:endParaRPr lang="en-GB" dirty="0"/>
          </a:p>
          <a:p>
            <a:r>
              <a:rPr lang="en-GB" dirty="0"/>
              <a:t>Practical Tests</a:t>
            </a:r>
          </a:p>
          <a:p>
            <a:r>
              <a:rPr lang="en-GB" dirty="0"/>
              <a:t>Technical Discussion (underpinned by Portfolio)</a:t>
            </a:r>
          </a:p>
          <a:p>
            <a:endParaRPr lang="en-GB" dirty="0"/>
          </a:p>
          <a:p>
            <a:r>
              <a:rPr lang="en-GB" dirty="0"/>
              <a:t>Technical Competencies</a:t>
            </a:r>
          </a:p>
          <a:p>
            <a:r>
              <a:rPr lang="en-GB" dirty="0"/>
              <a:t>Professional Competencies (Behaviours &amp; Interpersonal Skills)</a:t>
            </a:r>
          </a:p>
          <a:p>
            <a:endParaRPr lang="en-GB" dirty="0"/>
          </a:p>
          <a:p>
            <a:pPr marL="0" indent="0">
              <a:buNone/>
            </a:pPr>
            <a:endParaRPr lang="en-GB" dirty="0"/>
          </a:p>
          <a:p>
            <a:endParaRPr lang="en-GB" dirty="0"/>
          </a:p>
        </p:txBody>
      </p:sp>
      <p:pic>
        <p:nvPicPr>
          <p:cNvPr id="4" name="Graphic 3" descr="Information with solid fill">
            <a:extLst>
              <a:ext uri="{FF2B5EF4-FFF2-40B4-BE49-F238E27FC236}">
                <a16:creationId xmlns:a16="http://schemas.microsoft.com/office/drawing/2014/main" id="{696C18C7-1FC0-767B-1C16-C84D27FF3A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3802" y="1690591"/>
            <a:ext cx="3911057" cy="3911057"/>
          </a:xfrm>
          <a:prstGeom prst="rect">
            <a:avLst/>
          </a:prstGeom>
        </p:spPr>
      </p:pic>
    </p:spTree>
    <p:extLst>
      <p:ext uri="{BB962C8B-B14F-4D97-AF65-F5344CB8AC3E}">
        <p14:creationId xmlns:p14="http://schemas.microsoft.com/office/powerpoint/2010/main" val="2586303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a:t>
            </a:r>
            <a:r>
              <a:rPr lang="en-GB" dirty="0" err="1"/>
              <a:t>Cryptool</a:t>
            </a:r>
            <a:r>
              <a:rPr lang="en-GB" dirty="0"/>
              <a:t>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pPr marL="0" indent="0">
              <a:buNone/>
            </a:pPr>
            <a:r>
              <a:rPr lang="en-GB" dirty="0"/>
              <a:t>Familiarise yourself with Cryptool2</a:t>
            </a:r>
          </a:p>
          <a:p>
            <a:r>
              <a:rPr lang="en-GB" dirty="0"/>
              <a:t>Open Cryptool2</a:t>
            </a:r>
          </a:p>
          <a:p>
            <a:endParaRPr lang="en-GB" dirty="0"/>
          </a:p>
          <a:p>
            <a:r>
              <a:rPr lang="en-US" dirty="0"/>
              <a:t>Navigate to the “</a:t>
            </a:r>
            <a:r>
              <a:rPr lang="en-US" dirty="0" err="1"/>
              <a:t>StartCenter</a:t>
            </a:r>
            <a:r>
              <a:rPr lang="en-US" dirty="0"/>
              <a:t>” </a:t>
            </a:r>
          </a:p>
          <a:p>
            <a:r>
              <a:rPr lang="en-US" dirty="0"/>
              <a:t>Look at the “Templates” section </a:t>
            </a:r>
          </a:p>
          <a:p>
            <a:r>
              <a:rPr lang="en-US" dirty="0"/>
              <a:t>Expand the lists using the </a:t>
            </a:r>
            <a:r>
              <a:rPr lang="en-US" dirty="0" err="1"/>
              <a:t>twistie</a:t>
            </a:r>
            <a:r>
              <a:rPr lang="en-US" dirty="0"/>
              <a:t> “     “</a:t>
            </a:r>
          </a:p>
          <a:p>
            <a:endParaRPr lang="en-US" dirty="0"/>
          </a:p>
          <a:p>
            <a:r>
              <a:rPr lang="en-US" dirty="0"/>
              <a:t>Look within “Cryptography” and “Hash Functions”</a:t>
            </a:r>
          </a:p>
          <a:p>
            <a:r>
              <a:rPr lang="en-US" dirty="0"/>
              <a:t>Do you </a:t>
            </a:r>
            <a:r>
              <a:rPr lang="en-US" dirty="0" err="1"/>
              <a:t>recognise</a:t>
            </a:r>
            <a:r>
              <a:rPr lang="en-US" dirty="0"/>
              <a:t> the names of any ciphers / algorithms?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4" name="Isosceles Triangle 3">
            <a:extLst>
              <a:ext uri="{FF2B5EF4-FFF2-40B4-BE49-F238E27FC236}">
                <a16:creationId xmlns:a16="http://schemas.microsoft.com/office/drawing/2014/main" id="{192A0AB9-2859-423D-B5A4-6E71C9C44E7C}"/>
              </a:ext>
            </a:extLst>
          </p:cNvPr>
          <p:cNvSpPr/>
          <p:nvPr/>
        </p:nvSpPr>
        <p:spPr>
          <a:xfrm rot="19565988">
            <a:off x="6057613" y="4155353"/>
            <a:ext cx="358499" cy="2817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3545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a:t>
            </a:r>
            <a:r>
              <a:rPr lang="en-GB" dirty="0" err="1"/>
              <a:t>Kleopatra</a:t>
            </a:r>
            <a:r>
              <a:rPr lang="en-GB" dirty="0"/>
              <a:t> – Part 1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85000" lnSpcReduction="20000"/>
          </a:bodyPr>
          <a:lstStyle/>
          <a:p>
            <a:pPr marL="0" indent="0">
              <a:buNone/>
            </a:pPr>
            <a:r>
              <a:rPr lang="en-GB" dirty="0"/>
              <a:t>Familiarise yourself with </a:t>
            </a:r>
            <a:r>
              <a:rPr lang="en-GB" dirty="0" err="1"/>
              <a:t>Kleopatra</a:t>
            </a:r>
            <a:endParaRPr lang="en-GB" dirty="0"/>
          </a:p>
          <a:p>
            <a:r>
              <a:rPr lang="en-GB" dirty="0"/>
              <a:t>Open </a:t>
            </a:r>
            <a:r>
              <a:rPr lang="en-GB" dirty="0" err="1"/>
              <a:t>Kleopatra</a:t>
            </a:r>
            <a:endParaRPr lang="en-GB" dirty="0"/>
          </a:p>
          <a:p>
            <a:endParaRPr lang="en-GB" dirty="0"/>
          </a:p>
          <a:p>
            <a:r>
              <a:rPr lang="en-GB" dirty="0"/>
              <a:t>Select “File” and create a new “Key Pair”</a:t>
            </a:r>
          </a:p>
          <a:p>
            <a:r>
              <a:rPr lang="en-GB" dirty="0"/>
              <a:t>Select “Create a Personal OpenPGP Key Pair”</a:t>
            </a:r>
          </a:p>
          <a:p>
            <a:r>
              <a:rPr lang="en-GB" dirty="0"/>
              <a:t>Enter your name and email… </a:t>
            </a:r>
          </a:p>
          <a:p>
            <a:r>
              <a:rPr lang="en-GB" dirty="0"/>
              <a:t>Leave all other settings unchanged</a:t>
            </a:r>
          </a:p>
          <a:p>
            <a:pPr marL="0" indent="0">
              <a:buNone/>
            </a:pPr>
            <a:endParaRPr lang="en-GB" dirty="0"/>
          </a:p>
          <a:p>
            <a:r>
              <a:rPr lang="en-GB" dirty="0"/>
              <a:t>Right click on your new Key Pair and Export your Public Key</a:t>
            </a:r>
          </a:p>
          <a:p>
            <a:r>
              <a:rPr lang="en-GB" dirty="0"/>
              <a:t>Share Public Keys with another member of the group</a:t>
            </a:r>
          </a:p>
          <a:p>
            <a:r>
              <a:rPr lang="en-GB" dirty="0"/>
              <a:t>Use Sign/Encrypt to encrypt a test file of your choice, can they open it?</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806950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a:t>
            </a:r>
            <a:r>
              <a:rPr lang="en-GB" dirty="0" err="1"/>
              <a:t>Kleopatra</a:t>
            </a:r>
            <a:r>
              <a:rPr lang="en-GB" dirty="0"/>
              <a:t> – Part 2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fontScale="85000" lnSpcReduction="20000"/>
          </a:bodyPr>
          <a:lstStyle/>
          <a:p>
            <a:pPr marL="0" indent="0">
              <a:buNone/>
            </a:pPr>
            <a:r>
              <a:rPr lang="en-GB" dirty="0"/>
              <a:t>Familiarise yourself with </a:t>
            </a:r>
            <a:r>
              <a:rPr lang="en-GB" dirty="0" err="1"/>
              <a:t>Kleopatra</a:t>
            </a:r>
            <a:endParaRPr lang="en-GB" dirty="0"/>
          </a:p>
          <a:p>
            <a:r>
              <a:rPr lang="en-GB" dirty="0"/>
              <a:t>Now create another Key Pair</a:t>
            </a:r>
          </a:p>
          <a:p>
            <a:r>
              <a:rPr lang="en-GB" dirty="0"/>
              <a:t>Select “File” and create a new “Key Pair”</a:t>
            </a:r>
          </a:p>
          <a:p>
            <a:r>
              <a:rPr lang="en-GB" dirty="0"/>
              <a:t>Select “Create a Personal OpenPGP Key Pair”</a:t>
            </a:r>
          </a:p>
          <a:p>
            <a:endParaRPr lang="en-GB" dirty="0"/>
          </a:p>
          <a:p>
            <a:r>
              <a:rPr lang="en-GB" dirty="0"/>
              <a:t>Enter your name and email… </a:t>
            </a:r>
          </a:p>
          <a:p>
            <a:r>
              <a:rPr lang="en-GB" dirty="0"/>
              <a:t>But this time select different “key Material” options</a:t>
            </a:r>
          </a:p>
          <a:p>
            <a:endParaRPr lang="en-GB" dirty="0"/>
          </a:p>
          <a:p>
            <a:r>
              <a:rPr lang="en-GB" dirty="0"/>
              <a:t>Right click on your new Key Pair and Export your Public Key</a:t>
            </a:r>
          </a:p>
          <a:p>
            <a:r>
              <a:rPr lang="en-GB" dirty="0"/>
              <a:t>Share Public Keys with another member of the group</a:t>
            </a:r>
          </a:p>
          <a:p>
            <a:r>
              <a:rPr lang="en-GB" dirty="0"/>
              <a:t>Use Sign/Encrypt to encrypt a test file of your choice, can you see any difference?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683027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Tuesday</a:t>
            </a:r>
            <a:endParaRPr lang="en-GB" b="1" spc="300" dirty="0">
              <a:solidFill>
                <a:srgbClr val="FFC00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4225017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Module introduction</a:t>
            </a:r>
          </a:p>
          <a:p>
            <a:pPr lvl="1"/>
            <a:r>
              <a:rPr lang="en-US" sz="1400" dirty="0">
                <a:solidFill>
                  <a:srgbClr val="223346"/>
                </a:solidFill>
                <a:latin typeface="Arial" panose="020B0604020202020204" pitchFamily="34" charset="0"/>
              </a:rPr>
              <a:t>Sets, Relations and Functions</a:t>
            </a:r>
          </a:p>
          <a:p>
            <a:r>
              <a:rPr lang="en-GB" sz="1800" b="1" i="0" u="none" strike="noStrike" baseline="0" dirty="0">
                <a:solidFill>
                  <a:schemeClr val="accent2"/>
                </a:solidFill>
                <a:latin typeface="Arial" panose="020B0604020202020204" pitchFamily="34" charset="0"/>
              </a:rPr>
              <a:t>Tuesday</a:t>
            </a:r>
          </a:p>
          <a:p>
            <a:pPr lvl="1"/>
            <a:r>
              <a:rPr lang="en-GB" sz="1400" b="1" i="0" u="none" strike="noStrike" baseline="0" dirty="0">
                <a:solidFill>
                  <a:schemeClr val="accent2"/>
                </a:solidFill>
                <a:latin typeface="Arial" panose="020B0604020202020204" pitchFamily="34" charset="0"/>
              </a:rPr>
              <a:t>Graphs and trees</a:t>
            </a:r>
          </a:p>
          <a:p>
            <a:pPr lvl="1"/>
            <a:r>
              <a:rPr lang="en-GB" sz="1400" b="1" dirty="0">
                <a:solidFill>
                  <a:schemeClr val="accent2"/>
                </a:solidFill>
                <a:latin typeface="Arial" panose="020B0604020202020204" pitchFamily="34" charset="0"/>
              </a:rPr>
              <a:t>Automata</a:t>
            </a:r>
          </a:p>
          <a:p>
            <a:r>
              <a:rPr lang="en-GB" sz="1800" b="0" i="0" u="none" strike="noStrike" baseline="0" dirty="0">
                <a:solidFill>
                  <a:srgbClr val="000000"/>
                </a:solidFill>
                <a:latin typeface="Arial" panose="020B0604020202020204" pitchFamily="34" charset="0"/>
              </a:rPr>
              <a:t>Wednesday</a:t>
            </a:r>
          </a:p>
          <a:p>
            <a:pPr lvl="1"/>
            <a:r>
              <a:rPr lang="en-GB" sz="1400" b="0" i="0" u="none" strike="noStrike" baseline="0" dirty="0">
                <a:solidFill>
                  <a:srgbClr val="000000"/>
                </a:solidFill>
                <a:latin typeface="Arial" panose="020B0604020202020204" pitchFamily="34" charset="0"/>
              </a:rPr>
              <a:t>Computability and Complexity</a:t>
            </a:r>
          </a:p>
          <a:p>
            <a:pPr lvl="1"/>
            <a:r>
              <a:rPr lang="en-GB" sz="1400" dirty="0">
                <a:solidFill>
                  <a:srgbClr val="000000"/>
                </a:solidFill>
                <a:latin typeface="Arial" panose="020B0604020202020204" pitchFamily="34" charset="0"/>
              </a:rPr>
              <a:t>Main Cryptographic Techniques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Concepts of Authentication, Integrity and Non-repudiation</a:t>
            </a:r>
          </a:p>
          <a:p>
            <a:pPr lvl="1"/>
            <a:r>
              <a:rPr lang="en-US" sz="1400" dirty="0">
                <a:solidFill>
                  <a:srgbClr val="000000"/>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US" sz="1400" i="0" u="none" strike="noStrike" baseline="0" dirty="0">
                <a:solidFill>
                  <a:srgbClr val="223346"/>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061342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Graphs</a:t>
            </a:r>
            <a:endParaRPr lang="en-GB" sz="4800" dirty="0"/>
          </a:p>
        </p:txBody>
      </p:sp>
    </p:spTree>
    <p:extLst>
      <p:ext uri="{BB962C8B-B14F-4D97-AF65-F5344CB8AC3E}">
        <p14:creationId xmlns:p14="http://schemas.microsoft.com/office/powerpoint/2010/main" val="695168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37FF2E8-666B-4C18-8FED-D2D0B5637E13}"/>
              </a:ext>
            </a:extLst>
          </p:cNvPr>
          <p:cNvSpPr/>
          <p:nvPr/>
        </p:nvSpPr>
        <p:spPr>
          <a:xfrm>
            <a:off x="4321494" y="5587197"/>
            <a:ext cx="889922" cy="110342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Graphs - Introduction</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A Graph “G” is a collection of Vertices “V” and edges “E”</a:t>
            </a:r>
          </a:p>
          <a:p>
            <a:pPr marL="0" indent="0">
              <a:buNone/>
            </a:pPr>
            <a:endParaRPr lang="en-US" dirty="0"/>
          </a:p>
          <a:p>
            <a:pPr marL="0" indent="0">
              <a:buNone/>
            </a:pPr>
            <a:r>
              <a:rPr lang="en-GB" dirty="0"/>
              <a:t>So we can say that graph is an ordered pair of Vertices and Edges, shown as G = &lt; V , E &gt;</a:t>
            </a:r>
          </a:p>
          <a:p>
            <a:endParaRPr lang="en-GB" dirty="0"/>
          </a:p>
          <a:p>
            <a:endParaRPr lang="en-US" dirty="0"/>
          </a:p>
        </p:txBody>
      </p:sp>
      <p:sp>
        <p:nvSpPr>
          <p:cNvPr id="4" name="Oval 3">
            <a:extLst>
              <a:ext uri="{FF2B5EF4-FFF2-40B4-BE49-F238E27FC236}">
                <a16:creationId xmlns:a16="http://schemas.microsoft.com/office/drawing/2014/main" id="{E638AA21-EB6E-4619-90C8-C1C9B2E2D224}"/>
              </a:ext>
            </a:extLst>
          </p:cNvPr>
          <p:cNvSpPr/>
          <p:nvPr/>
        </p:nvSpPr>
        <p:spPr>
          <a:xfrm>
            <a:off x="5557970" y="377557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7" name="Oval 6">
            <a:extLst>
              <a:ext uri="{FF2B5EF4-FFF2-40B4-BE49-F238E27FC236}">
                <a16:creationId xmlns:a16="http://schemas.microsoft.com/office/drawing/2014/main" id="{E2F57397-96AA-45B4-8B7D-998E3C77962C}"/>
              </a:ext>
            </a:extLst>
          </p:cNvPr>
          <p:cNvSpPr/>
          <p:nvPr/>
        </p:nvSpPr>
        <p:spPr>
          <a:xfrm>
            <a:off x="6366353" y="527217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endParaRPr lang="en-GB" dirty="0"/>
          </a:p>
        </p:txBody>
      </p:sp>
      <p:sp>
        <p:nvSpPr>
          <p:cNvPr id="8" name="Oval 7">
            <a:extLst>
              <a:ext uri="{FF2B5EF4-FFF2-40B4-BE49-F238E27FC236}">
                <a16:creationId xmlns:a16="http://schemas.microsoft.com/office/drawing/2014/main" id="{4DF58754-48DA-4B9A-A270-131F419ECC57}"/>
              </a:ext>
            </a:extLst>
          </p:cNvPr>
          <p:cNvSpPr/>
          <p:nvPr/>
        </p:nvSpPr>
        <p:spPr>
          <a:xfrm>
            <a:off x="4590562" y="527217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cxnSp>
        <p:nvCxnSpPr>
          <p:cNvPr id="10" name="Straight Arrow Connector 9">
            <a:extLst>
              <a:ext uri="{FF2B5EF4-FFF2-40B4-BE49-F238E27FC236}">
                <a16:creationId xmlns:a16="http://schemas.microsoft.com/office/drawing/2014/main" id="{E4A54E6D-A352-405F-9805-8154F8D45D1C}"/>
              </a:ext>
            </a:extLst>
          </p:cNvPr>
          <p:cNvCxnSpPr/>
          <p:nvPr/>
        </p:nvCxnSpPr>
        <p:spPr>
          <a:xfrm flipV="1">
            <a:off x="3637722" y="4001293"/>
            <a:ext cx="1781092" cy="477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5DEA0671-E248-48A0-A56F-2FE6B1540EE4}"/>
              </a:ext>
            </a:extLst>
          </p:cNvPr>
          <p:cNvSpPr txBox="1"/>
          <p:nvPr/>
        </p:nvSpPr>
        <p:spPr>
          <a:xfrm>
            <a:off x="2711395" y="3840481"/>
            <a:ext cx="1077402" cy="369332"/>
          </a:xfrm>
          <a:prstGeom prst="rect">
            <a:avLst/>
          </a:prstGeom>
          <a:noFill/>
        </p:spPr>
        <p:txBody>
          <a:bodyPr wrap="square" rtlCol="0">
            <a:spAutoFit/>
          </a:bodyPr>
          <a:lstStyle/>
          <a:p>
            <a:r>
              <a:rPr lang="en-US" dirty="0"/>
              <a:t>Vertex</a:t>
            </a:r>
            <a:endParaRPr lang="en-GB" dirty="0"/>
          </a:p>
        </p:txBody>
      </p:sp>
      <p:cxnSp>
        <p:nvCxnSpPr>
          <p:cNvPr id="13" name="Straight Connector 12">
            <a:extLst>
              <a:ext uri="{FF2B5EF4-FFF2-40B4-BE49-F238E27FC236}">
                <a16:creationId xmlns:a16="http://schemas.microsoft.com/office/drawing/2014/main" id="{252B8570-C2C5-45F7-90BD-34A90F95D6D5}"/>
              </a:ext>
            </a:extLst>
          </p:cNvPr>
          <p:cNvCxnSpPr>
            <a:cxnSpLocks/>
            <a:stCxn id="4" idx="5"/>
            <a:endCxn id="7" idx="0"/>
          </p:cNvCxnSpPr>
          <p:nvPr/>
        </p:nvCxnSpPr>
        <p:spPr>
          <a:xfrm>
            <a:off x="5948207" y="4160901"/>
            <a:ext cx="646742" cy="1111274"/>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853F3989-C363-4EC7-A794-ED80873E57B7}"/>
              </a:ext>
            </a:extLst>
          </p:cNvPr>
          <p:cNvCxnSpPr>
            <a:cxnSpLocks/>
          </p:cNvCxnSpPr>
          <p:nvPr/>
        </p:nvCxnSpPr>
        <p:spPr>
          <a:xfrm flipH="1">
            <a:off x="6484289" y="4122751"/>
            <a:ext cx="1315942" cy="4523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038E5E6D-2403-49C6-90B6-4D72E9D47CD1}"/>
              </a:ext>
            </a:extLst>
          </p:cNvPr>
          <p:cNvSpPr txBox="1"/>
          <p:nvPr/>
        </p:nvSpPr>
        <p:spPr>
          <a:xfrm>
            <a:off x="7800231" y="3875737"/>
            <a:ext cx="803080" cy="369332"/>
          </a:xfrm>
          <a:prstGeom prst="rect">
            <a:avLst/>
          </a:prstGeom>
          <a:noFill/>
        </p:spPr>
        <p:txBody>
          <a:bodyPr wrap="square" rtlCol="0">
            <a:spAutoFit/>
          </a:bodyPr>
          <a:lstStyle/>
          <a:p>
            <a:r>
              <a:rPr lang="en-US" dirty="0"/>
              <a:t>Edges</a:t>
            </a:r>
            <a:endParaRPr lang="en-GB" dirty="0"/>
          </a:p>
        </p:txBody>
      </p:sp>
      <p:sp>
        <p:nvSpPr>
          <p:cNvPr id="27" name="TextBox 26">
            <a:extLst>
              <a:ext uri="{FF2B5EF4-FFF2-40B4-BE49-F238E27FC236}">
                <a16:creationId xmlns:a16="http://schemas.microsoft.com/office/drawing/2014/main" id="{7B6AB04D-7882-42C9-9983-3688C188B134}"/>
              </a:ext>
            </a:extLst>
          </p:cNvPr>
          <p:cNvSpPr txBox="1"/>
          <p:nvPr/>
        </p:nvSpPr>
        <p:spPr>
          <a:xfrm>
            <a:off x="6209309" y="4466847"/>
            <a:ext cx="385639" cy="369332"/>
          </a:xfrm>
          <a:prstGeom prst="rect">
            <a:avLst/>
          </a:prstGeom>
          <a:noFill/>
        </p:spPr>
        <p:txBody>
          <a:bodyPr wrap="square" rtlCol="0">
            <a:spAutoFit/>
          </a:bodyPr>
          <a:lstStyle/>
          <a:p>
            <a:r>
              <a:rPr lang="en-US" dirty="0"/>
              <a:t>e</a:t>
            </a:r>
            <a:endParaRPr lang="en-GB" dirty="0"/>
          </a:p>
        </p:txBody>
      </p:sp>
      <p:cxnSp>
        <p:nvCxnSpPr>
          <p:cNvPr id="29" name="Straight Connector 28">
            <a:extLst>
              <a:ext uri="{FF2B5EF4-FFF2-40B4-BE49-F238E27FC236}">
                <a16:creationId xmlns:a16="http://schemas.microsoft.com/office/drawing/2014/main" id="{C1C1E82A-DCE3-499D-BDCC-70A79E222645}"/>
              </a:ext>
            </a:extLst>
          </p:cNvPr>
          <p:cNvCxnSpPr>
            <a:cxnSpLocks/>
            <a:stCxn id="4" idx="3"/>
            <a:endCxn id="8" idx="0"/>
          </p:cNvCxnSpPr>
          <p:nvPr/>
        </p:nvCxnSpPr>
        <p:spPr>
          <a:xfrm flipH="1">
            <a:off x="4819158" y="4160901"/>
            <a:ext cx="805766" cy="111127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D8717E5-7DCF-4E17-B12D-B9CBC18ADE37}"/>
              </a:ext>
            </a:extLst>
          </p:cNvPr>
          <p:cNvSpPr txBox="1"/>
          <p:nvPr/>
        </p:nvSpPr>
        <p:spPr>
          <a:xfrm>
            <a:off x="4978144" y="4475922"/>
            <a:ext cx="234563" cy="369332"/>
          </a:xfrm>
          <a:prstGeom prst="rect">
            <a:avLst/>
          </a:prstGeom>
          <a:noFill/>
        </p:spPr>
        <p:txBody>
          <a:bodyPr wrap="square" rtlCol="0">
            <a:spAutoFit/>
          </a:bodyPr>
          <a:lstStyle/>
          <a:p>
            <a:r>
              <a:rPr lang="en-US" dirty="0"/>
              <a:t>f</a:t>
            </a:r>
            <a:endParaRPr lang="en-GB" dirty="0"/>
          </a:p>
        </p:txBody>
      </p:sp>
      <p:sp>
        <p:nvSpPr>
          <p:cNvPr id="34" name="TextBox 33">
            <a:extLst>
              <a:ext uri="{FF2B5EF4-FFF2-40B4-BE49-F238E27FC236}">
                <a16:creationId xmlns:a16="http://schemas.microsoft.com/office/drawing/2014/main" id="{68C06FF2-571B-45D0-B074-687992017969}"/>
              </a:ext>
            </a:extLst>
          </p:cNvPr>
          <p:cNvSpPr txBox="1"/>
          <p:nvPr/>
        </p:nvSpPr>
        <p:spPr>
          <a:xfrm>
            <a:off x="5211416" y="6040003"/>
            <a:ext cx="274312" cy="369332"/>
          </a:xfrm>
          <a:prstGeom prst="rect">
            <a:avLst/>
          </a:prstGeom>
          <a:noFill/>
        </p:spPr>
        <p:txBody>
          <a:bodyPr wrap="square" rtlCol="0">
            <a:spAutoFit/>
          </a:bodyPr>
          <a:lstStyle/>
          <a:p>
            <a:r>
              <a:rPr lang="en-US" dirty="0"/>
              <a:t>d</a:t>
            </a:r>
            <a:endParaRPr lang="en-GB" dirty="0"/>
          </a:p>
        </p:txBody>
      </p:sp>
      <p:cxnSp>
        <p:nvCxnSpPr>
          <p:cNvPr id="36" name="Straight Connector 35">
            <a:extLst>
              <a:ext uri="{FF2B5EF4-FFF2-40B4-BE49-F238E27FC236}">
                <a16:creationId xmlns:a16="http://schemas.microsoft.com/office/drawing/2014/main" id="{1FDD1686-714F-4675-AABB-0D49CDC09605}"/>
              </a:ext>
            </a:extLst>
          </p:cNvPr>
          <p:cNvCxnSpPr>
            <a:stCxn id="8" idx="6"/>
            <a:endCxn id="7" idx="2"/>
          </p:cNvCxnSpPr>
          <p:nvPr/>
        </p:nvCxnSpPr>
        <p:spPr>
          <a:xfrm flipV="1">
            <a:off x="5047753" y="5497894"/>
            <a:ext cx="1318600" cy="1"/>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1DAAABC-2485-401E-931D-266B7BE8EB1D}"/>
              </a:ext>
            </a:extLst>
          </p:cNvPr>
          <p:cNvSpPr txBox="1"/>
          <p:nvPr/>
        </p:nvSpPr>
        <p:spPr>
          <a:xfrm>
            <a:off x="5582150" y="5419039"/>
            <a:ext cx="413468" cy="369332"/>
          </a:xfrm>
          <a:prstGeom prst="rect">
            <a:avLst/>
          </a:prstGeom>
          <a:noFill/>
        </p:spPr>
        <p:txBody>
          <a:bodyPr wrap="square" rtlCol="0">
            <a:spAutoFit/>
          </a:bodyPr>
          <a:lstStyle/>
          <a:p>
            <a:r>
              <a:rPr lang="en-US" dirty="0"/>
              <a:t>y</a:t>
            </a:r>
            <a:endParaRPr lang="en-GB" dirty="0"/>
          </a:p>
        </p:txBody>
      </p:sp>
      <p:sp>
        <p:nvSpPr>
          <p:cNvPr id="38" name="Arc 37">
            <a:extLst>
              <a:ext uri="{FF2B5EF4-FFF2-40B4-BE49-F238E27FC236}">
                <a16:creationId xmlns:a16="http://schemas.microsoft.com/office/drawing/2014/main" id="{67E8D717-1E52-4AB3-A64E-E72269783249}"/>
              </a:ext>
            </a:extLst>
          </p:cNvPr>
          <p:cNvSpPr/>
          <p:nvPr/>
        </p:nvSpPr>
        <p:spPr>
          <a:xfrm rot="19237412">
            <a:off x="4542223" y="5106887"/>
            <a:ext cx="2252171" cy="2214686"/>
          </a:xfrm>
          <a:prstGeom prst="arc">
            <a:avLst>
              <a:gd name="adj1" fmla="val 16200000"/>
              <a:gd name="adj2" fmla="val 213687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43" name="Group 42">
            <a:extLst>
              <a:ext uri="{FF2B5EF4-FFF2-40B4-BE49-F238E27FC236}">
                <a16:creationId xmlns:a16="http://schemas.microsoft.com/office/drawing/2014/main" id="{43FE5801-FD08-4BE5-83A7-3878C032E5F8}"/>
              </a:ext>
            </a:extLst>
          </p:cNvPr>
          <p:cNvGrpSpPr/>
          <p:nvPr/>
        </p:nvGrpSpPr>
        <p:grpSpPr>
          <a:xfrm>
            <a:off x="5234860" y="4749071"/>
            <a:ext cx="1073426" cy="687875"/>
            <a:chOff x="8760826" y="4570242"/>
            <a:chExt cx="1073426" cy="687875"/>
          </a:xfrm>
        </p:grpSpPr>
        <p:grpSp>
          <p:nvGrpSpPr>
            <p:cNvPr id="41" name="Group 40">
              <a:extLst>
                <a:ext uri="{FF2B5EF4-FFF2-40B4-BE49-F238E27FC236}">
                  <a16:creationId xmlns:a16="http://schemas.microsoft.com/office/drawing/2014/main" id="{2A505E29-D2E6-41DA-B72C-15BE0698AE76}"/>
                </a:ext>
              </a:extLst>
            </p:cNvPr>
            <p:cNvGrpSpPr/>
            <p:nvPr/>
          </p:nvGrpSpPr>
          <p:grpSpPr>
            <a:xfrm>
              <a:off x="9038324" y="4836179"/>
              <a:ext cx="483371" cy="421938"/>
              <a:chOff x="9471663" y="4890680"/>
              <a:chExt cx="449435" cy="421938"/>
            </a:xfrm>
          </p:grpSpPr>
          <p:sp>
            <p:nvSpPr>
              <p:cNvPr id="39" name="TextBox 38">
                <a:extLst>
                  <a:ext uri="{FF2B5EF4-FFF2-40B4-BE49-F238E27FC236}">
                    <a16:creationId xmlns:a16="http://schemas.microsoft.com/office/drawing/2014/main" id="{74125FA7-9320-4879-BF10-E02287F8847C}"/>
                  </a:ext>
                </a:extLst>
              </p:cNvPr>
              <p:cNvSpPr txBox="1"/>
              <p:nvPr/>
            </p:nvSpPr>
            <p:spPr>
              <a:xfrm>
                <a:off x="9471663" y="4943286"/>
                <a:ext cx="413468" cy="369332"/>
              </a:xfrm>
              <a:prstGeom prst="rect">
                <a:avLst/>
              </a:prstGeom>
              <a:noFill/>
            </p:spPr>
            <p:txBody>
              <a:bodyPr wrap="square" rtlCol="0">
                <a:spAutoFit/>
              </a:bodyPr>
              <a:lstStyle/>
              <a:p>
                <a:r>
                  <a:rPr lang="en-US" dirty="0"/>
                  <a:t>y</a:t>
                </a:r>
                <a:endParaRPr lang="en-GB" dirty="0"/>
              </a:p>
            </p:txBody>
          </p:sp>
          <p:sp>
            <p:nvSpPr>
              <p:cNvPr id="40" name="TextBox 39">
                <a:extLst>
                  <a:ext uri="{FF2B5EF4-FFF2-40B4-BE49-F238E27FC236}">
                    <a16:creationId xmlns:a16="http://schemas.microsoft.com/office/drawing/2014/main" id="{3BB0A0BD-D8B9-42ED-82CB-178DA44E8506}"/>
                  </a:ext>
                </a:extLst>
              </p:cNvPr>
              <p:cNvSpPr txBox="1"/>
              <p:nvPr/>
            </p:nvSpPr>
            <p:spPr>
              <a:xfrm>
                <a:off x="9605881" y="4890680"/>
                <a:ext cx="315217" cy="369332"/>
              </a:xfrm>
              <a:prstGeom prst="rect">
                <a:avLst/>
              </a:prstGeom>
              <a:noFill/>
            </p:spPr>
            <p:txBody>
              <a:bodyPr wrap="square" rtlCol="0">
                <a:spAutoFit/>
              </a:bodyPr>
              <a:lstStyle/>
              <a:p>
                <a:r>
                  <a:rPr lang="en-US" dirty="0"/>
                  <a:t>1</a:t>
                </a:r>
                <a:endParaRPr lang="en-GB" dirty="0"/>
              </a:p>
            </p:txBody>
          </p:sp>
        </p:grpSp>
        <p:sp>
          <p:nvSpPr>
            <p:cNvPr id="42" name="TextBox 41">
              <a:extLst>
                <a:ext uri="{FF2B5EF4-FFF2-40B4-BE49-F238E27FC236}">
                  <a16:creationId xmlns:a16="http://schemas.microsoft.com/office/drawing/2014/main" id="{C9AC4F6B-14E3-4EEA-BF2B-C7BB7A3DCABF}"/>
                </a:ext>
              </a:extLst>
            </p:cNvPr>
            <p:cNvSpPr txBox="1"/>
            <p:nvPr/>
          </p:nvSpPr>
          <p:spPr>
            <a:xfrm>
              <a:off x="8760826" y="4570242"/>
              <a:ext cx="1073426" cy="369332"/>
            </a:xfrm>
            <a:prstGeom prst="rect">
              <a:avLst/>
            </a:prstGeom>
            <a:noFill/>
          </p:spPr>
          <p:txBody>
            <a:bodyPr wrap="square" rtlCol="0">
              <a:spAutoFit/>
            </a:bodyPr>
            <a:lstStyle/>
            <a:p>
              <a:r>
                <a:rPr lang="en-US" dirty="0"/>
                <a:t>(y Prime)</a:t>
              </a:r>
              <a:endParaRPr lang="en-GB" dirty="0"/>
            </a:p>
          </p:txBody>
        </p:sp>
      </p:grpSp>
    </p:spTree>
    <p:extLst>
      <p:ext uri="{BB962C8B-B14F-4D97-AF65-F5344CB8AC3E}">
        <p14:creationId xmlns:p14="http://schemas.microsoft.com/office/powerpoint/2010/main" val="206581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Graphs - Terminology</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endParaRPr lang="en-US" dirty="0"/>
          </a:p>
          <a:p>
            <a:pPr marL="0" indent="0">
              <a:buNone/>
            </a:pPr>
            <a:r>
              <a:rPr lang="en-GB" dirty="0"/>
              <a:t>Incident: 	edge x is incident to a and b</a:t>
            </a:r>
          </a:p>
          <a:p>
            <a:pPr marL="0" indent="0">
              <a:buNone/>
            </a:pPr>
            <a:endParaRPr lang="en-GB" dirty="0"/>
          </a:p>
          <a:p>
            <a:pPr marL="0" indent="0">
              <a:buNone/>
            </a:pPr>
            <a:r>
              <a:rPr lang="en-GB" dirty="0"/>
              <a:t>Adjacent: 	a adjacent to b</a:t>
            </a:r>
          </a:p>
          <a:p>
            <a:pPr marL="0" indent="0">
              <a:buNone/>
            </a:pPr>
            <a:r>
              <a:rPr lang="en-GB" dirty="0"/>
              <a:t>		b adjacent to </a:t>
            </a:r>
            <a:r>
              <a:rPr lang="en-GB" dirty="0" err="1"/>
              <a:t>a,c,e</a:t>
            </a:r>
            <a:endParaRPr lang="en-GB" dirty="0"/>
          </a:p>
          <a:p>
            <a:pPr marL="0" indent="0">
              <a:buNone/>
            </a:pPr>
            <a:endParaRPr lang="en-GB" dirty="0"/>
          </a:p>
          <a:p>
            <a:pPr marL="0" indent="0">
              <a:buNone/>
            </a:pPr>
            <a:r>
              <a:rPr lang="en-GB" dirty="0"/>
              <a:t>Isolated:	d is isolated</a:t>
            </a:r>
          </a:p>
          <a:p>
            <a:endParaRPr lang="en-GB" dirty="0"/>
          </a:p>
          <a:p>
            <a:endParaRPr lang="en-GB" dirty="0"/>
          </a:p>
          <a:p>
            <a:endParaRPr lang="en-US" dirty="0"/>
          </a:p>
        </p:txBody>
      </p:sp>
      <p:sp>
        <p:nvSpPr>
          <p:cNvPr id="31" name="TextBox 30">
            <a:extLst>
              <a:ext uri="{FF2B5EF4-FFF2-40B4-BE49-F238E27FC236}">
                <a16:creationId xmlns:a16="http://schemas.microsoft.com/office/drawing/2014/main" id="{CD8717E5-7DCF-4E17-B12D-B9CBC18ADE37}"/>
              </a:ext>
            </a:extLst>
          </p:cNvPr>
          <p:cNvSpPr txBox="1"/>
          <p:nvPr/>
        </p:nvSpPr>
        <p:spPr>
          <a:xfrm>
            <a:off x="7451318" y="3244334"/>
            <a:ext cx="234563" cy="369332"/>
          </a:xfrm>
          <a:prstGeom prst="rect">
            <a:avLst/>
          </a:prstGeom>
          <a:noFill/>
        </p:spPr>
        <p:txBody>
          <a:bodyPr wrap="square" rtlCol="0">
            <a:spAutoFit/>
          </a:bodyPr>
          <a:lstStyle/>
          <a:p>
            <a:r>
              <a:rPr lang="en-US" dirty="0"/>
              <a:t>x</a:t>
            </a:r>
            <a:endParaRPr lang="en-GB" dirty="0"/>
          </a:p>
        </p:txBody>
      </p:sp>
      <p:grpSp>
        <p:nvGrpSpPr>
          <p:cNvPr id="23" name="Group 22">
            <a:extLst>
              <a:ext uri="{FF2B5EF4-FFF2-40B4-BE49-F238E27FC236}">
                <a16:creationId xmlns:a16="http://schemas.microsoft.com/office/drawing/2014/main" id="{5B650D6C-047C-45A1-B435-8B7908E7870B}"/>
              </a:ext>
            </a:extLst>
          </p:cNvPr>
          <p:cNvGrpSpPr/>
          <p:nvPr/>
        </p:nvGrpSpPr>
        <p:grpSpPr>
          <a:xfrm>
            <a:off x="7188657" y="2480986"/>
            <a:ext cx="3889185" cy="2061858"/>
            <a:chOff x="4719777" y="3709463"/>
            <a:chExt cx="3889185" cy="2061858"/>
          </a:xfrm>
        </p:grpSpPr>
        <p:sp>
          <p:nvSpPr>
            <p:cNvPr id="4" name="Oval 3">
              <a:extLst>
                <a:ext uri="{FF2B5EF4-FFF2-40B4-BE49-F238E27FC236}">
                  <a16:creationId xmlns:a16="http://schemas.microsoft.com/office/drawing/2014/main" id="{E638AA21-EB6E-4619-90C8-C1C9B2E2D224}"/>
                </a:ext>
              </a:extLst>
            </p:cNvPr>
            <p:cNvSpPr/>
            <p:nvPr/>
          </p:nvSpPr>
          <p:spPr>
            <a:xfrm>
              <a:off x="5563241" y="370946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7" name="Oval 6">
              <a:extLst>
                <a:ext uri="{FF2B5EF4-FFF2-40B4-BE49-F238E27FC236}">
                  <a16:creationId xmlns:a16="http://schemas.microsoft.com/office/drawing/2014/main" id="{E2F57397-96AA-45B4-8B7D-998E3C77962C}"/>
                </a:ext>
              </a:extLst>
            </p:cNvPr>
            <p:cNvSpPr/>
            <p:nvPr/>
          </p:nvSpPr>
          <p:spPr>
            <a:xfrm>
              <a:off x="7348339" y="370946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8" name="Oval 7">
              <a:extLst>
                <a:ext uri="{FF2B5EF4-FFF2-40B4-BE49-F238E27FC236}">
                  <a16:creationId xmlns:a16="http://schemas.microsoft.com/office/drawing/2014/main" id="{4DF58754-48DA-4B9A-A270-131F419ECC57}"/>
                </a:ext>
              </a:extLst>
            </p:cNvPr>
            <p:cNvSpPr/>
            <p:nvPr/>
          </p:nvSpPr>
          <p:spPr>
            <a:xfrm>
              <a:off x="6437921" y="531988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cxnSp>
          <p:nvCxnSpPr>
            <p:cNvPr id="13" name="Straight Connector 12">
              <a:extLst>
                <a:ext uri="{FF2B5EF4-FFF2-40B4-BE49-F238E27FC236}">
                  <a16:creationId xmlns:a16="http://schemas.microsoft.com/office/drawing/2014/main" id="{252B8570-C2C5-45F7-90BD-34A90F95D6D5}"/>
                </a:ext>
              </a:extLst>
            </p:cNvPr>
            <p:cNvCxnSpPr>
              <a:cxnSpLocks/>
              <a:stCxn id="4" idx="6"/>
              <a:endCxn id="7" idx="2"/>
            </p:cNvCxnSpPr>
            <p:nvPr/>
          </p:nvCxnSpPr>
          <p:spPr>
            <a:xfrm>
              <a:off x="6020432" y="3935182"/>
              <a:ext cx="1327907" cy="1"/>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1C1E82A-DCE3-499D-BDCC-70A79E222645}"/>
                </a:ext>
              </a:extLst>
            </p:cNvPr>
            <p:cNvCxnSpPr>
              <a:cxnSpLocks/>
              <a:stCxn id="4" idx="4"/>
              <a:endCxn id="8" idx="1"/>
            </p:cNvCxnSpPr>
            <p:nvPr/>
          </p:nvCxnSpPr>
          <p:spPr>
            <a:xfrm>
              <a:off x="5791837" y="4160900"/>
              <a:ext cx="713038" cy="1225095"/>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1FDD1686-714F-4675-AABB-0D49CDC09605}"/>
                </a:ext>
              </a:extLst>
            </p:cNvPr>
            <p:cNvCxnSpPr>
              <a:cxnSpLocks/>
              <a:stCxn id="8" idx="7"/>
              <a:endCxn id="7" idx="4"/>
            </p:cNvCxnSpPr>
            <p:nvPr/>
          </p:nvCxnSpPr>
          <p:spPr>
            <a:xfrm flipV="1">
              <a:off x="6828158" y="4160901"/>
              <a:ext cx="748777" cy="1225094"/>
            </a:xfrm>
            <a:prstGeom prst="line">
              <a:avLst/>
            </a:prstGeom>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A2D77B2-C084-453E-AA19-A49CA8B04511}"/>
                </a:ext>
              </a:extLst>
            </p:cNvPr>
            <p:cNvSpPr/>
            <p:nvPr/>
          </p:nvSpPr>
          <p:spPr>
            <a:xfrm>
              <a:off x="4719777" y="531988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45" name="Oval 44">
              <a:extLst>
                <a:ext uri="{FF2B5EF4-FFF2-40B4-BE49-F238E27FC236}">
                  <a16:creationId xmlns:a16="http://schemas.microsoft.com/office/drawing/2014/main" id="{B148CF7A-0F25-4D93-A887-F54F725A9EC5}"/>
                </a:ext>
              </a:extLst>
            </p:cNvPr>
            <p:cNvSpPr/>
            <p:nvPr/>
          </p:nvSpPr>
          <p:spPr>
            <a:xfrm>
              <a:off x="8151771" y="531988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grpSp>
      <p:cxnSp>
        <p:nvCxnSpPr>
          <p:cNvPr id="25" name="Straight Connector 24">
            <a:extLst>
              <a:ext uri="{FF2B5EF4-FFF2-40B4-BE49-F238E27FC236}">
                <a16:creationId xmlns:a16="http://schemas.microsoft.com/office/drawing/2014/main" id="{5B153513-FA9F-4B12-B648-9DDF0C56BDF0}"/>
              </a:ext>
            </a:extLst>
          </p:cNvPr>
          <p:cNvCxnSpPr>
            <a:stCxn id="4" idx="3"/>
            <a:endCxn id="44" idx="0"/>
          </p:cNvCxnSpPr>
          <p:nvPr/>
        </p:nvCxnSpPr>
        <p:spPr>
          <a:xfrm flipH="1">
            <a:off x="7417253" y="2866312"/>
            <a:ext cx="681822" cy="122509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9327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Graphs - Types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endParaRPr lang="en-US" dirty="0"/>
          </a:p>
          <a:p>
            <a:pPr marL="0" indent="0">
              <a:buNone/>
            </a:pPr>
            <a:r>
              <a:rPr lang="en-GB" dirty="0"/>
              <a:t>Undirected: 	e = {</a:t>
            </a:r>
            <a:r>
              <a:rPr lang="en-GB" dirty="0" err="1"/>
              <a:t>a,b</a:t>
            </a:r>
            <a:r>
              <a:rPr lang="en-GB" dirty="0"/>
              <a:t>}, can also shown as {</a:t>
            </a:r>
            <a:r>
              <a:rPr lang="en-GB" dirty="0" err="1"/>
              <a:t>b,a</a:t>
            </a:r>
            <a:r>
              <a:rPr lang="en-GB" dirty="0"/>
              <a:t>}</a:t>
            </a:r>
          </a:p>
          <a:p>
            <a:pPr marL="0" indent="0">
              <a:buNone/>
            </a:pPr>
            <a:r>
              <a:rPr lang="en-GB" sz="2000" dirty="0"/>
              <a:t>Way of showing that Set e contains a and b</a:t>
            </a:r>
          </a:p>
          <a:p>
            <a:pPr marL="0" indent="0">
              <a:buNone/>
            </a:pPr>
            <a:r>
              <a:rPr lang="en-GB" sz="2000" dirty="0"/>
              <a:t>Note: Order does not matter</a:t>
            </a:r>
          </a:p>
          <a:p>
            <a:pPr marL="0" indent="0">
              <a:buNone/>
            </a:pPr>
            <a:endParaRPr lang="en-GB" dirty="0"/>
          </a:p>
          <a:p>
            <a:pPr marL="0" indent="0">
              <a:buNone/>
            </a:pPr>
            <a:r>
              <a:rPr lang="en-GB" dirty="0"/>
              <a:t>Directed: 	e’ = (</a:t>
            </a:r>
            <a:r>
              <a:rPr lang="en-GB" dirty="0" err="1"/>
              <a:t>a,b</a:t>
            </a:r>
            <a:r>
              <a:rPr lang="en-GB" dirty="0"/>
              <a:t>)	x = (</a:t>
            </a:r>
            <a:r>
              <a:rPr lang="en-GB" dirty="0" err="1"/>
              <a:t>c,a</a:t>
            </a:r>
            <a:r>
              <a:rPr lang="en-GB" dirty="0"/>
              <a:t>)	y = (</a:t>
            </a:r>
            <a:r>
              <a:rPr lang="en-GB" dirty="0" err="1"/>
              <a:t>a,c</a:t>
            </a:r>
            <a:r>
              <a:rPr lang="en-GB" dirty="0"/>
              <a:t>)</a:t>
            </a:r>
          </a:p>
          <a:p>
            <a:pPr marL="0" indent="0">
              <a:buNone/>
            </a:pPr>
            <a:endParaRPr lang="en-GB" sz="2000" dirty="0"/>
          </a:p>
          <a:p>
            <a:pPr marL="0" indent="0">
              <a:buNone/>
            </a:pPr>
            <a:r>
              <a:rPr lang="en-GB" sz="2000" dirty="0"/>
              <a:t>Note: </a:t>
            </a:r>
          </a:p>
          <a:p>
            <a:pPr marL="0" indent="0">
              <a:buNone/>
            </a:pPr>
            <a:r>
              <a:rPr lang="en-GB" sz="2000" dirty="0"/>
              <a:t>Order does matter</a:t>
            </a:r>
          </a:p>
          <a:p>
            <a:pPr marL="0" indent="0">
              <a:buNone/>
            </a:pPr>
            <a:r>
              <a:rPr lang="en-GB" sz="2000" dirty="0"/>
              <a:t>Ordered pair can be shown with ( ) or &lt; &gt;</a:t>
            </a:r>
          </a:p>
          <a:p>
            <a:endParaRPr lang="en-GB" dirty="0"/>
          </a:p>
          <a:p>
            <a:endParaRPr lang="en-GB" dirty="0"/>
          </a:p>
          <a:p>
            <a:endParaRPr lang="en-US" dirty="0"/>
          </a:p>
        </p:txBody>
      </p:sp>
      <p:grpSp>
        <p:nvGrpSpPr>
          <p:cNvPr id="14" name="Group 13">
            <a:extLst>
              <a:ext uri="{FF2B5EF4-FFF2-40B4-BE49-F238E27FC236}">
                <a16:creationId xmlns:a16="http://schemas.microsoft.com/office/drawing/2014/main" id="{9ACBBF96-8093-4510-9ECA-A9006761BE27}"/>
              </a:ext>
            </a:extLst>
          </p:cNvPr>
          <p:cNvGrpSpPr/>
          <p:nvPr/>
        </p:nvGrpSpPr>
        <p:grpSpPr>
          <a:xfrm>
            <a:off x="8054569" y="1330757"/>
            <a:ext cx="2271409" cy="2061858"/>
            <a:chOff x="7860543" y="1603223"/>
            <a:chExt cx="2271409" cy="2061858"/>
          </a:xfrm>
        </p:grpSpPr>
        <p:sp>
          <p:nvSpPr>
            <p:cNvPr id="8" name="Oval 7">
              <a:extLst>
                <a:ext uri="{FF2B5EF4-FFF2-40B4-BE49-F238E27FC236}">
                  <a16:creationId xmlns:a16="http://schemas.microsoft.com/office/drawing/2014/main" id="{4DF58754-48DA-4B9A-A270-131F419ECC57}"/>
                </a:ext>
              </a:extLst>
            </p:cNvPr>
            <p:cNvSpPr/>
            <p:nvPr/>
          </p:nvSpPr>
          <p:spPr>
            <a:xfrm>
              <a:off x="9674761" y="320944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grpSp>
          <p:nvGrpSpPr>
            <p:cNvPr id="6" name="Group 5">
              <a:extLst>
                <a:ext uri="{FF2B5EF4-FFF2-40B4-BE49-F238E27FC236}">
                  <a16:creationId xmlns:a16="http://schemas.microsoft.com/office/drawing/2014/main" id="{72EB2986-49B4-44DB-AF1E-8E01376724A4}"/>
                </a:ext>
              </a:extLst>
            </p:cNvPr>
            <p:cNvGrpSpPr/>
            <p:nvPr/>
          </p:nvGrpSpPr>
          <p:grpSpPr>
            <a:xfrm>
              <a:off x="7860543" y="1603223"/>
              <a:ext cx="2042814" cy="2061858"/>
              <a:chOff x="6453162" y="1690688"/>
              <a:chExt cx="2042814" cy="2061858"/>
            </a:xfrm>
          </p:grpSpPr>
          <p:sp>
            <p:nvSpPr>
              <p:cNvPr id="4" name="Oval 3">
                <a:extLst>
                  <a:ext uri="{FF2B5EF4-FFF2-40B4-BE49-F238E27FC236}">
                    <a16:creationId xmlns:a16="http://schemas.microsoft.com/office/drawing/2014/main" id="{E638AA21-EB6E-4619-90C8-C1C9B2E2D224}"/>
                  </a:ext>
                </a:extLst>
              </p:cNvPr>
              <p:cNvSpPr/>
              <p:nvPr/>
            </p:nvSpPr>
            <p:spPr>
              <a:xfrm>
                <a:off x="7296626" y="169068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29" name="Straight Connector 28">
                <a:extLst>
                  <a:ext uri="{FF2B5EF4-FFF2-40B4-BE49-F238E27FC236}">
                    <a16:creationId xmlns:a16="http://schemas.microsoft.com/office/drawing/2014/main" id="{C1C1E82A-DCE3-499D-BDCC-70A79E222645}"/>
                  </a:ext>
                </a:extLst>
              </p:cNvPr>
              <p:cNvCxnSpPr>
                <a:cxnSpLocks/>
                <a:stCxn id="4" idx="5"/>
                <a:endCxn id="8" idx="0"/>
              </p:cNvCxnSpPr>
              <p:nvPr/>
            </p:nvCxnSpPr>
            <p:spPr>
              <a:xfrm>
                <a:off x="7686863" y="2076014"/>
                <a:ext cx="809113" cy="1220892"/>
              </a:xfrm>
              <a:prstGeom prst="line">
                <a:avLst/>
              </a:prstGeom>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A2D77B2-C084-453E-AA19-A49CA8B04511}"/>
                  </a:ext>
                </a:extLst>
              </p:cNvPr>
              <p:cNvSpPr/>
              <p:nvPr/>
            </p:nvSpPr>
            <p:spPr>
              <a:xfrm>
                <a:off x="6453162" y="330110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15" name="TextBox 14">
                <a:extLst>
                  <a:ext uri="{FF2B5EF4-FFF2-40B4-BE49-F238E27FC236}">
                    <a16:creationId xmlns:a16="http://schemas.microsoft.com/office/drawing/2014/main" id="{BC76EEEC-ACC2-4040-935C-9D27C62DD82C}"/>
                  </a:ext>
                </a:extLst>
              </p:cNvPr>
              <p:cNvSpPr txBox="1"/>
              <p:nvPr/>
            </p:nvSpPr>
            <p:spPr>
              <a:xfrm>
                <a:off x="8074560" y="2420332"/>
                <a:ext cx="385639" cy="369332"/>
              </a:xfrm>
              <a:prstGeom prst="rect">
                <a:avLst/>
              </a:prstGeom>
              <a:noFill/>
            </p:spPr>
            <p:txBody>
              <a:bodyPr wrap="square" rtlCol="0">
                <a:spAutoFit/>
              </a:bodyPr>
              <a:lstStyle/>
              <a:p>
                <a:r>
                  <a:rPr lang="en-US" dirty="0"/>
                  <a:t>e</a:t>
                </a:r>
                <a:endParaRPr lang="en-GB" dirty="0"/>
              </a:p>
            </p:txBody>
          </p:sp>
          <p:sp>
            <p:nvSpPr>
              <p:cNvPr id="5" name="Oval 4">
                <a:extLst>
                  <a:ext uri="{FF2B5EF4-FFF2-40B4-BE49-F238E27FC236}">
                    <a16:creationId xmlns:a16="http://schemas.microsoft.com/office/drawing/2014/main" id="{8C184C40-D765-4C73-9FD5-22488F1806E8}"/>
                  </a:ext>
                </a:extLst>
              </p:cNvPr>
              <p:cNvSpPr/>
              <p:nvPr/>
            </p:nvSpPr>
            <p:spPr>
              <a:xfrm rot="1616908">
                <a:off x="6881884" y="2047309"/>
                <a:ext cx="435870" cy="1356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grpSp>
        <p:nvGrpSpPr>
          <p:cNvPr id="24" name="Group 23">
            <a:extLst>
              <a:ext uri="{FF2B5EF4-FFF2-40B4-BE49-F238E27FC236}">
                <a16:creationId xmlns:a16="http://schemas.microsoft.com/office/drawing/2014/main" id="{6B506A19-A91B-4077-A872-0B3D3291A512}"/>
              </a:ext>
            </a:extLst>
          </p:cNvPr>
          <p:cNvGrpSpPr/>
          <p:nvPr/>
        </p:nvGrpSpPr>
        <p:grpSpPr>
          <a:xfrm>
            <a:off x="8067185" y="4048325"/>
            <a:ext cx="2271409" cy="2061858"/>
            <a:chOff x="7860543" y="1603223"/>
            <a:chExt cx="2271409" cy="2061858"/>
          </a:xfrm>
        </p:grpSpPr>
        <p:sp>
          <p:nvSpPr>
            <p:cNvPr id="26" name="Oval 25">
              <a:extLst>
                <a:ext uri="{FF2B5EF4-FFF2-40B4-BE49-F238E27FC236}">
                  <a16:creationId xmlns:a16="http://schemas.microsoft.com/office/drawing/2014/main" id="{F2346119-58CF-4F45-B164-3747B613262A}"/>
                </a:ext>
              </a:extLst>
            </p:cNvPr>
            <p:cNvSpPr/>
            <p:nvPr/>
          </p:nvSpPr>
          <p:spPr>
            <a:xfrm>
              <a:off x="9674761" y="320944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grpSp>
          <p:nvGrpSpPr>
            <p:cNvPr id="27" name="Group 26">
              <a:extLst>
                <a:ext uri="{FF2B5EF4-FFF2-40B4-BE49-F238E27FC236}">
                  <a16:creationId xmlns:a16="http://schemas.microsoft.com/office/drawing/2014/main" id="{918EBD2C-999D-4EB8-9D4F-FB93F4608159}"/>
                </a:ext>
              </a:extLst>
            </p:cNvPr>
            <p:cNvGrpSpPr/>
            <p:nvPr/>
          </p:nvGrpSpPr>
          <p:grpSpPr>
            <a:xfrm>
              <a:off x="7860543" y="1603223"/>
              <a:ext cx="2069569" cy="2061858"/>
              <a:chOff x="6453162" y="1690688"/>
              <a:chExt cx="2069569" cy="2061858"/>
            </a:xfrm>
          </p:grpSpPr>
          <p:sp>
            <p:nvSpPr>
              <p:cNvPr id="28" name="Oval 27">
                <a:extLst>
                  <a:ext uri="{FF2B5EF4-FFF2-40B4-BE49-F238E27FC236}">
                    <a16:creationId xmlns:a16="http://schemas.microsoft.com/office/drawing/2014/main" id="{37092462-16BD-4299-B7C3-E10C605B99F2}"/>
                  </a:ext>
                </a:extLst>
              </p:cNvPr>
              <p:cNvSpPr/>
              <p:nvPr/>
            </p:nvSpPr>
            <p:spPr>
              <a:xfrm>
                <a:off x="7296626" y="169068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30" name="Straight Connector 29">
                <a:extLst>
                  <a:ext uri="{FF2B5EF4-FFF2-40B4-BE49-F238E27FC236}">
                    <a16:creationId xmlns:a16="http://schemas.microsoft.com/office/drawing/2014/main" id="{A061FCAF-0AB0-47D1-AAF1-40EAF24B1C46}"/>
                  </a:ext>
                </a:extLst>
              </p:cNvPr>
              <p:cNvCxnSpPr>
                <a:cxnSpLocks/>
                <a:stCxn id="28" idx="5"/>
                <a:endCxn id="26" idx="0"/>
              </p:cNvCxnSpPr>
              <p:nvPr/>
            </p:nvCxnSpPr>
            <p:spPr>
              <a:xfrm>
                <a:off x="7686863" y="2076014"/>
                <a:ext cx="809113" cy="1220892"/>
              </a:xfrm>
              <a:prstGeom prst="line">
                <a:avLst/>
              </a:prstGeom>
            </p:spPr>
            <p:style>
              <a:lnRef idx="1">
                <a:schemeClr val="dk1"/>
              </a:lnRef>
              <a:fillRef idx="0">
                <a:schemeClr val="dk1"/>
              </a:fillRef>
              <a:effectRef idx="0">
                <a:schemeClr val="dk1"/>
              </a:effectRef>
              <a:fontRef idx="minor">
                <a:schemeClr val="tx1"/>
              </a:fontRef>
            </p:style>
          </p:cxnSp>
          <p:sp>
            <p:nvSpPr>
              <p:cNvPr id="32" name="Oval 31">
                <a:extLst>
                  <a:ext uri="{FF2B5EF4-FFF2-40B4-BE49-F238E27FC236}">
                    <a16:creationId xmlns:a16="http://schemas.microsoft.com/office/drawing/2014/main" id="{A72FCFCF-EBB1-44A1-896A-AFC652C8F69F}"/>
                  </a:ext>
                </a:extLst>
              </p:cNvPr>
              <p:cNvSpPr/>
              <p:nvPr/>
            </p:nvSpPr>
            <p:spPr>
              <a:xfrm>
                <a:off x="6453162" y="330110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3" name="TextBox 32">
                <a:extLst>
                  <a:ext uri="{FF2B5EF4-FFF2-40B4-BE49-F238E27FC236}">
                    <a16:creationId xmlns:a16="http://schemas.microsoft.com/office/drawing/2014/main" id="{32E1C706-A76D-4EE3-B81B-95412945CB6A}"/>
                  </a:ext>
                </a:extLst>
              </p:cNvPr>
              <p:cNvSpPr txBox="1"/>
              <p:nvPr/>
            </p:nvSpPr>
            <p:spPr>
              <a:xfrm>
                <a:off x="8137092" y="2404955"/>
                <a:ext cx="385639" cy="369332"/>
              </a:xfrm>
              <a:prstGeom prst="rect">
                <a:avLst/>
              </a:prstGeom>
              <a:noFill/>
            </p:spPr>
            <p:txBody>
              <a:bodyPr wrap="square" rtlCol="0">
                <a:spAutoFit/>
              </a:bodyPr>
              <a:lstStyle/>
              <a:p>
                <a:r>
                  <a:rPr lang="en-US" dirty="0"/>
                  <a:t>e’</a:t>
                </a:r>
                <a:endParaRPr lang="en-GB" dirty="0"/>
              </a:p>
            </p:txBody>
          </p:sp>
          <p:sp>
            <p:nvSpPr>
              <p:cNvPr id="34" name="Oval 33">
                <a:extLst>
                  <a:ext uri="{FF2B5EF4-FFF2-40B4-BE49-F238E27FC236}">
                    <a16:creationId xmlns:a16="http://schemas.microsoft.com/office/drawing/2014/main" id="{4952259C-4D9A-4A8B-80D0-7F3E48820D38}"/>
                  </a:ext>
                </a:extLst>
              </p:cNvPr>
              <p:cNvSpPr/>
              <p:nvPr/>
            </p:nvSpPr>
            <p:spPr>
              <a:xfrm rot="1616908">
                <a:off x="6881884" y="2047309"/>
                <a:ext cx="435870" cy="1356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sp>
        <p:nvSpPr>
          <p:cNvPr id="19" name="TextBox 18">
            <a:extLst>
              <a:ext uri="{FF2B5EF4-FFF2-40B4-BE49-F238E27FC236}">
                <a16:creationId xmlns:a16="http://schemas.microsoft.com/office/drawing/2014/main" id="{4FD6618E-1F3F-41F8-A936-618DDC39D3B9}"/>
              </a:ext>
            </a:extLst>
          </p:cNvPr>
          <p:cNvSpPr txBox="1"/>
          <p:nvPr/>
        </p:nvSpPr>
        <p:spPr>
          <a:xfrm rot="1385368">
            <a:off x="8365349" y="4778831"/>
            <a:ext cx="318053" cy="369332"/>
          </a:xfrm>
          <a:prstGeom prst="rect">
            <a:avLst/>
          </a:prstGeom>
          <a:noFill/>
        </p:spPr>
        <p:txBody>
          <a:bodyPr wrap="square" rtlCol="0">
            <a:spAutoFit/>
          </a:bodyPr>
          <a:lstStyle/>
          <a:p>
            <a:r>
              <a:rPr lang="en-US" dirty="0"/>
              <a:t>V</a:t>
            </a:r>
            <a:endParaRPr lang="en-GB" dirty="0"/>
          </a:p>
        </p:txBody>
      </p:sp>
      <p:sp>
        <p:nvSpPr>
          <p:cNvPr id="35" name="TextBox 34">
            <a:extLst>
              <a:ext uri="{FF2B5EF4-FFF2-40B4-BE49-F238E27FC236}">
                <a16:creationId xmlns:a16="http://schemas.microsoft.com/office/drawing/2014/main" id="{E19BC9D1-61A9-4DA1-AEAF-511B29D3B8E7}"/>
              </a:ext>
            </a:extLst>
          </p:cNvPr>
          <p:cNvSpPr txBox="1"/>
          <p:nvPr/>
        </p:nvSpPr>
        <p:spPr>
          <a:xfrm rot="12378971">
            <a:off x="8793675" y="4962635"/>
            <a:ext cx="291527" cy="369332"/>
          </a:xfrm>
          <a:prstGeom prst="rect">
            <a:avLst/>
          </a:prstGeom>
          <a:noFill/>
        </p:spPr>
        <p:txBody>
          <a:bodyPr wrap="square" rtlCol="0">
            <a:spAutoFit/>
          </a:bodyPr>
          <a:lstStyle/>
          <a:p>
            <a:r>
              <a:rPr lang="en-US" dirty="0"/>
              <a:t>V</a:t>
            </a:r>
            <a:endParaRPr lang="en-GB" dirty="0"/>
          </a:p>
        </p:txBody>
      </p:sp>
      <p:sp>
        <p:nvSpPr>
          <p:cNvPr id="37" name="TextBox 36">
            <a:extLst>
              <a:ext uri="{FF2B5EF4-FFF2-40B4-BE49-F238E27FC236}">
                <a16:creationId xmlns:a16="http://schemas.microsoft.com/office/drawing/2014/main" id="{BF25BD84-996A-4D32-B573-B725A90C42A7}"/>
              </a:ext>
            </a:extLst>
          </p:cNvPr>
          <p:cNvSpPr txBox="1"/>
          <p:nvPr/>
        </p:nvSpPr>
        <p:spPr>
          <a:xfrm rot="19686941">
            <a:off x="9592089" y="4920039"/>
            <a:ext cx="318053" cy="369332"/>
          </a:xfrm>
          <a:prstGeom prst="rect">
            <a:avLst/>
          </a:prstGeom>
          <a:noFill/>
        </p:spPr>
        <p:txBody>
          <a:bodyPr wrap="square" rtlCol="0">
            <a:spAutoFit/>
          </a:bodyPr>
          <a:lstStyle/>
          <a:p>
            <a:r>
              <a:rPr lang="en-US" dirty="0"/>
              <a:t>V</a:t>
            </a:r>
            <a:endParaRPr lang="en-GB" dirty="0"/>
          </a:p>
        </p:txBody>
      </p:sp>
      <p:sp>
        <p:nvSpPr>
          <p:cNvPr id="20" name="TextBox 19">
            <a:extLst>
              <a:ext uri="{FF2B5EF4-FFF2-40B4-BE49-F238E27FC236}">
                <a16:creationId xmlns:a16="http://schemas.microsoft.com/office/drawing/2014/main" id="{55F89A61-C113-42C1-945A-142B22E11DEF}"/>
              </a:ext>
            </a:extLst>
          </p:cNvPr>
          <p:cNvSpPr txBox="1"/>
          <p:nvPr/>
        </p:nvSpPr>
        <p:spPr>
          <a:xfrm>
            <a:off x="3188473" y="4315096"/>
            <a:ext cx="1056092" cy="369332"/>
          </a:xfrm>
          <a:prstGeom prst="rect">
            <a:avLst/>
          </a:prstGeom>
          <a:noFill/>
        </p:spPr>
        <p:txBody>
          <a:bodyPr wrap="square" rtlCol="0">
            <a:spAutoFit/>
          </a:bodyPr>
          <a:lstStyle/>
          <a:p>
            <a:r>
              <a:rPr lang="en-US" dirty="0" err="1"/>
              <a:t>Tail,Head</a:t>
            </a:r>
            <a:endParaRPr lang="en-GB" dirty="0"/>
          </a:p>
        </p:txBody>
      </p:sp>
      <p:sp>
        <p:nvSpPr>
          <p:cNvPr id="40" name="Arrow: Circular 39">
            <a:extLst>
              <a:ext uri="{FF2B5EF4-FFF2-40B4-BE49-F238E27FC236}">
                <a16:creationId xmlns:a16="http://schemas.microsoft.com/office/drawing/2014/main" id="{748D11C2-FD4B-4AE3-AFB4-9EAF3AB644B3}"/>
              </a:ext>
            </a:extLst>
          </p:cNvPr>
          <p:cNvSpPr/>
          <p:nvPr/>
        </p:nvSpPr>
        <p:spPr>
          <a:xfrm>
            <a:off x="3530379" y="3830341"/>
            <a:ext cx="310101" cy="34190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2" name="Group 41">
            <a:extLst>
              <a:ext uri="{FF2B5EF4-FFF2-40B4-BE49-F238E27FC236}">
                <a16:creationId xmlns:a16="http://schemas.microsoft.com/office/drawing/2014/main" id="{88608973-1E0C-423A-9D11-16F0F8C14A08}"/>
              </a:ext>
            </a:extLst>
          </p:cNvPr>
          <p:cNvGrpSpPr/>
          <p:nvPr/>
        </p:nvGrpSpPr>
        <p:grpSpPr>
          <a:xfrm>
            <a:off x="8197121" y="4669837"/>
            <a:ext cx="1122326" cy="782288"/>
            <a:chOff x="8197121" y="4669837"/>
            <a:chExt cx="1122326" cy="782288"/>
          </a:xfrm>
        </p:grpSpPr>
        <p:sp>
          <p:nvSpPr>
            <p:cNvPr id="43" name="TextBox 42">
              <a:extLst>
                <a:ext uri="{FF2B5EF4-FFF2-40B4-BE49-F238E27FC236}">
                  <a16:creationId xmlns:a16="http://schemas.microsoft.com/office/drawing/2014/main" id="{FE94743B-D7FC-4EB8-B353-32F86FCC6E51}"/>
                </a:ext>
              </a:extLst>
            </p:cNvPr>
            <p:cNvSpPr txBox="1"/>
            <p:nvPr/>
          </p:nvSpPr>
          <p:spPr>
            <a:xfrm>
              <a:off x="8933808" y="5082793"/>
              <a:ext cx="385639" cy="369332"/>
            </a:xfrm>
            <a:prstGeom prst="rect">
              <a:avLst/>
            </a:prstGeom>
            <a:noFill/>
          </p:spPr>
          <p:txBody>
            <a:bodyPr wrap="square" rtlCol="0">
              <a:spAutoFit/>
            </a:bodyPr>
            <a:lstStyle/>
            <a:p>
              <a:r>
                <a:rPr lang="en-US" dirty="0"/>
                <a:t>x</a:t>
              </a:r>
              <a:endParaRPr lang="en-GB" dirty="0"/>
            </a:p>
          </p:txBody>
        </p:sp>
        <p:sp>
          <p:nvSpPr>
            <p:cNvPr id="46" name="TextBox 45">
              <a:extLst>
                <a:ext uri="{FF2B5EF4-FFF2-40B4-BE49-F238E27FC236}">
                  <a16:creationId xmlns:a16="http://schemas.microsoft.com/office/drawing/2014/main" id="{E5B8CE1A-170F-4A15-AFCE-AA8CFAA88665}"/>
                </a:ext>
              </a:extLst>
            </p:cNvPr>
            <p:cNvSpPr txBox="1"/>
            <p:nvPr/>
          </p:nvSpPr>
          <p:spPr>
            <a:xfrm>
              <a:off x="8197121" y="4669837"/>
              <a:ext cx="385639" cy="369332"/>
            </a:xfrm>
            <a:prstGeom prst="rect">
              <a:avLst/>
            </a:prstGeom>
            <a:noFill/>
          </p:spPr>
          <p:txBody>
            <a:bodyPr wrap="square" rtlCol="0">
              <a:spAutoFit/>
            </a:bodyPr>
            <a:lstStyle/>
            <a:p>
              <a:r>
                <a:rPr lang="en-US" dirty="0"/>
                <a:t>y</a:t>
              </a:r>
              <a:endParaRPr lang="en-GB" dirty="0"/>
            </a:p>
          </p:txBody>
        </p:sp>
      </p:grpSp>
      <p:sp>
        <p:nvSpPr>
          <p:cNvPr id="41" name="TextBox 40">
            <a:extLst>
              <a:ext uri="{FF2B5EF4-FFF2-40B4-BE49-F238E27FC236}">
                <a16:creationId xmlns:a16="http://schemas.microsoft.com/office/drawing/2014/main" id="{CCF6E570-2448-427A-B8C4-3DD7486568A9}"/>
              </a:ext>
            </a:extLst>
          </p:cNvPr>
          <p:cNvSpPr txBox="1"/>
          <p:nvPr/>
        </p:nvSpPr>
        <p:spPr>
          <a:xfrm>
            <a:off x="7065882" y="1307248"/>
            <a:ext cx="1661032" cy="646331"/>
          </a:xfrm>
          <a:prstGeom prst="rect">
            <a:avLst/>
          </a:prstGeom>
          <a:noFill/>
        </p:spPr>
        <p:txBody>
          <a:bodyPr wrap="none" rtlCol="0">
            <a:spAutoFit/>
          </a:bodyPr>
          <a:lstStyle/>
          <a:p>
            <a:r>
              <a:rPr lang="en-US" dirty="0"/>
              <a:t>Multiplicity of 2</a:t>
            </a:r>
          </a:p>
          <a:p>
            <a:pPr algn="ctr"/>
            <a:r>
              <a:rPr lang="en-US" dirty="0"/>
              <a:t>{</a:t>
            </a:r>
            <a:r>
              <a:rPr lang="en-US" dirty="0" err="1"/>
              <a:t>a,c</a:t>
            </a:r>
            <a:r>
              <a:rPr lang="en-US" dirty="0"/>
              <a:t>}</a:t>
            </a:r>
            <a:endParaRPr lang="en-GB" dirty="0"/>
          </a:p>
        </p:txBody>
      </p:sp>
      <p:grpSp>
        <p:nvGrpSpPr>
          <p:cNvPr id="47" name="Group 46">
            <a:extLst>
              <a:ext uri="{FF2B5EF4-FFF2-40B4-BE49-F238E27FC236}">
                <a16:creationId xmlns:a16="http://schemas.microsoft.com/office/drawing/2014/main" id="{61564F21-7284-4368-9970-252E6D021351}"/>
              </a:ext>
            </a:extLst>
          </p:cNvPr>
          <p:cNvGrpSpPr/>
          <p:nvPr/>
        </p:nvGrpSpPr>
        <p:grpSpPr>
          <a:xfrm>
            <a:off x="8208441" y="1901465"/>
            <a:ext cx="1122326" cy="782288"/>
            <a:chOff x="8197121" y="4669837"/>
            <a:chExt cx="1122326" cy="782288"/>
          </a:xfrm>
        </p:grpSpPr>
        <p:sp>
          <p:nvSpPr>
            <p:cNvPr id="48" name="TextBox 47">
              <a:extLst>
                <a:ext uri="{FF2B5EF4-FFF2-40B4-BE49-F238E27FC236}">
                  <a16:creationId xmlns:a16="http://schemas.microsoft.com/office/drawing/2014/main" id="{276AF50B-08FA-4BD0-8576-2ACA3CA33108}"/>
                </a:ext>
              </a:extLst>
            </p:cNvPr>
            <p:cNvSpPr txBox="1"/>
            <p:nvPr/>
          </p:nvSpPr>
          <p:spPr>
            <a:xfrm>
              <a:off x="8933808" y="5082793"/>
              <a:ext cx="385639" cy="369332"/>
            </a:xfrm>
            <a:prstGeom prst="rect">
              <a:avLst/>
            </a:prstGeom>
            <a:noFill/>
          </p:spPr>
          <p:txBody>
            <a:bodyPr wrap="square" rtlCol="0">
              <a:spAutoFit/>
            </a:bodyPr>
            <a:lstStyle/>
            <a:p>
              <a:r>
                <a:rPr lang="en-US" dirty="0"/>
                <a:t>x</a:t>
              </a:r>
              <a:endParaRPr lang="en-GB" dirty="0"/>
            </a:p>
          </p:txBody>
        </p:sp>
        <p:sp>
          <p:nvSpPr>
            <p:cNvPr id="49" name="TextBox 48">
              <a:extLst>
                <a:ext uri="{FF2B5EF4-FFF2-40B4-BE49-F238E27FC236}">
                  <a16:creationId xmlns:a16="http://schemas.microsoft.com/office/drawing/2014/main" id="{F610BCDF-1AC9-4AD4-90F9-A33FFF3445FD}"/>
                </a:ext>
              </a:extLst>
            </p:cNvPr>
            <p:cNvSpPr txBox="1"/>
            <p:nvPr/>
          </p:nvSpPr>
          <p:spPr>
            <a:xfrm>
              <a:off x="8197121" y="4669837"/>
              <a:ext cx="385639" cy="369332"/>
            </a:xfrm>
            <a:prstGeom prst="rect">
              <a:avLst/>
            </a:prstGeom>
            <a:noFill/>
          </p:spPr>
          <p:txBody>
            <a:bodyPr wrap="square" rtlCol="0">
              <a:spAutoFit/>
            </a:bodyPr>
            <a:lstStyle/>
            <a:p>
              <a:r>
                <a:rPr lang="en-US" dirty="0"/>
                <a:t>y</a:t>
              </a:r>
              <a:endParaRPr lang="en-GB" dirty="0"/>
            </a:p>
          </p:txBody>
        </p:sp>
      </p:grpSp>
      <p:sp>
        <p:nvSpPr>
          <p:cNvPr id="50" name="TextBox 49">
            <a:extLst>
              <a:ext uri="{FF2B5EF4-FFF2-40B4-BE49-F238E27FC236}">
                <a16:creationId xmlns:a16="http://schemas.microsoft.com/office/drawing/2014/main" id="{0B7BAF86-C5B1-4610-8400-01A5650589F2}"/>
              </a:ext>
            </a:extLst>
          </p:cNvPr>
          <p:cNvSpPr txBox="1"/>
          <p:nvPr/>
        </p:nvSpPr>
        <p:spPr>
          <a:xfrm>
            <a:off x="10136754" y="1445747"/>
            <a:ext cx="1207382" cy="369332"/>
          </a:xfrm>
          <a:prstGeom prst="rect">
            <a:avLst/>
          </a:prstGeom>
          <a:noFill/>
        </p:spPr>
        <p:txBody>
          <a:bodyPr wrap="none" rtlCol="0">
            <a:spAutoFit/>
          </a:bodyPr>
          <a:lstStyle/>
          <a:p>
            <a:r>
              <a:rPr lang="en-US" dirty="0"/>
              <a:t>e = ab = </a:t>
            </a:r>
            <a:r>
              <a:rPr lang="en-US" dirty="0" err="1"/>
              <a:t>ba</a:t>
            </a:r>
            <a:endParaRPr lang="en-GB" dirty="0"/>
          </a:p>
        </p:txBody>
      </p:sp>
      <p:grpSp>
        <p:nvGrpSpPr>
          <p:cNvPr id="53" name="Group 52">
            <a:extLst>
              <a:ext uri="{FF2B5EF4-FFF2-40B4-BE49-F238E27FC236}">
                <a16:creationId xmlns:a16="http://schemas.microsoft.com/office/drawing/2014/main" id="{7CEB0893-D8A4-4C44-9535-1C427C1B71A0}"/>
              </a:ext>
            </a:extLst>
          </p:cNvPr>
          <p:cNvGrpSpPr/>
          <p:nvPr/>
        </p:nvGrpSpPr>
        <p:grpSpPr>
          <a:xfrm>
            <a:off x="10195379" y="4130430"/>
            <a:ext cx="1497014" cy="369332"/>
            <a:chOff x="10195379" y="4130430"/>
            <a:chExt cx="1497014" cy="369332"/>
          </a:xfrm>
        </p:grpSpPr>
        <p:sp>
          <p:nvSpPr>
            <p:cNvPr id="51" name="TextBox 50">
              <a:extLst>
                <a:ext uri="{FF2B5EF4-FFF2-40B4-BE49-F238E27FC236}">
                  <a16:creationId xmlns:a16="http://schemas.microsoft.com/office/drawing/2014/main" id="{49509AC2-28D4-4D7D-B32C-D57988254D4A}"/>
                </a:ext>
              </a:extLst>
            </p:cNvPr>
            <p:cNvSpPr txBox="1"/>
            <p:nvPr/>
          </p:nvSpPr>
          <p:spPr>
            <a:xfrm>
              <a:off x="10195379" y="4130430"/>
              <a:ext cx="1497014" cy="369332"/>
            </a:xfrm>
            <a:prstGeom prst="rect">
              <a:avLst/>
            </a:prstGeom>
            <a:noFill/>
          </p:spPr>
          <p:txBody>
            <a:bodyPr wrap="square" rtlCol="0">
              <a:spAutoFit/>
            </a:bodyPr>
            <a:lstStyle/>
            <a:p>
              <a:r>
                <a:rPr lang="en-US" dirty="0"/>
                <a:t>e’ = ab  =  </a:t>
              </a:r>
              <a:r>
                <a:rPr lang="en-US" dirty="0" err="1"/>
                <a:t>ba</a:t>
              </a:r>
              <a:r>
                <a:rPr lang="en-US" dirty="0"/>
                <a:t> </a:t>
              </a:r>
              <a:endParaRPr lang="en-GB" dirty="0"/>
            </a:p>
          </p:txBody>
        </p:sp>
        <p:sp>
          <p:nvSpPr>
            <p:cNvPr id="52" name="TextBox 51">
              <a:extLst>
                <a:ext uri="{FF2B5EF4-FFF2-40B4-BE49-F238E27FC236}">
                  <a16:creationId xmlns:a16="http://schemas.microsoft.com/office/drawing/2014/main" id="{0D92EEC5-66F4-4165-A45B-A2298C233368}"/>
                </a:ext>
              </a:extLst>
            </p:cNvPr>
            <p:cNvSpPr txBox="1"/>
            <p:nvPr/>
          </p:nvSpPr>
          <p:spPr>
            <a:xfrm>
              <a:off x="10937538" y="4130430"/>
              <a:ext cx="385639" cy="369332"/>
            </a:xfrm>
            <a:prstGeom prst="rect">
              <a:avLst/>
            </a:prstGeom>
            <a:noFill/>
          </p:spPr>
          <p:txBody>
            <a:bodyPr wrap="square" rtlCol="0">
              <a:spAutoFit/>
            </a:bodyPr>
            <a:lstStyle/>
            <a:p>
              <a:r>
                <a:rPr lang="en-US" dirty="0"/>
                <a:t>/</a:t>
              </a:r>
              <a:endParaRPr lang="en-GB" dirty="0"/>
            </a:p>
          </p:txBody>
        </p:sp>
      </p:grpSp>
    </p:spTree>
    <p:extLst>
      <p:ext uri="{BB962C8B-B14F-4D97-AF65-F5344CB8AC3E}">
        <p14:creationId xmlns:p14="http://schemas.microsoft.com/office/powerpoint/2010/main" val="4046154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rc 54">
            <a:extLst>
              <a:ext uri="{FF2B5EF4-FFF2-40B4-BE49-F238E27FC236}">
                <a16:creationId xmlns:a16="http://schemas.microsoft.com/office/drawing/2014/main" id="{E0EF6217-91BF-460F-8D71-1CAF798BA2E2}"/>
              </a:ext>
            </a:extLst>
          </p:cNvPr>
          <p:cNvSpPr/>
          <p:nvPr/>
        </p:nvSpPr>
        <p:spPr>
          <a:xfrm rot="20744028">
            <a:off x="8958681" y="2590601"/>
            <a:ext cx="2675492" cy="2504271"/>
          </a:xfrm>
          <a:prstGeom prst="arc">
            <a:avLst>
              <a:gd name="adj1" fmla="val 16200000"/>
              <a:gd name="adj2" fmla="val 2136871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3" name="Oval 42">
            <a:extLst>
              <a:ext uri="{FF2B5EF4-FFF2-40B4-BE49-F238E27FC236}">
                <a16:creationId xmlns:a16="http://schemas.microsoft.com/office/drawing/2014/main" id="{EF29D2D1-A7BF-4ABB-8BE6-E39E79E5EA9C}"/>
              </a:ext>
            </a:extLst>
          </p:cNvPr>
          <p:cNvSpPr/>
          <p:nvPr/>
        </p:nvSpPr>
        <p:spPr>
          <a:xfrm>
            <a:off x="7522372" y="2592358"/>
            <a:ext cx="889922" cy="110342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Walk</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lnSpcReduction="10000"/>
          </a:bodyPr>
          <a:lstStyle/>
          <a:p>
            <a:pPr marL="0" indent="0">
              <a:buNone/>
            </a:pPr>
            <a:r>
              <a:rPr lang="en-US" dirty="0"/>
              <a:t>An “x-y walk” in g is a sequence of vertex and edges</a:t>
            </a:r>
          </a:p>
          <a:p>
            <a:endParaRPr lang="en-US" dirty="0"/>
          </a:p>
          <a:p>
            <a:pPr lvl="2"/>
            <a:r>
              <a:rPr lang="en-GB" dirty="0"/>
              <a:t>W = x e  v  e  v  e … v  e  y</a:t>
            </a:r>
          </a:p>
          <a:p>
            <a:pPr lvl="2"/>
            <a:endParaRPr lang="en-GB" dirty="0"/>
          </a:p>
          <a:p>
            <a:pPr lvl="2"/>
            <a:endParaRPr lang="en-GB" dirty="0"/>
          </a:p>
          <a:p>
            <a:pPr lvl="2"/>
            <a:r>
              <a:rPr lang="en-GB" dirty="0"/>
              <a:t>“a     d walk” in diagram = a e b e d</a:t>
            </a:r>
          </a:p>
          <a:p>
            <a:pPr lvl="2"/>
            <a:r>
              <a:rPr lang="en-GB" dirty="0"/>
              <a:t>Or could = a e b e d </a:t>
            </a:r>
          </a:p>
          <a:p>
            <a:pPr lvl="2"/>
            <a:r>
              <a:rPr lang="en-GB" dirty="0"/>
              <a:t>Walks don’t have to be direct, providing vertex, edge, vertex </a:t>
            </a:r>
          </a:p>
          <a:p>
            <a:pPr lvl="2"/>
            <a:r>
              <a:rPr lang="en-GB" dirty="0"/>
              <a:t>As edges are assumed walks could be shown as </a:t>
            </a:r>
            <a:r>
              <a:rPr lang="en-GB" dirty="0" err="1"/>
              <a:t>abcefecbd</a:t>
            </a:r>
            <a:endParaRPr lang="en-GB" dirty="0"/>
          </a:p>
          <a:p>
            <a:pPr marL="914400" lvl="2" indent="0">
              <a:buNone/>
            </a:pPr>
            <a:endParaRPr lang="en-GB" dirty="0"/>
          </a:p>
          <a:p>
            <a:pPr marL="0" indent="0">
              <a:buNone/>
            </a:pPr>
            <a:r>
              <a:rPr lang="en-US" sz="2000" dirty="0"/>
              <a:t>A “closed walk” is when you start and end at the same vertex </a:t>
            </a:r>
          </a:p>
          <a:p>
            <a:pPr marL="0" indent="0">
              <a:buNone/>
            </a:pPr>
            <a:r>
              <a:rPr lang="en-US" sz="2000" dirty="0"/>
              <a:t>i.e. e     </a:t>
            </a:r>
            <a:r>
              <a:rPr lang="en-US" sz="2000" dirty="0" err="1"/>
              <a:t>e</a:t>
            </a:r>
            <a:r>
              <a:rPr lang="en-US" sz="2000" dirty="0"/>
              <a:t> could be </a:t>
            </a:r>
            <a:r>
              <a:rPr lang="en-US" sz="2000" dirty="0" err="1"/>
              <a:t>ecdfe</a:t>
            </a:r>
            <a:r>
              <a:rPr lang="en-US" sz="2000" dirty="0"/>
              <a:t>, </a:t>
            </a:r>
            <a:r>
              <a:rPr lang="en-US" sz="2000" dirty="0" err="1"/>
              <a:t>ece</a:t>
            </a:r>
            <a:r>
              <a:rPr lang="en-US" sz="2000" dirty="0"/>
              <a:t> or just e, know as “trivial walk”</a:t>
            </a:r>
          </a:p>
        </p:txBody>
      </p:sp>
      <p:sp>
        <p:nvSpPr>
          <p:cNvPr id="4" name="TextBox 3">
            <a:extLst>
              <a:ext uri="{FF2B5EF4-FFF2-40B4-BE49-F238E27FC236}">
                <a16:creationId xmlns:a16="http://schemas.microsoft.com/office/drawing/2014/main" id="{002A298A-7D37-43E0-A846-1A2D0C6C6998}"/>
              </a:ext>
            </a:extLst>
          </p:cNvPr>
          <p:cNvSpPr txBox="1"/>
          <p:nvPr/>
        </p:nvSpPr>
        <p:spPr>
          <a:xfrm>
            <a:off x="2745200" y="2824364"/>
            <a:ext cx="2448427" cy="215444"/>
          </a:xfrm>
          <a:prstGeom prst="rect">
            <a:avLst/>
          </a:prstGeom>
          <a:noFill/>
        </p:spPr>
        <p:txBody>
          <a:bodyPr wrap="square" rtlCol="0">
            <a:spAutoFit/>
          </a:bodyPr>
          <a:lstStyle/>
          <a:p>
            <a:r>
              <a:rPr lang="en-US" sz="800" dirty="0"/>
              <a:t>1        1         2       2         3               n-1      n</a:t>
            </a:r>
            <a:endParaRPr lang="en-GB" sz="800" dirty="0"/>
          </a:p>
        </p:txBody>
      </p:sp>
      <p:grpSp>
        <p:nvGrpSpPr>
          <p:cNvPr id="69" name="Group 68">
            <a:extLst>
              <a:ext uri="{FF2B5EF4-FFF2-40B4-BE49-F238E27FC236}">
                <a16:creationId xmlns:a16="http://schemas.microsoft.com/office/drawing/2014/main" id="{91CE8A6A-41E7-4CAB-A384-72E46711502D}"/>
              </a:ext>
            </a:extLst>
          </p:cNvPr>
          <p:cNvGrpSpPr/>
          <p:nvPr/>
        </p:nvGrpSpPr>
        <p:grpSpPr>
          <a:xfrm>
            <a:off x="2550422" y="2978241"/>
            <a:ext cx="488169" cy="176480"/>
            <a:chOff x="2550422" y="3090710"/>
            <a:chExt cx="488169" cy="176480"/>
          </a:xfrm>
        </p:grpSpPr>
        <p:sp>
          <p:nvSpPr>
            <p:cNvPr id="9" name="Arrow: Bent-Up 8">
              <a:extLst>
                <a:ext uri="{FF2B5EF4-FFF2-40B4-BE49-F238E27FC236}">
                  <a16:creationId xmlns:a16="http://schemas.microsoft.com/office/drawing/2014/main" id="{A17BFE43-15E6-4DCD-8C52-9A0550A77601}"/>
                </a:ext>
              </a:extLst>
            </p:cNvPr>
            <p:cNvSpPr/>
            <p:nvPr/>
          </p:nvSpPr>
          <p:spPr>
            <a:xfrm>
              <a:off x="2754980" y="3090710"/>
              <a:ext cx="283611" cy="1764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Bent-Up 9">
              <a:extLst>
                <a:ext uri="{FF2B5EF4-FFF2-40B4-BE49-F238E27FC236}">
                  <a16:creationId xmlns:a16="http://schemas.microsoft.com/office/drawing/2014/main" id="{2FD56FDB-7E1D-47FF-A107-96A245E1CCC0}"/>
                </a:ext>
              </a:extLst>
            </p:cNvPr>
            <p:cNvSpPr/>
            <p:nvPr/>
          </p:nvSpPr>
          <p:spPr>
            <a:xfrm flipH="1">
              <a:off x="2550422" y="3090710"/>
              <a:ext cx="283611" cy="1764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4E5E49B4-1FD7-4FE6-B204-5A3ADCF0C3E3}"/>
              </a:ext>
            </a:extLst>
          </p:cNvPr>
          <p:cNvSpPr txBox="1"/>
          <p:nvPr/>
        </p:nvSpPr>
        <p:spPr>
          <a:xfrm>
            <a:off x="2424224" y="2305123"/>
            <a:ext cx="1864613" cy="369332"/>
          </a:xfrm>
          <a:prstGeom prst="rect">
            <a:avLst/>
          </a:prstGeom>
          <a:noFill/>
        </p:spPr>
        <p:txBody>
          <a:bodyPr wrap="none" rtlCol="0">
            <a:spAutoFit/>
          </a:bodyPr>
          <a:lstStyle/>
          <a:p>
            <a:r>
              <a:rPr lang="en-US" dirty="0">
                <a:solidFill>
                  <a:srgbClr val="0070C0"/>
                </a:solidFill>
              </a:rPr>
              <a:t>e  = xv</a:t>
            </a:r>
            <a:r>
              <a:rPr lang="en-US" dirty="0"/>
              <a:t>	</a:t>
            </a:r>
            <a:r>
              <a:rPr lang="en-US" dirty="0">
                <a:solidFill>
                  <a:schemeClr val="accent2"/>
                </a:solidFill>
              </a:rPr>
              <a:t>e  =  v  v</a:t>
            </a:r>
            <a:endParaRPr lang="en-GB" dirty="0">
              <a:solidFill>
                <a:schemeClr val="accent2"/>
              </a:solidFill>
            </a:endParaRPr>
          </a:p>
        </p:txBody>
      </p:sp>
      <p:sp>
        <p:nvSpPr>
          <p:cNvPr id="12" name="TextBox 11">
            <a:extLst>
              <a:ext uri="{FF2B5EF4-FFF2-40B4-BE49-F238E27FC236}">
                <a16:creationId xmlns:a16="http://schemas.microsoft.com/office/drawing/2014/main" id="{CE3775E2-0C37-40DB-A24F-C2E5742458C0}"/>
              </a:ext>
            </a:extLst>
          </p:cNvPr>
          <p:cNvSpPr txBox="1"/>
          <p:nvPr/>
        </p:nvSpPr>
        <p:spPr>
          <a:xfrm>
            <a:off x="2550422" y="2484923"/>
            <a:ext cx="2448427" cy="215444"/>
          </a:xfrm>
          <a:prstGeom prst="rect">
            <a:avLst/>
          </a:prstGeom>
          <a:noFill/>
        </p:spPr>
        <p:txBody>
          <a:bodyPr wrap="square" rtlCol="0">
            <a:spAutoFit/>
          </a:bodyPr>
          <a:lstStyle/>
          <a:p>
            <a:r>
              <a:rPr lang="en-US" sz="800" dirty="0"/>
              <a:t>1                 1                   2                1        2 </a:t>
            </a:r>
            <a:endParaRPr lang="en-GB" sz="800" dirty="0"/>
          </a:p>
        </p:txBody>
      </p:sp>
      <p:grpSp>
        <p:nvGrpSpPr>
          <p:cNvPr id="70" name="Group 69">
            <a:extLst>
              <a:ext uri="{FF2B5EF4-FFF2-40B4-BE49-F238E27FC236}">
                <a16:creationId xmlns:a16="http://schemas.microsoft.com/office/drawing/2014/main" id="{1E9B5527-405E-4D16-BD43-0E1B83DFACD5}"/>
              </a:ext>
            </a:extLst>
          </p:cNvPr>
          <p:cNvGrpSpPr/>
          <p:nvPr/>
        </p:nvGrpSpPr>
        <p:grpSpPr>
          <a:xfrm>
            <a:off x="3004842" y="2970659"/>
            <a:ext cx="518582" cy="183191"/>
            <a:chOff x="3011882" y="3088361"/>
            <a:chExt cx="518582" cy="183191"/>
          </a:xfrm>
        </p:grpSpPr>
        <p:sp>
          <p:nvSpPr>
            <p:cNvPr id="13" name="Arrow: Bent-Up 12">
              <a:extLst>
                <a:ext uri="{FF2B5EF4-FFF2-40B4-BE49-F238E27FC236}">
                  <a16:creationId xmlns:a16="http://schemas.microsoft.com/office/drawing/2014/main" id="{089B0217-2634-4A4B-A307-6D443D047F28}"/>
                </a:ext>
              </a:extLst>
            </p:cNvPr>
            <p:cNvSpPr/>
            <p:nvPr/>
          </p:nvSpPr>
          <p:spPr>
            <a:xfrm>
              <a:off x="3048371" y="3090709"/>
              <a:ext cx="482093" cy="180843"/>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Arrow: Bent-Up 13">
              <a:extLst>
                <a:ext uri="{FF2B5EF4-FFF2-40B4-BE49-F238E27FC236}">
                  <a16:creationId xmlns:a16="http://schemas.microsoft.com/office/drawing/2014/main" id="{8EE4FBCF-9431-4A5C-B425-F7615E5A14BE}"/>
                </a:ext>
              </a:extLst>
            </p:cNvPr>
            <p:cNvSpPr/>
            <p:nvPr/>
          </p:nvSpPr>
          <p:spPr>
            <a:xfrm flipH="1">
              <a:off x="3011882" y="3088361"/>
              <a:ext cx="482093" cy="180843"/>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15" name="Arrow: Right 14">
            <a:extLst>
              <a:ext uri="{FF2B5EF4-FFF2-40B4-BE49-F238E27FC236}">
                <a16:creationId xmlns:a16="http://schemas.microsoft.com/office/drawing/2014/main" id="{520047B4-8024-4EF2-B693-BC543B82E6B3}"/>
              </a:ext>
            </a:extLst>
          </p:cNvPr>
          <p:cNvSpPr/>
          <p:nvPr/>
        </p:nvSpPr>
        <p:spPr>
          <a:xfrm>
            <a:off x="2328524" y="3737793"/>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9FCB0D-7824-40A0-A1E4-E41FE000CFFD}"/>
              </a:ext>
            </a:extLst>
          </p:cNvPr>
          <p:cNvSpPr/>
          <p:nvPr/>
        </p:nvSpPr>
        <p:spPr>
          <a:xfrm>
            <a:off x="9789682" y="254239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11255271" y="327285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9" name="Oval 18">
            <a:extLst>
              <a:ext uri="{FF2B5EF4-FFF2-40B4-BE49-F238E27FC236}">
                <a16:creationId xmlns:a16="http://schemas.microsoft.com/office/drawing/2014/main" id="{21788EE5-CBEF-4005-A431-8754FDF0FFA6}"/>
              </a:ext>
            </a:extLst>
          </p:cNvPr>
          <p:cNvSpPr/>
          <p:nvPr/>
        </p:nvSpPr>
        <p:spPr>
          <a:xfrm>
            <a:off x="9580811" y="416869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cxnSp>
        <p:nvCxnSpPr>
          <p:cNvPr id="20" name="Straight Connector 19">
            <a:extLst>
              <a:ext uri="{FF2B5EF4-FFF2-40B4-BE49-F238E27FC236}">
                <a16:creationId xmlns:a16="http://schemas.microsoft.com/office/drawing/2014/main" id="{891870C0-BA33-4D4E-988F-125311D9C088}"/>
              </a:ext>
            </a:extLst>
          </p:cNvPr>
          <p:cNvCxnSpPr>
            <a:cxnSpLocks/>
            <a:stCxn id="17" idx="6"/>
            <a:endCxn id="18" idx="1"/>
          </p:cNvCxnSpPr>
          <p:nvPr/>
        </p:nvCxnSpPr>
        <p:spPr>
          <a:xfrm>
            <a:off x="10246873" y="2768116"/>
            <a:ext cx="1075352" cy="57085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61F2D1B-821E-4FD0-96A2-F5C1D7B06371}"/>
              </a:ext>
            </a:extLst>
          </p:cNvPr>
          <p:cNvCxnSpPr>
            <a:cxnSpLocks/>
            <a:stCxn id="17" idx="3"/>
            <a:endCxn id="19" idx="0"/>
          </p:cNvCxnSpPr>
          <p:nvPr/>
        </p:nvCxnSpPr>
        <p:spPr>
          <a:xfrm flipH="1">
            <a:off x="9809407" y="2927723"/>
            <a:ext cx="47229" cy="1240969"/>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08C99F6-D2BF-4D0D-B982-52B658E558E8}"/>
              </a:ext>
            </a:extLst>
          </p:cNvPr>
          <p:cNvCxnSpPr>
            <a:cxnSpLocks/>
            <a:stCxn id="19" idx="6"/>
            <a:endCxn id="18" idx="3"/>
          </p:cNvCxnSpPr>
          <p:nvPr/>
        </p:nvCxnSpPr>
        <p:spPr>
          <a:xfrm flipV="1">
            <a:off x="10038002" y="3658183"/>
            <a:ext cx="1284223" cy="736228"/>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1B63FF61-E01B-461B-9B4D-9053DE56FE0C}"/>
              </a:ext>
            </a:extLst>
          </p:cNvPr>
          <p:cNvSpPr/>
          <p:nvPr/>
        </p:nvSpPr>
        <p:spPr>
          <a:xfrm>
            <a:off x="8162451" y="293144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7933855" y="504397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10038002" y="591016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cxnSp>
        <p:nvCxnSpPr>
          <p:cNvPr id="45" name="Straight Connector 44">
            <a:extLst>
              <a:ext uri="{FF2B5EF4-FFF2-40B4-BE49-F238E27FC236}">
                <a16:creationId xmlns:a16="http://schemas.microsoft.com/office/drawing/2014/main" id="{A2700580-0CFD-44C1-BD96-AF8673D140AA}"/>
              </a:ext>
            </a:extLst>
          </p:cNvPr>
          <p:cNvCxnSpPr>
            <a:stCxn id="23" idx="6"/>
            <a:endCxn id="17" idx="2"/>
          </p:cNvCxnSpPr>
          <p:nvPr/>
        </p:nvCxnSpPr>
        <p:spPr>
          <a:xfrm flipV="1">
            <a:off x="8619642" y="2768116"/>
            <a:ext cx="1170040" cy="389052"/>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328FC64-A0AB-4B10-94CC-D830A3E44A9D}"/>
              </a:ext>
            </a:extLst>
          </p:cNvPr>
          <p:cNvCxnSpPr>
            <a:cxnSpLocks/>
            <a:stCxn id="19" idx="3"/>
            <a:endCxn id="24" idx="7"/>
          </p:cNvCxnSpPr>
          <p:nvPr/>
        </p:nvCxnSpPr>
        <p:spPr>
          <a:xfrm flipH="1">
            <a:off x="8324092" y="4554018"/>
            <a:ext cx="1323673" cy="55606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697622B-7FF5-4CD7-9389-2BB18389F89C}"/>
              </a:ext>
            </a:extLst>
          </p:cNvPr>
          <p:cNvCxnSpPr>
            <a:stCxn id="24" idx="5"/>
            <a:endCxn id="35" idx="2"/>
          </p:cNvCxnSpPr>
          <p:nvPr/>
        </p:nvCxnSpPr>
        <p:spPr>
          <a:xfrm>
            <a:off x="8324092" y="5429299"/>
            <a:ext cx="1713910" cy="706588"/>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CF9B80-D87B-4F8B-91A7-25EFD6BF2801}"/>
              </a:ext>
            </a:extLst>
          </p:cNvPr>
          <p:cNvCxnSpPr>
            <a:stCxn id="35" idx="7"/>
            <a:endCxn id="18" idx="4"/>
          </p:cNvCxnSpPr>
          <p:nvPr/>
        </p:nvCxnSpPr>
        <p:spPr>
          <a:xfrm flipV="1">
            <a:off x="10428239" y="3724294"/>
            <a:ext cx="1055628" cy="2251985"/>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A006596-9B51-49E7-8615-D88CB3F0768A}"/>
              </a:ext>
            </a:extLst>
          </p:cNvPr>
          <p:cNvGrpSpPr/>
          <p:nvPr/>
        </p:nvGrpSpPr>
        <p:grpSpPr>
          <a:xfrm>
            <a:off x="8871526" y="2618559"/>
            <a:ext cx="385639" cy="369332"/>
            <a:chOff x="8163753" y="2572392"/>
            <a:chExt cx="385639" cy="369332"/>
          </a:xfrm>
        </p:grpSpPr>
        <p:sp>
          <p:nvSpPr>
            <p:cNvPr id="56" name="TextBox 55">
              <a:extLst>
                <a:ext uri="{FF2B5EF4-FFF2-40B4-BE49-F238E27FC236}">
                  <a16:creationId xmlns:a16="http://schemas.microsoft.com/office/drawing/2014/main" id="{F2CB35A7-BDDF-47F9-84D1-2A42D04A21AA}"/>
                </a:ext>
              </a:extLst>
            </p:cNvPr>
            <p:cNvSpPr txBox="1"/>
            <p:nvPr/>
          </p:nvSpPr>
          <p:spPr>
            <a:xfrm>
              <a:off x="8163753" y="2572392"/>
              <a:ext cx="385639" cy="369332"/>
            </a:xfrm>
            <a:prstGeom prst="rect">
              <a:avLst/>
            </a:prstGeom>
            <a:noFill/>
          </p:spPr>
          <p:txBody>
            <a:bodyPr wrap="square" rtlCol="0">
              <a:spAutoFit/>
            </a:bodyPr>
            <a:lstStyle/>
            <a:p>
              <a:r>
                <a:rPr lang="en-US" dirty="0"/>
                <a:t>e</a:t>
              </a:r>
              <a:endParaRPr lang="en-GB" dirty="0"/>
            </a:p>
          </p:txBody>
        </p:sp>
        <p:sp>
          <p:nvSpPr>
            <p:cNvPr id="57" name="TextBox 56">
              <a:extLst>
                <a:ext uri="{FF2B5EF4-FFF2-40B4-BE49-F238E27FC236}">
                  <a16:creationId xmlns:a16="http://schemas.microsoft.com/office/drawing/2014/main" id="{A09944F7-234C-4E06-A588-A5125DD3F946}"/>
                </a:ext>
              </a:extLst>
            </p:cNvPr>
            <p:cNvSpPr txBox="1"/>
            <p:nvPr/>
          </p:nvSpPr>
          <p:spPr>
            <a:xfrm>
              <a:off x="8274540" y="2724817"/>
              <a:ext cx="222729" cy="215444"/>
            </a:xfrm>
            <a:prstGeom prst="rect">
              <a:avLst/>
            </a:prstGeom>
            <a:noFill/>
          </p:spPr>
          <p:txBody>
            <a:bodyPr wrap="square" rtlCol="0">
              <a:spAutoFit/>
            </a:bodyPr>
            <a:lstStyle/>
            <a:p>
              <a:r>
                <a:rPr lang="en-US" sz="800" dirty="0"/>
                <a:t>1  </a:t>
              </a:r>
              <a:endParaRPr lang="en-GB" sz="800" dirty="0"/>
            </a:p>
          </p:txBody>
        </p:sp>
      </p:grpSp>
      <p:grpSp>
        <p:nvGrpSpPr>
          <p:cNvPr id="6" name="Group 5">
            <a:extLst>
              <a:ext uri="{FF2B5EF4-FFF2-40B4-BE49-F238E27FC236}">
                <a16:creationId xmlns:a16="http://schemas.microsoft.com/office/drawing/2014/main" id="{CD14F9BB-616F-4618-B93D-31975F095BBF}"/>
              </a:ext>
            </a:extLst>
          </p:cNvPr>
          <p:cNvGrpSpPr/>
          <p:nvPr/>
        </p:nvGrpSpPr>
        <p:grpSpPr>
          <a:xfrm>
            <a:off x="9488501" y="3336565"/>
            <a:ext cx="385639" cy="400110"/>
            <a:chOff x="8654748" y="3371567"/>
            <a:chExt cx="385639" cy="400110"/>
          </a:xfrm>
        </p:grpSpPr>
        <p:sp>
          <p:nvSpPr>
            <p:cNvPr id="58" name="TextBox 57">
              <a:extLst>
                <a:ext uri="{FF2B5EF4-FFF2-40B4-BE49-F238E27FC236}">
                  <a16:creationId xmlns:a16="http://schemas.microsoft.com/office/drawing/2014/main" id="{264E1182-CE28-45C6-81F0-8F881A1EA262}"/>
                </a:ext>
              </a:extLst>
            </p:cNvPr>
            <p:cNvSpPr txBox="1"/>
            <p:nvPr/>
          </p:nvSpPr>
          <p:spPr>
            <a:xfrm>
              <a:off x="8654748" y="3371567"/>
              <a:ext cx="385639" cy="369332"/>
            </a:xfrm>
            <a:prstGeom prst="rect">
              <a:avLst/>
            </a:prstGeom>
            <a:noFill/>
          </p:spPr>
          <p:txBody>
            <a:bodyPr wrap="square" rtlCol="0">
              <a:spAutoFit/>
            </a:bodyPr>
            <a:lstStyle/>
            <a:p>
              <a:r>
                <a:rPr lang="en-US" dirty="0"/>
                <a:t>e</a:t>
              </a:r>
              <a:endParaRPr lang="en-GB" dirty="0"/>
            </a:p>
          </p:txBody>
        </p:sp>
        <p:sp>
          <p:nvSpPr>
            <p:cNvPr id="59" name="TextBox 58">
              <a:extLst>
                <a:ext uri="{FF2B5EF4-FFF2-40B4-BE49-F238E27FC236}">
                  <a16:creationId xmlns:a16="http://schemas.microsoft.com/office/drawing/2014/main" id="{FEFD9B24-DB2D-4C0B-8A5A-279FFD0B2049}"/>
                </a:ext>
              </a:extLst>
            </p:cNvPr>
            <p:cNvSpPr txBox="1"/>
            <p:nvPr/>
          </p:nvSpPr>
          <p:spPr>
            <a:xfrm>
              <a:off x="8771768" y="3556233"/>
              <a:ext cx="222729" cy="215444"/>
            </a:xfrm>
            <a:prstGeom prst="rect">
              <a:avLst/>
            </a:prstGeom>
            <a:noFill/>
          </p:spPr>
          <p:txBody>
            <a:bodyPr wrap="square" rtlCol="0">
              <a:spAutoFit/>
            </a:bodyPr>
            <a:lstStyle/>
            <a:p>
              <a:r>
                <a:rPr lang="en-US" sz="800" dirty="0"/>
                <a:t>2  </a:t>
              </a:r>
              <a:endParaRPr lang="en-GB" sz="800" dirty="0"/>
            </a:p>
          </p:txBody>
        </p:sp>
      </p:grpSp>
      <p:grpSp>
        <p:nvGrpSpPr>
          <p:cNvPr id="7" name="Group 6">
            <a:extLst>
              <a:ext uri="{FF2B5EF4-FFF2-40B4-BE49-F238E27FC236}">
                <a16:creationId xmlns:a16="http://schemas.microsoft.com/office/drawing/2014/main" id="{7CB21A20-D571-4EEC-937C-24315ADE5951}"/>
              </a:ext>
            </a:extLst>
          </p:cNvPr>
          <p:cNvGrpSpPr/>
          <p:nvPr/>
        </p:nvGrpSpPr>
        <p:grpSpPr>
          <a:xfrm>
            <a:off x="10570414" y="4001749"/>
            <a:ext cx="385639" cy="400110"/>
            <a:chOff x="9784894" y="3976014"/>
            <a:chExt cx="385639" cy="400110"/>
          </a:xfrm>
        </p:grpSpPr>
        <p:sp>
          <p:nvSpPr>
            <p:cNvPr id="60" name="TextBox 59">
              <a:extLst>
                <a:ext uri="{FF2B5EF4-FFF2-40B4-BE49-F238E27FC236}">
                  <a16:creationId xmlns:a16="http://schemas.microsoft.com/office/drawing/2014/main" id="{A578F6C0-ECCE-4D63-9189-6FDBEF533BCF}"/>
                </a:ext>
              </a:extLst>
            </p:cNvPr>
            <p:cNvSpPr txBox="1"/>
            <p:nvPr/>
          </p:nvSpPr>
          <p:spPr>
            <a:xfrm>
              <a:off x="9784894" y="3976014"/>
              <a:ext cx="385639" cy="369332"/>
            </a:xfrm>
            <a:prstGeom prst="rect">
              <a:avLst/>
            </a:prstGeom>
            <a:noFill/>
          </p:spPr>
          <p:txBody>
            <a:bodyPr wrap="square" rtlCol="0">
              <a:spAutoFit/>
            </a:bodyPr>
            <a:lstStyle/>
            <a:p>
              <a:r>
                <a:rPr lang="en-US" dirty="0"/>
                <a:t>e</a:t>
              </a:r>
              <a:endParaRPr lang="en-GB" dirty="0"/>
            </a:p>
          </p:txBody>
        </p:sp>
        <p:sp>
          <p:nvSpPr>
            <p:cNvPr id="61" name="TextBox 60">
              <a:extLst>
                <a:ext uri="{FF2B5EF4-FFF2-40B4-BE49-F238E27FC236}">
                  <a16:creationId xmlns:a16="http://schemas.microsoft.com/office/drawing/2014/main" id="{C72A308E-B9AD-4282-B2BD-957021B02089}"/>
                </a:ext>
              </a:extLst>
            </p:cNvPr>
            <p:cNvSpPr txBox="1"/>
            <p:nvPr/>
          </p:nvSpPr>
          <p:spPr>
            <a:xfrm>
              <a:off x="9901914" y="4160680"/>
              <a:ext cx="222729" cy="215444"/>
            </a:xfrm>
            <a:prstGeom prst="rect">
              <a:avLst/>
            </a:prstGeom>
            <a:noFill/>
          </p:spPr>
          <p:txBody>
            <a:bodyPr wrap="square" rtlCol="0">
              <a:spAutoFit/>
            </a:bodyPr>
            <a:lstStyle/>
            <a:p>
              <a:r>
                <a:rPr lang="en-US" sz="800" dirty="0"/>
                <a:t>3  </a:t>
              </a:r>
              <a:endParaRPr lang="en-GB" sz="800" dirty="0"/>
            </a:p>
          </p:txBody>
        </p:sp>
      </p:grpSp>
      <p:grpSp>
        <p:nvGrpSpPr>
          <p:cNvPr id="8" name="Group 7">
            <a:extLst>
              <a:ext uri="{FF2B5EF4-FFF2-40B4-BE49-F238E27FC236}">
                <a16:creationId xmlns:a16="http://schemas.microsoft.com/office/drawing/2014/main" id="{C111F89F-F150-41C0-89C9-21971999E32C}"/>
              </a:ext>
            </a:extLst>
          </p:cNvPr>
          <p:cNvGrpSpPr/>
          <p:nvPr/>
        </p:nvGrpSpPr>
        <p:grpSpPr>
          <a:xfrm>
            <a:off x="10550349" y="2927723"/>
            <a:ext cx="385639" cy="396745"/>
            <a:chOff x="10550349" y="2927723"/>
            <a:chExt cx="385639" cy="396745"/>
          </a:xfrm>
        </p:grpSpPr>
        <p:sp>
          <p:nvSpPr>
            <p:cNvPr id="62" name="TextBox 61">
              <a:extLst>
                <a:ext uri="{FF2B5EF4-FFF2-40B4-BE49-F238E27FC236}">
                  <a16:creationId xmlns:a16="http://schemas.microsoft.com/office/drawing/2014/main" id="{1D9A0E9F-54B2-43DB-9288-86771CA9BB41}"/>
                </a:ext>
              </a:extLst>
            </p:cNvPr>
            <p:cNvSpPr txBox="1"/>
            <p:nvPr/>
          </p:nvSpPr>
          <p:spPr>
            <a:xfrm>
              <a:off x="10550349" y="2927723"/>
              <a:ext cx="385639" cy="369332"/>
            </a:xfrm>
            <a:prstGeom prst="rect">
              <a:avLst/>
            </a:prstGeom>
            <a:noFill/>
          </p:spPr>
          <p:txBody>
            <a:bodyPr wrap="square" rtlCol="0">
              <a:spAutoFit/>
            </a:bodyPr>
            <a:lstStyle/>
            <a:p>
              <a:r>
                <a:rPr lang="en-US" dirty="0"/>
                <a:t>e</a:t>
              </a:r>
              <a:endParaRPr lang="en-GB" dirty="0"/>
            </a:p>
          </p:txBody>
        </p:sp>
        <p:sp>
          <p:nvSpPr>
            <p:cNvPr id="63" name="TextBox 62">
              <a:extLst>
                <a:ext uri="{FF2B5EF4-FFF2-40B4-BE49-F238E27FC236}">
                  <a16:creationId xmlns:a16="http://schemas.microsoft.com/office/drawing/2014/main" id="{C962B9C2-6EBE-4A24-A0AD-8EA3EDC0D029}"/>
                </a:ext>
              </a:extLst>
            </p:cNvPr>
            <p:cNvSpPr txBox="1"/>
            <p:nvPr/>
          </p:nvSpPr>
          <p:spPr>
            <a:xfrm>
              <a:off x="10655046" y="3109024"/>
              <a:ext cx="222729" cy="215444"/>
            </a:xfrm>
            <a:prstGeom prst="rect">
              <a:avLst/>
            </a:prstGeom>
            <a:noFill/>
          </p:spPr>
          <p:txBody>
            <a:bodyPr wrap="square" rtlCol="0">
              <a:spAutoFit/>
            </a:bodyPr>
            <a:lstStyle/>
            <a:p>
              <a:r>
                <a:rPr lang="en-US" sz="800" dirty="0"/>
                <a:t>4  </a:t>
              </a:r>
              <a:endParaRPr lang="en-GB" sz="800" dirty="0"/>
            </a:p>
          </p:txBody>
        </p:sp>
      </p:grpSp>
      <p:grpSp>
        <p:nvGrpSpPr>
          <p:cNvPr id="16" name="Group 15">
            <a:extLst>
              <a:ext uri="{FF2B5EF4-FFF2-40B4-BE49-F238E27FC236}">
                <a16:creationId xmlns:a16="http://schemas.microsoft.com/office/drawing/2014/main" id="{77B456BC-3A05-4C98-81AB-F1B371299FFF}"/>
              </a:ext>
            </a:extLst>
          </p:cNvPr>
          <p:cNvGrpSpPr/>
          <p:nvPr/>
        </p:nvGrpSpPr>
        <p:grpSpPr>
          <a:xfrm>
            <a:off x="10828548" y="2375821"/>
            <a:ext cx="385639" cy="400110"/>
            <a:chOff x="10124643" y="2383395"/>
            <a:chExt cx="385639" cy="400110"/>
          </a:xfrm>
        </p:grpSpPr>
        <p:sp>
          <p:nvSpPr>
            <p:cNvPr id="64" name="TextBox 63">
              <a:extLst>
                <a:ext uri="{FF2B5EF4-FFF2-40B4-BE49-F238E27FC236}">
                  <a16:creationId xmlns:a16="http://schemas.microsoft.com/office/drawing/2014/main" id="{2D31CCE0-8942-4F16-9E7C-02C2B90AF78D}"/>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65" name="TextBox 64">
              <a:extLst>
                <a:ext uri="{FF2B5EF4-FFF2-40B4-BE49-F238E27FC236}">
                  <a16:creationId xmlns:a16="http://schemas.microsoft.com/office/drawing/2014/main" id="{B8DD5389-8EF5-4FEF-AD3C-E7872429D904}"/>
                </a:ext>
              </a:extLst>
            </p:cNvPr>
            <p:cNvSpPr txBox="1"/>
            <p:nvPr/>
          </p:nvSpPr>
          <p:spPr>
            <a:xfrm>
              <a:off x="10241663" y="2568061"/>
              <a:ext cx="222729" cy="215444"/>
            </a:xfrm>
            <a:prstGeom prst="rect">
              <a:avLst/>
            </a:prstGeom>
            <a:noFill/>
          </p:spPr>
          <p:txBody>
            <a:bodyPr wrap="square" rtlCol="0">
              <a:spAutoFit/>
            </a:bodyPr>
            <a:lstStyle/>
            <a:p>
              <a:r>
                <a:rPr lang="en-US" sz="800" dirty="0"/>
                <a:t>5  </a:t>
              </a:r>
              <a:endParaRPr lang="en-GB" sz="800" dirty="0"/>
            </a:p>
          </p:txBody>
        </p:sp>
      </p:grpSp>
      <p:sp>
        <p:nvSpPr>
          <p:cNvPr id="66" name="TextBox 65">
            <a:extLst>
              <a:ext uri="{FF2B5EF4-FFF2-40B4-BE49-F238E27FC236}">
                <a16:creationId xmlns:a16="http://schemas.microsoft.com/office/drawing/2014/main" id="{C780EFB3-282D-4751-B287-B31BA3A12D2E}"/>
              </a:ext>
            </a:extLst>
          </p:cNvPr>
          <p:cNvSpPr txBox="1"/>
          <p:nvPr/>
        </p:nvSpPr>
        <p:spPr>
          <a:xfrm>
            <a:off x="4925735" y="3780419"/>
            <a:ext cx="784408" cy="214814"/>
          </a:xfrm>
          <a:prstGeom prst="rect">
            <a:avLst/>
          </a:prstGeom>
          <a:noFill/>
        </p:spPr>
        <p:txBody>
          <a:bodyPr wrap="square" rtlCol="0">
            <a:spAutoFit/>
          </a:bodyPr>
          <a:lstStyle/>
          <a:p>
            <a:r>
              <a:rPr lang="en-US" sz="800" dirty="0"/>
              <a:t>1                5 </a:t>
            </a:r>
            <a:endParaRPr lang="en-GB" sz="800" dirty="0"/>
          </a:p>
        </p:txBody>
      </p:sp>
      <p:sp>
        <p:nvSpPr>
          <p:cNvPr id="67" name="TextBox 66">
            <a:extLst>
              <a:ext uri="{FF2B5EF4-FFF2-40B4-BE49-F238E27FC236}">
                <a16:creationId xmlns:a16="http://schemas.microsoft.com/office/drawing/2014/main" id="{6A1A4FAA-34E3-48EE-9FD9-A61F3DBBC014}"/>
              </a:ext>
            </a:extLst>
          </p:cNvPr>
          <p:cNvSpPr txBox="1"/>
          <p:nvPr/>
        </p:nvSpPr>
        <p:spPr>
          <a:xfrm>
            <a:off x="3530464" y="4308672"/>
            <a:ext cx="784408" cy="214814"/>
          </a:xfrm>
          <a:prstGeom prst="rect">
            <a:avLst/>
          </a:prstGeom>
          <a:noFill/>
        </p:spPr>
        <p:txBody>
          <a:bodyPr wrap="square" rtlCol="0">
            <a:spAutoFit/>
          </a:bodyPr>
          <a:lstStyle/>
          <a:p>
            <a:r>
              <a:rPr lang="en-US" sz="800" dirty="0"/>
              <a:t>1               4 </a:t>
            </a:r>
            <a:endParaRPr lang="en-GB" sz="800" dirty="0"/>
          </a:p>
        </p:txBody>
      </p:sp>
      <p:sp>
        <p:nvSpPr>
          <p:cNvPr id="68" name="Arrow: Right 67">
            <a:extLst>
              <a:ext uri="{FF2B5EF4-FFF2-40B4-BE49-F238E27FC236}">
                <a16:creationId xmlns:a16="http://schemas.microsoft.com/office/drawing/2014/main" id="{1859449C-9962-498E-92FF-1ACEF9D564A3}"/>
              </a:ext>
            </a:extLst>
          </p:cNvPr>
          <p:cNvSpPr/>
          <p:nvPr/>
        </p:nvSpPr>
        <p:spPr>
          <a:xfrm>
            <a:off x="1459266" y="5709245"/>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F991F83F-1CF4-4978-8B42-20F7267CE15A}"/>
              </a:ext>
            </a:extLst>
          </p:cNvPr>
          <p:cNvSpPr txBox="1"/>
          <p:nvPr/>
        </p:nvSpPr>
        <p:spPr>
          <a:xfrm>
            <a:off x="3390761" y="4061285"/>
            <a:ext cx="784408" cy="214814"/>
          </a:xfrm>
          <a:prstGeom prst="rect">
            <a:avLst/>
          </a:prstGeom>
          <a:noFill/>
        </p:spPr>
        <p:txBody>
          <a:bodyPr wrap="square" rtlCol="0">
            <a:spAutoFit/>
          </a:bodyPr>
          <a:lstStyle/>
          <a:p>
            <a:r>
              <a:rPr lang="en-US" sz="800" dirty="0"/>
              <a:t>1               4 </a:t>
            </a:r>
            <a:endParaRPr lang="en-GB" sz="800" dirty="0"/>
          </a:p>
        </p:txBody>
      </p:sp>
    </p:spTree>
    <p:extLst>
      <p:ext uri="{BB962C8B-B14F-4D97-AF65-F5344CB8AC3E}">
        <p14:creationId xmlns:p14="http://schemas.microsoft.com/office/powerpoint/2010/main" val="137057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lnSpcReduction="10000"/>
          </a:bodyPr>
          <a:lstStyle/>
          <a:p>
            <a:r>
              <a:rPr lang="en-GB" dirty="0"/>
              <a:t>Quickly research “encryption”</a:t>
            </a:r>
          </a:p>
          <a:p>
            <a:endParaRPr lang="en-GB" dirty="0"/>
          </a:p>
          <a:p>
            <a:r>
              <a:rPr lang="en-GB" dirty="0"/>
              <a:t>What does the term encryption mean to you?</a:t>
            </a:r>
          </a:p>
          <a:p>
            <a:endParaRPr lang="en-GB" dirty="0"/>
          </a:p>
          <a:p>
            <a:r>
              <a:rPr lang="en-GB" dirty="0"/>
              <a:t> Where do you think of encryption being used?</a:t>
            </a:r>
          </a:p>
          <a:p>
            <a:endParaRPr lang="en-GB" dirty="0"/>
          </a:p>
          <a:p>
            <a:r>
              <a:rPr lang="en-GB" dirty="0"/>
              <a:t>15 Mins to complete</a:t>
            </a:r>
          </a:p>
          <a:p>
            <a:endParaRPr lang="en-GB" dirty="0"/>
          </a:p>
          <a:p>
            <a:r>
              <a:rPr lang="en-GB" dirty="0"/>
              <a:t>Discuss as a group</a:t>
            </a:r>
          </a:p>
          <a:p>
            <a:pPr marL="0" indent="0">
              <a:buNone/>
            </a:pPr>
            <a:endParaRPr lang="en-GB" dirty="0"/>
          </a:p>
          <a:p>
            <a:endParaRPr lang="en-GB" dirty="0"/>
          </a:p>
        </p:txBody>
      </p:sp>
    </p:spTree>
    <p:extLst>
      <p:ext uri="{BB962C8B-B14F-4D97-AF65-F5344CB8AC3E}">
        <p14:creationId xmlns:p14="http://schemas.microsoft.com/office/powerpoint/2010/main" val="3731022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Trail</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a:bodyPr>
          <a:lstStyle/>
          <a:p>
            <a:pPr marL="0" indent="0">
              <a:buNone/>
            </a:pPr>
            <a:r>
              <a:rPr lang="en-US" dirty="0"/>
              <a:t>A “trail” is a “walk” with no repeated edges</a:t>
            </a:r>
          </a:p>
          <a:p>
            <a:pPr marL="914400" lvl="2" indent="0">
              <a:buNone/>
            </a:pPr>
            <a:endParaRPr lang="en-GB" dirty="0"/>
          </a:p>
          <a:p>
            <a:pPr marL="0" indent="0">
              <a:buNone/>
            </a:pPr>
            <a:endParaRPr lang="en-US" sz="2000" dirty="0"/>
          </a:p>
          <a:p>
            <a:pPr marL="0" indent="0">
              <a:buNone/>
            </a:pPr>
            <a:endParaRPr lang="en-US" sz="2000" dirty="0"/>
          </a:p>
          <a:p>
            <a:pPr lvl="2"/>
            <a:r>
              <a:rPr lang="en-GB" dirty="0"/>
              <a:t>“a     f trail” in diagram = a d b c f </a:t>
            </a:r>
          </a:p>
          <a:p>
            <a:pPr lvl="2"/>
            <a:r>
              <a:rPr lang="en-GB" dirty="0"/>
              <a:t>Or could = a b c f </a:t>
            </a:r>
          </a:p>
          <a:p>
            <a:pPr lvl="2"/>
            <a:r>
              <a:rPr lang="en-GB" dirty="0"/>
              <a:t>Walks don’t have to be direct, providing vertex, edge, vertex </a:t>
            </a:r>
          </a:p>
          <a:p>
            <a:pPr lvl="2"/>
            <a:r>
              <a:rPr lang="en-GB" dirty="0"/>
              <a:t>aba is not a trail as this repeats edge e </a:t>
            </a:r>
          </a:p>
          <a:p>
            <a:pPr marL="0" indent="0">
              <a:buNone/>
            </a:pPr>
            <a:endParaRPr lang="en-US" sz="2000" dirty="0"/>
          </a:p>
          <a:p>
            <a:pPr marL="0" indent="0">
              <a:buNone/>
            </a:pPr>
            <a:r>
              <a:rPr lang="en-US" sz="2000" dirty="0"/>
              <a:t>A “closed trail” is called a “circuit” i.e. could be </a:t>
            </a:r>
            <a:r>
              <a:rPr lang="en-US" sz="2000" dirty="0" err="1"/>
              <a:t>adba</a:t>
            </a:r>
            <a:endParaRPr lang="en-US" sz="2000" dirty="0"/>
          </a:p>
          <a:p>
            <a:pPr marL="0" indent="0">
              <a:buNone/>
            </a:pPr>
            <a:r>
              <a:rPr lang="en-US" sz="2000" dirty="0"/>
              <a:t>starts and ends in the same place with no repeated edges </a:t>
            </a:r>
          </a:p>
        </p:txBody>
      </p:sp>
      <p:sp>
        <p:nvSpPr>
          <p:cNvPr id="15" name="Arrow: Right 14">
            <a:extLst>
              <a:ext uri="{FF2B5EF4-FFF2-40B4-BE49-F238E27FC236}">
                <a16:creationId xmlns:a16="http://schemas.microsoft.com/office/drawing/2014/main" id="{520047B4-8024-4EF2-B693-BC543B82E6B3}"/>
              </a:ext>
            </a:extLst>
          </p:cNvPr>
          <p:cNvSpPr/>
          <p:nvPr/>
        </p:nvSpPr>
        <p:spPr>
          <a:xfrm>
            <a:off x="2330601" y="3567916"/>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9FCB0D-7824-40A0-A1E4-E41FE000CFFD}"/>
              </a:ext>
            </a:extLst>
          </p:cNvPr>
          <p:cNvSpPr/>
          <p:nvPr/>
        </p:nvSpPr>
        <p:spPr>
          <a:xfrm>
            <a:off x="9789682" y="254239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11088712" y="315315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cxnSp>
        <p:nvCxnSpPr>
          <p:cNvPr id="20" name="Straight Connector 19">
            <a:extLst>
              <a:ext uri="{FF2B5EF4-FFF2-40B4-BE49-F238E27FC236}">
                <a16:creationId xmlns:a16="http://schemas.microsoft.com/office/drawing/2014/main" id="{891870C0-BA33-4D4E-988F-125311D9C088}"/>
              </a:ext>
            </a:extLst>
          </p:cNvPr>
          <p:cNvCxnSpPr>
            <a:cxnSpLocks/>
            <a:stCxn id="17" idx="6"/>
            <a:endCxn id="18" idx="1"/>
          </p:cNvCxnSpPr>
          <p:nvPr/>
        </p:nvCxnSpPr>
        <p:spPr>
          <a:xfrm>
            <a:off x="10246873" y="2768116"/>
            <a:ext cx="908793" cy="451148"/>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1B63FF61-E01B-461B-9B4D-9053DE56FE0C}"/>
              </a:ext>
            </a:extLst>
          </p:cNvPr>
          <p:cNvSpPr/>
          <p:nvPr/>
        </p:nvSpPr>
        <p:spPr>
          <a:xfrm>
            <a:off x="8158541" y="254627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8691374" y="396069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10019688" y="483567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cxnSp>
        <p:nvCxnSpPr>
          <p:cNvPr id="45" name="Straight Connector 44">
            <a:extLst>
              <a:ext uri="{FF2B5EF4-FFF2-40B4-BE49-F238E27FC236}">
                <a16:creationId xmlns:a16="http://schemas.microsoft.com/office/drawing/2014/main" id="{A2700580-0CFD-44C1-BD96-AF8673D140AA}"/>
              </a:ext>
            </a:extLst>
          </p:cNvPr>
          <p:cNvCxnSpPr>
            <a:cxnSpLocks/>
            <a:stCxn id="23" idx="6"/>
            <a:endCxn id="17" idx="1"/>
          </p:cNvCxnSpPr>
          <p:nvPr/>
        </p:nvCxnSpPr>
        <p:spPr>
          <a:xfrm flipV="1">
            <a:off x="8615732" y="2608508"/>
            <a:ext cx="1240904" cy="16348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697622B-7FF5-4CD7-9389-2BB18389F89C}"/>
              </a:ext>
            </a:extLst>
          </p:cNvPr>
          <p:cNvCxnSpPr>
            <a:stCxn id="24" idx="5"/>
            <a:endCxn id="35" idx="2"/>
          </p:cNvCxnSpPr>
          <p:nvPr/>
        </p:nvCxnSpPr>
        <p:spPr>
          <a:xfrm>
            <a:off x="9081611" y="4346022"/>
            <a:ext cx="938077" cy="715373"/>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CF9B80-D87B-4F8B-91A7-25EFD6BF2801}"/>
              </a:ext>
            </a:extLst>
          </p:cNvPr>
          <p:cNvCxnSpPr>
            <a:stCxn id="35" idx="7"/>
            <a:endCxn id="18" idx="4"/>
          </p:cNvCxnSpPr>
          <p:nvPr/>
        </p:nvCxnSpPr>
        <p:spPr>
          <a:xfrm flipV="1">
            <a:off x="10409925" y="3604590"/>
            <a:ext cx="907383" cy="1297197"/>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A006596-9B51-49E7-8615-D88CB3F0768A}"/>
              </a:ext>
            </a:extLst>
          </p:cNvPr>
          <p:cNvGrpSpPr/>
          <p:nvPr/>
        </p:nvGrpSpPr>
        <p:grpSpPr>
          <a:xfrm>
            <a:off x="8955745" y="2320917"/>
            <a:ext cx="385639" cy="369332"/>
            <a:chOff x="8163753" y="2572392"/>
            <a:chExt cx="385639" cy="369332"/>
          </a:xfrm>
        </p:grpSpPr>
        <p:sp>
          <p:nvSpPr>
            <p:cNvPr id="56" name="TextBox 55">
              <a:extLst>
                <a:ext uri="{FF2B5EF4-FFF2-40B4-BE49-F238E27FC236}">
                  <a16:creationId xmlns:a16="http://schemas.microsoft.com/office/drawing/2014/main" id="{F2CB35A7-BDDF-47F9-84D1-2A42D04A21AA}"/>
                </a:ext>
              </a:extLst>
            </p:cNvPr>
            <p:cNvSpPr txBox="1"/>
            <p:nvPr/>
          </p:nvSpPr>
          <p:spPr>
            <a:xfrm>
              <a:off x="8163753" y="2572392"/>
              <a:ext cx="385639" cy="369332"/>
            </a:xfrm>
            <a:prstGeom prst="rect">
              <a:avLst/>
            </a:prstGeom>
            <a:noFill/>
          </p:spPr>
          <p:txBody>
            <a:bodyPr wrap="square" rtlCol="0">
              <a:spAutoFit/>
            </a:bodyPr>
            <a:lstStyle/>
            <a:p>
              <a:r>
                <a:rPr lang="en-US" dirty="0"/>
                <a:t>e</a:t>
              </a:r>
              <a:endParaRPr lang="en-GB" dirty="0"/>
            </a:p>
          </p:txBody>
        </p:sp>
        <p:sp>
          <p:nvSpPr>
            <p:cNvPr id="57" name="TextBox 56">
              <a:extLst>
                <a:ext uri="{FF2B5EF4-FFF2-40B4-BE49-F238E27FC236}">
                  <a16:creationId xmlns:a16="http://schemas.microsoft.com/office/drawing/2014/main" id="{A09944F7-234C-4E06-A588-A5125DD3F946}"/>
                </a:ext>
              </a:extLst>
            </p:cNvPr>
            <p:cNvSpPr txBox="1"/>
            <p:nvPr/>
          </p:nvSpPr>
          <p:spPr>
            <a:xfrm>
              <a:off x="8274540" y="2724817"/>
              <a:ext cx="222729" cy="215444"/>
            </a:xfrm>
            <a:prstGeom prst="rect">
              <a:avLst/>
            </a:prstGeom>
            <a:noFill/>
          </p:spPr>
          <p:txBody>
            <a:bodyPr wrap="square" rtlCol="0">
              <a:spAutoFit/>
            </a:bodyPr>
            <a:lstStyle/>
            <a:p>
              <a:r>
                <a:rPr lang="en-US" sz="800" dirty="0"/>
                <a:t>1  </a:t>
              </a:r>
              <a:endParaRPr lang="en-GB" sz="800" dirty="0"/>
            </a:p>
          </p:txBody>
        </p:sp>
      </p:grpSp>
      <p:grpSp>
        <p:nvGrpSpPr>
          <p:cNvPr id="6" name="Group 5">
            <a:extLst>
              <a:ext uri="{FF2B5EF4-FFF2-40B4-BE49-F238E27FC236}">
                <a16:creationId xmlns:a16="http://schemas.microsoft.com/office/drawing/2014/main" id="{CD14F9BB-616F-4618-B93D-31975F095BBF}"/>
              </a:ext>
            </a:extLst>
          </p:cNvPr>
          <p:cNvGrpSpPr/>
          <p:nvPr/>
        </p:nvGrpSpPr>
        <p:grpSpPr>
          <a:xfrm>
            <a:off x="8246148" y="3312202"/>
            <a:ext cx="385639" cy="400110"/>
            <a:chOff x="8654748" y="3371567"/>
            <a:chExt cx="385639" cy="400110"/>
          </a:xfrm>
        </p:grpSpPr>
        <p:sp>
          <p:nvSpPr>
            <p:cNvPr id="58" name="TextBox 57">
              <a:extLst>
                <a:ext uri="{FF2B5EF4-FFF2-40B4-BE49-F238E27FC236}">
                  <a16:creationId xmlns:a16="http://schemas.microsoft.com/office/drawing/2014/main" id="{264E1182-CE28-45C6-81F0-8F881A1EA262}"/>
                </a:ext>
              </a:extLst>
            </p:cNvPr>
            <p:cNvSpPr txBox="1"/>
            <p:nvPr/>
          </p:nvSpPr>
          <p:spPr>
            <a:xfrm>
              <a:off x="8654748" y="3371567"/>
              <a:ext cx="385639" cy="369332"/>
            </a:xfrm>
            <a:prstGeom prst="rect">
              <a:avLst/>
            </a:prstGeom>
            <a:noFill/>
          </p:spPr>
          <p:txBody>
            <a:bodyPr wrap="square" rtlCol="0">
              <a:spAutoFit/>
            </a:bodyPr>
            <a:lstStyle/>
            <a:p>
              <a:r>
                <a:rPr lang="en-US" dirty="0"/>
                <a:t>e</a:t>
              </a:r>
              <a:endParaRPr lang="en-GB" dirty="0"/>
            </a:p>
          </p:txBody>
        </p:sp>
        <p:sp>
          <p:nvSpPr>
            <p:cNvPr id="59" name="TextBox 58">
              <a:extLst>
                <a:ext uri="{FF2B5EF4-FFF2-40B4-BE49-F238E27FC236}">
                  <a16:creationId xmlns:a16="http://schemas.microsoft.com/office/drawing/2014/main" id="{FEFD9B24-DB2D-4C0B-8A5A-279FFD0B2049}"/>
                </a:ext>
              </a:extLst>
            </p:cNvPr>
            <p:cNvSpPr txBox="1"/>
            <p:nvPr/>
          </p:nvSpPr>
          <p:spPr>
            <a:xfrm>
              <a:off x="8771768" y="3556233"/>
              <a:ext cx="222729" cy="215444"/>
            </a:xfrm>
            <a:prstGeom prst="rect">
              <a:avLst/>
            </a:prstGeom>
            <a:noFill/>
          </p:spPr>
          <p:txBody>
            <a:bodyPr wrap="square" rtlCol="0">
              <a:spAutoFit/>
            </a:bodyPr>
            <a:lstStyle/>
            <a:p>
              <a:r>
                <a:rPr lang="en-US" sz="800" dirty="0"/>
                <a:t>2  </a:t>
              </a:r>
              <a:endParaRPr lang="en-GB" sz="800" dirty="0"/>
            </a:p>
          </p:txBody>
        </p:sp>
      </p:grpSp>
      <p:grpSp>
        <p:nvGrpSpPr>
          <p:cNvPr id="7" name="Group 6">
            <a:extLst>
              <a:ext uri="{FF2B5EF4-FFF2-40B4-BE49-F238E27FC236}">
                <a16:creationId xmlns:a16="http://schemas.microsoft.com/office/drawing/2014/main" id="{7CB21A20-D571-4EEC-937C-24315ADE5951}"/>
              </a:ext>
            </a:extLst>
          </p:cNvPr>
          <p:cNvGrpSpPr/>
          <p:nvPr/>
        </p:nvGrpSpPr>
        <p:grpSpPr>
          <a:xfrm>
            <a:off x="9132680" y="3132601"/>
            <a:ext cx="385639" cy="400110"/>
            <a:chOff x="9784894" y="3976014"/>
            <a:chExt cx="385639" cy="400110"/>
          </a:xfrm>
        </p:grpSpPr>
        <p:sp>
          <p:nvSpPr>
            <p:cNvPr id="60" name="TextBox 59">
              <a:extLst>
                <a:ext uri="{FF2B5EF4-FFF2-40B4-BE49-F238E27FC236}">
                  <a16:creationId xmlns:a16="http://schemas.microsoft.com/office/drawing/2014/main" id="{A578F6C0-ECCE-4D63-9189-6FDBEF533BCF}"/>
                </a:ext>
              </a:extLst>
            </p:cNvPr>
            <p:cNvSpPr txBox="1"/>
            <p:nvPr/>
          </p:nvSpPr>
          <p:spPr>
            <a:xfrm>
              <a:off x="9784894" y="3976014"/>
              <a:ext cx="385639" cy="369332"/>
            </a:xfrm>
            <a:prstGeom prst="rect">
              <a:avLst/>
            </a:prstGeom>
            <a:noFill/>
          </p:spPr>
          <p:txBody>
            <a:bodyPr wrap="square" rtlCol="0">
              <a:spAutoFit/>
            </a:bodyPr>
            <a:lstStyle/>
            <a:p>
              <a:r>
                <a:rPr lang="en-US" dirty="0"/>
                <a:t>e</a:t>
              </a:r>
              <a:endParaRPr lang="en-GB" dirty="0"/>
            </a:p>
          </p:txBody>
        </p:sp>
        <p:sp>
          <p:nvSpPr>
            <p:cNvPr id="61" name="TextBox 60">
              <a:extLst>
                <a:ext uri="{FF2B5EF4-FFF2-40B4-BE49-F238E27FC236}">
                  <a16:creationId xmlns:a16="http://schemas.microsoft.com/office/drawing/2014/main" id="{C72A308E-B9AD-4282-B2BD-957021B02089}"/>
                </a:ext>
              </a:extLst>
            </p:cNvPr>
            <p:cNvSpPr txBox="1"/>
            <p:nvPr/>
          </p:nvSpPr>
          <p:spPr>
            <a:xfrm>
              <a:off x="9901914" y="4160680"/>
              <a:ext cx="222729" cy="215444"/>
            </a:xfrm>
            <a:prstGeom prst="rect">
              <a:avLst/>
            </a:prstGeom>
            <a:noFill/>
          </p:spPr>
          <p:txBody>
            <a:bodyPr wrap="square" rtlCol="0">
              <a:spAutoFit/>
            </a:bodyPr>
            <a:lstStyle/>
            <a:p>
              <a:r>
                <a:rPr lang="en-US" sz="800" dirty="0"/>
                <a:t>3  </a:t>
              </a:r>
              <a:endParaRPr lang="en-GB" sz="800" dirty="0"/>
            </a:p>
          </p:txBody>
        </p:sp>
      </p:grpSp>
      <p:grpSp>
        <p:nvGrpSpPr>
          <p:cNvPr id="8" name="Group 7">
            <a:extLst>
              <a:ext uri="{FF2B5EF4-FFF2-40B4-BE49-F238E27FC236}">
                <a16:creationId xmlns:a16="http://schemas.microsoft.com/office/drawing/2014/main" id="{C111F89F-F150-41C0-89C9-21971999E32C}"/>
              </a:ext>
            </a:extLst>
          </p:cNvPr>
          <p:cNvGrpSpPr/>
          <p:nvPr/>
        </p:nvGrpSpPr>
        <p:grpSpPr>
          <a:xfrm>
            <a:off x="10607517" y="2601077"/>
            <a:ext cx="385639" cy="396745"/>
            <a:chOff x="10550349" y="2927723"/>
            <a:chExt cx="385639" cy="396745"/>
          </a:xfrm>
        </p:grpSpPr>
        <p:sp>
          <p:nvSpPr>
            <p:cNvPr id="62" name="TextBox 61">
              <a:extLst>
                <a:ext uri="{FF2B5EF4-FFF2-40B4-BE49-F238E27FC236}">
                  <a16:creationId xmlns:a16="http://schemas.microsoft.com/office/drawing/2014/main" id="{1D9A0E9F-54B2-43DB-9288-86771CA9BB41}"/>
                </a:ext>
              </a:extLst>
            </p:cNvPr>
            <p:cNvSpPr txBox="1"/>
            <p:nvPr/>
          </p:nvSpPr>
          <p:spPr>
            <a:xfrm>
              <a:off x="10550349" y="2927723"/>
              <a:ext cx="385639" cy="369332"/>
            </a:xfrm>
            <a:prstGeom prst="rect">
              <a:avLst/>
            </a:prstGeom>
            <a:noFill/>
          </p:spPr>
          <p:txBody>
            <a:bodyPr wrap="square" rtlCol="0">
              <a:spAutoFit/>
            </a:bodyPr>
            <a:lstStyle/>
            <a:p>
              <a:r>
                <a:rPr lang="en-US" dirty="0"/>
                <a:t>e</a:t>
              </a:r>
              <a:endParaRPr lang="en-GB" dirty="0"/>
            </a:p>
          </p:txBody>
        </p:sp>
        <p:sp>
          <p:nvSpPr>
            <p:cNvPr id="63" name="TextBox 62">
              <a:extLst>
                <a:ext uri="{FF2B5EF4-FFF2-40B4-BE49-F238E27FC236}">
                  <a16:creationId xmlns:a16="http://schemas.microsoft.com/office/drawing/2014/main" id="{C962B9C2-6EBE-4A24-A0AD-8EA3EDC0D029}"/>
                </a:ext>
              </a:extLst>
            </p:cNvPr>
            <p:cNvSpPr txBox="1"/>
            <p:nvPr/>
          </p:nvSpPr>
          <p:spPr>
            <a:xfrm>
              <a:off x="10655046" y="3109024"/>
              <a:ext cx="222729" cy="215444"/>
            </a:xfrm>
            <a:prstGeom prst="rect">
              <a:avLst/>
            </a:prstGeom>
            <a:noFill/>
          </p:spPr>
          <p:txBody>
            <a:bodyPr wrap="square" rtlCol="0">
              <a:spAutoFit/>
            </a:bodyPr>
            <a:lstStyle/>
            <a:p>
              <a:r>
                <a:rPr lang="en-US" sz="800" dirty="0"/>
                <a:t>4  </a:t>
              </a:r>
              <a:endParaRPr lang="en-GB" sz="800" dirty="0"/>
            </a:p>
          </p:txBody>
        </p:sp>
      </p:grpSp>
      <p:grpSp>
        <p:nvGrpSpPr>
          <p:cNvPr id="16" name="Group 15">
            <a:extLst>
              <a:ext uri="{FF2B5EF4-FFF2-40B4-BE49-F238E27FC236}">
                <a16:creationId xmlns:a16="http://schemas.microsoft.com/office/drawing/2014/main" id="{77B456BC-3A05-4C98-81AB-F1B371299FFF}"/>
              </a:ext>
            </a:extLst>
          </p:cNvPr>
          <p:cNvGrpSpPr/>
          <p:nvPr/>
        </p:nvGrpSpPr>
        <p:grpSpPr>
          <a:xfrm>
            <a:off x="9276303" y="4631738"/>
            <a:ext cx="385639" cy="400110"/>
            <a:chOff x="10124643" y="2383395"/>
            <a:chExt cx="385639" cy="400110"/>
          </a:xfrm>
        </p:grpSpPr>
        <p:sp>
          <p:nvSpPr>
            <p:cNvPr id="64" name="TextBox 63">
              <a:extLst>
                <a:ext uri="{FF2B5EF4-FFF2-40B4-BE49-F238E27FC236}">
                  <a16:creationId xmlns:a16="http://schemas.microsoft.com/office/drawing/2014/main" id="{2D31CCE0-8942-4F16-9E7C-02C2B90AF78D}"/>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65" name="TextBox 64">
              <a:extLst>
                <a:ext uri="{FF2B5EF4-FFF2-40B4-BE49-F238E27FC236}">
                  <a16:creationId xmlns:a16="http://schemas.microsoft.com/office/drawing/2014/main" id="{B8DD5389-8EF5-4FEF-AD3C-E7872429D904}"/>
                </a:ext>
              </a:extLst>
            </p:cNvPr>
            <p:cNvSpPr txBox="1"/>
            <p:nvPr/>
          </p:nvSpPr>
          <p:spPr>
            <a:xfrm>
              <a:off x="10241663" y="2568061"/>
              <a:ext cx="222729" cy="215444"/>
            </a:xfrm>
            <a:prstGeom prst="rect">
              <a:avLst/>
            </a:prstGeom>
            <a:noFill/>
          </p:spPr>
          <p:txBody>
            <a:bodyPr wrap="square" rtlCol="0">
              <a:spAutoFit/>
            </a:bodyPr>
            <a:lstStyle/>
            <a:p>
              <a:r>
                <a:rPr lang="en-US" sz="800" dirty="0"/>
                <a:t>5  </a:t>
              </a:r>
              <a:endParaRPr lang="en-GB" sz="800" dirty="0"/>
            </a:p>
          </p:txBody>
        </p:sp>
      </p:grpSp>
      <p:cxnSp>
        <p:nvCxnSpPr>
          <p:cNvPr id="29" name="Straight Connector 28">
            <a:extLst>
              <a:ext uri="{FF2B5EF4-FFF2-40B4-BE49-F238E27FC236}">
                <a16:creationId xmlns:a16="http://schemas.microsoft.com/office/drawing/2014/main" id="{FB1480D4-91B4-49D8-8CFC-065ED98DFE67}"/>
              </a:ext>
            </a:extLst>
          </p:cNvPr>
          <p:cNvCxnSpPr>
            <a:cxnSpLocks/>
            <a:stCxn id="17" idx="3"/>
            <a:endCxn id="24" idx="7"/>
          </p:cNvCxnSpPr>
          <p:nvPr/>
        </p:nvCxnSpPr>
        <p:spPr>
          <a:xfrm flipH="1">
            <a:off x="9081611" y="2927723"/>
            <a:ext cx="775025" cy="109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4F5E0F-6D18-47B9-B101-2F5726BF9256}"/>
              </a:ext>
            </a:extLst>
          </p:cNvPr>
          <p:cNvCxnSpPr>
            <a:stCxn id="23" idx="4"/>
            <a:endCxn id="24" idx="1"/>
          </p:cNvCxnSpPr>
          <p:nvPr/>
        </p:nvCxnSpPr>
        <p:spPr>
          <a:xfrm>
            <a:off x="8387137" y="2997708"/>
            <a:ext cx="371191" cy="1029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0A7F0E9-CB6B-4B26-8311-26529B86C324}"/>
              </a:ext>
            </a:extLst>
          </p:cNvPr>
          <p:cNvCxnSpPr>
            <a:cxnSpLocks/>
            <a:stCxn id="18" idx="5"/>
            <a:endCxn id="78" idx="0"/>
          </p:cNvCxnSpPr>
          <p:nvPr/>
        </p:nvCxnSpPr>
        <p:spPr>
          <a:xfrm>
            <a:off x="11478949" y="3538479"/>
            <a:ext cx="12233" cy="2194415"/>
          </a:xfrm>
          <a:prstGeom prst="line">
            <a:avLst/>
          </a:prstGeom>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F35A1D77-B78E-41FA-9411-1348A42A650B}"/>
              </a:ext>
            </a:extLst>
          </p:cNvPr>
          <p:cNvSpPr/>
          <p:nvPr/>
        </p:nvSpPr>
        <p:spPr>
          <a:xfrm>
            <a:off x="11262586" y="573289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grpSp>
        <p:nvGrpSpPr>
          <p:cNvPr id="80" name="Group 79">
            <a:extLst>
              <a:ext uri="{FF2B5EF4-FFF2-40B4-BE49-F238E27FC236}">
                <a16:creationId xmlns:a16="http://schemas.microsoft.com/office/drawing/2014/main" id="{A35EDE6E-718E-4711-A8C2-B6A99DF2FECF}"/>
              </a:ext>
            </a:extLst>
          </p:cNvPr>
          <p:cNvGrpSpPr/>
          <p:nvPr/>
        </p:nvGrpSpPr>
        <p:grpSpPr>
          <a:xfrm>
            <a:off x="10508449" y="3901837"/>
            <a:ext cx="385639" cy="400110"/>
            <a:chOff x="10124643" y="2383395"/>
            <a:chExt cx="385639" cy="400110"/>
          </a:xfrm>
        </p:grpSpPr>
        <p:sp>
          <p:nvSpPr>
            <p:cNvPr id="81" name="TextBox 80">
              <a:extLst>
                <a:ext uri="{FF2B5EF4-FFF2-40B4-BE49-F238E27FC236}">
                  <a16:creationId xmlns:a16="http://schemas.microsoft.com/office/drawing/2014/main" id="{8C2BB6AD-E7AA-46AD-A974-B2ED487721B1}"/>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82" name="TextBox 81">
              <a:extLst>
                <a:ext uri="{FF2B5EF4-FFF2-40B4-BE49-F238E27FC236}">
                  <a16:creationId xmlns:a16="http://schemas.microsoft.com/office/drawing/2014/main" id="{817CD69B-3A2E-4EB1-B50B-5D306C1415C3}"/>
                </a:ext>
              </a:extLst>
            </p:cNvPr>
            <p:cNvSpPr txBox="1"/>
            <p:nvPr/>
          </p:nvSpPr>
          <p:spPr>
            <a:xfrm>
              <a:off x="10241663" y="2568061"/>
              <a:ext cx="222729" cy="215444"/>
            </a:xfrm>
            <a:prstGeom prst="rect">
              <a:avLst/>
            </a:prstGeom>
            <a:noFill/>
          </p:spPr>
          <p:txBody>
            <a:bodyPr wrap="square" rtlCol="0">
              <a:spAutoFit/>
            </a:bodyPr>
            <a:lstStyle/>
            <a:p>
              <a:r>
                <a:rPr lang="en-US" sz="800" dirty="0"/>
                <a:t>6  </a:t>
              </a:r>
              <a:endParaRPr lang="en-GB" sz="800" dirty="0"/>
            </a:p>
          </p:txBody>
        </p:sp>
      </p:grpSp>
      <p:grpSp>
        <p:nvGrpSpPr>
          <p:cNvPr id="83" name="Group 82">
            <a:extLst>
              <a:ext uri="{FF2B5EF4-FFF2-40B4-BE49-F238E27FC236}">
                <a16:creationId xmlns:a16="http://schemas.microsoft.com/office/drawing/2014/main" id="{58802B48-5A34-4942-B957-EAEF7BA50CB6}"/>
              </a:ext>
            </a:extLst>
          </p:cNvPr>
          <p:cNvGrpSpPr/>
          <p:nvPr/>
        </p:nvGrpSpPr>
        <p:grpSpPr>
          <a:xfrm>
            <a:off x="11511542" y="4503653"/>
            <a:ext cx="385639" cy="400110"/>
            <a:chOff x="10124643" y="2383395"/>
            <a:chExt cx="385639" cy="400110"/>
          </a:xfrm>
        </p:grpSpPr>
        <p:sp>
          <p:nvSpPr>
            <p:cNvPr id="84" name="TextBox 83">
              <a:extLst>
                <a:ext uri="{FF2B5EF4-FFF2-40B4-BE49-F238E27FC236}">
                  <a16:creationId xmlns:a16="http://schemas.microsoft.com/office/drawing/2014/main" id="{B531DB5B-14AF-4361-9557-83B6BA9B77B9}"/>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85" name="TextBox 84">
              <a:extLst>
                <a:ext uri="{FF2B5EF4-FFF2-40B4-BE49-F238E27FC236}">
                  <a16:creationId xmlns:a16="http://schemas.microsoft.com/office/drawing/2014/main" id="{B9B473F7-B87D-437B-8E36-D6991B2D32B3}"/>
                </a:ext>
              </a:extLst>
            </p:cNvPr>
            <p:cNvSpPr txBox="1"/>
            <p:nvPr/>
          </p:nvSpPr>
          <p:spPr>
            <a:xfrm>
              <a:off x="10241663" y="2568061"/>
              <a:ext cx="222729" cy="215444"/>
            </a:xfrm>
            <a:prstGeom prst="rect">
              <a:avLst/>
            </a:prstGeom>
            <a:noFill/>
          </p:spPr>
          <p:txBody>
            <a:bodyPr wrap="square" rtlCol="0">
              <a:spAutoFit/>
            </a:bodyPr>
            <a:lstStyle/>
            <a:p>
              <a:r>
                <a:rPr lang="en-US" sz="800" dirty="0"/>
                <a:t>7  </a:t>
              </a:r>
              <a:endParaRPr lang="en-GB" sz="800" dirty="0"/>
            </a:p>
          </p:txBody>
        </p:sp>
      </p:grpSp>
      <p:sp>
        <p:nvSpPr>
          <p:cNvPr id="90" name="TextBox 89">
            <a:extLst>
              <a:ext uri="{FF2B5EF4-FFF2-40B4-BE49-F238E27FC236}">
                <a16:creationId xmlns:a16="http://schemas.microsoft.com/office/drawing/2014/main" id="{7C5E6BD6-E85B-42DE-A51C-149096AC3D9E}"/>
              </a:ext>
            </a:extLst>
          </p:cNvPr>
          <p:cNvSpPr txBox="1"/>
          <p:nvPr/>
        </p:nvSpPr>
        <p:spPr>
          <a:xfrm>
            <a:off x="5916335" y="4580365"/>
            <a:ext cx="784408" cy="214814"/>
          </a:xfrm>
          <a:prstGeom prst="rect">
            <a:avLst/>
          </a:prstGeom>
          <a:noFill/>
        </p:spPr>
        <p:txBody>
          <a:bodyPr wrap="square" rtlCol="0">
            <a:spAutoFit/>
          </a:bodyPr>
          <a:lstStyle/>
          <a:p>
            <a:r>
              <a:rPr lang="en-US" sz="800" dirty="0"/>
              <a:t>1 </a:t>
            </a:r>
            <a:endParaRPr lang="en-GB" sz="800" dirty="0"/>
          </a:p>
        </p:txBody>
      </p:sp>
    </p:spTree>
    <p:extLst>
      <p:ext uri="{BB962C8B-B14F-4D97-AF65-F5344CB8AC3E}">
        <p14:creationId xmlns:p14="http://schemas.microsoft.com/office/powerpoint/2010/main" val="2545761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Path</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a:bodyPr>
          <a:lstStyle/>
          <a:p>
            <a:pPr marL="0" indent="0">
              <a:buNone/>
            </a:pPr>
            <a:r>
              <a:rPr lang="en-US" dirty="0"/>
              <a:t>A “path” is a “walk” with no repeated vertices</a:t>
            </a:r>
          </a:p>
          <a:p>
            <a:pPr marL="914400" lvl="2" indent="0">
              <a:buNone/>
            </a:pPr>
            <a:endParaRPr lang="en-GB" dirty="0"/>
          </a:p>
          <a:p>
            <a:pPr marL="0" indent="0">
              <a:buNone/>
            </a:pPr>
            <a:endParaRPr lang="en-US" sz="2000" dirty="0"/>
          </a:p>
          <a:p>
            <a:pPr marL="0" indent="0">
              <a:buNone/>
            </a:pPr>
            <a:endParaRPr lang="en-US" sz="2000" dirty="0"/>
          </a:p>
          <a:p>
            <a:pPr lvl="2"/>
            <a:r>
              <a:rPr lang="en-GB" dirty="0"/>
              <a:t>“a     e path” in diagram could = a b d c e </a:t>
            </a:r>
          </a:p>
          <a:p>
            <a:pPr lvl="2"/>
            <a:r>
              <a:rPr lang="en-GB" dirty="0"/>
              <a:t>Or could = a c d e </a:t>
            </a:r>
          </a:p>
          <a:p>
            <a:pPr lvl="2"/>
            <a:r>
              <a:rPr lang="en-GB" dirty="0" err="1"/>
              <a:t>a</a:t>
            </a:r>
            <a:r>
              <a:rPr lang="en-GB" dirty="0" err="1">
                <a:highlight>
                  <a:srgbClr val="FFFF00"/>
                </a:highlight>
              </a:rPr>
              <a:t>c</a:t>
            </a:r>
            <a:r>
              <a:rPr lang="en-GB" dirty="0" err="1"/>
              <a:t>bd</a:t>
            </a:r>
            <a:r>
              <a:rPr lang="en-GB" dirty="0" err="1">
                <a:highlight>
                  <a:srgbClr val="FFFF00"/>
                </a:highlight>
              </a:rPr>
              <a:t>c</a:t>
            </a:r>
            <a:r>
              <a:rPr lang="en-GB" dirty="0" err="1"/>
              <a:t>e</a:t>
            </a:r>
            <a:r>
              <a:rPr lang="en-GB" dirty="0"/>
              <a:t> is not a path as this repeat’s vertex c</a:t>
            </a:r>
          </a:p>
          <a:p>
            <a:pPr marL="0" indent="0">
              <a:buNone/>
            </a:pPr>
            <a:endParaRPr lang="en-US" sz="2000" dirty="0"/>
          </a:p>
          <a:p>
            <a:pPr marL="0" indent="0">
              <a:buNone/>
            </a:pPr>
            <a:endParaRPr lang="en-US" sz="2000" dirty="0"/>
          </a:p>
          <a:p>
            <a:pPr marL="0" indent="0">
              <a:buNone/>
            </a:pPr>
            <a:r>
              <a:rPr lang="en-US" sz="2000" dirty="0"/>
              <a:t>A “closed path” is called a “cycle” i.e. could be </a:t>
            </a:r>
            <a:r>
              <a:rPr lang="en-US" sz="2000" dirty="0" err="1">
                <a:highlight>
                  <a:srgbClr val="00FF00"/>
                </a:highlight>
              </a:rPr>
              <a:t>a</a:t>
            </a:r>
            <a:r>
              <a:rPr lang="en-US" sz="2000" dirty="0" err="1"/>
              <a:t>bc</a:t>
            </a:r>
            <a:r>
              <a:rPr lang="en-US" sz="2000" dirty="0" err="1">
                <a:highlight>
                  <a:srgbClr val="00FF00"/>
                </a:highlight>
              </a:rPr>
              <a:t>a</a:t>
            </a:r>
            <a:endParaRPr lang="en-US" sz="2000" dirty="0">
              <a:highlight>
                <a:srgbClr val="00FF00"/>
              </a:highlight>
            </a:endParaRPr>
          </a:p>
          <a:p>
            <a:pPr marL="0" indent="0">
              <a:buNone/>
            </a:pPr>
            <a:r>
              <a:rPr lang="en-US" sz="2000" dirty="0"/>
              <a:t>Note: Repeating the same vertex is allowed if it’s the start and end vertex </a:t>
            </a:r>
          </a:p>
        </p:txBody>
      </p:sp>
      <p:sp>
        <p:nvSpPr>
          <p:cNvPr id="15" name="Arrow: Right 14">
            <a:extLst>
              <a:ext uri="{FF2B5EF4-FFF2-40B4-BE49-F238E27FC236}">
                <a16:creationId xmlns:a16="http://schemas.microsoft.com/office/drawing/2014/main" id="{520047B4-8024-4EF2-B693-BC543B82E6B3}"/>
              </a:ext>
            </a:extLst>
          </p:cNvPr>
          <p:cNvSpPr/>
          <p:nvPr/>
        </p:nvSpPr>
        <p:spPr>
          <a:xfrm>
            <a:off x="2330601" y="3567916"/>
            <a:ext cx="224932" cy="73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9FCB0D-7824-40A0-A1E4-E41FE000CFFD}"/>
              </a:ext>
            </a:extLst>
          </p:cNvPr>
          <p:cNvSpPr/>
          <p:nvPr/>
        </p:nvSpPr>
        <p:spPr>
          <a:xfrm>
            <a:off x="9890400" y="243866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11148150" y="321926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cxnSp>
        <p:nvCxnSpPr>
          <p:cNvPr id="20" name="Straight Connector 19">
            <a:extLst>
              <a:ext uri="{FF2B5EF4-FFF2-40B4-BE49-F238E27FC236}">
                <a16:creationId xmlns:a16="http://schemas.microsoft.com/office/drawing/2014/main" id="{891870C0-BA33-4D4E-988F-125311D9C088}"/>
              </a:ext>
            </a:extLst>
          </p:cNvPr>
          <p:cNvCxnSpPr>
            <a:cxnSpLocks/>
            <a:stCxn id="17" idx="6"/>
            <a:endCxn id="18" idx="1"/>
          </p:cNvCxnSpPr>
          <p:nvPr/>
        </p:nvCxnSpPr>
        <p:spPr>
          <a:xfrm>
            <a:off x="10347591" y="2664382"/>
            <a:ext cx="867513" cy="620993"/>
          </a:xfrm>
          <a:prstGeom prst="line">
            <a:avLst/>
          </a:prstGeom>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1B63FF61-E01B-461B-9B4D-9053DE56FE0C}"/>
              </a:ext>
            </a:extLst>
          </p:cNvPr>
          <p:cNvSpPr/>
          <p:nvPr/>
        </p:nvSpPr>
        <p:spPr>
          <a:xfrm>
            <a:off x="8158541" y="254627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8691374" y="396069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10019688" y="483567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45" name="Straight Connector 44">
            <a:extLst>
              <a:ext uri="{FF2B5EF4-FFF2-40B4-BE49-F238E27FC236}">
                <a16:creationId xmlns:a16="http://schemas.microsoft.com/office/drawing/2014/main" id="{A2700580-0CFD-44C1-BD96-AF8673D140AA}"/>
              </a:ext>
            </a:extLst>
          </p:cNvPr>
          <p:cNvCxnSpPr>
            <a:cxnSpLocks/>
            <a:stCxn id="23" idx="6"/>
            <a:endCxn id="17" idx="1"/>
          </p:cNvCxnSpPr>
          <p:nvPr/>
        </p:nvCxnSpPr>
        <p:spPr>
          <a:xfrm flipV="1">
            <a:off x="8615732" y="2504774"/>
            <a:ext cx="1341622" cy="26721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697622B-7FF5-4CD7-9389-2BB18389F89C}"/>
              </a:ext>
            </a:extLst>
          </p:cNvPr>
          <p:cNvCxnSpPr>
            <a:stCxn id="24" idx="5"/>
            <a:endCxn id="35" idx="2"/>
          </p:cNvCxnSpPr>
          <p:nvPr/>
        </p:nvCxnSpPr>
        <p:spPr>
          <a:xfrm>
            <a:off x="9081611" y="4346022"/>
            <a:ext cx="938077" cy="715373"/>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86CF9B80-D87B-4F8B-91A7-25EFD6BF2801}"/>
              </a:ext>
            </a:extLst>
          </p:cNvPr>
          <p:cNvCxnSpPr>
            <a:stCxn id="35" idx="7"/>
            <a:endCxn id="18" idx="4"/>
          </p:cNvCxnSpPr>
          <p:nvPr/>
        </p:nvCxnSpPr>
        <p:spPr>
          <a:xfrm flipV="1">
            <a:off x="10409925" y="3670701"/>
            <a:ext cx="966821" cy="1231086"/>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A006596-9B51-49E7-8615-D88CB3F0768A}"/>
              </a:ext>
            </a:extLst>
          </p:cNvPr>
          <p:cNvGrpSpPr/>
          <p:nvPr/>
        </p:nvGrpSpPr>
        <p:grpSpPr>
          <a:xfrm>
            <a:off x="8955745" y="2320917"/>
            <a:ext cx="385639" cy="369332"/>
            <a:chOff x="8163753" y="2572392"/>
            <a:chExt cx="385639" cy="369332"/>
          </a:xfrm>
        </p:grpSpPr>
        <p:sp>
          <p:nvSpPr>
            <p:cNvPr id="56" name="TextBox 55">
              <a:extLst>
                <a:ext uri="{FF2B5EF4-FFF2-40B4-BE49-F238E27FC236}">
                  <a16:creationId xmlns:a16="http://schemas.microsoft.com/office/drawing/2014/main" id="{F2CB35A7-BDDF-47F9-84D1-2A42D04A21AA}"/>
                </a:ext>
              </a:extLst>
            </p:cNvPr>
            <p:cNvSpPr txBox="1"/>
            <p:nvPr/>
          </p:nvSpPr>
          <p:spPr>
            <a:xfrm>
              <a:off x="8163753" y="2572392"/>
              <a:ext cx="385639" cy="369332"/>
            </a:xfrm>
            <a:prstGeom prst="rect">
              <a:avLst/>
            </a:prstGeom>
            <a:noFill/>
          </p:spPr>
          <p:txBody>
            <a:bodyPr wrap="square" rtlCol="0">
              <a:spAutoFit/>
            </a:bodyPr>
            <a:lstStyle/>
            <a:p>
              <a:r>
                <a:rPr lang="en-US" dirty="0"/>
                <a:t>e</a:t>
              </a:r>
              <a:endParaRPr lang="en-GB" dirty="0"/>
            </a:p>
          </p:txBody>
        </p:sp>
        <p:sp>
          <p:nvSpPr>
            <p:cNvPr id="57" name="TextBox 56">
              <a:extLst>
                <a:ext uri="{FF2B5EF4-FFF2-40B4-BE49-F238E27FC236}">
                  <a16:creationId xmlns:a16="http://schemas.microsoft.com/office/drawing/2014/main" id="{A09944F7-234C-4E06-A588-A5125DD3F946}"/>
                </a:ext>
              </a:extLst>
            </p:cNvPr>
            <p:cNvSpPr txBox="1"/>
            <p:nvPr/>
          </p:nvSpPr>
          <p:spPr>
            <a:xfrm>
              <a:off x="8274540" y="2724817"/>
              <a:ext cx="222729" cy="215444"/>
            </a:xfrm>
            <a:prstGeom prst="rect">
              <a:avLst/>
            </a:prstGeom>
            <a:noFill/>
          </p:spPr>
          <p:txBody>
            <a:bodyPr wrap="square" rtlCol="0">
              <a:spAutoFit/>
            </a:bodyPr>
            <a:lstStyle/>
            <a:p>
              <a:r>
                <a:rPr lang="en-US" sz="800" dirty="0"/>
                <a:t>1  </a:t>
              </a:r>
              <a:endParaRPr lang="en-GB" sz="800" dirty="0"/>
            </a:p>
          </p:txBody>
        </p:sp>
      </p:grpSp>
      <p:grpSp>
        <p:nvGrpSpPr>
          <p:cNvPr id="6" name="Group 5">
            <a:extLst>
              <a:ext uri="{FF2B5EF4-FFF2-40B4-BE49-F238E27FC236}">
                <a16:creationId xmlns:a16="http://schemas.microsoft.com/office/drawing/2014/main" id="{CD14F9BB-616F-4618-B93D-31975F095BBF}"/>
              </a:ext>
            </a:extLst>
          </p:cNvPr>
          <p:cNvGrpSpPr/>
          <p:nvPr/>
        </p:nvGrpSpPr>
        <p:grpSpPr>
          <a:xfrm>
            <a:off x="8246148" y="3312202"/>
            <a:ext cx="385639" cy="400110"/>
            <a:chOff x="8654748" y="3371567"/>
            <a:chExt cx="385639" cy="400110"/>
          </a:xfrm>
        </p:grpSpPr>
        <p:sp>
          <p:nvSpPr>
            <p:cNvPr id="58" name="TextBox 57">
              <a:extLst>
                <a:ext uri="{FF2B5EF4-FFF2-40B4-BE49-F238E27FC236}">
                  <a16:creationId xmlns:a16="http://schemas.microsoft.com/office/drawing/2014/main" id="{264E1182-CE28-45C6-81F0-8F881A1EA262}"/>
                </a:ext>
              </a:extLst>
            </p:cNvPr>
            <p:cNvSpPr txBox="1"/>
            <p:nvPr/>
          </p:nvSpPr>
          <p:spPr>
            <a:xfrm>
              <a:off x="8654748" y="3371567"/>
              <a:ext cx="385639" cy="369332"/>
            </a:xfrm>
            <a:prstGeom prst="rect">
              <a:avLst/>
            </a:prstGeom>
            <a:noFill/>
          </p:spPr>
          <p:txBody>
            <a:bodyPr wrap="square" rtlCol="0">
              <a:spAutoFit/>
            </a:bodyPr>
            <a:lstStyle/>
            <a:p>
              <a:r>
                <a:rPr lang="en-US" dirty="0"/>
                <a:t>e</a:t>
              </a:r>
              <a:endParaRPr lang="en-GB" dirty="0"/>
            </a:p>
          </p:txBody>
        </p:sp>
        <p:sp>
          <p:nvSpPr>
            <p:cNvPr id="59" name="TextBox 58">
              <a:extLst>
                <a:ext uri="{FF2B5EF4-FFF2-40B4-BE49-F238E27FC236}">
                  <a16:creationId xmlns:a16="http://schemas.microsoft.com/office/drawing/2014/main" id="{FEFD9B24-DB2D-4C0B-8A5A-279FFD0B2049}"/>
                </a:ext>
              </a:extLst>
            </p:cNvPr>
            <p:cNvSpPr txBox="1"/>
            <p:nvPr/>
          </p:nvSpPr>
          <p:spPr>
            <a:xfrm>
              <a:off x="8771768" y="3556233"/>
              <a:ext cx="222729" cy="215444"/>
            </a:xfrm>
            <a:prstGeom prst="rect">
              <a:avLst/>
            </a:prstGeom>
            <a:noFill/>
          </p:spPr>
          <p:txBody>
            <a:bodyPr wrap="square" rtlCol="0">
              <a:spAutoFit/>
            </a:bodyPr>
            <a:lstStyle/>
            <a:p>
              <a:r>
                <a:rPr lang="en-US" sz="800" dirty="0"/>
                <a:t>2  </a:t>
              </a:r>
              <a:endParaRPr lang="en-GB" sz="800" dirty="0"/>
            </a:p>
          </p:txBody>
        </p:sp>
      </p:grpSp>
      <p:grpSp>
        <p:nvGrpSpPr>
          <p:cNvPr id="7" name="Group 6">
            <a:extLst>
              <a:ext uri="{FF2B5EF4-FFF2-40B4-BE49-F238E27FC236}">
                <a16:creationId xmlns:a16="http://schemas.microsoft.com/office/drawing/2014/main" id="{7CB21A20-D571-4EEC-937C-24315ADE5951}"/>
              </a:ext>
            </a:extLst>
          </p:cNvPr>
          <p:cNvGrpSpPr/>
          <p:nvPr/>
        </p:nvGrpSpPr>
        <p:grpSpPr>
          <a:xfrm>
            <a:off x="9132680" y="3132601"/>
            <a:ext cx="385639" cy="400110"/>
            <a:chOff x="9784894" y="3976014"/>
            <a:chExt cx="385639" cy="400110"/>
          </a:xfrm>
        </p:grpSpPr>
        <p:sp>
          <p:nvSpPr>
            <p:cNvPr id="60" name="TextBox 59">
              <a:extLst>
                <a:ext uri="{FF2B5EF4-FFF2-40B4-BE49-F238E27FC236}">
                  <a16:creationId xmlns:a16="http://schemas.microsoft.com/office/drawing/2014/main" id="{A578F6C0-ECCE-4D63-9189-6FDBEF533BCF}"/>
                </a:ext>
              </a:extLst>
            </p:cNvPr>
            <p:cNvSpPr txBox="1"/>
            <p:nvPr/>
          </p:nvSpPr>
          <p:spPr>
            <a:xfrm>
              <a:off x="9784894" y="3976014"/>
              <a:ext cx="385639" cy="369332"/>
            </a:xfrm>
            <a:prstGeom prst="rect">
              <a:avLst/>
            </a:prstGeom>
            <a:noFill/>
          </p:spPr>
          <p:txBody>
            <a:bodyPr wrap="square" rtlCol="0">
              <a:spAutoFit/>
            </a:bodyPr>
            <a:lstStyle/>
            <a:p>
              <a:r>
                <a:rPr lang="en-US" dirty="0"/>
                <a:t>e</a:t>
              </a:r>
              <a:endParaRPr lang="en-GB" dirty="0"/>
            </a:p>
          </p:txBody>
        </p:sp>
        <p:sp>
          <p:nvSpPr>
            <p:cNvPr id="61" name="TextBox 60">
              <a:extLst>
                <a:ext uri="{FF2B5EF4-FFF2-40B4-BE49-F238E27FC236}">
                  <a16:creationId xmlns:a16="http://schemas.microsoft.com/office/drawing/2014/main" id="{C72A308E-B9AD-4282-B2BD-957021B02089}"/>
                </a:ext>
              </a:extLst>
            </p:cNvPr>
            <p:cNvSpPr txBox="1"/>
            <p:nvPr/>
          </p:nvSpPr>
          <p:spPr>
            <a:xfrm>
              <a:off x="9901914" y="4160680"/>
              <a:ext cx="222729" cy="215444"/>
            </a:xfrm>
            <a:prstGeom prst="rect">
              <a:avLst/>
            </a:prstGeom>
            <a:noFill/>
          </p:spPr>
          <p:txBody>
            <a:bodyPr wrap="square" rtlCol="0">
              <a:spAutoFit/>
            </a:bodyPr>
            <a:lstStyle/>
            <a:p>
              <a:r>
                <a:rPr lang="en-US" sz="800" dirty="0"/>
                <a:t>3  </a:t>
              </a:r>
              <a:endParaRPr lang="en-GB" sz="800" dirty="0"/>
            </a:p>
          </p:txBody>
        </p:sp>
      </p:grpSp>
      <p:grpSp>
        <p:nvGrpSpPr>
          <p:cNvPr id="8" name="Group 7">
            <a:extLst>
              <a:ext uri="{FF2B5EF4-FFF2-40B4-BE49-F238E27FC236}">
                <a16:creationId xmlns:a16="http://schemas.microsoft.com/office/drawing/2014/main" id="{C111F89F-F150-41C0-89C9-21971999E32C}"/>
              </a:ext>
            </a:extLst>
          </p:cNvPr>
          <p:cNvGrpSpPr/>
          <p:nvPr/>
        </p:nvGrpSpPr>
        <p:grpSpPr>
          <a:xfrm>
            <a:off x="10607517" y="2601077"/>
            <a:ext cx="385639" cy="396745"/>
            <a:chOff x="10550349" y="2927723"/>
            <a:chExt cx="385639" cy="396745"/>
          </a:xfrm>
        </p:grpSpPr>
        <p:sp>
          <p:nvSpPr>
            <p:cNvPr id="62" name="TextBox 61">
              <a:extLst>
                <a:ext uri="{FF2B5EF4-FFF2-40B4-BE49-F238E27FC236}">
                  <a16:creationId xmlns:a16="http://schemas.microsoft.com/office/drawing/2014/main" id="{1D9A0E9F-54B2-43DB-9288-86771CA9BB41}"/>
                </a:ext>
              </a:extLst>
            </p:cNvPr>
            <p:cNvSpPr txBox="1"/>
            <p:nvPr/>
          </p:nvSpPr>
          <p:spPr>
            <a:xfrm>
              <a:off x="10550349" y="2927723"/>
              <a:ext cx="385639" cy="369332"/>
            </a:xfrm>
            <a:prstGeom prst="rect">
              <a:avLst/>
            </a:prstGeom>
            <a:noFill/>
          </p:spPr>
          <p:txBody>
            <a:bodyPr wrap="square" rtlCol="0">
              <a:spAutoFit/>
            </a:bodyPr>
            <a:lstStyle/>
            <a:p>
              <a:r>
                <a:rPr lang="en-US" dirty="0"/>
                <a:t>e</a:t>
              </a:r>
              <a:endParaRPr lang="en-GB" dirty="0"/>
            </a:p>
          </p:txBody>
        </p:sp>
        <p:sp>
          <p:nvSpPr>
            <p:cNvPr id="63" name="TextBox 62">
              <a:extLst>
                <a:ext uri="{FF2B5EF4-FFF2-40B4-BE49-F238E27FC236}">
                  <a16:creationId xmlns:a16="http://schemas.microsoft.com/office/drawing/2014/main" id="{C962B9C2-6EBE-4A24-A0AD-8EA3EDC0D029}"/>
                </a:ext>
              </a:extLst>
            </p:cNvPr>
            <p:cNvSpPr txBox="1"/>
            <p:nvPr/>
          </p:nvSpPr>
          <p:spPr>
            <a:xfrm>
              <a:off x="10655046" y="3109024"/>
              <a:ext cx="222729" cy="215444"/>
            </a:xfrm>
            <a:prstGeom prst="rect">
              <a:avLst/>
            </a:prstGeom>
            <a:noFill/>
          </p:spPr>
          <p:txBody>
            <a:bodyPr wrap="square" rtlCol="0">
              <a:spAutoFit/>
            </a:bodyPr>
            <a:lstStyle/>
            <a:p>
              <a:r>
                <a:rPr lang="en-US" sz="800" dirty="0"/>
                <a:t>4  </a:t>
              </a:r>
              <a:endParaRPr lang="en-GB" sz="800" dirty="0"/>
            </a:p>
          </p:txBody>
        </p:sp>
      </p:grpSp>
      <p:grpSp>
        <p:nvGrpSpPr>
          <p:cNvPr id="16" name="Group 15">
            <a:extLst>
              <a:ext uri="{FF2B5EF4-FFF2-40B4-BE49-F238E27FC236}">
                <a16:creationId xmlns:a16="http://schemas.microsoft.com/office/drawing/2014/main" id="{77B456BC-3A05-4C98-81AB-F1B371299FFF}"/>
              </a:ext>
            </a:extLst>
          </p:cNvPr>
          <p:cNvGrpSpPr/>
          <p:nvPr/>
        </p:nvGrpSpPr>
        <p:grpSpPr>
          <a:xfrm>
            <a:off x="9276303" y="4631738"/>
            <a:ext cx="385639" cy="400110"/>
            <a:chOff x="10124643" y="2383395"/>
            <a:chExt cx="385639" cy="400110"/>
          </a:xfrm>
        </p:grpSpPr>
        <p:sp>
          <p:nvSpPr>
            <p:cNvPr id="64" name="TextBox 63">
              <a:extLst>
                <a:ext uri="{FF2B5EF4-FFF2-40B4-BE49-F238E27FC236}">
                  <a16:creationId xmlns:a16="http://schemas.microsoft.com/office/drawing/2014/main" id="{2D31CCE0-8942-4F16-9E7C-02C2B90AF78D}"/>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65" name="TextBox 64">
              <a:extLst>
                <a:ext uri="{FF2B5EF4-FFF2-40B4-BE49-F238E27FC236}">
                  <a16:creationId xmlns:a16="http://schemas.microsoft.com/office/drawing/2014/main" id="{B8DD5389-8EF5-4FEF-AD3C-E7872429D904}"/>
                </a:ext>
              </a:extLst>
            </p:cNvPr>
            <p:cNvSpPr txBox="1"/>
            <p:nvPr/>
          </p:nvSpPr>
          <p:spPr>
            <a:xfrm>
              <a:off x="10241663" y="2568061"/>
              <a:ext cx="222729" cy="215444"/>
            </a:xfrm>
            <a:prstGeom prst="rect">
              <a:avLst/>
            </a:prstGeom>
            <a:noFill/>
          </p:spPr>
          <p:txBody>
            <a:bodyPr wrap="square" rtlCol="0">
              <a:spAutoFit/>
            </a:bodyPr>
            <a:lstStyle/>
            <a:p>
              <a:r>
                <a:rPr lang="en-US" sz="800" dirty="0"/>
                <a:t>5  </a:t>
              </a:r>
              <a:endParaRPr lang="en-GB" sz="800" dirty="0"/>
            </a:p>
          </p:txBody>
        </p:sp>
      </p:grpSp>
      <p:cxnSp>
        <p:nvCxnSpPr>
          <p:cNvPr id="29" name="Straight Connector 28">
            <a:extLst>
              <a:ext uri="{FF2B5EF4-FFF2-40B4-BE49-F238E27FC236}">
                <a16:creationId xmlns:a16="http://schemas.microsoft.com/office/drawing/2014/main" id="{FB1480D4-91B4-49D8-8CFC-065ED98DFE67}"/>
              </a:ext>
            </a:extLst>
          </p:cNvPr>
          <p:cNvCxnSpPr>
            <a:cxnSpLocks/>
            <a:stCxn id="17" idx="3"/>
            <a:endCxn id="24" idx="7"/>
          </p:cNvCxnSpPr>
          <p:nvPr/>
        </p:nvCxnSpPr>
        <p:spPr>
          <a:xfrm flipH="1">
            <a:off x="9081611" y="2823989"/>
            <a:ext cx="875743" cy="1202818"/>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F04F5E0F-6D18-47B9-B101-2F5726BF9256}"/>
              </a:ext>
            </a:extLst>
          </p:cNvPr>
          <p:cNvCxnSpPr>
            <a:stCxn id="23" idx="4"/>
            <a:endCxn id="24" idx="1"/>
          </p:cNvCxnSpPr>
          <p:nvPr/>
        </p:nvCxnSpPr>
        <p:spPr>
          <a:xfrm>
            <a:off x="8387137" y="2997708"/>
            <a:ext cx="371191" cy="1029099"/>
          </a:xfrm>
          <a:prstGeom prst="line">
            <a:avLst/>
          </a:prstGeom>
        </p:spPr>
        <p:style>
          <a:lnRef idx="1">
            <a:schemeClr val="dk1"/>
          </a:lnRef>
          <a:fillRef idx="0">
            <a:schemeClr val="dk1"/>
          </a:fillRef>
          <a:effectRef idx="0">
            <a:schemeClr val="dk1"/>
          </a:effectRef>
          <a:fontRef idx="minor">
            <a:schemeClr val="tx1"/>
          </a:fontRef>
        </p:style>
      </p:cxnSp>
      <p:grpSp>
        <p:nvGrpSpPr>
          <p:cNvPr id="80" name="Group 79">
            <a:extLst>
              <a:ext uri="{FF2B5EF4-FFF2-40B4-BE49-F238E27FC236}">
                <a16:creationId xmlns:a16="http://schemas.microsoft.com/office/drawing/2014/main" id="{A35EDE6E-718E-4711-A8C2-B6A99DF2FECF}"/>
              </a:ext>
            </a:extLst>
          </p:cNvPr>
          <p:cNvGrpSpPr/>
          <p:nvPr/>
        </p:nvGrpSpPr>
        <p:grpSpPr>
          <a:xfrm>
            <a:off x="10508449" y="3901837"/>
            <a:ext cx="385639" cy="400110"/>
            <a:chOff x="10124643" y="2383395"/>
            <a:chExt cx="385639" cy="400110"/>
          </a:xfrm>
        </p:grpSpPr>
        <p:sp>
          <p:nvSpPr>
            <p:cNvPr id="81" name="TextBox 80">
              <a:extLst>
                <a:ext uri="{FF2B5EF4-FFF2-40B4-BE49-F238E27FC236}">
                  <a16:creationId xmlns:a16="http://schemas.microsoft.com/office/drawing/2014/main" id="{8C2BB6AD-E7AA-46AD-A974-B2ED487721B1}"/>
                </a:ext>
              </a:extLst>
            </p:cNvPr>
            <p:cNvSpPr txBox="1"/>
            <p:nvPr/>
          </p:nvSpPr>
          <p:spPr>
            <a:xfrm>
              <a:off x="10124643" y="2383395"/>
              <a:ext cx="385639" cy="369332"/>
            </a:xfrm>
            <a:prstGeom prst="rect">
              <a:avLst/>
            </a:prstGeom>
            <a:noFill/>
          </p:spPr>
          <p:txBody>
            <a:bodyPr wrap="square" rtlCol="0">
              <a:spAutoFit/>
            </a:bodyPr>
            <a:lstStyle/>
            <a:p>
              <a:r>
                <a:rPr lang="en-US" dirty="0"/>
                <a:t>e</a:t>
              </a:r>
              <a:endParaRPr lang="en-GB" dirty="0"/>
            </a:p>
          </p:txBody>
        </p:sp>
        <p:sp>
          <p:nvSpPr>
            <p:cNvPr id="82" name="TextBox 81">
              <a:extLst>
                <a:ext uri="{FF2B5EF4-FFF2-40B4-BE49-F238E27FC236}">
                  <a16:creationId xmlns:a16="http://schemas.microsoft.com/office/drawing/2014/main" id="{817CD69B-3A2E-4EB1-B50B-5D306C1415C3}"/>
                </a:ext>
              </a:extLst>
            </p:cNvPr>
            <p:cNvSpPr txBox="1"/>
            <p:nvPr/>
          </p:nvSpPr>
          <p:spPr>
            <a:xfrm>
              <a:off x="10241663" y="2568061"/>
              <a:ext cx="222729" cy="215444"/>
            </a:xfrm>
            <a:prstGeom prst="rect">
              <a:avLst/>
            </a:prstGeom>
            <a:noFill/>
          </p:spPr>
          <p:txBody>
            <a:bodyPr wrap="square" rtlCol="0">
              <a:spAutoFit/>
            </a:bodyPr>
            <a:lstStyle/>
            <a:p>
              <a:r>
                <a:rPr lang="en-US" sz="800" dirty="0"/>
                <a:t>6  </a:t>
              </a:r>
              <a:endParaRPr lang="en-GB" sz="800" dirty="0"/>
            </a:p>
          </p:txBody>
        </p:sp>
      </p:grpSp>
      <p:sp>
        <p:nvSpPr>
          <p:cNvPr id="90" name="TextBox 89">
            <a:extLst>
              <a:ext uri="{FF2B5EF4-FFF2-40B4-BE49-F238E27FC236}">
                <a16:creationId xmlns:a16="http://schemas.microsoft.com/office/drawing/2014/main" id="{7C5E6BD6-E85B-42DE-A51C-149096AC3D9E}"/>
              </a:ext>
            </a:extLst>
          </p:cNvPr>
          <p:cNvSpPr txBox="1"/>
          <p:nvPr/>
        </p:nvSpPr>
        <p:spPr>
          <a:xfrm>
            <a:off x="5916335" y="4580365"/>
            <a:ext cx="784408" cy="214814"/>
          </a:xfrm>
          <a:prstGeom prst="rect">
            <a:avLst/>
          </a:prstGeom>
          <a:noFill/>
        </p:spPr>
        <p:txBody>
          <a:bodyPr wrap="square" rtlCol="0">
            <a:spAutoFit/>
          </a:bodyPr>
          <a:lstStyle/>
          <a:p>
            <a:r>
              <a:rPr lang="en-US" sz="800" dirty="0"/>
              <a:t> </a:t>
            </a:r>
            <a:endParaRPr lang="en-GB" sz="800" dirty="0"/>
          </a:p>
        </p:txBody>
      </p:sp>
      <p:cxnSp>
        <p:nvCxnSpPr>
          <p:cNvPr id="14" name="Straight Connector 13">
            <a:extLst>
              <a:ext uri="{FF2B5EF4-FFF2-40B4-BE49-F238E27FC236}">
                <a16:creationId xmlns:a16="http://schemas.microsoft.com/office/drawing/2014/main" id="{B2C28328-E97A-40F9-A8CD-414B65E4D477}"/>
              </a:ext>
            </a:extLst>
          </p:cNvPr>
          <p:cNvCxnSpPr>
            <a:stCxn id="17" idx="4"/>
            <a:endCxn id="35" idx="0"/>
          </p:cNvCxnSpPr>
          <p:nvPr/>
        </p:nvCxnSpPr>
        <p:spPr>
          <a:xfrm>
            <a:off x="10118996" y="2890100"/>
            <a:ext cx="129288" cy="1945576"/>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C8A1F8A-09A9-4444-AA0A-6C539D8C6AD3}"/>
              </a:ext>
            </a:extLst>
          </p:cNvPr>
          <p:cNvCxnSpPr>
            <a:stCxn id="24" idx="6"/>
            <a:endCxn id="18" idx="3"/>
          </p:cNvCxnSpPr>
          <p:nvPr/>
        </p:nvCxnSpPr>
        <p:spPr>
          <a:xfrm flipV="1">
            <a:off x="9148565" y="3604590"/>
            <a:ext cx="2066539" cy="5818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4511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Graphs - Connected</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a:bodyPr>
          <a:lstStyle/>
          <a:p>
            <a:pPr marL="0" indent="0">
              <a:buNone/>
            </a:pPr>
            <a:r>
              <a:rPr lang="en-US" dirty="0"/>
              <a:t>A “graph” is “connected” if there is an x-y path for all </a:t>
            </a:r>
            <a:r>
              <a:rPr lang="en-US" dirty="0" err="1"/>
              <a:t>verticies</a:t>
            </a:r>
            <a:endParaRPr lang="en-US" dirty="0"/>
          </a:p>
          <a:p>
            <a:pPr marL="0" indent="0">
              <a:buNone/>
            </a:pPr>
            <a:r>
              <a:rPr lang="en-US" dirty="0"/>
              <a:t>i.e. if every vertex is connected to every other vertex its connected</a:t>
            </a:r>
          </a:p>
          <a:p>
            <a:pPr lvl="2"/>
            <a:endParaRPr lang="en-GB" dirty="0"/>
          </a:p>
          <a:p>
            <a:pPr lvl="2"/>
            <a:r>
              <a:rPr lang="en-GB" dirty="0"/>
              <a:t>If a graph is not connected, we look at the number of components it has</a:t>
            </a:r>
          </a:p>
          <a:p>
            <a:pPr lvl="2"/>
            <a:r>
              <a:rPr lang="en-GB" dirty="0"/>
              <a:t>Total components or Kappa “k” of G is the number of sub-graphs it has</a:t>
            </a:r>
          </a:p>
          <a:p>
            <a:pPr lvl="2"/>
            <a:r>
              <a:rPr lang="en-GB" dirty="0"/>
              <a:t>Diagram has 3 components, shown as k(G) = 3</a:t>
            </a:r>
          </a:p>
          <a:p>
            <a:pPr marL="0" indent="0">
              <a:buNone/>
            </a:pPr>
            <a:endParaRPr lang="en-US" sz="2000" dirty="0"/>
          </a:p>
          <a:p>
            <a:pPr marL="0" indent="0">
              <a:buNone/>
            </a:pPr>
            <a:endParaRPr lang="en-US" sz="2000" dirty="0"/>
          </a:p>
          <a:p>
            <a:pPr marL="0" indent="0">
              <a:buNone/>
            </a:pPr>
            <a:endParaRPr lang="en-US" sz="2000" dirty="0"/>
          </a:p>
        </p:txBody>
      </p:sp>
      <p:grpSp>
        <p:nvGrpSpPr>
          <p:cNvPr id="27" name="Group 26">
            <a:extLst>
              <a:ext uri="{FF2B5EF4-FFF2-40B4-BE49-F238E27FC236}">
                <a16:creationId xmlns:a16="http://schemas.microsoft.com/office/drawing/2014/main" id="{1C8EDF0A-22FB-4099-A7DE-B02F470E559A}"/>
              </a:ext>
            </a:extLst>
          </p:cNvPr>
          <p:cNvGrpSpPr/>
          <p:nvPr/>
        </p:nvGrpSpPr>
        <p:grpSpPr>
          <a:xfrm>
            <a:off x="2482576" y="4483090"/>
            <a:ext cx="6473169" cy="1499295"/>
            <a:chOff x="4311367" y="3916353"/>
            <a:chExt cx="6473169" cy="1499295"/>
          </a:xfrm>
        </p:grpSpPr>
        <p:sp>
          <p:nvSpPr>
            <p:cNvPr id="17" name="Oval 16">
              <a:extLst>
                <a:ext uri="{FF2B5EF4-FFF2-40B4-BE49-F238E27FC236}">
                  <a16:creationId xmlns:a16="http://schemas.microsoft.com/office/drawing/2014/main" id="{639FCB0D-7824-40A0-A1E4-E41FE000CFFD}"/>
                </a:ext>
              </a:extLst>
            </p:cNvPr>
            <p:cNvSpPr/>
            <p:nvPr/>
          </p:nvSpPr>
          <p:spPr>
            <a:xfrm>
              <a:off x="8239994" y="420800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4311367" y="484925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23" name="Oval 22">
              <a:extLst>
                <a:ext uri="{FF2B5EF4-FFF2-40B4-BE49-F238E27FC236}">
                  <a16:creationId xmlns:a16="http://schemas.microsoft.com/office/drawing/2014/main" id="{1B63FF61-E01B-461B-9B4D-9053DE56FE0C}"/>
                </a:ext>
              </a:extLst>
            </p:cNvPr>
            <p:cNvSpPr/>
            <p:nvPr/>
          </p:nvSpPr>
          <p:spPr>
            <a:xfrm>
              <a:off x="8955745" y="496421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7603988" y="496421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4918114" y="420800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37" name="Oval 36">
              <a:extLst>
                <a:ext uri="{FF2B5EF4-FFF2-40B4-BE49-F238E27FC236}">
                  <a16:creationId xmlns:a16="http://schemas.microsoft.com/office/drawing/2014/main" id="{BFEF4A00-265D-4805-BBB5-CF27F5ACB702}"/>
                </a:ext>
              </a:extLst>
            </p:cNvPr>
            <p:cNvSpPr/>
            <p:nvPr/>
          </p:nvSpPr>
          <p:spPr>
            <a:xfrm>
              <a:off x="6696350" y="3916353"/>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sp>
          <p:nvSpPr>
            <p:cNvPr id="38" name="Oval 37">
              <a:extLst>
                <a:ext uri="{FF2B5EF4-FFF2-40B4-BE49-F238E27FC236}">
                  <a16:creationId xmlns:a16="http://schemas.microsoft.com/office/drawing/2014/main" id="{7B1BB38A-708F-4821-BCB3-9626196D2237}"/>
                </a:ext>
              </a:extLst>
            </p:cNvPr>
            <p:cNvSpPr/>
            <p:nvPr/>
          </p:nvSpPr>
          <p:spPr>
            <a:xfrm>
              <a:off x="10327345" y="421132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endParaRPr lang="en-GB" dirty="0"/>
            </a:p>
          </p:txBody>
        </p:sp>
        <p:cxnSp>
          <p:nvCxnSpPr>
            <p:cNvPr id="9" name="Straight Connector 8">
              <a:extLst>
                <a:ext uri="{FF2B5EF4-FFF2-40B4-BE49-F238E27FC236}">
                  <a16:creationId xmlns:a16="http://schemas.microsoft.com/office/drawing/2014/main" id="{B02BF7EA-28FB-49AA-B08E-6025D78E0FC0}"/>
                </a:ext>
              </a:extLst>
            </p:cNvPr>
            <p:cNvCxnSpPr>
              <a:stCxn id="18" idx="7"/>
              <a:endCxn id="35" idx="3"/>
            </p:cNvCxnSpPr>
            <p:nvPr/>
          </p:nvCxnSpPr>
          <p:spPr>
            <a:xfrm flipV="1">
              <a:off x="4701604" y="4593327"/>
              <a:ext cx="283464" cy="32203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9B87B1-5634-4662-B068-17C6447EFAEE}"/>
                </a:ext>
              </a:extLst>
            </p:cNvPr>
            <p:cNvCxnSpPr>
              <a:cxnSpLocks/>
              <a:stCxn id="35" idx="6"/>
              <a:endCxn id="37" idx="2"/>
            </p:cNvCxnSpPr>
            <p:nvPr/>
          </p:nvCxnSpPr>
          <p:spPr>
            <a:xfrm flipV="1">
              <a:off x="5375305" y="4142072"/>
              <a:ext cx="1321045" cy="29164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70C43-4219-42F0-86FD-C63D581F96B6}"/>
                </a:ext>
              </a:extLst>
            </p:cNvPr>
            <p:cNvCxnSpPr>
              <a:stCxn id="24" idx="7"/>
              <a:endCxn id="17" idx="3"/>
            </p:cNvCxnSpPr>
            <p:nvPr/>
          </p:nvCxnSpPr>
          <p:spPr>
            <a:xfrm flipV="1">
              <a:off x="7994225" y="4593327"/>
              <a:ext cx="312723" cy="43699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29E4096-E0AA-469B-B919-12A7CA77A4E9}"/>
                </a:ext>
              </a:extLst>
            </p:cNvPr>
            <p:cNvCxnSpPr>
              <a:stCxn id="17" idx="5"/>
              <a:endCxn id="23" idx="1"/>
            </p:cNvCxnSpPr>
            <p:nvPr/>
          </p:nvCxnSpPr>
          <p:spPr>
            <a:xfrm>
              <a:off x="8630231" y="4593327"/>
              <a:ext cx="392468" cy="43699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25096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Trees</a:t>
            </a:r>
            <a:endParaRPr lang="en-GB" sz="4800" dirty="0"/>
          </a:p>
        </p:txBody>
      </p:sp>
    </p:spTree>
    <p:extLst>
      <p:ext uri="{BB962C8B-B14F-4D97-AF65-F5344CB8AC3E}">
        <p14:creationId xmlns:p14="http://schemas.microsoft.com/office/powerpoint/2010/main" val="3540065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88DB-A231-48F8-96B5-A5FC27454D22}"/>
              </a:ext>
            </a:extLst>
          </p:cNvPr>
          <p:cNvSpPr>
            <a:spLocks noGrp="1"/>
          </p:cNvSpPr>
          <p:nvPr>
            <p:ph type="title"/>
          </p:nvPr>
        </p:nvSpPr>
        <p:spPr/>
        <p:txBody>
          <a:bodyPr/>
          <a:lstStyle/>
          <a:p>
            <a:r>
              <a:rPr lang="en-US" dirty="0"/>
              <a:t>Trees</a:t>
            </a:r>
            <a:endParaRPr lang="en-GB" dirty="0"/>
          </a:p>
        </p:txBody>
      </p:sp>
      <p:sp>
        <p:nvSpPr>
          <p:cNvPr id="3" name="Content Placeholder 2">
            <a:extLst>
              <a:ext uri="{FF2B5EF4-FFF2-40B4-BE49-F238E27FC236}">
                <a16:creationId xmlns:a16="http://schemas.microsoft.com/office/drawing/2014/main" id="{8825AECD-C9C7-466E-8006-EDC23F043CA7}"/>
              </a:ext>
            </a:extLst>
          </p:cNvPr>
          <p:cNvSpPr>
            <a:spLocks noGrp="1"/>
          </p:cNvSpPr>
          <p:nvPr>
            <p:ph idx="1"/>
          </p:nvPr>
        </p:nvSpPr>
        <p:spPr>
          <a:xfrm>
            <a:off x="838200" y="1817604"/>
            <a:ext cx="10515600" cy="4351338"/>
          </a:xfrm>
        </p:spPr>
        <p:txBody>
          <a:bodyPr>
            <a:normAutofit fontScale="92500" lnSpcReduction="10000"/>
          </a:bodyPr>
          <a:lstStyle/>
          <a:p>
            <a:pPr marL="0" indent="0">
              <a:buNone/>
            </a:pPr>
            <a:r>
              <a:rPr lang="en-US" dirty="0"/>
              <a:t>A graph T = &lt;V,E&gt; is called a tree if T is connected and has no cycles</a:t>
            </a:r>
          </a:p>
          <a:p>
            <a:pPr marL="0" indent="0">
              <a:buNone/>
            </a:pPr>
            <a:r>
              <a:rPr lang="en-US" dirty="0"/>
              <a:t>Remember graphs are connected when every vertex is connected to every other vertex</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If T is disconnected (and still has no cycles), then it’s a “forest”</a:t>
            </a:r>
            <a:endParaRPr lang="en-US" sz="2000" dirty="0"/>
          </a:p>
          <a:p>
            <a:pPr marL="0" indent="0">
              <a:buNone/>
            </a:pPr>
            <a:endParaRPr lang="en-US" sz="2000" dirty="0"/>
          </a:p>
        </p:txBody>
      </p:sp>
      <p:cxnSp>
        <p:nvCxnSpPr>
          <p:cNvPr id="36" name="Straight Connector 35">
            <a:extLst>
              <a:ext uri="{FF2B5EF4-FFF2-40B4-BE49-F238E27FC236}">
                <a16:creationId xmlns:a16="http://schemas.microsoft.com/office/drawing/2014/main" id="{71B8BA58-59F7-487A-BB37-E387569D8742}"/>
              </a:ext>
            </a:extLst>
          </p:cNvPr>
          <p:cNvCxnSpPr>
            <a:stCxn id="37" idx="5"/>
            <a:endCxn id="24" idx="2"/>
          </p:cNvCxnSpPr>
          <p:nvPr/>
        </p:nvCxnSpPr>
        <p:spPr>
          <a:xfrm>
            <a:off x="5352560" y="4865372"/>
            <a:ext cx="705227" cy="340768"/>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DE46A1C-0F23-4139-8F69-C24193E9CFC3}"/>
              </a:ext>
            </a:extLst>
          </p:cNvPr>
          <p:cNvCxnSpPr>
            <a:stCxn id="37" idx="0"/>
            <a:endCxn id="38" idx="4"/>
          </p:cNvCxnSpPr>
          <p:nvPr/>
        </p:nvCxnSpPr>
        <p:spPr>
          <a:xfrm flipH="1" flipV="1">
            <a:off x="5190685" y="3600226"/>
            <a:ext cx="234" cy="879820"/>
          </a:xfrm>
          <a:prstGeom prst="line">
            <a:avLst/>
          </a:prstGeom>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354A8133-E639-4A9B-A9D8-BCA7CEABA4E0}"/>
              </a:ext>
            </a:extLst>
          </p:cNvPr>
          <p:cNvGrpSpPr/>
          <p:nvPr/>
        </p:nvGrpSpPr>
        <p:grpSpPr>
          <a:xfrm>
            <a:off x="2930274" y="2743962"/>
            <a:ext cx="8056975" cy="2829248"/>
            <a:chOff x="2592123" y="2710621"/>
            <a:chExt cx="8056975" cy="2829248"/>
          </a:xfrm>
        </p:grpSpPr>
        <p:sp>
          <p:nvSpPr>
            <p:cNvPr id="31" name="Oval 30">
              <a:extLst>
                <a:ext uri="{FF2B5EF4-FFF2-40B4-BE49-F238E27FC236}">
                  <a16:creationId xmlns:a16="http://schemas.microsoft.com/office/drawing/2014/main" id="{686DC951-5330-47ED-9097-659FD5EEF60E}"/>
                </a:ext>
              </a:extLst>
            </p:cNvPr>
            <p:cNvSpPr/>
            <p:nvPr/>
          </p:nvSpPr>
          <p:spPr>
            <a:xfrm>
              <a:off x="7272210" y="373609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endParaRPr lang="en-GB" dirty="0"/>
            </a:p>
          </p:txBody>
        </p:sp>
        <p:sp>
          <p:nvSpPr>
            <p:cNvPr id="32" name="Oval 31">
              <a:extLst>
                <a:ext uri="{FF2B5EF4-FFF2-40B4-BE49-F238E27FC236}">
                  <a16:creationId xmlns:a16="http://schemas.microsoft.com/office/drawing/2014/main" id="{6F0B7E99-059C-468A-AB52-B95B7084B626}"/>
                </a:ext>
              </a:extLst>
            </p:cNvPr>
            <p:cNvSpPr/>
            <p:nvPr/>
          </p:nvSpPr>
          <p:spPr>
            <a:xfrm>
              <a:off x="8858407" y="367024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a:t>
              </a:r>
              <a:endParaRPr lang="en-GB" dirty="0"/>
            </a:p>
          </p:txBody>
        </p:sp>
        <p:cxnSp>
          <p:nvCxnSpPr>
            <p:cNvPr id="29" name="Straight Connector 28">
              <a:extLst>
                <a:ext uri="{FF2B5EF4-FFF2-40B4-BE49-F238E27FC236}">
                  <a16:creationId xmlns:a16="http://schemas.microsoft.com/office/drawing/2014/main" id="{CD05FA3A-2296-4497-A19A-7AE8AC401067}"/>
                </a:ext>
              </a:extLst>
            </p:cNvPr>
            <p:cNvCxnSpPr>
              <a:stCxn id="17" idx="0"/>
              <a:endCxn id="31" idx="4"/>
            </p:cNvCxnSpPr>
            <p:nvPr/>
          </p:nvCxnSpPr>
          <p:spPr>
            <a:xfrm flipV="1">
              <a:off x="7339165" y="4187529"/>
              <a:ext cx="161641" cy="71061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1854CFD-A632-45B1-856C-0827AE3BD202}"/>
                </a:ext>
              </a:extLst>
            </p:cNvPr>
            <p:cNvCxnSpPr>
              <a:endCxn id="32" idx="4"/>
            </p:cNvCxnSpPr>
            <p:nvPr/>
          </p:nvCxnSpPr>
          <p:spPr>
            <a:xfrm flipV="1">
              <a:off x="8958272" y="4121685"/>
              <a:ext cx="128731" cy="683692"/>
            </a:xfrm>
            <a:prstGeom prst="line">
              <a:avLst/>
            </a:prstGeom>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6409183E-24D2-4721-983B-E4AE3E2005F4}"/>
                </a:ext>
              </a:extLst>
            </p:cNvPr>
            <p:cNvGrpSpPr/>
            <p:nvPr/>
          </p:nvGrpSpPr>
          <p:grpSpPr>
            <a:xfrm>
              <a:off x="2592123" y="2710621"/>
              <a:ext cx="8056975" cy="2829248"/>
              <a:chOff x="2592123" y="2710621"/>
              <a:chExt cx="8056975" cy="2829248"/>
            </a:xfrm>
          </p:grpSpPr>
          <p:grpSp>
            <p:nvGrpSpPr>
              <p:cNvPr id="49" name="Group 48">
                <a:extLst>
                  <a:ext uri="{FF2B5EF4-FFF2-40B4-BE49-F238E27FC236}">
                    <a16:creationId xmlns:a16="http://schemas.microsoft.com/office/drawing/2014/main" id="{5F01C971-03BD-4BF1-AE64-1AE0C6D186D9}"/>
                  </a:ext>
                </a:extLst>
              </p:cNvPr>
              <p:cNvGrpSpPr/>
              <p:nvPr/>
            </p:nvGrpSpPr>
            <p:grpSpPr>
              <a:xfrm>
                <a:off x="2592123" y="3102251"/>
                <a:ext cx="6572100" cy="2296266"/>
                <a:chOff x="2592123" y="3102251"/>
                <a:chExt cx="6572100" cy="2296266"/>
              </a:xfrm>
            </p:grpSpPr>
            <p:sp>
              <p:nvSpPr>
                <p:cNvPr id="17" name="Oval 16">
                  <a:extLst>
                    <a:ext uri="{FF2B5EF4-FFF2-40B4-BE49-F238E27FC236}">
                      <a16:creationId xmlns:a16="http://schemas.microsoft.com/office/drawing/2014/main" id="{639FCB0D-7824-40A0-A1E4-E41FE000CFFD}"/>
                    </a:ext>
                  </a:extLst>
                </p:cNvPr>
                <p:cNvSpPr/>
                <p:nvPr/>
              </p:nvSpPr>
              <p:spPr>
                <a:xfrm>
                  <a:off x="7110569" y="489814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endParaRPr lang="en-GB" dirty="0"/>
                </a:p>
              </p:txBody>
            </p:sp>
            <p:sp>
              <p:nvSpPr>
                <p:cNvPr id="18" name="Oval 17">
                  <a:extLst>
                    <a:ext uri="{FF2B5EF4-FFF2-40B4-BE49-F238E27FC236}">
                      <a16:creationId xmlns:a16="http://schemas.microsoft.com/office/drawing/2014/main" id="{4C0B5448-72F5-4B0D-8D66-85A958461C8B}"/>
                    </a:ext>
                  </a:extLst>
                </p:cNvPr>
                <p:cNvSpPr/>
                <p:nvPr/>
              </p:nvSpPr>
              <p:spPr>
                <a:xfrm>
                  <a:off x="2592123" y="494708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23" name="Oval 22">
                  <a:extLst>
                    <a:ext uri="{FF2B5EF4-FFF2-40B4-BE49-F238E27FC236}">
                      <a16:creationId xmlns:a16="http://schemas.microsoft.com/office/drawing/2014/main" id="{1B63FF61-E01B-461B-9B4D-9053DE56FE0C}"/>
                    </a:ext>
                  </a:extLst>
                </p:cNvPr>
                <p:cNvSpPr/>
                <p:nvPr/>
              </p:nvSpPr>
              <p:spPr>
                <a:xfrm>
                  <a:off x="8707032" y="483203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endParaRPr lang="en-GB" dirty="0"/>
                </a:p>
              </p:txBody>
            </p:sp>
            <p:sp>
              <p:nvSpPr>
                <p:cNvPr id="24" name="Oval 23">
                  <a:extLst>
                    <a:ext uri="{FF2B5EF4-FFF2-40B4-BE49-F238E27FC236}">
                      <a16:creationId xmlns:a16="http://schemas.microsoft.com/office/drawing/2014/main" id="{36D91EF8-C34D-4D9F-AE04-EA421C25EEFC}"/>
                    </a:ext>
                  </a:extLst>
                </p:cNvPr>
                <p:cNvSpPr/>
                <p:nvPr/>
              </p:nvSpPr>
              <p:spPr>
                <a:xfrm>
                  <a:off x="5719636" y="494708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GB" dirty="0"/>
                </a:p>
              </p:txBody>
            </p:sp>
            <p:sp>
              <p:nvSpPr>
                <p:cNvPr id="35" name="Oval 34">
                  <a:extLst>
                    <a:ext uri="{FF2B5EF4-FFF2-40B4-BE49-F238E27FC236}">
                      <a16:creationId xmlns:a16="http://schemas.microsoft.com/office/drawing/2014/main" id="{FB2843E4-F3B3-4D30-AF6E-048F1AAEC152}"/>
                    </a:ext>
                  </a:extLst>
                </p:cNvPr>
                <p:cNvSpPr/>
                <p:nvPr/>
              </p:nvSpPr>
              <p:spPr>
                <a:xfrm>
                  <a:off x="3417946" y="413181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sp>
              <p:nvSpPr>
                <p:cNvPr id="37" name="Oval 36">
                  <a:extLst>
                    <a:ext uri="{FF2B5EF4-FFF2-40B4-BE49-F238E27FC236}">
                      <a16:creationId xmlns:a16="http://schemas.microsoft.com/office/drawing/2014/main" id="{BFEF4A00-265D-4805-BBB5-CF27F5ACB702}"/>
                    </a:ext>
                  </a:extLst>
                </p:cNvPr>
                <p:cNvSpPr/>
                <p:nvPr/>
              </p:nvSpPr>
              <p:spPr>
                <a:xfrm>
                  <a:off x="4624172" y="444670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endParaRPr lang="en-GB" dirty="0"/>
                </a:p>
              </p:txBody>
            </p:sp>
            <p:sp>
              <p:nvSpPr>
                <p:cNvPr id="38" name="Oval 37">
                  <a:extLst>
                    <a:ext uri="{FF2B5EF4-FFF2-40B4-BE49-F238E27FC236}">
                      <a16:creationId xmlns:a16="http://schemas.microsoft.com/office/drawing/2014/main" id="{7B1BB38A-708F-4821-BCB3-9626196D2237}"/>
                    </a:ext>
                  </a:extLst>
                </p:cNvPr>
                <p:cNvSpPr/>
                <p:nvPr/>
              </p:nvSpPr>
              <p:spPr>
                <a:xfrm>
                  <a:off x="4623938" y="3102251"/>
                  <a:ext cx="457191" cy="464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endParaRPr lang="en-GB" dirty="0"/>
                </a:p>
              </p:txBody>
            </p:sp>
            <p:cxnSp>
              <p:nvCxnSpPr>
                <p:cNvPr id="9" name="Straight Connector 8">
                  <a:extLst>
                    <a:ext uri="{FF2B5EF4-FFF2-40B4-BE49-F238E27FC236}">
                      <a16:creationId xmlns:a16="http://schemas.microsoft.com/office/drawing/2014/main" id="{B02BF7EA-28FB-49AA-B08E-6025D78E0FC0}"/>
                    </a:ext>
                  </a:extLst>
                </p:cNvPr>
                <p:cNvCxnSpPr>
                  <a:stCxn id="18" idx="7"/>
                  <a:endCxn id="35" idx="3"/>
                </p:cNvCxnSpPr>
                <p:nvPr/>
              </p:nvCxnSpPr>
              <p:spPr>
                <a:xfrm flipV="1">
                  <a:off x="2982360" y="4517141"/>
                  <a:ext cx="502540" cy="4960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9B87B1-5634-4662-B068-17C6447EFAEE}"/>
                    </a:ext>
                  </a:extLst>
                </p:cNvPr>
                <p:cNvCxnSpPr>
                  <a:cxnSpLocks/>
                  <a:stCxn id="35" idx="6"/>
                  <a:endCxn id="37" idx="2"/>
                </p:cNvCxnSpPr>
                <p:nvPr/>
              </p:nvCxnSpPr>
              <p:spPr>
                <a:xfrm>
                  <a:off x="3875137" y="4357534"/>
                  <a:ext cx="749035" cy="31489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70C43-4219-42F0-86FD-C63D581F96B6}"/>
                    </a:ext>
                  </a:extLst>
                </p:cNvPr>
                <p:cNvCxnSpPr>
                  <a:cxnSpLocks/>
                  <a:endCxn id="17" idx="2"/>
                </p:cNvCxnSpPr>
                <p:nvPr/>
              </p:nvCxnSpPr>
              <p:spPr>
                <a:xfrm flipV="1">
                  <a:off x="6176826" y="5123861"/>
                  <a:ext cx="933743" cy="159608"/>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29E4096-E0AA-469B-B919-12A7CA77A4E9}"/>
                    </a:ext>
                  </a:extLst>
                </p:cNvPr>
                <p:cNvCxnSpPr>
                  <a:cxnSpLocks/>
                  <a:stCxn id="17" idx="6"/>
                  <a:endCxn id="23" idx="2"/>
                </p:cNvCxnSpPr>
                <p:nvPr/>
              </p:nvCxnSpPr>
              <p:spPr>
                <a:xfrm flipV="1">
                  <a:off x="7567760" y="5057750"/>
                  <a:ext cx="1139272" cy="66111"/>
                </a:xfrm>
                <a:prstGeom prst="line">
                  <a:avLst/>
                </a:prstGeom>
              </p:spPr>
              <p:style>
                <a:lnRef idx="1">
                  <a:schemeClr val="dk1"/>
                </a:lnRef>
                <a:fillRef idx="0">
                  <a:schemeClr val="dk1"/>
                </a:fillRef>
                <a:effectRef idx="0">
                  <a:schemeClr val="dk1"/>
                </a:effectRef>
                <a:fontRef idx="minor">
                  <a:schemeClr val="tx1"/>
                </a:fontRef>
              </p:style>
            </p:cxnSp>
          </p:grpSp>
          <p:sp>
            <p:nvSpPr>
              <p:cNvPr id="42" name="Oval 41">
                <a:extLst>
                  <a:ext uri="{FF2B5EF4-FFF2-40B4-BE49-F238E27FC236}">
                    <a16:creationId xmlns:a16="http://schemas.microsoft.com/office/drawing/2014/main" id="{9E77A686-7603-42EC-AEC9-0A2B7BB401E5}"/>
                  </a:ext>
                </a:extLst>
              </p:cNvPr>
              <p:cNvSpPr/>
              <p:nvPr/>
            </p:nvSpPr>
            <p:spPr>
              <a:xfrm>
                <a:off x="10191907" y="508843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endParaRPr lang="en-GB" dirty="0"/>
              </a:p>
            </p:txBody>
          </p:sp>
          <p:cxnSp>
            <p:nvCxnSpPr>
              <p:cNvPr id="44" name="Straight Connector 43">
                <a:extLst>
                  <a:ext uri="{FF2B5EF4-FFF2-40B4-BE49-F238E27FC236}">
                    <a16:creationId xmlns:a16="http://schemas.microsoft.com/office/drawing/2014/main" id="{72110648-80E5-46E1-813E-09513A2FC2AD}"/>
                  </a:ext>
                </a:extLst>
              </p:cNvPr>
              <p:cNvCxnSpPr>
                <a:stCxn id="23" idx="6"/>
                <a:endCxn id="42" idx="2"/>
              </p:cNvCxnSpPr>
              <p:nvPr/>
            </p:nvCxnSpPr>
            <p:spPr>
              <a:xfrm>
                <a:off x="9164223" y="5057750"/>
                <a:ext cx="1027684" cy="256401"/>
              </a:xfrm>
              <a:prstGeom prst="line">
                <a:avLst/>
              </a:prstGeom>
            </p:spPr>
            <p:style>
              <a:lnRef idx="1">
                <a:schemeClr val="dk1"/>
              </a:lnRef>
              <a:fillRef idx="0">
                <a:schemeClr val="dk1"/>
              </a:fillRef>
              <a:effectRef idx="0">
                <a:schemeClr val="dk1"/>
              </a:effectRef>
              <a:fontRef idx="minor">
                <a:schemeClr val="tx1"/>
              </a:fontRef>
            </p:style>
          </p:cxnSp>
          <p:sp>
            <p:nvSpPr>
              <p:cNvPr id="46" name="Oval 45">
                <a:extLst>
                  <a:ext uri="{FF2B5EF4-FFF2-40B4-BE49-F238E27FC236}">
                    <a16:creationId xmlns:a16="http://schemas.microsoft.com/office/drawing/2014/main" id="{65F9BF46-B96C-4C97-8F44-DAA61CDBACD3}"/>
                  </a:ext>
                </a:extLst>
              </p:cNvPr>
              <p:cNvSpPr/>
              <p:nvPr/>
            </p:nvSpPr>
            <p:spPr>
              <a:xfrm>
                <a:off x="2685933" y="271062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endParaRPr lang="en-GB" dirty="0"/>
              </a:p>
            </p:txBody>
          </p:sp>
          <p:cxnSp>
            <p:nvCxnSpPr>
              <p:cNvPr id="48" name="Straight Connector 47">
                <a:extLst>
                  <a:ext uri="{FF2B5EF4-FFF2-40B4-BE49-F238E27FC236}">
                    <a16:creationId xmlns:a16="http://schemas.microsoft.com/office/drawing/2014/main" id="{CC7E752E-EC13-4707-9337-36D2F510BFE7}"/>
                  </a:ext>
                </a:extLst>
              </p:cNvPr>
              <p:cNvCxnSpPr>
                <a:stCxn id="38" idx="2"/>
                <a:endCxn id="46" idx="6"/>
              </p:cNvCxnSpPr>
              <p:nvPr/>
            </p:nvCxnSpPr>
            <p:spPr>
              <a:xfrm flipH="1" flipV="1">
                <a:off x="3143124" y="2936340"/>
                <a:ext cx="1480814" cy="398228"/>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81381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Trees – </a:t>
            </a:r>
            <a:r>
              <a:rPr lang="en-US" dirty="0" err="1"/>
              <a:t>Theorum</a:t>
            </a:r>
            <a:r>
              <a:rPr lang="en-US" dirty="0"/>
              <a:t>  1</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err="1"/>
              <a:t>Theorum</a:t>
            </a:r>
            <a:r>
              <a:rPr lang="en-US" dirty="0"/>
              <a:t>: If </a:t>
            </a:r>
            <a:r>
              <a:rPr lang="en-US" dirty="0" err="1"/>
              <a:t>a,b</a:t>
            </a:r>
            <a:r>
              <a:rPr lang="en-US" dirty="0"/>
              <a:t> are unique vertices in , then there is a unique path connecting them</a:t>
            </a:r>
            <a:endParaRPr lang="en-GB" dirty="0"/>
          </a:p>
        </p:txBody>
      </p:sp>
      <p:sp>
        <p:nvSpPr>
          <p:cNvPr id="5" name="Oval 4">
            <a:extLst>
              <a:ext uri="{FF2B5EF4-FFF2-40B4-BE49-F238E27FC236}">
                <a16:creationId xmlns:a16="http://schemas.microsoft.com/office/drawing/2014/main" id="{465C11B6-B5F5-427C-8FB2-F457A58F41B0}"/>
              </a:ext>
            </a:extLst>
          </p:cNvPr>
          <p:cNvSpPr/>
          <p:nvPr/>
        </p:nvSpPr>
        <p:spPr>
          <a:xfrm>
            <a:off x="5730663" y="3263311"/>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BCC88DE-61FB-4E33-B8A7-1A5972CF1823}"/>
              </a:ext>
            </a:extLst>
          </p:cNvPr>
          <p:cNvSpPr/>
          <p:nvPr/>
        </p:nvSpPr>
        <p:spPr>
          <a:xfrm>
            <a:off x="7335582" y="575952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61BFEF6-89E5-40ED-9DB3-23FF07A1A26C}"/>
              </a:ext>
            </a:extLst>
          </p:cNvPr>
          <p:cNvCxnSpPr>
            <a:cxnSpLocks/>
            <a:stCxn id="15" idx="1"/>
            <a:endCxn id="5" idx="5"/>
          </p:cNvCxnSpPr>
          <p:nvPr/>
        </p:nvCxnSpPr>
        <p:spPr>
          <a:xfrm flipH="1" flipV="1">
            <a:off x="6120900" y="3648637"/>
            <a:ext cx="692994" cy="497239"/>
          </a:xfrm>
          <a:prstGeom prst="line">
            <a:avLst/>
          </a:prstGeom>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A380E154-9A22-4E54-855F-EDFB275073BB}"/>
              </a:ext>
            </a:extLst>
          </p:cNvPr>
          <p:cNvSpPr/>
          <p:nvPr/>
        </p:nvSpPr>
        <p:spPr>
          <a:xfrm>
            <a:off x="6746940" y="407976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76E48E38-5BE7-4C49-9EBA-4C67046F841A}"/>
              </a:ext>
            </a:extLst>
          </p:cNvPr>
          <p:cNvSpPr/>
          <p:nvPr/>
        </p:nvSpPr>
        <p:spPr>
          <a:xfrm>
            <a:off x="2950788" y="489622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GB" dirty="0"/>
          </a:p>
        </p:txBody>
      </p:sp>
      <p:sp>
        <p:nvSpPr>
          <p:cNvPr id="17" name="Oval 16">
            <a:extLst>
              <a:ext uri="{FF2B5EF4-FFF2-40B4-BE49-F238E27FC236}">
                <a16:creationId xmlns:a16="http://schemas.microsoft.com/office/drawing/2014/main" id="{079EA8BD-EBD4-45BE-9FEA-2B29AF03F1D3}"/>
              </a:ext>
            </a:extLst>
          </p:cNvPr>
          <p:cNvSpPr/>
          <p:nvPr/>
        </p:nvSpPr>
        <p:spPr>
          <a:xfrm>
            <a:off x="7792773" y="4896219"/>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8EB37CFB-EDC7-4AAA-B8ED-1EF868D5A497}"/>
              </a:ext>
            </a:extLst>
          </p:cNvPr>
          <p:cNvSpPr/>
          <p:nvPr/>
        </p:nvSpPr>
        <p:spPr>
          <a:xfrm>
            <a:off x="4910735" y="5759522"/>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78E922ED-F05F-44AB-9811-12E5505584A6}"/>
              </a:ext>
            </a:extLst>
          </p:cNvPr>
          <p:cNvSpPr/>
          <p:nvPr/>
        </p:nvSpPr>
        <p:spPr>
          <a:xfrm>
            <a:off x="3862741" y="371474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4ED77DED-B934-47E3-B4B2-4B6537384615}"/>
              </a:ext>
            </a:extLst>
          </p:cNvPr>
          <p:cNvSpPr/>
          <p:nvPr/>
        </p:nvSpPr>
        <p:spPr>
          <a:xfrm>
            <a:off x="4709000" y="2653020"/>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E8FF220-3B90-4AF1-9DF4-1E16E649BD9E}"/>
              </a:ext>
            </a:extLst>
          </p:cNvPr>
          <p:cNvSpPr/>
          <p:nvPr/>
        </p:nvSpPr>
        <p:spPr>
          <a:xfrm>
            <a:off x="4196664" y="4791911"/>
            <a:ext cx="457191" cy="464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0D8E15DE-0E6E-4211-9AE1-1002D44C8F5B}"/>
              </a:ext>
            </a:extLst>
          </p:cNvPr>
          <p:cNvCxnSpPr>
            <a:cxnSpLocks/>
            <a:stCxn id="16" idx="7"/>
            <a:endCxn id="19" idx="3"/>
          </p:cNvCxnSpPr>
          <p:nvPr/>
        </p:nvCxnSpPr>
        <p:spPr>
          <a:xfrm flipV="1">
            <a:off x="3341025" y="4100074"/>
            <a:ext cx="588670" cy="862257"/>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F42B2A8-EE71-475B-B8F9-DC1A2CFF0D80}"/>
              </a:ext>
            </a:extLst>
          </p:cNvPr>
          <p:cNvCxnSpPr>
            <a:cxnSpLocks/>
            <a:stCxn id="19" idx="7"/>
            <a:endCxn id="20" idx="3"/>
          </p:cNvCxnSpPr>
          <p:nvPr/>
        </p:nvCxnSpPr>
        <p:spPr>
          <a:xfrm flipV="1">
            <a:off x="4252978" y="3038346"/>
            <a:ext cx="522976" cy="74251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DE11441-2FDE-47CF-AF13-A57D8A4ADADC}"/>
              </a:ext>
            </a:extLst>
          </p:cNvPr>
          <p:cNvCxnSpPr>
            <a:cxnSpLocks/>
            <a:stCxn id="15" idx="5"/>
            <a:endCxn id="17" idx="1"/>
          </p:cNvCxnSpPr>
          <p:nvPr/>
        </p:nvCxnSpPr>
        <p:spPr>
          <a:xfrm>
            <a:off x="7137177" y="4465091"/>
            <a:ext cx="722550" cy="497239"/>
          </a:xfrm>
          <a:prstGeom prst="line">
            <a:avLst/>
          </a:prstGeom>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7EB41E8B-339D-48EB-B744-747453AD8519}"/>
              </a:ext>
            </a:extLst>
          </p:cNvPr>
          <p:cNvSpPr/>
          <p:nvPr/>
        </p:nvSpPr>
        <p:spPr>
          <a:xfrm>
            <a:off x="8858307" y="5740664"/>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en-GB" dirty="0"/>
          </a:p>
        </p:txBody>
      </p:sp>
      <p:cxnSp>
        <p:nvCxnSpPr>
          <p:cNvPr id="12" name="Straight Connector 11">
            <a:extLst>
              <a:ext uri="{FF2B5EF4-FFF2-40B4-BE49-F238E27FC236}">
                <a16:creationId xmlns:a16="http://schemas.microsoft.com/office/drawing/2014/main" id="{98FD4F08-A898-4A98-90B6-01B042FE0552}"/>
              </a:ext>
            </a:extLst>
          </p:cNvPr>
          <p:cNvCxnSpPr>
            <a:cxnSpLocks/>
            <a:stCxn id="17" idx="5"/>
            <a:endCxn id="11" idx="1"/>
          </p:cNvCxnSpPr>
          <p:nvPr/>
        </p:nvCxnSpPr>
        <p:spPr>
          <a:xfrm>
            <a:off x="8183010" y="5281545"/>
            <a:ext cx="742251" cy="525230"/>
          </a:xfrm>
          <a:prstGeom prst="line">
            <a:avLst/>
          </a:prstGeom>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682D8777-5428-473E-BD3E-18C4E6767B55}"/>
              </a:ext>
            </a:extLst>
          </p:cNvPr>
          <p:cNvSpPr/>
          <p:nvPr/>
        </p:nvSpPr>
        <p:spPr>
          <a:xfrm>
            <a:off x="3768657" y="583901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a:extLst>
              <a:ext uri="{FF2B5EF4-FFF2-40B4-BE49-F238E27FC236}">
                <a16:creationId xmlns:a16="http://schemas.microsoft.com/office/drawing/2014/main" id="{8B6CEE55-F509-4A67-89AC-96FB50C30F41}"/>
              </a:ext>
            </a:extLst>
          </p:cNvPr>
          <p:cNvSpPr/>
          <p:nvPr/>
        </p:nvSpPr>
        <p:spPr>
          <a:xfrm>
            <a:off x="6227644" y="502422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0" name="Straight Connector 89">
            <a:extLst>
              <a:ext uri="{FF2B5EF4-FFF2-40B4-BE49-F238E27FC236}">
                <a16:creationId xmlns:a16="http://schemas.microsoft.com/office/drawing/2014/main" id="{589CD579-61FF-4C89-B814-25F16F4392B5}"/>
              </a:ext>
            </a:extLst>
          </p:cNvPr>
          <p:cNvCxnSpPr>
            <a:cxnSpLocks/>
            <a:stCxn id="19" idx="5"/>
            <a:endCxn id="21" idx="0"/>
          </p:cNvCxnSpPr>
          <p:nvPr/>
        </p:nvCxnSpPr>
        <p:spPr>
          <a:xfrm>
            <a:off x="4252978" y="4100074"/>
            <a:ext cx="172282" cy="691837"/>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1733ADE-E110-4690-92D9-6FFDF69F1205}"/>
              </a:ext>
            </a:extLst>
          </p:cNvPr>
          <p:cNvCxnSpPr>
            <a:stCxn id="21" idx="3"/>
            <a:endCxn id="13" idx="0"/>
          </p:cNvCxnSpPr>
          <p:nvPr/>
        </p:nvCxnSpPr>
        <p:spPr>
          <a:xfrm flipH="1">
            <a:off x="3997253" y="5188501"/>
            <a:ext cx="266365" cy="650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175F683-9E90-4538-BB30-14095430A8BE}"/>
              </a:ext>
            </a:extLst>
          </p:cNvPr>
          <p:cNvCxnSpPr>
            <a:stCxn id="21" idx="5"/>
            <a:endCxn id="18" idx="1"/>
          </p:cNvCxnSpPr>
          <p:nvPr/>
        </p:nvCxnSpPr>
        <p:spPr>
          <a:xfrm>
            <a:off x="4586901" y="5188501"/>
            <a:ext cx="390788" cy="637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9943262-E391-4C62-AF76-6A13FF879F1A}"/>
              </a:ext>
            </a:extLst>
          </p:cNvPr>
          <p:cNvCxnSpPr>
            <a:cxnSpLocks/>
            <a:stCxn id="20" idx="6"/>
            <a:endCxn id="5" idx="1"/>
          </p:cNvCxnSpPr>
          <p:nvPr/>
        </p:nvCxnSpPr>
        <p:spPr>
          <a:xfrm>
            <a:off x="5166191" y="2878739"/>
            <a:ext cx="631426" cy="450683"/>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D34F53B8-E783-416A-9F75-0B41FAC2FAD0}"/>
              </a:ext>
            </a:extLst>
          </p:cNvPr>
          <p:cNvCxnSpPr>
            <a:cxnSpLocks/>
            <a:stCxn id="15" idx="4"/>
            <a:endCxn id="79" idx="7"/>
          </p:cNvCxnSpPr>
          <p:nvPr/>
        </p:nvCxnSpPr>
        <p:spPr>
          <a:xfrm flipH="1">
            <a:off x="6617881" y="4531202"/>
            <a:ext cx="357655" cy="559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4BBDFC-35F4-4C93-AAEB-343D1CC9DE5F}"/>
              </a:ext>
            </a:extLst>
          </p:cNvPr>
          <p:cNvCxnSpPr>
            <a:stCxn id="17" idx="4"/>
            <a:endCxn id="6" idx="7"/>
          </p:cNvCxnSpPr>
          <p:nvPr/>
        </p:nvCxnSpPr>
        <p:spPr>
          <a:xfrm flipH="1">
            <a:off x="7725819" y="5347656"/>
            <a:ext cx="295550" cy="477977"/>
          </a:xfrm>
          <a:prstGeom prst="line">
            <a:avLst/>
          </a:prstGeom>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72D0BCC5-E5E8-45E4-A264-6BF32ABC79AF}"/>
              </a:ext>
            </a:extLst>
          </p:cNvPr>
          <p:cNvGrpSpPr/>
          <p:nvPr/>
        </p:nvGrpSpPr>
        <p:grpSpPr>
          <a:xfrm>
            <a:off x="2782479" y="2214084"/>
            <a:ext cx="6627042" cy="3344019"/>
            <a:chOff x="2814641" y="2296119"/>
            <a:chExt cx="6629696" cy="3255408"/>
          </a:xfrm>
        </p:grpSpPr>
        <p:cxnSp>
          <p:nvCxnSpPr>
            <p:cNvPr id="133" name="Straight Arrow Connector 132">
              <a:extLst>
                <a:ext uri="{FF2B5EF4-FFF2-40B4-BE49-F238E27FC236}">
                  <a16:creationId xmlns:a16="http://schemas.microsoft.com/office/drawing/2014/main" id="{7164BF1B-84E6-4385-8C34-85FE054CF514}"/>
                </a:ext>
              </a:extLst>
            </p:cNvPr>
            <p:cNvCxnSpPr>
              <a:cxnSpLocks/>
            </p:cNvCxnSpPr>
            <p:nvPr/>
          </p:nvCxnSpPr>
          <p:spPr>
            <a:xfrm flipH="1">
              <a:off x="2814641" y="2296119"/>
              <a:ext cx="2064460" cy="266621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6" name="Straight Connector 135">
              <a:extLst>
                <a:ext uri="{FF2B5EF4-FFF2-40B4-BE49-F238E27FC236}">
                  <a16:creationId xmlns:a16="http://schemas.microsoft.com/office/drawing/2014/main" id="{EEE931CE-137C-4EA2-9F30-50A75B8FC732}"/>
                </a:ext>
              </a:extLst>
            </p:cNvPr>
            <p:cNvCxnSpPr>
              <a:cxnSpLocks/>
            </p:cNvCxnSpPr>
            <p:nvPr/>
          </p:nvCxnSpPr>
          <p:spPr>
            <a:xfrm flipH="1" flipV="1">
              <a:off x="4879101" y="2296119"/>
              <a:ext cx="4565236" cy="3255408"/>
            </a:xfrm>
            <a:prstGeom prst="line">
              <a:avLst/>
            </a:prstGeom>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94695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Trees – </a:t>
            </a:r>
            <a:r>
              <a:rPr lang="en-US" dirty="0" err="1"/>
              <a:t>Theorum</a:t>
            </a:r>
            <a:r>
              <a:rPr lang="en-US" dirty="0"/>
              <a:t>  2</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err="1"/>
              <a:t>Theorum</a:t>
            </a:r>
            <a:r>
              <a:rPr lang="en-US" dirty="0"/>
              <a:t>: In every tree T = &lt;V,E&gt; the number of edges is equal to the number of vertices minus one, shown as |E|=|V|-1</a:t>
            </a:r>
          </a:p>
          <a:p>
            <a:pPr marL="0" indent="0">
              <a:buNone/>
            </a:pPr>
            <a:endParaRPr lang="en-US" dirty="0"/>
          </a:p>
          <a:p>
            <a:pPr marL="0" indent="0">
              <a:buNone/>
            </a:pPr>
            <a:r>
              <a:rPr lang="en-US" dirty="0"/>
              <a:t>Remember a graph is called a tree if T is connected and has no cycles</a:t>
            </a:r>
          </a:p>
          <a:p>
            <a:pPr marL="0" indent="0">
              <a:buNone/>
            </a:pPr>
            <a:endParaRPr lang="en-GB" dirty="0"/>
          </a:p>
          <a:p>
            <a:pPr marL="0" indent="0">
              <a:buNone/>
            </a:pPr>
            <a:r>
              <a:rPr lang="en-GB" dirty="0"/>
              <a:t>	In the diagram:	 </a:t>
            </a:r>
          </a:p>
          <a:p>
            <a:pPr marL="0" indent="0">
              <a:buNone/>
            </a:pPr>
            <a:r>
              <a:rPr lang="en-US" dirty="0"/>
              <a:t>	|E|=|V|-1</a:t>
            </a:r>
          </a:p>
          <a:p>
            <a:pPr marL="0" indent="0">
              <a:buNone/>
            </a:pPr>
            <a:r>
              <a:rPr lang="en-GB" dirty="0"/>
              <a:t>  	  4  =  5  -1</a:t>
            </a:r>
          </a:p>
        </p:txBody>
      </p:sp>
      <p:grpSp>
        <p:nvGrpSpPr>
          <p:cNvPr id="27" name="Group 26">
            <a:extLst>
              <a:ext uri="{FF2B5EF4-FFF2-40B4-BE49-F238E27FC236}">
                <a16:creationId xmlns:a16="http://schemas.microsoft.com/office/drawing/2014/main" id="{C3F3D783-EA49-4632-B957-848202F55F73}"/>
              </a:ext>
            </a:extLst>
          </p:cNvPr>
          <p:cNvGrpSpPr/>
          <p:nvPr/>
        </p:nvGrpSpPr>
        <p:grpSpPr>
          <a:xfrm>
            <a:off x="5760961" y="3851775"/>
            <a:ext cx="2535271" cy="2514880"/>
            <a:chOff x="2877392" y="3775575"/>
            <a:chExt cx="2535271" cy="2514880"/>
          </a:xfrm>
        </p:grpSpPr>
        <p:sp>
          <p:nvSpPr>
            <p:cNvPr id="16" name="Oval 15">
              <a:extLst>
                <a:ext uri="{FF2B5EF4-FFF2-40B4-BE49-F238E27FC236}">
                  <a16:creationId xmlns:a16="http://schemas.microsoft.com/office/drawing/2014/main" id="{76E48E38-5BE7-4C49-9EBA-4C67046F841A}"/>
                </a:ext>
              </a:extLst>
            </p:cNvPr>
            <p:cNvSpPr/>
            <p:nvPr/>
          </p:nvSpPr>
          <p:spPr>
            <a:xfrm>
              <a:off x="2877392" y="4868147"/>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8EB37CFB-EDC7-4AAA-B8ED-1EF868D5A497}"/>
                </a:ext>
              </a:extLst>
            </p:cNvPr>
            <p:cNvSpPr/>
            <p:nvPr/>
          </p:nvSpPr>
          <p:spPr>
            <a:xfrm>
              <a:off x="4955472" y="5725526"/>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78E922ED-F05F-44AB-9811-12E5505584A6}"/>
                </a:ext>
              </a:extLst>
            </p:cNvPr>
            <p:cNvSpPr/>
            <p:nvPr/>
          </p:nvSpPr>
          <p:spPr>
            <a:xfrm>
              <a:off x="3634141" y="3775575"/>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9E8FF220-3B90-4AF1-9DF4-1E16E649BD9E}"/>
                </a:ext>
              </a:extLst>
            </p:cNvPr>
            <p:cNvSpPr/>
            <p:nvPr/>
          </p:nvSpPr>
          <p:spPr>
            <a:xfrm>
              <a:off x="4225848" y="4784386"/>
              <a:ext cx="457191" cy="464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0D8E15DE-0E6E-4211-9AE1-1002D44C8F5B}"/>
                </a:ext>
              </a:extLst>
            </p:cNvPr>
            <p:cNvCxnSpPr>
              <a:cxnSpLocks/>
              <a:stCxn id="16" idx="7"/>
              <a:endCxn id="19" idx="3"/>
            </p:cNvCxnSpPr>
            <p:nvPr/>
          </p:nvCxnSpPr>
          <p:spPr>
            <a:xfrm flipV="1">
              <a:off x="3267629" y="4160901"/>
              <a:ext cx="433466" cy="773357"/>
            </a:xfrm>
            <a:prstGeom prst="line">
              <a:avLst/>
            </a:prstGeom>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682D8777-5428-473E-BD3E-18C4E6767B55}"/>
                </a:ext>
              </a:extLst>
            </p:cNvPr>
            <p:cNvSpPr/>
            <p:nvPr/>
          </p:nvSpPr>
          <p:spPr>
            <a:xfrm>
              <a:off x="3768657" y="5839018"/>
              <a:ext cx="457191" cy="45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0" name="Straight Connector 89">
              <a:extLst>
                <a:ext uri="{FF2B5EF4-FFF2-40B4-BE49-F238E27FC236}">
                  <a16:creationId xmlns:a16="http://schemas.microsoft.com/office/drawing/2014/main" id="{589CD579-61FF-4C89-B814-25F16F4392B5}"/>
                </a:ext>
              </a:extLst>
            </p:cNvPr>
            <p:cNvCxnSpPr>
              <a:cxnSpLocks/>
              <a:stCxn id="19" idx="5"/>
              <a:endCxn id="21" idx="0"/>
            </p:cNvCxnSpPr>
            <p:nvPr/>
          </p:nvCxnSpPr>
          <p:spPr>
            <a:xfrm>
              <a:off x="4024378" y="4160901"/>
              <a:ext cx="430066" cy="623485"/>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1733ADE-E110-4690-92D9-6FFDF69F1205}"/>
                </a:ext>
              </a:extLst>
            </p:cNvPr>
            <p:cNvCxnSpPr>
              <a:stCxn id="21" idx="3"/>
              <a:endCxn id="13" idx="0"/>
            </p:cNvCxnSpPr>
            <p:nvPr/>
          </p:nvCxnSpPr>
          <p:spPr>
            <a:xfrm flipH="1">
              <a:off x="3997253" y="5180976"/>
              <a:ext cx="295549" cy="658042"/>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C175F683-9E90-4538-BB30-14095430A8BE}"/>
                </a:ext>
              </a:extLst>
            </p:cNvPr>
            <p:cNvCxnSpPr>
              <a:stCxn id="21" idx="5"/>
              <a:endCxn id="18" idx="1"/>
            </p:cNvCxnSpPr>
            <p:nvPr/>
          </p:nvCxnSpPr>
          <p:spPr>
            <a:xfrm>
              <a:off x="4616085" y="5180976"/>
              <a:ext cx="406341" cy="610661"/>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26466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Number Theory</a:t>
            </a:r>
            <a:endParaRPr lang="en-GB" sz="4800" dirty="0"/>
          </a:p>
        </p:txBody>
      </p:sp>
    </p:spTree>
    <p:extLst>
      <p:ext uri="{BB962C8B-B14F-4D97-AF65-F5344CB8AC3E}">
        <p14:creationId xmlns:p14="http://schemas.microsoft.com/office/powerpoint/2010/main" val="2615247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D547-D8E1-4E06-92D9-CAC43F177469}"/>
              </a:ext>
            </a:extLst>
          </p:cNvPr>
          <p:cNvSpPr>
            <a:spLocks noGrp="1"/>
          </p:cNvSpPr>
          <p:nvPr>
            <p:ph type="title"/>
          </p:nvPr>
        </p:nvSpPr>
        <p:spPr/>
        <p:txBody>
          <a:bodyPr/>
          <a:lstStyle/>
          <a:p>
            <a:r>
              <a:rPr lang="en-GB" dirty="0"/>
              <a:t>Number Theory</a:t>
            </a:r>
          </a:p>
        </p:txBody>
      </p:sp>
      <p:sp>
        <p:nvSpPr>
          <p:cNvPr id="3" name="Content Placeholder 2">
            <a:extLst>
              <a:ext uri="{FF2B5EF4-FFF2-40B4-BE49-F238E27FC236}">
                <a16:creationId xmlns:a16="http://schemas.microsoft.com/office/drawing/2014/main" id="{CF4CB073-0C3F-49C4-9DB7-193070F53D9D}"/>
              </a:ext>
            </a:extLst>
          </p:cNvPr>
          <p:cNvSpPr>
            <a:spLocks noGrp="1"/>
          </p:cNvSpPr>
          <p:nvPr>
            <p:ph idx="1"/>
          </p:nvPr>
        </p:nvSpPr>
        <p:spPr/>
        <p:txBody>
          <a:bodyPr>
            <a:normAutofit fontScale="85000" lnSpcReduction="20000"/>
          </a:bodyPr>
          <a:lstStyle/>
          <a:p>
            <a:r>
              <a:rPr lang="en-US" dirty="0"/>
              <a:t>Number theory will play a crucial role in the algorithms, ciphers, and protocols we will discuss in this module </a:t>
            </a:r>
          </a:p>
          <a:p>
            <a:endParaRPr lang="en-US" dirty="0"/>
          </a:p>
          <a:p>
            <a:r>
              <a:rPr lang="en-US" dirty="0"/>
              <a:t>We have to lay down these foundations at the start </a:t>
            </a:r>
          </a:p>
          <a:p>
            <a:endParaRPr lang="en-US" dirty="0"/>
          </a:p>
          <a:p>
            <a:r>
              <a:rPr lang="en-US" dirty="0"/>
              <a:t>The application to cryptography will not be immediately apparent at this stage, until we come on to ciphers, but these concepts are essential. </a:t>
            </a:r>
          </a:p>
          <a:p>
            <a:endParaRPr lang="en-US" dirty="0"/>
          </a:p>
          <a:p>
            <a:r>
              <a:rPr lang="en-US" dirty="0"/>
              <a:t>You must make sure you understand them</a:t>
            </a:r>
          </a:p>
          <a:p>
            <a:endParaRPr lang="en-US" dirty="0"/>
          </a:p>
          <a:p>
            <a:r>
              <a:rPr lang="en-US" dirty="0"/>
              <a:t>Everything in this part of the module is concerned with the integers Z (in fact we will often restrict our attention to the natural numbers N) </a:t>
            </a:r>
          </a:p>
        </p:txBody>
      </p:sp>
    </p:spTree>
    <p:extLst>
      <p:ext uri="{BB962C8B-B14F-4D97-AF65-F5344CB8AC3E}">
        <p14:creationId xmlns:p14="http://schemas.microsoft.com/office/powerpoint/2010/main" val="628080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Modular Arithmetic</a:t>
            </a:r>
            <a:endParaRPr lang="en-GB" sz="4800" dirty="0"/>
          </a:p>
        </p:txBody>
      </p:sp>
    </p:spTree>
    <p:extLst>
      <p:ext uri="{BB962C8B-B14F-4D97-AF65-F5344CB8AC3E}">
        <p14:creationId xmlns:p14="http://schemas.microsoft.com/office/powerpoint/2010/main" val="243091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1</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solidFill>
                  <a:schemeClr val="accent2"/>
                </a:solidFill>
                <a:latin typeface="Arial" panose="020B0604020202020204" pitchFamily="34" charset="0"/>
              </a:rPr>
              <a:t>Monday</a:t>
            </a:r>
          </a:p>
          <a:p>
            <a:pPr lvl="1"/>
            <a:r>
              <a:rPr lang="en-US" sz="1400" b="1" i="0" u="none" strike="noStrike" baseline="0" dirty="0">
                <a:solidFill>
                  <a:schemeClr val="accent2"/>
                </a:solidFill>
                <a:latin typeface="Arial" panose="020B0604020202020204" pitchFamily="34" charset="0"/>
              </a:rPr>
              <a:t>Module introduction</a:t>
            </a:r>
          </a:p>
          <a:p>
            <a:pPr lvl="1"/>
            <a:r>
              <a:rPr lang="en-US" sz="1400" b="1" dirty="0">
                <a:solidFill>
                  <a:schemeClr val="accent2"/>
                </a:solidFill>
                <a:latin typeface="Arial" panose="020B0604020202020204" pitchFamily="34" charset="0"/>
              </a:rPr>
              <a:t>Sets, Relations and Functions</a:t>
            </a:r>
          </a:p>
          <a:p>
            <a:r>
              <a:rPr lang="en-GB" sz="1800" b="0" i="0" u="none" strike="noStrike" baseline="0" dirty="0">
                <a:solidFill>
                  <a:srgbClr val="000000"/>
                </a:solidFill>
                <a:latin typeface="Arial" panose="020B0604020202020204" pitchFamily="34" charset="0"/>
              </a:rPr>
              <a:t>Tuesday</a:t>
            </a:r>
          </a:p>
          <a:p>
            <a:pPr lvl="1"/>
            <a:r>
              <a:rPr lang="en-GB" sz="1400" b="0" i="0" u="none" strike="noStrike" baseline="0" dirty="0">
                <a:solidFill>
                  <a:srgbClr val="000000"/>
                </a:solidFill>
                <a:latin typeface="Arial" panose="020B0604020202020204" pitchFamily="34" charset="0"/>
              </a:rPr>
              <a:t>Graphs and trees</a:t>
            </a:r>
          </a:p>
          <a:p>
            <a:pPr lvl="1"/>
            <a:r>
              <a:rPr lang="en-GB" sz="1400" dirty="0">
                <a:solidFill>
                  <a:srgbClr val="000000"/>
                </a:solidFill>
                <a:latin typeface="Arial" panose="020B0604020202020204" pitchFamily="34" charset="0"/>
              </a:rPr>
              <a:t>Automata</a:t>
            </a:r>
          </a:p>
          <a:p>
            <a:r>
              <a:rPr lang="en-GB" sz="1800" b="0" i="0" u="none" strike="noStrike" baseline="0" dirty="0">
                <a:solidFill>
                  <a:srgbClr val="000000"/>
                </a:solidFill>
                <a:latin typeface="Arial" panose="020B0604020202020204" pitchFamily="34" charset="0"/>
              </a:rPr>
              <a:t>Wednesday</a:t>
            </a:r>
          </a:p>
          <a:p>
            <a:pPr lvl="1"/>
            <a:r>
              <a:rPr lang="en-GB" sz="1400" b="0" i="0" u="none" strike="noStrike" baseline="0" dirty="0">
                <a:solidFill>
                  <a:srgbClr val="000000"/>
                </a:solidFill>
                <a:latin typeface="Arial" panose="020B0604020202020204" pitchFamily="34" charset="0"/>
              </a:rPr>
              <a:t>Computability and Complexity</a:t>
            </a:r>
          </a:p>
          <a:p>
            <a:pPr lvl="1"/>
            <a:r>
              <a:rPr lang="en-GB" sz="1400" dirty="0">
                <a:solidFill>
                  <a:srgbClr val="000000"/>
                </a:solidFill>
                <a:latin typeface="Arial" panose="020B0604020202020204" pitchFamily="34" charset="0"/>
              </a:rPr>
              <a:t>Main Cryptographic Techniques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Concepts of Authentication, Integrity and Non-repudiation</a:t>
            </a:r>
          </a:p>
          <a:p>
            <a:pPr lvl="1"/>
            <a:r>
              <a:rPr lang="en-US" sz="1400" dirty="0">
                <a:solidFill>
                  <a:srgbClr val="000000"/>
                </a:solidFill>
                <a:latin typeface="Arial" panose="020B0604020202020204" pitchFamily="34" charset="0"/>
              </a:rPr>
              <a:t>Symmetric</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Public Key</a:t>
            </a:r>
          </a:p>
          <a:p>
            <a:pPr lvl="1"/>
            <a:r>
              <a:rPr lang="en-GB" sz="1400" dirty="0">
                <a:solidFill>
                  <a:srgbClr val="000000"/>
                </a:solidFill>
                <a:latin typeface="Arial" panose="020B0604020202020204" pitchFamily="34" charset="0"/>
              </a:rPr>
              <a:t>Review and Q&amp;A</a:t>
            </a:r>
          </a:p>
          <a:p>
            <a:pPr lvl="1"/>
            <a:r>
              <a:rPr lang="en-GB" sz="1400" b="0" i="0" u="none" strike="noStrike" baseline="0" dirty="0">
                <a:solidFill>
                  <a:srgbClr val="000000"/>
                </a:solidFill>
                <a:latin typeface="Arial" panose="020B0604020202020204" pitchFamily="34" charset="0"/>
              </a:rPr>
              <a:t>Issue assignment 1</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653415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lnSpcReduction="10000"/>
          </a:bodyPr>
          <a:lstStyle/>
          <a:p>
            <a:r>
              <a:rPr lang="en-US" dirty="0"/>
              <a:t>You are already familiar with one use of modular arithmetic even if you don’t know it! </a:t>
            </a:r>
          </a:p>
          <a:p>
            <a:endParaRPr lang="en-US" dirty="0"/>
          </a:p>
          <a:p>
            <a:r>
              <a:rPr lang="en-US" dirty="0"/>
              <a:t>Consider the standard 24-hour clock </a:t>
            </a:r>
          </a:p>
          <a:p>
            <a:endParaRPr lang="en-US" dirty="0"/>
          </a:p>
          <a:p>
            <a:r>
              <a:rPr lang="en-US" dirty="0"/>
              <a:t>Times can range from 00:00 to 23:59</a:t>
            </a:r>
          </a:p>
          <a:p>
            <a:pPr marL="0" indent="0">
              <a:buNone/>
            </a:pPr>
            <a:r>
              <a:rPr lang="en-US" dirty="0"/>
              <a:t> </a:t>
            </a:r>
          </a:p>
          <a:p>
            <a:r>
              <a:rPr lang="en-US" dirty="0"/>
              <a:t>When we reach 24:00 we reset that to 00:00 and start counting again</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793214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Imagine what times would be like if we didn’t reset</a:t>
            </a:r>
          </a:p>
          <a:p>
            <a:endParaRPr lang="en-US" dirty="0"/>
          </a:p>
          <a:p>
            <a:r>
              <a:rPr lang="en-US" dirty="0"/>
              <a:t>“I’ll meet you at 185634 o’clock”</a:t>
            </a:r>
          </a:p>
          <a:p>
            <a:pPr marL="0" indent="0">
              <a:buNone/>
            </a:pPr>
            <a:r>
              <a:rPr lang="en-US" dirty="0"/>
              <a:t> </a:t>
            </a:r>
          </a:p>
          <a:p>
            <a:r>
              <a:rPr lang="en-US" dirty="0"/>
              <a:t>For simplicity, we’ll forget about the minutes, and just consider the hours</a:t>
            </a:r>
          </a:p>
          <a:p>
            <a:endParaRPr lang="en-US" dirty="0"/>
          </a:p>
          <a:p>
            <a:r>
              <a:rPr lang="en-US" dirty="0"/>
              <a:t>So our hours range from 0 to 23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375039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Suppose it is 05:00, so the hours are 5</a:t>
            </a:r>
          </a:p>
          <a:p>
            <a:endParaRPr lang="en-US" dirty="0"/>
          </a:p>
          <a:p>
            <a:r>
              <a:rPr lang="en-US" dirty="0"/>
              <a:t>What will the time be in 8 hours?</a:t>
            </a:r>
          </a:p>
          <a:p>
            <a:endParaRPr lang="en-US" dirty="0"/>
          </a:p>
          <a:p>
            <a:r>
              <a:rPr lang="en-US" dirty="0"/>
              <a:t>Pretty easy, it will be 13:00, so the hours are 13</a:t>
            </a:r>
          </a:p>
          <a:p>
            <a:endParaRPr lang="en-US" dirty="0"/>
          </a:p>
          <a:p>
            <a:r>
              <a:rPr lang="en-US" dirty="0"/>
              <a:t>We did this by working out 5 + 8 = 13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292048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fontScale="85000" lnSpcReduction="10000"/>
          </a:bodyPr>
          <a:lstStyle/>
          <a:p>
            <a:r>
              <a:rPr lang="en-US" dirty="0"/>
              <a:t>Now suppose it is 20:00, so the hours are 20 </a:t>
            </a:r>
          </a:p>
          <a:p>
            <a:r>
              <a:rPr lang="en-US" dirty="0"/>
              <a:t>What will the time be in 6 hours?</a:t>
            </a:r>
          </a:p>
          <a:p>
            <a:r>
              <a:rPr lang="en-US" dirty="0"/>
              <a:t> </a:t>
            </a:r>
          </a:p>
          <a:p>
            <a:r>
              <a:rPr lang="en-US" dirty="0"/>
              <a:t>Well, it’ll be 02:00, so the hours are 2</a:t>
            </a:r>
          </a:p>
          <a:p>
            <a:endParaRPr lang="en-US" dirty="0"/>
          </a:p>
          <a:p>
            <a:r>
              <a:rPr lang="en-US" dirty="0"/>
              <a:t>When we added up 20 and 6, we remembered that when we reach 24, we go back to 0 again</a:t>
            </a:r>
          </a:p>
          <a:p>
            <a:endParaRPr lang="en-US" dirty="0"/>
          </a:p>
          <a:p>
            <a:r>
              <a:rPr lang="en-US" dirty="0"/>
              <a:t>So we have the odd-looking “equation” </a:t>
            </a:r>
          </a:p>
          <a:p>
            <a:r>
              <a:rPr lang="en-US" dirty="0"/>
              <a:t>20 + 6 = 2.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979842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The main point is that we add up exactly as normal, but we “wrap around” back to 0 whenever we pass a certain point (in this case 24)</a:t>
            </a:r>
          </a:p>
          <a:p>
            <a:endParaRPr lang="en-US" dirty="0"/>
          </a:p>
          <a:p>
            <a:r>
              <a:rPr lang="en-US" dirty="0"/>
              <a:t>So for example, suppose it is 07:00</a:t>
            </a:r>
          </a:p>
          <a:p>
            <a:endParaRPr lang="en-US" dirty="0"/>
          </a:p>
          <a:p>
            <a:r>
              <a:rPr lang="en-US" dirty="0"/>
              <a:t>What will the time be in 50 hours?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1768860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CA39-B08C-4B60-B94A-76262082FF8F}"/>
              </a:ext>
            </a:extLst>
          </p:cNvPr>
          <p:cNvSpPr>
            <a:spLocks noGrp="1"/>
          </p:cNvSpPr>
          <p:nvPr>
            <p:ph type="title"/>
          </p:nvPr>
        </p:nvSpPr>
        <p:spPr>
          <a:xfrm>
            <a:off x="838200" y="365125"/>
            <a:ext cx="10515600" cy="1325563"/>
          </a:xfrm>
        </p:spPr>
        <p:txBody>
          <a:bodyPr anchor="ctr">
            <a:normAutofit/>
          </a:bodyPr>
          <a:lstStyle/>
          <a:p>
            <a:r>
              <a:rPr lang="en-GB" dirty="0"/>
              <a:t>Modular Arithmetic</a:t>
            </a:r>
          </a:p>
        </p:txBody>
      </p:sp>
      <p:sp>
        <p:nvSpPr>
          <p:cNvPr id="12" name="Content Placeholder 2">
            <a:extLst>
              <a:ext uri="{FF2B5EF4-FFF2-40B4-BE49-F238E27FC236}">
                <a16:creationId xmlns:a16="http://schemas.microsoft.com/office/drawing/2014/main" id="{2F475C4C-4FB1-446D-ABF3-28C41F532D65}"/>
              </a:ext>
            </a:extLst>
          </p:cNvPr>
          <p:cNvSpPr>
            <a:spLocks noGrp="1"/>
          </p:cNvSpPr>
          <p:nvPr>
            <p:ph sz="half" idx="1"/>
          </p:nvPr>
        </p:nvSpPr>
        <p:spPr>
          <a:xfrm>
            <a:off x="838199" y="1825625"/>
            <a:ext cx="6112061" cy="4351338"/>
          </a:xfrm>
        </p:spPr>
        <p:txBody>
          <a:bodyPr>
            <a:normAutofit/>
          </a:bodyPr>
          <a:lstStyle/>
          <a:p>
            <a:r>
              <a:rPr lang="en-US" dirty="0"/>
              <a:t>In 24 hours it will be 07:00 again</a:t>
            </a:r>
          </a:p>
          <a:p>
            <a:endParaRPr lang="en-US" dirty="0"/>
          </a:p>
          <a:p>
            <a:r>
              <a:rPr lang="en-US" dirty="0"/>
              <a:t>A further 24 hours later it will be 07:00 again. </a:t>
            </a:r>
          </a:p>
          <a:p>
            <a:r>
              <a:rPr lang="en-US" dirty="0"/>
              <a:t>Then another 2 hours later its 09:00 and our 50 hours have elapsed</a:t>
            </a:r>
          </a:p>
          <a:p>
            <a:endParaRPr lang="en-US" dirty="0"/>
          </a:p>
          <a:p>
            <a:r>
              <a:rPr lang="en-US" dirty="0"/>
              <a:t>In some sense, we have the “equation” 7 + 50 = 9 </a:t>
            </a:r>
          </a:p>
        </p:txBody>
      </p:sp>
      <p:pic>
        <p:nvPicPr>
          <p:cNvPr id="7" name="Content Placeholder 6" descr="A picture containing clock, reading, time, watch&#10;&#10;Description automatically generated">
            <a:extLst>
              <a:ext uri="{FF2B5EF4-FFF2-40B4-BE49-F238E27FC236}">
                <a16:creationId xmlns:a16="http://schemas.microsoft.com/office/drawing/2014/main" id="{E47CD7F6-2757-4FB2-9E8A-7B34F87407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07303" y="1649591"/>
            <a:ext cx="4318702" cy="4351338"/>
          </a:xfrm>
          <a:noFill/>
        </p:spPr>
      </p:pic>
    </p:spTree>
    <p:extLst>
      <p:ext uri="{BB962C8B-B14F-4D97-AF65-F5344CB8AC3E}">
        <p14:creationId xmlns:p14="http://schemas.microsoft.com/office/powerpoint/2010/main" val="2758651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Modulus</a:t>
            </a:r>
            <a:endParaRPr lang="en-GB" sz="4800" dirty="0"/>
          </a:p>
        </p:txBody>
      </p:sp>
    </p:spTree>
    <p:extLst>
      <p:ext uri="{BB962C8B-B14F-4D97-AF65-F5344CB8AC3E}">
        <p14:creationId xmlns:p14="http://schemas.microsoft.com/office/powerpoint/2010/main" val="1397608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The equations in the previous section don’t really make sense; of course 7+50 isn’t 9! </a:t>
            </a:r>
          </a:p>
          <a:p>
            <a:endParaRPr lang="en-US" dirty="0"/>
          </a:p>
          <a:p>
            <a:r>
              <a:rPr lang="en-US" dirty="0"/>
              <a:t>But it is when we “wrap around” at 24. The 24 here is called the modulus of the system we are talking about. </a:t>
            </a:r>
          </a:p>
          <a:p>
            <a:endParaRPr lang="en-US" dirty="0"/>
          </a:p>
          <a:p>
            <a:r>
              <a:rPr lang="en-US" dirty="0"/>
              <a:t>We use the following notation: 7 + 50 ≡ 9 (mod 24) </a:t>
            </a:r>
          </a:p>
          <a:p>
            <a:endParaRPr lang="en-GB" dirty="0"/>
          </a:p>
        </p:txBody>
      </p:sp>
    </p:spTree>
    <p:extLst>
      <p:ext uri="{BB962C8B-B14F-4D97-AF65-F5344CB8AC3E}">
        <p14:creationId xmlns:p14="http://schemas.microsoft.com/office/powerpoint/2010/main" val="3229337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This means that “wrapping around” at 24, 7 +50 is equivalent to 9</a:t>
            </a:r>
          </a:p>
          <a:p>
            <a:endParaRPr lang="en-US" dirty="0"/>
          </a:p>
          <a:p>
            <a:r>
              <a:rPr lang="en-US" dirty="0"/>
              <a:t>Note the use of the equivalence symbol ≡ rather than the usual sign = used for equality</a:t>
            </a:r>
          </a:p>
          <a:p>
            <a:endParaRPr lang="en-US" dirty="0"/>
          </a:p>
          <a:p>
            <a:r>
              <a:rPr lang="en-US" dirty="0"/>
              <a:t>The example we have used here was 24, because it’s a familiar example. </a:t>
            </a:r>
          </a:p>
          <a:p>
            <a:endParaRPr lang="en-US" dirty="0"/>
          </a:p>
          <a:p>
            <a:r>
              <a:rPr lang="en-US" dirty="0"/>
              <a:t>But what’s to stop us using any other modulus? </a:t>
            </a:r>
          </a:p>
          <a:p>
            <a:endParaRPr lang="en-GB" dirty="0"/>
          </a:p>
        </p:txBody>
      </p:sp>
    </p:spTree>
    <p:extLst>
      <p:ext uri="{BB962C8B-B14F-4D97-AF65-F5344CB8AC3E}">
        <p14:creationId xmlns:p14="http://schemas.microsoft.com/office/powerpoint/2010/main" val="482648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For example, take a modulus of 5. What is 3 + 4 (mod 5)? </a:t>
            </a:r>
          </a:p>
          <a:p>
            <a:endParaRPr lang="en-US" dirty="0"/>
          </a:p>
          <a:p>
            <a:r>
              <a:rPr lang="en-US" dirty="0"/>
              <a:t>With modulus 5, we wrap around when we reach 5</a:t>
            </a:r>
          </a:p>
          <a:p>
            <a:endParaRPr lang="en-US" dirty="0"/>
          </a:p>
          <a:p>
            <a:r>
              <a:rPr lang="en-US" dirty="0"/>
              <a:t>So the only numbers we have are 0, 1, 2, 3 and 4</a:t>
            </a:r>
          </a:p>
          <a:p>
            <a:endParaRPr lang="en-US" dirty="0"/>
          </a:p>
          <a:p>
            <a:r>
              <a:rPr lang="en-US" dirty="0"/>
              <a:t>When we reach 5 we go back to 0</a:t>
            </a:r>
          </a:p>
          <a:p>
            <a:endParaRPr lang="en-GB" dirty="0"/>
          </a:p>
        </p:txBody>
      </p:sp>
    </p:spTree>
    <p:extLst>
      <p:ext uri="{BB962C8B-B14F-4D97-AF65-F5344CB8AC3E}">
        <p14:creationId xmlns:p14="http://schemas.microsoft.com/office/powerpoint/2010/main" val="196214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9C32-C9F6-4216-9997-2EC7E533CC27}"/>
              </a:ext>
            </a:extLst>
          </p:cNvPr>
          <p:cNvSpPr>
            <a:spLocks noGrp="1"/>
          </p:cNvSpPr>
          <p:nvPr>
            <p:ph type="title"/>
          </p:nvPr>
        </p:nvSpPr>
        <p:spPr/>
        <p:txBody>
          <a:bodyPr/>
          <a:lstStyle/>
          <a:p>
            <a:r>
              <a:rPr lang="en-US" dirty="0"/>
              <a:t>What is the CIA Triad?</a:t>
            </a:r>
            <a:endParaRPr lang="en-GB" dirty="0"/>
          </a:p>
        </p:txBody>
      </p:sp>
      <p:pic>
        <p:nvPicPr>
          <p:cNvPr id="9" name="Content Placeholder 8" descr="A close-up of a credit card&#10;&#10;Description automatically generated with medium confidence">
            <a:extLst>
              <a:ext uri="{FF2B5EF4-FFF2-40B4-BE49-F238E27FC236}">
                <a16:creationId xmlns:a16="http://schemas.microsoft.com/office/drawing/2014/main" id="{2DA4684A-2DEE-0B92-D381-74F0042351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5404" y="1690688"/>
            <a:ext cx="4100195" cy="3876335"/>
          </a:xfrm>
        </p:spPr>
      </p:pic>
    </p:spTree>
    <p:extLst>
      <p:ext uri="{BB962C8B-B14F-4D97-AF65-F5344CB8AC3E}">
        <p14:creationId xmlns:p14="http://schemas.microsoft.com/office/powerpoint/2010/main" val="20373298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r>
              <a:rPr lang="en-US" dirty="0"/>
              <a:t>Trying to add 3 + 4, start from 3</a:t>
            </a:r>
          </a:p>
          <a:p>
            <a:endParaRPr lang="en-US" dirty="0"/>
          </a:p>
          <a:p>
            <a:r>
              <a:rPr lang="en-US" dirty="0"/>
              <a:t>Adding 1 gives 4 </a:t>
            </a:r>
          </a:p>
          <a:p>
            <a:endParaRPr lang="en-US" dirty="0"/>
          </a:p>
          <a:p>
            <a:r>
              <a:rPr lang="en-US" dirty="0"/>
              <a:t>Adding another 1 gives 0 (we wrap back to 0 because we reached 5)</a:t>
            </a:r>
          </a:p>
          <a:p>
            <a:endParaRPr lang="en-US" dirty="0"/>
          </a:p>
          <a:p>
            <a:r>
              <a:rPr lang="en-US" dirty="0"/>
              <a:t>Adding another 1 gives 1. Adding another 1 gives 2</a:t>
            </a:r>
          </a:p>
          <a:p>
            <a:endParaRPr lang="en-US" dirty="0"/>
          </a:p>
          <a:p>
            <a:r>
              <a:rPr lang="en-US" dirty="0"/>
              <a:t>So overall, adding 4 gives the answer 2, and 3 + 4 ≡ 2 (mod 5) </a:t>
            </a:r>
            <a:endParaRPr lang="en-GB" dirty="0"/>
          </a:p>
        </p:txBody>
      </p:sp>
    </p:spTree>
    <p:extLst>
      <p:ext uri="{BB962C8B-B14F-4D97-AF65-F5344CB8AC3E}">
        <p14:creationId xmlns:p14="http://schemas.microsoft.com/office/powerpoint/2010/main" val="3170857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fontScale="92500" lnSpcReduction="10000"/>
          </a:bodyPr>
          <a:lstStyle/>
          <a:p>
            <a:r>
              <a:rPr lang="en-US" dirty="0"/>
              <a:t>We can do multiplication as well: </a:t>
            </a:r>
          </a:p>
          <a:p>
            <a:r>
              <a:rPr lang="en-US" dirty="0"/>
              <a:t>What is 3 * 2 (mod 5)? </a:t>
            </a:r>
          </a:p>
          <a:p>
            <a:r>
              <a:rPr lang="en-US" dirty="0"/>
              <a:t>(The * symbol is commonly used for multiplication to avoid confusion with the letter x)</a:t>
            </a:r>
          </a:p>
          <a:p>
            <a:endParaRPr lang="en-US" dirty="0"/>
          </a:p>
          <a:p>
            <a:r>
              <a:rPr lang="en-US" dirty="0"/>
              <a:t>“Normally” 3 * 2 is 6. But 6 is the “same as” 1 (as we reset at 5)</a:t>
            </a:r>
          </a:p>
          <a:p>
            <a:endParaRPr lang="en-US" dirty="0"/>
          </a:p>
          <a:p>
            <a:r>
              <a:rPr lang="en-US" dirty="0"/>
              <a:t>So, we can say 3 * 2 ≡ 1 (mod 5)</a:t>
            </a:r>
          </a:p>
          <a:p>
            <a:endParaRPr lang="en-US" dirty="0"/>
          </a:p>
          <a:p>
            <a:r>
              <a:rPr lang="en-US" dirty="0"/>
              <a:t>This should become clearer when we consider remainders </a:t>
            </a:r>
          </a:p>
          <a:p>
            <a:endParaRPr lang="en-GB" dirty="0"/>
          </a:p>
        </p:txBody>
      </p:sp>
    </p:spTree>
    <p:extLst>
      <p:ext uri="{BB962C8B-B14F-4D97-AF65-F5344CB8AC3E}">
        <p14:creationId xmlns:p14="http://schemas.microsoft.com/office/powerpoint/2010/main" val="2207206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7 + 30 (Mod24) </a:t>
            </a:r>
          </a:p>
        </p:txBody>
      </p:sp>
    </p:spTree>
    <p:extLst>
      <p:ext uri="{BB962C8B-B14F-4D97-AF65-F5344CB8AC3E}">
        <p14:creationId xmlns:p14="http://schemas.microsoft.com/office/powerpoint/2010/main" val="3942638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15 + 40 (Mod 12) </a:t>
            </a:r>
          </a:p>
        </p:txBody>
      </p:sp>
    </p:spTree>
    <p:extLst>
      <p:ext uri="{BB962C8B-B14F-4D97-AF65-F5344CB8AC3E}">
        <p14:creationId xmlns:p14="http://schemas.microsoft.com/office/powerpoint/2010/main" val="304831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3 * 90 (Mod 25) </a:t>
            </a:r>
          </a:p>
        </p:txBody>
      </p:sp>
    </p:spTree>
    <p:extLst>
      <p:ext uri="{BB962C8B-B14F-4D97-AF65-F5344CB8AC3E}">
        <p14:creationId xmlns:p14="http://schemas.microsoft.com/office/powerpoint/2010/main" val="1034413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12 * 10 (Mod 25) </a:t>
            </a:r>
          </a:p>
        </p:txBody>
      </p:sp>
    </p:spTree>
    <p:extLst>
      <p:ext uri="{BB962C8B-B14F-4D97-AF65-F5344CB8AC3E}">
        <p14:creationId xmlns:p14="http://schemas.microsoft.com/office/powerpoint/2010/main" val="42240124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Exercise / Lab: Modulus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p:txBody>
          <a:bodyPr>
            <a:normAutofit/>
          </a:bodyPr>
          <a:lstStyle/>
          <a:p>
            <a:pPr marL="0" indent="0">
              <a:buNone/>
            </a:pPr>
            <a:endParaRPr lang="en-GB" dirty="0"/>
          </a:p>
          <a:p>
            <a:pPr marL="0" indent="0">
              <a:buNone/>
            </a:pPr>
            <a:r>
              <a:rPr lang="en-GB" dirty="0"/>
              <a:t>Familiarise yourself with Modulus:</a:t>
            </a:r>
          </a:p>
          <a:p>
            <a:pPr marL="0" indent="0">
              <a:buNone/>
            </a:pPr>
            <a:endParaRPr lang="en-GB" dirty="0"/>
          </a:p>
          <a:p>
            <a:pPr marL="0" indent="0">
              <a:buNone/>
            </a:pPr>
            <a:r>
              <a:rPr lang="en-GB" dirty="0"/>
              <a:t>Each find 5 questions to ask the group</a:t>
            </a:r>
          </a:p>
          <a:p>
            <a:pPr marL="0" indent="0">
              <a:buNone/>
            </a:pPr>
            <a:endParaRPr lang="en-GB" dirty="0"/>
          </a:p>
          <a:p>
            <a:pPr marL="0" indent="0">
              <a:buNone/>
            </a:pPr>
            <a:r>
              <a:rPr lang="en-GB" dirty="0"/>
              <a:t>We’ll work through individually and together…</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658812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Remainders</a:t>
            </a:r>
            <a:endParaRPr lang="en-GB" sz="4800" dirty="0"/>
          </a:p>
        </p:txBody>
      </p:sp>
    </p:spTree>
    <p:extLst>
      <p:ext uri="{BB962C8B-B14F-4D97-AF65-F5344CB8AC3E}">
        <p14:creationId xmlns:p14="http://schemas.microsoft.com/office/powerpoint/2010/main" val="3538827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When you divide one number by another, you are probably used to the idea of </a:t>
            </a:r>
            <a:r>
              <a:rPr lang="en-US" b="1" dirty="0"/>
              <a:t>quotients</a:t>
            </a:r>
            <a:r>
              <a:rPr lang="en-US" dirty="0"/>
              <a:t> and </a:t>
            </a:r>
            <a:r>
              <a:rPr lang="en-US" b="1" dirty="0"/>
              <a:t>remainders</a:t>
            </a:r>
            <a:r>
              <a:rPr lang="en-US" dirty="0"/>
              <a:t> </a:t>
            </a:r>
          </a:p>
          <a:p>
            <a:endParaRPr lang="en-US" dirty="0"/>
          </a:p>
          <a:p>
            <a:r>
              <a:rPr lang="en-US" dirty="0"/>
              <a:t>For example, when you divide 27 by 4, the quotient is however many times 4 goes into 27 (in this case 6)</a:t>
            </a:r>
          </a:p>
          <a:p>
            <a:endParaRPr lang="en-US" dirty="0"/>
          </a:p>
          <a:p>
            <a:r>
              <a:rPr lang="en-US" dirty="0"/>
              <a:t>The remainder is what’s left over, in this case 3</a:t>
            </a:r>
          </a:p>
          <a:p>
            <a:endParaRPr lang="en-US" dirty="0"/>
          </a:p>
          <a:p>
            <a:r>
              <a:rPr lang="en-US" dirty="0"/>
              <a:t>This can be expressed as 27 = 6 * 4 + 3</a:t>
            </a:r>
            <a:endParaRPr lang="en-GB" dirty="0"/>
          </a:p>
        </p:txBody>
      </p:sp>
    </p:spTree>
    <p:extLst>
      <p:ext uri="{BB962C8B-B14F-4D97-AF65-F5344CB8AC3E}">
        <p14:creationId xmlns:p14="http://schemas.microsoft.com/office/powerpoint/2010/main" val="3334174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How does this relate to modular arithmetic? </a:t>
            </a:r>
          </a:p>
          <a:p>
            <a:endParaRPr lang="en-US" dirty="0"/>
          </a:p>
          <a:p>
            <a:r>
              <a:rPr lang="en-US" dirty="0"/>
              <a:t>Well, what is 27 (mod 4)? Start counting…</a:t>
            </a:r>
          </a:p>
          <a:p>
            <a:endParaRPr lang="en-US" dirty="0"/>
          </a:p>
          <a:p>
            <a:r>
              <a:rPr lang="en-US" dirty="0"/>
              <a:t>Remembering to wrap around every time we reach 4. We wrap around at 4, 8, 12, 16, 20, and 24 (so our 6 lots of 4)</a:t>
            </a:r>
          </a:p>
          <a:p>
            <a:endParaRPr lang="en-US" dirty="0"/>
          </a:p>
          <a:p>
            <a:r>
              <a:rPr lang="en-US" dirty="0"/>
              <a:t>Then count up to 3 to reach 27, So 27 ≡ 3 (mod 4) </a:t>
            </a:r>
            <a:endParaRPr lang="en-GB" dirty="0"/>
          </a:p>
        </p:txBody>
      </p:sp>
    </p:spTree>
    <p:extLst>
      <p:ext uri="{BB962C8B-B14F-4D97-AF65-F5344CB8AC3E}">
        <p14:creationId xmlns:p14="http://schemas.microsoft.com/office/powerpoint/2010/main" val="255252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95A1-4E3A-437B-9A7C-7878FA37E32D}"/>
              </a:ext>
            </a:extLst>
          </p:cNvPr>
          <p:cNvSpPr>
            <a:spLocks noGrp="1"/>
          </p:cNvSpPr>
          <p:nvPr>
            <p:ph type="title"/>
          </p:nvPr>
        </p:nvSpPr>
        <p:spPr/>
        <p:txBody>
          <a:bodyPr/>
          <a:lstStyle/>
          <a:p>
            <a:r>
              <a:rPr lang="en-US" dirty="0"/>
              <a:t>CIA Principles</a:t>
            </a:r>
            <a:endParaRPr lang="en-GB" dirty="0"/>
          </a:p>
        </p:txBody>
      </p:sp>
      <p:sp>
        <p:nvSpPr>
          <p:cNvPr id="3" name="Content Placeholder 2">
            <a:extLst>
              <a:ext uri="{FF2B5EF4-FFF2-40B4-BE49-F238E27FC236}">
                <a16:creationId xmlns:a16="http://schemas.microsoft.com/office/drawing/2014/main" id="{B7D3216E-1FF0-49FD-BCE0-239D5BC11630}"/>
              </a:ext>
            </a:extLst>
          </p:cNvPr>
          <p:cNvSpPr>
            <a:spLocks noGrp="1"/>
          </p:cNvSpPr>
          <p:nvPr>
            <p:ph idx="1"/>
          </p:nvPr>
        </p:nvSpPr>
        <p:spPr/>
        <p:txBody>
          <a:bodyPr>
            <a:normAutofit/>
          </a:bodyPr>
          <a:lstStyle/>
          <a:p>
            <a:pPr marL="0" indent="0">
              <a:buNone/>
            </a:pPr>
            <a:r>
              <a:rPr lang="en-US" sz="4000" dirty="0"/>
              <a:t>Confidentiality         Integrity               Availability</a:t>
            </a:r>
            <a:endParaRPr lang="en-GB" sz="4000" dirty="0"/>
          </a:p>
        </p:txBody>
      </p:sp>
      <p:pic>
        <p:nvPicPr>
          <p:cNvPr id="5" name="Picture 4" descr="Padlock on computer motherboard">
            <a:extLst>
              <a:ext uri="{FF2B5EF4-FFF2-40B4-BE49-F238E27FC236}">
                <a16:creationId xmlns:a16="http://schemas.microsoft.com/office/drawing/2014/main" id="{85734B03-A33E-4651-8008-A7FBEE056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6" y="2360897"/>
            <a:ext cx="3200400" cy="2136205"/>
          </a:xfrm>
          <a:prstGeom prst="rect">
            <a:avLst/>
          </a:prstGeom>
          <a:effectLst>
            <a:softEdge rad="279400"/>
          </a:effectLst>
        </p:spPr>
      </p:pic>
      <p:pic>
        <p:nvPicPr>
          <p:cNvPr id="7" name="Picture 6" descr="Two steel chains joined">
            <a:extLst>
              <a:ext uri="{FF2B5EF4-FFF2-40B4-BE49-F238E27FC236}">
                <a16:creationId xmlns:a16="http://schemas.microsoft.com/office/drawing/2014/main" id="{A76F412B-D6E0-4EB2-AD52-AC62ED218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543" y="2424608"/>
            <a:ext cx="2678662" cy="2008782"/>
          </a:xfrm>
          <a:prstGeom prst="rect">
            <a:avLst/>
          </a:prstGeom>
          <a:effectLst>
            <a:softEdge rad="266700"/>
          </a:effectLst>
        </p:spPr>
      </p:pic>
      <p:pic>
        <p:nvPicPr>
          <p:cNvPr id="6" name="Picture 5" descr="Computer script on a screen">
            <a:extLst>
              <a:ext uri="{FF2B5EF4-FFF2-40B4-BE49-F238E27FC236}">
                <a16:creationId xmlns:a16="http://schemas.microsoft.com/office/drawing/2014/main" id="{F95DE393-3F0C-45C5-BE90-19C3ED60B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247" y="2360897"/>
            <a:ext cx="3032601" cy="2021240"/>
          </a:xfrm>
          <a:prstGeom prst="rect">
            <a:avLst/>
          </a:prstGeom>
          <a:effectLst>
            <a:softEdge rad="266700"/>
          </a:effectLst>
        </p:spPr>
      </p:pic>
      <p:sp>
        <p:nvSpPr>
          <p:cNvPr id="4" name="TextBox 3">
            <a:extLst>
              <a:ext uri="{FF2B5EF4-FFF2-40B4-BE49-F238E27FC236}">
                <a16:creationId xmlns:a16="http://schemas.microsoft.com/office/drawing/2014/main" id="{F323EBC2-6BA7-406B-B52A-0275E0B6864D}"/>
              </a:ext>
            </a:extLst>
          </p:cNvPr>
          <p:cNvSpPr txBox="1"/>
          <p:nvPr/>
        </p:nvSpPr>
        <p:spPr>
          <a:xfrm>
            <a:off x="945501" y="4569101"/>
            <a:ext cx="2993666" cy="923330"/>
          </a:xfrm>
          <a:prstGeom prst="rect">
            <a:avLst/>
          </a:prstGeom>
          <a:noFill/>
        </p:spPr>
        <p:txBody>
          <a:bodyPr wrap="square" rtlCol="0">
            <a:spAutoFit/>
          </a:bodyPr>
          <a:lstStyle/>
          <a:p>
            <a:r>
              <a:rPr lang="en-US" dirty="0"/>
              <a:t>Ensuring that the sensitive information is protected from unauthorized access </a:t>
            </a:r>
            <a:endParaRPr lang="en-GB" dirty="0"/>
          </a:p>
        </p:txBody>
      </p:sp>
      <p:sp>
        <p:nvSpPr>
          <p:cNvPr id="8" name="TextBox 7">
            <a:extLst>
              <a:ext uri="{FF2B5EF4-FFF2-40B4-BE49-F238E27FC236}">
                <a16:creationId xmlns:a16="http://schemas.microsoft.com/office/drawing/2014/main" id="{BFCDB9A3-FEBF-4EEB-BA83-8B205EF87025}"/>
              </a:ext>
            </a:extLst>
          </p:cNvPr>
          <p:cNvSpPr txBox="1"/>
          <p:nvPr/>
        </p:nvSpPr>
        <p:spPr>
          <a:xfrm>
            <a:off x="4540543" y="4568327"/>
            <a:ext cx="2993666" cy="1754326"/>
          </a:xfrm>
          <a:prstGeom prst="rect">
            <a:avLst/>
          </a:prstGeom>
          <a:noFill/>
        </p:spPr>
        <p:txBody>
          <a:bodyPr wrap="square" rtlCol="0">
            <a:spAutoFit/>
          </a:bodyPr>
          <a:lstStyle/>
          <a:p>
            <a:r>
              <a:rPr lang="en-US" dirty="0"/>
              <a:t>Ensuring the consistency, accuracy, completeness and general trustworthiness of data is maintained, “In Transit” and “At Rest”, and throughout its lifecycle</a:t>
            </a:r>
            <a:endParaRPr lang="en-GB" dirty="0"/>
          </a:p>
        </p:txBody>
      </p:sp>
      <p:sp>
        <p:nvSpPr>
          <p:cNvPr id="9" name="TextBox 8">
            <a:extLst>
              <a:ext uri="{FF2B5EF4-FFF2-40B4-BE49-F238E27FC236}">
                <a16:creationId xmlns:a16="http://schemas.microsoft.com/office/drawing/2014/main" id="{80A6409D-2297-46DD-8565-9E81FE379516}"/>
              </a:ext>
            </a:extLst>
          </p:cNvPr>
          <p:cNvSpPr txBox="1"/>
          <p:nvPr/>
        </p:nvSpPr>
        <p:spPr>
          <a:xfrm>
            <a:off x="8061783" y="4564720"/>
            <a:ext cx="2993666" cy="1200329"/>
          </a:xfrm>
          <a:prstGeom prst="rect">
            <a:avLst/>
          </a:prstGeom>
          <a:noFill/>
        </p:spPr>
        <p:txBody>
          <a:bodyPr wrap="square" rtlCol="0">
            <a:spAutoFit/>
          </a:bodyPr>
          <a:lstStyle/>
          <a:p>
            <a:r>
              <a:rPr lang="en-US" dirty="0"/>
              <a:t>Ensuring that information is readily available and accessible for authorized parties with a legitimate need </a:t>
            </a:r>
            <a:endParaRPr lang="en-GB" dirty="0"/>
          </a:p>
        </p:txBody>
      </p:sp>
    </p:spTree>
    <p:extLst>
      <p:ext uri="{BB962C8B-B14F-4D97-AF65-F5344CB8AC3E}">
        <p14:creationId xmlns:p14="http://schemas.microsoft.com/office/powerpoint/2010/main" val="24229423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Hence a number x (mod n) is equivalent to the remainder when you divide x by n</a:t>
            </a:r>
          </a:p>
          <a:p>
            <a:endParaRPr lang="en-US" dirty="0"/>
          </a:p>
          <a:p>
            <a:r>
              <a:rPr lang="en-US" dirty="0"/>
              <a:t>Another example:  What is 57 mod 5? </a:t>
            </a:r>
          </a:p>
          <a:p>
            <a:endParaRPr lang="en-US" dirty="0"/>
          </a:p>
          <a:p>
            <a:r>
              <a:rPr lang="en-US" dirty="0"/>
              <a:t>Well, the remainder when you divide 57 by 5 is 2 (57 = 11 * 5) + 2. </a:t>
            </a:r>
          </a:p>
          <a:p>
            <a:endParaRPr lang="en-US" dirty="0"/>
          </a:p>
          <a:p>
            <a:r>
              <a:rPr lang="en-US" dirty="0"/>
              <a:t>So, 57 ≡ 2 (mod 5) </a:t>
            </a:r>
          </a:p>
          <a:p>
            <a:endParaRPr lang="en-GB" dirty="0"/>
          </a:p>
        </p:txBody>
      </p:sp>
    </p:spTree>
    <p:extLst>
      <p:ext uri="{BB962C8B-B14F-4D97-AF65-F5344CB8AC3E}">
        <p14:creationId xmlns:p14="http://schemas.microsoft.com/office/powerpoint/2010/main" val="557571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Congruences</a:t>
            </a:r>
            <a:endParaRPr lang="en-GB" sz="4800" dirty="0"/>
          </a:p>
        </p:txBody>
      </p:sp>
    </p:spTree>
    <p:extLst>
      <p:ext uri="{BB962C8B-B14F-4D97-AF65-F5344CB8AC3E}">
        <p14:creationId xmlns:p14="http://schemas.microsoft.com/office/powerpoint/2010/main" val="3477884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Congruences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Informally, two numbers x, y are congruent (mod n) - written x ≡ y (mod n) - if they have the same remainder when divided by n</a:t>
            </a:r>
          </a:p>
          <a:p>
            <a:endParaRPr lang="en-US" dirty="0"/>
          </a:p>
          <a:p>
            <a:r>
              <a:rPr lang="en-US" dirty="0"/>
              <a:t>So, for example, 6 ≡ 11 (mod 5) since both 6 and 11 have remainder 1 when divided by 5</a:t>
            </a:r>
          </a:p>
          <a:p>
            <a:endParaRPr lang="en-US" dirty="0"/>
          </a:p>
          <a:p>
            <a:r>
              <a:rPr lang="en-US" dirty="0"/>
              <a:t>Some other numbers that are congruent to 6 are 16, 21, 26, 31, 36, 41, …., so any number that has remainder 1 when divided by 5</a:t>
            </a:r>
          </a:p>
          <a:p>
            <a:endParaRPr lang="en-GB" dirty="0"/>
          </a:p>
        </p:txBody>
      </p:sp>
    </p:spTree>
    <p:extLst>
      <p:ext uri="{BB962C8B-B14F-4D97-AF65-F5344CB8AC3E}">
        <p14:creationId xmlns:p14="http://schemas.microsoft.com/office/powerpoint/2010/main" val="2845161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Congruences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The “remainder” way of doing things becomes slightly trickier when dealing with negative numbers</a:t>
            </a:r>
          </a:p>
          <a:p>
            <a:endParaRPr lang="en-US" dirty="0"/>
          </a:p>
          <a:p>
            <a:r>
              <a:rPr lang="en-US" dirty="0"/>
              <a:t>What is the remainder when -4 is divided by 5? It’s not 4 </a:t>
            </a:r>
          </a:p>
          <a:p>
            <a:endParaRPr lang="en-US" dirty="0"/>
          </a:p>
          <a:p>
            <a:r>
              <a:rPr lang="en-US" dirty="0"/>
              <a:t>Thinking about it, -4 = (-1)*5 + 1 and so the remainder is 1 </a:t>
            </a:r>
          </a:p>
          <a:p>
            <a:endParaRPr lang="en-US" dirty="0"/>
          </a:p>
          <a:p>
            <a:r>
              <a:rPr lang="en-US" dirty="0"/>
              <a:t>This makes sense following our pattern above. We’d already decided that 6, 11, 16, 21, 26, 31, 36, 41, …. are all congruent mod 5 </a:t>
            </a:r>
          </a:p>
          <a:p>
            <a:endParaRPr lang="en-GB" dirty="0"/>
          </a:p>
        </p:txBody>
      </p:sp>
    </p:spTree>
    <p:extLst>
      <p:ext uri="{BB962C8B-B14F-4D97-AF65-F5344CB8AC3E}">
        <p14:creationId xmlns:p14="http://schemas.microsoft.com/office/powerpoint/2010/main" val="11810813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Congruences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Following the pattern downwards (difference of 5 between each number) we should have all of these congruent :</a:t>
            </a:r>
          </a:p>
          <a:p>
            <a:endParaRPr lang="en-US" dirty="0"/>
          </a:p>
          <a:p>
            <a:r>
              <a:rPr lang="en-US" dirty="0"/>
              <a:t>..., -39, -34, -29, -24, -19, -14, -9, -4, 1, 6, 11, 16, 21, 26, 31, 36, 41,… </a:t>
            </a:r>
          </a:p>
          <a:p>
            <a:endParaRPr lang="en-US" dirty="0"/>
          </a:p>
          <a:p>
            <a:r>
              <a:rPr lang="en-US" dirty="0"/>
              <a:t>since they all have remainder 1 when divided by 5 </a:t>
            </a:r>
          </a:p>
          <a:p>
            <a:endParaRPr lang="en-US" dirty="0"/>
          </a:p>
          <a:p>
            <a:r>
              <a:rPr lang="en-US" dirty="0"/>
              <a:t>Just be careful with negative numbers! </a:t>
            </a:r>
          </a:p>
        </p:txBody>
      </p:sp>
    </p:spTree>
    <p:extLst>
      <p:ext uri="{BB962C8B-B14F-4D97-AF65-F5344CB8AC3E}">
        <p14:creationId xmlns:p14="http://schemas.microsoft.com/office/powerpoint/2010/main" val="32538961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A Note on Convention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We have used the symbol ≡ above to denote “equivalence”</a:t>
            </a:r>
          </a:p>
          <a:p>
            <a:endParaRPr lang="en-US" dirty="0"/>
          </a:p>
          <a:p>
            <a:r>
              <a:rPr lang="en-US" dirty="0"/>
              <a:t>So, for example, we said that 6 ≡ 11 (mod 5) because 6 and 11 are “equivalent” modulus 5 (they have the same remainder when divided by 5)</a:t>
            </a:r>
          </a:p>
          <a:p>
            <a:endParaRPr lang="en-US" dirty="0"/>
          </a:p>
          <a:p>
            <a:r>
              <a:rPr lang="en-US" dirty="0"/>
              <a:t>There is one and only one case where it is convention to use a normal equals sign = which is when you are asked to give the “answer” to the question of what is a single number (mod n) </a:t>
            </a:r>
          </a:p>
          <a:p>
            <a:endParaRPr lang="en-GB" dirty="0"/>
          </a:p>
        </p:txBody>
      </p:sp>
    </p:spTree>
    <p:extLst>
      <p:ext uri="{BB962C8B-B14F-4D97-AF65-F5344CB8AC3E}">
        <p14:creationId xmlns:p14="http://schemas.microsoft.com/office/powerpoint/2010/main" val="1282417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A Note on Convention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Example: What is 17 (mod 5)? </a:t>
            </a:r>
          </a:p>
          <a:p>
            <a:r>
              <a:rPr lang="en-US" dirty="0"/>
              <a:t>There are many things that are congruent to 17 (mod 5), in fact any number with a remainder of 2 when divided by 5, so for example -13, -8, -3, 2, 7, 12, 22, 27, etc.</a:t>
            </a:r>
          </a:p>
          <a:p>
            <a:r>
              <a:rPr lang="en-US" dirty="0"/>
              <a:t>The convention is to give the smallest positive number </a:t>
            </a:r>
          </a:p>
          <a:p>
            <a:r>
              <a:rPr lang="en-US" dirty="0"/>
              <a:t>So in this case we would say that 17 (mod 5) = 2 </a:t>
            </a:r>
          </a:p>
          <a:p>
            <a:r>
              <a:rPr lang="en-US" dirty="0"/>
              <a:t>The “answer” to x (mod n) will always be a number in the range 0 to (n - 1), and will just be the remainder when dividing by n. </a:t>
            </a:r>
          </a:p>
          <a:p>
            <a:r>
              <a:rPr lang="en-US" dirty="0"/>
              <a:t>So, for example, 26 (mod 4) = 2 and 24 (mod 4) = 0</a:t>
            </a:r>
          </a:p>
          <a:p>
            <a:endParaRPr lang="en-GB" dirty="0"/>
          </a:p>
        </p:txBody>
      </p:sp>
    </p:spTree>
    <p:extLst>
      <p:ext uri="{BB962C8B-B14F-4D97-AF65-F5344CB8AC3E}">
        <p14:creationId xmlns:p14="http://schemas.microsoft.com/office/powerpoint/2010/main" val="1323456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Exponentiation</a:t>
            </a:r>
            <a:endParaRPr lang="en-GB" sz="4800" dirty="0"/>
          </a:p>
        </p:txBody>
      </p:sp>
    </p:spTree>
    <p:extLst>
      <p:ext uri="{BB962C8B-B14F-4D97-AF65-F5344CB8AC3E}">
        <p14:creationId xmlns:p14="http://schemas.microsoft.com/office/powerpoint/2010/main" val="781957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Exponentiation</a:t>
            </a:r>
            <a:r>
              <a:rPr lang="en-GB" dirty="0">
                <a:highlight>
                  <a:srgbClr val="FFFF00"/>
                </a:highlight>
              </a:rPr>
              <a:t>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sz="2400" dirty="0"/>
              <a:t>One crucial aspect of cryptography arises when we consider exponentiation. Again </a:t>
            </a:r>
            <a:r>
              <a:rPr lang="en-GB" sz="2400" dirty="0">
                <a:effectLst/>
                <a:ea typeface="Calibri" panose="020F0502020204030204" pitchFamily="34" charset="0"/>
                <a:cs typeface="Times New Roman" panose="02020603050405020304" pitchFamily="18" charset="0"/>
              </a:rPr>
              <a:t>You should be familiar already with exponents and logarithms </a:t>
            </a:r>
          </a:p>
          <a:p>
            <a:pPr>
              <a:lnSpc>
                <a:spcPct val="115000"/>
              </a:lnSpc>
              <a:spcAft>
                <a:spcPts val="1000"/>
              </a:spcAft>
            </a:pPr>
            <a:r>
              <a:rPr lang="en-GB" sz="2400" dirty="0">
                <a:effectLst/>
                <a:ea typeface="Calibri" panose="020F0502020204030204" pitchFamily="34" charset="0"/>
                <a:cs typeface="Times New Roman" panose="02020603050405020304" pitchFamily="18" charset="0"/>
              </a:rPr>
              <a:t>Exponents are problems such as working out 2</a:t>
            </a:r>
            <a:r>
              <a:rPr lang="en-GB" sz="2400" baseline="30000" dirty="0">
                <a:effectLst/>
                <a:ea typeface="Calibri" panose="020F0502020204030204" pitchFamily="34" charset="0"/>
                <a:cs typeface="Times New Roman" panose="02020603050405020304" pitchFamily="18" charset="0"/>
              </a:rPr>
              <a:t>5 </a:t>
            </a:r>
            <a:r>
              <a:rPr lang="en-GB" sz="2400" dirty="0">
                <a:effectLst/>
                <a:ea typeface="Calibri" panose="020F0502020204030204" pitchFamily="34" charset="0"/>
                <a:cs typeface="Times New Roman" panose="02020603050405020304" pitchFamily="18" charset="0"/>
              </a:rPr>
              <a:t>= </a:t>
            </a:r>
            <a:r>
              <a:rPr lang="en-GB" sz="2400" i="1" dirty="0">
                <a:effectLst/>
                <a:ea typeface="Calibri" panose="020F0502020204030204" pitchFamily="34" charset="0"/>
                <a:cs typeface="Times New Roman" panose="02020603050405020304" pitchFamily="18" charset="0"/>
              </a:rPr>
              <a:t>x</a:t>
            </a:r>
            <a:r>
              <a:rPr lang="en-GB" sz="2400" dirty="0">
                <a:effectLst/>
                <a:ea typeface="Calibri" panose="020F0502020204030204" pitchFamily="34" charset="0"/>
                <a:cs typeface="Times New Roman" panose="02020603050405020304" pitchFamily="18" charset="0"/>
              </a:rPr>
              <a:t>. In this example, it’s fairly straightforward to do 2</a:t>
            </a:r>
            <a:r>
              <a:rPr lang="en-GB" sz="2400" baseline="30000" dirty="0">
                <a:effectLst/>
                <a:ea typeface="Calibri" panose="020F0502020204030204" pitchFamily="34" charset="0"/>
                <a:cs typeface="Times New Roman" panose="02020603050405020304" pitchFamily="18" charset="0"/>
              </a:rPr>
              <a:t>5 </a:t>
            </a:r>
            <a:r>
              <a:rPr lang="en-GB" sz="2400" dirty="0">
                <a:effectLst/>
                <a:ea typeface="Calibri" panose="020F0502020204030204" pitchFamily="34" charset="0"/>
                <a:cs typeface="Times New Roman" panose="02020603050405020304" pitchFamily="18" charset="0"/>
              </a:rPr>
              <a:t>= 2 *2 * 2* 2 * 2 = 32 </a:t>
            </a:r>
          </a:p>
          <a:p>
            <a:pPr>
              <a:lnSpc>
                <a:spcPct val="115000"/>
              </a:lnSpc>
              <a:spcAft>
                <a:spcPts val="1000"/>
              </a:spcAft>
            </a:pPr>
            <a:r>
              <a:rPr lang="en-GB" sz="2400" dirty="0">
                <a:effectLst/>
                <a:ea typeface="Calibri" panose="020F0502020204030204" pitchFamily="34" charset="0"/>
                <a:cs typeface="Times New Roman" panose="02020603050405020304" pitchFamily="18" charset="0"/>
              </a:rPr>
              <a:t>Logarithms are the related problems such as working out 2</a:t>
            </a:r>
            <a:r>
              <a:rPr lang="en-GB" sz="2400" i="1" baseline="30000" dirty="0">
                <a:effectLst/>
                <a:ea typeface="Calibri" panose="020F0502020204030204" pitchFamily="34" charset="0"/>
                <a:cs typeface="Times New Roman" panose="02020603050405020304" pitchFamily="18" charset="0"/>
              </a:rPr>
              <a:t>x </a:t>
            </a:r>
            <a:r>
              <a:rPr lang="en-GB" sz="2400" dirty="0">
                <a:effectLst/>
                <a:ea typeface="Calibri" panose="020F0502020204030204" pitchFamily="34" charset="0"/>
                <a:cs typeface="Times New Roman" panose="02020603050405020304" pitchFamily="18" charset="0"/>
              </a:rPr>
              <a:t>= 32</a:t>
            </a:r>
          </a:p>
          <a:p>
            <a:pPr>
              <a:lnSpc>
                <a:spcPct val="115000"/>
              </a:lnSpc>
              <a:spcAft>
                <a:spcPts val="1000"/>
              </a:spcAft>
            </a:pPr>
            <a:r>
              <a:rPr lang="en-GB" sz="2400" dirty="0">
                <a:effectLst/>
                <a:ea typeface="Calibri" panose="020F0502020204030204" pitchFamily="34" charset="0"/>
                <a:cs typeface="Times New Roman" panose="02020603050405020304" pitchFamily="18" charset="0"/>
              </a:rPr>
              <a:t>In this case, the solution </a:t>
            </a:r>
            <a:r>
              <a:rPr lang="en-GB" sz="2400" i="1" dirty="0">
                <a:effectLst/>
                <a:ea typeface="Calibri" panose="020F0502020204030204" pitchFamily="34" charset="0"/>
                <a:cs typeface="Times New Roman" panose="02020603050405020304" pitchFamily="18" charset="0"/>
              </a:rPr>
              <a:t>x = </a:t>
            </a:r>
            <a:r>
              <a:rPr lang="en-GB" sz="2400" dirty="0">
                <a:effectLst/>
                <a:ea typeface="Calibri" panose="020F0502020204030204" pitchFamily="34" charset="0"/>
                <a:cs typeface="Times New Roman" panose="02020603050405020304" pitchFamily="18" charset="0"/>
              </a:rPr>
              <a:t>5 is pretty clear from the above, but it’s not that easy to work out if you didn’t already know it i.e. you didn’t have the clue from above</a:t>
            </a:r>
            <a:endParaRPr lang="en-GB" dirty="0"/>
          </a:p>
        </p:txBody>
      </p:sp>
    </p:spTree>
    <p:extLst>
      <p:ext uri="{BB962C8B-B14F-4D97-AF65-F5344CB8AC3E}">
        <p14:creationId xmlns:p14="http://schemas.microsoft.com/office/powerpoint/2010/main" val="16883020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Prime &amp; Coprime Numbers</a:t>
            </a:r>
            <a:endParaRPr lang="en-GB" sz="4800" dirty="0"/>
          </a:p>
        </p:txBody>
      </p:sp>
    </p:spTree>
    <p:extLst>
      <p:ext uri="{BB962C8B-B14F-4D97-AF65-F5344CB8AC3E}">
        <p14:creationId xmlns:p14="http://schemas.microsoft.com/office/powerpoint/2010/main" val="3028638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4C7B-B20C-4893-8CFF-07490CA3D913}"/>
              </a:ext>
            </a:extLst>
          </p:cNvPr>
          <p:cNvSpPr>
            <a:spLocks noGrp="1"/>
          </p:cNvSpPr>
          <p:nvPr>
            <p:ph type="title"/>
          </p:nvPr>
        </p:nvSpPr>
        <p:spPr/>
        <p:txBody>
          <a:bodyPr/>
          <a:lstStyle/>
          <a:p>
            <a:r>
              <a:rPr lang="en-US" dirty="0"/>
              <a:t>Cryptography Overview</a:t>
            </a:r>
            <a:endParaRPr lang="en-GB" dirty="0"/>
          </a:p>
        </p:txBody>
      </p:sp>
      <p:sp>
        <p:nvSpPr>
          <p:cNvPr id="3" name="Content Placeholder 2">
            <a:extLst>
              <a:ext uri="{FF2B5EF4-FFF2-40B4-BE49-F238E27FC236}">
                <a16:creationId xmlns:a16="http://schemas.microsoft.com/office/drawing/2014/main" id="{AFB3EE45-AB2D-4FA2-BE89-CD678036B250}"/>
              </a:ext>
            </a:extLst>
          </p:cNvPr>
          <p:cNvSpPr>
            <a:spLocks noGrp="1"/>
          </p:cNvSpPr>
          <p:nvPr>
            <p:ph idx="1"/>
          </p:nvPr>
        </p:nvSpPr>
        <p:spPr/>
        <p:txBody>
          <a:bodyPr>
            <a:normAutofit fontScale="92500"/>
          </a:bodyPr>
          <a:lstStyle/>
          <a:p>
            <a:pPr marL="0" indent="0">
              <a:buNone/>
            </a:pPr>
            <a:r>
              <a:rPr lang="en-US" dirty="0"/>
              <a:t>“Cryptography”</a:t>
            </a:r>
          </a:p>
          <a:p>
            <a:pPr marL="0" indent="0">
              <a:buNone/>
            </a:pPr>
            <a:r>
              <a:rPr lang="en-US" dirty="0"/>
              <a:t>Method of protecting information by making it inaccessible / unreadable by everyone except those for whom the information is intended </a:t>
            </a:r>
          </a:p>
          <a:p>
            <a:pPr marL="0" indent="0">
              <a:buNone/>
            </a:pPr>
            <a:endParaRPr lang="en-US" dirty="0"/>
          </a:p>
          <a:p>
            <a:pPr marL="0" indent="0">
              <a:buNone/>
            </a:pPr>
            <a:r>
              <a:rPr lang="en-US" dirty="0"/>
              <a:t>The prefix “Crypt” means “hidden”</a:t>
            </a:r>
          </a:p>
          <a:p>
            <a:pPr marL="0" indent="0">
              <a:buNone/>
            </a:pPr>
            <a:endParaRPr lang="en-US" dirty="0"/>
          </a:p>
          <a:p>
            <a:pPr marL="0" indent="0">
              <a:buNone/>
            </a:pPr>
            <a:r>
              <a:rPr lang="en-US" dirty="0"/>
              <a:t>The Suffix “</a:t>
            </a:r>
            <a:r>
              <a:rPr lang="en-US" dirty="0" err="1"/>
              <a:t>graphy</a:t>
            </a:r>
            <a:r>
              <a:rPr lang="en-US" dirty="0"/>
              <a:t>” means “writing”</a:t>
            </a:r>
          </a:p>
          <a:p>
            <a:pPr marL="0" indent="0">
              <a:buNone/>
            </a:pPr>
            <a:endParaRPr lang="en-US" dirty="0"/>
          </a:p>
          <a:p>
            <a:pPr marL="0" indent="0">
              <a:buNone/>
            </a:pPr>
            <a:r>
              <a:rPr lang="en-US" dirty="0"/>
              <a:t>Therefore Cryptography means “Hidden Writing” </a:t>
            </a:r>
          </a:p>
          <a:p>
            <a:endParaRPr lang="en-US" dirty="0"/>
          </a:p>
          <a:p>
            <a:endParaRPr lang="en-GB" dirty="0"/>
          </a:p>
        </p:txBody>
      </p:sp>
    </p:spTree>
    <p:extLst>
      <p:ext uri="{BB962C8B-B14F-4D97-AF65-F5344CB8AC3E}">
        <p14:creationId xmlns:p14="http://schemas.microsoft.com/office/powerpoint/2010/main" val="9651998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199" y="1825625"/>
            <a:ext cx="10515599" cy="4351338"/>
          </a:xfrm>
        </p:spPr>
        <p:txBody>
          <a:bodyPr>
            <a:normAutofit/>
          </a:bodyPr>
          <a:lstStyle/>
          <a:p>
            <a:r>
              <a:rPr lang="en-US" dirty="0"/>
              <a:t>An integer p is said to be prime if the only integers that divide </a:t>
            </a:r>
            <a:r>
              <a:rPr lang="en-US" b="1" dirty="0"/>
              <a:t>exactly </a:t>
            </a:r>
            <a:r>
              <a:rPr lang="en-US" dirty="0"/>
              <a:t>into </a:t>
            </a:r>
            <a:r>
              <a:rPr lang="en-US" b="1" dirty="0"/>
              <a:t>p</a:t>
            </a:r>
            <a:r>
              <a:rPr lang="en-US" dirty="0"/>
              <a:t> are </a:t>
            </a:r>
            <a:r>
              <a:rPr lang="en-US" b="1" dirty="0"/>
              <a:t>1</a:t>
            </a:r>
            <a:r>
              <a:rPr lang="en-US" dirty="0"/>
              <a:t> and </a:t>
            </a:r>
            <a:r>
              <a:rPr lang="en-US" b="1" dirty="0"/>
              <a:t>p</a:t>
            </a:r>
          </a:p>
          <a:p>
            <a:endParaRPr lang="en-US" dirty="0"/>
          </a:p>
          <a:p>
            <a:r>
              <a:rPr lang="en-US" dirty="0"/>
              <a:t>For technical reasons, 1 is not considered to be prime, so the first few prime numbers are 2, 3, 5, 7, 11, 13, 17, 19, 23, 29,…... </a:t>
            </a:r>
          </a:p>
          <a:p>
            <a:endParaRPr lang="en-US" dirty="0"/>
          </a:p>
          <a:p>
            <a:r>
              <a:rPr lang="en-US" dirty="0"/>
              <a:t>Numbers that divide </a:t>
            </a:r>
            <a:r>
              <a:rPr lang="en-US" b="1" dirty="0"/>
              <a:t>exactly</a:t>
            </a:r>
            <a:r>
              <a:rPr lang="en-US" dirty="0"/>
              <a:t> into a </a:t>
            </a:r>
            <a:r>
              <a:rPr lang="en-US" b="1" dirty="0"/>
              <a:t>number</a:t>
            </a:r>
            <a:r>
              <a:rPr lang="en-US" dirty="0"/>
              <a:t> </a:t>
            </a:r>
            <a:r>
              <a:rPr lang="en-US" b="1" dirty="0"/>
              <a:t>n</a:t>
            </a:r>
            <a:r>
              <a:rPr lang="en-US" dirty="0"/>
              <a:t> is called a “factor of n”</a:t>
            </a:r>
          </a:p>
          <a:p>
            <a:endParaRPr lang="en-US" dirty="0"/>
          </a:p>
          <a:p>
            <a:r>
              <a:rPr lang="en-US" dirty="0"/>
              <a:t>So for example, the factors of 16 are 1, 2, 4, 8, and 16</a:t>
            </a:r>
          </a:p>
          <a:p>
            <a:endParaRPr lang="en-US" dirty="0"/>
          </a:p>
          <a:p>
            <a:endParaRPr lang="en-GB" dirty="0"/>
          </a:p>
        </p:txBody>
      </p:sp>
    </p:spTree>
    <p:extLst>
      <p:ext uri="{BB962C8B-B14F-4D97-AF65-F5344CB8AC3E}">
        <p14:creationId xmlns:p14="http://schemas.microsoft.com/office/powerpoint/2010/main" val="462493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Two numbers are said to be coprime if the </a:t>
            </a:r>
            <a:r>
              <a:rPr lang="en-US" b="1" dirty="0"/>
              <a:t>only </a:t>
            </a:r>
            <a:r>
              <a:rPr lang="en-US" dirty="0"/>
              <a:t>factor they have in common is </a:t>
            </a:r>
            <a:r>
              <a:rPr lang="en-US" b="1" dirty="0"/>
              <a:t>1</a:t>
            </a:r>
            <a:r>
              <a:rPr lang="en-US" dirty="0"/>
              <a:t> </a:t>
            </a:r>
          </a:p>
          <a:p>
            <a:endParaRPr lang="en-US" dirty="0"/>
          </a:p>
          <a:p>
            <a:r>
              <a:rPr lang="en-US" dirty="0"/>
              <a:t>So for example 5 and 21 are coprime, but 6 and 21 are not, since they share a common factor 3</a:t>
            </a:r>
          </a:p>
          <a:p>
            <a:endParaRPr lang="en-US" dirty="0"/>
          </a:p>
          <a:p>
            <a:r>
              <a:rPr lang="en-US" dirty="0"/>
              <a:t>Another example of coprime is 21 &amp; 22:</a:t>
            </a:r>
          </a:p>
          <a:p>
            <a:r>
              <a:rPr lang="en-US" dirty="0"/>
              <a:t>The factors of 21 are </a:t>
            </a:r>
            <a:r>
              <a:rPr lang="en-US" b="1" dirty="0"/>
              <a:t>1</a:t>
            </a:r>
            <a:r>
              <a:rPr lang="en-US" dirty="0"/>
              <a:t>, 3, 7 and 21 </a:t>
            </a:r>
          </a:p>
          <a:p>
            <a:r>
              <a:rPr lang="en-GB" dirty="0"/>
              <a:t>The factors of 22 are </a:t>
            </a:r>
            <a:r>
              <a:rPr lang="en-GB" b="1" dirty="0"/>
              <a:t>1</a:t>
            </a:r>
            <a:r>
              <a:rPr lang="en-GB" dirty="0"/>
              <a:t>, 2, 11 and 22</a:t>
            </a:r>
          </a:p>
        </p:txBody>
      </p:sp>
    </p:spTree>
    <p:extLst>
      <p:ext uri="{BB962C8B-B14F-4D97-AF65-F5344CB8AC3E}">
        <p14:creationId xmlns:p14="http://schemas.microsoft.com/office/powerpoint/2010/main" val="36811395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Another example of </a:t>
            </a:r>
            <a:r>
              <a:rPr lang="en-US" b="1" dirty="0"/>
              <a:t>NOT coprime </a:t>
            </a:r>
            <a:r>
              <a:rPr lang="en-US" dirty="0"/>
              <a:t>is 21 &amp; 24:</a:t>
            </a:r>
          </a:p>
          <a:p>
            <a:endParaRPr lang="en-US" dirty="0"/>
          </a:p>
          <a:p>
            <a:r>
              <a:rPr lang="en-US" dirty="0"/>
              <a:t>The factors of 21 are 1, 3, 7 and 21 </a:t>
            </a:r>
          </a:p>
          <a:p>
            <a:r>
              <a:rPr lang="en-GB" dirty="0"/>
              <a:t>The factors of 24 are 1, 2, 3, 4, 6, 8, 12 and 24</a:t>
            </a:r>
          </a:p>
          <a:p>
            <a:endParaRPr lang="en-GB" dirty="0"/>
          </a:p>
          <a:p>
            <a:r>
              <a:rPr lang="en-GB" dirty="0"/>
              <a:t>These are </a:t>
            </a:r>
            <a:r>
              <a:rPr lang="en-GB" b="1" dirty="0"/>
              <a:t>NOT coprime </a:t>
            </a:r>
            <a:r>
              <a:rPr lang="en-GB" dirty="0"/>
              <a:t>as they have the common factors </a:t>
            </a:r>
            <a:r>
              <a:rPr lang="en-GB" b="1" dirty="0"/>
              <a:t>1</a:t>
            </a:r>
            <a:r>
              <a:rPr lang="en-GB" dirty="0"/>
              <a:t> and </a:t>
            </a:r>
            <a:r>
              <a:rPr lang="en-GB" b="1" dirty="0"/>
              <a:t>3</a:t>
            </a:r>
          </a:p>
        </p:txBody>
      </p:sp>
    </p:spTree>
    <p:extLst>
      <p:ext uri="{BB962C8B-B14F-4D97-AF65-F5344CB8AC3E}">
        <p14:creationId xmlns:p14="http://schemas.microsoft.com/office/powerpoint/2010/main" val="23052069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Euler’s totient function</a:t>
            </a:r>
            <a:endParaRPr lang="en-GB" sz="4800" dirty="0"/>
          </a:p>
        </p:txBody>
      </p:sp>
    </p:spTree>
    <p:extLst>
      <p:ext uri="{BB962C8B-B14F-4D97-AF65-F5344CB8AC3E}">
        <p14:creationId xmlns:p14="http://schemas.microsoft.com/office/powerpoint/2010/main" val="9382383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Euler’s totient function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Autofit/>
          </a:bodyPr>
          <a:lstStyle/>
          <a:p>
            <a:pPr>
              <a:lnSpc>
                <a:spcPct val="115000"/>
              </a:lnSpc>
              <a:spcAft>
                <a:spcPts val="1000"/>
              </a:spcAft>
            </a:pPr>
            <a:r>
              <a:rPr lang="en-GB" dirty="0">
                <a:effectLst/>
                <a:ea typeface="Calibri" panose="020F0502020204030204" pitchFamily="34" charset="0"/>
                <a:cs typeface="Times New Roman" panose="02020603050405020304" pitchFamily="18" charset="0"/>
              </a:rPr>
              <a:t>Euler’s totient function (named after the famous 18</a:t>
            </a:r>
            <a:r>
              <a:rPr lang="en-GB" baseline="30000" dirty="0">
                <a:effectLst/>
                <a:ea typeface="Calibri" panose="020F0502020204030204" pitchFamily="34" charset="0"/>
                <a:cs typeface="Times New Roman" panose="02020603050405020304" pitchFamily="18" charset="0"/>
              </a:rPr>
              <a:t>th</a:t>
            </a:r>
            <a:r>
              <a:rPr lang="en-GB" dirty="0">
                <a:effectLst/>
                <a:ea typeface="Calibri" panose="020F0502020204030204" pitchFamily="34" charset="0"/>
                <a:cs typeface="Times New Roman" panose="02020603050405020304" pitchFamily="18" charset="0"/>
              </a:rPr>
              <a:t> century Swiss mathematician Leonhard Euler, widely regarded as one of the greatest mathematicians of all time) can be defined as follows: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Given a positive integer </a:t>
            </a:r>
            <a:r>
              <a:rPr lang="en-GB" i="1" dirty="0">
                <a:effectLst/>
                <a:ea typeface="Calibri" panose="020F0502020204030204" pitchFamily="34" charset="0"/>
                <a:cs typeface="Times New Roman" panose="02020603050405020304" pitchFamily="18" charset="0"/>
              </a:rPr>
              <a:t>n</a:t>
            </a:r>
            <a:r>
              <a:rPr lang="en-GB" dirty="0">
                <a:effectLst/>
                <a:ea typeface="Calibri" panose="020F0502020204030204" pitchFamily="34" charset="0"/>
                <a:cs typeface="Times New Roman" panose="02020603050405020304" pitchFamily="18" charset="0"/>
              </a:rPr>
              <a:t>, the </a:t>
            </a:r>
            <a:r>
              <a:rPr lang="en-GB" b="1" dirty="0">
                <a:effectLst/>
                <a:ea typeface="Calibri" panose="020F0502020204030204" pitchFamily="34" charset="0"/>
                <a:cs typeface="Times New Roman" panose="02020603050405020304" pitchFamily="18" charset="0"/>
              </a:rPr>
              <a:t>Euler totient function </a:t>
            </a:r>
            <a:r>
              <a:rPr lang="en-GB" dirty="0">
                <a:effectLst/>
                <a:ea typeface="Calibri" panose="020F0502020204030204" pitchFamily="34" charset="0"/>
                <a:cs typeface="Times New Roman" panose="02020603050405020304" pitchFamily="18" charset="0"/>
              </a:rPr>
              <a:t>φ (</a:t>
            </a:r>
            <a:r>
              <a:rPr lang="en-GB" i="1" dirty="0">
                <a:effectLst/>
                <a:ea typeface="Calibri" panose="020F0502020204030204" pitchFamily="34" charset="0"/>
                <a:cs typeface="Times New Roman" panose="02020603050405020304" pitchFamily="18" charset="0"/>
              </a:rPr>
              <a:t>n</a:t>
            </a:r>
            <a:r>
              <a:rPr lang="en-GB" dirty="0">
                <a:effectLst/>
                <a:ea typeface="Calibri" panose="020F0502020204030204" pitchFamily="34" charset="0"/>
                <a:cs typeface="Times New Roman" panose="02020603050405020304" pitchFamily="18" charset="0"/>
              </a:rPr>
              <a:t>) is the number of positive integers less than </a:t>
            </a:r>
            <a:r>
              <a:rPr lang="en-GB" i="1" dirty="0">
                <a:effectLst/>
                <a:ea typeface="Calibri" panose="020F0502020204030204" pitchFamily="34" charset="0"/>
                <a:cs typeface="Times New Roman" panose="02020603050405020304" pitchFamily="18" charset="0"/>
              </a:rPr>
              <a:t>n </a:t>
            </a:r>
            <a:r>
              <a:rPr lang="en-GB" dirty="0">
                <a:effectLst/>
                <a:ea typeface="Calibri" panose="020F0502020204030204" pitchFamily="34" charset="0"/>
                <a:cs typeface="Times New Roman" panose="02020603050405020304" pitchFamily="18" charset="0"/>
              </a:rPr>
              <a:t>which are coprime to </a:t>
            </a:r>
            <a:r>
              <a:rPr lang="en-GB" i="1" dirty="0">
                <a:effectLst/>
                <a:ea typeface="Calibri" panose="020F0502020204030204" pitchFamily="34" charset="0"/>
                <a:cs typeface="Times New Roman" panose="02020603050405020304" pitchFamily="18" charset="0"/>
              </a:rPr>
              <a:t>n</a:t>
            </a:r>
            <a:r>
              <a:rPr lang="en-GB" dirty="0">
                <a:effectLst/>
                <a:ea typeface="Calibri" panose="020F0502020204030204" pitchFamily="34" charset="0"/>
                <a:cs typeface="Times New Roman" panose="02020603050405020304" pitchFamily="18" charset="0"/>
              </a:rPr>
              <a:t>.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It is sometimes called the </a:t>
            </a:r>
            <a:r>
              <a:rPr lang="en-GB" b="1" dirty="0">
                <a:effectLst/>
                <a:ea typeface="Calibri" panose="020F0502020204030204" pitchFamily="34" charset="0"/>
                <a:cs typeface="Times New Roman" panose="02020603050405020304" pitchFamily="18" charset="0"/>
              </a:rPr>
              <a:t>phi function </a:t>
            </a:r>
            <a:r>
              <a:rPr lang="en-GB" dirty="0">
                <a:effectLst/>
                <a:ea typeface="Calibri" panose="020F0502020204030204" pitchFamily="34" charset="0"/>
                <a:cs typeface="Times New Roman" panose="02020603050405020304" pitchFamily="18" charset="0"/>
              </a:rPr>
              <a:t>(the symbol used is a lower-case Greek letter phi). It is extremely important in various branches of mathematics. </a:t>
            </a:r>
          </a:p>
        </p:txBody>
      </p:sp>
    </p:spTree>
    <p:extLst>
      <p:ext uri="{BB962C8B-B14F-4D97-AF65-F5344CB8AC3E}">
        <p14:creationId xmlns:p14="http://schemas.microsoft.com/office/powerpoint/2010/main" val="600935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Euler’s totient function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pPr indent="635">
              <a:lnSpc>
                <a:spcPct val="115000"/>
              </a:lnSpc>
              <a:spcAft>
                <a:spcPts val="1000"/>
              </a:spcAft>
            </a:pPr>
            <a:r>
              <a:rPr lang="en-GB" dirty="0">
                <a:effectLst/>
                <a:ea typeface="Calibri" panose="020F0502020204030204" pitchFamily="34" charset="0"/>
                <a:cs typeface="Times New Roman" panose="02020603050405020304" pitchFamily="18" charset="0"/>
              </a:rPr>
              <a:t>As an example, what is the Euler totient function of 8?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The numbers less than 8 that are coprime to 8 are 1, 3, 5 and 7, so there are four of them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The other numbers (2, 4, and 6) are not coprime to 8 as they share a common factor of 2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So φ (8) = 4. Similarly the integers less than 12 that are coprime to 12 are 1, 5, 7, 11 and so φ (12) = 4 as well </a:t>
            </a:r>
          </a:p>
          <a:p>
            <a:endParaRPr lang="en-GB" dirty="0"/>
          </a:p>
        </p:txBody>
      </p:sp>
    </p:spTree>
    <p:extLst>
      <p:ext uri="{BB962C8B-B14F-4D97-AF65-F5344CB8AC3E}">
        <p14:creationId xmlns:p14="http://schemas.microsoft.com/office/powerpoint/2010/main" val="2091930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Euler’s totient function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pPr indent="635">
              <a:lnSpc>
                <a:spcPct val="115000"/>
              </a:lnSpc>
              <a:spcAft>
                <a:spcPts val="1000"/>
              </a:spcAft>
            </a:pPr>
            <a:r>
              <a:rPr lang="en-GB" dirty="0">
                <a:effectLst/>
                <a:ea typeface="Calibri" panose="020F0502020204030204" pitchFamily="34" charset="0"/>
                <a:cs typeface="Times New Roman" panose="02020603050405020304" pitchFamily="18" charset="0"/>
              </a:rPr>
              <a:t>Note that for a prime number </a:t>
            </a:r>
            <a:r>
              <a:rPr lang="en-GB" i="1" dirty="0">
                <a:effectLst/>
                <a:ea typeface="Calibri" panose="020F0502020204030204" pitchFamily="34" charset="0"/>
                <a:cs typeface="Times New Roman" panose="02020603050405020304" pitchFamily="18" charset="0"/>
              </a:rPr>
              <a:t>p</a:t>
            </a:r>
            <a:r>
              <a:rPr lang="en-GB" dirty="0">
                <a:effectLst/>
                <a:ea typeface="Calibri" panose="020F0502020204030204" pitchFamily="34" charset="0"/>
                <a:cs typeface="Times New Roman" panose="02020603050405020304" pitchFamily="18" charset="0"/>
              </a:rPr>
              <a:t>, the only number that is not coprime to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is 1.</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If there was a number that was not coprime to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then it would, by definition, share a factor of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which is impossible since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is prime</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 Hence φ(</a:t>
            </a:r>
            <a:r>
              <a:rPr lang="en-GB" i="1" dirty="0">
                <a:effectLst/>
                <a:ea typeface="Calibri" panose="020F0502020204030204" pitchFamily="34" charset="0"/>
                <a:cs typeface="Times New Roman" panose="02020603050405020304" pitchFamily="18" charset="0"/>
              </a:rPr>
              <a:t>p</a:t>
            </a:r>
            <a:r>
              <a:rPr lang="en-GB" dirty="0">
                <a:effectLst/>
                <a:ea typeface="Calibri" panose="020F0502020204030204" pitchFamily="34" charset="0"/>
                <a:cs typeface="Times New Roman" panose="02020603050405020304" pitchFamily="18" charset="0"/>
              </a:rPr>
              <a:t>) =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 1 for any prime </a:t>
            </a:r>
            <a:r>
              <a:rPr lang="en-GB" i="1" dirty="0">
                <a:effectLst/>
                <a:ea typeface="Calibri" panose="020F0502020204030204" pitchFamily="34" charset="0"/>
                <a:cs typeface="Times New Roman" panose="02020603050405020304" pitchFamily="18" charset="0"/>
              </a:rPr>
              <a:t>p</a:t>
            </a:r>
            <a:r>
              <a:rPr lang="en-GB" dirty="0">
                <a:effectLst/>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932457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err="1"/>
              <a:t>Factorisation</a:t>
            </a:r>
            <a:endParaRPr lang="en-GB" sz="4800" dirty="0"/>
          </a:p>
        </p:txBody>
      </p:sp>
    </p:spTree>
    <p:extLst>
      <p:ext uri="{BB962C8B-B14F-4D97-AF65-F5344CB8AC3E}">
        <p14:creationId xmlns:p14="http://schemas.microsoft.com/office/powerpoint/2010/main" val="42652507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Factorisation</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r>
              <a:rPr lang="en-US" dirty="0"/>
              <a:t>It is a fundamental mathematical fact that every number can be “</a:t>
            </a:r>
            <a:r>
              <a:rPr lang="en-US" dirty="0" err="1"/>
              <a:t>factorised</a:t>
            </a:r>
            <a:r>
              <a:rPr lang="en-US" dirty="0"/>
              <a:t>” into primes in essentially only one way</a:t>
            </a:r>
          </a:p>
          <a:p>
            <a:r>
              <a:rPr lang="en-US" dirty="0"/>
              <a:t>What does this mean? It is best illustrated by examples: </a:t>
            </a:r>
          </a:p>
          <a:p>
            <a:endParaRPr lang="en-US" dirty="0"/>
          </a:p>
          <a:p>
            <a:r>
              <a:rPr lang="en-US" dirty="0"/>
              <a:t>28 = 2 * 2 * 7 - all the factors are prime numbers</a:t>
            </a:r>
          </a:p>
          <a:p>
            <a:endParaRPr lang="en-US" dirty="0"/>
          </a:p>
          <a:p>
            <a:r>
              <a:rPr lang="en-US" dirty="0"/>
              <a:t>42 = 2 * 3 * 7 - all the factors are prime numbers </a:t>
            </a:r>
          </a:p>
          <a:p>
            <a:endParaRPr lang="en-US" dirty="0"/>
          </a:p>
          <a:p>
            <a:r>
              <a:rPr lang="en-US" dirty="0"/>
              <a:t>35 = 5 * 7 - all the factors are prime numbers</a:t>
            </a:r>
          </a:p>
          <a:p>
            <a:endParaRPr lang="en-GB" dirty="0"/>
          </a:p>
        </p:txBody>
      </p:sp>
    </p:spTree>
    <p:extLst>
      <p:ext uri="{BB962C8B-B14F-4D97-AF65-F5344CB8AC3E}">
        <p14:creationId xmlns:p14="http://schemas.microsoft.com/office/powerpoint/2010/main" val="37316605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Factorisation</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fontScale="92500" lnSpcReduction="10000"/>
          </a:bodyPr>
          <a:lstStyle/>
          <a:p>
            <a:r>
              <a:rPr lang="en-US" dirty="0"/>
              <a:t>By “essentially” we mean that there is no other way to </a:t>
            </a:r>
            <a:r>
              <a:rPr lang="en-US" dirty="0" err="1"/>
              <a:t>factorise</a:t>
            </a:r>
            <a:r>
              <a:rPr lang="en-US" dirty="0"/>
              <a:t> the number, apart from just writing the factors in a different order e.g. 35 = 5 * 7 and 35 = 7 * 5, but this is really just the same </a:t>
            </a:r>
            <a:r>
              <a:rPr lang="en-US" dirty="0" err="1"/>
              <a:t>factorisation</a:t>
            </a:r>
            <a:r>
              <a:rPr lang="en-US" dirty="0"/>
              <a:t>, involving the same numbers</a:t>
            </a:r>
          </a:p>
          <a:p>
            <a:endParaRPr lang="en-US" dirty="0"/>
          </a:p>
          <a:p>
            <a:r>
              <a:rPr lang="en-US" dirty="0"/>
              <a:t>Writing a number n in this way, so in the form </a:t>
            </a:r>
            <a:r>
              <a:rPr lang="en-US" b="1" dirty="0"/>
              <a:t>n = p1 * p2 * p3 * …</a:t>
            </a:r>
            <a:r>
              <a:rPr lang="en-US" dirty="0"/>
              <a:t>where the p1 are primes, is called the “prime decomposition of n” </a:t>
            </a:r>
          </a:p>
          <a:p>
            <a:endParaRPr lang="en-US" dirty="0"/>
          </a:p>
          <a:p>
            <a:r>
              <a:rPr lang="en-US" dirty="0"/>
              <a:t>The problem of </a:t>
            </a:r>
            <a:r>
              <a:rPr lang="en-US" dirty="0" err="1"/>
              <a:t>factorising</a:t>
            </a:r>
            <a:r>
              <a:rPr lang="en-US" dirty="0"/>
              <a:t> a given number is computationally a “difficult” problem and will be used extensively in some of the cryptographic methods</a:t>
            </a:r>
            <a:endParaRPr lang="en-GB" dirty="0"/>
          </a:p>
        </p:txBody>
      </p:sp>
    </p:spTree>
    <p:extLst>
      <p:ext uri="{BB962C8B-B14F-4D97-AF65-F5344CB8AC3E}">
        <p14:creationId xmlns:p14="http://schemas.microsoft.com/office/powerpoint/2010/main" val="3719988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0</TotalTime>
  <Words>15120</Words>
  <Application>Microsoft Office PowerPoint</Application>
  <PresentationFormat>Widescreen</PresentationFormat>
  <Paragraphs>2947</Paragraphs>
  <Slides>304</Slides>
  <Notes>81</Notes>
  <HiddenSlides>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304</vt:i4>
      </vt:variant>
    </vt:vector>
  </HeadingPairs>
  <TitlesOfParts>
    <vt:vector size="314" baseType="lpstr">
      <vt:lpstr>Arial</vt:lpstr>
      <vt:lpstr>Calibri</vt:lpstr>
      <vt:lpstr>Calibri Light</vt:lpstr>
      <vt:lpstr>Cambria Math</vt:lpstr>
      <vt:lpstr>Candara</vt:lpstr>
      <vt:lpstr>EuroStyle</vt:lpstr>
      <vt:lpstr>Lora</vt:lpstr>
      <vt:lpstr>Segoe UI</vt:lpstr>
      <vt:lpstr>Office Theme</vt:lpstr>
      <vt:lpstr>degree2</vt:lpstr>
      <vt:lpstr>Cryptography</vt:lpstr>
      <vt:lpstr>PowerPoint Presentation</vt:lpstr>
      <vt:lpstr>PowerPoint Presentation</vt:lpstr>
      <vt:lpstr>EPA Progress?</vt:lpstr>
      <vt:lpstr>Exercise / Lab (15 Mins):</vt:lpstr>
      <vt:lpstr>Syllabus – Week 1</vt:lpstr>
      <vt:lpstr>What is the CIA Triad?</vt:lpstr>
      <vt:lpstr>CIA Principles</vt:lpstr>
      <vt:lpstr>Cryptography Overview</vt:lpstr>
      <vt:lpstr>Cryptography Overview </vt:lpstr>
      <vt:lpstr>Common Encryption Terms</vt:lpstr>
      <vt:lpstr>Common Encryption Terms</vt:lpstr>
      <vt:lpstr>Common Encryption Terms</vt:lpstr>
      <vt:lpstr>Discrete Mathematics</vt:lpstr>
      <vt:lpstr>Discrete Mathematics</vt:lpstr>
      <vt:lpstr>Discrete Mathematics</vt:lpstr>
      <vt:lpstr>Discrete Mathematics</vt:lpstr>
      <vt:lpstr>PowerPoint Presentation</vt:lpstr>
      <vt:lpstr>Set Theory</vt:lpstr>
      <vt:lpstr>Sets</vt:lpstr>
      <vt:lpstr>Sets</vt:lpstr>
      <vt:lpstr>Describing a Set: Roster Method</vt:lpstr>
      <vt:lpstr>Important Sets</vt:lpstr>
      <vt:lpstr>Rational Numbers</vt:lpstr>
      <vt:lpstr>Set Builder Notation or Predicate Notation</vt:lpstr>
      <vt:lpstr>Interval Notation</vt:lpstr>
      <vt:lpstr>Interval Notation</vt:lpstr>
      <vt:lpstr>Universal Sets &amp; Empty Sets</vt:lpstr>
      <vt:lpstr>Relations</vt:lpstr>
      <vt:lpstr>Functions</vt:lpstr>
      <vt:lpstr>Functions</vt:lpstr>
      <vt:lpstr>Exercise / Lab: (30 Mins)</vt:lpstr>
      <vt:lpstr>Cryptographic Algorithm Analysis</vt:lpstr>
      <vt:lpstr>Key Generation &amp; Management</vt:lpstr>
      <vt:lpstr>GPG4Win / Kleopatra</vt:lpstr>
      <vt:lpstr>Key Generation &amp; Management</vt:lpstr>
      <vt:lpstr>GPG Frontend</vt:lpstr>
      <vt:lpstr>7-Zip</vt:lpstr>
      <vt:lpstr>7-Zip Frontend</vt:lpstr>
      <vt:lpstr>Exercise / Lab: Cryptool (30 Mins)</vt:lpstr>
      <vt:lpstr>Exercise / Lab: Kleopatra – Part 1 (30 Mins)</vt:lpstr>
      <vt:lpstr>Exercise / Lab: Kleopatra – Part 2 (30 Mins)</vt:lpstr>
      <vt:lpstr>PowerPoint Presentation</vt:lpstr>
      <vt:lpstr>Syllabus – Week 1</vt:lpstr>
      <vt:lpstr>PowerPoint Presentation</vt:lpstr>
      <vt:lpstr>Graphs - Introduction</vt:lpstr>
      <vt:lpstr>Graphs - Terminology</vt:lpstr>
      <vt:lpstr>Graphs - Types</vt:lpstr>
      <vt:lpstr>Graphs - Walk</vt:lpstr>
      <vt:lpstr>Graphs - Trail</vt:lpstr>
      <vt:lpstr>Graphs - Path</vt:lpstr>
      <vt:lpstr>Graphs - Connected</vt:lpstr>
      <vt:lpstr>PowerPoint Presentation</vt:lpstr>
      <vt:lpstr>Trees</vt:lpstr>
      <vt:lpstr>Trees – Theorum  1</vt:lpstr>
      <vt:lpstr>Trees – Theorum  2</vt:lpstr>
      <vt:lpstr>PowerPoint Presentation</vt:lpstr>
      <vt:lpstr>Number Theory</vt:lpstr>
      <vt:lpstr>PowerPoint Presentation</vt:lpstr>
      <vt:lpstr>Modular Arithmetic</vt:lpstr>
      <vt:lpstr>Modular Arithmetic</vt:lpstr>
      <vt:lpstr>Modular Arithmetic</vt:lpstr>
      <vt:lpstr>Modular Arithmetic</vt:lpstr>
      <vt:lpstr>Modular Arithmetic</vt:lpstr>
      <vt:lpstr>Modular Arithmetic</vt:lpstr>
      <vt:lpstr>PowerPoint Presentation</vt:lpstr>
      <vt:lpstr>Modulus</vt:lpstr>
      <vt:lpstr>Modulus</vt:lpstr>
      <vt:lpstr>Modulus</vt:lpstr>
      <vt:lpstr>Modulus</vt:lpstr>
      <vt:lpstr>Modulus</vt:lpstr>
      <vt:lpstr>Group: Mini-Test Questions</vt:lpstr>
      <vt:lpstr>Group: Mini-Test Questions</vt:lpstr>
      <vt:lpstr>Group: Mini-Test Questions</vt:lpstr>
      <vt:lpstr>Group: Mini-Test Questions</vt:lpstr>
      <vt:lpstr>Exercise / Lab: Modulus (15 Mins)</vt:lpstr>
      <vt:lpstr>PowerPoint Presentation</vt:lpstr>
      <vt:lpstr>Remainders</vt:lpstr>
      <vt:lpstr>Remainders</vt:lpstr>
      <vt:lpstr>Remainders</vt:lpstr>
      <vt:lpstr>PowerPoint Presentation</vt:lpstr>
      <vt:lpstr>Congruences</vt:lpstr>
      <vt:lpstr>Congruences</vt:lpstr>
      <vt:lpstr>Congruences</vt:lpstr>
      <vt:lpstr>A Note on Convention </vt:lpstr>
      <vt:lpstr>A Note on Convention </vt:lpstr>
      <vt:lpstr>PowerPoint Presentation</vt:lpstr>
      <vt:lpstr>Exponentiation </vt:lpstr>
      <vt:lpstr>PowerPoint Presentation</vt:lpstr>
      <vt:lpstr>Prime Numbers</vt:lpstr>
      <vt:lpstr>Coprime Numbers</vt:lpstr>
      <vt:lpstr>Coprime Numbers</vt:lpstr>
      <vt:lpstr>PowerPoint Presentation</vt:lpstr>
      <vt:lpstr>Euler’s totient function </vt:lpstr>
      <vt:lpstr>Euler’s totient function </vt:lpstr>
      <vt:lpstr>Euler’s totient function </vt:lpstr>
      <vt:lpstr>PowerPoint Presentation</vt:lpstr>
      <vt:lpstr>Factorisation</vt:lpstr>
      <vt:lpstr>Factorisation</vt:lpstr>
      <vt:lpstr>PowerPoint Presentation</vt:lpstr>
      <vt:lpstr>PowerPoint Presentation</vt:lpstr>
      <vt:lpstr>Automata</vt:lpstr>
      <vt:lpstr>Automata</vt:lpstr>
      <vt:lpstr>Automata</vt:lpstr>
      <vt:lpstr>Alan Turing</vt:lpstr>
      <vt:lpstr>Lab (20 Mins):</vt:lpstr>
      <vt:lpstr>Turing Machine Diagram</vt:lpstr>
      <vt:lpstr>Turing Machine Model</vt:lpstr>
      <vt:lpstr>Universal Turing Machine</vt:lpstr>
      <vt:lpstr>Universal Turing Machine</vt:lpstr>
      <vt:lpstr>Bletchley Park - Buckinghamshire</vt:lpstr>
      <vt:lpstr>German Enigma Machine</vt:lpstr>
      <vt:lpstr>Enigma Machine</vt:lpstr>
      <vt:lpstr>Turing-Welchman Bombe</vt:lpstr>
      <vt:lpstr>Lab (30 Mins):</vt:lpstr>
      <vt:lpstr>Lab (30 Mins):</vt:lpstr>
      <vt:lpstr>PowerPoint Presentation</vt:lpstr>
      <vt:lpstr>Syllabus – Week 1</vt:lpstr>
      <vt:lpstr>Recap Session (15 Mins)</vt:lpstr>
      <vt:lpstr>PowerPoint Presentation</vt:lpstr>
      <vt:lpstr>Introduction</vt:lpstr>
      <vt:lpstr>Computing and Complexity</vt:lpstr>
      <vt:lpstr>P – Complexity Class</vt:lpstr>
      <vt:lpstr>Computing and Complexity</vt:lpstr>
      <vt:lpstr>NP – Complexity Class</vt:lpstr>
      <vt:lpstr>Computing and Complexity</vt:lpstr>
      <vt:lpstr>Examples</vt:lpstr>
      <vt:lpstr>Lab (30 Mins):</vt:lpstr>
      <vt:lpstr>Number Systems</vt:lpstr>
      <vt:lpstr>Number Systems</vt:lpstr>
      <vt:lpstr>Example 1 – Decimal to Binary Conversion</vt:lpstr>
      <vt:lpstr>Example 2 – Hex to Decimal conversion</vt:lpstr>
      <vt:lpstr>Example 3 - Octal to Decimal Conversion</vt:lpstr>
      <vt:lpstr>Example 4 – Decimal to Hex Conversion</vt:lpstr>
      <vt:lpstr>PowerPoint Presentation</vt:lpstr>
      <vt:lpstr>Combinations and Permutations</vt:lpstr>
      <vt:lpstr>Combinations</vt:lpstr>
      <vt:lpstr>Permutations</vt:lpstr>
      <vt:lpstr>With Repetition</vt:lpstr>
      <vt:lpstr>Formula</vt:lpstr>
      <vt:lpstr>Without Repetition</vt:lpstr>
      <vt:lpstr>Without Repetition</vt:lpstr>
      <vt:lpstr>Without Repetition</vt:lpstr>
      <vt:lpstr>Without Repetition - Factorials</vt:lpstr>
      <vt:lpstr>Without Repetition - Factorials</vt:lpstr>
      <vt:lpstr>Without Repetition - Factorials</vt:lpstr>
      <vt:lpstr>Example</vt:lpstr>
      <vt:lpstr>Example</vt:lpstr>
      <vt:lpstr>Notation</vt:lpstr>
      <vt:lpstr>Boolean Operations</vt:lpstr>
      <vt:lpstr>AND</vt:lpstr>
      <vt:lpstr>AND Gate Circuit</vt:lpstr>
      <vt:lpstr>OR</vt:lpstr>
      <vt:lpstr>OR Gate Circuit</vt:lpstr>
      <vt:lpstr>NOT</vt:lpstr>
      <vt:lpstr>NOT Gate Circuit</vt:lpstr>
      <vt:lpstr>XOR Operation</vt:lpstr>
      <vt:lpstr>PowerPoint Presentation</vt:lpstr>
      <vt:lpstr>PowerPoint Presentation</vt:lpstr>
      <vt:lpstr>PowerPoint Presentation</vt:lpstr>
      <vt:lpstr>Cryptography Basics</vt:lpstr>
      <vt:lpstr>One Time Pads</vt:lpstr>
      <vt:lpstr>One Time Pads</vt:lpstr>
      <vt:lpstr>One Time Pads</vt:lpstr>
      <vt:lpstr>One Time Keys</vt:lpstr>
      <vt:lpstr>Steganography</vt:lpstr>
      <vt:lpstr>Steganography</vt:lpstr>
      <vt:lpstr>PowerPoint Presentation</vt:lpstr>
      <vt:lpstr>Classic Encryption Ciphers</vt:lpstr>
      <vt:lpstr>Substitution / Transpositional Ciphers</vt:lpstr>
      <vt:lpstr>Caesar Cipher</vt:lpstr>
      <vt:lpstr>Vigenere Cipher</vt:lpstr>
      <vt:lpstr>Vigenere Cipher – Encryption</vt:lpstr>
      <vt:lpstr>Vigenere Cipher - Encryption</vt:lpstr>
      <vt:lpstr>Vigenere Cipher – Decryption</vt:lpstr>
      <vt:lpstr>Vigenere Cipher - Decryption</vt:lpstr>
      <vt:lpstr>PowerPoint Presentation</vt:lpstr>
      <vt:lpstr>Modern Cryptography Basics</vt:lpstr>
      <vt:lpstr>Modern Cryptography Basics</vt:lpstr>
      <vt:lpstr>Modern Cryptography Basics</vt:lpstr>
      <vt:lpstr>Modern Cryptography Basics</vt:lpstr>
      <vt:lpstr>Modern Cryptography Basics</vt:lpstr>
      <vt:lpstr>Modern Cryptography Basics</vt:lpstr>
      <vt:lpstr>Main Cryptographic Techniques</vt:lpstr>
      <vt:lpstr>Modern Encryption Ciphers</vt:lpstr>
      <vt:lpstr>Modern Encryption Ciphers</vt:lpstr>
      <vt:lpstr>Symmetric Encryption</vt:lpstr>
      <vt:lpstr>Symmetric Encryption</vt:lpstr>
      <vt:lpstr>Symmetric Encryption</vt:lpstr>
      <vt:lpstr>Symmetric Encryption</vt:lpstr>
      <vt:lpstr>Symmetric</vt:lpstr>
      <vt:lpstr>Symmetric - Block Ciphers</vt:lpstr>
      <vt:lpstr>Symmetric - Block Ciphers</vt:lpstr>
      <vt:lpstr>Block Cipher Modes</vt:lpstr>
      <vt:lpstr>Block Chaining - Encryption</vt:lpstr>
      <vt:lpstr>Block Chaining - Decryption</vt:lpstr>
      <vt:lpstr>Block Cipher Modes - CBC</vt:lpstr>
      <vt:lpstr>Block Chaining - Encryption</vt:lpstr>
      <vt:lpstr>Block Chaining - Decryption</vt:lpstr>
      <vt:lpstr>Symmetric - Stream Ciphers</vt:lpstr>
      <vt:lpstr>Symmetric Encryption</vt:lpstr>
      <vt:lpstr>Lab (15 Mins):</vt:lpstr>
      <vt:lpstr>Public Key Encryption</vt:lpstr>
      <vt:lpstr>Public Key Encryption</vt:lpstr>
      <vt:lpstr>Public Key Encryption</vt:lpstr>
      <vt:lpstr>Asymmetric Encryption</vt:lpstr>
      <vt:lpstr>Asymmetric Encryption</vt:lpstr>
      <vt:lpstr>Asymmetric Encryption &amp; ECC</vt:lpstr>
      <vt:lpstr>Symmetric Vs Asymmetric Encryption</vt:lpstr>
      <vt:lpstr>PowerPoint Presentation</vt:lpstr>
      <vt:lpstr>Syllabus – Week 1</vt:lpstr>
      <vt:lpstr>Recap Session (15-30 Mins)</vt:lpstr>
      <vt:lpstr>PowerPoint Presentation</vt:lpstr>
      <vt:lpstr>PowerPoint Presentation</vt:lpstr>
      <vt:lpstr>Cryptography Principles</vt:lpstr>
      <vt:lpstr>Cryptography Principles</vt:lpstr>
      <vt:lpstr>Cryptography Principles</vt:lpstr>
      <vt:lpstr>Cryptography Principles</vt:lpstr>
      <vt:lpstr>PowerPoint Presentation</vt:lpstr>
      <vt:lpstr>Cryptography Principles</vt:lpstr>
      <vt:lpstr>PowerPoint Presentation</vt:lpstr>
      <vt:lpstr>Modern Encryption Ciphers - reminder</vt:lpstr>
      <vt:lpstr>PowerPoint Presentation</vt:lpstr>
      <vt:lpstr>PowerPoint Presentation</vt:lpstr>
      <vt:lpstr>DES</vt:lpstr>
      <vt:lpstr>DES</vt:lpstr>
      <vt:lpstr>DES</vt:lpstr>
      <vt:lpstr>DES</vt:lpstr>
      <vt:lpstr>Lab (15 Mins):</vt:lpstr>
      <vt:lpstr>PowerPoint Presentation</vt:lpstr>
      <vt:lpstr>Triple DES or 3DES</vt:lpstr>
      <vt:lpstr>Triple DES or 3DES</vt:lpstr>
      <vt:lpstr>PowerPoint Presentation</vt:lpstr>
      <vt:lpstr>AES</vt:lpstr>
      <vt:lpstr>AES</vt:lpstr>
      <vt:lpstr>AES</vt:lpstr>
      <vt:lpstr>AES</vt:lpstr>
      <vt:lpstr>AES</vt:lpstr>
      <vt:lpstr>PowerPoint Presentation</vt:lpstr>
      <vt:lpstr>IDEA</vt:lpstr>
      <vt:lpstr>IDEA</vt:lpstr>
      <vt:lpstr>IDEA</vt:lpstr>
      <vt:lpstr>IDEA</vt:lpstr>
      <vt:lpstr>PowerPoint Presentation</vt:lpstr>
      <vt:lpstr>Blowfish</vt:lpstr>
      <vt:lpstr>Blowfish</vt:lpstr>
      <vt:lpstr>Blowfish</vt:lpstr>
      <vt:lpstr>Blowfish</vt:lpstr>
      <vt:lpstr>Blowfish</vt:lpstr>
      <vt:lpstr>PowerPoint Presentation</vt:lpstr>
      <vt:lpstr>RC5</vt:lpstr>
      <vt:lpstr>RC5</vt:lpstr>
      <vt:lpstr>PowerPoint Presentation</vt:lpstr>
      <vt:lpstr>RC6</vt:lpstr>
      <vt:lpstr>RC6</vt:lpstr>
      <vt:lpstr>Lab:</vt:lpstr>
      <vt:lpstr>ONE Key</vt:lpstr>
      <vt:lpstr>Lab (15 Mins):</vt:lpstr>
      <vt:lpstr>PowerPoint Presentation</vt:lpstr>
      <vt:lpstr>PowerPoint Presentation</vt:lpstr>
      <vt:lpstr>Rivest Cipher 4 (RC4)</vt:lpstr>
      <vt:lpstr>Rivest Cipher 4 (RC4)</vt:lpstr>
      <vt:lpstr>PowerPoint Presentation</vt:lpstr>
      <vt:lpstr>ISAAC</vt:lpstr>
      <vt:lpstr>Lab (30 Mins):</vt:lpstr>
      <vt:lpstr>PowerPoint Presentation</vt:lpstr>
      <vt:lpstr>Syllabus – Week 1</vt:lpstr>
      <vt:lpstr>Recap Session (15-30 Mins)</vt:lpstr>
      <vt:lpstr>Modern Encryption Ciphers - reminder</vt:lpstr>
      <vt:lpstr>PowerPoint Presentation</vt:lpstr>
      <vt:lpstr>PowerPoint Presentation</vt:lpstr>
      <vt:lpstr>RSA </vt:lpstr>
      <vt:lpstr>RSA</vt:lpstr>
      <vt:lpstr>RSA</vt:lpstr>
      <vt:lpstr>RSA</vt:lpstr>
      <vt:lpstr>RSA - Optimal Key Length?</vt:lpstr>
      <vt:lpstr>PowerPoint Presentation</vt:lpstr>
      <vt:lpstr>DSA</vt:lpstr>
      <vt:lpstr>PowerPoint Presentation</vt:lpstr>
      <vt:lpstr>Diffie-Hellman Algorithm</vt:lpstr>
      <vt:lpstr>Diffe-Hellman</vt:lpstr>
      <vt:lpstr> Internet Key Exchange </vt:lpstr>
      <vt:lpstr>Internet Key Exchange (IKE)</vt:lpstr>
      <vt:lpstr>ISAKMP</vt:lpstr>
      <vt:lpstr>Diffie-Hellman Algorithm</vt:lpstr>
      <vt:lpstr>Diffie-Hellman in Action</vt:lpstr>
      <vt:lpstr>IPSec and IKE Relationship</vt:lpstr>
      <vt:lpstr>IPSec and IKE Relationship  (Contd.)</vt:lpstr>
      <vt:lpstr>IKE Protocol</vt:lpstr>
      <vt:lpstr>IKE Session Protocol</vt:lpstr>
      <vt:lpstr>IKE Phases and Modes</vt:lpstr>
      <vt:lpstr>Phase 1 Attributes</vt:lpstr>
      <vt:lpstr>Phase 2 Attributes</vt:lpstr>
      <vt:lpstr>Why Two-Phase Design?</vt:lpstr>
      <vt:lpstr>IKE - Phases</vt:lpstr>
      <vt:lpstr>IKE Peer Authentication</vt:lpstr>
      <vt:lpstr>IKE Session Encryption</vt:lpstr>
      <vt:lpstr>IKE Session Integrity</vt:lpstr>
      <vt:lpstr>Other Aspects of IKE</vt:lpstr>
      <vt:lpstr>PowerPoint Presentation</vt:lpstr>
      <vt:lpstr>Assessment</vt:lpstr>
      <vt:lpstr>Component A -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Martin Webley</cp:lastModifiedBy>
  <cp:revision>7</cp:revision>
  <dcterms:created xsi:type="dcterms:W3CDTF">2021-01-18T11:18:24Z</dcterms:created>
  <dcterms:modified xsi:type="dcterms:W3CDTF">2022-09-07T10:19:29Z</dcterms:modified>
</cp:coreProperties>
</file>