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48" r:id="rId2"/>
    <p:sldId id="490" r:id="rId3"/>
    <p:sldId id="498" r:id="rId4"/>
    <p:sldId id="511" r:id="rId5"/>
    <p:sldId id="512" r:id="rId6"/>
    <p:sldId id="491" r:id="rId7"/>
    <p:sldId id="513" r:id="rId8"/>
    <p:sldId id="492" r:id="rId9"/>
    <p:sldId id="508" r:id="rId10"/>
    <p:sldId id="509" r:id="rId11"/>
    <p:sldId id="510" r:id="rId12"/>
    <p:sldId id="493" r:id="rId13"/>
    <p:sldId id="494" r:id="rId14"/>
    <p:sldId id="51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D23F4-EF03-4218-88BF-F6937BAFF1D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25D52-6F5B-4C12-9684-FB9228E3B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5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54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2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52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3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51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9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29"/>
            <a:ext cx="504106" cy="365125"/>
          </a:xfrm>
        </p:spPr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228E87-9212-4C81-9FF9-AFF0125377B7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0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228E87-9212-4C81-9FF9-AFF0125377B7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6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5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1" y="6396456"/>
            <a:ext cx="461211" cy="365125"/>
          </a:xfrm>
        </p:spPr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46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1709738"/>
            <a:ext cx="11341769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4589463"/>
            <a:ext cx="11341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0"/>
            <a:ext cx="437147" cy="365125"/>
          </a:xfrm>
        </p:spPr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2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474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4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4" y="6315576"/>
            <a:ext cx="533400" cy="365125"/>
          </a:xfrm>
        </p:spPr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3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0"/>
            <a:ext cx="504106" cy="365125"/>
          </a:xfrm>
        </p:spPr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8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7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3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79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228E87-9212-4C81-9FF9-AFF0125377B7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0"/>
            <a:ext cx="504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5FD9-74CA-4DDF-8E45-8A3522EBE3B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BCS Level 4 Certificate in Network Systems 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NSaA-QAN_60305472</a:t>
            </a:r>
          </a:p>
        </p:txBody>
      </p:sp>
    </p:spTree>
    <p:extLst>
      <p:ext uri="{BB962C8B-B14F-4D97-AF65-F5344CB8AC3E}">
        <p14:creationId xmlns:p14="http://schemas.microsoft.com/office/powerpoint/2010/main" val="76665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	Errors Resulting from a Lack of Capacity -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Network latency</a:t>
            </a:r>
          </a:p>
          <a:p>
            <a:r>
              <a:rPr lang="en-GB" sz="2400" dirty="0"/>
              <a:t>Latency is a measure of delay</a:t>
            </a:r>
          </a:p>
          <a:p>
            <a:r>
              <a:rPr lang="en-GB" sz="2400" dirty="0"/>
              <a:t>Latency measures the time it takes for some data to get to its destination across the network</a:t>
            </a:r>
          </a:p>
          <a:p>
            <a:r>
              <a:rPr lang="en-GB" sz="2400" dirty="0"/>
              <a:t>Measured as a round trip delay</a:t>
            </a:r>
          </a:p>
          <a:p>
            <a:pPr lvl="1"/>
            <a:r>
              <a:rPr lang="en-GB" sz="2100" dirty="0"/>
              <a:t>The time taken for information to get to its destination and back again</a:t>
            </a:r>
          </a:p>
          <a:p>
            <a:pPr lvl="1"/>
            <a:r>
              <a:rPr lang="en-GB" sz="2100" dirty="0"/>
              <a:t>The round trip delay is an important measure because a computer that uses a TCP/IP network sends a limited amount of data to its destination and then waits for an acknowledgement to come back before sending any more</a:t>
            </a:r>
          </a:p>
          <a:p>
            <a:pPr lvl="1"/>
            <a:r>
              <a:rPr lang="en-GB" sz="2100" dirty="0"/>
              <a:t>The round trip delay has a key impact on the performance of the network</a:t>
            </a:r>
          </a:p>
          <a:p>
            <a:r>
              <a:rPr lang="en-GB" sz="2400" dirty="0"/>
              <a:t>Latency is usually measured in milliseconds (</a:t>
            </a:r>
            <a:r>
              <a:rPr lang="en-GB" sz="2400" dirty="0" err="1"/>
              <a:t>ms</a:t>
            </a:r>
            <a:r>
              <a:rPr lang="en-GB" sz="2400" dirty="0"/>
              <a:t>)</a:t>
            </a:r>
          </a:p>
          <a:p>
            <a:r>
              <a:rPr lang="en-GB" sz="2400" dirty="0"/>
              <a:t>In video or sound latency will cause jitter on time critical services</a:t>
            </a:r>
          </a:p>
          <a:p>
            <a:pPr lvl="1"/>
            <a:r>
              <a:rPr lang="en-GB" sz="2100" dirty="0"/>
              <a:t>Poor quality VOIP or video conferencing </a:t>
            </a:r>
            <a:br>
              <a:rPr lang="en-GB" sz="2100" dirty="0"/>
            </a:b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686439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	Errors Resulting from a Lack of Capacity – Lack of Bandwidth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700" dirty="0"/>
              <a:t>Bandwidth is like lanes on a highway</a:t>
            </a:r>
          </a:p>
          <a:p>
            <a:r>
              <a:rPr lang="en-GB" sz="2700" dirty="0"/>
              <a:t>It allows for more traffic to go through at once, while still retaining high speeds</a:t>
            </a:r>
            <a:endParaRPr lang="en-GB" sz="2400" dirty="0"/>
          </a:p>
          <a:p>
            <a:r>
              <a:rPr lang="en-GB" sz="2400" dirty="0"/>
              <a:t>More traffic than network designed to accommodate</a:t>
            </a:r>
          </a:p>
          <a:p>
            <a:r>
              <a:rPr lang="en-GB" sz="2400" dirty="0"/>
              <a:t>Misconfigured network device(s)</a:t>
            </a:r>
          </a:p>
          <a:p>
            <a:r>
              <a:rPr lang="en-GB" sz="2400" dirty="0"/>
              <a:t>Common activities causing bandwidth problems are:</a:t>
            </a:r>
          </a:p>
          <a:p>
            <a:pPr lvl="1"/>
            <a:r>
              <a:rPr lang="en-GB" sz="2000" dirty="0"/>
              <a:t>Watching videos from Internet (YouTube, Netflix) </a:t>
            </a:r>
          </a:p>
          <a:p>
            <a:pPr lvl="1"/>
            <a:r>
              <a:rPr lang="en-GB" sz="2000" dirty="0"/>
              <a:t>Large file transfers between computers (greater than 100 megabytes in size) </a:t>
            </a:r>
          </a:p>
          <a:p>
            <a:pPr lvl="1"/>
            <a:r>
              <a:rPr lang="en-GB" sz="2000" dirty="0"/>
              <a:t>Constant stream of data (surveillance footage from security cameras) </a:t>
            </a:r>
          </a:p>
          <a:p>
            <a:pPr lvl="1"/>
            <a:r>
              <a:rPr lang="en-GB" sz="2000" dirty="0"/>
              <a:t>Downloading files from internet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06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- Storage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Hard drive is the data bottleneck</a:t>
            </a:r>
          </a:p>
          <a:p>
            <a:r>
              <a:rPr lang="en-GB" sz="2400" dirty="0"/>
              <a:t>Faster hard drives takes less time to send data to the processor</a:t>
            </a:r>
          </a:p>
          <a:p>
            <a:r>
              <a:rPr lang="en-GB" sz="2400" dirty="0"/>
              <a:t>Larger hard drives can support a larger page file</a:t>
            </a:r>
          </a:p>
          <a:p>
            <a:r>
              <a:rPr lang="en-GB" sz="2400" dirty="0"/>
              <a:t>Lack of maintenance - storage filled resulting in system slowdown / crash; </a:t>
            </a:r>
          </a:p>
          <a:p>
            <a:r>
              <a:rPr lang="en-GB" sz="2400" dirty="0"/>
              <a:t>Neglecting to plan for future storage needs</a:t>
            </a:r>
          </a:p>
          <a:p>
            <a:pPr lvl="1"/>
            <a:r>
              <a:rPr lang="en-GB" sz="2100" dirty="0"/>
              <a:t>Storage filled therefore resulting in system slowdown or even a  crash </a:t>
            </a:r>
          </a:p>
          <a:p>
            <a:r>
              <a:rPr lang="en-GB" sz="2400" dirty="0"/>
              <a:t>System failure producing large files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834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 - Lack of Memory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Lack of memory</a:t>
            </a:r>
          </a:p>
          <a:p>
            <a:r>
              <a:rPr lang="en-GB" sz="2400" dirty="0"/>
              <a:t>Files or applications take a long time to open or load</a:t>
            </a:r>
          </a:p>
          <a:p>
            <a:r>
              <a:rPr lang="en-GB" sz="2400" dirty="0"/>
              <a:t>Unable to run multiple programs at once</a:t>
            </a:r>
          </a:p>
          <a:p>
            <a:r>
              <a:rPr lang="en-GB" sz="2400" dirty="0"/>
              <a:t>Many users accessing a server will not find files quickly</a:t>
            </a:r>
          </a:p>
          <a:p>
            <a:r>
              <a:rPr lang="en-GB" sz="2400" dirty="0"/>
              <a:t>Unexpected demand </a:t>
            </a:r>
          </a:p>
          <a:p>
            <a:pPr lvl="1"/>
            <a:r>
              <a:rPr lang="en-GB" sz="2100" dirty="0"/>
              <a:t>System slow and / or crashes </a:t>
            </a:r>
          </a:p>
          <a:p>
            <a:r>
              <a:rPr lang="en-GB" sz="2400" dirty="0"/>
              <a:t>Application memory leaks</a:t>
            </a:r>
          </a:p>
          <a:p>
            <a:pPr lvl="1"/>
            <a:r>
              <a:rPr lang="en-GB" sz="2100" dirty="0"/>
              <a:t>System slow and / or crashes; </a:t>
            </a:r>
          </a:p>
          <a:p>
            <a:r>
              <a:rPr lang="en-GB" sz="2400" dirty="0"/>
              <a:t>Failure to plan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669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	Errors Resulting from a Lack of Capacity – Lack of Compute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CPU is the component that physically performs the calculations that make up "computing.“</a:t>
            </a:r>
          </a:p>
          <a:p>
            <a:r>
              <a:rPr lang="en-GB" sz="2400" dirty="0"/>
              <a:t>64-bit v 32-bit</a:t>
            </a:r>
          </a:p>
          <a:p>
            <a:r>
              <a:rPr lang="en-GB" sz="2400" dirty="0"/>
              <a:t>Unexpected demand will cause CPU to hit 100% for extended periods of time</a:t>
            </a:r>
          </a:p>
          <a:p>
            <a:r>
              <a:rPr lang="en-GB" sz="2400" dirty="0"/>
              <a:t>Failure to plan will cause bottlenecks, crashes</a:t>
            </a:r>
          </a:p>
          <a:p>
            <a:r>
              <a:rPr lang="en-GB" sz="2400" dirty="0"/>
              <a:t>Solution</a:t>
            </a:r>
          </a:p>
          <a:p>
            <a:pPr lvl="1"/>
            <a:r>
              <a:rPr lang="en-GB" sz="2100" dirty="0"/>
              <a:t>Replace CPU with improved models</a:t>
            </a:r>
          </a:p>
          <a:p>
            <a:pPr lvl="1"/>
            <a:r>
              <a:rPr lang="en-GB" sz="2100" dirty="0"/>
              <a:t>Add extra CPU in server (if available)</a:t>
            </a:r>
          </a:p>
          <a:p>
            <a:pPr lvl="2"/>
            <a:r>
              <a:rPr lang="en-GB" dirty="0"/>
              <a:t>Could be expensive</a:t>
            </a:r>
          </a:p>
        </p:txBody>
      </p:sp>
    </p:spTree>
    <p:extLst>
      <p:ext uri="{BB962C8B-B14F-4D97-AF65-F5344CB8AC3E}">
        <p14:creationId xmlns:p14="http://schemas.microsoft.com/office/powerpoint/2010/main" val="59892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	Environmental Problems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5.1 	Explain causes and impact of excessive heat and summarise the appropriate response </a:t>
            </a:r>
          </a:p>
          <a:p>
            <a:pPr marL="0" indent="0">
              <a:buNone/>
            </a:pPr>
            <a:r>
              <a:rPr lang="en-GB" sz="2400" dirty="0"/>
              <a:t>5.2	Describe causes and impact of a lack of power and summarise the appropriate 	response.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5.3	Describe causes and impact of EMI / RFI and summarise the appropriate response</a:t>
            </a:r>
          </a:p>
          <a:p>
            <a:pPr lvl="2"/>
            <a:endParaRPr lang="en-GB" sz="1800" dirty="0"/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33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Environmental Problems - Heat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Excessive heat</a:t>
            </a:r>
          </a:p>
          <a:p>
            <a:r>
              <a:rPr lang="en-GB" sz="1800" dirty="0"/>
              <a:t>Causes</a:t>
            </a:r>
          </a:p>
          <a:p>
            <a:pPr lvl="1"/>
            <a:r>
              <a:rPr lang="en-GB" sz="1500" dirty="0"/>
              <a:t>Poor location</a:t>
            </a:r>
          </a:p>
          <a:p>
            <a:pPr lvl="1"/>
            <a:r>
              <a:rPr lang="en-GB" sz="1500" dirty="0"/>
              <a:t>Poor ventilation</a:t>
            </a:r>
          </a:p>
          <a:p>
            <a:pPr lvl="1"/>
            <a:r>
              <a:rPr lang="en-GB" sz="1500" dirty="0"/>
              <a:t>Dust build-up</a:t>
            </a:r>
          </a:p>
          <a:p>
            <a:pPr lvl="1"/>
            <a:r>
              <a:rPr lang="en-GB" sz="1500" dirty="0"/>
              <a:t>Heat emitting components</a:t>
            </a:r>
          </a:p>
          <a:p>
            <a:pPr lvl="1"/>
            <a:r>
              <a:rPr lang="en-GB" sz="1500" dirty="0"/>
              <a:t>Malfunction</a:t>
            </a:r>
          </a:p>
          <a:p>
            <a:pPr lvl="1"/>
            <a:r>
              <a:rPr lang="en-GB" sz="1500" dirty="0"/>
              <a:t>Insufficient cooling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57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Environmental Problems - Power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Lack of power </a:t>
            </a:r>
          </a:p>
          <a:p>
            <a:pPr lvl="1"/>
            <a:r>
              <a:rPr lang="en-GB" sz="2400" dirty="0"/>
              <a:t>Blackout</a:t>
            </a:r>
          </a:p>
          <a:p>
            <a:pPr lvl="2"/>
            <a:r>
              <a:rPr lang="en-GB" sz="2400" dirty="0"/>
              <a:t>Complete interruption of power in a given service area</a:t>
            </a:r>
            <a:endParaRPr lang="en-GB" sz="2100" dirty="0"/>
          </a:p>
          <a:p>
            <a:pPr lvl="1"/>
            <a:r>
              <a:rPr lang="en-GB" sz="2400" dirty="0"/>
              <a:t>Brownout</a:t>
            </a:r>
          </a:p>
          <a:p>
            <a:pPr lvl="2"/>
            <a:r>
              <a:rPr lang="en-GB" sz="2400" dirty="0"/>
              <a:t>Partial, temporary reduction in system voltage or total system capacity</a:t>
            </a:r>
            <a:endParaRPr lang="en-GB" sz="2100" dirty="0"/>
          </a:p>
          <a:p>
            <a:pPr lvl="1"/>
            <a:r>
              <a:rPr lang="en-GB" sz="2400" dirty="0"/>
              <a:t>Intermittent problems</a:t>
            </a:r>
          </a:p>
          <a:p>
            <a:pPr lvl="1"/>
            <a:r>
              <a:rPr lang="en-GB" sz="2400" dirty="0"/>
              <a:t>System reboots</a:t>
            </a:r>
          </a:p>
          <a:p>
            <a:pPr lvl="1"/>
            <a:r>
              <a:rPr lang="en-GB" sz="2400" dirty="0"/>
              <a:t>Complete loss of systems </a:t>
            </a:r>
          </a:p>
          <a:p>
            <a:pPr lvl="1"/>
            <a:r>
              <a:rPr lang="en-GB" sz="2400" dirty="0"/>
              <a:t>Data loss </a:t>
            </a:r>
            <a:endParaRPr lang="en-GB" sz="2250" dirty="0"/>
          </a:p>
          <a:p>
            <a:r>
              <a:rPr lang="en-GB" sz="2550" dirty="0"/>
              <a:t>Solution to most of the above:</a:t>
            </a:r>
          </a:p>
          <a:p>
            <a:pPr lvl="1"/>
            <a:r>
              <a:rPr lang="en-GB" sz="2250" dirty="0"/>
              <a:t>UPS or generator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23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Environmental Problems – EMI/RFI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EMI (Electromagnetic Interference) is also called RFI (Radio Frequency Interference</a:t>
            </a:r>
          </a:p>
          <a:p>
            <a:r>
              <a:rPr lang="en-GB" dirty="0"/>
              <a:t>EMI and RFI are often used interchangeably</a:t>
            </a:r>
          </a:p>
          <a:p>
            <a:r>
              <a:rPr lang="en-GB" dirty="0"/>
              <a:t>EMI is actually any frequency of electrical noise</a:t>
            </a:r>
          </a:p>
          <a:p>
            <a:r>
              <a:rPr lang="en-GB" dirty="0"/>
              <a:t>RFI is a specific subset of electrical noise on the EMI spectrum</a:t>
            </a:r>
          </a:p>
          <a:p>
            <a:endParaRPr lang="en-GB" dirty="0"/>
          </a:p>
          <a:p>
            <a:r>
              <a:rPr lang="en-GB" dirty="0"/>
              <a:t>Solved by </a:t>
            </a:r>
            <a:r>
              <a:rPr lang="en-GB" dirty="0" err="1"/>
              <a:t>earthing</a:t>
            </a:r>
            <a:r>
              <a:rPr lang="en-GB" dirty="0"/>
              <a:t>, shielding or filtering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1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– Backup Failures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Backup failure</a:t>
            </a:r>
          </a:p>
          <a:p>
            <a:r>
              <a:rPr lang="en-GB" sz="2400" dirty="0"/>
              <a:t>Misconfigured backup or restore</a:t>
            </a:r>
          </a:p>
          <a:p>
            <a:pPr lvl="1"/>
            <a:r>
              <a:rPr lang="en-GB" sz="2100" dirty="0"/>
              <a:t>loss of some or all data </a:t>
            </a:r>
          </a:p>
          <a:p>
            <a:r>
              <a:rPr lang="en-GB" sz="2400" dirty="0"/>
              <a:t>Corrupted missing or backup medium</a:t>
            </a:r>
          </a:p>
          <a:p>
            <a:pPr lvl="1"/>
            <a:r>
              <a:rPr lang="en-GB" sz="2100" dirty="0"/>
              <a:t>Loss of some or all data; </a:t>
            </a:r>
          </a:p>
          <a:p>
            <a:r>
              <a:rPr lang="en-GB" sz="2400" dirty="0"/>
              <a:t>Fault backup or restore device</a:t>
            </a:r>
          </a:p>
          <a:p>
            <a:pPr lvl="1"/>
            <a:r>
              <a:rPr lang="en-GB" sz="2100" dirty="0"/>
              <a:t>Loss of some or all data.</a:t>
            </a:r>
            <a:br>
              <a:rPr lang="en-GB" sz="2100" dirty="0"/>
            </a:b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29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	Errors in Security – 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Malware infection</a:t>
            </a:r>
          </a:p>
          <a:p>
            <a:pPr lvl="1"/>
            <a:r>
              <a:rPr lang="en-GB" sz="2400" dirty="0"/>
              <a:t>Lack of user training</a:t>
            </a:r>
          </a:p>
          <a:p>
            <a:pPr lvl="1"/>
            <a:r>
              <a:rPr lang="en-GB" sz="2400" dirty="0"/>
              <a:t>Loss of some or all data and or reduction in work efficiency</a:t>
            </a:r>
          </a:p>
          <a:p>
            <a:r>
              <a:rPr lang="en-GB" sz="2800" dirty="0"/>
              <a:t>Insufficient anti-malware tools</a:t>
            </a:r>
          </a:p>
          <a:p>
            <a:pPr lvl="1"/>
            <a:r>
              <a:rPr lang="en-GB" sz="2400" dirty="0"/>
              <a:t>Loss of some or all data and / or reduction in work efficiency </a:t>
            </a:r>
          </a:p>
          <a:p>
            <a:r>
              <a:rPr lang="en-GB" sz="2800" dirty="0"/>
              <a:t>Poorly configured firewall</a:t>
            </a:r>
          </a:p>
          <a:p>
            <a:pPr lvl="1"/>
            <a:r>
              <a:rPr lang="en-GB" sz="2400" dirty="0"/>
              <a:t>Loss of some or all data and / or reduction in work efficiency </a:t>
            </a:r>
            <a:br>
              <a:rPr lang="en-GB" sz="2800" dirty="0"/>
            </a:b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30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– Wireless Security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Weak encryption</a:t>
            </a:r>
          </a:p>
          <a:p>
            <a:pPr lvl="1"/>
            <a:r>
              <a:rPr lang="en-GB" sz="2100" dirty="0"/>
              <a:t>Weak Algorithm Strength</a:t>
            </a:r>
          </a:p>
          <a:p>
            <a:pPr lvl="1"/>
            <a:r>
              <a:rPr lang="en-GB" sz="2100" dirty="0"/>
              <a:t>Weak Implementation</a:t>
            </a:r>
          </a:p>
          <a:p>
            <a:pPr lvl="1"/>
            <a:r>
              <a:rPr lang="en-GB" sz="2100" dirty="0"/>
              <a:t>Weak Unique/Secret Key used</a:t>
            </a:r>
          </a:p>
          <a:p>
            <a:pPr lvl="1"/>
            <a:r>
              <a:rPr lang="en-GB" sz="2100" dirty="0"/>
              <a:t>Key shared among many people</a:t>
            </a:r>
          </a:p>
          <a:p>
            <a:pPr lvl="1"/>
            <a:r>
              <a:rPr lang="en-GB" sz="2100" dirty="0"/>
              <a:t>Known plain-text cipher-text pair</a:t>
            </a:r>
          </a:p>
          <a:p>
            <a:pPr lvl="1"/>
            <a:r>
              <a:rPr lang="en-GB" sz="2100" dirty="0"/>
              <a:t>Known plain-text and key</a:t>
            </a:r>
          </a:p>
          <a:p>
            <a:pPr lvl="1"/>
            <a:r>
              <a:rPr lang="en-GB" sz="2100" dirty="0"/>
              <a:t>Known key and cipher</a:t>
            </a:r>
          </a:p>
          <a:p>
            <a:r>
              <a:rPr lang="en-GB" sz="2400" dirty="0"/>
              <a:t>Poor selection of passphrase</a:t>
            </a:r>
          </a:p>
          <a:p>
            <a:pPr lvl="1"/>
            <a:r>
              <a:rPr lang="en-GB" sz="2100" dirty="0"/>
              <a:t>Loss of some or all data and / or reduction in work efficiency.</a:t>
            </a:r>
            <a:br>
              <a:rPr lang="en-GB" sz="2100" dirty="0"/>
            </a:br>
            <a:r>
              <a:rPr lang="en-GB" sz="2100" dirty="0"/>
              <a:t> </a:t>
            </a:r>
            <a:endParaRPr lang="en-GB" sz="31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61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	Errors in Security – Physical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Protection of personnel, hardware, software, networks and data from physical actions and events that could cause serious loss or damage to an enterprise, agency or institution</a:t>
            </a:r>
          </a:p>
          <a:p>
            <a:r>
              <a:rPr lang="en-GB" sz="2400" dirty="0"/>
              <a:t>Often overlooked</a:t>
            </a:r>
          </a:p>
          <a:p>
            <a:r>
              <a:rPr lang="en-GB" sz="2400" dirty="0"/>
              <a:t>Importance underestimated</a:t>
            </a:r>
          </a:p>
          <a:p>
            <a:r>
              <a:rPr lang="en-GB" sz="2400" dirty="0"/>
              <a:t>Unauthorised access </a:t>
            </a:r>
          </a:p>
          <a:p>
            <a:pPr lvl="1"/>
            <a:r>
              <a:rPr lang="en-GB" sz="2100" dirty="0"/>
              <a:t>Loss of data </a:t>
            </a:r>
          </a:p>
          <a:p>
            <a:pPr lvl="1"/>
            <a:r>
              <a:rPr lang="en-GB" sz="2100" dirty="0"/>
              <a:t>Reduction in work efficiency. </a:t>
            </a:r>
            <a:endParaRPr lang="en-GB" sz="27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019" y="2817039"/>
            <a:ext cx="4883364" cy="355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9198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168FA6E1-76CE-461B-9FEE-988AE64E3406}" vid="{C441BE14-957A-48CD-BDDC-EF073018A2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</Template>
  <TotalTime>1</TotalTime>
  <Words>850</Words>
  <Application>Microsoft Office PowerPoint</Application>
  <PresentationFormat>Widescreen</PresentationFormat>
  <Paragraphs>128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WBL</vt:lpstr>
      <vt:lpstr>BCS Level 4 Certificate in Network Systems and Architecture</vt:lpstr>
      <vt:lpstr>5 Environmental Problems (7.5%)</vt:lpstr>
      <vt:lpstr>Environmental Problems - Heat</vt:lpstr>
      <vt:lpstr>Environmental Problems - Power</vt:lpstr>
      <vt:lpstr>Environmental Problems – EMI/RFI</vt:lpstr>
      <vt:lpstr>6 Errors in Security – Backup Failures</vt:lpstr>
      <vt:lpstr>6 Errors in Security – Malware</vt:lpstr>
      <vt:lpstr>6 Errors in Security – Wireless Security</vt:lpstr>
      <vt:lpstr>6 Errors in Security – Physical Security</vt:lpstr>
      <vt:lpstr>7 Errors Resulting from a Lack of Capacity - Latency</vt:lpstr>
      <vt:lpstr>7 Errors Resulting from a Lack of Capacity – Lack of Bandwidth</vt:lpstr>
      <vt:lpstr>7 Errors Resulting from a Lack of Capacity - Storage</vt:lpstr>
      <vt:lpstr>7 Errors Resulting from a Lack of Capacity  - Lack of Memory</vt:lpstr>
      <vt:lpstr>7 Errors Resulting from a Lack of Capacity – Lack of Compute Capacity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Level 4 Certificate in Network Systems and Architecture</dc:title>
  <dc:creator>Leonard Shand</dc:creator>
  <cp:lastModifiedBy>Leonard Shand</cp:lastModifiedBy>
  <cp:revision>2</cp:revision>
  <dcterms:created xsi:type="dcterms:W3CDTF">2021-01-12T08:38:58Z</dcterms:created>
  <dcterms:modified xsi:type="dcterms:W3CDTF">2021-01-12T08:46:28Z</dcterms:modified>
</cp:coreProperties>
</file>