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535" r:id="rId3"/>
    <p:sldId id="566" r:id="rId4"/>
    <p:sldId id="576" r:id="rId5"/>
    <p:sldId id="604" r:id="rId6"/>
    <p:sldId id="605" r:id="rId7"/>
    <p:sldId id="625" r:id="rId8"/>
    <p:sldId id="626" r:id="rId9"/>
    <p:sldId id="606" r:id="rId10"/>
    <p:sldId id="607" r:id="rId11"/>
    <p:sldId id="608" r:id="rId12"/>
    <p:sldId id="609" r:id="rId13"/>
    <p:sldId id="610" r:id="rId14"/>
    <p:sldId id="611" r:id="rId15"/>
    <p:sldId id="612" r:id="rId16"/>
    <p:sldId id="613" r:id="rId17"/>
    <p:sldId id="614" r:id="rId18"/>
    <p:sldId id="615" r:id="rId19"/>
    <p:sldId id="577" r:id="rId20"/>
    <p:sldId id="616" r:id="rId21"/>
    <p:sldId id="574" r:id="rId22"/>
    <p:sldId id="590" r:id="rId23"/>
    <p:sldId id="591" r:id="rId24"/>
    <p:sldId id="593" r:id="rId25"/>
    <p:sldId id="592" r:id="rId26"/>
    <p:sldId id="594" r:id="rId27"/>
    <p:sldId id="595" r:id="rId28"/>
    <p:sldId id="596" r:id="rId29"/>
    <p:sldId id="597" r:id="rId30"/>
    <p:sldId id="598" r:id="rId31"/>
    <p:sldId id="599" r:id="rId32"/>
    <p:sldId id="600" r:id="rId33"/>
    <p:sldId id="575" r:id="rId34"/>
    <p:sldId id="601" r:id="rId35"/>
    <p:sldId id="602" r:id="rId36"/>
    <p:sldId id="60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D1E8"/>
    <a:srgbClr val="CCE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55" autoAdjust="0"/>
    <p:restoredTop sz="83419" autoAdjust="0"/>
  </p:normalViewPr>
  <p:slideViewPr>
    <p:cSldViewPr snapToGrid="0">
      <p:cViewPr varScale="1">
        <p:scale>
          <a:sx n="57" d="100"/>
          <a:sy n="57" d="100"/>
        </p:scale>
        <p:origin x="1020" y="52"/>
      </p:cViewPr>
      <p:guideLst>
        <p:guide orient="horz" pos="2115"/>
        <p:guide pos="3840"/>
      </p:guideLst>
    </p:cSldViewPr>
  </p:slideViewPr>
  <p:notesTextViewPr>
    <p:cViewPr>
      <p:scale>
        <a:sx n="1" d="1"/>
        <a:sy n="1" d="1"/>
      </p:scale>
      <p:origin x="0" y="0"/>
    </p:cViewPr>
  </p:notesText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A061F-2017-4172-9D2C-566843C0205A}" type="datetimeFigureOut">
              <a:rPr lang="en-GB" smtClean="0"/>
              <a:t>29/10/2020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0640B2-3A95-42D9-86AA-448E1AE90D72}" type="slidenum">
              <a:rPr lang="en-GB" smtClean="0"/>
              <a:t>‹#›</a:t>
            </a:fld>
            <a:endParaRPr lang="en-GB"/>
          </a:p>
        </p:txBody>
      </p:sp>
    </p:spTree>
    <p:extLst>
      <p:ext uri="{BB962C8B-B14F-4D97-AF65-F5344CB8AC3E}">
        <p14:creationId xmlns:p14="http://schemas.microsoft.com/office/powerpoint/2010/main" val="356207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roboto"/>
              </a:rPr>
              <a:t>Using the OWASP Top 10 is perhaps the most effective first step towards changing the software development culture within your organization into one that produces more secure code.</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4</a:t>
            </a:fld>
            <a:endParaRPr lang="en-GB"/>
          </a:p>
        </p:txBody>
      </p:sp>
    </p:spTree>
    <p:extLst>
      <p:ext uri="{BB962C8B-B14F-4D97-AF65-F5344CB8AC3E}">
        <p14:creationId xmlns:p14="http://schemas.microsoft.com/office/powerpoint/2010/main" val="21085535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Common access control vulnerabilities include: • </a:t>
            </a:r>
            <a:r>
              <a:rPr lang="en-US" b="1" dirty="0"/>
              <a:t>Bypassing access control </a:t>
            </a:r>
            <a:r>
              <a:rPr lang="en-US" dirty="0"/>
              <a:t>checks </a:t>
            </a:r>
            <a:r>
              <a:rPr lang="en-US" b="1" dirty="0"/>
              <a:t>by modifying the URL, internal application state, or the HTML page</a:t>
            </a:r>
            <a:r>
              <a:rPr lang="en-US" dirty="0"/>
              <a:t>, or simply using a custom API attack tool.</a:t>
            </a:r>
          </a:p>
          <a:p>
            <a:r>
              <a:rPr lang="en-US" dirty="0"/>
              <a:t>Access control is only effective if enforced in trusted server-side code or server-less API, where the attacker cannot modify the access control check or metadata.</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13</a:t>
            </a:fld>
            <a:endParaRPr lang="en-GB"/>
          </a:p>
        </p:txBody>
      </p:sp>
    </p:spTree>
    <p:extLst>
      <p:ext uri="{BB962C8B-B14F-4D97-AF65-F5344CB8AC3E}">
        <p14:creationId xmlns:p14="http://schemas.microsoft.com/office/powerpoint/2010/main" val="3540757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 might be vulnerable if the application is: • </a:t>
            </a:r>
            <a:r>
              <a:rPr lang="en-US" b="1" dirty="0"/>
              <a:t>Missing</a:t>
            </a:r>
            <a:r>
              <a:rPr lang="en-US" dirty="0"/>
              <a:t> appropriate </a:t>
            </a:r>
            <a:r>
              <a:rPr lang="en-US" b="1" dirty="0"/>
              <a:t>security hardening across any part of the application stack</a:t>
            </a:r>
            <a:r>
              <a:rPr lang="en-US" dirty="0"/>
              <a:t>, or </a:t>
            </a:r>
            <a:r>
              <a:rPr lang="en-US" b="1" dirty="0"/>
              <a:t>improperly configured permissions on cloud services</a:t>
            </a:r>
            <a:r>
              <a:rPr lang="en-US" dirty="0"/>
              <a:t>.</a:t>
            </a:r>
          </a:p>
          <a:p>
            <a:r>
              <a:rPr lang="en-US" dirty="0"/>
              <a:t>Secure installation processes should be implemented, including: • A </a:t>
            </a:r>
            <a:r>
              <a:rPr lang="en-US" b="1" dirty="0"/>
              <a:t>repeatable hardening process </a:t>
            </a:r>
            <a:r>
              <a:rPr lang="en-US" dirty="0"/>
              <a:t>that makes it fast and easy to deploy another environment that is properly locked down. Development, QA, and production environments should all be configured identically, with different credentials used in each environment. This process should be automated to minimize the effort required to setup a new secure environment.</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14</a:t>
            </a:fld>
            <a:endParaRPr lang="en-GB"/>
          </a:p>
        </p:txBody>
      </p:sp>
    </p:spTree>
    <p:extLst>
      <p:ext uri="{BB962C8B-B14F-4D97-AF65-F5344CB8AC3E}">
        <p14:creationId xmlns:p14="http://schemas.microsoft.com/office/powerpoint/2010/main" val="2213701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t>
            </a:r>
            <a:r>
              <a:rPr lang="en-US" b="1" dirty="0"/>
              <a:t>three forms of XSS</a:t>
            </a:r>
            <a:r>
              <a:rPr lang="en-US" dirty="0"/>
              <a:t>, usually targeting users' browsers: </a:t>
            </a:r>
          </a:p>
          <a:p>
            <a:r>
              <a:rPr lang="en-US" b="1" dirty="0"/>
              <a:t>Reflected XSS</a:t>
            </a:r>
            <a:r>
              <a:rPr lang="en-US" dirty="0"/>
              <a:t>: The application or API includes unvalidated and unescaped user input as part of HTML output. A successful attack can allow the attacker to execute arbitrary HTML and JavaScript in the victim’s browser. Typically the user will need to interact with some malicious link that points to an attacker controlled page, such as malicious watering hole websites, advertisements, or similar. </a:t>
            </a:r>
          </a:p>
          <a:p>
            <a:r>
              <a:rPr lang="en-US" b="1" dirty="0"/>
              <a:t>Stored XSS</a:t>
            </a:r>
            <a:r>
              <a:rPr lang="en-US" dirty="0"/>
              <a:t>: The application or API stores </a:t>
            </a:r>
            <a:r>
              <a:rPr lang="en-US" dirty="0" err="1"/>
              <a:t>unsanitized</a:t>
            </a:r>
            <a:r>
              <a:rPr lang="en-US" dirty="0"/>
              <a:t> user input that is viewed at a later time by another user or an administrator. Stored XSS is often considered a high or critical risk. </a:t>
            </a:r>
          </a:p>
          <a:p>
            <a:r>
              <a:rPr lang="en-US" b="1" dirty="0"/>
              <a:t>DOM XSS</a:t>
            </a:r>
            <a:r>
              <a:rPr lang="en-US" dirty="0"/>
              <a:t>: JavaScript frameworks, single-page applications, and APIs that dynamically include attacker-controllable data to a page are vulnerable to DOM XSS. Ideally, the application would not send attacker-controllable data to unsafe JavaScript APIs.</a:t>
            </a:r>
          </a:p>
          <a:p>
            <a:r>
              <a:rPr lang="en-US" dirty="0"/>
              <a:t>Preventing XSS requires </a:t>
            </a:r>
            <a:r>
              <a:rPr lang="en-US" sz="1600" b="1" dirty="0"/>
              <a:t>separation of untrusted data from active browser content</a:t>
            </a:r>
            <a:r>
              <a:rPr lang="en-US" dirty="0"/>
              <a:t>. This can be achieved by: • Using frameworks that automatically escape XSS by design, such as the latest Ruby on Rails, React JS.</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15</a:t>
            </a:fld>
            <a:endParaRPr lang="en-GB"/>
          </a:p>
        </p:txBody>
      </p:sp>
    </p:spTree>
    <p:extLst>
      <p:ext uri="{BB962C8B-B14F-4D97-AF65-F5344CB8AC3E}">
        <p14:creationId xmlns:p14="http://schemas.microsoft.com/office/powerpoint/2010/main" val="3826608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Applications and APIs will be vulnerable if they deserialize hostile or tampered objects supplied by an attacker. This can result in two primary types of attacks: </a:t>
            </a:r>
          </a:p>
          <a:p>
            <a:r>
              <a:rPr lang="en-US" dirty="0"/>
              <a:t>• </a:t>
            </a:r>
            <a:r>
              <a:rPr lang="en-US" b="1" dirty="0"/>
              <a:t>Object and data structure related attacks </a:t>
            </a:r>
            <a:r>
              <a:rPr lang="en-US" dirty="0"/>
              <a:t>where the </a:t>
            </a:r>
            <a:r>
              <a:rPr lang="en-US" b="1" dirty="0"/>
              <a:t>attacker modifies application logic </a:t>
            </a:r>
            <a:r>
              <a:rPr lang="en-US" dirty="0"/>
              <a:t>or achieves arbitrary remote code execution if there are classes available to the application that can change behavior during or after deserialization.</a:t>
            </a:r>
          </a:p>
          <a:p>
            <a:r>
              <a:rPr lang="en-US" dirty="0"/>
              <a:t> • </a:t>
            </a:r>
            <a:r>
              <a:rPr lang="en-US" b="1" dirty="0"/>
              <a:t>Typical data tampering attacks</a:t>
            </a:r>
            <a:r>
              <a:rPr lang="en-US" dirty="0"/>
              <a:t>, such as </a:t>
            </a:r>
            <a:r>
              <a:rPr lang="en-US" b="1" dirty="0"/>
              <a:t>access-control-related attacks</a:t>
            </a:r>
            <a:r>
              <a:rPr lang="en-US" dirty="0"/>
              <a:t>, where existing data structures are used but the content is changed</a:t>
            </a:r>
          </a:p>
          <a:p>
            <a:r>
              <a:rPr lang="en-US" dirty="0"/>
              <a:t>The only safe architectural pattern is not to accept serialized objects from untrusted sources or to use serialization mediums that only permit primitive data types.</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16</a:t>
            </a:fld>
            <a:endParaRPr lang="en-GB"/>
          </a:p>
        </p:txBody>
      </p:sp>
    </p:spTree>
    <p:extLst>
      <p:ext uri="{BB962C8B-B14F-4D97-AF65-F5344CB8AC3E}">
        <p14:creationId xmlns:p14="http://schemas.microsoft.com/office/powerpoint/2010/main" val="3189255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likely vulnerable: • If you do not know the versions of all components you use (both client-side and server-side). This includes components you directly use as well as nested dependencies.</a:t>
            </a:r>
          </a:p>
          <a:p>
            <a:r>
              <a:rPr lang="en-US" dirty="0"/>
              <a:t>There should be a </a:t>
            </a:r>
            <a:r>
              <a:rPr lang="en-US" b="1" dirty="0"/>
              <a:t>patch management process </a:t>
            </a:r>
            <a:r>
              <a:rPr lang="en-US" dirty="0"/>
              <a:t>in place to: • Remove unused dependencies, unnecessary features, components, files, and documentation.</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17</a:t>
            </a:fld>
            <a:endParaRPr lang="en-GB"/>
          </a:p>
        </p:txBody>
      </p:sp>
    </p:spTree>
    <p:extLst>
      <p:ext uri="{BB962C8B-B14F-4D97-AF65-F5344CB8AC3E}">
        <p14:creationId xmlns:p14="http://schemas.microsoft.com/office/powerpoint/2010/main" val="34176212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Insufficient logging, detection, monitoring and active response occurs any time:</a:t>
            </a:r>
          </a:p>
          <a:p>
            <a:r>
              <a:rPr lang="en-US" dirty="0"/>
              <a:t> • Auditable events, such as logins, failed logins, and high-value transactions are not logged.</a:t>
            </a:r>
          </a:p>
          <a:p>
            <a:r>
              <a:rPr lang="en-US" dirty="0"/>
              <a:t> • Warnings and errors generate no, inadequate, or unclear log messages.</a:t>
            </a:r>
          </a:p>
          <a:p>
            <a:r>
              <a:rPr lang="en-US" dirty="0"/>
              <a:t>As per the risk of the data stored or processed by the application: • Ensure all login, access control failures, and server-side input validation failures can be logged with sufficient user context to identify suspicious or malicious accounts, and held for sufficient time to allow delayed forensic analysis.</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18</a:t>
            </a:fld>
            <a:endParaRPr lang="en-GB"/>
          </a:p>
        </p:txBody>
      </p:sp>
    </p:spTree>
    <p:extLst>
      <p:ext uri="{BB962C8B-B14F-4D97-AF65-F5344CB8AC3E}">
        <p14:creationId xmlns:p14="http://schemas.microsoft.com/office/powerpoint/2010/main" val="35101456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This guidance will help you understand the security implications of modern code development and deployment practices. </a:t>
            </a:r>
          </a:p>
          <a:p>
            <a:endParaRPr lang="en-US" b="0" i="0" dirty="0">
              <a:solidFill>
                <a:srgbClr val="000000"/>
              </a:solidFill>
              <a:effectLst/>
              <a:latin typeface="Poppins"/>
            </a:endParaRPr>
          </a:p>
          <a:p>
            <a:r>
              <a:rPr lang="en-US" b="0" i="0" dirty="0">
                <a:solidFill>
                  <a:srgbClr val="000000"/>
                </a:solidFill>
                <a:effectLst/>
                <a:latin typeface="Poppins"/>
              </a:rPr>
              <a:t>The Continuous Delivery approach to writing code introduces new risks, but it also brings a suite of tools for managing risk in the development process: version control, peer review, automated testing.</a:t>
            </a:r>
          </a:p>
          <a:p>
            <a:endParaRPr lang="en-US" b="0" i="0" dirty="0">
              <a:solidFill>
                <a:srgbClr val="000000"/>
              </a:solidFill>
              <a:effectLst/>
              <a:latin typeface="Poppins"/>
            </a:endParaRPr>
          </a:p>
          <a:p>
            <a:r>
              <a:rPr lang="en-US" b="0" i="0" dirty="0">
                <a:solidFill>
                  <a:srgbClr val="000000"/>
                </a:solidFill>
                <a:effectLst/>
                <a:latin typeface="Poppins"/>
              </a:rPr>
              <a:t>With that in mind, these principles are not intended to be applied once and forgotten.</a:t>
            </a:r>
          </a:p>
          <a:p>
            <a:endParaRPr lang="en-US" b="0" i="0" dirty="0">
              <a:solidFill>
                <a:srgbClr val="000000"/>
              </a:solidFill>
              <a:effectLst/>
              <a:latin typeface="Poppins"/>
            </a:endParaRPr>
          </a:p>
          <a:p>
            <a:r>
              <a:rPr lang="en-US" b="0" i="0" dirty="0">
                <a:solidFill>
                  <a:srgbClr val="000000"/>
                </a:solidFill>
                <a:effectLst/>
                <a:latin typeface="Poppins"/>
              </a:rPr>
              <a:t>These are high level principles, intended to help teams responsible for creating IT systems manage their processes securely. </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21</a:t>
            </a:fld>
            <a:endParaRPr lang="en-GB"/>
          </a:p>
        </p:txBody>
      </p:sp>
    </p:spTree>
    <p:extLst>
      <p:ext uri="{BB962C8B-B14F-4D97-AF65-F5344CB8AC3E}">
        <p14:creationId xmlns:p14="http://schemas.microsoft.com/office/powerpoint/2010/main" val="3961702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Poppins"/>
              </a:rPr>
              <a:t>1.Keep in mind the idea that security is not a destination, but a journey. There is no such thing as perfect security.</a:t>
            </a:r>
          </a:p>
          <a:p>
            <a:endParaRPr lang="en-US" b="0" i="0" dirty="0">
              <a:solidFill>
                <a:srgbClr val="000000"/>
              </a:solidFill>
              <a:effectLst/>
              <a:latin typeface="Poppins"/>
            </a:endParaRPr>
          </a:p>
          <a:p>
            <a:r>
              <a:rPr lang="en-US" b="0" i="0" dirty="0">
                <a:solidFill>
                  <a:srgbClr val="000000"/>
                </a:solidFill>
                <a:effectLst/>
                <a:latin typeface="Poppins"/>
              </a:rPr>
              <a:t>you can't rely on tick boxes to tell you when an acceptable level of risk has been reached. </a:t>
            </a:r>
          </a:p>
          <a:p>
            <a:endParaRPr lang="en-US" b="0" i="0" dirty="0">
              <a:solidFill>
                <a:srgbClr val="000000"/>
              </a:solidFill>
              <a:effectLst/>
              <a:latin typeface="Poppins"/>
            </a:endParaRPr>
          </a:p>
          <a:p>
            <a:r>
              <a:rPr lang="en-US" b="0" i="0" dirty="0">
                <a:solidFill>
                  <a:srgbClr val="000000"/>
                </a:solidFill>
                <a:effectLst/>
                <a:latin typeface="Poppins"/>
              </a:rPr>
              <a:t>Instead, you need to be comfortable with uncertainty, continually assessing whether your </a:t>
            </a:r>
            <a:r>
              <a:rPr lang="en-US" b="0" i="0" dirty="0" err="1">
                <a:solidFill>
                  <a:srgbClr val="000000"/>
                </a:solidFill>
                <a:effectLst/>
                <a:latin typeface="Poppins"/>
              </a:rPr>
              <a:t>defences</a:t>
            </a:r>
            <a:r>
              <a:rPr lang="en-US" b="0" i="0" dirty="0">
                <a:solidFill>
                  <a:srgbClr val="000000"/>
                </a:solidFill>
                <a:effectLst/>
                <a:latin typeface="Poppins"/>
              </a:rPr>
              <a:t> are sufficient. </a:t>
            </a:r>
          </a:p>
          <a:p>
            <a:r>
              <a:rPr lang="en-US" b="0" i="0" dirty="0">
                <a:solidFill>
                  <a:srgbClr val="000000"/>
                </a:solidFill>
                <a:effectLst/>
                <a:latin typeface="Poppins"/>
              </a:rPr>
              <a:t>This process should continue throughout your product's life cycle</a:t>
            </a:r>
          </a:p>
          <a:p>
            <a:endParaRPr lang="en-US" b="0" i="0" dirty="0">
              <a:solidFill>
                <a:srgbClr val="000000"/>
              </a:solidFill>
              <a:effectLst/>
              <a:latin typeface="Poppins"/>
            </a:endParaRPr>
          </a:p>
        </p:txBody>
      </p:sp>
      <p:sp>
        <p:nvSpPr>
          <p:cNvPr id="4" name="Slide Number Placeholder 3"/>
          <p:cNvSpPr>
            <a:spLocks noGrp="1"/>
          </p:cNvSpPr>
          <p:nvPr>
            <p:ph type="sldNum" sz="quarter" idx="5"/>
          </p:nvPr>
        </p:nvSpPr>
        <p:spPr/>
        <p:txBody>
          <a:bodyPr/>
          <a:lstStyle/>
          <a:p>
            <a:fld id="{5A0640B2-3A95-42D9-86AA-448E1AE90D72}" type="slidenum">
              <a:rPr lang="en-GB" smtClean="0"/>
              <a:t>22</a:t>
            </a:fld>
            <a:endParaRPr lang="en-GB"/>
          </a:p>
        </p:txBody>
      </p:sp>
    </p:spTree>
    <p:extLst>
      <p:ext uri="{BB962C8B-B14F-4D97-AF65-F5344CB8AC3E}">
        <p14:creationId xmlns:p14="http://schemas.microsoft.com/office/powerpoint/2010/main" val="16029805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Security should be considered a team effort throughout the development process.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Embed the process of continuously asking questions, discuss and identify potential security issues within your 'normal' approach to product delivery.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If security is not an in-built but ‘bolt-on’ approach, it leads to time-consuming and expensive re-working of code.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Unfortunately, the security process is too often about achieving standards compliance and ticking boxes rather than delivering practical and pragmatic security outcomes. </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23</a:t>
            </a:fld>
            <a:endParaRPr lang="en-GB"/>
          </a:p>
        </p:txBody>
      </p:sp>
    </p:spTree>
    <p:extLst>
      <p:ext uri="{BB962C8B-B14F-4D97-AF65-F5344CB8AC3E}">
        <p14:creationId xmlns:p14="http://schemas.microsoft.com/office/powerpoint/2010/main" val="1596931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1" i="0" dirty="0">
                <a:solidFill>
                  <a:srgbClr val="000000"/>
                </a:solidFill>
                <a:effectLst/>
                <a:latin typeface="Poppins"/>
              </a:rPr>
              <a:t>The examples are intended to help you assess your own practices, and those of your suppliers. The list is not exhaustive and should not be used as a box ticking exercise.</a:t>
            </a:r>
          </a:p>
          <a:p>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24</a:t>
            </a:fld>
            <a:endParaRPr lang="en-GB"/>
          </a:p>
        </p:txBody>
      </p:sp>
    </p:spTree>
    <p:extLst>
      <p:ext uri="{BB962C8B-B14F-4D97-AF65-F5344CB8AC3E}">
        <p14:creationId xmlns:p14="http://schemas.microsoft.com/office/powerpoint/2010/main" val="9630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roboto"/>
              </a:rPr>
              <a:t>Using the OWASP Top 10 is perhaps the most effective first step towards changing the software development culture within your organization into one that produces more secure code</a:t>
            </a:r>
            <a:r>
              <a:rPr lang="en-US" b="0" i="0" dirty="0" smtClean="0">
                <a:solidFill>
                  <a:srgbClr val="000000"/>
                </a:solidFill>
                <a:effectLst/>
                <a:latin typeface="roboto"/>
              </a:rPr>
              <a:t>.</a:t>
            </a:r>
            <a:endParaRPr lang="en-GB" b="0" i="0" dirty="0" smtClean="0">
              <a:solidFill>
                <a:srgbClr val="000000"/>
              </a:solidFill>
              <a:effectLst/>
              <a:latin typeface="roboto"/>
            </a:endParaRPr>
          </a:p>
        </p:txBody>
      </p:sp>
      <p:sp>
        <p:nvSpPr>
          <p:cNvPr id="4" name="Slide Number Placeholder 3"/>
          <p:cNvSpPr>
            <a:spLocks noGrp="1"/>
          </p:cNvSpPr>
          <p:nvPr>
            <p:ph type="sldNum" sz="quarter" idx="5"/>
          </p:nvPr>
        </p:nvSpPr>
        <p:spPr/>
        <p:txBody>
          <a:bodyPr/>
          <a:lstStyle/>
          <a:p>
            <a:fld id="{5A0640B2-3A95-42D9-86AA-448E1AE90D72}" type="slidenum">
              <a:rPr lang="en-GB" smtClean="0"/>
              <a:t>5</a:t>
            </a:fld>
            <a:endParaRPr lang="en-GB"/>
          </a:p>
        </p:txBody>
      </p:sp>
    </p:spTree>
    <p:extLst>
      <p:ext uri="{BB962C8B-B14F-4D97-AF65-F5344CB8AC3E}">
        <p14:creationId xmlns:p14="http://schemas.microsoft.com/office/powerpoint/2010/main" val="17558760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Poppins"/>
              </a:rPr>
              <a:t>Creating code that is capable of withstanding attack requires an understanding of attack types and of defensive security practices. Your level of understanding in these areas must be regularly updated if it's to remain useful.</a:t>
            </a:r>
          </a:p>
          <a:p>
            <a:endParaRPr lang="en-US" b="0" i="0" dirty="0">
              <a:solidFill>
                <a:srgbClr val="000000"/>
              </a:solidFill>
              <a:effectLst/>
              <a:latin typeface="Poppins"/>
            </a:endParaRPr>
          </a:p>
          <a:p>
            <a:r>
              <a:rPr lang="en-US" b="0" i="0" dirty="0">
                <a:solidFill>
                  <a:srgbClr val="000000"/>
                </a:solidFill>
                <a:effectLst/>
                <a:latin typeface="Poppins"/>
              </a:rPr>
              <a:t>The tools and features that help us write good code are regularly updated and improved, and hence requires investment of time.</a:t>
            </a:r>
          </a:p>
          <a:p>
            <a:endParaRPr lang="en-US" b="0" i="0" dirty="0">
              <a:solidFill>
                <a:srgbClr val="000000"/>
              </a:solidFill>
              <a:effectLst/>
              <a:latin typeface="Poppins"/>
            </a:endParaRPr>
          </a:p>
          <a:p>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25</a:t>
            </a:fld>
            <a:endParaRPr lang="en-GB"/>
          </a:p>
        </p:txBody>
      </p:sp>
    </p:spTree>
    <p:extLst>
      <p:ext uri="{BB962C8B-B14F-4D97-AF65-F5344CB8AC3E}">
        <p14:creationId xmlns:p14="http://schemas.microsoft.com/office/powerpoint/2010/main" val="179667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1" i="0" dirty="0">
                <a:solidFill>
                  <a:srgbClr val="000000"/>
                </a:solidFill>
                <a:effectLst/>
                <a:latin typeface="Poppins"/>
              </a:rPr>
              <a:t>The examples are intended to help you assess your own practices, and those of your suppliers. The list is not exhaustive and should not be used as a box ticking exercise.</a:t>
            </a:r>
          </a:p>
          <a:p>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26</a:t>
            </a:fld>
            <a:endParaRPr lang="en-GB"/>
          </a:p>
        </p:txBody>
      </p:sp>
    </p:spTree>
    <p:extLst>
      <p:ext uri="{BB962C8B-B14F-4D97-AF65-F5344CB8AC3E}">
        <p14:creationId xmlns:p14="http://schemas.microsoft.com/office/powerpoint/2010/main" val="41645808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000000"/>
                </a:solidFill>
                <a:effectLst/>
                <a:latin typeface="Poppins"/>
              </a:rPr>
              <a:t>complexity hides bugs,  resulting in security vulnerabilities. </a:t>
            </a:r>
          </a:p>
          <a:p>
            <a:endParaRPr lang="en-US" b="0" i="0" dirty="0">
              <a:solidFill>
                <a:srgbClr val="000000"/>
              </a:solidFill>
              <a:effectLst/>
              <a:latin typeface="Poppins"/>
            </a:endParaRPr>
          </a:p>
          <a:p>
            <a:r>
              <a:rPr lang="en-US" b="0" i="0" dirty="0">
                <a:solidFill>
                  <a:srgbClr val="000000"/>
                </a:solidFill>
                <a:effectLst/>
                <a:latin typeface="Poppins"/>
              </a:rPr>
              <a:t>If your code lacks consistency, is poorly laid out and undocumented, you're adding to the overall complexity of your system.</a:t>
            </a:r>
          </a:p>
          <a:p>
            <a:endParaRPr lang="en-US" b="0" i="0" dirty="0">
              <a:solidFill>
                <a:srgbClr val="000000"/>
              </a:solidFill>
              <a:effectLst/>
              <a:latin typeface="Poppins"/>
            </a:endParaRPr>
          </a:p>
          <a:p>
            <a:r>
              <a:rPr lang="en-US" b="0" i="0" dirty="0">
                <a:solidFill>
                  <a:srgbClr val="000000"/>
                </a:solidFill>
                <a:effectLst/>
                <a:latin typeface="Poppins"/>
              </a:rPr>
              <a:t>Supplementary material, which is simple to understand, should be maintained alongside the system as it evolves.</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27</a:t>
            </a:fld>
            <a:endParaRPr lang="en-GB"/>
          </a:p>
        </p:txBody>
      </p:sp>
    </p:spTree>
    <p:extLst>
      <p:ext uri="{BB962C8B-B14F-4D97-AF65-F5344CB8AC3E}">
        <p14:creationId xmlns:p14="http://schemas.microsoft.com/office/powerpoint/2010/main" val="35109950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The logical line between development and operations is becoming blurry.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Securing your development environment is not about preventing your developers from working. It's about understanding the risks to your environments, applying technical controls where appropriate and being in a position to trust and verify legitimate usage.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28</a:t>
            </a:fld>
            <a:endParaRPr lang="en-GB"/>
          </a:p>
        </p:txBody>
      </p:sp>
    </p:spTree>
    <p:extLst>
      <p:ext uri="{BB962C8B-B14F-4D97-AF65-F5344CB8AC3E}">
        <p14:creationId xmlns:p14="http://schemas.microsoft.com/office/powerpoint/2010/main" val="40166171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Your code is only as secure as the systems used to create it. As the central point at which your code is stored and managed, it's crucial that the repository is sufficiently secure.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Version control, peer review and built-in auditing are some of the advantages which come with using a code repository.</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29</a:t>
            </a:fld>
            <a:endParaRPr lang="en-GB"/>
          </a:p>
        </p:txBody>
      </p:sp>
    </p:spTree>
    <p:extLst>
      <p:ext uri="{BB962C8B-B14F-4D97-AF65-F5344CB8AC3E}">
        <p14:creationId xmlns:p14="http://schemas.microsoft.com/office/powerpoint/2010/main" val="40599907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Small, regular code commits can automatically trigger builds and run comprehensive testing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Consider how the pipeline itself is administered and managed, including the underlying infrastructure. If the security of these components is compromised, it is difficult to assert trust in code you build and deploy through it.</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30</a:t>
            </a:fld>
            <a:endParaRPr lang="en-GB"/>
          </a:p>
        </p:txBody>
      </p:sp>
    </p:spTree>
    <p:extLst>
      <p:ext uri="{BB962C8B-B14F-4D97-AF65-F5344CB8AC3E}">
        <p14:creationId xmlns:p14="http://schemas.microsoft.com/office/powerpoint/2010/main" val="2341005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This kind of testing is often performed manually and is therefore relatively slow and resource intensive, but it can be thorough and allow security specialists to use their ingenuity in ways that aren't possible for other types of testing.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These tests are called 'point in time' because subsequent to the test, your code will continue to evolve and new attacks and vulnerabilities will be discovered.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Static Analysis: Analysis of your code to identify issues or mis-configurations.  input that is not validated, insufficient memory bounds checking, or incorrectly configured firewall rules.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Dynamic testing : it requires some of your infrastructure to run against. For example, scanning for unexpected ports listening on systems or 'fuzzing' input parameters to see if aberrant data triggers an unintended event.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In-series: Security tests act as a 'gate' during continuous integration and block deployment until they have succeeded.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Poppins"/>
              </a:rPr>
              <a:t>In-parallel: Tests are run 'off to the side' of your deployment pipeline, so they don't block the deployment process if they identify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000000"/>
              </a:solidFill>
              <a:effectLst/>
              <a:latin typeface="Poppi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31</a:t>
            </a:fld>
            <a:endParaRPr lang="en-GB"/>
          </a:p>
        </p:txBody>
      </p:sp>
    </p:spTree>
    <p:extLst>
      <p:ext uri="{BB962C8B-B14F-4D97-AF65-F5344CB8AC3E}">
        <p14:creationId xmlns:p14="http://schemas.microsoft.com/office/powerpoint/2010/main" val="6970217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0" i="0" dirty="0">
                <a:solidFill>
                  <a:srgbClr val="000000"/>
                </a:solidFill>
                <a:effectLst/>
                <a:latin typeface="Poppins"/>
              </a:rPr>
              <a:t>Flaws are not limited to coding errors and implementation mistakes; they can include architectural and design issues too.</a:t>
            </a:r>
          </a:p>
          <a:p>
            <a:pPr algn="l" fontAlgn="base"/>
            <a:r>
              <a:rPr lang="en-US" b="0" i="0" dirty="0">
                <a:solidFill>
                  <a:srgbClr val="000000"/>
                </a:solidFill>
                <a:effectLst/>
                <a:latin typeface="Poppins"/>
              </a:rPr>
              <a:t>Having accepted the inevitability of such problems, there has to be a plan to find and fix them.</a:t>
            </a:r>
          </a:p>
          <a:p>
            <a:pPr algn="l" fontAlgn="base"/>
            <a:endParaRPr lang="en-US" b="0" i="0" dirty="0">
              <a:solidFill>
                <a:srgbClr val="000000"/>
              </a:solidFill>
              <a:effectLst/>
              <a:latin typeface="Poppins"/>
            </a:endParaRPr>
          </a:p>
          <a:p>
            <a:pPr algn="l" fontAlgn="base"/>
            <a:r>
              <a:rPr lang="en-US" b="0" i="0" dirty="0">
                <a:solidFill>
                  <a:srgbClr val="000000"/>
                </a:solidFill>
                <a:effectLst/>
                <a:latin typeface="Poppins"/>
              </a:rPr>
              <a:t>When software is first developed, the priority is to establish value, to create a minimum viable product.  Code robustness and security-related functionality are understandably traded out. This creates technical debt.</a:t>
            </a:r>
          </a:p>
          <a:p>
            <a:pPr algn="l" fontAlgn="base"/>
            <a:r>
              <a:rPr lang="en-US" b="0" i="0" dirty="0">
                <a:solidFill>
                  <a:srgbClr val="000000"/>
                </a:solidFill>
                <a:effectLst/>
                <a:latin typeface="Poppins"/>
              </a:rPr>
              <a:t>Some of this technical debt may have a security impact (for example, granting full administrative permissions to an application during development, instead of investigating which specific permissions are required for the application to function). This is  called as  'security debt'.</a:t>
            </a:r>
          </a:p>
          <a:p>
            <a:pPr algn="l" fontAlgn="base"/>
            <a:endParaRPr lang="en-US" b="0" i="0" dirty="0">
              <a:solidFill>
                <a:srgbClr val="000000"/>
              </a:solidFill>
              <a:effectLst/>
              <a:latin typeface="Poppi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32</a:t>
            </a:fld>
            <a:endParaRPr lang="en-GB"/>
          </a:p>
        </p:txBody>
      </p:sp>
    </p:spTree>
    <p:extLst>
      <p:ext uri="{BB962C8B-B14F-4D97-AF65-F5344CB8AC3E}">
        <p14:creationId xmlns:p14="http://schemas.microsoft.com/office/powerpoint/2010/main" val="30702622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cost of removing an application security vulnerability during the design phase ranges from 30-60 times less than if removed during production.”  NIST, IBM, and Gartner Group</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33</a:t>
            </a:fld>
            <a:endParaRPr lang="en-GB"/>
          </a:p>
        </p:txBody>
      </p:sp>
    </p:spTree>
    <p:extLst>
      <p:ext uri="{BB962C8B-B14F-4D97-AF65-F5344CB8AC3E}">
        <p14:creationId xmlns:p14="http://schemas.microsoft.com/office/powerpoint/2010/main" val="3191141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Security Controls are put in place to reduce the likelihood on a system breach or failure: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Improve the software quality (security)  Harden the environment in which the software is deployed  Upgrade paths – patch management  Policies, procedures, standards</a:t>
            </a:r>
            <a:endParaRPr lang="en-GB" dirty="0"/>
          </a:p>
          <a:p>
            <a:r>
              <a:rPr lang="en-US" dirty="0"/>
              <a:t> </a:t>
            </a:r>
          </a:p>
        </p:txBody>
      </p:sp>
      <p:sp>
        <p:nvSpPr>
          <p:cNvPr id="4" name="Slide Number Placeholder 3"/>
          <p:cNvSpPr>
            <a:spLocks noGrp="1"/>
          </p:cNvSpPr>
          <p:nvPr>
            <p:ph type="sldNum" sz="quarter" idx="5"/>
          </p:nvPr>
        </p:nvSpPr>
        <p:spPr/>
        <p:txBody>
          <a:bodyPr/>
          <a:lstStyle/>
          <a:p>
            <a:fld id="{5A0640B2-3A95-42D9-86AA-448E1AE90D72}" type="slidenum">
              <a:rPr lang="en-GB" smtClean="0"/>
              <a:t>34</a:t>
            </a:fld>
            <a:endParaRPr lang="en-GB"/>
          </a:p>
        </p:txBody>
      </p:sp>
    </p:spTree>
    <p:extLst>
      <p:ext uri="{BB962C8B-B14F-4D97-AF65-F5344CB8AC3E}">
        <p14:creationId xmlns:p14="http://schemas.microsoft.com/office/powerpoint/2010/main" val="128471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The OWASP Top 10 has </a:t>
            </a:r>
            <a:r>
              <a:rPr lang="en-GB" sz="1200" b="1" kern="1200" dirty="0" smtClean="0">
                <a:solidFill>
                  <a:schemeClr val="tx1"/>
                </a:solidFill>
                <a:effectLst/>
                <a:latin typeface="+mn-lt"/>
                <a:ea typeface="+mn-ea"/>
                <a:cs typeface="+mn-cs"/>
              </a:rPr>
              <a:t>served as a benchmark for the world of application security</a:t>
            </a:r>
            <a:r>
              <a:rPr lang="en-GB" sz="1200" kern="1200" dirty="0" smtClean="0">
                <a:solidFill>
                  <a:schemeClr val="tx1"/>
                </a:solidFill>
                <a:effectLst/>
                <a:latin typeface="+mn-lt"/>
                <a:ea typeface="+mn-ea"/>
                <a:cs typeface="+mn-cs"/>
              </a:rPr>
              <a:t> for the last 14 years. </a:t>
            </a:r>
          </a:p>
          <a:p>
            <a:pPr lvl="0"/>
            <a:r>
              <a:rPr lang="en-GB" sz="1200" kern="1200" dirty="0" smtClean="0">
                <a:solidFill>
                  <a:schemeClr val="tx1"/>
                </a:solidFill>
                <a:effectLst/>
                <a:latin typeface="+mn-lt"/>
                <a:ea typeface="+mn-ea"/>
                <a:cs typeface="+mn-cs"/>
              </a:rPr>
              <a:t>It was </a:t>
            </a:r>
            <a:r>
              <a:rPr lang="en-GB" sz="1200" b="1" kern="1200" dirty="0" smtClean="0">
                <a:solidFill>
                  <a:schemeClr val="tx1"/>
                </a:solidFill>
                <a:effectLst/>
                <a:latin typeface="+mn-lt"/>
                <a:ea typeface="+mn-ea"/>
                <a:cs typeface="+mn-cs"/>
              </a:rPr>
              <a:t>designed to allow developers to identify and avoid coding bugs</a:t>
            </a:r>
            <a:r>
              <a:rPr lang="en-GB" sz="1200" kern="1200" dirty="0" smtClean="0">
                <a:solidFill>
                  <a:schemeClr val="tx1"/>
                </a:solidFill>
                <a:effectLst/>
                <a:latin typeface="+mn-lt"/>
                <a:ea typeface="+mn-ea"/>
                <a:cs typeface="+mn-cs"/>
              </a:rPr>
              <a:t> and to </a:t>
            </a:r>
            <a:r>
              <a:rPr lang="en-GB" sz="1200" b="1" kern="1200" dirty="0" smtClean="0">
                <a:solidFill>
                  <a:schemeClr val="tx1"/>
                </a:solidFill>
                <a:effectLst/>
                <a:latin typeface="+mn-lt"/>
                <a:ea typeface="+mn-ea"/>
                <a:cs typeface="+mn-cs"/>
              </a:rPr>
              <a:t>provide some standard to security teams</a:t>
            </a:r>
            <a:r>
              <a:rPr lang="en-GB" sz="1200" kern="1200" dirty="0" smtClean="0">
                <a:solidFill>
                  <a:schemeClr val="tx1"/>
                </a:solidFill>
                <a:effectLst/>
                <a:latin typeface="+mn-lt"/>
                <a:ea typeface="+mn-ea"/>
                <a:cs typeface="+mn-cs"/>
              </a:rPr>
              <a:t> for mitigating vulnerabilities on the basis of priority. </a:t>
            </a:r>
          </a:p>
          <a:p>
            <a:pPr lvl="0"/>
            <a:r>
              <a:rPr lang="en-GB" sz="1200" kern="1200" dirty="0" smtClean="0">
                <a:solidFill>
                  <a:schemeClr val="tx1"/>
                </a:solidFill>
                <a:effectLst/>
                <a:latin typeface="+mn-lt"/>
                <a:ea typeface="+mn-ea"/>
                <a:cs typeface="+mn-cs"/>
              </a:rPr>
              <a:t>Enterprises often </a:t>
            </a:r>
            <a:r>
              <a:rPr lang="en-GB" sz="1200" b="1" kern="1200" dirty="0" smtClean="0">
                <a:solidFill>
                  <a:schemeClr val="tx1"/>
                </a:solidFill>
                <a:effectLst/>
                <a:latin typeface="+mn-lt"/>
                <a:ea typeface="+mn-ea"/>
                <a:cs typeface="+mn-cs"/>
              </a:rPr>
              <a:t>rely on it for developing their application security programs</a:t>
            </a:r>
            <a:r>
              <a:rPr lang="en-GB" sz="1200" kern="1200" dirty="0" smtClean="0">
                <a:solidFill>
                  <a:schemeClr val="tx1"/>
                </a:solidFill>
                <a:effectLst/>
                <a:latin typeface="+mn-lt"/>
                <a:ea typeface="+mn-ea"/>
                <a:cs typeface="+mn-cs"/>
              </a:rPr>
              <a:t> and it also lies at the root of various product scoring mechanisms for vulnerability testing.</a:t>
            </a:r>
          </a:p>
          <a:p>
            <a:pPr lvl="0"/>
            <a:r>
              <a:rPr lang="en-GB" sz="1200" kern="1200" dirty="0" smtClean="0">
                <a:solidFill>
                  <a:schemeClr val="tx1"/>
                </a:solidFill>
                <a:effectLst/>
                <a:latin typeface="+mn-lt"/>
                <a:ea typeface="+mn-ea"/>
                <a:cs typeface="+mn-cs"/>
              </a:rPr>
              <a:t>he vulnerabilities </a:t>
            </a:r>
            <a:r>
              <a:rPr lang="en-GB" sz="1200" b="1" kern="1200" dirty="0" smtClean="0">
                <a:solidFill>
                  <a:schemeClr val="tx1"/>
                </a:solidFill>
                <a:effectLst/>
                <a:latin typeface="+mn-lt"/>
                <a:ea typeface="+mn-ea"/>
                <a:cs typeface="+mn-cs"/>
              </a:rPr>
              <a:t>A4 and A7 in the 2013 list have been merged in 2017</a:t>
            </a:r>
            <a:r>
              <a:rPr lang="en-GB" sz="1200" kern="1200" dirty="0" smtClean="0">
                <a:solidFill>
                  <a:schemeClr val="tx1"/>
                </a:solidFill>
                <a:effectLst/>
                <a:latin typeface="+mn-lt"/>
                <a:ea typeface="+mn-ea"/>
                <a:cs typeface="+mn-cs"/>
              </a:rPr>
              <a:t> list as a single vulnerability, </a:t>
            </a:r>
            <a:r>
              <a:rPr lang="en-GB" sz="1200" b="1" kern="1200" dirty="0" smtClean="0">
                <a:solidFill>
                  <a:schemeClr val="tx1"/>
                </a:solidFill>
                <a:effectLst/>
                <a:latin typeface="+mn-lt"/>
                <a:ea typeface="+mn-ea"/>
                <a:cs typeface="+mn-cs"/>
              </a:rPr>
              <a:t>A4 – Broken Access Control</a:t>
            </a:r>
            <a:r>
              <a:rPr lang="en-GB" sz="1200" kern="1200" dirty="0" smtClean="0">
                <a:solidFill>
                  <a:schemeClr val="tx1"/>
                </a:solidFill>
                <a:effectLst/>
                <a:latin typeface="+mn-lt"/>
                <a:ea typeface="+mn-ea"/>
                <a:cs typeface="+mn-cs"/>
              </a:rPr>
              <a:t>. </a:t>
            </a:r>
          </a:p>
          <a:p>
            <a:pPr lvl="0"/>
            <a:r>
              <a:rPr lang="en-GB" sz="1200" kern="1200" dirty="0" smtClean="0">
                <a:solidFill>
                  <a:schemeClr val="tx1"/>
                </a:solidFill>
                <a:effectLst/>
                <a:latin typeface="+mn-lt"/>
                <a:ea typeface="+mn-ea"/>
                <a:cs typeface="+mn-cs"/>
              </a:rPr>
              <a:t>The vulnerability </a:t>
            </a:r>
            <a:r>
              <a:rPr lang="en-GB" sz="1200" b="1" kern="1200" dirty="0" smtClean="0">
                <a:solidFill>
                  <a:schemeClr val="tx1"/>
                </a:solidFill>
                <a:effectLst/>
                <a:latin typeface="+mn-lt"/>
                <a:ea typeface="+mn-ea"/>
                <a:cs typeface="+mn-cs"/>
              </a:rPr>
              <a:t>A10 has been dropped in the new list</a:t>
            </a:r>
            <a:r>
              <a:rPr lang="en-GB" sz="1200" kern="1200" dirty="0" smtClean="0">
                <a:solidFill>
                  <a:schemeClr val="tx1"/>
                </a:solidFill>
                <a:effectLst/>
                <a:latin typeface="+mn-lt"/>
                <a:ea typeface="+mn-ea"/>
                <a:cs typeface="+mn-cs"/>
              </a:rPr>
              <a:t>, </a:t>
            </a:r>
          </a:p>
          <a:p>
            <a:pPr lvl="0"/>
            <a:r>
              <a:rPr lang="en-GB" sz="1200" kern="1200" dirty="0" smtClean="0">
                <a:solidFill>
                  <a:schemeClr val="tx1"/>
                </a:solidFill>
                <a:effectLst/>
                <a:latin typeface="+mn-lt"/>
                <a:ea typeface="+mn-ea"/>
                <a:cs typeface="+mn-cs"/>
              </a:rPr>
              <a:t>whereas </a:t>
            </a:r>
            <a:r>
              <a:rPr lang="en-GB" sz="1200" b="1" kern="1200" dirty="0" smtClean="0">
                <a:solidFill>
                  <a:schemeClr val="tx1"/>
                </a:solidFill>
                <a:effectLst/>
                <a:latin typeface="+mn-lt"/>
                <a:ea typeface="+mn-ea"/>
                <a:cs typeface="+mn-cs"/>
              </a:rPr>
              <a:t>two new vulnerabilities</a:t>
            </a:r>
            <a:r>
              <a:rPr lang="en-GB" sz="1200" kern="1200" dirty="0" smtClean="0">
                <a:solidFill>
                  <a:schemeClr val="tx1"/>
                </a:solidFill>
                <a:effectLst/>
                <a:latin typeface="+mn-lt"/>
                <a:ea typeface="+mn-ea"/>
                <a:cs typeface="+mn-cs"/>
              </a:rPr>
              <a:t> have made it to the list of 2017. These are </a:t>
            </a:r>
            <a:r>
              <a:rPr lang="en-GB" sz="1200" b="1" kern="1200" dirty="0" smtClean="0">
                <a:solidFill>
                  <a:schemeClr val="tx1"/>
                </a:solidFill>
                <a:effectLst/>
                <a:latin typeface="+mn-lt"/>
                <a:ea typeface="+mn-ea"/>
                <a:cs typeface="+mn-cs"/>
              </a:rPr>
              <a:t>A7 – Insufficient Attack Protection and A10 </a:t>
            </a:r>
            <a:r>
              <a:rPr lang="en-GB" sz="1200" kern="1200" dirty="0" smtClean="0">
                <a:solidFill>
                  <a:schemeClr val="tx1"/>
                </a:solidFill>
                <a:effectLst/>
                <a:latin typeface="+mn-lt"/>
                <a:ea typeface="+mn-ea"/>
                <a:cs typeface="+mn-cs"/>
              </a:rPr>
              <a:t>– Unprotected APIs.</a:t>
            </a:r>
          </a:p>
          <a:p>
            <a:endParaRPr lang="en-GB" dirty="0" smtClean="0"/>
          </a:p>
          <a:p>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6</a:t>
            </a:fld>
            <a:endParaRPr lang="en-GB"/>
          </a:p>
        </p:txBody>
      </p:sp>
    </p:spTree>
    <p:extLst>
      <p:ext uri="{BB962C8B-B14F-4D97-AF65-F5344CB8AC3E}">
        <p14:creationId xmlns:p14="http://schemas.microsoft.com/office/powerpoint/2010/main" val="28386367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add these security controls in an </a:t>
            </a:r>
            <a:r>
              <a:rPr lang="en-US" dirty="0" err="1"/>
              <a:t>organised</a:t>
            </a:r>
            <a:r>
              <a:rPr lang="en-US" dirty="0"/>
              <a:t> manner?</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35</a:t>
            </a:fld>
            <a:endParaRPr lang="en-GB"/>
          </a:p>
        </p:txBody>
      </p:sp>
    </p:spTree>
    <p:extLst>
      <p:ext uri="{BB962C8B-B14F-4D97-AF65-F5344CB8AC3E}">
        <p14:creationId xmlns:p14="http://schemas.microsoft.com/office/powerpoint/2010/main" val="33251324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Touchpoints  </a:t>
            </a:r>
          </a:p>
          <a:p>
            <a:r>
              <a:rPr lang="en-GB" dirty="0"/>
              <a:t> High-level map without enough details to execute against</a:t>
            </a:r>
          </a:p>
          <a:p>
            <a:r>
              <a:rPr lang="en-GB" dirty="0"/>
              <a:t>         Comprehensive, Lightweight Application Security Process (CLASP)</a:t>
            </a:r>
          </a:p>
          <a:p>
            <a:r>
              <a:rPr lang="en-US" dirty="0"/>
              <a:t>                Collection of activities  Focused on AppSec Best Practices  Good for experts as a checklist  Cover the entire SDLC  No priority ordering </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36</a:t>
            </a:fld>
            <a:endParaRPr lang="en-GB"/>
          </a:p>
        </p:txBody>
      </p:sp>
    </p:spTree>
    <p:extLst>
      <p:ext uri="{BB962C8B-B14F-4D97-AF65-F5344CB8AC3E}">
        <p14:creationId xmlns:p14="http://schemas.microsoft.com/office/powerpoint/2010/main" val="3492179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7</a:t>
            </a:fld>
            <a:endParaRPr lang="en-GB"/>
          </a:p>
        </p:txBody>
      </p:sp>
    </p:spTree>
    <p:extLst>
      <p:ext uri="{BB962C8B-B14F-4D97-AF65-F5344CB8AC3E}">
        <p14:creationId xmlns:p14="http://schemas.microsoft.com/office/powerpoint/2010/main" val="2036233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8</a:t>
            </a:fld>
            <a:endParaRPr lang="en-GB"/>
          </a:p>
        </p:txBody>
      </p:sp>
    </p:spTree>
    <p:extLst>
      <p:ext uri="{BB962C8B-B14F-4D97-AF65-F5344CB8AC3E}">
        <p14:creationId xmlns:p14="http://schemas.microsoft.com/office/powerpoint/2010/main" val="2394736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application is vulnerable to attack when: • User-supplied data is </a:t>
            </a:r>
            <a:r>
              <a:rPr lang="en-US" b="1" dirty="0"/>
              <a:t>not validated, filtered, or sanitized</a:t>
            </a:r>
            <a:r>
              <a:rPr lang="en-US" dirty="0"/>
              <a:t> by the application</a:t>
            </a:r>
          </a:p>
          <a:p>
            <a:r>
              <a:rPr lang="en-US" dirty="0"/>
              <a:t>Preventing injection requires </a:t>
            </a:r>
            <a:r>
              <a:rPr lang="en-US" b="1" dirty="0"/>
              <a:t>keeping data separate from commands and queries</a:t>
            </a:r>
            <a:r>
              <a:rPr lang="en-US" dirty="0"/>
              <a:t>. • The preferred option is </a:t>
            </a:r>
            <a:r>
              <a:rPr lang="en-US" b="1" dirty="0"/>
              <a:t>to use a safe API</a:t>
            </a:r>
            <a:r>
              <a:rPr lang="en-US" dirty="0"/>
              <a:t>, which avoids the use of the interpreter entirely or provides a </a:t>
            </a:r>
            <a:r>
              <a:rPr lang="en-US" b="1" dirty="0"/>
              <a:t>parameterized interface</a:t>
            </a:r>
            <a:endParaRPr lang="en-GB" b="1" dirty="0"/>
          </a:p>
        </p:txBody>
      </p:sp>
      <p:sp>
        <p:nvSpPr>
          <p:cNvPr id="4" name="Slide Number Placeholder 3"/>
          <p:cNvSpPr>
            <a:spLocks noGrp="1"/>
          </p:cNvSpPr>
          <p:nvPr>
            <p:ph type="sldNum" sz="quarter" idx="5"/>
          </p:nvPr>
        </p:nvSpPr>
        <p:spPr/>
        <p:txBody>
          <a:bodyPr/>
          <a:lstStyle/>
          <a:p>
            <a:fld id="{5A0640B2-3A95-42D9-86AA-448E1AE90D72}" type="slidenum">
              <a:rPr lang="en-GB" smtClean="0"/>
              <a:t>9</a:t>
            </a:fld>
            <a:endParaRPr lang="en-GB"/>
          </a:p>
        </p:txBody>
      </p:sp>
    </p:spTree>
    <p:extLst>
      <p:ext uri="{BB962C8B-B14F-4D97-AF65-F5344CB8AC3E}">
        <p14:creationId xmlns:p14="http://schemas.microsoft.com/office/powerpoint/2010/main" val="3822027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Confirmation of the user's identity, authentication, and session management are critical to protect against authentication-related attacks</a:t>
            </a:r>
          </a:p>
          <a:p>
            <a:r>
              <a:rPr lang="en-US" dirty="0"/>
              <a:t>Where possible, </a:t>
            </a:r>
            <a:r>
              <a:rPr lang="en-US" b="1" dirty="0"/>
              <a:t>implement multi-factor authentication </a:t>
            </a:r>
            <a:r>
              <a:rPr lang="en-US" dirty="0"/>
              <a:t>to prevent automated, credential stuffing, brute force, and stolen credential re-use attacks. </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10</a:t>
            </a:fld>
            <a:endParaRPr lang="en-GB"/>
          </a:p>
        </p:txBody>
      </p:sp>
    </p:spTree>
    <p:extLst>
      <p:ext uri="{BB962C8B-B14F-4D97-AF65-F5344CB8AC3E}">
        <p14:creationId xmlns:p14="http://schemas.microsoft.com/office/powerpoint/2010/main" val="79558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thing is </a:t>
            </a:r>
            <a:r>
              <a:rPr lang="en-US" b="1" dirty="0"/>
              <a:t>to determine the protection needs of data in transit and at rest</a:t>
            </a:r>
            <a:r>
              <a:rPr lang="en-US" dirty="0"/>
              <a:t>. For example, passwords, credit card numbers, health records, personal information and business secrets require extra protection</a:t>
            </a:r>
          </a:p>
          <a:p>
            <a:r>
              <a:rPr lang="en-US" dirty="0"/>
              <a:t>Classify data processed, stored, or transmitted by an application. </a:t>
            </a:r>
            <a:r>
              <a:rPr lang="en-US" b="1" dirty="0"/>
              <a:t>Identify which data is sensitive </a:t>
            </a:r>
            <a:r>
              <a:rPr lang="en-US" dirty="0"/>
              <a:t>according to </a:t>
            </a:r>
            <a:r>
              <a:rPr lang="en-US" b="1" dirty="0"/>
              <a:t>privacy laws, regulatory requirements, or business needs</a:t>
            </a:r>
            <a:r>
              <a:rPr lang="en-US" dirty="0"/>
              <a:t>.</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11</a:t>
            </a:fld>
            <a:endParaRPr lang="en-GB"/>
          </a:p>
        </p:txBody>
      </p:sp>
    </p:spTree>
    <p:extLst>
      <p:ext uri="{BB962C8B-B14F-4D97-AF65-F5344CB8AC3E}">
        <p14:creationId xmlns:p14="http://schemas.microsoft.com/office/powerpoint/2010/main" val="3915414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Applications and in particular </a:t>
            </a:r>
            <a:r>
              <a:rPr lang="en-US" b="1" dirty="0"/>
              <a:t>XML-based web services or downstream integrations </a:t>
            </a:r>
            <a:r>
              <a:rPr lang="en-US" dirty="0"/>
              <a:t>might be vulnerable to attack if: • The application </a:t>
            </a:r>
            <a:r>
              <a:rPr lang="en-US" b="1" dirty="0"/>
              <a:t>accepts XML directly or XML uploads, especially from untrusted sources</a:t>
            </a:r>
            <a:r>
              <a:rPr lang="en-US" dirty="0"/>
              <a:t>, or inserts untrusted data into XML documents, which is then parsed by an XML processor.</a:t>
            </a:r>
          </a:p>
          <a:p>
            <a:r>
              <a:rPr lang="en-US" dirty="0"/>
              <a:t>Whenever possible, </a:t>
            </a:r>
            <a:r>
              <a:rPr lang="en-US" b="1" dirty="0"/>
              <a:t>use less complex data formats such as JSON</a:t>
            </a:r>
            <a:r>
              <a:rPr lang="en-US" dirty="0"/>
              <a:t>, and avoiding serialization of sensitive data.</a:t>
            </a:r>
            <a:endParaRPr lang="en-GB" dirty="0"/>
          </a:p>
        </p:txBody>
      </p:sp>
      <p:sp>
        <p:nvSpPr>
          <p:cNvPr id="4" name="Slide Number Placeholder 3"/>
          <p:cNvSpPr>
            <a:spLocks noGrp="1"/>
          </p:cNvSpPr>
          <p:nvPr>
            <p:ph type="sldNum" sz="quarter" idx="5"/>
          </p:nvPr>
        </p:nvSpPr>
        <p:spPr/>
        <p:txBody>
          <a:bodyPr/>
          <a:lstStyle/>
          <a:p>
            <a:fld id="{5A0640B2-3A95-42D9-86AA-448E1AE90D72}" type="slidenum">
              <a:rPr lang="en-GB" smtClean="0"/>
              <a:t>12</a:t>
            </a:fld>
            <a:endParaRPr lang="en-GB"/>
          </a:p>
        </p:txBody>
      </p:sp>
    </p:spTree>
    <p:extLst>
      <p:ext uri="{BB962C8B-B14F-4D97-AF65-F5344CB8AC3E}">
        <p14:creationId xmlns:p14="http://schemas.microsoft.com/office/powerpoint/2010/main" val="6867568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accent1">
                    <a:lumMod val="75000"/>
                  </a:schemeClr>
                </a:solidFill>
                <a:latin typeface="+mn-lt"/>
              </a:defRPr>
            </a:lvl1pPr>
          </a:lstStyle>
          <a:p>
            <a:r>
              <a:rPr lang="en-US"/>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p:cNvSpPr>
            <a:spLocks noGrp="1"/>
          </p:cNvSpPr>
          <p:nvPr>
            <p:ph type="sldNum" sz="quarter" idx="12"/>
          </p:nvPr>
        </p:nvSpPr>
        <p:spPr>
          <a:xfrm>
            <a:off x="11467315" y="6348329"/>
            <a:ext cx="504106" cy="365125"/>
          </a:xfrm>
        </p:spPr>
        <p:txBody>
          <a:bodyPr/>
          <a:lstStyle/>
          <a:p>
            <a:fld id="{1866F38B-9A91-444B-81A3-F39BB892EEEC}" type="slidenum">
              <a:rPr lang="en-GB" smtClean="0"/>
              <a:t>‹#›</a:t>
            </a:fld>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49694" y="738532"/>
            <a:ext cx="1121727" cy="38383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6378" y="32515"/>
            <a:ext cx="1765043" cy="706017"/>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6463" y="118346"/>
            <a:ext cx="420403" cy="534354"/>
          </a:xfrm>
          <a:prstGeom prst="rect">
            <a:avLst/>
          </a:prstGeom>
        </p:spPr>
      </p:pic>
    </p:spTree>
    <p:extLst>
      <p:ext uri="{BB962C8B-B14F-4D97-AF65-F5344CB8AC3E}">
        <p14:creationId xmlns:p14="http://schemas.microsoft.com/office/powerpoint/2010/main" val="1537963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D31DF1E-82BC-4EE0-AD95-B6FA094D6E99}" type="datetimeFigureOut">
              <a:rPr lang="en-GB" smtClean="0"/>
              <a:t>29/10/2020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1009152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D31DF1E-82BC-4EE0-AD95-B6FA094D6E99}" type="datetimeFigureOut">
              <a:rPr lang="en-GB" smtClean="0"/>
              <a:t>29/10/2020</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33925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2821" y="365125"/>
            <a:ext cx="11590421" cy="1325563"/>
          </a:xfrm>
        </p:spPr>
        <p:txBody>
          <a:bodyPr/>
          <a:lstStyle>
            <a:lvl1pPr>
              <a:defRPr b="1">
                <a:solidFill>
                  <a:schemeClr val="accent1">
                    <a:lumMod val="75000"/>
                  </a:schemeClr>
                </a:solidFill>
              </a:defRPr>
            </a:lvl1pPr>
          </a:lstStyle>
          <a:p>
            <a:r>
              <a:rPr lang="en-US"/>
              <a:t>Click to edit Master title style</a:t>
            </a:r>
            <a:endParaRPr lang="en-GB" dirty="0"/>
          </a:p>
        </p:txBody>
      </p:sp>
      <p:sp>
        <p:nvSpPr>
          <p:cNvPr id="3" name="Content Placeholder 2"/>
          <p:cNvSpPr>
            <a:spLocks noGrp="1"/>
          </p:cNvSpPr>
          <p:nvPr>
            <p:ph idx="1"/>
          </p:nvPr>
        </p:nvSpPr>
        <p:spPr>
          <a:xfrm>
            <a:off x="312821" y="1825625"/>
            <a:ext cx="11590421" cy="493595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a:xfrm>
            <a:off x="11442031" y="6396456"/>
            <a:ext cx="461211" cy="365125"/>
          </a:xfrm>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1625162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0947" y="1709738"/>
            <a:ext cx="11341769" cy="2852737"/>
          </a:xfrm>
        </p:spPr>
        <p:txBody>
          <a:bodyPr anchor="b"/>
          <a:lstStyle>
            <a:lvl1pPr>
              <a:defRPr sz="6000">
                <a:solidFill>
                  <a:schemeClr val="accent1">
                    <a:lumMod val="75000"/>
                  </a:schemeClr>
                </a:solidFill>
                <a:latin typeface="+mn-lt"/>
              </a:defRPr>
            </a:lvl1pPr>
          </a:lstStyle>
          <a:p>
            <a:r>
              <a:rPr lang="en-US"/>
              <a:t>Click to edit Master title style</a:t>
            </a:r>
            <a:endParaRPr lang="en-GB" dirty="0"/>
          </a:p>
        </p:txBody>
      </p:sp>
      <p:sp>
        <p:nvSpPr>
          <p:cNvPr id="3" name="Text Placeholder 2"/>
          <p:cNvSpPr>
            <a:spLocks noGrp="1"/>
          </p:cNvSpPr>
          <p:nvPr>
            <p:ph type="body" idx="1"/>
          </p:nvPr>
        </p:nvSpPr>
        <p:spPr>
          <a:xfrm>
            <a:off x="360947" y="4589463"/>
            <a:ext cx="1134176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a:xfrm>
            <a:off x="11265569" y="6356350"/>
            <a:ext cx="437147" cy="365125"/>
          </a:xfrm>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424219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467474" cy="1325563"/>
          </a:xfrm>
        </p:spPr>
        <p:txBody>
          <a:bodyPr/>
          <a:lstStyle>
            <a:lvl1pPr>
              <a:defRPr>
                <a:solidFill>
                  <a:schemeClr val="accent1">
                    <a:lumMod val="75000"/>
                  </a:schemeClr>
                </a:solidFill>
                <a:latin typeface="+mn-lt"/>
              </a:defRPr>
            </a:lvl1pPr>
          </a:lstStyle>
          <a:p>
            <a:r>
              <a:rPr lang="en-US"/>
              <a:t>Click to edit Master title style</a:t>
            </a:r>
            <a:endParaRPr lang="en-GB" dirty="0"/>
          </a:p>
        </p:txBody>
      </p:sp>
      <p:sp>
        <p:nvSpPr>
          <p:cNvPr id="3" name="Content Placeholder 2"/>
          <p:cNvSpPr>
            <a:spLocks noGrp="1"/>
          </p:cNvSpPr>
          <p:nvPr>
            <p:ph sz="half" idx="1"/>
          </p:nvPr>
        </p:nvSpPr>
        <p:spPr>
          <a:xfrm>
            <a:off x="838200" y="1825625"/>
            <a:ext cx="5181600" cy="48550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72200" y="1825625"/>
            <a:ext cx="5133474" cy="48550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a:xfrm>
            <a:off x="11305674" y="6315576"/>
            <a:ext cx="533400" cy="365125"/>
          </a:xfrm>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224809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247107"/>
          </a:xfrm>
        </p:spPr>
        <p:txBody>
          <a:bodyPr/>
          <a:lstStyle/>
          <a:p>
            <a:r>
              <a:rPr lang="en-US"/>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421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421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a:xfrm>
            <a:off x="11530013" y="6356350"/>
            <a:ext cx="504106" cy="365125"/>
          </a:xfrm>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251223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1969935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3957959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57340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399"/>
            <a:ext cx="3932237" cy="466407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2"/>
          </p:nvPr>
        </p:nvSpPr>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902526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D31DF1E-82BC-4EE0-AD95-B6FA094D6E99}" type="datetimeFigureOut">
              <a:rPr lang="en-GB" smtClean="0"/>
              <a:t>29/10/2020</a:t>
            </a:fld>
            <a:endParaRPr lang="en-GB"/>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p:cNvSpPr>
            <a:spLocks noGrp="1"/>
          </p:cNvSpPr>
          <p:nvPr>
            <p:ph type="sldNum" sz="quarter" idx="12"/>
          </p:nvPr>
        </p:nvSpPr>
        <p:spPr/>
        <p:txBody>
          <a:bodyPr/>
          <a:lstStyle/>
          <a:p>
            <a:fld id="{1866F38B-9A91-444B-81A3-F39BB892EEEC}" type="slidenum">
              <a:rPr lang="en-GB" smtClean="0"/>
              <a:t>‹#›</a:t>
            </a:fld>
            <a:endParaRPr lang="en-GB"/>
          </a:p>
        </p:txBody>
      </p:sp>
    </p:spTree>
    <p:extLst>
      <p:ext uri="{BB962C8B-B14F-4D97-AF65-F5344CB8AC3E}">
        <p14:creationId xmlns:p14="http://schemas.microsoft.com/office/powerpoint/2010/main" val="3173306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4895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1467315" y="6356350"/>
            <a:ext cx="5041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6F38B-9A91-444B-81A3-F39BB892EEEC}" type="slidenum">
              <a:rPr lang="en-GB" smtClean="0"/>
              <a:t>‹#›</a:t>
            </a:fld>
            <a:endParaRPr lang="en-GB"/>
          </a:p>
        </p:txBody>
      </p:sp>
      <p:pic>
        <p:nvPicPr>
          <p:cNvPr id="7" name="Pictur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849694" y="738532"/>
            <a:ext cx="1121727" cy="383831"/>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206378" y="32515"/>
            <a:ext cx="1765043" cy="706017"/>
          </a:xfrm>
          <a:prstGeom prst="rect">
            <a:avLst/>
          </a:prstGeom>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76463" y="118346"/>
            <a:ext cx="420403" cy="534354"/>
          </a:xfrm>
          <a:prstGeom prst="rect">
            <a:avLst/>
          </a:prstGeom>
        </p:spPr>
      </p:pic>
    </p:spTree>
    <p:extLst>
      <p:ext uri="{BB962C8B-B14F-4D97-AF65-F5344CB8AC3E}">
        <p14:creationId xmlns:p14="http://schemas.microsoft.com/office/powerpoint/2010/main" val="24879021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lumMod val="75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BCS Level 4 Certificate in Security Technology Building Blocks Syllabus</a:t>
            </a:r>
          </a:p>
        </p:txBody>
      </p:sp>
      <p:sp>
        <p:nvSpPr>
          <p:cNvPr id="3" name="Subtitle 2"/>
          <p:cNvSpPr>
            <a:spLocks noGrp="1"/>
          </p:cNvSpPr>
          <p:nvPr>
            <p:ph type="subTitle" idx="1"/>
          </p:nvPr>
        </p:nvSpPr>
        <p:spPr/>
        <p:txBody>
          <a:bodyPr/>
          <a:lstStyle/>
          <a:p>
            <a:r>
              <a:rPr lang="en-GB" dirty="0"/>
              <a:t>QAN 603/0884/9</a:t>
            </a:r>
          </a:p>
        </p:txBody>
      </p:sp>
    </p:spTree>
    <p:extLst>
      <p:ext uri="{BB962C8B-B14F-4D97-AF65-F5344CB8AC3E}">
        <p14:creationId xmlns:p14="http://schemas.microsoft.com/office/powerpoint/2010/main" val="11742801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8200" y="365125"/>
            <a:ext cx="10467474" cy="1325563"/>
          </a:xfrm>
        </p:spPr>
        <p:txBody>
          <a:bodyPr anchor="ctr">
            <a:normAutofit/>
          </a:bodyPr>
          <a:lstStyle/>
          <a:p>
            <a:r>
              <a:rPr lang="en-US"/>
              <a:t>OWASP Top 10 awareness for web application development</a:t>
            </a:r>
            <a:endParaRPr lang="en-GB"/>
          </a:p>
        </p:txBody>
      </p:sp>
      <p:sp>
        <p:nvSpPr>
          <p:cNvPr id="3" name="Text Placeholder 2">
            <a:extLst>
              <a:ext uri="{FF2B5EF4-FFF2-40B4-BE49-F238E27FC236}">
                <a16:creationId xmlns:a16="http://schemas.microsoft.com/office/drawing/2014/main" id="{1F236DF3-A57E-43DB-80EF-3E71CB4D76E1}"/>
              </a:ext>
            </a:extLst>
          </p:cNvPr>
          <p:cNvSpPr>
            <a:spLocks noGrp="1"/>
          </p:cNvSpPr>
          <p:nvPr>
            <p:ph sz="half" idx="1"/>
          </p:nvPr>
        </p:nvSpPr>
        <p:spPr>
          <a:xfrm>
            <a:off x="838200" y="1825625"/>
            <a:ext cx="5334002" cy="4855076"/>
          </a:xfrm>
          <a:ln>
            <a:solidFill>
              <a:schemeClr val="tx1">
                <a:lumMod val="50000"/>
                <a:lumOff val="50000"/>
              </a:schemeClr>
            </a:solidFill>
          </a:ln>
        </p:spPr>
        <p:txBody>
          <a:bodyPr>
            <a:normAutofit/>
          </a:bodyPr>
          <a:lstStyle/>
          <a:p>
            <a:pPr marL="342900" indent="-342900">
              <a:buFont typeface="Arial" panose="020B0604020202020204" pitchFamily="34" charset="0"/>
              <a:buChar char="•"/>
            </a:pPr>
            <a:r>
              <a:rPr lang="en-US" dirty="0"/>
              <a:t>Application functions related to authentication and session management are often implemented incorrectly, allowing attackers to compromise passwords, keys, or session tokens, or to exploit other implementation flaws to assume other users’ identities temporarily or permanently. </a:t>
            </a:r>
          </a:p>
        </p:txBody>
      </p:sp>
      <p:pic>
        <p:nvPicPr>
          <p:cNvPr id="4" name="Picture 3">
            <a:extLst>
              <a:ext uri="{FF2B5EF4-FFF2-40B4-BE49-F238E27FC236}">
                <a16:creationId xmlns:a16="http://schemas.microsoft.com/office/drawing/2014/main" id="{6E38A786-3FDD-408A-8351-760C238F694B}"/>
              </a:ext>
            </a:extLst>
          </p:cNvPr>
          <p:cNvPicPr>
            <a:picLocks noChangeAspect="1"/>
          </p:cNvPicPr>
          <p:nvPr/>
        </p:nvPicPr>
        <p:blipFill>
          <a:blip r:embed="rId3"/>
          <a:stretch>
            <a:fillRect/>
          </a:stretch>
        </p:blipFill>
        <p:spPr>
          <a:xfrm>
            <a:off x="6172202" y="1690688"/>
            <a:ext cx="5806332" cy="1270535"/>
          </a:xfrm>
          <a:prstGeom prst="rect">
            <a:avLst/>
          </a:prstGeom>
          <a:noFill/>
        </p:spPr>
      </p:pic>
    </p:spTree>
    <p:extLst>
      <p:ext uri="{BB962C8B-B14F-4D97-AF65-F5344CB8AC3E}">
        <p14:creationId xmlns:p14="http://schemas.microsoft.com/office/powerpoint/2010/main" val="3074948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637029"/>
            <a:ext cx="4870899" cy="5184142"/>
          </a:xfrm>
          <a:ln>
            <a:solidFill>
              <a:schemeClr val="tx1">
                <a:lumMod val="50000"/>
                <a:lumOff val="50000"/>
              </a:schemeClr>
            </a:solidFill>
          </a:ln>
        </p:spPr>
        <p:txBody>
          <a:bodyPr>
            <a:normAutofit fontScale="92500" lnSpcReduction="10000"/>
          </a:bodyPr>
          <a:lstStyle/>
          <a:p>
            <a:pPr marL="342900" indent="-342900">
              <a:buFont typeface="Arial" panose="020B0604020202020204" pitchFamily="34" charset="0"/>
              <a:buChar char="•"/>
            </a:pPr>
            <a:r>
              <a:rPr lang="en-US" sz="2800" dirty="0"/>
              <a:t>Many web applications and APIs do not properly protect sensitive data, such as financial, healthcare, and PII. </a:t>
            </a:r>
          </a:p>
          <a:p>
            <a:pPr marL="342900" indent="-342900">
              <a:buFont typeface="Arial" panose="020B0604020202020204" pitchFamily="34" charset="0"/>
              <a:buChar char="•"/>
            </a:pPr>
            <a:r>
              <a:rPr lang="en-US" sz="2800" dirty="0"/>
              <a:t>Attackers may steal or modify such weakly protected data to conduct credit card fraud, identity theft, or other crimes.</a:t>
            </a:r>
          </a:p>
          <a:p>
            <a:pPr marL="342900" indent="-342900">
              <a:buFont typeface="Arial" panose="020B0604020202020204" pitchFamily="34" charset="0"/>
              <a:buChar char="•"/>
            </a:pPr>
            <a:r>
              <a:rPr lang="en-US" sz="2800" dirty="0"/>
              <a:t> Sensitive data may be compromised without extra protection, such as encryption at rest or in transit, and requires special precautions when exchanged with the browser.</a:t>
            </a:r>
            <a:endParaRPr lang="en-GB"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AF9605A9-B98A-4DE3-8AD0-3236D66C3FEF}"/>
              </a:ext>
            </a:extLst>
          </p:cNvPr>
          <p:cNvPicPr>
            <a:picLocks noChangeAspect="1"/>
          </p:cNvPicPr>
          <p:nvPr/>
        </p:nvPicPr>
        <p:blipFill>
          <a:blip r:embed="rId3"/>
          <a:stretch>
            <a:fillRect/>
          </a:stretch>
        </p:blipFill>
        <p:spPr>
          <a:xfrm>
            <a:off x="5879800" y="1637029"/>
            <a:ext cx="6162675" cy="1543050"/>
          </a:xfrm>
          <a:prstGeom prst="rect">
            <a:avLst/>
          </a:prstGeom>
        </p:spPr>
      </p:pic>
    </p:spTree>
    <p:extLst>
      <p:ext uri="{BB962C8B-B14F-4D97-AF65-F5344CB8AC3E}">
        <p14:creationId xmlns:p14="http://schemas.microsoft.com/office/powerpoint/2010/main" val="17229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637029"/>
            <a:ext cx="4992387" cy="5184142"/>
          </a:xfrm>
          <a:ln>
            <a:solidFill>
              <a:schemeClr val="tx1">
                <a:lumMod val="50000"/>
                <a:lumOff val="50000"/>
              </a:schemeClr>
            </a:solidFill>
          </a:ln>
        </p:spPr>
        <p:txBody>
          <a:bodyPr>
            <a:normAutofit/>
          </a:bodyPr>
          <a:lstStyle/>
          <a:p>
            <a:pPr marL="342900" indent="-342900">
              <a:buFont typeface="Arial" panose="020B0604020202020204" pitchFamily="34" charset="0"/>
              <a:buChar char="•"/>
            </a:pPr>
            <a:r>
              <a:rPr lang="en-US" sz="2800" dirty="0"/>
              <a:t>Many older or poorly configured XML processors evaluate external entity references within XML documents. </a:t>
            </a:r>
          </a:p>
          <a:p>
            <a:pPr marL="342900" indent="-342900">
              <a:buFont typeface="Arial" panose="020B0604020202020204" pitchFamily="34" charset="0"/>
              <a:buChar char="•"/>
            </a:pPr>
            <a:r>
              <a:rPr lang="en-US" sz="2800" dirty="0"/>
              <a:t>External entities can be used to disclose internal files using the file URI handler, internal file shares, internal port scanning, remote code execution, and denial of service attacks.</a:t>
            </a:r>
            <a:endParaRPr lang="en-GB"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B52A048F-21CD-454E-8842-F10AA01E7939}"/>
              </a:ext>
            </a:extLst>
          </p:cNvPr>
          <p:cNvPicPr>
            <a:picLocks noChangeAspect="1"/>
          </p:cNvPicPr>
          <p:nvPr/>
        </p:nvPicPr>
        <p:blipFill>
          <a:blip r:embed="rId3"/>
          <a:stretch>
            <a:fillRect/>
          </a:stretch>
        </p:blipFill>
        <p:spPr>
          <a:xfrm>
            <a:off x="5832175" y="1637029"/>
            <a:ext cx="6210300" cy="1533525"/>
          </a:xfrm>
          <a:prstGeom prst="rect">
            <a:avLst/>
          </a:prstGeom>
        </p:spPr>
      </p:pic>
    </p:spTree>
    <p:extLst>
      <p:ext uri="{BB962C8B-B14F-4D97-AF65-F5344CB8AC3E}">
        <p14:creationId xmlns:p14="http://schemas.microsoft.com/office/powerpoint/2010/main" val="1308236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850365"/>
            <a:ext cx="5094287" cy="4970806"/>
          </a:xfrm>
          <a:ln>
            <a:solidFill>
              <a:schemeClr val="tx1">
                <a:lumMod val="50000"/>
                <a:lumOff val="50000"/>
              </a:schemeClr>
            </a:solidFill>
          </a:ln>
        </p:spPr>
        <p:txBody>
          <a:bodyPr>
            <a:normAutofit/>
          </a:bodyPr>
          <a:lstStyle/>
          <a:p>
            <a:pPr marL="342900" indent="-342900">
              <a:buFont typeface="Arial" panose="020B0604020202020204" pitchFamily="34" charset="0"/>
              <a:buChar char="•"/>
            </a:pPr>
            <a:r>
              <a:rPr lang="en-US" sz="2800" dirty="0"/>
              <a:t>Restrictions on what authenticated users are allowed to do are often not properly enforced.</a:t>
            </a:r>
          </a:p>
          <a:p>
            <a:pPr marL="342900" indent="-342900">
              <a:buFont typeface="Arial" panose="020B0604020202020204" pitchFamily="34" charset="0"/>
              <a:buChar char="•"/>
            </a:pPr>
            <a:r>
              <a:rPr lang="en-US" sz="2800" dirty="0"/>
              <a:t> Attackers can exploit these flaws to access unauthorized functionality and/or data, such as access other users' accounts, view sensitive files, modify other users’ data, change access rights, etc. </a:t>
            </a:r>
            <a:endParaRPr lang="en-GB"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F6F0C4A-7FE0-4175-B342-64F572A9E44C}"/>
              </a:ext>
            </a:extLst>
          </p:cNvPr>
          <p:cNvPicPr>
            <a:picLocks noChangeAspect="1"/>
          </p:cNvPicPr>
          <p:nvPr/>
        </p:nvPicPr>
        <p:blipFill>
          <a:blip r:embed="rId3"/>
          <a:stretch>
            <a:fillRect/>
          </a:stretch>
        </p:blipFill>
        <p:spPr>
          <a:xfrm>
            <a:off x="5934075" y="1860879"/>
            <a:ext cx="6257925" cy="1571625"/>
          </a:xfrm>
          <a:prstGeom prst="rect">
            <a:avLst/>
          </a:prstGeom>
        </p:spPr>
      </p:pic>
    </p:spTree>
    <p:extLst>
      <p:ext uri="{BB962C8B-B14F-4D97-AF65-F5344CB8AC3E}">
        <p14:creationId xmlns:p14="http://schemas.microsoft.com/office/powerpoint/2010/main" val="21386496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9" y="1850365"/>
            <a:ext cx="4963812" cy="4664076"/>
          </a:xfrm>
          <a:ln>
            <a:solidFill>
              <a:schemeClr val="tx1">
                <a:lumMod val="50000"/>
                <a:lumOff val="50000"/>
              </a:schemeClr>
            </a:solidFill>
          </a:ln>
        </p:spPr>
        <p:txBody>
          <a:bodyPr>
            <a:normAutofit fontScale="85000" lnSpcReduction="20000"/>
          </a:bodyPr>
          <a:lstStyle/>
          <a:p>
            <a:pPr marL="3429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Security misconfiguration is the most commonly seen issue. This is commonly a result of insecure default configurations, incomplete or ad hoc configurations, open cloud storage, misconfigured HTTP headers, and verbose error messages containing sensitive information. </a:t>
            </a:r>
          </a:p>
          <a:p>
            <a:pPr marL="3429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Not only must all operating systems, frameworks, libraries, and applications be securely configured, but they must be patched and upgraded in a timely fashion.</a:t>
            </a:r>
            <a:endParaRPr lang="en-GB" sz="2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6393DBC8-8221-489F-92E3-C223B699A456}"/>
              </a:ext>
            </a:extLst>
          </p:cNvPr>
          <p:cNvPicPr>
            <a:picLocks noChangeAspect="1"/>
          </p:cNvPicPr>
          <p:nvPr/>
        </p:nvPicPr>
        <p:blipFill>
          <a:blip r:embed="rId3"/>
          <a:stretch>
            <a:fillRect/>
          </a:stretch>
        </p:blipFill>
        <p:spPr>
          <a:xfrm>
            <a:off x="5803600" y="1866899"/>
            <a:ext cx="6238875" cy="1562100"/>
          </a:xfrm>
          <a:prstGeom prst="rect">
            <a:avLst/>
          </a:prstGeom>
        </p:spPr>
      </p:pic>
    </p:spTree>
    <p:extLst>
      <p:ext uri="{BB962C8B-B14F-4D97-AF65-F5344CB8AC3E}">
        <p14:creationId xmlns:p14="http://schemas.microsoft.com/office/powerpoint/2010/main" val="3072162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9" y="1850365"/>
            <a:ext cx="5160962" cy="4664076"/>
          </a:xfrm>
          <a:ln>
            <a:solidFill>
              <a:schemeClr val="tx1">
                <a:lumMod val="50000"/>
                <a:lumOff val="50000"/>
              </a:schemeClr>
            </a:solidFill>
          </a:ln>
        </p:spPr>
        <p:txBody>
          <a:bodyPr>
            <a:normAutofit lnSpcReduction="10000"/>
          </a:bodyPr>
          <a:lstStyle/>
          <a:p>
            <a:pPr marL="342900" indent="-342900">
              <a:buFont typeface="Arial" panose="020B0604020202020204" pitchFamily="34" charset="0"/>
              <a:buChar char="•"/>
            </a:pPr>
            <a:r>
              <a:rPr lang="en-US" sz="2800" dirty="0"/>
              <a:t>XSS flaws occur whenever an application includes untrusted data in a new web page without proper validation or escaping or updates an existing web page with user-supplied data using a browser API that can create HTML or JavaScript. </a:t>
            </a:r>
          </a:p>
          <a:p>
            <a:pPr marL="342900" indent="-342900">
              <a:buFont typeface="Arial" panose="020B0604020202020204" pitchFamily="34" charset="0"/>
              <a:buChar char="•"/>
            </a:pPr>
            <a:r>
              <a:rPr lang="en-US" sz="2800" dirty="0"/>
              <a:t>XSS allows attackers to execute scripts in the victim’s browser which can hijack user sessions, deface web sites, or redirect the user to malicious sites.</a:t>
            </a:r>
            <a:endParaRPr lang="en-GB" sz="2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A0D9A833-355A-48F2-9911-E114BE33D450}"/>
              </a:ext>
            </a:extLst>
          </p:cNvPr>
          <p:cNvPicPr>
            <a:picLocks noChangeAspect="1"/>
          </p:cNvPicPr>
          <p:nvPr/>
        </p:nvPicPr>
        <p:blipFill>
          <a:blip r:embed="rId3"/>
          <a:stretch>
            <a:fillRect/>
          </a:stretch>
        </p:blipFill>
        <p:spPr>
          <a:xfrm>
            <a:off x="6000750" y="1850365"/>
            <a:ext cx="6191250" cy="1552575"/>
          </a:xfrm>
          <a:prstGeom prst="rect">
            <a:avLst/>
          </a:prstGeom>
        </p:spPr>
      </p:pic>
    </p:spTree>
    <p:extLst>
      <p:ext uri="{BB962C8B-B14F-4D97-AF65-F5344CB8AC3E}">
        <p14:creationId xmlns:p14="http://schemas.microsoft.com/office/powerpoint/2010/main" val="39041095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9" y="1850365"/>
            <a:ext cx="5103812" cy="4664076"/>
          </a:xfrm>
          <a:ln>
            <a:solidFill>
              <a:schemeClr val="tx1">
                <a:lumMod val="50000"/>
                <a:lumOff val="50000"/>
              </a:schemeClr>
            </a:solidFill>
          </a:ln>
        </p:spPr>
        <p:txBody>
          <a:bodyPr>
            <a:normAutofit/>
          </a:bodyPr>
          <a:lstStyle/>
          <a:p>
            <a:pPr marL="342900" indent="-342900">
              <a:buFont typeface="Arial" panose="020B0604020202020204" pitchFamily="34" charset="0"/>
              <a:buChar char="•"/>
            </a:pPr>
            <a:r>
              <a:rPr lang="en-US" sz="2800" dirty="0"/>
              <a:t>Insecure deserialization often leads to remote code execution. </a:t>
            </a:r>
          </a:p>
          <a:p>
            <a:pPr marL="342900" indent="-342900">
              <a:buFont typeface="Arial" panose="020B0604020202020204" pitchFamily="34" charset="0"/>
              <a:buChar char="•"/>
            </a:pPr>
            <a:r>
              <a:rPr lang="en-US" sz="2800" dirty="0"/>
              <a:t>Even if deserialization flaws do not result in remote code execution, they can be used to perform attacks, including replay attacks, injection attacks, and privilege escalation attacks. </a:t>
            </a:r>
            <a:endParaRPr lang="en-GB" sz="2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977209BB-1A76-468A-843C-5419ED5894EF}"/>
              </a:ext>
            </a:extLst>
          </p:cNvPr>
          <p:cNvPicPr>
            <a:picLocks noChangeAspect="1"/>
          </p:cNvPicPr>
          <p:nvPr/>
        </p:nvPicPr>
        <p:blipFill>
          <a:blip r:embed="rId3"/>
          <a:stretch>
            <a:fillRect/>
          </a:stretch>
        </p:blipFill>
        <p:spPr>
          <a:xfrm>
            <a:off x="5943600" y="1885949"/>
            <a:ext cx="6248400" cy="1543050"/>
          </a:xfrm>
          <a:prstGeom prst="rect">
            <a:avLst/>
          </a:prstGeom>
        </p:spPr>
      </p:pic>
    </p:spTree>
    <p:extLst>
      <p:ext uri="{BB962C8B-B14F-4D97-AF65-F5344CB8AC3E}">
        <p14:creationId xmlns:p14="http://schemas.microsoft.com/office/powerpoint/2010/main" val="32491738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769757"/>
            <a:ext cx="5151437" cy="4664076"/>
          </a:xfrm>
          <a:ln>
            <a:solidFill>
              <a:schemeClr val="tx1">
                <a:lumMod val="50000"/>
                <a:lumOff val="50000"/>
              </a:schemeClr>
            </a:solidFill>
          </a:ln>
        </p:spPr>
        <p:txBody>
          <a:bodyPr>
            <a:normAutofit fontScale="92500" lnSpcReduction="10000"/>
          </a:bodyPr>
          <a:lstStyle/>
          <a:p>
            <a:pPr marL="342900" indent="-342900">
              <a:buFont typeface="Arial" panose="020B0604020202020204" pitchFamily="34" charset="0"/>
              <a:buChar char="•"/>
            </a:pPr>
            <a:r>
              <a:rPr lang="en-US" sz="2800" dirty="0"/>
              <a:t>Components, such as libraries, frameworks, and other software modules, run with the same privileges as the application. If a vulnerable component is exploited, such an attack can facilitate serious data loss or server takeover. </a:t>
            </a:r>
          </a:p>
          <a:p>
            <a:pPr marL="342900" indent="-342900">
              <a:buFont typeface="Arial" panose="020B0604020202020204" pitchFamily="34" charset="0"/>
              <a:buChar char="•"/>
            </a:pPr>
            <a:r>
              <a:rPr lang="en-US" sz="2800" dirty="0"/>
              <a:t>Applications and APIs using components with known vulnerabilities may undermine application defenses and enable various attacks and impacts. </a:t>
            </a:r>
            <a:endParaRPr lang="en-GB" sz="2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087DC3A-26CB-4957-88B3-44E059B6477E}"/>
              </a:ext>
            </a:extLst>
          </p:cNvPr>
          <p:cNvPicPr>
            <a:picLocks noChangeAspect="1"/>
          </p:cNvPicPr>
          <p:nvPr/>
        </p:nvPicPr>
        <p:blipFill>
          <a:blip r:embed="rId3"/>
          <a:stretch>
            <a:fillRect/>
          </a:stretch>
        </p:blipFill>
        <p:spPr>
          <a:xfrm>
            <a:off x="5991225" y="1769757"/>
            <a:ext cx="6200775" cy="1533525"/>
          </a:xfrm>
          <a:prstGeom prst="rect">
            <a:avLst/>
          </a:prstGeom>
        </p:spPr>
      </p:pic>
    </p:spTree>
    <p:extLst>
      <p:ext uri="{BB962C8B-B14F-4D97-AF65-F5344CB8AC3E}">
        <p14:creationId xmlns:p14="http://schemas.microsoft.com/office/powerpoint/2010/main" val="17649389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759158"/>
            <a:ext cx="5256211" cy="4900434"/>
          </a:xfrm>
          <a:ln>
            <a:solidFill>
              <a:schemeClr val="tx1">
                <a:lumMod val="50000"/>
                <a:lumOff val="50000"/>
              </a:schemeClr>
            </a:solidFill>
          </a:ln>
        </p:spPr>
        <p:txBody>
          <a:bodyPr>
            <a:normAutofit fontScale="92500"/>
          </a:bodyPr>
          <a:lstStyle/>
          <a:p>
            <a:pPr marL="342900" indent="-342900">
              <a:buFont typeface="Arial" panose="020B0604020202020204" pitchFamily="34" charset="0"/>
              <a:buChar char="•"/>
            </a:pPr>
            <a:r>
              <a:rPr lang="en-US" sz="2800" dirty="0"/>
              <a:t>Insufficient logging and monitoring, coupled with missing or ineffective integration with incident response, allows attackers to further attack systems, maintain persistence, pivot to more systems, and tamper, extract, or destroy data.</a:t>
            </a:r>
          </a:p>
          <a:p>
            <a:pPr marL="342900" indent="-342900">
              <a:buFont typeface="Arial" panose="020B0604020202020204" pitchFamily="34" charset="0"/>
              <a:buChar char="•"/>
            </a:pPr>
            <a:r>
              <a:rPr lang="en-US" sz="2800" dirty="0"/>
              <a:t> Most breach studies show time to detect a breach is over 200 days, typically detected by external parties rather than internal processes or monitoring. </a:t>
            </a:r>
            <a:endParaRPr lang="en-GB" sz="24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767BE759-150E-436B-80B7-6208C8722965}"/>
              </a:ext>
            </a:extLst>
          </p:cNvPr>
          <p:cNvPicPr>
            <a:picLocks noChangeAspect="1"/>
          </p:cNvPicPr>
          <p:nvPr/>
        </p:nvPicPr>
        <p:blipFill>
          <a:blip r:embed="rId3"/>
          <a:stretch>
            <a:fillRect/>
          </a:stretch>
        </p:blipFill>
        <p:spPr>
          <a:xfrm>
            <a:off x="6095999" y="1759158"/>
            <a:ext cx="6181725" cy="1552575"/>
          </a:xfrm>
          <a:prstGeom prst="rect">
            <a:avLst/>
          </a:prstGeom>
        </p:spPr>
      </p:pic>
    </p:spTree>
    <p:extLst>
      <p:ext uri="{BB962C8B-B14F-4D97-AF65-F5344CB8AC3E}">
        <p14:creationId xmlns:p14="http://schemas.microsoft.com/office/powerpoint/2010/main" val="920685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76E6E-1C01-433E-A759-F7A98B531774}"/>
              </a:ext>
            </a:extLst>
          </p:cNvPr>
          <p:cNvSpPr>
            <a:spLocks noGrp="1"/>
          </p:cNvSpPr>
          <p:nvPr>
            <p:ph type="title"/>
          </p:nvPr>
        </p:nvSpPr>
        <p:spPr>
          <a:xfrm>
            <a:off x="425114" y="743580"/>
            <a:ext cx="11341769" cy="1309507"/>
          </a:xfrm>
        </p:spPr>
        <p:txBody>
          <a:bodyPr>
            <a:normAutofit/>
          </a:bodyPr>
          <a:lstStyle/>
          <a:p>
            <a:r>
              <a:rPr lang="en-US" sz="4000" dirty="0"/>
              <a:t>Common Weakness Enumeration guideline awareness for general software development</a:t>
            </a:r>
            <a:endParaRPr lang="en-GB" sz="4000" dirty="0"/>
          </a:p>
        </p:txBody>
      </p:sp>
      <p:sp>
        <p:nvSpPr>
          <p:cNvPr id="3" name="Text Placeholder 2">
            <a:extLst>
              <a:ext uri="{FF2B5EF4-FFF2-40B4-BE49-F238E27FC236}">
                <a16:creationId xmlns:a16="http://schemas.microsoft.com/office/drawing/2014/main" id="{A6DA7988-0589-403E-8311-C90541F21E90}"/>
              </a:ext>
            </a:extLst>
          </p:cNvPr>
          <p:cNvSpPr>
            <a:spLocks noGrp="1"/>
          </p:cNvSpPr>
          <p:nvPr>
            <p:ph type="body" idx="1"/>
          </p:nvPr>
        </p:nvSpPr>
        <p:spPr>
          <a:xfrm>
            <a:off x="425114" y="2678906"/>
            <a:ext cx="11341769" cy="4049698"/>
          </a:xfrm>
        </p:spPr>
        <p:txBody>
          <a:bodyPr/>
          <a:lstStyle/>
          <a:p>
            <a:pPr marL="342900" indent="-342900">
              <a:buFont typeface="Arial" panose="020B0604020202020204" pitchFamily="34" charset="0"/>
              <a:buChar char="•"/>
            </a:pPr>
            <a:r>
              <a:rPr lang="en-US" b="0" i="0" dirty="0">
                <a:solidFill>
                  <a:srgbClr val="000000"/>
                </a:solidFill>
                <a:effectLst/>
                <a:latin typeface="Verdana" panose="020B0604030504040204" pitchFamily="34" charset="0"/>
              </a:rPr>
              <a:t>The 2020 Common Weakness Enumeration (CWE™) Top 25 Most Dangerous Software Weaknesses (CWE Top 25) is a demonstrative list of the most common and impactful issues experienced over the previous two calendar years. </a:t>
            </a:r>
          </a:p>
          <a:p>
            <a:pPr marL="342900" indent="-342900">
              <a:buFont typeface="Arial" panose="020B0604020202020204" pitchFamily="34" charset="0"/>
              <a:buChar char="•"/>
            </a:pPr>
            <a:r>
              <a:rPr lang="en-US" b="0" i="0" dirty="0">
                <a:solidFill>
                  <a:srgbClr val="000000"/>
                </a:solidFill>
                <a:effectLst/>
                <a:latin typeface="Verdana" panose="020B0604030504040204" pitchFamily="34" charset="0"/>
              </a:rPr>
              <a:t>These weaknesses are dangerous because they are often easy to find, exploit, and can allow adversaries to completely take over a system, steal data, or prevent an application from working. </a:t>
            </a:r>
          </a:p>
          <a:p>
            <a:pPr marL="342900" indent="-342900">
              <a:buFont typeface="Arial" panose="020B0604020202020204" pitchFamily="34" charset="0"/>
              <a:buChar char="•"/>
            </a:pPr>
            <a:r>
              <a:rPr lang="en-US" b="0" i="0" dirty="0">
                <a:solidFill>
                  <a:srgbClr val="000000"/>
                </a:solidFill>
                <a:effectLst/>
                <a:latin typeface="Verdana" panose="020B0604030504040204" pitchFamily="34" charset="0"/>
              </a:rPr>
              <a:t>The CWE Top 25 is a valuable community resource that can help developers, testers, and users — as well as project managers, security researchers, and educators — provide insight into the most severe and current security weaknesses.</a:t>
            </a:r>
            <a:endParaRPr lang="en-GB" dirty="0"/>
          </a:p>
        </p:txBody>
      </p:sp>
      <p:pic>
        <p:nvPicPr>
          <p:cNvPr id="4" name="Picture 3">
            <a:extLst>
              <a:ext uri="{FF2B5EF4-FFF2-40B4-BE49-F238E27FC236}">
                <a16:creationId xmlns:a16="http://schemas.microsoft.com/office/drawing/2014/main" id="{1E0EB45E-4993-4209-BB43-DF52B965C9E2}"/>
              </a:ext>
            </a:extLst>
          </p:cNvPr>
          <p:cNvPicPr>
            <a:picLocks noChangeAspect="1"/>
          </p:cNvPicPr>
          <p:nvPr/>
        </p:nvPicPr>
        <p:blipFill>
          <a:blip r:embed="rId2"/>
          <a:stretch>
            <a:fillRect/>
          </a:stretch>
        </p:blipFill>
        <p:spPr>
          <a:xfrm>
            <a:off x="9659697" y="1431985"/>
            <a:ext cx="2107186" cy="1155940"/>
          </a:xfrm>
          <a:prstGeom prst="rect">
            <a:avLst/>
          </a:prstGeom>
          <a:ln>
            <a:solidFill>
              <a:schemeClr val="bg2">
                <a:lumMod val="90000"/>
              </a:schemeClr>
            </a:solidFill>
          </a:ln>
        </p:spPr>
      </p:pic>
    </p:spTree>
    <p:extLst>
      <p:ext uri="{BB962C8B-B14F-4D97-AF65-F5344CB8AC3E}">
        <p14:creationId xmlns:p14="http://schemas.microsoft.com/office/powerpoint/2010/main" val="2091782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530AA-76E1-4A85-B7E9-FEE232510D0B}"/>
              </a:ext>
            </a:extLst>
          </p:cNvPr>
          <p:cNvSpPr>
            <a:spLocks noGrp="1"/>
          </p:cNvSpPr>
          <p:nvPr>
            <p:ph type="title"/>
          </p:nvPr>
        </p:nvSpPr>
        <p:spPr/>
        <p:txBody>
          <a:bodyPr/>
          <a:lstStyle/>
          <a:p>
            <a:r>
              <a:rPr lang="en-GB" dirty="0"/>
              <a:t>Mini Quiz</a:t>
            </a:r>
          </a:p>
        </p:txBody>
      </p:sp>
      <p:sp>
        <p:nvSpPr>
          <p:cNvPr id="3" name="Content Placeholder 2">
            <a:extLst>
              <a:ext uri="{FF2B5EF4-FFF2-40B4-BE49-F238E27FC236}">
                <a16:creationId xmlns:a16="http://schemas.microsoft.com/office/drawing/2014/main" id="{966EF632-A5A4-401B-9790-77FE1A7CD746}"/>
              </a:ext>
            </a:extLst>
          </p:cNvPr>
          <p:cNvSpPr>
            <a:spLocks noGrp="1"/>
          </p:cNvSpPr>
          <p:nvPr>
            <p:ph idx="1"/>
          </p:nvPr>
        </p:nvSpPr>
        <p:spPr/>
        <p:txBody>
          <a:bodyPr>
            <a:normAutofit/>
          </a:bodyPr>
          <a:lstStyle/>
          <a:p>
            <a:r>
              <a:rPr lang="en-US" sz="4000" dirty="0"/>
              <a:t>Authentication of users across a network should fulfil the six inter -related requirements, as per the European Security Forum. What are these requirements.</a:t>
            </a:r>
            <a:endParaRPr lang="en-GB" sz="5400" dirty="0"/>
          </a:p>
        </p:txBody>
      </p:sp>
    </p:spTree>
    <p:extLst>
      <p:ext uri="{BB962C8B-B14F-4D97-AF65-F5344CB8AC3E}">
        <p14:creationId xmlns:p14="http://schemas.microsoft.com/office/powerpoint/2010/main" val="16256004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76E6E-1C01-433E-A759-F7A98B531774}"/>
              </a:ext>
            </a:extLst>
          </p:cNvPr>
          <p:cNvSpPr>
            <a:spLocks noGrp="1"/>
          </p:cNvSpPr>
          <p:nvPr>
            <p:ph type="title"/>
          </p:nvPr>
        </p:nvSpPr>
        <p:spPr>
          <a:xfrm>
            <a:off x="425114" y="743580"/>
            <a:ext cx="11341769" cy="1309507"/>
          </a:xfrm>
        </p:spPr>
        <p:txBody>
          <a:bodyPr>
            <a:normAutofit/>
          </a:bodyPr>
          <a:lstStyle/>
          <a:p>
            <a:r>
              <a:rPr lang="en-US" sz="4000" dirty="0"/>
              <a:t>Common Weakness Enumeration guideline awareness for general software development</a:t>
            </a:r>
            <a:endParaRPr lang="en-GB" sz="4000" dirty="0"/>
          </a:p>
        </p:txBody>
      </p:sp>
      <p:sp>
        <p:nvSpPr>
          <p:cNvPr id="3" name="Text Placeholder 2">
            <a:extLst>
              <a:ext uri="{FF2B5EF4-FFF2-40B4-BE49-F238E27FC236}">
                <a16:creationId xmlns:a16="http://schemas.microsoft.com/office/drawing/2014/main" id="{A6DA7988-0589-403E-8311-C90541F21E90}"/>
              </a:ext>
            </a:extLst>
          </p:cNvPr>
          <p:cNvSpPr>
            <a:spLocks noGrp="1"/>
          </p:cNvSpPr>
          <p:nvPr>
            <p:ph type="body" idx="1"/>
          </p:nvPr>
        </p:nvSpPr>
        <p:spPr>
          <a:xfrm>
            <a:off x="425114" y="2678906"/>
            <a:ext cx="11341769" cy="4049698"/>
          </a:xfrm>
        </p:spPr>
        <p:txBody>
          <a:bodyPr/>
          <a:lstStyle/>
          <a:p>
            <a:pPr marL="342900" indent="-342900">
              <a:buFont typeface="Arial" panose="020B0604020202020204" pitchFamily="34" charset="0"/>
              <a:buChar char="•"/>
            </a:pPr>
            <a:r>
              <a:rPr lang="en-US" b="0" i="0" dirty="0">
                <a:solidFill>
                  <a:srgbClr val="000000"/>
                </a:solidFill>
                <a:effectLst/>
                <a:latin typeface="Verdana" panose="020B0604030504040204" pitchFamily="34" charset="0"/>
              </a:rPr>
              <a:t>The major difference between the 2019 and 2020 CWE Top 25 lists is the increased transition to more specific weaknesses as opposed to abstract class-level weaknesses. </a:t>
            </a:r>
          </a:p>
          <a:p>
            <a:pPr marL="342900" indent="-342900">
              <a:buFont typeface="Arial" panose="020B0604020202020204" pitchFamily="34" charset="0"/>
              <a:buChar char="•"/>
            </a:pPr>
            <a:r>
              <a:rPr lang="en-US" b="0" i="0" dirty="0">
                <a:solidFill>
                  <a:srgbClr val="000000"/>
                </a:solidFill>
                <a:effectLst/>
                <a:latin typeface="Verdana" panose="020B0604030504040204" pitchFamily="34" charset="0"/>
              </a:rPr>
              <a:t>While these class-level weaknesses still exist in the list, they have moved down in the ranking. This movement is expected to continue in future years as the community improves its mapping to more specific weaknesses.</a:t>
            </a:r>
            <a:endParaRPr lang="en-GB" dirty="0"/>
          </a:p>
        </p:txBody>
      </p:sp>
      <p:pic>
        <p:nvPicPr>
          <p:cNvPr id="4" name="Picture 3">
            <a:extLst>
              <a:ext uri="{FF2B5EF4-FFF2-40B4-BE49-F238E27FC236}">
                <a16:creationId xmlns:a16="http://schemas.microsoft.com/office/drawing/2014/main" id="{1E0EB45E-4993-4209-BB43-DF52B965C9E2}"/>
              </a:ext>
            </a:extLst>
          </p:cNvPr>
          <p:cNvPicPr>
            <a:picLocks noChangeAspect="1"/>
          </p:cNvPicPr>
          <p:nvPr/>
        </p:nvPicPr>
        <p:blipFill>
          <a:blip r:embed="rId2"/>
          <a:stretch>
            <a:fillRect/>
          </a:stretch>
        </p:blipFill>
        <p:spPr>
          <a:xfrm>
            <a:off x="9659697" y="1431985"/>
            <a:ext cx="2107186" cy="1155940"/>
          </a:xfrm>
          <a:prstGeom prst="rect">
            <a:avLst/>
          </a:prstGeom>
          <a:ln>
            <a:solidFill>
              <a:schemeClr val="bg2">
                <a:lumMod val="90000"/>
              </a:schemeClr>
            </a:solidFill>
          </a:ln>
        </p:spPr>
      </p:pic>
    </p:spTree>
    <p:extLst>
      <p:ext uri="{BB962C8B-B14F-4D97-AF65-F5344CB8AC3E}">
        <p14:creationId xmlns:p14="http://schemas.microsoft.com/office/powerpoint/2010/main" val="25121721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895439"/>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139351"/>
            <a:ext cx="11341769" cy="3950299"/>
          </a:xfrm>
        </p:spPr>
        <p:txBody>
          <a:bodyPr/>
          <a:lstStyle/>
          <a:p>
            <a:pPr marL="342900" indent="-342900">
              <a:buFont typeface="Arial" panose="020B0604020202020204" pitchFamily="34" charset="0"/>
              <a:buChar char="•"/>
            </a:pPr>
            <a:r>
              <a:rPr lang="en-US" b="0" i="0" dirty="0">
                <a:solidFill>
                  <a:srgbClr val="000000"/>
                </a:solidFill>
                <a:effectLst/>
                <a:latin typeface="Poppins"/>
              </a:rPr>
              <a:t>Purpose of this guidelines. </a:t>
            </a:r>
          </a:p>
          <a:p>
            <a:pPr marL="342900" indent="-342900">
              <a:buFont typeface="Arial" panose="020B0604020202020204" pitchFamily="34" charset="0"/>
              <a:buChar char="•"/>
            </a:pPr>
            <a:r>
              <a:rPr lang="en-US" b="0" i="0" dirty="0">
                <a:solidFill>
                  <a:srgbClr val="000000"/>
                </a:solidFill>
                <a:effectLst/>
                <a:latin typeface="Poppins"/>
              </a:rPr>
              <a:t>The Continuous Delivery approach </a:t>
            </a:r>
          </a:p>
          <a:p>
            <a:pPr marL="342900" indent="-342900">
              <a:buFont typeface="Arial" panose="020B0604020202020204" pitchFamily="34" charset="0"/>
              <a:buChar char="•"/>
            </a:pPr>
            <a:r>
              <a:rPr lang="en-US" b="0" i="0" dirty="0">
                <a:solidFill>
                  <a:srgbClr val="000000"/>
                </a:solidFill>
                <a:effectLst/>
                <a:latin typeface="Poppins"/>
              </a:rPr>
              <a:t>IT systems rarely stand still, they change over time.</a:t>
            </a:r>
          </a:p>
          <a:p>
            <a:pPr marL="342900" indent="-342900">
              <a:buFont typeface="Arial" panose="020B0604020202020204" pitchFamily="34" charset="0"/>
              <a:buChar char="•"/>
            </a:pPr>
            <a:r>
              <a:rPr lang="en-US" b="0" i="0" dirty="0">
                <a:solidFill>
                  <a:srgbClr val="000000"/>
                </a:solidFill>
                <a:effectLst/>
                <a:latin typeface="Poppins"/>
              </a:rPr>
              <a:t>This is not in-depth guidance on how to avoid implementation vulnerabilities in the code you write.</a:t>
            </a:r>
          </a:p>
          <a:p>
            <a:pPr marL="342900" indent="-342900">
              <a:buFont typeface="Arial" panose="020B0604020202020204" pitchFamily="34" charset="0"/>
              <a:buChar char="•"/>
            </a:pPr>
            <a:r>
              <a:rPr lang="en-US" b="0" i="0" dirty="0">
                <a:solidFill>
                  <a:srgbClr val="000000"/>
                </a:solidFill>
                <a:effectLst/>
                <a:latin typeface="Poppins"/>
              </a:rPr>
              <a:t>The goal is to establish a set of working practices which foster security but also make code generally more stable and easier to maintain. </a:t>
            </a:r>
            <a:endParaRPr lang="en-GB" dirty="0"/>
          </a:p>
        </p:txBody>
      </p:sp>
    </p:spTree>
    <p:extLst>
      <p:ext uri="{BB962C8B-B14F-4D97-AF65-F5344CB8AC3E}">
        <p14:creationId xmlns:p14="http://schemas.microsoft.com/office/powerpoint/2010/main" val="13182574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895439"/>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139351"/>
            <a:ext cx="11341769" cy="3950299"/>
          </a:xfrm>
        </p:spPr>
        <p:txBody>
          <a:bodyPr>
            <a:normAutofit lnSpcReduction="10000"/>
          </a:bodyPr>
          <a:lstStyle/>
          <a:p>
            <a:pPr algn="l" fontAlgn="base"/>
            <a:r>
              <a:rPr lang="en-US" b="0" i="0" dirty="0">
                <a:solidFill>
                  <a:srgbClr val="000000"/>
                </a:solidFill>
                <a:effectLst/>
                <a:latin typeface="Poppins"/>
              </a:rPr>
              <a:t>8 Principles of Secure Development &amp; Deployment</a:t>
            </a:r>
          </a:p>
          <a:p>
            <a:pPr marL="342900" indent="-342900">
              <a:buFont typeface="Arial" panose="020B0604020202020204" pitchFamily="34" charset="0"/>
              <a:buChar char="•"/>
            </a:pPr>
            <a:r>
              <a:rPr lang="en-US" b="0" i="0" dirty="0">
                <a:solidFill>
                  <a:srgbClr val="000000"/>
                </a:solidFill>
                <a:effectLst/>
                <a:latin typeface="Poppins"/>
              </a:rPr>
              <a:t>Secure development is everyone’s concern </a:t>
            </a:r>
          </a:p>
          <a:p>
            <a:pPr marL="342900" indent="-342900">
              <a:buFont typeface="Arial" panose="020B0604020202020204" pitchFamily="34" charset="0"/>
              <a:buChar char="•"/>
            </a:pPr>
            <a:r>
              <a:rPr lang="en-US" b="0" i="0" dirty="0">
                <a:solidFill>
                  <a:srgbClr val="000000"/>
                </a:solidFill>
                <a:effectLst/>
                <a:latin typeface="Poppins"/>
              </a:rPr>
              <a:t>Keep your security knowledge sharp.</a:t>
            </a:r>
          </a:p>
          <a:p>
            <a:pPr marL="342900" indent="-342900">
              <a:buFont typeface="Arial" panose="020B0604020202020204" pitchFamily="34" charset="0"/>
              <a:buChar char="•"/>
            </a:pPr>
            <a:r>
              <a:rPr lang="en-US" b="0" i="0" dirty="0">
                <a:solidFill>
                  <a:srgbClr val="000000"/>
                </a:solidFill>
                <a:effectLst/>
                <a:latin typeface="Poppins"/>
              </a:rPr>
              <a:t>Produce clean &amp; Maintainable code.</a:t>
            </a:r>
          </a:p>
          <a:p>
            <a:pPr marL="342900" indent="-342900">
              <a:buFont typeface="Arial" panose="020B0604020202020204" pitchFamily="34" charset="0"/>
              <a:buChar char="•"/>
            </a:pPr>
            <a:r>
              <a:rPr lang="en-US" b="0" i="0" dirty="0">
                <a:solidFill>
                  <a:srgbClr val="000000"/>
                </a:solidFill>
                <a:effectLst/>
                <a:latin typeface="Poppins"/>
              </a:rPr>
              <a:t>Secure your development environment</a:t>
            </a:r>
          </a:p>
          <a:p>
            <a:pPr marL="342900" indent="-342900">
              <a:buFont typeface="Arial" panose="020B0604020202020204" pitchFamily="34" charset="0"/>
              <a:buChar char="•"/>
            </a:pPr>
            <a:r>
              <a:rPr lang="en-US" dirty="0">
                <a:solidFill>
                  <a:srgbClr val="000000"/>
                </a:solidFill>
                <a:latin typeface="Poppins"/>
              </a:rPr>
              <a:t>Protect your code repository</a:t>
            </a:r>
          </a:p>
          <a:p>
            <a:pPr marL="342900" indent="-342900">
              <a:buFont typeface="Arial" panose="020B0604020202020204" pitchFamily="34" charset="0"/>
              <a:buChar char="•"/>
            </a:pPr>
            <a:r>
              <a:rPr lang="en-US" dirty="0">
                <a:solidFill>
                  <a:srgbClr val="000000"/>
                </a:solidFill>
                <a:latin typeface="Poppins"/>
              </a:rPr>
              <a:t>Secure the build and deploy pipeline</a:t>
            </a:r>
          </a:p>
          <a:p>
            <a:pPr marL="342900" indent="-342900">
              <a:buFont typeface="Arial" panose="020B0604020202020204" pitchFamily="34" charset="0"/>
              <a:buChar char="•"/>
            </a:pPr>
            <a:r>
              <a:rPr lang="en-US" dirty="0">
                <a:solidFill>
                  <a:srgbClr val="000000"/>
                </a:solidFill>
                <a:latin typeface="Poppins"/>
              </a:rPr>
              <a:t>Continually test your security</a:t>
            </a:r>
          </a:p>
          <a:p>
            <a:pPr marL="342900" indent="-342900">
              <a:buFont typeface="Arial" panose="020B0604020202020204" pitchFamily="34" charset="0"/>
              <a:buChar char="•"/>
            </a:pPr>
            <a:r>
              <a:rPr lang="en-US" dirty="0">
                <a:solidFill>
                  <a:srgbClr val="000000"/>
                </a:solidFill>
                <a:latin typeface="Poppins"/>
              </a:rPr>
              <a:t>Plan for security flaws</a:t>
            </a:r>
            <a:endParaRPr lang="en-GB" dirty="0"/>
          </a:p>
        </p:txBody>
      </p:sp>
    </p:spTree>
    <p:extLst>
      <p:ext uri="{BB962C8B-B14F-4D97-AF65-F5344CB8AC3E}">
        <p14:creationId xmlns:p14="http://schemas.microsoft.com/office/powerpoint/2010/main" val="16255318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827327"/>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1932317"/>
            <a:ext cx="11341769" cy="4718649"/>
          </a:xfrm>
        </p:spPr>
        <p:txBody>
          <a:bodyPr>
            <a:normAutofit fontScale="77500" lnSpcReduction="20000"/>
          </a:bodyPr>
          <a:lstStyle/>
          <a:p>
            <a:pPr marL="342900" indent="-342900">
              <a:buFont typeface="Arial" panose="020B0604020202020204" pitchFamily="34" charset="0"/>
              <a:buChar char="•"/>
            </a:pPr>
            <a:r>
              <a:rPr lang="en-US" b="0" i="0" dirty="0">
                <a:solidFill>
                  <a:srgbClr val="000000"/>
                </a:solidFill>
                <a:effectLst/>
                <a:latin typeface="Poppins"/>
              </a:rPr>
              <a:t>1</a:t>
            </a:r>
            <a:r>
              <a:rPr lang="en-US" sz="3300" b="1" i="1" dirty="0">
                <a:solidFill>
                  <a:srgbClr val="000000"/>
                </a:solidFill>
                <a:effectLst/>
                <a:latin typeface="Poppins"/>
              </a:rPr>
              <a:t>. Secure development is everyone’s concern </a:t>
            </a:r>
            <a:endParaRPr lang="en-US" b="1" i="1" dirty="0">
              <a:solidFill>
                <a:srgbClr val="000000"/>
              </a:solidFill>
              <a:effectLst/>
              <a:latin typeface="Poppins"/>
            </a:endParaRPr>
          </a:p>
          <a:p>
            <a:pPr marL="800100" lvl="1" indent="-342900">
              <a:buFont typeface="Arial" panose="020B0604020202020204" pitchFamily="34" charset="0"/>
              <a:buChar char="•"/>
            </a:pPr>
            <a:endParaRPr lang="en-US" sz="2400" b="0" i="0" dirty="0">
              <a:solidFill>
                <a:srgbClr val="000000"/>
              </a:solidFill>
              <a:effectLst/>
              <a:latin typeface="Poppins"/>
            </a:endParaRPr>
          </a:p>
          <a:p>
            <a:pPr marL="1257300" lvl="2" indent="-342900">
              <a:buFont typeface="Arial" panose="020B0604020202020204" pitchFamily="34" charset="0"/>
              <a:buChar char="•"/>
            </a:pPr>
            <a:r>
              <a:rPr lang="en-GB" sz="3100" i="0" dirty="0">
                <a:solidFill>
                  <a:srgbClr val="000000"/>
                </a:solidFill>
                <a:effectLst/>
                <a:latin typeface="Arial" panose="020B0604020202020204" pitchFamily="34" charset="0"/>
                <a:cs typeface="Arial" panose="020B0604020202020204" pitchFamily="34" charset="0"/>
              </a:rPr>
              <a:t>Integrating security</a:t>
            </a:r>
          </a:p>
          <a:p>
            <a:pPr marL="1257300" lvl="2" indent="-342900">
              <a:buFont typeface="Arial" panose="020B0604020202020204" pitchFamily="34" charset="0"/>
              <a:buChar char="•"/>
            </a:pPr>
            <a:r>
              <a:rPr lang="en-GB" sz="3100" dirty="0">
                <a:solidFill>
                  <a:srgbClr val="000000"/>
                </a:solidFill>
                <a:latin typeface="Arial" panose="020B0604020202020204" pitchFamily="34" charset="0"/>
                <a:cs typeface="Arial" panose="020B0604020202020204" pitchFamily="34" charset="0"/>
              </a:rPr>
              <a:t>Practical steps should be taken,  like:</a:t>
            </a:r>
          </a:p>
          <a:p>
            <a:pPr lvl="3"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make supportive security tools available</a:t>
            </a:r>
          </a:p>
          <a:p>
            <a:pPr lvl="3"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encourage senior team members to lead by example</a:t>
            </a:r>
          </a:p>
          <a:p>
            <a:pPr lvl="3"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share an understanding of how individuals directly effect security</a:t>
            </a:r>
          </a:p>
          <a:p>
            <a:pPr lvl="3"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hold workshops where you think like an attacker and try to break your systems</a:t>
            </a:r>
          </a:p>
          <a:p>
            <a:pPr lvl="3"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challenge your team's security practices</a:t>
            </a:r>
          </a:p>
          <a:p>
            <a:pPr marL="1714500" lvl="3" indent="-342900">
              <a:buFont typeface="Arial" panose="020B0604020202020204" pitchFamily="34" charset="0"/>
              <a:buChar char="•"/>
            </a:pPr>
            <a:endParaRPr lang="en-GB" sz="3100" dirty="0">
              <a:solidFill>
                <a:srgbClr val="000000"/>
              </a:solidFill>
              <a:latin typeface="Arial" panose="020B0604020202020204" pitchFamily="34" charset="0"/>
              <a:cs typeface="Arial" panose="020B0604020202020204" pitchFamily="34" charset="0"/>
            </a:endParaRPr>
          </a:p>
          <a:p>
            <a:pPr marL="1371600" lvl="2" indent="-457200"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Security is an essential skill for every member of the delivery team</a:t>
            </a:r>
          </a:p>
          <a:p>
            <a:pPr marL="1371600" lvl="2" indent="-457200"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There should always be some security expertise involved in the design and development of a project</a:t>
            </a:r>
          </a:p>
          <a:p>
            <a:pPr marL="1371600" lvl="2" indent="-457200" fontAlgn="base">
              <a:buFont typeface="Arial" panose="020B0604020202020204" pitchFamily="34" charset="0"/>
              <a:buChar char="•"/>
            </a:pPr>
            <a:r>
              <a:rPr lang="en-US" sz="3100" dirty="0">
                <a:solidFill>
                  <a:srgbClr val="000000"/>
                </a:solidFill>
                <a:latin typeface="Arial" panose="020B0604020202020204" pitchFamily="34" charset="0"/>
                <a:cs typeface="Arial" panose="020B0604020202020204" pitchFamily="34" charset="0"/>
              </a:rPr>
              <a:t>Security should support product delivery, not prevent it</a:t>
            </a:r>
          </a:p>
          <a:p>
            <a:pPr marL="1371600" lvl="2" indent="-457200" fontAlgn="base">
              <a:buFont typeface="Arial" panose="020B0604020202020204" pitchFamily="34" charset="0"/>
              <a:buChar char="•"/>
            </a:pPr>
            <a:endParaRPr lang="en-US" sz="2200" b="1" i="0" dirty="0">
              <a:solidFill>
                <a:srgbClr val="000000"/>
              </a:solidFill>
              <a:effectLst/>
              <a:latin typeface="Poppins"/>
            </a:endParaRPr>
          </a:p>
        </p:txBody>
      </p:sp>
    </p:spTree>
    <p:extLst>
      <p:ext uri="{BB962C8B-B14F-4D97-AF65-F5344CB8AC3E}">
        <p14:creationId xmlns:p14="http://schemas.microsoft.com/office/powerpoint/2010/main" val="29087557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599243"/>
            <a:ext cx="11341769" cy="827327"/>
          </a:xfrm>
        </p:spPr>
        <p:txBody>
          <a:bodyPr>
            <a:normAutofit/>
          </a:bodyPr>
          <a:lstStyle/>
          <a:p>
            <a:r>
              <a:rPr lang="en-US" sz="3600" b="1" dirty="0">
                <a:solidFill>
                  <a:schemeClr val="accent5">
                    <a:lumMod val="75000"/>
                  </a:schemeClr>
                </a:solidFill>
              </a:rPr>
              <a:t>National Cyber Security Centre (NCSC) guidelines</a:t>
            </a:r>
            <a:endParaRPr lang="en-GB" sz="3600" b="1" dirty="0">
              <a:solidFill>
                <a:schemeClr val="accent5">
                  <a:lumMod val="75000"/>
                </a:schemeClr>
              </a:solidFill>
            </a:endParaRPr>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146385" y="1426571"/>
            <a:ext cx="11702716" cy="922930"/>
          </a:xfrm>
        </p:spPr>
        <p:txBody>
          <a:bodyPr>
            <a:normAutofit/>
          </a:bodyPr>
          <a:lstStyle/>
          <a:p>
            <a:r>
              <a:rPr lang="en-US" sz="2400" b="1" i="1" dirty="0">
                <a:solidFill>
                  <a:srgbClr val="000000"/>
                </a:solidFill>
                <a:effectLst/>
                <a:latin typeface="Poppins"/>
              </a:rPr>
              <a:t>  </a:t>
            </a:r>
            <a:r>
              <a:rPr lang="en-US" sz="3000" b="1" i="1" dirty="0">
                <a:solidFill>
                  <a:srgbClr val="000000"/>
                </a:solidFill>
                <a:effectLst/>
                <a:latin typeface="Poppins"/>
              </a:rPr>
              <a:t>1.Secure development is everyone’s concern</a:t>
            </a:r>
          </a:p>
          <a:p>
            <a:pPr marL="1257300" lvl="2" indent="-342900">
              <a:buFont typeface="Arial" panose="020B0604020202020204" pitchFamily="34" charset="0"/>
              <a:buChar char="•"/>
            </a:pPr>
            <a:r>
              <a:rPr lang="en-GB" sz="2000" i="0" dirty="0">
                <a:solidFill>
                  <a:srgbClr val="000000"/>
                </a:solidFill>
                <a:effectLst/>
                <a:latin typeface="Arial" panose="020B0604020202020204" pitchFamily="34" charset="0"/>
                <a:cs typeface="Arial" panose="020B0604020202020204" pitchFamily="34" charset="0"/>
              </a:rPr>
              <a:t>Self assessment: Example</a:t>
            </a:r>
          </a:p>
          <a:p>
            <a:pPr lvl="2" fontAlgn="base"/>
            <a:endParaRPr lang="en-US" sz="2200" b="1" i="0" dirty="0">
              <a:solidFill>
                <a:srgbClr val="000000"/>
              </a:solidFill>
              <a:effectLst/>
              <a:latin typeface="Poppins"/>
            </a:endParaRPr>
          </a:p>
        </p:txBody>
      </p:sp>
      <p:graphicFrame>
        <p:nvGraphicFramePr>
          <p:cNvPr id="5" name="Table 4"/>
          <p:cNvGraphicFramePr>
            <a:graphicFrameLocks noGrp="1"/>
          </p:cNvGraphicFramePr>
          <p:nvPr>
            <p:extLst>
              <p:ext uri="{D42A27DB-BD31-4B8C-83A1-F6EECF244321}">
                <p14:modId xmlns:p14="http://schemas.microsoft.com/office/powerpoint/2010/main" val="3086286358"/>
              </p:ext>
            </p:extLst>
          </p:nvPr>
        </p:nvGraphicFramePr>
        <p:xfrm>
          <a:off x="360947" y="2349501"/>
          <a:ext cx="11488154" cy="4211320"/>
        </p:xfrm>
        <a:graphic>
          <a:graphicData uri="http://schemas.openxmlformats.org/drawingml/2006/table">
            <a:tbl>
              <a:tblPr firstRow="1" bandRow="1">
                <a:tableStyleId>{5C22544A-7EE6-4342-B048-85BDC9FD1C3A}</a:tableStyleId>
              </a:tblPr>
              <a:tblGrid>
                <a:gridCol w="5744077">
                  <a:extLst>
                    <a:ext uri="{9D8B030D-6E8A-4147-A177-3AD203B41FA5}">
                      <a16:colId xmlns:a16="http://schemas.microsoft.com/office/drawing/2014/main" val="1538881903"/>
                    </a:ext>
                  </a:extLst>
                </a:gridCol>
                <a:gridCol w="5744077">
                  <a:extLst>
                    <a:ext uri="{9D8B030D-6E8A-4147-A177-3AD203B41FA5}">
                      <a16:colId xmlns:a16="http://schemas.microsoft.com/office/drawing/2014/main" val="1749205382"/>
                    </a:ext>
                  </a:extLst>
                </a:gridCol>
              </a:tblGrid>
              <a:tr h="370840">
                <a:tc>
                  <a:txBody>
                    <a:bodyPr/>
                    <a:lstStyle/>
                    <a:p>
                      <a:r>
                        <a:rPr lang="en-GB" dirty="0"/>
                        <a:t>BAD</a:t>
                      </a:r>
                    </a:p>
                  </a:txBody>
                  <a:tcPr anchor="ctr"/>
                </a:tc>
                <a:tc>
                  <a:txBody>
                    <a:bodyPr/>
                    <a:lstStyle/>
                    <a:p>
                      <a:r>
                        <a:rPr lang="en-GB" dirty="0"/>
                        <a:t>GOOD</a:t>
                      </a:r>
                    </a:p>
                  </a:txBody>
                  <a:tcPr anchor="ctr"/>
                </a:tc>
                <a:extLst>
                  <a:ext uri="{0D108BD9-81ED-4DB2-BD59-A6C34878D82A}">
                    <a16:rowId xmlns:a16="http://schemas.microsoft.com/office/drawing/2014/main" val="4169041960"/>
                  </a:ext>
                </a:extLst>
              </a:tr>
              <a:tr h="370840">
                <a:tc>
                  <a:txBody>
                    <a:bodyPr/>
                    <a:lstStyle/>
                    <a:p>
                      <a:r>
                        <a:rPr lang="en-GB"/>
                        <a:t>Security specialists do not consider the legitimate needs of the business alongside security.</a:t>
                      </a:r>
                    </a:p>
                  </a:txBody>
                  <a:tcPr anchor="ctr"/>
                </a:tc>
                <a:tc>
                  <a:txBody>
                    <a:bodyPr/>
                    <a:lstStyle/>
                    <a:p>
                      <a:r>
                        <a:rPr lang="en-GB"/>
                        <a:t>Leadership views spotting and fixing security issues as a positive.</a:t>
                      </a:r>
                    </a:p>
                  </a:txBody>
                  <a:tcPr anchor="ctr"/>
                </a:tc>
                <a:extLst>
                  <a:ext uri="{0D108BD9-81ED-4DB2-BD59-A6C34878D82A}">
                    <a16:rowId xmlns:a16="http://schemas.microsoft.com/office/drawing/2014/main" val="1775677257"/>
                  </a:ext>
                </a:extLst>
              </a:tr>
              <a:tr h="370840">
                <a:tc>
                  <a:txBody>
                    <a:bodyPr/>
                    <a:lstStyle/>
                    <a:p>
                      <a:r>
                        <a:rPr lang="en-GB"/>
                        <a:t>Security requirements are often postponed to meet release deadlines, regardless of their impact.</a:t>
                      </a:r>
                    </a:p>
                  </a:txBody>
                  <a:tcPr anchor="ctr"/>
                </a:tc>
                <a:tc>
                  <a:txBody>
                    <a:bodyPr/>
                    <a:lstStyle/>
                    <a:p>
                      <a:r>
                        <a:rPr lang="en-GB"/>
                        <a:t>Product engineering staff review security incidents and seek to learn from them.</a:t>
                      </a:r>
                    </a:p>
                  </a:txBody>
                  <a:tcPr anchor="ctr"/>
                </a:tc>
                <a:extLst>
                  <a:ext uri="{0D108BD9-81ED-4DB2-BD59-A6C34878D82A}">
                    <a16:rowId xmlns:a16="http://schemas.microsoft.com/office/drawing/2014/main" val="3904215993"/>
                  </a:ext>
                </a:extLst>
              </a:tr>
              <a:tr h="370840">
                <a:tc>
                  <a:txBody>
                    <a:bodyPr/>
                    <a:lstStyle/>
                    <a:p>
                      <a:r>
                        <a:rPr lang="en-GB"/>
                        <a:t>Developers hide their mistakes.</a:t>
                      </a:r>
                    </a:p>
                  </a:txBody>
                  <a:tcPr anchor="ctr"/>
                </a:tc>
                <a:tc>
                  <a:txBody>
                    <a:bodyPr/>
                    <a:lstStyle/>
                    <a:p>
                      <a:r>
                        <a:rPr lang="en-GB"/>
                        <a:t>Security implications are considered at every sprint planning meeting.</a:t>
                      </a:r>
                    </a:p>
                  </a:txBody>
                  <a:tcPr anchor="ctr"/>
                </a:tc>
                <a:extLst>
                  <a:ext uri="{0D108BD9-81ED-4DB2-BD59-A6C34878D82A}">
                    <a16:rowId xmlns:a16="http://schemas.microsoft.com/office/drawing/2014/main" val="289932841"/>
                  </a:ext>
                </a:extLst>
              </a:tr>
              <a:tr h="370840">
                <a:tc>
                  <a:txBody>
                    <a:bodyPr/>
                    <a:lstStyle/>
                    <a:p>
                      <a:r>
                        <a:rPr lang="en-GB"/>
                        <a:t>Developers do not take ownership of their code and seek to make security another person's responsibility.</a:t>
                      </a:r>
                    </a:p>
                  </a:txBody>
                  <a:tcPr anchor="ctr"/>
                </a:tc>
                <a:tc>
                  <a:txBody>
                    <a:bodyPr/>
                    <a:lstStyle/>
                    <a:p>
                      <a:r>
                        <a:rPr lang="en-GB"/>
                        <a:t>There's top-down support for security within your organisation.</a:t>
                      </a:r>
                    </a:p>
                  </a:txBody>
                  <a:tcPr anchor="ctr"/>
                </a:tc>
                <a:extLst>
                  <a:ext uri="{0D108BD9-81ED-4DB2-BD59-A6C34878D82A}">
                    <a16:rowId xmlns:a16="http://schemas.microsoft.com/office/drawing/2014/main" val="3551963499"/>
                  </a:ext>
                </a:extLst>
              </a:tr>
              <a:tr h="370840">
                <a:tc>
                  <a:txBody>
                    <a:bodyPr/>
                    <a:lstStyle/>
                    <a:p>
                      <a:r>
                        <a:rPr lang="en-GB"/>
                        <a:t>Product engineering staff blame each other for security issues.</a:t>
                      </a:r>
                    </a:p>
                  </a:txBody>
                  <a:tcPr anchor="ctr"/>
                </a:tc>
                <a:tc>
                  <a:txBody>
                    <a:bodyPr/>
                    <a:lstStyle/>
                    <a:p>
                      <a:r>
                        <a:rPr lang="en-GB"/>
                        <a:t>A concrete system is in place to reward the finding and fixing of security issues.</a:t>
                      </a:r>
                    </a:p>
                  </a:txBody>
                  <a:tcPr anchor="ctr"/>
                </a:tc>
                <a:extLst>
                  <a:ext uri="{0D108BD9-81ED-4DB2-BD59-A6C34878D82A}">
                    <a16:rowId xmlns:a16="http://schemas.microsoft.com/office/drawing/2014/main" val="608390089"/>
                  </a:ext>
                </a:extLst>
              </a:tr>
              <a:tr h="370840">
                <a:tc>
                  <a:txBody>
                    <a:bodyPr/>
                    <a:lstStyle/>
                    <a:p>
                      <a:r>
                        <a:rPr lang="en-GB"/>
                        <a:t>Recurring security issues are ignored rather than examined and learned from.</a:t>
                      </a:r>
                    </a:p>
                  </a:txBody>
                  <a:tcPr anchor="ctr"/>
                </a:tc>
                <a:tc>
                  <a:txBody>
                    <a:bodyPr/>
                    <a:lstStyle/>
                    <a:p>
                      <a:r>
                        <a:rPr lang="en-GB" dirty="0"/>
                        <a:t>Security specialists address security needs without impeding the business unduly.</a:t>
                      </a:r>
                    </a:p>
                  </a:txBody>
                  <a:tcPr anchor="ctr"/>
                </a:tc>
                <a:extLst>
                  <a:ext uri="{0D108BD9-81ED-4DB2-BD59-A6C34878D82A}">
                    <a16:rowId xmlns:a16="http://schemas.microsoft.com/office/drawing/2014/main" val="2649954294"/>
                  </a:ext>
                </a:extLst>
              </a:tr>
            </a:tbl>
          </a:graphicData>
        </a:graphic>
      </p:graphicFrame>
    </p:spTree>
    <p:extLst>
      <p:ext uri="{BB962C8B-B14F-4D97-AF65-F5344CB8AC3E}">
        <p14:creationId xmlns:p14="http://schemas.microsoft.com/office/powerpoint/2010/main" val="2946211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792821"/>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035835"/>
            <a:ext cx="11341769" cy="4053816"/>
          </a:xfrm>
        </p:spPr>
        <p:txBody>
          <a:bodyPr>
            <a:normAutofit lnSpcReduction="10000"/>
          </a:bodyPr>
          <a:lstStyle/>
          <a:p>
            <a:pPr marL="342900" indent="-342900">
              <a:buFont typeface="Arial" panose="020B0604020202020204" pitchFamily="34" charset="0"/>
              <a:buChar char="•"/>
            </a:pPr>
            <a:r>
              <a:rPr lang="en-US" sz="2800" b="1" i="0" dirty="0">
                <a:solidFill>
                  <a:srgbClr val="000000"/>
                </a:solidFill>
                <a:effectLst/>
                <a:latin typeface="Arial" panose="020B0604020202020204" pitchFamily="34" charset="0"/>
                <a:cs typeface="Arial" panose="020B0604020202020204" pitchFamily="34" charset="0"/>
              </a:rPr>
              <a:t>2. Keep your security knowledge sharp. </a:t>
            </a:r>
          </a:p>
          <a:p>
            <a:pPr marL="800100" lvl="1" indent="-342900">
              <a:buFont typeface="Arial" panose="020B0604020202020204" pitchFamily="34" charset="0"/>
              <a:buChar char="•"/>
            </a:pPr>
            <a:r>
              <a:rPr lang="en-US" sz="2400" i="0" dirty="0">
                <a:solidFill>
                  <a:srgbClr val="000000"/>
                </a:solidFill>
                <a:effectLst/>
                <a:latin typeface="Arial" panose="020B0604020202020204" pitchFamily="34" charset="0"/>
                <a:cs typeface="Arial" panose="020B0604020202020204" pitchFamily="34" charset="0"/>
              </a:rPr>
              <a:t>Sound Knowledge of </a:t>
            </a:r>
            <a:r>
              <a:rPr lang="en-US" sz="2400" dirty="0">
                <a:solidFill>
                  <a:srgbClr val="000000"/>
                </a:solidFill>
                <a:latin typeface="Arial" panose="020B0604020202020204" pitchFamily="34" charset="0"/>
                <a:cs typeface="Arial" panose="020B0604020202020204" pitchFamily="34" charset="0"/>
              </a:rPr>
              <a:t>attack types and of defensive security practices</a:t>
            </a:r>
            <a:endParaRPr lang="en-US" sz="2400" i="0" dirty="0">
              <a:solidFill>
                <a:srgbClr val="000000"/>
              </a:solidFill>
              <a:effectLst/>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sz="2400" i="0" dirty="0">
                <a:solidFill>
                  <a:srgbClr val="000000"/>
                </a:solidFill>
                <a:effectLst/>
                <a:latin typeface="Poppins"/>
              </a:rPr>
              <a:t>Actions</a:t>
            </a:r>
          </a:p>
          <a:p>
            <a:pPr marL="1200150" lvl="2" indent="-285750" fontAlgn="base">
              <a:buFont typeface="Arial" panose="020B0604020202020204" pitchFamily="34" charset="0"/>
              <a:buChar char="•"/>
            </a:pPr>
            <a:r>
              <a:rPr lang="en-US" sz="2400" i="0" dirty="0">
                <a:solidFill>
                  <a:srgbClr val="000000"/>
                </a:solidFill>
                <a:effectLst/>
                <a:latin typeface="Poppins"/>
              </a:rPr>
              <a:t>Developers should be aware of common security threats to their code</a:t>
            </a:r>
          </a:p>
          <a:p>
            <a:pPr marL="1200150" lvl="2" indent="-285750" fontAlgn="base">
              <a:buFont typeface="Arial" panose="020B0604020202020204" pitchFamily="34" charset="0"/>
              <a:buChar char="•"/>
            </a:pPr>
            <a:r>
              <a:rPr lang="en-US" sz="2400" i="0" dirty="0">
                <a:solidFill>
                  <a:srgbClr val="000000"/>
                </a:solidFill>
                <a:effectLst/>
                <a:latin typeface="Poppins"/>
              </a:rPr>
              <a:t>Make time and resources available for ongoing learning</a:t>
            </a:r>
          </a:p>
          <a:p>
            <a:pPr marL="1200150" lvl="2" indent="-285750" fontAlgn="base">
              <a:buFont typeface="Arial" panose="020B0604020202020204" pitchFamily="34" charset="0"/>
              <a:buChar char="•"/>
            </a:pPr>
            <a:r>
              <a:rPr lang="en-US" sz="2400" i="0" dirty="0">
                <a:solidFill>
                  <a:srgbClr val="000000"/>
                </a:solidFill>
                <a:effectLst/>
                <a:latin typeface="Poppins"/>
              </a:rPr>
              <a:t>Make developers accountable for the security of their code</a:t>
            </a:r>
          </a:p>
          <a:p>
            <a:pPr marL="1200150" lvl="2" indent="-285750" fontAlgn="base">
              <a:buFont typeface="Arial" panose="020B0604020202020204" pitchFamily="34" charset="0"/>
              <a:buChar char="•"/>
            </a:pPr>
            <a:r>
              <a:rPr lang="en-US" sz="2400" i="0" dirty="0">
                <a:solidFill>
                  <a:srgbClr val="000000"/>
                </a:solidFill>
                <a:effectLst/>
                <a:latin typeface="Poppins"/>
              </a:rPr>
              <a:t>Get your security specialists to outline for developers which components are security-critical</a:t>
            </a:r>
          </a:p>
          <a:p>
            <a:pPr marL="1200150" lvl="2" indent="-285750" fontAlgn="base">
              <a:buFont typeface="Arial" panose="020B0604020202020204" pitchFamily="34" charset="0"/>
              <a:buChar char="•"/>
            </a:pPr>
            <a:r>
              <a:rPr lang="en-US" sz="2400" i="0" dirty="0">
                <a:solidFill>
                  <a:srgbClr val="000000"/>
                </a:solidFill>
                <a:effectLst/>
                <a:latin typeface="Poppins"/>
              </a:rPr>
              <a:t>Use established and well-tested security components instead of creating your own</a:t>
            </a:r>
          </a:p>
          <a:p>
            <a:pPr marL="1200150" lvl="2" indent="-285750" fontAlgn="base">
              <a:buFont typeface="Arial" panose="020B0604020202020204" pitchFamily="34" charset="0"/>
              <a:buChar char="•"/>
            </a:pPr>
            <a:r>
              <a:rPr lang="en-GB" sz="2400" i="0" dirty="0">
                <a:solidFill>
                  <a:srgbClr val="000000"/>
                </a:solidFill>
                <a:effectLst/>
                <a:latin typeface="Poppins"/>
              </a:rPr>
              <a:t>Limit information available to attackers on public profiles</a:t>
            </a:r>
          </a:p>
          <a:p>
            <a:pPr lvl="2" fontAlgn="base"/>
            <a:endParaRPr lang="en-US" sz="1400" b="1" i="0" dirty="0">
              <a:solidFill>
                <a:srgbClr val="000000"/>
              </a:solidFill>
              <a:effectLst/>
              <a:latin typeface="Poppins"/>
            </a:endParaRPr>
          </a:p>
        </p:txBody>
      </p:sp>
    </p:spTree>
    <p:extLst>
      <p:ext uri="{BB962C8B-B14F-4D97-AF65-F5344CB8AC3E}">
        <p14:creationId xmlns:p14="http://schemas.microsoft.com/office/powerpoint/2010/main" val="5654702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750888" y="355600"/>
            <a:ext cx="6081712" cy="1231900"/>
          </a:xfrm>
        </p:spPr>
        <p:txBody>
          <a:bodyPr anchor="b">
            <a:normAutofit/>
          </a:bodyPr>
          <a:lstStyle/>
          <a:p>
            <a:r>
              <a:rPr lang="en-US" b="1" dirty="0">
                <a:solidFill>
                  <a:schemeClr val="accent5">
                    <a:lumMod val="75000"/>
                  </a:schemeClr>
                </a:solidFill>
              </a:rPr>
              <a:t>National Cyber Security Centre (NCSC) guidelines</a:t>
            </a:r>
            <a:endParaRPr lang="en-GB" b="1" dirty="0">
              <a:solidFill>
                <a:schemeClr val="accent5">
                  <a:lumMod val="75000"/>
                </a:schemeClr>
              </a:solidFill>
            </a:endParaRPr>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sz="half" idx="2"/>
          </p:nvPr>
        </p:nvSpPr>
        <p:spPr>
          <a:xfrm>
            <a:off x="179388" y="1872149"/>
            <a:ext cx="6919912" cy="1023451"/>
          </a:xfrm>
        </p:spPr>
        <p:txBody>
          <a:bodyPr>
            <a:normAutofit/>
          </a:bodyPr>
          <a:lstStyle/>
          <a:p>
            <a:r>
              <a:rPr lang="en-US" sz="3000" b="1" i="1" dirty="0">
                <a:effectLst/>
              </a:rPr>
              <a:t>  1.Keep your Security Knowledge sharp.</a:t>
            </a:r>
          </a:p>
          <a:p>
            <a:pPr marL="1257300" lvl="2" indent="-342900">
              <a:buFont typeface="Arial" panose="020B0604020202020204" pitchFamily="34" charset="0"/>
              <a:buChar char="•"/>
            </a:pPr>
            <a:r>
              <a:rPr lang="en-GB" sz="2000" i="0" dirty="0">
                <a:effectLst/>
              </a:rPr>
              <a:t>Self assessment: Example</a:t>
            </a:r>
          </a:p>
          <a:p>
            <a:pPr lvl="2" fontAlgn="base"/>
            <a:endParaRPr lang="en-US" sz="2000" b="1" i="0" dirty="0">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4294918930"/>
              </p:ext>
            </p:extLst>
          </p:nvPr>
        </p:nvGraphicFramePr>
        <p:xfrm>
          <a:off x="179388" y="2895600"/>
          <a:ext cx="11650664" cy="3845560"/>
        </p:xfrm>
        <a:graphic>
          <a:graphicData uri="http://schemas.openxmlformats.org/drawingml/2006/table">
            <a:tbl>
              <a:tblPr firstRow="1" bandRow="1">
                <a:tableStyleId>{5C22544A-7EE6-4342-B048-85BDC9FD1C3A}</a:tableStyleId>
              </a:tblPr>
              <a:tblGrid>
                <a:gridCol w="5969001">
                  <a:extLst>
                    <a:ext uri="{9D8B030D-6E8A-4147-A177-3AD203B41FA5}">
                      <a16:colId xmlns:a16="http://schemas.microsoft.com/office/drawing/2014/main" val="2261862029"/>
                    </a:ext>
                  </a:extLst>
                </a:gridCol>
                <a:gridCol w="5681663">
                  <a:extLst>
                    <a:ext uri="{9D8B030D-6E8A-4147-A177-3AD203B41FA5}">
                      <a16:colId xmlns:a16="http://schemas.microsoft.com/office/drawing/2014/main" val="2497487312"/>
                    </a:ext>
                  </a:extLst>
                </a:gridCol>
              </a:tblGrid>
              <a:tr h="370840">
                <a:tc>
                  <a:txBody>
                    <a:bodyPr/>
                    <a:lstStyle/>
                    <a:p>
                      <a:r>
                        <a:rPr lang="en-GB" sz="1600" dirty="0" smtClean="0"/>
                        <a:t>BAD</a:t>
                      </a:r>
                      <a:endParaRPr lang="en-GB" sz="1600" dirty="0"/>
                    </a:p>
                  </a:txBody>
                  <a:tcPr/>
                </a:tc>
                <a:tc>
                  <a:txBody>
                    <a:bodyPr/>
                    <a:lstStyle/>
                    <a:p>
                      <a:r>
                        <a:rPr lang="en-GB" sz="1600" dirty="0" smtClean="0"/>
                        <a:t>GOOD</a:t>
                      </a:r>
                      <a:endParaRPr lang="en-GB" sz="1600" dirty="0"/>
                    </a:p>
                  </a:txBody>
                  <a:tcPr/>
                </a:tc>
                <a:extLst>
                  <a:ext uri="{0D108BD9-81ED-4DB2-BD59-A6C34878D82A}">
                    <a16:rowId xmlns:a16="http://schemas.microsoft.com/office/drawing/2014/main" val="2067863154"/>
                  </a:ext>
                </a:extLst>
              </a:tr>
              <a:tr h="370840">
                <a:tc>
                  <a:txBody>
                    <a:bodyPr/>
                    <a:lstStyle/>
                    <a:p>
                      <a:r>
                        <a:rPr lang="en-GB" sz="1600" dirty="0" smtClean="0"/>
                        <a:t>Developers' knowledge of basic security considerations is not assessed during recruitment.</a:t>
                      </a:r>
                      <a:endParaRPr lang="en-GB" sz="1600" dirty="0"/>
                    </a:p>
                  </a:txBody>
                  <a:tcPr/>
                </a:tc>
                <a:tc>
                  <a:txBody>
                    <a:bodyPr/>
                    <a:lstStyle/>
                    <a:p>
                      <a:r>
                        <a:rPr lang="en-GB" sz="1600" dirty="0" smtClean="0"/>
                        <a:t>Every developer has a basic understanding of the security issues they need to look out for.</a:t>
                      </a:r>
                      <a:endParaRPr lang="en-GB" sz="1600" dirty="0"/>
                    </a:p>
                  </a:txBody>
                  <a:tcPr/>
                </a:tc>
                <a:extLst>
                  <a:ext uri="{0D108BD9-81ED-4DB2-BD59-A6C34878D82A}">
                    <a16:rowId xmlns:a16="http://schemas.microsoft.com/office/drawing/2014/main" val="639009093"/>
                  </a:ext>
                </a:extLst>
              </a:tr>
              <a:tr h="370840">
                <a:tc>
                  <a:txBody>
                    <a:bodyPr/>
                    <a:lstStyle/>
                    <a:p>
                      <a:r>
                        <a:rPr lang="en-GB" sz="1600" dirty="0" smtClean="0"/>
                        <a:t>Developers do not think that security is their responsibility, relying on the security team to worry about it.</a:t>
                      </a:r>
                      <a:endParaRPr lang="en-GB" sz="1600" dirty="0"/>
                    </a:p>
                  </a:txBody>
                  <a:tcPr/>
                </a:tc>
                <a:tc>
                  <a:txBody>
                    <a:bodyPr/>
                    <a:lstStyle/>
                    <a:p>
                      <a:r>
                        <a:rPr lang="en-GB" sz="1600" dirty="0" smtClean="0"/>
                        <a:t>Developers with less experience in defensive coding carry out pair programming with more experienced partners.</a:t>
                      </a:r>
                      <a:endParaRPr lang="en-GB" sz="1600" dirty="0"/>
                    </a:p>
                  </a:txBody>
                  <a:tcPr/>
                </a:tc>
                <a:extLst>
                  <a:ext uri="{0D108BD9-81ED-4DB2-BD59-A6C34878D82A}">
                    <a16:rowId xmlns:a16="http://schemas.microsoft.com/office/drawing/2014/main" val="2329613006"/>
                  </a:ext>
                </a:extLst>
              </a:tr>
              <a:tr h="370840">
                <a:tc>
                  <a:txBody>
                    <a:bodyPr/>
                    <a:lstStyle/>
                    <a:p>
                      <a:r>
                        <a:rPr lang="en-GB" sz="1600" dirty="0" smtClean="0"/>
                        <a:t>Developers do not understand the basics of how coding flaws can be exploited, nor how to write defensively against such exploits.</a:t>
                      </a:r>
                      <a:endParaRPr lang="en-GB" sz="1600" dirty="0"/>
                    </a:p>
                  </a:txBody>
                  <a:tcPr/>
                </a:tc>
                <a:tc>
                  <a:txBody>
                    <a:bodyPr/>
                    <a:lstStyle/>
                    <a:p>
                      <a:r>
                        <a:rPr lang="en-GB" sz="1600" dirty="0" smtClean="0"/>
                        <a:t>Code is critiqued during review and shared with the wider team.</a:t>
                      </a:r>
                      <a:endParaRPr lang="en-GB" sz="1600" dirty="0"/>
                    </a:p>
                  </a:txBody>
                  <a:tcPr/>
                </a:tc>
                <a:extLst>
                  <a:ext uri="{0D108BD9-81ED-4DB2-BD59-A6C34878D82A}">
                    <a16:rowId xmlns:a16="http://schemas.microsoft.com/office/drawing/2014/main" val="2757775101"/>
                  </a:ext>
                </a:extLst>
              </a:tr>
              <a:tr h="370840">
                <a:tc>
                  <a:txBody>
                    <a:bodyPr/>
                    <a:lstStyle/>
                    <a:p>
                      <a:r>
                        <a:rPr lang="en-GB" sz="1600" dirty="0" smtClean="0"/>
                        <a:t>Time and resources to invest in security training are not available to developers.</a:t>
                      </a:r>
                      <a:endParaRPr lang="en-GB" sz="1600" dirty="0"/>
                    </a:p>
                  </a:txBody>
                  <a:tcPr/>
                </a:tc>
                <a:tc>
                  <a:txBody>
                    <a:bodyPr/>
                    <a:lstStyle/>
                    <a:p>
                      <a:r>
                        <a:rPr lang="en-GB" sz="1600" dirty="0" smtClean="0"/>
                        <a:t>When a security incident occurs, retrospective workshops are held where lessons are learned in a 'no blame' atmosphere.</a:t>
                      </a:r>
                      <a:endParaRPr lang="en-GB" sz="1600" dirty="0"/>
                    </a:p>
                  </a:txBody>
                  <a:tcPr/>
                </a:tc>
                <a:extLst>
                  <a:ext uri="{0D108BD9-81ED-4DB2-BD59-A6C34878D82A}">
                    <a16:rowId xmlns:a16="http://schemas.microsoft.com/office/drawing/2014/main" val="1054070728"/>
                  </a:ext>
                </a:extLst>
              </a:tr>
              <a:tr h="370840">
                <a:tc>
                  <a:txBody>
                    <a:bodyPr/>
                    <a:lstStyle/>
                    <a:p>
                      <a:r>
                        <a:rPr lang="en-GB" sz="1600" dirty="0" smtClean="0"/>
                        <a:t>Developers are too focused on delivery to invest in their security training.</a:t>
                      </a:r>
                      <a:endParaRPr lang="en-GB" sz="1600" dirty="0"/>
                    </a:p>
                  </a:txBody>
                  <a:tcPr/>
                </a:tc>
                <a:tc>
                  <a:txBody>
                    <a:bodyPr/>
                    <a:lstStyle/>
                    <a:p>
                      <a:r>
                        <a:rPr lang="en-GB" sz="1600" dirty="0" smtClean="0"/>
                        <a:t>Developers spend time keeping their security knowledge up to date.</a:t>
                      </a:r>
                      <a:endParaRPr lang="en-GB" sz="1600" dirty="0"/>
                    </a:p>
                  </a:txBody>
                  <a:tcPr/>
                </a:tc>
                <a:extLst>
                  <a:ext uri="{0D108BD9-81ED-4DB2-BD59-A6C34878D82A}">
                    <a16:rowId xmlns:a16="http://schemas.microsoft.com/office/drawing/2014/main" val="592017817"/>
                  </a:ext>
                </a:extLst>
              </a:tr>
              <a:tr h="370840">
                <a:tc>
                  <a:txBody>
                    <a:bodyPr/>
                    <a:lstStyle/>
                    <a:p>
                      <a:r>
                        <a:rPr lang="en-GB" sz="1600" dirty="0" smtClean="0"/>
                        <a:t>There is no expertise available to answer security questions.</a:t>
                      </a:r>
                      <a:endParaRPr lang="en-GB" sz="1600" dirty="0"/>
                    </a:p>
                  </a:txBody>
                  <a:tcPr/>
                </a:tc>
                <a:tc>
                  <a:txBody>
                    <a:bodyPr/>
                    <a:lstStyle/>
                    <a:p>
                      <a:r>
                        <a:rPr lang="en-GB" sz="1600" dirty="0" smtClean="0"/>
                        <a:t>Individuals with security expertise are available and clearly visible to staff.</a:t>
                      </a:r>
                      <a:endParaRPr lang="en-GB" sz="1600" dirty="0"/>
                    </a:p>
                  </a:txBody>
                  <a:tcPr/>
                </a:tc>
                <a:extLst>
                  <a:ext uri="{0D108BD9-81ED-4DB2-BD59-A6C34878D82A}">
                    <a16:rowId xmlns:a16="http://schemas.microsoft.com/office/drawing/2014/main" val="1395726839"/>
                  </a:ext>
                </a:extLst>
              </a:tr>
            </a:tbl>
          </a:graphicData>
        </a:graphic>
      </p:graphicFrame>
    </p:spTree>
    <p:extLst>
      <p:ext uri="{BB962C8B-B14F-4D97-AF65-F5344CB8AC3E}">
        <p14:creationId xmlns:p14="http://schemas.microsoft.com/office/powerpoint/2010/main" val="1553864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792821"/>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035835"/>
            <a:ext cx="11341769" cy="4053816"/>
          </a:xfrm>
        </p:spPr>
        <p:txBody>
          <a:bodyPr>
            <a:normAutofit/>
          </a:bodyPr>
          <a:lstStyle/>
          <a:p>
            <a:pPr marL="342900" indent="-342900">
              <a:buFont typeface="Arial" panose="020B0604020202020204" pitchFamily="34" charset="0"/>
              <a:buChar char="•"/>
            </a:pPr>
            <a:r>
              <a:rPr lang="en-US" sz="2800" b="1" i="0" dirty="0">
                <a:solidFill>
                  <a:srgbClr val="000000"/>
                </a:solidFill>
                <a:effectLst/>
                <a:latin typeface="Arial" panose="020B0604020202020204" pitchFamily="34" charset="0"/>
                <a:cs typeface="Arial" panose="020B0604020202020204" pitchFamily="34" charset="0"/>
              </a:rPr>
              <a:t>3. </a:t>
            </a:r>
            <a:r>
              <a:rPr lang="en-US" sz="2800" b="1" dirty="0">
                <a:solidFill>
                  <a:srgbClr val="000000"/>
                </a:solidFill>
                <a:latin typeface="Arial" panose="020B0604020202020204" pitchFamily="34" charset="0"/>
                <a:cs typeface="Arial" panose="020B0604020202020204" pitchFamily="34" charset="0"/>
              </a:rPr>
              <a:t>Produce clean &amp; Maintainable code.</a:t>
            </a:r>
            <a:r>
              <a:rPr lang="en-US" sz="2800" b="1" i="0" dirty="0">
                <a:solidFill>
                  <a:srgbClr val="000000"/>
                </a:solidFill>
                <a:effectLst/>
                <a:latin typeface="Arial" panose="020B0604020202020204" pitchFamily="34" charset="0"/>
                <a:cs typeface="Arial" panose="020B0604020202020204" pitchFamily="34" charset="0"/>
              </a:rPr>
              <a:t> </a:t>
            </a:r>
          </a:p>
          <a:p>
            <a:pPr marL="800100" lvl="1" indent="-342900">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Sources of Complexity</a:t>
            </a:r>
            <a:r>
              <a:rPr lang="en-US" sz="2000" b="0" i="0" dirty="0">
                <a:solidFill>
                  <a:srgbClr val="000000"/>
                </a:solidFill>
                <a:effectLst/>
                <a:latin typeface="Poppins"/>
              </a:rPr>
              <a:t>: </a:t>
            </a:r>
          </a:p>
          <a:p>
            <a:pPr lvl="3" fontAlgn="base">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unstructured software architectures</a:t>
            </a:r>
          </a:p>
          <a:p>
            <a:pPr lvl="3" fontAlgn="base">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vague naming of coding primitives such as classes, methods, functions and variables</a:t>
            </a:r>
          </a:p>
          <a:p>
            <a:pPr lvl="3" fontAlgn="base">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confusing file naming conventions and folder structures</a:t>
            </a:r>
          </a:p>
          <a:p>
            <a:pPr lvl="3" fontAlgn="base">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inconsistent code layouts and styles developing as contributors use their own individual styles and conventions</a:t>
            </a:r>
          </a:p>
          <a:p>
            <a:pPr lvl="3" fontAlgn="base">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lack of additional supporting documentation (for example inline code comments, specifications, or system design documentation)</a:t>
            </a:r>
          </a:p>
          <a:p>
            <a:pPr lvl="3" fontAlgn="base">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writing code without thinking about how it can be tested or checked for correctness</a:t>
            </a:r>
          </a:p>
          <a:p>
            <a:pPr lvl="2" fontAlgn="base"/>
            <a:endParaRPr lang="en-US" sz="1400" b="1" i="0" dirty="0">
              <a:solidFill>
                <a:srgbClr val="000000"/>
              </a:solidFill>
              <a:effectLst/>
              <a:latin typeface="Poppins"/>
            </a:endParaRPr>
          </a:p>
        </p:txBody>
      </p:sp>
    </p:spTree>
    <p:extLst>
      <p:ext uri="{BB962C8B-B14F-4D97-AF65-F5344CB8AC3E}">
        <p14:creationId xmlns:p14="http://schemas.microsoft.com/office/powerpoint/2010/main" val="39377261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50520" y="408668"/>
            <a:ext cx="10467474" cy="1325563"/>
          </a:xfrm>
        </p:spPr>
        <p:txBody>
          <a:bodyPr anchor="ct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sz="half" idx="1"/>
          </p:nvPr>
        </p:nvSpPr>
        <p:spPr>
          <a:xfrm>
            <a:off x="838200" y="1544369"/>
            <a:ext cx="10629900" cy="4145232"/>
          </a:xfrm>
        </p:spPr>
        <p:txBody>
          <a:bodyPr>
            <a:normAutofit/>
          </a:bodyPr>
          <a:lstStyle/>
          <a:p>
            <a:pPr marL="342900" indent="-342900">
              <a:buFont typeface="Arial" panose="020B0604020202020204" pitchFamily="34" charset="0"/>
              <a:buChar char="•"/>
            </a:pPr>
            <a:r>
              <a:rPr lang="en-US" sz="3000" b="1" dirty="0"/>
              <a:t>4. Secure your development environment</a:t>
            </a:r>
          </a:p>
          <a:p>
            <a:pPr marL="1257300" lvl="2" indent="-342900">
              <a:buFont typeface="Arial" panose="020B0604020202020204" pitchFamily="34" charset="0"/>
              <a:buChar char="•"/>
            </a:pPr>
            <a:r>
              <a:rPr lang="en-US" dirty="0">
                <a:latin typeface="Arial" panose="020B0604020202020204" pitchFamily="34" charset="0"/>
                <a:cs typeface="Arial" panose="020B0604020202020204" pitchFamily="34" charset="0"/>
              </a:rPr>
              <a:t>Perceived conflict between security and usability. </a:t>
            </a:r>
          </a:p>
          <a:p>
            <a:pPr marL="1257300" lvl="2" indent="-342900">
              <a:buFont typeface="Arial" panose="020B0604020202020204" pitchFamily="34" charset="0"/>
              <a:buChar char="•"/>
            </a:pPr>
            <a:r>
              <a:rPr lang="en-US" dirty="0">
                <a:latin typeface="Arial" panose="020B0604020202020204" pitchFamily="34" charset="0"/>
                <a:cs typeface="Arial" panose="020B0604020202020204" pitchFamily="34" charset="0"/>
              </a:rPr>
              <a:t>Actions:</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Separate business and development functions</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Trust your developers, verify their actions</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People are not the weakest link ; they are the first line of defense.</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Investing in monitoring and auditing controls will help you to verify this is happening.</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Provide developers with the tools and environment they need</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Protect access credentials and secret keys</a:t>
            </a:r>
          </a:p>
          <a:p>
            <a:pPr marL="1714500" lvl="3"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Assess the impact of a compromise and apply onward controls</a:t>
            </a:r>
          </a:p>
          <a:p>
            <a:pPr marL="1714500" lvl="3" indent="-342900">
              <a:buFont typeface="Arial" panose="020B0604020202020204" pitchFamily="34" charset="0"/>
              <a:buChar char="•"/>
            </a:pPr>
            <a:endParaRPr lang="en-US" sz="1500" dirty="0"/>
          </a:p>
          <a:p>
            <a:pPr marL="1257300" lvl="2" indent="-342900">
              <a:buFont typeface="Arial" panose="020B0604020202020204" pitchFamily="34" charset="0"/>
              <a:buChar char="•"/>
            </a:pPr>
            <a:endParaRPr lang="en-US" sz="1500" b="0" i="0" dirty="0">
              <a:effectLst/>
            </a:endParaRPr>
          </a:p>
          <a:p>
            <a:pPr lvl="2" fontAlgn="base"/>
            <a:endParaRPr lang="en-US" sz="1500" b="1" i="0" dirty="0">
              <a:effectLst/>
            </a:endParaRPr>
          </a:p>
        </p:txBody>
      </p:sp>
      <p:pic>
        <p:nvPicPr>
          <p:cNvPr id="4" name="Picture 3">
            <a:extLst>
              <a:ext uri="{FF2B5EF4-FFF2-40B4-BE49-F238E27FC236}">
                <a16:creationId xmlns:a16="http://schemas.microsoft.com/office/drawing/2014/main" id="{ABC6404B-9622-4646-A292-7C1345413B36}"/>
              </a:ext>
            </a:extLst>
          </p:cNvPr>
          <p:cNvPicPr>
            <a:picLocks noChangeAspect="1"/>
          </p:cNvPicPr>
          <p:nvPr/>
        </p:nvPicPr>
        <p:blipFill>
          <a:blip r:embed="rId3"/>
          <a:stretch>
            <a:fillRect/>
          </a:stretch>
        </p:blipFill>
        <p:spPr>
          <a:xfrm>
            <a:off x="3943949" y="5445125"/>
            <a:ext cx="5133474" cy="1232033"/>
          </a:xfrm>
          <a:prstGeom prst="rect">
            <a:avLst/>
          </a:prstGeom>
          <a:noFill/>
        </p:spPr>
      </p:pic>
    </p:spTree>
    <p:extLst>
      <p:ext uri="{BB962C8B-B14F-4D97-AF65-F5344CB8AC3E}">
        <p14:creationId xmlns:p14="http://schemas.microsoft.com/office/powerpoint/2010/main" val="5594847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792821"/>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035835"/>
            <a:ext cx="11341769" cy="4053816"/>
          </a:xfrm>
        </p:spPr>
        <p:txBody>
          <a:bodyPr>
            <a:normAutofit/>
          </a:bodyPr>
          <a:lstStyle/>
          <a:p>
            <a:pPr marL="342900" indent="-342900">
              <a:buFont typeface="Arial" panose="020B0604020202020204" pitchFamily="34" charset="0"/>
              <a:buChar char="•"/>
            </a:pPr>
            <a:r>
              <a:rPr lang="en-US" sz="2800" b="1" i="0" dirty="0">
                <a:solidFill>
                  <a:srgbClr val="000000"/>
                </a:solidFill>
                <a:effectLst/>
                <a:latin typeface="Arial" panose="020B0604020202020204" pitchFamily="34" charset="0"/>
                <a:cs typeface="Arial" panose="020B0604020202020204" pitchFamily="34" charset="0"/>
              </a:rPr>
              <a:t>5. Protect your code Repository</a:t>
            </a:r>
            <a:endParaRPr lang="en-US" sz="2800" b="1" dirty="0">
              <a:solidFill>
                <a:srgbClr val="000000"/>
              </a:solidFill>
              <a:latin typeface="Arial" panose="020B0604020202020204" pitchFamily="34" charset="0"/>
              <a:cs typeface="Arial" panose="020B0604020202020204" pitchFamily="34" charset="0"/>
            </a:endParaRPr>
          </a:p>
          <a:p>
            <a:pPr marL="1257300" lvl="2" indent="-342900">
              <a:buFont typeface="Arial" panose="020B0604020202020204" pitchFamily="34" charset="0"/>
              <a:buChar char="•"/>
            </a:pPr>
            <a:r>
              <a:rPr lang="en-US" sz="2400" dirty="0">
                <a:solidFill>
                  <a:srgbClr val="000000"/>
                </a:solidFill>
                <a:latin typeface="Arial" panose="020B0604020202020204" pitchFamily="34" charset="0"/>
                <a:cs typeface="Arial" panose="020B0604020202020204" pitchFamily="34" charset="0"/>
              </a:rPr>
              <a:t>Actions:  </a:t>
            </a:r>
          </a:p>
          <a:p>
            <a:pPr lvl="3" fontAlgn="base">
              <a:buFont typeface="Arial" panose="020B0604020202020204" pitchFamily="34" charset="0"/>
              <a:buChar char="•"/>
            </a:pPr>
            <a:r>
              <a:rPr lang="en-US" sz="2400" dirty="0">
                <a:solidFill>
                  <a:srgbClr val="000000"/>
                </a:solidFill>
                <a:latin typeface="Arial" panose="020B0604020202020204" pitchFamily="34" charset="0"/>
                <a:cs typeface="Arial" panose="020B0604020202020204" pitchFamily="34" charset="0"/>
              </a:rPr>
              <a:t>Choose a repository you trust</a:t>
            </a:r>
          </a:p>
          <a:p>
            <a:pPr lvl="3" fontAlgn="base">
              <a:buFont typeface="Arial" panose="020B0604020202020204" pitchFamily="34" charset="0"/>
              <a:buChar char="•"/>
            </a:pPr>
            <a:r>
              <a:rPr lang="en-US" sz="2400" dirty="0">
                <a:solidFill>
                  <a:srgbClr val="000000"/>
                </a:solidFill>
                <a:latin typeface="Arial" panose="020B0604020202020204" pitchFamily="34" charset="0"/>
                <a:cs typeface="Arial" panose="020B0604020202020204" pitchFamily="34" charset="0"/>
              </a:rPr>
              <a:t>Consider the exposure of your repository</a:t>
            </a:r>
          </a:p>
          <a:p>
            <a:pPr lvl="3" fontAlgn="base">
              <a:buFont typeface="Arial" panose="020B0604020202020204" pitchFamily="34" charset="0"/>
              <a:buChar char="•"/>
            </a:pPr>
            <a:r>
              <a:rPr lang="en-US" sz="2400" i="0" dirty="0">
                <a:solidFill>
                  <a:srgbClr val="000000"/>
                </a:solidFill>
                <a:effectLst/>
                <a:latin typeface="Arial" panose="020B0604020202020204" pitchFamily="34" charset="0"/>
                <a:cs typeface="Arial" panose="020B0604020202020204" pitchFamily="34" charset="0"/>
              </a:rPr>
              <a:t>Access to the repository should be revoked swiftly when no longer required, or in the event of compromise</a:t>
            </a:r>
          </a:p>
          <a:p>
            <a:pPr lvl="3" fontAlgn="base">
              <a:buFont typeface="Arial" panose="020B0604020202020204" pitchFamily="34" charset="0"/>
              <a:buChar char="•"/>
            </a:pPr>
            <a:r>
              <a:rPr lang="en-GB" sz="2400" i="0" dirty="0">
                <a:solidFill>
                  <a:srgbClr val="000000"/>
                </a:solidFill>
                <a:effectLst/>
                <a:latin typeface="Arial" panose="020B0604020202020204" pitchFamily="34" charset="0"/>
                <a:cs typeface="Arial" panose="020B0604020202020204" pitchFamily="34" charset="0"/>
              </a:rPr>
              <a:t>Review all code changes</a:t>
            </a:r>
          </a:p>
          <a:p>
            <a:pPr lvl="3" fontAlgn="base">
              <a:buFont typeface="Arial" panose="020B0604020202020204" pitchFamily="34" charset="0"/>
              <a:buChar char="•"/>
            </a:pPr>
            <a:r>
              <a:rPr lang="en-US" sz="2400" i="0" dirty="0">
                <a:solidFill>
                  <a:srgbClr val="000000"/>
                </a:solidFill>
                <a:effectLst/>
                <a:latin typeface="Arial" panose="020B0604020202020204" pitchFamily="34" charset="0"/>
                <a:cs typeface="Arial" panose="020B0604020202020204" pitchFamily="34" charset="0"/>
              </a:rPr>
              <a:t>Ensure your code is backed up</a:t>
            </a:r>
          </a:p>
          <a:p>
            <a:pPr lvl="3" fontAlgn="base">
              <a:buFont typeface="Arial" panose="020B0604020202020204" pitchFamily="34" charset="0"/>
              <a:buChar char="•"/>
            </a:pPr>
            <a:r>
              <a:rPr lang="en-US" sz="2400" i="0" dirty="0">
                <a:solidFill>
                  <a:srgbClr val="000000"/>
                </a:solidFill>
                <a:effectLst/>
                <a:latin typeface="Arial" panose="020B0604020202020204" pitchFamily="34" charset="0"/>
                <a:cs typeface="Arial" panose="020B0604020202020204" pitchFamily="34" charset="0"/>
              </a:rPr>
              <a:t>Separate secret credentials from source code</a:t>
            </a:r>
          </a:p>
          <a:p>
            <a:pPr lvl="3" fontAlgn="base">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Protect access credentials</a:t>
            </a:r>
          </a:p>
          <a:p>
            <a:pPr lvl="2" fontAlgn="base"/>
            <a:endParaRPr lang="en-US" sz="1400" b="1" i="0" dirty="0">
              <a:solidFill>
                <a:srgbClr val="000000"/>
              </a:solidFill>
              <a:effectLst/>
              <a:latin typeface="Poppins"/>
            </a:endParaRPr>
          </a:p>
        </p:txBody>
      </p:sp>
    </p:spTree>
    <p:extLst>
      <p:ext uri="{BB962C8B-B14F-4D97-AF65-F5344CB8AC3E}">
        <p14:creationId xmlns:p14="http://schemas.microsoft.com/office/powerpoint/2010/main" val="22416413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946" y="1140395"/>
            <a:ext cx="11341769" cy="2551712"/>
          </a:xfrm>
        </p:spPr>
        <p:txBody>
          <a:bodyPr>
            <a:noAutofit/>
          </a:bodyPr>
          <a:lstStyle/>
          <a:p>
            <a:r>
              <a:rPr lang="en-GB" sz="4000" dirty="0"/>
              <a:t>3.1 </a:t>
            </a:r>
            <a:r>
              <a:rPr lang="en-US" sz="4000" dirty="0"/>
              <a:t>Describe frameworks and processes available for secure application development and apply appropriate security processes to the software development lifecycle. </a:t>
            </a:r>
            <a:endParaRPr lang="en-GB" sz="4000" dirty="0"/>
          </a:p>
        </p:txBody>
      </p:sp>
      <p:sp>
        <p:nvSpPr>
          <p:cNvPr id="3" name="Content Placeholder 2"/>
          <p:cNvSpPr>
            <a:spLocks noGrp="1"/>
          </p:cNvSpPr>
          <p:nvPr>
            <p:ph type="body" idx="1"/>
          </p:nvPr>
        </p:nvSpPr>
        <p:spPr>
          <a:xfrm>
            <a:off x="360945" y="3993132"/>
            <a:ext cx="11341769" cy="2551712"/>
          </a:xfrm>
        </p:spPr>
        <p:txBody>
          <a:bodyPr>
            <a:normAutofit/>
          </a:bodyPr>
          <a:lstStyle/>
          <a:p>
            <a:r>
              <a:rPr lang="en-US" dirty="0"/>
              <a:t>• </a:t>
            </a:r>
            <a:r>
              <a:rPr lang="en-US" sz="2800" dirty="0"/>
              <a:t>OWASP Top 10 awareness for web application development;</a:t>
            </a:r>
          </a:p>
          <a:p>
            <a:r>
              <a:rPr lang="en-US" sz="2800" dirty="0"/>
              <a:t> • Common Weakness Enumeration guideline awareness for general software development;</a:t>
            </a:r>
          </a:p>
          <a:p>
            <a:r>
              <a:rPr lang="en-US" sz="2800" dirty="0"/>
              <a:t> • National Cyber Security Centre (NCSC) guidelines; </a:t>
            </a:r>
          </a:p>
          <a:p>
            <a:r>
              <a:rPr lang="en-US" sz="2800" dirty="0"/>
              <a:t>• Secure SDLC.</a:t>
            </a:r>
            <a:endParaRPr lang="en-GB" sz="2800" dirty="0"/>
          </a:p>
        </p:txBody>
      </p:sp>
    </p:spTree>
    <p:extLst>
      <p:ext uri="{BB962C8B-B14F-4D97-AF65-F5344CB8AC3E}">
        <p14:creationId xmlns:p14="http://schemas.microsoft.com/office/powerpoint/2010/main" val="41436160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792821"/>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035835"/>
            <a:ext cx="11341769" cy="4053816"/>
          </a:xfrm>
        </p:spPr>
        <p:txBody>
          <a:bodyPr>
            <a:normAutofit lnSpcReduction="10000"/>
          </a:bodyPr>
          <a:lstStyle/>
          <a:p>
            <a:pPr marL="342900" indent="-342900">
              <a:buFont typeface="Arial" panose="020B0604020202020204" pitchFamily="34" charset="0"/>
              <a:buChar char="•"/>
            </a:pPr>
            <a:r>
              <a:rPr lang="en-US" sz="2800" b="1" i="0" dirty="0">
                <a:solidFill>
                  <a:srgbClr val="000000"/>
                </a:solidFill>
                <a:effectLst/>
                <a:latin typeface="Arial" panose="020B0604020202020204" pitchFamily="34" charset="0"/>
                <a:cs typeface="Arial" panose="020B0604020202020204" pitchFamily="34" charset="0"/>
              </a:rPr>
              <a:t>6. </a:t>
            </a:r>
            <a:r>
              <a:rPr lang="en-US" sz="2800" b="1" dirty="0">
                <a:solidFill>
                  <a:srgbClr val="000000"/>
                </a:solidFill>
                <a:latin typeface="Arial" panose="020B0604020202020204" pitchFamily="34" charset="0"/>
                <a:cs typeface="Arial" panose="020B0604020202020204" pitchFamily="34" charset="0"/>
              </a:rPr>
              <a:t>Secure the build and deploy pipeline</a:t>
            </a:r>
          </a:p>
          <a:p>
            <a:pPr marL="1257300" lvl="2" indent="-342900">
              <a:buFont typeface="Arial" panose="020B0604020202020204" pitchFamily="34" charset="0"/>
              <a:buChar char="•"/>
            </a:pPr>
            <a:r>
              <a:rPr lang="en-US" sz="2200" dirty="0">
                <a:solidFill>
                  <a:srgbClr val="000000"/>
                </a:solidFill>
                <a:latin typeface="Arial" panose="020B0604020202020204" pitchFamily="34" charset="0"/>
                <a:cs typeface="Arial" panose="020B0604020202020204" pitchFamily="34" charset="0"/>
              </a:rPr>
              <a:t>Continuous integration, delivery and deployment are the key . </a:t>
            </a:r>
          </a:p>
          <a:p>
            <a:pPr marL="1257300" lvl="2" indent="-342900">
              <a:buFont typeface="Arial" panose="020B0604020202020204" pitchFamily="34" charset="0"/>
              <a:buChar char="•"/>
            </a:pPr>
            <a:r>
              <a:rPr lang="en-US" sz="2200" dirty="0">
                <a:solidFill>
                  <a:srgbClr val="000000"/>
                </a:solidFill>
                <a:latin typeface="Arial" panose="020B0604020202020204" pitchFamily="34" charset="0"/>
                <a:cs typeface="Arial" panose="020B0604020202020204" pitchFamily="34" charset="0"/>
              </a:rPr>
              <a:t>Actions:</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Use a pipeline you trust</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Peer review code before deployment</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 Control how deployments are triggered</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Run automatic testing as part of your deployments</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 Carefully manage secrets and credentials</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Ensure deployment pipeline controls cannot be bypassed, or re-ordered</a:t>
            </a:r>
          </a:p>
          <a:p>
            <a:pPr lvl="3" fontAlgn="base">
              <a:buFont typeface="Arial" panose="020B0604020202020204" pitchFamily="34" charset="0"/>
              <a:buChar char="•"/>
            </a:pPr>
            <a:r>
              <a:rPr lang="en-GB" sz="2200" i="0" dirty="0">
                <a:solidFill>
                  <a:srgbClr val="000000"/>
                </a:solidFill>
                <a:effectLst/>
                <a:latin typeface="Arial" panose="020B0604020202020204" pitchFamily="34" charset="0"/>
                <a:cs typeface="Arial" panose="020B0604020202020204" pitchFamily="34" charset="0"/>
              </a:rPr>
              <a:t>Avoid 'self policing'</a:t>
            </a:r>
          </a:p>
          <a:p>
            <a:pPr lvl="3" fontAlgn="base">
              <a:buFont typeface="Arial" panose="020B0604020202020204" pitchFamily="34" charset="0"/>
              <a:buChar char="•"/>
            </a:pPr>
            <a:r>
              <a:rPr lang="en-US" sz="2200" i="0" dirty="0">
                <a:solidFill>
                  <a:srgbClr val="000000"/>
                </a:solidFill>
                <a:effectLst/>
                <a:latin typeface="Arial" panose="020B0604020202020204" pitchFamily="34" charset="0"/>
                <a:cs typeface="Arial" panose="020B0604020202020204" pitchFamily="34" charset="0"/>
              </a:rPr>
              <a:t>Be cautious of importing third party libraries and their updates</a:t>
            </a:r>
          </a:p>
          <a:p>
            <a:pPr lvl="2" fontAlgn="base"/>
            <a:endParaRPr lang="en-US" sz="1400" b="1" i="0" dirty="0">
              <a:solidFill>
                <a:srgbClr val="000000"/>
              </a:solidFill>
              <a:effectLst/>
              <a:latin typeface="Poppins"/>
            </a:endParaRPr>
          </a:p>
        </p:txBody>
      </p:sp>
    </p:spTree>
    <p:extLst>
      <p:ext uri="{BB962C8B-B14F-4D97-AF65-F5344CB8AC3E}">
        <p14:creationId xmlns:p14="http://schemas.microsoft.com/office/powerpoint/2010/main" val="5125929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838200" y="365125"/>
            <a:ext cx="10467474" cy="1325563"/>
          </a:xfrm>
        </p:spPr>
        <p:txBody>
          <a:bodyPr anchor="ctr">
            <a:normAutofit/>
          </a:bodyPr>
          <a:lstStyle/>
          <a:p>
            <a:r>
              <a:rPr lang="en-US"/>
              <a:t>National Cyber Security Centre (NCSC) guidelines</a:t>
            </a:r>
            <a:endParaRPr lang="en-GB"/>
          </a:p>
        </p:txBody>
      </p:sp>
      <p:sp>
        <p:nvSpPr>
          <p:cNvPr id="3" name="Text Placeholder 2">
            <a:extLst>
              <a:ext uri="{FF2B5EF4-FFF2-40B4-BE49-F238E27FC236}">
                <a16:creationId xmlns:a16="http://schemas.microsoft.com/office/drawing/2014/main" id="{0A973D01-B5C0-4847-B759-E3E2428B42B8}"/>
              </a:ext>
            </a:extLst>
          </p:cNvPr>
          <p:cNvSpPr>
            <a:spLocks noGrp="1"/>
          </p:cNvSpPr>
          <p:nvPr>
            <p:ph sz="half" idx="1"/>
          </p:nvPr>
        </p:nvSpPr>
        <p:spPr>
          <a:xfrm>
            <a:off x="838200" y="1825625"/>
            <a:ext cx="7477664" cy="4855076"/>
          </a:xfrm>
        </p:spPr>
        <p:txBody>
          <a:bodyPr>
            <a:normAutofit/>
          </a:bodyPr>
          <a:lstStyle/>
          <a:p>
            <a:pPr marL="342900" indent="-342900">
              <a:buFont typeface="Arial" panose="020B0604020202020204" pitchFamily="34" charset="0"/>
              <a:buChar char="•"/>
            </a:pPr>
            <a:r>
              <a:rPr lang="en-US" b="1" i="0" dirty="0">
                <a:effectLst/>
                <a:latin typeface="Arial" panose="020B0604020202020204" pitchFamily="34" charset="0"/>
                <a:cs typeface="Arial" panose="020B0604020202020204" pitchFamily="34" charset="0"/>
              </a:rPr>
              <a:t>7. Continually test your </a:t>
            </a:r>
            <a:r>
              <a:rPr lang="en-US" b="1" dirty="0">
                <a:latin typeface="Arial" panose="020B0604020202020204" pitchFamily="34" charset="0"/>
                <a:cs typeface="Arial" panose="020B0604020202020204" pitchFamily="34" charset="0"/>
              </a:rPr>
              <a:t>Security</a:t>
            </a:r>
          </a:p>
          <a:p>
            <a:pPr marL="342900" indent="-342900">
              <a:buFont typeface="Arial" panose="020B0604020202020204" pitchFamily="34" charset="0"/>
              <a:buChar char="•"/>
            </a:pPr>
            <a:r>
              <a:rPr lang="en-US" sz="2200" dirty="0">
                <a:latin typeface="Arial" panose="020B0604020202020204" pitchFamily="34" charset="0"/>
                <a:cs typeface="Arial" panose="020B0604020202020204" pitchFamily="34" charset="0"/>
              </a:rPr>
              <a:t>Point-in-time assessments, such as the 'penetration test' or 'software security assessment</a:t>
            </a:r>
          </a:p>
          <a:p>
            <a:pPr marL="342900" indent="-342900">
              <a:buFont typeface="Arial" panose="020B0604020202020204" pitchFamily="34" charset="0"/>
              <a:buChar char="•"/>
            </a:pPr>
            <a:r>
              <a:rPr lang="en-US" sz="2200" dirty="0">
                <a:latin typeface="Arial" panose="020B0604020202020204" pitchFamily="34" charset="0"/>
                <a:cs typeface="Arial" panose="020B0604020202020204" pitchFamily="34" charset="0"/>
              </a:rPr>
              <a:t>Automated testing:</a:t>
            </a:r>
          </a:p>
          <a:p>
            <a:pPr lvl="3" fontAlgn="base">
              <a:buFont typeface="Arial" panose="020B0604020202020204" pitchFamily="34" charset="0"/>
              <a:buChar char="•"/>
            </a:pPr>
            <a:r>
              <a:rPr lang="en-US" sz="2200" b="0" i="0" dirty="0">
                <a:effectLst/>
                <a:latin typeface="Arial" panose="020B0604020202020204" pitchFamily="34" charset="0"/>
                <a:cs typeface="Arial" panose="020B0604020202020204" pitchFamily="34" charset="0"/>
              </a:rPr>
              <a:t>Static Testing</a:t>
            </a:r>
          </a:p>
          <a:p>
            <a:pPr lvl="3" fontAlgn="base">
              <a:buFont typeface="Arial" panose="020B0604020202020204" pitchFamily="34" charset="0"/>
              <a:buChar char="•"/>
            </a:pPr>
            <a:r>
              <a:rPr lang="en-US" sz="2200" b="0" i="0" dirty="0">
                <a:effectLst/>
                <a:latin typeface="Arial" panose="020B0604020202020204" pitchFamily="34" charset="0"/>
                <a:cs typeface="Arial" panose="020B0604020202020204" pitchFamily="34" charset="0"/>
              </a:rPr>
              <a:t>Dynamic Testing</a:t>
            </a:r>
          </a:p>
          <a:p>
            <a:pPr lvl="3" fontAlgn="base">
              <a:buFont typeface="Arial" panose="020B0604020202020204" pitchFamily="34" charset="0"/>
              <a:buChar char="•"/>
            </a:pPr>
            <a:r>
              <a:rPr lang="en-US" sz="2200" b="0" i="0" dirty="0">
                <a:effectLst/>
                <a:latin typeface="Arial" panose="020B0604020202020204" pitchFamily="34" charset="0"/>
                <a:cs typeface="Arial" panose="020B0604020202020204" pitchFamily="34" charset="0"/>
              </a:rPr>
              <a:t>In-series</a:t>
            </a:r>
          </a:p>
          <a:p>
            <a:pPr lvl="3" fontAlgn="base">
              <a:buFont typeface="Arial" panose="020B0604020202020204" pitchFamily="34" charset="0"/>
              <a:buChar char="•"/>
            </a:pPr>
            <a:r>
              <a:rPr lang="en-US" sz="2200" b="0" i="0" dirty="0">
                <a:effectLst/>
                <a:latin typeface="Arial" panose="020B0604020202020204" pitchFamily="34" charset="0"/>
                <a:cs typeface="Arial" panose="020B0604020202020204" pitchFamily="34" charset="0"/>
              </a:rPr>
              <a:t>In</a:t>
            </a:r>
            <a:r>
              <a:rPr lang="en-US" sz="2200" dirty="0">
                <a:latin typeface="Arial" panose="020B0604020202020204" pitchFamily="34" charset="0"/>
                <a:cs typeface="Arial" panose="020B0604020202020204" pitchFamily="34" charset="0"/>
              </a:rPr>
              <a:t>-Parallel</a:t>
            </a:r>
            <a:endParaRPr lang="en-US" sz="2200" b="0" i="0" dirty="0">
              <a:effectLst/>
              <a:latin typeface="Arial" panose="020B0604020202020204" pitchFamily="34" charset="0"/>
              <a:cs typeface="Arial" panose="020B0604020202020204" pitchFamily="34" charset="0"/>
            </a:endParaRPr>
          </a:p>
          <a:p>
            <a:pPr lvl="3" fontAlgn="base">
              <a:buFont typeface="Arial" panose="020B0604020202020204" pitchFamily="34" charset="0"/>
              <a:buChar char="•"/>
            </a:pPr>
            <a:r>
              <a:rPr lang="en-US" sz="2200" b="0" i="0" dirty="0">
                <a:effectLst/>
                <a:latin typeface="Arial" panose="020B0604020202020204" pitchFamily="34" charset="0"/>
                <a:cs typeface="Arial" panose="020B0604020202020204" pitchFamily="34" charset="0"/>
              </a:rPr>
              <a:t>Manual Security audits</a:t>
            </a:r>
          </a:p>
          <a:p>
            <a:pPr lvl="3" fontAlgn="base">
              <a:buFont typeface="Arial" panose="020B0604020202020204" pitchFamily="34" charset="0"/>
              <a:buChar char="•"/>
            </a:pPr>
            <a:r>
              <a:rPr lang="en-US" sz="2200" b="0" i="0" dirty="0">
                <a:effectLst/>
                <a:latin typeface="Arial" panose="020B0604020202020204" pitchFamily="34" charset="0"/>
                <a:cs typeface="Arial" panose="020B0604020202020204" pitchFamily="34" charset="0"/>
              </a:rPr>
              <a:t>writing code without thinking about how it can be tested or checked for correctness</a:t>
            </a:r>
          </a:p>
          <a:p>
            <a:pPr lvl="2" fontAlgn="base"/>
            <a:endParaRPr lang="en-US" sz="2200" b="1" i="0" dirty="0">
              <a:effectLst/>
            </a:endParaRPr>
          </a:p>
        </p:txBody>
      </p:sp>
      <p:pic>
        <p:nvPicPr>
          <p:cNvPr id="4" name="Picture 3">
            <a:extLst>
              <a:ext uri="{FF2B5EF4-FFF2-40B4-BE49-F238E27FC236}">
                <a16:creationId xmlns:a16="http://schemas.microsoft.com/office/drawing/2014/main" id="{16B0FE42-9EC0-4B00-9ED6-6F9E6F8F2C9F}"/>
              </a:ext>
            </a:extLst>
          </p:cNvPr>
          <p:cNvPicPr>
            <a:picLocks noChangeAspect="1"/>
          </p:cNvPicPr>
          <p:nvPr/>
        </p:nvPicPr>
        <p:blipFill>
          <a:blip r:embed="rId3"/>
          <a:stretch>
            <a:fillRect/>
          </a:stretch>
        </p:blipFill>
        <p:spPr>
          <a:xfrm>
            <a:off x="8816195" y="1873070"/>
            <a:ext cx="3179591" cy="2902740"/>
          </a:xfrm>
          <a:prstGeom prst="rect">
            <a:avLst/>
          </a:prstGeom>
          <a:noFill/>
        </p:spPr>
      </p:pic>
    </p:spTree>
    <p:extLst>
      <p:ext uri="{BB962C8B-B14F-4D97-AF65-F5344CB8AC3E}">
        <p14:creationId xmlns:p14="http://schemas.microsoft.com/office/powerpoint/2010/main" val="22105449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7BA2-710D-48A3-BF8D-4BC4C4AC4789}"/>
              </a:ext>
            </a:extLst>
          </p:cNvPr>
          <p:cNvSpPr>
            <a:spLocks noGrp="1"/>
          </p:cNvSpPr>
          <p:nvPr>
            <p:ph type="title"/>
          </p:nvPr>
        </p:nvSpPr>
        <p:spPr>
          <a:xfrm>
            <a:off x="360947" y="1104990"/>
            <a:ext cx="11341769" cy="792821"/>
          </a:xfrm>
        </p:spPr>
        <p:txBody>
          <a:bodyPr>
            <a:normAutofit/>
          </a:bodyPr>
          <a:lstStyle/>
          <a:p>
            <a:r>
              <a:rPr lang="en-US" sz="4000" dirty="0"/>
              <a:t>National Cyber Security Centre (NCSC) guidelines</a:t>
            </a:r>
            <a:endParaRPr lang="en-GB" sz="4000" dirty="0"/>
          </a:p>
        </p:txBody>
      </p:sp>
      <p:sp>
        <p:nvSpPr>
          <p:cNvPr id="3" name="Text Placeholder 2">
            <a:extLst>
              <a:ext uri="{FF2B5EF4-FFF2-40B4-BE49-F238E27FC236}">
                <a16:creationId xmlns:a16="http://schemas.microsoft.com/office/drawing/2014/main" id="{0A973D01-B5C0-4847-B759-E3E2428B42B8}"/>
              </a:ext>
            </a:extLst>
          </p:cNvPr>
          <p:cNvSpPr>
            <a:spLocks noGrp="1"/>
          </p:cNvSpPr>
          <p:nvPr>
            <p:ph type="body" idx="1"/>
          </p:nvPr>
        </p:nvSpPr>
        <p:spPr>
          <a:xfrm>
            <a:off x="360947" y="2035835"/>
            <a:ext cx="11341769" cy="4053816"/>
          </a:xfrm>
        </p:spPr>
        <p:txBody>
          <a:bodyPr>
            <a:normAutofit/>
          </a:bodyPr>
          <a:lstStyle/>
          <a:p>
            <a:pPr marL="342900" indent="-342900">
              <a:buFont typeface="Arial" panose="020B0604020202020204" pitchFamily="34" charset="0"/>
              <a:buChar char="•"/>
            </a:pPr>
            <a:r>
              <a:rPr lang="en-US" sz="2800" b="1" i="0" dirty="0">
                <a:solidFill>
                  <a:srgbClr val="000000"/>
                </a:solidFill>
                <a:effectLst/>
                <a:latin typeface="Arial" panose="020B0604020202020204" pitchFamily="34" charset="0"/>
                <a:cs typeface="Arial" panose="020B0604020202020204" pitchFamily="34" charset="0"/>
              </a:rPr>
              <a:t>8. Plan for </a:t>
            </a:r>
            <a:r>
              <a:rPr lang="en-US" sz="2800" b="1" dirty="0">
                <a:solidFill>
                  <a:srgbClr val="000000"/>
                </a:solidFill>
                <a:latin typeface="Arial" panose="020B0604020202020204" pitchFamily="34" charset="0"/>
                <a:cs typeface="Arial" panose="020B0604020202020204" pitchFamily="34" charset="0"/>
              </a:rPr>
              <a:t>Security Flaws</a:t>
            </a:r>
          </a:p>
          <a:p>
            <a:pPr marL="1257300" lvl="2" indent="-342900">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Technical Debt</a:t>
            </a:r>
          </a:p>
          <a:p>
            <a:pPr marL="1257300" lvl="2" indent="-342900">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Security Debt</a:t>
            </a:r>
          </a:p>
          <a:p>
            <a:pPr marL="1257300" lvl="2" indent="-342900">
              <a:buFont typeface="Arial" panose="020B0604020202020204" pitchFamily="34" charset="0"/>
              <a:buChar char="•"/>
            </a:pPr>
            <a:r>
              <a:rPr lang="en-US" sz="2000" b="0" i="0" dirty="0">
                <a:solidFill>
                  <a:srgbClr val="000000"/>
                </a:solidFill>
                <a:effectLst/>
                <a:latin typeface="Arial" panose="020B0604020202020204" pitchFamily="34" charset="0"/>
                <a:cs typeface="Arial" panose="020B0604020202020204" pitchFamily="34" charset="0"/>
              </a:rPr>
              <a:t>Actions:</a:t>
            </a:r>
          </a:p>
          <a:p>
            <a:pPr lvl="4" fontAlgn="base">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Put vulnerability management processes in place</a:t>
            </a:r>
          </a:p>
          <a:p>
            <a:pPr lvl="4" fontAlgn="base">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Maintain a register of security debt accumulated during product development</a:t>
            </a:r>
          </a:p>
          <a:p>
            <a:pPr lvl="4" fontAlgn="base">
              <a:buFont typeface="Arial" panose="020B0604020202020204" pitchFamily="34" charset="0"/>
              <a:buChar char="•"/>
            </a:pPr>
            <a:r>
              <a:rPr lang="en-GB" sz="2000" dirty="0">
                <a:solidFill>
                  <a:srgbClr val="000000"/>
                </a:solidFill>
                <a:latin typeface="Arial" panose="020B0604020202020204" pitchFamily="34" charset="0"/>
                <a:cs typeface="Arial" panose="020B0604020202020204" pitchFamily="34" charset="0"/>
              </a:rPr>
              <a:t>Invest in security skills</a:t>
            </a:r>
          </a:p>
          <a:p>
            <a:pPr lvl="4" fontAlgn="base">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Provide a way for others to disclose security flaws to you</a:t>
            </a:r>
          </a:p>
          <a:p>
            <a:pPr lvl="4" fontAlgn="base">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Feed findings back into the testing process</a:t>
            </a:r>
          </a:p>
          <a:p>
            <a:pPr lvl="2" fontAlgn="base"/>
            <a:endParaRPr lang="en-US" sz="1400" b="1" i="0" dirty="0">
              <a:solidFill>
                <a:srgbClr val="000000"/>
              </a:solidFill>
              <a:effectLst/>
              <a:latin typeface="Poppins"/>
            </a:endParaRPr>
          </a:p>
        </p:txBody>
      </p:sp>
    </p:spTree>
    <p:extLst>
      <p:ext uri="{BB962C8B-B14F-4D97-AF65-F5344CB8AC3E}">
        <p14:creationId xmlns:p14="http://schemas.microsoft.com/office/powerpoint/2010/main" val="84315834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CAD9E-AFA4-45D3-8D47-F07B5D333221}"/>
              </a:ext>
            </a:extLst>
          </p:cNvPr>
          <p:cNvSpPr>
            <a:spLocks noGrp="1"/>
          </p:cNvSpPr>
          <p:nvPr>
            <p:ph type="title"/>
          </p:nvPr>
        </p:nvSpPr>
        <p:spPr>
          <a:xfrm>
            <a:off x="360947" y="1209407"/>
            <a:ext cx="11341769" cy="740164"/>
          </a:xfrm>
        </p:spPr>
        <p:txBody>
          <a:bodyPr>
            <a:normAutofit/>
          </a:bodyPr>
          <a:lstStyle/>
          <a:p>
            <a:r>
              <a:rPr lang="en-US" sz="4000" dirty="0"/>
              <a:t>Secure SDLC</a:t>
            </a:r>
            <a:endParaRPr lang="en-GB" sz="4000" dirty="0"/>
          </a:p>
        </p:txBody>
      </p:sp>
      <p:sp>
        <p:nvSpPr>
          <p:cNvPr id="3" name="Text Placeholder 2">
            <a:extLst>
              <a:ext uri="{FF2B5EF4-FFF2-40B4-BE49-F238E27FC236}">
                <a16:creationId xmlns:a16="http://schemas.microsoft.com/office/drawing/2014/main" id="{14E16A6F-8CC0-4901-B7A9-F53337BD160C}"/>
              </a:ext>
            </a:extLst>
          </p:cNvPr>
          <p:cNvSpPr>
            <a:spLocks noGrp="1"/>
          </p:cNvSpPr>
          <p:nvPr>
            <p:ph type="body" idx="1"/>
          </p:nvPr>
        </p:nvSpPr>
        <p:spPr>
          <a:xfrm>
            <a:off x="360947" y="1949571"/>
            <a:ext cx="11341769" cy="4779033"/>
          </a:xfrm>
        </p:spPr>
        <p:txBody>
          <a:bodyPr/>
          <a:lstStyle/>
          <a:p>
            <a:r>
              <a:rPr lang="en-US" dirty="0"/>
              <a:t>“The cost of removing an application security vulnerability during the design phase ranges from 30-60 times less than if removed during production.”</a:t>
            </a:r>
          </a:p>
          <a:p>
            <a:r>
              <a:rPr lang="en-US" dirty="0"/>
              <a:t>                                                         -NIST, IBM, and Gartner Group</a:t>
            </a:r>
            <a:endParaRPr lang="en-GB" dirty="0"/>
          </a:p>
        </p:txBody>
      </p:sp>
    </p:spTree>
    <p:extLst>
      <p:ext uri="{BB962C8B-B14F-4D97-AF65-F5344CB8AC3E}">
        <p14:creationId xmlns:p14="http://schemas.microsoft.com/office/powerpoint/2010/main" val="9085325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CAD9E-AFA4-45D3-8D47-F07B5D333221}"/>
              </a:ext>
            </a:extLst>
          </p:cNvPr>
          <p:cNvSpPr>
            <a:spLocks noGrp="1"/>
          </p:cNvSpPr>
          <p:nvPr>
            <p:ph type="title"/>
          </p:nvPr>
        </p:nvSpPr>
        <p:spPr>
          <a:xfrm>
            <a:off x="838200" y="365125"/>
            <a:ext cx="10467474" cy="1325563"/>
          </a:xfrm>
        </p:spPr>
        <p:txBody>
          <a:bodyPr anchor="ctr">
            <a:normAutofit/>
          </a:bodyPr>
          <a:lstStyle/>
          <a:p>
            <a:r>
              <a:rPr lang="en-US"/>
              <a:t>Secure SDLC</a:t>
            </a:r>
            <a:endParaRPr lang="en-GB"/>
          </a:p>
        </p:txBody>
      </p:sp>
      <p:sp>
        <p:nvSpPr>
          <p:cNvPr id="3" name="Text Placeholder 2">
            <a:extLst>
              <a:ext uri="{FF2B5EF4-FFF2-40B4-BE49-F238E27FC236}">
                <a16:creationId xmlns:a16="http://schemas.microsoft.com/office/drawing/2014/main" id="{14E16A6F-8CC0-4901-B7A9-F53337BD160C}"/>
              </a:ext>
            </a:extLst>
          </p:cNvPr>
          <p:cNvSpPr>
            <a:spLocks noGrp="1"/>
          </p:cNvSpPr>
          <p:nvPr>
            <p:ph sz="half" idx="1"/>
          </p:nvPr>
        </p:nvSpPr>
        <p:spPr>
          <a:xfrm>
            <a:off x="189782" y="1825625"/>
            <a:ext cx="5037828" cy="4855076"/>
          </a:xfrm>
        </p:spPr>
        <p:txBody>
          <a:bodyPr>
            <a:normAutofit/>
          </a:bodyPr>
          <a:lstStyle/>
          <a:p>
            <a:pPr marL="342900" indent="-342900">
              <a:buFont typeface="Arial" panose="020B0604020202020204" pitchFamily="34" charset="0"/>
              <a:buChar char="•"/>
            </a:pPr>
            <a:r>
              <a:rPr lang="en-US" dirty="0"/>
              <a:t>Security Controls must be applied to all stages</a:t>
            </a:r>
          </a:p>
          <a:p>
            <a:endParaRPr lang="en-GB" dirty="0"/>
          </a:p>
        </p:txBody>
      </p:sp>
      <p:pic>
        <p:nvPicPr>
          <p:cNvPr id="4" name="Picture 3">
            <a:extLst>
              <a:ext uri="{FF2B5EF4-FFF2-40B4-BE49-F238E27FC236}">
                <a16:creationId xmlns:a16="http://schemas.microsoft.com/office/drawing/2014/main" id="{B51AD1E3-C21E-48CD-949C-A272E9411278}"/>
              </a:ext>
            </a:extLst>
          </p:cNvPr>
          <p:cNvPicPr>
            <a:picLocks noChangeAspect="1"/>
          </p:cNvPicPr>
          <p:nvPr/>
        </p:nvPicPr>
        <p:blipFill>
          <a:blip r:embed="rId3"/>
          <a:stretch>
            <a:fillRect/>
          </a:stretch>
        </p:blipFill>
        <p:spPr>
          <a:xfrm>
            <a:off x="5227609" y="1690687"/>
            <a:ext cx="6964392" cy="4990013"/>
          </a:xfrm>
          <a:prstGeom prst="rect">
            <a:avLst/>
          </a:prstGeom>
          <a:noFill/>
        </p:spPr>
      </p:pic>
    </p:spTree>
    <p:extLst>
      <p:ext uri="{BB962C8B-B14F-4D97-AF65-F5344CB8AC3E}">
        <p14:creationId xmlns:p14="http://schemas.microsoft.com/office/powerpoint/2010/main" val="2509582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CAD9E-AFA4-45D3-8D47-F07B5D333221}"/>
              </a:ext>
            </a:extLst>
          </p:cNvPr>
          <p:cNvSpPr>
            <a:spLocks noGrp="1"/>
          </p:cNvSpPr>
          <p:nvPr>
            <p:ph type="title"/>
          </p:nvPr>
        </p:nvSpPr>
        <p:spPr>
          <a:xfrm>
            <a:off x="838200" y="365125"/>
            <a:ext cx="10467474" cy="1325563"/>
          </a:xfrm>
        </p:spPr>
        <p:txBody>
          <a:bodyPr anchor="ctr">
            <a:normAutofit/>
          </a:bodyPr>
          <a:lstStyle/>
          <a:p>
            <a:r>
              <a:rPr lang="en-US"/>
              <a:t>Secure SDLC</a:t>
            </a:r>
            <a:endParaRPr lang="en-GB"/>
          </a:p>
        </p:txBody>
      </p:sp>
      <p:sp>
        <p:nvSpPr>
          <p:cNvPr id="3" name="Text Placeholder 2">
            <a:extLst>
              <a:ext uri="{FF2B5EF4-FFF2-40B4-BE49-F238E27FC236}">
                <a16:creationId xmlns:a16="http://schemas.microsoft.com/office/drawing/2014/main" id="{14E16A6F-8CC0-4901-B7A9-F53337BD160C}"/>
              </a:ext>
            </a:extLst>
          </p:cNvPr>
          <p:cNvSpPr>
            <a:spLocks noGrp="1"/>
          </p:cNvSpPr>
          <p:nvPr>
            <p:ph sz="half" idx="1"/>
          </p:nvPr>
        </p:nvSpPr>
        <p:spPr>
          <a:xfrm>
            <a:off x="189782" y="1825625"/>
            <a:ext cx="12002218" cy="4855076"/>
          </a:xfrm>
        </p:spPr>
        <p:txBody>
          <a:bodyPr>
            <a:normAutofit/>
          </a:bodyPr>
          <a:lstStyle/>
          <a:p>
            <a:pPr marL="342900" indent="-342900">
              <a:buFont typeface="Arial" panose="020B0604020202020204" pitchFamily="34" charset="0"/>
              <a:buChar char="•"/>
            </a:pPr>
            <a:r>
              <a:rPr lang="en-US" dirty="0"/>
              <a:t>Security controls are safeguards or countermeasures that prevent, detect or counteract attacks to minimize the security risk.</a:t>
            </a:r>
          </a:p>
          <a:p>
            <a:pPr marL="914400" lvl="2" indent="0">
              <a:buNone/>
            </a:pPr>
            <a:r>
              <a:rPr lang="en-US" dirty="0"/>
              <a:t>  Policy</a:t>
            </a:r>
          </a:p>
          <a:p>
            <a:pPr marL="914400" lvl="2" indent="0">
              <a:buNone/>
            </a:pPr>
            <a:r>
              <a:rPr lang="en-US" dirty="0"/>
              <a:t>  Mechanism </a:t>
            </a:r>
          </a:p>
          <a:p>
            <a:pPr marL="914400" lvl="2" indent="0">
              <a:buNone/>
            </a:pPr>
            <a:r>
              <a:rPr lang="en-US" dirty="0"/>
              <a:t>  Motivation</a:t>
            </a:r>
          </a:p>
          <a:p>
            <a:endParaRPr lang="en-GB" dirty="0"/>
          </a:p>
        </p:txBody>
      </p:sp>
    </p:spTree>
    <p:extLst>
      <p:ext uri="{BB962C8B-B14F-4D97-AF65-F5344CB8AC3E}">
        <p14:creationId xmlns:p14="http://schemas.microsoft.com/office/powerpoint/2010/main" val="11432163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CAD9E-AFA4-45D3-8D47-F07B5D333221}"/>
              </a:ext>
            </a:extLst>
          </p:cNvPr>
          <p:cNvSpPr>
            <a:spLocks noGrp="1"/>
          </p:cNvSpPr>
          <p:nvPr>
            <p:ph type="title"/>
          </p:nvPr>
        </p:nvSpPr>
        <p:spPr>
          <a:xfrm>
            <a:off x="795228" y="35195"/>
            <a:ext cx="4341107" cy="889477"/>
          </a:xfrm>
        </p:spPr>
        <p:txBody>
          <a:bodyPr anchor="ctr">
            <a:normAutofit/>
          </a:bodyPr>
          <a:lstStyle/>
          <a:p>
            <a:r>
              <a:rPr lang="en-US" dirty="0"/>
              <a:t>Secure SDLC</a:t>
            </a:r>
            <a:endParaRPr lang="en-GB" dirty="0"/>
          </a:p>
        </p:txBody>
      </p:sp>
      <p:sp>
        <p:nvSpPr>
          <p:cNvPr id="6" name="TextBox 5">
            <a:extLst>
              <a:ext uri="{FF2B5EF4-FFF2-40B4-BE49-F238E27FC236}">
                <a16:creationId xmlns:a16="http://schemas.microsoft.com/office/drawing/2014/main" id="{1BD69757-F9A0-478E-A82F-AC978F9A5C3A}"/>
              </a:ext>
            </a:extLst>
          </p:cNvPr>
          <p:cNvSpPr txBox="1"/>
          <p:nvPr/>
        </p:nvSpPr>
        <p:spPr>
          <a:xfrm>
            <a:off x="0" y="6602230"/>
            <a:ext cx="8759768" cy="230832"/>
          </a:xfrm>
          <a:prstGeom prst="rect">
            <a:avLst/>
          </a:prstGeom>
          <a:noFill/>
        </p:spPr>
        <p:txBody>
          <a:bodyPr wrap="square">
            <a:spAutoFit/>
          </a:bodyPr>
          <a:lstStyle/>
          <a:p>
            <a:r>
              <a:rPr lang="en-US" sz="900" dirty="0"/>
              <a:t>Gary McGraw, Software security, Security &amp; Privacy Magazine, IEEE, Vol 2, No. 2, pp. 80-83, 2004</a:t>
            </a:r>
            <a:r>
              <a:rPr lang="en-US" sz="900" dirty="0" smtClean="0"/>
              <a:t>; (</a:t>
            </a:r>
            <a:r>
              <a:rPr lang="en-US" sz="900" dirty="0"/>
              <a:t>Gary McGraw’s and </a:t>
            </a:r>
            <a:r>
              <a:rPr lang="en-US" sz="900" dirty="0" err="1"/>
              <a:t>Cigital’s</a:t>
            </a:r>
            <a:r>
              <a:rPr lang="en-US" sz="900" dirty="0"/>
              <a:t> model).</a:t>
            </a:r>
            <a:endParaRPr lang="en-GB" sz="900" dirty="0"/>
          </a:p>
        </p:txBody>
      </p:sp>
      <p:sp>
        <p:nvSpPr>
          <p:cNvPr id="3" name="Rectangle 2"/>
          <p:cNvSpPr/>
          <p:nvPr/>
        </p:nvSpPr>
        <p:spPr>
          <a:xfrm>
            <a:off x="598577" y="2247097"/>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Security Requirements</a:t>
            </a:r>
            <a:endParaRPr lang="en-GB" b="1" dirty="0">
              <a:solidFill>
                <a:srgbClr val="0070C0"/>
              </a:solidFill>
            </a:endParaRPr>
          </a:p>
        </p:txBody>
      </p:sp>
      <p:sp>
        <p:nvSpPr>
          <p:cNvPr id="7" name="Rectangle 6"/>
          <p:cNvSpPr/>
          <p:nvPr/>
        </p:nvSpPr>
        <p:spPr>
          <a:xfrm>
            <a:off x="9339260" y="2247096"/>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Penetration Testing</a:t>
            </a:r>
            <a:endParaRPr lang="en-GB" b="1" dirty="0">
              <a:solidFill>
                <a:srgbClr val="0070C0"/>
              </a:solidFill>
            </a:endParaRPr>
          </a:p>
        </p:txBody>
      </p:sp>
      <p:sp>
        <p:nvSpPr>
          <p:cNvPr id="8" name="Rectangle 7"/>
          <p:cNvSpPr/>
          <p:nvPr/>
        </p:nvSpPr>
        <p:spPr>
          <a:xfrm>
            <a:off x="7496360" y="2245279"/>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Static Analysis (Tools)</a:t>
            </a:r>
            <a:endParaRPr lang="en-GB" b="1" dirty="0">
              <a:solidFill>
                <a:srgbClr val="0070C0"/>
              </a:solidFill>
            </a:endParaRPr>
          </a:p>
        </p:txBody>
      </p:sp>
      <p:sp>
        <p:nvSpPr>
          <p:cNvPr id="9" name="Rectangle 8"/>
          <p:cNvSpPr/>
          <p:nvPr/>
        </p:nvSpPr>
        <p:spPr>
          <a:xfrm>
            <a:off x="5259205" y="3247243"/>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Risk-Based Security Tests</a:t>
            </a:r>
            <a:endParaRPr lang="en-GB" b="1" dirty="0">
              <a:solidFill>
                <a:srgbClr val="0070C0"/>
              </a:solidFill>
            </a:endParaRPr>
          </a:p>
        </p:txBody>
      </p:sp>
      <p:sp>
        <p:nvSpPr>
          <p:cNvPr id="10" name="Rectangle 9"/>
          <p:cNvSpPr/>
          <p:nvPr/>
        </p:nvSpPr>
        <p:spPr>
          <a:xfrm>
            <a:off x="3894861" y="2279865"/>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Design Review</a:t>
            </a:r>
            <a:endParaRPr lang="en-GB" b="1" dirty="0">
              <a:solidFill>
                <a:srgbClr val="0070C0"/>
              </a:solidFill>
            </a:endParaRPr>
          </a:p>
        </p:txBody>
      </p:sp>
      <p:sp>
        <p:nvSpPr>
          <p:cNvPr id="11" name="Rectangle 10"/>
          <p:cNvSpPr/>
          <p:nvPr/>
        </p:nvSpPr>
        <p:spPr>
          <a:xfrm>
            <a:off x="2129985" y="3247244"/>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Risk Analysis</a:t>
            </a:r>
            <a:endParaRPr lang="en-GB" b="1" dirty="0">
              <a:solidFill>
                <a:srgbClr val="0070C0"/>
              </a:solidFill>
            </a:endParaRPr>
          </a:p>
        </p:txBody>
      </p:sp>
      <p:sp>
        <p:nvSpPr>
          <p:cNvPr id="12" name="Rectangle 11"/>
          <p:cNvSpPr/>
          <p:nvPr/>
        </p:nvSpPr>
        <p:spPr>
          <a:xfrm>
            <a:off x="6205051" y="4074640"/>
            <a:ext cx="1741714" cy="65314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0070C0"/>
                </a:solidFill>
              </a:rPr>
              <a:t>Code Review</a:t>
            </a:r>
            <a:endParaRPr lang="en-GB" b="1" dirty="0">
              <a:solidFill>
                <a:srgbClr val="0070C0"/>
              </a:solidFill>
            </a:endParaRPr>
          </a:p>
        </p:txBody>
      </p:sp>
      <p:cxnSp>
        <p:nvCxnSpPr>
          <p:cNvPr id="13" name="Straight Connector 12"/>
          <p:cNvCxnSpPr/>
          <p:nvPr/>
        </p:nvCxnSpPr>
        <p:spPr>
          <a:xfrm flipV="1">
            <a:off x="346883" y="5363939"/>
            <a:ext cx="10966302" cy="6"/>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54904" y="5042247"/>
            <a:ext cx="0" cy="64339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713475" y="5042246"/>
            <a:ext cx="0" cy="64339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33417" y="5042245"/>
            <a:ext cx="0" cy="64339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153359" y="5042244"/>
            <a:ext cx="0" cy="64339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022758" y="5042241"/>
            <a:ext cx="0" cy="64339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1313185" y="5042241"/>
            <a:ext cx="0" cy="64339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3" idx="2"/>
          </p:cNvCxnSpPr>
          <p:nvPr/>
        </p:nvCxnSpPr>
        <p:spPr>
          <a:xfrm>
            <a:off x="1469434" y="2900240"/>
            <a:ext cx="1542" cy="226312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3882331" y="2969107"/>
            <a:ext cx="771597" cy="226312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864380" y="3915711"/>
            <a:ext cx="536773" cy="140005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2253205" y="3910679"/>
            <a:ext cx="618250" cy="140508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2" idx="2"/>
          </p:cNvCxnSpPr>
          <p:nvPr/>
        </p:nvCxnSpPr>
        <p:spPr>
          <a:xfrm>
            <a:off x="7075908" y="4727783"/>
            <a:ext cx="1" cy="48918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8223328" y="2944384"/>
            <a:ext cx="275291" cy="231176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10250705" y="2924638"/>
            <a:ext cx="1542" cy="226312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0484348" y="2948417"/>
            <a:ext cx="1065384" cy="2131392"/>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780233" y="5458893"/>
            <a:ext cx="1747396" cy="646331"/>
          </a:xfrm>
          <a:prstGeom prst="rect">
            <a:avLst/>
          </a:prstGeom>
          <a:noFill/>
        </p:spPr>
        <p:txBody>
          <a:bodyPr wrap="square" rtlCol="0">
            <a:spAutoFit/>
          </a:bodyPr>
          <a:lstStyle/>
          <a:p>
            <a:r>
              <a:rPr lang="en-GB" b="1" dirty="0" smtClean="0"/>
              <a:t>Requirements and Use Cases</a:t>
            </a:r>
            <a:endParaRPr lang="en-GB" b="1" dirty="0"/>
          </a:p>
        </p:txBody>
      </p:sp>
      <p:sp>
        <p:nvSpPr>
          <p:cNvPr id="40" name="TextBox 39"/>
          <p:cNvSpPr txBox="1"/>
          <p:nvPr/>
        </p:nvSpPr>
        <p:spPr>
          <a:xfrm>
            <a:off x="3072919" y="5528815"/>
            <a:ext cx="1098237" cy="369332"/>
          </a:xfrm>
          <a:prstGeom prst="rect">
            <a:avLst/>
          </a:prstGeom>
          <a:noFill/>
        </p:spPr>
        <p:txBody>
          <a:bodyPr wrap="square" rtlCol="0">
            <a:spAutoFit/>
          </a:bodyPr>
          <a:lstStyle/>
          <a:p>
            <a:r>
              <a:rPr lang="en-GB" b="1" dirty="0" smtClean="0"/>
              <a:t>Design</a:t>
            </a:r>
            <a:endParaRPr lang="en-GB" b="1" dirty="0"/>
          </a:p>
        </p:txBody>
      </p:sp>
      <p:sp>
        <p:nvSpPr>
          <p:cNvPr id="41" name="TextBox 40"/>
          <p:cNvSpPr txBox="1"/>
          <p:nvPr/>
        </p:nvSpPr>
        <p:spPr>
          <a:xfrm>
            <a:off x="4791284" y="5485615"/>
            <a:ext cx="1269676" cy="369332"/>
          </a:xfrm>
          <a:prstGeom prst="rect">
            <a:avLst/>
          </a:prstGeom>
          <a:noFill/>
        </p:spPr>
        <p:txBody>
          <a:bodyPr wrap="square" rtlCol="0">
            <a:spAutoFit/>
          </a:bodyPr>
          <a:lstStyle/>
          <a:p>
            <a:r>
              <a:rPr lang="en-GB" b="1" dirty="0" smtClean="0"/>
              <a:t>Test Plans</a:t>
            </a:r>
            <a:endParaRPr lang="en-GB" b="1" dirty="0"/>
          </a:p>
        </p:txBody>
      </p:sp>
      <p:sp>
        <p:nvSpPr>
          <p:cNvPr id="43" name="TextBox 42"/>
          <p:cNvSpPr txBox="1"/>
          <p:nvPr/>
        </p:nvSpPr>
        <p:spPr>
          <a:xfrm>
            <a:off x="6642407" y="5497000"/>
            <a:ext cx="1269676" cy="369332"/>
          </a:xfrm>
          <a:prstGeom prst="rect">
            <a:avLst/>
          </a:prstGeom>
          <a:noFill/>
        </p:spPr>
        <p:txBody>
          <a:bodyPr wrap="square" rtlCol="0">
            <a:spAutoFit/>
          </a:bodyPr>
          <a:lstStyle/>
          <a:p>
            <a:r>
              <a:rPr lang="en-GB" b="1" dirty="0" smtClean="0"/>
              <a:t>Code</a:t>
            </a:r>
            <a:endParaRPr lang="en-GB" b="1" dirty="0"/>
          </a:p>
        </p:txBody>
      </p:sp>
      <p:sp>
        <p:nvSpPr>
          <p:cNvPr id="44" name="TextBox 43"/>
          <p:cNvSpPr txBox="1"/>
          <p:nvPr/>
        </p:nvSpPr>
        <p:spPr>
          <a:xfrm>
            <a:off x="8759768" y="5521621"/>
            <a:ext cx="1550263" cy="369332"/>
          </a:xfrm>
          <a:prstGeom prst="rect">
            <a:avLst/>
          </a:prstGeom>
          <a:noFill/>
        </p:spPr>
        <p:txBody>
          <a:bodyPr wrap="square" rtlCol="0">
            <a:spAutoFit/>
          </a:bodyPr>
          <a:lstStyle/>
          <a:p>
            <a:r>
              <a:rPr lang="en-GB" b="1" dirty="0" smtClean="0"/>
              <a:t>Test Results</a:t>
            </a:r>
            <a:endParaRPr lang="en-GB" b="1" dirty="0"/>
          </a:p>
        </p:txBody>
      </p:sp>
      <p:sp>
        <p:nvSpPr>
          <p:cNvPr id="45" name="TextBox 44"/>
          <p:cNvSpPr txBox="1"/>
          <p:nvPr/>
        </p:nvSpPr>
        <p:spPr>
          <a:xfrm>
            <a:off x="10896585" y="5663616"/>
            <a:ext cx="1550263" cy="646331"/>
          </a:xfrm>
          <a:prstGeom prst="rect">
            <a:avLst/>
          </a:prstGeom>
          <a:noFill/>
        </p:spPr>
        <p:txBody>
          <a:bodyPr wrap="square" rtlCol="0">
            <a:spAutoFit/>
          </a:bodyPr>
          <a:lstStyle/>
          <a:p>
            <a:r>
              <a:rPr lang="en-GB" b="1" dirty="0" smtClean="0"/>
              <a:t>Field Feedback</a:t>
            </a:r>
            <a:endParaRPr lang="en-GB" b="1" dirty="0"/>
          </a:p>
        </p:txBody>
      </p:sp>
      <p:cxnSp>
        <p:nvCxnSpPr>
          <p:cNvPr id="48" name="Straight Arrow Connector 47"/>
          <p:cNvCxnSpPr/>
          <p:nvPr/>
        </p:nvCxnSpPr>
        <p:spPr>
          <a:xfrm flipH="1">
            <a:off x="5404484" y="3934855"/>
            <a:ext cx="590898" cy="128211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Curved Right Arrow 52"/>
          <p:cNvSpPr/>
          <p:nvPr/>
        </p:nvSpPr>
        <p:spPr>
          <a:xfrm>
            <a:off x="9693418" y="1336987"/>
            <a:ext cx="830299" cy="53085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6" name="Curved Right Arrow 55"/>
          <p:cNvSpPr/>
          <p:nvPr/>
        </p:nvSpPr>
        <p:spPr>
          <a:xfrm flipH="1" flipV="1">
            <a:off x="10523419" y="1277223"/>
            <a:ext cx="834091" cy="53085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7" name="TextBox 56"/>
          <p:cNvSpPr txBox="1"/>
          <p:nvPr/>
        </p:nvSpPr>
        <p:spPr>
          <a:xfrm rot="20527336">
            <a:off x="1625156" y="1280402"/>
            <a:ext cx="3539954" cy="369332"/>
          </a:xfrm>
          <a:prstGeom prst="rect">
            <a:avLst/>
          </a:prstGeom>
          <a:noFill/>
        </p:spPr>
        <p:txBody>
          <a:bodyPr wrap="square" rtlCol="0">
            <a:spAutoFit/>
          </a:bodyPr>
          <a:lstStyle/>
          <a:p>
            <a:r>
              <a:rPr lang="en-GB" b="1" dirty="0" smtClean="0">
                <a:solidFill>
                  <a:schemeClr val="tx1">
                    <a:lumMod val="65000"/>
                    <a:lumOff val="35000"/>
                  </a:schemeClr>
                </a:solidFill>
              </a:rPr>
              <a:t>Risk</a:t>
            </a:r>
            <a:r>
              <a:rPr lang="en-GB" b="1" dirty="0" smtClean="0"/>
              <a:t> = </a:t>
            </a:r>
            <a:r>
              <a:rPr lang="en-GB" b="1" dirty="0" smtClean="0">
                <a:solidFill>
                  <a:srgbClr val="FF0000"/>
                </a:solidFill>
              </a:rPr>
              <a:t>Threat</a:t>
            </a:r>
            <a:r>
              <a:rPr lang="en-GB" b="1" dirty="0" smtClean="0"/>
              <a:t> x Vulnerability x </a:t>
            </a:r>
            <a:r>
              <a:rPr lang="en-GB" b="1" dirty="0" smtClean="0">
                <a:solidFill>
                  <a:schemeClr val="accent5">
                    <a:lumMod val="75000"/>
                  </a:schemeClr>
                </a:solidFill>
              </a:rPr>
              <a:t>Cost</a:t>
            </a:r>
            <a:endParaRPr lang="en-GB" b="1" dirty="0">
              <a:solidFill>
                <a:schemeClr val="accent5">
                  <a:lumMod val="75000"/>
                </a:schemeClr>
              </a:solidFill>
            </a:endParaRPr>
          </a:p>
        </p:txBody>
      </p:sp>
      <p:sp>
        <p:nvSpPr>
          <p:cNvPr id="58" name="TextBox 57"/>
          <p:cNvSpPr txBox="1"/>
          <p:nvPr/>
        </p:nvSpPr>
        <p:spPr>
          <a:xfrm rot="20527336">
            <a:off x="4970933" y="1023014"/>
            <a:ext cx="3539954" cy="646331"/>
          </a:xfrm>
          <a:prstGeom prst="rect">
            <a:avLst/>
          </a:prstGeom>
          <a:noFill/>
        </p:spPr>
        <p:txBody>
          <a:bodyPr wrap="square" rtlCol="0">
            <a:spAutoFit/>
          </a:bodyPr>
          <a:lstStyle/>
          <a:p>
            <a:r>
              <a:rPr lang="en-GB" b="1" dirty="0" smtClean="0">
                <a:solidFill>
                  <a:schemeClr val="tx1">
                    <a:lumMod val="65000"/>
                    <a:lumOff val="35000"/>
                  </a:schemeClr>
                </a:solidFill>
              </a:rPr>
              <a:t>What do we need to test? And how?</a:t>
            </a:r>
            <a:endParaRPr lang="en-GB" b="1" dirty="0">
              <a:solidFill>
                <a:schemeClr val="accent5">
                  <a:lumMod val="75000"/>
                </a:schemeClr>
              </a:solidFill>
            </a:endParaRPr>
          </a:p>
        </p:txBody>
      </p:sp>
      <p:sp>
        <p:nvSpPr>
          <p:cNvPr id="59" name="TextBox 58"/>
          <p:cNvSpPr txBox="1"/>
          <p:nvPr/>
        </p:nvSpPr>
        <p:spPr>
          <a:xfrm rot="20527336">
            <a:off x="7002904" y="1411540"/>
            <a:ext cx="3539954" cy="369332"/>
          </a:xfrm>
          <a:prstGeom prst="rect">
            <a:avLst/>
          </a:prstGeom>
          <a:noFill/>
        </p:spPr>
        <p:txBody>
          <a:bodyPr wrap="square" rtlCol="0">
            <a:spAutoFit/>
          </a:bodyPr>
          <a:lstStyle/>
          <a:p>
            <a:r>
              <a:rPr lang="en-GB" b="1" dirty="0" smtClean="0">
                <a:solidFill>
                  <a:schemeClr val="tx1">
                    <a:lumMod val="65000"/>
                    <a:lumOff val="35000"/>
                  </a:schemeClr>
                </a:solidFill>
              </a:rPr>
              <a:t>Code review tools</a:t>
            </a:r>
            <a:endParaRPr lang="en-GB" b="1" dirty="0">
              <a:solidFill>
                <a:schemeClr val="accent5">
                  <a:lumMod val="75000"/>
                </a:schemeClr>
              </a:solidFill>
            </a:endParaRPr>
          </a:p>
        </p:txBody>
      </p:sp>
      <p:cxnSp>
        <p:nvCxnSpPr>
          <p:cNvPr id="60" name="Straight Arrow Connector 59"/>
          <p:cNvCxnSpPr/>
          <p:nvPr/>
        </p:nvCxnSpPr>
        <p:spPr>
          <a:xfrm>
            <a:off x="3120978" y="1721874"/>
            <a:ext cx="52344" cy="152536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5852810" y="1752782"/>
            <a:ext cx="382059" cy="145999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8111882" y="1915191"/>
            <a:ext cx="427832" cy="30587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9966964" y="1346040"/>
            <a:ext cx="1237154" cy="646331"/>
          </a:xfrm>
          <a:prstGeom prst="rect">
            <a:avLst/>
          </a:prstGeom>
          <a:noFill/>
        </p:spPr>
        <p:txBody>
          <a:bodyPr wrap="square" rtlCol="0">
            <a:spAutoFit/>
          </a:bodyPr>
          <a:lstStyle/>
          <a:p>
            <a:r>
              <a:rPr lang="en-GB" b="1" dirty="0" smtClean="0"/>
              <a:t>Iterative Approach</a:t>
            </a:r>
            <a:endParaRPr lang="en-GB" b="1" dirty="0"/>
          </a:p>
        </p:txBody>
      </p:sp>
    </p:spTree>
    <p:extLst>
      <p:ext uri="{BB962C8B-B14F-4D97-AF65-F5344CB8AC3E}">
        <p14:creationId xmlns:p14="http://schemas.microsoft.com/office/powerpoint/2010/main" val="1675624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850365"/>
            <a:ext cx="11202687" cy="4664076"/>
          </a:xfrm>
        </p:spPr>
        <p:txBody>
          <a:bodyPr>
            <a:normAutofit/>
          </a:bodyPr>
          <a:lstStyle/>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Open Web Application Security Project (OWASP) is an open community dedicated to enabling organizations to develop, purchase, and maintain applications and APIs that can be trusted. </a:t>
            </a:r>
          </a:p>
          <a:p>
            <a:pPr marL="342900" indent="-342900">
              <a:buFont typeface="Arial" panose="020B0604020202020204" pitchFamily="34" charset="0"/>
              <a:buChar char="•"/>
            </a:pPr>
            <a:r>
              <a:rPr lang="en-US" sz="2800" dirty="0"/>
              <a:t>The OWASP Top 10 focuses on identifying the most serious web application security risks for a broad array of organizations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7992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308892"/>
          </a:xfrm>
        </p:spPr>
        <p:txBody>
          <a:bodyPr anchor="b">
            <a:normAutofit/>
          </a:bodyPr>
          <a:lstStyle/>
          <a:p>
            <a:r>
              <a:rPr lang="en-US" sz="3600" dirty="0"/>
              <a:t>OWASP Top 10 awareness for web application development</a:t>
            </a:r>
            <a:endParaRPr lang="en-GB" sz="3600" dirty="0"/>
          </a:p>
        </p:txBody>
      </p:sp>
      <p:pic>
        <p:nvPicPr>
          <p:cNvPr id="4" name="Picture 3">
            <a:extLst>
              <a:ext uri="{FF2B5EF4-FFF2-40B4-BE49-F238E27FC236}">
                <a16:creationId xmlns:a16="http://schemas.microsoft.com/office/drawing/2014/main" id="{6C6619BF-F346-435C-9D9A-539BF87C0016}"/>
              </a:ext>
            </a:extLst>
          </p:cNvPr>
          <p:cNvPicPr>
            <a:picLocks noChangeAspect="1"/>
          </p:cNvPicPr>
          <p:nvPr/>
        </p:nvPicPr>
        <p:blipFill>
          <a:blip r:embed="rId3"/>
          <a:stretch>
            <a:fillRect/>
          </a:stretch>
        </p:blipFill>
        <p:spPr>
          <a:xfrm>
            <a:off x="379563" y="1500997"/>
            <a:ext cx="10972649" cy="4950842"/>
          </a:xfrm>
          <a:prstGeom prst="rect">
            <a:avLst/>
          </a:prstGeom>
          <a:noFill/>
        </p:spPr>
      </p:pic>
      <p:sp>
        <p:nvSpPr>
          <p:cNvPr id="8" name="TextBox 7">
            <a:extLst>
              <a:ext uri="{FF2B5EF4-FFF2-40B4-BE49-F238E27FC236}">
                <a16:creationId xmlns:a16="http://schemas.microsoft.com/office/drawing/2014/main" id="{03E95B16-6F50-411B-ACCE-00875BC297B9}"/>
              </a:ext>
            </a:extLst>
          </p:cNvPr>
          <p:cNvSpPr txBox="1"/>
          <p:nvPr/>
        </p:nvSpPr>
        <p:spPr>
          <a:xfrm>
            <a:off x="168215" y="6451839"/>
            <a:ext cx="11183997" cy="369332"/>
          </a:xfrm>
          <a:prstGeom prst="rect">
            <a:avLst/>
          </a:prstGeom>
          <a:noFill/>
        </p:spPr>
        <p:txBody>
          <a:bodyPr wrap="square">
            <a:spAutoFit/>
          </a:bodyPr>
          <a:lstStyle/>
          <a:p>
            <a:r>
              <a:rPr lang="en-GB" dirty="0"/>
              <a:t> https://www.owasp.org/images/7/72/OWASP_Top_10-2017_%28en%29.pdf.pdf</a:t>
            </a:r>
          </a:p>
        </p:txBody>
      </p:sp>
    </p:spTree>
    <p:extLst>
      <p:ext uri="{BB962C8B-B14F-4D97-AF65-F5344CB8AC3E}">
        <p14:creationId xmlns:p14="http://schemas.microsoft.com/office/powerpoint/2010/main" val="2970610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850365"/>
            <a:ext cx="11202687" cy="4664076"/>
          </a:xfrm>
        </p:spPr>
        <p:txBody>
          <a:bodyPr>
            <a:normAutofit/>
          </a:bodyPr>
          <a:lstStyle/>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Open Web Application Security Project (OWASP) is an open community dedicated to enabling organizations to develop, purchase, and maintain applications and APIs that can be trusted. </a:t>
            </a:r>
          </a:p>
          <a:p>
            <a:pPr marL="342900" indent="-342900">
              <a:buFont typeface="Arial" panose="020B0604020202020204" pitchFamily="34" charset="0"/>
              <a:buChar char="•"/>
            </a:pPr>
            <a:r>
              <a:rPr lang="en-US" sz="2800" dirty="0"/>
              <a:t>The OWASP Top 10 focuses on identifying the most serious web application security risks for a broad array of organizations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1444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850365"/>
            <a:ext cx="11202687" cy="4664076"/>
          </a:xfrm>
        </p:spPr>
        <p:txBody>
          <a:bodyPr>
            <a:normAutofit/>
          </a:bodyPr>
          <a:lstStyle/>
          <a:p>
            <a:pPr marL="285750" indent="-285750" fontAlgn="base">
              <a:buFont typeface="Arial" panose="020B0604020202020204" pitchFamily="34" charset="0"/>
              <a:buChar char="•"/>
            </a:pPr>
            <a:r>
              <a:rPr lang="en-GB" sz="2400" dirty="0"/>
              <a:t>The release of OWASP Top 10 is based upon the analysis of more than 2.3 million vulnerabilities in 50,000 web applications. </a:t>
            </a:r>
            <a:endParaRPr lang="en-GB" sz="2400" dirty="0" smtClean="0"/>
          </a:p>
          <a:p>
            <a:pPr marL="285750" indent="-285750" fontAlgn="base">
              <a:buFont typeface="Arial" panose="020B0604020202020204" pitchFamily="34" charset="0"/>
              <a:buChar char="•"/>
            </a:pPr>
            <a:r>
              <a:rPr lang="en-GB" sz="2400" dirty="0" smtClean="0"/>
              <a:t>There </a:t>
            </a:r>
            <a:r>
              <a:rPr lang="en-GB" sz="2400" dirty="0"/>
              <a:t>are two major additions to this release, i.e. insufficient attack protection and </a:t>
            </a:r>
            <a:r>
              <a:rPr lang="en-GB" sz="2400" dirty="0" err="1"/>
              <a:t>underprotected</a:t>
            </a:r>
            <a:r>
              <a:rPr lang="en-GB" sz="2400" dirty="0"/>
              <a:t> APIs. </a:t>
            </a:r>
            <a:endParaRPr lang="en-GB" sz="2400" dirty="0" smtClean="0"/>
          </a:p>
          <a:p>
            <a:pPr marL="285750" indent="-285750" fontAlgn="base">
              <a:buFont typeface="Arial" panose="020B0604020202020204" pitchFamily="34" charset="0"/>
              <a:buChar char="•"/>
            </a:pPr>
            <a:endParaRPr lang="en-GB" sz="2400" dirty="0"/>
          </a:p>
          <a:p>
            <a:pPr marL="285750" indent="-285750" fontAlgn="base">
              <a:buFont typeface="Arial" panose="020B0604020202020204" pitchFamily="34" charset="0"/>
              <a:buChar char="•"/>
            </a:pPr>
            <a:r>
              <a:rPr lang="en-GB" sz="2400" dirty="0" smtClean="0"/>
              <a:t>“</a:t>
            </a:r>
            <a:r>
              <a:rPr lang="en-GB" sz="2400" i="1" dirty="0" smtClean="0"/>
              <a:t>insufficient </a:t>
            </a:r>
            <a:r>
              <a:rPr lang="en-GB" sz="2400" i="1" dirty="0"/>
              <a:t>attack protection has made it to the list because of the large number of threats that applications nowadays face. Keeping this in mind, all modern applications should be able to detect, prevent, and respond to automated and manual attacks and block them</a:t>
            </a:r>
            <a:r>
              <a:rPr lang="en-GB" sz="2400" dirty="0" smtClean="0"/>
              <a:t>.” </a:t>
            </a:r>
            <a:r>
              <a:rPr lang="en-GB" sz="2400" dirty="0"/>
              <a:t>Jeff Williams</a:t>
            </a:r>
          </a:p>
        </p:txBody>
      </p:sp>
    </p:spTree>
    <p:extLst>
      <p:ext uri="{BB962C8B-B14F-4D97-AF65-F5344CB8AC3E}">
        <p14:creationId xmlns:p14="http://schemas.microsoft.com/office/powerpoint/2010/main" val="1008155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a:t>
            </a:r>
            <a:r>
              <a:rPr lang="en-US" sz="3600" dirty="0" smtClean="0"/>
              <a:t>10</a:t>
            </a:r>
            <a:endParaRPr lang="en-GB" sz="3600" dirty="0"/>
          </a:p>
        </p:txBody>
      </p:sp>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850365"/>
            <a:ext cx="11202687" cy="4664076"/>
          </a:xfrm>
        </p:spPr>
        <p:txBody>
          <a:bodyPr>
            <a:normAutofit/>
          </a:bodyPr>
          <a:lstStyle/>
          <a:p>
            <a:pPr marL="285750" indent="-285750" fontAlgn="base">
              <a:buFont typeface="Arial" panose="020B0604020202020204" pitchFamily="34" charset="0"/>
              <a:buChar char="•"/>
            </a:pPr>
            <a:r>
              <a:rPr lang="en-GB" sz="2400" b="1" dirty="0"/>
              <a:t>The addition of the unprotected APIs category is a result of an explosion of API usage in modern software. APIs use a variety of data formats and protocols, such as REST/JSON, SOAP/XML, GWT, RPC, and others. </a:t>
            </a:r>
            <a:endParaRPr lang="en-GB" sz="2400" b="1" dirty="0" smtClean="0"/>
          </a:p>
          <a:p>
            <a:pPr marL="285750" indent="-285750" fontAlgn="base">
              <a:buFont typeface="Arial" panose="020B0604020202020204" pitchFamily="34" charset="0"/>
              <a:buChar char="•"/>
            </a:pPr>
            <a:r>
              <a:rPr lang="en-GB" sz="2400" b="1" dirty="0" smtClean="0"/>
              <a:t>These </a:t>
            </a:r>
            <a:r>
              <a:rPr lang="en-GB" sz="2400" b="1" dirty="0"/>
              <a:t>APIs are usually unprotected and they hold many vulnerabilities and signify a “major blind spot” for organizational security programs. OWASP is helping teams to refocus on this escalating problem.</a:t>
            </a:r>
          </a:p>
        </p:txBody>
      </p:sp>
    </p:spTree>
    <p:extLst>
      <p:ext uri="{BB962C8B-B14F-4D97-AF65-F5344CB8AC3E}">
        <p14:creationId xmlns:p14="http://schemas.microsoft.com/office/powerpoint/2010/main" val="840846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99C3-90AA-40FB-BCAA-4D7D139D192E}"/>
              </a:ext>
            </a:extLst>
          </p:cNvPr>
          <p:cNvSpPr>
            <a:spLocks noGrp="1"/>
          </p:cNvSpPr>
          <p:nvPr>
            <p:ph type="title"/>
          </p:nvPr>
        </p:nvSpPr>
        <p:spPr>
          <a:xfrm>
            <a:off x="839788" y="36829"/>
            <a:ext cx="9235865" cy="1600200"/>
          </a:xfrm>
        </p:spPr>
        <p:txBody>
          <a:bodyPr anchor="b">
            <a:normAutofit/>
          </a:bodyPr>
          <a:lstStyle/>
          <a:p>
            <a:r>
              <a:rPr lang="en-US" sz="3600" dirty="0"/>
              <a:t>OWASP Top 10 awareness for web application development</a:t>
            </a:r>
            <a:endParaRPr lang="en-GB" sz="3600" dirty="0"/>
          </a:p>
        </p:txBody>
      </p:sp>
      <p:pic>
        <p:nvPicPr>
          <p:cNvPr id="4" name="Picture 3">
            <a:extLst>
              <a:ext uri="{FF2B5EF4-FFF2-40B4-BE49-F238E27FC236}">
                <a16:creationId xmlns:a16="http://schemas.microsoft.com/office/drawing/2014/main" id="{5603467C-6F9C-4C64-B82D-015A6A40CED4}"/>
              </a:ext>
            </a:extLst>
          </p:cNvPr>
          <p:cNvPicPr>
            <a:picLocks noChangeAspect="1"/>
          </p:cNvPicPr>
          <p:nvPr/>
        </p:nvPicPr>
        <p:blipFill>
          <a:blip r:embed="rId3"/>
          <a:stretch>
            <a:fillRect/>
          </a:stretch>
        </p:blipFill>
        <p:spPr>
          <a:xfrm>
            <a:off x="2882900" y="5047680"/>
            <a:ext cx="6362700" cy="1381125"/>
          </a:xfrm>
          <a:prstGeom prst="rect">
            <a:avLst/>
          </a:prstGeom>
        </p:spPr>
      </p:pic>
      <p:sp>
        <p:nvSpPr>
          <p:cNvPr id="3" name="Text Placeholder 2">
            <a:extLst>
              <a:ext uri="{FF2B5EF4-FFF2-40B4-BE49-F238E27FC236}">
                <a16:creationId xmlns:a16="http://schemas.microsoft.com/office/drawing/2014/main" id="{1F236DF3-A57E-43DB-80EF-3E71CB4D76E1}"/>
              </a:ext>
            </a:extLst>
          </p:cNvPr>
          <p:cNvSpPr>
            <a:spLocks noGrp="1"/>
          </p:cNvSpPr>
          <p:nvPr>
            <p:ph type="body" sz="half" idx="2"/>
          </p:nvPr>
        </p:nvSpPr>
        <p:spPr>
          <a:xfrm>
            <a:off x="839788" y="1850365"/>
            <a:ext cx="10869612" cy="2632735"/>
          </a:xfrm>
          <a:ln>
            <a:solidFill>
              <a:schemeClr val="tx1">
                <a:lumMod val="50000"/>
                <a:lumOff val="50000"/>
              </a:schemeClr>
            </a:solidFill>
          </a:ln>
        </p:spPr>
        <p:txBody>
          <a:bodyPr>
            <a:normAutofit/>
          </a:bodyPr>
          <a:lstStyle/>
          <a:p>
            <a:pPr marL="342900" indent="-342900">
              <a:buFont typeface="Arial" panose="020B0604020202020204" pitchFamily="34" charset="0"/>
              <a:buChar char="•"/>
            </a:pPr>
            <a:r>
              <a:rPr lang="en-US" sz="2800" dirty="0"/>
              <a:t>Injection flaws, such as SQL, NoSQL, OS, and LDAP injection, occur when untrusted data is sent to an interpreter as part of a command or query. </a:t>
            </a:r>
          </a:p>
          <a:p>
            <a:pPr marL="342900" indent="-342900">
              <a:buFont typeface="Arial" panose="020B0604020202020204" pitchFamily="34" charset="0"/>
              <a:buChar char="•"/>
            </a:pPr>
            <a:r>
              <a:rPr lang="en-US" sz="2800" dirty="0"/>
              <a:t>The attacker’s hostile data can trick the interpreter into executing unintended commands or accessing data without proper authorization.</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955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theme1.xml><?xml version="1.0" encoding="utf-8"?>
<a:theme xmlns:a="http://schemas.openxmlformats.org/drawingml/2006/main" name="WBL">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BL" id="{F9107B94-27B5-44C3-8B2E-1EE8DD964E80}" vid="{2CA810EA-66AB-49CA-9751-021D11DCD3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7491</TotalTime>
  <Words>4257</Words>
  <Application>Microsoft Office PowerPoint</Application>
  <PresentationFormat>Widescreen</PresentationFormat>
  <Paragraphs>347</Paragraphs>
  <Slides>36</Slides>
  <Notes>31</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Poppins</vt:lpstr>
      <vt:lpstr>roboto</vt:lpstr>
      <vt:lpstr>Verdana</vt:lpstr>
      <vt:lpstr>WBL</vt:lpstr>
      <vt:lpstr>BCS Level 4 Certificate in Security Technology Building Blocks Syllabus</vt:lpstr>
      <vt:lpstr>Mini Quiz</vt:lpstr>
      <vt:lpstr>3.1 Describe frameworks and processes available for secure application development and apply appropriate security processes to the software development lifecycle. </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OWASP Top 10 awareness for web application development</vt:lpstr>
      <vt:lpstr>Common Weakness Enumeration guideline awareness for general software development</vt:lpstr>
      <vt:lpstr>Common Weakness Enumeration guideline awareness for general software development</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National Cyber Security Centre (NCSC) guidelines</vt:lpstr>
      <vt:lpstr>Secure SDLC</vt:lpstr>
      <vt:lpstr>Secure SDLC</vt:lpstr>
      <vt:lpstr>Secure SDLC</vt:lpstr>
      <vt:lpstr>Secure SDLC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BCS Level 4 Certificate in Security Technology Building Blocks Syllabus</dc:title>
  <dc:creator>iamkhurana669@outlook.com</dc:creator>
  <cp:lastModifiedBy>Madhu Khurana</cp:lastModifiedBy>
  <cp:revision>48</cp:revision>
  <dcterms:created xsi:type="dcterms:W3CDTF">2020-09-24T15:36:43Z</dcterms:created>
  <dcterms:modified xsi:type="dcterms:W3CDTF">2020-10-29T14:28:35Z</dcterms:modified>
</cp:coreProperties>
</file>