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1966" r:id="rId3"/>
    <p:sldId id="1967" r:id="rId4"/>
    <p:sldId id="1951" r:id="rId5"/>
    <p:sldId id="1952" r:id="rId6"/>
    <p:sldId id="1953" r:id="rId7"/>
    <p:sldId id="1954" r:id="rId8"/>
    <p:sldId id="1968" r:id="rId9"/>
    <p:sldId id="1969" r:id="rId10"/>
    <p:sldId id="1970" r:id="rId11"/>
    <p:sldId id="337" r:id="rId12"/>
    <p:sldId id="1962" r:id="rId13"/>
    <p:sldId id="1971" r:id="rId14"/>
    <p:sldId id="336" r:id="rId15"/>
    <p:sldId id="1963" r:id="rId16"/>
    <p:sldId id="1964" r:id="rId17"/>
    <p:sldId id="1965" r:id="rId18"/>
    <p:sldId id="1972" r:id="rId19"/>
    <p:sldId id="1973" r:id="rId20"/>
    <p:sldId id="1974" r:id="rId21"/>
    <p:sldId id="1975" r:id="rId22"/>
    <p:sldId id="1976" r:id="rId23"/>
    <p:sldId id="1977" r:id="rId24"/>
    <p:sldId id="1978" r:id="rId25"/>
    <p:sldId id="19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showGuides="1">
      <p:cViewPr varScale="1">
        <p:scale>
          <a:sx n="119" d="100"/>
          <a:sy n="119" d="100"/>
        </p:scale>
        <p:origin x="96" y="3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E4C8A-2EDD-4967-8102-9DACE6D0D120}" type="datetimeFigureOut">
              <a:rPr lang="en-GB" smtClean="0"/>
              <a:t>13/01/2021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88BCB-F4F4-41AF-B134-7323E872B9B4}" type="slidenum">
              <a:rPr lang="en-GB" smtClean="0"/>
              <a:t>‹#›</a:t>
            </a:fld>
            <a:endParaRPr lang="en-GB"/>
          </a:p>
        </p:txBody>
      </p:sp>
    </p:spTree>
    <p:extLst>
      <p:ext uri="{BB962C8B-B14F-4D97-AF65-F5344CB8AC3E}">
        <p14:creationId xmlns:p14="http://schemas.microsoft.com/office/powerpoint/2010/main" val="3128556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0B4FF-D04F-0347-9B11-4E87A25C494D}" type="slidenum">
              <a:rPr lang="en-US" smtClean="0"/>
              <a:t>11</a:t>
            </a:fld>
            <a:endParaRPr lang="en-US"/>
          </a:p>
        </p:txBody>
      </p:sp>
    </p:spTree>
    <p:extLst>
      <p:ext uri="{BB962C8B-B14F-4D97-AF65-F5344CB8AC3E}">
        <p14:creationId xmlns:p14="http://schemas.microsoft.com/office/powerpoint/2010/main" val="3796220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0B4FF-D04F-0347-9B11-4E87A25C494D}" type="slidenum">
              <a:rPr lang="en-US" smtClean="0"/>
              <a:t>14</a:t>
            </a:fld>
            <a:endParaRPr lang="en-US"/>
          </a:p>
        </p:txBody>
      </p:sp>
    </p:spTree>
    <p:extLst>
      <p:ext uri="{BB962C8B-B14F-4D97-AF65-F5344CB8AC3E}">
        <p14:creationId xmlns:p14="http://schemas.microsoft.com/office/powerpoint/2010/main" val="161265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2579-8576-47B7-BB0A-B61544BDF6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5058968-9018-453E-B22E-601587C9F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6258146-36EC-4A92-9917-97138FFB71B8}"/>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5" name="Footer Placeholder 4">
            <a:extLst>
              <a:ext uri="{FF2B5EF4-FFF2-40B4-BE49-F238E27FC236}">
                <a16:creationId xmlns:a16="http://schemas.microsoft.com/office/drawing/2014/main" id="{5C0E29A1-E0DC-4925-A8E7-0EEBCC05019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A84A728-74F8-44E8-B41A-EC581D2AF33F}"/>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405605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59ADA-3DFF-4BBA-AB4B-2A5105C309F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BE5881-F1BE-4ADD-B5A6-EC047AE4DE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D932F4-FCF0-48C7-9443-9DA8E5E28E3A}"/>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5" name="Footer Placeholder 4">
            <a:extLst>
              <a:ext uri="{FF2B5EF4-FFF2-40B4-BE49-F238E27FC236}">
                <a16:creationId xmlns:a16="http://schemas.microsoft.com/office/drawing/2014/main" id="{0B60E6E9-B38F-4911-997A-07B98B24373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9E14B8D-582F-4E57-A0A3-96C475BFCA79}"/>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1276506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FE202F-0589-4548-8201-A97530300D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771A25-F43B-44BE-9AFF-79F4BD2844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226369-B4D9-40F4-8EC8-5DC72A73135A}"/>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5" name="Footer Placeholder 4">
            <a:extLst>
              <a:ext uri="{FF2B5EF4-FFF2-40B4-BE49-F238E27FC236}">
                <a16:creationId xmlns:a16="http://schemas.microsoft.com/office/drawing/2014/main" id="{A77334CD-BB61-4D4C-A707-831D749C1D9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1DD7BFA-7E0B-4196-A3E8-464F2D96AB8B}"/>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247896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91078-9547-4574-B157-1D653D7AEF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F6C2C8-BFB7-40AF-9419-D2520F43DE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76A109-1841-4757-9DA9-307CA18C35A0}"/>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5" name="Footer Placeholder 4">
            <a:extLst>
              <a:ext uri="{FF2B5EF4-FFF2-40B4-BE49-F238E27FC236}">
                <a16:creationId xmlns:a16="http://schemas.microsoft.com/office/drawing/2014/main" id="{93E7720C-970A-47D1-8A9C-90231B8144C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18DE5CD-49FE-4A81-8A16-AD7464370796}"/>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245134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60FB2-0028-41EF-BB15-D3FE92F5FA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F00E5BA-C94D-4B49-86EC-ECFCCF8181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0DC230-C3BA-43FD-918A-75BB939B1E1F}"/>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5" name="Footer Placeholder 4">
            <a:extLst>
              <a:ext uri="{FF2B5EF4-FFF2-40B4-BE49-F238E27FC236}">
                <a16:creationId xmlns:a16="http://schemas.microsoft.com/office/drawing/2014/main" id="{7BA18693-707B-44B0-AC88-CAB01F73DB4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84064A4-F1A2-4C47-9AE0-D4F868EEB26E}"/>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298605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E0437-241A-4174-B5D1-FE24979A3E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E68061-B5F5-4DBC-B6EA-416B79073B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0B2060-1D0C-4DEC-A228-DF4D1FDA58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40C19E3-C36C-44C0-9CB2-C38022DEAEF3}"/>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6" name="Footer Placeholder 5">
            <a:extLst>
              <a:ext uri="{FF2B5EF4-FFF2-40B4-BE49-F238E27FC236}">
                <a16:creationId xmlns:a16="http://schemas.microsoft.com/office/drawing/2014/main" id="{A339AFBD-12D4-4EDF-B5BD-BB682DD7110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53D8BEA-7E89-406E-A77F-10FC903C4BB4}"/>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3698977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1936-C838-4064-9EE2-F84279E263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0D11B1-AB73-46FF-8E0F-175967973E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710908-D732-460D-9C58-9D6EA5CF7B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62171C-770E-4A6C-8525-0B4A62DD5B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467930-E79A-463E-A023-EC98C9DAEE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AC06F18-A088-43BA-A1FB-3CDCD40B2EFF}"/>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8" name="Footer Placeholder 7">
            <a:extLst>
              <a:ext uri="{FF2B5EF4-FFF2-40B4-BE49-F238E27FC236}">
                <a16:creationId xmlns:a16="http://schemas.microsoft.com/office/drawing/2014/main" id="{B88F3C94-3A2E-4DB6-8F58-EEF97105A29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107A9F9-1A94-44C3-965D-53DAA3546C3F}"/>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1762852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9AAEA-C123-4103-BB8A-536E0063F9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2567E6-E2C6-4E9E-8A3C-88BF43AB28E4}"/>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4" name="Footer Placeholder 3">
            <a:extLst>
              <a:ext uri="{FF2B5EF4-FFF2-40B4-BE49-F238E27FC236}">
                <a16:creationId xmlns:a16="http://schemas.microsoft.com/office/drawing/2014/main" id="{D61F5E64-1203-4F75-9B1B-55018915BD8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2A5A6691-E2A9-4164-834E-F483C9C145F2}"/>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353583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ED44AB-DB5F-4DAC-B50D-16EDCE1205A4}"/>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3" name="Footer Placeholder 2">
            <a:extLst>
              <a:ext uri="{FF2B5EF4-FFF2-40B4-BE49-F238E27FC236}">
                <a16:creationId xmlns:a16="http://schemas.microsoft.com/office/drawing/2014/main" id="{1D0656B4-09CA-4C15-945E-7C0C13F036B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7B4EBC76-D9C8-4595-A7EB-9FEB78669553}"/>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2034952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EC2D1-3ACF-4C3F-9DBC-C741A3D5E0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6DC3895-F215-4D71-989B-61B3B8CACB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5191030-6759-456B-AB92-5F4BC6505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5938E2-A5B8-4FAE-8822-AB6CB7905321}"/>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6" name="Footer Placeholder 5">
            <a:extLst>
              <a:ext uri="{FF2B5EF4-FFF2-40B4-BE49-F238E27FC236}">
                <a16:creationId xmlns:a16="http://schemas.microsoft.com/office/drawing/2014/main" id="{ADCDC21B-2DDB-4B06-8620-8CBB3DA43EC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5FB4BA9-F521-4B70-B900-E579F86150A7}"/>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101295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A8169-9256-496A-A415-D5F74B4270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631859-A712-4AFE-B1A1-8E07E4795E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8DF815-5839-4421-A671-013B35949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233CEA-E4E4-46A2-883C-0D2E38A522DE}"/>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6" name="Footer Placeholder 5">
            <a:extLst>
              <a:ext uri="{FF2B5EF4-FFF2-40B4-BE49-F238E27FC236}">
                <a16:creationId xmlns:a16="http://schemas.microsoft.com/office/drawing/2014/main" id="{C22EBD02-AA15-488A-901A-C06DDFEBEB0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1EEB29E-BE3E-474D-9136-D51670B8CBAF}"/>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555301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EDD62B-BB62-4B15-B280-95B5A2402B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891714C-64A9-4DB8-B09C-DA215BD7DF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9432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Cyclic_redundancy_chec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D4D78-C2A5-4C87-B937-E570980D0217}"/>
              </a:ext>
            </a:extLst>
          </p:cNvPr>
          <p:cNvSpPr>
            <a:spLocks noGrp="1"/>
          </p:cNvSpPr>
          <p:nvPr>
            <p:ph type="ctrTitle"/>
          </p:nvPr>
        </p:nvSpPr>
        <p:spPr>
          <a:xfrm>
            <a:off x="7021285" y="1302658"/>
            <a:ext cx="4746171" cy="2387600"/>
          </a:xfrm>
        </p:spPr>
        <p:txBody>
          <a:bodyPr>
            <a:normAutofit/>
          </a:bodyPr>
          <a:lstStyle/>
          <a:p>
            <a:r>
              <a:rPr lang="en-GB" dirty="0"/>
              <a:t>CY102 - Networking</a:t>
            </a:r>
          </a:p>
        </p:txBody>
      </p:sp>
      <p:sp>
        <p:nvSpPr>
          <p:cNvPr id="3" name="Subtitle 2">
            <a:extLst>
              <a:ext uri="{FF2B5EF4-FFF2-40B4-BE49-F238E27FC236}">
                <a16:creationId xmlns:a16="http://schemas.microsoft.com/office/drawing/2014/main" id="{6BD3E1DC-7051-42E9-A234-55826DE761C8}"/>
              </a:ext>
            </a:extLst>
          </p:cNvPr>
          <p:cNvSpPr>
            <a:spLocks noGrp="1"/>
          </p:cNvSpPr>
          <p:nvPr>
            <p:ph type="subTitle" idx="1"/>
          </p:nvPr>
        </p:nvSpPr>
        <p:spPr>
          <a:xfrm>
            <a:off x="7021285" y="4601186"/>
            <a:ext cx="4713513" cy="948191"/>
          </a:xfrm>
        </p:spPr>
        <p:txBody>
          <a:bodyPr/>
          <a:lstStyle/>
          <a:p>
            <a:r>
              <a:rPr lang="en-GB" dirty="0"/>
              <a:t>Security Hardware &amp; Software</a:t>
            </a:r>
          </a:p>
        </p:txBody>
      </p:sp>
      <p:pic>
        <p:nvPicPr>
          <p:cNvPr id="4" name="Picture Placeholder 7" descr="A circuit board on a table&#10;&#10;Description automatically generated">
            <a:extLst>
              <a:ext uri="{FF2B5EF4-FFF2-40B4-BE49-F238E27FC236}">
                <a16:creationId xmlns:a16="http://schemas.microsoft.com/office/drawing/2014/main" id="{921832FF-290E-46EE-A633-85A99794E6D9}"/>
              </a:ext>
            </a:extLst>
          </p:cNvPr>
          <p:cNvPicPr>
            <a:picLocks noChangeAspect="1"/>
          </p:cNvPicPr>
          <p:nvPr/>
        </p:nvPicPr>
        <p:blipFill>
          <a:blip r:embed="rId2">
            <a:extLst>
              <a:ext uri="{28A0092B-C50C-407E-A947-70E740481C1C}">
                <a14:useLocalDpi xmlns:a14="http://schemas.microsoft.com/office/drawing/2010/main" val="0"/>
              </a:ext>
            </a:extLst>
          </a:blip>
          <a:srcRect t="20089" b="20089"/>
          <a:stretch>
            <a:fillRect/>
          </a:stretch>
        </p:blipFill>
        <p:spPr>
          <a:xfrm>
            <a:off x="9186" y="-5"/>
            <a:ext cx="8396199" cy="6460304"/>
          </a:xfrm>
          <a:custGeom>
            <a:avLst/>
            <a:gdLst>
              <a:gd name="connsiteX0" fmla="*/ 1985184 w 8396198"/>
              <a:gd name="connsiteY0" fmla="*/ 5258093 h 6460303"/>
              <a:gd name="connsiteX1" fmla="*/ 1985184 w 8396198"/>
              <a:gd name="connsiteY1" fmla="*/ 5258093 h 6460303"/>
              <a:gd name="connsiteX2" fmla="*/ 1985184 w 8396198"/>
              <a:gd name="connsiteY2" fmla="*/ 5258093 h 6460303"/>
              <a:gd name="connsiteX3" fmla="*/ 7502757 w 8396198"/>
              <a:gd name="connsiteY3" fmla="*/ 0 h 6460303"/>
              <a:gd name="connsiteX4" fmla="*/ 8396198 w 8396198"/>
              <a:gd name="connsiteY4" fmla="*/ 0 h 6460303"/>
              <a:gd name="connsiteX5" fmla="*/ 8388310 w 8396198"/>
              <a:gd name="connsiteY5" fmla="*/ 12898 h 6460303"/>
              <a:gd name="connsiteX6" fmla="*/ 4763857 w 8396198"/>
              <a:gd name="connsiteY6" fmla="*/ 4786769 h 6460303"/>
              <a:gd name="connsiteX7" fmla="*/ 4264272 w 8396198"/>
              <a:gd name="connsiteY7" fmla="*/ 4855144 h 6460303"/>
              <a:gd name="connsiteX8" fmla="*/ 4264273 w 8396198"/>
              <a:gd name="connsiteY8" fmla="*/ 4855143 h 6460303"/>
              <a:gd name="connsiteX9" fmla="*/ 4195899 w 8396198"/>
              <a:gd name="connsiteY9" fmla="*/ 4355559 h 6460303"/>
              <a:gd name="connsiteX10" fmla="*/ 6516179 w 8396198"/>
              <a:gd name="connsiteY10" fmla="*/ 0 h 6460303"/>
              <a:gd name="connsiteX11" fmla="*/ 7411525 w 8396198"/>
              <a:gd name="connsiteY11" fmla="*/ 0 h 6460303"/>
              <a:gd name="connsiteX12" fmla="*/ 2805577 w 8396198"/>
              <a:gd name="connsiteY12" fmla="*/ 6066627 h 6460303"/>
              <a:gd name="connsiteX13" fmla="*/ 2305992 w 8396198"/>
              <a:gd name="connsiteY13" fmla="*/ 6135001 h 6460303"/>
              <a:gd name="connsiteX14" fmla="*/ 2305993 w 8396198"/>
              <a:gd name="connsiteY14" fmla="*/ 6135001 h 6460303"/>
              <a:gd name="connsiteX15" fmla="*/ 2237619 w 8396198"/>
              <a:gd name="connsiteY15" fmla="*/ 5635416 h 6460303"/>
              <a:gd name="connsiteX16" fmla="*/ 5529597 w 8396198"/>
              <a:gd name="connsiteY16" fmla="*/ 0 h 6460303"/>
              <a:gd name="connsiteX17" fmla="*/ 6424943 w 8396198"/>
              <a:gd name="connsiteY17" fmla="*/ 0 h 6460303"/>
              <a:gd name="connsiteX18" fmla="*/ 2484768 w 8396198"/>
              <a:gd name="connsiteY18" fmla="*/ 5189719 h 6460303"/>
              <a:gd name="connsiteX19" fmla="*/ 2046796 w 8396198"/>
              <a:gd name="connsiteY19" fmla="*/ 5295775 h 6460303"/>
              <a:gd name="connsiteX20" fmla="*/ 1985184 w 8396198"/>
              <a:gd name="connsiteY20" fmla="*/ 5258093 h 6460303"/>
              <a:gd name="connsiteX21" fmla="*/ 1932333 w 8396198"/>
              <a:gd name="connsiteY21" fmla="*/ 5208872 h 6460303"/>
              <a:gd name="connsiteX22" fmla="*/ 1916810 w 8396198"/>
              <a:gd name="connsiteY22" fmla="*/ 4758508 h 6460303"/>
              <a:gd name="connsiteX23" fmla="*/ 4543018 w 8396198"/>
              <a:gd name="connsiteY23" fmla="*/ 0 h 6460303"/>
              <a:gd name="connsiteX24" fmla="*/ 5438364 w 8396198"/>
              <a:gd name="connsiteY24" fmla="*/ 0 h 6460303"/>
              <a:gd name="connsiteX25" fmla="*/ 640552 w 8396198"/>
              <a:gd name="connsiteY25" fmla="*/ 6319336 h 6460303"/>
              <a:gd name="connsiteX26" fmla="*/ 140967 w 8396198"/>
              <a:gd name="connsiteY26" fmla="*/ 6387711 h 6460303"/>
              <a:gd name="connsiteX27" fmla="*/ 140968 w 8396198"/>
              <a:gd name="connsiteY27" fmla="*/ 6387711 h 6460303"/>
              <a:gd name="connsiteX28" fmla="*/ 72594 w 8396198"/>
              <a:gd name="connsiteY28" fmla="*/ 5888126 h 6460303"/>
              <a:gd name="connsiteX29" fmla="*/ 3556436 w 8396198"/>
              <a:gd name="connsiteY29" fmla="*/ 0 h 6460303"/>
              <a:gd name="connsiteX30" fmla="*/ 4451782 w 8396198"/>
              <a:gd name="connsiteY30" fmla="*/ 0 h 6460303"/>
              <a:gd name="connsiteX31" fmla="*/ 711634 w 8396198"/>
              <a:gd name="connsiteY31" fmla="*/ 4926258 h 6460303"/>
              <a:gd name="connsiteX32" fmla="*/ 212049 w 8396198"/>
              <a:gd name="connsiteY32" fmla="*/ 4994633 h 6460303"/>
              <a:gd name="connsiteX33" fmla="*/ 212050 w 8396198"/>
              <a:gd name="connsiteY33" fmla="*/ 4994633 h 6460303"/>
              <a:gd name="connsiteX34" fmla="*/ 143675 w 8396198"/>
              <a:gd name="connsiteY34" fmla="*/ 4495047 h 6460303"/>
              <a:gd name="connsiteX35" fmla="*/ 2569856 w 8396198"/>
              <a:gd name="connsiteY35" fmla="*/ 0 h 6460303"/>
              <a:gd name="connsiteX36" fmla="*/ 3465201 w 8396198"/>
              <a:gd name="connsiteY36" fmla="*/ 0 h 6460303"/>
              <a:gd name="connsiteX37" fmla="*/ 1054005 w 8396198"/>
              <a:gd name="connsiteY37" fmla="*/ 3175856 h 6460303"/>
              <a:gd name="connsiteX38" fmla="*/ 554420 w 8396198"/>
              <a:gd name="connsiteY38" fmla="*/ 3244231 h 6460303"/>
              <a:gd name="connsiteX39" fmla="*/ 554421 w 8396198"/>
              <a:gd name="connsiteY39" fmla="*/ 3244231 h 6460303"/>
              <a:gd name="connsiteX40" fmla="*/ 486047 w 8396198"/>
              <a:gd name="connsiteY40" fmla="*/ 2744646 h 6460303"/>
              <a:gd name="connsiteX41" fmla="*/ 1583274 w 8396198"/>
              <a:gd name="connsiteY41" fmla="*/ 0 h 6460303"/>
              <a:gd name="connsiteX42" fmla="*/ 2478619 w 8396198"/>
              <a:gd name="connsiteY42" fmla="*/ 0 h 6460303"/>
              <a:gd name="connsiteX43" fmla="*/ 935829 w 8396198"/>
              <a:gd name="connsiteY43" fmla="*/ 2032053 h 6460303"/>
              <a:gd name="connsiteX44" fmla="*/ 436245 w 8396198"/>
              <a:gd name="connsiteY44" fmla="*/ 2100428 h 6460303"/>
              <a:gd name="connsiteX45" fmla="*/ 436245 w 8396198"/>
              <a:gd name="connsiteY45" fmla="*/ 2100427 h 6460303"/>
              <a:gd name="connsiteX46" fmla="*/ 367872 w 8396198"/>
              <a:gd name="connsiteY46" fmla="*/ 1600843 h 6460303"/>
              <a:gd name="connsiteX47" fmla="*/ 596693 w 8396198"/>
              <a:gd name="connsiteY47" fmla="*/ 0 h 6460303"/>
              <a:gd name="connsiteX48" fmla="*/ 1492038 w 8396198"/>
              <a:gd name="connsiteY48" fmla="*/ 0 h 6460303"/>
              <a:gd name="connsiteX49" fmla="*/ 850966 w 8396198"/>
              <a:gd name="connsiteY49" fmla="*/ 844373 h 6460303"/>
              <a:gd name="connsiteX50" fmla="*/ 351382 w 8396198"/>
              <a:gd name="connsiteY50" fmla="*/ 912748 h 6460303"/>
              <a:gd name="connsiteX51" fmla="*/ 351383 w 8396198"/>
              <a:gd name="connsiteY51" fmla="*/ 912748 h 6460303"/>
              <a:gd name="connsiteX52" fmla="*/ 283008 w 8396198"/>
              <a:gd name="connsiteY52" fmla="*/ 413163 h 646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396198" h="6460303">
                <a:moveTo>
                  <a:pt x="1985184" y="5258093"/>
                </a:moveTo>
                <a:lnTo>
                  <a:pt x="1985184" y="5258093"/>
                </a:lnTo>
                <a:lnTo>
                  <a:pt x="1985184" y="5258093"/>
                </a:lnTo>
                <a:close/>
                <a:moveTo>
                  <a:pt x="7502757" y="0"/>
                </a:moveTo>
                <a:lnTo>
                  <a:pt x="8396198" y="0"/>
                </a:lnTo>
                <a:lnTo>
                  <a:pt x="8388310" y="12898"/>
                </a:lnTo>
                <a:cubicBezTo>
                  <a:pt x="7180160" y="1604189"/>
                  <a:pt x="5972008" y="3195478"/>
                  <a:pt x="4763857" y="4786769"/>
                </a:cubicBezTo>
                <a:cubicBezTo>
                  <a:pt x="4644782" y="4943607"/>
                  <a:pt x="4421110" y="4974220"/>
                  <a:pt x="4264272" y="4855144"/>
                </a:cubicBezTo>
                <a:lnTo>
                  <a:pt x="4264273" y="4855143"/>
                </a:lnTo>
                <a:cubicBezTo>
                  <a:pt x="4107436" y="4736068"/>
                  <a:pt x="4076824" y="4512397"/>
                  <a:pt x="4195899" y="4355559"/>
                </a:cubicBezTo>
                <a:close/>
                <a:moveTo>
                  <a:pt x="6516179" y="0"/>
                </a:moveTo>
                <a:lnTo>
                  <a:pt x="7411525" y="0"/>
                </a:lnTo>
                <a:lnTo>
                  <a:pt x="2805577" y="6066627"/>
                </a:lnTo>
                <a:cubicBezTo>
                  <a:pt x="2686501" y="6223464"/>
                  <a:pt x="2462830" y="6254077"/>
                  <a:pt x="2305992" y="6135001"/>
                </a:cubicBezTo>
                <a:lnTo>
                  <a:pt x="2305993" y="6135001"/>
                </a:lnTo>
                <a:cubicBezTo>
                  <a:pt x="2149155" y="6015926"/>
                  <a:pt x="2118543" y="5792254"/>
                  <a:pt x="2237619" y="5635416"/>
                </a:cubicBezTo>
                <a:close/>
                <a:moveTo>
                  <a:pt x="5529597" y="0"/>
                </a:moveTo>
                <a:lnTo>
                  <a:pt x="6424943" y="0"/>
                </a:lnTo>
                <a:lnTo>
                  <a:pt x="2484768" y="5189719"/>
                </a:lnTo>
                <a:cubicBezTo>
                  <a:pt x="2380577" y="5326952"/>
                  <a:pt x="2196304" y="5367543"/>
                  <a:pt x="2046796" y="5295775"/>
                </a:cubicBezTo>
                <a:lnTo>
                  <a:pt x="1985184" y="5258093"/>
                </a:lnTo>
                <a:lnTo>
                  <a:pt x="1932333" y="5208872"/>
                </a:lnTo>
                <a:cubicBezTo>
                  <a:pt x="1823032" y="5084144"/>
                  <a:pt x="1812619" y="4895741"/>
                  <a:pt x="1916810" y="4758508"/>
                </a:cubicBezTo>
                <a:close/>
                <a:moveTo>
                  <a:pt x="4543018" y="0"/>
                </a:moveTo>
                <a:lnTo>
                  <a:pt x="5438364" y="0"/>
                </a:lnTo>
                <a:lnTo>
                  <a:pt x="640552" y="6319336"/>
                </a:lnTo>
                <a:cubicBezTo>
                  <a:pt x="521476" y="6476174"/>
                  <a:pt x="297805" y="6506786"/>
                  <a:pt x="140967" y="6387711"/>
                </a:cubicBezTo>
                <a:lnTo>
                  <a:pt x="140968" y="6387711"/>
                </a:lnTo>
                <a:cubicBezTo>
                  <a:pt x="-15870" y="6268635"/>
                  <a:pt x="-46482" y="6044964"/>
                  <a:pt x="72594" y="5888126"/>
                </a:cubicBezTo>
                <a:close/>
                <a:moveTo>
                  <a:pt x="3556436" y="0"/>
                </a:moveTo>
                <a:lnTo>
                  <a:pt x="4451782" y="0"/>
                </a:lnTo>
                <a:lnTo>
                  <a:pt x="711634" y="4926258"/>
                </a:lnTo>
                <a:cubicBezTo>
                  <a:pt x="592557" y="5083097"/>
                  <a:pt x="368886" y="5113708"/>
                  <a:pt x="212049" y="4994633"/>
                </a:cubicBezTo>
                <a:lnTo>
                  <a:pt x="212050" y="4994633"/>
                </a:lnTo>
                <a:cubicBezTo>
                  <a:pt x="55212" y="4875558"/>
                  <a:pt x="24599" y="4651886"/>
                  <a:pt x="143675" y="4495047"/>
                </a:cubicBezTo>
                <a:close/>
                <a:moveTo>
                  <a:pt x="2569856" y="0"/>
                </a:moveTo>
                <a:lnTo>
                  <a:pt x="3465201" y="0"/>
                </a:lnTo>
                <a:lnTo>
                  <a:pt x="1054005" y="3175856"/>
                </a:lnTo>
                <a:cubicBezTo>
                  <a:pt x="934929" y="3332694"/>
                  <a:pt x="711258" y="3363306"/>
                  <a:pt x="554420" y="3244231"/>
                </a:cubicBezTo>
                <a:lnTo>
                  <a:pt x="554421" y="3244231"/>
                </a:lnTo>
                <a:cubicBezTo>
                  <a:pt x="397583" y="3125155"/>
                  <a:pt x="366971" y="2901484"/>
                  <a:pt x="486047" y="2744646"/>
                </a:cubicBezTo>
                <a:close/>
                <a:moveTo>
                  <a:pt x="1583274" y="0"/>
                </a:moveTo>
                <a:lnTo>
                  <a:pt x="2478619" y="0"/>
                </a:lnTo>
                <a:lnTo>
                  <a:pt x="935829" y="2032053"/>
                </a:lnTo>
                <a:cubicBezTo>
                  <a:pt x="816754" y="2188891"/>
                  <a:pt x="593082" y="2219503"/>
                  <a:pt x="436245" y="2100428"/>
                </a:cubicBezTo>
                <a:lnTo>
                  <a:pt x="436245" y="2100427"/>
                </a:lnTo>
                <a:cubicBezTo>
                  <a:pt x="279408" y="1981352"/>
                  <a:pt x="248796" y="1757681"/>
                  <a:pt x="367872" y="1600843"/>
                </a:cubicBezTo>
                <a:close/>
                <a:moveTo>
                  <a:pt x="596693" y="0"/>
                </a:moveTo>
                <a:lnTo>
                  <a:pt x="1492038" y="0"/>
                </a:lnTo>
                <a:lnTo>
                  <a:pt x="850966" y="844373"/>
                </a:lnTo>
                <a:cubicBezTo>
                  <a:pt x="731891" y="1001211"/>
                  <a:pt x="508219" y="1031824"/>
                  <a:pt x="351382" y="912748"/>
                </a:cubicBezTo>
                <a:lnTo>
                  <a:pt x="351383" y="912748"/>
                </a:lnTo>
                <a:cubicBezTo>
                  <a:pt x="194545" y="793672"/>
                  <a:pt x="163933" y="570001"/>
                  <a:pt x="283008" y="413163"/>
                </a:cubicBezTo>
                <a:close/>
              </a:path>
            </a:pathLst>
          </a:cu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15698" y="35446"/>
            <a:ext cx="838200" cy="4105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4908" y="458172"/>
            <a:ext cx="1158990" cy="463596"/>
          </a:xfrm>
          <a:prstGeom prst="rect">
            <a:avLst/>
          </a:prstGeom>
        </p:spPr>
      </p:pic>
    </p:spTree>
    <p:extLst>
      <p:ext uri="{BB962C8B-B14F-4D97-AF65-F5344CB8AC3E}">
        <p14:creationId xmlns:p14="http://schemas.microsoft.com/office/powerpoint/2010/main" val="2039328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52C5E-B758-4BD4-89F0-AD30E1A62155}"/>
              </a:ext>
            </a:extLst>
          </p:cNvPr>
          <p:cNvSpPr>
            <a:spLocks noGrp="1"/>
          </p:cNvSpPr>
          <p:nvPr>
            <p:ph type="title"/>
          </p:nvPr>
        </p:nvSpPr>
        <p:spPr/>
        <p:txBody>
          <a:bodyPr/>
          <a:lstStyle/>
          <a:p>
            <a:r>
              <a:rPr lang="en-GB" dirty="0"/>
              <a:t>Intrusion Detection Systems (IDS</a:t>
            </a:r>
          </a:p>
        </p:txBody>
      </p:sp>
      <p:sp>
        <p:nvSpPr>
          <p:cNvPr id="3" name="Content Placeholder 2">
            <a:extLst>
              <a:ext uri="{FF2B5EF4-FFF2-40B4-BE49-F238E27FC236}">
                <a16:creationId xmlns:a16="http://schemas.microsoft.com/office/drawing/2014/main" id="{AC47396F-E102-4057-8E47-9522093860D4}"/>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951149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Intrusion detection systems (IDS) </a:t>
            </a:r>
          </a:p>
        </p:txBody>
      </p:sp>
      <p:sp>
        <p:nvSpPr>
          <p:cNvPr id="4" name="Content Placeholder 3">
            <a:extLst>
              <a:ext uri="{FF2B5EF4-FFF2-40B4-BE49-F238E27FC236}">
                <a16:creationId xmlns:a16="http://schemas.microsoft.com/office/drawing/2014/main" id="{E8C8D009-B8F7-6D4F-B238-E86ADF82887C}"/>
              </a:ext>
            </a:extLst>
          </p:cNvPr>
          <p:cNvSpPr>
            <a:spLocks noGrp="1"/>
          </p:cNvSpPr>
          <p:nvPr>
            <p:ph idx="1"/>
          </p:nvPr>
        </p:nvSpPr>
        <p:spPr/>
        <p:txBody>
          <a:bodyPr>
            <a:normAutofit fontScale="92500" lnSpcReduction="20000"/>
          </a:bodyPr>
          <a:lstStyle/>
          <a:p>
            <a:r>
              <a:rPr lang="en-GB" dirty="0"/>
              <a:t>A device or software to monitor a network for malicious activity or policy violations</a:t>
            </a:r>
          </a:p>
          <a:p>
            <a:endParaRPr lang="en-GB" dirty="0"/>
          </a:p>
          <a:p>
            <a:r>
              <a:rPr lang="en-GB" dirty="0"/>
              <a:t>Events can be reported to administrators or collected in an event management system</a:t>
            </a:r>
          </a:p>
          <a:p>
            <a:endParaRPr lang="en-GB" dirty="0"/>
          </a:p>
          <a:p>
            <a:r>
              <a:rPr lang="en-GB" dirty="0"/>
              <a:t>Differs from a firewall as it monitors internal events</a:t>
            </a:r>
          </a:p>
          <a:p>
            <a:endParaRPr lang="en-GB" dirty="0"/>
          </a:p>
          <a:p>
            <a:r>
              <a:rPr lang="en-GB" dirty="0"/>
              <a:t>Works by inspecting network traffic and looking for:</a:t>
            </a:r>
          </a:p>
          <a:p>
            <a:pPr lvl="1"/>
            <a:r>
              <a:rPr lang="en-GB" dirty="0"/>
              <a:t> known patterns (signature based)</a:t>
            </a:r>
          </a:p>
          <a:p>
            <a:pPr lvl="1"/>
            <a:r>
              <a:rPr lang="en-GB" dirty="0"/>
              <a:t>deviations from regular activity (anomaly based)</a:t>
            </a:r>
          </a:p>
          <a:p>
            <a:pPr lvl="1"/>
            <a:endParaRPr lang="en-GB" dirty="0"/>
          </a:p>
          <a:p>
            <a:endParaRPr lang="en-GB" dirty="0"/>
          </a:p>
          <a:p>
            <a:endParaRPr lang="en-GB" dirty="0"/>
          </a:p>
          <a:p>
            <a:endParaRPr lang="en-GB" dirty="0"/>
          </a:p>
        </p:txBody>
      </p:sp>
    </p:spTree>
    <p:extLst>
      <p:ext uri="{BB962C8B-B14F-4D97-AF65-F5344CB8AC3E}">
        <p14:creationId xmlns:p14="http://schemas.microsoft.com/office/powerpoint/2010/main" val="392606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Intrusion detection and prevention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Signature-based</a:t>
            </a:r>
          </a:p>
          <a:p>
            <a:r>
              <a:rPr lang="en-US" dirty="0"/>
              <a:t>Stateful protocol analysis</a:t>
            </a:r>
          </a:p>
          <a:p>
            <a:r>
              <a:rPr lang="en-US" dirty="0"/>
              <a:t>Anomaly-based (or heuristic)</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162145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96E9B-ECF9-4657-807A-3D7F3769C6A4}"/>
              </a:ext>
            </a:extLst>
          </p:cNvPr>
          <p:cNvSpPr>
            <a:spLocks noGrp="1"/>
          </p:cNvSpPr>
          <p:nvPr>
            <p:ph type="title"/>
          </p:nvPr>
        </p:nvSpPr>
        <p:spPr/>
        <p:txBody>
          <a:bodyPr/>
          <a:lstStyle/>
          <a:p>
            <a:r>
              <a:rPr lang="en-GB" dirty="0"/>
              <a:t>Intrusion Protection Systems (IPS)</a:t>
            </a:r>
          </a:p>
        </p:txBody>
      </p:sp>
      <p:sp>
        <p:nvSpPr>
          <p:cNvPr id="3" name="Content Placeholder 2">
            <a:extLst>
              <a:ext uri="{FF2B5EF4-FFF2-40B4-BE49-F238E27FC236}">
                <a16:creationId xmlns:a16="http://schemas.microsoft.com/office/drawing/2014/main" id="{4F5C2109-9087-4589-AC50-49177EF2BA75}"/>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759820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Intrusion prevention systems (IPS)</a:t>
            </a:r>
          </a:p>
        </p:txBody>
      </p:sp>
      <p:sp>
        <p:nvSpPr>
          <p:cNvPr id="4" name="Content Placeholder 3">
            <a:extLst>
              <a:ext uri="{FF2B5EF4-FFF2-40B4-BE49-F238E27FC236}">
                <a16:creationId xmlns:a16="http://schemas.microsoft.com/office/drawing/2014/main" id="{5B2326E4-1DA9-0F4A-BF0B-87FC80F34968}"/>
              </a:ext>
            </a:extLst>
          </p:cNvPr>
          <p:cNvSpPr>
            <a:spLocks noGrp="1"/>
          </p:cNvSpPr>
          <p:nvPr>
            <p:ph idx="1"/>
          </p:nvPr>
        </p:nvSpPr>
        <p:spPr/>
        <p:txBody>
          <a:bodyPr>
            <a:normAutofit lnSpcReduction="10000"/>
          </a:bodyPr>
          <a:lstStyle/>
          <a:p>
            <a:r>
              <a:rPr lang="en-GB" dirty="0"/>
              <a:t>Incorporates an IDS, but as an inline device so that it can attempt to block or stop malicious activity</a:t>
            </a:r>
          </a:p>
          <a:p>
            <a:endParaRPr lang="en-GB" dirty="0"/>
          </a:p>
          <a:p>
            <a:r>
              <a:rPr lang="en-GB" dirty="0"/>
              <a:t>An IPS can:</a:t>
            </a:r>
          </a:p>
          <a:p>
            <a:pPr lvl="1"/>
            <a:r>
              <a:rPr lang="en-GB" dirty="0"/>
              <a:t>sending an alarm, </a:t>
            </a:r>
          </a:p>
          <a:p>
            <a:pPr lvl="1"/>
            <a:r>
              <a:rPr lang="en-GB" dirty="0"/>
              <a:t>drop detected malicious packets</a:t>
            </a:r>
          </a:p>
          <a:p>
            <a:pPr lvl="1"/>
            <a:r>
              <a:rPr lang="en-GB" dirty="0"/>
              <a:t>reset a connection </a:t>
            </a:r>
          </a:p>
          <a:p>
            <a:pPr lvl="1"/>
            <a:r>
              <a:rPr lang="en-GB" dirty="0"/>
              <a:t>block traffic from an offending IP address</a:t>
            </a:r>
          </a:p>
          <a:p>
            <a:pPr lvl="1"/>
            <a:r>
              <a:rPr lang="en-GB" dirty="0"/>
              <a:t>correct </a:t>
            </a:r>
            <a:r>
              <a:rPr lang="en-GB" dirty="0">
                <a:hlinkClick r:id="rId3" tooltip="Cyclic redundancy check"/>
              </a:rPr>
              <a:t>cyclic redundancy check</a:t>
            </a:r>
            <a:r>
              <a:rPr lang="en-GB" dirty="0"/>
              <a:t> (CRC) errors</a:t>
            </a:r>
          </a:p>
          <a:p>
            <a:pPr lvl="1"/>
            <a:r>
              <a:rPr lang="en-GB" dirty="0"/>
              <a:t>defragment packet streams</a:t>
            </a:r>
          </a:p>
          <a:p>
            <a:pPr lvl="1"/>
            <a:r>
              <a:rPr lang="en-GB" dirty="0"/>
              <a:t>mitigate TCP </a:t>
            </a:r>
            <a:r>
              <a:rPr lang="en-GB"/>
              <a:t>sequencing issues</a:t>
            </a:r>
            <a:endParaRPr lang="en-GB" dirty="0"/>
          </a:p>
        </p:txBody>
      </p:sp>
    </p:spTree>
    <p:extLst>
      <p:ext uri="{BB962C8B-B14F-4D97-AF65-F5344CB8AC3E}">
        <p14:creationId xmlns:p14="http://schemas.microsoft.com/office/powerpoint/2010/main" val="741066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Intrusion detection and prevention (Cont.)</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fontScale="85000" lnSpcReduction="20000"/>
          </a:bodyPr>
          <a:lstStyle/>
          <a:p>
            <a:r>
              <a:rPr lang="en-US" dirty="0"/>
              <a:t>Whenever the IDS (or IPS) evaluates a potential intrusion and makes a decision, there are four possible results. </a:t>
            </a:r>
          </a:p>
          <a:p>
            <a:r>
              <a:rPr lang="en-US" dirty="0"/>
              <a:t>True positive</a:t>
            </a:r>
          </a:p>
          <a:p>
            <a:pPr lvl="1"/>
            <a:r>
              <a:rPr lang="en-US" dirty="0"/>
              <a:t>An attack occurred, and the IDS recognized it. This is a good result: even if the attack itself is bad, it was recognized and can be addressed.</a:t>
            </a:r>
          </a:p>
          <a:p>
            <a:r>
              <a:rPr lang="en-US" dirty="0"/>
              <a:t>True negative</a:t>
            </a:r>
          </a:p>
          <a:p>
            <a:pPr lvl="1"/>
            <a:r>
              <a:rPr lang="en-US" dirty="0"/>
              <a:t>The event was benign, and triggered no alerts. This is a good result, since everything is quietly working properly.</a:t>
            </a:r>
          </a:p>
          <a:p>
            <a:r>
              <a:rPr lang="en-US" dirty="0"/>
              <a:t>False positive</a:t>
            </a:r>
          </a:p>
          <a:p>
            <a:pPr lvl="1"/>
            <a:r>
              <a:rPr lang="en-US" dirty="0"/>
              <a:t>The event was benign, but the IDS mistook it for an attack. This is bad: frequent false alarms can disrupt network function, cost administrators time, or just make people less alert when a real attack happens.</a:t>
            </a:r>
          </a:p>
          <a:p>
            <a:r>
              <a:rPr lang="en-US" dirty="0"/>
              <a:t>False negative</a:t>
            </a:r>
          </a:p>
          <a:p>
            <a:pPr lvl="1"/>
            <a:r>
              <a:rPr lang="en-US" dirty="0"/>
              <a:t>An attack occurred, and the IDS mistook it for benign behavior. This is potentially disastrous, since the network could be compromised without anyone knowing.</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52067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IDS vs IPS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i="1" dirty="0"/>
              <a:t>Intrusion detection systems</a:t>
            </a:r>
            <a:r>
              <a:rPr lang="en-US" dirty="0"/>
              <a:t> are fundamentally passive monitoring systems designed to keep administrators aware of malicious activity: they can record detected intrusions in a database, and send alert notifications, but they rely on humans to actually take action.</a:t>
            </a:r>
          </a:p>
          <a:p>
            <a:r>
              <a:rPr lang="en-US" i="1" dirty="0"/>
              <a:t>Intrusion protection systems</a:t>
            </a:r>
            <a:r>
              <a:rPr lang="en-US" dirty="0"/>
              <a:t> are active protection systems. While they still might keep logs and trigger alerts, they're defined by how they can actively block traffic, disconnect users, lock accounts, or whatever else they're given permission to do when an attack is detected. </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5" name="Arrow: Right 4">
            <a:extLst>
              <a:ext uri="{FF2B5EF4-FFF2-40B4-BE49-F238E27FC236}">
                <a16:creationId xmlns:a16="http://schemas.microsoft.com/office/drawing/2014/main" id="{72149A17-F173-4CAF-A93F-B61CA385F3B5}"/>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137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IDS vs IPS (Cont.) </a:t>
            </a:r>
          </a:p>
        </p:txBody>
      </p:sp>
      <p:pic>
        <p:nvPicPr>
          <p:cNvPr id="5" name="Content Placeholder 4">
            <a:extLst>
              <a:ext uri="{FF2B5EF4-FFF2-40B4-BE49-F238E27FC236}">
                <a16:creationId xmlns:a16="http://schemas.microsoft.com/office/drawing/2014/main" id="{C543427E-895F-4699-B48E-BB5EF58DB6CD}"/>
              </a:ext>
            </a:extLst>
          </p:cNvPr>
          <p:cNvPicPr>
            <a:picLocks noGrp="1" noChangeAspect="1"/>
          </p:cNvPicPr>
          <p:nvPr>
            <p:ph idx="1"/>
          </p:nvPr>
        </p:nvPicPr>
        <p:blipFill>
          <a:blip r:embed="rId2"/>
          <a:stretch>
            <a:fillRect/>
          </a:stretch>
        </p:blipFill>
        <p:spPr>
          <a:xfrm>
            <a:off x="2638425" y="2191545"/>
            <a:ext cx="7143750" cy="3571875"/>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317760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9CD5D-A560-4774-920B-A8F1EA48F70D}"/>
              </a:ext>
            </a:extLst>
          </p:cNvPr>
          <p:cNvSpPr>
            <a:spLocks noGrp="1"/>
          </p:cNvSpPr>
          <p:nvPr>
            <p:ph type="title"/>
          </p:nvPr>
        </p:nvSpPr>
        <p:spPr/>
        <p:txBody>
          <a:bodyPr/>
          <a:lstStyle/>
          <a:p>
            <a:r>
              <a:rPr lang="en-GB" dirty="0"/>
              <a:t>Identity and Access Management (IDAM) Tools</a:t>
            </a:r>
          </a:p>
        </p:txBody>
      </p:sp>
      <p:sp>
        <p:nvSpPr>
          <p:cNvPr id="3" name="Content Placeholder 2">
            <a:extLst>
              <a:ext uri="{FF2B5EF4-FFF2-40B4-BE49-F238E27FC236}">
                <a16:creationId xmlns:a16="http://schemas.microsoft.com/office/drawing/2014/main" id="{838B7746-3500-4855-BF1C-5675479AA7BC}"/>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311001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A1F6A-B4A3-49B0-B273-A0F96D0A83E7}"/>
              </a:ext>
            </a:extLst>
          </p:cNvPr>
          <p:cNvSpPr>
            <a:spLocks noGrp="1"/>
          </p:cNvSpPr>
          <p:nvPr>
            <p:ph type="title"/>
          </p:nvPr>
        </p:nvSpPr>
        <p:spPr/>
        <p:txBody>
          <a:bodyPr/>
          <a:lstStyle/>
          <a:p>
            <a:r>
              <a:rPr lang="en-GB" dirty="0"/>
              <a:t>Anti-virus</a:t>
            </a:r>
          </a:p>
        </p:txBody>
      </p:sp>
      <p:sp>
        <p:nvSpPr>
          <p:cNvPr id="3" name="Content Placeholder 2">
            <a:extLst>
              <a:ext uri="{FF2B5EF4-FFF2-40B4-BE49-F238E27FC236}">
                <a16:creationId xmlns:a16="http://schemas.microsoft.com/office/drawing/2014/main" id="{38153F5C-3F2F-4129-81E2-A868056A90E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147029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5A338-A528-4ED3-898E-1016332A5B00}"/>
              </a:ext>
            </a:extLst>
          </p:cNvPr>
          <p:cNvSpPr>
            <a:spLocks noGrp="1"/>
          </p:cNvSpPr>
          <p:nvPr>
            <p:ph type="title"/>
          </p:nvPr>
        </p:nvSpPr>
        <p:spPr/>
        <p:txBody>
          <a:bodyPr/>
          <a:lstStyle/>
          <a:p>
            <a:r>
              <a:rPr lang="en-GB" dirty="0"/>
              <a:t>Security Hardware and Software</a:t>
            </a:r>
          </a:p>
        </p:txBody>
      </p:sp>
      <p:sp>
        <p:nvSpPr>
          <p:cNvPr id="3" name="Content Placeholder 2">
            <a:extLst>
              <a:ext uri="{FF2B5EF4-FFF2-40B4-BE49-F238E27FC236}">
                <a16:creationId xmlns:a16="http://schemas.microsoft.com/office/drawing/2014/main" id="{96971306-2CEC-4CCB-9A7D-01402D4B4A6A}"/>
              </a:ext>
            </a:extLst>
          </p:cNvPr>
          <p:cNvSpPr>
            <a:spLocks noGrp="1"/>
          </p:cNvSpPr>
          <p:nvPr>
            <p:ph idx="1"/>
          </p:nvPr>
        </p:nvSpPr>
        <p:spPr>
          <a:xfrm>
            <a:off x="172453" y="1822450"/>
            <a:ext cx="6966284" cy="4351338"/>
          </a:xfrm>
        </p:spPr>
        <p:txBody>
          <a:bodyPr>
            <a:normAutofit/>
          </a:bodyPr>
          <a:lstStyle/>
          <a:p>
            <a:r>
              <a:rPr lang="en-GB" dirty="0"/>
              <a:t>Firewalls</a:t>
            </a:r>
          </a:p>
          <a:p>
            <a:r>
              <a:rPr lang="en-GB" dirty="0"/>
              <a:t>Encryption for data at rest</a:t>
            </a:r>
          </a:p>
          <a:p>
            <a:r>
              <a:rPr lang="en-GB" dirty="0"/>
              <a:t>Encryption for communication</a:t>
            </a:r>
          </a:p>
          <a:p>
            <a:r>
              <a:rPr lang="en-GB" dirty="0"/>
              <a:t>Intrusion detection systems (IDS)</a:t>
            </a:r>
          </a:p>
          <a:p>
            <a:r>
              <a:rPr lang="en-GB" dirty="0"/>
              <a:t>Intrusion protection systems (IPS)</a:t>
            </a:r>
          </a:p>
          <a:p>
            <a:r>
              <a:rPr lang="en-GB" dirty="0"/>
              <a:t>Identity and access management (IDAM) tools</a:t>
            </a:r>
          </a:p>
          <a:p>
            <a:r>
              <a:rPr lang="en-GB" dirty="0"/>
              <a:t>Anti-virus</a:t>
            </a:r>
          </a:p>
        </p:txBody>
      </p:sp>
      <p:sp>
        <p:nvSpPr>
          <p:cNvPr id="4" name="Content Placeholder 2">
            <a:extLst>
              <a:ext uri="{FF2B5EF4-FFF2-40B4-BE49-F238E27FC236}">
                <a16:creationId xmlns:a16="http://schemas.microsoft.com/office/drawing/2014/main" id="{3D4E2A72-D7E4-46B1-89DF-91E2FCBB07AB}"/>
              </a:ext>
            </a:extLst>
          </p:cNvPr>
          <p:cNvSpPr txBox="1">
            <a:spLocks/>
          </p:cNvSpPr>
          <p:nvPr/>
        </p:nvSpPr>
        <p:spPr>
          <a:xfrm>
            <a:off x="6769762" y="1822450"/>
            <a:ext cx="524978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Web proxy</a:t>
            </a:r>
          </a:p>
          <a:p>
            <a:r>
              <a:rPr lang="en-GB" dirty="0"/>
              <a:t>Application firewalls</a:t>
            </a:r>
          </a:p>
          <a:p>
            <a:r>
              <a:rPr lang="en-GB" dirty="0"/>
              <a:t>Cross domain components</a:t>
            </a:r>
          </a:p>
          <a:p>
            <a:r>
              <a:rPr lang="en-GB" dirty="0"/>
              <a:t>Hardware security module (HSM)</a:t>
            </a:r>
          </a:p>
          <a:p>
            <a:r>
              <a:rPr lang="en-GB" dirty="0"/>
              <a:t>Trusted platform module (TPM)</a:t>
            </a:r>
          </a:p>
          <a:p>
            <a:r>
              <a:rPr lang="en-GB" dirty="0"/>
              <a:t>Unified threat module (UTM) </a:t>
            </a:r>
          </a:p>
          <a:p>
            <a:endParaRPr lang="en-GB" dirty="0"/>
          </a:p>
        </p:txBody>
      </p:sp>
    </p:spTree>
    <p:extLst>
      <p:ext uri="{BB962C8B-B14F-4D97-AF65-F5344CB8AC3E}">
        <p14:creationId xmlns:p14="http://schemas.microsoft.com/office/powerpoint/2010/main" val="406773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F3722-CBC9-4C43-977C-B3A0921A215B}"/>
              </a:ext>
            </a:extLst>
          </p:cNvPr>
          <p:cNvSpPr>
            <a:spLocks noGrp="1"/>
          </p:cNvSpPr>
          <p:nvPr>
            <p:ph type="title"/>
          </p:nvPr>
        </p:nvSpPr>
        <p:spPr/>
        <p:txBody>
          <a:bodyPr/>
          <a:lstStyle/>
          <a:p>
            <a:r>
              <a:rPr lang="en-GB" dirty="0"/>
              <a:t>Web Proxy</a:t>
            </a:r>
          </a:p>
        </p:txBody>
      </p:sp>
      <p:sp>
        <p:nvSpPr>
          <p:cNvPr id="3" name="Content Placeholder 2">
            <a:extLst>
              <a:ext uri="{FF2B5EF4-FFF2-40B4-BE49-F238E27FC236}">
                <a16:creationId xmlns:a16="http://schemas.microsoft.com/office/drawing/2014/main" id="{F5C26C81-4432-40D6-A423-5466EC6F9DF0}"/>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101640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AE4F4-3258-427A-9DBC-9AA32A3162E4}"/>
              </a:ext>
            </a:extLst>
          </p:cNvPr>
          <p:cNvSpPr>
            <a:spLocks noGrp="1"/>
          </p:cNvSpPr>
          <p:nvPr>
            <p:ph type="title"/>
          </p:nvPr>
        </p:nvSpPr>
        <p:spPr/>
        <p:txBody>
          <a:bodyPr/>
          <a:lstStyle/>
          <a:p>
            <a:r>
              <a:rPr lang="en-GB" dirty="0"/>
              <a:t>Application Firewalls</a:t>
            </a:r>
          </a:p>
        </p:txBody>
      </p:sp>
      <p:sp>
        <p:nvSpPr>
          <p:cNvPr id="3" name="Content Placeholder 2">
            <a:extLst>
              <a:ext uri="{FF2B5EF4-FFF2-40B4-BE49-F238E27FC236}">
                <a16:creationId xmlns:a16="http://schemas.microsoft.com/office/drawing/2014/main" id="{034FFC9D-25E2-4BBC-B5EE-3C920C7D8645}"/>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932607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543E8-14B4-4D22-AD1E-658E1F9D1EB7}"/>
              </a:ext>
            </a:extLst>
          </p:cNvPr>
          <p:cNvSpPr>
            <a:spLocks noGrp="1"/>
          </p:cNvSpPr>
          <p:nvPr>
            <p:ph type="title"/>
          </p:nvPr>
        </p:nvSpPr>
        <p:spPr/>
        <p:txBody>
          <a:bodyPr/>
          <a:lstStyle/>
          <a:p>
            <a:r>
              <a:rPr lang="en-GB" dirty="0"/>
              <a:t>Cross Domain Components</a:t>
            </a:r>
          </a:p>
        </p:txBody>
      </p:sp>
      <p:sp>
        <p:nvSpPr>
          <p:cNvPr id="3" name="Content Placeholder 2">
            <a:extLst>
              <a:ext uri="{FF2B5EF4-FFF2-40B4-BE49-F238E27FC236}">
                <a16:creationId xmlns:a16="http://schemas.microsoft.com/office/drawing/2014/main" id="{5B29F794-05EC-48BA-A0E3-FBEA33FC96FA}"/>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982762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A532E-27A4-42B6-B96F-054130C30025}"/>
              </a:ext>
            </a:extLst>
          </p:cNvPr>
          <p:cNvSpPr>
            <a:spLocks noGrp="1"/>
          </p:cNvSpPr>
          <p:nvPr>
            <p:ph type="title"/>
          </p:nvPr>
        </p:nvSpPr>
        <p:spPr/>
        <p:txBody>
          <a:bodyPr/>
          <a:lstStyle/>
          <a:p>
            <a:r>
              <a:rPr lang="en-GB" dirty="0"/>
              <a:t>Hardware Security Module (HSM)</a:t>
            </a:r>
          </a:p>
        </p:txBody>
      </p:sp>
      <p:sp>
        <p:nvSpPr>
          <p:cNvPr id="3" name="Content Placeholder 2">
            <a:extLst>
              <a:ext uri="{FF2B5EF4-FFF2-40B4-BE49-F238E27FC236}">
                <a16:creationId xmlns:a16="http://schemas.microsoft.com/office/drawing/2014/main" id="{FDD0C486-47DC-4DF7-9862-9A3E45BC9233}"/>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4084578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E0EC2-3149-4BC2-B2FD-05F8089AA758}"/>
              </a:ext>
            </a:extLst>
          </p:cNvPr>
          <p:cNvSpPr>
            <a:spLocks noGrp="1"/>
          </p:cNvSpPr>
          <p:nvPr>
            <p:ph type="title"/>
          </p:nvPr>
        </p:nvSpPr>
        <p:spPr/>
        <p:txBody>
          <a:bodyPr/>
          <a:lstStyle/>
          <a:p>
            <a:r>
              <a:rPr lang="en-GB" dirty="0"/>
              <a:t>Trusted Platform Module (TPM)</a:t>
            </a:r>
          </a:p>
        </p:txBody>
      </p:sp>
      <p:sp>
        <p:nvSpPr>
          <p:cNvPr id="3" name="Content Placeholder 2">
            <a:extLst>
              <a:ext uri="{FF2B5EF4-FFF2-40B4-BE49-F238E27FC236}">
                <a16:creationId xmlns:a16="http://schemas.microsoft.com/office/drawing/2014/main" id="{C8E0BE4D-B36F-4CF5-A80E-05BE683E791F}"/>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047244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CB814-D2E2-4725-B73D-052C32037A55}"/>
              </a:ext>
            </a:extLst>
          </p:cNvPr>
          <p:cNvSpPr>
            <a:spLocks noGrp="1"/>
          </p:cNvSpPr>
          <p:nvPr>
            <p:ph type="title"/>
          </p:nvPr>
        </p:nvSpPr>
        <p:spPr/>
        <p:txBody>
          <a:bodyPr/>
          <a:lstStyle/>
          <a:p>
            <a:r>
              <a:rPr lang="en-GB" dirty="0"/>
              <a:t>Unified Threat Module (UTM) </a:t>
            </a:r>
          </a:p>
        </p:txBody>
      </p:sp>
      <p:sp>
        <p:nvSpPr>
          <p:cNvPr id="3" name="Content Placeholder 2">
            <a:extLst>
              <a:ext uri="{FF2B5EF4-FFF2-40B4-BE49-F238E27FC236}">
                <a16:creationId xmlns:a16="http://schemas.microsoft.com/office/drawing/2014/main" id="{45D1A130-3EBF-41CF-ACA8-711B7100E738}"/>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170489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D584B-97D6-4EAA-8BAE-119629ED0C53}"/>
              </a:ext>
            </a:extLst>
          </p:cNvPr>
          <p:cNvSpPr>
            <a:spLocks noGrp="1"/>
          </p:cNvSpPr>
          <p:nvPr>
            <p:ph type="title"/>
          </p:nvPr>
        </p:nvSpPr>
        <p:spPr/>
        <p:txBody>
          <a:bodyPr/>
          <a:lstStyle/>
          <a:p>
            <a:r>
              <a:rPr lang="en-GB" dirty="0"/>
              <a:t>Firewalls</a:t>
            </a:r>
          </a:p>
        </p:txBody>
      </p:sp>
      <p:sp>
        <p:nvSpPr>
          <p:cNvPr id="3" name="Content Placeholder 2">
            <a:extLst>
              <a:ext uri="{FF2B5EF4-FFF2-40B4-BE49-F238E27FC236}">
                <a16:creationId xmlns:a16="http://schemas.microsoft.com/office/drawing/2014/main" id="{7404CC64-018A-41E1-BAFD-513666F5DE63}"/>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859000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About firewalls </a:t>
            </a:r>
          </a:p>
        </p:txBody>
      </p:sp>
      <p:pic>
        <p:nvPicPr>
          <p:cNvPr id="5" name="Content Placeholder 4">
            <a:extLst>
              <a:ext uri="{FF2B5EF4-FFF2-40B4-BE49-F238E27FC236}">
                <a16:creationId xmlns:a16="http://schemas.microsoft.com/office/drawing/2014/main" id="{15E97314-F5F7-4240-8366-E5D4246EC8C9}"/>
              </a:ext>
            </a:extLst>
          </p:cNvPr>
          <p:cNvPicPr>
            <a:picLocks noGrp="1" noChangeAspect="1"/>
          </p:cNvPicPr>
          <p:nvPr>
            <p:ph idx="1"/>
          </p:nvPr>
        </p:nvPicPr>
        <p:blipFill>
          <a:blip r:embed="rId2"/>
          <a:stretch>
            <a:fillRect/>
          </a:stretch>
        </p:blipFill>
        <p:spPr>
          <a:xfrm>
            <a:off x="2638425" y="2191545"/>
            <a:ext cx="7143750" cy="3571875"/>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768821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Stateful filtering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A stateful firewall inspects source and destination headers, and possibly other TCP or UDP data, in order to determine whether the current packet represents a new communication session, or a continuation of an existing one. </a:t>
            </a:r>
          </a:p>
          <a:p>
            <a:r>
              <a:rPr lang="en-US" dirty="0"/>
              <a:t>Sometimes called </a:t>
            </a:r>
            <a:r>
              <a:rPr lang="en-US" i="1" dirty="0"/>
              <a:t>dynamic packet filtering</a:t>
            </a:r>
            <a:r>
              <a:rPr lang="en-US" dirty="0"/>
              <a:t>, since the firewall can modify rules based on what it knows about the ongoing conversation.</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5" name="Arrow: Right 4">
            <a:extLst>
              <a:ext uri="{FF2B5EF4-FFF2-40B4-BE49-F238E27FC236}">
                <a16:creationId xmlns:a16="http://schemas.microsoft.com/office/drawing/2014/main" id="{BC27F21A-EAAC-4306-ADF8-D6F38F03EC19}"/>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470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Stateful filtering (Cont.)</a:t>
            </a:r>
          </a:p>
        </p:txBody>
      </p:sp>
      <p:pic>
        <p:nvPicPr>
          <p:cNvPr id="5" name="Content Placeholder 4">
            <a:extLst>
              <a:ext uri="{FF2B5EF4-FFF2-40B4-BE49-F238E27FC236}">
                <a16:creationId xmlns:a16="http://schemas.microsoft.com/office/drawing/2014/main" id="{6E7F7481-DB47-4770-9522-43B6940022B8}"/>
              </a:ext>
            </a:extLst>
          </p:cNvPr>
          <p:cNvPicPr>
            <a:picLocks noGrp="1" noChangeAspect="1"/>
          </p:cNvPicPr>
          <p:nvPr>
            <p:ph idx="1"/>
          </p:nvPr>
        </p:nvPicPr>
        <p:blipFill>
          <a:blip r:embed="rId2"/>
          <a:stretch>
            <a:fillRect/>
          </a:stretch>
        </p:blipFill>
        <p:spPr>
          <a:xfrm>
            <a:off x="2638425" y="2282031"/>
            <a:ext cx="7143750" cy="3390900"/>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732271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Application layer firewalls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i="1" dirty="0"/>
              <a:t>Application layer firewalls</a:t>
            </a:r>
            <a:r>
              <a:rPr lang="en-US" dirty="0"/>
              <a:t>, also known as </a:t>
            </a:r>
            <a:r>
              <a:rPr lang="en-US" i="1" dirty="0"/>
              <a:t>Layer 7 firewalls</a:t>
            </a:r>
            <a:r>
              <a:rPr lang="en-US" dirty="0"/>
              <a:t>. </a:t>
            </a:r>
          </a:p>
          <a:p>
            <a:r>
              <a:rPr lang="en-US" dirty="0"/>
              <a:t>While they can require a lot more processing power, application layer firewalls can use </a:t>
            </a:r>
            <a:r>
              <a:rPr lang="en-US" i="1" dirty="0"/>
              <a:t>deep packet inspection</a:t>
            </a:r>
            <a:r>
              <a:rPr lang="en-US" dirty="0"/>
              <a:t> (</a:t>
            </a:r>
            <a:r>
              <a:rPr lang="en-US" i="1" dirty="0"/>
              <a:t>DPI</a:t>
            </a:r>
            <a:r>
              <a:rPr lang="en-US" dirty="0"/>
              <a:t>) to find irregularities SPI can miss.</a:t>
            </a:r>
          </a:p>
          <a:p>
            <a:r>
              <a:rPr lang="en-US" dirty="0"/>
              <a:t>Layer 7 firewalls are often separate devices used alongside conventional firewalls, and are devoted to particular applications and services on the network. </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4091814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84D6E-E41E-4E21-A86B-F3562D5172F2}"/>
              </a:ext>
            </a:extLst>
          </p:cNvPr>
          <p:cNvSpPr>
            <a:spLocks noGrp="1"/>
          </p:cNvSpPr>
          <p:nvPr>
            <p:ph type="title"/>
          </p:nvPr>
        </p:nvSpPr>
        <p:spPr/>
        <p:txBody>
          <a:bodyPr/>
          <a:lstStyle/>
          <a:p>
            <a:r>
              <a:rPr lang="en-GB" dirty="0"/>
              <a:t>Encryption For Data At Rest</a:t>
            </a:r>
          </a:p>
        </p:txBody>
      </p:sp>
      <p:sp>
        <p:nvSpPr>
          <p:cNvPr id="3" name="Content Placeholder 2">
            <a:extLst>
              <a:ext uri="{FF2B5EF4-FFF2-40B4-BE49-F238E27FC236}">
                <a16:creationId xmlns:a16="http://schemas.microsoft.com/office/drawing/2014/main" id="{B144D912-C523-4E80-8C87-F3D9B6B0E39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393538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2900A-77D2-4565-9E54-CEE70CCE0C94}"/>
              </a:ext>
            </a:extLst>
          </p:cNvPr>
          <p:cNvSpPr>
            <a:spLocks noGrp="1"/>
          </p:cNvSpPr>
          <p:nvPr>
            <p:ph type="title"/>
          </p:nvPr>
        </p:nvSpPr>
        <p:spPr/>
        <p:txBody>
          <a:bodyPr/>
          <a:lstStyle/>
          <a:p>
            <a:r>
              <a:rPr lang="en-GB" dirty="0"/>
              <a:t>Encryption For Communication</a:t>
            </a:r>
          </a:p>
        </p:txBody>
      </p:sp>
      <p:sp>
        <p:nvSpPr>
          <p:cNvPr id="3" name="Content Placeholder 2">
            <a:extLst>
              <a:ext uri="{FF2B5EF4-FFF2-40B4-BE49-F238E27FC236}">
                <a16:creationId xmlns:a16="http://schemas.microsoft.com/office/drawing/2014/main" id="{B5C7F9A0-063D-49F9-8E4C-67636E68E89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298120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668</Words>
  <Application>Microsoft Office PowerPoint</Application>
  <PresentationFormat>Widescreen</PresentationFormat>
  <Paragraphs>89</Paragraphs>
  <Slides>25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CY102 - Networking</vt:lpstr>
      <vt:lpstr>Security Hardware and Software</vt:lpstr>
      <vt:lpstr>Firewalls</vt:lpstr>
      <vt:lpstr>About firewalls </vt:lpstr>
      <vt:lpstr>Stateful filtering </vt:lpstr>
      <vt:lpstr>Stateful filtering (Cont.)</vt:lpstr>
      <vt:lpstr>Application layer firewalls </vt:lpstr>
      <vt:lpstr>Encryption For Data At Rest</vt:lpstr>
      <vt:lpstr>Encryption For Communication</vt:lpstr>
      <vt:lpstr>Intrusion Detection Systems (IDS</vt:lpstr>
      <vt:lpstr>Intrusion detection systems (IDS) </vt:lpstr>
      <vt:lpstr>Intrusion detection and prevention </vt:lpstr>
      <vt:lpstr>Intrusion Protection Systems (IPS)</vt:lpstr>
      <vt:lpstr>Intrusion prevention systems (IPS)</vt:lpstr>
      <vt:lpstr>Intrusion detection and prevention (Cont.)</vt:lpstr>
      <vt:lpstr>IDS vs IPS </vt:lpstr>
      <vt:lpstr>IDS vs IPS (Cont.) </vt:lpstr>
      <vt:lpstr>Identity and Access Management (IDAM) Tools</vt:lpstr>
      <vt:lpstr>Anti-virus</vt:lpstr>
      <vt:lpstr>Web Proxy</vt:lpstr>
      <vt:lpstr>Application Firewalls</vt:lpstr>
      <vt:lpstr>Cross Domain Components</vt:lpstr>
      <vt:lpstr>Hardware Security Module (HSM)</vt:lpstr>
      <vt:lpstr>Trusted Platform Module (TPM)</vt:lpstr>
      <vt:lpstr>Unified Threat Module (UTM)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CY102 - Networking</dc:title>
  <dc:creator>Leonard Shand</dc:creator>
  <cp:lastModifiedBy>Leonard Shand</cp:lastModifiedBy>
  <cp:revision>14</cp:revision>
  <dcterms:created xsi:type="dcterms:W3CDTF">2020-12-10T10:48:45Z</dcterms:created>
  <dcterms:modified xsi:type="dcterms:W3CDTF">2021-01-13T15:56:40Z</dcterms:modified>
</cp:coreProperties>
</file>