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28"/>
  </p:notesMasterIdLst>
  <p:sldIdLst>
    <p:sldId id="256" r:id="rId2"/>
    <p:sldId id="257" r:id="rId3"/>
    <p:sldId id="259" r:id="rId4"/>
    <p:sldId id="258" r:id="rId5"/>
    <p:sldId id="286" r:id="rId6"/>
    <p:sldId id="302" r:id="rId7"/>
    <p:sldId id="277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AC5CF9-2D9D-B645-806E-DB81F767FB23}" v="79" dt="2018-10-22T14:43:18.1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19"/>
    <p:restoredTop sz="94617"/>
  </p:normalViewPr>
  <p:slideViewPr>
    <p:cSldViewPr snapToGrid="0" snapToObjects="1">
      <p:cViewPr varScale="1">
        <p:scale>
          <a:sx n="123" d="100"/>
          <a:sy n="123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b Higgie" userId="ca96966e-c91b-46bf-80ae-a3ad686f5520" providerId="ADAL" clId="{FEAC5CF9-2D9D-B645-806E-DB81F767FB23}"/>
    <pc:docChg chg="modSld">
      <pc:chgData name="Bob Higgie" userId="ca96966e-c91b-46bf-80ae-a3ad686f5520" providerId="ADAL" clId="{FEAC5CF9-2D9D-B645-806E-DB81F767FB23}" dt="2018-11-02T15:46:38.291" v="230" actId="20577"/>
      <pc:docMkLst>
        <pc:docMk/>
      </pc:docMkLst>
      <pc:sldChg chg="modSp">
        <pc:chgData name="Bob Higgie" userId="ca96966e-c91b-46bf-80ae-a3ad686f5520" providerId="ADAL" clId="{FEAC5CF9-2D9D-B645-806E-DB81F767FB23}" dt="2018-11-02T15:44:39.184" v="33" actId="20577"/>
        <pc:sldMkLst>
          <pc:docMk/>
          <pc:sldMk cId="1709385537" sldId="257"/>
        </pc:sldMkLst>
        <pc:spChg chg="mod">
          <ac:chgData name="Bob Higgie" userId="ca96966e-c91b-46bf-80ae-a3ad686f5520" providerId="ADAL" clId="{FEAC5CF9-2D9D-B645-806E-DB81F767FB23}" dt="2018-11-02T15:44:39.184" v="33" actId="20577"/>
          <ac:spMkLst>
            <pc:docMk/>
            <pc:sldMk cId="1709385537" sldId="257"/>
            <ac:spMk id="3" creationId="{00000000-0000-0000-0000-000000000000}"/>
          </ac:spMkLst>
        </pc:spChg>
      </pc:sldChg>
      <pc:sldChg chg="modSp">
        <pc:chgData name="Bob Higgie" userId="ca96966e-c91b-46bf-80ae-a3ad686f5520" providerId="ADAL" clId="{FEAC5CF9-2D9D-B645-806E-DB81F767FB23}" dt="2018-10-23T09:57:08.997" v="0" actId="20577"/>
        <pc:sldMkLst>
          <pc:docMk/>
          <pc:sldMk cId="1999564300" sldId="258"/>
        </pc:sldMkLst>
        <pc:graphicFrameChg chg="modGraphic">
          <ac:chgData name="Bob Higgie" userId="ca96966e-c91b-46bf-80ae-a3ad686f5520" providerId="ADAL" clId="{FEAC5CF9-2D9D-B645-806E-DB81F767FB23}" dt="2018-10-23T09:57:08.997" v="0" actId="20577"/>
          <ac:graphicFrameMkLst>
            <pc:docMk/>
            <pc:sldMk cId="1999564300" sldId="258"/>
            <ac:graphicFrameMk id="6" creationId="{00000000-0000-0000-0000-000000000000}"/>
          </ac:graphicFrameMkLst>
        </pc:graphicFrameChg>
      </pc:sldChg>
      <pc:sldChg chg="modSp">
        <pc:chgData name="Bob Higgie" userId="ca96966e-c91b-46bf-80ae-a3ad686f5520" providerId="ADAL" clId="{FEAC5CF9-2D9D-B645-806E-DB81F767FB23}" dt="2018-11-02T15:46:38.291" v="230" actId="20577"/>
        <pc:sldMkLst>
          <pc:docMk/>
          <pc:sldMk cId="1979004368" sldId="259"/>
        </pc:sldMkLst>
        <pc:spChg chg="mod">
          <ac:chgData name="Bob Higgie" userId="ca96966e-c91b-46bf-80ae-a3ad686f5520" providerId="ADAL" clId="{FEAC5CF9-2D9D-B645-806E-DB81F767FB23}" dt="2018-11-02T15:46:38.291" v="230" actId="20577"/>
          <ac:spMkLst>
            <pc:docMk/>
            <pc:sldMk cId="1979004368" sldId="259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646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470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031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166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13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97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62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108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4717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5409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7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2352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47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421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259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581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758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42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28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110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68608" y="623731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31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39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2" y="365127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1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6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467475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657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04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6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8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9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31740"/>
            <a:ext cx="891770" cy="30514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2464" y="22313"/>
            <a:ext cx="838200" cy="3352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8" y="31740"/>
            <a:ext cx="420403" cy="53435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015A2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96600" y="6266473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27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 sz="4800" dirty="0"/>
            </a:br>
            <a:r>
              <a:rPr lang="en-GB" dirty="0"/>
              <a:t>BCS Level 4 Certificate in Network Systems and Architecture </a:t>
            </a:r>
            <a:br>
              <a:rPr lang="en-GB" dirty="0"/>
            </a:br>
            <a:br>
              <a:rPr lang="en-GB" sz="4800" dirty="0"/>
            </a:br>
            <a:r>
              <a:rPr lang="en-GB" sz="4800" dirty="0"/>
              <a:t>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Network Engineer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2.6	Explain causes and consequences of SAN failures over the iSCSI and summarise the 	appropriate response for each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NIC - increased load on remaining NIC on a single node and possible reduced throughput for this node or complete outage if this is the only onboard NIC. </a:t>
            </a:r>
          </a:p>
          <a:p>
            <a:pPr lvl="2"/>
            <a:r>
              <a:rPr lang="en-GB" sz="1800" dirty="0"/>
              <a:t>Incorrect / invalid </a:t>
            </a:r>
            <a:r>
              <a:rPr lang="en-GB" sz="1800" dirty="0" err="1"/>
              <a:t>iscsi</a:t>
            </a:r>
            <a:r>
              <a:rPr lang="en-GB" sz="1800" dirty="0"/>
              <a:t> qualified name (</a:t>
            </a:r>
            <a:r>
              <a:rPr lang="en-GB" sz="1800" dirty="0" err="1"/>
              <a:t>iqn</a:t>
            </a:r>
            <a:r>
              <a:rPr lang="en-GB" sz="1800" dirty="0"/>
              <a:t>) address - inability to access logical storage device.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15347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2.7 	Describe the causes and consequences of cloud storage failures and summarise the 	appropriate response for each; with a focus on personal and enterprise storage: 	OneDrive, Dropbox, Google Drive, Amazon EC2 and Microsoft Azure.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router / ISP failure - complete loss of access;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misconfigured authentication / authorisation - loss of access to some / all cloud storage; </a:t>
            </a:r>
          </a:p>
          <a:p>
            <a:pPr lvl="2"/>
            <a:r>
              <a:rPr lang="en-GB" sz="1800" dirty="0"/>
              <a:t>cloud service provider failure - loss of access to data and / or loss of data.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3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3.1	Explain the causes and impact of computer system failures and summarise the 	appropriate 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memory component failure - individual node crash; </a:t>
            </a:r>
          </a:p>
          <a:p>
            <a:pPr lvl="2"/>
            <a:r>
              <a:rPr lang="en-GB" sz="1800" dirty="0"/>
              <a:t>SSD/HDD failure - system crash and possible loss of data; </a:t>
            </a:r>
          </a:p>
          <a:p>
            <a:pPr lvl="2"/>
            <a:r>
              <a:rPr lang="en-GB" sz="1800" dirty="0"/>
              <a:t>CPU failure - intermittent system crash or failure to boot on a single node; </a:t>
            </a:r>
          </a:p>
          <a:p>
            <a:pPr lvl="2"/>
            <a:r>
              <a:rPr lang="en-GB" sz="1800" dirty="0"/>
              <a:t>power supply - intermittent system crash or failure to boot on a single node; </a:t>
            </a:r>
          </a:p>
          <a:p>
            <a:pPr lvl="2"/>
            <a:r>
              <a:rPr lang="en-GB" sz="1800" dirty="0"/>
              <a:t>cooling - intermittent crash or possibly permanent damage to components.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1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 	Hardware Failures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3.2	Express the causes and impact of network failures and summarise the appropriate 	response for each. </a:t>
            </a:r>
            <a:br>
              <a:rPr lang="en-GB" sz="2400" dirty="0"/>
            </a:br>
            <a:endParaRPr lang="en-GB" dirty="0"/>
          </a:p>
          <a:p>
            <a:pPr lvl="2"/>
            <a:r>
              <a:rPr lang="en-GB" sz="1800" dirty="0"/>
              <a:t>NIC failure - loss of access from/to one network node; </a:t>
            </a:r>
          </a:p>
          <a:p>
            <a:pPr lvl="2"/>
            <a:r>
              <a:rPr lang="en-GB" sz="1800" dirty="0"/>
              <a:t>switch failure - loss of access to LAN or reduction in throughput depending on redundant configuration; </a:t>
            </a:r>
          </a:p>
          <a:p>
            <a:pPr lvl="2"/>
            <a:r>
              <a:rPr lang="en-GB" sz="1800" dirty="0"/>
              <a:t>router failure - loss of access to WAN or reduction in throughput depending on redundant configuration; </a:t>
            </a:r>
          </a:p>
          <a:p>
            <a:pPr lvl="2"/>
            <a:r>
              <a:rPr lang="en-GB" sz="1800" dirty="0"/>
              <a:t>firewall - loss of access to some/all network nodes / protocols; </a:t>
            </a:r>
          </a:p>
          <a:p>
            <a:pPr lvl="2"/>
            <a:r>
              <a:rPr lang="en-GB" sz="1800" dirty="0"/>
              <a:t>web proxy - loss of access to web traffic; </a:t>
            </a:r>
          </a:p>
          <a:p>
            <a:pPr lvl="2"/>
            <a:r>
              <a:rPr lang="en-GB" sz="1800" dirty="0"/>
              <a:t>cabling - incorrect cable type (straight through / cross over); </a:t>
            </a:r>
          </a:p>
          <a:p>
            <a:pPr lvl="2"/>
            <a:r>
              <a:rPr lang="en-GB" sz="1800" dirty="0"/>
              <a:t>cabling - exceeding recommended lengths and / or EMI; </a:t>
            </a:r>
          </a:p>
          <a:p>
            <a:pPr lvl="2"/>
            <a:r>
              <a:rPr lang="en-GB" sz="1800" dirty="0"/>
              <a:t>wireless - exceeding maximum distance and </a:t>
            </a:r>
            <a:r>
              <a:rPr lang="en-GB" dirty="0"/>
              <a:t>/ or EMI or RFI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6391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 	Configuration Errors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4.1	Describe the causes and impact of incorrectly applied / faulty patches and summarise 	the appropriate response for each. </a:t>
            </a:r>
            <a:endParaRPr lang="en-GB" sz="2800" dirty="0"/>
          </a:p>
          <a:p>
            <a:pPr lvl="2"/>
            <a:r>
              <a:rPr lang="en-GB" sz="1800" dirty="0"/>
              <a:t>intermittent problems / complete loss of function; </a:t>
            </a:r>
          </a:p>
          <a:p>
            <a:pPr lvl="2"/>
            <a:r>
              <a:rPr lang="en-GB" sz="1800" dirty="0"/>
              <a:t>failure to boot OS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4.2 	Explain causes and impact of IP Addressing configuration errors and summarise the 	appropriate response for each; with a focus on Invalid IP address, netmask, gateway 	and DNS Server.</a:t>
            </a:r>
          </a:p>
          <a:p>
            <a:pPr lvl="2"/>
            <a:r>
              <a:rPr lang="en-GB" sz="1800" dirty="0"/>
              <a:t>loss of access to some / all LAN / WAN / nodes</a:t>
            </a:r>
            <a:r>
              <a:rPr lang="en-GB" dirty="0"/>
              <a:t>. </a:t>
            </a:r>
            <a:br>
              <a:rPr lang="en-GB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4.3 	Describe the causes and impact of VLAN configuration errors and summarise the 	appropriate response for each.</a:t>
            </a:r>
          </a:p>
          <a:p>
            <a:pPr lvl="2"/>
            <a:r>
              <a:rPr lang="en-GB" sz="1800" dirty="0"/>
              <a:t>invalid VLAN tagging - loss of access to nodes / lack of necessary network isolation.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2961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5	Environmental Problems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5.1 	Explain causes and impact of excessive heat and summarise the appropriate response. </a:t>
            </a:r>
          </a:p>
          <a:p>
            <a:pPr lvl="2"/>
            <a:r>
              <a:rPr lang="en-GB" sz="1800" dirty="0"/>
              <a:t>intermittent restarts / complete component failure.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5.2	Describe causes and impact of a lack of power and summarise the appropriate 	response.</a:t>
            </a:r>
            <a:r>
              <a:rPr lang="en-GB" dirty="0"/>
              <a:t> </a:t>
            </a:r>
          </a:p>
          <a:p>
            <a:pPr lvl="3"/>
            <a:r>
              <a:rPr lang="en-GB" sz="1800" dirty="0"/>
              <a:t>blackout / brownout;</a:t>
            </a:r>
          </a:p>
          <a:p>
            <a:pPr lvl="3"/>
            <a:r>
              <a:rPr lang="en-GB" sz="1800" dirty="0"/>
              <a:t>intermittent problems;</a:t>
            </a:r>
          </a:p>
          <a:p>
            <a:pPr lvl="3"/>
            <a:r>
              <a:rPr lang="en-GB" sz="1800" dirty="0"/>
              <a:t>system reboots;</a:t>
            </a:r>
          </a:p>
          <a:p>
            <a:pPr lvl="3"/>
            <a:r>
              <a:rPr lang="en-GB" sz="1800" dirty="0"/>
              <a:t>complete loss of systems; </a:t>
            </a:r>
          </a:p>
          <a:p>
            <a:pPr lvl="3"/>
            <a:r>
              <a:rPr lang="en-GB" sz="1800" dirty="0"/>
              <a:t>data loss.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5.3	Describe causes and impact of EMI / RFI and summarise the appropriate response.</a:t>
            </a:r>
          </a:p>
          <a:p>
            <a:pPr lvl="2"/>
            <a:r>
              <a:rPr lang="en-GB" sz="1800" dirty="0"/>
              <a:t>network interference - loss of some / all data. </a:t>
            </a:r>
          </a:p>
          <a:p>
            <a:pPr lvl="2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0680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6.1	Describe the causes and impact of backup failure and summarise the appropriate 	response. </a:t>
            </a:r>
          </a:p>
          <a:p>
            <a:pPr lvl="2"/>
            <a:r>
              <a:rPr lang="en-GB" sz="1800" dirty="0"/>
              <a:t>misconfigured backup / restore - loss of some / all data; </a:t>
            </a:r>
          </a:p>
          <a:p>
            <a:pPr lvl="2"/>
            <a:r>
              <a:rPr lang="en-GB" sz="1800" dirty="0"/>
              <a:t>corrupted missing / backup medium - loss of some / all data; </a:t>
            </a:r>
          </a:p>
          <a:p>
            <a:pPr lvl="2"/>
            <a:r>
              <a:rPr lang="en-GB" sz="1800" dirty="0"/>
              <a:t>fault backup / restore device - loss of some / all data.</a:t>
            </a:r>
            <a:br>
              <a:rPr lang="en-GB" sz="1800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6.2	Explain the causes and impact of malware infection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user training - loss of some/all data and or reduction in work efficiency; </a:t>
            </a:r>
          </a:p>
          <a:p>
            <a:pPr lvl="2"/>
            <a:r>
              <a:rPr lang="en-GB" sz="1800" dirty="0"/>
              <a:t>insufficient anti-malware tools - loss of some / all data and / or reduction in work efficiency; </a:t>
            </a:r>
          </a:p>
          <a:p>
            <a:pPr lvl="2"/>
            <a:r>
              <a:rPr lang="en-GB" sz="1800" dirty="0"/>
              <a:t>poorly configured firewall - loss of some / all data and / or reduction in work efficiency </a:t>
            </a:r>
            <a:br>
              <a:rPr lang="en-GB" sz="1600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677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6	Errors in Security 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6.3	Explain the causes and impact of poor wireless security and summarise the 	appropriate response. </a:t>
            </a:r>
            <a:endParaRPr lang="en-GB" sz="2800" dirty="0"/>
          </a:p>
          <a:p>
            <a:pPr lvl="2"/>
            <a:r>
              <a:rPr lang="en-GB" sz="1800" dirty="0"/>
              <a:t>weak encryption / poor selection of passphrase - loss of some / all data and / or reduction in work efficiency.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6.4 	Explain the causes and impact of a failure to implement physical security</a:t>
            </a:r>
          </a:p>
          <a:p>
            <a:pPr lvl="2"/>
            <a:r>
              <a:rPr lang="en-GB" sz="1800" dirty="0"/>
              <a:t>unauthorised access and / or loss of data and / or reduction in work efficiency. </a:t>
            </a:r>
            <a:endParaRPr lang="en-GB" sz="2400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89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7.1	Describe the causes of network latency and summarise the appropriate response. </a:t>
            </a:r>
          </a:p>
          <a:p>
            <a:pPr lvl="2"/>
            <a:r>
              <a:rPr lang="en-GB" sz="1800" dirty="0"/>
              <a:t>jitter on time critical services - poor quality VOIP / video conferencing</a:t>
            </a:r>
            <a:r>
              <a:rPr lang="en-GB" dirty="0"/>
              <a:t>. </a:t>
            </a:r>
            <a:br>
              <a:rPr lang="en-GB" sz="1800" dirty="0"/>
            </a:br>
            <a:r>
              <a:rPr lang="en-GB" sz="1800" dirty="0"/>
              <a:t> </a:t>
            </a:r>
            <a:endParaRPr lang="en-GB" sz="2800" dirty="0"/>
          </a:p>
          <a:p>
            <a:pPr marL="0" indent="0">
              <a:buNone/>
            </a:pPr>
            <a:r>
              <a:rPr lang="en-GB" sz="2400" dirty="0"/>
              <a:t>7.2	Describe the causes of lack of bandwidth and summarise the appropriate response. </a:t>
            </a:r>
            <a:endParaRPr lang="en-GB" dirty="0"/>
          </a:p>
          <a:p>
            <a:pPr lvl="2"/>
            <a:r>
              <a:rPr lang="en-GB" sz="1800" dirty="0"/>
              <a:t>more traffic than network designed to accommodate - loss of some / all network traffic; </a:t>
            </a:r>
          </a:p>
          <a:p>
            <a:pPr lvl="2"/>
            <a:r>
              <a:rPr lang="en-GB" sz="1800" dirty="0"/>
              <a:t>misconfigured network device(s) - loss of some / all network traffic.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sz="2400" dirty="0"/>
              <a:t>7.3	Explain the causes of lack of storage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lack of maintenance - storage filled resulting in system slowdown / crash; </a:t>
            </a:r>
          </a:p>
          <a:p>
            <a:pPr lvl="2"/>
            <a:r>
              <a:rPr lang="en-GB" sz="1800" dirty="0"/>
              <a:t>neglecting to plan for future storage needs - storage filled resulting in system slowdown / crash; </a:t>
            </a:r>
          </a:p>
          <a:p>
            <a:pPr lvl="2"/>
            <a:r>
              <a:rPr lang="en-GB" sz="1800" dirty="0"/>
              <a:t>system failure producing large files - storage filled resulting in system slowdown /crash.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011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7	Errors Resulting from a Lack of Capacity (12.5%)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7.4	Explain the causes of lack of memory and summarise the appropriate 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application memory leaks - system slow and / or crashes; </a:t>
            </a:r>
          </a:p>
          <a:p>
            <a:pPr lvl="2"/>
            <a:r>
              <a:rPr lang="en-GB" sz="1800" dirty="0"/>
              <a:t>failure to plan - system slow and / or crashes.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7.5	Describe the causes of lack of compute (CPU) capacity and summarise the appropriate 	response. </a:t>
            </a:r>
            <a:endParaRPr lang="en-GB" dirty="0"/>
          </a:p>
          <a:p>
            <a:pPr lvl="2"/>
            <a:r>
              <a:rPr lang="en-GB" sz="1800" dirty="0"/>
              <a:t>unexpected demand - system slow and / or crashes; </a:t>
            </a:r>
          </a:p>
          <a:p>
            <a:pPr lvl="2"/>
            <a:r>
              <a:rPr lang="en-GB" sz="1800" dirty="0"/>
              <a:t>failure to plan - system slow and / or crashes</a:t>
            </a:r>
            <a:r>
              <a:rPr lang="en-GB" dirty="0"/>
              <a:t>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370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3025344"/>
          </a:xfrm>
        </p:spPr>
        <p:txBody>
          <a:bodyPr>
            <a:normAutofit/>
          </a:bodyPr>
          <a:lstStyle/>
          <a:p>
            <a:r>
              <a:rPr lang="en-GB" dirty="0"/>
              <a:t>All apprentices must pass BCS Level 4 Certificate in Network Systems and Architecture QAN 603/0547/2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9 days of college to prepare you for this exam</a:t>
            </a:r>
          </a:p>
          <a:p>
            <a:pPr lvl="1"/>
            <a:r>
              <a:rPr lang="en-GB"/>
              <a:t>4 </a:t>
            </a:r>
            <a:r>
              <a:rPr lang="en-GB" dirty="0"/>
              <a:t>days in January (sections 8-11)</a:t>
            </a:r>
          </a:p>
          <a:p>
            <a:pPr lvl="1"/>
            <a:r>
              <a:rPr lang="en-GB" dirty="0"/>
              <a:t>5 days in February (sections 1-7)</a:t>
            </a:r>
          </a:p>
          <a:p>
            <a:pPr lvl="1"/>
            <a:r>
              <a:rPr lang="en-GB" dirty="0"/>
              <a:t>Take the exam on day 5 of the February session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8.1	Explain the purpose of types of network switches. </a:t>
            </a:r>
            <a:endParaRPr lang="en-GB" dirty="0"/>
          </a:p>
          <a:p>
            <a:pPr lvl="2"/>
            <a:r>
              <a:rPr lang="en-GB" sz="1800" dirty="0"/>
              <a:t>Layer 2; </a:t>
            </a:r>
          </a:p>
          <a:p>
            <a:pPr lvl="2"/>
            <a:r>
              <a:rPr lang="en-GB" sz="1800" dirty="0"/>
              <a:t>Layer 3; </a:t>
            </a:r>
          </a:p>
          <a:p>
            <a:pPr lvl="2"/>
            <a:r>
              <a:rPr lang="en-GB" sz="1800" dirty="0"/>
              <a:t>Three layered model (access, distribution, core); </a:t>
            </a:r>
          </a:p>
          <a:p>
            <a:pPr lvl="2"/>
            <a:r>
              <a:rPr lang="en-GB" sz="1800" dirty="0"/>
              <a:t>VLANs. </a:t>
            </a:r>
          </a:p>
          <a:p>
            <a:pPr lvl="2"/>
            <a:endParaRPr lang="en-GB" sz="1800" dirty="0"/>
          </a:p>
          <a:p>
            <a:pPr marL="0" indent="0">
              <a:buNone/>
            </a:pPr>
            <a:r>
              <a:rPr lang="en-GB" sz="2400" dirty="0"/>
              <a:t>8.2	Describe the functions of routers. </a:t>
            </a:r>
            <a:endParaRPr lang="en-GB" dirty="0"/>
          </a:p>
          <a:p>
            <a:pPr lvl="2"/>
            <a:r>
              <a:rPr lang="en-GB" sz="1800" dirty="0"/>
              <a:t>static routing; </a:t>
            </a:r>
          </a:p>
          <a:p>
            <a:pPr lvl="2"/>
            <a:r>
              <a:rPr lang="en-GB" sz="1800" dirty="0"/>
              <a:t>dynamic routing; </a:t>
            </a:r>
          </a:p>
          <a:p>
            <a:pPr lvl="2"/>
            <a:r>
              <a:rPr lang="en-GB" sz="1800" dirty="0"/>
              <a:t>subnet access; </a:t>
            </a:r>
          </a:p>
          <a:p>
            <a:pPr lvl="2"/>
            <a:r>
              <a:rPr lang="en-GB" sz="1800" dirty="0"/>
              <a:t>WAN access; </a:t>
            </a:r>
          </a:p>
          <a:p>
            <a:pPr lvl="2"/>
            <a:r>
              <a:rPr lang="en-GB" sz="1800" dirty="0"/>
              <a:t>segmentation and broadcast traffic reduction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38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8	Network Infrastructure Components (15%)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8.3	Describe the function of wireless systems. </a:t>
            </a:r>
            <a:endParaRPr lang="en-GB" dirty="0"/>
          </a:p>
          <a:p>
            <a:pPr lvl="2"/>
            <a:r>
              <a:rPr lang="en-GB" sz="1800" dirty="0"/>
              <a:t>wireless access points (WAP); </a:t>
            </a:r>
          </a:p>
          <a:p>
            <a:pPr lvl="2"/>
            <a:r>
              <a:rPr lang="en-GB" sz="1800" dirty="0"/>
              <a:t>wireless routers.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8.4	Describe the functions of key network security devices. </a:t>
            </a:r>
            <a:endParaRPr lang="en-GB" dirty="0"/>
          </a:p>
          <a:p>
            <a:pPr lvl="2"/>
            <a:r>
              <a:rPr lang="en-GB" sz="1800" dirty="0"/>
              <a:t>firewalls - stateful, stateless and deep packet inspection; </a:t>
            </a:r>
          </a:p>
          <a:p>
            <a:pPr lvl="2"/>
            <a:r>
              <a:rPr lang="en-GB" sz="1800" dirty="0"/>
              <a:t>intrusion prevention systems (IPS); </a:t>
            </a:r>
          </a:p>
          <a:p>
            <a:pPr lvl="2"/>
            <a:r>
              <a:rPr lang="en-GB" sz="1800" dirty="0"/>
              <a:t>intrusion detection systems (IDS); </a:t>
            </a:r>
          </a:p>
          <a:p>
            <a:pPr lvl="2"/>
            <a:r>
              <a:rPr lang="en-GB" sz="1800" dirty="0"/>
              <a:t>honeypot.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8.5	Explain the differences between server hardware formats. </a:t>
            </a:r>
            <a:endParaRPr lang="en-GB" dirty="0"/>
          </a:p>
          <a:p>
            <a:pPr lvl="2"/>
            <a:r>
              <a:rPr lang="en-GB" sz="1800" dirty="0"/>
              <a:t>tower; </a:t>
            </a:r>
          </a:p>
          <a:p>
            <a:pPr lvl="2"/>
            <a:r>
              <a:rPr lang="en-GB" sz="1800" dirty="0"/>
              <a:t>rack mount; </a:t>
            </a:r>
          </a:p>
          <a:p>
            <a:pPr lvl="2"/>
            <a:r>
              <a:rPr lang="en-GB" sz="1800" dirty="0"/>
              <a:t>blade.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5538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9.1	Describe the typical client operating system features. </a:t>
            </a:r>
            <a:endParaRPr lang="en-GB" dirty="0"/>
          </a:p>
          <a:p>
            <a:pPr lvl="2"/>
            <a:r>
              <a:rPr lang="en-GB" sz="1800" dirty="0"/>
              <a:t>designed for end user; </a:t>
            </a:r>
          </a:p>
          <a:p>
            <a:pPr lvl="2"/>
            <a:r>
              <a:rPr lang="en-GB" sz="1800" dirty="0"/>
              <a:t>includes a GUI; </a:t>
            </a:r>
          </a:p>
          <a:p>
            <a:pPr lvl="2"/>
            <a:r>
              <a:rPr lang="en-GB" sz="1800" dirty="0"/>
              <a:t>accesses resources provided by a server; </a:t>
            </a:r>
          </a:p>
          <a:p>
            <a:pPr lvl="2"/>
            <a:r>
              <a:rPr lang="en-GB" sz="1800" dirty="0"/>
              <a:t>user applications are locally installed. </a:t>
            </a:r>
            <a:br>
              <a:rPr lang="en-GB" sz="1800" dirty="0"/>
            </a:br>
            <a:endParaRPr lang="en-GB" sz="1800" dirty="0"/>
          </a:p>
          <a:p>
            <a:pPr marL="0" indent="0">
              <a:buNone/>
            </a:pPr>
            <a:r>
              <a:rPr lang="en-GB" sz="2400" dirty="0"/>
              <a:t>9.2	Explain the typical server operating system features. </a:t>
            </a:r>
          </a:p>
          <a:p>
            <a:pPr lvl="2"/>
            <a:r>
              <a:rPr lang="en-GB" sz="1800" dirty="0"/>
              <a:t>shares resources to client systems; </a:t>
            </a:r>
          </a:p>
          <a:p>
            <a:pPr lvl="2"/>
            <a:r>
              <a:rPr lang="en-GB" sz="1800" dirty="0"/>
              <a:t>stores resources centrally for easy management </a:t>
            </a:r>
          </a:p>
          <a:p>
            <a:pPr lvl="2"/>
            <a:r>
              <a:rPr lang="en-GB" sz="1800" dirty="0"/>
              <a:t>may have a GUI and / or CLI.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83659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9.3	Describe the function of different types of server. </a:t>
            </a:r>
          </a:p>
          <a:p>
            <a:pPr lvl="2"/>
            <a:r>
              <a:rPr lang="en-GB" sz="1800" dirty="0"/>
              <a:t>Directory Active Directory / NIS </a:t>
            </a:r>
          </a:p>
          <a:p>
            <a:pPr lvl="2"/>
            <a:r>
              <a:rPr lang="en-GB" sz="1800" dirty="0"/>
              <a:t>DNS </a:t>
            </a:r>
          </a:p>
          <a:p>
            <a:pPr lvl="2"/>
            <a:r>
              <a:rPr lang="en-GB" sz="1800" dirty="0"/>
              <a:t>web proxy server; </a:t>
            </a:r>
          </a:p>
          <a:p>
            <a:pPr lvl="2"/>
            <a:r>
              <a:rPr lang="en-GB" sz="1800" dirty="0"/>
              <a:t>file and print; </a:t>
            </a:r>
          </a:p>
          <a:p>
            <a:pPr lvl="2"/>
            <a:r>
              <a:rPr lang="en-GB" sz="1800" dirty="0"/>
              <a:t>email; </a:t>
            </a:r>
          </a:p>
          <a:p>
            <a:pPr lvl="2"/>
            <a:r>
              <a:rPr lang="en-GB" sz="1800" dirty="0"/>
              <a:t>database; </a:t>
            </a:r>
          </a:p>
          <a:p>
            <a:pPr lvl="2"/>
            <a:r>
              <a:rPr lang="en-GB" sz="1800" dirty="0"/>
              <a:t>virtualisation. </a:t>
            </a:r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257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9	Features of Client-Server Operating Systems and Applications 	(10%)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9.4	</a:t>
            </a:r>
            <a:r>
              <a:rPr lang="en-GB" sz="2600" dirty="0"/>
              <a:t>Explain the key function of business application software. </a:t>
            </a:r>
            <a:endParaRPr lang="en-GB" dirty="0"/>
          </a:p>
          <a:p>
            <a:pPr lvl="2"/>
            <a:r>
              <a:rPr lang="en-GB" sz="1800" dirty="0"/>
              <a:t>sales - customer relationship management; </a:t>
            </a:r>
          </a:p>
          <a:p>
            <a:pPr lvl="2"/>
            <a:r>
              <a:rPr lang="en-GB" sz="1800" dirty="0"/>
              <a:t>marketing - presentation and communication; </a:t>
            </a:r>
          </a:p>
          <a:p>
            <a:pPr lvl="2"/>
            <a:r>
              <a:rPr lang="en-GB" sz="1800" dirty="0"/>
              <a:t>finance - accountancy packages; </a:t>
            </a:r>
          </a:p>
          <a:p>
            <a:pPr lvl="2"/>
            <a:r>
              <a:rPr lang="en-GB" sz="1800" dirty="0"/>
              <a:t>HR - employee record management; </a:t>
            </a:r>
          </a:p>
          <a:p>
            <a:pPr lvl="2"/>
            <a:r>
              <a:rPr lang="en-GB" sz="1800" dirty="0"/>
              <a:t>Technical support – helpdesk; </a:t>
            </a:r>
          </a:p>
          <a:p>
            <a:pPr lvl="2"/>
            <a:r>
              <a:rPr lang="en-GB" sz="1800" dirty="0"/>
              <a:t>general – communication; </a:t>
            </a:r>
          </a:p>
          <a:p>
            <a:pPr lvl="3"/>
            <a:r>
              <a:rPr lang="en-GB" sz="1800" dirty="0"/>
              <a:t>email;</a:t>
            </a:r>
          </a:p>
          <a:p>
            <a:pPr lvl="3"/>
            <a:r>
              <a:rPr lang="en-GB" sz="1800" dirty="0"/>
              <a:t>instant chat;</a:t>
            </a:r>
          </a:p>
          <a:p>
            <a:pPr lvl="3"/>
            <a:r>
              <a:rPr lang="en-GB" sz="1800" dirty="0"/>
              <a:t>VOIP;</a:t>
            </a:r>
          </a:p>
          <a:p>
            <a:pPr lvl="3"/>
            <a:r>
              <a:rPr lang="en-GB" sz="1800" dirty="0"/>
              <a:t>video conference. </a:t>
            </a:r>
            <a:endParaRPr lang="en-GB" sz="2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4795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10	Components and functions of virtualised systems (7.5%)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10.1	Describe the functions of basic components of virtualised systems. </a:t>
            </a:r>
            <a:endParaRPr lang="en-GB" dirty="0"/>
          </a:p>
          <a:p>
            <a:pPr lvl="2"/>
            <a:r>
              <a:rPr lang="en-GB" sz="1800" dirty="0"/>
              <a:t>host (type 1 and type 2); </a:t>
            </a:r>
          </a:p>
          <a:p>
            <a:pPr lvl="2"/>
            <a:r>
              <a:rPr lang="en-GB" sz="1800" dirty="0"/>
              <a:t>guest; </a:t>
            </a:r>
          </a:p>
          <a:p>
            <a:pPr lvl="2"/>
            <a:r>
              <a:rPr lang="en-GB" sz="1800" dirty="0"/>
              <a:t>hardware acceleration extensions (VT-x/AMD-V); </a:t>
            </a:r>
          </a:p>
          <a:p>
            <a:pPr lvl="2"/>
            <a:r>
              <a:rPr lang="en-GB" sz="1800" dirty="0"/>
              <a:t>sharing of physical resources; </a:t>
            </a:r>
          </a:p>
          <a:p>
            <a:pPr lvl="3"/>
            <a:r>
              <a:rPr lang="en-GB" sz="1800" dirty="0"/>
              <a:t>memory;</a:t>
            </a:r>
          </a:p>
          <a:p>
            <a:pPr lvl="3"/>
            <a:r>
              <a:rPr lang="en-GB" sz="1800" dirty="0"/>
              <a:t> storage;</a:t>
            </a:r>
          </a:p>
          <a:p>
            <a:pPr lvl="3"/>
            <a:r>
              <a:rPr lang="en-GB" sz="1800" dirty="0"/>
              <a:t>compute (CPU).</a:t>
            </a:r>
            <a:br>
              <a:rPr lang="en-GB" dirty="0"/>
            </a:b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sz="2400" dirty="0"/>
              <a:t>10.2	Explain the key differences offered by levels of cloud service. </a:t>
            </a:r>
            <a:endParaRPr lang="en-GB" dirty="0"/>
          </a:p>
          <a:p>
            <a:pPr lvl="2"/>
            <a:r>
              <a:rPr lang="en-GB" sz="1600" dirty="0"/>
              <a:t>Infrastructure as a Service (IAAS); </a:t>
            </a:r>
          </a:p>
          <a:p>
            <a:pPr lvl="2"/>
            <a:r>
              <a:rPr lang="en-GB" sz="1600" dirty="0"/>
              <a:t>Platform as a Service (PAAS); </a:t>
            </a:r>
          </a:p>
          <a:p>
            <a:pPr lvl="2"/>
            <a:r>
              <a:rPr lang="en-GB" sz="1600" dirty="0"/>
              <a:t>Software as a Service (SAAS).</a:t>
            </a:r>
            <a:br>
              <a:rPr lang="en-GB" sz="1600" dirty="0"/>
            </a:br>
            <a:r>
              <a:rPr lang="en-GB" sz="1600" dirty="0"/>
              <a:t> </a:t>
            </a:r>
          </a:p>
          <a:p>
            <a:pPr marL="0" indent="0">
              <a:buNone/>
            </a:pPr>
            <a:r>
              <a:rPr lang="en-GB" sz="2400" dirty="0"/>
              <a:t>10.3	Describe the function of virtual desktop infrastructure</a:t>
            </a:r>
            <a:r>
              <a:rPr lang="en-GB" dirty="0"/>
              <a:t>. </a:t>
            </a:r>
            <a:endParaRPr lang="en-GB" sz="2600" dirty="0"/>
          </a:p>
          <a:p>
            <a:pPr lvl="1"/>
            <a:endParaRPr lang="en-GB" sz="19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8504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11	Features of Middleware (2.5%)</a:t>
            </a:r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11.1	Explain the key features of middleware. </a:t>
            </a:r>
            <a:br>
              <a:rPr lang="en-GB" sz="2400" dirty="0"/>
            </a:br>
            <a:endParaRPr lang="en-GB" sz="2800" dirty="0"/>
          </a:p>
          <a:p>
            <a:pPr lvl="2"/>
            <a:r>
              <a:rPr lang="en-GB" sz="1800" dirty="0"/>
              <a:t>distribute and coordinate processing across many hardware and application platforms</a:t>
            </a:r>
          </a:p>
          <a:p>
            <a:pPr lvl="2"/>
            <a:r>
              <a:rPr lang="en-GB" sz="1800" dirty="0"/>
              <a:t>provides a centralised location for ‘business logic’</a:t>
            </a:r>
          </a:p>
          <a:p>
            <a:pPr lvl="2"/>
            <a:r>
              <a:rPr lang="en-GB" sz="1800" dirty="0"/>
              <a:t>provides a framework for the forwarding and queuing </a:t>
            </a:r>
            <a:r>
              <a:rPr lang="en-GB" sz="1800"/>
              <a:t>of transactions</a:t>
            </a:r>
            <a:endParaRPr lang="en-GB" sz="1800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9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 hour</a:t>
            </a:r>
          </a:p>
          <a:p>
            <a:r>
              <a:rPr lang="en-US" dirty="0"/>
              <a:t>Taken in college or remote –COVID dependent</a:t>
            </a:r>
          </a:p>
          <a:p>
            <a:r>
              <a:rPr lang="en-US" dirty="0"/>
              <a:t>Closed book, no mobiles, smartwatches allowed</a:t>
            </a:r>
          </a:p>
          <a:p>
            <a:r>
              <a:rPr lang="en-US" dirty="0"/>
              <a:t>Calculators may be used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40 questions – multiple choice</a:t>
            </a:r>
            <a:endParaRPr lang="en-GB" dirty="0"/>
          </a:p>
          <a:p>
            <a:r>
              <a:rPr lang="en-GB" dirty="0"/>
              <a:t>Pass mark 26/40 (65%)</a:t>
            </a:r>
          </a:p>
          <a:p>
            <a:r>
              <a:rPr lang="en-GB" dirty="0"/>
              <a:t>Results (subject to confirmation) available immediately</a:t>
            </a:r>
          </a:p>
          <a:p>
            <a:r>
              <a:rPr lang="en-GB" dirty="0"/>
              <a:t>Certificate available online</a:t>
            </a:r>
          </a:p>
        </p:txBody>
      </p:sp>
    </p:spTree>
    <p:extLst>
      <p:ext uri="{BB962C8B-B14F-4D97-AF65-F5344CB8AC3E}">
        <p14:creationId xmlns:p14="http://schemas.microsoft.com/office/powerpoint/2010/main" val="1979004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611453"/>
              </p:ext>
            </p:extLst>
          </p:nvPr>
        </p:nvGraphicFramePr>
        <p:xfrm>
          <a:off x="725716" y="1458462"/>
          <a:ext cx="7198604" cy="4747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Syllabus Area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Target number of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/>
                        <a:t>1 Load </a:t>
                      </a:r>
                      <a:r>
                        <a:rPr lang="en-GB" dirty="0"/>
                        <a:t>balancing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 Storage protocol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 Hardware failures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 Configuration errors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 Environmental problems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6 Errors in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255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7 Errors resulting from lack of capacity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603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8 Network Infrastructure Components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7433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9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Features of Client-Server Operating Systems and Applications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93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10 </a:t>
                      </a:r>
                      <a:r>
                        <a:rPr lang="en-GB" sz="135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Components and functions of virtualised systems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14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11 Features of Middleware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091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40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4963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64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1825625"/>
            <a:ext cx="11590421" cy="4334951"/>
          </a:xfrm>
        </p:spPr>
        <p:txBody>
          <a:bodyPr>
            <a:normAutofit/>
          </a:bodyPr>
          <a:lstStyle/>
          <a:p>
            <a:r>
              <a:rPr lang="en-GB"/>
              <a:t>Wiki –gloscolapprenticeships.</a:t>
            </a:r>
            <a:r>
              <a:rPr lang="en-GB" dirty="0"/>
              <a:t>co.uk/</a:t>
            </a:r>
            <a:r>
              <a:rPr lang="en-GB" dirty="0" err="1"/>
              <a:t>appWiki</a:t>
            </a:r>
            <a:endParaRPr lang="en-GB" dirty="0"/>
          </a:p>
          <a:p>
            <a:r>
              <a:rPr lang="en-GB" dirty="0"/>
              <a:t>Presentations – On the wiki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053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 	Load Balancing Failures (2.5%)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2" y="1690690"/>
            <a:ext cx="11590421" cy="4935956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/>
              <a:t>1.1  	Describe the causes and impact of DNS round robin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one/all nodes; </a:t>
            </a:r>
          </a:p>
          <a:p>
            <a:pPr lvl="2"/>
            <a:r>
              <a:rPr lang="en-GB" sz="1800" dirty="0"/>
              <a:t>single/multiple node failure(s) - intermittent connection; </a:t>
            </a:r>
          </a:p>
          <a:p>
            <a:pPr lvl="2"/>
            <a:r>
              <a:rPr lang="en-GB" sz="1800" dirty="0"/>
              <a:t>all nodes fail - complete outage.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1.2  	Explain causes and consequences of network load balancer failures and summarise the 	appropriate response for each. </a:t>
            </a:r>
            <a:endParaRPr lang="en-GB" dirty="0"/>
          </a:p>
          <a:p>
            <a:pPr lvl="2"/>
            <a:r>
              <a:rPr lang="en-GB" sz="1800" dirty="0"/>
              <a:t>misconfiguration - loss of connection to one / some nodes increasing load on </a:t>
            </a:r>
          </a:p>
          <a:p>
            <a:pPr lvl="2"/>
            <a:r>
              <a:rPr lang="en-GB" sz="1800" dirty="0"/>
              <a:t>remaining nodes; </a:t>
            </a:r>
          </a:p>
          <a:p>
            <a:pPr lvl="2"/>
            <a:r>
              <a:rPr lang="en-GB" sz="1800" dirty="0"/>
              <a:t>misconfiguration – loss of connection to all nodes; </a:t>
            </a:r>
          </a:p>
          <a:p>
            <a:pPr lvl="2"/>
            <a:r>
              <a:rPr lang="en-GB" sz="1800" dirty="0"/>
              <a:t>single node failure - intermittent connection; </a:t>
            </a:r>
          </a:p>
          <a:p>
            <a:pPr lvl="2"/>
            <a:r>
              <a:rPr lang="en-GB" sz="1800" dirty="0"/>
              <a:t>single/multiple node failures - intermittent loss of access; </a:t>
            </a:r>
          </a:p>
          <a:p>
            <a:pPr lvl="2"/>
            <a:r>
              <a:rPr lang="en-GB" sz="1800" dirty="0"/>
              <a:t>all nodes failure - complete outage.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371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dirty="0"/>
              <a:t>2.1</a:t>
            </a:r>
            <a:r>
              <a:rPr lang="en-GB" dirty="0"/>
              <a:t> 	</a:t>
            </a:r>
            <a:r>
              <a:rPr lang="en-GB" sz="2400" dirty="0"/>
              <a:t>Identify the reasons for and the impact of locally attached storage protocol failures 	(SATA, SCSI, SAS) and summarise the appropriate response for each.</a:t>
            </a:r>
          </a:p>
          <a:p>
            <a:pPr lvl="2"/>
            <a:r>
              <a:rPr lang="en-GB" sz="1800" dirty="0"/>
              <a:t>hardware failure - loss of access to local disk(s) and / or corruption of data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2400" dirty="0"/>
              <a:t>2.2 	Describe the causes and impact of failures of RAID (0,1,5,10) and summarise the 	appropriate response for each</a:t>
            </a:r>
            <a:r>
              <a:rPr lang="en-GB" dirty="0"/>
              <a:t>. </a:t>
            </a:r>
          </a:p>
          <a:p>
            <a:pPr lvl="2"/>
            <a:r>
              <a:rPr lang="en-GB" sz="1800" dirty="0"/>
              <a:t>loss of single / multiple disks - reduced throughput / loss of data depending on RAID </a:t>
            </a:r>
          </a:p>
          <a:p>
            <a:pPr lvl="2"/>
            <a:r>
              <a:rPr lang="en-GB" sz="1800" dirty="0"/>
              <a:t>level and number of disk failures; </a:t>
            </a:r>
          </a:p>
          <a:p>
            <a:pPr lvl="2"/>
            <a:r>
              <a:rPr lang="en-GB" sz="1800" dirty="0"/>
              <a:t>loss of RAID controller - permanent / temporary loss of access to data 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7254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2.3  	Describe the causes and impact of failures of network shares and network-attached 	storage (NAS),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misconfigured firewall or protocols (NFS, SMB, TCP/IP, AFS) - complete loss of access to NAS; </a:t>
            </a:r>
          </a:p>
          <a:p>
            <a:pPr lvl="2"/>
            <a:r>
              <a:rPr lang="en-GB" sz="1800" dirty="0"/>
              <a:t>misconfigured NFS - loss of access for Linux / NAS network shares; </a:t>
            </a:r>
          </a:p>
          <a:p>
            <a:pPr lvl="2"/>
            <a:r>
              <a:rPr lang="en-GB" sz="1800" dirty="0"/>
              <a:t>misconfigured SMB - loss of access to Windows network shares; </a:t>
            </a:r>
          </a:p>
          <a:p>
            <a:pPr lvl="2"/>
            <a:r>
              <a:rPr lang="en-GB" sz="1800" dirty="0"/>
              <a:t>misconfigured AFS - loss of access for Apple systems shares; </a:t>
            </a:r>
          </a:p>
          <a:p>
            <a:pPr lvl="2"/>
            <a:r>
              <a:rPr lang="en-GB" sz="1800" dirty="0"/>
              <a:t>misconfigured authentication and/or authorisation - loss of access to some / all NAS / network shares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r>
              <a:rPr lang="en-GB" sz="2400" dirty="0"/>
              <a:t>2.4	Explain causes and consequences of storage area network (SAN) failures over the Fibre 	Channel protocol and summarise the appropriate response for each. </a:t>
            </a:r>
            <a:endParaRPr lang="en-GB" dirty="0"/>
          </a:p>
          <a:p>
            <a:pPr lvl="2"/>
            <a:r>
              <a:rPr lang="en-GB" sz="1800" dirty="0"/>
              <a:t>single misconfigured or failed Fibre switch - increased load on remaining switches and possible reduced throughput and/or storage outage. The standard data network is unaffected; </a:t>
            </a:r>
          </a:p>
          <a:p>
            <a:pPr lvl="2"/>
            <a:r>
              <a:rPr lang="en-GB" sz="1800" dirty="0"/>
              <a:t>loss of all Fibre switches - complete loss of access to storage. The standard data network is unaffected; </a:t>
            </a:r>
          </a:p>
          <a:p>
            <a:pPr lvl="2"/>
            <a:r>
              <a:rPr lang="en-GB" sz="1800" dirty="0"/>
              <a:t>failure of a single host bus adapter (HBA) - increased load on remaining HBA on a single node and possible reduced throughput for this node or complete outage if this is the only onboard HBA</a:t>
            </a:r>
            <a:r>
              <a:rPr lang="en-GB" dirty="0"/>
              <a:t>.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117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 	</a:t>
            </a:r>
            <a:r>
              <a:rPr lang="en-GB" b="1" dirty="0"/>
              <a:t>Storage Protocol Failures (17.5%) </a:t>
            </a:r>
            <a:endParaRPr lang="en-GB" dirty="0"/>
          </a:p>
        </p:txBody>
      </p:sp>
      <p:sp>
        <p:nvSpPr>
          <p:cNvPr id="23" name="Content Placeholder 22">
            <a:extLst>
              <a:ext uri="{FF2B5EF4-FFF2-40B4-BE49-F238E27FC236}">
                <a16:creationId xmlns:a16="http://schemas.microsoft.com/office/drawing/2014/main" id="{651A086D-11FD-DE49-9D6A-39E54F8E3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2.5	Explain causes and consequences of SAN failures over Fibre Channel over Ethernet 	(</a:t>
            </a:r>
            <a:r>
              <a:rPr lang="en-GB" sz="2400" dirty="0" err="1"/>
              <a:t>FCoE</a:t>
            </a:r>
            <a:r>
              <a:rPr lang="en-GB" sz="2400" dirty="0"/>
              <a:t>) and	summarise the appropriate response for each.</a:t>
            </a:r>
            <a:br>
              <a:rPr lang="en-GB" sz="2400" dirty="0"/>
            </a:br>
            <a:r>
              <a:rPr lang="en-GB" sz="2400" dirty="0"/>
              <a:t> </a:t>
            </a:r>
            <a:endParaRPr lang="en-GB" dirty="0"/>
          </a:p>
          <a:p>
            <a:pPr lvl="2"/>
            <a:r>
              <a:rPr lang="en-GB" sz="1800" dirty="0"/>
              <a:t>Single misconfiguration or failed standard switch - increased load on remaining switches and possible reduced throughput or storage outage. The standard data network may also be impacted; </a:t>
            </a:r>
          </a:p>
          <a:p>
            <a:pPr lvl="2"/>
            <a:r>
              <a:rPr lang="en-GB" sz="1800" dirty="0"/>
              <a:t>TCP/IP misconfiguration - inability for some / all nodes to access storage; </a:t>
            </a:r>
          </a:p>
          <a:p>
            <a:pPr lvl="2"/>
            <a:r>
              <a:rPr lang="en-GB" sz="1800" dirty="0"/>
              <a:t>Failure of a single network interface controller (NIC) - increased load on remaining NIC on a single node and possible reduced throughput for this node or complete outage if this is the only onboard NIC; </a:t>
            </a:r>
          </a:p>
          <a:p>
            <a:pPr lvl="2"/>
            <a:r>
              <a:rPr lang="en-GB" sz="1800" dirty="0"/>
              <a:t>Incorrect / invalid logical unit number (LUN) - inability to access logical storage device; </a:t>
            </a:r>
          </a:p>
          <a:p>
            <a:pPr lvl="2"/>
            <a:r>
              <a:rPr lang="en-GB" sz="1800" dirty="0"/>
              <a:t>Loss of network - total outage</a:t>
            </a:r>
            <a:r>
              <a:rPr lang="en-GB" dirty="0"/>
              <a:t>. </a:t>
            </a:r>
            <a:br>
              <a:rPr lang="en-GB" dirty="0"/>
            </a:b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69484"/>
      </p:ext>
    </p:extLst>
  </p:cSld>
  <p:clrMapOvr>
    <a:masterClrMapping/>
  </p:clrMapOvr>
</p:sld>
</file>

<file path=ppt/theme/theme1.xml><?xml version="1.0" encoding="utf-8"?>
<a:theme xmlns:a="http://schemas.openxmlformats.org/drawingml/2006/main" name="WB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" id="{B72D05FB-8192-464D-9D83-4C2CA7853A9F}" vid="{4A779CC2-9149-449A-855E-F1375EFE8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CodingAndLogicOverview</Template>
  <TotalTime>15196</TotalTime>
  <Words>2471</Words>
  <Application>Microsoft Office PowerPoint</Application>
  <PresentationFormat>Widescreen</PresentationFormat>
  <Paragraphs>284</Paragraphs>
  <Slides>26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Calibri</vt:lpstr>
      <vt:lpstr>WBL</vt:lpstr>
      <vt:lpstr> BCS Level 4 Certificate in Network Systems and Architecture   Overview</vt:lpstr>
      <vt:lpstr>Aim</vt:lpstr>
      <vt:lpstr>Exam</vt:lpstr>
      <vt:lpstr>Exam </vt:lpstr>
      <vt:lpstr>Resources</vt:lpstr>
      <vt:lpstr>1  Load Balancing Failures (2.5%)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2  Storage Protocol Failures (17.5%) </vt:lpstr>
      <vt:lpstr>3  Hardware Failures (7.5%)</vt:lpstr>
      <vt:lpstr>3  Hardware Failures (7.5%)</vt:lpstr>
      <vt:lpstr>4  Configuration Errors (7.5%)</vt:lpstr>
      <vt:lpstr>5 Environmental Problems (7.5%)</vt:lpstr>
      <vt:lpstr>6 Errors in Security (10%)</vt:lpstr>
      <vt:lpstr>6 Errors in Security (10%)</vt:lpstr>
      <vt:lpstr>7 Errors Resulting from a Lack of Capacity (12.5%)</vt:lpstr>
      <vt:lpstr>7 Errors Resulting from a Lack of Capacity (12.5%)</vt:lpstr>
      <vt:lpstr>8 Network Infrastructure Components (15%)</vt:lpstr>
      <vt:lpstr>8 Network Infrastructure Components (15%)</vt:lpstr>
      <vt:lpstr>9 Features of Client-Server Operating Systems and Applications  (10%)</vt:lpstr>
      <vt:lpstr>9 Features of Client-Server Operating Systems and Applications  (10%)</vt:lpstr>
      <vt:lpstr>9 Features of Client-Server Operating Systems and Applications  (10%)</vt:lpstr>
      <vt:lpstr>10 Components and functions of virtualised systems (7.5%)</vt:lpstr>
      <vt:lpstr>11 Features of Middleware (2.5%)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Leonard Shand</cp:lastModifiedBy>
  <cp:revision>341</cp:revision>
  <dcterms:created xsi:type="dcterms:W3CDTF">2017-10-06T13:15:22Z</dcterms:created>
  <dcterms:modified xsi:type="dcterms:W3CDTF">2021-01-12T10:21:46Z</dcterms:modified>
</cp:coreProperties>
</file>