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4"/>
  </p:sldMasterIdLst>
  <p:notesMasterIdLst>
    <p:notesMasterId r:id="rId66"/>
  </p:notesMasterIdLst>
  <p:sldIdLst>
    <p:sldId id="274" r:id="rId5"/>
    <p:sldId id="356" r:id="rId6"/>
    <p:sldId id="355" r:id="rId7"/>
    <p:sldId id="347" r:id="rId8"/>
    <p:sldId id="378" r:id="rId9"/>
    <p:sldId id="348" r:id="rId10"/>
    <p:sldId id="390" r:id="rId11"/>
    <p:sldId id="381" r:id="rId12"/>
    <p:sldId id="410" r:id="rId13"/>
    <p:sldId id="350" r:id="rId14"/>
    <p:sldId id="372" r:id="rId15"/>
    <p:sldId id="373" r:id="rId16"/>
    <p:sldId id="374" r:id="rId17"/>
    <p:sldId id="375" r:id="rId18"/>
    <p:sldId id="376" r:id="rId19"/>
    <p:sldId id="416" r:id="rId20"/>
    <p:sldId id="417" r:id="rId21"/>
    <p:sldId id="418" r:id="rId22"/>
    <p:sldId id="419" r:id="rId23"/>
    <p:sldId id="420" r:id="rId24"/>
    <p:sldId id="421" r:id="rId25"/>
    <p:sldId id="367" r:id="rId26"/>
    <p:sldId id="362" r:id="rId27"/>
    <p:sldId id="363" r:id="rId28"/>
    <p:sldId id="364" r:id="rId29"/>
    <p:sldId id="365" r:id="rId30"/>
    <p:sldId id="366" r:id="rId31"/>
    <p:sldId id="422" r:id="rId32"/>
    <p:sldId id="423" r:id="rId33"/>
    <p:sldId id="424" r:id="rId34"/>
    <p:sldId id="425" r:id="rId35"/>
    <p:sldId id="426" r:id="rId36"/>
    <p:sldId id="427" r:id="rId37"/>
    <p:sldId id="395" r:id="rId38"/>
    <p:sldId id="408" r:id="rId39"/>
    <p:sldId id="392" r:id="rId40"/>
    <p:sldId id="413" r:id="rId41"/>
    <p:sldId id="414" r:id="rId42"/>
    <p:sldId id="415" r:id="rId43"/>
    <p:sldId id="394" r:id="rId44"/>
    <p:sldId id="391" r:id="rId45"/>
    <p:sldId id="397" r:id="rId46"/>
    <p:sldId id="398" r:id="rId47"/>
    <p:sldId id="399" r:id="rId48"/>
    <p:sldId id="400" r:id="rId49"/>
    <p:sldId id="379" r:id="rId50"/>
    <p:sldId id="406" r:id="rId51"/>
    <p:sldId id="407" r:id="rId52"/>
    <p:sldId id="409" r:id="rId53"/>
    <p:sldId id="404" r:id="rId54"/>
    <p:sldId id="396" r:id="rId55"/>
    <p:sldId id="402" r:id="rId56"/>
    <p:sldId id="403" r:id="rId57"/>
    <p:sldId id="405" r:id="rId58"/>
    <p:sldId id="384" r:id="rId59"/>
    <p:sldId id="354" r:id="rId60"/>
    <p:sldId id="386" r:id="rId61"/>
    <p:sldId id="411" r:id="rId62"/>
    <p:sldId id="357" r:id="rId63"/>
    <p:sldId id="383" r:id="rId64"/>
    <p:sldId id="387" r:id="rId65"/>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51749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9315F-CDDE-591A-909B-32005E86E42B}" v="433" dt="2020-11-25T15:57:54.058"/>
    <p1510:client id="{4D0CBD7D-F4D2-6B35-DDE9-E7C1078F8BC3}" v="41" dt="2020-12-01T10:39:40.074"/>
    <p1510:client id="{8AFAEDE0-B842-C01C-F945-13E7E0896EA1}" v="418" dt="2020-12-02T13:36:05.632"/>
    <p1510:client id="{A65B11F6-61C2-3D58-56FD-7893F8A8A101}" v="498" dt="2020-11-23T09:41:57.137"/>
    <p1510:client id="{D7841CA2-C8B3-D145-3066-F87B7EFCF168}" v="341" dt="2020-12-02T14:09:0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27" autoAdjust="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216"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9EF96068-BDD9-461E-8D40-5A5E42F1622F}" type="datetimeFigureOut">
              <a:rPr lang="en-GB" smtClean="0"/>
              <a:t>10/12/2020</a:t>
            </a:fld>
            <a:endParaRPr lang="en-GB"/>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509588AA-35C5-40E9-B3DB-D9091921FF83}" type="slidenum">
              <a:rPr lang="en-GB" smtClean="0"/>
              <a:t>‹#›</a:t>
            </a:fld>
            <a:endParaRPr lang="en-GB"/>
          </a:p>
        </p:txBody>
      </p:sp>
    </p:spTree>
    <p:extLst>
      <p:ext uri="{BB962C8B-B14F-4D97-AF65-F5344CB8AC3E}">
        <p14:creationId xmlns:p14="http://schemas.microsoft.com/office/powerpoint/2010/main" val="27528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With reference to Information Security</a:t>
            </a:r>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11</a:t>
            </a:fld>
            <a:endParaRPr lang="en-GB"/>
          </a:p>
        </p:txBody>
      </p:sp>
    </p:spTree>
    <p:extLst>
      <p:ext uri="{BB962C8B-B14F-4D97-AF65-F5344CB8AC3E}">
        <p14:creationId xmlns:p14="http://schemas.microsoft.com/office/powerpoint/2010/main" val="411675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49</a:t>
            </a:fld>
            <a:endParaRPr lang="en-GB"/>
          </a:p>
        </p:txBody>
      </p:sp>
    </p:spTree>
    <p:extLst>
      <p:ext uri="{BB962C8B-B14F-4D97-AF65-F5344CB8AC3E}">
        <p14:creationId xmlns:p14="http://schemas.microsoft.com/office/powerpoint/2010/main" val="367909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51</a:t>
            </a:fld>
            <a:endParaRPr lang="en-GB"/>
          </a:p>
        </p:txBody>
      </p:sp>
    </p:spTree>
    <p:extLst>
      <p:ext uri="{BB962C8B-B14F-4D97-AF65-F5344CB8AC3E}">
        <p14:creationId xmlns:p14="http://schemas.microsoft.com/office/powerpoint/2010/main" val="6159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55</a:t>
            </a:fld>
            <a:endParaRPr lang="en-GB"/>
          </a:p>
        </p:txBody>
      </p:sp>
    </p:spTree>
    <p:extLst>
      <p:ext uri="{BB962C8B-B14F-4D97-AF65-F5344CB8AC3E}">
        <p14:creationId xmlns:p14="http://schemas.microsoft.com/office/powerpoint/2010/main" val="378512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57</a:t>
            </a:fld>
            <a:endParaRPr lang="en-GB"/>
          </a:p>
        </p:txBody>
      </p:sp>
    </p:spTree>
    <p:extLst>
      <p:ext uri="{BB962C8B-B14F-4D97-AF65-F5344CB8AC3E}">
        <p14:creationId xmlns:p14="http://schemas.microsoft.com/office/powerpoint/2010/main" val="3336894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figure illustrates the lifecycle phases and the activities, focusing on iterative cycles of whatever duration. Particular attention is given to show how operation needs initiate an iterative cycle of requirements, design, product and solution validation as well as the underlying iterative cycles with the software production itself showing the flexibility of addressing them using either the waterfall or agile methods or a hybrid approach. </a:t>
            </a:r>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59</a:t>
            </a:fld>
            <a:endParaRPr lang="en-GB"/>
          </a:p>
        </p:txBody>
      </p:sp>
    </p:spTree>
    <p:extLst>
      <p:ext uri="{BB962C8B-B14F-4D97-AF65-F5344CB8AC3E}">
        <p14:creationId xmlns:p14="http://schemas.microsoft.com/office/powerpoint/2010/main" val="3048159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60</a:t>
            </a:fld>
            <a:endParaRPr lang="en-GB"/>
          </a:p>
        </p:txBody>
      </p:sp>
    </p:spTree>
    <p:extLst>
      <p:ext uri="{BB962C8B-B14F-4D97-AF65-F5344CB8AC3E}">
        <p14:creationId xmlns:p14="http://schemas.microsoft.com/office/powerpoint/2010/main" val="223994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61</a:t>
            </a:fld>
            <a:endParaRPr lang="en-GB"/>
          </a:p>
        </p:txBody>
      </p:sp>
    </p:spTree>
    <p:extLst>
      <p:ext uri="{BB962C8B-B14F-4D97-AF65-F5344CB8AC3E}">
        <p14:creationId xmlns:p14="http://schemas.microsoft.com/office/powerpoint/2010/main" val="222289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37</a:t>
            </a:fld>
            <a:endParaRPr lang="en-GB"/>
          </a:p>
        </p:txBody>
      </p:sp>
    </p:spTree>
    <p:extLst>
      <p:ext uri="{BB962C8B-B14F-4D97-AF65-F5344CB8AC3E}">
        <p14:creationId xmlns:p14="http://schemas.microsoft.com/office/powerpoint/2010/main" val="73556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figure illustrates the lifecycle phases and the activities, focusing on iterative cycles of whatever duration. Particular attention is given to show how operation needs initiate an iterative cycle of requirements, design, product and solution validation as well as the underlying iterative cycles with the software production itself showing the flexibility of addressing them using either the waterfall or agile methods or a hybrid approach. </a:t>
            </a:r>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38</a:t>
            </a:fld>
            <a:endParaRPr lang="en-GB"/>
          </a:p>
        </p:txBody>
      </p:sp>
    </p:spTree>
    <p:extLst>
      <p:ext uri="{BB962C8B-B14F-4D97-AF65-F5344CB8AC3E}">
        <p14:creationId xmlns:p14="http://schemas.microsoft.com/office/powerpoint/2010/main" val="93996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9588AA-35C5-40E9-B3DB-D9091921FF83}" type="slidenum">
              <a:rPr lang="en-GB" smtClean="0"/>
              <a:t>39</a:t>
            </a:fld>
            <a:endParaRPr lang="en-GB"/>
          </a:p>
        </p:txBody>
      </p:sp>
    </p:spTree>
    <p:extLst>
      <p:ext uri="{BB962C8B-B14F-4D97-AF65-F5344CB8AC3E}">
        <p14:creationId xmlns:p14="http://schemas.microsoft.com/office/powerpoint/2010/main" val="207384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004002-B707-400D-A18C-4A99F51A3609}" type="slidenum">
              <a:rPr lang="en-GB" altLang="en-US"/>
              <a:pPr/>
              <a:t>40</a:t>
            </a:fld>
            <a:endParaRPr lang="en-GB" altLang="en-US"/>
          </a:p>
        </p:txBody>
      </p:sp>
      <p:sp>
        <p:nvSpPr>
          <p:cNvPr id="90113" name="Text Box 1"/>
          <p:cNvSpPr txBox="1">
            <a:spLocks noChangeArrowheads="1"/>
          </p:cNvSpPr>
          <p:nvPr/>
        </p:nvSpPr>
        <p:spPr bwMode="auto">
          <a:xfrm>
            <a:off x="1370013" y="754063"/>
            <a:ext cx="5032375" cy="37734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90114" name="Rectangle 2"/>
          <p:cNvSpPr txBox="1">
            <a:spLocks noGrp="1" noChangeArrowheads="1"/>
          </p:cNvSpPr>
          <p:nvPr>
            <p:ph type="body"/>
          </p:nvPr>
        </p:nvSpPr>
        <p:spPr bwMode="auto">
          <a:xfrm>
            <a:off x="777875" y="4776788"/>
            <a:ext cx="6213475"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47563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41</a:t>
            </a:fld>
            <a:endParaRPr lang="en-GB"/>
          </a:p>
        </p:txBody>
      </p:sp>
    </p:spTree>
    <p:extLst>
      <p:ext uri="{BB962C8B-B14F-4D97-AF65-F5344CB8AC3E}">
        <p14:creationId xmlns:p14="http://schemas.microsoft.com/office/powerpoint/2010/main" val="148918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46</a:t>
            </a:fld>
            <a:endParaRPr lang="en-GB"/>
          </a:p>
        </p:txBody>
      </p:sp>
    </p:spTree>
    <p:extLst>
      <p:ext uri="{BB962C8B-B14F-4D97-AF65-F5344CB8AC3E}">
        <p14:creationId xmlns:p14="http://schemas.microsoft.com/office/powerpoint/2010/main" val="298468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47</a:t>
            </a:fld>
            <a:endParaRPr lang="en-GB"/>
          </a:p>
        </p:txBody>
      </p:sp>
    </p:spTree>
    <p:extLst>
      <p:ext uri="{BB962C8B-B14F-4D97-AF65-F5344CB8AC3E}">
        <p14:creationId xmlns:p14="http://schemas.microsoft.com/office/powerpoint/2010/main" val="247750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9588AA-35C5-40E9-B3DB-D9091921FF83}" type="slidenum">
              <a:rPr lang="en-GB" smtClean="0"/>
              <a:t>48</a:t>
            </a:fld>
            <a:endParaRPr lang="en-GB"/>
          </a:p>
        </p:txBody>
      </p:sp>
    </p:spTree>
    <p:extLst>
      <p:ext uri="{BB962C8B-B14F-4D97-AF65-F5344CB8AC3E}">
        <p14:creationId xmlns:p14="http://schemas.microsoft.com/office/powerpoint/2010/main" val="1837322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29"/>
            <a:ext cx="504106"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99205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89224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84290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1"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1" y="6396456"/>
            <a:ext cx="461211"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610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231548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4"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4" y="6315576"/>
            <a:ext cx="533400"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35947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79615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07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407294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124093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66D659-94A6-4769-8E47-0E1ADC0E55A7}" type="datetimeFigureOut">
              <a:rPr lang="en-GB" smtClean="0"/>
              <a:t>10/12/2020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pPr algn="r">
              <a:lnSpc>
                <a:spcPct val="100000"/>
              </a:lnSpc>
            </a:pPr>
            <a:fld id="{743CA5B1-1362-46B2-A55D-C2DACF89EAF1}" type="slidenum">
              <a:rPr lang="en-GB" sz="1200" b="0" strike="noStrike" spc="-1" smtClean="0">
                <a:solidFill>
                  <a:srgbClr val="8B8B8B"/>
                </a:solidFill>
                <a:latin typeface="Calibri"/>
              </a:rPr>
              <a:t>‹#›</a:t>
            </a:fld>
            <a:endParaRPr lang="en-GB" sz="1200" b="0" strike="noStrike" spc="-1">
              <a:latin typeface="Times New Roman"/>
            </a:endParaRPr>
          </a:p>
        </p:txBody>
      </p:sp>
    </p:spTree>
    <p:extLst>
      <p:ext uri="{BB962C8B-B14F-4D97-AF65-F5344CB8AC3E}">
        <p14:creationId xmlns:p14="http://schemas.microsoft.com/office/powerpoint/2010/main" val="332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8A4AE705-B91B-4EFC-B436-80330153A745}" type="slidenum">
              <a:rPr lang="en-GB" sz="1200" b="0" strike="noStrike" spc="-1" smtClean="0">
                <a:solidFill>
                  <a:srgbClr val="8B8B8B"/>
                </a:solidFill>
                <a:latin typeface="Calibri"/>
              </a:rPr>
              <a:t>‹#›</a:t>
            </a:fld>
            <a:endParaRPr lang="en-GB" sz="1200" b="0" strike="noStrike" spc="-1">
              <a:latin typeface="Times New Roman"/>
            </a:endParaRP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39958328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312840" y="365040"/>
            <a:ext cx="11590200" cy="1325160"/>
          </a:xfrm>
          <a:prstGeom prst="rect">
            <a:avLst/>
          </a:prstGeom>
          <a:noFill/>
          <a:ln>
            <a:noFill/>
          </a:ln>
        </p:spPr>
        <p:txBody>
          <a:bodyPr anchor="ctr"/>
          <a:lstStyle/>
          <a:p>
            <a:pPr>
              <a:lnSpc>
                <a:spcPct val="90000"/>
              </a:lnSpc>
            </a:pPr>
            <a:r>
              <a:rPr lang="en-US" sz="4400" b="1" strike="noStrike" spc="-1">
                <a:solidFill>
                  <a:srgbClr val="2E75B6"/>
                </a:solidFill>
                <a:latin typeface="Calibri"/>
              </a:rPr>
              <a:t>1.3  Explain the following features of the Trustworthy Software Initiative (TSI):</a:t>
            </a:r>
            <a:endParaRPr lang="en-US" sz="4400" b="0" strike="noStrike" spc="-1">
              <a:solidFill>
                <a:srgbClr val="000000"/>
              </a:solidFill>
              <a:latin typeface="Calibri"/>
            </a:endParaRPr>
          </a:p>
        </p:txBody>
      </p:sp>
      <p:sp>
        <p:nvSpPr>
          <p:cNvPr id="166" name="TextShape 2"/>
          <p:cNvSpPr txBox="1"/>
          <p:nvPr/>
        </p:nvSpPr>
        <p:spPr>
          <a:xfrm>
            <a:off x="312840" y="1825560"/>
            <a:ext cx="11590200" cy="4935600"/>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 Safety </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Reliability </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Availability </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Resilience </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Security   </a:t>
            </a:r>
          </a:p>
          <a:p>
            <a:pPr>
              <a:lnSpc>
                <a:spcPct val="90000"/>
              </a:lnSpc>
              <a:spcBef>
                <a:spcPts val="1001"/>
              </a:spcBef>
            </a:pPr>
            <a:endParaRPr lang="en-US" sz="280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Safety</a:t>
            </a:r>
          </a:p>
          <a:p>
            <a:r>
              <a:rPr lang="en-GB" sz="2800" dirty="0" smtClean="0"/>
              <a:t>“Safety </a:t>
            </a:r>
            <a:r>
              <a:rPr lang="en-GB" sz="2800" dirty="0"/>
              <a:t>is a property of a system that it will not endanger human life or the environment. </a:t>
            </a:r>
            <a:r>
              <a:rPr lang="en-GB" sz="2800" dirty="0" smtClean="0"/>
              <a:t>“</a:t>
            </a:r>
          </a:p>
          <a:p>
            <a:r>
              <a:rPr lang="en-GB" sz="2800" dirty="0"/>
              <a:t> </a:t>
            </a:r>
            <a:r>
              <a:rPr lang="en-GB" sz="2800" dirty="0" smtClean="0"/>
              <a:t>                                 [</a:t>
            </a:r>
            <a:r>
              <a:rPr lang="en-GB" sz="2800" dirty="0"/>
              <a:t>Storey 1996</a:t>
            </a:r>
            <a:r>
              <a:rPr lang="en-GB" sz="2800" dirty="0" smtClean="0"/>
              <a:t>]</a:t>
            </a:r>
          </a:p>
          <a:p>
            <a:r>
              <a:rPr lang="en-GB" sz="2800" dirty="0" smtClean="0"/>
              <a:t>“We </a:t>
            </a:r>
            <a:r>
              <a:rPr lang="en-GB" sz="2800" dirty="0"/>
              <a:t>will define safety as a judgement of the acceptability of risk, and risk, in turn, as a measure of the probability and severity of harm to human health. A thing is safe if its attendant risks are judged to be acceptable</a:t>
            </a:r>
            <a:r>
              <a:rPr lang="en-GB" sz="2800" dirty="0" smtClean="0"/>
              <a:t>.” </a:t>
            </a:r>
          </a:p>
          <a:p>
            <a:r>
              <a:rPr lang="en-GB" sz="2800" dirty="0"/>
              <a:t> </a:t>
            </a:r>
            <a:r>
              <a:rPr lang="en-GB" sz="2800" dirty="0" smtClean="0"/>
              <a:t>                                 [</a:t>
            </a:r>
            <a:r>
              <a:rPr lang="en-GB" sz="2800" dirty="0" err="1"/>
              <a:t>Lowrance</a:t>
            </a:r>
            <a:r>
              <a:rPr lang="en-GB" sz="2800" dirty="0"/>
              <a:t> 1976</a:t>
            </a:r>
            <a:r>
              <a:rPr lang="en-GB" sz="2800" dirty="0" smtClean="0"/>
              <a:t>]</a:t>
            </a:r>
          </a:p>
          <a:p>
            <a:r>
              <a:rPr lang="en-GB" sz="2800" dirty="0" smtClean="0"/>
              <a:t>“Safety </a:t>
            </a:r>
            <a:r>
              <a:rPr lang="en-GB" sz="2800" dirty="0"/>
              <a:t>of a system is the absence of catastrophic consequences on the user(s) and the environment</a:t>
            </a:r>
            <a:r>
              <a:rPr lang="en-GB" sz="2800" dirty="0" smtClean="0"/>
              <a:t>.”</a:t>
            </a:r>
          </a:p>
          <a:p>
            <a:r>
              <a:rPr lang="en-GB" sz="2800" dirty="0" smtClean="0"/>
              <a:t>                                  [</a:t>
            </a:r>
            <a:r>
              <a:rPr lang="en-GB" sz="2800" dirty="0" err="1"/>
              <a:t>Avižienis</a:t>
            </a:r>
            <a:r>
              <a:rPr lang="en-GB" sz="2800" dirty="0"/>
              <a:t> et al. 2004])</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08690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Security </a:t>
            </a:r>
          </a:p>
          <a:p>
            <a:pPr algn="ctr"/>
            <a:r>
              <a:rPr lang="en-GB" sz="2800" dirty="0" smtClean="0"/>
              <a:t>“the </a:t>
            </a:r>
            <a:r>
              <a:rPr lang="en-GB" sz="2800" dirty="0"/>
              <a:t>protection of information systems against unauthorized access to or modification of information, whether in storage, processing or transit, and against the denial of service to authorized users or the provision of service to unauthorized users, including those measure necessary to detect, document, and counter such </a:t>
            </a:r>
            <a:r>
              <a:rPr lang="en-GB" sz="2800" dirty="0" smtClean="0"/>
              <a:t>threats .”</a:t>
            </a:r>
          </a:p>
          <a:p>
            <a:pPr algn="ctr"/>
            <a:r>
              <a:rPr lang="en-GB" sz="2800" dirty="0"/>
              <a:t> </a:t>
            </a:r>
            <a:r>
              <a:rPr lang="en-GB" sz="2800" dirty="0" smtClean="0"/>
              <a:t>                                       </a:t>
            </a:r>
            <a:r>
              <a:rPr lang="en-GB" sz="2800" dirty="0"/>
              <a:t>- National Information Systems Security </a:t>
            </a:r>
            <a:r>
              <a:rPr lang="en-GB" sz="2800" dirty="0" smtClean="0"/>
              <a:t>Glossary</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0702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Security </a:t>
            </a:r>
          </a:p>
          <a:p>
            <a:pPr algn="ctr"/>
            <a:r>
              <a:rPr lang="en-GB" sz="2800" dirty="0"/>
              <a:t>“There are no quick fixes for digital security. And with the number of security vulnerabilities, breaches, and digital disasters increasing over time, it's vital that you learn how to manage the vulnerabilities and protect your data in this networked world. You need to understand who the attackers are, what they want, and how to deal with the threats they represent.” </a:t>
            </a:r>
            <a:endParaRPr lang="en-GB" sz="2800" dirty="0" smtClean="0"/>
          </a:p>
          <a:p>
            <a:pPr algn="ctr"/>
            <a:r>
              <a:rPr lang="en-GB" sz="2800" dirty="0"/>
              <a:t> </a:t>
            </a:r>
            <a:r>
              <a:rPr lang="en-GB" sz="2800" dirty="0" smtClean="0"/>
              <a:t>                                                    -Bruce </a:t>
            </a:r>
            <a:r>
              <a:rPr lang="en-GB" sz="2800" dirty="0" err="1" smtClean="0"/>
              <a:t>Schneier</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07715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Security </a:t>
            </a:r>
          </a:p>
          <a:p>
            <a:pPr marL="457200" indent="-457200">
              <a:buFont typeface="Arial" panose="020B0604020202020204" pitchFamily="34" charset="0"/>
              <a:buChar char="•"/>
            </a:pPr>
            <a:r>
              <a:rPr lang="en-GB" sz="2800" dirty="0"/>
              <a:t>Information Security deals with several different trust aspects of data. </a:t>
            </a:r>
            <a:endParaRPr lang="en-GB" sz="2800" dirty="0" smtClean="0"/>
          </a:p>
          <a:p>
            <a:pPr marL="457200" indent="-457200">
              <a:buFont typeface="Arial" panose="020B0604020202020204" pitchFamily="34" charset="0"/>
              <a:buChar char="•"/>
            </a:pPr>
            <a:r>
              <a:rPr lang="en-GB" sz="2800" dirty="0" smtClean="0"/>
              <a:t>Information </a:t>
            </a:r>
            <a:r>
              <a:rPr lang="en-GB" sz="2800" dirty="0"/>
              <a:t>security applies to all aspects or safeguarding data in whatever form and is not confined to just computer systems or information in electronic form. </a:t>
            </a:r>
            <a:endParaRPr lang="en-GB" sz="2800" dirty="0" smtClean="0"/>
          </a:p>
          <a:p>
            <a:pPr marL="457200" indent="-457200">
              <a:buFont typeface="Arial" panose="020B0604020202020204" pitchFamily="34" charset="0"/>
              <a:buChar char="•"/>
            </a:pPr>
            <a:r>
              <a:rPr lang="en-GB" sz="2800" dirty="0" smtClean="0"/>
              <a:t>Three </a:t>
            </a:r>
            <a:r>
              <a:rPr lang="en-GB" sz="2800" dirty="0"/>
              <a:t>widely accepted elements of Information Security are confidentiality, integrity, and availability also known as the mnemonic “CIA”</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03083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Security </a:t>
            </a:r>
          </a:p>
          <a:p>
            <a:pPr marL="457200" indent="-457200">
              <a:buFont typeface="Arial" panose="020B0604020202020204" pitchFamily="34" charset="0"/>
              <a:buChar char="•"/>
            </a:pPr>
            <a:r>
              <a:rPr lang="en-GB" sz="2800" dirty="0"/>
              <a:t>Hackers, crackers, white hats, black hats, script kiddies to the elite attackers agree security or lack of security is their topic of choice. </a:t>
            </a:r>
            <a:endParaRPr lang="en-GB" sz="2800" dirty="0" smtClean="0"/>
          </a:p>
          <a:p>
            <a:pPr marL="457200" indent="-457200">
              <a:buFont typeface="Arial" panose="020B0604020202020204" pitchFamily="34" charset="0"/>
              <a:buChar char="•"/>
            </a:pPr>
            <a:r>
              <a:rPr lang="en-GB" sz="2800" dirty="0" smtClean="0"/>
              <a:t>While there are tools  </a:t>
            </a:r>
            <a:r>
              <a:rPr lang="en-GB" sz="2800" dirty="0"/>
              <a:t>which has been proclaimed legitimate for “white hats” or security administrators by computer underground group Cult of the Dead Cow, can easy become a tool used for cyber terrorism acts by script kiddies or “black hats”.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42786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Security </a:t>
            </a:r>
          </a:p>
          <a:p>
            <a:pPr marL="457200" indent="-457200">
              <a:buFont typeface="Arial" panose="020B0604020202020204" pitchFamily="34" charset="0"/>
              <a:buChar char="•"/>
            </a:pPr>
            <a:r>
              <a:rPr lang="en-GB" sz="2800" dirty="0"/>
              <a:t>Viruses, Trojans and worms are used and relied on heavily in attacks. Companies such as Symantec and McAfee defend and protect against such malware, but yet the possibly biggest threat is still at large and can not be stopped by software. </a:t>
            </a:r>
            <a:endParaRPr lang="en-GB" sz="2800" dirty="0" smtClean="0"/>
          </a:p>
          <a:p>
            <a:pPr marL="457200" indent="-457200">
              <a:buFont typeface="Arial" panose="020B0604020202020204" pitchFamily="34" charset="0"/>
              <a:buChar char="•"/>
            </a:pPr>
            <a:r>
              <a:rPr lang="en-GB" sz="2800" dirty="0" smtClean="0"/>
              <a:t>Social </a:t>
            </a:r>
            <a:r>
              <a:rPr lang="en-GB" sz="2800" dirty="0"/>
              <a:t>Engineering is the art of exploiting weaknesses in people, rather than software, tricking someone into giving out information like passwords that will compromise a systems security. </a:t>
            </a:r>
            <a:endParaRPr lang="en-GB" sz="2800" dirty="0" smtClean="0"/>
          </a:p>
          <a:p>
            <a:pPr marL="457200" indent="-457200">
              <a:buFont typeface="Arial" panose="020B0604020202020204" pitchFamily="34" charset="0"/>
              <a:buChar char="•"/>
            </a:pPr>
            <a:r>
              <a:rPr lang="en-GB" sz="2800" dirty="0" smtClean="0">
                <a:solidFill>
                  <a:srgbClr val="FF0000"/>
                </a:solidFill>
              </a:rPr>
              <a:t>Kevin </a:t>
            </a:r>
            <a:r>
              <a:rPr lang="en-GB" sz="2800" dirty="0" err="1">
                <a:solidFill>
                  <a:srgbClr val="FF0000"/>
                </a:solidFill>
              </a:rPr>
              <a:t>Mitnick</a:t>
            </a:r>
            <a:r>
              <a:rPr lang="en-GB" sz="2800" dirty="0">
                <a:solidFill>
                  <a:srgbClr val="FF0000"/>
                </a:solidFill>
              </a:rPr>
              <a:t> </a:t>
            </a:r>
            <a:r>
              <a:rPr lang="en-GB" sz="2800" dirty="0"/>
              <a:t>one of the worlds proclaimed hacking legends gives the reason for his status to the art of social engineering. </a:t>
            </a:r>
            <a:endParaRPr lang="en-GB" sz="2800" dirty="0" smtClean="0"/>
          </a:p>
          <a:p>
            <a:pPr marL="457200" indent="-457200">
              <a:buFont typeface="Arial" panose="020B0604020202020204" pitchFamily="34" charset="0"/>
              <a:buChar char="•"/>
            </a:pPr>
            <a:r>
              <a:rPr lang="en-GB" sz="2800" dirty="0" smtClean="0"/>
              <a:t>Kevin’s </a:t>
            </a:r>
            <a:r>
              <a:rPr lang="en-GB" sz="2800" dirty="0"/>
              <a:t>book </a:t>
            </a:r>
            <a:r>
              <a:rPr lang="en-GB" sz="2800" dirty="0">
                <a:solidFill>
                  <a:srgbClr val="FF0000"/>
                </a:solidFill>
              </a:rPr>
              <a:t>The Art of Deception </a:t>
            </a:r>
            <a:r>
              <a:rPr lang="en-GB" sz="2800" dirty="0"/>
              <a:t>shows the weakness in organizations and the government by disposing the weakest security link, the end user.</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19583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285750" indent="-285750">
              <a:buFont typeface="Arial" panose="020B0604020202020204" pitchFamily="34" charset="0"/>
              <a:buChar char="•"/>
            </a:pPr>
            <a:r>
              <a:rPr lang="en-GB" sz="2800" dirty="0"/>
              <a:t>Data availability means that information is accessible to authorized users. It provides an assurance that your system and data can be accessed by authenticated users whenever they’re needed. </a:t>
            </a:r>
          </a:p>
          <a:p>
            <a:pPr marL="285750" indent="-285750">
              <a:buFont typeface="Arial" panose="020B0604020202020204" pitchFamily="34" charset="0"/>
              <a:buChar char="•"/>
            </a:pPr>
            <a:r>
              <a:rPr lang="en-GB" sz="2800" dirty="0"/>
              <a:t>Availability is typically associated with reliability and system uptime, which can be impacted by non-malicious issues like hardware failures, unscheduled software downtime, and human error, or malicious issues like cyberattacks and insider threats.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330011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285750" indent="-285750">
              <a:buFont typeface="Arial" panose="020B0604020202020204" pitchFamily="34" charset="0"/>
              <a:buChar char="•"/>
            </a:pPr>
            <a:r>
              <a:rPr lang="en-GB" sz="2800" dirty="0" smtClean="0"/>
              <a:t>Information </a:t>
            </a:r>
            <a:r>
              <a:rPr lang="en-GB" sz="2800" dirty="0"/>
              <a:t>security policies and security controls address availability concerns by putting various backups and redundancies in place to ensure continuous uptime and business continuity.</a:t>
            </a:r>
          </a:p>
          <a:p>
            <a:pPr marL="457200" indent="-457200">
              <a:buFont typeface="Arial" panose="020B0604020202020204" pitchFamily="34" charset="0"/>
              <a:buChar char="•"/>
            </a:pPr>
            <a:r>
              <a:rPr lang="en-GB" sz="2800" dirty="0"/>
              <a:t>Your information is more vulnerable to data availability threats than the other two components in the CIA model. </a:t>
            </a:r>
            <a:endParaRPr lang="en-GB" sz="2800" dirty="0" smtClean="0"/>
          </a:p>
          <a:p>
            <a:pPr marL="457200" indent="-457200">
              <a:buFont typeface="Arial" panose="020B0604020202020204" pitchFamily="34" charset="0"/>
              <a:buChar char="•"/>
            </a:pPr>
            <a:r>
              <a:rPr lang="en-GB" sz="2800" dirty="0" smtClean="0"/>
              <a:t>Making </a:t>
            </a:r>
            <a:r>
              <a:rPr lang="en-GB" sz="2800" dirty="0"/>
              <a:t>regular off-site backups can limit the damage caused to hard drives by natural disasters or server failure. Information only has value if the right people can access it at the right time.</a:t>
            </a:r>
          </a:p>
          <a:p>
            <a:pPr marL="457200" indent="-457200">
              <a:buFont typeface="Arial" panose="020B0604020202020204" pitchFamily="34" charset="0"/>
              <a:buChar char="•"/>
            </a:pPr>
            <a:endParaRPr lang="en-GB" sz="2400" b="1" dirty="0"/>
          </a:p>
        </p:txBody>
      </p:sp>
    </p:spTree>
    <p:extLst>
      <p:ext uri="{BB962C8B-B14F-4D97-AF65-F5344CB8AC3E}">
        <p14:creationId xmlns:p14="http://schemas.microsoft.com/office/powerpoint/2010/main" val="1006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457200" indent="-457200">
              <a:buFont typeface="Arial" panose="020B0604020202020204" pitchFamily="34" charset="0"/>
              <a:buChar char="•"/>
            </a:pPr>
            <a:r>
              <a:rPr lang="en-GB" sz="2800" b="1" dirty="0"/>
              <a:t>It</a:t>
            </a:r>
            <a:r>
              <a:rPr lang="en-GB" sz="2800" dirty="0"/>
              <a:t> guarantees that systems, applications and data are available to users when they need them. The most common attack that impacts availability is denial-of-service in which the attacker interrupts access to information, system, devices or other network resources.</a:t>
            </a:r>
          </a:p>
          <a:p>
            <a:pPr marL="285750" indent="-285750">
              <a:buFont typeface="Arial" panose="020B0604020202020204" pitchFamily="34" charset="0"/>
              <a:buChar char="•"/>
            </a:pPr>
            <a:endParaRPr lang="en-US" sz="4000" spc="-1" dirty="0">
              <a:solidFill>
                <a:srgbClr val="000000"/>
              </a:solidFill>
            </a:endParaRPr>
          </a:p>
        </p:txBody>
      </p:sp>
    </p:spTree>
    <p:extLst>
      <p:ext uri="{BB962C8B-B14F-4D97-AF65-F5344CB8AC3E}">
        <p14:creationId xmlns:p14="http://schemas.microsoft.com/office/powerpoint/2010/main" val="5558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smtClean="0"/>
              <a:t>Resilience </a:t>
            </a:r>
            <a:r>
              <a:rPr lang="en-GB" sz="2800" dirty="0"/>
              <a:t>in software describes its ability to withstand stress and other challenging factors to continue performing its core functions and avoid loss of data.</a:t>
            </a:r>
          </a:p>
          <a:p>
            <a:pPr marL="285750" indent="-285750">
              <a:buFont typeface="Arial" panose="020B0604020202020204" pitchFamily="34" charset="0"/>
              <a:buChar char="•"/>
            </a:pPr>
            <a:r>
              <a:rPr lang="en-GB" sz="2800" dirty="0"/>
              <a:t> “</a:t>
            </a:r>
            <a:r>
              <a:rPr lang="en-GB" sz="2800" i="1" dirty="0"/>
              <a:t>Software solution resiliency refers to the ability of a solution to absorb the impact of a problem in one or more parts of a system, while continuing to provide an acceptable service level to the business</a:t>
            </a:r>
            <a:r>
              <a:rPr lang="en-GB" sz="2800" dirty="0" smtClean="0"/>
              <a:t>.”</a:t>
            </a:r>
          </a:p>
          <a:p>
            <a:r>
              <a:rPr lang="en-GB" sz="2800" dirty="0"/>
              <a:t> </a:t>
            </a:r>
            <a:r>
              <a:rPr lang="en-GB" sz="2800" dirty="0" smtClean="0"/>
              <a:t>                                                               --IBM</a:t>
            </a:r>
            <a:endParaRPr lang="en-GB" sz="2800" dirty="0"/>
          </a:p>
        </p:txBody>
      </p:sp>
    </p:spTree>
    <p:extLst>
      <p:ext uri="{BB962C8B-B14F-4D97-AF65-F5344CB8AC3E}">
        <p14:creationId xmlns:p14="http://schemas.microsoft.com/office/powerpoint/2010/main" val="67852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r>
              <a:rPr lang="en-GB" sz="3200" dirty="0" smtClean="0"/>
              <a:t>Trustworthiness </a:t>
            </a:r>
            <a:r>
              <a:rPr lang="en-GB" sz="3200" dirty="0"/>
              <a:t>is based on five characteristics—safety, security, privacy, reliability and resilience, which directly and in combination provide protection against hazards and threats related to environmental disturbances, human errors, system faults and attacks</a:t>
            </a:r>
            <a:r>
              <a:rPr lang="en-GB" sz="3200" dirty="0" smtClean="0"/>
              <a:t>.</a:t>
            </a:r>
          </a:p>
          <a:p>
            <a:pPr marL="285750" indent="-285750">
              <a:buFont typeface="Arial" panose="020B0604020202020204" pitchFamily="34" charset="0"/>
              <a:buChar char="•"/>
            </a:pPr>
            <a:r>
              <a:rPr lang="en-GB" sz="3600" dirty="0">
                <a:solidFill>
                  <a:srgbClr val="FF0000"/>
                </a:solidFill>
                <a:latin typeface="Algerian" panose="04020705040A02060702" pitchFamily="82" charset="0"/>
              </a:rPr>
              <a:t>Trustworthiness concerns must be addressed through architecture, design and proper software implementation procedures.</a:t>
            </a:r>
            <a:endParaRPr lang="en-US" sz="3600" b="0" strike="noStrike" spc="-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546959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smtClean="0"/>
              <a:t>Resilience </a:t>
            </a:r>
            <a:r>
              <a:rPr lang="en-GB" sz="2800" dirty="0"/>
              <a:t>is an essential quality attribute of most systems because they provide critical capabilities and services that must continue despite the inevitable adversities</a:t>
            </a:r>
            <a:r>
              <a:rPr lang="en-GB" sz="2800" dirty="0" smtClean="0"/>
              <a:t>.</a:t>
            </a:r>
          </a:p>
          <a:p>
            <a:pPr marL="285750" indent="-285750">
              <a:buFont typeface="Arial" panose="020B0604020202020204" pitchFamily="34" charset="0"/>
              <a:buChar char="•"/>
            </a:pPr>
            <a:r>
              <a:rPr lang="en-GB" sz="2800" dirty="0" smtClean="0"/>
              <a:t>System </a:t>
            </a:r>
            <a:r>
              <a:rPr lang="en-GB" sz="2800" dirty="0"/>
              <a:t>resilience </a:t>
            </a:r>
            <a:r>
              <a:rPr lang="en-GB" sz="2800" dirty="0" smtClean="0"/>
              <a:t>is </a:t>
            </a:r>
            <a:r>
              <a:rPr lang="en-GB" sz="2800" dirty="0"/>
              <a:t>the degree to which a system rapidly and effectively </a:t>
            </a:r>
            <a:r>
              <a:rPr lang="en-GB" sz="2800" i="1" dirty="0"/>
              <a:t>protects</a:t>
            </a:r>
            <a:r>
              <a:rPr lang="en-GB" sz="2800" dirty="0"/>
              <a:t> </a:t>
            </a:r>
            <a:r>
              <a:rPr lang="en-GB" sz="2800" dirty="0" smtClean="0"/>
              <a:t>its critical</a:t>
            </a:r>
            <a:r>
              <a:rPr lang="en-GB" sz="2800" dirty="0"/>
              <a:t> </a:t>
            </a:r>
            <a:r>
              <a:rPr lang="en-GB" sz="2800" i="1" dirty="0"/>
              <a:t>capabilities</a:t>
            </a:r>
            <a:r>
              <a:rPr lang="en-GB" sz="2800" dirty="0"/>
              <a:t> from </a:t>
            </a:r>
            <a:r>
              <a:rPr lang="en-GB" sz="2800" i="1" dirty="0"/>
              <a:t>harm</a:t>
            </a:r>
            <a:r>
              <a:rPr lang="en-GB" sz="2800" dirty="0"/>
              <a:t> caused by </a:t>
            </a:r>
            <a:r>
              <a:rPr lang="en-GB" sz="2800" i="1" dirty="0"/>
              <a:t>adverse events and conditions</a:t>
            </a:r>
            <a:r>
              <a:rPr lang="en-GB" sz="2800" dirty="0"/>
              <a:t>.</a:t>
            </a:r>
            <a:endParaRPr lang="en-US" sz="4000" spc="-1" dirty="0">
              <a:solidFill>
                <a:srgbClr val="000000"/>
              </a:solidFill>
            </a:endParaRPr>
          </a:p>
        </p:txBody>
      </p:sp>
    </p:spTree>
    <p:extLst>
      <p:ext uri="{BB962C8B-B14F-4D97-AF65-F5344CB8AC3E}">
        <p14:creationId xmlns:p14="http://schemas.microsoft.com/office/powerpoint/2010/main" val="801177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a:t>System resilience testing is not about verifying whether the system operates properly under normal circumstances. Instead, this type of test is primarily performed to verify whether the system is actually resilient when faced with the adversities</a:t>
            </a:r>
            <a:r>
              <a:rPr lang="en-GB" sz="2800" dirty="0" smtClean="0"/>
              <a:t>.</a:t>
            </a:r>
          </a:p>
          <a:p>
            <a:pPr marL="285750" indent="-285750">
              <a:buFont typeface="Arial" panose="020B0604020202020204" pitchFamily="34" charset="0"/>
              <a:buChar char="•"/>
            </a:pPr>
            <a:r>
              <a:rPr lang="en-GB" sz="2800" dirty="0" smtClean="0"/>
              <a:t>Adversities are created  </a:t>
            </a:r>
            <a:r>
              <a:rPr lang="en-GB" sz="2800" dirty="0"/>
              <a:t>to determine how the system </a:t>
            </a:r>
            <a:r>
              <a:rPr lang="en-GB" sz="2800" dirty="0" smtClean="0"/>
              <a:t>reacts to check system Resilience..</a:t>
            </a:r>
            <a:endParaRPr lang="en-GB" sz="2800" dirty="0"/>
          </a:p>
          <a:p>
            <a:pPr marL="285750" indent="-285750">
              <a:buFont typeface="Arial" panose="020B0604020202020204" pitchFamily="34" charset="0"/>
              <a:buChar char="•"/>
            </a:pPr>
            <a:r>
              <a:rPr lang="en-GB" sz="2800" dirty="0"/>
              <a:t>System resilience testing primarily falls into three categories</a:t>
            </a:r>
            <a:r>
              <a:rPr lang="en-GB" sz="2800" dirty="0" smtClean="0"/>
              <a:t>:</a:t>
            </a:r>
          </a:p>
          <a:p>
            <a:pPr marL="742950" lvl="1" indent="-285750">
              <a:buFont typeface="Arial" panose="020B0604020202020204" pitchFamily="34" charset="0"/>
              <a:buChar char="•"/>
            </a:pPr>
            <a:r>
              <a:rPr lang="en-GB" sz="2800" dirty="0" smtClean="0"/>
              <a:t>Black Box</a:t>
            </a:r>
          </a:p>
          <a:p>
            <a:pPr marL="742950" lvl="1" indent="-285750">
              <a:buFont typeface="Arial" panose="020B0604020202020204" pitchFamily="34" charset="0"/>
              <a:buChar char="•"/>
            </a:pPr>
            <a:r>
              <a:rPr lang="en-GB" sz="2800" dirty="0" smtClean="0"/>
              <a:t>White Box</a:t>
            </a:r>
          </a:p>
          <a:p>
            <a:pPr marL="742950" lvl="1" indent="-285750">
              <a:buFont typeface="Arial" panose="020B0604020202020204" pitchFamily="34" charset="0"/>
              <a:buChar char="•"/>
            </a:pPr>
            <a:r>
              <a:rPr lang="en-GB" sz="2800" dirty="0" smtClean="0"/>
              <a:t>Grey Box</a:t>
            </a:r>
            <a:endParaRPr lang="en-GB" sz="2800" dirty="0"/>
          </a:p>
        </p:txBody>
      </p:sp>
    </p:spTree>
    <p:extLst>
      <p:ext uri="{BB962C8B-B14F-4D97-AF65-F5344CB8AC3E}">
        <p14:creationId xmlns:p14="http://schemas.microsoft.com/office/powerpoint/2010/main" val="417498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r>
              <a:rPr lang="en-GB" sz="2800" dirty="0"/>
              <a:t> </a:t>
            </a:r>
            <a:r>
              <a:rPr lang="en-GB" sz="2800" dirty="0" smtClean="0"/>
              <a:t>   “the </a:t>
            </a:r>
            <a:r>
              <a:rPr lang="en-GB" sz="2800" dirty="0"/>
              <a:t>extent to which an experiment, test, or measuring procedure yields the same results on repeated </a:t>
            </a:r>
            <a:r>
              <a:rPr lang="en-GB" sz="2800" dirty="0" smtClean="0"/>
              <a:t>trials”</a:t>
            </a:r>
          </a:p>
          <a:p>
            <a:r>
              <a:rPr lang="en-GB" sz="2800" dirty="0" smtClean="0"/>
              <a:t>                                           </a:t>
            </a:r>
            <a:r>
              <a:rPr lang="en-GB" sz="2800" dirty="0"/>
              <a:t>- Merriam-Webster</a:t>
            </a:r>
            <a:endParaRPr lang="en-US" sz="2800" spc="-1" dirty="0">
              <a:solidFill>
                <a:srgbClr val="000000"/>
              </a:solidFill>
            </a:endParaRPr>
          </a:p>
          <a:p>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770143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pPr marL="457200" indent="-457200">
              <a:buFont typeface="Arial" panose="020B0604020202020204" pitchFamily="34" charset="0"/>
              <a:buChar char="•"/>
            </a:pPr>
            <a:r>
              <a:rPr lang="en-GB" sz="2800" dirty="0"/>
              <a:t>    The concern for reliability is not anything newly introduced. </a:t>
            </a:r>
            <a:endParaRPr lang="en-GB" sz="2800" dirty="0" smtClean="0"/>
          </a:p>
          <a:p>
            <a:endParaRPr lang="en-GB" sz="2800" dirty="0" smtClean="0"/>
          </a:p>
          <a:p>
            <a:pPr marL="457200" indent="-457200">
              <a:buFont typeface="Arial" panose="020B0604020202020204" pitchFamily="34" charset="0"/>
              <a:buChar char="•"/>
            </a:pPr>
            <a:r>
              <a:rPr lang="en-GB" sz="2800" dirty="0" smtClean="0"/>
              <a:t>Today</a:t>
            </a:r>
            <a:r>
              <a:rPr lang="en-GB" sz="2800" dirty="0"/>
              <a:t>, Microsoft is taking new strives to define reliability by defining it in one of their four core areas of Trustworthy Computing</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272197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pPr marL="457200" indent="-457200">
              <a:buFont typeface="Arial" panose="020B0604020202020204" pitchFamily="34" charset="0"/>
              <a:buChar char="•"/>
            </a:pPr>
            <a:r>
              <a:rPr lang="en-GB" sz="2800" dirty="0" err="1"/>
              <a:t>Relaibiltiy</a:t>
            </a:r>
            <a:r>
              <a:rPr lang="en-GB" sz="2800" dirty="0"/>
              <a:t> in the content of Trustworthy Computing is presented by Microsoft as more then just reliable software and </a:t>
            </a:r>
            <a:r>
              <a:rPr lang="en-GB" sz="2800" dirty="0" err="1"/>
              <a:t>provding</a:t>
            </a:r>
            <a:r>
              <a:rPr lang="en-GB" sz="2800" dirty="0"/>
              <a:t> support. </a:t>
            </a:r>
            <a:endParaRPr lang="en-GB" sz="2800" dirty="0" smtClean="0"/>
          </a:p>
          <a:p>
            <a:endParaRPr lang="en-GB" sz="2800" dirty="0" smtClean="0"/>
          </a:p>
          <a:p>
            <a:pPr marL="457200" indent="-457200">
              <a:buFont typeface="Arial" panose="020B0604020202020204" pitchFamily="34" charset="0"/>
              <a:buChar char="•"/>
            </a:pPr>
            <a:r>
              <a:rPr lang="en-GB" sz="2800" dirty="0" smtClean="0"/>
              <a:t>Microsoft </a:t>
            </a:r>
            <a:r>
              <a:rPr lang="en-GB" sz="2800" dirty="0"/>
              <a:t>believes it means being a reliable business partner, maintaining an open dialogue with our customers and industry partners, and seeking feedback about how we can improve our software and services</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367021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pPr marL="457200" indent="-457200">
              <a:buFont typeface="Arial" panose="020B0604020202020204" pitchFamily="34" charset="0"/>
              <a:buChar char="•"/>
            </a:pPr>
            <a:r>
              <a:rPr lang="en-GB" sz="2800" dirty="0"/>
              <a:t>In engineering and telecommunication, the mean time between failures (MTBF) is the average time a system will operate without a failure</a:t>
            </a:r>
            <a:r>
              <a:rPr lang="en-GB" sz="2800" dirty="0" smtClean="0"/>
              <a:t>.</a:t>
            </a:r>
          </a:p>
          <a:p>
            <a:endParaRPr lang="en-GB" sz="2800" dirty="0" smtClean="0"/>
          </a:p>
          <a:p>
            <a:pPr marL="457200" indent="-457200">
              <a:buFont typeface="Arial" panose="020B0604020202020204" pitchFamily="34" charset="0"/>
              <a:buChar char="•"/>
            </a:pPr>
            <a:r>
              <a:rPr lang="en-GB" sz="2800" dirty="0" smtClean="0"/>
              <a:t> </a:t>
            </a:r>
            <a:r>
              <a:rPr lang="en-GB" sz="2800" dirty="0"/>
              <a:t>A primary way to determine the level of reliability provided is to measure the amount of MTBF. </a:t>
            </a:r>
            <a:endParaRPr lang="en-GB" sz="2800" dirty="0" smtClean="0"/>
          </a:p>
          <a:p>
            <a:pPr marL="457200" indent="-457200">
              <a:buFont typeface="Arial" panose="020B0604020202020204" pitchFamily="34" charset="0"/>
              <a:buChar char="•"/>
            </a:pPr>
            <a:r>
              <a:rPr lang="en-GB" sz="2800" dirty="0" smtClean="0"/>
              <a:t>MTBF </a:t>
            </a:r>
            <a:r>
              <a:rPr lang="en-GB" sz="2800" dirty="0"/>
              <a:t>is an indicator of expected system reliability calculated on a </a:t>
            </a:r>
            <a:r>
              <a:rPr lang="en-GB" sz="2800" dirty="0" smtClean="0"/>
              <a:t>statistical </a:t>
            </a:r>
            <a:r>
              <a:rPr lang="en-GB" sz="2800" dirty="0"/>
              <a:t>basis from the known failure rates of various components of the system usually expressed in </a:t>
            </a:r>
            <a:r>
              <a:rPr lang="en-GB" sz="2800" dirty="0" smtClean="0"/>
              <a:t>hours </a:t>
            </a:r>
            <a:r>
              <a:rPr lang="en-GB" sz="2800" dirty="0"/>
              <a:t>.</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112535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pPr marL="457200" indent="-457200">
              <a:buFont typeface="Arial" panose="020B0604020202020204" pitchFamily="34" charset="0"/>
              <a:buChar char="•"/>
            </a:pPr>
            <a:r>
              <a:rPr lang="en-GB" sz="2800" dirty="0" smtClean="0"/>
              <a:t>It </a:t>
            </a:r>
            <a:r>
              <a:rPr lang="en-GB" sz="2800" dirty="0"/>
              <a:t>should also be noted that currently: </a:t>
            </a:r>
            <a:endParaRPr lang="en-GB" sz="2800" dirty="0" smtClean="0"/>
          </a:p>
          <a:p>
            <a:pPr lvl="2"/>
            <a:r>
              <a:rPr lang="en-GB" sz="2800" dirty="0" smtClean="0"/>
              <a:t>· </a:t>
            </a:r>
            <a:r>
              <a:rPr lang="en-GB" sz="2800" dirty="0"/>
              <a:t>There is no standard measure of MTBF </a:t>
            </a:r>
            <a:endParaRPr lang="en-GB" sz="2800" dirty="0" smtClean="0"/>
          </a:p>
          <a:p>
            <a:pPr lvl="2"/>
            <a:r>
              <a:rPr lang="en-GB" sz="2800" dirty="0" smtClean="0"/>
              <a:t>· </a:t>
            </a:r>
            <a:r>
              <a:rPr lang="en-GB" sz="2800" dirty="0"/>
              <a:t>Its often calculated and inferred rather than tested </a:t>
            </a:r>
            <a:endParaRPr lang="en-GB" sz="2800" dirty="0" smtClean="0"/>
          </a:p>
          <a:p>
            <a:pPr lvl="2"/>
            <a:r>
              <a:rPr lang="en-GB" sz="2800" dirty="0" smtClean="0"/>
              <a:t>· </a:t>
            </a:r>
            <a:r>
              <a:rPr lang="en-GB" sz="2800" dirty="0"/>
              <a:t>The MTBF applies only statistically (and cannot be taken as an expected lifetime)</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418180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45550"/>
            <a:ext cx="11590200" cy="4935600"/>
          </a:xfrm>
          <a:prstGeom prst="rect">
            <a:avLst/>
          </a:prstGeom>
          <a:noFill/>
          <a:ln>
            <a:noFill/>
          </a:ln>
        </p:spPr>
        <p:txBody>
          <a:bodyPr/>
          <a:lstStyle/>
          <a:p>
            <a:r>
              <a:rPr lang="en-GB" sz="2800" b="1" dirty="0" smtClean="0"/>
              <a:t>Reliability</a:t>
            </a:r>
            <a:endParaRPr lang="en-GB" sz="2800" dirty="0" smtClean="0"/>
          </a:p>
          <a:p>
            <a:r>
              <a:rPr lang="en-GB" sz="2800" dirty="0" smtClean="0"/>
              <a:t>   </a:t>
            </a:r>
          </a:p>
          <a:p>
            <a:pPr marL="457200" indent="-457200">
              <a:buFont typeface="Arial" panose="020B0604020202020204" pitchFamily="34" charset="0"/>
              <a:buChar char="•"/>
            </a:pPr>
            <a:r>
              <a:rPr lang="en-GB" sz="2800" dirty="0"/>
              <a:t>In 1984 Charles </a:t>
            </a:r>
            <a:r>
              <a:rPr lang="en-GB" sz="2800" dirty="0" err="1"/>
              <a:t>Perrow</a:t>
            </a:r>
            <a:r>
              <a:rPr lang="en-GB" sz="2800" dirty="0"/>
              <a:t> wrote a book called Normal Accidents: Living with High Risk Technologies. In it Charles observed that system accidents can be the result of one big failure, but most often are caused by the unexpected interactions between failures of multiple components. The observations by Charles </a:t>
            </a:r>
            <a:r>
              <a:rPr lang="en-GB" sz="2800" dirty="0" err="1"/>
              <a:t>Perrow</a:t>
            </a:r>
            <a:r>
              <a:rPr lang="en-GB" sz="2800" dirty="0"/>
              <a:t> and others lead to NASA’s Normal Accident Theory in which suggests that in complex tightly coupled systems, accidents are inevitable, thus creating </a:t>
            </a:r>
            <a:r>
              <a:rPr lang="en-GB" sz="2800" dirty="0" smtClean="0"/>
              <a:t>MTBF </a:t>
            </a:r>
            <a:r>
              <a:rPr lang="en-GB" sz="2800" dirty="0"/>
              <a:t>. </a:t>
            </a:r>
            <a:endParaRPr lang="en-GB" sz="2800" dirty="0" smtClean="0"/>
          </a:p>
          <a:p>
            <a:pPr marL="457200" indent="-457200">
              <a:buFont typeface="Arial" panose="020B0604020202020204" pitchFamily="34" charset="0"/>
              <a:buChar char="•"/>
            </a:pPr>
            <a:r>
              <a:rPr lang="en-GB" sz="2800" dirty="0" smtClean="0"/>
              <a:t>Normal </a:t>
            </a:r>
            <a:r>
              <a:rPr lang="en-GB" sz="2800" dirty="0"/>
              <a:t>Accident defined by World Spy is an accident that is the nearly inevitable result of technological interactions so complex that they cannot fully predicted or </a:t>
            </a:r>
            <a:r>
              <a:rPr lang="en-GB" sz="2800" dirty="0" smtClean="0"/>
              <a:t>controlled.</a:t>
            </a:r>
            <a:endParaRPr lang="en-US" sz="2800" b="0" strike="noStrike" spc="-1" dirty="0">
              <a:solidFill>
                <a:srgbClr val="000000"/>
              </a:solidFill>
              <a:latin typeface="Calibri"/>
            </a:endParaRPr>
          </a:p>
        </p:txBody>
      </p:sp>
    </p:spTree>
    <p:extLst>
      <p:ext uri="{BB962C8B-B14F-4D97-AF65-F5344CB8AC3E}">
        <p14:creationId xmlns:p14="http://schemas.microsoft.com/office/powerpoint/2010/main" val="74005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285750" indent="-285750">
              <a:buFont typeface="Arial" panose="020B0604020202020204" pitchFamily="34" charset="0"/>
              <a:buChar char="•"/>
            </a:pPr>
            <a:r>
              <a:rPr lang="en-GB" sz="2800" dirty="0"/>
              <a:t>Data availability means that information is accessible to authorized users. It provides an assurance that your system and data can be accessed by authenticated users whenever they’re needed. </a:t>
            </a:r>
          </a:p>
          <a:p>
            <a:pPr marL="285750" indent="-285750">
              <a:buFont typeface="Arial" panose="020B0604020202020204" pitchFamily="34" charset="0"/>
              <a:buChar char="•"/>
            </a:pPr>
            <a:r>
              <a:rPr lang="en-GB" sz="2800" dirty="0"/>
              <a:t>Availability is typically associated with reliability and system uptime, which can be impacted by non-malicious issues like hardware failures, unscheduled software downtime, and human error, or malicious issues like cyberattacks and insider threats. </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1427802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285750" indent="-285750">
              <a:buFont typeface="Arial" panose="020B0604020202020204" pitchFamily="34" charset="0"/>
              <a:buChar char="•"/>
            </a:pPr>
            <a:r>
              <a:rPr lang="en-GB" sz="2800" dirty="0" smtClean="0"/>
              <a:t>Information </a:t>
            </a:r>
            <a:r>
              <a:rPr lang="en-GB" sz="2800" dirty="0"/>
              <a:t>security policies and security controls address availability concerns by putting various backups and redundancies in place to ensure continuous uptime and business continuity.</a:t>
            </a:r>
          </a:p>
          <a:p>
            <a:pPr marL="457200" indent="-457200">
              <a:buFont typeface="Arial" panose="020B0604020202020204" pitchFamily="34" charset="0"/>
              <a:buChar char="•"/>
            </a:pPr>
            <a:r>
              <a:rPr lang="en-GB" sz="2800" dirty="0"/>
              <a:t>Your information is more vulnerable to data availability threats than the other two components in the CIA model. </a:t>
            </a:r>
            <a:endParaRPr lang="en-GB" sz="2800" dirty="0" smtClean="0"/>
          </a:p>
          <a:p>
            <a:pPr marL="457200" indent="-457200">
              <a:buFont typeface="Arial" panose="020B0604020202020204" pitchFamily="34" charset="0"/>
              <a:buChar char="•"/>
            </a:pPr>
            <a:r>
              <a:rPr lang="en-GB" sz="2800" dirty="0" smtClean="0"/>
              <a:t>Making </a:t>
            </a:r>
            <a:r>
              <a:rPr lang="en-GB" sz="2800" dirty="0"/>
              <a:t>regular off-site backups can limit the damage caused to hard drives by natural disasters or server failure. Information only has value if the right people can access it at the right time.</a:t>
            </a:r>
          </a:p>
          <a:p>
            <a:pPr marL="457200" indent="-457200">
              <a:buFont typeface="Arial" panose="020B0604020202020204" pitchFamily="34" charset="0"/>
              <a:buChar char="•"/>
            </a:pPr>
            <a:endParaRPr lang="en-GB" sz="2400" b="1" dirty="0"/>
          </a:p>
        </p:txBody>
      </p:sp>
    </p:spTree>
    <p:extLst>
      <p:ext uri="{BB962C8B-B14F-4D97-AF65-F5344CB8AC3E}">
        <p14:creationId xmlns:p14="http://schemas.microsoft.com/office/powerpoint/2010/main" val="390990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414214" y="1786694"/>
            <a:ext cx="9755126" cy="4919663"/>
          </a:xfrm>
          <a:prstGeom prst="rect">
            <a:avLst/>
          </a:prstGeom>
        </p:spPr>
      </p:pic>
    </p:spTree>
    <p:extLst>
      <p:ext uri="{BB962C8B-B14F-4D97-AF65-F5344CB8AC3E}">
        <p14:creationId xmlns:p14="http://schemas.microsoft.com/office/powerpoint/2010/main" val="1109641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Availability</a:t>
            </a:r>
          </a:p>
          <a:p>
            <a:pPr marL="457200" indent="-457200">
              <a:buFont typeface="Arial" panose="020B0604020202020204" pitchFamily="34" charset="0"/>
              <a:buChar char="•"/>
            </a:pPr>
            <a:r>
              <a:rPr lang="en-GB" sz="2800" b="1" dirty="0"/>
              <a:t>It</a:t>
            </a:r>
            <a:r>
              <a:rPr lang="en-GB" sz="2800" dirty="0"/>
              <a:t> guarantees that systems, applications and data are available to users when they need them. The most common attack that impacts availability is denial-of-service in which the attacker interrupts access to information, system, devices or other network resources.</a:t>
            </a:r>
          </a:p>
          <a:p>
            <a:pPr marL="285750" indent="-285750">
              <a:buFont typeface="Arial" panose="020B0604020202020204" pitchFamily="34" charset="0"/>
              <a:buChar char="•"/>
            </a:pPr>
            <a:endParaRPr lang="en-US" sz="4000" spc="-1" dirty="0">
              <a:solidFill>
                <a:srgbClr val="000000"/>
              </a:solidFill>
            </a:endParaRPr>
          </a:p>
        </p:txBody>
      </p:sp>
    </p:spTree>
    <p:extLst>
      <p:ext uri="{BB962C8B-B14F-4D97-AF65-F5344CB8AC3E}">
        <p14:creationId xmlns:p14="http://schemas.microsoft.com/office/powerpoint/2010/main" val="127739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smtClean="0"/>
              <a:t>Resilience </a:t>
            </a:r>
            <a:r>
              <a:rPr lang="en-GB" sz="2800" dirty="0"/>
              <a:t>in software describes its ability to withstand stress and other challenging factors to continue performing its core functions and avoid loss of data.</a:t>
            </a:r>
          </a:p>
          <a:p>
            <a:pPr marL="285750" indent="-285750">
              <a:buFont typeface="Arial" panose="020B0604020202020204" pitchFamily="34" charset="0"/>
              <a:buChar char="•"/>
            </a:pPr>
            <a:r>
              <a:rPr lang="en-GB" sz="2800" dirty="0"/>
              <a:t> “</a:t>
            </a:r>
            <a:r>
              <a:rPr lang="en-GB" sz="2800" i="1" dirty="0"/>
              <a:t>Software solution resiliency refers to the ability of a solution to absorb the impact of a problem in one or more parts of a system, while continuing to provide an acceptable service level to the business</a:t>
            </a:r>
            <a:r>
              <a:rPr lang="en-GB" sz="2800" dirty="0" smtClean="0"/>
              <a:t>.”</a:t>
            </a:r>
          </a:p>
          <a:p>
            <a:r>
              <a:rPr lang="en-GB" sz="2800" dirty="0"/>
              <a:t> </a:t>
            </a:r>
            <a:r>
              <a:rPr lang="en-GB" sz="2800" dirty="0" smtClean="0"/>
              <a:t>                                                               --IBM</a:t>
            </a:r>
            <a:endParaRPr lang="en-GB" sz="2800" dirty="0"/>
          </a:p>
        </p:txBody>
      </p:sp>
    </p:spTree>
    <p:extLst>
      <p:ext uri="{BB962C8B-B14F-4D97-AF65-F5344CB8AC3E}">
        <p14:creationId xmlns:p14="http://schemas.microsoft.com/office/powerpoint/2010/main" val="3882162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smtClean="0"/>
              <a:t>Resilience </a:t>
            </a:r>
            <a:r>
              <a:rPr lang="en-GB" sz="2800" dirty="0"/>
              <a:t>is an essential quality attribute of most systems because they provide critical capabilities and services that must continue despite the inevitable adversities</a:t>
            </a:r>
            <a:r>
              <a:rPr lang="en-GB" sz="2800" dirty="0" smtClean="0"/>
              <a:t>.</a:t>
            </a:r>
          </a:p>
          <a:p>
            <a:pPr marL="285750" indent="-285750">
              <a:buFont typeface="Arial" panose="020B0604020202020204" pitchFamily="34" charset="0"/>
              <a:buChar char="•"/>
            </a:pPr>
            <a:r>
              <a:rPr lang="en-GB" sz="2800" dirty="0" smtClean="0"/>
              <a:t>System </a:t>
            </a:r>
            <a:r>
              <a:rPr lang="en-GB" sz="2800" dirty="0"/>
              <a:t>resilience </a:t>
            </a:r>
            <a:r>
              <a:rPr lang="en-GB" sz="2800" dirty="0" smtClean="0"/>
              <a:t>is </a:t>
            </a:r>
            <a:r>
              <a:rPr lang="en-GB" sz="2800" dirty="0"/>
              <a:t>the degree to which a system rapidly and effectively </a:t>
            </a:r>
            <a:r>
              <a:rPr lang="en-GB" sz="2800" i="1" dirty="0"/>
              <a:t>protects</a:t>
            </a:r>
            <a:r>
              <a:rPr lang="en-GB" sz="2800" dirty="0"/>
              <a:t> </a:t>
            </a:r>
            <a:r>
              <a:rPr lang="en-GB" sz="2800" dirty="0" smtClean="0"/>
              <a:t>its critical</a:t>
            </a:r>
            <a:r>
              <a:rPr lang="en-GB" sz="2800" dirty="0"/>
              <a:t> </a:t>
            </a:r>
            <a:r>
              <a:rPr lang="en-GB" sz="2800" i="1" dirty="0"/>
              <a:t>capabilities</a:t>
            </a:r>
            <a:r>
              <a:rPr lang="en-GB" sz="2800" dirty="0"/>
              <a:t> from </a:t>
            </a:r>
            <a:r>
              <a:rPr lang="en-GB" sz="2800" i="1" dirty="0"/>
              <a:t>harm</a:t>
            </a:r>
            <a:r>
              <a:rPr lang="en-GB" sz="2800" dirty="0"/>
              <a:t> caused by </a:t>
            </a:r>
            <a:r>
              <a:rPr lang="en-GB" sz="2800" i="1" dirty="0"/>
              <a:t>adverse events and conditions</a:t>
            </a:r>
            <a:r>
              <a:rPr lang="en-GB" sz="2800" dirty="0"/>
              <a:t>.</a:t>
            </a:r>
            <a:endParaRPr lang="en-US" sz="4000" spc="-1" dirty="0">
              <a:solidFill>
                <a:srgbClr val="000000"/>
              </a:solidFill>
            </a:endParaRPr>
          </a:p>
        </p:txBody>
      </p:sp>
    </p:spTree>
    <p:extLst>
      <p:ext uri="{BB962C8B-B14F-4D97-AF65-F5344CB8AC3E}">
        <p14:creationId xmlns:p14="http://schemas.microsoft.com/office/powerpoint/2010/main" val="296227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81175"/>
            <a:ext cx="11590200" cy="4935600"/>
          </a:xfrm>
          <a:prstGeom prst="rect">
            <a:avLst/>
          </a:prstGeom>
          <a:noFill/>
          <a:ln>
            <a:noFill/>
          </a:ln>
        </p:spPr>
        <p:txBody>
          <a:bodyPr/>
          <a:lstStyle/>
          <a:p>
            <a:r>
              <a:rPr lang="en-GB" sz="2800" b="1" dirty="0" smtClean="0"/>
              <a:t>Resilience</a:t>
            </a:r>
          </a:p>
          <a:p>
            <a:pPr marL="285750" indent="-285750">
              <a:buFont typeface="Arial" panose="020B0604020202020204" pitchFamily="34" charset="0"/>
              <a:buChar char="•"/>
            </a:pPr>
            <a:r>
              <a:rPr lang="en-GB" sz="2800" dirty="0"/>
              <a:t>System resilience testing is not about verifying whether the system operates properly under normal circumstances. Instead, this type of test is primarily performed to verify whether the system is actually resilient when faced with the adversities</a:t>
            </a:r>
            <a:r>
              <a:rPr lang="en-GB" sz="2800" dirty="0" smtClean="0"/>
              <a:t>.</a:t>
            </a:r>
          </a:p>
          <a:p>
            <a:pPr marL="285750" indent="-285750">
              <a:buFont typeface="Arial" panose="020B0604020202020204" pitchFamily="34" charset="0"/>
              <a:buChar char="•"/>
            </a:pPr>
            <a:r>
              <a:rPr lang="en-GB" sz="2800" dirty="0" smtClean="0"/>
              <a:t>Adversities are created  </a:t>
            </a:r>
            <a:r>
              <a:rPr lang="en-GB" sz="2800" dirty="0"/>
              <a:t>to determine how the system </a:t>
            </a:r>
            <a:r>
              <a:rPr lang="en-GB" sz="2800" dirty="0" smtClean="0"/>
              <a:t>reacts to check system Resilience..</a:t>
            </a:r>
            <a:endParaRPr lang="en-GB" sz="2800" dirty="0"/>
          </a:p>
          <a:p>
            <a:pPr marL="285750" indent="-285750">
              <a:buFont typeface="Arial" panose="020B0604020202020204" pitchFamily="34" charset="0"/>
              <a:buChar char="•"/>
            </a:pPr>
            <a:r>
              <a:rPr lang="en-GB" sz="2800" dirty="0"/>
              <a:t>System resilience testing primarily falls into three categories</a:t>
            </a:r>
            <a:r>
              <a:rPr lang="en-GB" sz="2800" dirty="0" smtClean="0"/>
              <a:t>:</a:t>
            </a:r>
          </a:p>
          <a:p>
            <a:pPr marL="742950" lvl="1" indent="-285750">
              <a:buFont typeface="Arial" panose="020B0604020202020204" pitchFamily="34" charset="0"/>
              <a:buChar char="•"/>
            </a:pPr>
            <a:r>
              <a:rPr lang="en-GB" sz="2800" dirty="0" smtClean="0"/>
              <a:t>Black Box</a:t>
            </a:r>
          </a:p>
          <a:p>
            <a:pPr marL="742950" lvl="1" indent="-285750">
              <a:buFont typeface="Arial" panose="020B0604020202020204" pitchFamily="34" charset="0"/>
              <a:buChar char="•"/>
            </a:pPr>
            <a:r>
              <a:rPr lang="en-GB" sz="2800" dirty="0" smtClean="0"/>
              <a:t>White Box</a:t>
            </a:r>
          </a:p>
          <a:p>
            <a:pPr marL="742950" lvl="1" indent="-285750">
              <a:buFont typeface="Arial" panose="020B0604020202020204" pitchFamily="34" charset="0"/>
              <a:buChar char="•"/>
            </a:pPr>
            <a:r>
              <a:rPr lang="en-GB" sz="2800" dirty="0" smtClean="0"/>
              <a:t>Grey Box</a:t>
            </a:r>
            <a:endParaRPr lang="en-GB" sz="2800" dirty="0"/>
          </a:p>
        </p:txBody>
      </p:sp>
    </p:spTree>
    <p:extLst>
      <p:ext uri="{BB962C8B-B14F-4D97-AF65-F5344CB8AC3E}">
        <p14:creationId xmlns:p14="http://schemas.microsoft.com/office/powerpoint/2010/main" val="2491864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445550"/>
            <a:ext cx="11590200" cy="4935600"/>
          </a:xfrm>
          <a:prstGeom prst="rect">
            <a:avLst/>
          </a:prstGeom>
          <a:noFill/>
          <a:ln>
            <a:noFill/>
          </a:ln>
        </p:spPr>
        <p:txBody>
          <a:bodyPr/>
          <a:lstStyle/>
          <a:p>
            <a:endParaRPr lang="en-GB" sz="2800" dirty="0" smtClean="0"/>
          </a:p>
          <a:p>
            <a:r>
              <a:rPr lang="en-GB" sz="4000" dirty="0" smtClean="0">
                <a:latin typeface="Algerian" panose="04020705040A02060702" pitchFamily="82" charset="0"/>
              </a:rPr>
              <a:t>   </a:t>
            </a:r>
            <a:r>
              <a:rPr lang="en-GB" sz="2800" dirty="0">
                <a:latin typeface="Algerian" panose="04020705040A02060702" pitchFamily="82" charset="0"/>
              </a:rPr>
              <a:t>“Trustworthy Software is software that is appropriately free from defects that cause it to fail</a:t>
            </a:r>
            <a:r>
              <a:rPr lang="en-GB" sz="2800" dirty="0" smtClean="0">
                <a:latin typeface="Algerian" panose="04020705040A02060702" pitchFamily="82" charset="0"/>
              </a:rPr>
              <a:t>.</a:t>
            </a:r>
          </a:p>
          <a:p>
            <a:endParaRPr lang="en-GB" sz="2800" dirty="0" smtClean="0">
              <a:latin typeface="Algerian" panose="04020705040A02060702" pitchFamily="82" charset="0"/>
            </a:endParaRPr>
          </a:p>
          <a:p>
            <a:r>
              <a:rPr lang="en-GB" sz="2800" dirty="0" smtClean="0">
                <a:latin typeface="Algerian" panose="04020705040A02060702" pitchFamily="82" charset="0"/>
              </a:rPr>
              <a:t> </a:t>
            </a:r>
            <a:r>
              <a:rPr lang="en-GB" sz="2800" dirty="0">
                <a:latin typeface="Algerian" panose="04020705040A02060702" pitchFamily="82" charset="0"/>
              </a:rPr>
              <a:t>It performs as it should, when it should and how it should.” </a:t>
            </a:r>
            <a:endParaRPr lang="en-GB" sz="2800" dirty="0" smtClean="0">
              <a:latin typeface="Algerian" panose="04020705040A02060702" pitchFamily="82" charset="0"/>
            </a:endParaRPr>
          </a:p>
          <a:p>
            <a:r>
              <a:rPr lang="en-GB" sz="2800" dirty="0">
                <a:latin typeface="Algerian" panose="04020705040A02060702" pitchFamily="82" charset="0"/>
              </a:rPr>
              <a:t> </a:t>
            </a:r>
            <a:r>
              <a:rPr lang="en-GB" sz="2800" dirty="0" smtClean="0">
                <a:latin typeface="Algerian" panose="04020705040A02060702" pitchFamily="82" charset="0"/>
              </a:rPr>
              <a:t>                  ------------</a:t>
            </a:r>
            <a:r>
              <a:rPr lang="en-GB" sz="2800" dirty="0" smtClean="0">
                <a:latin typeface="Arial" panose="020B0604020202020204" pitchFamily="34" charset="0"/>
                <a:cs typeface="Arial" panose="020B0604020202020204" pitchFamily="34" charset="0"/>
              </a:rPr>
              <a:t>TSI </a:t>
            </a:r>
            <a:r>
              <a:rPr lang="en-GB" sz="2800" dirty="0">
                <a:latin typeface="Arial" panose="020B0604020202020204" pitchFamily="34" charset="0"/>
                <a:cs typeface="Arial" panose="020B0604020202020204" pitchFamily="34" charset="0"/>
              </a:rPr>
              <a:t>WORKING DEFINITION</a:t>
            </a:r>
            <a:r>
              <a:rPr lang="en-GB" sz="2800" dirty="0">
                <a:latin typeface="Algerian" panose="04020705040A02060702" pitchFamily="82" charset="0"/>
              </a:rPr>
              <a:t>…</a:t>
            </a:r>
            <a:endParaRPr lang="en-GB" sz="4000" dirty="0" smtClean="0">
              <a:latin typeface="Algerian" panose="04020705040A02060702" pitchFamily="82" charset="0"/>
            </a:endParaRPr>
          </a:p>
        </p:txBody>
      </p:sp>
    </p:spTree>
    <p:extLst>
      <p:ext uri="{BB962C8B-B14F-4D97-AF65-F5344CB8AC3E}">
        <p14:creationId xmlns:p14="http://schemas.microsoft.com/office/powerpoint/2010/main" val="1577227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015074" y="47500"/>
            <a:ext cx="10161853" cy="6858000"/>
          </a:xfrm>
          <a:prstGeom prst="rect">
            <a:avLst/>
          </a:prstGeom>
        </p:spPr>
      </p:pic>
    </p:spTree>
    <p:extLst>
      <p:ext uri="{BB962C8B-B14F-4D97-AF65-F5344CB8AC3E}">
        <p14:creationId xmlns:p14="http://schemas.microsoft.com/office/powerpoint/2010/main" val="3361655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2217531" y="1825560"/>
            <a:ext cx="6348926" cy="4935600"/>
          </a:xfrm>
          <a:prstGeom prst="rect">
            <a:avLst/>
          </a:prstGeom>
        </p:spPr>
      </p:pic>
    </p:spTree>
    <p:extLst>
      <p:ext uri="{BB962C8B-B14F-4D97-AF65-F5344CB8AC3E}">
        <p14:creationId xmlns:p14="http://schemas.microsoft.com/office/powerpoint/2010/main" val="2938921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2" name="Picture 1"/>
          <p:cNvPicPr>
            <a:picLocks noChangeAspect="1"/>
          </p:cNvPicPr>
          <p:nvPr/>
        </p:nvPicPr>
        <p:blipFill>
          <a:blip r:embed="rId3"/>
          <a:stretch>
            <a:fillRect/>
          </a:stretch>
        </p:blipFill>
        <p:spPr>
          <a:xfrm>
            <a:off x="3158836" y="1491838"/>
            <a:ext cx="8056851" cy="5313774"/>
          </a:xfrm>
          <a:prstGeom prst="rect">
            <a:avLst/>
          </a:prstGeom>
        </p:spPr>
      </p:pic>
    </p:spTree>
    <p:extLst>
      <p:ext uri="{BB962C8B-B14F-4D97-AF65-F5344CB8AC3E}">
        <p14:creationId xmlns:p14="http://schemas.microsoft.com/office/powerpoint/2010/main" val="219321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1151906" y="63990"/>
            <a:ext cx="9982204" cy="6794010"/>
          </a:xfrm>
          <a:prstGeom prst="rect">
            <a:avLst/>
          </a:prstGeom>
        </p:spPr>
      </p:pic>
    </p:spTree>
    <p:extLst>
      <p:ext uri="{BB962C8B-B14F-4D97-AF65-F5344CB8AC3E}">
        <p14:creationId xmlns:p14="http://schemas.microsoft.com/office/powerpoint/2010/main" val="3971025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1590200" cy="5454874"/>
          </a:xfrm>
          <a:prstGeom prst="rect">
            <a:avLst/>
          </a:prstGeom>
          <a:noFill/>
          <a:ln>
            <a:noFill/>
          </a:ln>
        </p:spPr>
        <p:txBody>
          <a:bodyPr/>
          <a:lstStyle/>
          <a:p>
            <a:pPr marL="457200" indent="-457200">
              <a:buFont typeface="Arial" panose="020B0604020202020204" pitchFamily="34" charset="0"/>
              <a:buChar char="•"/>
            </a:pPr>
            <a:r>
              <a:rPr lang="en-GB" sz="2800" dirty="0" smtClean="0"/>
              <a:t>Differing </a:t>
            </a:r>
            <a:r>
              <a:rPr lang="en-GB" sz="2800" dirty="0"/>
              <a:t>concerns of IT and OT and how they must be considered together in an overall system.</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799413" y="2631446"/>
            <a:ext cx="10854560" cy="4396097"/>
          </a:xfrm>
          <a:prstGeom prst="rect">
            <a:avLst/>
          </a:prstGeom>
        </p:spPr>
      </p:pic>
    </p:spTree>
    <p:extLst>
      <p:ext uri="{BB962C8B-B14F-4D97-AF65-F5344CB8AC3E}">
        <p14:creationId xmlns:p14="http://schemas.microsoft.com/office/powerpoint/2010/main" val="305671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r>
              <a:rPr lang="en-GB" sz="3200" dirty="0"/>
              <a:t>The root cause of many cybersecurity problems is untrustworthy software, caused by vulnerabilities related to safety, reliability, availability, resilience and security. </a:t>
            </a:r>
            <a:endParaRPr lang="en-GB" sz="3200" dirty="0" smtClean="0"/>
          </a:p>
          <a:p>
            <a:pPr marL="285750" indent="-285750">
              <a:buFont typeface="Arial" panose="020B0604020202020204" pitchFamily="34" charset="0"/>
              <a:buChar char="•"/>
            </a:pPr>
            <a:r>
              <a:rPr lang="en-GB" sz="3200" dirty="0" smtClean="0"/>
              <a:t>The </a:t>
            </a:r>
            <a:r>
              <a:rPr lang="en-GB" sz="3200" dirty="0"/>
              <a:t>Trustworthy Software Initiative (TSI) raises awareness of the dangers of untrustworthy software and provides the tools, techniques and information on software engineering good practice in order to deliver software that addresses these issues.</a:t>
            </a:r>
            <a:endParaRPr lang="en-US" sz="4400" b="0" strike="noStrike" spc="-1" dirty="0">
              <a:solidFill>
                <a:srgbClr val="000000"/>
              </a:solidFill>
              <a:latin typeface="Calibri"/>
            </a:endParaRPr>
          </a:p>
        </p:txBody>
      </p:sp>
    </p:spTree>
    <p:extLst>
      <p:ext uri="{BB962C8B-B14F-4D97-AF65-F5344CB8AC3E}">
        <p14:creationId xmlns:p14="http://schemas.microsoft.com/office/powerpoint/2010/main" val="2177181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363129" y="146322"/>
            <a:ext cx="8230464" cy="715465"/>
          </a:xfrm>
          <a:ln/>
        </p:spPr>
        <p:txBody>
          <a:bodyPr vert="horz" lIns="81646" tIns="42456" rIns="81646" bIns="42456" rtlCol="0" anchor="ctr">
            <a:spAutoFit/>
          </a:bodyPr>
          <a:lstStyle/>
          <a:p>
            <a:pPr>
              <a:lnSpc>
                <a:spcPct val="93000"/>
              </a:lnSpc>
              <a:tabLst>
                <a:tab pos="0" algn="l"/>
                <a:tab pos="414772" algn="l"/>
                <a:tab pos="829544" algn="l"/>
                <a:tab pos="1244316" algn="l"/>
                <a:tab pos="1659087" algn="l"/>
                <a:tab pos="2073859" algn="l"/>
                <a:tab pos="2488631" algn="l"/>
                <a:tab pos="2903403" algn="l"/>
                <a:tab pos="3318175" algn="l"/>
                <a:tab pos="3732947" algn="l"/>
                <a:tab pos="4147718" algn="l"/>
                <a:tab pos="4562490" algn="l"/>
                <a:tab pos="4977262" algn="l"/>
                <a:tab pos="5392034" algn="l"/>
                <a:tab pos="5806806" algn="l"/>
                <a:tab pos="6221578" algn="l"/>
                <a:tab pos="6636349" algn="l"/>
                <a:tab pos="7051121" algn="l"/>
                <a:tab pos="7465893" algn="l"/>
                <a:tab pos="7880665" algn="l"/>
                <a:tab pos="8295437" algn="l"/>
              </a:tabLst>
            </a:pPr>
            <a:r>
              <a:rPr lang="en-GB" altLang="en-US"/>
              <a:t>CIA Triad</a:t>
            </a:r>
          </a:p>
        </p:txBody>
      </p:sp>
      <p:grpSp>
        <p:nvGrpSpPr>
          <p:cNvPr id="4098" name="Group 2"/>
          <p:cNvGrpSpPr>
            <a:grpSpLocks/>
          </p:cNvGrpSpPr>
          <p:nvPr/>
        </p:nvGrpSpPr>
        <p:grpSpPr bwMode="auto">
          <a:xfrm>
            <a:off x="2743329" y="1239972"/>
            <a:ext cx="6780231" cy="5351601"/>
            <a:chOff x="847" y="861"/>
            <a:chExt cx="4708" cy="3716"/>
          </a:xfrm>
        </p:grpSpPr>
        <p:sp>
          <p:nvSpPr>
            <p:cNvPr id="4099" name="AutoShape 3"/>
            <p:cNvSpPr>
              <a:spLocks noChangeArrowheads="1"/>
            </p:cNvSpPr>
            <p:nvPr/>
          </p:nvSpPr>
          <p:spPr bwMode="auto">
            <a:xfrm>
              <a:off x="847" y="861"/>
              <a:ext cx="4708" cy="3716"/>
            </a:xfrm>
            <a:prstGeom prst="roundRect">
              <a:avLst>
                <a:gd name="adj" fmla="val 23"/>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0" name="Oval 4"/>
            <p:cNvSpPr>
              <a:spLocks noChangeArrowheads="1"/>
            </p:cNvSpPr>
            <p:nvPr/>
          </p:nvSpPr>
          <p:spPr bwMode="auto">
            <a:xfrm>
              <a:off x="2612" y="1681"/>
              <a:ext cx="1179" cy="1179"/>
            </a:xfrm>
            <a:prstGeom prst="ellipse">
              <a:avLst/>
            </a:prstGeom>
            <a:solidFill>
              <a:srgbClr val="333399">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1" name="Rectangle 5"/>
            <p:cNvSpPr>
              <a:spLocks noChangeArrowheads="1"/>
            </p:cNvSpPr>
            <p:nvPr/>
          </p:nvSpPr>
          <p:spPr bwMode="auto">
            <a:xfrm>
              <a:off x="2672" y="1269"/>
              <a:ext cx="1057" cy="29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dirty="0"/>
                <a:t>Confidentiality</a:t>
              </a:r>
            </a:p>
          </p:txBody>
        </p:sp>
        <p:sp>
          <p:nvSpPr>
            <p:cNvPr id="4102" name="Oval 6"/>
            <p:cNvSpPr>
              <a:spLocks noChangeArrowheads="1"/>
            </p:cNvSpPr>
            <p:nvPr/>
          </p:nvSpPr>
          <p:spPr bwMode="auto">
            <a:xfrm>
              <a:off x="3000" y="2352"/>
              <a:ext cx="1179" cy="1179"/>
            </a:xfrm>
            <a:prstGeom prst="ellipse">
              <a:avLst/>
            </a:prstGeom>
            <a:solidFill>
              <a:srgbClr val="009999">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3" name="Rectangle 7"/>
            <p:cNvSpPr>
              <a:spLocks noChangeArrowheads="1"/>
            </p:cNvSpPr>
            <p:nvPr/>
          </p:nvSpPr>
          <p:spPr bwMode="auto">
            <a:xfrm>
              <a:off x="4199" y="3295"/>
              <a:ext cx="1057" cy="29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a:t>Availability</a:t>
              </a:r>
            </a:p>
          </p:txBody>
        </p:sp>
        <p:sp>
          <p:nvSpPr>
            <p:cNvPr id="4104" name="Oval 8"/>
            <p:cNvSpPr>
              <a:spLocks noChangeArrowheads="1"/>
            </p:cNvSpPr>
            <p:nvPr/>
          </p:nvSpPr>
          <p:spPr bwMode="auto">
            <a:xfrm>
              <a:off x="2223" y="2352"/>
              <a:ext cx="1179" cy="1179"/>
            </a:xfrm>
            <a:prstGeom prst="ellipse">
              <a:avLst/>
            </a:prstGeom>
            <a:solidFill>
              <a:srgbClr val="99CC00">
                <a:alpha val="50000"/>
              </a:srgbClr>
            </a:solidFill>
            <a:ln w="468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33"/>
            </a:p>
          </p:txBody>
        </p:sp>
        <p:sp>
          <p:nvSpPr>
            <p:cNvPr id="4105" name="Rectangle 9"/>
            <p:cNvSpPr>
              <a:spLocks noChangeArrowheads="1"/>
            </p:cNvSpPr>
            <p:nvPr/>
          </p:nvSpPr>
          <p:spPr bwMode="auto">
            <a:xfrm>
              <a:off x="1142" y="3294"/>
              <a:ext cx="1057" cy="294"/>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gn="ctr">
                <a:lnSpc>
                  <a:spcPct val="93000"/>
                </a:lnSpc>
              </a:pPr>
              <a:r>
                <a:rPr lang="en-GB" altLang="en-US" sz="1452" b="1"/>
                <a:t>Integrity</a:t>
              </a:r>
            </a:p>
          </p:txBody>
        </p:sp>
        <p:sp>
          <p:nvSpPr>
            <p:cNvPr id="4106" name="Text Box 10"/>
            <p:cNvSpPr txBox="1">
              <a:spLocks noChangeArrowheads="1"/>
            </p:cNvSpPr>
            <p:nvPr/>
          </p:nvSpPr>
          <p:spPr bwMode="auto">
            <a:xfrm>
              <a:off x="2908" y="2515"/>
              <a:ext cx="688" cy="204"/>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5pPr>
              <a:lvl6pPr marL="15319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6pPr>
              <a:lvl7pPr marL="19891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7pPr>
              <a:lvl8pPr marL="24463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8pPr>
              <a:lvl9pPr marL="2903538" indent="-214313" defTabSz="457200" fontAlgn="base" hangingPunct="0">
                <a:lnSpc>
                  <a:spcPct val="76000"/>
                </a:lnSpc>
                <a:spcBef>
                  <a:spcPct val="0"/>
                </a:spcBef>
                <a:spcAft>
                  <a:spcPct val="0"/>
                </a:spcAft>
                <a:buClr>
                  <a:srgbClr val="000000"/>
                </a:buClr>
                <a:buSzPct val="45000"/>
                <a:buFont typeface="Wingdings" panose="05000000000000000000" pitchFamily="2"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cs typeface="Arial" panose="020B0604020202020204" pitchFamily="34" charset="0"/>
                </a:defRPr>
              </a:lvl9pPr>
            </a:lstStyle>
            <a:p>
              <a:pPr>
                <a:lnSpc>
                  <a:spcPct val="93000"/>
                </a:lnSpc>
                <a:spcBef>
                  <a:spcPts val="907"/>
                </a:spcBef>
              </a:pPr>
              <a:r>
                <a:rPr lang="en-GB" altLang="en-US" sz="1452" b="1" dirty="0"/>
                <a:t>Secure</a:t>
              </a:r>
            </a:p>
          </p:txBody>
        </p:sp>
      </p:grpSp>
    </p:spTree>
    <p:extLst>
      <p:ext uri="{BB962C8B-B14F-4D97-AF65-F5344CB8AC3E}">
        <p14:creationId xmlns:p14="http://schemas.microsoft.com/office/powerpoint/2010/main" val="2231237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5325"/>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Trustworthiness and Security Mapping</a:t>
            </a:r>
            <a:endParaRPr lang="en-US" sz="4400" b="0" strike="noStrike" spc="-1" dirty="0">
              <a:solidFill>
                <a:srgbClr val="000000"/>
              </a:solidFill>
              <a:latin typeface="Calibri"/>
            </a:endParaRPr>
          </a:p>
        </p:txBody>
      </p:sp>
      <p:sp>
        <p:nvSpPr>
          <p:cNvPr id="168" name="TextShape 2"/>
          <p:cNvSpPr txBox="1"/>
          <p:nvPr/>
        </p:nvSpPr>
        <p:spPr>
          <a:xfrm>
            <a:off x="7350826" y="2090057"/>
            <a:ext cx="3633849" cy="4132614"/>
          </a:xfrm>
          <a:prstGeom prst="rect">
            <a:avLst/>
          </a:prstGeom>
          <a:noFill/>
          <a:ln>
            <a:noFill/>
          </a:ln>
        </p:spPr>
        <p:txBody>
          <a:bodyPr/>
          <a:lstStyle/>
          <a:p>
            <a:pPr marL="285750" indent="-285750">
              <a:buFont typeface="Arial" panose="020B0604020202020204" pitchFamily="34" charset="0"/>
              <a:buChar char="•"/>
            </a:pPr>
            <a:r>
              <a:rPr lang="en-US" sz="2800" b="0" strike="noStrike" spc="-1" dirty="0" smtClean="0">
                <a:solidFill>
                  <a:srgbClr val="000000"/>
                </a:solidFill>
                <a:latin typeface="Calibri"/>
              </a:rPr>
              <a:t>On their own,</a:t>
            </a:r>
            <a:r>
              <a:rPr lang="en-GB" sz="2800" dirty="0"/>
              <a:t> each component has a methodology </a:t>
            </a:r>
            <a:endParaRPr lang="en-GB" sz="2800" dirty="0" smtClean="0"/>
          </a:p>
          <a:p>
            <a:pPr marL="285750" indent="-285750">
              <a:buFont typeface="Arial" panose="020B0604020202020204" pitchFamily="34" charset="0"/>
              <a:buChar char="•"/>
            </a:pPr>
            <a:r>
              <a:rPr lang="en-GB" sz="2800" dirty="0" smtClean="0"/>
              <a:t> </a:t>
            </a:r>
            <a:r>
              <a:rPr lang="en-GB" sz="2800" dirty="0"/>
              <a:t>The challenge is combining it all </a:t>
            </a:r>
            <a:r>
              <a:rPr lang="en-GB" sz="2800" dirty="0" smtClean="0"/>
              <a:t>together.</a:t>
            </a:r>
            <a:endParaRPr lang="en-GB" sz="2800" dirty="0"/>
          </a:p>
          <a:p>
            <a:r>
              <a:rPr lang="en-US" sz="4400" b="0" strike="noStrike" spc="-1" dirty="0" smtClean="0">
                <a:solidFill>
                  <a:srgbClr val="000000"/>
                </a:solidFill>
                <a:latin typeface="Calibri"/>
              </a:rPr>
              <a:t> </a:t>
            </a:r>
            <a:endParaRPr lang="en-US" sz="44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589993" y="1063601"/>
            <a:ext cx="5953125" cy="5400675"/>
          </a:xfrm>
          <a:prstGeom prst="rect">
            <a:avLst/>
          </a:prstGeom>
        </p:spPr>
      </p:pic>
    </p:spTree>
    <p:extLst>
      <p:ext uri="{BB962C8B-B14F-4D97-AF65-F5344CB8AC3E}">
        <p14:creationId xmlns:p14="http://schemas.microsoft.com/office/powerpoint/2010/main" val="1458198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959923" y="1481137"/>
            <a:ext cx="3384244" cy="4943414"/>
          </a:xfrm>
          <a:prstGeom prst="rect">
            <a:avLst/>
          </a:prstGeom>
        </p:spPr>
      </p:pic>
    </p:spTree>
    <p:extLst>
      <p:ext uri="{BB962C8B-B14F-4D97-AF65-F5344CB8AC3E}">
        <p14:creationId xmlns:p14="http://schemas.microsoft.com/office/powerpoint/2010/main" val="3017731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2100201" y="1690200"/>
            <a:ext cx="2956626" cy="4401842"/>
          </a:xfrm>
          <a:prstGeom prst="rect">
            <a:avLst/>
          </a:prstGeom>
        </p:spPr>
      </p:pic>
    </p:spTree>
    <p:extLst>
      <p:ext uri="{BB962C8B-B14F-4D97-AF65-F5344CB8AC3E}">
        <p14:creationId xmlns:p14="http://schemas.microsoft.com/office/powerpoint/2010/main" val="3254871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217867" y="1787721"/>
            <a:ext cx="9113666" cy="5070279"/>
          </a:xfrm>
          <a:prstGeom prst="rect">
            <a:avLst/>
          </a:prstGeom>
        </p:spPr>
      </p:pic>
    </p:spTree>
    <p:extLst>
      <p:ext uri="{BB962C8B-B14F-4D97-AF65-F5344CB8AC3E}">
        <p14:creationId xmlns:p14="http://schemas.microsoft.com/office/powerpoint/2010/main" val="13971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2078861" y="1690200"/>
            <a:ext cx="3456767" cy="4774252"/>
          </a:xfrm>
          <a:prstGeom prst="rect">
            <a:avLst/>
          </a:prstGeom>
        </p:spPr>
      </p:pic>
    </p:spTree>
    <p:extLst>
      <p:ext uri="{BB962C8B-B14F-4D97-AF65-F5344CB8AC3E}">
        <p14:creationId xmlns:p14="http://schemas.microsoft.com/office/powerpoint/2010/main" val="30730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692014" y="120512"/>
            <a:ext cx="10144497" cy="6749363"/>
          </a:xfrm>
          <a:prstGeom prst="rect">
            <a:avLst/>
          </a:prstGeom>
        </p:spPr>
      </p:pic>
    </p:spTree>
    <p:extLst>
      <p:ext uri="{BB962C8B-B14F-4D97-AF65-F5344CB8AC3E}">
        <p14:creationId xmlns:p14="http://schemas.microsoft.com/office/powerpoint/2010/main" val="3782760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2" name="Picture 1"/>
          <p:cNvPicPr>
            <a:picLocks noChangeAspect="1"/>
          </p:cNvPicPr>
          <p:nvPr/>
        </p:nvPicPr>
        <p:blipFill>
          <a:blip r:embed="rId3"/>
          <a:stretch>
            <a:fillRect/>
          </a:stretch>
        </p:blipFill>
        <p:spPr>
          <a:xfrm>
            <a:off x="712519" y="45396"/>
            <a:ext cx="10839189" cy="6812604"/>
          </a:xfrm>
          <a:prstGeom prst="rect">
            <a:avLst/>
          </a:prstGeom>
        </p:spPr>
      </p:pic>
    </p:spTree>
    <p:extLst>
      <p:ext uri="{BB962C8B-B14F-4D97-AF65-F5344CB8AC3E}">
        <p14:creationId xmlns:p14="http://schemas.microsoft.com/office/powerpoint/2010/main" val="3288940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666022" y="44406"/>
            <a:ext cx="9791178" cy="6858000"/>
          </a:xfrm>
          <a:prstGeom prst="rect">
            <a:avLst/>
          </a:prstGeom>
        </p:spPr>
      </p:pic>
    </p:spTree>
    <p:extLst>
      <p:ext uri="{BB962C8B-B14F-4D97-AF65-F5344CB8AC3E}">
        <p14:creationId xmlns:p14="http://schemas.microsoft.com/office/powerpoint/2010/main" val="2790906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666022" y="44406"/>
            <a:ext cx="9791178" cy="6858000"/>
          </a:xfrm>
          <a:prstGeom prst="rect">
            <a:avLst/>
          </a:prstGeom>
        </p:spPr>
      </p:pic>
      <p:pic>
        <p:nvPicPr>
          <p:cNvPr id="2" name="Picture 1"/>
          <p:cNvPicPr>
            <a:picLocks noChangeAspect="1"/>
          </p:cNvPicPr>
          <p:nvPr/>
        </p:nvPicPr>
        <p:blipFill>
          <a:blip r:embed="rId4"/>
          <a:stretch>
            <a:fillRect/>
          </a:stretch>
        </p:blipFill>
        <p:spPr>
          <a:xfrm>
            <a:off x="606518" y="139656"/>
            <a:ext cx="10609169" cy="6667500"/>
          </a:xfrm>
          <a:prstGeom prst="rect">
            <a:avLst/>
          </a:prstGeom>
        </p:spPr>
      </p:pic>
    </p:spTree>
    <p:extLst>
      <p:ext uri="{BB962C8B-B14F-4D97-AF65-F5344CB8AC3E}">
        <p14:creationId xmlns:p14="http://schemas.microsoft.com/office/powerpoint/2010/main" val="266763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647330" y="2547628"/>
            <a:ext cx="9277350" cy="3829050"/>
          </a:xfrm>
          <a:prstGeom prst="rect">
            <a:avLst/>
          </a:prstGeom>
        </p:spPr>
      </p:pic>
    </p:spTree>
    <p:extLst>
      <p:ext uri="{BB962C8B-B14F-4D97-AF65-F5344CB8AC3E}">
        <p14:creationId xmlns:p14="http://schemas.microsoft.com/office/powerpoint/2010/main" val="3773808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3063834" y="1428426"/>
            <a:ext cx="7875628" cy="5196211"/>
          </a:xfrm>
          <a:prstGeom prst="rect">
            <a:avLst/>
          </a:prstGeom>
        </p:spPr>
      </p:pic>
    </p:spTree>
    <p:extLst>
      <p:ext uri="{BB962C8B-B14F-4D97-AF65-F5344CB8AC3E}">
        <p14:creationId xmlns:p14="http://schemas.microsoft.com/office/powerpoint/2010/main" val="990780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1893557" y="1422008"/>
            <a:ext cx="3073378" cy="4444402"/>
          </a:xfrm>
          <a:prstGeom prst="rect">
            <a:avLst/>
          </a:prstGeom>
        </p:spPr>
      </p:pic>
    </p:spTree>
    <p:extLst>
      <p:ext uri="{BB962C8B-B14F-4D97-AF65-F5344CB8AC3E}">
        <p14:creationId xmlns:p14="http://schemas.microsoft.com/office/powerpoint/2010/main" val="2435956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0"/>
            <a:ext cx="11241851" cy="923924"/>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2161309" y="676809"/>
            <a:ext cx="8953995" cy="6263033"/>
          </a:xfrm>
          <a:prstGeom prst="rect">
            <a:avLst/>
          </a:prstGeom>
        </p:spPr>
      </p:pic>
    </p:spTree>
    <p:extLst>
      <p:ext uri="{BB962C8B-B14F-4D97-AF65-F5344CB8AC3E}">
        <p14:creationId xmlns:p14="http://schemas.microsoft.com/office/powerpoint/2010/main" val="3549710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3" name="Picture 2"/>
          <p:cNvPicPr>
            <a:picLocks noChangeAspect="1"/>
          </p:cNvPicPr>
          <p:nvPr/>
        </p:nvPicPr>
        <p:blipFill>
          <a:blip r:embed="rId2"/>
          <a:stretch>
            <a:fillRect/>
          </a:stretch>
        </p:blipFill>
        <p:spPr>
          <a:xfrm>
            <a:off x="1981694" y="1383908"/>
            <a:ext cx="3163651" cy="5064393"/>
          </a:xfrm>
          <a:prstGeom prst="rect">
            <a:avLst/>
          </a:prstGeom>
        </p:spPr>
      </p:pic>
    </p:spTree>
    <p:extLst>
      <p:ext uri="{BB962C8B-B14F-4D97-AF65-F5344CB8AC3E}">
        <p14:creationId xmlns:p14="http://schemas.microsoft.com/office/powerpoint/2010/main" val="3791258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112313"/>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2326159" y="902525"/>
            <a:ext cx="8886372" cy="5955475"/>
          </a:xfrm>
          <a:prstGeom prst="rect">
            <a:avLst/>
          </a:prstGeom>
        </p:spPr>
      </p:pic>
    </p:spTree>
    <p:extLst>
      <p:ext uri="{BB962C8B-B14F-4D97-AF65-F5344CB8AC3E}">
        <p14:creationId xmlns:p14="http://schemas.microsoft.com/office/powerpoint/2010/main" val="740755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2262065" y="1867999"/>
            <a:ext cx="7034098" cy="4990001"/>
          </a:xfrm>
          <a:prstGeom prst="rect">
            <a:avLst/>
          </a:prstGeom>
        </p:spPr>
      </p:pic>
    </p:spTree>
    <p:extLst>
      <p:ext uri="{BB962C8B-B14F-4D97-AF65-F5344CB8AC3E}">
        <p14:creationId xmlns:p14="http://schemas.microsoft.com/office/powerpoint/2010/main" val="2671131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771896" y="205543"/>
            <a:ext cx="10132126" cy="6676207"/>
          </a:xfrm>
          <a:prstGeom prst="rect">
            <a:avLst/>
          </a:prstGeom>
        </p:spPr>
      </p:pic>
    </p:spTree>
    <p:extLst>
      <p:ext uri="{BB962C8B-B14F-4D97-AF65-F5344CB8AC3E}">
        <p14:creationId xmlns:p14="http://schemas.microsoft.com/office/powerpoint/2010/main" val="2912777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289089" y="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3"/>
          <a:stretch>
            <a:fillRect/>
          </a:stretch>
        </p:blipFill>
        <p:spPr>
          <a:xfrm>
            <a:off x="106879" y="1172894"/>
            <a:ext cx="10414660" cy="5570879"/>
          </a:xfrm>
          <a:prstGeom prst="rect">
            <a:avLst/>
          </a:prstGeom>
        </p:spPr>
      </p:pic>
    </p:spTree>
    <p:extLst>
      <p:ext uri="{BB962C8B-B14F-4D97-AF65-F5344CB8AC3E}">
        <p14:creationId xmlns:p14="http://schemas.microsoft.com/office/powerpoint/2010/main" val="18761468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085849" y="109537"/>
            <a:ext cx="10185629" cy="6748463"/>
          </a:xfrm>
          <a:prstGeom prst="rect">
            <a:avLst/>
          </a:prstGeom>
        </p:spPr>
      </p:pic>
    </p:spTree>
    <p:extLst>
      <p:ext uri="{BB962C8B-B14F-4D97-AF65-F5344CB8AC3E}">
        <p14:creationId xmlns:p14="http://schemas.microsoft.com/office/powerpoint/2010/main" val="2070836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553210" y="0"/>
            <a:ext cx="10800571" cy="6857999"/>
          </a:xfrm>
          <a:prstGeom prst="rect">
            <a:avLst/>
          </a:prstGeom>
        </p:spPr>
      </p:pic>
    </p:spTree>
    <p:extLst>
      <p:ext uri="{BB962C8B-B14F-4D97-AF65-F5344CB8AC3E}">
        <p14:creationId xmlns:p14="http://schemas.microsoft.com/office/powerpoint/2010/main" val="427098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r>
              <a:rPr lang="en-GB" sz="2400" dirty="0"/>
              <a:t>The UK Governments National Cyber Security Programme (NCSP) is sponsoring the TSI to provide tools, techniques and guidance in training both the future and current workforce in the production, supply and procurement of Trustworthy Software with the objective of ‘Making Software Better’. </a:t>
            </a:r>
            <a:endParaRPr lang="en-GB" sz="2400" dirty="0" smtClean="0"/>
          </a:p>
          <a:p>
            <a:pPr marL="285750" indent="-285750">
              <a:buFont typeface="Arial" panose="020B0604020202020204" pitchFamily="34" charset="0"/>
              <a:buChar char="•"/>
            </a:pPr>
            <a:r>
              <a:rPr lang="en-GB" sz="2400" dirty="0" smtClean="0"/>
              <a:t>Guidance </a:t>
            </a:r>
            <a:r>
              <a:rPr lang="en-GB" sz="2400" dirty="0"/>
              <a:t>for this initiative is provided by the Department for Business Innovation and Skills (BIS), the Centre for the Protection of the National Infrastructure (CPNI) and private sector organisations via a Stakeholder Advisory Group (SAG). </a:t>
            </a:r>
            <a:endParaRPr lang="en-GB" sz="2400" dirty="0" smtClean="0"/>
          </a:p>
          <a:p>
            <a:pPr marL="285750" indent="-285750">
              <a:buFont typeface="Arial" panose="020B0604020202020204" pitchFamily="34" charset="0"/>
              <a:buChar char="•"/>
            </a:pPr>
            <a:r>
              <a:rPr lang="en-GB" sz="2400" dirty="0" smtClean="0"/>
              <a:t>The </a:t>
            </a:r>
            <a:r>
              <a:rPr lang="en-GB" sz="2400" dirty="0"/>
              <a:t>TSI has captured and collated a body of existing guidance, relevant standards and best practices as its Trustworthy Software Framework (TSF) and is working with professional bodies, particularly the Institution of Engineering and Technology (IET), the British Computer Society (BCS) and the Institution of Analysts and Programmers (IAP) to provide education and training collateral to enable trustworthy systems to flourish.</a:t>
            </a: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1828845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572669"/>
            <a:ext cx="10902847" cy="4899383"/>
          </a:xfrm>
          <a:prstGeom prst="rect">
            <a:avLst/>
          </a:prstGeom>
          <a:noFill/>
          <a:ln>
            <a:noFill/>
          </a:ln>
        </p:spPr>
        <p:txBody>
          <a:bodyPr/>
          <a:lstStyle/>
          <a:p>
            <a:pPr marL="457200" indent="-457200">
              <a:buFont typeface="Arial" panose="020B0604020202020204" pitchFamily="34" charset="0"/>
              <a:buChar char="•"/>
            </a:pPr>
            <a:r>
              <a:rPr lang="en-GB" sz="2800" dirty="0" smtClean="0"/>
              <a:t>.</a:t>
            </a:r>
            <a:endParaRPr lang="en-US" sz="2800" b="0" strike="noStrike" spc="-1" dirty="0">
              <a:solidFill>
                <a:srgbClr val="000000"/>
              </a:solidFill>
              <a:latin typeface="Calibri"/>
            </a:endParaRPr>
          </a:p>
        </p:txBody>
      </p:sp>
      <p:pic>
        <p:nvPicPr>
          <p:cNvPr id="2" name="Picture 1"/>
          <p:cNvPicPr>
            <a:picLocks noChangeAspect="1"/>
          </p:cNvPicPr>
          <p:nvPr/>
        </p:nvPicPr>
        <p:blipFill>
          <a:blip r:embed="rId3"/>
          <a:stretch>
            <a:fillRect/>
          </a:stretch>
        </p:blipFill>
        <p:spPr>
          <a:xfrm>
            <a:off x="-21520" y="486888"/>
            <a:ext cx="12213520" cy="6106760"/>
          </a:xfrm>
          <a:prstGeom prst="rect">
            <a:avLst/>
          </a:prstGeom>
        </p:spPr>
      </p:pic>
    </p:spTree>
    <p:extLst>
      <p:ext uri="{BB962C8B-B14F-4D97-AF65-F5344CB8AC3E}">
        <p14:creationId xmlns:p14="http://schemas.microsoft.com/office/powerpoint/2010/main" val="3212133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289089" y="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pic>
        <p:nvPicPr>
          <p:cNvPr id="3" name="Picture 2"/>
          <p:cNvPicPr>
            <a:picLocks noChangeAspect="1"/>
          </p:cNvPicPr>
          <p:nvPr/>
        </p:nvPicPr>
        <p:blipFill>
          <a:blip r:embed="rId3"/>
          <a:stretch>
            <a:fillRect/>
          </a:stretch>
        </p:blipFill>
        <p:spPr>
          <a:xfrm>
            <a:off x="1401288" y="1265785"/>
            <a:ext cx="8232397" cy="5532840"/>
          </a:xfrm>
          <a:prstGeom prst="rect">
            <a:avLst/>
          </a:prstGeom>
        </p:spPr>
      </p:pic>
    </p:spTree>
    <p:extLst>
      <p:ext uri="{BB962C8B-B14F-4D97-AF65-F5344CB8AC3E}">
        <p14:creationId xmlns:p14="http://schemas.microsoft.com/office/powerpoint/2010/main" val="301373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r>
              <a:rPr lang="en-GB" sz="2800" dirty="0"/>
              <a:t>The TSF has been built as a layered repository with increasing levels of detail</a:t>
            </a:r>
            <a:r>
              <a:rPr lang="en-GB" sz="2800" dirty="0" smtClean="0"/>
              <a:t>.</a:t>
            </a:r>
          </a:p>
          <a:p>
            <a:endParaRPr lang="en-GB" sz="2800" dirty="0" smtClean="0"/>
          </a:p>
          <a:p>
            <a:pPr marL="285750" indent="-285750">
              <a:buFont typeface="Arial" panose="020B0604020202020204" pitchFamily="34" charset="0"/>
              <a:buChar char="•"/>
            </a:pPr>
            <a:r>
              <a:rPr lang="en-GB" sz="2800" dirty="0" smtClean="0"/>
              <a:t> </a:t>
            </a:r>
            <a:r>
              <a:rPr lang="en-GB" sz="2800" dirty="0"/>
              <a:t>At the top level it introduces </a:t>
            </a:r>
            <a:r>
              <a:rPr lang="en-GB" sz="2800" dirty="0">
                <a:solidFill>
                  <a:srgbClr val="FF0000"/>
                </a:solidFill>
              </a:rPr>
              <a:t>concepts</a:t>
            </a:r>
            <a:r>
              <a:rPr lang="en-GB" sz="2800" dirty="0"/>
              <a:t>, the next level addresses </a:t>
            </a:r>
            <a:r>
              <a:rPr lang="en-GB" sz="2800" dirty="0">
                <a:solidFill>
                  <a:srgbClr val="FF0000"/>
                </a:solidFill>
              </a:rPr>
              <a:t>principles</a:t>
            </a:r>
            <a:r>
              <a:rPr lang="en-GB" sz="2800" dirty="0"/>
              <a:t>, the third level encompasses </a:t>
            </a:r>
            <a:r>
              <a:rPr lang="en-GB" sz="2800" dirty="0">
                <a:solidFill>
                  <a:srgbClr val="FF0000"/>
                </a:solidFill>
              </a:rPr>
              <a:t>techniques</a:t>
            </a:r>
            <a:r>
              <a:rPr lang="en-GB" sz="2800" dirty="0"/>
              <a:t> and the fourth level is a repository for </a:t>
            </a:r>
            <a:r>
              <a:rPr lang="en-GB" sz="2800" dirty="0">
                <a:solidFill>
                  <a:srgbClr val="FF0000"/>
                </a:solidFill>
              </a:rPr>
              <a:t>methods, citations and data sharing</a:t>
            </a:r>
            <a:r>
              <a:rPr lang="en-GB" sz="2800" dirty="0" smtClean="0">
                <a:solidFill>
                  <a:srgbClr val="FF0000"/>
                </a:solidFill>
              </a:rPr>
              <a:t>.</a:t>
            </a:r>
          </a:p>
          <a:p>
            <a:pPr marL="285750" indent="-285750">
              <a:buFont typeface="Arial" panose="020B0604020202020204" pitchFamily="34" charset="0"/>
              <a:buChar char="•"/>
            </a:pPr>
            <a:endParaRPr lang="en-US" sz="3600" b="0" strike="noStrike" spc="-1" dirty="0">
              <a:solidFill>
                <a:srgbClr val="000000"/>
              </a:solidFill>
              <a:latin typeface="Calibri"/>
            </a:endParaRPr>
          </a:p>
        </p:txBody>
      </p:sp>
    </p:spTree>
    <p:extLst>
      <p:ext uri="{BB962C8B-B14F-4D97-AF65-F5344CB8AC3E}">
        <p14:creationId xmlns:p14="http://schemas.microsoft.com/office/powerpoint/2010/main" val="164032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sp>
        <p:nvSpPr>
          <p:cNvPr id="168" name="TextShape 2"/>
          <p:cNvSpPr txBox="1"/>
          <p:nvPr/>
        </p:nvSpPr>
        <p:spPr>
          <a:xfrm>
            <a:off x="312840" y="1825560"/>
            <a:ext cx="11590200" cy="4935600"/>
          </a:xfrm>
          <a:prstGeom prst="rect">
            <a:avLst/>
          </a:prstGeom>
          <a:noFill/>
          <a:ln>
            <a:noFill/>
          </a:ln>
        </p:spPr>
        <p:txBody>
          <a:bodyPr/>
          <a:lstStyle/>
          <a:p>
            <a:pPr marL="285750" indent="-285750">
              <a:buFont typeface="Arial" panose="020B0604020202020204" pitchFamily="34" charset="0"/>
              <a:buChar char="•"/>
            </a:pPr>
            <a:endParaRPr lang="en-US" sz="36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1053440" y="1690200"/>
            <a:ext cx="9372600" cy="4895850"/>
          </a:xfrm>
          <a:prstGeom prst="rect">
            <a:avLst/>
          </a:prstGeom>
        </p:spPr>
      </p:pic>
    </p:spTree>
    <p:extLst>
      <p:ext uri="{BB962C8B-B14F-4D97-AF65-F5344CB8AC3E}">
        <p14:creationId xmlns:p14="http://schemas.microsoft.com/office/powerpoint/2010/main" val="99902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312840" y="365040"/>
            <a:ext cx="11590200" cy="1325160"/>
          </a:xfrm>
          <a:prstGeom prst="rect">
            <a:avLst/>
          </a:prstGeom>
          <a:noFill/>
          <a:ln>
            <a:noFill/>
          </a:ln>
        </p:spPr>
        <p:txBody>
          <a:bodyPr anchor="ctr">
            <a:normAutofit/>
          </a:bodyPr>
          <a:lstStyle/>
          <a:p>
            <a:pPr algn="ctr">
              <a:lnSpc>
                <a:spcPct val="90000"/>
              </a:lnSpc>
            </a:pPr>
            <a:r>
              <a:rPr lang="en-US" sz="4400" b="1" strike="noStrike" spc="-1" dirty="0" smtClean="0">
                <a:solidFill>
                  <a:srgbClr val="2E75B6"/>
                </a:solidFill>
                <a:latin typeface="Calibri"/>
              </a:rPr>
              <a:t> </a:t>
            </a:r>
            <a:r>
              <a:rPr lang="en-US" sz="4400" b="1" strike="noStrike" spc="-1" dirty="0">
                <a:solidFill>
                  <a:srgbClr val="2E75B6"/>
                </a:solidFill>
                <a:latin typeface="Calibri"/>
              </a:rPr>
              <a:t>TSI </a:t>
            </a:r>
            <a:r>
              <a:rPr lang="en-US" sz="4400" b="1" strike="noStrike" spc="-1" dirty="0" smtClean="0">
                <a:solidFill>
                  <a:srgbClr val="2E75B6"/>
                </a:solidFill>
                <a:latin typeface="Calibri"/>
              </a:rPr>
              <a:t>Security </a:t>
            </a:r>
            <a:r>
              <a:rPr lang="en-US" sz="4400" b="1" strike="noStrike" spc="-1" dirty="0">
                <a:solidFill>
                  <a:srgbClr val="2E75B6"/>
                </a:solidFill>
                <a:latin typeface="Calibri"/>
              </a:rPr>
              <a:t>Design </a:t>
            </a:r>
            <a:r>
              <a:rPr lang="en-US" sz="4400" b="1" strike="noStrike" spc="-1" dirty="0" smtClean="0">
                <a:solidFill>
                  <a:srgbClr val="2E75B6"/>
                </a:solidFill>
                <a:latin typeface="Calibri"/>
              </a:rPr>
              <a:t>Principles</a:t>
            </a:r>
            <a:endParaRPr lang="en-US" sz="4400" b="0" strike="noStrike" spc="-1" dirty="0">
              <a:solidFill>
                <a:srgbClr val="000000"/>
              </a:solidFill>
              <a:latin typeface="Calibri"/>
            </a:endParaRPr>
          </a:p>
        </p:txBody>
      </p:sp>
      <p:pic>
        <p:nvPicPr>
          <p:cNvPr id="2" name="Picture 1"/>
          <p:cNvPicPr>
            <a:picLocks noChangeAspect="1"/>
          </p:cNvPicPr>
          <p:nvPr/>
        </p:nvPicPr>
        <p:blipFill>
          <a:blip r:embed="rId2"/>
          <a:stretch>
            <a:fillRect/>
          </a:stretch>
        </p:blipFill>
        <p:spPr>
          <a:xfrm>
            <a:off x="942975" y="19050"/>
            <a:ext cx="10306050" cy="6819900"/>
          </a:xfrm>
          <a:prstGeom prst="rect">
            <a:avLst/>
          </a:prstGeom>
        </p:spPr>
      </p:pic>
    </p:spTree>
    <p:extLst>
      <p:ext uri="{BB962C8B-B14F-4D97-AF65-F5344CB8AC3E}">
        <p14:creationId xmlns:p14="http://schemas.microsoft.com/office/powerpoint/2010/main" val="2712123257"/>
      </p:ext>
    </p:extLst>
  </p:cSld>
  <p:clrMapOvr>
    <a:masterClrMapping/>
  </p:clrMapOvr>
</p:sld>
</file>

<file path=ppt/theme/theme1.xml><?xml version="1.0" encoding="utf-8"?>
<a:theme xmlns:a="http://schemas.openxmlformats.org/drawingml/2006/main" name="WB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 id="{F9107B94-27B5-44C3-8B2E-1EE8DD964E80}" vid="{2CA810EA-66AB-49CA-9751-021D11DC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25571FC229F458E9C0DFBB1605E35" ma:contentTypeVersion="4" ma:contentTypeDescription="Create a new document." ma:contentTypeScope="" ma:versionID="010bd97b5901375b1cec7c1024da37bc">
  <xsd:schema xmlns:xsd="http://www.w3.org/2001/XMLSchema" xmlns:xs="http://www.w3.org/2001/XMLSchema" xmlns:p="http://schemas.microsoft.com/office/2006/metadata/properties" xmlns:ns3="67b03379-a750-4b45-83d3-1d3eca46925b" targetNamespace="http://schemas.microsoft.com/office/2006/metadata/properties" ma:root="true" ma:fieldsID="d5a991e3b5a31e883c4988e214a02de3" ns3:_="">
    <xsd:import namespace="67b03379-a750-4b45-83d3-1d3eca4692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03379-a750-4b45-83d3-1d3eca4692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6F8D9-A707-4816-9754-7F24F3186FB7}">
  <ds:schemaRefs>
    <ds:schemaRef ds:uri="http://purl.org/dc/term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67b03379-a750-4b45-83d3-1d3eca46925b"/>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77F15E85-B6CC-4476-A011-AA44253636A5}">
  <ds:schemaRefs>
    <ds:schemaRef ds:uri="http://schemas.microsoft.com/sharepoint/v3/contenttype/forms"/>
  </ds:schemaRefs>
</ds:datastoreItem>
</file>

<file path=customXml/itemProps3.xml><?xml version="1.0" encoding="utf-8"?>
<ds:datastoreItem xmlns:ds="http://schemas.openxmlformats.org/officeDocument/2006/customXml" ds:itemID="{06E5CC6F-CBE6-4B72-9FE0-D18518CD6D9D}">
  <ds:schemaRefs>
    <ds:schemaRef ds:uri="67b03379-a750-4b45-83d3-1d3eca4692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WBL</Template>
  <TotalTime>457</TotalTime>
  <Words>2307</Words>
  <Application>Microsoft Office PowerPoint</Application>
  <PresentationFormat>Widescreen</PresentationFormat>
  <Paragraphs>218</Paragraphs>
  <Slides>61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Algerian</vt:lpstr>
      <vt:lpstr>Arial</vt:lpstr>
      <vt:lpstr>Calibri</vt:lpstr>
      <vt:lpstr>Times New Roman</vt:lpstr>
      <vt:lpstr>WBL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CIA Triad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Len Shand</dc:creator>
  <dc:description/>
  <cp:lastModifiedBy>Madhu Khurana</cp:lastModifiedBy>
  <cp:revision>77</cp:revision>
  <dcterms:created xsi:type="dcterms:W3CDTF">2018-12-11T07:37:36Z</dcterms:created>
  <dcterms:modified xsi:type="dcterms:W3CDTF">2020-12-10T18:49:37Z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37</vt:i4>
  </property>
  <property fmtid="{D5CDD505-2E9C-101B-9397-08002B2CF9AE}" pid="12" name="ContentTypeId">
    <vt:lpwstr>0x0101009BC25571FC229F458E9C0DFBB1605E35</vt:lpwstr>
  </property>
</Properties>
</file>