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61" r:id="rId3"/>
    <p:sldId id="257" r:id="rId4"/>
    <p:sldId id="265" r:id="rId5"/>
    <p:sldId id="269" r:id="rId6"/>
    <p:sldId id="271" r:id="rId7"/>
    <p:sldId id="272" r:id="rId8"/>
    <p:sldId id="280" r:id="rId9"/>
    <p:sldId id="281" r:id="rId10"/>
    <p:sldId id="273" r:id="rId11"/>
    <p:sldId id="282" r:id="rId12"/>
    <p:sldId id="274" r:id="rId13"/>
    <p:sldId id="275" r:id="rId14"/>
    <p:sldId id="283" r:id="rId15"/>
    <p:sldId id="276" r:id="rId16"/>
    <p:sldId id="277" r:id="rId17"/>
    <p:sldId id="278" r:id="rId18"/>
    <p:sldId id="279" r:id="rId19"/>
    <p:sldId id="270" r:id="rId20"/>
    <p:sldId id="266" r:id="rId21"/>
    <p:sldId id="267" r:id="rId22"/>
    <p:sldId id="268" r:id="rId23"/>
    <p:sldId id="284" r:id="rId24"/>
    <p:sldId id="285" r:id="rId25"/>
    <p:sldId id="286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8D6"/>
    <a:srgbClr val="22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82380-1904-410C-B841-0B911448E0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76FB25E-FD03-4A00-8C0C-7ACE7A43E202}">
      <dgm:prSet/>
      <dgm:spPr/>
      <dgm:t>
        <a:bodyPr/>
        <a:lstStyle/>
        <a:p>
          <a:pPr rtl="0"/>
          <a:r>
            <a:rPr lang="en-GB"/>
            <a:t>Baiting attacks</a:t>
          </a:r>
        </a:p>
      </dgm:t>
    </dgm:pt>
    <dgm:pt modelId="{828F3EDC-E558-4EDE-A200-1431A4CC6D44}" type="parTrans" cxnId="{F6A84FC6-98E0-4114-A82D-DD430ADDAC87}">
      <dgm:prSet/>
      <dgm:spPr/>
      <dgm:t>
        <a:bodyPr/>
        <a:lstStyle/>
        <a:p>
          <a:endParaRPr lang="en-GB"/>
        </a:p>
      </dgm:t>
    </dgm:pt>
    <dgm:pt modelId="{E9711939-54C6-401F-901A-F57C145DA124}" type="sibTrans" cxnId="{F6A84FC6-98E0-4114-A82D-DD430ADDAC87}">
      <dgm:prSet/>
      <dgm:spPr/>
      <dgm:t>
        <a:bodyPr/>
        <a:lstStyle/>
        <a:p>
          <a:endParaRPr lang="en-GB"/>
        </a:p>
      </dgm:t>
    </dgm:pt>
    <dgm:pt modelId="{FBE11C3B-4FDF-4F40-A266-4EECA5C427BD}">
      <dgm:prSet/>
      <dgm:spPr/>
      <dgm:t>
        <a:bodyPr/>
        <a:lstStyle/>
        <a:p>
          <a:pPr rtl="0"/>
          <a:r>
            <a:rPr lang="en-GB"/>
            <a:t>Use a false promise to pique a victim’s greed or curiosity</a:t>
          </a:r>
        </a:p>
      </dgm:t>
    </dgm:pt>
    <dgm:pt modelId="{F929C87B-3ED7-448E-9E0C-C46CFC44A23D}" type="parTrans" cxnId="{47F03F8F-E3EF-41C3-9069-66859EC0B107}">
      <dgm:prSet/>
      <dgm:spPr/>
      <dgm:t>
        <a:bodyPr/>
        <a:lstStyle/>
        <a:p>
          <a:endParaRPr lang="en-GB"/>
        </a:p>
      </dgm:t>
    </dgm:pt>
    <dgm:pt modelId="{89EFF55D-6B92-43AD-9018-4BC1E77FD8C1}" type="sibTrans" cxnId="{47F03F8F-E3EF-41C3-9069-66859EC0B107}">
      <dgm:prSet/>
      <dgm:spPr/>
      <dgm:t>
        <a:bodyPr/>
        <a:lstStyle/>
        <a:p>
          <a:endParaRPr lang="en-GB"/>
        </a:p>
      </dgm:t>
    </dgm:pt>
    <dgm:pt modelId="{200F5066-8765-4DBD-B0B9-58F1F45B7B30}">
      <dgm:prSet/>
      <dgm:spPr/>
      <dgm:t>
        <a:bodyPr/>
        <a:lstStyle/>
        <a:p>
          <a:pPr rtl="0"/>
          <a:r>
            <a:rPr lang="en-GB"/>
            <a:t>The most reviled form of baiting uses physical media to disperse malware. </a:t>
          </a:r>
        </a:p>
      </dgm:t>
    </dgm:pt>
    <dgm:pt modelId="{97B0C730-1349-43AB-8B2C-F408DB3AF259}" type="parTrans" cxnId="{D46C5198-37B4-4C5D-B90F-5A0D05250E88}">
      <dgm:prSet/>
      <dgm:spPr/>
      <dgm:t>
        <a:bodyPr/>
        <a:lstStyle/>
        <a:p>
          <a:endParaRPr lang="en-GB"/>
        </a:p>
      </dgm:t>
    </dgm:pt>
    <dgm:pt modelId="{5CC4391D-EB5D-4D19-B804-8B5BC2BF599B}" type="sibTrans" cxnId="{D46C5198-37B4-4C5D-B90F-5A0D05250E88}">
      <dgm:prSet/>
      <dgm:spPr/>
      <dgm:t>
        <a:bodyPr/>
        <a:lstStyle/>
        <a:p>
          <a:endParaRPr lang="en-GB"/>
        </a:p>
      </dgm:t>
    </dgm:pt>
    <dgm:pt modelId="{69B2D7C5-DA4B-4CD2-BDE5-CA585C66CF5E}">
      <dgm:prSet/>
      <dgm:spPr/>
      <dgm:t>
        <a:bodyPr/>
        <a:lstStyle/>
        <a:p>
          <a:pPr rtl="0"/>
          <a:r>
            <a:rPr lang="en-GB" dirty="0"/>
            <a:t>Baiting scams don’t necessarily have to be carried out in the physical world</a:t>
          </a:r>
        </a:p>
      </dgm:t>
    </dgm:pt>
    <dgm:pt modelId="{B60D5440-4DE8-47EE-AF7C-51C1F6149358}" type="parTrans" cxnId="{FD6DB2A4-F01F-4780-9C86-DDA12250A496}">
      <dgm:prSet/>
      <dgm:spPr/>
      <dgm:t>
        <a:bodyPr/>
        <a:lstStyle/>
        <a:p>
          <a:endParaRPr lang="en-GB"/>
        </a:p>
      </dgm:t>
    </dgm:pt>
    <dgm:pt modelId="{904B8CE6-F554-4C72-9296-295E15D06F26}" type="sibTrans" cxnId="{FD6DB2A4-F01F-4780-9C86-DDA12250A496}">
      <dgm:prSet/>
      <dgm:spPr/>
      <dgm:t>
        <a:bodyPr/>
        <a:lstStyle/>
        <a:p>
          <a:endParaRPr lang="en-GB"/>
        </a:p>
      </dgm:t>
    </dgm:pt>
    <dgm:pt modelId="{BFE0B042-F5B3-4C17-A3C5-07A1A897D18E}">
      <dgm:prSet/>
      <dgm:spPr/>
      <dgm:t>
        <a:bodyPr/>
        <a:lstStyle/>
        <a:p>
          <a:pPr rtl="0"/>
          <a:r>
            <a:rPr lang="en-GB"/>
            <a:t>Scareware attacks</a:t>
          </a:r>
        </a:p>
      </dgm:t>
    </dgm:pt>
    <dgm:pt modelId="{4E9DAFF2-20EB-48C1-AD82-2BB7E6D89698}" type="parTrans" cxnId="{8FA04CA9-FE84-4D6F-8814-1A9041F439AD}">
      <dgm:prSet/>
      <dgm:spPr/>
      <dgm:t>
        <a:bodyPr/>
        <a:lstStyle/>
        <a:p>
          <a:endParaRPr lang="en-GB"/>
        </a:p>
      </dgm:t>
    </dgm:pt>
    <dgm:pt modelId="{16E95193-98F4-4186-A5DD-32843B2E13DF}" type="sibTrans" cxnId="{8FA04CA9-FE84-4D6F-8814-1A9041F439AD}">
      <dgm:prSet/>
      <dgm:spPr/>
      <dgm:t>
        <a:bodyPr/>
        <a:lstStyle/>
        <a:p>
          <a:endParaRPr lang="en-GB"/>
        </a:p>
      </dgm:t>
    </dgm:pt>
    <dgm:pt modelId="{C4B2168A-4942-4E92-816B-08F426D053F1}">
      <dgm:prSet/>
      <dgm:spPr/>
      <dgm:t>
        <a:bodyPr/>
        <a:lstStyle/>
        <a:p>
          <a:pPr rtl="0"/>
          <a:r>
            <a:rPr lang="en-GB"/>
            <a:t>Scareware involves victims being bombarded with false alarms and fictitious threats</a:t>
          </a:r>
        </a:p>
      </dgm:t>
    </dgm:pt>
    <dgm:pt modelId="{9909C753-92B8-4347-9AC1-DBA6654DA312}" type="parTrans" cxnId="{64711722-7EE7-458A-9A70-6450FC6F3A67}">
      <dgm:prSet/>
      <dgm:spPr/>
      <dgm:t>
        <a:bodyPr/>
        <a:lstStyle/>
        <a:p>
          <a:endParaRPr lang="en-GB"/>
        </a:p>
      </dgm:t>
    </dgm:pt>
    <dgm:pt modelId="{B8079A11-F68B-49B0-8B8E-1D54076BABAB}" type="sibTrans" cxnId="{64711722-7EE7-458A-9A70-6450FC6F3A67}">
      <dgm:prSet/>
      <dgm:spPr/>
      <dgm:t>
        <a:bodyPr/>
        <a:lstStyle/>
        <a:p>
          <a:endParaRPr lang="en-GB"/>
        </a:p>
      </dgm:t>
    </dgm:pt>
    <dgm:pt modelId="{AEB109F7-6F1C-4420-8D02-A78A884A6782}">
      <dgm:prSet/>
      <dgm:spPr/>
      <dgm:t>
        <a:bodyPr/>
        <a:lstStyle/>
        <a:p>
          <a:pPr rtl="0"/>
          <a:r>
            <a:rPr lang="en-GB"/>
            <a:t>Scareware is also referred to as deception software, rogue scanner software and fraudware.</a:t>
          </a:r>
        </a:p>
      </dgm:t>
    </dgm:pt>
    <dgm:pt modelId="{D79BD3D8-D4B5-4472-8717-B745097B582D}" type="parTrans" cxnId="{929B2354-7A31-4D6C-B663-C5C8C015858B}">
      <dgm:prSet/>
      <dgm:spPr/>
      <dgm:t>
        <a:bodyPr/>
        <a:lstStyle/>
        <a:p>
          <a:endParaRPr lang="en-GB"/>
        </a:p>
      </dgm:t>
    </dgm:pt>
    <dgm:pt modelId="{558913DA-A326-411D-B8E3-1660B38C264C}" type="sibTrans" cxnId="{929B2354-7A31-4D6C-B663-C5C8C015858B}">
      <dgm:prSet/>
      <dgm:spPr/>
      <dgm:t>
        <a:bodyPr/>
        <a:lstStyle/>
        <a:p>
          <a:endParaRPr lang="en-GB"/>
        </a:p>
      </dgm:t>
    </dgm:pt>
    <dgm:pt modelId="{5D78E3C2-FD0D-4493-80BC-E8A946103234}">
      <dgm:prSet/>
      <dgm:spPr/>
      <dgm:t>
        <a:bodyPr/>
        <a:lstStyle/>
        <a:p>
          <a:pPr rtl="0"/>
          <a:r>
            <a:rPr lang="en-GB"/>
            <a:t>Scareware is also distributed via spam email that doles out bogus warnings, or makes offers for users to buy worthless/harmful services.</a:t>
          </a:r>
        </a:p>
      </dgm:t>
    </dgm:pt>
    <dgm:pt modelId="{435A043B-039B-4322-80A3-2BC2C1C2225E}" type="parTrans" cxnId="{39A0C103-16B5-4ED9-BC42-78BD21593227}">
      <dgm:prSet/>
      <dgm:spPr/>
      <dgm:t>
        <a:bodyPr/>
        <a:lstStyle/>
        <a:p>
          <a:endParaRPr lang="en-GB"/>
        </a:p>
      </dgm:t>
    </dgm:pt>
    <dgm:pt modelId="{ED31C94B-B247-45B6-B227-13689A5C2C85}" type="sibTrans" cxnId="{39A0C103-16B5-4ED9-BC42-78BD21593227}">
      <dgm:prSet/>
      <dgm:spPr/>
      <dgm:t>
        <a:bodyPr/>
        <a:lstStyle/>
        <a:p>
          <a:endParaRPr lang="en-GB"/>
        </a:p>
      </dgm:t>
    </dgm:pt>
    <dgm:pt modelId="{EB67BA82-E50D-45C9-89A2-076F57988595}">
      <dgm:prSet/>
      <dgm:spPr/>
      <dgm:t>
        <a:bodyPr/>
        <a:lstStyle/>
        <a:p>
          <a:pPr rtl="0"/>
          <a:r>
            <a:rPr lang="en-GB"/>
            <a:t>Pretexting</a:t>
          </a:r>
        </a:p>
      </dgm:t>
    </dgm:pt>
    <dgm:pt modelId="{8583A89F-7852-412A-A395-F48D2DF85B6A}" type="parTrans" cxnId="{FD59EA60-4DB5-4DA9-93A6-995E38EE0DFF}">
      <dgm:prSet/>
      <dgm:spPr/>
      <dgm:t>
        <a:bodyPr/>
        <a:lstStyle/>
        <a:p>
          <a:endParaRPr lang="en-GB"/>
        </a:p>
      </dgm:t>
    </dgm:pt>
    <dgm:pt modelId="{A8EF0897-C355-427F-B9F4-7895B038A5DC}" type="sibTrans" cxnId="{FD59EA60-4DB5-4DA9-93A6-995E38EE0DFF}">
      <dgm:prSet/>
      <dgm:spPr/>
      <dgm:t>
        <a:bodyPr/>
        <a:lstStyle/>
        <a:p>
          <a:endParaRPr lang="en-GB"/>
        </a:p>
      </dgm:t>
    </dgm:pt>
    <dgm:pt modelId="{929E05C3-C1FE-438E-AF69-FEE294B2F70F}">
      <dgm:prSet/>
      <dgm:spPr/>
      <dgm:t>
        <a:bodyPr/>
        <a:lstStyle/>
        <a:p>
          <a:pPr rtl="0"/>
          <a:r>
            <a:rPr lang="en-GB"/>
            <a:t>Obtains information through a series of cleverly crafted lies</a:t>
          </a:r>
        </a:p>
      </dgm:t>
    </dgm:pt>
    <dgm:pt modelId="{A5B9147D-0203-485B-A9C5-9BDD8BE8A3B7}" type="parTrans" cxnId="{B6D898A0-AC10-4BEE-AB6D-C4041222EC4B}">
      <dgm:prSet/>
      <dgm:spPr/>
      <dgm:t>
        <a:bodyPr/>
        <a:lstStyle/>
        <a:p>
          <a:endParaRPr lang="en-GB"/>
        </a:p>
      </dgm:t>
    </dgm:pt>
    <dgm:pt modelId="{458B34BE-5DA7-410C-BAED-6D362493DE4C}" type="sibTrans" cxnId="{B6D898A0-AC10-4BEE-AB6D-C4041222EC4B}">
      <dgm:prSet/>
      <dgm:spPr/>
      <dgm:t>
        <a:bodyPr/>
        <a:lstStyle/>
        <a:p>
          <a:endParaRPr lang="en-GB"/>
        </a:p>
      </dgm:t>
    </dgm:pt>
    <dgm:pt modelId="{5DC20B30-01C6-4E4C-8F54-761F48909815}">
      <dgm:prSet/>
      <dgm:spPr/>
      <dgm:t>
        <a:bodyPr/>
        <a:lstStyle/>
        <a:p>
          <a:pPr rtl="0"/>
          <a:r>
            <a:rPr lang="en-GB"/>
            <a:t>Phishing</a:t>
          </a:r>
        </a:p>
      </dgm:t>
    </dgm:pt>
    <dgm:pt modelId="{8EF5A1FF-5863-47E3-8806-95D753165173}" type="parTrans" cxnId="{C1852882-078C-440D-9DB0-E49D72BACC08}">
      <dgm:prSet/>
      <dgm:spPr/>
      <dgm:t>
        <a:bodyPr/>
        <a:lstStyle/>
        <a:p>
          <a:endParaRPr lang="en-GB"/>
        </a:p>
      </dgm:t>
    </dgm:pt>
    <dgm:pt modelId="{25F1932B-5A3C-4D20-A787-4560F72C1799}" type="sibTrans" cxnId="{C1852882-078C-440D-9DB0-E49D72BACC08}">
      <dgm:prSet/>
      <dgm:spPr/>
      <dgm:t>
        <a:bodyPr/>
        <a:lstStyle/>
        <a:p>
          <a:endParaRPr lang="en-GB"/>
        </a:p>
      </dgm:t>
    </dgm:pt>
    <dgm:pt modelId="{E4551488-7904-462B-8986-0A869157D7EF}">
      <dgm:prSet/>
      <dgm:spPr/>
      <dgm:t>
        <a:bodyPr/>
        <a:lstStyle/>
        <a:p>
          <a:pPr rtl="0"/>
          <a:r>
            <a:rPr lang="en-GB"/>
            <a:t>One of the most popular social engineering attack types</a:t>
          </a:r>
        </a:p>
      </dgm:t>
    </dgm:pt>
    <dgm:pt modelId="{D06158CC-74A8-4479-8C04-C02DE4634524}" type="parTrans" cxnId="{AC9DA7A3-7F86-4ED6-A126-09B78400507E}">
      <dgm:prSet/>
      <dgm:spPr/>
      <dgm:t>
        <a:bodyPr/>
        <a:lstStyle/>
        <a:p>
          <a:endParaRPr lang="en-GB"/>
        </a:p>
      </dgm:t>
    </dgm:pt>
    <dgm:pt modelId="{BD624FFC-F6CB-415D-A759-B8D86D370A24}" type="sibTrans" cxnId="{AC9DA7A3-7F86-4ED6-A126-09B78400507E}">
      <dgm:prSet/>
      <dgm:spPr/>
      <dgm:t>
        <a:bodyPr/>
        <a:lstStyle/>
        <a:p>
          <a:endParaRPr lang="en-GB"/>
        </a:p>
      </dgm:t>
    </dgm:pt>
    <dgm:pt modelId="{B758059D-2E02-4B94-8938-6D5E4C269B74}">
      <dgm:prSet/>
      <dgm:spPr/>
      <dgm:t>
        <a:bodyPr/>
        <a:lstStyle/>
        <a:p>
          <a:pPr rtl="0"/>
          <a:r>
            <a:rPr lang="en-GB"/>
            <a:t>Spear phishing</a:t>
          </a:r>
        </a:p>
      </dgm:t>
    </dgm:pt>
    <dgm:pt modelId="{2571A494-C5CC-4699-BD4C-B9BEB854210B}" type="parTrans" cxnId="{401686DF-F695-4F8E-ADC1-A73BC702A4BF}">
      <dgm:prSet/>
      <dgm:spPr/>
      <dgm:t>
        <a:bodyPr/>
        <a:lstStyle/>
        <a:p>
          <a:endParaRPr lang="en-GB"/>
        </a:p>
      </dgm:t>
    </dgm:pt>
    <dgm:pt modelId="{324BFE5F-77EF-464F-9D94-C135B7E88D1C}" type="sibTrans" cxnId="{401686DF-F695-4F8E-ADC1-A73BC702A4BF}">
      <dgm:prSet/>
      <dgm:spPr/>
      <dgm:t>
        <a:bodyPr/>
        <a:lstStyle/>
        <a:p>
          <a:endParaRPr lang="en-GB"/>
        </a:p>
      </dgm:t>
    </dgm:pt>
    <dgm:pt modelId="{BF56E604-3A13-4274-814D-3153D7A25C22}">
      <dgm:prSet/>
      <dgm:spPr/>
      <dgm:t>
        <a:bodyPr/>
        <a:lstStyle/>
        <a:p>
          <a:pPr rtl="0"/>
          <a:r>
            <a:rPr lang="en-GB"/>
            <a:t>A more targeted version of the phishing scam whereby an attacker chooses specific individuals or enterprises</a:t>
          </a:r>
        </a:p>
      </dgm:t>
    </dgm:pt>
    <dgm:pt modelId="{9BC1592B-E051-4690-9AD0-D3CF07D5F4F7}" type="parTrans" cxnId="{44EEB0F2-2348-46E9-9C22-996BC826DB8D}">
      <dgm:prSet/>
      <dgm:spPr/>
      <dgm:t>
        <a:bodyPr/>
        <a:lstStyle/>
        <a:p>
          <a:endParaRPr lang="en-GB"/>
        </a:p>
      </dgm:t>
    </dgm:pt>
    <dgm:pt modelId="{82CA36D5-C11E-40CF-B1DE-2BBE2911E0A8}" type="sibTrans" cxnId="{44EEB0F2-2348-46E9-9C22-996BC826DB8D}">
      <dgm:prSet/>
      <dgm:spPr/>
      <dgm:t>
        <a:bodyPr/>
        <a:lstStyle/>
        <a:p>
          <a:endParaRPr lang="en-GB"/>
        </a:p>
      </dgm:t>
    </dgm:pt>
    <dgm:pt modelId="{3F647C83-EB5E-499E-9D18-29CDE60CE7E7}" type="pres">
      <dgm:prSet presAssocID="{FCA82380-1904-410C-B841-0B911448E003}" presName="Name0" presStyleCnt="0">
        <dgm:presLayoutVars>
          <dgm:dir/>
          <dgm:animLvl val="lvl"/>
          <dgm:resizeHandles val="exact"/>
        </dgm:presLayoutVars>
      </dgm:prSet>
      <dgm:spPr/>
    </dgm:pt>
    <dgm:pt modelId="{66E1F09C-583E-445C-9C70-7C2B3855359E}" type="pres">
      <dgm:prSet presAssocID="{876FB25E-FD03-4A00-8C0C-7ACE7A43E202}" presName="linNode" presStyleCnt="0"/>
      <dgm:spPr/>
    </dgm:pt>
    <dgm:pt modelId="{18B82A40-6694-430D-85C6-034C73290463}" type="pres">
      <dgm:prSet presAssocID="{876FB25E-FD03-4A00-8C0C-7ACE7A43E20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59F41BA-37CA-4844-91FF-60F66B4B9804}" type="pres">
      <dgm:prSet presAssocID="{876FB25E-FD03-4A00-8C0C-7ACE7A43E202}" presName="descendantText" presStyleLbl="alignAccFollowNode1" presStyleIdx="0" presStyleCnt="5">
        <dgm:presLayoutVars>
          <dgm:bulletEnabled val="1"/>
        </dgm:presLayoutVars>
      </dgm:prSet>
      <dgm:spPr/>
    </dgm:pt>
    <dgm:pt modelId="{1EF2E642-604D-4241-833A-84EFEA714A2C}" type="pres">
      <dgm:prSet presAssocID="{E9711939-54C6-401F-901A-F57C145DA124}" presName="sp" presStyleCnt="0"/>
      <dgm:spPr/>
    </dgm:pt>
    <dgm:pt modelId="{2B1C2DEC-7A23-4E6E-A790-A9F6E02963BE}" type="pres">
      <dgm:prSet presAssocID="{BFE0B042-F5B3-4C17-A3C5-07A1A897D18E}" presName="linNode" presStyleCnt="0"/>
      <dgm:spPr/>
    </dgm:pt>
    <dgm:pt modelId="{5B810F22-3474-42F6-A92E-7F9120AAD53B}" type="pres">
      <dgm:prSet presAssocID="{BFE0B042-F5B3-4C17-A3C5-07A1A897D18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B9EE08C-7EEA-47CA-8263-A2C4856810E9}" type="pres">
      <dgm:prSet presAssocID="{BFE0B042-F5B3-4C17-A3C5-07A1A897D18E}" presName="descendantText" presStyleLbl="alignAccFollowNode1" presStyleIdx="1" presStyleCnt="5">
        <dgm:presLayoutVars>
          <dgm:bulletEnabled val="1"/>
        </dgm:presLayoutVars>
      </dgm:prSet>
      <dgm:spPr/>
    </dgm:pt>
    <dgm:pt modelId="{AFCF8B32-4134-46C8-80F4-CFBA5B90B677}" type="pres">
      <dgm:prSet presAssocID="{16E95193-98F4-4186-A5DD-32843B2E13DF}" presName="sp" presStyleCnt="0"/>
      <dgm:spPr/>
    </dgm:pt>
    <dgm:pt modelId="{5F24B67D-2771-41F6-912A-818EF01B4EFC}" type="pres">
      <dgm:prSet presAssocID="{EB67BA82-E50D-45C9-89A2-076F57988595}" presName="linNode" presStyleCnt="0"/>
      <dgm:spPr/>
    </dgm:pt>
    <dgm:pt modelId="{B6113A5B-2B50-4700-9351-47B5324016B7}" type="pres">
      <dgm:prSet presAssocID="{EB67BA82-E50D-45C9-89A2-076F5798859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D00CAF7-665F-4BE4-B7BB-11CDD44E8357}" type="pres">
      <dgm:prSet presAssocID="{EB67BA82-E50D-45C9-89A2-076F57988595}" presName="descendantText" presStyleLbl="alignAccFollowNode1" presStyleIdx="2" presStyleCnt="5">
        <dgm:presLayoutVars>
          <dgm:bulletEnabled val="1"/>
        </dgm:presLayoutVars>
      </dgm:prSet>
      <dgm:spPr/>
    </dgm:pt>
    <dgm:pt modelId="{2D43252D-1481-4B61-9DBA-3A6BAED2DCA3}" type="pres">
      <dgm:prSet presAssocID="{A8EF0897-C355-427F-B9F4-7895B038A5DC}" presName="sp" presStyleCnt="0"/>
      <dgm:spPr/>
    </dgm:pt>
    <dgm:pt modelId="{3E281C90-340B-4DAE-86D1-9A746D5F9961}" type="pres">
      <dgm:prSet presAssocID="{5DC20B30-01C6-4E4C-8F54-761F48909815}" presName="linNode" presStyleCnt="0"/>
      <dgm:spPr/>
    </dgm:pt>
    <dgm:pt modelId="{9F4A38C8-5490-41C8-8199-BE79F4FA3B93}" type="pres">
      <dgm:prSet presAssocID="{5DC20B30-01C6-4E4C-8F54-761F4890981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78C964C-0FC0-428B-8291-68EF5C3DA0DD}" type="pres">
      <dgm:prSet presAssocID="{5DC20B30-01C6-4E4C-8F54-761F48909815}" presName="descendantText" presStyleLbl="alignAccFollowNode1" presStyleIdx="3" presStyleCnt="5">
        <dgm:presLayoutVars>
          <dgm:bulletEnabled val="1"/>
        </dgm:presLayoutVars>
      </dgm:prSet>
      <dgm:spPr/>
    </dgm:pt>
    <dgm:pt modelId="{C947B73D-1A65-45BE-96AF-ABB472B9DEC7}" type="pres">
      <dgm:prSet presAssocID="{25F1932B-5A3C-4D20-A787-4560F72C1799}" presName="sp" presStyleCnt="0"/>
      <dgm:spPr/>
    </dgm:pt>
    <dgm:pt modelId="{04643866-3FA6-4A72-B1A7-25BCBAFFF6A2}" type="pres">
      <dgm:prSet presAssocID="{B758059D-2E02-4B94-8938-6D5E4C269B74}" presName="linNode" presStyleCnt="0"/>
      <dgm:spPr/>
    </dgm:pt>
    <dgm:pt modelId="{9DC13D7C-36D3-4DB7-BAA1-31B554879194}" type="pres">
      <dgm:prSet presAssocID="{B758059D-2E02-4B94-8938-6D5E4C269B7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24ADA4A-E58F-4B6F-A287-C64592897D6C}" type="pres">
      <dgm:prSet presAssocID="{B758059D-2E02-4B94-8938-6D5E4C269B7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9A0C103-16B5-4ED9-BC42-78BD21593227}" srcId="{BFE0B042-F5B3-4C17-A3C5-07A1A897D18E}" destId="{5D78E3C2-FD0D-4493-80BC-E8A946103234}" srcOrd="2" destOrd="0" parTransId="{435A043B-039B-4322-80A3-2BC2C1C2225E}" sibTransId="{ED31C94B-B247-45B6-B227-13689A5C2C85}"/>
    <dgm:cxn modelId="{76D9C51B-2B48-4F99-9F19-259D6245268C}" type="presOf" srcId="{C4B2168A-4942-4E92-816B-08F426D053F1}" destId="{DB9EE08C-7EEA-47CA-8263-A2C4856810E9}" srcOrd="0" destOrd="0" presId="urn:microsoft.com/office/officeart/2005/8/layout/vList5"/>
    <dgm:cxn modelId="{44159D21-0640-4D66-BC69-DDFCD3C9830D}" type="presOf" srcId="{BFE0B042-F5B3-4C17-A3C5-07A1A897D18E}" destId="{5B810F22-3474-42F6-A92E-7F9120AAD53B}" srcOrd="0" destOrd="0" presId="urn:microsoft.com/office/officeart/2005/8/layout/vList5"/>
    <dgm:cxn modelId="{64711722-7EE7-458A-9A70-6450FC6F3A67}" srcId="{BFE0B042-F5B3-4C17-A3C5-07A1A897D18E}" destId="{C4B2168A-4942-4E92-816B-08F426D053F1}" srcOrd="0" destOrd="0" parTransId="{9909C753-92B8-4347-9AC1-DBA6654DA312}" sibTransId="{B8079A11-F68B-49B0-8B8E-1D54076BABAB}"/>
    <dgm:cxn modelId="{7891862F-44B9-4E2C-9D1C-77EB989DC5C2}" type="presOf" srcId="{EB67BA82-E50D-45C9-89A2-076F57988595}" destId="{B6113A5B-2B50-4700-9351-47B5324016B7}" srcOrd="0" destOrd="0" presId="urn:microsoft.com/office/officeart/2005/8/layout/vList5"/>
    <dgm:cxn modelId="{75429E2F-5D7C-4213-9E93-405609FC1B94}" type="presOf" srcId="{5D78E3C2-FD0D-4493-80BC-E8A946103234}" destId="{DB9EE08C-7EEA-47CA-8263-A2C4856810E9}" srcOrd="0" destOrd="2" presId="urn:microsoft.com/office/officeart/2005/8/layout/vList5"/>
    <dgm:cxn modelId="{42D5FE32-205B-41FD-A239-928CA7C9E394}" type="presOf" srcId="{876FB25E-FD03-4A00-8C0C-7ACE7A43E202}" destId="{18B82A40-6694-430D-85C6-034C73290463}" srcOrd="0" destOrd="0" presId="urn:microsoft.com/office/officeart/2005/8/layout/vList5"/>
    <dgm:cxn modelId="{9E873940-EDBA-41B4-B6EF-9E8BB0EC6BEE}" type="presOf" srcId="{FCA82380-1904-410C-B841-0B911448E003}" destId="{3F647C83-EB5E-499E-9D18-29CDE60CE7E7}" srcOrd="0" destOrd="0" presId="urn:microsoft.com/office/officeart/2005/8/layout/vList5"/>
    <dgm:cxn modelId="{51EB0C60-DD97-4ABC-ABB1-B8BCCE2D26C1}" type="presOf" srcId="{BF56E604-3A13-4274-814D-3153D7A25C22}" destId="{324ADA4A-E58F-4B6F-A287-C64592897D6C}" srcOrd="0" destOrd="0" presId="urn:microsoft.com/office/officeart/2005/8/layout/vList5"/>
    <dgm:cxn modelId="{FD59EA60-4DB5-4DA9-93A6-995E38EE0DFF}" srcId="{FCA82380-1904-410C-B841-0B911448E003}" destId="{EB67BA82-E50D-45C9-89A2-076F57988595}" srcOrd="2" destOrd="0" parTransId="{8583A89F-7852-412A-A395-F48D2DF85B6A}" sibTransId="{A8EF0897-C355-427F-B9F4-7895B038A5DC}"/>
    <dgm:cxn modelId="{CD475A6E-5273-4BCE-A562-BCB11561B5BC}" type="presOf" srcId="{AEB109F7-6F1C-4420-8D02-A78A884A6782}" destId="{DB9EE08C-7EEA-47CA-8263-A2C4856810E9}" srcOrd="0" destOrd="1" presId="urn:microsoft.com/office/officeart/2005/8/layout/vList5"/>
    <dgm:cxn modelId="{929B2354-7A31-4D6C-B663-C5C8C015858B}" srcId="{BFE0B042-F5B3-4C17-A3C5-07A1A897D18E}" destId="{AEB109F7-6F1C-4420-8D02-A78A884A6782}" srcOrd="1" destOrd="0" parTransId="{D79BD3D8-D4B5-4472-8717-B745097B582D}" sibTransId="{558913DA-A326-411D-B8E3-1660B38C264C}"/>
    <dgm:cxn modelId="{30C70F55-CA19-41AD-887F-5EDB8AD24DC0}" type="presOf" srcId="{E4551488-7904-462B-8986-0A869157D7EF}" destId="{678C964C-0FC0-428B-8291-68EF5C3DA0DD}" srcOrd="0" destOrd="0" presId="urn:microsoft.com/office/officeart/2005/8/layout/vList5"/>
    <dgm:cxn modelId="{E086FA56-2A3B-4C64-98D3-6D96265AD556}" type="presOf" srcId="{69B2D7C5-DA4B-4CD2-BDE5-CA585C66CF5E}" destId="{359F41BA-37CA-4844-91FF-60F66B4B9804}" srcOrd="0" destOrd="2" presId="urn:microsoft.com/office/officeart/2005/8/layout/vList5"/>
    <dgm:cxn modelId="{B1116B81-69E5-42C0-86F9-C3019FC1568C}" type="presOf" srcId="{FBE11C3B-4FDF-4F40-A266-4EECA5C427BD}" destId="{359F41BA-37CA-4844-91FF-60F66B4B9804}" srcOrd="0" destOrd="0" presId="urn:microsoft.com/office/officeart/2005/8/layout/vList5"/>
    <dgm:cxn modelId="{C1852882-078C-440D-9DB0-E49D72BACC08}" srcId="{FCA82380-1904-410C-B841-0B911448E003}" destId="{5DC20B30-01C6-4E4C-8F54-761F48909815}" srcOrd="3" destOrd="0" parTransId="{8EF5A1FF-5863-47E3-8806-95D753165173}" sibTransId="{25F1932B-5A3C-4D20-A787-4560F72C1799}"/>
    <dgm:cxn modelId="{923B638D-4BC7-4046-83A5-C869B61E3ACE}" type="presOf" srcId="{B758059D-2E02-4B94-8938-6D5E4C269B74}" destId="{9DC13D7C-36D3-4DB7-BAA1-31B554879194}" srcOrd="0" destOrd="0" presId="urn:microsoft.com/office/officeart/2005/8/layout/vList5"/>
    <dgm:cxn modelId="{47F03F8F-E3EF-41C3-9069-66859EC0B107}" srcId="{876FB25E-FD03-4A00-8C0C-7ACE7A43E202}" destId="{FBE11C3B-4FDF-4F40-A266-4EECA5C427BD}" srcOrd="0" destOrd="0" parTransId="{F929C87B-3ED7-448E-9E0C-C46CFC44A23D}" sibTransId="{89EFF55D-6B92-43AD-9018-4BC1E77FD8C1}"/>
    <dgm:cxn modelId="{D46C5198-37B4-4C5D-B90F-5A0D05250E88}" srcId="{876FB25E-FD03-4A00-8C0C-7ACE7A43E202}" destId="{200F5066-8765-4DBD-B0B9-58F1F45B7B30}" srcOrd="1" destOrd="0" parTransId="{97B0C730-1349-43AB-8B2C-F408DB3AF259}" sibTransId="{5CC4391D-EB5D-4D19-B804-8B5BC2BF599B}"/>
    <dgm:cxn modelId="{B6D898A0-AC10-4BEE-AB6D-C4041222EC4B}" srcId="{EB67BA82-E50D-45C9-89A2-076F57988595}" destId="{929E05C3-C1FE-438E-AF69-FEE294B2F70F}" srcOrd="0" destOrd="0" parTransId="{A5B9147D-0203-485B-A9C5-9BDD8BE8A3B7}" sibTransId="{458B34BE-5DA7-410C-BAED-6D362493DE4C}"/>
    <dgm:cxn modelId="{AC9DA7A3-7F86-4ED6-A126-09B78400507E}" srcId="{5DC20B30-01C6-4E4C-8F54-761F48909815}" destId="{E4551488-7904-462B-8986-0A869157D7EF}" srcOrd="0" destOrd="0" parTransId="{D06158CC-74A8-4479-8C04-C02DE4634524}" sibTransId="{BD624FFC-F6CB-415D-A759-B8D86D370A24}"/>
    <dgm:cxn modelId="{FD6DB2A4-F01F-4780-9C86-DDA12250A496}" srcId="{876FB25E-FD03-4A00-8C0C-7ACE7A43E202}" destId="{69B2D7C5-DA4B-4CD2-BDE5-CA585C66CF5E}" srcOrd="2" destOrd="0" parTransId="{B60D5440-4DE8-47EE-AF7C-51C1F6149358}" sibTransId="{904B8CE6-F554-4C72-9296-295E15D06F26}"/>
    <dgm:cxn modelId="{8FA04CA9-FE84-4D6F-8814-1A9041F439AD}" srcId="{FCA82380-1904-410C-B841-0B911448E003}" destId="{BFE0B042-F5B3-4C17-A3C5-07A1A897D18E}" srcOrd="1" destOrd="0" parTransId="{4E9DAFF2-20EB-48C1-AD82-2BB7E6D89698}" sibTransId="{16E95193-98F4-4186-A5DD-32843B2E13DF}"/>
    <dgm:cxn modelId="{096896C4-1AD2-422E-A010-E1099CA848B9}" type="presOf" srcId="{200F5066-8765-4DBD-B0B9-58F1F45B7B30}" destId="{359F41BA-37CA-4844-91FF-60F66B4B9804}" srcOrd="0" destOrd="1" presId="urn:microsoft.com/office/officeart/2005/8/layout/vList5"/>
    <dgm:cxn modelId="{F6A84FC6-98E0-4114-A82D-DD430ADDAC87}" srcId="{FCA82380-1904-410C-B841-0B911448E003}" destId="{876FB25E-FD03-4A00-8C0C-7ACE7A43E202}" srcOrd="0" destOrd="0" parTransId="{828F3EDC-E558-4EDE-A200-1431A4CC6D44}" sibTransId="{E9711939-54C6-401F-901A-F57C145DA124}"/>
    <dgm:cxn modelId="{9A6F01CA-4C98-4B88-8533-25ABDB1FFF44}" type="presOf" srcId="{929E05C3-C1FE-438E-AF69-FEE294B2F70F}" destId="{9D00CAF7-665F-4BE4-B7BB-11CDD44E8357}" srcOrd="0" destOrd="0" presId="urn:microsoft.com/office/officeart/2005/8/layout/vList5"/>
    <dgm:cxn modelId="{401686DF-F695-4F8E-ADC1-A73BC702A4BF}" srcId="{FCA82380-1904-410C-B841-0B911448E003}" destId="{B758059D-2E02-4B94-8938-6D5E4C269B74}" srcOrd="4" destOrd="0" parTransId="{2571A494-C5CC-4699-BD4C-B9BEB854210B}" sibTransId="{324BFE5F-77EF-464F-9D94-C135B7E88D1C}"/>
    <dgm:cxn modelId="{44EEB0F2-2348-46E9-9C22-996BC826DB8D}" srcId="{B758059D-2E02-4B94-8938-6D5E4C269B74}" destId="{BF56E604-3A13-4274-814D-3153D7A25C22}" srcOrd="0" destOrd="0" parTransId="{9BC1592B-E051-4690-9AD0-D3CF07D5F4F7}" sibTransId="{82CA36D5-C11E-40CF-B1DE-2BBE2911E0A8}"/>
    <dgm:cxn modelId="{9799C5FF-9E25-4F98-96FE-78D118C925D3}" type="presOf" srcId="{5DC20B30-01C6-4E4C-8F54-761F48909815}" destId="{9F4A38C8-5490-41C8-8199-BE79F4FA3B93}" srcOrd="0" destOrd="0" presId="urn:microsoft.com/office/officeart/2005/8/layout/vList5"/>
    <dgm:cxn modelId="{55164946-C588-466B-8218-FB99CF6C4980}" type="presParOf" srcId="{3F647C83-EB5E-499E-9D18-29CDE60CE7E7}" destId="{66E1F09C-583E-445C-9C70-7C2B3855359E}" srcOrd="0" destOrd="0" presId="urn:microsoft.com/office/officeart/2005/8/layout/vList5"/>
    <dgm:cxn modelId="{4F0ABBF4-D98F-4669-A9CB-4CCB72B2FF4E}" type="presParOf" srcId="{66E1F09C-583E-445C-9C70-7C2B3855359E}" destId="{18B82A40-6694-430D-85C6-034C73290463}" srcOrd="0" destOrd="0" presId="urn:microsoft.com/office/officeart/2005/8/layout/vList5"/>
    <dgm:cxn modelId="{2F710DEA-BC4B-4F6E-97A2-31654A43CAFB}" type="presParOf" srcId="{66E1F09C-583E-445C-9C70-7C2B3855359E}" destId="{359F41BA-37CA-4844-91FF-60F66B4B9804}" srcOrd="1" destOrd="0" presId="urn:microsoft.com/office/officeart/2005/8/layout/vList5"/>
    <dgm:cxn modelId="{EE845B07-5FAC-49E3-B89C-FB3810E6A889}" type="presParOf" srcId="{3F647C83-EB5E-499E-9D18-29CDE60CE7E7}" destId="{1EF2E642-604D-4241-833A-84EFEA714A2C}" srcOrd="1" destOrd="0" presId="urn:microsoft.com/office/officeart/2005/8/layout/vList5"/>
    <dgm:cxn modelId="{AB371491-F752-4598-95A1-993751AEE41E}" type="presParOf" srcId="{3F647C83-EB5E-499E-9D18-29CDE60CE7E7}" destId="{2B1C2DEC-7A23-4E6E-A790-A9F6E02963BE}" srcOrd="2" destOrd="0" presId="urn:microsoft.com/office/officeart/2005/8/layout/vList5"/>
    <dgm:cxn modelId="{F3EA90F1-97CE-489B-A7DB-6C2E4ABDB474}" type="presParOf" srcId="{2B1C2DEC-7A23-4E6E-A790-A9F6E02963BE}" destId="{5B810F22-3474-42F6-A92E-7F9120AAD53B}" srcOrd="0" destOrd="0" presId="urn:microsoft.com/office/officeart/2005/8/layout/vList5"/>
    <dgm:cxn modelId="{09DA3AA3-83A6-4DFA-88F9-056CB8316C1F}" type="presParOf" srcId="{2B1C2DEC-7A23-4E6E-A790-A9F6E02963BE}" destId="{DB9EE08C-7EEA-47CA-8263-A2C4856810E9}" srcOrd="1" destOrd="0" presId="urn:microsoft.com/office/officeart/2005/8/layout/vList5"/>
    <dgm:cxn modelId="{129197EA-308F-45FF-BF22-F10366E2150E}" type="presParOf" srcId="{3F647C83-EB5E-499E-9D18-29CDE60CE7E7}" destId="{AFCF8B32-4134-46C8-80F4-CFBA5B90B677}" srcOrd="3" destOrd="0" presId="urn:microsoft.com/office/officeart/2005/8/layout/vList5"/>
    <dgm:cxn modelId="{3A9D5A9F-F25E-460E-BE4B-088A70B0A767}" type="presParOf" srcId="{3F647C83-EB5E-499E-9D18-29CDE60CE7E7}" destId="{5F24B67D-2771-41F6-912A-818EF01B4EFC}" srcOrd="4" destOrd="0" presId="urn:microsoft.com/office/officeart/2005/8/layout/vList5"/>
    <dgm:cxn modelId="{5523C640-6163-4578-A506-B3AED79721CA}" type="presParOf" srcId="{5F24B67D-2771-41F6-912A-818EF01B4EFC}" destId="{B6113A5B-2B50-4700-9351-47B5324016B7}" srcOrd="0" destOrd="0" presId="urn:microsoft.com/office/officeart/2005/8/layout/vList5"/>
    <dgm:cxn modelId="{ECBE590C-7FB0-4A0E-9116-98FD30AC4550}" type="presParOf" srcId="{5F24B67D-2771-41F6-912A-818EF01B4EFC}" destId="{9D00CAF7-665F-4BE4-B7BB-11CDD44E8357}" srcOrd="1" destOrd="0" presId="urn:microsoft.com/office/officeart/2005/8/layout/vList5"/>
    <dgm:cxn modelId="{719E2C02-D003-4B8D-8DBD-AAD38B391087}" type="presParOf" srcId="{3F647C83-EB5E-499E-9D18-29CDE60CE7E7}" destId="{2D43252D-1481-4B61-9DBA-3A6BAED2DCA3}" srcOrd="5" destOrd="0" presId="urn:microsoft.com/office/officeart/2005/8/layout/vList5"/>
    <dgm:cxn modelId="{AF492BE2-2843-49BA-BEAE-B946FD4840ED}" type="presParOf" srcId="{3F647C83-EB5E-499E-9D18-29CDE60CE7E7}" destId="{3E281C90-340B-4DAE-86D1-9A746D5F9961}" srcOrd="6" destOrd="0" presId="urn:microsoft.com/office/officeart/2005/8/layout/vList5"/>
    <dgm:cxn modelId="{BD23A2D2-ECD3-4385-AD33-6429B3E4DDB5}" type="presParOf" srcId="{3E281C90-340B-4DAE-86D1-9A746D5F9961}" destId="{9F4A38C8-5490-41C8-8199-BE79F4FA3B93}" srcOrd="0" destOrd="0" presId="urn:microsoft.com/office/officeart/2005/8/layout/vList5"/>
    <dgm:cxn modelId="{20994A10-4D35-4794-88EF-CC3F1FE6C34D}" type="presParOf" srcId="{3E281C90-340B-4DAE-86D1-9A746D5F9961}" destId="{678C964C-0FC0-428B-8291-68EF5C3DA0DD}" srcOrd="1" destOrd="0" presId="urn:microsoft.com/office/officeart/2005/8/layout/vList5"/>
    <dgm:cxn modelId="{B540A4E4-30D0-4BEF-9155-B7AE4962AF0F}" type="presParOf" srcId="{3F647C83-EB5E-499E-9D18-29CDE60CE7E7}" destId="{C947B73D-1A65-45BE-96AF-ABB472B9DEC7}" srcOrd="7" destOrd="0" presId="urn:microsoft.com/office/officeart/2005/8/layout/vList5"/>
    <dgm:cxn modelId="{FCED3CA4-4B83-49A5-A64F-17FB3B4C1A45}" type="presParOf" srcId="{3F647C83-EB5E-499E-9D18-29CDE60CE7E7}" destId="{04643866-3FA6-4A72-B1A7-25BCBAFFF6A2}" srcOrd="8" destOrd="0" presId="urn:microsoft.com/office/officeart/2005/8/layout/vList5"/>
    <dgm:cxn modelId="{4748E8D9-FF37-4B77-A5B6-FB6F1AB12D23}" type="presParOf" srcId="{04643866-3FA6-4A72-B1A7-25BCBAFFF6A2}" destId="{9DC13D7C-36D3-4DB7-BAA1-31B554879194}" srcOrd="0" destOrd="0" presId="urn:microsoft.com/office/officeart/2005/8/layout/vList5"/>
    <dgm:cxn modelId="{01D3FCD9-5821-46D6-B2F7-521C1FEF6308}" type="presParOf" srcId="{04643866-3FA6-4A72-B1A7-25BCBAFFF6A2}" destId="{324ADA4A-E58F-4B6F-A287-C64592897D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F41BA-37CA-4844-91FF-60F66B4B9804}">
      <dsp:nvSpPr>
        <dsp:cNvPr id="0" name=""/>
        <dsp:cNvSpPr/>
      </dsp:nvSpPr>
      <dsp:spPr>
        <a:xfrm rot="5400000">
          <a:off x="5210415" y="-2083283"/>
          <a:ext cx="939150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Use a false promise to pique a victim’s greed or curiosity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The most reviled form of baiting uses physical media to disperse malware. 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Baiting scams don’t necessarily have to be carried out in the physical world</a:t>
          </a:r>
        </a:p>
      </dsp:txBody>
      <dsp:txXfrm rot="-5400000">
        <a:off x="3007054" y="165924"/>
        <a:ext cx="5300027" cy="847458"/>
      </dsp:txXfrm>
    </dsp:sp>
    <dsp:sp modelId="{18B82A40-6694-430D-85C6-034C73290463}">
      <dsp:nvSpPr>
        <dsp:cNvPr id="0" name=""/>
        <dsp:cNvSpPr/>
      </dsp:nvSpPr>
      <dsp:spPr>
        <a:xfrm>
          <a:off x="0" y="2684"/>
          <a:ext cx="3007054" cy="1173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Baiting attacks</a:t>
          </a:r>
        </a:p>
      </dsp:txBody>
      <dsp:txXfrm>
        <a:off x="57307" y="59991"/>
        <a:ext cx="2892440" cy="1059323"/>
      </dsp:txXfrm>
    </dsp:sp>
    <dsp:sp modelId="{DB9EE08C-7EEA-47CA-8263-A2C4856810E9}">
      <dsp:nvSpPr>
        <dsp:cNvPr id="0" name=""/>
        <dsp:cNvSpPr/>
      </dsp:nvSpPr>
      <dsp:spPr>
        <a:xfrm rot="5400000">
          <a:off x="5210415" y="-850648"/>
          <a:ext cx="939150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Scareware involves victims being bombarded with false alarms and fictitious threats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Scareware is also referred to as deception software, rogue scanner software and fraudware.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Scareware is also distributed via spam email that doles out bogus warnings, or makes offers for users to buy worthless/harmful services.</a:t>
          </a:r>
        </a:p>
      </dsp:txBody>
      <dsp:txXfrm rot="-5400000">
        <a:off x="3007054" y="1398559"/>
        <a:ext cx="5300027" cy="847458"/>
      </dsp:txXfrm>
    </dsp:sp>
    <dsp:sp modelId="{5B810F22-3474-42F6-A92E-7F9120AAD53B}">
      <dsp:nvSpPr>
        <dsp:cNvPr id="0" name=""/>
        <dsp:cNvSpPr/>
      </dsp:nvSpPr>
      <dsp:spPr>
        <a:xfrm>
          <a:off x="0" y="1235319"/>
          <a:ext cx="3007054" cy="1173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Scareware attacks</a:t>
          </a:r>
        </a:p>
      </dsp:txBody>
      <dsp:txXfrm>
        <a:off x="57307" y="1292626"/>
        <a:ext cx="2892440" cy="1059323"/>
      </dsp:txXfrm>
    </dsp:sp>
    <dsp:sp modelId="{9D00CAF7-665F-4BE4-B7BB-11CDD44E8357}">
      <dsp:nvSpPr>
        <dsp:cNvPr id="0" name=""/>
        <dsp:cNvSpPr/>
      </dsp:nvSpPr>
      <dsp:spPr>
        <a:xfrm rot="5400000">
          <a:off x="5210415" y="381986"/>
          <a:ext cx="939150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Obtains information through a series of cleverly crafted lies</a:t>
          </a:r>
        </a:p>
      </dsp:txBody>
      <dsp:txXfrm rot="-5400000">
        <a:off x="3007054" y="2631193"/>
        <a:ext cx="5300027" cy="847458"/>
      </dsp:txXfrm>
    </dsp:sp>
    <dsp:sp modelId="{B6113A5B-2B50-4700-9351-47B5324016B7}">
      <dsp:nvSpPr>
        <dsp:cNvPr id="0" name=""/>
        <dsp:cNvSpPr/>
      </dsp:nvSpPr>
      <dsp:spPr>
        <a:xfrm>
          <a:off x="0" y="2467954"/>
          <a:ext cx="3007054" cy="1173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Pretexting</a:t>
          </a:r>
        </a:p>
      </dsp:txBody>
      <dsp:txXfrm>
        <a:off x="57307" y="2525261"/>
        <a:ext cx="2892440" cy="1059323"/>
      </dsp:txXfrm>
    </dsp:sp>
    <dsp:sp modelId="{678C964C-0FC0-428B-8291-68EF5C3DA0DD}">
      <dsp:nvSpPr>
        <dsp:cNvPr id="0" name=""/>
        <dsp:cNvSpPr/>
      </dsp:nvSpPr>
      <dsp:spPr>
        <a:xfrm rot="5400000">
          <a:off x="5210415" y="1614620"/>
          <a:ext cx="939150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One of the most popular social engineering attack types</a:t>
          </a:r>
        </a:p>
      </dsp:txBody>
      <dsp:txXfrm rot="-5400000">
        <a:off x="3007054" y="3863827"/>
        <a:ext cx="5300027" cy="847458"/>
      </dsp:txXfrm>
    </dsp:sp>
    <dsp:sp modelId="{9F4A38C8-5490-41C8-8199-BE79F4FA3B93}">
      <dsp:nvSpPr>
        <dsp:cNvPr id="0" name=""/>
        <dsp:cNvSpPr/>
      </dsp:nvSpPr>
      <dsp:spPr>
        <a:xfrm>
          <a:off x="0" y="3700588"/>
          <a:ext cx="3007054" cy="1173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Phishing</a:t>
          </a:r>
        </a:p>
      </dsp:txBody>
      <dsp:txXfrm>
        <a:off x="57307" y="3757895"/>
        <a:ext cx="2892440" cy="1059323"/>
      </dsp:txXfrm>
    </dsp:sp>
    <dsp:sp modelId="{324ADA4A-E58F-4B6F-A287-C64592897D6C}">
      <dsp:nvSpPr>
        <dsp:cNvPr id="0" name=""/>
        <dsp:cNvSpPr/>
      </dsp:nvSpPr>
      <dsp:spPr>
        <a:xfrm rot="5400000">
          <a:off x="5210415" y="2847255"/>
          <a:ext cx="939150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A more targeted version of the phishing scam whereby an attacker chooses specific individuals or enterprises</a:t>
          </a:r>
        </a:p>
      </dsp:txBody>
      <dsp:txXfrm rot="-5400000">
        <a:off x="3007054" y="5096462"/>
        <a:ext cx="5300027" cy="847458"/>
      </dsp:txXfrm>
    </dsp:sp>
    <dsp:sp modelId="{9DC13D7C-36D3-4DB7-BAA1-31B554879194}">
      <dsp:nvSpPr>
        <dsp:cNvPr id="0" name=""/>
        <dsp:cNvSpPr/>
      </dsp:nvSpPr>
      <dsp:spPr>
        <a:xfrm>
          <a:off x="0" y="4933223"/>
          <a:ext cx="3007054" cy="1173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Spear phishing</a:t>
          </a:r>
        </a:p>
      </dsp:txBody>
      <dsp:txXfrm>
        <a:off x="57307" y="4990530"/>
        <a:ext cx="2892440" cy="1059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E21E-110D-4216-A0C8-910DA352BD6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6F0A6-9215-4053-967E-72CCA4DAB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4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Bad Reputation</a:t>
            </a:r>
          </a:p>
          <a:p>
            <a:r>
              <a:rPr lang="en-GB" dirty="0"/>
              <a:t>High penetration rates, especially on Windows 7 or 8</a:t>
            </a:r>
          </a:p>
          <a:p>
            <a:r>
              <a:rPr lang="en-GB" dirty="0"/>
              <a:t>Open door to malware, just like unused software is</a:t>
            </a:r>
          </a:p>
          <a:p>
            <a:r>
              <a:rPr lang="en-GB" dirty="0"/>
              <a:t>No or little integration with new software</a:t>
            </a:r>
          </a:p>
          <a:p>
            <a:r>
              <a:rPr lang="en-GB" dirty="0"/>
              <a:t>If the outdated software includes the use, storage or application of data, that data becomes at risk</a:t>
            </a:r>
          </a:p>
          <a:p>
            <a:r>
              <a:rPr lang="en-GB" dirty="0"/>
              <a:t>Out-of-date software becomes less and less likely to work on new hardware and remain compatible with newer operating systems</a:t>
            </a:r>
          </a:p>
          <a:p>
            <a:endParaRPr lang="en-GB" dirty="0"/>
          </a:p>
          <a:p>
            <a:r>
              <a:rPr lang="en-GB" dirty="0"/>
              <a:t>You wouldn’t leave rotten food in the fridge, because you risk the fresh food spoiling too. </a:t>
            </a:r>
          </a:p>
          <a:p>
            <a:r>
              <a:rPr lang="en-GB" dirty="0"/>
              <a:t>Software is the same. So, don’t let your software go off — keep it updated, secure and healthy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6F0A6-9215-4053-967E-72CCA4DAB6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2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CWE – Common Weakness Enumeration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6F0A6-9215-4053-967E-72CCA4DAB6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3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40139 L -8.33333E-7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5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6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26788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66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66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416011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6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23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9225" y="644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3A52-6D47-49BF-A1C2-EF03953EF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223346"/>
                </a:solidFill>
              </a:rPr>
              <a:t>Week 2 – Day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F152D-FA8D-41DE-81F8-7328D036F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223346"/>
                </a:solidFill>
                <a:latin typeface="Arial" panose="020B0604020202020204" pitchFamily="34" charset="0"/>
              </a:rPr>
              <a:t>Cyber Threats</a:t>
            </a:r>
            <a:endParaRPr lang="en-GB" b="1" dirty="0">
              <a:solidFill>
                <a:srgbClr val="223346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UFCFFU-30-1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17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29E2-AD23-40F2-B7F4-5628FFDD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1D5D-F3D5-4BD2-8D50-CD73845C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act of tricking someone into divulging information or taking action, usually through technology</a:t>
            </a:r>
          </a:p>
          <a:p>
            <a:r>
              <a:rPr lang="en-GB" dirty="0"/>
              <a:t>The idea behind social engineering is to take advantage of a potential victim’s natural tendencies and emotional reactions</a:t>
            </a:r>
          </a:p>
        </p:txBody>
      </p:sp>
    </p:spTree>
    <p:extLst>
      <p:ext uri="{BB962C8B-B14F-4D97-AF65-F5344CB8AC3E}">
        <p14:creationId xmlns:p14="http://schemas.microsoft.com/office/powerpoint/2010/main" val="294183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91544" y="748154"/>
          <a:ext cx="8352928" cy="610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654" y="90616"/>
            <a:ext cx="1154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  <a:cs typeface="MV Boli" panose="02000500030200090000" pitchFamily="2" charset="0"/>
              </a:rPr>
              <a:t>Five most common forms of digital social engineering assaults</a:t>
            </a:r>
          </a:p>
        </p:txBody>
      </p:sp>
    </p:spTree>
    <p:extLst>
      <p:ext uri="{BB962C8B-B14F-4D97-AF65-F5344CB8AC3E}">
        <p14:creationId xmlns:p14="http://schemas.microsoft.com/office/powerpoint/2010/main" val="64100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60E3-B5B6-464D-868B-C37E4B90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0B35-8BC1-42C3-BC19-615911DB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82% of vulnerabilities analysed were due to misconfiguration in areas like firewalls and passwords; categorized as CWE-16</a:t>
            </a:r>
          </a:p>
          <a:p>
            <a:r>
              <a:rPr lang="en-GB" dirty="0"/>
              <a:t>CWE-16 weaknesses can be introduced due to weak/default passwords, deprecated protocols, open public database instance or if the file system is exposed and not encrypted</a:t>
            </a:r>
          </a:p>
          <a:p>
            <a:r>
              <a:rPr lang="en-GB" dirty="0"/>
              <a:t>Security misconfigurations are security controls that are inaccurately configured or left insecure, putting your systems and data at risk</a:t>
            </a:r>
          </a:p>
          <a:p>
            <a:r>
              <a:rPr lang="en-GB" dirty="0"/>
              <a:t>Basically, any poorly documented configuration changes, default settings, or a technical issue across any component in your endpoints could lead to a misconfiguration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58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019F-3292-4966-AC88-B1EC9F87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D797-0CF0-4905-AE1E-1D7B7BEF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 reuse at 60%</a:t>
            </a:r>
          </a:p>
          <a:p>
            <a:r>
              <a:rPr lang="en-GB" dirty="0"/>
              <a:t>One of the most common forms of corporate and personal data breach</a:t>
            </a:r>
          </a:p>
          <a:p>
            <a:r>
              <a:rPr lang="en-GB" dirty="0"/>
              <a:t>A password attack is simply when a hacker tries to steal your password</a:t>
            </a:r>
          </a:p>
          <a:p>
            <a:r>
              <a:rPr lang="en-GB" dirty="0"/>
              <a:t>In 2020, 81% of data breaches were due to compromised credentials</a:t>
            </a:r>
          </a:p>
        </p:txBody>
      </p:sp>
    </p:spTree>
    <p:extLst>
      <p:ext uri="{BB962C8B-B14F-4D97-AF65-F5344CB8AC3E}">
        <p14:creationId xmlns:p14="http://schemas.microsoft.com/office/powerpoint/2010/main" val="23379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FDB3-7638-43C2-B118-E27559D7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Attack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0B49-0BE7-438F-BFA0-BD1047123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Phishing</a:t>
            </a:r>
          </a:p>
          <a:p>
            <a:r>
              <a:rPr lang="en-GB" dirty="0"/>
              <a:t>Man-in-the-middle attack</a:t>
            </a:r>
          </a:p>
          <a:p>
            <a:r>
              <a:rPr lang="en-GB" dirty="0"/>
              <a:t>Brute force</a:t>
            </a:r>
          </a:p>
          <a:p>
            <a:r>
              <a:rPr lang="en-GB" dirty="0"/>
              <a:t>Dictionary attack</a:t>
            </a:r>
          </a:p>
          <a:p>
            <a:r>
              <a:rPr lang="en-GB" dirty="0"/>
              <a:t>Credential stuffing</a:t>
            </a:r>
          </a:p>
          <a:p>
            <a:r>
              <a:rPr lang="en-GB" dirty="0"/>
              <a:t>Keyloggers</a:t>
            </a:r>
          </a:p>
        </p:txBody>
      </p:sp>
    </p:spTree>
    <p:extLst>
      <p:ext uri="{BB962C8B-B14F-4D97-AF65-F5344CB8AC3E}">
        <p14:creationId xmlns:p14="http://schemas.microsoft.com/office/powerpoint/2010/main" val="419110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953A-EBE8-4E75-A848-0557CCAF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A8AFC-E177-4ABD-8A7B-E34DC99BA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Covered physical security yesterday</a:t>
            </a:r>
          </a:p>
          <a:p>
            <a:r>
              <a:rPr lang="en-GB" dirty="0"/>
              <a:t>An attacker gains physical access to a physical asset in the infrastructure system in order to damage it, disable it, steal it, or use it in an undesirable way</a:t>
            </a:r>
          </a:p>
        </p:txBody>
      </p:sp>
    </p:spTree>
    <p:extLst>
      <p:ext uri="{BB962C8B-B14F-4D97-AF65-F5344CB8AC3E}">
        <p14:creationId xmlns:p14="http://schemas.microsoft.com/office/powerpoint/2010/main" val="356887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E092-BE68-41B5-899D-370261A7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Eavesdropping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BE53-B493-4A52-B338-E9781F2BA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Eavesdropping is the act of secretly or stealthily listening to the private conversation or communications of others without their consent in order to gather information</a:t>
            </a:r>
          </a:p>
          <a:p>
            <a:r>
              <a:rPr lang="en-GB" dirty="0"/>
              <a:t> An eavesdropping attack, also known as a sniffing or snooping attack, is a theft of information as it is transmitted over a network by a computer, smartphone, or another connected device</a:t>
            </a:r>
          </a:p>
          <a:p>
            <a:r>
              <a:rPr lang="en-GB" dirty="0"/>
              <a:t>The attack takes advantage of unsecured network communications to access data as it is being sent or received by its user</a:t>
            </a:r>
          </a:p>
        </p:txBody>
      </p:sp>
    </p:spTree>
    <p:extLst>
      <p:ext uri="{BB962C8B-B14F-4D97-AF65-F5344CB8AC3E}">
        <p14:creationId xmlns:p14="http://schemas.microsoft.com/office/powerpoint/2010/main" val="423504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B2AD-8DBF-4534-98F2-31EC9D8B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7503F-3537-4642-A6D5-016A43F2A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Self explanatory</a:t>
            </a:r>
          </a:p>
        </p:txBody>
      </p:sp>
    </p:spTree>
    <p:extLst>
      <p:ext uri="{BB962C8B-B14F-4D97-AF65-F5344CB8AC3E}">
        <p14:creationId xmlns:p14="http://schemas.microsoft.com/office/powerpoint/2010/main" val="325527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D986-41FD-4FB6-A4A2-9FE75ECA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Denial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1B72-FB8F-4691-B449-8869ABC0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Denial-of-Service (DoS) attack is an attack meant to shut down a machine or network, making it inaccessible to its intended users</a:t>
            </a:r>
          </a:p>
          <a:p>
            <a:r>
              <a:rPr lang="en-GB" dirty="0"/>
              <a:t>DoS attacks accomplish this by flooding the target with traffic, or sending it information that triggers a crash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B28FB-2130-4FC0-ABD2-40475F6A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019" y="3788267"/>
            <a:ext cx="6115695" cy="29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6910-B3E8-4A05-920E-0EDAA7D4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Reducing Exposure to Cyber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06FB-BFEE-4D3A-BAFB-9F83C465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Breaking the attack pattern</a:t>
            </a:r>
          </a:p>
          <a:p>
            <a:r>
              <a:rPr lang="en-GB" dirty="0"/>
              <a:t>Reducing your exposure using essential security controls</a:t>
            </a:r>
          </a:p>
          <a:p>
            <a:r>
              <a:rPr lang="en-GB" dirty="0"/>
              <a:t>Mitigating the stages of an attack</a:t>
            </a:r>
          </a:p>
        </p:txBody>
      </p:sp>
    </p:spTree>
    <p:extLst>
      <p:ext uri="{BB962C8B-B14F-4D97-AF65-F5344CB8AC3E}">
        <p14:creationId xmlns:p14="http://schemas.microsoft.com/office/powerpoint/2010/main" val="316497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1C8B5A-F88B-4A20-AD3C-18F5C73BF8B7}"/>
              </a:ext>
            </a:extLst>
          </p:cNvPr>
          <p:cNvSpPr/>
          <p:nvPr/>
        </p:nvSpPr>
        <p:spPr>
          <a:xfrm>
            <a:off x="4456264" y="4252678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EF05FD-CD1E-40DE-8FAA-D8948699C889}"/>
              </a:ext>
            </a:extLst>
          </p:cNvPr>
          <p:cNvSpPr/>
          <p:nvPr/>
        </p:nvSpPr>
        <p:spPr>
          <a:xfrm>
            <a:off x="4326965" y="4536166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innerShdw blurRad="63500" dist="50800" dir="21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447F6-08BD-4F09-9455-FD70871F0072}"/>
              </a:ext>
            </a:extLst>
          </p:cNvPr>
          <p:cNvSpPr/>
          <p:nvPr/>
        </p:nvSpPr>
        <p:spPr>
          <a:xfrm>
            <a:off x="3706154" y="3174549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ECEB67-DA9F-4C2E-B389-B866A473CF6D}"/>
              </a:ext>
            </a:extLst>
          </p:cNvPr>
          <p:cNvSpPr/>
          <p:nvPr/>
        </p:nvSpPr>
        <p:spPr>
          <a:xfrm>
            <a:off x="4452906" y="4251261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B23C87-2A94-4E14-A9CA-EA6147101D21}"/>
              </a:ext>
            </a:extLst>
          </p:cNvPr>
          <p:cNvSpPr/>
          <p:nvPr/>
        </p:nvSpPr>
        <p:spPr>
          <a:xfrm>
            <a:off x="4326966" y="5324988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02FE2-5948-4AF8-8A06-899878119AF1}"/>
              </a:ext>
            </a:extLst>
          </p:cNvPr>
          <p:cNvSpPr/>
          <p:nvPr/>
        </p:nvSpPr>
        <p:spPr>
          <a:xfrm flipH="1">
            <a:off x="6191974" y="4248453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596100-B9C3-49FB-AFB5-0B1BE3835250}"/>
              </a:ext>
            </a:extLst>
          </p:cNvPr>
          <p:cNvSpPr/>
          <p:nvPr/>
        </p:nvSpPr>
        <p:spPr>
          <a:xfrm flipH="1" flipV="1">
            <a:off x="4957461" y="3538114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BD7015C-483F-4766-A5EB-A46C45617AF5}"/>
              </a:ext>
            </a:extLst>
          </p:cNvPr>
          <p:cNvSpPr/>
          <p:nvPr/>
        </p:nvSpPr>
        <p:spPr>
          <a:xfrm flipH="1" flipV="1">
            <a:off x="4960477" y="3256707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1764B7-0EB9-4BA6-AEB0-B12DD26CC035}"/>
              </a:ext>
            </a:extLst>
          </p:cNvPr>
          <p:cNvSpPr/>
          <p:nvPr/>
        </p:nvSpPr>
        <p:spPr>
          <a:xfrm flipH="1" flipV="1">
            <a:off x="5333823" y="2394839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30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764DC3-5E31-4863-90A8-F66102EC8D3C}"/>
              </a:ext>
            </a:extLst>
          </p:cNvPr>
          <p:cNvSpPr/>
          <p:nvPr/>
        </p:nvSpPr>
        <p:spPr>
          <a:xfrm flipH="1" flipV="1">
            <a:off x="5453375" y="1969500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innerShdw blurRad="63500" dist="50800" dir="3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9EC02E-39C3-4B8D-AE9F-796E86412B46}"/>
              </a:ext>
            </a:extLst>
          </p:cNvPr>
          <p:cNvSpPr/>
          <p:nvPr/>
        </p:nvSpPr>
        <p:spPr>
          <a:xfrm flipH="1" flipV="1">
            <a:off x="4949843" y="3257199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ABD13-A430-42F6-8875-5EA1EE1747D2}"/>
              </a:ext>
            </a:extLst>
          </p:cNvPr>
          <p:cNvSpPr/>
          <p:nvPr/>
        </p:nvSpPr>
        <p:spPr>
          <a:xfrm flipH="1" flipV="1">
            <a:off x="4329031" y="2105495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6B576-9F7D-4DE4-9393-077029355B4C}"/>
              </a:ext>
            </a:extLst>
          </p:cNvPr>
          <p:cNvSpPr/>
          <p:nvPr/>
        </p:nvSpPr>
        <p:spPr>
          <a:xfrm flipH="1" flipV="1">
            <a:off x="5452333" y="2393124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5DCADB-1A7C-4662-B136-6915DDFD1CC9}"/>
              </a:ext>
            </a:extLst>
          </p:cNvPr>
          <p:cNvSpPr/>
          <p:nvPr/>
        </p:nvSpPr>
        <p:spPr>
          <a:xfrm flipH="1" flipV="1">
            <a:off x="4949843" y="1031768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952B75-B054-4F76-BF3D-E7EF8B86B5C8}"/>
              </a:ext>
            </a:extLst>
          </p:cNvPr>
          <p:cNvSpPr/>
          <p:nvPr/>
        </p:nvSpPr>
        <p:spPr>
          <a:xfrm rot="17986545" flipH="1" flipV="1">
            <a:off x="5699503" y="3035917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innerShdw blurRad="63500" dist="50800" dir="1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324CE-03C4-4ECF-9ECE-3A286CCC0399}"/>
              </a:ext>
            </a:extLst>
          </p:cNvPr>
          <p:cNvSpPr/>
          <p:nvPr/>
        </p:nvSpPr>
        <p:spPr>
          <a:xfrm flipV="1">
            <a:off x="3708242" y="4110047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3C7EA77-C775-45E1-A760-7BE2AC29E0CB}"/>
              </a:ext>
            </a:extLst>
          </p:cNvPr>
          <p:cNvCxnSpPr>
            <a:cxnSpLocks/>
          </p:cNvCxnSpPr>
          <p:nvPr/>
        </p:nvCxnSpPr>
        <p:spPr>
          <a:xfrm rot="10800000">
            <a:off x="3809381" y="1268345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F33FD81-39ED-4757-B556-4BF5BB149EBB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2474780" y="3905513"/>
            <a:ext cx="1229061" cy="1032684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AE52E96-CD4D-4A7B-A070-52B498E04335}"/>
              </a:ext>
            </a:extLst>
          </p:cNvPr>
          <p:cNvCxnSpPr>
            <a:cxnSpLocks/>
          </p:cNvCxnSpPr>
          <p:nvPr/>
        </p:nvCxnSpPr>
        <p:spPr>
          <a:xfrm rot="10800000">
            <a:off x="6179150" y="3951656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0B11DF8-A293-4036-A586-EB1D0556386A}"/>
              </a:ext>
            </a:extLst>
          </p:cNvPr>
          <p:cNvCxnSpPr>
            <a:cxnSpLocks/>
          </p:cNvCxnSpPr>
          <p:nvPr/>
        </p:nvCxnSpPr>
        <p:spPr>
          <a:xfrm rot="10800000">
            <a:off x="5566498" y="5129342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F8DCE1-F939-430A-974F-AEDFA83E0613}"/>
              </a:ext>
            </a:extLst>
          </p:cNvPr>
          <p:cNvSpPr/>
          <p:nvPr/>
        </p:nvSpPr>
        <p:spPr>
          <a:xfrm>
            <a:off x="1865848" y="971728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221159-1856-4AD4-95DF-A96735C5121F}"/>
              </a:ext>
            </a:extLst>
          </p:cNvPr>
          <p:cNvSpPr/>
          <p:nvPr/>
        </p:nvSpPr>
        <p:spPr>
          <a:xfrm>
            <a:off x="539300" y="4641581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0D5C1B-03D4-4071-8C9E-6B402409517F}"/>
              </a:ext>
            </a:extLst>
          </p:cNvPr>
          <p:cNvSpPr/>
          <p:nvPr/>
        </p:nvSpPr>
        <p:spPr>
          <a:xfrm>
            <a:off x="7327230" y="3972542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CEA714-1B86-4BCF-8BE2-F36729AF0E14}"/>
              </a:ext>
            </a:extLst>
          </p:cNvPr>
          <p:cNvSpPr/>
          <p:nvPr/>
        </p:nvSpPr>
        <p:spPr>
          <a:xfrm>
            <a:off x="6714578" y="5150598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4B568A1D-6739-4133-9E8C-BD3AF7C09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7354" y="4718042"/>
            <a:ext cx="540000" cy="540000"/>
          </a:xfrm>
          <a:prstGeom prst="rect">
            <a:avLst/>
          </a:prstGeom>
          <a:effectLst>
            <a:outerShdw blurRad="50800" dist="3302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Stopwatch with solid fill">
            <a:extLst>
              <a:ext uri="{FF2B5EF4-FFF2-40B4-BE49-F238E27FC236}">
                <a16:creationId xmlns:a16="http://schemas.microsoft.com/office/drawing/2014/main" id="{D9530905-13E8-4695-BFF9-3B1182149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6975" y="3602877"/>
            <a:ext cx="540000" cy="540000"/>
          </a:xfrm>
          <a:prstGeom prst="rect">
            <a:avLst/>
          </a:prstGeom>
          <a:effectLst>
            <a:outerShdw blurRad="50800" dist="2921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AFF084EB-A625-4679-9005-E608FDAD3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8977" y="3632995"/>
            <a:ext cx="540000" cy="540000"/>
          </a:xfrm>
          <a:prstGeom prst="rect">
            <a:avLst/>
          </a:prstGeom>
          <a:effectLst>
            <a:outerShdw blurRad="50800" dist="2667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Magnifying glass with solid fill">
            <a:extLst>
              <a:ext uri="{FF2B5EF4-FFF2-40B4-BE49-F238E27FC236}">
                <a16:creationId xmlns:a16="http://schemas.microsoft.com/office/drawing/2014/main" id="{06979707-E88A-4C93-AFA1-30A21E2915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1493" y="2533541"/>
            <a:ext cx="540000" cy="540000"/>
          </a:xfrm>
          <a:prstGeom prst="rect">
            <a:avLst/>
          </a:prstGeom>
          <a:effectLst>
            <a:outerShdw blurRad="50800" dist="1778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9" descr="Lightbulb with solid fill">
            <a:extLst>
              <a:ext uri="{FF2B5EF4-FFF2-40B4-BE49-F238E27FC236}">
                <a16:creationId xmlns:a16="http://schemas.microsoft.com/office/drawing/2014/main" id="{9D0F1E9D-77B1-47A2-9965-7EF8757022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08273" y="1386771"/>
            <a:ext cx="540000" cy="540000"/>
          </a:xfrm>
          <a:prstGeom prst="rect">
            <a:avLst/>
          </a:prstGeom>
          <a:effectLst>
            <a:outerShdw blurRad="50800" dist="190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663FCDC-2679-4560-B2BF-AB5965A0EE4F}"/>
              </a:ext>
            </a:extLst>
          </p:cNvPr>
          <p:cNvSpPr txBox="1"/>
          <p:nvPr/>
        </p:nvSpPr>
        <p:spPr>
          <a:xfrm>
            <a:off x="5660082" y="1989952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9310E-43E4-43F4-80A4-AACA8D4FD77D}"/>
              </a:ext>
            </a:extLst>
          </p:cNvPr>
          <p:cNvSpPr txBox="1"/>
          <p:nvPr/>
        </p:nvSpPr>
        <p:spPr>
          <a:xfrm>
            <a:off x="5256610" y="262431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D71D65-0147-4631-82E1-BD82953684EA}"/>
              </a:ext>
            </a:extLst>
          </p:cNvPr>
          <p:cNvSpPr txBox="1"/>
          <p:nvPr/>
        </p:nvSpPr>
        <p:spPr>
          <a:xfrm>
            <a:off x="4245854" y="4778609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A341CB-ED85-4BF4-8F62-7C18A1E39D94}"/>
              </a:ext>
            </a:extLst>
          </p:cNvPr>
          <p:cNvSpPr txBox="1"/>
          <p:nvPr/>
        </p:nvSpPr>
        <p:spPr>
          <a:xfrm>
            <a:off x="3829781" y="412065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754B27-32F0-44BE-B6AF-981570202F1C}"/>
              </a:ext>
            </a:extLst>
          </p:cNvPr>
          <p:cNvSpPr txBox="1"/>
          <p:nvPr/>
        </p:nvSpPr>
        <p:spPr>
          <a:xfrm>
            <a:off x="5636292" y="328969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1BFB5-EEAD-4CA1-979C-CC71A3834622}"/>
              </a:ext>
            </a:extLst>
          </p:cNvPr>
          <p:cNvSpPr txBox="1"/>
          <p:nvPr/>
        </p:nvSpPr>
        <p:spPr>
          <a:xfrm>
            <a:off x="7898512" y="108973"/>
            <a:ext cx="433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spc="300" dirty="0">
                <a:solidFill>
                  <a:schemeClr val="bg1"/>
                </a:solidFill>
                <a:latin typeface="EuroStyle" panose="02027200000000000000" pitchFamily="18" charset="0"/>
              </a:rPr>
              <a:t>Cyber Threats</a:t>
            </a:r>
          </a:p>
          <a:p>
            <a:pPr algn="ctr"/>
            <a:r>
              <a:rPr lang="en-GB" sz="3200" b="1" spc="300" dirty="0">
                <a:solidFill>
                  <a:schemeClr val="bg1"/>
                </a:solidFill>
                <a:latin typeface="EuroStyle" panose="02027200000000000000" pitchFamily="18" charset="0"/>
              </a:rPr>
              <a:t>Week 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1E1CA2-8B22-4EBC-A8B3-4E1D4101D87E}"/>
              </a:ext>
            </a:extLst>
          </p:cNvPr>
          <p:cNvSpPr txBox="1"/>
          <p:nvPr/>
        </p:nvSpPr>
        <p:spPr>
          <a:xfrm>
            <a:off x="2322070" y="103751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EuroStyle" panose="02027200000000000000" pitchFamily="18" charset="0"/>
              </a:rPr>
              <a:t>Monday</a:t>
            </a:r>
            <a:endParaRPr lang="en-GB" b="1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5AA3BB2-2C6C-4DBD-A301-DA956D86FA2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74592" y="2827419"/>
            <a:ext cx="1774628" cy="732880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A0A2FC9-DA13-4A0F-8748-086A59805721}"/>
              </a:ext>
            </a:extLst>
          </p:cNvPr>
          <p:cNvSpPr/>
          <p:nvPr/>
        </p:nvSpPr>
        <p:spPr>
          <a:xfrm>
            <a:off x="637045" y="3246497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F09B4E-41D8-4B56-8174-5E60E938E8D6}"/>
              </a:ext>
            </a:extLst>
          </p:cNvPr>
          <p:cNvSpPr txBox="1"/>
          <p:nvPr/>
        </p:nvSpPr>
        <p:spPr>
          <a:xfrm>
            <a:off x="1066016" y="3312281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EuroStyle" panose="02027200000000000000" pitchFamily="18" charset="0"/>
              </a:rPr>
              <a:t>Tuesday</a:t>
            </a:r>
            <a:endParaRPr lang="en-GB" b="1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F244F9-7E36-42DC-B24D-59EBF30A28A1}"/>
              </a:ext>
            </a:extLst>
          </p:cNvPr>
          <p:cNvSpPr txBox="1"/>
          <p:nvPr/>
        </p:nvSpPr>
        <p:spPr>
          <a:xfrm>
            <a:off x="773506" y="470736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EuroStyle" panose="02027200000000000000" pitchFamily="18" charset="0"/>
              </a:rPr>
              <a:t>Wednesday</a:t>
            </a:r>
            <a:endParaRPr lang="en-GB" b="1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572B0-0A45-4057-94BB-B759D0F7135D}"/>
              </a:ext>
            </a:extLst>
          </p:cNvPr>
          <p:cNvSpPr txBox="1"/>
          <p:nvPr/>
        </p:nvSpPr>
        <p:spPr>
          <a:xfrm>
            <a:off x="7708912" y="4038326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EuroStyle" panose="02027200000000000000" pitchFamily="18" charset="0"/>
              </a:rPr>
              <a:t>Thursday</a:t>
            </a:r>
            <a:endParaRPr lang="en-GB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2655B6-90CA-4328-86FC-0793928AD5CE}"/>
              </a:ext>
            </a:extLst>
          </p:cNvPr>
          <p:cNvSpPr txBox="1"/>
          <p:nvPr/>
        </p:nvSpPr>
        <p:spPr>
          <a:xfrm>
            <a:off x="7275797" y="521638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EuroStyle" panose="02027200000000000000" pitchFamily="18" charset="0"/>
              </a:rPr>
              <a:t>Friday</a:t>
            </a:r>
            <a:endParaRPr lang="en-GB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2CE2B41-1578-4566-AB50-BF6DC0E5856E}"/>
              </a:ext>
            </a:extLst>
          </p:cNvPr>
          <p:cNvGrpSpPr/>
          <p:nvPr/>
        </p:nvGrpSpPr>
        <p:grpSpPr>
          <a:xfrm>
            <a:off x="9917082" y="2912981"/>
            <a:ext cx="1873515" cy="1078335"/>
            <a:chOff x="70497" y="1840683"/>
            <a:chExt cx="1873515" cy="166034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4E618F7-3602-489E-BF73-7690FDDB28D5}"/>
                </a:ext>
              </a:extLst>
            </p:cNvPr>
            <p:cNvSpPr/>
            <p:nvPr/>
          </p:nvSpPr>
          <p:spPr>
            <a:xfrm>
              <a:off x="70497" y="1840683"/>
              <a:ext cx="1873515" cy="166034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C2872B-CD83-479E-A78F-55497A4075D2}"/>
                </a:ext>
              </a:extLst>
            </p:cNvPr>
            <p:cNvSpPr txBox="1"/>
            <p:nvPr/>
          </p:nvSpPr>
          <p:spPr>
            <a:xfrm>
              <a:off x="141889" y="1865765"/>
              <a:ext cx="1744741" cy="66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Ways to defend against cyber attack</a:t>
              </a:r>
            </a:p>
          </p:txBody>
        </p:sp>
      </p:grp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8F9D417-01D9-4564-89C5-F3356F92D75F}"/>
              </a:ext>
            </a:extLst>
          </p:cNvPr>
          <p:cNvCxnSpPr>
            <a:cxnSpLocks/>
            <a:stCxn id="43" idx="3"/>
            <a:endCxn id="58" idx="2"/>
          </p:cNvCxnSpPr>
          <p:nvPr/>
        </p:nvCxnSpPr>
        <p:spPr>
          <a:xfrm flipV="1">
            <a:off x="9262710" y="3991316"/>
            <a:ext cx="1591130" cy="277842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B2144010-6155-44AB-AABC-81AB51525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8" y="76067"/>
            <a:ext cx="9483969" cy="6705866"/>
          </a:xfrm>
        </p:spPr>
      </p:pic>
    </p:spTree>
    <p:extLst>
      <p:ext uri="{BB962C8B-B14F-4D97-AF65-F5344CB8AC3E}">
        <p14:creationId xmlns:p14="http://schemas.microsoft.com/office/powerpoint/2010/main" val="320299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5EAD-EB89-43BA-AD74-460EFA71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Steps to Cyber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BB43-7775-4C29-9925-FFCFC4CAF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10 steps to cyber security was originally published in 2012 and is now used by a majority of the FTSE350</a:t>
            </a:r>
          </a:p>
          <a:p>
            <a:pPr lvl="1"/>
            <a:r>
              <a:rPr lang="en-GB" dirty="0"/>
              <a:t>Risk Management Regime</a:t>
            </a:r>
          </a:p>
          <a:p>
            <a:pPr lvl="1"/>
            <a:r>
              <a:rPr lang="en-GB" dirty="0"/>
              <a:t>Secure Configuration</a:t>
            </a:r>
          </a:p>
          <a:p>
            <a:pPr lvl="1"/>
            <a:r>
              <a:rPr lang="en-GB" dirty="0"/>
              <a:t>Home and Mobile Working</a:t>
            </a:r>
          </a:p>
          <a:p>
            <a:pPr lvl="1"/>
            <a:r>
              <a:rPr lang="en-GB" dirty="0"/>
              <a:t>Incident Management</a:t>
            </a:r>
          </a:p>
          <a:p>
            <a:pPr lvl="1"/>
            <a:r>
              <a:rPr lang="en-GB" dirty="0"/>
              <a:t>Malware Prevention</a:t>
            </a:r>
          </a:p>
          <a:p>
            <a:pPr lvl="1"/>
            <a:r>
              <a:rPr lang="en-GB" dirty="0"/>
              <a:t>Managing User Privileges</a:t>
            </a:r>
          </a:p>
          <a:p>
            <a:pPr lvl="1"/>
            <a:r>
              <a:rPr lang="en-GB" dirty="0"/>
              <a:t>Monitoring</a:t>
            </a:r>
          </a:p>
          <a:p>
            <a:pPr lvl="1"/>
            <a:r>
              <a:rPr lang="en-GB" dirty="0"/>
              <a:t>Network Security</a:t>
            </a:r>
          </a:p>
          <a:p>
            <a:pPr lvl="1"/>
            <a:r>
              <a:rPr lang="en-GB" dirty="0"/>
              <a:t>Removable Media Controls</a:t>
            </a:r>
          </a:p>
          <a:p>
            <a:pPr lvl="1"/>
            <a:r>
              <a:rPr lang="en-GB" dirty="0"/>
              <a:t>User Education and Awareness</a:t>
            </a:r>
          </a:p>
          <a:p>
            <a:r>
              <a:rPr lang="en-GB" dirty="0"/>
              <a:t>See document on </a:t>
            </a:r>
            <a:r>
              <a:rPr lang="en-GB"/>
              <a:t>the Wiki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		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4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844E-F9FA-44D9-B5C1-38A1C83A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Ways to Prevent Cyber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5A095-2567-4CAE-8CBC-FA86038C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Train employees in cyber security principles</a:t>
            </a:r>
          </a:p>
          <a:p>
            <a:pPr>
              <a:buFont typeface="+mj-lt"/>
              <a:buAutoNum type="arabicPeriod"/>
            </a:pPr>
            <a:r>
              <a:rPr lang="en-GB" dirty="0"/>
              <a:t>Install, use and regularly update antivirus and antispyware software on every computer used in your business</a:t>
            </a:r>
          </a:p>
          <a:p>
            <a:pPr>
              <a:buFont typeface="+mj-lt"/>
              <a:buAutoNum type="arabicPeriod"/>
            </a:pPr>
            <a:r>
              <a:rPr lang="en-GB" dirty="0"/>
              <a:t>Use a firewall for your Internet connection</a:t>
            </a:r>
          </a:p>
          <a:p>
            <a:pPr>
              <a:buFont typeface="+mj-lt"/>
              <a:buAutoNum type="arabicPeriod"/>
            </a:pPr>
            <a:r>
              <a:rPr lang="en-GB" dirty="0"/>
              <a:t>Download and install software updates for your operating systems and applications as they become available</a:t>
            </a:r>
          </a:p>
          <a:p>
            <a:pPr>
              <a:buFont typeface="+mj-lt"/>
              <a:buAutoNum type="arabicPeriod"/>
            </a:pPr>
            <a:r>
              <a:rPr lang="en-GB" dirty="0"/>
              <a:t>Make backup copies of important business data and information</a:t>
            </a:r>
          </a:p>
          <a:p>
            <a:pPr>
              <a:buFont typeface="+mj-lt"/>
              <a:buAutoNum type="arabicPeriod"/>
            </a:pPr>
            <a:r>
              <a:rPr lang="en-GB" dirty="0"/>
              <a:t>Control physical access to your computers and network components.</a:t>
            </a:r>
          </a:p>
          <a:p>
            <a:pPr>
              <a:buFont typeface="+mj-lt"/>
              <a:buAutoNum type="arabicPeriod"/>
            </a:pPr>
            <a:r>
              <a:rPr lang="en-GB" dirty="0"/>
              <a:t>Secure your Wi-Fi networks. If you have a Wi-Fi network for your workplace make sure it is secure and hidden</a:t>
            </a:r>
          </a:p>
          <a:p>
            <a:pPr>
              <a:buFont typeface="+mj-lt"/>
              <a:buAutoNum type="arabicPeriod"/>
            </a:pPr>
            <a:r>
              <a:rPr lang="en-GB" dirty="0"/>
              <a:t>Require individual user accounts for each employee</a:t>
            </a:r>
          </a:p>
          <a:p>
            <a:pPr>
              <a:buFont typeface="+mj-lt"/>
              <a:buAutoNum type="arabicPeriod"/>
            </a:pPr>
            <a:r>
              <a:rPr lang="en-GB" dirty="0"/>
              <a:t>Limit employee access to data and information and limit authority to install software</a:t>
            </a:r>
          </a:p>
          <a:p>
            <a:pPr>
              <a:buFont typeface="+mj-lt"/>
              <a:buAutoNum type="arabicPeriod"/>
            </a:pPr>
            <a:r>
              <a:rPr lang="en-GB" dirty="0"/>
              <a:t>Regularly change passwords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83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6698-5D03-4E26-8593-EF998BBE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Mitre </a:t>
            </a:r>
            <a:r>
              <a:rPr lang="en-GB" dirty="0" err="1"/>
              <a:t>Att&amp;ck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4CEFD-2A9E-49B4-B9FF-59762EF58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Globally-accessible knowledge base of adversary tactics and techniques based on real-world observations</a:t>
            </a:r>
          </a:p>
          <a:p>
            <a:r>
              <a:rPr lang="en-GB" dirty="0"/>
              <a:t>The ATT&amp;CK knowledge base is used as a foundation for the development of specific threat models and methodologies in the private sector, in government, and in the cybersecurity product and service community</a:t>
            </a:r>
          </a:p>
        </p:txBody>
      </p:sp>
    </p:spTree>
    <p:extLst>
      <p:ext uri="{BB962C8B-B14F-4D97-AF65-F5344CB8AC3E}">
        <p14:creationId xmlns:p14="http://schemas.microsoft.com/office/powerpoint/2010/main" val="83572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EFCA79-7BBF-49A9-B70C-9043F4E7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484"/>
            <a:ext cx="12192000" cy="54367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9A5F54-E408-4E7B-8DCB-0E495F4330A7}"/>
              </a:ext>
            </a:extLst>
          </p:cNvPr>
          <p:cNvSpPr txBox="1">
            <a:spLocks/>
          </p:cNvSpPr>
          <p:nvPr/>
        </p:nvSpPr>
        <p:spPr>
          <a:xfrm>
            <a:off x="1052209" y="47864"/>
            <a:ext cx="10515600" cy="885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Mitre </a:t>
            </a:r>
            <a:r>
              <a:rPr lang="en-GB" dirty="0" err="1">
                <a:solidFill>
                  <a:schemeClr val="bg1"/>
                </a:solidFill>
              </a:rPr>
              <a:t>Att&amp;ck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81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1D5095-6DB6-4A4F-91CC-D127DDE50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" t="17538" r="88899" b="57117"/>
          <a:stretch/>
        </p:blipFill>
        <p:spPr>
          <a:xfrm>
            <a:off x="8905103" y="2092325"/>
            <a:ext cx="3039762" cy="45168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A1E6F-A36D-44BE-A444-853B00DC2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7951573" cy="4351338"/>
          </a:xfrm>
        </p:spPr>
        <p:txBody>
          <a:bodyPr/>
          <a:lstStyle/>
          <a:p>
            <a:r>
              <a:rPr lang="en-GB" dirty="0"/>
              <a:t>Each item in the knowledgebase has a unique code which is searchable</a:t>
            </a:r>
          </a:p>
          <a:p>
            <a:r>
              <a:rPr lang="en-GB" dirty="0"/>
              <a:t>Each item in the knowledgebase has a hyperlink which will give you more information on that particular technique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8B7119-3B9D-496B-AF70-1C5374D5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28"/>
            <a:ext cx="10515600" cy="792645"/>
          </a:xfrm>
        </p:spPr>
        <p:txBody>
          <a:bodyPr/>
          <a:lstStyle/>
          <a:p>
            <a:r>
              <a:rPr lang="en-GB" dirty="0"/>
              <a:t>Mitre </a:t>
            </a:r>
            <a:r>
              <a:rPr lang="en-GB" dirty="0" err="1"/>
              <a:t>Att&amp;ck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99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1C8B5A-F88B-4A20-AD3C-18F5C73BF8B7}"/>
              </a:ext>
            </a:extLst>
          </p:cNvPr>
          <p:cNvSpPr/>
          <p:nvPr/>
        </p:nvSpPr>
        <p:spPr>
          <a:xfrm>
            <a:off x="5947452" y="3966764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EF05FD-CD1E-40DE-8FAA-D8948699C889}"/>
              </a:ext>
            </a:extLst>
          </p:cNvPr>
          <p:cNvSpPr/>
          <p:nvPr/>
        </p:nvSpPr>
        <p:spPr>
          <a:xfrm>
            <a:off x="5818153" y="4250252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innerShdw blurRad="63500" dist="50800" dir="21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447F6-08BD-4F09-9455-FD70871F0072}"/>
              </a:ext>
            </a:extLst>
          </p:cNvPr>
          <p:cNvSpPr/>
          <p:nvPr/>
        </p:nvSpPr>
        <p:spPr>
          <a:xfrm>
            <a:off x="5197342" y="288863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ECEB67-DA9F-4C2E-B389-B866A473CF6D}"/>
              </a:ext>
            </a:extLst>
          </p:cNvPr>
          <p:cNvSpPr/>
          <p:nvPr/>
        </p:nvSpPr>
        <p:spPr>
          <a:xfrm>
            <a:off x="5944094" y="3965347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B23C87-2A94-4E14-A9CA-EA6147101D21}"/>
              </a:ext>
            </a:extLst>
          </p:cNvPr>
          <p:cNvSpPr/>
          <p:nvPr/>
        </p:nvSpPr>
        <p:spPr>
          <a:xfrm>
            <a:off x="5818154" y="5039074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02FE2-5948-4AF8-8A06-899878119AF1}"/>
              </a:ext>
            </a:extLst>
          </p:cNvPr>
          <p:cNvSpPr/>
          <p:nvPr/>
        </p:nvSpPr>
        <p:spPr>
          <a:xfrm flipH="1">
            <a:off x="7683162" y="3962539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596100-B9C3-49FB-AFB5-0B1BE3835250}"/>
              </a:ext>
            </a:extLst>
          </p:cNvPr>
          <p:cNvSpPr/>
          <p:nvPr/>
        </p:nvSpPr>
        <p:spPr>
          <a:xfrm flipH="1" flipV="1">
            <a:off x="6448649" y="3252200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BD7015C-483F-4766-A5EB-A46C45617AF5}"/>
              </a:ext>
            </a:extLst>
          </p:cNvPr>
          <p:cNvSpPr/>
          <p:nvPr/>
        </p:nvSpPr>
        <p:spPr>
          <a:xfrm flipH="1" flipV="1">
            <a:off x="6451665" y="2970793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1764B7-0EB9-4BA6-AEB0-B12DD26CC035}"/>
              </a:ext>
            </a:extLst>
          </p:cNvPr>
          <p:cNvSpPr/>
          <p:nvPr/>
        </p:nvSpPr>
        <p:spPr>
          <a:xfrm flipH="1" flipV="1">
            <a:off x="6825011" y="2108925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30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764DC3-5E31-4863-90A8-F66102EC8D3C}"/>
              </a:ext>
            </a:extLst>
          </p:cNvPr>
          <p:cNvSpPr/>
          <p:nvPr/>
        </p:nvSpPr>
        <p:spPr>
          <a:xfrm flipH="1" flipV="1">
            <a:off x="6944563" y="1683586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innerShdw blurRad="63500" dist="50800" dir="3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9EC02E-39C3-4B8D-AE9F-796E86412B46}"/>
              </a:ext>
            </a:extLst>
          </p:cNvPr>
          <p:cNvSpPr/>
          <p:nvPr/>
        </p:nvSpPr>
        <p:spPr>
          <a:xfrm flipH="1" flipV="1">
            <a:off x="6441031" y="297128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ABD13-A430-42F6-8875-5EA1EE1747D2}"/>
              </a:ext>
            </a:extLst>
          </p:cNvPr>
          <p:cNvSpPr/>
          <p:nvPr/>
        </p:nvSpPr>
        <p:spPr>
          <a:xfrm flipH="1" flipV="1">
            <a:off x="5820219" y="1819581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6B576-9F7D-4DE4-9393-077029355B4C}"/>
              </a:ext>
            </a:extLst>
          </p:cNvPr>
          <p:cNvSpPr/>
          <p:nvPr/>
        </p:nvSpPr>
        <p:spPr>
          <a:xfrm flipH="1" flipV="1">
            <a:off x="6943521" y="2107210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5DCADB-1A7C-4662-B136-6915DDFD1CC9}"/>
              </a:ext>
            </a:extLst>
          </p:cNvPr>
          <p:cNvSpPr/>
          <p:nvPr/>
        </p:nvSpPr>
        <p:spPr>
          <a:xfrm flipH="1" flipV="1">
            <a:off x="6441031" y="745854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952B75-B054-4F76-BF3D-E7EF8B86B5C8}"/>
              </a:ext>
            </a:extLst>
          </p:cNvPr>
          <p:cNvSpPr/>
          <p:nvPr/>
        </p:nvSpPr>
        <p:spPr>
          <a:xfrm rot="17986545" flipH="1" flipV="1">
            <a:off x="7190691" y="2750003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innerShdw blurRad="63500" dist="50800" dir="1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324CE-03C4-4ECF-9ECE-3A286CCC0399}"/>
              </a:ext>
            </a:extLst>
          </p:cNvPr>
          <p:cNvSpPr/>
          <p:nvPr/>
        </p:nvSpPr>
        <p:spPr>
          <a:xfrm flipV="1">
            <a:off x="5199430" y="382413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3C7EA77-C775-45E1-A760-7BE2AC29E0CB}"/>
              </a:ext>
            </a:extLst>
          </p:cNvPr>
          <p:cNvCxnSpPr>
            <a:cxnSpLocks/>
          </p:cNvCxnSpPr>
          <p:nvPr/>
        </p:nvCxnSpPr>
        <p:spPr>
          <a:xfrm rot="10800000">
            <a:off x="5285332" y="1143006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5AA3BB2-2C6C-4DBD-A301-DA956D86FA29}"/>
              </a:ext>
            </a:extLst>
          </p:cNvPr>
          <p:cNvCxnSpPr>
            <a:cxnSpLocks/>
          </p:cNvCxnSpPr>
          <p:nvPr/>
        </p:nvCxnSpPr>
        <p:spPr>
          <a:xfrm rot="10800000">
            <a:off x="4702589" y="2309483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F33FD81-39ED-4757-B556-4BF5BB149EBB}"/>
              </a:ext>
            </a:extLst>
          </p:cNvPr>
          <p:cNvCxnSpPr>
            <a:cxnSpLocks/>
          </p:cNvCxnSpPr>
          <p:nvPr/>
        </p:nvCxnSpPr>
        <p:spPr>
          <a:xfrm rot="10800000">
            <a:off x="7679299" y="3506811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F8DCE1-F939-430A-974F-AEDFA83E0613}"/>
              </a:ext>
            </a:extLst>
          </p:cNvPr>
          <p:cNvSpPr/>
          <p:nvPr/>
        </p:nvSpPr>
        <p:spPr>
          <a:xfrm>
            <a:off x="3341799" y="846389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6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3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A0A2FC9-DA13-4A0F-8748-086A59805721}"/>
              </a:ext>
            </a:extLst>
          </p:cNvPr>
          <p:cNvSpPr/>
          <p:nvPr/>
        </p:nvSpPr>
        <p:spPr>
          <a:xfrm>
            <a:off x="2765042" y="1995681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221159-1856-4AD4-95DF-A96735C5121F}"/>
              </a:ext>
            </a:extLst>
          </p:cNvPr>
          <p:cNvSpPr/>
          <p:nvPr/>
        </p:nvSpPr>
        <p:spPr>
          <a:xfrm>
            <a:off x="8835775" y="3539961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0D5C1B-03D4-4071-8C9E-6B402409517F}"/>
              </a:ext>
            </a:extLst>
          </p:cNvPr>
          <p:cNvSpPr/>
          <p:nvPr/>
        </p:nvSpPr>
        <p:spPr>
          <a:xfrm>
            <a:off x="1819607" y="3953144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CEA714-1B86-4BCF-8BE2-F36729AF0E14}"/>
              </a:ext>
            </a:extLst>
          </p:cNvPr>
          <p:cNvSpPr/>
          <p:nvPr/>
        </p:nvSpPr>
        <p:spPr>
          <a:xfrm>
            <a:off x="8479763" y="5104848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4B568A1D-6739-4133-9E8C-BD3AF7C09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8542" y="4432128"/>
            <a:ext cx="540000" cy="540000"/>
          </a:xfrm>
          <a:prstGeom prst="rect">
            <a:avLst/>
          </a:prstGeom>
          <a:effectLst>
            <a:outerShdw blurRad="50800" dist="3302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Stopwatch with solid fill">
            <a:extLst>
              <a:ext uri="{FF2B5EF4-FFF2-40B4-BE49-F238E27FC236}">
                <a16:creationId xmlns:a16="http://schemas.microsoft.com/office/drawing/2014/main" id="{D9530905-13E8-4695-BFF9-3B1182149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8163" y="3316963"/>
            <a:ext cx="540000" cy="540000"/>
          </a:xfrm>
          <a:prstGeom prst="rect">
            <a:avLst/>
          </a:prstGeom>
          <a:effectLst>
            <a:outerShdw blurRad="50800" dist="2921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AFF084EB-A625-4679-9005-E608FDAD3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0165" y="3347081"/>
            <a:ext cx="540000" cy="540000"/>
          </a:xfrm>
          <a:prstGeom prst="rect">
            <a:avLst/>
          </a:prstGeom>
          <a:effectLst>
            <a:outerShdw blurRad="50800" dist="2667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Magnifying glass with solid fill">
            <a:extLst>
              <a:ext uri="{FF2B5EF4-FFF2-40B4-BE49-F238E27FC236}">
                <a16:creationId xmlns:a16="http://schemas.microsoft.com/office/drawing/2014/main" id="{06979707-E88A-4C93-AFA1-30A21E2915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92681" y="2247627"/>
            <a:ext cx="540000" cy="540000"/>
          </a:xfrm>
          <a:prstGeom prst="rect">
            <a:avLst/>
          </a:prstGeom>
          <a:effectLst>
            <a:outerShdw blurRad="50800" dist="1778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9" descr="Lightbulb with solid fill">
            <a:extLst>
              <a:ext uri="{FF2B5EF4-FFF2-40B4-BE49-F238E27FC236}">
                <a16:creationId xmlns:a16="http://schemas.microsoft.com/office/drawing/2014/main" id="{9D0F1E9D-77B1-47A2-9965-7EF8757022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99461" y="1100857"/>
            <a:ext cx="540000" cy="540000"/>
          </a:xfrm>
          <a:prstGeom prst="rect">
            <a:avLst/>
          </a:prstGeom>
          <a:effectLst>
            <a:outerShdw blurRad="50800" dist="190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663FCDC-2679-4560-B2BF-AB5965A0EE4F}"/>
              </a:ext>
            </a:extLst>
          </p:cNvPr>
          <p:cNvSpPr txBox="1"/>
          <p:nvPr/>
        </p:nvSpPr>
        <p:spPr>
          <a:xfrm>
            <a:off x="7151270" y="1704038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9310E-43E4-43F4-80A4-AACA8D4FD77D}"/>
              </a:ext>
            </a:extLst>
          </p:cNvPr>
          <p:cNvSpPr txBox="1"/>
          <p:nvPr/>
        </p:nvSpPr>
        <p:spPr>
          <a:xfrm>
            <a:off x="6747798" y="23384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D71D65-0147-4631-82E1-BD82953684EA}"/>
              </a:ext>
            </a:extLst>
          </p:cNvPr>
          <p:cNvSpPr txBox="1"/>
          <p:nvPr/>
        </p:nvSpPr>
        <p:spPr>
          <a:xfrm>
            <a:off x="5737042" y="449269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A341CB-ED85-4BF4-8F62-7C18A1E39D94}"/>
              </a:ext>
            </a:extLst>
          </p:cNvPr>
          <p:cNvSpPr txBox="1"/>
          <p:nvPr/>
        </p:nvSpPr>
        <p:spPr>
          <a:xfrm>
            <a:off x="7109592" y="298075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754B27-32F0-44BE-B6AF-981570202F1C}"/>
              </a:ext>
            </a:extLst>
          </p:cNvPr>
          <p:cNvSpPr txBox="1"/>
          <p:nvPr/>
        </p:nvSpPr>
        <p:spPr>
          <a:xfrm>
            <a:off x="5328835" y="38317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1BFB5-EEAD-4CA1-979C-CC71A3834622}"/>
              </a:ext>
            </a:extLst>
          </p:cNvPr>
          <p:cNvSpPr txBox="1"/>
          <p:nvPr/>
        </p:nvSpPr>
        <p:spPr>
          <a:xfrm>
            <a:off x="7898512" y="108973"/>
            <a:ext cx="433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spc="300" dirty="0">
                <a:solidFill>
                  <a:schemeClr val="bg1"/>
                </a:solidFill>
                <a:latin typeface="EuroStyle" panose="02027200000000000000" pitchFamily="18" charset="0"/>
              </a:rPr>
              <a:t>Cyber Threats</a:t>
            </a:r>
          </a:p>
          <a:p>
            <a:pPr algn="ctr"/>
            <a:r>
              <a:rPr lang="en-GB" sz="3200" b="1" spc="300" dirty="0">
                <a:solidFill>
                  <a:schemeClr val="bg1"/>
                </a:solidFill>
                <a:latin typeface="EuroStyle" panose="02027200000000000000" pitchFamily="18" charset="0"/>
              </a:rPr>
              <a:t>Week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1E1CA2-8B22-4EBC-A8B3-4E1D4101D87E}"/>
              </a:ext>
            </a:extLst>
          </p:cNvPr>
          <p:cNvSpPr txBox="1"/>
          <p:nvPr/>
        </p:nvSpPr>
        <p:spPr>
          <a:xfrm>
            <a:off x="3721057" y="87002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pc="300" dirty="0">
                <a:solidFill>
                  <a:srgbClr val="00B050"/>
                </a:solidFill>
                <a:latin typeface="EuroStyle" panose="02027200000000000000" pitchFamily="18" charset="0"/>
              </a:rPr>
              <a:t>Monday</a:t>
            </a:r>
            <a:endParaRPr lang="en-GB" b="1" spc="300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F09B4E-41D8-4B56-8174-5E60E938E8D6}"/>
              </a:ext>
            </a:extLst>
          </p:cNvPr>
          <p:cNvSpPr txBox="1"/>
          <p:nvPr/>
        </p:nvSpPr>
        <p:spPr>
          <a:xfrm>
            <a:off x="3059360" y="2061465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pc="300" dirty="0">
                <a:solidFill>
                  <a:srgbClr val="00B050"/>
                </a:solidFill>
                <a:latin typeface="EuroStyle" panose="02027200000000000000" pitchFamily="18" charset="0"/>
              </a:rPr>
              <a:t>Tuesday</a:t>
            </a:r>
            <a:endParaRPr lang="en-GB" b="1" spc="300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F244F9-7E36-42DC-B24D-59EBF30A28A1}"/>
              </a:ext>
            </a:extLst>
          </p:cNvPr>
          <p:cNvSpPr txBox="1"/>
          <p:nvPr/>
        </p:nvSpPr>
        <p:spPr>
          <a:xfrm>
            <a:off x="8896857" y="3605745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pc="300" dirty="0">
                <a:solidFill>
                  <a:srgbClr val="00B050"/>
                </a:solidFill>
                <a:latin typeface="EuroStyle" panose="02027200000000000000" pitchFamily="18" charset="0"/>
              </a:rPr>
              <a:t>Wednesday</a:t>
            </a:r>
            <a:endParaRPr lang="en-GB" b="1" spc="300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572B0-0A45-4057-94BB-B759D0F7135D}"/>
              </a:ext>
            </a:extLst>
          </p:cNvPr>
          <p:cNvSpPr txBox="1"/>
          <p:nvPr/>
        </p:nvSpPr>
        <p:spPr>
          <a:xfrm>
            <a:off x="2107612" y="3970463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pc="300" dirty="0">
                <a:solidFill>
                  <a:srgbClr val="00B050"/>
                </a:solidFill>
                <a:latin typeface="EuroStyle" panose="02027200000000000000" pitchFamily="18" charset="0"/>
              </a:rPr>
              <a:t>Thursday</a:t>
            </a:r>
            <a:endParaRPr lang="en-GB" b="1" spc="300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2655B6-90CA-4328-86FC-0793928AD5CE}"/>
              </a:ext>
            </a:extLst>
          </p:cNvPr>
          <p:cNvSpPr txBox="1"/>
          <p:nvPr/>
        </p:nvSpPr>
        <p:spPr>
          <a:xfrm>
            <a:off x="8925565" y="517063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>
                <a:solidFill>
                  <a:schemeClr val="bg1"/>
                </a:solidFill>
                <a:latin typeface="EuroStyle" panose="02027200000000000000" pitchFamily="18" charset="0"/>
              </a:rPr>
              <a:t>Friday</a:t>
            </a:r>
            <a:endParaRPr lang="en-GB" spc="300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44DA26B7-84E1-43BC-B086-4A62D487B93E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7045001" y="4708358"/>
            <a:ext cx="2402502" cy="396490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2F740DCA-AB49-422E-B00E-7EA1AAD5D6C9}"/>
              </a:ext>
            </a:extLst>
          </p:cNvPr>
          <p:cNvCxnSpPr>
            <a:cxnSpLocks/>
            <a:endCxn id="43" idx="3"/>
          </p:cNvCxnSpPr>
          <p:nvPr/>
        </p:nvCxnSpPr>
        <p:spPr>
          <a:xfrm rot="10800000" flipV="1">
            <a:off x="3755087" y="3539960"/>
            <a:ext cx="1442256" cy="709800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0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086-A43B-4CDC-A095-32ECF69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2 -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A0CE-437E-4089-AE73-03BEE8D4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Ways to defend against cyber attack</a:t>
            </a:r>
          </a:p>
        </p:txBody>
      </p:sp>
    </p:spTree>
    <p:extLst>
      <p:ext uri="{BB962C8B-B14F-4D97-AF65-F5344CB8AC3E}">
        <p14:creationId xmlns:p14="http://schemas.microsoft.com/office/powerpoint/2010/main" val="65341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BB75-6C05-493E-98EE-2946972E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Ways to defend against cyber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88A89-4036-40D2-9524-2FFBC47B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Reducing the impact helps organisations understand what a common cyber attack looks like and explains why all organisations should establish basic security controls and processes, to protect themselves from such attacks</a:t>
            </a:r>
          </a:p>
          <a:p>
            <a:r>
              <a:rPr lang="en-GB" dirty="0"/>
              <a:t>Regardless of whether an attack is targeted or un-targeted, or the attacker is using commodity or bespoke tools, cyber attacks have a number of stages in common. Some of these will meet their goal whilst others may be blocked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80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DBB4-7EEE-4DE6-9819-1722B18E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416009"/>
            <a:ext cx="10515600" cy="1325563"/>
          </a:xfrm>
        </p:spPr>
        <p:txBody>
          <a:bodyPr/>
          <a:lstStyle/>
          <a:p>
            <a:r>
              <a:rPr lang="en-GB" dirty="0"/>
              <a:t>Stages of an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C3200-E8F4-4CD0-8ACC-EB63FC4ED0D5}"/>
              </a:ext>
            </a:extLst>
          </p:cNvPr>
          <p:cNvSpPr/>
          <p:nvPr/>
        </p:nvSpPr>
        <p:spPr>
          <a:xfrm>
            <a:off x="381000" y="2581205"/>
            <a:ext cx="2095500" cy="3086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F3A42-B12B-4677-96A1-DD17B5B7ED41}"/>
              </a:ext>
            </a:extLst>
          </p:cNvPr>
          <p:cNvSpPr txBox="1"/>
          <p:nvPr/>
        </p:nvSpPr>
        <p:spPr>
          <a:xfrm>
            <a:off x="476250" y="2831628"/>
            <a:ext cx="194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Survey</a:t>
            </a:r>
          </a:p>
          <a:p>
            <a:r>
              <a:rPr lang="en-GB" dirty="0"/>
              <a:t>Investigating and analysing available information about the target in order to identify potential vulnerabilities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954A8-2FB1-4C29-B351-4A57A59CBDF7}"/>
              </a:ext>
            </a:extLst>
          </p:cNvPr>
          <p:cNvSpPr/>
          <p:nvPr/>
        </p:nvSpPr>
        <p:spPr>
          <a:xfrm>
            <a:off x="3181350" y="2581204"/>
            <a:ext cx="2095500" cy="30861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7AF9C-9A10-4276-BFF7-B5A009871193}"/>
              </a:ext>
            </a:extLst>
          </p:cNvPr>
          <p:cNvSpPr txBox="1"/>
          <p:nvPr/>
        </p:nvSpPr>
        <p:spPr>
          <a:xfrm>
            <a:off x="3324226" y="2808148"/>
            <a:ext cx="1724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Delivery</a:t>
            </a:r>
            <a:r>
              <a:rPr lang="en-GB" dirty="0"/>
              <a:t> </a:t>
            </a:r>
          </a:p>
          <a:p>
            <a:r>
              <a:rPr lang="en-GB" dirty="0"/>
              <a:t>Getting to the point in a system where a</a:t>
            </a:r>
          </a:p>
          <a:p>
            <a:r>
              <a:rPr lang="en-GB" dirty="0"/>
              <a:t>vulnerability can be exploited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BB9A2A-02F5-420C-AC41-6BF7524F2DE5}"/>
              </a:ext>
            </a:extLst>
          </p:cNvPr>
          <p:cNvSpPr/>
          <p:nvPr/>
        </p:nvSpPr>
        <p:spPr>
          <a:xfrm>
            <a:off x="5962649" y="2581204"/>
            <a:ext cx="3109913" cy="30861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C6C39-2852-47EB-8894-CBC2B0A090C4}"/>
              </a:ext>
            </a:extLst>
          </p:cNvPr>
          <p:cNvSpPr txBox="1"/>
          <p:nvPr/>
        </p:nvSpPr>
        <p:spPr>
          <a:xfrm>
            <a:off x="6167438" y="2687633"/>
            <a:ext cx="2824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Breach</a:t>
            </a:r>
          </a:p>
          <a:p>
            <a:r>
              <a:rPr lang="en-GB" dirty="0"/>
              <a:t>Exploiting the vulnerability/vulnerabilities to gain some form of unauthorised access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B543A-F825-466B-AC11-A0C656C055FA}"/>
              </a:ext>
            </a:extLst>
          </p:cNvPr>
          <p:cNvSpPr/>
          <p:nvPr/>
        </p:nvSpPr>
        <p:spPr>
          <a:xfrm>
            <a:off x="9758362" y="2581204"/>
            <a:ext cx="2095500" cy="3086170"/>
          </a:xfrm>
          <a:prstGeom prst="rect">
            <a:avLst/>
          </a:prstGeom>
          <a:solidFill>
            <a:srgbClr val="AE7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612B4-82DE-4907-B243-5E9017A6D532}"/>
              </a:ext>
            </a:extLst>
          </p:cNvPr>
          <p:cNvSpPr txBox="1"/>
          <p:nvPr/>
        </p:nvSpPr>
        <p:spPr>
          <a:xfrm>
            <a:off x="9905999" y="2646961"/>
            <a:ext cx="1905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Affect</a:t>
            </a:r>
          </a:p>
          <a:p>
            <a:r>
              <a:rPr lang="en-GB" dirty="0"/>
              <a:t>Carrying out activities within a system that achieve</a:t>
            </a:r>
          </a:p>
          <a:p>
            <a:r>
              <a:rPr lang="en-GB" dirty="0"/>
              <a:t>the attacker’s goal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6B55C0-66F6-4572-8C62-2B28B4C7AD9D}"/>
              </a:ext>
            </a:extLst>
          </p:cNvPr>
          <p:cNvSpPr/>
          <p:nvPr/>
        </p:nvSpPr>
        <p:spPr>
          <a:xfrm>
            <a:off x="2562226" y="3895725"/>
            <a:ext cx="5334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2437303-88DB-4168-B2AF-E4656E9F50B3}"/>
              </a:ext>
            </a:extLst>
          </p:cNvPr>
          <p:cNvSpPr/>
          <p:nvPr/>
        </p:nvSpPr>
        <p:spPr>
          <a:xfrm>
            <a:off x="5362574" y="3898261"/>
            <a:ext cx="5334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7D84C73-C8FB-43B7-BA46-C42B98EF395E}"/>
              </a:ext>
            </a:extLst>
          </p:cNvPr>
          <p:cNvSpPr/>
          <p:nvPr/>
        </p:nvSpPr>
        <p:spPr>
          <a:xfrm>
            <a:off x="9151144" y="3876639"/>
            <a:ext cx="5334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8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BADC-7CE2-4F79-B5E1-5C2444B5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your security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4D3E1-4EC7-42AB-8E3D-306FF74D4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Most computer security defenders focus on the wrong things</a:t>
            </a:r>
          </a:p>
          <a:p>
            <a:r>
              <a:rPr lang="en-GB" dirty="0"/>
              <a:t>They focus on specific threats and what they did after hackers broke in, not how they broke in</a:t>
            </a:r>
          </a:p>
          <a:p>
            <a:r>
              <a:rPr lang="en-GB" dirty="0"/>
              <a:t>About a dozen different ways that they initially exploited an environment, including:</a:t>
            </a:r>
          </a:p>
          <a:p>
            <a:pPr lvl="1"/>
            <a:r>
              <a:rPr lang="en-GB" dirty="0"/>
              <a:t>Unpatched software</a:t>
            </a:r>
          </a:p>
          <a:p>
            <a:pPr lvl="1"/>
            <a:r>
              <a:rPr lang="en-GB" dirty="0"/>
              <a:t>Social engineering</a:t>
            </a:r>
          </a:p>
          <a:p>
            <a:pPr lvl="1"/>
            <a:r>
              <a:rPr lang="en-GB" dirty="0"/>
              <a:t>Misconfigurations</a:t>
            </a:r>
          </a:p>
          <a:p>
            <a:pPr lvl="1"/>
            <a:r>
              <a:rPr lang="en-GB" dirty="0"/>
              <a:t>Password attacks</a:t>
            </a:r>
          </a:p>
          <a:p>
            <a:pPr lvl="1"/>
            <a:r>
              <a:rPr lang="en-GB" dirty="0"/>
              <a:t>Physical attacks</a:t>
            </a:r>
          </a:p>
          <a:p>
            <a:pPr lvl="1"/>
            <a:r>
              <a:rPr lang="en-GB" dirty="0"/>
              <a:t>Eavesdropping</a:t>
            </a:r>
          </a:p>
          <a:p>
            <a:pPr lvl="1"/>
            <a:r>
              <a:rPr lang="en-GB" dirty="0"/>
              <a:t>User errors</a:t>
            </a:r>
          </a:p>
          <a:p>
            <a:pPr lvl="1"/>
            <a:r>
              <a:rPr lang="en-GB" dirty="0"/>
              <a:t>Denial of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99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023E-7C3F-43BD-9C36-DB77E65C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Unpatched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0BFA-C22F-412B-B467-B5D8010A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enterprise vulnerabilities remain unpatched a month after discovery</a:t>
            </a:r>
          </a:p>
          <a:p>
            <a:r>
              <a:rPr lang="en-GB" dirty="0"/>
              <a:t>Security vulnerabilities in Microsoft software have become an even more popular means of attack by cyber criminals </a:t>
            </a:r>
          </a:p>
          <a:p>
            <a:r>
              <a:rPr lang="en-GB" dirty="0"/>
              <a:t>Adobe Flash vulnerability still ranks as the second most used exploit by hacking groups</a:t>
            </a:r>
          </a:p>
        </p:txBody>
      </p:sp>
    </p:spTree>
    <p:extLst>
      <p:ext uri="{BB962C8B-B14F-4D97-AF65-F5344CB8AC3E}">
        <p14:creationId xmlns:p14="http://schemas.microsoft.com/office/powerpoint/2010/main" val="29584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F514-89B7-4A60-A0F5-5DB839F8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</a:t>
            </a:r>
            <a:r>
              <a:rPr lang="en-GB"/>
              <a:t>With Unused </a:t>
            </a:r>
            <a:r>
              <a:rPr lang="en-GB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A272B-8BA4-40F8-8DBB-C95D09740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Unused software doesn’t get added to the inventory, positioning the business to be compromised</a:t>
            </a:r>
          </a:p>
          <a:p>
            <a:r>
              <a:rPr lang="en-GB" dirty="0"/>
              <a:t>It’s expensive and companies are losing valuable dollars</a:t>
            </a:r>
          </a:p>
          <a:p>
            <a:r>
              <a:rPr lang="en-GB" dirty="0"/>
              <a:t>Noncompliance is a nightmare</a:t>
            </a:r>
          </a:p>
          <a:p>
            <a:r>
              <a:rPr lang="en-GB" dirty="0"/>
              <a:t>Security breaches will run rampant on you</a:t>
            </a:r>
          </a:p>
          <a:p>
            <a:r>
              <a:rPr lang="en-GB" dirty="0"/>
              <a:t>Productivity diminishes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93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E53F-F9EC-4984-BB39-4FBD87AE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Unpatched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04BC-D54F-4AA9-900A-13170876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Bad Reputation</a:t>
            </a:r>
          </a:p>
          <a:p>
            <a:r>
              <a:rPr lang="en-GB" dirty="0"/>
              <a:t>High penetration rates, especially on Windows 7 or 8</a:t>
            </a:r>
          </a:p>
          <a:p>
            <a:r>
              <a:rPr lang="en-GB" dirty="0"/>
              <a:t>Open door to malware, just like unused software is</a:t>
            </a:r>
          </a:p>
          <a:p>
            <a:r>
              <a:rPr lang="en-GB" dirty="0"/>
              <a:t>No or little integration with new software</a:t>
            </a:r>
          </a:p>
          <a:p>
            <a:r>
              <a:rPr lang="en-GB" dirty="0"/>
              <a:t>If the outdated software includes the use, storage or application of data, that data becomes at risk</a:t>
            </a:r>
          </a:p>
          <a:p>
            <a:r>
              <a:rPr lang="en-GB" dirty="0"/>
              <a:t>Out-of-date software becomes less and less likely to work on new hardware and remain compatible with newer operating systems</a:t>
            </a:r>
          </a:p>
          <a:p>
            <a:r>
              <a:rPr lang="en-GB" dirty="0"/>
              <a:t>Don’t let your software go off — keep it updated, secure and healthy</a:t>
            </a:r>
          </a:p>
        </p:txBody>
      </p:sp>
    </p:spTree>
    <p:extLst>
      <p:ext uri="{BB962C8B-B14F-4D97-AF65-F5344CB8AC3E}">
        <p14:creationId xmlns:p14="http://schemas.microsoft.com/office/powerpoint/2010/main" val="1681081316"/>
      </p:ext>
    </p:extLst>
  </p:cSld>
  <p:clrMapOvr>
    <a:masterClrMapping/>
  </p:clrMapOvr>
</p:sld>
</file>

<file path=ppt/theme/theme1.xml><?xml version="1.0" encoding="utf-8"?>
<a:theme xmlns:a="http://schemas.openxmlformats.org/drawingml/2006/main" name="degre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gree2" id="{411E9D5B-E36E-4214-B691-6A4241F91BA7}" vid="{190BCCB6-F2C4-4D8A-90C0-2EE477782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degree2</Template>
  <TotalTime>238</TotalTime>
  <Words>1315</Words>
  <Application>Microsoft Office PowerPoint</Application>
  <PresentationFormat>Widescreen</PresentationFormat>
  <Paragraphs>169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EuroStyle</vt:lpstr>
      <vt:lpstr>degree2</vt:lpstr>
      <vt:lpstr>Week 2 – Day 4</vt:lpstr>
      <vt:lpstr>PowerPoint Presentation</vt:lpstr>
      <vt:lpstr>Week 2 - Thursday</vt:lpstr>
      <vt:lpstr>Ways to defend against cyber attack</vt:lpstr>
      <vt:lpstr>Stages of an Attack</vt:lpstr>
      <vt:lpstr>Change your security focus</vt:lpstr>
      <vt:lpstr>Unpatched Software</vt:lpstr>
      <vt:lpstr>Problems With Unused Software</vt:lpstr>
      <vt:lpstr>Issues with Unpatched Software</vt:lpstr>
      <vt:lpstr>Social Engineering</vt:lpstr>
      <vt:lpstr>PowerPoint Presentation</vt:lpstr>
      <vt:lpstr>Misconfigurations</vt:lpstr>
      <vt:lpstr>Password attacks</vt:lpstr>
      <vt:lpstr>Password Attack Vectors</vt:lpstr>
      <vt:lpstr>Physical attacks</vt:lpstr>
      <vt:lpstr>Eavesdropping</vt:lpstr>
      <vt:lpstr>User errors</vt:lpstr>
      <vt:lpstr>Denial of service</vt:lpstr>
      <vt:lpstr>Reducing Exposure to Cyber Attack</vt:lpstr>
      <vt:lpstr>PowerPoint Presentation</vt:lpstr>
      <vt:lpstr>10 Steps to Cyber Security</vt:lpstr>
      <vt:lpstr>10 Ways to Prevent Cyber Attacks</vt:lpstr>
      <vt:lpstr>Mitre Att&amp;ck</vt:lpstr>
      <vt:lpstr>PowerPoint Presentation</vt:lpstr>
      <vt:lpstr>Mitre Att&amp;ck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Leonard Shand</dc:creator>
  <cp:lastModifiedBy>Leonard Shand</cp:lastModifiedBy>
  <cp:revision>19</cp:revision>
  <dcterms:created xsi:type="dcterms:W3CDTF">2021-01-18T11:18:24Z</dcterms:created>
  <dcterms:modified xsi:type="dcterms:W3CDTF">2021-03-11T10:46:49Z</dcterms:modified>
</cp:coreProperties>
</file>