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media/image23.jpg" ContentType="image/jpg"/>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7"/>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 id="334" r:id="rId79"/>
    <p:sldId id="335" r:id="rId80"/>
    <p:sldId id="336" r:id="rId81"/>
    <p:sldId id="337" r:id="rId82"/>
    <p:sldId id="338" r:id="rId83"/>
    <p:sldId id="339" r:id="rId84"/>
    <p:sldId id="340" r:id="rId85"/>
    <p:sldId id="341" r:id="rId86"/>
    <p:sldId id="342" r:id="rId87"/>
    <p:sldId id="343" r:id="rId88"/>
    <p:sldId id="344" r:id="rId89"/>
    <p:sldId id="345" r:id="rId90"/>
    <p:sldId id="346" r:id="rId91"/>
    <p:sldId id="347" r:id="rId92"/>
    <p:sldId id="348" r:id="rId93"/>
    <p:sldId id="349" r:id="rId94"/>
    <p:sldId id="350" r:id="rId95"/>
    <p:sldId id="351" r:id="rId9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119" d="100"/>
          <a:sy n="119" d="100"/>
        </p:scale>
        <p:origin x="96" y="3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presProps" Target="presProps.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89BE74-AEA9-42DA-913E-8CD113F8F0A1}" type="datetimeFigureOut">
              <a:rPr lang="en-GB" smtClean="0"/>
              <a:t>27/10/2020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AF7889-0E7C-4810-B8E3-BDA5D3AD63AD}" type="slidenum">
              <a:rPr lang="en-GB" smtClean="0"/>
              <a:t>‹#›</a:t>
            </a:fld>
            <a:endParaRPr lang="en-GB"/>
          </a:p>
        </p:txBody>
      </p:sp>
    </p:spTree>
    <p:extLst>
      <p:ext uri="{BB962C8B-B14F-4D97-AF65-F5344CB8AC3E}">
        <p14:creationId xmlns:p14="http://schemas.microsoft.com/office/powerpoint/2010/main" val="2380583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link-labs.com/zigbee-lighting/"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Star networks are safer in the event of a cyber attack. Let’s say you run a bank with several branches. If one branch or office comes under attack, the server will be notified and prevent a second. One branch goes down, but the others continue running in complete safety</a:t>
            </a:r>
          </a:p>
          <a:p>
            <a:endParaRPr lang="en-GB" dirty="0"/>
          </a:p>
        </p:txBody>
      </p:sp>
      <p:sp>
        <p:nvSpPr>
          <p:cNvPr id="4" name="Slide Number Placeholder 3"/>
          <p:cNvSpPr>
            <a:spLocks noGrp="1"/>
          </p:cNvSpPr>
          <p:nvPr>
            <p:ph type="sldNum" sz="quarter" idx="5"/>
          </p:nvPr>
        </p:nvSpPr>
        <p:spPr/>
        <p:txBody>
          <a:bodyPr/>
          <a:lstStyle/>
          <a:p>
            <a:fld id="{60960939-FE35-4225-A625-94D09636AB66}" type="slidenum">
              <a:rPr lang="en-GB" smtClean="0"/>
              <a:t>22</a:t>
            </a:fld>
            <a:endParaRPr lang="en-GB"/>
          </a:p>
        </p:txBody>
      </p:sp>
    </p:spTree>
    <p:extLst>
      <p:ext uri="{BB962C8B-B14F-4D97-AF65-F5344CB8AC3E}">
        <p14:creationId xmlns:p14="http://schemas.microsoft.com/office/powerpoint/2010/main" val="16273793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DEC – Digital Equipment Corporation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Ethernet</a:t>
            </a:r>
            <a:r>
              <a:rPr lang="en-US" dirty="0"/>
              <a:t> is entirely ubiquitous. It's not just the standard used for almost all modern wired LANs, but it's increasingly being used for telecommunications and storage networks, and even being increasingly adopted as a WAN technology. Even other common standards, such as Wi-Fi, incorporate technologies and standards originally developed as part of Ethernet.</a:t>
            </a:r>
            <a:endParaRPr lang="en-US" b="0" i="0" dirty="0">
              <a:effectLst/>
            </a:endParaRPr>
          </a:p>
          <a:p>
            <a:endParaRPr lang="en-GB" dirty="0"/>
          </a:p>
        </p:txBody>
      </p:sp>
      <p:sp>
        <p:nvSpPr>
          <p:cNvPr id="4" name="Slide Number Placeholder 3"/>
          <p:cNvSpPr>
            <a:spLocks noGrp="1"/>
          </p:cNvSpPr>
          <p:nvPr>
            <p:ph type="sldNum" sz="quarter" idx="5"/>
          </p:nvPr>
        </p:nvSpPr>
        <p:spPr/>
        <p:txBody>
          <a:bodyPr/>
          <a:lstStyle/>
          <a:p>
            <a:fld id="{60960939-FE35-4225-A625-94D09636AB66}" type="slidenum">
              <a:rPr lang="en-GB" smtClean="0"/>
              <a:t>68</a:t>
            </a:fld>
            <a:endParaRPr lang="en-GB"/>
          </a:p>
        </p:txBody>
      </p:sp>
    </p:spTree>
    <p:extLst>
      <p:ext uri="{BB962C8B-B14F-4D97-AF65-F5344CB8AC3E}">
        <p14:creationId xmlns:p14="http://schemas.microsoft.com/office/powerpoint/2010/main" val="1213392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IEEE - </a:t>
            </a:r>
            <a:r>
              <a:rPr lang="en-GB" sz="1200" b="0" i="0" u="none" strike="noStrike" kern="1200" baseline="0" dirty="0">
                <a:solidFill>
                  <a:schemeClr val="tx1"/>
                </a:solidFill>
                <a:latin typeface="+mn-lt"/>
                <a:ea typeface="+mn-ea"/>
                <a:cs typeface="+mn-cs"/>
              </a:rPr>
              <a:t>Institute of Electrical and Electronics Engineers</a:t>
            </a:r>
            <a:endParaRPr lang="en-GB" dirty="0"/>
          </a:p>
        </p:txBody>
      </p:sp>
      <p:sp>
        <p:nvSpPr>
          <p:cNvPr id="4" name="Slide Number Placeholder 3"/>
          <p:cNvSpPr>
            <a:spLocks noGrp="1"/>
          </p:cNvSpPr>
          <p:nvPr>
            <p:ph type="sldNum" sz="quarter" idx="5"/>
          </p:nvPr>
        </p:nvSpPr>
        <p:spPr/>
        <p:txBody>
          <a:bodyPr/>
          <a:lstStyle/>
          <a:p>
            <a:fld id="{60960939-FE35-4225-A625-94D09636AB66}" type="slidenum">
              <a:rPr lang="en-GB" smtClean="0"/>
              <a:t>69</a:t>
            </a:fld>
            <a:endParaRPr lang="en-GB"/>
          </a:p>
        </p:txBody>
      </p:sp>
    </p:spTree>
    <p:extLst>
      <p:ext uri="{BB962C8B-B14F-4D97-AF65-F5344CB8AC3E}">
        <p14:creationId xmlns:p14="http://schemas.microsoft.com/office/powerpoint/2010/main" val="39294058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 kind of physical network needs to turn data into a signal that can be sent across the media. The simplest way is by encoding it into a single binary signal and transmitting it along a wire or fiber optic cable. This is called </a:t>
            </a:r>
            <a:r>
              <a:rPr lang="en-US" i="1" dirty="0"/>
              <a:t>digital baseband</a:t>
            </a:r>
            <a:r>
              <a:rPr lang="en-US" dirty="0"/>
              <a:t>, or </a:t>
            </a:r>
            <a:r>
              <a:rPr lang="en-US" i="1" dirty="0"/>
              <a:t>line coding</a:t>
            </a:r>
            <a:r>
              <a:rPr lang="en-US" dirty="0"/>
              <a:t>, and is the method used by Ethernet cables among others.</a:t>
            </a:r>
          </a:p>
          <a:p>
            <a:r>
              <a:rPr lang="en-GB" b="0" i="0" dirty="0">
                <a:solidFill>
                  <a:srgbClr val="5E5E5E"/>
                </a:solidFill>
                <a:effectLst/>
                <a:latin typeface="Droid Sans"/>
              </a:rPr>
              <a:t>As you know, a cable, on which bits in the form of signals are transmitted, is busy with signals containing zeros and ones, and to distinguish between what bits are the actual travelled data and what bits are non-wanted noise is very difficult ; so a method to tell the difference is required. For that reason, control information is utilized. This information is in the form of zeros and ones that indicate where a frame start and where the frame ends.</a:t>
            </a:r>
            <a:endParaRPr lang="en-GB" dirty="0"/>
          </a:p>
        </p:txBody>
      </p:sp>
      <p:sp>
        <p:nvSpPr>
          <p:cNvPr id="4" name="Slide Number Placeholder 3"/>
          <p:cNvSpPr>
            <a:spLocks noGrp="1"/>
          </p:cNvSpPr>
          <p:nvPr>
            <p:ph type="sldNum" sz="quarter" idx="5"/>
          </p:nvPr>
        </p:nvSpPr>
        <p:spPr/>
        <p:txBody>
          <a:bodyPr/>
          <a:lstStyle/>
          <a:p>
            <a:fld id="{60960939-FE35-4225-A625-94D09636AB66}" type="slidenum">
              <a:rPr lang="en-GB" smtClean="0"/>
              <a:t>73</a:t>
            </a:fld>
            <a:endParaRPr lang="en-GB"/>
          </a:p>
        </p:txBody>
      </p:sp>
    </p:spTree>
    <p:extLst>
      <p:ext uri="{BB962C8B-B14F-4D97-AF65-F5344CB8AC3E}">
        <p14:creationId xmlns:p14="http://schemas.microsoft.com/office/powerpoint/2010/main" val="30220405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5E5E5E"/>
                </a:solidFill>
                <a:effectLst/>
                <a:latin typeface="Droid Sans"/>
              </a:rPr>
              <a:t>Three possible variations which are amplitude, frequency, and phase. </a:t>
            </a:r>
            <a:endParaRPr lang="en-GB" dirty="0"/>
          </a:p>
        </p:txBody>
      </p:sp>
      <p:sp>
        <p:nvSpPr>
          <p:cNvPr id="4" name="Slide Number Placeholder 3"/>
          <p:cNvSpPr>
            <a:spLocks noGrp="1"/>
          </p:cNvSpPr>
          <p:nvPr>
            <p:ph type="sldNum" sz="quarter" idx="5"/>
          </p:nvPr>
        </p:nvSpPr>
        <p:spPr/>
        <p:txBody>
          <a:bodyPr/>
          <a:lstStyle/>
          <a:p>
            <a:fld id="{60960939-FE35-4225-A625-94D09636AB66}" type="slidenum">
              <a:rPr lang="en-GB" smtClean="0"/>
              <a:t>76</a:t>
            </a:fld>
            <a:endParaRPr lang="en-GB"/>
          </a:p>
        </p:txBody>
      </p:sp>
    </p:spTree>
    <p:extLst>
      <p:ext uri="{BB962C8B-B14F-4D97-AF65-F5344CB8AC3E}">
        <p14:creationId xmlns:p14="http://schemas.microsoft.com/office/powerpoint/2010/main" val="13441777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5E5E5E"/>
                </a:solidFill>
                <a:effectLst/>
                <a:latin typeface="Droid Sans"/>
              </a:rPr>
              <a:t>Bandwidth means the amount of data that can be carried in a given amount of time; or, in other words, the capacity of a medium to carry data in a specific period of time. As stated previously, data transfer is measured using bits per second (bps). Thanks to the technological development, bandwidth is now commonly referred to in kilobits per second and megabits per second, and in case using highly sophisticated media, bandwidth can reach gigabits per second and terabits per second. These speeds can be achieved relying on the physical  characteristics of media and the signalling method being applied. Thus if one is to calculate the bandwidth of a given medium, the physical properties as well as the signalling method must be taken into consideration. </a:t>
            </a:r>
          </a:p>
          <a:p>
            <a:endParaRPr lang="en-GB" b="0" i="0" dirty="0">
              <a:solidFill>
                <a:srgbClr val="5E5E5E"/>
              </a:solidFill>
              <a:effectLst/>
              <a:latin typeface="Droid Sans"/>
            </a:endParaRPr>
          </a:p>
          <a:p>
            <a:r>
              <a:rPr lang="en-GB" b="0" i="0" dirty="0">
                <a:solidFill>
                  <a:srgbClr val="5E5E5E"/>
                </a:solidFill>
                <a:effectLst/>
                <a:latin typeface="Droid Sans"/>
              </a:rPr>
              <a:t>Throughput can be defined as the real or actual data transfer rate in a given amount of time. We said that bandwidth is the capacity of a medium for data transmission, however, this capacity is hardly attained in real data transfer because of a variety of factors such as interference, noise, and errors in data transmission. For this reason, when we talk about bandwidth, we are actually taking about a theoretical rate of speed which is not same when data frames are really transmitted, whereas when we refer to the speed rate of a given medium using a throughput value, we are actually utilizing the real value at which data frames are carried. This means that throughput is bandwidth minus interference and errors, and therefore bandwidth is theoretical and throughput is practical.</a:t>
            </a:r>
          </a:p>
          <a:p>
            <a:r>
              <a:rPr lang="en-GB" b="0" i="0" dirty="0">
                <a:solidFill>
                  <a:srgbClr val="5E5E5E"/>
                </a:solidFill>
                <a:effectLst/>
                <a:latin typeface="Droid Sans"/>
              </a:rPr>
              <a:t>Goodput denotes  the transfer rate of the actual usable data bits; or, to put it another way, goodput measures the final data that the user benefits from or use, for data such as a picture, text, or video does not travel on media alone, but rather there is another control information, which is generally considered as data, or what is referred to as overhead. Its purpose is to make sure that data is safe, undamaged, unrepeated, and to guide data up to the destination. By and large, it can be said that goodput is throughput minus overhead traffic</a:t>
            </a:r>
            <a:endParaRPr lang="en-GB" dirty="0"/>
          </a:p>
        </p:txBody>
      </p:sp>
      <p:sp>
        <p:nvSpPr>
          <p:cNvPr id="4" name="Slide Number Placeholder 3"/>
          <p:cNvSpPr>
            <a:spLocks noGrp="1"/>
          </p:cNvSpPr>
          <p:nvPr>
            <p:ph type="sldNum" sz="quarter" idx="5"/>
          </p:nvPr>
        </p:nvSpPr>
        <p:spPr/>
        <p:txBody>
          <a:bodyPr/>
          <a:lstStyle/>
          <a:p>
            <a:fld id="{60960939-FE35-4225-A625-94D09636AB66}" type="slidenum">
              <a:rPr lang="en-GB" smtClean="0"/>
              <a:t>77</a:t>
            </a:fld>
            <a:endParaRPr lang="en-GB"/>
          </a:p>
        </p:txBody>
      </p:sp>
    </p:spTree>
    <p:extLst>
      <p:ext uri="{BB962C8B-B14F-4D97-AF65-F5344CB8AC3E}">
        <p14:creationId xmlns:p14="http://schemas.microsoft.com/office/powerpoint/2010/main" val="35038780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202122"/>
                </a:solidFill>
                <a:effectLst/>
                <a:latin typeface="Arial" panose="020B0604020202020204" pitchFamily="34" charset="0"/>
              </a:rPr>
              <a:t>Space-division multiplexing, also known as Space-division multiple access is the use of separate point-to-point electrical conductors for each transmitted channel. Examples include an analogue stereo audio cable, with one pair of wires for the left channel and another for the right channel, and a multi-pair telephone cable, a switched star network such as a telephone access network, a switched Ethernet network, and a mesh network.</a:t>
            </a:r>
          </a:p>
          <a:p>
            <a:endParaRPr lang="en-GB" b="0" i="0" dirty="0">
              <a:solidFill>
                <a:srgbClr val="202122"/>
              </a:solidFill>
              <a:effectLst/>
              <a:latin typeface="Arial" panose="020B0604020202020204" pitchFamily="34" charset="0"/>
            </a:endParaRPr>
          </a:p>
          <a:p>
            <a:r>
              <a:rPr lang="en-GB" b="0" i="0" dirty="0">
                <a:solidFill>
                  <a:srgbClr val="202122"/>
                </a:solidFill>
                <a:effectLst/>
                <a:latin typeface="Arial" panose="020B0604020202020204" pitchFamily="34" charset="0"/>
              </a:rPr>
              <a:t>Frequency-division multiplexing (FDM) is inherently an analogue technology. FDM achieves the combining of several signals into one medium by sending signals in several distinct frequency ranges over a single medium. In FDM the signals are electrical signals. </a:t>
            </a:r>
          </a:p>
          <a:p>
            <a:endParaRPr lang="en-GB" b="0" i="0" dirty="0">
              <a:solidFill>
                <a:srgbClr val="202122"/>
              </a:solidFill>
              <a:effectLst/>
              <a:latin typeface="Arial" panose="020B0604020202020204" pitchFamily="34" charset="0"/>
            </a:endParaRPr>
          </a:p>
          <a:p>
            <a:r>
              <a:rPr lang="en-GB" b="0" i="0" dirty="0">
                <a:solidFill>
                  <a:srgbClr val="202122"/>
                </a:solidFill>
                <a:effectLst/>
                <a:latin typeface="Arial" panose="020B0604020202020204" pitchFamily="34" charset="0"/>
              </a:rPr>
              <a:t>Time-division multiplexing (TDM) is a digital (or in rare cases, analogue) technology which uses time, instead of space or frequency, to separate the different data streams. TDM involves sequencing groups of a few bits or bytes from each individual input stream, one after the other, and in such a way that they can be associated with the appropriate receiver. If done sufficiently quickly, the receiving devices will not detect that some of the circuit time was used to serve another logical communication path.</a:t>
            </a:r>
          </a:p>
          <a:p>
            <a:endParaRPr lang="en-GB" b="0" i="0" dirty="0">
              <a:solidFill>
                <a:srgbClr val="202122"/>
              </a:solidFill>
              <a:effectLst/>
              <a:latin typeface="Arial" panose="020B0604020202020204" pitchFamily="34" charset="0"/>
            </a:endParaRPr>
          </a:p>
          <a:p>
            <a:r>
              <a:rPr lang="en-GB" b="0" i="0" dirty="0">
                <a:solidFill>
                  <a:srgbClr val="202122"/>
                </a:solidFill>
                <a:effectLst/>
                <a:latin typeface="Arial" panose="020B0604020202020204" pitchFamily="34" charset="0"/>
              </a:rPr>
              <a:t>Multiple low data rate signals are multiplexed over a single high data rate link, then demultiplexed at the other end</a:t>
            </a:r>
            <a:endParaRPr lang="en-GB" dirty="0"/>
          </a:p>
        </p:txBody>
      </p:sp>
      <p:sp>
        <p:nvSpPr>
          <p:cNvPr id="4" name="Slide Number Placeholder 3"/>
          <p:cNvSpPr>
            <a:spLocks noGrp="1"/>
          </p:cNvSpPr>
          <p:nvPr>
            <p:ph type="sldNum" sz="quarter" idx="5"/>
          </p:nvPr>
        </p:nvSpPr>
        <p:spPr/>
        <p:txBody>
          <a:bodyPr/>
          <a:lstStyle/>
          <a:p>
            <a:fld id="{60960939-FE35-4225-A625-94D09636AB66}" type="slidenum">
              <a:rPr lang="en-GB" smtClean="0"/>
              <a:t>79</a:t>
            </a:fld>
            <a:endParaRPr lang="en-GB"/>
          </a:p>
        </p:txBody>
      </p:sp>
    </p:spTree>
    <p:extLst>
      <p:ext uri="{BB962C8B-B14F-4D97-AF65-F5344CB8AC3E}">
        <p14:creationId xmlns:p14="http://schemas.microsoft.com/office/powerpoint/2010/main" val="25793828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a:t>
            </a:r>
            <a:r>
              <a:rPr lang="en-US" i="1" dirty="0"/>
              <a:t>physical address</a:t>
            </a:r>
            <a:r>
              <a:rPr lang="en-US" dirty="0"/>
              <a:t> corresponding to a particular network interface.</a:t>
            </a:r>
          </a:p>
          <a:p>
            <a:r>
              <a:rPr lang="en-US" dirty="0"/>
              <a:t>Ethernet's physical address format is a 48-bit number called a </a:t>
            </a:r>
            <a:r>
              <a:rPr lang="en-US" i="1" dirty="0"/>
              <a:t>MAC address</a:t>
            </a:r>
            <a:r>
              <a:rPr lang="en-US" dirty="0"/>
              <a:t>, </a:t>
            </a:r>
            <a:r>
              <a:rPr lang="en-US" i="1" dirty="0"/>
              <a:t>MAC-48</a:t>
            </a:r>
            <a:r>
              <a:rPr lang="en-US" dirty="0"/>
              <a:t>, or </a:t>
            </a:r>
            <a:r>
              <a:rPr lang="en-US" i="1" dirty="0"/>
              <a:t>EUI-48.</a:t>
            </a:r>
            <a:endParaRPr lang="en-US" dirty="0"/>
          </a:p>
          <a:p>
            <a:r>
              <a:rPr lang="en-US" dirty="0"/>
              <a:t>MAC addresses are usually written as 12 hexadecimal digits. For readability, they're usually grouped into pairs, separated by dashes or colons; for example, 10:0D:7F:F3:CE:8F. </a:t>
            </a:r>
          </a:p>
          <a:p>
            <a:r>
              <a:rPr lang="en-US" dirty="0"/>
              <a:t>Sometimes you'll also see three groups of four separated by periods or full stops, such as 100D.7FF3.CE8F. </a:t>
            </a:r>
            <a:endParaRPr lang="en-US" b="0" i="0" dirty="0">
              <a:effectLst/>
            </a:endParaRPr>
          </a:p>
          <a:p>
            <a:endParaRPr lang="en-GB" dirty="0"/>
          </a:p>
        </p:txBody>
      </p:sp>
      <p:sp>
        <p:nvSpPr>
          <p:cNvPr id="4" name="Slide Number Placeholder 3"/>
          <p:cNvSpPr>
            <a:spLocks noGrp="1"/>
          </p:cNvSpPr>
          <p:nvPr>
            <p:ph type="sldNum" sz="quarter" idx="5"/>
          </p:nvPr>
        </p:nvSpPr>
        <p:spPr/>
        <p:txBody>
          <a:bodyPr/>
          <a:lstStyle/>
          <a:p>
            <a:fld id="{60960939-FE35-4225-A625-94D09636AB66}" type="slidenum">
              <a:rPr lang="en-GB" smtClean="0"/>
              <a:t>80</a:t>
            </a:fld>
            <a:endParaRPr lang="en-GB"/>
          </a:p>
        </p:txBody>
      </p:sp>
    </p:spTree>
    <p:extLst>
      <p:ext uri="{BB962C8B-B14F-4D97-AF65-F5344CB8AC3E}">
        <p14:creationId xmlns:p14="http://schemas.microsoft.com/office/powerpoint/2010/main" val="30424670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 Ethernet frame is a data link layer protocol data unit and uses the underlying Ethernet physical layer transport mechanisms</a:t>
            </a:r>
          </a:p>
        </p:txBody>
      </p:sp>
      <p:sp>
        <p:nvSpPr>
          <p:cNvPr id="4" name="Slide Number Placeholder 3"/>
          <p:cNvSpPr>
            <a:spLocks noGrp="1"/>
          </p:cNvSpPr>
          <p:nvPr>
            <p:ph type="sldNum" sz="quarter" idx="5"/>
          </p:nvPr>
        </p:nvSpPr>
        <p:spPr/>
        <p:txBody>
          <a:bodyPr/>
          <a:lstStyle/>
          <a:p>
            <a:fld id="{60960939-FE35-4225-A625-94D09636AB66}" type="slidenum">
              <a:rPr lang="en-GB" smtClean="0"/>
              <a:t>86</a:t>
            </a:fld>
            <a:endParaRPr lang="en-GB"/>
          </a:p>
        </p:txBody>
      </p:sp>
    </p:spTree>
    <p:extLst>
      <p:ext uri="{BB962C8B-B14F-4D97-AF65-F5344CB8AC3E}">
        <p14:creationId xmlns:p14="http://schemas.microsoft.com/office/powerpoint/2010/main" val="27445854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MAC header has 14 bytes and the payload can have from 46 to 1500 bytes. The checksum is 4 bytes which means that the Type II frame can therefore have from 64 to 1518 bytes</a:t>
            </a:r>
          </a:p>
        </p:txBody>
      </p:sp>
      <p:sp>
        <p:nvSpPr>
          <p:cNvPr id="4" name="Slide Number Placeholder 3"/>
          <p:cNvSpPr>
            <a:spLocks noGrp="1"/>
          </p:cNvSpPr>
          <p:nvPr>
            <p:ph type="sldNum" sz="quarter" idx="5"/>
          </p:nvPr>
        </p:nvSpPr>
        <p:spPr/>
        <p:txBody>
          <a:bodyPr/>
          <a:lstStyle/>
          <a:p>
            <a:fld id="{60960939-FE35-4225-A625-94D09636AB66}" type="slidenum">
              <a:rPr lang="en-GB" smtClean="0"/>
              <a:t>87</a:t>
            </a:fld>
            <a:endParaRPr lang="en-GB"/>
          </a:p>
        </p:txBody>
      </p:sp>
    </p:spTree>
    <p:extLst>
      <p:ext uri="{BB962C8B-B14F-4D97-AF65-F5344CB8AC3E}">
        <p14:creationId xmlns:p14="http://schemas.microsoft.com/office/powerpoint/2010/main" val="28788576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ARP stands for Address Resolution Protocol. When you try to ping an IP address on your local network, say 192.168.1.1, your system has to turn the IP address 192.168.1.1 into a MAC address. This involves using ARP to resolve the address, hence its name.</a:t>
            </a:r>
          </a:p>
        </p:txBody>
      </p:sp>
      <p:sp>
        <p:nvSpPr>
          <p:cNvPr id="4" name="Slide Number Placeholder 3"/>
          <p:cNvSpPr>
            <a:spLocks noGrp="1"/>
          </p:cNvSpPr>
          <p:nvPr>
            <p:ph type="sldNum" sz="quarter" idx="5"/>
          </p:nvPr>
        </p:nvSpPr>
        <p:spPr/>
        <p:txBody>
          <a:bodyPr/>
          <a:lstStyle/>
          <a:p>
            <a:fld id="{60960939-FE35-4225-A625-94D09636AB66}" type="slidenum">
              <a:rPr lang="en-GB" smtClean="0"/>
              <a:t>90</a:t>
            </a:fld>
            <a:endParaRPr lang="en-GB"/>
          </a:p>
        </p:txBody>
      </p:sp>
    </p:spTree>
    <p:extLst>
      <p:ext uri="{BB962C8B-B14F-4D97-AF65-F5344CB8AC3E}">
        <p14:creationId xmlns:p14="http://schemas.microsoft.com/office/powerpoint/2010/main" val="1170064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Each cable is individually connected to the central node, which means you’re going to need A LOT of cables</a:t>
            </a:r>
          </a:p>
          <a:p>
            <a:r>
              <a:rPr lang="en-GB" dirty="0"/>
              <a:t>And that doesn’t come cheap. Although it’s worth noting that the upfront cost of cables is a fraction of the cost of downtime in the event of a total system failure. Most network designers think this benefit far outweighs the cable cost.</a:t>
            </a:r>
          </a:p>
          <a:p>
            <a:r>
              <a:rPr lang="en-GB" dirty="0"/>
              <a:t>The hub is a single point of failure, which means that if it stops, it brings the whole lot down.</a:t>
            </a:r>
          </a:p>
          <a:p>
            <a:r>
              <a:rPr lang="en-GB" dirty="0"/>
              <a:t>In reality, there are only so many machines you can connect to a central server before you start running out of cable length and ports. One way to get around this is to extend the star topology into multiple stars with a new central server in the middle. In this situation, messages from each system are transferred to its star, which then transfers it to the core server, then back out to the star and then to the destination system.</a:t>
            </a:r>
          </a:p>
          <a:p>
            <a:endParaRPr lang="en-GB" dirty="0"/>
          </a:p>
        </p:txBody>
      </p:sp>
      <p:sp>
        <p:nvSpPr>
          <p:cNvPr id="4" name="Slide Number Placeholder 3"/>
          <p:cNvSpPr>
            <a:spLocks noGrp="1"/>
          </p:cNvSpPr>
          <p:nvPr>
            <p:ph type="sldNum" sz="quarter" idx="5"/>
          </p:nvPr>
        </p:nvSpPr>
        <p:spPr/>
        <p:txBody>
          <a:bodyPr/>
          <a:lstStyle/>
          <a:p>
            <a:fld id="{60960939-FE35-4225-A625-94D09636AB66}" type="slidenum">
              <a:rPr lang="en-GB" smtClean="0"/>
              <a:t>23</a:t>
            </a:fld>
            <a:endParaRPr lang="en-GB"/>
          </a:p>
        </p:txBody>
      </p:sp>
    </p:spTree>
    <p:extLst>
      <p:ext uri="{BB962C8B-B14F-4D97-AF65-F5344CB8AC3E}">
        <p14:creationId xmlns:p14="http://schemas.microsoft.com/office/powerpoint/2010/main" val="9640440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Hardware (HW) Type: 1 is for Ethernet</a:t>
            </a:r>
          </a:p>
          <a:p>
            <a:r>
              <a:rPr lang="en-GB" dirty="0"/>
              <a:t>Protocol Type: 0800</a:t>
            </a:r>
            <a:r>
              <a:rPr lang="en-GB" baseline="-25000" dirty="0"/>
              <a:t>16</a:t>
            </a:r>
            <a:r>
              <a:rPr lang="en-GB" dirty="0"/>
              <a:t> = IP address</a:t>
            </a:r>
          </a:p>
          <a:p>
            <a:r>
              <a:rPr lang="en-GB" dirty="0"/>
              <a:t>Hardware Length and Protocol length allows arbitrary networks to be used</a:t>
            </a:r>
          </a:p>
          <a:p>
            <a:r>
              <a:rPr lang="en-GB" dirty="0"/>
              <a:t>Operation: 1 = ARP request, 2 = ARP response, 3 = RARP request, 4 = RARP response</a:t>
            </a:r>
          </a:p>
          <a:p>
            <a:r>
              <a:rPr lang="en-GB" dirty="0"/>
              <a:t>ARP messages are sent directly to MAC layer</a:t>
            </a:r>
          </a:p>
          <a:p>
            <a:r>
              <a:rPr lang="en-GB" dirty="0"/>
              <a:t>ARP message is 28 octets long</a:t>
            </a:r>
          </a:p>
        </p:txBody>
      </p:sp>
      <p:sp>
        <p:nvSpPr>
          <p:cNvPr id="4" name="Slide Number Placeholder 3"/>
          <p:cNvSpPr>
            <a:spLocks noGrp="1"/>
          </p:cNvSpPr>
          <p:nvPr>
            <p:ph type="sldNum" sz="quarter" idx="5"/>
          </p:nvPr>
        </p:nvSpPr>
        <p:spPr/>
        <p:txBody>
          <a:bodyPr/>
          <a:lstStyle/>
          <a:p>
            <a:fld id="{60960939-FE35-4225-A625-94D09636AB66}" type="slidenum">
              <a:rPr lang="en-GB" smtClean="0"/>
              <a:t>92</a:t>
            </a:fld>
            <a:endParaRPr lang="en-GB"/>
          </a:p>
        </p:txBody>
      </p:sp>
    </p:spTree>
    <p:extLst>
      <p:ext uri="{BB962C8B-B14F-4D97-AF65-F5344CB8AC3E}">
        <p14:creationId xmlns:p14="http://schemas.microsoft.com/office/powerpoint/2010/main" val="29524415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packet analyser (also known as a packet sniffer) is a computer program or piece of computer hardware (such as a packet capture appliance) that can intercept and log traffic that passes over a digital network or part of a network</a:t>
            </a:r>
          </a:p>
          <a:p>
            <a:r>
              <a:rPr lang="en-GB" dirty="0"/>
              <a:t>A "Packet Sniffer" is a utility that sniffs without modifying the network's packets in any way</a:t>
            </a:r>
          </a:p>
          <a:p>
            <a:r>
              <a:rPr lang="en-GB" dirty="0"/>
              <a:t>Packet sniffers merely watch, display, and log this traffic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By comparison, a firewall sees all of a computer's packet traffic as well, but it has the ability to block and drop any packets that its programming dictates</a:t>
            </a:r>
          </a:p>
          <a:p>
            <a:endParaRPr lang="en-GB" dirty="0"/>
          </a:p>
          <a:p>
            <a:endParaRPr lang="en-GB" dirty="0"/>
          </a:p>
        </p:txBody>
      </p:sp>
      <p:sp>
        <p:nvSpPr>
          <p:cNvPr id="4" name="Slide Number Placeholder 3"/>
          <p:cNvSpPr>
            <a:spLocks noGrp="1"/>
          </p:cNvSpPr>
          <p:nvPr>
            <p:ph type="sldNum" sz="quarter" idx="5"/>
          </p:nvPr>
        </p:nvSpPr>
        <p:spPr/>
        <p:txBody>
          <a:bodyPr/>
          <a:lstStyle/>
          <a:p>
            <a:fld id="{60960939-FE35-4225-A625-94D09636AB66}" type="slidenum">
              <a:rPr lang="en-GB" smtClean="0"/>
              <a:t>93</a:t>
            </a:fld>
            <a:endParaRPr lang="en-GB"/>
          </a:p>
        </p:txBody>
      </p:sp>
    </p:spTree>
    <p:extLst>
      <p:ext uri="{BB962C8B-B14F-4D97-AF65-F5344CB8AC3E}">
        <p14:creationId xmlns:p14="http://schemas.microsoft.com/office/powerpoint/2010/main" val="39331006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Passive sniffing is intercepting packages transmitted over a network that uses a hub</a:t>
            </a:r>
            <a:r>
              <a:rPr lang="en-GB" dirty="0"/>
              <a:t>. It is called passive sniffing because it is difficult to detect. It is also easy to perform as the hub sends broadcast messages to all the computers on the network. </a:t>
            </a:r>
          </a:p>
          <a:p>
            <a:endParaRPr lang="en-GB" dirty="0"/>
          </a:p>
        </p:txBody>
      </p:sp>
      <p:sp>
        <p:nvSpPr>
          <p:cNvPr id="4" name="Slide Number Placeholder 3"/>
          <p:cNvSpPr>
            <a:spLocks noGrp="1"/>
          </p:cNvSpPr>
          <p:nvPr>
            <p:ph type="sldNum" sz="quarter" idx="5"/>
          </p:nvPr>
        </p:nvSpPr>
        <p:spPr/>
        <p:txBody>
          <a:bodyPr/>
          <a:lstStyle/>
          <a:p>
            <a:fld id="{60960939-FE35-4225-A625-94D09636AB66}" type="slidenum">
              <a:rPr lang="en-GB" smtClean="0"/>
              <a:t>94</a:t>
            </a:fld>
            <a:endParaRPr lang="en-GB"/>
          </a:p>
        </p:txBody>
      </p:sp>
    </p:spTree>
    <p:extLst>
      <p:ext uri="{BB962C8B-B14F-4D97-AF65-F5344CB8AC3E}">
        <p14:creationId xmlns:p14="http://schemas.microsoft.com/office/powerpoint/2010/main" val="27789998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Active sniffing is intercepting packages transmitted over a network that uses a switch</a:t>
            </a:r>
            <a:r>
              <a:rPr lang="en-GB" dirty="0"/>
              <a:t>. There are two main methods used to sniff switch linked networks, ARP Poisoning, and MAC flooding. </a:t>
            </a:r>
          </a:p>
        </p:txBody>
      </p:sp>
      <p:sp>
        <p:nvSpPr>
          <p:cNvPr id="4" name="Slide Number Placeholder 3"/>
          <p:cNvSpPr>
            <a:spLocks noGrp="1"/>
          </p:cNvSpPr>
          <p:nvPr>
            <p:ph type="sldNum" sz="quarter" idx="5"/>
          </p:nvPr>
        </p:nvSpPr>
        <p:spPr/>
        <p:txBody>
          <a:bodyPr/>
          <a:lstStyle/>
          <a:p>
            <a:fld id="{60960939-FE35-4225-A625-94D09636AB66}" type="slidenum">
              <a:rPr lang="en-GB" smtClean="0"/>
              <a:t>95</a:t>
            </a:fld>
            <a:endParaRPr lang="en-GB"/>
          </a:p>
        </p:txBody>
      </p:sp>
    </p:spTree>
    <p:extLst>
      <p:ext uri="{BB962C8B-B14F-4D97-AF65-F5344CB8AC3E}">
        <p14:creationId xmlns:p14="http://schemas.microsoft.com/office/powerpoint/2010/main" val="3477075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Nodes 1 and 2 are connected to every other node</a:t>
            </a:r>
          </a:p>
        </p:txBody>
      </p:sp>
      <p:sp>
        <p:nvSpPr>
          <p:cNvPr id="4" name="Slide Number Placeholder 3"/>
          <p:cNvSpPr>
            <a:spLocks noGrp="1"/>
          </p:cNvSpPr>
          <p:nvPr>
            <p:ph type="sldNum" sz="quarter" idx="5"/>
          </p:nvPr>
        </p:nvSpPr>
        <p:spPr/>
        <p:txBody>
          <a:bodyPr/>
          <a:lstStyle/>
          <a:p>
            <a:fld id="{60960939-FE35-4225-A625-94D09636AB66}" type="slidenum">
              <a:rPr lang="en-GB" smtClean="0"/>
              <a:t>33</a:t>
            </a:fld>
            <a:endParaRPr lang="en-GB"/>
          </a:p>
        </p:txBody>
      </p:sp>
    </p:spTree>
    <p:extLst>
      <p:ext uri="{BB962C8B-B14F-4D97-AF65-F5344CB8AC3E}">
        <p14:creationId xmlns:p14="http://schemas.microsoft.com/office/powerpoint/2010/main" val="16641737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 Scalability</a:t>
            </a:r>
          </a:p>
          <a:p>
            <a:r>
              <a:rPr lang="en-GB" dirty="0"/>
              <a:t>One of the advantages of a mesh topology is that (in theory) you don’t need to add routers to the network, as each node can act as a router. If you’re working on a </a:t>
            </a:r>
            <a:r>
              <a:rPr lang="en-GB" dirty="0">
                <a:hlinkClick r:id="rId3"/>
              </a:rPr>
              <a:t>mesh network for the lighting</a:t>
            </a:r>
            <a:r>
              <a:rPr lang="en-GB" dirty="0"/>
              <a:t> in your office building, and you want to add a light in a particular room, you should be able to add the light and have it automatically connect to the network. There isn’t a lot of extra management that needs to happen, which makes the network scalable.</a:t>
            </a:r>
          </a:p>
          <a:p>
            <a:r>
              <a:rPr lang="en-GB" b="1" dirty="0"/>
              <a:t>2. Robustness</a:t>
            </a:r>
          </a:p>
          <a:p>
            <a:r>
              <a:rPr lang="en-GB" dirty="0"/>
              <a:t>Another benefit of a mesh network topology is that if one of the nodes goes down, it doesn’t necessarily bring the entire network down. The network can heal itself around a bad node if other nodes can complete the mesh. Additionally, if you need to get more range out of a mesh system, you can add another node and the messages can hop through the mesh back to the gateway—which is why some believe mesh networks are more robust.</a:t>
            </a:r>
          </a:p>
          <a:p>
            <a:r>
              <a:rPr lang="en-GB" dirty="0"/>
              <a:t>Because all nodes in a mesh are receiving and translating information, there is some redundancy in a mesh topology; however, you can also gain speed with the excess bandwidth. If one route happens to be slow, a mesh network could potentially find a better route and optimize itself.</a:t>
            </a:r>
          </a:p>
          <a:p>
            <a:endParaRPr lang="en-GB" dirty="0"/>
          </a:p>
        </p:txBody>
      </p:sp>
      <p:sp>
        <p:nvSpPr>
          <p:cNvPr id="4" name="Slide Number Placeholder 3"/>
          <p:cNvSpPr>
            <a:spLocks noGrp="1"/>
          </p:cNvSpPr>
          <p:nvPr>
            <p:ph type="sldNum" sz="quarter" idx="5"/>
          </p:nvPr>
        </p:nvSpPr>
        <p:spPr/>
        <p:txBody>
          <a:bodyPr/>
          <a:lstStyle/>
          <a:p>
            <a:fld id="{60960939-FE35-4225-A625-94D09636AB66}" type="slidenum">
              <a:rPr lang="en-GB" smtClean="0"/>
              <a:t>37</a:t>
            </a:fld>
            <a:endParaRPr lang="en-GB"/>
          </a:p>
        </p:txBody>
      </p:sp>
    </p:spTree>
    <p:extLst>
      <p:ext uri="{BB962C8B-B14F-4D97-AF65-F5344CB8AC3E}">
        <p14:creationId xmlns:p14="http://schemas.microsoft.com/office/powerpoint/2010/main" val="4286631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t>Disadvantages Of A Mesh Topology</a:t>
            </a:r>
          </a:p>
          <a:p>
            <a:endParaRPr lang="en-GB" b="0" dirty="0"/>
          </a:p>
          <a:p>
            <a:r>
              <a:rPr lang="en-GB" b="0" dirty="0"/>
              <a:t>1. Complexity</a:t>
            </a:r>
          </a:p>
          <a:p>
            <a:r>
              <a:rPr lang="en-GB" b="0" dirty="0"/>
              <a:t>Each node needs to both send messages as well as act as a router, which causes the complexity of each node to go up pretty significantly. Let’s say you’re making a small, low-power device—like a room occupancy sensor—and you are looking to get better range out of your system. The nodes have to now keep track of messages from five or 10 of their ‘</a:t>
            </a:r>
            <a:r>
              <a:rPr lang="en-GB" b="0" dirty="0" err="1"/>
              <a:t>neighbors</a:t>
            </a:r>
            <a:r>
              <a:rPr lang="en-GB" b="0" dirty="0"/>
              <a:t>,” which exponentially increases the amount of data that node has to deal with in order to pass along a message. Thus, if you add additional sensors to the mesh just to benefit the range, you’re naturally making the system more complex.</a:t>
            </a:r>
          </a:p>
          <a:p>
            <a:endParaRPr lang="en-GB" b="0" dirty="0"/>
          </a:p>
          <a:p>
            <a:r>
              <a:rPr lang="en-GB" b="0" dirty="0"/>
              <a:t>2. Network Planning</a:t>
            </a:r>
          </a:p>
          <a:p>
            <a:r>
              <a:rPr lang="en-GB" b="0" dirty="0"/>
              <a:t>As we mentioned previously, mesh networks are often considered highly scalable, and adding a node to the network typically isn’t very involved. But planning the network as a whole is a different story. Let’s say you have poor latency in one area of your building (which we’ll discuss below), and you need a particular light to turn on faster than it currently turns on. With a mesh network, you’d need to add a dedicated node that only forwards messages. But this complicates your network planning, because you now have to deploy a piece of equipment just to get your messages properly routed in a reasonable amount of time.</a:t>
            </a:r>
          </a:p>
          <a:p>
            <a:endParaRPr lang="en-GB" b="0" dirty="0"/>
          </a:p>
          <a:p>
            <a:r>
              <a:rPr lang="en-GB" b="0" dirty="0"/>
              <a:t>3. Latency</a:t>
            </a:r>
          </a:p>
          <a:p>
            <a:r>
              <a:rPr lang="en-GB" b="0" dirty="0"/>
              <a:t>As mentioned, latency—the time it takes a message to get from a node to the gateway—can impact your mesh network planning. Interestingly, you may improve some latency by using a mesh network with a larger scale system with more bandwidth, memory, and power. But latency becomes an issue in smaller low power, wide-area networks (LPWANs) because it doesn’t have the processing capability to handle the messaging. Thus, if you have a </a:t>
            </a:r>
            <a:r>
              <a:rPr lang="en-GB" b="0" dirty="0" err="1"/>
              <a:t>WiFi</a:t>
            </a:r>
            <a:r>
              <a:rPr lang="en-GB" b="0" dirty="0"/>
              <a:t> mesh, messages will likely be translated much quicker than a ZigBee mesh. This is something to consider based on the protocol you’ll be using and the latency your application requires.</a:t>
            </a:r>
          </a:p>
          <a:p>
            <a:endParaRPr lang="en-GB" b="0" dirty="0"/>
          </a:p>
          <a:p>
            <a:r>
              <a:rPr lang="en-GB" b="0" dirty="0"/>
              <a:t>4. Power Consumption</a:t>
            </a:r>
          </a:p>
          <a:p>
            <a:r>
              <a:rPr lang="en-GB" b="0" dirty="0"/>
              <a:t>Because each node in a mesh has to act as an endpoint and a router, it has to draw more power to operate. Thus, if you have battery-powered, low-power nodes, a mesh may be difficult to deploy without a lot of network planning.</a:t>
            </a:r>
          </a:p>
          <a:p>
            <a:endParaRPr lang="en-GB" b="0" dirty="0"/>
          </a:p>
          <a:p>
            <a:r>
              <a:rPr lang="en-GB" b="0" dirty="0"/>
              <a:t>Let’s say you have battery-powered nodes in windows and doors for your smart security system. The customer keeps the control panel in the basement, but all of the sensors are on the first and second floor. So while a second-floor window may be low power, because it only transmits messages, the sensors on the first floor will have to handle messages from the second floor windows and doors. In other words, you’re compounding the amount of data each node has to handle in a mesh, and so batteries on some nodes are likely to die faster.</a:t>
            </a:r>
          </a:p>
        </p:txBody>
      </p:sp>
      <p:sp>
        <p:nvSpPr>
          <p:cNvPr id="4" name="Slide Number Placeholder 3"/>
          <p:cNvSpPr>
            <a:spLocks noGrp="1"/>
          </p:cNvSpPr>
          <p:nvPr>
            <p:ph type="sldNum" sz="quarter" idx="5"/>
          </p:nvPr>
        </p:nvSpPr>
        <p:spPr/>
        <p:txBody>
          <a:bodyPr/>
          <a:lstStyle/>
          <a:p>
            <a:fld id="{60960939-FE35-4225-A625-94D09636AB66}" type="slidenum">
              <a:rPr lang="en-GB" smtClean="0"/>
              <a:t>38</a:t>
            </a:fld>
            <a:endParaRPr lang="en-GB"/>
          </a:p>
        </p:txBody>
      </p:sp>
    </p:spTree>
    <p:extLst>
      <p:ext uri="{BB962C8B-B14F-4D97-AF65-F5344CB8AC3E}">
        <p14:creationId xmlns:p14="http://schemas.microsoft.com/office/powerpoint/2010/main" val="9727990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All People Seem To Need Data Processing</a:t>
            </a:r>
          </a:p>
        </p:txBody>
      </p:sp>
      <p:sp>
        <p:nvSpPr>
          <p:cNvPr id="4" name="Slide Number Placeholder 3"/>
          <p:cNvSpPr>
            <a:spLocks noGrp="1"/>
          </p:cNvSpPr>
          <p:nvPr>
            <p:ph type="sldNum" sz="quarter" idx="5"/>
          </p:nvPr>
        </p:nvSpPr>
        <p:spPr/>
        <p:txBody>
          <a:bodyPr/>
          <a:lstStyle/>
          <a:p>
            <a:fld id="{60960939-FE35-4225-A625-94D09636AB66}" type="slidenum">
              <a:rPr lang="en-GB" smtClean="0"/>
              <a:t>43</a:t>
            </a:fld>
            <a:endParaRPr lang="en-GB"/>
          </a:p>
        </p:txBody>
      </p:sp>
    </p:spTree>
    <p:extLst>
      <p:ext uri="{BB962C8B-B14F-4D97-AF65-F5344CB8AC3E}">
        <p14:creationId xmlns:p14="http://schemas.microsoft.com/office/powerpoint/2010/main" val="23860429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Data Link Layer is referencing the MAC addresses that are communicating on the network.</a:t>
            </a:r>
          </a:p>
        </p:txBody>
      </p:sp>
      <p:sp>
        <p:nvSpPr>
          <p:cNvPr id="4" name="Slide Number Placeholder 3"/>
          <p:cNvSpPr>
            <a:spLocks noGrp="1"/>
          </p:cNvSpPr>
          <p:nvPr>
            <p:ph type="sldNum" sz="quarter" idx="5"/>
          </p:nvPr>
        </p:nvSpPr>
        <p:spPr/>
        <p:txBody>
          <a:bodyPr/>
          <a:lstStyle/>
          <a:p>
            <a:fld id="{60960939-FE35-4225-A625-94D09636AB66}" type="slidenum">
              <a:rPr lang="en-GB" smtClean="0"/>
              <a:t>49</a:t>
            </a:fld>
            <a:endParaRPr lang="en-GB"/>
          </a:p>
        </p:txBody>
      </p:sp>
    </p:spTree>
    <p:extLst>
      <p:ext uri="{BB962C8B-B14F-4D97-AF65-F5344CB8AC3E}">
        <p14:creationId xmlns:p14="http://schemas.microsoft.com/office/powerpoint/2010/main" val="33012443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H2 is the Header</a:t>
            </a:r>
          </a:p>
          <a:p>
            <a:r>
              <a:rPr lang="en-GB" dirty="0"/>
              <a:t>Data is the packet from the network layer</a:t>
            </a:r>
          </a:p>
          <a:p>
            <a:r>
              <a:rPr lang="en-GB" dirty="0"/>
              <a:t>The trailer includes error detection and the ending transmission data</a:t>
            </a:r>
          </a:p>
        </p:txBody>
      </p:sp>
      <p:sp>
        <p:nvSpPr>
          <p:cNvPr id="4" name="Slide Number Placeholder 3"/>
          <p:cNvSpPr>
            <a:spLocks noGrp="1"/>
          </p:cNvSpPr>
          <p:nvPr>
            <p:ph type="sldNum" sz="quarter" idx="5"/>
          </p:nvPr>
        </p:nvSpPr>
        <p:spPr/>
        <p:txBody>
          <a:bodyPr/>
          <a:lstStyle/>
          <a:p>
            <a:fld id="{60960939-FE35-4225-A625-94D09636AB66}" type="slidenum">
              <a:rPr lang="en-GB" smtClean="0"/>
              <a:t>50</a:t>
            </a:fld>
            <a:endParaRPr lang="en-GB"/>
          </a:p>
        </p:txBody>
      </p:sp>
    </p:spTree>
    <p:extLst>
      <p:ext uri="{BB962C8B-B14F-4D97-AF65-F5344CB8AC3E}">
        <p14:creationId xmlns:p14="http://schemas.microsoft.com/office/powerpoint/2010/main" val="1777200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H3 </a:t>
            </a:r>
            <a:r>
              <a:rPr lang="en-GB" dirty="0"/>
              <a:t>is the Header</a:t>
            </a:r>
          </a:p>
          <a:p>
            <a:r>
              <a:rPr lang="en-GB" dirty="0"/>
              <a:t>Data is the packet from the </a:t>
            </a:r>
            <a:r>
              <a:rPr lang="en-GB" dirty="0" smtClean="0"/>
              <a:t>transport layer</a:t>
            </a:r>
            <a:endParaRPr lang="en-GB" dirty="0"/>
          </a:p>
        </p:txBody>
      </p:sp>
      <p:sp>
        <p:nvSpPr>
          <p:cNvPr id="4" name="Slide Number Placeholder 3"/>
          <p:cNvSpPr>
            <a:spLocks noGrp="1"/>
          </p:cNvSpPr>
          <p:nvPr>
            <p:ph type="sldNum" sz="quarter" idx="5"/>
          </p:nvPr>
        </p:nvSpPr>
        <p:spPr/>
        <p:txBody>
          <a:bodyPr/>
          <a:lstStyle/>
          <a:p>
            <a:fld id="{60960939-FE35-4225-A625-94D09636AB66}" type="slidenum">
              <a:rPr lang="en-GB" smtClean="0"/>
              <a:t>54</a:t>
            </a:fld>
            <a:endParaRPr lang="en-GB"/>
          </a:p>
        </p:txBody>
      </p:sp>
    </p:spTree>
    <p:extLst>
      <p:ext uri="{BB962C8B-B14F-4D97-AF65-F5344CB8AC3E}">
        <p14:creationId xmlns:p14="http://schemas.microsoft.com/office/powerpoint/2010/main" val="13196417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8F27E4A-BFB8-4EE3-8F25-62A816B91291}" type="datetimeFigureOut">
              <a:rPr lang="en-GB" smtClean="0"/>
              <a:t>27/10/2020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46A9308-9C26-4026-B41B-109F4356DF3D}" type="slidenum">
              <a:rPr lang="en-GB" smtClean="0"/>
              <a:t>‹#›</a:t>
            </a:fld>
            <a:endParaRPr lang="en-GB"/>
          </a:p>
        </p:txBody>
      </p:sp>
    </p:spTree>
    <p:extLst>
      <p:ext uri="{BB962C8B-B14F-4D97-AF65-F5344CB8AC3E}">
        <p14:creationId xmlns:p14="http://schemas.microsoft.com/office/powerpoint/2010/main" val="31180908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8F27E4A-BFB8-4EE3-8F25-62A816B91291}" type="datetimeFigureOut">
              <a:rPr lang="en-GB" smtClean="0"/>
              <a:t>27/10/2020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46A9308-9C26-4026-B41B-109F4356DF3D}" type="slidenum">
              <a:rPr lang="en-GB" smtClean="0"/>
              <a:t>‹#›</a:t>
            </a:fld>
            <a:endParaRPr lang="en-GB"/>
          </a:p>
        </p:txBody>
      </p:sp>
    </p:spTree>
    <p:extLst>
      <p:ext uri="{BB962C8B-B14F-4D97-AF65-F5344CB8AC3E}">
        <p14:creationId xmlns:p14="http://schemas.microsoft.com/office/powerpoint/2010/main" val="2945726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8F27E4A-BFB8-4EE3-8F25-62A816B91291}" type="datetimeFigureOut">
              <a:rPr lang="en-GB" smtClean="0"/>
              <a:t>27/10/2020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46A9308-9C26-4026-B41B-109F4356DF3D}" type="slidenum">
              <a:rPr lang="en-GB" smtClean="0"/>
              <a:t>‹#›</a:t>
            </a:fld>
            <a:endParaRPr lang="en-GB"/>
          </a:p>
        </p:txBody>
      </p:sp>
    </p:spTree>
    <p:extLst>
      <p:ext uri="{BB962C8B-B14F-4D97-AF65-F5344CB8AC3E}">
        <p14:creationId xmlns:p14="http://schemas.microsoft.com/office/powerpoint/2010/main" val="35662430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8_Image Layout">
    <p:spTree>
      <p:nvGrpSpPr>
        <p:cNvPr id="1" name=""/>
        <p:cNvGrpSpPr/>
        <p:nvPr/>
      </p:nvGrpSpPr>
      <p:grpSpPr>
        <a:xfrm>
          <a:off x="0" y="0"/>
          <a:ext cx="0" cy="0"/>
          <a:chOff x="0" y="0"/>
          <a:chExt cx="0" cy="0"/>
        </a:xfrm>
      </p:grpSpPr>
      <p:sp>
        <p:nvSpPr>
          <p:cNvPr id="17" name="그림 개체 틀 16">
            <a:extLst>
              <a:ext uri="{FF2B5EF4-FFF2-40B4-BE49-F238E27FC236}">
                <a16:creationId xmlns:a16="http://schemas.microsoft.com/office/drawing/2014/main" id="{07163F96-C234-481E-88AF-E4A1C0E9A1DC}"/>
              </a:ext>
            </a:extLst>
          </p:cNvPr>
          <p:cNvSpPr>
            <a:spLocks noGrp="1"/>
          </p:cNvSpPr>
          <p:nvPr>
            <p:ph type="pic" idx="16" hasCustomPrompt="1"/>
          </p:nvPr>
        </p:nvSpPr>
        <p:spPr>
          <a:xfrm>
            <a:off x="564358" y="1"/>
            <a:ext cx="8396199" cy="6460304"/>
          </a:xfrm>
          <a:custGeom>
            <a:avLst/>
            <a:gdLst>
              <a:gd name="connsiteX0" fmla="*/ 1985184 w 8396198"/>
              <a:gd name="connsiteY0" fmla="*/ 5258093 h 6460303"/>
              <a:gd name="connsiteX1" fmla="*/ 1985184 w 8396198"/>
              <a:gd name="connsiteY1" fmla="*/ 5258093 h 6460303"/>
              <a:gd name="connsiteX2" fmla="*/ 1985184 w 8396198"/>
              <a:gd name="connsiteY2" fmla="*/ 5258093 h 6460303"/>
              <a:gd name="connsiteX3" fmla="*/ 7502757 w 8396198"/>
              <a:gd name="connsiteY3" fmla="*/ 0 h 6460303"/>
              <a:gd name="connsiteX4" fmla="*/ 8396198 w 8396198"/>
              <a:gd name="connsiteY4" fmla="*/ 0 h 6460303"/>
              <a:gd name="connsiteX5" fmla="*/ 8388310 w 8396198"/>
              <a:gd name="connsiteY5" fmla="*/ 12898 h 6460303"/>
              <a:gd name="connsiteX6" fmla="*/ 4763857 w 8396198"/>
              <a:gd name="connsiteY6" fmla="*/ 4786769 h 6460303"/>
              <a:gd name="connsiteX7" fmla="*/ 4264272 w 8396198"/>
              <a:gd name="connsiteY7" fmla="*/ 4855144 h 6460303"/>
              <a:gd name="connsiteX8" fmla="*/ 4264273 w 8396198"/>
              <a:gd name="connsiteY8" fmla="*/ 4855143 h 6460303"/>
              <a:gd name="connsiteX9" fmla="*/ 4195899 w 8396198"/>
              <a:gd name="connsiteY9" fmla="*/ 4355559 h 6460303"/>
              <a:gd name="connsiteX10" fmla="*/ 6516179 w 8396198"/>
              <a:gd name="connsiteY10" fmla="*/ 0 h 6460303"/>
              <a:gd name="connsiteX11" fmla="*/ 7411525 w 8396198"/>
              <a:gd name="connsiteY11" fmla="*/ 0 h 6460303"/>
              <a:gd name="connsiteX12" fmla="*/ 2805577 w 8396198"/>
              <a:gd name="connsiteY12" fmla="*/ 6066627 h 6460303"/>
              <a:gd name="connsiteX13" fmla="*/ 2305992 w 8396198"/>
              <a:gd name="connsiteY13" fmla="*/ 6135001 h 6460303"/>
              <a:gd name="connsiteX14" fmla="*/ 2305993 w 8396198"/>
              <a:gd name="connsiteY14" fmla="*/ 6135001 h 6460303"/>
              <a:gd name="connsiteX15" fmla="*/ 2237619 w 8396198"/>
              <a:gd name="connsiteY15" fmla="*/ 5635416 h 6460303"/>
              <a:gd name="connsiteX16" fmla="*/ 5529597 w 8396198"/>
              <a:gd name="connsiteY16" fmla="*/ 0 h 6460303"/>
              <a:gd name="connsiteX17" fmla="*/ 6424943 w 8396198"/>
              <a:gd name="connsiteY17" fmla="*/ 0 h 6460303"/>
              <a:gd name="connsiteX18" fmla="*/ 2484768 w 8396198"/>
              <a:gd name="connsiteY18" fmla="*/ 5189719 h 6460303"/>
              <a:gd name="connsiteX19" fmla="*/ 2046796 w 8396198"/>
              <a:gd name="connsiteY19" fmla="*/ 5295775 h 6460303"/>
              <a:gd name="connsiteX20" fmla="*/ 1985184 w 8396198"/>
              <a:gd name="connsiteY20" fmla="*/ 5258093 h 6460303"/>
              <a:gd name="connsiteX21" fmla="*/ 1932333 w 8396198"/>
              <a:gd name="connsiteY21" fmla="*/ 5208872 h 6460303"/>
              <a:gd name="connsiteX22" fmla="*/ 1916810 w 8396198"/>
              <a:gd name="connsiteY22" fmla="*/ 4758508 h 6460303"/>
              <a:gd name="connsiteX23" fmla="*/ 4543018 w 8396198"/>
              <a:gd name="connsiteY23" fmla="*/ 0 h 6460303"/>
              <a:gd name="connsiteX24" fmla="*/ 5438364 w 8396198"/>
              <a:gd name="connsiteY24" fmla="*/ 0 h 6460303"/>
              <a:gd name="connsiteX25" fmla="*/ 640552 w 8396198"/>
              <a:gd name="connsiteY25" fmla="*/ 6319336 h 6460303"/>
              <a:gd name="connsiteX26" fmla="*/ 140967 w 8396198"/>
              <a:gd name="connsiteY26" fmla="*/ 6387711 h 6460303"/>
              <a:gd name="connsiteX27" fmla="*/ 140968 w 8396198"/>
              <a:gd name="connsiteY27" fmla="*/ 6387711 h 6460303"/>
              <a:gd name="connsiteX28" fmla="*/ 72594 w 8396198"/>
              <a:gd name="connsiteY28" fmla="*/ 5888126 h 6460303"/>
              <a:gd name="connsiteX29" fmla="*/ 3556436 w 8396198"/>
              <a:gd name="connsiteY29" fmla="*/ 0 h 6460303"/>
              <a:gd name="connsiteX30" fmla="*/ 4451782 w 8396198"/>
              <a:gd name="connsiteY30" fmla="*/ 0 h 6460303"/>
              <a:gd name="connsiteX31" fmla="*/ 711634 w 8396198"/>
              <a:gd name="connsiteY31" fmla="*/ 4926258 h 6460303"/>
              <a:gd name="connsiteX32" fmla="*/ 212049 w 8396198"/>
              <a:gd name="connsiteY32" fmla="*/ 4994633 h 6460303"/>
              <a:gd name="connsiteX33" fmla="*/ 212050 w 8396198"/>
              <a:gd name="connsiteY33" fmla="*/ 4994633 h 6460303"/>
              <a:gd name="connsiteX34" fmla="*/ 143675 w 8396198"/>
              <a:gd name="connsiteY34" fmla="*/ 4495047 h 6460303"/>
              <a:gd name="connsiteX35" fmla="*/ 2569856 w 8396198"/>
              <a:gd name="connsiteY35" fmla="*/ 0 h 6460303"/>
              <a:gd name="connsiteX36" fmla="*/ 3465201 w 8396198"/>
              <a:gd name="connsiteY36" fmla="*/ 0 h 6460303"/>
              <a:gd name="connsiteX37" fmla="*/ 1054005 w 8396198"/>
              <a:gd name="connsiteY37" fmla="*/ 3175856 h 6460303"/>
              <a:gd name="connsiteX38" fmla="*/ 554420 w 8396198"/>
              <a:gd name="connsiteY38" fmla="*/ 3244231 h 6460303"/>
              <a:gd name="connsiteX39" fmla="*/ 554421 w 8396198"/>
              <a:gd name="connsiteY39" fmla="*/ 3244231 h 6460303"/>
              <a:gd name="connsiteX40" fmla="*/ 486047 w 8396198"/>
              <a:gd name="connsiteY40" fmla="*/ 2744646 h 6460303"/>
              <a:gd name="connsiteX41" fmla="*/ 1583274 w 8396198"/>
              <a:gd name="connsiteY41" fmla="*/ 0 h 6460303"/>
              <a:gd name="connsiteX42" fmla="*/ 2478619 w 8396198"/>
              <a:gd name="connsiteY42" fmla="*/ 0 h 6460303"/>
              <a:gd name="connsiteX43" fmla="*/ 935829 w 8396198"/>
              <a:gd name="connsiteY43" fmla="*/ 2032053 h 6460303"/>
              <a:gd name="connsiteX44" fmla="*/ 436245 w 8396198"/>
              <a:gd name="connsiteY44" fmla="*/ 2100428 h 6460303"/>
              <a:gd name="connsiteX45" fmla="*/ 436245 w 8396198"/>
              <a:gd name="connsiteY45" fmla="*/ 2100427 h 6460303"/>
              <a:gd name="connsiteX46" fmla="*/ 367872 w 8396198"/>
              <a:gd name="connsiteY46" fmla="*/ 1600843 h 6460303"/>
              <a:gd name="connsiteX47" fmla="*/ 596693 w 8396198"/>
              <a:gd name="connsiteY47" fmla="*/ 0 h 6460303"/>
              <a:gd name="connsiteX48" fmla="*/ 1492038 w 8396198"/>
              <a:gd name="connsiteY48" fmla="*/ 0 h 6460303"/>
              <a:gd name="connsiteX49" fmla="*/ 850966 w 8396198"/>
              <a:gd name="connsiteY49" fmla="*/ 844373 h 6460303"/>
              <a:gd name="connsiteX50" fmla="*/ 351382 w 8396198"/>
              <a:gd name="connsiteY50" fmla="*/ 912748 h 6460303"/>
              <a:gd name="connsiteX51" fmla="*/ 351383 w 8396198"/>
              <a:gd name="connsiteY51" fmla="*/ 912748 h 6460303"/>
              <a:gd name="connsiteX52" fmla="*/ 283008 w 8396198"/>
              <a:gd name="connsiteY52" fmla="*/ 413163 h 6460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8396198" h="6460303">
                <a:moveTo>
                  <a:pt x="1985184" y="5258093"/>
                </a:moveTo>
                <a:lnTo>
                  <a:pt x="1985184" y="5258093"/>
                </a:lnTo>
                <a:lnTo>
                  <a:pt x="1985184" y="5258093"/>
                </a:lnTo>
                <a:close/>
                <a:moveTo>
                  <a:pt x="7502757" y="0"/>
                </a:moveTo>
                <a:lnTo>
                  <a:pt x="8396198" y="0"/>
                </a:lnTo>
                <a:lnTo>
                  <a:pt x="8388310" y="12898"/>
                </a:lnTo>
                <a:cubicBezTo>
                  <a:pt x="7180160" y="1604189"/>
                  <a:pt x="5972008" y="3195478"/>
                  <a:pt x="4763857" y="4786769"/>
                </a:cubicBezTo>
                <a:cubicBezTo>
                  <a:pt x="4644782" y="4943607"/>
                  <a:pt x="4421110" y="4974220"/>
                  <a:pt x="4264272" y="4855144"/>
                </a:cubicBezTo>
                <a:lnTo>
                  <a:pt x="4264273" y="4855143"/>
                </a:lnTo>
                <a:cubicBezTo>
                  <a:pt x="4107436" y="4736068"/>
                  <a:pt x="4076824" y="4512397"/>
                  <a:pt x="4195899" y="4355559"/>
                </a:cubicBezTo>
                <a:close/>
                <a:moveTo>
                  <a:pt x="6516179" y="0"/>
                </a:moveTo>
                <a:lnTo>
                  <a:pt x="7411525" y="0"/>
                </a:lnTo>
                <a:lnTo>
                  <a:pt x="2805577" y="6066627"/>
                </a:lnTo>
                <a:cubicBezTo>
                  <a:pt x="2686501" y="6223464"/>
                  <a:pt x="2462830" y="6254077"/>
                  <a:pt x="2305992" y="6135001"/>
                </a:cubicBezTo>
                <a:lnTo>
                  <a:pt x="2305993" y="6135001"/>
                </a:lnTo>
                <a:cubicBezTo>
                  <a:pt x="2149155" y="6015926"/>
                  <a:pt x="2118543" y="5792254"/>
                  <a:pt x="2237619" y="5635416"/>
                </a:cubicBezTo>
                <a:close/>
                <a:moveTo>
                  <a:pt x="5529597" y="0"/>
                </a:moveTo>
                <a:lnTo>
                  <a:pt x="6424943" y="0"/>
                </a:lnTo>
                <a:lnTo>
                  <a:pt x="2484768" y="5189719"/>
                </a:lnTo>
                <a:cubicBezTo>
                  <a:pt x="2380577" y="5326952"/>
                  <a:pt x="2196304" y="5367543"/>
                  <a:pt x="2046796" y="5295775"/>
                </a:cubicBezTo>
                <a:lnTo>
                  <a:pt x="1985184" y="5258093"/>
                </a:lnTo>
                <a:lnTo>
                  <a:pt x="1932333" y="5208872"/>
                </a:lnTo>
                <a:cubicBezTo>
                  <a:pt x="1823032" y="5084144"/>
                  <a:pt x="1812619" y="4895741"/>
                  <a:pt x="1916810" y="4758508"/>
                </a:cubicBezTo>
                <a:close/>
                <a:moveTo>
                  <a:pt x="4543018" y="0"/>
                </a:moveTo>
                <a:lnTo>
                  <a:pt x="5438364" y="0"/>
                </a:lnTo>
                <a:lnTo>
                  <a:pt x="640552" y="6319336"/>
                </a:lnTo>
                <a:cubicBezTo>
                  <a:pt x="521476" y="6476174"/>
                  <a:pt x="297805" y="6506786"/>
                  <a:pt x="140967" y="6387711"/>
                </a:cubicBezTo>
                <a:lnTo>
                  <a:pt x="140968" y="6387711"/>
                </a:lnTo>
                <a:cubicBezTo>
                  <a:pt x="-15870" y="6268635"/>
                  <a:pt x="-46482" y="6044964"/>
                  <a:pt x="72594" y="5888126"/>
                </a:cubicBezTo>
                <a:close/>
                <a:moveTo>
                  <a:pt x="3556436" y="0"/>
                </a:moveTo>
                <a:lnTo>
                  <a:pt x="4451782" y="0"/>
                </a:lnTo>
                <a:lnTo>
                  <a:pt x="711634" y="4926258"/>
                </a:lnTo>
                <a:cubicBezTo>
                  <a:pt x="592557" y="5083097"/>
                  <a:pt x="368886" y="5113708"/>
                  <a:pt x="212049" y="4994633"/>
                </a:cubicBezTo>
                <a:lnTo>
                  <a:pt x="212050" y="4994633"/>
                </a:lnTo>
                <a:cubicBezTo>
                  <a:pt x="55212" y="4875558"/>
                  <a:pt x="24599" y="4651886"/>
                  <a:pt x="143675" y="4495047"/>
                </a:cubicBezTo>
                <a:close/>
                <a:moveTo>
                  <a:pt x="2569856" y="0"/>
                </a:moveTo>
                <a:lnTo>
                  <a:pt x="3465201" y="0"/>
                </a:lnTo>
                <a:lnTo>
                  <a:pt x="1054005" y="3175856"/>
                </a:lnTo>
                <a:cubicBezTo>
                  <a:pt x="934929" y="3332694"/>
                  <a:pt x="711258" y="3363306"/>
                  <a:pt x="554420" y="3244231"/>
                </a:cubicBezTo>
                <a:lnTo>
                  <a:pt x="554421" y="3244231"/>
                </a:lnTo>
                <a:cubicBezTo>
                  <a:pt x="397583" y="3125155"/>
                  <a:pt x="366971" y="2901484"/>
                  <a:pt x="486047" y="2744646"/>
                </a:cubicBezTo>
                <a:close/>
                <a:moveTo>
                  <a:pt x="1583274" y="0"/>
                </a:moveTo>
                <a:lnTo>
                  <a:pt x="2478619" y="0"/>
                </a:lnTo>
                <a:lnTo>
                  <a:pt x="935829" y="2032053"/>
                </a:lnTo>
                <a:cubicBezTo>
                  <a:pt x="816754" y="2188891"/>
                  <a:pt x="593082" y="2219503"/>
                  <a:pt x="436245" y="2100428"/>
                </a:cubicBezTo>
                <a:lnTo>
                  <a:pt x="436245" y="2100427"/>
                </a:lnTo>
                <a:cubicBezTo>
                  <a:pt x="279408" y="1981352"/>
                  <a:pt x="248796" y="1757681"/>
                  <a:pt x="367872" y="1600843"/>
                </a:cubicBezTo>
                <a:close/>
                <a:moveTo>
                  <a:pt x="596693" y="0"/>
                </a:moveTo>
                <a:lnTo>
                  <a:pt x="1492038" y="0"/>
                </a:lnTo>
                <a:lnTo>
                  <a:pt x="850966" y="844373"/>
                </a:lnTo>
                <a:cubicBezTo>
                  <a:pt x="731891" y="1001211"/>
                  <a:pt x="508219" y="1031824"/>
                  <a:pt x="351382" y="912748"/>
                </a:cubicBezTo>
                <a:lnTo>
                  <a:pt x="351383" y="912748"/>
                </a:lnTo>
                <a:cubicBezTo>
                  <a:pt x="194545" y="793672"/>
                  <a:pt x="163933" y="570001"/>
                  <a:pt x="283008" y="413163"/>
                </a:cubicBez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871481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8F27E4A-BFB8-4EE3-8F25-62A816B91291}" type="datetimeFigureOut">
              <a:rPr lang="en-GB" smtClean="0"/>
              <a:t>27/10/2020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46A9308-9C26-4026-B41B-109F4356DF3D}" type="slidenum">
              <a:rPr lang="en-GB" smtClean="0"/>
              <a:t>‹#›</a:t>
            </a:fld>
            <a:endParaRPr lang="en-GB"/>
          </a:p>
        </p:txBody>
      </p:sp>
    </p:spTree>
    <p:extLst>
      <p:ext uri="{BB962C8B-B14F-4D97-AF65-F5344CB8AC3E}">
        <p14:creationId xmlns:p14="http://schemas.microsoft.com/office/powerpoint/2010/main" val="1523262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F27E4A-BFB8-4EE3-8F25-62A816B91291}" type="datetimeFigureOut">
              <a:rPr lang="en-GB" smtClean="0"/>
              <a:t>27/10/2020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46A9308-9C26-4026-B41B-109F4356DF3D}" type="slidenum">
              <a:rPr lang="en-GB" smtClean="0"/>
              <a:t>‹#›</a:t>
            </a:fld>
            <a:endParaRPr lang="en-GB"/>
          </a:p>
        </p:txBody>
      </p:sp>
    </p:spTree>
    <p:extLst>
      <p:ext uri="{BB962C8B-B14F-4D97-AF65-F5344CB8AC3E}">
        <p14:creationId xmlns:p14="http://schemas.microsoft.com/office/powerpoint/2010/main" val="1182373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8F27E4A-BFB8-4EE3-8F25-62A816B91291}" type="datetimeFigureOut">
              <a:rPr lang="en-GB" smtClean="0"/>
              <a:t>27/10/2020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46A9308-9C26-4026-B41B-109F4356DF3D}" type="slidenum">
              <a:rPr lang="en-GB" smtClean="0"/>
              <a:t>‹#›</a:t>
            </a:fld>
            <a:endParaRPr lang="en-GB"/>
          </a:p>
        </p:txBody>
      </p:sp>
    </p:spTree>
    <p:extLst>
      <p:ext uri="{BB962C8B-B14F-4D97-AF65-F5344CB8AC3E}">
        <p14:creationId xmlns:p14="http://schemas.microsoft.com/office/powerpoint/2010/main" val="11135045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8F27E4A-BFB8-4EE3-8F25-62A816B91291}" type="datetimeFigureOut">
              <a:rPr lang="en-GB" smtClean="0"/>
              <a:t>27/10/2020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46A9308-9C26-4026-B41B-109F4356DF3D}" type="slidenum">
              <a:rPr lang="en-GB" smtClean="0"/>
              <a:t>‹#›</a:t>
            </a:fld>
            <a:endParaRPr lang="en-GB"/>
          </a:p>
        </p:txBody>
      </p:sp>
    </p:spTree>
    <p:extLst>
      <p:ext uri="{BB962C8B-B14F-4D97-AF65-F5344CB8AC3E}">
        <p14:creationId xmlns:p14="http://schemas.microsoft.com/office/powerpoint/2010/main" val="32866117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8F27E4A-BFB8-4EE3-8F25-62A816B91291}" type="datetimeFigureOut">
              <a:rPr lang="en-GB" smtClean="0"/>
              <a:t>27/10/2020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46A9308-9C26-4026-B41B-109F4356DF3D}" type="slidenum">
              <a:rPr lang="en-GB" smtClean="0"/>
              <a:t>‹#›</a:t>
            </a:fld>
            <a:endParaRPr lang="en-GB"/>
          </a:p>
        </p:txBody>
      </p:sp>
    </p:spTree>
    <p:extLst>
      <p:ext uri="{BB962C8B-B14F-4D97-AF65-F5344CB8AC3E}">
        <p14:creationId xmlns:p14="http://schemas.microsoft.com/office/powerpoint/2010/main" val="3101126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F27E4A-BFB8-4EE3-8F25-62A816B91291}" type="datetimeFigureOut">
              <a:rPr lang="en-GB" smtClean="0"/>
              <a:t>27/10/2020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46A9308-9C26-4026-B41B-109F4356DF3D}" type="slidenum">
              <a:rPr lang="en-GB" smtClean="0"/>
              <a:t>‹#›</a:t>
            </a:fld>
            <a:endParaRPr lang="en-GB"/>
          </a:p>
        </p:txBody>
      </p:sp>
    </p:spTree>
    <p:extLst>
      <p:ext uri="{BB962C8B-B14F-4D97-AF65-F5344CB8AC3E}">
        <p14:creationId xmlns:p14="http://schemas.microsoft.com/office/powerpoint/2010/main" val="4270799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F27E4A-BFB8-4EE3-8F25-62A816B91291}" type="datetimeFigureOut">
              <a:rPr lang="en-GB" smtClean="0"/>
              <a:t>27/10/2020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46A9308-9C26-4026-B41B-109F4356DF3D}" type="slidenum">
              <a:rPr lang="en-GB" smtClean="0"/>
              <a:t>‹#›</a:t>
            </a:fld>
            <a:endParaRPr lang="en-GB"/>
          </a:p>
        </p:txBody>
      </p:sp>
    </p:spTree>
    <p:extLst>
      <p:ext uri="{BB962C8B-B14F-4D97-AF65-F5344CB8AC3E}">
        <p14:creationId xmlns:p14="http://schemas.microsoft.com/office/powerpoint/2010/main" val="2924840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F27E4A-BFB8-4EE3-8F25-62A816B91291}" type="datetimeFigureOut">
              <a:rPr lang="en-GB" smtClean="0"/>
              <a:t>27/10/2020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46A9308-9C26-4026-B41B-109F4356DF3D}" type="slidenum">
              <a:rPr lang="en-GB" smtClean="0"/>
              <a:t>‹#›</a:t>
            </a:fld>
            <a:endParaRPr lang="en-GB"/>
          </a:p>
        </p:txBody>
      </p:sp>
    </p:spTree>
    <p:extLst>
      <p:ext uri="{BB962C8B-B14F-4D97-AF65-F5344CB8AC3E}">
        <p14:creationId xmlns:p14="http://schemas.microsoft.com/office/powerpoint/2010/main" val="1424441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F27E4A-BFB8-4EE3-8F25-62A816B91291}" type="datetimeFigureOut">
              <a:rPr lang="en-GB" smtClean="0"/>
              <a:t>27/10/2020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6A9308-9C26-4026-B41B-109F4356DF3D}" type="slidenum">
              <a:rPr lang="en-GB" smtClean="0"/>
              <a:t>‹#›</a:t>
            </a:fld>
            <a:endParaRPr lang="en-GB"/>
          </a:p>
        </p:txBody>
      </p:sp>
    </p:spTree>
    <p:extLst>
      <p:ext uri="{BB962C8B-B14F-4D97-AF65-F5344CB8AC3E}">
        <p14:creationId xmlns:p14="http://schemas.microsoft.com/office/powerpoint/2010/main" val="284236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17.png"/><Relationship Id="rId4" Type="http://schemas.openxmlformats.org/officeDocument/2006/relationships/notesSlide" Target="../notesSlides/notesSlide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9.jpg"/></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37.png"/><Relationship Id="rId7"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3.svg"/><Relationship Id="rId5" Type="http://schemas.openxmlformats.org/officeDocument/2006/relationships/image" Target="../media/image38.png"/><Relationship Id="rId10" Type="http://schemas.openxmlformats.org/officeDocument/2006/relationships/image" Target="../media/image47.svg"/><Relationship Id="rId4" Type="http://schemas.openxmlformats.org/officeDocument/2006/relationships/image" Target="../media/image41.svg"/><Relationship Id="rId9" Type="http://schemas.openxmlformats.org/officeDocument/2006/relationships/image" Target="../media/image40.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8" Type="http://schemas.openxmlformats.org/officeDocument/2006/relationships/image" Target="../media/image53.svg"/><Relationship Id="rId3" Type="http://schemas.openxmlformats.org/officeDocument/2006/relationships/image" Target="../media/image41.png"/><Relationship Id="rId7" Type="http://schemas.openxmlformats.org/officeDocument/2006/relationships/image" Target="../media/image43.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51.svg"/><Relationship Id="rId5" Type="http://schemas.openxmlformats.org/officeDocument/2006/relationships/image" Target="../media/image42.png"/><Relationship Id="rId10" Type="http://schemas.openxmlformats.org/officeDocument/2006/relationships/image" Target="../media/image55.svg"/><Relationship Id="rId4" Type="http://schemas.openxmlformats.org/officeDocument/2006/relationships/image" Target="../media/image49.svg"/><Relationship Id="rId9" Type="http://schemas.openxmlformats.org/officeDocument/2006/relationships/image" Target="../media/image44.png"/></Relationships>
</file>

<file path=ppt/slides/_rels/slide95.xml.rels><?xml version="1.0" encoding="UTF-8" standalone="yes"?>
<Relationships xmlns="http://schemas.openxmlformats.org/package/2006/relationships"><Relationship Id="rId8" Type="http://schemas.openxmlformats.org/officeDocument/2006/relationships/image" Target="../media/image53.svg"/><Relationship Id="rId3" Type="http://schemas.openxmlformats.org/officeDocument/2006/relationships/image" Target="../media/image41.png"/><Relationship Id="rId7" Type="http://schemas.openxmlformats.org/officeDocument/2006/relationships/image" Target="../media/image43.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51.svg"/><Relationship Id="rId5" Type="http://schemas.openxmlformats.org/officeDocument/2006/relationships/image" Target="../media/image42.png"/><Relationship Id="rId10" Type="http://schemas.openxmlformats.org/officeDocument/2006/relationships/image" Target="../media/image55.svg"/><Relationship Id="rId4" Type="http://schemas.openxmlformats.org/officeDocument/2006/relationships/image" Target="../media/image49.svg"/><Relationship Id="rId9" Type="http://schemas.openxmlformats.org/officeDocument/2006/relationships/image" Target="../media/image4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DAAF0E39-8064-419D-A171-F9992E0D5471}"/>
              </a:ext>
            </a:extLst>
          </p:cNvPr>
          <p:cNvSpPr/>
          <p:nvPr/>
        </p:nvSpPr>
        <p:spPr>
          <a:xfrm>
            <a:off x="7306047" y="5231632"/>
            <a:ext cx="2700000" cy="1008112"/>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8" name="Rectangle 27">
            <a:extLst>
              <a:ext uri="{FF2B5EF4-FFF2-40B4-BE49-F238E27FC236}">
                <a16:creationId xmlns:a16="http://schemas.microsoft.com/office/drawing/2014/main" id="{470409DC-80B8-4DCE-BD5E-7C63278BCB50}"/>
              </a:ext>
            </a:extLst>
          </p:cNvPr>
          <p:cNvSpPr/>
          <p:nvPr/>
        </p:nvSpPr>
        <p:spPr>
          <a:xfrm>
            <a:off x="6929666" y="5370784"/>
            <a:ext cx="752762" cy="7527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4" name="TextBox 33">
            <a:extLst>
              <a:ext uri="{FF2B5EF4-FFF2-40B4-BE49-F238E27FC236}">
                <a16:creationId xmlns:a16="http://schemas.microsoft.com/office/drawing/2014/main" id="{663F5E53-EB6A-4602-AEA3-5524AA25CAFD}"/>
              </a:ext>
            </a:extLst>
          </p:cNvPr>
          <p:cNvSpPr txBox="1"/>
          <p:nvPr/>
        </p:nvSpPr>
        <p:spPr>
          <a:xfrm>
            <a:off x="8058809" y="5551995"/>
            <a:ext cx="2098288" cy="338554"/>
          </a:xfrm>
          <a:prstGeom prst="rect">
            <a:avLst/>
          </a:prstGeom>
          <a:noFill/>
        </p:spPr>
        <p:txBody>
          <a:bodyPr wrap="square" rtlCol="0" anchor="ctr">
            <a:spAutoFit/>
          </a:bodyPr>
          <a:lstStyle/>
          <a:p>
            <a:r>
              <a:rPr lang="en-US" altLang="ko-KR" sz="1600" b="1" dirty="0" smtClean="0">
                <a:solidFill>
                  <a:schemeClr val="tx1">
                    <a:lumMod val="75000"/>
                    <a:lumOff val="25000"/>
                  </a:schemeClr>
                </a:solidFill>
                <a:latin typeface="Arial" pitchFamily="34" charset="0"/>
                <a:cs typeface="Arial" pitchFamily="34" charset="0"/>
              </a:rPr>
              <a:t>N10-007 Day 1</a:t>
            </a:r>
            <a:endParaRPr lang="ko-KR" altLang="en-US" sz="1600" b="1" dirty="0">
              <a:solidFill>
                <a:schemeClr val="tx1">
                  <a:lumMod val="75000"/>
                  <a:lumOff val="25000"/>
                </a:schemeClr>
              </a:solidFill>
              <a:latin typeface="Arial" pitchFamily="34" charset="0"/>
              <a:cs typeface="Arial" pitchFamily="34" charset="0"/>
            </a:endParaRPr>
          </a:p>
        </p:txBody>
      </p:sp>
      <p:sp>
        <p:nvSpPr>
          <p:cNvPr id="37" name="Oval 21">
            <a:extLst>
              <a:ext uri="{FF2B5EF4-FFF2-40B4-BE49-F238E27FC236}">
                <a16:creationId xmlns:a16="http://schemas.microsoft.com/office/drawing/2014/main" id="{05730307-46CA-4C70-AB6B-D7C2EB65A0F8}"/>
              </a:ext>
            </a:extLst>
          </p:cNvPr>
          <p:cNvSpPr>
            <a:spLocks noChangeAspect="1"/>
          </p:cNvSpPr>
          <p:nvPr/>
        </p:nvSpPr>
        <p:spPr>
          <a:xfrm>
            <a:off x="7137675" y="5551995"/>
            <a:ext cx="336743" cy="339555"/>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38" name="TextBox 37">
            <a:extLst>
              <a:ext uri="{FF2B5EF4-FFF2-40B4-BE49-F238E27FC236}">
                <a16:creationId xmlns:a16="http://schemas.microsoft.com/office/drawing/2014/main" id="{B5AEE4AC-9241-4652-A447-14C6C758BF90}"/>
              </a:ext>
            </a:extLst>
          </p:cNvPr>
          <p:cNvSpPr txBox="1"/>
          <p:nvPr/>
        </p:nvSpPr>
        <p:spPr>
          <a:xfrm>
            <a:off x="6756300" y="3429000"/>
            <a:ext cx="4408513" cy="1107996"/>
          </a:xfrm>
          <a:prstGeom prst="rect">
            <a:avLst/>
          </a:prstGeom>
          <a:noFill/>
          <a:ln>
            <a:solidFill>
              <a:schemeClr val="bg2">
                <a:lumMod val="75000"/>
              </a:schemeClr>
            </a:solidFill>
          </a:ln>
        </p:spPr>
        <p:txBody>
          <a:bodyPr wrap="square" lIns="36000" tIns="0" rIns="36000" bIns="0" rtlCol="0" anchor="ctr">
            <a:spAutoFit/>
          </a:bodyPr>
          <a:lstStyle/>
          <a:p>
            <a:r>
              <a:rPr lang="en-GB" altLang="ko-KR" sz="3600" dirty="0"/>
              <a:t>Network Engineer L4</a:t>
            </a:r>
            <a:br>
              <a:rPr lang="en-GB" altLang="ko-KR" sz="3600" dirty="0"/>
            </a:br>
            <a:r>
              <a:rPr lang="en-GB" altLang="ko-KR" sz="3600" dirty="0"/>
              <a:t>COMPTIA NETWORK+</a:t>
            </a:r>
            <a:endParaRPr lang="ko-KR" altLang="en-US" sz="3600" dirty="0"/>
          </a:p>
        </p:txBody>
      </p:sp>
      <p:pic>
        <p:nvPicPr>
          <p:cNvPr id="8" name="Picture Placeholder 7" descr="A circuit board on a table&#10;&#10;Description automatically generated">
            <a:extLst>
              <a:ext uri="{FF2B5EF4-FFF2-40B4-BE49-F238E27FC236}">
                <a16:creationId xmlns:a16="http://schemas.microsoft.com/office/drawing/2014/main" id="{921832FF-290E-46EE-A633-85A99794E6D9}"/>
              </a:ext>
            </a:extLst>
          </p:cNvPr>
          <p:cNvPicPr>
            <a:picLocks noGrp="1" noChangeAspect="1"/>
          </p:cNvPicPr>
          <p:nvPr>
            <p:ph type="pic" idx="16"/>
          </p:nvPr>
        </p:nvPicPr>
        <p:blipFill>
          <a:blip r:embed="rId2" cstate="print">
            <a:extLst>
              <a:ext uri="{28A0092B-C50C-407E-A947-70E740481C1C}">
                <a14:useLocalDpi xmlns:a14="http://schemas.microsoft.com/office/drawing/2010/main" val="0"/>
              </a:ext>
            </a:extLst>
          </a:blip>
          <a:srcRect t="20089" b="20089"/>
          <a:stretch>
            <a:fillRect/>
          </a:stretch>
        </p:blipFill>
        <p:spPr/>
      </p:pic>
    </p:spTree>
    <p:extLst>
      <p:ext uri="{BB962C8B-B14F-4D97-AF65-F5344CB8AC3E}">
        <p14:creationId xmlns:p14="http://schemas.microsoft.com/office/powerpoint/2010/main" val="17095994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949D5-AB71-47E1-A5BA-8B7107295B6B}"/>
              </a:ext>
            </a:extLst>
          </p:cNvPr>
          <p:cNvSpPr>
            <a:spLocks noGrp="1"/>
          </p:cNvSpPr>
          <p:nvPr>
            <p:ph type="title"/>
          </p:nvPr>
        </p:nvSpPr>
        <p:spPr>
          <a:xfrm>
            <a:off x="300789" y="1656515"/>
            <a:ext cx="11590421" cy="1325563"/>
          </a:xfrm>
        </p:spPr>
        <p:txBody>
          <a:bodyPr/>
          <a:lstStyle/>
          <a:p>
            <a:r>
              <a:rPr lang="en-GB" dirty="0"/>
              <a:t>Introduction – Module 5: Operations and Infrastructure</a:t>
            </a:r>
          </a:p>
        </p:txBody>
      </p:sp>
      <p:sp>
        <p:nvSpPr>
          <p:cNvPr id="3" name="Content Placeholder 2">
            <a:extLst>
              <a:ext uri="{FF2B5EF4-FFF2-40B4-BE49-F238E27FC236}">
                <a16:creationId xmlns:a16="http://schemas.microsoft.com/office/drawing/2014/main" id="{B82E7BAF-6F9D-49C7-8DAE-C91674650C62}"/>
              </a:ext>
            </a:extLst>
          </p:cNvPr>
          <p:cNvSpPr>
            <a:spLocks noGrp="1"/>
          </p:cNvSpPr>
          <p:nvPr>
            <p:ph idx="1"/>
          </p:nvPr>
        </p:nvSpPr>
        <p:spPr>
          <a:xfrm>
            <a:off x="312821" y="3428999"/>
            <a:ext cx="11590421" cy="3332581"/>
          </a:xfrm>
        </p:spPr>
        <p:txBody>
          <a:bodyPr/>
          <a:lstStyle/>
          <a:p>
            <a:r>
              <a:rPr lang="en-GB" dirty="0"/>
              <a:t>Network Site Management</a:t>
            </a:r>
          </a:p>
          <a:p>
            <a:r>
              <a:rPr lang="en-GB" dirty="0"/>
              <a:t>Installed Cable Networks</a:t>
            </a:r>
          </a:p>
          <a:p>
            <a:r>
              <a:rPr lang="en-GB" dirty="0"/>
              <a:t>Installing Wireless Networks</a:t>
            </a:r>
          </a:p>
          <a:p>
            <a:r>
              <a:rPr lang="en-GB" dirty="0"/>
              <a:t>Installing WAN Links</a:t>
            </a:r>
          </a:p>
          <a:p>
            <a:r>
              <a:rPr lang="en-GB" dirty="0"/>
              <a:t>Configuring Remote Access</a:t>
            </a:r>
          </a:p>
        </p:txBody>
      </p:sp>
    </p:spTree>
    <p:extLst>
      <p:ext uri="{BB962C8B-B14F-4D97-AF65-F5344CB8AC3E}">
        <p14:creationId xmlns:p14="http://schemas.microsoft.com/office/powerpoint/2010/main" val="27619557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DAAF0E39-8064-419D-A171-F9992E0D5471}"/>
              </a:ext>
            </a:extLst>
          </p:cNvPr>
          <p:cNvSpPr/>
          <p:nvPr/>
        </p:nvSpPr>
        <p:spPr>
          <a:xfrm>
            <a:off x="7306047" y="5231632"/>
            <a:ext cx="2700000" cy="1008112"/>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8" name="Rectangle 27">
            <a:extLst>
              <a:ext uri="{FF2B5EF4-FFF2-40B4-BE49-F238E27FC236}">
                <a16:creationId xmlns:a16="http://schemas.microsoft.com/office/drawing/2014/main" id="{470409DC-80B8-4DCE-BD5E-7C63278BCB50}"/>
              </a:ext>
            </a:extLst>
          </p:cNvPr>
          <p:cNvSpPr/>
          <p:nvPr/>
        </p:nvSpPr>
        <p:spPr>
          <a:xfrm>
            <a:off x="6929666" y="5370784"/>
            <a:ext cx="752762" cy="7527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4" name="TextBox 33">
            <a:extLst>
              <a:ext uri="{FF2B5EF4-FFF2-40B4-BE49-F238E27FC236}">
                <a16:creationId xmlns:a16="http://schemas.microsoft.com/office/drawing/2014/main" id="{663F5E53-EB6A-4602-AEA3-5524AA25CAFD}"/>
              </a:ext>
            </a:extLst>
          </p:cNvPr>
          <p:cNvSpPr txBox="1"/>
          <p:nvPr/>
        </p:nvSpPr>
        <p:spPr>
          <a:xfrm>
            <a:off x="8058809" y="5428885"/>
            <a:ext cx="2098288" cy="584775"/>
          </a:xfrm>
          <a:prstGeom prst="rect">
            <a:avLst/>
          </a:prstGeom>
          <a:noFill/>
        </p:spPr>
        <p:txBody>
          <a:bodyPr wrap="square" rtlCol="0" anchor="ctr">
            <a:spAutoFit/>
          </a:bodyPr>
          <a:lstStyle/>
          <a:p>
            <a:r>
              <a:rPr lang="en-US" altLang="ko-KR" sz="1600" b="1" dirty="0">
                <a:solidFill>
                  <a:schemeClr val="tx1">
                    <a:lumMod val="75000"/>
                    <a:lumOff val="25000"/>
                  </a:schemeClr>
                </a:solidFill>
                <a:latin typeface="Arial" pitchFamily="34" charset="0"/>
                <a:cs typeface="Arial" pitchFamily="34" charset="0"/>
              </a:rPr>
              <a:t>N10-007</a:t>
            </a:r>
          </a:p>
          <a:p>
            <a:r>
              <a:rPr lang="en-US" altLang="ko-KR" sz="1600" b="1" dirty="0">
                <a:solidFill>
                  <a:schemeClr val="tx1">
                    <a:lumMod val="75000"/>
                    <a:lumOff val="25000"/>
                  </a:schemeClr>
                </a:solidFill>
                <a:latin typeface="Arial" pitchFamily="34" charset="0"/>
                <a:cs typeface="Arial" pitchFamily="34" charset="0"/>
              </a:rPr>
              <a:t>Module 1</a:t>
            </a:r>
            <a:endParaRPr lang="ko-KR" altLang="en-US" sz="1600" b="1" dirty="0">
              <a:solidFill>
                <a:schemeClr val="tx1">
                  <a:lumMod val="75000"/>
                  <a:lumOff val="25000"/>
                </a:schemeClr>
              </a:solidFill>
              <a:latin typeface="Arial" pitchFamily="34" charset="0"/>
              <a:cs typeface="Arial" pitchFamily="34" charset="0"/>
            </a:endParaRPr>
          </a:p>
        </p:txBody>
      </p:sp>
      <p:sp>
        <p:nvSpPr>
          <p:cNvPr id="37" name="Oval 21">
            <a:extLst>
              <a:ext uri="{FF2B5EF4-FFF2-40B4-BE49-F238E27FC236}">
                <a16:creationId xmlns:a16="http://schemas.microsoft.com/office/drawing/2014/main" id="{05730307-46CA-4C70-AB6B-D7C2EB65A0F8}"/>
              </a:ext>
            </a:extLst>
          </p:cNvPr>
          <p:cNvSpPr>
            <a:spLocks noChangeAspect="1"/>
          </p:cNvSpPr>
          <p:nvPr/>
        </p:nvSpPr>
        <p:spPr>
          <a:xfrm>
            <a:off x="7137675" y="5551995"/>
            <a:ext cx="336743" cy="339555"/>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38" name="TextBox 37">
            <a:extLst>
              <a:ext uri="{FF2B5EF4-FFF2-40B4-BE49-F238E27FC236}">
                <a16:creationId xmlns:a16="http://schemas.microsoft.com/office/drawing/2014/main" id="{B5AEE4AC-9241-4652-A447-14C6C758BF90}"/>
              </a:ext>
            </a:extLst>
          </p:cNvPr>
          <p:cNvSpPr txBox="1"/>
          <p:nvPr/>
        </p:nvSpPr>
        <p:spPr>
          <a:xfrm>
            <a:off x="6756300" y="3429000"/>
            <a:ext cx="4408513" cy="1107996"/>
          </a:xfrm>
          <a:prstGeom prst="rect">
            <a:avLst/>
          </a:prstGeom>
          <a:noFill/>
          <a:ln>
            <a:solidFill>
              <a:schemeClr val="bg2">
                <a:lumMod val="75000"/>
              </a:schemeClr>
            </a:solidFill>
          </a:ln>
        </p:spPr>
        <p:txBody>
          <a:bodyPr wrap="square" lIns="36000" tIns="0" rIns="36000" bIns="0" rtlCol="0" anchor="ctr">
            <a:spAutoFit/>
          </a:bodyPr>
          <a:lstStyle/>
          <a:p>
            <a:r>
              <a:rPr lang="en-GB" altLang="ko-KR" sz="3600" dirty="0"/>
              <a:t>Network Engineer L4</a:t>
            </a:r>
            <a:br>
              <a:rPr lang="en-GB" altLang="ko-KR" sz="3600" dirty="0"/>
            </a:br>
            <a:r>
              <a:rPr lang="en-GB" altLang="ko-KR" sz="3600" dirty="0"/>
              <a:t>COMPTIA NETWORK+</a:t>
            </a:r>
            <a:endParaRPr lang="ko-KR" altLang="en-US" sz="3600" dirty="0"/>
          </a:p>
        </p:txBody>
      </p:sp>
      <p:pic>
        <p:nvPicPr>
          <p:cNvPr id="8" name="Picture Placeholder 7" descr="A circuit board on a table&#10;&#10;Description automatically generated">
            <a:extLst>
              <a:ext uri="{FF2B5EF4-FFF2-40B4-BE49-F238E27FC236}">
                <a16:creationId xmlns:a16="http://schemas.microsoft.com/office/drawing/2014/main" id="{921832FF-290E-46EE-A633-85A99794E6D9}"/>
              </a:ext>
            </a:extLst>
          </p:cNvPr>
          <p:cNvPicPr>
            <a:picLocks noGrp="1" noChangeAspect="1"/>
          </p:cNvPicPr>
          <p:nvPr>
            <p:ph type="pic" idx="16"/>
          </p:nvPr>
        </p:nvPicPr>
        <p:blipFill>
          <a:blip r:embed="rId2" cstate="print">
            <a:extLst>
              <a:ext uri="{28A0092B-C50C-407E-A947-70E740481C1C}">
                <a14:useLocalDpi xmlns:a14="http://schemas.microsoft.com/office/drawing/2010/main" val="0"/>
              </a:ext>
            </a:extLst>
          </a:blip>
          <a:srcRect t="20089" b="20089"/>
          <a:stretch>
            <a:fillRect/>
          </a:stretch>
        </p:blipFill>
        <p:spPr/>
      </p:pic>
    </p:spTree>
    <p:extLst>
      <p:ext uri="{BB962C8B-B14F-4D97-AF65-F5344CB8AC3E}">
        <p14:creationId xmlns:p14="http://schemas.microsoft.com/office/powerpoint/2010/main" val="39466748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949D5-AB71-47E1-A5BA-8B7107295B6B}"/>
              </a:ext>
            </a:extLst>
          </p:cNvPr>
          <p:cNvSpPr>
            <a:spLocks noGrp="1"/>
          </p:cNvSpPr>
          <p:nvPr>
            <p:ph type="title"/>
          </p:nvPr>
        </p:nvSpPr>
        <p:spPr/>
        <p:txBody>
          <a:bodyPr/>
          <a:lstStyle/>
          <a:p>
            <a:r>
              <a:rPr lang="en-GB" dirty="0"/>
              <a:t>Module 1 - Local Area Networks</a:t>
            </a:r>
          </a:p>
        </p:txBody>
      </p:sp>
      <p:sp>
        <p:nvSpPr>
          <p:cNvPr id="3" name="Content Placeholder 2">
            <a:extLst>
              <a:ext uri="{FF2B5EF4-FFF2-40B4-BE49-F238E27FC236}">
                <a16:creationId xmlns:a16="http://schemas.microsoft.com/office/drawing/2014/main" id="{B82E7BAF-6F9D-49C7-8DAE-C91674650C62}"/>
              </a:ext>
            </a:extLst>
          </p:cNvPr>
          <p:cNvSpPr>
            <a:spLocks noGrp="1"/>
          </p:cNvSpPr>
          <p:nvPr>
            <p:ph type="body" idx="1"/>
          </p:nvPr>
        </p:nvSpPr>
        <p:spPr/>
        <p:txBody>
          <a:bodyPr>
            <a:normAutofit fontScale="62500" lnSpcReduction="20000"/>
          </a:bodyPr>
          <a:lstStyle/>
          <a:p>
            <a:r>
              <a:rPr lang="en-GB" dirty="0"/>
              <a:t>Topologies and OSI model</a:t>
            </a:r>
          </a:p>
          <a:p>
            <a:r>
              <a:rPr lang="en-GB" dirty="0"/>
              <a:t>Ethernet</a:t>
            </a:r>
          </a:p>
          <a:p>
            <a:r>
              <a:rPr lang="en-GB" dirty="0"/>
              <a:t>Hubs, bridges and switches</a:t>
            </a:r>
          </a:p>
          <a:p>
            <a:r>
              <a:rPr lang="en-GB" dirty="0"/>
              <a:t>Infrastructure and design</a:t>
            </a:r>
          </a:p>
          <a:p>
            <a:r>
              <a:rPr lang="en-GB" dirty="0"/>
              <a:t>Policies and best practice</a:t>
            </a:r>
          </a:p>
        </p:txBody>
      </p:sp>
    </p:spTree>
    <p:extLst>
      <p:ext uri="{BB962C8B-B14F-4D97-AF65-F5344CB8AC3E}">
        <p14:creationId xmlns:p14="http://schemas.microsoft.com/office/powerpoint/2010/main" val="4776903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0A2D0-C908-4389-B314-675662C630AC}"/>
              </a:ext>
            </a:extLst>
          </p:cNvPr>
          <p:cNvSpPr>
            <a:spLocks noGrp="1"/>
          </p:cNvSpPr>
          <p:nvPr>
            <p:ph type="title"/>
          </p:nvPr>
        </p:nvSpPr>
        <p:spPr/>
        <p:txBody>
          <a:bodyPr/>
          <a:lstStyle/>
          <a:p>
            <a:r>
              <a:rPr lang="en-GB" dirty="0"/>
              <a:t>Topologies</a:t>
            </a:r>
          </a:p>
        </p:txBody>
      </p:sp>
      <p:sp>
        <p:nvSpPr>
          <p:cNvPr id="3" name="Content Placeholder 2">
            <a:extLst>
              <a:ext uri="{FF2B5EF4-FFF2-40B4-BE49-F238E27FC236}">
                <a16:creationId xmlns:a16="http://schemas.microsoft.com/office/drawing/2014/main" id="{BB2F16C8-22CF-459F-A74D-9FB00A085C77}"/>
              </a:ext>
            </a:extLst>
          </p:cNvPr>
          <p:cNvSpPr>
            <a:spLocks noGrp="1"/>
          </p:cNvSpPr>
          <p:nvPr>
            <p:ph type="body" idx="1"/>
          </p:nvPr>
        </p:nvSpPr>
        <p:spPr>
          <a:xfrm>
            <a:off x="360947" y="4589463"/>
            <a:ext cx="11341769" cy="2196348"/>
          </a:xfrm>
        </p:spPr>
        <p:txBody>
          <a:bodyPr>
            <a:normAutofit lnSpcReduction="10000"/>
          </a:bodyPr>
          <a:lstStyle/>
          <a:p>
            <a:r>
              <a:rPr lang="en-GB" sz="1400" dirty="0"/>
              <a:t>Bus</a:t>
            </a:r>
          </a:p>
          <a:p>
            <a:r>
              <a:rPr lang="en-GB" sz="1400" dirty="0"/>
              <a:t>Star</a:t>
            </a:r>
          </a:p>
          <a:p>
            <a:r>
              <a:rPr lang="en-GB" sz="1400" dirty="0"/>
              <a:t>Ring</a:t>
            </a:r>
          </a:p>
          <a:p>
            <a:r>
              <a:rPr lang="en-GB" sz="1400" dirty="0"/>
              <a:t>Mesh</a:t>
            </a:r>
          </a:p>
          <a:p>
            <a:r>
              <a:rPr lang="en-GB" sz="1400" dirty="0"/>
              <a:t>Ad Hoc</a:t>
            </a:r>
          </a:p>
          <a:p>
            <a:r>
              <a:rPr lang="en-GB" sz="1400" dirty="0"/>
              <a:t>Infrastructure</a:t>
            </a:r>
          </a:p>
          <a:p>
            <a:r>
              <a:rPr lang="en-GB" sz="1400" dirty="0"/>
              <a:t>Wireless Mesh</a:t>
            </a:r>
          </a:p>
          <a:p>
            <a:endParaRPr lang="en-GB" sz="900" dirty="0"/>
          </a:p>
        </p:txBody>
      </p:sp>
    </p:spTree>
    <p:extLst>
      <p:ext uri="{BB962C8B-B14F-4D97-AF65-F5344CB8AC3E}">
        <p14:creationId xmlns:p14="http://schemas.microsoft.com/office/powerpoint/2010/main" val="26702152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6F470-F2C2-48CB-BD5B-7F0A6D306212}"/>
              </a:ext>
            </a:extLst>
          </p:cNvPr>
          <p:cNvSpPr>
            <a:spLocks noGrp="1"/>
          </p:cNvSpPr>
          <p:nvPr>
            <p:ph type="title"/>
          </p:nvPr>
        </p:nvSpPr>
        <p:spPr/>
        <p:txBody>
          <a:bodyPr/>
          <a:lstStyle/>
          <a:p>
            <a:r>
              <a:rPr lang="en-GB" dirty="0"/>
              <a:t>Before We Dive in …</a:t>
            </a:r>
          </a:p>
        </p:txBody>
      </p:sp>
      <p:pic>
        <p:nvPicPr>
          <p:cNvPr id="30" name="Picture 29">
            <a:extLst>
              <a:ext uri="{FF2B5EF4-FFF2-40B4-BE49-F238E27FC236}">
                <a16:creationId xmlns:a16="http://schemas.microsoft.com/office/drawing/2014/main" id="{BAFDC9D2-87E3-45D6-93DB-D1350EFED1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99058" y="2446178"/>
            <a:ext cx="3408789" cy="4060669"/>
          </a:xfrm>
          <a:prstGeom prst="rect">
            <a:avLst/>
          </a:prstGeom>
        </p:spPr>
      </p:pic>
      <p:grpSp>
        <p:nvGrpSpPr>
          <p:cNvPr id="112" name="Group 111">
            <a:extLst>
              <a:ext uri="{FF2B5EF4-FFF2-40B4-BE49-F238E27FC236}">
                <a16:creationId xmlns:a16="http://schemas.microsoft.com/office/drawing/2014/main" id="{6B29262D-C349-4C33-A731-47553FEEBC64}"/>
              </a:ext>
            </a:extLst>
          </p:cNvPr>
          <p:cNvGrpSpPr/>
          <p:nvPr/>
        </p:nvGrpSpPr>
        <p:grpSpPr>
          <a:xfrm>
            <a:off x="163862" y="1266450"/>
            <a:ext cx="8037164" cy="5315325"/>
            <a:chOff x="373411" y="1104525"/>
            <a:chExt cx="9251239" cy="5782378"/>
          </a:xfrm>
        </p:grpSpPr>
        <p:pic>
          <p:nvPicPr>
            <p:cNvPr id="6" name="Content Placeholder 4">
              <a:extLst>
                <a:ext uri="{FF2B5EF4-FFF2-40B4-BE49-F238E27FC236}">
                  <a16:creationId xmlns:a16="http://schemas.microsoft.com/office/drawing/2014/main" id="{61EF19CC-C1E9-4780-8032-D2CC4AEEB43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06836" y="5757176"/>
              <a:ext cx="1003117" cy="1003117"/>
            </a:xfrm>
            <a:prstGeom prst="rect">
              <a:avLst/>
            </a:prstGeom>
          </p:spPr>
        </p:pic>
        <p:pic>
          <p:nvPicPr>
            <p:cNvPr id="11" name="Picture 10">
              <a:extLst>
                <a:ext uri="{FF2B5EF4-FFF2-40B4-BE49-F238E27FC236}">
                  <a16:creationId xmlns:a16="http://schemas.microsoft.com/office/drawing/2014/main" id="{9639B4AB-2569-4188-8F26-9928B5D9BB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31991" y="1583569"/>
              <a:ext cx="943127" cy="943127"/>
            </a:xfrm>
            <a:prstGeom prst="rect">
              <a:avLst/>
            </a:prstGeom>
          </p:spPr>
        </p:pic>
        <p:pic>
          <p:nvPicPr>
            <p:cNvPr id="21" name="Picture 20">
              <a:extLst>
                <a:ext uri="{FF2B5EF4-FFF2-40B4-BE49-F238E27FC236}">
                  <a16:creationId xmlns:a16="http://schemas.microsoft.com/office/drawing/2014/main" id="{2D5F3D3D-7212-4831-89B7-BE9EC5296E4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08277" y="2248923"/>
              <a:ext cx="1675114" cy="1256336"/>
            </a:xfrm>
            <a:prstGeom prst="rect">
              <a:avLst/>
            </a:prstGeom>
          </p:spPr>
        </p:pic>
        <p:pic>
          <p:nvPicPr>
            <p:cNvPr id="23" name="Picture 22">
              <a:extLst>
                <a:ext uri="{FF2B5EF4-FFF2-40B4-BE49-F238E27FC236}">
                  <a16:creationId xmlns:a16="http://schemas.microsoft.com/office/drawing/2014/main" id="{2783461D-8868-4A1E-BD83-1E467ECE095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04118" y="4584188"/>
              <a:ext cx="1426308" cy="1069731"/>
            </a:xfrm>
            <a:prstGeom prst="rect">
              <a:avLst/>
            </a:prstGeom>
          </p:spPr>
        </p:pic>
        <p:pic>
          <p:nvPicPr>
            <p:cNvPr id="25" name="Picture 24">
              <a:extLst>
                <a:ext uri="{FF2B5EF4-FFF2-40B4-BE49-F238E27FC236}">
                  <a16:creationId xmlns:a16="http://schemas.microsoft.com/office/drawing/2014/main" id="{C0D62F34-7F04-49B5-B15C-8A6456A86E8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04003" y="1914139"/>
              <a:ext cx="1367035" cy="470651"/>
            </a:xfrm>
            <a:prstGeom prst="rect">
              <a:avLst/>
            </a:prstGeom>
          </p:spPr>
        </p:pic>
        <p:pic>
          <p:nvPicPr>
            <p:cNvPr id="26" name="Picture 25">
              <a:extLst>
                <a:ext uri="{FF2B5EF4-FFF2-40B4-BE49-F238E27FC236}">
                  <a16:creationId xmlns:a16="http://schemas.microsoft.com/office/drawing/2014/main" id="{7854AD78-3127-4C9F-940B-032B3A1562C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38797" y="1914138"/>
              <a:ext cx="1367035" cy="470651"/>
            </a:xfrm>
            <a:prstGeom prst="rect">
              <a:avLst/>
            </a:prstGeom>
          </p:spPr>
        </p:pic>
        <p:pic>
          <p:nvPicPr>
            <p:cNvPr id="28" name="Picture 27">
              <a:extLst>
                <a:ext uri="{FF2B5EF4-FFF2-40B4-BE49-F238E27FC236}">
                  <a16:creationId xmlns:a16="http://schemas.microsoft.com/office/drawing/2014/main" id="{40BDBAC0-25CD-4ADA-925F-C3C932775A7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73411" y="4706487"/>
              <a:ext cx="1650774" cy="874910"/>
            </a:xfrm>
            <a:prstGeom prst="rect">
              <a:avLst/>
            </a:prstGeom>
          </p:spPr>
        </p:pic>
        <p:pic>
          <p:nvPicPr>
            <p:cNvPr id="31" name="Picture 30">
              <a:extLst>
                <a:ext uri="{FF2B5EF4-FFF2-40B4-BE49-F238E27FC236}">
                  <a16:creationId xmlns:a16="http://schemas.microsoft.com/office/drawing/2014/main" id="{FA08D7DF-2ADD-4C4B-AAB3-9265CFBFE8C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99186" y="4609077"/>
              <a:ext cx="1426308" cy="1069731"/>
            </a:xfrm>
            <a:prstGeom prst="rect">
              <a:avLst/>
            </a:prstGeom>
          </p:spPr>
        </p:pic>
        <p:pic>
          <p:nvPicPr>
            <p:cNvPr id="32" name="Picture 31">
              <a:extLst>
                <a:ext uri="{FF2B5EF4-FFF2-40B4-BE49-F238E27FC236}">
                  <a16:creationId xmlns:a16="http://schemas.microsoft.com/office/drawing/2014/main" id="{51FB3077-B80C-4DA0-84FF-FAD249E9A07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67751" y="5630567"/>
              <a:ext cx="1675114" cy="1256336"/>
            </a:xfrm>
            <a:prstGeom prst="rect">
              <a:avLst/>
            </a:prstGeom>
          </p:spPr>
        </p:pic>
        <p:pic>
          <p:nvPicPr>
            <p:cNvPr id="33" name="Picture 32">
              <a:extLst>
                <a:ext uri="{FF2B5EF4-FFF2-40B4-BE49-F238E27FC236}">
                  <a16:creationId xmlns:a16="http://schemas.microsoft.com/office/drawing/2014/main" id="{2A0E0A5C-1C40-4E4A-AFA8-18E542C3E9F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53286" y="2526696"/>
              <a:ext cx="1675114" cy="1256336"/>
            </a:xfrm>
            <a:prstGeom prst="rect">
              <a:avLst/>
            </a:prstGeom>
          </p:spPr>
        </p:pic>
        <p:pic>
          <p:nvPicPr>
            <p:cNvPr id="35" name="Picture 34">
              <a:extLst>
                <a:ext uri="{FF2B5EF4-FFF2-40B4-BE49-F238E27FC236}">
                  <a16:creationId xmlns:a16="http://schemas.microsoft.com/office/drawing/2014/main" id="{F6AF82D7-06FB-4781-878C-A2AAF6CD610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102853" y="4603727"/>
              <a:ext cx="946284" cy="1080431"/>
            </a:xfrm>
            <a:prstGeom prst="rect">
              <a:avLst/>
            </a:prstGeom>
          </p:spPr>
        </p:pic>
        <p:cxnSp>
          <p:nvCxnSpPr>
            <p:cNvPr id="39" name="Straight Connector 38">
              <a:extLst>
                <a:ext uri="{FF2B5EF4-FFF2-40B4-BE49-F238E27FC236}">
                  <a16:creationId xmlns:a16="http://schemas.microsoft.com/office/drawing/2014/main" id="{2221D651-89E3-4FAA-8F85-F5D6246B89E7}"/>
                </a:ext>
              </a:extLst>
            </p:cNvPr>
            <p:cNvCxnSpPr>
              <a:cxnSpLocks/>
            </p:cNvCxnSpPr>
            <p:nvPr/>
          </p:nvCxnSpPr>
          <p:spPr>
            <a:xfrm>
              <a:off x="1578708" y="4939323"/>
              <a:ext cx="90658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B1EE63BD-1F81-4DE1-A7C7-5917434C0D2D}"/>
                </a:ext>
              </a:extLst>
            </p:cNvPr>
            <p:cNvCxnSpPr>
              <a:cxnSpLocks/>
            </p:cNvCxnSpPr>
            <p:nvPr/>
          </p:nvCxnSpPr>
          <p:spPr>
            <a:xfrm>
              <a:off x="3739662" y="4951046"/>
              <a:ext cx="36319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1AE3C87C-1B82-477B-BF6F-F2EA5E9D72A9}"/>
                </a:ext>
              </a:extLst>
            </p:cNvPr>
            <p:cNvCxnSpPr>
              <a:cxnSpLocks/>
            </p:cNvCxnSpPr>
            <p:nvPr/>
          </p:nvCxnSpPr>
          <p:spPr>
            <a:xfrm>
              <a:off x="5017475" y="4962769"/>
              <a:ext cx="75027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A71B1B0D-B83F-4ED0-9807-08CBFE3C4577}"/>
                </a:ext>
              </a:extLst>
            </p:cNvPr>
            <p:cNvCxnSpPr>
              <a:cxnSpLocks/>
            </p:cNvCxnSpPr>
            <p:nvPr/>
          </p:nvCxnSpPr>
          <p:spPr>
            <a:xfrm>
              <a:off x="7630433" y="2877091"/>
              <a:ext cx="75027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1C31B45E-A726-421F-A8D5-1CEFAF2359D2}"/>
                </a:ext>
              </a:extLst>
            </p:cNvPr>
            <p:cNvCxnSpPr>
              <a:cxnSpLocks/>
            </p:cNvCxnSpPr>
            <p:nvPr/>
          </p:nvCxnSpPr>
          <p:spPr>
            <a:xfrm>
              <a:off x="7069013" y="6247012"/>
              <a:ext cx="75027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0C8615E7-6D55-4033-A554-C7DD4E323E05}"/>
                </a:ext>
              </a:extLst>
            </p:cNvPr>
            <p:cNvCxnSpPr>
              <a:cxnSpLocks/>
            </p:cNvCxnSpPr>
            <p:nvPr/>
          </p:nvCxnSpPr>
          <p:spPr>
            <a:xfrm>
              <a:off x="6305308" y="5219296"/>
              <a:ext cx="0" cy="9235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788398F3-7FBC-45E7-80E0-B441A273EBBE}"/>
                </a:ext>
              </a:extLst>
            </p:cNvPr>
            <p:cNvCxnSpPr>
              <a:cxnSpLocks/>
            </p:cNvCxnSpPr>
            <p:nvPr/>
          </p:nvCxnSpPr>
          <p:spPr>
            <a:xfrm>
              <a:off x="6417272" y="2962031"/>
              <a:ext cx="0" cy="18639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84783460-6746-4159-A03A-5DD6812063BB}"/>
                </a:ext>
              </a:extLst>
            </p:cNvPr>
            <p:cNvCxnSpPr>
              <a:cxnSpLocks/>
            </p:cNvCxnSpPr>
            <p:nvPr/>
          </p:nvCxnSpPr>
          <p:spPr>
            <a:xfrm>
              <a:off x="5858472" y="3154864"/>
              <a:ext cx="0" cy="173076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0358294B-8E17-436A-9C4C-5534D6908333}"/>
                </a:ext>
              </a:extLst>
            </p:cNvPr>
            <p:cNvCxnSpPr>
              <a:cxnSpLocks/>
              <a:stCxn id="33" idx="3"/>
            </p:cNvCxnSpPr>
            <p:nvPr/>
          </p:nvCxnSpPr>
          <p:spPr>
            <a:xfrm>
              <a:off x="4728400" y="3154864"/>
              <a:ext cx="113007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815742BF-33AF-4815-BB4C-BD0941838ED2}"/>
                </a:ext>
              </a:extLst>
            </p:cNvPr>
            <p:cNvCxnSpPr>
              <a:cxnSpLocks/>
            </p:cNvCxnSpPr>
            <p:nvPr/>
          </p:nvCxnSpPr>
          <p:spPr>
            <a:xfrm>
              <a:off x="4432164" y="2199806"/>
              <a:ext cx="0" cy="88727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6E392A3A-684B-4EE6-9EC2-8D966525A8E0}"/>
                </a:ext>
              </a:extLst>
            </p:cNvPr>
            <p:cNvCxnSpPr>
              <a:cxnSpLocks/>
            </p:cNvCxnSpPr>
            <p:nvPr/>
          </p:nvCxnSpPr>
          <p:spPr>
            <a:xfrm>
              <a:off x="3148349" y="2172908"/>
              <a:ext cx="0" cy="88727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9B6D875D-AE48-4791-81FE-6BC6FBA1F627}"/>
                </a:ext>
              </a:extLst>
            </p:cNvPr>
            <p:cNvCxnSpPr>
              <a:cxnSpLocks/>
            </p:cNvCxnSpPr>
            <p:nvPr/>
          </p:nvCxnSpPr>
          <p:spPr>
            <a:xfrm>
              <a:off x="8380712" y="2384789"/>
              <a:ext cx="0" cy="49230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4288A677-D868-4CFB-B70A-AE722B03E087}"/>
                </a:ext>
              </a:extLst>
            </p:cNvPr>
            <p:cNvSpPr txBox="1"/>
            <p:nvPr/>
          </p:nvSpPr>
          <p:spPr>
            <a:xfrm>
              <a:off x="1967257" y="2177354"/>
              <a:ext cx="971741" cy="430887"/>
            </a:xfrm>
            <a:prstGeom prst="rect">
              <a:avLst/>
            </a:prstGeom>
            <a:noFill/>
          </p:spPr>
          <p:txBody>
            <a:bodyPr wrap="none" rtlCol="0">
              <a:spAutoFit/>
            </a:bodyPr>
            <a:lstStyle/>
            <a:p>
              <a:pPr algn="ctr"/>
              <a:r>
                <a:rPr lang="en-GB" sz="1100" dirty="0"/>
                <a:t>Email</a:t>
              </a:r>
            </a:p>
            <a:p>
              <a:pPr algn="ctr"/>
              <a:r>
                <a:rPr lang="en-GB" sz="1100" dirty="0"/>
                <a:t>192.168.10.5</a:t>
              </a:r>
            </a:p>
          </p:txBody>
        </p:sp>
        <p:sp>
          <p:nvSpPr>
            <p:cNvPr id="67" name="TextBox 66">
              <a:extLst>
                <a:ext uri="{FF2B5EF4-FFF2-40B4-BE49-F238E27FC236}">
                  <a16:creationId xmlns:a16="http://schemas.microsoft.com/office/drawing/2014/main" id="{B9367E82-46CB-47CF-8FF3-E5560FE7C43F}"/>
                </a:ext>
              </a:extLst>
            </p:cNvPr>
            <p:cNvSpPr txBox="1"/>
            <p:nvPr/>
          </p:nvSpPr>
          <p:spPr>
            <a:xfrm>
              <a:off x="4563296" y="2194450"/>
              <a:ext cx="974946" cy="430887"/>
            </a:xfrm>
            <a:prstGeom prst="rect">
              <a:avLst/>
            </a:prstGeom>
            <a:noFill/>
          </p:spPr>
          <p:txBody>
            <a:bodyPr wrap="none" rtlCol="0">
              <a:spAutoFit/>
            </a:bodyPr>
            <a:lstStyle/>
            <a:p>
              <a:pPr algn="ctr"/>
              <a:r>
                <a:rPr lang="en-GB" sz="1100" dirty="0"/>
                <a:t>DB</a:t>
              </a:r>
            </a:p>
            <a:p>
              <a:pPr algn="ctr"/>
              <a:r>
                <a:rPr lang="en-GB" sz="1100" dirty="0"/>
                <a:t>192.168.10.7</a:t>
              </a:r>
            </a:p>
          </p:txBody>
        </p:sp>
        <p:sp>
          <p:nvSpPr>
            <p:cNvPr id="68" name="TextBox 67">
              <a:extLst>
                <a:ext uri="{FF2B5EF4-FFF2-40B4-BE49-F238E27FC236}">
                  <a16:creationId xmlns:a16="http://schemas.microsoft.com/office/drawing/2014/main" id="{1B518107-6267-4C4A-925A-8364B63BBCBA}"/>
                </a:ext>
              </a:extLst>
            </p:cNvPr>
            <p:cNvSpPr txBox="1"/>
            <p:nvPr/>
          </p:nvSpPr>
          <p:spPr>
            <a:xfrm>
              <a:off x="8122371" y="1104525"/>
              <a:ext cx="1066319" cy="600164"/>
            </a:xfrm>
            <a:prstGeom prst="rect">
              <a:avLst/>
            </a:prstGeom>
            <a:noFill/>
          </p:spPr>
          <p:txBody>
            <a:bodyPr wrap="none" rtlCol="0">
              <a:spAutoFit/>
            </a:bodyPr>
            <a:lstStyle/>
            <a:p>
              <a:pPr algn="ctr"/>
              <a:r>
                <a:rPr lang="en-GB" sz="1100" dirty="0"/>
                <a:t>Building 2</a:t>
              </a:r>
            </a:p>
            <a:p>
              <a:pPr algn="ctr"/>
              <a:r>
                <a:rPr lang="en-GB" sz="1100" dirty="0"/>
                <a:t>Subnet</a:t>
              </a:r>
            </a:p>
            <a:p>
              <a:pPr algn="ctr"/>
              <a:r>
                <a:rPr lang="en-GB" sz="1100" dirty="0"/>
                <a:t>192.168.3.0/24</a:t>
              </a:r>
            </a:p>
          </p:txBody>
        </p:sp>
        <p:sp>
          <p:nvSpPr>
            <p:cNvPr id="69" name="TextBox 68">
              <a:extLst>
                <a:ext uri="{FF2B5EF4-FFF2-40B4-BE49-F238E27FC236}">
                  <a16:creationId xmlns:a16="http://schemas.microsoft.com/office/drawing/2014/main" id="{97538116-1278-4BDD-87A7-42DA0F6B281C}"/>
                </a:ext>
              </a:extLst>
            </p:cNvPr>
            <p:cNvSpPr txBox="1"/>
            <p:nvPr/>
          </p:nvSpPr>
          <p:spPr>
            <a:xfrm>
              <a:off x="3146221" y="3289815"/>
              <a:ext cx="1083951" cy="430887"/>
            </a:xfrm>
            <a:prstGeom prst="rect">
              <a:avLst/>
            </a:prstGeom>
            <a:noFill/>
          </p:spPr>
          <p:txBody>
            <a:bodyPr wrap="none" rtlCol="0">
              <a:spAutoFit/>
            </a:bodyPr>
            <a:lstStyle/>
            <a:p>
              <a:pPr algn="ctr"/>
              <a:r>
                <a:rPr lang="en-GB" sz="1100" dirty="0"/>
                <a:t>Core Switch</a:t>
              </a:r>
            </a:p>
            <a:p>
              <a:pPr algn="ctr"/>
              <a:r>
                <a:rPr lang="en-GB" sz="1100" dirty="0"/>
                <a:t>192.168.10.100</a:t>
              </a:r>
            </a:p>
          </p:txBody>
        </p:sp>
        <p:sp>
          <p:nvSpPr>
            <p:cNvPr id="70" name="TextBox 69">
              <a:extLst>
                <a:ext uri="{FF2B5EF4-FFF2-40B4-BE49-F238E27FC236}">
                  <a16:creationId xmlns:a16="http://schemas.microsoft.com/office/drawing/2014/main" id="{FA955C7E-B81E-4D12-8D92-E28A97ABECBE}"/>
                </a:ext>
              </a:extLst>
            </p:cNvPr>
            <p:cNvSpPr txBox="1"/>
            <p:nvPr/>
          </p:nvSpPr>
          <p:spPr>
            <a:xfrm>
              <a:off x="6681601" y="4454740"/>
              <a:ext cx="877163" cy="430887"/>
            </a:xfrm>
            <a:prstGeom prst="rect">
              <a:avLst/>
            </a:prstGeom>
            <a:noFill/>
          </p:spPr>
          <p:txBody>
            <a:bodyPr wrap="none" rtlCol="0">
              <a:spAutoFit/>
            </a:bodyPr>
            <a:lstStyle/>
            <a:p>
              <a:pPr algn="ctr"/>
              <a:r>
                <a:rPr lang="en-GB" sz="1100" dirty="0"/>
                <a:t>Core Router</a:t>
              </a:r>
            </a:p>
            <a:p>
              <a:pPr algn="ctr"/>
              <a:r>
                <a:rPr lang="en-GB" sz="1100" dirty="0"/>
                <a:t>10.1.10.1</a:t>
              </a:r>
            </a:p>
          </p:txBody>
        </p:sp>
        <p:sp>
          <p:nvSpPr>
            <p:cNvPr id="71" name="TextBox 70">
              <a:extLst>
                <a:ext uri="{FF2B5EF4-FFF2-40B4-BE49-F238E27FC236}">
                  <a16:creationId xmlns:a16="http://schemas.microsoft.com/office/drawing/2014/main" id="{2FF02174-90B5-40AC-85A7-8FD6A01310BA}"/>
                </a:ext>
              </a:extLst>
            </p:cNvPr>
            <p:cNvSpPr txBox="1"/>
            <p:nvPr/>
          </p:nvSpPr>
          <p:spPr>
            <a:xfrm>
              <a:off x="2424220" y="5463364"/>
              <a:ext cx="1074333" cy="430887"/>
            </a:xfrm>
            <a:prstGeom prst="rect">
              <a:avLst/>
            </a:prstGeom>
            <a:noFill/>
          </p:spPr>
          <p:txBody>
            <a:bodyPr wrap="none" rtlCol="0">
              <a:spAutoFit/>
            </a:bodyPr>
            <a:lstStyle/>
            <a:p>
              <a:pPr algn="ctr"/>
              <a:r>
                <a:rPr lang="en-GB" sz="1100" dirty="0"/>
                <a:t>Internet Router</a:t>
              </a:r>
            </a:p>
            <a:p>
              <a:pPr algn="ctr"/>
              <a:r>
                <a:rPr lang="en-GB" sz="1100" dirty="0"/>
                <a:t>10.1.1.1</a:t>
              </a:r>
            </a:p>
          </p:txBody>
        </p:sp>
        <p:sp>
          <p:nvSpPr>
            <p:cNvPr id="72" name="TextBox 71">
              <a:extLst>
                <a:ext uri="{FF2B5EF4-FFF2-40B4-BE49-F238E27FC236}">
                  <a16:creationId xmlns:a16="http://schemas.microsoft.com/office/drawing/2014/main" id="{AA61D4FA-85F2-4A3B-AEC6-EC715DB2C0B9}"/>
                </a:ext>
              </a:extLst>
            </p:cNvPr>
            <p:cNvSpPr txBox="1"/>
            <p:nvPr/>
          </p:nvSpPr>
          <p:spPr>
            <a:xfrm>
              <a:off x="910119" y="5032477"/>
              <a:ext cx="651140" cy="261610"/>
            </a:xfrm>
            <a:prstGeom prst="rect">
              <a:avLst/>
            </a:prstGeom>
            <a:noFill/>
          </p:spPr>
          <p:txBody>
            <a:bodyPr wrap="none" rtlCol="0">
              <a:spAutoFit/>
            </a:bodyPr>
            <a:lstStyle/>
            <a:p>
              <a:pPr algn="ctr"/>
              <a:r>
                <a:rPr lang="en-GB" sz="1100" dirty="0"/>
                <a:t>Internet</a:t>
              </a:r>
            </a:p>
          </p:txBody>
        </p:sp>
        <p:sp>
          <p:nvSpPr>
            <p:cNvPr id="73" name="TextBox 72">
              <a:extLst>
                <a:ext uri="{FF2B5EF4-FFF2-40B4-BE49-F238E27FC236}">
                  <a16:creationId xmlns:a16="http://schemas.microsoft.com/office/drawing/2014/main" id="{D0F47DCD-B0BC-4637-BB99-ED552CCFF055}"/>
                </a:ext>
              </a:extLst>
            </p:cNvPr>
            <p:cNvSpPr txBox="1"/>
            <p:nvPr/>
          </p:nvSpPr>
          <p:spPr>
            <a:xfrm>
              <a:off x="4180400" y="5581397"/>
              <a:ext cx="651139" cy="430887"/>
            </a:xfrm>
            <a:prstGeom prst="rect">
              <a:avLst/>
            </a:prstGeom>
            <a:noFill/>
          </p:spPr>
          <p:txBody>
            <a:bodyPr wrap="none" rtlCol="0">
              <a:spAutoFit/>
            </a:bodyPr>
            <a:lstStyle/>
            <a:p>
              <a:pPr algn="ctr"/>
              <a:r>
                <a:rPr lang="en-GB" sz="1100" dirty="0"/>
                <a:t>Internet</a:t>
              </a:r>
            </a:p>
            <a:p>
              <a:pPr algn="ctr"/>
              <a:r>
                <a:rPr lang="en-GB" sz="1100" dirty="0"/>
                <a:t>Firewall</a:t>
              </a:r>
            </a:p>
          </p:txBody>
        </p:sp>
        <p:sp>
          <p:nvSpPr>
            <p:cNvPr id="74" name="TextBox 73">
              <a:extLst>
                <a:ext uri="{FF2B5EF4-FFF2-40B4-BE49-F238E27FC236}">
                  <a16:creationId xmlns:a16="http://schemas.microsoft.com/office/drawing/2014/main" id="{2E123309-F7BD-46EE-A784-3AC49B32E15F}"/>
                </a:ext>
              </a:extLst>
            </p:cNvPr>
            <p:cNvSpPr txBox="1"/>
            <p:nvPr/>
          </p:nvSpPr>
          <p:spPr>
            <a:xfrm>
              <a:off x="6239274" y="2259023"/>
              <a:ext cx="1157689" cy="430887"/>
            </a:xfrm>
            <a:prstGeom prst="rect">
              <a:avLst/>
            </a:prstGeom>
            <a:noFill/>
          </p:spPr>
          <p:txBody>
            <a:bodyPr wrap="none" rtlCol="0">
              <a:spAutoFit/>
            </a:bodyPr>
            <a:lstStyle/>
            <a:p>
              <a:pPr algn="ctr"/>
              <a:r>
                <a:rPr lang="en-GB" sz="1100" dirty="0"/>
                <a:t>Building 2 Switch</a:t>
              </a:r>
            </a:p>
            <a:p>
              <a:pPr algn="ctr"/>
              <a:r>
                <a:rPr lang="en-GB" sz="1100" dirty="0"/>
                <a:t>192.168.3.1</a:t>
              </a:r>
            </a:p>
          </p:txBody>
        </p:sp>
        <p:sp>
          <p:nvSpPr>
            <p:cNvPr id="75" name="TextBox 74">
              <a:extLst>
                <a:ext uri="{FF2B5EF4-FFF2-40B4-BE49-F238E27FC236}">
                  <a16:creationId xmlns:a16="http://schemas.microsoft.com/office/drawing/2014/main" id="{D0DFFA63-0AFF-4917-A636-4903B66A6960}"/>
                </a:ext>
              </a:extLst>
            </p:cNvPr>
            <p:cNvSpPr txBox="1"/>
            <p:nvPr/>
          </p:nvSpPr>
          <p:spPr>
            <a:xfrm>
              <a:off x="5188909" y="6396401"/>
              <a:ext cx="1157689" cy="430887"/>
            </a:xfrm>
            <a:prstGeom prst="rect">
              <a:avLst/>
            </a:prstGeom>
            <a:noFill/>
          </p:spPr>
          <p:txBody>
            <a:bodyPr wrap="none" rtlCol="0">
              <a:spAutoFit/>
            </a:bodyPr>
            <a:lstStyle/>
            <a:p>
              <a:pPr algn="ctr"/>
              <a:r>
                <a:rPr lang="en-GB" sz="1100" dirty="0"/>
                <a:t>Building 1 Switch</a:t>
              </a:r>
            </a:p>
            <a:p>
              <a:pPr algn="ctr"/>
              <a:r>
                <a:rPr lang="en-GB" sz="1100" dirty="0"/>
                <a:t>192.168.2.1</a:t>
              </a:r>
            </a:p>
          </p:txBody>
        </p:sp>
        <p:sp>
          <p:nvSpPr>
            <p:cNvPr id="76" name="TextBox 75">
              <a:extLst>
                <a:ext uri="{FF2B5EF4-FFF2-40B4-BE49-F238E27FC236}">
                  <a16:creationId xmlns:a16="http://schemas.microsoft.com/office/drawing/2014/main" id="{B35463C7-21AE-4B61-8A36-63BAFFB2FB2B}"/>
                </a:ext>
              </a:extLst>
            </p:cNvPr>
            <p:cNvSpPr txBox="1"/>
            <p:nvPr/>
          </p:nvSpPr>
          <p:spPr>
            <a:xfrm>
              <a:off x="8558331" y="6142892"/>
              <a:ext cx="1066319" cy="600164"/>
            </a:xfrm>
            <a:prstGeom prst="rect">
              <a:avLst/>
            </a:prstGeom>
            <a:noFill/>
          </p:spPr>
          <p:txBody>
            <a:bodyPr wrap="none" rtlCol="0">
              <a:spAutoFit/>
            </a:bodyPr>
            <a:lstStyle/>
            <a:p>
              <a:pPr algn="ctr"/>
              <a:r>
                <a:rPr lang="en-GB" sz="1100" dirty="0"/>
                <a:t>Building 1</a:t>
              </a:r>
            </a:p>
            <a:p>
              <a:pPr algn="ctr"/>
              <a:r>
                <a:rPr lang="en-GB" sz="1100" dirty="0"/>
                <a:t>Subnet</a:t>
              </a:r>
            </a:p>
            <a:p>
              <a:pPr algn="ctr"/>
              <a:r>
                <a:rPr lang="en-GB" sz="1100" dirty="0"/>
                <a:t>192.168.2.0/24</a:t>
              </a:r>
            </a:p>
          </p:txBody>
        </p:sp>
      </p:grpSp>
      <p:sp>
        <p:nvSpPr>
          <p:cNvPr id="114" name="Shape 113">
            <a:extLst>
              <a:ext uri="{FF2B5EF4-FFF2-40B4-BE49-F238E27FC236}">
                <a16:creationId xmlns:a16="http://schemas.microsoft.com/office/drawing/2014/main" id="{ADA5BA47-9448-BB46-9E53-793B685F000D}"/>
              </a:ext>
            </a:extLst>
          </p:cNvPr>
          <p:cNvSpPr/>
          <p:nvPr/>
        </p:nvSpPr>
        <p:spPr>
          <a:xfrm rot="1177091">
            <a:off x="6331862" y="2889762"/>
            <a:ext cx="2706280" cy="1724539"/>
          </a:xfrm>
          <a:prstGeom prst="swooshArrow">
            <a:avLst>
              <a:gd name="adj1" fmla="val 26574"/>
              <a:gd name="adj2" fmla="val 25000"/>
            </a:avLst>
          </a:prstGeom>
          <a:solidFill>
            <a:srgbClr val="00B050"/>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GB"/>
          </a:p>
        </p:txBody>
      </p:sp>
    </p:spTree>
    <p:extLst>
      <p:ext uri="{BB962C8B-B14F-4D97-AF65-F5344CB8AC3E}">
        <p14:creationId xmlns:p14="http://schemas.microsoft.com/office/powerpoint/2010/main" val="4257325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114"/>
                                        </p:tgtEl>
                                        <p:attrNameLst>
                                          <p:attrName>style.visibility</p:attrName>
                                        </p:attrNameLst>
                                      </p:cBhvr>
                                      <p:to>
                                        <p:strVal val="visible"/>
                                      </p:to>
                                    </p:set>
                                    <p:animEffect transition="in" filter="wipe(left)">
                                      <p:cBhvr>
                                        <p:cTn id="11" dur="3000"/>
                                        <p:tgtEl>
                                          <p:spTgt spid="114"/>
                                        </p:tgtEl>
                                      </p:cBhvr>
                                    </p:animEffect>
                                  </p:childTnLst>
                                </p:cTn>
                              </p:par>
                            </p:childTnLst>
                          </p:cTn>
                        </p:par>
                        <p:par>
                          <p:cTn id="12" fill="hold">
                            <p:stCondLst>
                              <p:cond delay="3000"/>
                            </p:stCondLst>
                            <p:childTnLst>
                              <p:par>
                                <p:cTn id="13" presetID="1" presetClass="entr" presetSubtype="0" fill="hold" nodeType="after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C4AFF-E6B4-44FD-A82B-279B3C3880D2}"/>
              </a:ext>
            </a:extLst>
          </p:cNvPr>
          <p:cNvSpPr>
            <a:spLocks noGrp="1"/>
          </p:cNvSpPr>
          <p:nvPr>
            <p:ph type="title"/>
          </p:nvPr>
        </p:nvSpPr>
        <p:spPr/>
        <p:txBody>
          <a:bodyPr/>
          <a:lstStyle/>
          <a:p>
            <a:r>
              <a:rPr lang="en-GB" dirty="0"/>
              <a:t>Topologies</a:t>
            </a:r>
          </a:p>
        </p:txBody>
      </p:sp>
      <p:sp>
        <p:nvSpPr>
          <p:cNvPr id="3" name="Content Placeholder 2">
            <a:extLst>
              <a:ext uri="{FF2B5EF4-FFF2-40B4-BE49-F238E27FC236}">
                <a16:creationId xmlns:a16="http://schemas.microsoft.com/office/drawing/2014/main" id="{0A9501EB-9518-4C8C-B28D-D3C9D91529B7}"/>
              </a:ext>
            </a:extLst>
          </p:cNvPr>
          <p:cNvSpPr>
            <a:spLocks noGrp="1"/>
          </p:cNvSpPr>
          <p:nvPr>
            <p:ph idx="1"/>
          </p:nvPr>
        </p:nvSpPr>
        <p:spPr/>
        <p:txBody>
          <a:bodyPr/>
          <a:lstStyle/>
          <a:p>
            <a:r>
              <a:rPr lang="en-GB" dirty="0"/>
              <a:t>A term used in the description of the schematic depiction of the arrangement of a network</a:t>
            </a:r>
          </a:p>
          <a:p>
            <a:r>
              <a:rPr lang="en-GB" dirty="0"/>
              <a:t>It is used to describe the various ways in which nodes are connected</a:t>
            </a:r>
          </a:p>
        </p:txBody>
      </p:sp>
    </p:spTree>
    <p:extLst>
      <p:ext uri="{BB962C8B-B14F-4D97-AF65-F5344CB8AC3E}">
        <p14:creationId xmlns:p14="http://schemas.microsoft.com/office/powerpoint/2010/main" val="21312493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6C389-DEE9-4F61-BE7C-9088C7ED995A}"/>
              </a:ext>
            </a:extLst>
          </p:cNvPr>
          <p:cNvSpPr>
            <a:spLocks noGrp="1"/>
          </p:cNvSpPr>
          <p:nvPr>
            <p:ph type="title"/>
          </p:nvPr>
        </p:nvSpPr>
        <p:spPr/>
        <p:txBody>
          <a:bodyPr/>
          <a:lstStyle/>
          <a:p>
            <a:r>
              <a:rPr lang="en-GB" dirty="0"/>
              <a:t>Topologies: Bus</a:t>
            </a:r>
          </a:p>
        </p:txBody>
      </p:sp>
      <p:pic>
        <p:nvPicPr>
          <p:cNvPr id="7" name="Picture 6">
            <a:extLst>
              <a:ext uri="{FF2B5EF4-FFF2-40B4-BE49-F238E27FC236}">
                <a16:creationId xmlns:a16="http://schemas.microsoft.com/office/drawing/2014/main" id="{6FD93A59-BCBF-400C-B1DF-4E4F1847062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22928" y="549348"/>
            <a:ext cx="1797930" cy="994495"/>
          </a:xfrm>
          <a:prstGeom prst="rect">
            <a:avLst/>
          </a:prstGeom>
        </p:spPr>
      </p:pic>
      <p:sp>
        <p:nvSpPr>
          <p:cNvPr id="10" name="Content Placeholder 9">
            <a:extLst>
              <a:ext uri="{FF2B5EF4-FFF2-40B4-BE49-F238E27FC236}">
                <a16:creationId xmlns:a16="http://schemas.microsoft.com/office/drawing/2014/main" id="{76375AE0-FD67-4BA8-97FB-2EE268459599}"/>
              </a:ext>
            </a:extLst>
          </p:cNvPr>
          <p:cNvSpPr>
            <a:spLocks noGrp="1"/>
          </p:cNvSpPr>
          <p:nvPr>
            <p:ph idx="1"/>
          </p:nvPr>
        </p:nvSpPr>
        <p:spPr>
          <a:xfrm>
            <a:off x="230009" y="1922044"/>
            <a:ext cx="11673233" cy="4935956"/>
          </a:xfrm>
        </p:spPr>
        <p:txBody>
          <a:bodyPr>
            <a:normAutofit/>
          </a:bodyPr>
          <a:lstStyle/>
          <a:p>
            <a:r>
              <a:rPr lang="en-GB" dirty="0"/>
              <a:t>A bus network is an arrangement in a local area network (LAN) in which each node (workstation or other device) is connected to a main cable or link called the bus</a:t>
            </a:r>
          </a:p>
          <a:p>
            <a:r>
              <a:rPr lang="en-GB" dirty="0"/>
              <a:t>Simple and reliable</a:t>
            </a:r>
          </a:p>
          <a:p>
            <a:r>
              <a:rPr lang="en-GB" dirty="0"/>
              <a:t>Transmission of data in only one direction</a:t>
            </a:r>
          </a:p>
          <a:p>
            <a:r>
              <a:rPr lang="en-GB" dirty="0"/>
              <a:t>If one node fails to operate, all the rest can still communicate with each other</a:t>
            </a:r>
          </a:p>
          <a:p>
            <a:r>
              <a:rPr lang="en-GB" dirty="0"/>
              <a:t>For a major disruption to take place, the bus itself must be broken somewhere</a:t>
            </a:r>
          </a:p>
          <a:p>
            <a:r>
              <a:rPr lang="en-GB" dirty="0"/>
              <a:t>Bus networks are easy to expand</a:t>
            </a:r>
          </a:p>
          <a:p>
            <a:r>
              <a:rPr lang="en-GB" dirty="0"/>
              <a:t>Additional nodes can be added anywhere along the bus</a:t>
            </a:r>
          </a:p>
          <a:p>
            <a:endParaRPr lang="en-GB" dirty="0"/>
          </a:p>
        </p:txBody>
      </p:sp>
    </p:spTree>
    <p:extLst>
      <p:ext uri="{BB962C8B-B14F-4D97-AF65-F5344CB8AC3E}">
        <p14:creationId xmlns:p14="http://schemas.microsoft.com/office/powerpoint/2010/main" val="7294185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CAB6D-F2E3-48A8-B90E-05198EA3D599}"/>
              </a:ext>
            </a:extLst>
          </p:cNvPr>
          <p:cNvSpPr>
            <a:spLocks noGrp="1"/>
          </p:cNvSpPr>
          <p:nvPr>
            <p:ph type="title"/>
          </p:nvPr>
        </p:nvSpPr>
        <p:spPr/>
        <p:txBody>
          <a:bodyPr/>
          <a:lstStyle/>
          <a:p>
            <a:r>
              <a:rPr lang="en-GB" dirty="0"/>
              <a:t>Topologies - Bus</a:t>
            </a:r>
          </a:p>
        </p:txBody>
      </p:sp>
      <p:sp>
        <p:nvSpPr>
          <p:cNvPr id="3" name="Content Placeholder 2">
            <a:extLst>
              <a:ext uri="{FF2B5EF4-FFF2-40B4-BE49-F238E27FC236}">
                <a16:creationId xmlns:a16="http://schemas.microsoft.com/office/drawing/2014/main" id="{93E327C3-7600-4C70-9790-2191B34092A2}"/>
              </a:ext>
            </a:extLst>
          </p:cNvPr>
          <p:cNvSpPr>
            <a:spLocks noGrp="1"/>
          </p:cNvSpPr>
          <p:nvPr>
            <p:ph idx="1"/>
          </p:nvPr>
        </p:nvSpPr>
        <p:spPr/>
        <p:txBody>
          <a:bodyPr/>
          <a:lstStyle/>
          <a:p>
            <a:r>
              <a:rPr lang="en-GB" dirty="0"/>
              <a:t>There are several limitations to the bus network topology</a:t>
            </a:r>
          </a:p>
          <a:p>
            <a:r>
              <a:rPr lang="en-GB" dirty="0"/>
              <a:t>The length of the bus is limited by cable loss</a:t>
            </a:r>
          </a:p>
          <a:p>
            <a:r>
              <a:rPr lang="en-GB" dirty="0"/>
              <a:t>A bus network may not work well if the nodes are located at scattered points that do not lie near a common line</a:t>
            </a:r>
          </a:p>
          <a:p>
            <a:pPr lvl="1"/>
            <a:r>
              <a:rPr lang="en-GB" dirty="0"/>
              <a:t>In situations like this, a ring network, mesh network, or star network may prove more flexible and more cost effective</a:t>
            </a:r>
          </a:p>
          <a:p>
            <a:r>
              <a:rPr lang="en-GB" dirty="0"/>
              <a:t>Requires terminators</a:t>
            </a:r>
          </a:p>
          <a:p>
            <a:r>
              <a:rPr lang="en-GB" dirty="0"/>
              <a:t>Limited to 10Mbps</a:t>
            </a:r>
          </a:p>
          <a:p>
            <a:endParaRPr lang="en-GB" dirty="0"/>
          </a:p>
          <a:p>
            <a:endParaRPr lang="en-GB" dirty="0"/>
          </a:p>
        </p:txBody>
      </p:sp>
      <p:pic>
        <p:nvPicPr>
          <p:cNvPr id="5" name="Picture 4">
            <a:extLst>
              <a:ext uri="{FF2B5EF4-FFF2-40B4-BE49-F238E27FC236}">
                <a16:creationId xmlns:a16="http://schemas.microsoft.com/office/drawing/2014/main" id="{CFBB934D-27BE-44FB-92A7-355781FEEC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29218" y="4293603"/>
            <a:ext cx="2857500" cy="2419350"/>
          </a:xfrm>
          <a:prstGeom prst="rect">
            <a:avLst/>
          </a:prstGeom>
        </p:spPr>
      </p:pic>
    </p:spTree>
    <p:extLst>
      <p:ext uri="{BB962C8B-B14F-4D97-AF65-F5344CB8AC3E}">
        <p14:creationId xmlns:p14="http://schemas.microsoft.com/office/powerpoint/2010/main" val="25477704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A7A3F-E082-43AC-9671-E96A76F13F88}"/>
              </a:ext>
            </a:extLst>
          </p:cNvPr>
          <p:cNvSpPr>
            <a:spLocks noGrp="1"/>
          </p:cNvSpPr>
          <p:nvPr>
            <p:ph type="title"/>
          </p:nvPr>
        </p:nvSpPr>
        <p:spPr/>
        <p:txBody>
          <a:bodyPr/>
          <a:lstStyle/>
          <a:p>
            <a:r>
              <a:rPr lang="en-GB" dirty="0"/>
              <a:t>Topologies - Bus</a:t>
            </a:r>
          </a:p>
        </p:txBody>
      </p:sp>
      <p:sp>
        <p:nvSpPr>
          <p:cNvPr id="3" name="Content Placeholder 2">
            <a:extLst>
              <a:ext uri="{FF2B5EF4-FFF2-40B4-BE49-F238E27FC236}">
                <a16:creationId xmlns:a16="http://schemas.microsoft.com/office/drawing/2014/main" id="{011A2F99-A970-42AC-AD12-918B4CD7F550}"/>
              </a:ext>
            </a:extLst>
          </p:cNvPr>
          <p:cNvSpPr>
            <a:spLocks noGrp="1"/>
          </p:cNvSpPr>
          <p:nvPr>
            <p:ph idx="1"/>
          </p:nvPr>
        </p:nvSpPr>
        <p:spPr/>
        <p:txBody>
          <a:bodyPr>
            <a:normAutofit/>
          </a:bodyPr>
          <a:lstStyle/>
          <a:p>
            <a:r>
              <a:rPr lang="en-GB" sz="3600" b="1" dirty="0"/>
              <a:t>Advantages of the Bus Topology</a:t>
            </a:r>
          </a:p>
          <a:p>
            <a:pPr lvl="1"/>
            <a:r>
              <a:rPr lang="en-GB" sz="3200" dirty="0"/>
              <a:t>The bus topology as we know it is very cost-effective</a:t>
            </a:r>
          </a:p>
          <a:p>
            <a:pPr lvl="1"/>
            <a:r>
              <a:rPr lang="en-GB" sz="3200" dirty="0"/>
              <a:t>This topology system makes use of the least amount of cable, unlike the others</a:t>
            </a:r>
          </a:p>
          <a:p>
            <a:pPr lvl="1"/>
            <a:r>
              <a:rPr lang="en-GB" sz="3200" dirty="0"/>
              <a:t>This is sufficient for small networks</a:t>
            </a:r>
          </a:p>
          <a:p>
            <a:pPr lvl="1"/>
            <a:r>
              <a:rPr lang="en-GB" sz="3200" dirty="0"/>
              <a:t>A layperson can easily understand this system</a:t>
            </a:r>
          </a:p>
          <a:p>
            <a:pPr lvl="1"/>
            <a:r>
              <a:rPr lang="en-GB" sz="3200" dirty="0"/>
              <a:t>You can also quickly expand on this network</a:t>
            </a:r>
          </a:p>
        </p:txBody>
      </p:sp>
    </p:spTree>
    <p:extLst>
      <p:ext uri="{BB962C8B-B14F-4D97-AF65-F5344CB8AC3E}">
        <p14:creationId xmlns:p14="http://schemas.microsoft.com/office/powerpoint/2010/main" val="25122255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A7A3F-E082-43AC-9671-E96A76F13F88}"/>
              </a:ext>
            </a:extLst>
          </p:cNvPr>
          <p:cNvSpPr>
            <a:spLocks noGrp="1"/>
          </p:cNvSpPr>
          <p:nvPr>
            <p:ph type="title"/>
          </p:nvPr>
        </p:nvSpPr>
        <p:spPr/>
        <p:txBody>
          <a:bodyPr/>
          <a:lstStyle/>
          <a:p>
            <a:r>
              <a:rPr lang="en-GB" dirty="0"/>
              <a:t>Topologies - Bus</a:t>
            </a:r>
          </a:p>
        </p:txBody>
      </p:sp>
      <p:sp>
        <p:nvSpPr>
          <p:cNvPr id="3" name="Content Placeholder 2">
            <a:extLst>
              <a:ext uri="{FF2B5EF4-FFF2-40B4-BE49-F238E27FC236}">
                <a16:creationId xmlns:a16="http://schemas.microsoft.com/office/drawing/2014/main" id="{011A2F99-A970-42AC-AD12-918B4CD7F550}"/>
              </a:ext>
            </a:extLst>
          </p:cNvPr>
          <p:cNvSpPr>
            <a:spLocks noGrp="1"/>
          </p:cNvSpPr>
          <p:nvPr>
            <p:ph idx="1"/>
          </p:nvPr>
        </p:nvSpPr>
        <p:spPr/>
        <p:txBody>
          <a:bodyPr>
            <a:normAutofit/>
          </a:bodyPr>
          <a:lstStyle/>
          <a:p>
            <a:r>
              <a:rPr lang="en-GB" sz="4000" b="1" dirty="0"/>
              <a:t>Disadvantages of the Bus Topology</a:t>
            </a:r>
          </a:p>
          <a:p>
            <a:pPr lvl="1"/>
            <a:r>
              <a:rPr lang="en-GB" sz="2800" dirty="0"/>
              <a:t>Once there is a problem in one part of the cable, the whole network is down</a:t>
            </a:r>
          </a:p>
          <a:p>
            <a:pPr lvl="1"/>
            <a:r>
              <a:rPr lang="en-GB" sz="2800" dirty="0"/>
              <a:t>At the advent of traffic on the network, the entire network will have a slowed-down performance</a:t>
            </a:r>
          </a:p>
          <a:p>
            <a:pPr lvl="1"/>
            <a:r>
              <a:rPr lang="en-GB" sz="2800" dirty="0"/>
              <a:t>Collisions occur in the network resulting in packet loss</a:t>
            </a:r>
          </a:p>
          <a:p>
            <a:pPr lvl="1"/>
            <a:r>
              <a:rPr lang="en-GB" sz="2800" dirty="0"/>
              <a:t>There is a limit to the strength of the cable</a:t>
            </a:r>
          </a:p>
          <a:p>
            <a:pPr lvl="1"/>
            <a:r>
              <a:rPr lang="en-GB" sz="2800" dirty="0"/>
              <a:t>This topology is not as speed effective as the ring topology</a:t>
            </a:r>
          </a:p>
          <a:p>
            <a:pPr lvl="1"/>
            <a:r>
              <a:rPr lang="en-GB" sz="2800" dirty="0"/>
              <a:t>It is difficult to isolate faults in the network</a:t>
            </a:r>
          </a:p>
        </p:txBody>
      </p:sp>
    </p:spTree>
    <p:extLst>
      <p:ext uri="{BB962C8B-B14F-4D97-AF65-F5344CB8AC3E}">
        <p14:creationId xmlns:p14="http://schemas.microsoft.com/office/powerpoint/2010/main" val="23097016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4BE03-9371-4D18-9321-919B87A8C870}"/>
              </a:ext>
            </a:extLst>
          </p:cNvPr>
          <p:cNvSpPr>
            <a:spLocks noGrp="1"/>
          </p:cNvSpPr>
          <p:nvPr>
            <p:ph type="title"/>
          </p:nvPr>
        </p:nvSpPr>
        <p:spPr/>
        <p:txBody>
          <a:bodyPr/>
          <a:lstStyle/>
          <a:p>
            <a:r>
              <a:rPr lang="en-GB" dirty="0"/>
              <a:t>Why Network+</a:t>
            </a:r>
          </a:p>
        </p:txBody>
      </p:sp>
      <p:sp>
        <p:nvSpPr>
          <p:cNvPr id="3" name="Content Placeholder 2">
            <a:extLst>
              <a:ext uri="{FF2B5EF4-FFF2-40B4-BE49-F238E27FC236}">
                <a16:creationId xmlns:a16="http://schemas.microsoft.com/office/drawing/2014/main" id="{46A12B12-6F0E-4AC7-BD11-D4288714D5CB}"/>
              </a:ext>
            </a:extLst>
          </p:cNvPr>
          <p:cNvSpPr>
            <a:spLocks noGrp="1"/>
          </p:cNvSpPr>
          <p:nvPr>
            <p:ph idx="1"/>
          </p:nvPr>
        </p:nvSpPr>
        <p:spPr/>
        <p:txBody>
          <a:bodyPr>
            <a:normAutofit/>
          </a:bodyPr>
          <a:lstStyle/>
          <a:p>
            <a:r>
              <a:rPr lang="en-GB" sz="3200" dirty="0"/>
              <a:t>Shows interest in the field of networking at large</a:t>
            </a:r>
          </a:p>
          <a:p>
            <a:r>
              <a:rPr lang="en-GB" sz="3200" dirty="0"/>
              <a:t>Show competency in crucial networking configuration duties</a:t>
            </a:r>
          </a:p>
          <a:p>
            <a:r>
              <a:rPr lang="en-GB" sz="3200" dirty="0"/>
              <a:t>The Network+ certification is a product of choice for many companies</a:t>
            </a:r>
          </a:p>
          <a:p>
            <a:r>
              <a:rPr lang="en-GB" sz="3200" dirty="0" err="1"/>
              <a:t>Comptia</a:t>
            </a:r>
            <a:r>
              <a:rPr lang="en-GB" sz="3200" dirty="0"/>
              <a:t> is not product-specific</a:t>
            </a:r>
          </a:p>
          <a:p>
            <a:r>
              <a:rPr lang="en-GB" sz="3200" dirty="0"/>
              <a:t>Preparation of Network+ will improve your chances for future IT certifications</a:t>
            </a:r>
          </a:p>
        </p:txBody>
      </p:sp>
    </p:spTree>
    <p:extLst>
      <p:ext uri="{BB962C8B-B14F-4D97-AF65-F5344CB8AC3E}">
        <p14:creationId xmlns:p14="http://schemas.microsoft.com/office/powerpoint/2010/main" val="11270241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9ACBA-9E69-4424-AB62-E2B2975A124B}"/>
              </a:ext>
            </a:extLst>
          </p:cNvPr>
          <p:cNvSpPr>
            <a:spLocks noGrp="1"/>
          </p:cNvSpPr>
          <p:nvPr>
            <p:ph type="title"/>
          </p:nvPr>
        </p:nvSpPr>
        <p:spPr/>
        <p:txBody>
          <a:bodyPr/>
          <a:lstStyle/>
          <a:p>
            <a:r>
              <a:rPr lang="en-GB" dirty="0"/>
              <a:t>Topology - Bus</a:t>
            </a:r>
          </a:p>
        </p:txBody>
      </p:sp>
      <p:pic>
        <p:nvPicPr>
          <p:cNvPr id="5" name="Content Placeholder 4">
            <a:extLst>
              <a:ext uri="{FF2B5EF4-FFF2-40B4-BE49-F238E27FC236}">
                <a16:creationId xmlns:a16="http://schemas.microsoft.com/office/drawing/2014/main" id="{20435A6B-BCB8-40DE-AC5E-30AB2EF0E7B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89189" y="1274677"/>
            <a:ext cx="5486486" cy="5486486"/>
          </a:xfrm>
        </p:spPr>
      </p:pic>
      <p:sp>
        <p:nvSpPr>
          <p:cNvPr id="6" name="TextBox 5">
            <a:extLst>
              <a:ext uri="{FF2B5EF4-FFF2-40B4-BE49-F238E27FC236}">
                <a16:creationId xmlns:a16="http://schemas.microsoft.com/office/drawing/2014/main" id="{C522BD51-5928-4769-9BDF-1C3E7AFA4B9D}"/>
              </a:ext>
            </a:extLst>
          </p:cNvPr>
          <p:cNvSpPr txBox="1"/>
          <p:nvPr/>
        </p:nvSpPr>
        <p:spPr>
          <a:xfrm>
            <a:off x="9485810" y="6586350"/>
            <a:ext cx="2706190" cy="215444"/>
          </a:xfrm>
          <a:prstGeom prst="rect">
            <a:avLst/>
          </a:prstGeom>
          <a:noFill/>
        </p:spPr>
        <p:txBody>
          <a:bodyPr wrap="none" rtlCol="0">
            <a:spAutoFit/>
          </a:bodyPr>
          <a:lstStyle/>
          <a:p>
            <a:r>
              <a:rPr lang="en-GB" sz="800" dirty="0"/>
              <a:t>https://www.bbc.co.uk/bitesize/guides/z7mxh39/revision/6</a:t>
            </a:r>
          </a:p>
        </p:txBody>
      </p:sp>
    </p:spTree>
    <p:extLst>
      <p:ext uri="{BB962C8B-B14F-4D97-AF65-F5344CB8AC3E}">
        <p14:creationId xmlns:p14="http://schemas.microsoft.com/office/powerpoint/2010/main" val="16406614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6C389-DEE9-4F61-BE7C-9088C7ED995A}"/>
              </a:ext>
            </a:extLst>
          </p:cNvPr>
          <p:cNvSpPr>
            <a:spLocks noGrp="1"/>
          </p:cNvSpPr>
          <p:nvPr>
            <p:ph type="title"/>
          </p:nvPr>
        </p:nvSpPr>
        <p:spPr/>
        <p:txBody>
          <a:bodyPr/>
          <a:lstStyle/>
          <a:p>
            <a:r>
              <a:rPr lang="en-GB" dirty="0"/>
              <a:t>Topologies: Star</a:t>
            </a:r>
          </a:p>
        </p:txBody>
      </p:sp>
      <p:pic>
        <p:nvPicPr>
          <p:cNvPr id="5" name="Content Placeholder 4">
            <a:extLst>
              <a:ext uri="{FF2B5EF4-FFF2-40B4-BE49-F238E27FC236}">
                <a16:creationId xmlns:a16="http://schemas.microsoft.com/office/drawing/2014/main" id="{3B0A2603-3F1B-4496-A4C5-1AB883D560D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75353" y="131805"/>
            <a:ext cx="3692718" cy="2556497"/>
          </a:xfrm>
        </p:spPr>
      </p:pic>
      <p:sp>
        <p:nvSpPr>
          <p:cNvPr id="6" name="TextBox 5">
            <a:extLst>
              <a:ext uri="{FF2B5EF4-FFF2-40B4-BE49-F238E27FC236}">
                <a16:creationId xmlns:a16="http://schemas.microsoft.com/office/drawing/2014/main" id="{185F9913-591D-4EE6-A33F-89C2C5CABC4F}"/>
              </a:ext>
            </a:extLst>
          </p:cNvPr>
          <p:cNvSpPr txBox="1"/>
          <p:nvPr/>
        </p:nvSpPr>
        <p:spPr>
          <a:xfrm>
            <a:off x="790832" y="2627870"/>
            <a:ext cx="10396152" cy="3970318"/>
          </a:xfrm>
          <a:prstGeom prst="rect">
            <a:avLst/>
          </a:prstGeom>
          <a:noFill/>
        </p:spPr>
        <p:txBody>
          <a:bodyPr wrap="square" rtlCol="0">
            <a:spAutoFit/>
          </a:bodyPr>
          <a:lstStyle/>
          <a:p>
            <a:pPr marL="285750" indent="-285750">
              <a:buFont typeface="Arial" panose="020B0604020202020204" pitchFamily="34" charset="0"/>
              <a:buChar char="•"/>
            </a:pPr>
            <a:r>
              <a:rPr lang="en-GB" sz="2800" dirty="0"/>
              <a:t>Star topology (or ‘star network’) is the most widely used network for LANs</a:t>
            </a:r>
          </a:p>
          <a:p>
            <a:pPr marL="285750" indent="-285750">
              <a:buFont typeface="Arial" panose="020B0604020202020204" pitchFamily="34" charset="0"/>
              <a:buChar char="•"/>
            </a:pPr>
            <a:r>
              <a:rPr lang="en-GB" sz="2800" dirty="0"/>
              <a:t>First popularized by </a:t>
            </a:r>
            <a:r>
              <a:rPr lang="en-GB" sz="2800" dirty="0" err="1"/>
              <a:t>ARCnet</a:t>
            </a:r>
            <a:r>
              <a:rPr lang="en-GB" sz="2800" dirty="0"/>
              <a:t>, before being adopted by Ethernet</a:t>
            </a:r>
          </a:p>
          <a:p>
            <a:pPr marL="285750" indent="-285750">
              <a:buFont typeface="Arial" panose="020B0604020202020204" pitchFamily="34" charset="0"/>
              <a:buChar char="•"/>
            </a:pPr>
            <a:r>
              <a:rPr lang="en-GB" sz="2800" dirty="0"/>
              <a:t>Each node (such as a computer or printer) within the company or team is connected to one central network device (which could be a hub, a switch, or a computer) via a cable</a:t>
            </a:r>
          </a:p>
          <a:p>
            <a:pPr marL="285750" indent="-285750">
              <a:buFont typeface="Arial" panose="020B0604020202020204" pitchFamily="34" charset="0"/>
              <a:buChar char="•"/>
            </a:pPr>
            <a:r>
              <a:rPr lang="en-GB" sz="2800" dirty="0"/>
              <a:t>When the nodes (or computers) want to communicate with each other, they pass the message on to the central server hub, which then forwards that message back on to the different nodes</a:t>
            </a:r>
          </a:p>
        </p:txBody>
      </p:sp>
    </p:spTree>
    <p:extLst>
      <p:ext uri="{BB962C8B-B14F-4D97-AF65-F5344CB8AC3E}">
        <p14:creationId xmlns:p14="http://schemas.microsoft.com/office/powerpoint/2010/main" val="1931729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6C389-DEE9-4F61-BE7C-9088C7ED995A}"/>
              </a:ext>
            </a:extLst>
          </p:cNvPr>
          <p:cNvSpPr>
            <a:spLocks noGrp="1"/>
          </p:cNvSpPr>
          <p:nvPr>
            <p:ph type="title"/>
          </p:nvPr>
        </p:nvSpPr>
        <p:spPr/>
        <p:txBody>
          <a:bodyPr/>
          <a:lstStyle/>
          <a:p>
            <a:r>
              <a:rPr lang="en-GB" dirty="0"/>
              <a:t>Topologies: Star</a:t>
            </a:r>
          </a:p>
        </p:txBody>
      </p:sp>
      <p:sp>
        <p:nvSpPr>
          <p:cNvPr id="4" name="Content Placeholder 3">
            <a:extLst>
              <a:ext uri="{FF2B5EF4-FFF2-40B4-BE49-F238E27FC236}">
                <a16:creationId xmlns:a16="http://schemas.microsoft.com/office/drawing/2014/main" id="{E994D9D8-33D1-4BB3-BD03-1F242995D8B7}"/>
              </a:ext>
            </a:extLst>
          </p:cNvPr>
          <p:cNvSpPr>
            <a:spLocks noGrp="1"/>
          </p:cNvSpPr>
          <p:nvPr>
            <p:ph idx="1"/>
          </p:nvPr>
        </p:nvSpPr>
        <p:spPr>
          <a:xfrm>
            <a:off x="312821" y="1751484"/>
            <a:ext cx="11590421" cy="4935956"/>
          </a:xfrm>
        </p:spPr>
        <p:txBody>
          <a:bodyPr>
            <a:normAutofit/>
          </a:bodyPr>
          <a:lstStyle/>
          <a:p>
            <a:r>
              <a:rPr lang="en-GB" sz="3600" b="1" dirty="0"/>
              <a:t>Advantages of a Star topology</a:t>
            </a:r>
          </a:p>
          <a:p>
            <a:pPr lvl="1"/>
            <a:r>
              <a:rPr lang="en-GB" sz="3200" dirty="0"/>
              <a:t>If one node or connection breaks, the rest of the network remains unaffected</a:t>
            </a:r>
          </a:p>
          <a:p>
            <a:pPr lvl="1"/>
            <a:r>
              <a:rPr lang="en-GB" sz="3200" dirty="0"/>
              <a:t>Other computers and their connections can continue working with zero downtime</a:t>
            </a:r>
          </a:p>
          <a:p>
            <a:pPr lvl="1"/>
            <a:r>
              <a:rPr lang="en-GB" sz="3200" dirty="0"/>
              <a:t>It’s highly scalable: new computers/machines can be added or removed without disturbing the whole network</a:t>
            </a:r>
          </a:p>
          <a:p>
            <a:pPr lvl="1"/>
            <a:r>
              <a:rPr lang="en-GB" sz="3200" dirty="0"/>
              <a:t>Star networks can accommodate lots of different machines, which means it’s possible to create a large network</a:t>
            </a:r>
          </a:p>
          <a:p>
            <a:pPr lvl="1"/>
            <a:r>
              <a:rPr lang="en-GB" sz="3200" dirty="0"/>
              <a:t>Star networks are safer in the event of a cyber attack</a:t>
            </a:r>
          </a:p>
        </p:txBody>
      </p:sp>
    </p:spTree>
    <p:extLst>
      <p:ext uri="{BB962C8B-B14F-4D97-AF65-F5344CB8AC3E}">
        <p14:creationId xmlns:p14="http://schemas.microsoft.com/office/powerpoint/2010/main" val="25778266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6C389-DEE9-4F61-BE7C-9088C7ED995A}"/>
              </a:ext>
            </a:extLst>
          </p:cNvPr>
          <p:cNvSpPr>
            <a:spLocks noGrp="1"/>
          </p:cNvSpPr>
          <p:nvPr>
            <p:ph type="title"/>
          </p:nvPr>
        </p:nvSpPr>
        <p:spPr/>
        <p:txBody>
          <a:bodyPr/>
          <a:lstStyle/>
          <a:p>
            <a:r>
              <a:rPr lang="en-GB" dirty="0"/>
              <a:t>Topologies: Star</a:t>
            </a:r>
          </a:p>
        </p:txBody>
      </p:sp>
      <p:sp>
        <p:nvSpPr>
          <p:cNvPr id="4" name="Content Placeholder 3">
            <a:extLst>
              <a:ext uri="{FF2B5EF4-FFF2-40B4-BE49-F238E27FC236}">
                <a16:creationId xmlns:a16="http://schemas.microsoft.com/office/drawing/2014/main" id="{E994D9D8-33D1-4BB3-BD03-1F242995D8B7}"/>
              </a:ext>
            </a:extLst>
          </p:cNvPr>
          <p:cNvSpPr>
            <a:spLocks noGrp="1"/>
          </p:cNvSpPr>
          <p:nvPr>
            <p:ph idx="1"/>
          </p:nvPr>
        </p:nvSpPr>
        <p:spPr>
          <a:xfrm>
            <a:off x="312821" y="1751484"/>
            <a:ext cx="11590421" cy="4935956"/>
          </a:xfrm>
        </p:spPr>
        <p:txBody>
          <a:bodyPr>
            <a:normAutofit/>
          </a:bodyPr>
          <a:lstStyle/>
          <a:p>
            <a:r>
              <a:rPr lang="en-GB" sz="3600" b="1" dirty="0"/>
              <a:t>Disadvantages of a Star topology</a:t>
            </a:r>
          </a:p>
          <a:p>
            <a:pPr lvl="1"/>
            <a:r>
              <a:rPr lang="en-GB" sz="3200" dirty="0"/>
              <a:t>Each cable is individually connected to the central node, which means you’re going to need A LOT of cables</a:t>
            </a:r>
          </a:p>
          <a:p>
            <a:pPr lvl="1"/>
            <a:r>
              <a:rPr lang="en-GB" sz="3200" dirty="0"/>
              <a:t>The hub (central node) is a single point of failure, which means that if it stops, it brings the whole lot down</a:t>
            </a:r>
          </a:p>
          <a:p>
            <a:pPr lvl="1"/>
            <a:r>
              <a:rPr lang="en-GB" sz="3200" dirty="0"/>
              <a:t>In reality, there are only so many machines you can connect to a central server before you start running out of cable length and ports</a:t>
            </a:r>
          </a:p>
        </p:txBody>
      </p:sp>
    </p:spTree>
    <p:extLst>
      <p:ext uri="{BB962C8B-B14F-4D97-AF65-F5344CB8AC3E}">
        <p14:creationId xmlns:p14="http://schemas.microsoft.com/office/powerpoint/2010/main" val="4947522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6C389-DEE9-4F61-BE7C-9088C7ED995A}"/>
              </a:ext>
            </a:extLst>
          </p:cNvPr>
          <p:cNvSpPr>
            <a:spLocks noGrp="1"/>
          </p:cNvSpPr>
          <p:nvPr>
            <p:ph type="title"/>
          </p:nvPr>
        </p:nvSpPr>
        <p:spPr/>
        <p:txBody>
          <a:bodyPr/>
          <a:lstStyle/>
          <a:p>
            <a:r>
              <a:rPr lang="en-GB" dirty="0"/>
              <a:t>Topologies: Ring</a:t>
            </a:r>
          </a:p>
        </p:txBody>
      </p:sp>
      <p:sp>
        <p:nvSpPr>
          <p:cNvPr id="3" name="Content Placeholder 2">
            <a:extLst>
              <a:ext uri="{FF2B5EF4-FFF2-40B4-BE49-F238E27FC236}">
                <a16:creationId xmlns:a16="http://schemas.microsoft.com/office/drawing/2014/main" id="{B9041CFE-42F1-4E14-99E5-28FD8E6856C4}"/>
              </a:ext>
            </a:extLst>
          </p:cNvPr>
          <p:cNvSpPr>
            <a:spLocks noGrp="1"/>
          </p:cNvSpPr>
          <p:nvPr>
            <p:ph idx="1"/>
          </p:nvPr>
        </p:nvSpPr>
        <p:spPr/>
        <p:txBody>
          <a:bodyPr>
            <a:normAutofit fontScale="85000" lnSpcReduction="20000"/>
          </a:bodyPr>
          <a:lstStyle/>
          <a:p>
            <a:r>
              <a:rPr lang="en-GB" dirty="0"/>
              <a:t>Computers are connected to each other in a circular format</a:t>
            </a:r>
          </a:p>
          <a:p>
            <a:r>
              <a:rPr lang="en-GB" dirty="0"/>
              <a:t>Every device in the network will have two neighbours and no more or no less</a:t>
            </a:r>
          </a:p>
          <a:p>
            <a:r>
              <a:rPr lang="en-GB" dirty="0"/>
              <a:t>Ring topologies were commonly used in the past but you would be hard pressed to find an enterprise still using them today</a:t>
            </a:r>
          </a:p>
          <a:p>
            <a:r>
              <a:rPr lang="en-GB" dirty="0"/>
              <a:t>The first node is connected to the last node to link the loop together</a:t>
            </a:r>
          </a:p>
          <a:p>
            <a:r>
              <a:rPr lang="en-GB" dirty="0"/>
              <a:t>As a consequence of being laid out in this format packets need to travel through all nodes on the way to their destination</a:t>
            </a:r>
          </a:p>
          <a:p>
            <a:r>
              <a:rPr lang="en-GB" dirty="0"/>
              <a:t>Within this topology, one node is chosen to configure the network and monitor other devices</a:t>
            </a:r>
          </a:p>
          <a:p>
            <a:r>
              <a:rPr lang="en-GB" dirty="0"/>
              <a:t>Ring topologies are half-duplex but can also be made full-duplex</a:t>
            </a:r>
          </a:p>
          <a:p>
            <a:r>
              <a:rPr lang="en-GB" dirty="0"/>
              <a:t>To make ring topologies full-duplex you would need to have two connections between network nodes to form a Dual Ring Topology</a:t>
            </a:r>
          </a:p>
        </p:txBody>
      </p:sp>
    </p:spTree>
    <p:extLst>
      <p:ext uri="{BB962C8B-B14F-4D97-AF65-F5344CB8AC3E}">
        <p14:creationId xmlns:p14="http://schemas.microsoft.com/office/powerpoint/2010/main" val="32312264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6C389-DEE9-4F61-BE7C-9088C7ED995A}"/>
              </a:ext>
            </a:extLst>
          </p:cNvPr>
          <p:cNvSpPr>
            <a:spLocks noGrp="1"/>
          </p:cNvSpPr>
          <p:nvPr>
            <p:ph type="title"/>
          </p:nvPr>
        </p:nvSpPr>
        <p:spPr/>
        <p:txBody>
          <a:bodyPr/>
          <a:lstStyle/>
          <a:p>
            <a:r>
              <a:rPr lang="en-GB" dirty="0"/>
              <a:t>Topologies: Ring</a:t>
            </a:r>
          </a:p>
        </p:txBody>
      </p:sp>
      <p:sp>
        <p:nvSpPr>
          <p:cNvPr id="3" name="Content Placeholder 2">
            <a:extLst>
              <a:ext uri="{FF2B5EF4-FFF2-40B4-BE49-F238E27FC236}">
                <a16:creationId xmlns:a16="http://schemas.microsoft.com/office/drawing/2014/main" id="{B9041CFE-42F1-4E14-99E5-28FD8E6856C4}"/>
              </a:ext>
            </a:extLst>
          </p:cNvPr>
          <p:cNvSpPr>
            <a:spLocks noGrp="1"/>
          </p:cNvSpPr>
          <p:nvPr>
            <p:ph idx="1"/>
          </p:nvPr>
        </p:nvSpPr>
        <p:spPr/>
        <p:txBody>
          <a:bodyPr/>
          <a:lstStyle/>
          <a:p>
            <a:r>
              <a:rPr lang="en-GB" sz="3600" b="1" dirty="0"/>
              <a:t>Disadvantages of a ring topology:</a:t>
            </a:r>
          </a:p>
          <a:p>
            <a:pPr lvl="1"/>
            <a:r>
              <a:rPr lang="en-GB" sz="3200" dirty="0"/>
              <a:t>If any of the nodes fail, the ring is broken and data cannot be transmitted</a:t>
            </a:r>
          </a:p>
          <a:p>
            <a:pPr lvl="1"/>
            <a:r>
              <a:rPr lang="en-GB" sz="3200" dirty="0"/>
              <a:t>It is difficult to troubleshoot a ring network topology</a:t>
            </a:r>
          </a:p>
          <a:p>
            <a:pPr lvl="1"/>
            <a:r>
              <a:rPr lang="en-GB" sz="3200" dirty="0"/>
              <a:t>Because all nodes are wired together, the network must be temporarily stopped to add additional nodes</a:t>
            </a:r>
          </a:p>
          <a:p>
            <a:pPr lvl="1"/>
            <a:endParaRPr lang="en-GB" dirty="0"/>
          </a:p>
        </p:txBody>
      </p:sp>
    </p:spTree>
    <p:extLst>
      <p:ext uri="{BB962C8B-B14F-4D97-AF65-F5344CB8AC3E}">
        <p14:creationId xmlns:p14="http://schemas.microsoft.com/office/powerpoint/2010/main" val="34927758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6C389-DEE9-4F61-BE7C-9088C7ED995A}"/>
              </a:ext>
            </a:extLst>
          </p:cNvPr>
          <p:cNvSpPr>
            <a:spLocks noGrp="1"/>
          </p:cNvSpPr>
          <p:nvPr>
            <p:ph type="title"/>
          </p:nvPr>
        </p:nvSpPr>
        <p:spPr/>
        <p:txBody>
          <a:bodyPr/>
          <a:lstStyle/>
          <a:p>
            <a:r>
              <a:rPr lang="en-GB" dirty="0"/>
              <a:t>Topologies: Ring</a:t>
            </a:r>
          </a:p>
        </p:txBody>
      </p:sp>
      <p:sp>
        <p:nvSpPr>
          <p:cNvPr id="3" name="Content Placeholder 2">
            <a:extLst>
              <a:ext uri="{FF2B5EF4-FFF2-40B4-BE49-F238E27FC236}">
                <a16:creationId xmlns:a16="http://schemas.microsoft.com/office/drawing/2014/main" id="{B9041CFE-42F1-4E14-99E5-28FD8E6856C4}"/>
              </a:ext>
            </a:extLst>
          </p:cNvPr>
          <p:cNvSpPr>
            <a:spLocks noGrp="1"/>
          </p:cNvSpPr>
          <p:nvPr>
            <p:ph idx="1"/>
          </p:nvPr>
        </p:nvSpPr>
        <p:spPr/>
        <p:txBody>
          <a:bodyPr/>
          <a:lstStyle/>
          <a:p>
            <a:r>
              <a:rPr lang="en-GB" sz="3600" b="1" dirty="0"/>
              <a:t>Advantages of a ring topology:</a:t>
            </a:r>
          </a:p>
          <a:p>
            <a:pPr lvl="1"/>
            <a:r>
              <a:rPr lang="en-GB" sz="3200" dirty="0"/>
              <a:t>Data passes around the network in one direction, there are no network collisions</a:t>
            </a:r>
          </a:p>
          <a:p>
            <a:pPr lvl="1"/>
            <a:r>
              <a:rPr lang="en-GB" sz="3200" dirty="0"/>
              <a:t>Adding additional nodes has very little impact on bandwidth</a:t>
            </a:r>
          </a:p>
          <a:p>
            <a:pPr lvl="1"/>
            <a:endParaRPr lang="en-GB" dirty="0"/>
          </a:p>
        </p:txBody>
      </p:sp>
    </p:spTree>
    <p:extLst>
      <p:ext uri="{BB962C8B-B14F-4D97-AF65-F5344CB8AC3E}">
        <p14:creationId xmlns:p14="http://schemas.microsoft.com/office/powerpoint/2010/main" val="14239653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6C389-DEE9-4F61-BE7C-9088C7ED995A}"/>
              </a:ext>
            </a:extLst>
          </p:cNvPr>
          <p:cNvSpPr>
            <a:spLocks noGrp="1"/>
          </p:cNvSpPr>
          <p:nvPr>
            <p:ph type="title"/>
          </p:nvPr>
        </p:nvSpPr>
        <p:spPr/>
        <p:txBody>
          <a:bodyPr/>
          <a:lstStyle/>
          <a:p>
            <a:r>
              <a:rPr lang="en-GB" dirty="0"/>
              <a:t>Topologies: Ring</a:t>
            </a:r>
          </a:p>
        </p:txBody>
      </p:sp>
      <p:pic>
        <p:nvPicPr>
          <p:cNvPr id="5" name="Content Placeholder 4">
            <a:extLst>
              <a:ext uri="{FF2B5EF4-FFF2-40B4-BE49-F238E27FC236}">
                <a16:creationId xmlns:a16="http://schemas.microsoft.com/office/drawing/2014/main" id="{F9C30FED-BD63-4726-8367-ABBC19C6154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25297" y="2413332"/>
            <a:ext cx="6163200" cy="3081600"/>
          </a:xfrm>
        </p:spPr>
      </p:pic>
      <p:pic>
        <p:nvPicPr>
          <p:cNvPr id="7" name="Picture 6">
            <a:extLst>
              <a:ext uri="{FF2B5EF4-FFF2-40B4-BE49-F238E27FC236}">
                <a16:creationId xmlns:a16="http://schemas.microsoft.com/office/drawing/2014/main" id="{C20903BC-175F-4912-A703-9A22737F8B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11" y="2520778"/>
            <a:ext cx="6163962" cy="3081981"/>
          </a:xfrm>
          <a:prstGeom prst="rect">
            <a:avLst/>
          </a:prstGeom>
        </p:spPr>
      </p:pic>
      <p:sp>
        <p:nvSpPr>
          <p:cNvPr id="8" name="TextBox 7">
            <a:extLst>
              <a:ext uri="{FF2B5EF4-FFF2-40B4-BE49-F238E27FC236}">
                <a16:creationId xmlns:a16="http://schemas.microsoft.com/office/drawing/2014/main" id="{B87C826D-7F11-4BA3-92C3-67714E4C5C54}"/>
              </a:ext>
            </a:extLst>
          </p:cNvPr>
          <p:cNvSpPr txBox="1"/>
          <p:nvPr/>
        </p:nvSpPr>
        <p:spPr>
          <a:xfrm>
            <a:off x="1837038" y="6137189"/>
            <a:ext cx="2019848" cy="369332"/>
          </a:xfrm>
          <a:prstGeom prst="rect">
            <a:avLst/>
          </a:prstGeom>
          <a:noFill/>
        </p:spPr>
        <p:txBody>
          <a:bodyPr wrap="none" rtlCol="0">
            <a:spAutoFit/>
          </a:bodyPr>
          <a:lstStyle/>
          <a:p>
            <a:r>
              <a:rPr lang="en-GB" dirty="0"/>
              <a:t>Single – half-duplex</a:t>
            </a:r>
          </a:p>
        </p:txBody>
      </p:sp>
      <p:sp>
        <p:nvSpPr>
          <p:cNvPr id="9" name="TextBox 8">
            <a:extLst>
              <a:ext uri="{FF2B5EF4-FFF2-40B4-BE49-F238E27FC236}">
                <a16:creationId xmlns:a16="http://schemas.microsoft.com/office/drawing/2014/main" id="{9856F3D2-0B3C-4D3D-BB5F-17B14DEB559A}"/>
              </a:ext>
            </a:extLst>
          </p:cNvPr>
          <p:cNvSpPr txBox="1"/>
          <p:nvPr/>
        </p:nvSpPr>
        <p:spPr>
          <a:xfrm>
            <a:off x="7796973" y="6137189"/>
            <a:ext cx="1832296" cy="369332"/>
          </a:xfrm>
          <a:prstGeom prst="rect">
            <a:avLst/>
          </a:prstGeom>
          <a:noFill/>
        </p:spPr>
        <p:txBody>
          <a:bodyPr wrap="none" rtlCol="0">
            <a:spAutoFit/>
          </a:bodyPr>
          <a:lstStyle/>
          <a:p>
            <a:r>
              <a:rPr lang="en-GB" dirty="0"/>
              <a:t>Dual – full-duplex</a:t>
            </a:r>
          </a:p>
        </p:txBody>
      </p:sp>
    </p:spTree>
    <p:extLst>
      <p:ext uri="{BB962C8B-B14F-4D97-AF65-F5344CB8AC3E}">
        <p14:creationId xmlns:p14="http://schemas.microsoft.com/office/powerpoint/2010/main" val="32438401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8CF0A88-D179-4019-83CA-32E26C29B18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07957" y="1093445"/>
            <a:ext cx="5667718" cy="5667718"/>
          </a:xfrm>
        </p:spPr>
      </p:pic>
      <p:sp>
        <p:nvSpPr>
          <p:cNvPr id="2" name="Title 1">
            <a:extLst>
              <a:ext uri="{FF2B5EF4-FFF2-40B4-BE49-F238E27FC236}">
                <a16:creationId xmlns:a16="http://schemas.microsoft.com/office/drawing/2014/main" id="{71C1B769-6487-48EC-BBFD-12A05FC049CB}"/>
              </a:ext>
            </a:extLst>
          </p:cNvPr>
          <p:cNvSpPr>
            <a:spLocks noGrp="1"/>
          </p:cNvSpPr>
          <p:nvPr>
            <p:ph type="title"/>
          </p:nvPr>
        </p:nvSpPr>
        <p:spPr/>
        <p:txBody>
          <a:bodyPr/>
          <a:lstStyle/>
          <a:p>
            <a:r>
              <a:rPr lang="en-GB" dirty="0"/>
              <a:t>Topologies - Ring</a:t>
            </a:r>
          </a:p>
        </p:txBody>
      </p:sp>
    </p:spTree>
    <p:extLst>
      <p:ext uri="{BB962C8B-B14F-4D97-AF65-F5344CB8AC3E}">
        <p14:creationId xmlns:p14="http://schemas.microsoft.com/office/powerpoint/2010/main" val="33455321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6C389-DEE9-4F61-BE7C-9088C7ED995A}"/>
              </a:ext>
            </a:extLst>
          </p:cNvPr>
          <p:cNvSpPr>
            <a:spLocks noGrp="1"/>
          </p:cNvSpPr>
          <p:nvPr>
            <p:ph type="title"/>
          </p:nvPr>
        </p:nvSpPr>
        <p:spPr/>
        <p:txBody>
          <a:bodyPr/>
          <a:lstStyle/>
          <a:p>
            <a:r>
              <a:rPr lang="en-GB" dirty="0"/>
              <a:t>Topologies: Mesh</a:t>
            </a:r>
          </a:p>
        </p:txBody>
      </p:sp>
      <p:sp>
        <p:nvSpPr>
          <p:cNvPr id="8" name="Content Placeholder 7">
            <a:extLst>
              <a:ext uri="{FF2B5EF4-FFF2-40B4-BE49-F238E27FC236}">
                <a16:creationId xmlns:a16="http://schemas.microsoft.com/office/drawing/2014/main" id="{C66F8ACB-5EF5-4D48-AB2F-DA7C4A9ECA5F}"/>
              </a:ext>
            </a:extLst>
          </p:cNvPr>
          <p:cNvSpPr>
            <a:spLocks noGrp="1"/>
          </p:cNvSpPr>
          <p:nvPr>
            <p:ph idx="1"/>
          </p:nvPr>
        </p:nvSpPr>
        <p:spPr/>
        <p:txBody>
          <a:bodyPr/>
          <a:lstStyle/>
          <a:p>
            <a:r>
              <a:rPr lang="en-GB" dirty="0"/>
              <a:t>Each computer and network device is interconnected with one another, allowing for most transmissions to be distributed even if one of the connections go down</a:t>
            </a:r>
          </a:p>
          <a:p>
            <a:r>
              <a:rPr lang="en-GB" dirty="0"/>
              <a:t>It is a topology commonly used for wireless networks</a:t>
            </a:r>
          </a:p>
          <a:p>
            <a:r>
              <a:rPr lang="en-GB" dirty="0"/>
              <a:t>Each node has a dedicated point-to-point link to every other node</a:t>
            </a:r>
          </a:p>
          <a:p>
            <a:r>
              <a:rPr lang="en-GB" dirty="0"/>
              <a:t>A fully connected mesh network having ‘n’ number of nodes has a total of </a:t>
            </a:r>
            <a:r>
              <a:rPr lang="en-GB" b="1" baseline="30000" dirty="0"/>
              <a:t> </a:t>
            </a:r>
            <a:r>
              <a:rPr lang="en-GB" dirty="0"/>
              <a:t>n(n-1)/2 number of links</a:t>
            </a:r>
          </a:p>
          <a:p>
            <a:r>
              <a:rPr lang="en-GB" dirty="0"/>
              <a:t>Example: 6 nodes = (6(6-1))/2 = 15 links</a:t>
            </a:r>
          </a:p>
        </p:txBody>
      </p:sp>
    </p:spTree>
    <p:extLst>
      <p:ext uri="{BB962C8B-B14F-4D97-AF65-F5344CB8AC3E}">
        <p14:creationId xmlns:p14="http://schemas.microsoft.com/office/powerpoint/2010/main" val="28857287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94BF6C8-3E71-4FE4-8880-2CBB74820857}"/>
              </a:ext>
            </a:extLst>
          </p:cNvPr>
          <p:cNvSpPr>
            <a:spLocks noGrp="1"/>
          </p:cNvSpPr>
          <p:nvPr>
            <p:ph type="title"/>
          </p:nvPr>
        </p:nvSpPr>
        <p:spPr/>
        <p:txBody>
          <a:bodyPr/>
          <a:lstStyle/>
          <a:p>
            <a:r>
              <a:rPr lang="en-GB" dirty="0"/>
              <a:t>Introduction</a:t>
            </a:r>
          </a:p>
        </p:txBody>
      </p:sp>
      <p:sp>
        <p:nvSpPr>
          <p:cNvPr id="5" name="Text Placeholder 4">
            <a:extLst>
              <a:ext uri="{FF2B5EF4-FFF2-40B4-BE49-F238E27FC236}">
                <a16:creationId xmlns:a16="http://schemas.microsoft.com/office/drawing/2014/main" id="{41D2020F-4BE8-42E2-BA57-6F5E674173E0}"/>
              </a:ext>
            </a:extLst>
          </p:cNvPr>
          <p:cNvSpPr>
            <a:spLocks noGrp="1"/>
          </p:cNvSpPr>
          <p:nvPr>
            <p:ph type="body" idx="1"/>
          </p:nvPr>
        </p:nvSpPr>
        <p:spPr>
          <a:xfrm>
            <a:off x="839788" y="2844215"/>
            <a:ext cx="5157787" cy="823912"/>
          </a:xfrm>
          <a:solidFill>
            <a:schemeClr val="accent1">
              <a:lumMod val="75000"/>
            </a:schemeClr>
          </a:solidFill>
        </p:spPr>
        <p:txBody>
          <a:bodyPr>
            <a:normAutofit/>
          </a:bodyPr>
          <a:lstStyle/>
          <a:p>
            <a:r>
              <a:rPr lang="en-GB" sz="4000" dirty="0">
                <a:solidFill>
                  <a:schemeClr val="bg1"/>
                </a:solidFill>
              </a:rPr>
              <a:t>Week 1</a:t>
            </a:r>
          </a:p>
        </p:txBody>
      </p:sp>
      <p:sp>
        <p:nvSpPr>
          <p:cNvPr id="6" name="Content Placeholder 5">
            <a:extLst>
              <a:ext uri="{FF2B5EF4-FFF2-40B4-BE49-F238E27FC236}">
                <a16:creationId xmlns:a16="http://schemas.microsoft.com/office/drawing/2014/main" id="{1D73BC33-5D37-4C5D-A0FE-AAC4C3D3E365}"/>
              </a:ext>
            </a:extLst>
          </p:cNvPr>
          <p:cNvSpPr>
            <a:spLocks noGrp="1"/>
          </p:cNvSpPr>
          <p:nvPr>
            <p:ph sz="half" idx="2"/>
          </p:nvPr>
        </p:nvSpPr>
        <p:spPr>
          <a:xfrm>
            <a:off x="839788" y="3668127"/>
            <a:ext cx="5157787" cy="2347662"/>
          </a:xfrm>
          <a:solidFill>
            <a:schemeClr val="accent1">
              <a:lumMod val="60000"/>
              <a:lumOff val="40000"/>
            </a:schemeClr>
          </a:solidFill>
        </p:spPr>
        <p:txBody>
          <a:bodyPr/>
          <a:lstStyle/>
          <a:p>
            <a:r>
              <a:rPr lang="en-GB" dirty="0"/>
              <a:t>Modules 1 – Local Area Networks</a:t>
            </a:r>
          </a:p>
          <a:p>
            <a:r>
              <a:rPr lang="en-GB" dirty="0"/>
              <a:t>Module 2 – IP Addressing</a:t>
            </a:r>
          </a:p>
          <a:p>
            <a:r>
              <a:rPr lang="en-GB" dirty="0"/>
              <a:t>Module 3 - Internetworking</a:t>
            </a:r>
          </a:p>
        </p:txBody>
      </p:sp>
      <p:sp>
        <p:nvSpPr>
          <p:cNvPr id="7" name="Text Placeholder 6">
            <a:extLst>
              <a:ext uri="{FF2B5EF4-FFF2-40B4-BE49-F238E27FC236}">
                <a16:creationId xmlns:a16="http://schemas.microsoft.com/office/drawing/2014/main" id="{FF285AAC-375B-4BAA-8B31-A76DD03EA723}"/>
              </a:ext>
            </a:extLst>
          </p:cNvPr>
          <p:cNvSpPr>
            <a:spLocks noGrp="1"/>
          </p:cNvSpPr>
          <p:nvPr>
            <p:ph type="body" sz="quarter" idx="3"/>
          </p:nvPr>
        </p:nvSpPr>
        <p:spPr>
          <a:xfrm>
            <a:off x="6196263" y="2844215"/>
            <a:ext cx="5183188" cy="823912"/>
          </a:xfrm>
          <a:solidFill>
            <a:schemeClr val="accent1">
              <a:lumMod val="75000"/>
            </a:schemeClr>
          </a:solidFill>
        </p:spPr>
        <p:txBody>
          <a:bodyPr>
            <a:normAutofit/>
          </a:bodyPr>
          <a:lstStyle/>
          <a:p>
            <a:r>
              <a:rPr lang="en-GB" sz="4000" dirty="0">
                <a:solidFill>
                  <a:schemeClr val="bg1"/>
                </a:solidFill>
              </a:rPr>
              <a:t>Week 2</a:t>
            </a:r>
          </a:p>
        </p:txBody>
      </p:sp>
      <p:sp>
        <p:nvSpPr>
          <p:cNvPr id="8" name="Content Placeholder 7">
            <a:extLst>
              <a:ext uri="{FF2B5EF4-FFF2-40B4-BE49-F238E27FC236}">
                <a16:creationId xmlns:a16="http://schemas.microsoft.com/office/drawing/2014/main" id="{53B25E20-0AFF-4CC5-8966-254FDE9B2E0D}"/>
              </a:ext>
            </a:extLst>
          </p:cNvPr>
          <p:cNvSpPr>
            <a:spLocks noGrp="1"/>
          </p:cNvSpPr>
          <p:nvPr>
            <p:ph sz="quarter" idx="4"/>
          </p:nvPr>
        </p:nvSpPr>
        <p:spPr>
          <a:xfrm>
            <a:off x="6196263" y="3668127"/>
            <a:ext cx="5183188" cy="2347662"/>
          </a:xfrm>
          <a:solidFill>
            <a:schemeClr val="accent1">
              <a:lumMod val="60000"/>
              <a:lumOff val="40000"/>
            </a:schemeClr>
          </a:solidFill>
        </p:spPr>
        <p:txBody>
          <a:bodyPr/>
          <a:lstStyle/>
          <a:p>
            <a:r>
              <a:rPr lang="en-GB" dirty="0"/>
              <a:t>Module 4 – Applications and Security</a:t>
            </a:r>
          </a:p>
          <a:p>
            <a:r>
              <a:rPr lang="en-GB" dirty="0"/>
              <a:t>Module 5 – Operations and Infrastructure</a:t>
            </a:r>
          </a:p>
        </p:txBody>
      </p:sp>
    </p:spTree>
    <p:extLst>
      <p:ext uri="{BB962C8B-B14F-4D97-AF65-F5344CB8AC3E}">
        <p14:creationId xmlns:p14="http://schemas.microsoft.com/office/powerpoint/2010/main" val="4355401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564AA-9B98-484E-AFC0-943FAA8B178F}"/>
              </a:ext>
            </a:extLst>
          </p:cNvPr>
          <p:cNvSpPr>
            <a:spLocks noGrp="1"/>
          </p:cNvSpPr>
          <p:nvPr>
            <p:ph type="title"/>
          </p:nvPr>
        </p:nvSpPr>
        <p:spPr/>
        <p:txBody>
          <a:bodyPr/>
          <a:lstStyle/>
          <a:p>
            <a:r>
              <a:rPr lang="en-GB" dirty="0"/>
              <a:t>Topologies - Mesh</a:t>
            </a:r>
          </a:p>
        </p:txBody>
      </p:sp>
      <p:sp>
        <p:nvSpPr>
          <p:cNvPr id="3" name="Content Placeholder 2">
            <a:extLst>
              <a:ext uri="{FF2B5EF4-FFF2-40B4-BE49-F238E27FC236}">
                <a16:creationId xmlns:a16="http://schemas.microsoft.com/office/drawing/2014/main" id="{26E5E821-E55A-4CB4-93D1-5E188F206FD4}"/>
              </a:ext>
            </a:extLst>
          </p:cNvPr>
          <p:cNvSpPr>
            <a:spLocks noGrp="1"/>
          </p:cNvSpPr>
          <p:nvPr>
            <p:ph idx="1"/>
          </p:nvPr>
        </p:nvSpPr>
        <p:spPr/>
        <p:txBody>
          <a:bodyPr>
            <a:normAutofit/>
          </a:bodyPr>
          <a:lstStyle/>
          <a:p>
            <a:r>
              <a:rPr lang="en-GB" sz="3600" dirty="0"/>
              <a:t>Full Mesh</a:t>
            </a:r>
          </a:p>
          <a:p>
            <a:pPr marL="927705" marR="247898" lvl="1" indent="-457200">
              <a:lnSpc>
                <a:spcPts val="3330"/>
              </a:lnSpc>
              <a:spcBef>
                <a:spcPts val="529"/>
              </a:spcBef>
              <a:buClr>
                <a:schemeClr val="tx1"/>
              </a:buClr>
              <a:buSzPct val="83928"/>
              <a:tabLst>
                <a:tab pos="215686" algn="l"/>
              </a:tabLst>
            </a:pPr>
            <a:r>
              <a:rPr lang="en-GB" sz="3200" spc="-6" dirty="0">
                <a:cs typeface="Trebuchet MS"/>
              </a:rPr>
              <a:t>Every </a:t>
            </a:r>
            <a:r>
              <a:rPr lang="en-GB" sz="3200" spc="-11" dirty="0">
                <a:cs typeface="Trebuchet MS"/>
              </a:rPr>
              <a:t>node has </a:t>
            </a:r>
            <a:r>
              <a:rPr lang="en-GB" sz="3200" spc="-6" dirty="0">
                <a:cs typeface="Trebuchet MS"/>
              </a:rPr>
              <a:t>a </a:t>
            </a:r>
            <a:r>
              <a:rPr lang="en-GB" sz="3200" spc="-11" dirty="0">
                <a:cs typeface="Trebuchet MS"/>
              </a:rPr>
              <a:t>circuit connecting </a:t>
            </a:r>
            <a:r>
              <a:rPr lang="en-GB" sz="3200" spc="-6" dirty="0">
                <a:cs typeface="Trebuchet MS"/>
              </a:rPr>
              <a:t>it to </a:t>
            </a:r>
            <a:r>
              <a:rPr lang="en-GB" sz="3200" spc="-11" dirty="0">
                <a:cs typeface="Trebuchet MS"/>
              </a:rPr>
              <a:t>every  </a:t>
            </a:r>
            <a:r>
              <a:rPr lang="en-GB" sz="3200" spc="-6" dirty="0">
                <a:cs typeface="Trebuchet MS"/>
              </a:rPr>
              <a:t>other </a:t>
            </a:r>
            <a:r>
              <a:rPr lang="en-GB" sz="3200" spc="-11" dirty="0">
                <a:cs typeface="Trebuchet MS"/>
              </a:rPr>
              <a:t>node </a:t>
            </a:r>
            <a:r>
              <a:rPr lang="en-GB" sz="3200" spc="-6" dirty="0">
                <a:cs typeface="Trebuchet MS"/>
              </a:rPr>
              <a:t>in </a:t>
            </a:r>
            <a:r>
              <a:rPr lang="en-GB" sz="3200" spc="-11" dirty="0">
                <a:cs typeface="Trebuchet MS"/>
              </a:rPr>
              <a:t>the</a:t>
            </a:r>
            <a:r>
              <a:rPr lang="en-GB" sz="3200" spc="6" dirty="0">
                <a:cs typeface="Trebuchet MS"/>
              </a:rPr>
              <a:t> </a:t>
            </a:r>
            <a:r>
              <a:rPr lang="en-GB" sz="3200" spc="-11" dirty="0">
                <a:cs typeface="Trebuchet MS"/>
              </a:rPr>
              <a:t>network</a:t>
            </a:r>
            <a:endParaRPr lang="en-GB" sz="5400" dirty="0">
              <a:cs typeface="Times New Roman"/>
            </a:endParaRPr>
          </a:p>
          <a:p>
            <a:pPr marL="927705" marR="5602" lvl="1" indent="-457200">
              <a:lnSpc>
                <a:spcPts val="3330"/>
              </a:lnSpc>
              <a:spcBef>
                <a:spcPts val="6"/>
              </a:spcBef>
              <a:buClr>
                <a:schemeClr val="tx1"/>
              </a:buClr>
              <a:buSzPct val="83928"/>
              <a:tabLst>
                <a:tab pos="215686" algn="l"/>
              </a:tabLst>
            </a:pPr>
            <a:r>
              <a:rPr lang="en-GB" sz="3200" spc="-39" dirty="0">
                <a:cs typeface="Trebuchet MS"/>
              </a:rPr>
              <a:t>Yields </a:t>
            </a:r>
            <a:r>
              <a:rPr lang="en-GB" sz="3200" spc="-6" dirty="0">
                <a:cs typeface="Trebuchet MS"/>
              </a:rPr>
              <a:t>greatest </a:t>
            </a:r>
            <a:r>
              <a:rPr lang="en-GB" sz="3200" spc="-39" dirty="0">
                <a:cs typeface="Trebuchet MS"/>
              </a:rPr>
              <a:t>redundancy, </a:t>
            </a:r>
            <a:r>
              <a:rPr lang="en-GB" sz="3200" spc="-6" dirty="0">
                <a:cs typeface="Trebuchet MS"/>
              </a:rPr>
              <a:t>so if one </a:t>
            </a:r>
            <a:r>
              <a:rPr lang="en-GB" sz="3200" spc="-11" dirty="0">
                <a:cs typeface="Trebuchet MS"/>
              </a:rPr>
              <a:t>node fails,  network traffic can </a:t>
            </a:r>
            <a:r>
              <a:rPr lang="en-GB" sz="3200" spc="-6" dirty="0">
                <a:cs typeface="Trebuchet MS"/>
              </a:rPr>
              <a:t>be redirected to </a:t>
            </a:r>
            <a:r>
              <a:rPr lang="en-GB" sz="3200" spc="-11" dirty="0">
                <a:cs typeface="Trebuchet MS"/>
              </a:rPr>
              <a:t>any </a:t>
            </a:r>
            <a:r>
              <a:rPr lang="en-GB" sz="3200" spc="-6" dirty="0">
                <a:cs typeface="Trebuchet MS"/>
              </a:rPr>
              <a:t>of </a:t>
            </a:r>
            <a:r>
              <a:rPr lang="en-GB" sz="3200" spc="-11" dirty="0">
                <a:cs typeface="Trebuchet MS"/>
              </a:rPr>
              <a:t>the  </a:t>
            </a:r>
            <a:r>
              <a:rPr lang="en-GB" sz="3200" spc="-6" dirty="0">
                <a:cs typeface="Trebuchet MS"/>
              </a:rPr>
              <a:t>other</a:t>
            </a:r>
            <a:r>
              <a:rPr lang="en-GB" sz="3200" spc="-11" dirty="0">
                <a:cs typeface="Trebuchet MS"/>
              </a:rPr>
              <a:t> nodes</a:t>
            </a:r>
            <a:endParaRPr lang="en-GB" sz="5400" dirty="0">
              <a:cs typeface="Times New Roman"/>
            </a:endParaRPr>
          </a:p>
          <a:p>
            <a:pPr marL="927705" marR="21709" lvl="1" indent="-457200">
              <a:lnSpc>
                <a:spcPts val="3341"/>
              </a:lnSpc>
              <a:buClr>
                <a:schemeClr val="tx1"/>
              </a:buClr>
              <a:buSzPct val="83928"/>
              <a:tabLst>
                <a:tab pos="215686" algn="l"/>
              </a:tabLst>
            </a:pPr>
            <a:r>
              <a:rPr lang="en-GB" sz="3200" spc="-11" dirty="0">
                <a:cs typeface="Trebuchet MS"/>
              </a:rPr>
              <a:t>Usually </a:t>
            </a:r>
            <a:r>
              <a:rPr lang="en-GB" sz="3200" spc="-6" dirty="0">
                <a:cs typeface="Trebuchet MS"/>
              </a:rPr>
              <a:t>reserved for </a:t>
            </a:r>
            <a:r>
              <a:rPr lang="en-GB" sz="3200" spc="-11" dirty="0">
                <a:cs typeface="Trebuchet MS"/>
              </a:rPr>
              <a:t>backbone networks since it  </a:t>
            </a:r>
            <a:r>
              <a:rPr lang="en-GB" sz="3200" spc="-6" dirty="0">
                <a:cs typeface="Trebuchet MS"/>
              </a:rPr>
              <a:t>is very </a:t>
            </a:r>
            <a:r>
              <a:rPr lang="en-GB" sz="3200" spc="-11" dirty="0">
                <a:cs typeface="Trebuchet MS"/>
              </a:rPr>
              <a:t>expensive</a:t>
            </a:r>
            <a:endParaRPr lang="en-GB" sz="3200" dirty="0">
              <a:cs typeface="Trebuchet MS"/>
            </a:endParaRPr>
          </a:p>
          <a:p>
            <a:pPr lvl="1"/>
            <a:endParaRPr lang="en-GB" sz="3200" dirty="0"/>
          </a:p>
        </p:txBody>
      </p:sp>
    </p:spTree>
    <p:extLst>
      <p:ext uri="{BB962C8B-B14F-4D97-AF65-F5344CB8AC3E}">
        <p14:creationId xmlns:p14="http://schemas.microsoft.com/office/powerpoint/2010/main" val="34478503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DD4B4-B67E-4110-BFEF-632F8E0CAEBA}"/>
              </a:ext>
            </a:extLst>
          </p:cNvPr>
          <p:cNvSpPr>
            <a:spLocks noGrp="1"/>
          </p:cNvSpPr>
          <p:nvPr>
            <p:ph type="title"/>
          </p:nvPr>
        </p:nvSpPr>
        <p:spPr/>
        <p:txBody>
          <a:bodyPr/>
          <a:lstStyle/>
          <a:p>
            <a:r>
              <a:rPr lang="en-GB" dirty="0"/>
              <a:t>Mesh</a:t>
            </a:r>
          </a:p>
        </p:txBody>
      </p:sp>
      <p:pic>
        <p:nvPicPr>
          <p:cNvPr id="5" name="Content Placeholder 4">
            <a:extLst>
              <a:ext uri="{FF2B5EF4-FFF2-40B4-BE49-F238E27FC236}">
                <a16:creationId xmlns:a16="http://schemas.microsoft.com/office/drawing/2014/main" id="{155C0298-D03A-4F2C-812E-4678957C98FE}"/>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04690" y="2153264"/>
            <a:ext cx="1530529" cy="1530529"/>
          </a:xfrm>
        </p:spPr>
      </p:pic>
      <p:pic>
        <p:nvPicPr>
          <p:cNvPr id="7" name="Content Placeholder 4">
            <a:extLst>
              <a:ext uri="{FF2B5EF4-FFF2-40B4-BE49-F238E27FC236}">
                <a16:creationId xmlns:a16="http://schemas.microsoft.com/office/drawing/2014/main" id="{1D70E479-FE3B-4B17-A4A6-E5122870C18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04690" y="4416333"/>
            <a:ext cx="1530529" cy="1530529"/>
          </a:xfrm>
          <a:prstGeom prst="rect">
            <a:avLst/>
          </a:prstGeom>
        </p:spPr>
      </p:pic>
      <p:pic>
        <p:nvPicPr>
          <p:cNvPr id="8" name="Content Placeholder 4">
            <a:extLst>
              <a:ext uri="{FF2B5EF4-FFF2-40B4-BE49-F238E27FC236}">
                <a16:creationId xmlns:a16="http://schemas.microsoft.com/office/drawing/2014/main" id="{C85BD673-0F67-4D65-BAAA-5C99FE3AF12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13712" y="4416333"/>
            <a:ext cx="1530529" cy="1530529"/>
          </a:xfrm>
          <a:prstGeom prst="rect">
            <a:avLst/>
          </a:prstGeom>
        </p:spPr>
      </p:pic>
      <p:pic>
        <p:nvPicPr>
          <p:cNvPr id="9" name="Content Placeholder 4">
            <a:extLst>
              <a:ext uri="{FF2B5EF4-FFF2-40B4-BE49-F238E27FC236}">
                <a16:creationId xmlns:a16="http://schemas.microsoft.com/office/drawing/2014/main" id="{B7EDA55D-1EBD-44C6-A516-79DFC200F31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13712" y="2153264"/>
            <a:ext cx="1530529" cy="1530529"/>
          </a:xfrm>
          <a:prstGeom prst="rect">
            <a:avLst/>
          </a:prstGeom>
        </p:spPr>
      </p:pic>
      <p:pic>
        <p:nvPicPr>
          <p:cNvPr id="10" name="Content Placeholder 4">
            <a:extLst>
              <a:ext uri="{FF2B5EF4-FFF2-40B4-BE49-F238E27FC236}">
                <a16:creationId xmlns:a16="http://schemas.microsoft.com/office/drawing/2014/main" id="{D24AC667-D9C5-450C-8399-D55053BD35D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45124" y="1027906"/>
            <a:ext cx="1530529" cy="1530529"/>
          </a:xfrm>
          <a:prstGeom prst="rect">
            <a:avLst/>
          </a:prstGeom>
        </p:spPr>
      </p:pic>
      <p:pic>
        <p:nvPicPr>
          <p:cNvPr id="11" name="Content Placeholder 4">
            <a:extLst>
              <a:ext uri="{FF2B5EF4-FFF2-40B4-BE49-F238E27FC236}">
                <a16:creationId xmlns:a16="http://schemas.microsoft.com/office/drawing/2014/main" id="{FF00FB05-F3FE-44D1-A97F-C91E9CFD1DD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45124" y="5365146"/>
            <a:ext cx="1530529" cy="1530529"/>
          </a:xfrm>
          <a:prstGeom prst="rect">
            <a:avLst/>
          </a:prstGeom>
        </p:spPr>
      </p:pic>
      <p:cxnSp>
        <p:nvCxnSpPr>
          <p:cNvPr id="13" name="Straight Connector 12">
            <a:extLst>
              <a:ext uri="{FF2B5EF4-FFF2-40B4-BE49-F238E27FC236}">
                <a16:creationId xmlns:a16="http://schemas.microsoft.com/office/drawing/2014/main" id="{D5ECDB3A-E9C0-411A-8110-8DF2845D3BED}"/>
              </a:ext>
            </a:extLst>
          </p:cNvPr>
          <p:cNvCxnSpPr>
            <a:cxnSpLocks/>
          </p:cNvCxnSpPr>
          <p:nvPr/>
        </p:nvCxnSpPr>
        <p:spPr>
          <a:xfrm flipH="1">
            <a:off x="3342968" y="1690688"/>
            <a:ext cx="2172929" cy="94615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2390F02-44EC-4197-861E-37BDB0D9FCF0}"/>
              </a:ext>
            </a:extLst>
          </p:cNvPr>
          <p:cNvCxnSpPr>
            <a:cxnSpLocks/>
          </p:cNvCxnSpPr>
          <p:nvPr/>
        </p:nvCxnSpPr>
        <p:spPr>
          <a:xfrm flipH="1">
            <a:off x="6474543" y="5365146"/>
            <a:ext cx="1814051" cy="76526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6640DB7-8AC5-43EA-B568-D23045BCB868}"/>
              </a:ext>
            </a:extLst>
          </p:cNvPr>
          <p:cNvCxnSpPr>
            <a:cxnSpLocks/>
          </p:cNvCxnSpPr>
          <p:nvPr/>
        </p:nvCxnSpPr>
        <p:spPr>
          <a:xfrm flipH="1" flipV="1">
            <a:off x="3360338" y="5167312"/>
            <a:ext cx="2155559" cy="96309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182CD33-2FAD-4809-89BD-6903CC727419}"/>
              </a:ext>
            </a:extLst>
          </p:cNvPr>
          <p:cNvCxnSpPr>
            <a:cxnSpLocks/>
          </p:cNvCxnSpPr>
          <p:nvPr/>
        </p:nvCxnSpPr>
        <p:spPr>
          <a:xfrm flipV="1">
            <a:off x="2920600" y="3299625"/>
            <a:ext cx="1" cy="133136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733D26D-F511-4605-B3A5-50BD3E6A2BAD}"/>
              </a:ext>
            </a:extLst>
          </p:cNvPr>
          <p:cNvCxnSpPr>
            <a:cxnSpLocks/>
          </p:cNvCxnSpPr>
          <p:nvPr/>
        </p:nvCxnSpPr>
        <p:spPr>
          <a:xfrm flipV="1">
            <a:off x="8778975" y="3299625"/>
            <a:ext cx="1" cy="133136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56478AA-EAA9-48BF-9A80-DF569F2219FB}"/>
              </a:ext>
            </a:extLst>
          </p:cNvPr>
          <p:cNvCxnSpPr>
            <a:cxnSpLocks/>
          </p:cNvCxnSpPr>
          <p:nvPr/>
        </p:nvCxnSpPr>
        <p:spPr>
          <a:xfrm flipH="1" flipV="1">
            <a:off x="6474544" y="1524316"/>
            <a:ext cx="1831221" cy="111252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670F1B3-3E9F-4EFC-8622-307F2E8F98A5}"/>
              </a:ext>
            </a:extLst>
          </p:cNvPr>
          <p:cNvCxnSpPr>
            <a:cxnSpLocks/>
          </p:cNvCxnSpPr>
          <p:nvPr/>
        </p:nvCxnSpPr>
        <p:spPr>
          <a:xfrm flipH="1" flipV="1">
            <a:off x="3360338" y="3130812"/>
            <a:ext cx="2155559" cy="262897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C79C0B5-6D68-4A2C-9EEF-BA5F7E5D08B0}"/>
              </a:ext>
            </a:extLst>
          </p:cNvPr>
          <p:cNvCxnSpPr>
            <a:cxnSpLocks/>
          </p:cNvCxnSpPr>
          <p:nvPr/>
        </p:nvCxnSpPr>
        <p:spPr>
          <a:xfrm flipH="1">
            <a:off x="3360338" y="2184657"/>
            <a:ext cx="2449424" cy="260849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C051E0B2-20C0-4FE8-89F1-DD89DC0D0F09}"/>
              </a:ext>
            </a:extLst>
          </p:cNvPr>
          <p:cNvCxnSpPr>
            <a:cxnSpLocks/>
          </p:cNvCxnSpPr>
          <p:nvPr/>
        </p:nvCxnSpPr>
        <p:spPr>
          <a:xfrm>
            <a:off x="6082269" y="2153264"/>
            <a:ext cx="13731" cy="34426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4EABC68-8DAC-4DC6-8DF7-9526487235C3}"/>
              </a:ext>
            </a:extLst>
          </p:cNvPr>
          <p:cNvCxnSpPr>
            <a:cxnSpLocks/>
          </p:cNvCxnSpPr>
          <p:nvPr/>
        </p:nvCxnSpPr>
        <p:spPr>
          <a:xfrm flipH="1" flipV="1">
            <a:off x="6318194" y="2153264"/>
            <a:ext cx="2067364" cy="247773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55FDB82-E956-4CA1-9119-AFF9C166F19E}"/>
              </a:ext>
            </a:extLst>
          </p:cNvPr>
          <p:cNvCxnSpPr>
            <a:cxnSpLocks/>
          </p:cNvCxnSpPr>
          <p:nvPr/>
        </p:nvCxnSpPr>
        <p:spPr>
          <a:xfrm flipV="1">
            <a:off x="6487657" y="3130812"/>
            <a:ext cx="1800937" cy="269928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ADE1FDBF-A556-410C-BCF1-304A4BA5FA38}"/>
              </a:ext>
            </a:extLst>
          </p:cNvPr>
          <p:cNvCxnSpPr>
            <a:cxnSpLocks/>
          </p:cNvCxnSpPr>
          <p:nvPr/>
        </p:nvCxnSpPr>
        <p:spPr>
          <a:xfrm>
            <a:off x="3360338" y="2943732"/>
            <a:ext cx="4928256" cy="204735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BF7C27E4-D3D0-44DE-8017-F9BF98E0B247}"/>
              </a:ext>
            </a:extLst>
          </p:cNvPr>
          <p:cNvCxnSpPr>
            <a:cxnSpLocks/>
          </p:cNvCxnSpPr>
          <p:nvPr/>
        </p:nvCxnSpPr>
        <p:spPr>
          <a:xfrm flipH="1">
            <a:off x="3360338" y="2961778"/>
            <a:ext cx="4928256" cy="204969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0F7C1BF5-5920-44B3-985C-11C4158A16F4}"/>
              </a:ext>
            </a:extLst>
          </p:cNvPr>
          <p:cNvCxnSpPr>
            <a:cxnSpLocks/>
          </p:cNvCxnSpPr>
          <p:nvPr/>
        </p:nvCxnSpPr>
        <p:spPr>
          <a:xfrm flipH="1" flipV="1">
            <a:off x="3360338" y="5093570"/>
            <a:ext cx="4945428" cy="4707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99871C16-A26A-4762-9955-1B2E832886DB}"/>
              </a:ext>
            </a:extLst>
          </p:cNvPr>
          <p:cNvCxnSpPr>
            <a:cxnSpLocks/>
          </p:cNvCxnSpPr>
          <p:nvPr/>
        </p:nvCxnSpPr>
        <p:spPr>
          <a:xfrm flipH="1" flipV="1">
            <a:off x="3374215" y="2768359"/>
            <a:ext cx="4914379" cy="574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931341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564AA-9B98-484E-AFC0-943FAA8B178F}"/>
              </a:ext>
            </a:extLst>
          </p:cNvPr>
          <p:cNvSpPr>
            <a:spLocks noGrp="1"/>
          </p:cNvSpPr>
          <p:nvPr>
            <p:ph type="title"/>
          </p:nvPr>
        </p:nvSpPr>
        <p:spPr/>
        <p:txBody>
          <a:bodyPr/>
          <a:lstStyle/>
          <a:p>
            <a:r>
              <a:rPr lang="en-GB" dirty="0"/>
              <a:t>Topologies - Mesh</a:t>
            </a:r>
          </a:p>
        </p:txBody>
      </p:sp>
      <p:sp>
        <p:nvSpPr>
          <p:cNvPr id="3" name="Content Placeholder 2">
            <a:extLst>
              <a:ext uri="{FF2B5EF4-FFF2-40B4-BE49-F238E27FC236}">
                <a16:creationId xmlns:a16="http://schemas.microsoft.com/office/drawing/2014/main" id="{26E5E821-E55A-4CB4-93D1-5E188F206FD4}"/>
              </a:ext>
            </a:extLst>
          </p:cNvPr>
          <p:cNvSpPr>
            <a:spLocks noGrp="1"/>
          </p:cNvSpPr>
          <p:nvPr>
            <p:ph idx="1"/>
          </p:nvPr>
        </p:nvSpPr>
        <p:spPr/>
        <p:txBody>
          <a:bodyPr>
            <a:normAutofit/>
          </a:bodyPr>
          <a:lstStyle/>
          <a:p>
            <a:r>
              <a:rPr lang="en-GB" sz="4000" dirty="0"/>
              <a:t>Partial Mesh</a:t>
            </a:r>
          </a:p>
          <a:p>
            <a:pPr marL="927705" marR="247898" lvl="1" indent="-457200">
              <a:lnSpc>
                <a:spcPts val="3330"/>
              </a:lnSpc>
              <a:spcBef>
                <a:spcPts val="529"/>
              </a:spcBef>
              <a:buClr>
                <a:schemeClr val="tx1"/>
              </a:buClr>
              <a:buSzPct val="83928"/>
              <a:tabLst>
                <a:tab pos="215686" algn="l"/>
              </a:tabLst>
            </a:pPr>
            <a:r>
              <a:rPr lang="en-GB" sz="3600" spc="-6" dirty="0">
                <a:cs typeface="Trebuchet MS"/>
              </a:rPr>
              <a:t>Some nodes are organized in a full mesh scheme  but others are only connected to 1 or 2 in the  network</a:t>
            </a:r>
          </a:p>
          <a:p>
            <a:pPr marL="927705" marR="247898" lvl="1" indent="-457200">
              <a:lnSpc>
                <a:spcPts val="3330"/>
              </a:lnSpc>
              <a:spcBef>
                <a:spcPts val="529"/>
              </a:spcBef>
              <a:buClr>
                <a:schemeClr val="tx1"/>
              </a:buClr>
              <a:buSzPct val="83928"/>
              <a:tabLst>
                <a:tab pos="215686" algn="l"/>
              </a:tabLst>
            </a:pPr>
            <a:r>
              <a:rPr lang="en-GB" sz="3600" spc="-6" dirty="0">
                <a:cs typeface="Trebuchet MS"/>
              </a:rPr>
              <a:t>Common in peripheral networks connected to a  full meshed backbone</a:t>
            </a:r>
          </a:p>
          <a:p>
            <a:pPr marL="927705" marR="247898" lvl="1" indent="-457200">
              <a:lnSpc>
                <a:spcPts val="3330"/>
              </a:lnSpc>
              <a:spcBef>
                <a:spcPts val="529"/>
              </a:spcBef>
              <a:buClr>
                <a:schemeClr val="tx1"/>
              </a:buClr>
              <a:buSzPct val="83928"/>
              <a:tabLst>
                <a:tab pos="215686" algn="l"/>
              </a:tabLst>
            </a:pPr>
            <a:r>
              <a:rPr lang="en-GB" sz="3600" spc="-6" dirty="0">
                <a:cs typeface="Trebuchet MS"/>
              </a:rPr>
              <a:t>Less expensive to implement</a:t>
            </a:r>
          </a:p>
          <a:p>
            <a:pPr marL="927705" marR="247898" lvl="1" indent="-457200">
              <a:lnSpc>
                <a:spcPts val="3330"/>
              </a:lnSpc>
              <a:spcBef>
                <a:spcPts val="529"/>
              </a:spcBef>
              <a:buClr>
                <a:schemeClr val="tx1"/>
              </a:buClr>
              <a:buSzPct val="83928"/>
              <a:tabLst>
                <a:tab pos="215686" algn="l"/>
              </a:tabLst>
            </a:pPr>
            <a:r>
              <a:rPr lang="en-GB" sz="3600" spc="-6" dirty="0">
                <a:cs typeface="Trebuchet MS"/>
              </a:rPr>
              <a:t>Yields less redundancy</a:t>
            </a:r>
          </a:p>
        </p:txBody>
      </p:sp>
    </p:spTree>
    <p:extLst>
      <p:ext uri="{BB962C8B-B14F-4D97-AF65-F5344CB8AC3E}">
        <p14:creationId xmlns:p14="http://schemas.microsoft.com/office/powerpoint/2010/main" val="6589403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608DB-C69A-4E6D-91A3-A6ECEA443D15}"/>
              </a:ext>
            </a:extLst>
          </p:cNvPr>
          <p:cNvSpPr>
            <a:spLocks noGrp="1"/>
          </p:cNvSpPr>
          <p:nvPr>
            <p:ph type="title"/>
          </p:nvPr>
        </p:nvSpPr>
        <p:spPr/>
        <p:txBody>
          <a:bodyPr/>
          <a:lstStyle/>
          <a:p>
            <a:r>
              <a:rPr lang="en-GB" dirty="0"/>
              <a:t>Partial Mesh</a:t>
            </a:r>
          </a:p>
        </p:txBody>
      </p:sp>
      <p:sp>
        <p:nvSpPr>
          <p:cNvPr id="3" name="Content Placeholder 2">
            <a:extLst>
              <a:ext uri="{FF2B5EF4-FFF2-40B4-BE49-F238E27FC236}">
                <a16:creationId xmlns:a16="http://schemas.microsoft.com/office/drawing/2014/main" id="{5ED03580-6AE5-4E66-876D-D3F18FF9A5DC}"/>
              </a:ext>
            </a:extLst>
          </p:cNvPr>
          <p:cNvSpPr>
            <a:spLocks noGrp="1"/>
          </p:cNvSpPr>
          <p:nvPr>
            <p:ph idx="1"/>
          </p:nvPr>
        </p:nvSpPr>
        <p:spPr/>
        <p:txBody>
          <a:bodyPr/>
          <a:lstStyle/>
          <a:p>
            <a:endParaRPr lang="en-GB" dirty="0"/>
          </a:p>
        </p:txBody>
      </p:sp>
      <p:pic>
        <p:nvPicPr>
          <p:cNvPr id="4" name="Content Placeholder 4">
            <a:extLst>
              <a:ext uri="{FF2B5EF4-FFF2-40B4-BE49-F238E27FC236}">
                <a16:creationId xmlns:a16="http://schemas.microsoft.com/office/drawing/2014/main" id="{D811D09D-6183-47CA-ACF0-CF97A988D51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04690" y="2153264"/>
            <a:ext cx="1530529" cy="1530529"/>
          </a:xfrm>
          <a:prstGeom prst="rect">
            <a:avLst/>
          </a:prstGeom>
        </p:spPr>
      </p:pic>
      <p:pic>
        <p:nvPicPr>
          <p:cNvPr id="5" name="Content Placeholder 4">
            <a:extLst>
              <a:ext uri="{FF2B5EF4-FFF2-40B4-BE49-F238E27FC236}">
                <a16:creationId xmlns:a16="http://schemas.microsoft.com/office/drawing/2014/main" id="{517E878E-06C3-4F1E-B6EB-0795021916C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04690" y="4416333"/>
            <a:ext cx="1530529" cy="1530529"/>
          </a:xfrm>
          <a:prstGeom prst="rect">
            <a:avLst/>
          </a:prstGeom>
        </p:spPr>
      </p:pic>
      <p:pic>
        <p:nvPicPr>
          <p:cNvPr id="6" name="Content Placeholder 4">
            <a:extLst>
              <a:ext uri="{FF2B5EF4-FFF2-40B4-BE49-F238E27FC236}">
                <a16:creationId xmlns:a16="http://schemas.microsoft.com/office/drawing/2014/main" id="{8C35CCA1-9A4E-4576-85FA-44DD9FE9049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13712" y="4416333"/>
            <a:ext cx="1530529" cy="1530529"/>
          </a:xfrm>
          <a:prstGeom prst="rect">
            <a:avLst/>
          </a:prstGeom>
        </p:spPr>
      </p:pic>
      <p:pic>
        <p:nvPicPr>
          <p:cNvPr id="7" name="Content Placeholder 4">
            <a:extLst>
              <a:ext uri="{FF2B5EF4-FFF2-40B4-BE49-F238E27FC236}">
                <a16:creationId xmlns:a16="http://schemas.microsoft.com/office/drawing/2014/main" id="{BD7E66B5-F800-42DF-9847-D8A560148A8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13712" y="2153264"/>
            <a:ext cx="1530529" cy="1530529"/>
          </a:xfrm>
          <a:prstGeom prst="rect">
            <a:avLst/>
          </a:prstGeom>
        </p:spPr>
      </p:pic>
      <p:cxnSp>
        <p:nvCxnSpPr>
          <p:cNvPr id="8" name="Straight Connector 7">
            <a:extLst>
              <a:ext uri="{FF2B5EF4-FFF2-40B4-BE49-F238E27FC236}">
                <a16:creationId xmlns:a16="http://schemas.microsoft.com/office/drawing/2014/main" id="{F3A6DD89-28D1-49CD-999B-1E22B3BF1E47}"/>
              </a:ext>
            </a:extLst>
          </p:cNvPr>
          <p:cNvCxnSpPr>
            <a:cxnSpLocks/>
          </p:cNvCxnSpPr>
          <p:nvPr/>
        </p:nvCxnSpPr>
        <p:spPr>
          <a:xfrm flipH="1">
            <a:off x="3342968" y="1690688"/>
            <a:ext cx="2172929" cy="94615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D976413-5D28-4C88-BEA5-2BB6A12D3636}"/>
              </a:ext>
            </a:extLst>
          </p:cNvPr>
          <p:cNvCxnSpPr>
            <a:cxnSpLocks/>
          </p:cNvCxnSpPr>
          <p:nvPr/>
        </p:nvCxnSpPr>
        <p:spPr>
          <a:xfrm flipH="1">
            <a:off x="6474543" y="5365146"/>
            <a:ext cx="1814051" cy="76526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6DEA44E-479E-4664-8AAE-CFD73962563B}"/>
              </a:ext>
            </a:extLst>
          </p:cNvPr>
          <p:cNvCxnSpPr>
            <a:cxnSpLocks/>
          </p:cNvCxnSpPr>
          <p:nvPr/>
        </p:nvCxnSpPr>
        <p:spPr>
          <a:xfrm flipH="1" flipV="1">
            <a:off x="3360338" y="5167312"/>
            <a:ext cx="2155559" cy="96309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4EE8832-5DFB-4BF7-B32D-557B54D24B9C}"/>
              </a:ext>
            </a:extLst>
          </p:cNvPr>
          <p:cNvCxnSpPr>
            <a:cxnSpLocks/>
          </p:cNvCxnSpPr>
          <p:nvPr/>
        </p:nvCxnSpPr>
        <p:spPr>
          <a:xfrm flipV="1">
            <a:off x="2920600" y="3299625"/>
            <a:ext cx="1" cy="133136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980DAA4-59B0-4FBE-B3B5-1AD549C3AC87}"/>
              </a:ext>
            </a:extLst>
          </p:cNvPr>
          <p:cNvCxnSpPr>
            <a:cxnSpLocks/>
          </p:cNvCxnSpPr>
          <p:nvPr/>
        </p:nvCxnSpPr>
        <p:spPr>
          <a:xfrm flipV="1">
            <a:off x="8778975" y="3299625"/>
            <a:ext cx="1" cy="133136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E29C3EF-ED4E-4BBC-8752-E3524B005B2D}"/>
              </a:ext>
            </a:extLst>
          </p:cNvPr>
          <p:cNvCxnSpPr>
            <a:cxnSpLocks/>
          </p:cNvCxnSpPr>
          <p:nvPr/>
        </p:nvCxnSpPr>
        <p:spPr>
          <a:xfrm flipH="1" flipV="1">
            <a:off x="6474544" y="1524316"/>
            <a:ext cx="1831221" cy="111252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6A47E05-EA0E-4D03-B5A4-EB47365878F6}"/>
              </a:ext>
            </a:extLst>
          </p:cNvPr>
          <p:cNvCxnSpPr>
            <a:cxnSpLocks/>
          </p:cNvCxnSpPr>
          <p:nvPr/>
        </p:nvCxnSpPr>
        <p:spPr>
          <a:xfrm flipH="1" flipV="1">
            <a:off x="3360338" y="3130812"/>
            <a:ext cx="2155559" cy="262897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77CF9F6-DD66-4085-A462-52693BB17185}"/>
              </a:ext>
            </a:extLst>
          </p:cNvPr>
          <p:cNvCxnSpPr>
            <a:cxnSpLocks/>
          </p:cNvCxnSpPr>
          <p:nvPr/>
        </p:nvCxnSpPr>
        <p:spPr>
          <a:xfrm flipH="1">
            <a:off x="3360338" y="2184657"/>
            <a:ext cx="2449424" cy="260849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136DE29-A4B2-4448-8F36-1FB4E658B94F}"/>
              </a:ext>
            </a:extLst>
          </p:cNvPr>
          <p:cNvCxnSpPr>
            <a:cxnSpLocks/>
          </p:cNvCxnSpPr>
          <p:nvPr/>
        </p:nvCxnSpPr>
        <p:spPr>
          <a:xfrm>
            <a:off x="6082269" y="2153264"/>
            <a:ext cx="13731" cy="34426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9D8B813-4556-4012-9E8D-92EF314441E7}"/>
              </a:ext>
            </a:extLst>
          </p:cNvPr>
          <p:cNvCxnSpPr>
            <a:cxnSpLocks/>
          </p:cNvCxnSpPr>
          <p:nvPr/>
        </p:nvCxnSpPr>
        <p:spPr>
          <a:xfrm flipH="1" flipV="1">
            <a:off x="6318194" y="2153264"/>
            <a:ext cx="2067364" cy="247773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938B353-D6F1-426B-A2F0-7CE9580CB0B3}"/>
              </a:ext>
            </a:extLst>
          </p:cNvPr>
          <p:cNvCxnSpPr>
            <a:cxnSpLocks/>
          </p:cNvCxnSpPr>
          <p:nvPr/>
        </p:nvCxnSpPr>
        <p:spPr>
          <a:xfrm flipV="1">
            <a:off x="6487657" y="3130812"/>
            <a:ext cx="1800937" cy="269928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23" name="Content Placeholder 4">
            <a:extLst>
              <a:ext uri="{FF2B5EF4-FFF2-40B4-BE49-F238E27FC236}">
                <a16:creationId xmlns:a16="http://schemas.microsoft.com/office/drawing/2014/main" id="{6B3E0369-E09B-4B59-AB29-AD5EAAE0D05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45124" y="1027906"/>
            <a:ext cx="1530529" cy="1530529"/>
          </a:xfrm>
          <a:prstGeom prst="rect">
            <a:avLst/>
          </a:prstGeom>
        </p:spPr>
      </p:pic>
      <p:pic>
        <p:nvPicPr>
          <p:cNvPr id="24" name="Content Placeholder 4">
            <a:extLst>
              <a:ext uri="{FF2B5EF4-FFF2-40B4-BE49-F238E27FC236}">
                <a16:creationId xmlns:a16="http://schemas.microsoft.com/office/drawing/2014/main" id="{029533A9-5D25-479E-B61E-02246A86D92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45124" y="5365146"/>
            <a:ext cx="1530529" cy="1530529"/>
          </a:xfrm>
          <a:prstGeom prst="rect">
            <a:avLst/>
          </a:prstGeom>
        </p:spPr>
      </p:pic>
      <p:sp>
        <p:nvSpPr>
          <p:cNvPr id="25" name="Freeform 14">
            <a:extLst>
              <a:ext uri="{FF2B5EF4-FFF2-40B4-BE49-F238E27FC236}">
                <a16:creationId xmlns:a16="http://schemas.microsoft.com/office/drawing/2014/main" id="{3C201F39-0891-4727-885F-E308F672C5FE}"/>
              </a:ext>
            </a:extLst>
          </p:cNvPr>
          <p:cNvSpPr>
            <a:spLocks noChangeAspect="1" noEditPoints="1"/>
          </p:cNvSpPr>
          <p:nvPr>
            <p:custDataLst>
              <p:tags r:id="rId1"/>
            </p:custDataLst>
          </p:nvPr>
        </p:nvSpPr>
        <p:spPr bwMode="auto">
          <a:xfrm>
            <a:off x="5864884" y="1500638"/>
            <a:ext cx="448500" cy="449485"/>
          </a:xfrm>
          <a:custGeom>
            <a:avLst/>
            <a:gdLst>
              <a:gd name="T0" fmla="*/ 96 w 192"/>
              <a:gd name="T1" fmla="*/ 0 h 192"/>
              <a:gd name="T2" fmla="*/ 0 w 192"/>
              <a:gd name="T3" fmla="*/ 96 h 192"/>
              <a:gd name="T4" fmla="*/ 96 w 192"/>
              <a:gd name="T5" fmla="*/ 192 h 192"/>
              <a:gd name="T6" fmla="*/ 192 w 192"/>
              <a:gd name="T7" fmla="*/ 96 h 192"/>
              <a:gd name="T8" fmla="*/ 96 w 192"/>
              <a:gd name="T9" fmla="*/ 0 h 192"/>
              <a:gd name="T10" fmla="*/ 111 w 192"/>
              <a:gd name="T11" fmla="*/ 130 h 192"/>
              <a:gd name="T12" fmla="*/ 102 w 192"/>
              <a:gd name="T13" fmla="*/ 143 h 192"/>
              <a:gd name="T14" fmla="*/ 96 w 192"/>
              <a:gd name="T15" fmla="*/ 140 h 192"/>
              <a:gd name="T16" fmla="*/ 93 w 192"/>
              <a:gd name="T17" fmla="*/ 132 h 192"/>
              <a:gd name="T18" fmla="*/ 93 w 192"/>
              <a:gd name="T19" fmla="*/ 72 h 192"/>
              <a:gd name="T20" fmla="*/ 71 w 192"/>
              <a:gd name="T21" fmla="*/ 85 h 192"/>
              <a:gd name="T22" fmla="*/ 66 w 192"/>
              <a:gd name="T23" fmla="*/ 83 h 192"/>
              <a:gd name="T24" fmla="*/ 63 w 192"/>
              <a:gd name="T25" fmla="*/ 77 h 192"/>
              <a:gd name="T26" fmla="*/ 66 w 192"/>
              <a:gd name="T27" fmla="*/ 72 h 192"/>
              <a:gd name="T28" fmla="*/ 73 w 192"/>
              <a:gd name="T29" fmla="*/ 68 h 192"/>
              <a:gd name="T30" fmla="*/ 86 w 192"/>
              <a:gd name="T31" fmla="*/ 60 h 192"/>
              <a:gd name="T32" fmla="*/ 95 w 192"/>
              <a:gd name="T33" fmla="*/ 51 h 192"/>
              <a:gd name="T34" fmla="*/ 99 w 192"/>
              <a:gd name="T35" fmla="*/ 45 h 192"/>
              <a:gd name="T36" fmla="*/ 104 w 192"/>
              <a:gd name="T37" fmla="*/ 43 h 192"/>
              <a:gd name="T38" fmla="*/ 109 w 192"/>
              <a:gd name="T39" fmla="*/ 46 h 192"/>
              <a:gd name="T40" fmla="*/ 111 w 192"/>
              <a:gd name="T41" fmla="*/ 54 h 192"/>
              <a:gd name="T42" fmla="*/ 111 w 192"/>
              <a:gd name="T43" fmla="*/ 13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2" h="192">
                <a:moveTo>
                  <a:pt x="96" y="0"/>
                </a:moveTo>
                <a:cubicBezTo>
                  <a:pt x="43" y="0"/>
                  <a:pt x="0" y="43"/>
                  <a:pt x="0" y="96"/>
                </a:cubicBezTo>
                <a:cubicBezTo>
                  <a:pt x="0" y="149"/>
                  <a:pt x="43" y="192"/>
                  <a:pt x="96" y="192"/>
                </a:cubicBezTo>
                <a:cubicBezTo>
                  <a:pt x="149" y="192"/>
                  <a:pt x="192" y="149"/>
                  <a:pt x="192" y="96"/>
                </a:cubicBezTo>
                <a:cubicBezTo>
                  <a:pt x="192" y="43"/>
                  <a:pt x="149" y="0"/>
                  <a:pt x="96" y="0"/>
                </a:cubicBezTo>
                <a:close/>
                <a:moveTo>
                  <a:pt x="111" y="130"/>
                </a:moveTo>
                <a:cubicBezTo>
                  <a:pt x="111" y="139"/>
                  <a:pt x="108" y="143"/>
                  <a:pt x="102" y="143"/>
                </a:cubicBezTo>
                <a:cubicBezTo>
                  <a:pt x="100" y="143"/>
                  <a:pt x="97" y="142"/>
                  <a:pt x="96" y="140"/>
                </a:cubicBezTo>
                <a:cubicBezTo>
                  <a:pt x="94" y="139"/>
                  <a:pt x="93" y="136"/>
                  <a:pt x="93" y="132"/>
                </a:cubicBezTo>
                <a:cubicBezTo>
                  <a:pt x="93" y="72"/>
                  <a:pt x="93" y="72"/>
                  <a:pt x="93" y="72"/>
                </a:cubicBezTo>
                <a:cubicBezTo>
                  <a:pt x="82" y="80"/>
                  <a:pt x="75" y="85"/>
                  <a:pt x="71" y="85"/>
                </a:cubicBezTo>
                <a:cubicBezTo>
                  <a:pt x="69" y="85"/>
                  <a:pt x="67" y="84"/>
                  <a:pt x="66" y="83"/>
                </a:cubicBezTo>
                <a:cubicBezTo>
                  <a:pt x="64" y="81"/>
                  <a:pt x="63" y="79"/>
                  <a:pt x="63" y="77"/>
                </a:cubicBezTo>
                <a:cubicBezTo>
                  <a:pt x="63" y="75"/>
                  <a:pt x="64" y="73"/>
                  <a:pt x="66" y="72"/>
                </a:cubicBezTo>
                <a:cubicBezTo>
                  <a:pt x="67" y="71"/>
                  <a:pt x="70" y="70"/>
                  <a:pt x="73" y="68"/>
                </a:cubicBezTo>
                <a:cubicBezTo>
                  <a:pt x="79" y="66"/>
                  <a:pt x="83" y="63"/>
                  <a:pt x="86" y="60"/>
                </a:cubicBezTo>
                <a:cubicBezTo>
                  <a:pt x="89" y="58"/>
                  <a:pt x="92" y="54"/>
                  <a:pt x="95" y="51"/>
                </a:cubicBezTo>
                <a:cubicBezTo>
                  <a:pt x="97" y="47"/>
                  <a:pt x="99" y="45"/>
                  <a:pt x="99" y="45"/>
                </a:cubicBezTo>
                <a:cubicBezTo>
                  <a:pt x="100" y="44"/>
                  <a:pt x="102" y="43"/>
                  <a:pt x="104" y="43"/>
                </a:cubicBezTo>
                <a:cubicBezTo>
                  <a:pt x="106" y="43"/>
                  <a:pt x="108" y="44"/>
                  <a:pt x="109" y="46"/>
                </a:cubicBezTo>
                <a:cubicBezTo>
                  <a:pt x="111" y="48"/>
                  <a:pt x="111" y="50"/>
                  <a:pt x="111" y="54"/>
                </a:cubicBezTo>
                <a:lnTo>
                  <a:pt x="111" y="130"/>
                </a:lnTo>
                <a:close/>
              </a:path>
            </a:pathLst>
          </a:custGeom>
          <a:solidFill>
            <a:srgbClr val="FFFF00"/>
          </a:solidFill>
          <a:ln>
            <a:noFill/>
          </a:ln>
        </p:spPr>
        <p:txBody>
          <a:bodyPr vert="horz" wrap="square" lIns="91440" tIns="45720" rIns="91440" bIns="45720" numCol="1" anchor="t" anchorCtr="0" compatLnSpc="1">
            <a:prstTxWarp prst="textNoShape">
              <a:avLst/>
            </a:prstTxWarp>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a:p>
        </p:txBody>
      </p:sp>
      <p:sp>
        <p:nvSpPr>
          <p:cNvPr id="27" name="Freeform 13">
            <a:extLst>
              <a:ext uri="{FF2B5EF4-FFF2-40B4-BE49-F238E27FC236}">
                <a16:creationId xmlns:a16="http://schemas.microsoft.com/office/drawing/2014/main" id="{5B36C75E-8489-4BB0-9ABE-00B5AAD78ABA}"/>
              </a:ext>
            </a:extLst>
          </p:cNvPr>
          <p:cNvSpPr>
            <a:spLocks noChangeAspect="1" noEditPoints="1"/>
          </p:cNvSpPr>
          <p:nvPr>
            <p:custDataLst>
              <p:tags r:id="rId2"/>
            </p:custDataLst>
          </p:nvPr>
        </p:nvSpPr>
        <p:spPr bwMode="auto">
          <a:xfrm>
            <a:off x="5864884" y="5830094"/>
            <a:ext cx="447514" cy="449485"/>
          </a:xfrm>
          <a:custGeom>
            <a:avLst/>
            <a:gdLst>
              <a:gd name="T0" fmla="*/ 96 w 192"/>
              <a:gd name="T1" fmla="*/ 0 h 192"/>
              <a:gd name="T2" fmla="*/ 0 w 192"/>
              <a:gd name="T3" fmla="*/ 96 h 192"/>
              <a:gd name="T4" fmla="*/ 96 w 192"/>
              <a:gd name="T5" fmla="*/ 192 h 192"/>
              <a:gd name="T6" fmla="*/ 192 w 192"/>
              <a:gd name="T7" fmla="*/ 96 h 192"/>
              <a:gd name="T8" fmla="*/ 96 w 192"/>
              <a:gd name="T9" fmla="*/ 0 h 192"/>
              <a:gd name="T10" fmla="*/ 129 w 192"/>
              <a:gd name="T11" fmla="*/ 139 h 192"/>
              <a:gd name="T12" fmla="*/ 122 w 192"/>
              <a:gd name="T13" fmla="*/ 142 h 192"/>
              <a:gd name="T14" fmla="*/ 73 w 192"/>
              <a:gd name="T15" fmla="*/ 142 h 192"/>
              <a:gd name="T16" fmla="*/ 65 w 192"/>
              <a:gd name="T17" fmla="*/ 139 h 192"/>
              <a:gd name="T18" fmla="*/ 62 w 192"/>
              <a:gd name="T19" fmla="*/ 132 h 192"/>
              <a:gd name="T20" fmla="*/ 64 w 192"/>
              <a:gd name="T21" fmla="*/ 126 h 192"/>
              <a:gd name="T22" fmla="*/ 68 w 192"/>
              <a:gd name="T23" fmla="*/ 120 h 192"/>
              <a:gd name="T24" fmla="*/ 84 w 192"/>
              <a:gd name="T25" fmla="*/ 104 h 192"/>
              <a:gd name="T26" fmla="*/ 94 w 192"/>
              <a:gd name="T27" fmla="*/ 95 h 192"/>
              <a:gd name="T28" fmla="*/ 103 w 192"/>
              <a:gd name="T29" fmla="*/ 88 h 192"/>
              <a:gd name="T30" fmla="*/ 109 w 192"/>
              <a:gd name="T31" fmla="*/ 80 h 192"/>
              <a:gd name="T32" fmla="*/ 111 w 192"/>
              <a:gd name="T33" fmla="*/ 72 h 192"/>
              <a:gd name="T34" fmla="*/ 109 w 192"/>
              <a:gd name="T35" fmla="*/ 64 h 192"/>
              <a:gd name="T36" fmla="*/ 103 w 192"/>
              <a:gd name="T37" fmla="*/ 59 h 192"/>
              <a:gd name="T38" fmla="*/ 96 w 192"/>
              <a:gd name="T39" fmla="*/ 57 h 192"/>
              <a:gd name="T40" fmla="*/ 82 w 192"/>
              <a:gd name="T41" fmla="*/ 65 h 192"/>
              <a:gd name="T42" fmla="*/ 80 w 192"/>
              <a:gd name="T43" fmla="*/ 70 h 192"/>
              <a:gd name="T44" fmla="*/ 76 w 192"/>
              <a:gd name="T45" fmla="*/ 77 h 192"/>
              <a:gd name="T46" fmla="*/ 70 w 192"/>
              <a:gd name="T47" fmla="*/ 79 h 192"/>
              <a:gd name="T48" fmla="*/ 65 w 192"/>
              <a:gd name="T49" fmla="*/ 77 h 192"/>
              <a:gd name="T50" fmla="*/ 63 w 192"/>
              <a:gd name="T51" fmla="*/ 71 h 192"/>
              <a:gd name="T52" fmla="*/ 65 w 192"/>
              <a:gd name="T53" fmla="*/ 61 h 192"/>
              <a:gd name="T54" fmla="*/ 71 w 192"/>
              <a:gd name="T55" fmla="*/ 52 h 192"/>
              <a:gd name="T56" fmla="*/ 81 w 192"/>
              <a:gd name="T57" fmla="*/ 46 h 192"/>
              <a:gd name="T58" fmla="*/ 96 w 192"/>
              <a:gd name="T59" fmla="*/ 43 h 192"/>
              <a:gd name="T60" fmla="*/ 113 w 192"/>
              <a:gd name="T61" fmla="*/ 47 h 192"/>
              <a:gd name="T62" fmla="*/ 122 w 192"/>
              <a:gd name="T63" fmla="*/ 52 h 192"/>
              <a:gd name="T64" fmla="*/ 127 w 192"/>
              <a:gd name="T65" fmla="*/ 61 h 192"/>
              <a:gd name="T66" fmla="*/ 129 w 192"/>
              <a:gd name="T67" fmla="*/ 71 h 192"/>
              <a:gd name="T68" fmla="*/ 125 w 192"/>
              <a:gd name="T69" fmla="*/ 86 h 192"/>
              <a:gd name="T70" fmla="*/ 117 w 192"/>
              <a:gd name="T71" fmla="*/ 97 h 192"/>
              <a:gd name="T72" fmla="*/ 102 w 192"/>
              <a:gd name="T73" fmla="*/ 109 h 192"/>
              <a:gd name="T74" fmla="*/ 89 w 192"/>
              <a:gd name="T75" fmla="*/ 121 h 192"/>
              <a:gd name="T76" fmla="*/ 85 w 192"/>
              <a:gd name="T77" fmla="*/ 126 h 192"/>
              <a:gd name="T78" fmla="*/ 120 w 192"/>
              <a:gd name="T79" fmla="*/ 126 h 192"/>
              <a:gd name="T80" fmla="*/ 128 w 192"/>
              <a:gd name="T81" fmla="*/ 128 h 192"/>
              <a:gd name="T82" fmla="*/ 131 w 192"/>
              <a:gd name="T83" fmla="*/ 134 h 192"/>
              <a:gd name="T84" fmla="*/ 129 w 192"/>
              <a:gd name="T85" fmla="*/ 139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2" h="192">
                <a:moveTo>
                  <a:pt x="96" y="0"/>
                </a:moveTo>
                <a:cubicBezTo>
                  <a:pt x="43" y="0"/>
                  <a:pt x="0" y="43"/>
                  <a:pt x="0" y="96"/>
                </a:cubicBezTo>
                <a:cubicBezTo>
                  <a:pt x="0" y="149"/>
                  <a:pt x="43" y="192"/>
                  <a:pt x="96" y="192"/>
                </a:cubicBezTo>
                <a:cubicBezTo>
                  <a:pt x="149" y="192"/>
                  <a:pt x="192" y="149"/>
                  <a:pt x="192" y="96"/>
                </a:cubicBezTo>
                <a:cubicBezTo>
                  <a:pt x="192" y="43"/>
                  <a:pt x="149" y="0"/>
                  <a:pt x="96" y="0"/>
                </a:cubicBezTo>
                <a:close/>
                <a:moveTo>
                  <a:pt x="129" y="139"/>
                </a:moveTo>
                <a:cubicBezTo>
                  <a:pt x="127" y="141"/>
                  <a:pt x="125" y="142"/>
                  <a:pt x="122" y="142"/>
                </a:cubicBezTo>
                <a:cubicBezTo>
                  <a:pt x="73" y="142"/>
                  <a:pt x="73" y="142"/>
                  <a:pt x="73" y="142"/>
                </a:cubicBezTo>
                <a:cubicBezTo>
                  <a:pt x="70" y="142"/>
                  <a:pt x="67" y="141"/>
                  <a:pt x="65" y="139"/>
                </a:cubicBezTo>
                <a:cubicBezTo>
                  <a:pt x="63" y="137"/>
                  <a:pt x="62" y="135"/>
                  <a:pt x="62" y="132"/>
                </a:cubicBezTo>
                <a:cubicBezTo>
                  <a:pt x="62" y="131"/>
                  <a:pt x="63" y="129"/>
                  <a:pt x="64" y="126"/>
                </a:cubicBezTo>
                <a:cubicBezTo>
                  <a:pt x="65" y="123"/>
                  <a:pt x="67" y="121"/>
                  <a:pt x="68" y="120"/>
                </a:cubicBezTo>
                <a:cubicBezTo>
                  <a:pt x="74" y="114"/>
                  <a:pt x="79" y="108"/>
                  <a:pt x="84" y="104"/>
                </a:cubicBezTo>
                <a:cubicBezTo>
                  <a:pt x="89" y="100"/>
                  <a:pt x="92" y="97"/>
                  <a:pt x="94" y="95"/>
                </a:cubicBezTo>
                <a:cubicBezTo>
                  <a:pt x="98" y="93"/>
                  <a:pt x="101" y="90"/>
                  <a:pt x="103" y="88"/>
                </a:cubicBezTo>
                <a:cubicBezTo>
                  <a:pt x="106" y="85"/>
                  <a:pt x="108" y="82"/>
                  <a:pt x="109" y="80"/>
                </a:cubicBezTo>
                <a:cubicBezTo>
                  <a:pt x="110" y="77"/>
                  <a:pt x="111" y="74"/>
                  <a:pt x="111" y="72"/>
                </a:cubicBezTo>
                <a:cubicBezTo>
                  <a:pt x="111" y="69"/>
                  <a:pt x="110" y="66"/>
                  <a:pt x="109" y="64"/>
                </a:cubicBezTo>
                <a:cubicBezTo>
                  <a:pt x="107" y="62"/>
                  <a:pt x="106" y="60"/>
                  <a:pt x="103" y="59"/>
                </a:cubicBezTo>
                <a:cubicBezTo>
                  <a:pt x="101" y="57"/>
                  <a:pt x="98" y="57"/>
                  <a:pt x="96" y="57"/>
                </a:cubicBezTo>
                <a:cubicBezTo>
                  <a:pt x="90" y="57"/>
                  <a:pt x="85" y="59"/>
                  <a:pt x="82" y="65"/>
                </a:cubicBezTo>
                <a:cubicBezTo>
                  <a:pt x="81" y="65"/>
                  <a:pt x="81" y="67"/>
                  <a:pt x="80" y="70"/>
                </a:cubicBezTo>
                <a:cubicBezTo>
                  <a:pt x="79" y="73"/>
                  <a:pt x="77" y="75"/>
                  <a:pt x="76" y="77"/>
                </a:cubicBezTo>
                <a:cubicBezTo>
                  <a:pt x="75" y="78"/>
                  <a:pt x="73" y="79"/>
                  <a:pt x="70" y="79"/>
                </a:cubicBezTo>
                <a:cubicBezTo>
                  <a:pt x="68" y="79"/>
                  <a:pt x="66" y="78"/>
                  <a:pt x="65" y="77"/>
                </a:cubicBezTo>
                <a:cubicBezTo>
                  <a:pt x="63" y="76"/>
                  <a:pt x="63" y="74"/>
                  <a:pt x="63" y="71"/>
                </a:cubicBezTo>
                <a:cubicBezTo>
                  <a:pt x="63" y="68"/>
                  <a:pt x="63" y="65"/>
                  <a:pt x="65" y="61"/>
                </a:cubicBezTo>
                <a:cubicBezTo>
                  <a:pt x="66" y="58"/>
                  <a:pt x="68" y="55"/>
                  <a:pt x="71" y="52"/>
                </a:cubicBezTo>
                <a:cubicBezTo>
                  <a:pt x="74" y="50"/>
                  <a:pt x="77" y="48"/>
                  <a:pt x="81" y="46"/>
                </a:cubicBezTo>
                <a:cubicBezTo>
                  <a:pt x="85" y="44"/>
                  <a:pt x="90" y="43"/>
                  <a:pt x="96" y="43"/>
                </a:cubicBezTo>
                <a:cubicBezTo>
                  <a:pt x="103" y="43"/>
                  <a:pt x="109" y="44"/>
                  <a:pt x="113" y="47"/>
                </a:cubicBezTo>
                <a:cubicBezTo>
                  <a:pt x="117" y="48"/>
                  <a:pt x="119" y="50"/>
                  <a:pt x="122" y="52"/>
                </a:cubicBezTo>
                <a:cubicBezTo>
                  <a:pt x="124" y="55"/>
                  <a:pt x="126" y="58"/>
                  <a:pt x="127" y="61"/>
                </a:cubicBezTo>
                <a:cubicBezTo>
                  <a:pt x="128" y="64"/>
                  <a:pt x="129" y="68"/>
                  <a:pt x="129" y="71"/>
                </a:cubicBezTo>
                <a:cubicBezTo>
                  <a:pt x="129" y="77"/>
                  <a:pt x="128" y="82"/>
                  <a:pt x="125" y="86"/>
                </a:cubicBezTo>
                <a:cubicBezTo>
                  <a:pt x="122" y="91"/>
                  <a:pt x="119" y="94"/>
                  <a:pt x="117" y="97"/>
                </a:cubicBezTo>
                <a:cubicBezTo>
                  <a:pt x="114" y="99"/>
                  <a:pt x="109" y="103"/>
                  <a:pt x="102" y="109"/>
                </a:cubicBezTo>
                <a:cubicBezTo>
                  <a:pt x="96" y="114"/>
                  <a:pt x="91" y="118"/>
                  <a:pt x="89" y="121"/>
                </a:cubicBezTo>
                <a:cubicBezTo>
                  <a:pt x="88" y="123"/>
                  <a:pt x="86" y="124"/>
                  <a:pt x="85" y="126"/>
                </a:cubicBezTo>
                <a:cubicBezTo>
                  <a:pt x="120" y="126"/>
                  <a:pt x="120" y="126"/>
                  <a:pt x="120" y="126"/>
                </a:cubicBezTo>
                <a:cubicBezTo>
                  <a:pt x="124" y="126"/>
                  <a:pt x="126" y="127"/>
                  <a:pt x="128" y="128"/>
                </a:cubicBezTo>
                <a:cubicBezTo>
                  <a:pt x="130" y="129"/>
                  <a:pt x="131" y="131"/>
                  <a:pt x="131" y="134"/>
                </a:cubicBezTo>
                <a:cubicBezTo>
                  <a:pt x="131" y="136"/>
                  <a:pt x="130" y="138"/>
                  <a:pt x="129" y="139"/>
                </a:cubicBezTo>
                <a:close/>
              </a:path>
            </a:pathLst>
          </a:custGeom>
          <a:solidFill>
            <a:srgbClr val="FFFF00"/>
          </a:solidFill>
          <a:ln>
            <a:noFill/>
          </a:ln>
        </p:spPr>
        <p:txBody>
          <a:bodyPr vert="horz" wrap="square" lIns="91440" tIns="45720" rIns="91440" bIns="45720" numCol="1" anchor="t" anchorCtr="0" compatLnSpc="1">
            <a:prstTxWarp prst="textNoShape">
              <a:avLst/>
            </a:prstTxWarp>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a:p>
        </p:txBody>
      </p:sp>
    </p:spTree>
    <p:extLst>
      <p:ext uri="{BB962C8B-B14F-4D97-AF65-F5344CB8AC3E}">
        <p14:creationId xmlns:p14="http://schemas.microsoft.com/office/powerpoint/2010/main" val="297701111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6C389-DEE9-4F61-BE7C-9088C7ED995A}"/>
              </a:ext>
            </a:extLst>
          </p:cNvPr>
          <p:cNvSpPr>
            <a:spLocks noGrp="1"/>
          </p:cNvSpPr>
          <p:nvPr>
            <p:ph type="title"/>
          </p:nvPr>
        </p:nvSpPr>
        <p:spPr/>
        <p:txBody>
          <a:bodyPr/>
          <a:lstStyle/>
          <a:p>
            <a:r>
              <a:rPr lang="en-GB" dirty="0"/>
              <a:t>Topologies: Ad Hoc or Hybrid</a:t>
            </a:r>
          </a:p>
        </p:txBody>
      </p:sp>
      <p:sp>
        <p:nvSpPr>
          <p:cNvPr id="3" name="Content Placeholder 2">
            <a:extLst>
              <a:ext uri="{FF2B5EF4-FFF2-40B4-BE49-F238E27FC236}">
                <a16:creationId xmlns:a16="http://schemas.microsoft.com/office/drawing/2014/main" id="{B9041CFE-42F1-4E14-99E5-28FD8E6856C4}"/>
              </a:ext>
            </a:extLst>
          </p:cNvPr>
          <p:cNvSpPr>
            <a:spLocks noGrp="1"/>
          </p:cNvSpPr>
          <p:nvPr>
            <p:ph idx="1"/>
          </p:nvPr>
        </p:nvSpPr>
        <p:spPr/>
        <p:txBody>
          <a:bodyPr>
            <a:normAutofit lnSpcReduction="10000"/>
          </a:bodyPr>
          <a:lstStyle/>
          <a:p>
            <a:r>
              <a:rPr lang="en-GB" sz="3600" dirty="0"/>
              <a:t>No pre-existing infrastructure</a:t>
            </a:r>
          </a:p>
          <a:p>
            <a:r>
              <a:rPr lang="en-GB" sz="3600" dirty="0"/>
              <a:t>Devices communication amongst themselves</a:t>
            </a:r>
          </a:p>
          <a:p>
            <a:r>
              <a:rPr lang="en-GB" sz="3600" dirty="0"/>
              <a:t>Can be a mixture of topologies</a:t>
            </a:r>
          </a:p>
          <a:p>
            <a:r>
              <a:rPr lang="en-GB" sz="3600" dirty="0"/>
              <a:t>Multiple physical  topologies are  combined to form one  large network</a:t>
            </a:r>
          </a:p>
          <a:p>
            <a:r>
              <a:rPr lang="en-GB" sz="3600" dirty="0"/>
              <a:t>Each topology has its  own strengths and  weakness</a:t>
            </a:r>
          </a:p>
          <a:p>
            <a:r>
              <a:rPr lang="en-GB" sz="3600" dirty="0"/>
              <a:t>Objective: total strength  improves the network  performance</a:t>
            </a:r>
          </a:p>
          <a:p>
            <a:endParaRPr lang="en-GB" sz="3600" dirty="0"/>
          </a:p>
        </p:txBody>
      </p:sp>
    </p:spTree>
    <p:extLst>
      <p:ext uri="{BB962C8B-B14F-4D97-AF65-F5344CB8AC3E}">
        <p14:creationId xmlns:p14="http://schemas.microsoft.com/office/powerpoint/2010/main" val="167124096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6C389-DEE9-4F61-BE7C-9088C7ED995A}"/>
              </a:ext>
            </a:extLst>
          </p:cNvPr>
          <p:cNvSpPr>
            <a:spLocks noGrp="1"/>
          </p:cNvSpPr>
          <p:nvPr>
            <p:ph type="title"/>
          </p:nvPr>
        </p:nvSpPr>
        <p:spPr/>
        <p:txBody>
          <a:bodyPr/>
          <a:lstStyle/>
          <a:p>
            <a:r>
              <a:rPr lang="en-GB" dirty="0"/>
              <a:t>Topologies: Infrastructure</a:t>
            </a:r>
          </a:p>
        </p:txBody>
      </p:sp>
      <p:sp>
        <p:nvSpPr>
          <p:cNvPr id="3" name="Content Placeholder 2">
            <a:extLst>
              <a:ext uri="{FF2B5EF4-FFF2-40B4-BE49-F238E27FC236}">
                <a16:creationId xmlns:a16="http://schemas.microsoft.com/office/drawing/2014/main" id="{B9041CFE-42F1-4E14-99E5-28FD8E6856C4}"/>
              </a:ext>
            </a:extLst>
          </p:cNvPr>
          <p:cNvSpPr>
            <a:spLocks noGrp="1"/>
          </p:cNvSpPr>
          <p:nvPr>
            <p:ph idx="1"/>
          </p:nvPr>
        </p:nvSpPr>
        <p:spPr/>
        <p:txBody>
          <a:bodyPr/>
          <a:lstStyle/>
          <a:p>
            <a:r>
              <a:rPr lang="en-GB" dirty="0"/>
              <a:t>All devices communicate through an access point</a:t>
            </a:r>
          </a:p>
          <a:p>
            <a:r>
              <a:rPr lang="en-GB" dirty="0"/>
              <a:t>The most common wireless communication mode</a:t>
            </a:r>
          </a:p>
        </p:txBody>
      </p:sp>
    </p:spTree>
    <p:extLst>
      <p:ext uri="{BB962C8B-B14F-4D97-AF65-F5344CB8AC3E}">
        <p14:creationId xmlns:p14="http://schemas.microsoft.com/office/powerpoint/2010/main" val="35265661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6C389-DEE9-4F61-BE7C-9088C7ED995A}"/>
              </a:ext>
            </a:extLst>
          </p:cNvPr>
          <p:cNvSpPr>
            <a:spLocks noGrp="1"/>
          </p:cNvSpPr>
          <p:nvPr>
            <p:ph type="title"/>
          </p:nvPr>
        </p:nvSpPr>
        <p:spPr/>
        <p:txBody>
          <a:bodyPr/>
          <a:lstStyle/>
          <a:p>
            <a:r>
              <a:rPr lang="en-GB" dirty="0"/>
              <a:t>Topologies: Wireless Mesh</a:t>
            </a:r>
          </a:p>
        </p:txBody>
      </p:sp>
      <p:sp>
        <p:nvSpPr>
          <p:cNvPr id="3" name="Content Placeholder 2">
            <a:extLst>
              <a:ext uri="{FF2B5EF4-FFF2-40B4-BE49-F238E27FC236}">
                <a16:creationId xmlns:a16="http://schemas.microsoft.com/office/drawing/2014/main" id="{B9041CFE-42F1-4E14-99E5-28FD8E6856C4}"/>
              </a:ext>
            </a:extLst>
          </p:cNvPr>
          <p:cNvSpPr>
            <a:spLocks noGrp="1"/>
          </p:cNvSpPr>
          <p:nvPr>
            <p:ph idx="1"/>
          </p:nvPr>
        </p:nvSpPr>
        <p:spPr/>
        <p:txBody>
          <a:bodyPr>
            <a:normAutofit/>
          </a:bodyPr>
          <a:lstStyle/>
          <a:p>
            <a:r>
              <a:rPr lang="en-GB" sz="3200" dirty="0"/>
              <a:t>Ad hoc devices work together to form a mesh “cloud”</a:t>
            </a:r>
          </a:p>
          <a:p>
            <a:r>
              <a:rPr lang="en-GB" sz="3200" dirty="0"/>
              <a:t>Self form and self heal</a:t>
            </a:r>
          </a:p>
        </p:txBody>
      </p:sp>
    </p:spTree>
    <p:extLst>
      <p:ext uri="{BB962C8B-B14F-4D97-AF65-F5344CB8AC3E}">
        <p14:creationId xmlns:p14="http://schemas.microsoft.com/office/powerpoint/2010/main" val="357668533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6C389-DEE9-4F61-BE7C-9088C7ED995A}"/>
              </a:ext>
            </a:extLst>
          </p:cNvPr>
          <p:cNvSpPr>
            <a:spLocks noGrp="1"/>
          </p:cNvSpPr>
          <p:nvPr>
            <p:ph type="title"/>
          </p:nvPr>
        </p:nvSpPr>
        <p:spPr/>
        <p:txBody>
          <a:bodyPr/>
          <a:lstStyle/>
          <a:p>
            <a:r>
              <a:rPr lang="en-GB" dirty="0"/>
              <a:t>Topologies: Wireless Mesh</a:t>
            </a:r>
          </a:p>
        </p:txBody>
      </p:sp>
      <p:sp>
        <p:nvSpPr>
          <p:cNvPr id="3" name="Content Placeholder 2">
            <a:extLst>
              <a:ext uri="{FF2B5EF4-FFF2-40B4-BE49-F238E27FC236}">
                <a16:creationId xmlns:a16="http://schemas.microsoft.com/office/drawing/2014/main" id="{B9041CFE-42F1-4E14-99E5-28FD8E6856C4}"/>
              </a:ext>
            </a:extLst>
          </p:cNvPr>
          <p:cNvSpPr>
            <a:spLocks noGrp="1"/>
          </p:cNvSpPr>
          <p:nvPr>
            <p:ph idx="1"/>
          </p:nvPr>
        </p:nvSpPr>
        <p:spPr/>
        <p:txBody>
          <a:bodyPr>
            <a:normAutofit/>
          </a:bodyPr>
          <a:lstStyle/>
          <a:p>
            <a:r>
              <a:rPr lang="en-GB" sz="4000" dirty="0"/>
              <a:t>Advantages</a:t>
            </a:r>
          </a:p>
          <a:p>
            <a:pPr lvl="1"/>
            <a:r>
              <a:rPr lang="en-GB" sz="3600" dirty="0"/>
              <a:t>Scalability</a:t>
            </a:r>
          </a:p>
          <a:p>
            <a:pPr lvl="1"/>
            <a:r>
              <a:rPr lang="en-GB" sz="3600" dirty="0"/>
              <a:t>Robustness</a:t>
            </a:r>
          </a:p>
          <a:p>
            <a:pPr lvl="1"/>
            <a:r>
              <a:rPr lang="en-GB" sz="3600" dirty="0"/>
              <a:t>Redundancy</a:t>
            </a:r>
            <a:endParaRPr lang="en-GB" dirty="0"/>
          </a:p>
        </p:txBody>
      </p:sp>
    </p:spTree>
    <p:extLst>
      <p:ext uri="{BB962C8B-B14F-4D97-AF65-F5344CB8AC3E}">
        <p14:creationId xmlns:p14="http://schemas.microsoft.com/office/powerpoint/2010/main" val="252540577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6C389-DEE9-4F61-BE7C-9088C7ED995A}"/>
              </a:ext>
            </a:extLst>
          </p:cNvPr>
          <p:cNvSpPr>
            <a:spLocks noGrp="1"/>
          </p:cNvSpPr>
          <p:nvPr>
            <p:ph type="title"/>
          </p:nvPr>
        </p:nvSpPr>
        <p:spPr/>
        <p:txBody>
          <a:bodyPr/>
          <a:lstStyle/>
          <a:p>
            <a:r>
              <a:rPr lang="en-GB" dirty="0"/>
              <a:t>Topologies: Wireless Mesh</a:t>
            </a:r>
          </a:p>
        </p:txBody>
      </p:sp>
      <p:sp>
        <p:nvSpPr>
          <p:cNvPr id="3" name="Content Placeholder 2">
            <a:extLst>
              <a:ext uri="{FF2B5EF4-FFF2-40B4-BE49-F238E27FC236}">
                <a16:creationId xmlns:a16="http://schemas.microsoft.com/office/drawing/2014/main" id="{B9041CFE-42F1-4E14-99E5-28FD8E6856C4}"/>
              </a:ext>
            </a:extLst>
          </p:cNvPr>
          <p:cNvSpPr>
            <a:spLocks noGrp="1"/>
          </p:cNvSpPr>
          <p:nvPr>
            <p:ph idx="1"/>
          </p:nvPr>
        </p:nvSpPr>
        <p:spPr/>
        <p:txBody>
          <a:bodyPr>
            <a:normAutofit/>
          </a:bodyPr>
          <a:lstStyle/>
          <a:p>
            <a:r>
              <a:rPr lang="en-GB" sz="4000" dirty="0"/>
              <a:t>Disadvantages</a:t>
            </a:r>
          </a:p>
          <a:p>
            <a:pPr lvl="1"/>
            <a:r>
              <a:rPr lang="en-GB" sz="3600" dirty="0"/>
              <a:t>Complexity</a:t>
            </a:r>
          </a:p>
          <a:p>
            <a:pPr lvl="1"/>
            <a:r>
              <a:rPr lang="en-GB" sz="3600" dirty="0"/>
              <a:t>Network Planning</a:t>
            </a:r>
          </a:p>
          <a:p>
            <a:pPr lvl="1"/>
            <a:r>
              <a:rPr lang="en-GB" sz="3600" dirty="0"/>
              <a:t>Latency</a:t>
            </a:r>
          </a:p>
          <a:p>
            <a:pPr lvl="1"/>
            <a:r>
              <a:rPr lang="en-GB" sz="3600" dirty="0"/>
              <a:t>Power Consumption</a:t>
            </a:r>
          </a:p>
          <a:p>
            <a:pPr lvl="1"/>
            <a:endParaRPr lang="en-GB" dirty="0"/>
          </a:p>
        </p:txBody>
      </p:sp>
    </p:spTree>
    <p:extLst>
      <p:ext uri="{BB962C8B-B14F-4D97-AF65-F5344CB8AC3E}">
        <p14:creationId xmlns:p14="http://schemas.microsoft.com/office/powerpoint/2010/main" val="333142404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8A787-9D2D-4948-AEF6-BDE1CA3FE29E}"/>
              </a:ext>
            </a:extLst>
          </p:cNvPr>
          <p:cNvSpPr>
            <a:spLocks noGrp="1"/>
          </p:cNvSpPr>
          <p:nvPr>
            <p:ph type="title"/>
          </p:nvPr>
        </p:nvSpPr>
        <p:spPr>
          <a:xfrm>
            <a:off x="386962" y="354388"/>
            <a:ext cx="11590421" cy="1325563"/>
          </a:xfrm>
        </p:spPr>
        <p:txBody>
          <a:bodyPr/>
          <a:lstStyle/>
          <a:p>
            <a:r>
              <a:rPr lang="en-GB" dirty="0"/>
              <a:t>Physical and Logical Topology</a:t>
            </a:r>
          </a:p>
        </p:txBody>
      </p:sp>
      <p:sp>
        <p:nvSpPr>
          <p:cNvPr id="3" name="Content Placeholder 2">
            <a:extLst>
              <a:ext uri="{FF2B5EF4-FFF2-40B4-BE49-F238E27FC236}">
                <a16:creationId xmlns:a16="http://schemas.microsoft.com/office/drawing/2014/main" id="{7DC4C6DB-C782-454B-8084-0D4D0546C7BF}"/>
              </a:ext>
            </a:extLst>
          </p:cNvPr>
          <p:cNvSpPr>
            <a:spLocks noGrp="1"/>
          </p:cNvSpPr>
          <p:nvPr>
            <p:ph idx="1"/>
          </p:nvPr>
        </p:nvSpPr>
        <p:spPr/>
        <p:txBody>
          <a:bodyPr/>
          <a:lstStyle/>
          <a:p>
            <a:r>
              <a:rPr lang="en-GB" dirty="0"/>
              <a:t>Physical topology defines how the systems are physically  connected</a:t>
            </a:r>
          </a:p>
          <a:p>
            <a:endParaRPr lang="en-GB" dirty="0"/>
          </a:p>
          <a:p>
            <a:r>
              <a:rPr lang="en-GB" dirty="0"/>
              <a:t>Logical Topology - How devices are connected to the network  through the actual cables that transmit data</a:t>
            </a:r>
          </a:p>
          <a:p>
            <a:endParaRPr lang="en-GB" dirty="0"/>
          </a:p>
          <a:p>
            <a:r>
              <a:rPr lang="en-GB" dirty="0"/>
              <a:t>The logical topology defines how the systems communicate  across the physical topologies</a:t>
            </a:r>
          </a:p>
          <a:p>
            <a:endParaRPr lang="en-GB" dirty="0"/>
          </a:p>
        </p:txBody>
      </p:sp>
    </p:spTree>
    <p:extLst>
      <p:ext uri="{BB962C8B-B14F-4D97-AF65-F5344CB8AC3E}">
        <p14:creationId xmlns:p14="http://schemas.microsoft.com/office/powerpoint/2010/main" val="22019045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E39E477-E5EB-43C8-923D-9C4D4265F4D3}"/>
              </a:ext>
            </a:extLst>
          </p:cNvPr>
          <p:cNvSpPr>
            <a:spLocks noGrp="1"/>
          </p:cNvSpPr>
          <p:nvPr>
            <p:ph type="title"/>
          </p:nvPr>
        </p:nvSpPr>
        <p:spPr/>
        <p:txBody>
          <a:bodyPr/>
          <a:lstStyle/>
          <a:p>
            <a:r>
              <a:rPr lang="en-GB" dirty="0"/>
              <a:t>Network+ Exam Facts</a:t>
            </a:r>
          </a:p>
        </p:txBody>
      </p:sp>
      <p:graphicFrame>
        <p:nvGraphicFramePr>
          <p:cNvPr id="9" name="Content Placeholder 8">
            <a:extLst>
              <a:ext uri="{FF2B5EF4-FFF2-40B4-BE49-F238E27FC236}">
                <a16:creationId xmlns:a16="http://schemas.microsoft.com/office/drawing/2014/main" id="{77AD6BC6-9998-4E53-9B85-7EA1C8C66046}"/>
              </a:ext>
            </a:extLst>
          </p:cNvPr>
          <p:cNvGraphicFramePr>
            <a:graphicFrameLocks noGrp="1"/>
          </p:cNvGraphicFramePr>
          <p:nvPr>
            <p:ph idx="1"/>
            <p:extLst/>
          </p:nvPr>
        </p:nvGraphicFramePr>
        <p:xfrm>
          <a:off x="513347" y="2390274"/>
          <a:ext cx="11389894" cy="3456879"/>
        </p:xfrm>
        <a:graphic>
          <a:graphicData uri="http://schemas.openxmlformats.org/drawingml/2006/table">
            <a:tbl>
              <a:tblPr firstRow="1" firstCol="1" bandRow="1">
                <a:tableStyleId>{5C22544A-7EE6-4342-B048-85BDC9FD1C3A}</a:tableStyleId>
              </a:tblPr>
              <a:tblGrid>
                <a:gridCol w="2589478">
                  <a:extLst>
                    <a:ext uri="{9D8B030D-6E8A-4147-A177-3AD203B41FA5}">
                      <a16:colId xmlns:a16="http://schemas.microsoft.com/office/drawing/2014/main" val="1810362683"/>
                    </a:ext>
                  </a:extLst>
                </a:gridCol>
                <a:gridCol w="8800416">
                  <a:extLst>
                    <a:ext uri="{9D8B030D-6E8A-4147-A177-3AD203B41FA5}">
                      <a16:colId xmlns:a16="http://schemas.microsoft.com/office/drawing/2014/main" val="1500406335"/>
                    </a:ext>
                  </a:extLst>
                </a:gridCol>
              </a:tblGrid>
              <a:tr h="573977">
                <a:tc>
                  <a:txBody>
                    <a:bodyPr/>
                    <a:lstStyle/>
                    <a:p>
                      <a:pPr>
                        <a:lnSpc>
                          <a:spcPct val="107000"/>
                        </a:lnSpc>
                        <a:spcAft>
                          <a:spcPts val="0"/>
                        </a:spcAft>
                      </a:pPr>
                      <a:r>
                        <a:rPr lang="en-GB" sz="2000" dirty="0">
                          <a:effectLst/>
                        </a:rPr>
                        <a:t>Number of questions: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GB" sz="2000" dirty="0">
                          <a:effectLst/>
                        </a:rPr>
                        <a:t>Maximum of 90 questions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90975413"/>
                  </a:ext>
                </a:extLst>
              </a:tr>
              <a:tr h="573977">
                <a:tc>
                  <a:txBody>
                    <a:bodyPr/>
                    <a:lstStyle/>
                    <a:p>
                      <a:pPr>
                        <a:lnSpc>
                          <a:spcPct val="107000"/>
                        </a:lnSpc>
                        <a:spcAft>
                          <a:spcPts val="0"/>
                        </a:spcAft>
                      </a:pPr>
                      <a:r>
                        <a:rPr lang="en-GB" sz="1800" dirty="0">
                          <a:effectLst/>
                        </a:rPr>
                        <a:t>Type of questions: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GB" sz="1800" dirty="0">
                          <a:effectLst/>
                        </a:rPr>
                        <a:t>Multiple choice and performance-based</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57737687"/>
                  </a:ext>
                </a:extLst>
              </a:tr>
              <a:tr h="573977">
                <a:tc>
                  <a:txBody>
                    <a:bodyPr/>
                    <a:lstStyle/>
                    <a:p>
                      <a:pPr>
                        <a:lnSpc>
                          <a:spcPct val="107000"/>
                        </a:lnSpc>
                        <a:spcAft>
                          <a:spcPts val="0"/>
                        </a:spcAft>
                      </a:pPr>
                      <a:r>
                        <a:rPr lang="en-GB" sz="1800" dirty="0">
                          <a:effectLst/>
                        </a:rPr>
                        <a:t>Length of test:</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GB" sz="1800" dirty="0">
                          <a:effectLst/>
                        </a:rPr>
                        <a:t>90 minutes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582895916"/>
                  </a:ext>
                </a:extLst>
              </a:tr>
              <a:tr h="573977">
                <a:tc>
                  <a:txBody>
                    <a:bodyPr/>
                    <a:lstStyle/>
                    <a:p>
                      <a:pPr>
                        <a:lnSpc>
                          <a:spcPct val="107000"/>
                        </a:lnSpc>
                        <a:spcAft>
                          <a:spcPts val="0"/>
                        </a:spcAft>
                      </a:pPr>
                      <a:r>
                        <a:rPr lang="en-GB" sz="1800">
                          <a:effectLst/>
                        </a:rPr>
                        <a:t>Passing score:</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GB" sz="1800" dirty="0">
                          <a:effectLst/>
                        </a:rPr>
                        <a:t>720 (scale of 100-900)</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22824651"/>
                  </a:ext>
                </a:extLst>
              </a:tr>
              <a:tr h="573977">
                <a:tc>
                  <a:txBody>
                    <a:bodyPr/>
                    <a:lstStyle/>
                    <a:p>
                      <a:pPr>
                        <a:lnSpc>
                          <a:spcPct val="107000"/>
                        </a:lnSpc>
                        <a:spcAft>
                          <a:spcPts val="0"/>
                        </a:spcAft>
                      </a:pPr>
                      <a:r>
                        <a:rPr lang="en-GB" sz="1800">
                          <a:effectLst/>
                        </a:rPr>
                        <a:t>Exam codes:</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GB" sz="1800" dirty="0">
                          <a:effectLst/>
                        </a:rPr>
                        <a:t>N10-007 released Mar 2018</a:t>
                      </a:r>
                      <a:br>
                        <a:rPr lang="en-GB" sz="1800" dirty="0">
                          <a:effectLst/>
                        </a:rPr>
                      </a:br>
                      <a:r>
                        <a:rPr lang="en-GB" sz="1800" dirty="0">
                          <a:effectLst/>
                        </a:rPr>
                        <a:t>N10-006 retired Aug 31, 2018</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12900822"/>
                  </a:ext>
                </a:extLst>
              </a:tr>
              <a:tr h="573977">
                <a:tc>
                  <a:txBody>
                    <a:bodyPr/>
                    <a:lstStyle/>
                    <a:p>
                      <a:pPr>
                        <a:lnSpc>
                          <a:spcPct val="107000"/>
                        </a:lnSpc>
                        <a:spcAft>
                          <a:spcPts val="0"/>
                        </a:spcAft>
                      </a:pPr>
                      <a:r>
                        <a:rPr lang="en-GB" sz="1800">
                          <a:effectLst/>
                        </a:rPr>
                        <a:t>Cert timeframe:</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GB" sz="1800" dirty="0">
                          <a:effectLst/>
                        </a:rPr>
                        <a:t>Valid for three years from date exam is passed.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62453362"/>
                  </a:ext>
                </a:extLst>
              </a:tr>
            </a:tbl>
          </a:graphicData>
        </a:graphic>
      </p:graphicFrame>
    </p:spTree>
    <p:extLst>
      <p:ext uri="{BB962C8B-B14F-4D97-AF65-F5344CB8AC3E}">
        <p14:creationId xmlns:p14="http://schemas.microsoft.com/office/powerpoint/2010/main" val="267653946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8850630" y="4199382"/>
            <a:ext cx="731520" cy="731520"/>
          </a:xfrm>
          <a:custGeom>
            <a:avLst/>
            <a:gdLst/>
            <a:ahLst/>
            <a:cxnLst/>
            <a:rect l="l" t="t" r="r" b="b"/>
            <a:pathLst>
              <a:path w="731520" h="731520">
                <a:moveTo>
                  <a:pt x="0" y="365760"/>
                </a:moveTo>
                <a:lnTo>
                  <a:pt x="2848" y="319869"/>
                </a:lnTo>
                <a:lnTo>
                  <a:pt x="11167" y="275682"/>
                </a:lnTo>
                <a:lnTo>
                  <a:pt x="24613" y="233542"/>
                </a:lnTo>
                <a:lnTo>
                  <a:pt x="42844" y="193790"/>
                </a:lnTo>
                <a:lnTo>
                  <a:pt x="65517" y="156770"/>
                </a:lnTo>
                <a:lnTo>
                  <a:pt x="92291" y="122822"/>
                </a:lnTo>
                <a:lnTo>
                  <a:pt x="122822" y="92291"/>
                </a:lnTo>
                <a:lnTo>
                  <a:pt x="156770" y="65517"/>
                </a:lnTo>
                <a:lnTo>
                  <a:pt x="193790" y="42844"/>
                </a:lnTo>
                <a:lnTo>
                  <a:pt x="233542" y="24613"/>
                </a:lnTo>
                <a:lnTo>
                  <a:pt x="275682" y="11167"/>
                </a:lnTo>
                <a:lnTo>
                  <a:pt x="319869" y="2848"/>
                </a:lnTo>
                <a:lnTo>
                  <a:pt x="365760" y="0"/>
                </a:lnTo>
                <a:lnTo>
                  <a:pt x="411650" y="2848"/>
                </a:lnTo>
                <a:lnTo>
                  <a:pt x="455837" y="11167"/>
                </a:lnTo>
                <a:lnTo>
                  <a:pt x="497977" y="24613"/>
                </a:lnTo>
                <a:lnTo>
                  <a:pt x="537729" y="42844"/>
                </a:lnTo>
                <a:lnTo>
                  <a:pt x="574749" y="65517"/>
                </a:lnTo>
                <a:lnTo>
                  <a:pt x="608697" y="92291"/>
                </a:lnTo>
                <a:lnTo>
                  <a:pt x="639228" y="122822"/>
                </a:lnTo>
                <a:lnTo>
                  <a:pt x="666002" y="156770"/>
                </a:lnTo>
                <a:lnTo>
                  <a:pt x="688675" y="193790"/>
                </a:lnTo>
                <a:lnTo>
                  <a:pt x="706906" y="233542"/>
                </a:lnTo>
                <a:lnTo>
                  <a:pt x="720352" y="275682"/>
                </a:lnTo>
                <a:lnTo>
                  <a:pt x="728671" y="319869"/>
                </a:lnTo>
                <a:lnTo>
                  <a:pt x="731520" y="365760"/>
                </a:lnTo>
                <a:lnTo>
                  <a:pt x="728671" y="411650"/>
                </a:lnTo>
                <a:lnTo>
                  <a:pt x="720352" y="455837"/>
                </a:lnTo>
                <a:lnTo>
                  <a:pt x="706906" y="497977"/>
                </a:lnTo>
                <a:lnTo>
                  <a:pt x="688675" y="537729"/>
                </a:lnTo>
                <a:lnTo>
                  <a:pt x="666002" y="574749"/>
                </a:lnTo>
                <a:lnTo>
                  <a:pt x="639228" y="608697"/>
                </a:lnTo>
                <a:lnTo>
                  <a:pt x="608697" y="639228"/>
                </a:lnTo>
                <a:lnTo>
                  <a:pt x="574749" y="666002"/>
                </a:lnTo>
                <a:lnTo>
                  <a:pt x="537729" y="688675"/>
                </a:lnTo>
                <a:lnTo>
                  <a:pt x="497977" y="706906"/>
                </a:lnTo>
                <a:lnTo>
                  <a:pt x="455837" y="720352"/>
                </a:lnTo>
                <a:lnTo>
                  <a:pt x="411650" y="728671"/>
                </a:lnTo>
                <a:lnTo>
                  <a:pt x="365760" y="731520"/>
                </a:lnTo>
                <a:lnTo>
                  <a:pt x="319869" y="728671"/>
                </a:lnTo>
                <a:lnTo>
                  <a:pt x="275682" y="720352"/>
                </a:lnTo>
                <a:lnTo>
                  <a:pt x="233542" y="706906"/>
                </a:lnTo>
                <a:lnTo>
                  <a:pt x="193790" y="688675"/>
                </a:lnTo>
                <a:lnTo>
                  <a:pt x="156770" y="666002"/>
                </a:lnTo>
                <a:lnTo>
                  <a:pt x="122822" y="639228"/>
                </a:lnTo>
                <a:lnTo>
                  <a:pt x="92291" y="608697"/>
                </a:lnTo>
                <a:lnTo>
                  <a:pt x="65517" y="574749"/>
                </a:lnTo>
                <a:lnTo>
                  <a:pt x="42844" y="537729"/>
                </a:lnTo>
                <a:lnTo>
                  <a:pt x="24613" y="497977"/>
                </a:lnTo>
                <a:lnTo>
                  <a:pt x="11167" y="455837"/>
                </a:lnTo>
                <a:lnTo>
                  <a:pt x="2848" y="411650"/>
                </a:lnTo>
                <a:lnTo>
                  <a:pt x="0" y="365760"/>
                </a:lnTo>
                <a:close/>
              </a:path>
            </a:pathLst>
          </a:custGeom>
          <a:ln w="25908">
            <a:solidFill>
              <a:srgbClr val="FFFFFF"/>
            </a:solidFill>
          </a:ln>
        </p:spPr>
        <p:txBody>
          <a:bodyPr wrap="square" lIns="0" tIns="0" rIns="0" bIns="0" rtlCol="0"/>
          <a:lstStyle/>
          <a:p>
            <a:endParaRPr/>
          </a:p>
        </p:txBody>
      </p:sp>
      <p:sp>
        <p:nvSpPr>
          <p:cNvPr id="2" name="Title 1">
            <a:extLst>
              <a:ext uri="{FF2B5EF4-FFF2-40B4-BE49-F238E27FC236}">
                <a16:creationId xmlns:a16="http://schemas.microsoft.com/office/drawing/2014/main" id="{30F020F9-502E-4911-B34C-3FC38E760F7D}"/>
              </a:ext>
            </a:extLst>
          </p:cNvPr>
          <p:cNvSpPr>
            <a:spLocks noGrp="1"/>
          </p:cNvSpPr>
          <p:nvPr>
            <p:ph type="title"/>
          </p:nvPr>
        </p:nvSpPr>
        <p:spPr/>
        <p:txBody>
          <a:bodyPr>
            <a:normAutofit/>
          </a:bodyPr>
          <a:lstStyle/>
          <a:p>
            <a:r>
              <a:rPr lang="en-GB" sz="3600" dirty="0"/>
              <a:t>NETWORK TOPOLOGY (LOGICAL TOPOLOGY)</a:t>
            </a:r>
          </a:p>
        </p:txBody>
      </p:sp>
      <p:pic>
        <p:nvPicPr>
          <p:cNvPr id="13" name="Picture 12">
            <a:extLst>
              <a:ext uri="{FF2B5EF4-FFF2-40B4-BE49-F238E27FC236}">
                <a16:creationId xmlns:a16="http://schemas.microsoft.com/office/drawing/2014/main" id="{6095E87D-16AD-4965-AA22-3D7D9E421C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248" y="1289042"/>
            <a:ext cx="9728567" cy="5661486"/>
          </a:xfrm>
          <a:prstGeom prst="rect">
            <a:avLst/>
          </a:prstGeom>
        </p:spPr>
      </p:pic>
    </p:spTree>
    <p:extLst>
      <p:ext uri="{BB962C8B-B14F-4D97-AF65-F5344CB8AC3E}">
        <p14:creationId xmlns:p14="http://schemas.microsoft.com/office/powerpoint/2010/main" val="100234615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1960605" y="1361303"/>
            <a:ext cx="6746789" cy="4135394"/>
          </a:xfrm>
          <a:prstGeom prst="rect">
            <a:avLst/>
          </a:prstGeom>
          <a:blipFill>
            <a:blip r:embed="rId2" cstate="print"/>
            <a:stretch>
              <a:fillRect/>
            </a:stretch>
          </a:blipFill>
        </p:spPr>
        <p:txBody>
          <a:bodyPr wrap="square" lIns="0" tIns="0" rIns="0" bIns="0" rtlCol="0"/>
          <a:lstStyle/>
          <a:p>
            <a:endParaRPr/>
          </a:p>
        </p:txBody>
      </p:sp>
      <p:sp>
        <p:nvSpPr>
          <p:cNvPr id="6" name="object 6"/>
          <p:cNvSpPr txBox="1"/>
          <p:nvPr/>
        </p:nvSpPr>
        <p:spPr>
          <a:xfrm>
            <a:off x="235390" y="5775997"/>
            <a:ext cx="4722381" cy="751488"/>
          </a:xfrm>
          <a:prstGeom prst="rect">
            <a:avLst/>
          </a:prstGeom>
        </p:spPr>
        <p:txBody>
          <a:bodyPr vert="horz" wrap="square" lIns="0" tIns="12700" rIns="0" bIns="0" rtlCol="0">
            <a:spAutoFit/>
          </a:bodyPr>
          <a:lstStyle/>
          <a:p>
            <a:pPr marL="12701" marR="1155722">
              <a:spcBef>
                <a:spcPts val="100"/>
              </a:spcBef>
            </a:pPr>
            <a:r>
              <a:rPr sz="2400" dirty="0">
                <a:latin typeface="Trebuchet MS"/>
                <a:cs typeface="Trebuchet MS"/>
              </a:rPr>
              <a:t>Each </a:t>
            </a:r>
            <a:r>
              <a:rPr lang="en-GB" sz="2400" spc="-5" dirty="0">
                <a:latin typeface="Trebuchet MS"/>
                <a:cs typeface="Trebuchet MS"/>
              </a:rPr>
              <a:t>c</a:t>
            </a:r>
            <a:r>
              <a:rPr sz="2400" spc="-5" dirty="0" err="1">
                <a:latin typeface="Trebuchet MS"/>
                <a:cs typeface="Trebuchet MS"/>
              </a:rPr>
              <a:t>ompu</a:t>
            </a:r>
            <a:r>
              <a:rPr sz="2400" spc="-10" dirty="0" err="1">
                <a:latin typeface="Trebuchet MS"/>
                <a:cs typeface="Trebuchet MS"/>
              </a:rPr>
              <a:t>t</a:t>
            </a:r>
            <a:r>
              <a:rPr sz="2400" spc="-5" dirty="0" err="1">
                <a:latin typeface="Trebuchet MS"/>
                <a:cs typeface="Trebuchet MS"/>
              </a:rPr>
              <a:t>er</a:t>
            </a:r>
            <a:r>
              <a:rPr sz="2400" spc="-5" dirty="0">
                <a:latin typeface="Trebuchet MS"/>
                <a:cs typeface="Trebuchet MS"/>
              </a:rPr>
              <a:t>  </a:t>
            </a:r>
            <a:r>
              <a:rPr sz="2400" spc="-10" dirty="0">
                <a:latin typeface="Trebuchet MS"/>
                <a:cs typeface="Trebuchet MS"/>
              </a:rPr>
              <a:t>connects</a:t>
            </a:r>
            <a:endParaRPr sz="2400" dirty="0">
              <a:latin typeface="Trebuchet MS"/>
              <a:cs typeface="Trebuchet MS"/>
            </a:endParaRPr>
          </a:p>
          <a:p>
            <a:pPr marL="12701"/>
            <a:r>
              <a:rPr sz="2400" spc="-5" dirty="0">
                <a:latin typeface="Trebuchet MS"/>
                <a:cs typeface="Trebuchet MS"/>
              </a:rPr>
              <a:t>to the central</a:t>
            </a:r>
            <a:r>
              <a:rPr sz="2400" spc="-60" dirty="0">
                <a:latin typeface="Trebuchet MS"/>
                <a:cs typeface="Trebuchet MS"/>
              </a:rPr>
              <a:t> </a:t>
            </a:r>
            <a:r>
              <a:rPr sz="2400" spc="-5" dirty="0">
                <a:latin typeface="Trebuchet MS"/>
                <a:cs typeface="Trebuchet MS"/>
              </a:rPr>
              <a:t>hub</a:t>
            </a:r>
            <a:endParaRPr sz="2400" dirty="0">
              <a:latin typeface="Trebuchet MS"/>
              <a:cs typeface="Trebuchet MS"/>
            </a:endParaRPr>
          </a:p>
        </p:txBody>
      </p:sp>
      <p:sp>
        <p:nvSpPr>
          <p:cNvPr id="7" name="object 7"/>
          <p:cNvSpPr txBox="1"/>
          <p:nvPr/>
        </p:nvSpPr>
        <p:spPr>
          <a:xfrm>
            <a:off x="8288428" y="4633679"/>
            <a:ext cx="3491865" cy="1490152"/>
          </a:xfrm>
          <a:prstGeom prst="rect">
            <a:avLst/>
          </a:prstGeom>
        </p:spPr>
        <p:txBody>
          <a:bodyPr vert="horz" wrap="square" lIns="0" tIns="12700" rIns="0" bIns="0" rtlCol="0">
            <a:spAutoFit/>
          </a:bodyPr>
          <a:lstStyle/>
          <a:p>
            <a:pPr marL="12701" marR="5080">
              <a:spcBef>
                <a:spcPts val="100"/>
              </a:spcBef>
            </a:pPr>
            <a:r>
              <a:rPr sz="2400" spc="-5" dirty="0">
                <a:latin typeface="Trebuchet MS"/>
                <a:cs typeface="Trebuchet MS"/>
              </a:rPr>
              <a:t>Inside, the ports </a:t>
            </a:r>
            <a:r>
              <a:rPr sz="2400" dirty="0">
                <a:latin typeface="Trebuchet MS"/>
                <a:cs typeface="Trebuchet MS"/>
              </a:rPr>
              <a:t>of </a:t>
            </a:r>
            <a:r>
              <a:rPr sz="2400" spc="-5" dirty="0">
                <a:latin typeface="Trebuchet MS"/>
                <a:cs typeface="Trebuchet MS"/>
              </a:rPr>
              <a:t>the  hub are wired in </a:t>
            </a:r>
            <a:r>
              <a:rPr sz="2400" dirty="0">
                <a:latin typeface="Trebuchet MS"/>
                <a:cs typeface="Trebuchet MS"/>
              </a:rPr>
              <a:t>a </a:t>
            </a:r>
            <a:r>
              <a:rPr sz="2400" spc="-5" dirty="0">
                <a:latin typeface="Trebuchet MS"/>
                <a:cs typeface="Trebuchet MS"/>
              </a:rPr>
              <a:t>circle.  Data packets travels in </a:t>
            </a:r>
            <a:r>
              <a:rPr sz="2400" dirty="0">
                <a:latin typeface="Trebuchet MS"/>
                <a:cs typeface="Trebuchet MS"/>
              </a:rPr>
              <a:t>a  ring – </a:t>
            </a:r>
            <a:r>
              <a:rPr sz="2400" spc="-5" dirty="0">
                <a:latin typeface="Trebuchet MS"/>
                <a:cs typeface="Trebuchet MS"/>
              </a:rPr>
              <a:t>not as </a:t>
            </a:r>
            <a:r>
              <a:rPr sz="2400" dirty="0">
                <a:latin typeface="Trebuchet MS"/>
                <a:cs typeface="Trebuchet MS"/>
              </a:rPr>
              <a:t>a</a:t>
            </a:r>
            <a:r>
              <a:rPr sz="2400" spc="-15" dirty="0">
                <a:latin typeface="Trebuchet MS"/>
                <a:cs typeface="Trebuchet MS"/>
              </a:rPr>
              <a:t> </a:t>
            </a:r>
            <a:r>
              <a:rPr sz="2400" dirty="0">
                <a:latin typeface="Trebuchet MS"/>
                <a:cs typeface="Trebuchet MS"/>
              </a:rPr>
              <a:t>star!</a:t>
            </a:r>
          </a:p>
        </p:txBody>
      </p:sp>
      <p:sp>
        <p:nvSpPr>
          <p:cNvPr id="9" name="TextBox 8">
            <a:extLst>
              <a:ext uri="{FF2B5EF4-FFF2-40B4-BE49-F238E27FC236}">
                <a16:creationId xmlns:a16="http://schemas.microsoft.com/office/drawing/2014/main" id="{FBB06BCD-7D52-428C-B3D9-038A7DD135A8}"/>
              </a:ext>
            </a:extLst>
          </p:cNvPr>
          <p:cNvSpPr txBox="1"/>
          <p:nvPr/>
        </p:nvSpPr>
        <p:spPr>
          <a:xfrm>
            <a:off x="1061101" y="330515"/>
            <a:ext cx="7432110" cy="646331"/>
          </a:xfrm>
          <a:prstGeom prst="rect">
            <a:avLst/>
          </a:prstGeom>
          <a:noFill/>
        </p:spPr>
        <p:txBody>
          <a:bodyPr wrap="square" rtlCol="0">
            <a:spAutoFit/>
          </a:bodyPr>
          <a:lstStyle/>
          <a:p>
            <a:r>
              <a:rPr lang="en-GB" sz="3600" b="1" dirty="0">
                <a:solidFill>
                  <a:schemeClr val="accent1">
                    <a:lumMod val="75000"/>
                  </a:schemeClr>
                </a:solidFill>
              </a:rPr>
              <a:t>Physical – Logical Topology</a:t>
            </a:r>
          </a:p>
        </p:txBody>
      </p:sp>
    </p:spTree>
    <p:extLst>
      <p:ext uri="{BB962C8B-B14F-4D97-AF65-F5344CB8AC3E}">
        <p14:creationId xmlns:p14="http://schemas.microsoft.com/office/powerpoint/2010/main" val="144286707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A43F3-2914-4CF8-A003-9BB816E7E273}"/>
              </a:ext>
            </a:extLst>
          </p:cNvPr>
          <p:cNvSpPr>
            <a:spLocks noGrp="1"/>
          </p:cNvSpPr>
          <p:nvPr>
            <p:ph type="title"/>
          </p:nvPr>
        </p:nvSpPr>
        <p:spPr/>
        <p:txBody>
          <a:bodyPr/>
          <a:lstStyle/>
          <a:p>
            <a:r>
              <a:rPr lang="en-GB" dirty="0"/>
              <a:t>OSI Model</a:t>
            </a:r>
          </a:p>
        </p:txBody>
      </p:sp>
      <p:sp>
        <p:nvSpPr>
          <p:cNvPr id="3" name="Text Placeholder 2">
            <a:extLst>
              <a:ext uri="{FF2B5EF4-FFF2-40B4-BE49-F238E27FC236}">
                <a16:creationId xmlns:a16="http://schemas.microsoft.com/office/drawing/2014/main" id="{CB49997A-E309-4066-9106-15CB5C040786}"/>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40637155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7619A-D2D8-4C26-9364-EC059878EBA6}"/>
              </a:ext>
            </a:extLst>
          </p:cNvPr>
          <p:cNvSpPr>
            <a:spLocks noGrp="1"/>
          </p:cNvSpPr>
          <p:nvPr>
            <p:ph type="title"/>
          </p:nvPr>
        </p:nvSpPr>
        <p:spPr/>
        <p:txBody>
          <a:bodyPr/>
          <a:lstStyle/>
          <a:p>
            <a:r>
              <a:rPr lang="en-GB" dirty="0"/>
              <a:t>OSI model</a:t>
            </a:r>
          </a:p>
        </p:txBody>
      </p:sp>
      <p:sp>
        <p:nvSpPr>
          <p:cNvPr id="3" name="Content Placeholder 2">
            <a:extLst>
              <a:ext uri="{FF2B5EF4-FFF2-40B4-BE49-F238E27FC236}">
                <a16:creationId xmlns:a16="http://schemas.microsoft.com/office/drawing/2014/main" id="{5897ADC5-EE6C-47EC-B638-9668EDF26B11}"/>
              </a:ext>
            </a:extLst>
          </p:cNvPr>
          <p:cNvSpPr>
            <a:spLocks noGrp="1"/>
          </p:cNvSpPr>
          <p:nvPr>
            <p:ph idx="1"/>
          </p:nvPr>
        </p:nvSpPr>
        <p:spPr>
          <a:xfrm>
            <a:off x="2342588" y="1835673"/>
            <a:ext cx="9769024" cy="4935956"/>
          </a:xfrm>
        </p:spPr>
        <p:txBody>
          <a:bodyPr/>
          <a:lstStyle/>
          <a:p>
            <a:r>
              <a:rPr lang="en-GB" sz="3600" dirty="0"/>
              <a:t>Open Systems Interconnection Reference Model</a:t>
            </a:r>
          </a:p>
          <a:p>
            <a:r>
              <a:rPr lang="en-GB" sz="3600" dirty="0"/>
              <a:t>It’s a guide (thus the term “model”)</a:t>
            </a:r>
          </a:p>
          <a:p>
            <a:pPr lvl="1"/>
            <a:r>
              <a:rPr lang="en-GB" sz="3200" dirty="0"/>
              <a:t>Don’t get wrapped up in the details</a:t>
            </a:r>
          </a:p>
          <a:p>
            <a:r>
              <a:rPr lang="en-GB" sz="3600" dirty="0"/>
              <a:t>This is not the OSI protocol suite</a:t>
            </a:r>
          </a:p>
          <a:p>
            <a:pPr lvl="1"/>
            <a:r>
              <a:rPr lang="en-GB" sz="3200" dirty="0"/>
              <a:t>Most of the OSI protocols didn’t catch on</a:t>
            </a:r>
          </a:p>
          <a:p>
            <a:r>
              <a:rPr lang="en-GB" sz="3600" dirty="0"/>
              <a:t>There are unique protocols at every layer</a:t>
            </a:r>
          </a:p>
          <a:p>
            <a:r>
              <a:rPr lang="en-GB" sz="3600" dirty="0"/>
              <a:t>You’ll refer to this model for the rest of your career</a:t>
            </a:r>
            <a:endParaRPr lang="en-GB" dirty="0"/>
          </a:p>
        </p:txBody>
      </p:sp>
      <p:sp>
        <p:nvSpPr>
          <p:cNvPr id="4" name="Rectangle 3">
            <a:extLst>
              <a:ext uri="{FF2B5EF4-FFF2-40B4-BE49-F238E27FC236}">
                <a16:creationId xmlns:a16="http://schemas.microsoft.com/office/drawing/2014/main" id="{1AB5B52B-7949-4305-9114-4D9DC376755B}"/>
              </a:ext>
            </a:extLst>
          </p:cNvPr>
          <p:cNvSpPr/>
          <p:nvPr/>
        </p:nvSpPr>
        <p:spPr>
          <a:xfrm>
            <a:off x="80388" y="1637271"/>
            <a:ext cx="1820080" cy="560143"/>
          </a:xfrm>
          <a:prstGeom prst="rect">
            <a:avLst/>
          </a:prstGeom>
          <a:solidFill>
            <a:srgbClr val="FFFF66"/>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Layer 7</a:t>
            </a:r>
          </a:p>
          <a:p>
            <a:pPr algn="ctr"/>
            <a:r>
              <a:rPr lang="en-GB" b="1" dirty="0">
                <a:solidFill>
                  <a:schemeClr val="tx1"/>
                </a:solidFill>
              </a:rPr>
              <a:t>Application</a:t>
            </a:r>
          </a:p>
        </p:txBody>
      </p:sp>
      <p:sp>
        <p:nvSpPr>
          <p:cNvPr id="5" name="Rectangle 4">
            <a:extLst>
              <a:ext uri="{FF2B5EF4-FFF2-40B4-BE49-F238E27FC236}">
                <a16:creationId xmlns:a16="http://schemas.microsoft.com/office/drawing/2014/main" id="{287C7811-8C2E-4083-8546-E10FDA71EEB5}"/>
              </a:ext>
            </a:extLst>
          </p:cNvPr>
          <p:cNvSpPr/>
          <p:nvPr/>
        </p:nvSpPr>
        <p:spPr>
          <a:xfrm>
            <a:off x="80382" y="2189317"/>
            <a:ext cx="1820080" cy="560143"/>
          </a:xfrm>
          <a:prstGeom prst="rect">
            <a:avLst/>
          </a:prstGeom>
          <a:solidFill>
            <a:srgbClr val="FFFF66"/>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Layer 6</a:t>
            </a:r>
          </a:p>
          <a:p>
            <a:pPr algn="ctr"/>
            <a:r>
              <a:rPr lang="en-GB" b="1" dirty="0">
                <a:solidFill>
                  <a:schemeClr val="tx1"/>
                </a:solidFill>
              </a:rPr>
              <a:t>Presentation</a:t>
            </a:r>
          </a:p>
        </p:txBody>
      </p:sp>
      <p:sp>
        <p:nvSpPr>
          <p:cNvPr id="6" name="Rectangle 5">
            <a:extLst>
              <a:ext uri="{FF2B5EF4-FFF2-40B4-BE49-F238E27FC236}">
                <a16:creationId xmlns:a16="http://schemas.microsoft.com/office/drawing/2014/main" id="{BD0E8BC4-BEDA-4342-941C-25B8F448B8FC}"/>
              </a:ext>
            </a:extLst>
          </p:cNvPr>
          <p:cNvSpPr/>
          <p:nvPr/>
        </p:nvSpPr>
        <p:spPr>
          <a:xfrm>
            <a:off x="80382" y="2749460"/>
            <a:ext cx="1820080" cy="560143"/>
          </a:xfrm>
          <a:prstGeom prst="rect">
            <a:avLst/>
          </a:prstGeom>
          <a:solidFill>
            <a:srgbClr val="FFFF66"/>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Layer 5</a:t>
            </a:r>
          </a:p>
          <a:p>
            <a:pPr algn="ctr"/>
            <a:r>
              <a:rPr lang="en-GB" b="1" dirty="0">
                <a:solidFill>
                  <a:schemeClr val="tx1"/>
                </a:solidFill>
              </a:rPr>
              <a:t>Session</a:t>
            </a:r>
          </a:p>
        </p:txBody>
      </p:sp>
      <p:sp>
        <p:nvSpPr>
          <p:cNvPr id="7" name="Rectangle 6">
            <a:extLst>
              <a:ext uri="{FF2B5EF4-FFF2-40B4-BE49-F238E27FC236}">
                <a16:creationId xmlns:a16="http://schemas.microsoft.com/office/drawing/2014/main" id="{59CDA923-FB4E-4763-8E7F-1C43E2AF4869}"/>
              </a:ext>
            </a:extLst>
          </p:cNvPr>
          <p:cNvSpPr/>
          <p:nvPr/>
        </p:nvSpPr>
        <p:spPr>
          <a:xfrm>
            <a:off x="80382" y="3309603"/>
            <a:ext cx="1820080" cy="560143"/>
          </a:xfrm>
          <a:prstGeom prst="rect">
            <a:avLst/>
          </a:prstGeom>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Layer 4</a:t>
            </a:r>
          </a:p>
          <a:p>
            <a:pPr algn="ctr"/>
            <a:r>
              <a:rPr lang="en-GB" b="1" dirty="0">
                <a:solidFill>
                  <a:schemeClr val="tx1"/>
                </a:solidFill>
              </a:rPr>
              <a:t>Transport</a:t>
            </a:r>
          </a:p>
        </p:txBody>
      </p:sp>
      <p:sp>
        <p:nvSpPr>
          <p:cNvPr id="8" name="Rectangle 7">
            <a:extLst>
              <a:ext uri="{FF2B5EF4-FFF2-40B4-BE49-F238E27FC236}">
                <a16:creationId xmlns:a16="http://schemas.microsoft.com/office/drawing/2014/main" id="{B17E42C0-D51C-481D-AC4F-8FE543E692D8}"/>
              </a:ext>
            </a:extLst>
          </p:cNvPr>
          <p:cNvSpPr/>
          <p:nvPr/>
        </p:nvSpPr>
        <p:spPr>
          <a:xfrm>
            <a:off x="80381" y="3869746"/>
            <a:ext cx="1820080" cy="560143"/>
          </a:xfrm>
          <a:prstGeom prst="rect">
            <a:avLst/>
          </a:prstGeom>
          <a:solidFill>
            <a:schemeClr val="accent6">
              <a:lumMod val="60000"/>
              <a:lumOff val="40000"/>
            </a:schemeClr>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Layer 3</a:t>
            </a:r>
          </a:p>
          <a:p>
            <a:pPr algn="ctr"/>
            <a:r>
              <a:rPr lang="en-GB" b="1" dirty="0">
                <a:solidFill>
                  <a:schemeClr val="tx1"/>
                </a:solidFill>
              </a:rPr>
              <a:t>Network</a:t>
            </a:r>
          </a:p>
        </p:txBody>
      </p:sp>
      <p:sp>
        <p:nvSpPr>
          <p:cNvPr id="9" name="Rectangle 8">
            <a:extLst>
              <a:ext uri="{FF2B5EF4-FFF2-40B4-BE49-F238E27FC236}">
                <a16:creationId xmlns:a16="http://schemas.microsoft.com/office/drawing/2014/main" id="{0B5CEAEC-AB1C-493A-8388-F1FB5235DB85}"/>
              </a:ext>
            </a:extLst>
          </p:cNvPr>
          <p:cNvSpPr/>
          <p:nvPr/>
        </p:nvSpPr>
        <p:spPr>
          <a:xfrm>
            <a:off x="80380" y="4429889"/>
            <a:ext cx="1820080" cy="560143"/>
          </a:xfrm>
          <a:prstGeom prst="rect">
            <a:avLst/>
          </a:prstGeom>
          <a:solidFill>
            <a:srgbClr val="FFC000"/>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Layer 2</a:t>
            </a:r>
          </a:p>
          <a:p>
            <a:pPr algn="ctr"/>
            <a:r>
              <a:rPr lang="en-GB" b="1" dirty="0">
                <a:solidFill>
                  <a:schemeClr val="tx1"/>
                </a:solidFill>
              </a:rPr>
              <a:t>Data Link</a:t>
            </a:r>
          </a:p>
        </p:txBody>
      </p:sp>
      <p:sp>
        <p:nvSpPr>
          <p:cNvPr id="10" name="Rectangle 9">
            <a:extLst>
              <a:ext uri="{FF2B5EF4-FFF2-40B4-BE49-F238E27FC236}">
                <a16:creationId xmlns:a16="http://schemas.microsoft.com/office/drawing/2014/main" id="{0FD9002C-9AF8-4D7A-8510-741BD1D9EF53}"/>
              </a:ext>
            </a:extLst>
          </p:cNvPr>
          <p:cNvSpPr/>
          <p:nvPr/>
        </p:nvSpPr>
        <p:spPr>
          <a:xfrm>
            <a:off x="80379" y="4990032"/>
            <a:ext cx="1820080" cy="560143"/>
          </a:xfrm>
          <a:prstGeom prst="rect">
            <a:avLst/>
          </a:prstGeom>
          <a:solidFill>
            <a:srgbClr val="7030A0"/>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Layer 1</a:t>
            </a:r>
          </a:p>
          <a:p>
            <a:pPr algn="ctr"/>
            <a:r>
              <a:rPr lang="en-GB" b="1" dirty="0">
                <a:solidFill>
                  <a:schemeClr val="tx1"/>
                </a:solidFill>
              </a:rPr>
              <a:t>Physical</a:t>
            </a:r>
          </a:p>
        </p:txBody>
      </p:sp>
    </p:spTree>
    <p:extLst>
      <p:ext uri="{BB962C8B-B14F-4D97-AF65-F5344CB8AC3E}">
        <p14:creationId xmlns:p14="http://schemas.microsoft.com/office/powerpoint/2010/main" val="223802744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CD091-174F-4BF4-9E6D-D8923FF603E9}"/>
              </a:ext>
            </a:extLst>
          </p:cNvPr>
          <p:cNvSpPr>
            <a:spLocks noGrp="1"/>
          </p:cNvSpPr>
          <p:nvPr>
            <p:ph type="title"/>
          </p:nvPr>
        </p:nvSpPr>
        <p:spPr/>
        <p:txBody>
          <a:bodyPr/>
          <a:lstStyle/>
          <a:p>
            <a:r>
              <a:rPr lang="en-GB" dirty="0"/>
              <a:t>OSI model</a:t>
            </a:r>
          </a:p>
        </p:txBody>
      </p:sp>
      <p:sp>
        <p:nvSpPr>
          <p:cNvPr id="3" name="Content Placeholder 2">
            <a:extLst>
              <a:ext uri="{FF2B5EF4-FFF2-40B4-BE49-F238E27FC236}">
                <a16:creationId xmlns:a16="http://schemas.microsoft.com/office/drawing/2014/main" id="{2FD841AD-A909-4BE6-9495-8A29BD5C9203}"/>
              </a:ext>
            </a:extLst>
          </p:cNvPr>
          <p:cNvSpPr>
            <a:spLocks noGrp="1"/>
          </p:cNvSpPr>
          <p:nvPr>
            <p:ph idx="1"/>
          </p:nvPr>
        </p:nvSpPr>
        <p:spPr>
          <a:xfrm>
            <a:off x="3531989" y="1556919"/>
            <a:ext cx="7502064" cy="4935956"/>
          </a:xfrm>
        </p:spPr>
        <p:txBody>
          <a:bodyPr/>
          <a:lstStyle/>
          <a:p>
            <a:r>
              <a:rPr lang="en-GB" dirty="0"/>
              <a:t>Open Systems Interconnection Reference Model</a:t>
            </a:r>
          </a:p>
          <a:p>
            <a:endParaRPr lang="en-GB" dirty="0"/>
          </a:p>
          <a:p>
            <a:r>
              <a:rPr lang="en-GB" dirty="0"/>
              <a:t>Mnemonic</a:t>
            </a:r>
          </a:p>
          <a:p>
            <a:pPr lvl="1"/>
            <a:r>
              <a:rPr lang="en-GB" sz="3600" b="1" dirty="0">
                <a:solidFill>
                  <a:srgbClr val="FF0000"/>
                </a:solidFill>
              </a:rPr>
              <a:t>P</a:t>
            </a:r>
            <a:r>
              <a:rPr lang="en-GB" dirty="0"/>
              <a:t>lease </a:t>
            </a:r>
            <a:r>
              <a:rPr lang="en-GB" sz="3600" b="1" dirty="0">
                <a:solidFill>
                  <a:srgbClr val="FF0000"/>
                </a:solidFill>
              </a:rPr>
              <a:t>D</a:t>
            </a:r>
            <a:r>
              <a:rPr lang="en-GB" dirty="0"/>
              <a:t>o </a:t>
            </a:r>
            <a:r>
              <a:rPr lang="en-GB" sz="3600" b="1" dirty="0">
                <a:solidFill>
                  <a:srgbClr val="FF0000"/>
                </a:solidFill>
              </a:rPr>
              <a:t>N</a:t>
            </a:r>
            <a:r>
              <a:rPr lang="en-GB" dirty="0"/>
              <a:t>ot </a:t>
            </a:r>
            <a:r>
              <a:rPr lang="en-GB" sz="3600" b="1" dirty="0">
                <a:solidFill>
                  <a:srgbClr val="FF0000"/>
                </a:solidFill>
              </a:rPr>
              <a:t>T</a:t>
            </a:r>
            <a:r>
              <a:rPr lang="en-GB" dirty="0"/>
              <a:t>hrow </a:t>
            </a:r>
            <a:r>
              <a:rPr lang="en-GB" sz="3600" b="1" dirty="0">
                <a:solidFill>
                  <a:srgbClr val="FF0000"/>
                </a:solidFill>
              </a:rPr>
              <a:t>S</a:t>
            </a:r>
            <a:r>
              <a:rPr lang="en-GB" dirty="0"/>
              <a:t>ausage </a:t>
            </a:r>
            <a:r>
              <a:rPr lang="en-GB" sz="3600" b="1" dirty="0">
                <a:solidFill>
                  <a:srgbClr val="FF0000"/>
                </a:solidFill>
              </a:rPr>
              <a:t>P</a:t>
            </a:r>
            <a:r>
              <a:rPr lang="en-GB" dirty="0"/>
              <a:t>izza </a:t>
            </a:r>
            <a:r>
              <a:rPr lang="en-GB" sz="3600" b="1" dirty="0">
                <a:solidFill>
                  <a:srgbClr val="FF0000"/>
                </a:solidFill>
              </a:rPr>
              <a:t>A</a:t>
            </a:r>
            <a:r>
              <a:rPr lang="en-GB" dirty="0"/>
              <a:t>way</a:t>
            </a:r>
          </a:p>
        </p:txBody>
      </p:sp>
      <p:sp>
        <p:nvSpPr>
          <p:cNvPr id="4" name="Rectangle 3">
            <a:extLst>
              <a:ext uri="{FF2B5EF4-FFF2-40B4-BE49-F238E27FC236}">
                <a16:creationId xmlns:a16="http://schemas.microsoft.com/office/drawing/2014/main" id="{8C9FE94E-C6FE-47E0-B0A0-CBDECADE87E8}"/>
              </a:ext>
            </a:extLst>
          </p:cNvPr>
          <p:cNvSpPr/>
          <p:nvPr/>
        </p:nvSpPr>
        <p:spPr>
          <a:xfrm>
            <a:off x="522514" y="1690688"/>
            <a:ext cx="2140299" cy="560143"/>
          </a:xfrm>
          <a:prstGeom prst="rect">
            <a:avLst/>
          </a:prstGeom>
          <a:solidFill>
            <a:srgbClr val="FFFF66"/>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Layer 7</a:t>
            </a:r>
          </a:p>
          <a:p>
            <a:pPr algn="ctr"/>
            <a:r>
              <a:rPr lang="en-GB" b="1" dirty="0">
                <a:solidFill>
                  <a:schemeClr val="tx1"/>
                </a:solidFill>
              </a:rPr>
              <a:t>Application</a:t>
            </a:r>
          </a:p>
        </p:txBody>
      </p:sp>
      <p:sp>
        <p:nvSpPr>
          <p:cNvPr id="7" name="Rectangle 6">
            <a:extLst>
              <a:ext uri="{FF2B5EF4-FFF2-40B4-BE49-F238E27FC236}">
                <a16:creationId xmlns:a16="http://schemas.microsoft.com/office/drawing/2014/main" id="{F7D9538A-F7B3-4FAD-9E16-DC99A7479A7D}"/>
              </a:ext>
            </a:extLst>
          </p:cNvPr>
          <p:cNvSpPr/>
          <p:nvPr/>
        </p:nvSpPr>
        <p:spPr>
          <a:xfrm>
            <a:off x="522508" y="2242734"/>
            <a:ext cx="2140299" cy="560143"/>
          </a:xfrm>
          <a:prstGeom prst="rect">
            <a:avLst/>
          </a:prstGeom>
          <a:solidFill>
            <a:srgbClr val="FFFF66"/>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Layer 6</a:t>
            </a:r>
          </a:p>
          <a:p>
            <a:pPr algn="ctr"/>
            <a:r>
              <a:rPr lang="en-GB" b="1" dirty="0">
                <a:solidFill>
                  <a:schemeClr val="tx1"/>
                </a:solidFill>
              </a:rPr>
              <a:t>Presentation</a:t>
            </a:r>
          </a:p>
        </p:txBody>
      </p:sp>
      <p:sp>
        <p:nvSpPr>
          <p:cNvPr id="8" name="Rectangle 7">
            <a:extLst>
              <a:ext uri="{FF2B5EF4-FFF2-40B4-BE49-F238E27FC236}">
                <a16:creationId xmlns:a16="http://schemas.microsoft.com/office/drawing/2014/main" id="{4CBB9FE4-3710-499F-AED7-6AF5C11B8142}"/>
              </a:ext>
            </a:extLst>
          </p:cNvPr>
          <p:cNvSpPr/>
          <p:nvPr/>
        </p:nvSpPr>
        <p:spPr>
          <a:xfrm>
            <a:off x="522508" y="2802877"/>
            <a:ext cx="2140299" cy="560143"/>
          </a:xfrm>
          <a:prstGeom prst="rect">
            <a:avLst/>
          </a:prstGeom>
          <a:solidFill>
            <a:srgbClr val="FFFF66"/>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Layer 5</a:t>
            </a:r>
          </a:p>
          <a:p>
            <a:pPr algn="ctr"/>
            <a:r>
              <a:rPr lang="en-GB" b="1" dirty="0">
                <a:solidFill>
                  <a:schemeClr val="tx1"/>
                </a:solidFill>
              </a:rPr>
              <a:t>Session</a:t>
            </a:r>
          </a:p>
        </p:txBody>
      </p:sp>
      <p:sp>
        <p:nvSpPr>
          <p:cNvPr id="9" name="Rectangle 8">
            <a:extLst>
              <a:ext uri="{FF2B5EF4-FFF2-40B4-BE49-F238E27FC236}">
                <a16:creationId xmlns:a16="http://schemas.microsoft.com/office/drawing/2014/main" id="{B4E204C1-F346-4D5D-A8D4-82742034687E}"/>
              </a:ext>
            </a:extLst>
          </p:cNvPr>
          <p:cNvSpPr/>
          <p:nvPr/>
        </p:nvSpPr>
        <p:spPr>
          <a:xfrm>
            <a:off x="522511" y="3363020"/>
            <a:ext cx="2140299" cy="560143"/>
          </a:xfrm>
          <a:prstGeom prst="rect">
            <a:avLst/>
          </a:prstGeom>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Layer 4</a:t>
            </a:r>
          </a:p>
          <a:p>
            <a:pPr algn="ctr"/>
            <a:r>
              <a:rPr lang="en-GB" b="1" dirty="0">
                <a:solidFill>
                  <a:schemeClr val="tx1"/>
                </a:solidFill>
              </a:rPr>
              <a:t>Transport</a:t>
            </a:r>
          </a:p>
        </p:txBody>
      </p:sp>
      <p:sp>
        <p:nvSpPr>
          <p:cNvPr id="10" name="Rectangle 9">
            <a:extLst>
              <a:ext uri="{FF2B5EF4-FFF2-40B4-BE49-F238E27FC236}">
                <a16:creationId xmlns:a16="http://schemas.microsoft.com/office/drawing/2014/main" id="{0C4DC45B-6AD4-42C3-9C0B-4A6651D92FBA}"/>
              </a:ext>
            </a:extLst>
          </p:cNvPr>
          <p:cNvSpPr/>
          <p:nvPr/>
        </p:nvSpPr>
        <p:spPr>
          <a:xfrm>
            <a:off x="522510" y="3923163"/>
            <a:ext cx="2140299" cy="560143"/>
          </a:xfrm>
          <a:prstGeom prst="rect">
            <a:avLst/>
          </a:prstGeom>
          <a:solidFill>
            <a:schemeClr val="accent6">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Layer 3</a:t>
            </a:r>
          </a:p>
          <a:p>
            <a:pPr algn="ctr"/>
            <a:r>
              <a:rPr lang="en-GB" b="1" dirty="0">
                <a:solidFill>
                  <a:schemeClr val="tx1"/>
                </a:solidFill>
              </a:rPr>
              <a:t>Network</a:t>
            </a:r>
          </a:p>
        </p:txBody>
      </p:sp>
      <p:sp>
        <p:nvSpPr>
          <p:cNvPr id="11" name="Rectangle 10">
            <a:extLst>
              <a:ext uri="{FF2B5EF4-FFF2-40B4-BE49-F238E27FC236}">
                <a16:creationId xmlns:a16="http://schemas.microsoft.com/office/drawing/2014/main" id="{12FB4CB5-EBB9-4438-9C54-A20E56231BC6}"/>
              </a:ext>
            </a:extLst>
          </p:cNvPr>
          <p:cNvSpPr/>
          <p:nvPr/>
        </p:nvSpPr>
        <p:spPr>
          <a:xfrm>
            <a:off x="522509" y="4483306"/>
            <a:ext cx="2140299" cy="560143"/>
          </a:xfrm>
          <a:prstGeom prst="rect">
            <a:avLst/>
          </a:prstGeom>
          <a:solidFill>
            <a:srgbClr val="FFC00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Layer 2</a:t>
            </a:r>
          </a:p>
          <a:p>
            <a:pPr algn="ctr"/>
            <a:r>
              <a:rPr lang="en-GB" b="1" dirty="0">
                <a:solidFill>
                  <a:schemeClr val="tx1"/>
                </a:solidFill>
              </a:rPr>
              <a:t>Data Link</a:t>
            </a:r>
          </a:p>
        </p:txBody>
      </p:sp>
      <p:sp>
        <p:nvSpPr>
          <p:cNvPr id="12" name="Rectangle 11">
            <a:extLst>
              <a:ext uri="{FF2B5EF4-FFF2-40B4-BE49-F238E27FC236}">
                <a16:creationId xmlns:a16="http://schemas.microsoft.com/office/drawing/2014/main" id="{0E95E40E-7381-400E-8DAA-E92B5536A907}"/>
              </a:ext>
            </a:extLst>
          </p:cNvPr>
          <p:cNvSpPr/>
          <p:nvPr/>
        </p:nvSpPr>
        <p:spPr>
          <a:xfrm>
            <a:off x="522508" y="5043449"/>
            <a:ext cx="2140299" cy="560143"/>
          </a:xfrm>
          <a:prstGeom prst="rect">
            <a:avLst/>
          </a:prstGeom>
          <a:solidFill>
            <a:srgbClr val="7030A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Layer 1</a:t>
            </a:r>
          </a:p>
          <a:p>
            <a:pPr algn="ctr"/>
            <a:r>
              <a:rPr lang="en-GB" b="1" dirty="0">
                <a:solidFill>
                  <a:schemeClr val="tx1"/>
                </a:solidFill>
              </a:rPr>
              <a:t>Physical</a:t>
            </a:r>
          </a:p>
        </p:txBody>
      </p:sp>
      <p:sp>
        <p:nvSpPr>
          <p:cNvPr id="5" name="Up Arrow 4"/>
          <p:cNvSpPr/>
          <p:nvPr/>
        </p:nvSpPr>
        <p:spPr>
          <a:xfrm>
            <a:off x="2892829" y="2250831"/>
            <a:ext cx="448887" cy="327713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50728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left)">
                                      <p:cBhvr>
                                        <p:cTn id="7" dur="4000"/>
                                        <p:tgtEl>
                                          <p:spTgt spid="3">
                                            <p:txEl>
                                              <p:pRg st="3" end="3"/>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4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ataInfo"/>
          <p:cNvSpPr/>
          <p:nvPr/>
        </p:nvSpPr>
        <p:spPr>
          <a:xfrm flipH="1">
            <a:off x="272565" y="5198395"/>
            <a:ext cx="4019552" cy="775333"/>
          </a:xfrm>
          <a:custGeom>
            <a:avLst/>
            <a:gdLst>
              <a:gd name="connsiteX0" fmla="*/ 654052 w 4019552"/>
              <a:gd name="connsiteY0" fmla="*/ 0 h 687388"/>
              <a:gd name="connsiteX1" fmla="*/ 4019552 w 4019552"/>
              <a:gd name="connsiteY1" fmla="*/ 0 h 687388"/>
              <a:gd name="connsiteX2" fmla="*/ 4019552 w 4019552"/>
              <a:gd name="connsiteY2" fmla="*/ 687388 h 687388"/>
              <a:gd name="connsiteX3" fmla="*/ 654052 w 4019552"/>
              <a:gd name="connsiteY3" fmla="*/ 687388 h 687388"/>
              <a:gd name="connsiteX4" fmla="*/ 0 w 4019552"/>
              <a:gd name="connsiteY4" fmla="*/ 523875 h 687388"/>
              <a:gd name="connsiteX5" fmla="*/ 0 w 4019552"/>
              <a:gd name="connsiteY5" fmla="*/ 163513 h 68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19552" h="687388">
                <a:moveTo>
                  <a:pt x="654052" y="0"/>
                </a:moveTo>
                <a:lnTo>
                  <a:pt x="4019552" y="0"/>
                </a:lnTo>
                <a:lnTo>
                  <a:pt x="4019552" y="687388"/>
                </a:lnTo>
                <a:lnTo>
                  <a:pt x="654052" y="687388"/>
                </a:lnTo>
                <a:lnTo>
                  <a:pt x="0" y="523875"/>
                </a:lnTo>
                <a:lnTo>
                  <a:pt x="0" y="163513"/>
                </a:lnTo>
                <a:close/>
              </a:path>
            </a:pathLst>
          </a:custGeom>
          <a:gradFill flip="none" rotWithShape="1">
            <a:gsLst>
              <a:gs pos="100000">
                <a:schemeClr val="accent1">
                  <a:lumMod val="5000"/>
                  <a:lumOff val="95000"/>
                </a:schemeClr>
              </a:gs>
              <a:gs pos="7000">
                <a:schemeClr val="bg1">
                  <a:lumMod val="50000"/>
                </a:schemeClr>
              </a:gs>
              <a:gs pos="24000">
                <a:schemeClr val="bg1">
                  <a:lumMod val="85000"/>
                </a:scheme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The switching layer</a:t>
            </a:r>
          </a:p>
          <a:p>
            <a:pPr algn="ctr"/>
            <a:r>
              <a:rPr lang="en-GB" dirty="0">
                <a:solidFill>
                  <a:schemeClr val="tx1"/>
                </a:solidFill>
              </a:rPr>
              <a:t>(Frame, MAC address, EUI-48, EUI-64, Switch)</a:t>
            </a:r>
          </a:p>
        </p:txBody>
      </p:sp>
      <p:sp>
        <p:nvSpPr>
          <p:cNvPr id="15" name="TptInfo"/>
          <p:cNvSpPr/>
          <p:nvPr/>
        </p:nvSpPr>
        <p:spPr>
          <a:xfrm flipH="1">
            <a:off x="322260" y="3600250"/>
            <a:ext cx="4019552" cy="687388"/>
          </a:xfrm>
          <a:custGeom>
            <a:avLst/>
            <a:gdLst>
              <a:gd name="connsiteX0" fmla="*/ 654052 w 4019552"/>
              <a:gd name="connsiteY0" fmla="*/ 0 h 687388"/>
              <a:gd name="connsiteX1" fmla="*/ 4019552 w 4019552"/>
              <a:gd name="connsiteY1" fmla="*/ 0 h 687388"/>
              <a:gd name="connsiteX2" fmla="*/ 4019552 w 4019552"/>
              <a:gd name="connsiteY2" fmla="*/ 687388 h 687388"/>
              <a:gd name="connsiteX3" fmla="*/ 654052 w 4019552"/>
              <a:gd name="connsiteY3" fmla="*/ 687388 h 687388"/>
              <a:gd name="connsiteX4" fmla="*/ 0 w 4019552"/>
              <a:gd name="connsiteY4" fmla="*/ 523875 h 687388"/>
              <a:gd name="connsiteX5" fmla="*/ 0 w 4019552"/>
              <a:gd name="connsiteY5" fmla="*/ 163513 h 68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19552" h="687388">
                <a:moveTo>
                  <a:pt x="654052" y="0"/>
                </a:moveTo>
                <a:lnTo>
                  <a:pt x="4019552" y="0"/>
                </a:lnTo>
                <a:lnTo>
                  <a:pt x="4019552" y="687388"/>
                </a:lnTo>
                <a:lnTo>
                  <a:pt x="654052" y="687388"/>
                </a:lnTo>
                <a:lnTo>
                  <a:pt x="0" y="523875"/>
                </a:lnTo>
                <a:lnTo>
                  <a:pt x="0" y="163513"/>
                </a:lnTo>
                <a:close/>
              </a:path>
            </a:pathLst>
          </a:custGeom>
          <a:gradFill flip="none" rotWithShape="1">
            <a:gsLst>
              <a:gs pos="100000">
                <a:schemeClr val="accent1">
                  <a:lumMod val="5000"/>
                  <a:lumOff val="95000"/>
                </a:schemeClr>
              </a:gs>
              <a:gs pos="7000">
                <a:schemeClr val="bg1">
                  <a:lumMod val="50000"/>
                </a:schemeClr>
              </a:gs>
              <a:gs pos="24000">
                <a:schemeClr val="bg1">
                  <a:lumMod val="85000"/>
                </a:scheme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The “post office” layer</a:t>
            </a:r>
          </a:p>
          <a:p>
            <a:pPr algn="ctr"/>
            <a:r>
              <a:rPr lang="en-GB" dirty="0">
                <a:solidFill>
                  <a:schemeClr val="tx1"/>
                </a:solidFill>
              </a:rPr>
              <a:t>(TCP segment, UDP datagram)</a:t>
            </a:r>
          </a:p>
        </p:txBody>
      </p:sp>
      <p:sp>
        <p:nvSpPr>
          <p:cNvPr id="19" name="PresInfo"/>
          <p:cNvSpPr/>
          <p:nvPr/>
        </p:nvSpPr>
        <p:spPr>
          <a:xfrm flipH="1">
            <a:off x="322260" y="1962348"/>
            <a:ext cx="4019552" cy="687388"/>
          </a:xfrm>
          <a:custGeom>
            <a:avLst/>
            <a:gdLst>
              <a:gd name="connsiteX0" fmla="*/ 654052 w 4019552"/>
              <a:gd name="connsiteY0" fmla="*/ 0 h 687388"/>
              <a:gd name="connsiteX1" fmla="*/ 4019552 w 4019552"/>
              <a:gd name="connsiteY1" fmla="*/ 0 h 687388"/>
              <a:gd name="connsiteX2" fmla="*/ 4019552 w 4019552"/>
              <a:gd name="connsiteY2" fmla="*/ 687388 h 687388"/>
              <a:gd name="connsiteX3" fmla="*/ 654052 w 4019552"/>
              <a:gd name="connsiteY3" fmla="*/ 687388 h 687388"/>
              <a:gd name="connsiteX4" fmla="*/ 0 w 4019552"/>
              <a:gd name="connsiteY4" fmla="*/ 523875 h 687388"/>
              <a:gd name="connsiteX5" fmla="*/ 0 w 4019552"/>
              <a:gd name="connsiteY5" fmla="*/ 163513 h 68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19552" h="687388">
                <a:moveTo>
                  <a:pt x="654052" y="0"/>
                </a:moveTo>
                <a:lnTo>
                  <a:pt x="4019552" y="0"/>
                </a:lnTo>
                <a:lnTo>
                  <a:pt x="4019552" y="687388"/>
                </a:lnTo>
                <a:lnTo>
                  <a:pt x="654052" y="687388"/>
                </a:lnTo>
                <a:lnTo>
                  <a:pt x="0" y="523875"/>
                </a:lnTo>
                <a:lnTo>
                  <a:pt x="0" y="163513"/>
                </a:lnTo>
                <a:close/>
              </a:path>
            </a:pathLst>
          </a:custGeom>
          <a:gradFill flip="none" rotWithShape="1">
            <a:gsLst>
              <a:gs pos="100000">
                <a:schemeClr val="accent1">
                  <a:lumMod val="5000"/>
                  <a:lumOff val="95000"/>
                </a:schemeClr>
              </a:gs>
              <a:gs pos="7000">
                <a:schemeClr val="bg1">
                  <a:lumMod val="50000"/>
                </a:schemeClr>
              </a:gs>
              <a:gs pos="24000">
                <a:schemeClr val="bg1">
                  <a:lumMod val="85000"/>
                </a:scheme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Encoding and encryption</a:t>
            </a:r>
          </a:p>
          <a:p>
            <a:pPr algn="ctr"/>
            <a:r>
              <a:rPr lang="en-GB" dirty="0">
                <a:solidFill>
                  <a:schemeClr val="tx1"/>
                </a:solidFill>
              </a:rPr>
              <a:t>(SSL/TLS)</a:t>
            </a:r>
          </a:p>
        </p:txBody>
      </p:sp>
      <p:sp>
        <p:nvSpPr>
          <p:cNvPr id="13" name="AppInfo"/>
          <p:cNvSpPr/>
          <p:nvPr/>
        </p:nvSpPr>
        <p:spPr>
          <a:xfrm>
            <a:off x="7562848" y="1162443"/>
            <a:ext cx="4019552" cy="687388"/>
          </a:xfrm>
          <a:custGeom>
            <a:avLst/>
            <a:gdLst>
              <a:gd name="connsiteX0" fmla="*/ 654052 w 4019552"/>
              <a:gd name="connsiteY0" fmla="*/ 0 h 687388"/>
              <a:gd name="connsiteX1" fmla="*/ 4019552 w 4019552"/>
              <a:gd name="connsiteY1" fmla="*/ 0 h 687388"/>
              <a:gd name="connsiteX2" fmla="*/ 4019552 w 4019552"/>
              <a:gd name="connsiteY2" fmla="*/ 687388 h 687388"/>
              <a:gd name="connsiteX3" fmla="*/ 654052 w 4019552"/>
              <a:gd name="connsiteY3" fmla="*/ 687388 h 687388"/>
              <a:gd name="connsiteX4" fmla="*/ 0 w 4019552"/>
              <a:gd name="connsiteY4" fmla="*/ 523875 h 687388"/>
              <a:gd name="connsiteX5" fmla="*/ 0 w 4019552"/>
              <a:gd name="connsiteY5" fmla="*/ 163513 h 68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19552" h="687388">
                <a:moveTo>
                  <a:pt x="654052" y="0"/>
                </a:moveTo>
                <a:lnTo>
                  <a:pt x="4019552" y="0"/>
                </a:lnTo>
                <a:lnTo>
                  <a:pt x="4019552" y="687388"/>
                </a:lnTo>
                <a:lnTo>
                  <a:pt x="654052" y="687388"/>
                </a:lnTo>
                <a:lnTo>
                  <a:pt x="0" y="523875"/>
                </a:lnTo>
                <a:lnTo>
                  <a:pt x="0" y="163513"/>
                </a:lnTo>
                <a:close/>
              </a:path>
            </a:pathLst>
          </a:custGeom>
          <a:gradFill flip="none" rotWithShape="1">
            <a:gsLst>
              <a:gs pos="100000">
                <a:schemeClr val="accent1">
                  <a:lumMod val="5000"/>
                  <a:lumOff val="95000"/>
                </a:schemeClr>
              </a:gs>
              <a:gs pos="7000">
                <a:schemeClr val="bg1">
                  <a:lumMod val="50000"/>
                </a:schemeClr>
              </a:gs>
              <a:gs pos="24000">
                <a:schemeClr val="bg1">
                  <a:lumMod val="85000"/>
                </a:scheme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The layer we see – Google Mail, Twitter, Facebook</a:t>
            </a:r>
          </a:p>
        </p:txBody>
      </p:sp>
      <p:sp>
        <p:nvSpPr>
          <p:cNvPr id="16" name="SesInfo"/>
          <p:cNvSpPr/>
          <p:nvPr/>
        </p:nvSpPr>
        <p:spPr>
          <a:xfrm>
            <a:off x="7562848" y="2781299"/>
            <a:ext cx="4019552" cy="687388"/>
          </a:xfrm>
          <a:custGeom>
            <a:avLst/>
            <a:gdLst>
              <a:gd name="connsiteX0" fmla="*/ 654052 w 4019552"/>
              <a:gd name="connsiteY0" fmla="*/ 0 h 687388"/>
              <a:gd name="connsiteX1" fmla="*/ 4019552 w 4019552"/>
              <a:gd name="connsiteY1" fmla="*/ 0 h 687388"/>
              <a:gd name="connsiteX2" fmla="*/ 4019552 w 4019552"/>
              <a:gd name="connsiteY2" fmla="*/ 687388 h 687388"/>
              <a:gd name="connsiteX3" fmla="*/ 654052 w 4019552"/>
              <a:gd name="connsiteY3" fmla="*/ 687388 h 687388"/>
              <a:gd name="connsiteX4" fmla="*/ 0 w 4019552"/>
              <a:gd name="connsiteY4" fmla="*/ 523875 h 687388"/>
              <a:gd name="connsiteX5" fmla="*/ 0 w 4019552"/>
              <a:gd name="connsiteY5" fmla="*/ 163513 h 68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19552" h="687388">
                <a:moveTo>
                  <a:pt x="654052" y="0"/>
                </a:moveTo>
                <a:lnTo>
                  <a:pt x="4019552" y="0"/>
                </a:lnTo>
                <a:lnTo>
                  <a:pt x="4019552" y="687388"/>
                </a:lnTo>
                <a:lnTo>
                  <a:pt x="654052" y="687388"/>
                </a:lnTo>
                <a:lnTo>
                  <a:pt x="0" y="523875"/>
                </a:lnTo>
                <a:lnTo>
                  <a:pt x="0" y="163513"/>
                </a:lnTo>
                <a:close/>
              </a:path>
            </a:pathLst>
          </a:custGeom>
          <a:gradFill flip="none" rotWithShape="1">
            <a:gsLst>
              <a:gs pos="100000">
                <a:schemeClr val="accent1">
                  <a:lumMod val="5000"/>
                  <a:lumOff val="95000"/>
                </a:schemeClr>
              </a:gs>
              <a:gs pos="7000">
                <a:schemeClr val="bg1">
                  <a:lumMod val="50000"/>
                </a:schemeClr>
              </a:gs>
              <a:gs pos="24000">
                <a:schemeClr val="bg1">
                  <a:lumMod val="85000"/>
                </a:scheme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Communication between devices (Control protocols, tunnelling protocols)</a:t>
            </a:r>
          </a:p>
        </p:txBody>
      </p:sp>
      <p:sp>
        <p:nvSpPr>
          <p:cNvPr id="17" name="NetInfo"/>
          <p:cNvSpPr/>
          <p:nvPr/>
        </p:nvSpPr>
        <p:spPr>
          <a:xfrm>
            <a:off x="7562848" y="4419201"/>
            <a:ext cx="4019552" cy="687388"/>
          </a:xfrm>
          <a:custGeom>
            <a:avLst/>
            <a:gdLst>
              <a:gd name="connsiteX0" fmla="*/ 654052 w 4019552"/>
              <a:gd name="connsiteY0" fmla="*/ 0 h 687388"/>
              <a:gd name="connsiteX1" fmla="*/ 4019552 w 4019552"/>
              <a:gd name="connsiteY1" fmla="*/ 0 h 687388"/>
              <a:gd name="connsiteX2" fmla="*/ 4019552 w 4019552"/>
              <a:gd name="connsiteY2" fmla="*/ 687388 h 687388"/>
              <a:gd name="connsiteX3" fmla="*/ 654052 w 4019552"/>
              <a:gd name="connsiteY3" fmla="*/ 687388 h 687388"/>
              <a:gd name="connsiteX4" fmla="*/ 0 w 4019552"/>
              <a:gd name="connsiteY4" fmla="*/ 523875 h 687388"/>
              <a:gd name="connsiteX5" fmla="*/ 0 w 4019552"/>
              <a:gd name="connsiteY5" fmla="*/ 163513 h 68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19552" h="687388">
                <a:moveTo>
                  <a:pt x="654052" y="0"/>
                </a:moveTo>
                <a:lnTo>
                  <a:pt x="4019552" y="0"/>
                </a:lnTo>
                <a:lnTo>
                  <a:pt x="4019552" y="687388"/>
                </a:lnTo>
                <a:lnTo>
                  <a:pt x="654052" y="687388"/>
                </a:lnTo>
                <a:lnTo>
                  <a:pt x="0" y="523875"/>
                </a:lnTo>
                <a:lnTo>
                  <a:pt x="0" y="163513"/>
                </a:lnTo>
                <a:close/>
              </a:path>
            </a:pathLst>
          </a:custGeom>
          <a:gradFill flip="none" rotWithShape="1">
            <a:gsLst>
              <a:gs pos="100000">
                <a:schemeClr val="accent1">
                  <a:lumMod val="5000"/>
                  <a:lumOff val="95000"/>
                </a:schemeClr>
              </a:gs>
              <a:gs pos="7000">
                <a:schemeClr val="bg1">
                  <a:lumMod val="50000"/>
                </a:schemeClr>
              </a:gs>
              <a:gs pos="24000">
                <a:schemeClr val="bg1">
                  <a:lumMod val="85000"/>
                </a:scheme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The routing layer </a:t>
            </a:r>
          </a:p>
          <a:p>
            <a:pPr algn="ctr"/>
            <a:r>
              <a:rPr lang="en-GB" dirty="0">
                <a:solidFill>
                  <a:schemeClr val="tx1"/>
                </a:solidFill>
              </a:rPr>
              <a:t>(IP address, router, packet)</a:t>
            </a:r>
          </a:p>
        </p:txBody>
      </p:sp>
      <p:sp>
        <p:nvSpPr>
          <p:cNvPr id="18" name="PhysInfo"/>
          <p:cNvSpPr/>
          <p:nvPr/>
        </p:nvSpPr>
        <p:spPr>
          <a:xfrm>
            <a:off x="7562848" y="6037224"/>
            <a:ext cx="4248152" cy="750891"/>
          </a:xfrm>
          <a:custGeom>
            <a:avLst/>
            <a:gdLst>
              <a:gd name="connsiteX0" fmla="*/ 654052 w 4019552"/>
              <a:gd name="connsiteY0" fmla="*/ 0 h 687388"/>
              <a:gd name="connsiteX1" fmla="*/ 4019552 w 4019552"/>
              <a:gd name="connsiteY1" fmla="*/ 0 h 687388"/>
              <a:gd name="connsiteX2" fmla="*/ 4019552 w 4019552"/>
              <a:gd name="connsiteY2" fmla="*/ 687388 h 687388"/>
              <a:gd name="connsiteX3" fmla="*/ 654052 w 4019552"/>
              <a:gd name="connsiteY3" fmla="*/ 687388 h 687388"/>
              <a:gd name="connsiteX4" fmla="*/ 0 w 4019552"/>
              <a:gd name="connsiteY4" fmla="*/ 523875 h 687388"/>
              <a:gd name="connsiteX5" fmla="*/ 0 w 4019552"/>
              <a:gd name="connsiteY5" fmla="*/ 163513 h 68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19552" h="687388">
                <a:moveTo>
                  <a:pt x="654052" y="0"/>
                </a:moveTo>
                <a:lnTo>
                  <a:pt x="4019552" y="0"/>
                </a:lnTo>
                <a:lnTo>
                  <a:pt x="4019552" y="687388"/>
                </a:lnTo>
                <a:lnTo>
                  <a:pt x="654052" y="687388"/>
                </a:lnTo>
                <a:lnTo>
                  <a:pt x="0" y="523875"/>
                </a:lnTo>
                <a:lnTo>
                  <a:pt x="0" y="163513"/>
                </a:lnTo>
                <a:close/>
              </a:path>
            </a:pathLst>
          </a:custGeom>
          <a:gradFill flip="none" rotWithShape="1">
            <a:gsLst>
              <a:gs pos="100000">
                <a:schemeClr val="accent1">
                  <a:lumMod val="5000"/>
                  <a:lumOff val="95000"/>
                </a:schemeClr>
              </a:gs>
              <a:gs pos="7000">
                <a:schemeClr val="bg1">
                  <a:lumMod val="50000"/>
                </a:schemeClr>
              </a:gs>
              <a:gs pos="24000">
                <a:schemeClr val="bg1">
                  <a:lumMod val="85000"/>
                </a:scheme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Signalling, cabling, connectors </a:t>
            </a:r>
          </a:p>
          <a:p>
            <a:pPr algn="ctr"/>
            <a:r>
              <a:rPr lang="en-GB" dirty="0">
                <a:solidFill>
                  <a:schemeClr val="tx1"/>
                </a:solidFill>
              </a:rPr>
              <a:t>(Cable, NIC, Hub)</a:t>
            </a:r>
          </a:p>
        </p:txBody>
      </p:sp>
      <p:sp>
        <p:nvSpPr>
          <p:cNvPr id="2" name="Title 1"/>
          <p:cNvSpPr>
            <a:spLocks noGrp="1"/>
          </p:cNvSpPr>
          <p:nvPr>
            <p:ph type="title"/>
          </p:nvPr>
        </p:nvSpPr>
        <p:spPr>
          <a:xfrm>
            <a:off x="792245" y="-6649"/>
            <a:ext cx="8970879" cy="1325563"/>
          </a:xfrm>
        </p:spPr>
        <p:txBody>
          <a:bodyPr/>
          <a:lstStyle/>
          <a:p>
            <a:r>
              <a:rPr lang="en-GB" dirty="0"/>
              <a:t>The OSI Layers</a:t>
            </a:r>
          </a:p>
        </p:txBody>
      </p:sp>
      <p:sp>
        <p:nvSpPr>
          <p:cNvPr id="4" name="Application"/>
          <p:cNvSpPr/>
          <p:nvPr/>
        </p:nvSpPr>
        <p:spPr>
          <a:xfrm>
            <a:off x="4251324" y="1271191"/>
            <a:ext cx="3365500" cy="431800"/>
          </a:xfrm>
          <a:prstGeom prst="rect">
            <a:avLst/>
          </a:prstGeom>
          <a:solidFill>
            <a:schemeClr val="accent4">
              <a:lumMod val="60000"/>
              <a:lumOff val="40000"/>
            </a:schemeClr>
          </a:solidFill>
          <a:ln w="19050">
            <a:solidFill>
              <a:schemeClr val="bg1">
                <a:lumMod val="75000"/>
              </a:schemeClr>
            </a:solidFill>
          </a:ln>
          <a:effectLst>
            <a:outerShdw blurRad="50800" dist="25400" dir="1800000" algn="tl" rotWithShape="0">
              <a:schemeClr val="tx1">
                <a:alpha val="8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Application</a:t>
            </a:r>
            <a:endParaRPr lang="en-GB" b="1" dirty="0">
              <a:solidFill>
                <a:schemeClr val="tx1"/>
              </a:solidFill>
            </a:endParaRPr>
          </a:p>
        </p:txBody>
      </p:sp>
      <p:sp>
        <p:nvSpPr>
          <p:cNvPr id="5" name="Presentation"/>
          <p:cNvSpPr/>
          <p:nvPr/>
        </p:nvSpPr>
        <p:spPr>
          <a:xfrm>
            <a:off x="4251324" y="2090142"/>
            <a:ext cx="3365500" cy="431800"/>
          </a:xfrm>
          <a:prstGeom prst="rect">
            <a:avLst/>
          </a:prstGeom>
          <a:solidFill>
            <a:schemeClr val="accent4">
              <a:lumMod val="60000"/>
              <a:lumOff val="40000"/>
            </a:schemeClr>
          </a:solidFill>
          <a:ln w="19050">
            <a:solidFill>
              <a:schemeClr val="bg1">
                <a:lumMod val="75000"/>
              </a:schemeClr>
            </a:solidFill>
          </a:ln>
          <a:effectLst>
            <a:outerShdw blurRad="50800" dist="25400" dir="1800000" algn="tl" rotWithShape="0">
              <a:schemeClr val="tx1">
                <a:alpha val="8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Presentation</a:t>
            </a:r>
          </a:p>
        </p:txBody>
      </p:sp>
      <p:sp>
        <p:nvSpPr>
          <p:cNvPr id="6" name="Session"/>
          <p:cNvSpPr/>
          <p:nvPr/>
        </p:nvSpPr>
        <p:spPr>
          <a:xfrm>
            <a:off x="4251324" y="2909093"/>
            <a:ext cx="3365500" cy="431800"/>
          </a:xfrm>
          <a:prstGeom prst="rect">
            <a:avLst/>
          </a:prstGeom>
          <a:solidFill>
            <a:schemeClr val="accent4">
              <a:lumMod val="60000"/>
              <a:lumOff val="40000"/>
            </a:schemeClr>
          </a:solidFill>
          <a:ln w="19050">
            <a:solidFill>
              <a:schemeClr val="bg1">
                <a:lumMod val="75000"/>
              </a:schemeClr>
            </a:solidFill>
          </a:ln>
          <a:effectLst>
            <a:outerShdw blurRad="50800" dist="25400" dir="1800000" algn="tl" rotWithShape="0">
              <a:schemeClr val="tx1">
                <a:alpha val="8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Session</a:t>
            </a:r>
          </a:p>
        </p:txBody>
      </p:sp>
      <p:sp>
        <p:nvSpPr>
          <p:cNvPr id="7" name="Transport"/>
          <p:cNvSpPr/>
          <p:nvPr/>
        </p:nvSpPr>
        <p:spPr>
          <a:xfrm>
            <a:off x="4251324" y="3728044"/>
            <a:ext cx="3365500" cy="431800"/>
          </a:xfrm>
          <a:prstGeom prst="rect">
            <a:avLst/>
          </a:prstGeom>
          <a:solidFill>
            <a:schemeClr val="accent6">
              <a:lumMod val="60000"/>
              <a:lumOff val="40000"/>
            </a:schemeClr>
          </a:solidFill>
          <a:ln w="19050">
            <a:solidFill>
              <a:schemeClr val="bg1">
                <a:lumMod val="75000"/>
              </a:schemeClr>
            </a:solidFill>
          </a:ln>
          <a:effectLst>
            <a:outerShdw blurRad="50800" dist="25400" dir="1800000" algn="tl" rotWithShape="0">
              <a:schemeClr val="tx1">
                <a:alpha val="8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Transport</a:t>
            </a:r>
          </a:p>
        </p:txBody>
      </p:sp>
      <p:sp>
        <p:nvSpPr>
          <p:cNvPr id="8" name="Network"/>
          <p:cNvSpPr/>
          <p:nvPr/>
        </p:nvSpPr>
        <p:spPr>
          <a:xfrm>
            <a:off x="4251324" y="4546995"/>
            <a:ext cx="3365500" cy="431800"/>
          </a:xfrm>
          <a:prstGeom prst="rect">
            <a:avLst/>
          </a:prstGeom>
          <a:ln w="19050">
            <a:solidFill>
              <a:schemeClr val="bg1">
                <a:lumMod val="75000"/>
              </a:schemeClr>
            </a:solidFill>
          </a:ln>
          <a:effectLst>
            <a:outerShdw blurRad="50800" dist="25400" dir="1800000" algn="tl" rotWithShape="0">
              <a:schemeClr val="tx1">
                <a:alpha val="8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Network</a:t>
            </a:r>
          </a:p>
        </p:txBody>
      </p:sp>
      <p:sp>
        <p:nvSpPr>
          <p:cNvPr id="9" name="Data"/>
          <p:cNvSpPr/>
          <p:nvPr/>
        </p:nvSpPr>
        <p:spPr>
          <a:xfrm>
            <a:off x="4251324" y="5365946"/>
            <a:ext cx="3365500" cy="431800"/>
          </a:xfrm>
          <a:prstGeom prst="rect">
            <a:avLst/>
          </a:prstGeom>
          <a:solidFill>
            <a:srgbClr val="FFFF66"/>
          </a:solidFill>
          <a:ln w="19050">
            <a:solidFill>
              <a:schemeClr val="bg1">
                <a:lumMod val="75000"/>
              </a:schemeClr>
            </a:solidFill>
          </a:ln>
          <a:effectLst>
            <a:outerShdw blurRad="50800" dist="25400" dir="1800000" algn="tl" rotWithShape="0">
              <a:schemeClr val="tx1">
                <a:alpha val="8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Data Link</a:t>
            </a:r>
          </a:p>
        </p:txBody>
      </p:sp>
      <p:sp>
        <p:nvSpPr>
          <p:cNvPr id="10" name="Physical"/>
          <p:cNvSpPr/>
          <p:nvPr/>
        </p:nvSpPr>
        <p:spPr>
          <a:xfrm>
            <a:off x="4251324" y="6184900"/>
            <a:ext cx="3365500" cy="431800"/>
          </a:xfrm>
          <a:prstGeom prst="rect">
            <a:avLst/>
          </a:prstGeom>
          <a:solidFill>
            <a:srgbClr val="FFFF66"/>
          </a:solidFill>
          <a:ln w="19050">
            <a:solidFill>
              <a:schemeClr val="bg1">
                <a:lumMod val="75000"/>
              </a:schemeClr>
            </a:solidFill>
          </a:ln>
          <a:effectLst>
            <a:outerShdw blurRad="50800" dist="25400" dir="1800000" algn="tl" rotWithShape="0">
              <a:schemeClr val="tx1">
                <a:alpha val="8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Physical</a:t>
            </a:r>
          </a:p>
        </p:txBody>
      </p:sp>
    </p:spTree>
    <p:extLst>
      <p:ext uri="{BB962C8B-B14F-4D97-AF65-F5344CB8AC3E}">
        <p14:creationId xmlns:p14="http://schemas.microsoft.com/office/powerpoint/2010/main" val="23944937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2" fill="hold" grpId="1" nodeType="clickEffect">
                                  <p:stCondLst>
                                    <p:cond delay="0"/>
                                  </p:stCondLst>
                                  <p:childTnLst>
                                    <p:animEffect transition="out" filter="wipe(right)">
                                      <p:cBhvr>
                                        <p:cTn id="11" dur="500"/>
                                        <p:tgtEl>
                                          <p:spTgt spid="13"/>
                                        </p:tgtEl>
                                      </p:cBhvr>
                                    </p:animEffect>
                                    <p:set>
                                      <p:cBhvr>
                                        <p:cTn id="12"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13" restart="whenNotActive" fill="hold" evtFilter="cancelBubble" nodeType="interactiveSeq">
                <p:stCondLst>
                  <p:cond evt="onClick" delay="0">
                    <p:tgtEl>
                      <p:spTgt spid="6"/>
                    </p:tgtEl>
                  </p:cond>
                </p:stCondLst>
                <p:endSync evt="end" delay="0">
                  <p:rtn val="all"/>
                </p:endSync>
                <p:childTnLst>
                  <p:par>
                    <p:cTn id="14" fill="hold">
                      <p:stCondLst>
                        <p:cond delay="0"/>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left)">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xit" presetSubtype="2" fill="hold" grpId="1" nodeType="clickEffect">
                                  <p:stCondLst>
                                    <p:cond delay="0"/>
                                  </p:stCondLst>
                                  <p:childTnLst>
                                    <p:animEffect transition="out" filter="wipe(right)">
                                      <p:cBhvr>
                                        <p:cTn id="22" dur="500"/>
                                        <p:tgtEl>
                                          <p:spTgt spid="16"/>
                                        </p:tgtEl>
                                      </p:cBhvr>
                                    </p:animEffect>
                                    <p:set>
                                      <p:cBhvr>
                                        <p:cTn id="23"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24" restart="whenNotActive" fill="hold" evtFilter="cancelBubble" nodeType="interactiveSeq">
                <p:stCondLst>
                  <p:cond evt="onClick" delay="0">
                    <p:tgtEl>
                      <p:spTgt spid="5"/>
                    </p:tgtEl>
                  </p:cond>
                </p:stCondLst>
                <p:endSync evt="end" delay="0">
                  <p:rtn val="all"/>
                </p:endSync>
                <p:childTnLst>
                  <p:par>
                    <p:cTn id="25" fill="hold">
                      <p:stCondLst>
                        <p:cond delay="0"/>
                      </p:stCondLst>
                      <p:childTnLst>
                        <p:par>
                          <p:cTn id="26" fill="hold">
                            <p:stCondLst>
                              <p:cond delay="0"/>
                            </p:stCondLst>
                            <p:childTnLst>
                              <p:par>
                                <p:cTn id="27" presetID="22" presetClass="entr" presetSubtype="2"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right)">
                                      <p:cBhvr>
                                        <p:cTn id="29" dur="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xit" presetSubtype="8" fill="hold" grpId="1" nodeType="clickEffect">
                                  <p:stCondLst>
                                    <p:cond delay="0"/>
                                  </p:stCondLst>
                                  <p:childTnLst>
                                    <p:animEffect transition="out" filter="wipe(left)">
                                      <p:cBhvr>
                                        <p:cTn id="33" dur="500"/>
                                        <p:tgtEl>
                                          <p:spTgt spid="19"/>
                                        </p:tgtEl>
                                      </p:cBhvr>
                                    </p:animEffect>
                                    <p:set>
                                      <p:cBhvr>
                                        <p:cTn id="34"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35" restart="whenNotActive" fill="hold" evtFilter="cancelBubble" nodeType="interactiveSeq">
                <p:stCondLst>
                  <p:cond evt="onClick" delay="0">
                    <p:tgtEl>
                      <p:spTgt spid="8"/>
                    </p:tgtEl>
                  </p:cond>
                </p:stCondLst>
                <p:endSync evt="end" delay="0">
                  <p:rtn val="all"/>
                </p:endSync>
                <p:childTnLst>
                  <p:par>
                    <p:cTn id="36" fill="hold">
                      <p:stCondLst>
                        <p:cond delay="0"/>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ipe(left)">
                                      <p:cBhvr>
                                        <p:cTn id="40" dur="500"/>
                                        <p:tgtEl>
                                          <p:spTgt spid="17"/>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xit" presetSubtype="2" fill="hold" grpId="1" nodeType="clickEffect">
                                  <p:stCondLst>
                                    <p:cond delay="0"/>
                                  </p:stCondLst>
                                  <p:childTnLst>
                                    <p:animEffect transition="out" filter="wipe(right)">
                                      <p:cBhvr>
                                        <p:cTn id="44" dur="500"/>
                                        <p:tgtEl>
                                          <p:spTgt spid="17"/>
                                        </p:tgtEl>
                                      </p:cBhvr>
                                    </p:animEffect>
                                    <p:set>
                                      <p:cBhvr>
                                        <p:cTn id="45"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46" restart="whenNotActive" fill="hold" evtFilter="cancelBubble" nodeType="interactiveSeq">
                <p:stCondLst>
                  <p:cond evt="onClick" delay="0">
                    <p:tgtEl>
                      <p:spTgt spid="7"/>
                    </p:tgtEl>
                  </p:cond>
                </p:stCondLst>
                <p:endSync evt="end" delay="0">
                  <p:rtn val="all"/>
                </p:endSync>
                <p:childTnLst>
                  <p:par>
                    <p:cTn id="47" fill="hold">
                      <p:stCondLst>
                        <p:cond delay="0"/>
                      </p:stCondLst>
                      <p:childTnLst>
                        <p:par>
                          <p:cTn id="48" fill="hold">
                            <p:stCondLst>
                              <p:cond delay="0"/>
                            </p:stCondLst>
                            <p:childTnLst>
                              <p:par>
                                <p:cTn id="49" presetID="22" presetClass="entr" presetSubtype="2"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wipe(right)">
                                      <p:cBhvr>
                                        <p:cTn id="51" dur="500"/>
                                        <p:tgtEl>
                                          <p:spTgt spid="15"/>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xit" presetSubtype="8" fill="hold" grpId="1" nodeType="clickEffect">
                                  <p:stCondLst>
                                    <p:cond delay="0"/>
                                  </p:stCondLst>
                                  <p:childTnLst>
                                    <p:animEffect transition="out" filter="wipe(left)">
                                      <p:cBhvr>
                                        <p:cTn id="55" dur="500"/>
                                        <p:tgtEl>
                                          <p:spTgt spid="15"/>
                                        </p:tgtEl>
                                      </p:cBhvr>
                                    </p:animEffect>
                                    <p:set>
                                      <p:cBhvr>
                                        <p:cTn id="56"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57" restart="whenNotActive" fill="hold" evtFilter="cancelBubble" nodeType="interactiveSeq">
                <p:stCondLst>
                  <p:cond evt="onClick" delay="0">
                    <p:tgtEl>
                      <p:spTgt spid="9"/>
                    </p:tgtEl>
                  </p:cond>
                </p:stCondLst>
                <p:endSync evt="end" delay="0">
                  <p:rtn val="all"/>
                </p:endSync>
                <p:childTnLst>
                  <p:par>
                    <p:cTn id="58" fill="hold">
                      <p:stCondLst>
                        <p:cond delay="0"/>
                      </p:stCondLst>
                      <p:childTnLst>
                        <p:par>
                          <p:cTn id="59" fill="hold">
                            <p:stCondLst>
                              <p:cond delay="0"/>
                            </p:stCondLst>
                            <p:childTnLst>
                              <p:par>
                                <p:cTn id="60" presetID="22" presetClass="entr" presetSubtype="2" fill="hold" grpId="0" nodeType="click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wipe(right)">
                                      <p:cBhvr>
                                        <p:cTn id="62" dur="500"/>
                                        <p:tgtEl>
                                          <p:spTgt spid="14"/>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xit" presetSubtype="8" fill="hold" grpId="1" nodeType="clickEffect">
                                  <p:stCondLst>
                                    <p:cond delay="0"/>
                                  </p:stCondLst>
                                  <p:childTnLst>
                                    <p:animEffect transition="out" filter="wipe(left)">
                                      <p:cBhvr>
                                        <p:cTn id="66" dur="500"/>
                                        <p:tgtEl>
                                          <p:spTgt spid="14"/>
                                        </p:tgtEl>
                                      </p:cBhvr>
                                    </p:animEffect>
                                    <p:set>
                                      <p:cBhvr>
                                        <p:cTn id="67"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68" restart="whenNotActive" fill="hold" evtFilter="cancelBubble" nodeType="interactiveSeq">
                <p:stCondLst>
                  <p:cond evt="onClick" delay="0">
                    <p:tgtEl>
                      <p:spTgt spid="10"/>
                    </p:tgtEl>
                  </p:cond>
                </p:stCondLst>
                <p:endSync evt="end" delay="0">
                  <p:rtn val="all"/>
                </p:endSync>
                <p:childTnLst>
                  <p:par>
                    <p:cTn id="69" fill="hold">
                      <p:stCondLst>
                        <p:cond delay="0"/>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wipe(left)">
                                      <p:cBhvr>
                                        <p:cTn id="73" dur="500"/>
                                        <p:tgtEl>
                                          <p:spTgt spid="18"/>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xit" presetSubtype="2" fill="hold" grpId="1" nodeType="clickEffect">
                                  <p:stCondLst>
                                    <p:cond delay="0"/>
                                  </p:stCondLst>
                                  <p:childTnLst>
                                    <p:animEffect transition="out" filter="wipe(right)">
                                      <p:cBhvr>
                                        <p:cTn id="77" dur="500"/>
                                        <p:tgtEl>
                                          <p:spTgt spid="18"/>
                                        </p:tgtEl>
                                      </p:cBhvr>
                                    </p:animEffect>
                                    <p:set>
                                      <p:cBhvr>
                                        <p:cTn id="78"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14" grpId="0" animBg="1"/>
      <p:bldP spid="14" grpId="1" animBg="1"/>
      <p:bldP spid="15" grpId="0" animBg="1"/>
      <p:bldP spid="15" grpId="1" animBg="1"/>
      <p:bldP spid="19" grpId="0" animBg="1"/>
      <p:bldP spid="19" grpId="1" animBg="1"/>
      <p:bldP spid="13" grpId="0" animBg="1"/>
      <p:bldP spid="13" grpId="1" animBg="1"/>
      <p:bldP spid="16" grpId="0" animBg="1"/>
      <p:bldP spid="16" grpId="1" animBg="1"/>
      <p:bldP spid="17" grpId="0" animBg="1"/>
      <p:bldP spid="17" grpId="1" animBg="1"/>
      <p:bldP spid="18" grpId="0" animBg="1"/>
      <p:bldP spid="18" grpId="1"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CD091-174F-4BF4-9E6D-D8923FF603E9}"/>
              </a:ext>
            </a:extLst>
          </p:cNvPr>
          <p:cNvSpPr>
            <a:spLocks noGrp="1"/>
          </p:cNvSpPr>
          <p:nvPr>
            <p:ph type="title"/>
          </p:nvPr>
        </p:nvSpPr>
        <p:spPr/>
        <p:txBody>
          <a:bodyPr/>
          <a:lstStyle/>
          <a:p>
            <a:r>
              <a:rPr lang="en-GB" dirty="0"/>
              <a:t>OSI model</a:t>
            </a:r>
          </a:p>
        </p:txBody>
      </p:sp>
      <p:sp>
        <p:nvSpPr>
          <p:cNvPr id="6" name="object 3">
            <a:extLst>
              <a:ext uri="{FF2B5EF4-FFF2-40B4-BE49-F238E27FC236}">
                <a16:creationId xmlns:a16="http://schemas.microsoft.com/office/drawing/2014/main" id="{3882246C-D1C0-4FCE-9B8F-848A7770D75C}"/>
              </a:ext>
            </a:extLst>
          </p:cNvPr>
          <p:cNvSpPr>
            <a:spLocks noGrp="1"/>
          </p:cNvSpPr>
          <p:nvPr>
            <p:ph idx="1"/>
          </p:nvPr>
        </p:nvSpPr>
        <p:spPr>
          <a:xfrm>
            <a:off x="1398112" y="1469490"/>
            <a:ext cx="8496660" cy="4935538"/>
          </a:xfrm>
          <a:prstGeom prst="rect">
            <a:avLst/>
          </a:prstGeom>
          <a:blipFill>
            <a:blip r:embed="rId2" cstate="print"/>
            <a:stretch>
              <a:fillRect/>
            </a:stretch>
          </a:blipFill>
        </p:spPr>
        <p:txBody>
          <a:bodyPr wrap="square" lIns="0" tIns="0" rIns="0" bIns="0" rtlCol="0"/>
          <a:lstStyle/>
          <a:p>
            <a:endParaRPr lang="en-GB" dirty="0"/>
          </a:p>
        </p:txBody>
      </p:sp>
    </p:spTree>
    <p:extLst>
      <p:ext uri="{BB962C8B-B14F-4D97-AF65-F5344CB8AC3E}">
        <p14:creationId xmlns:p14="http://schemas.microsoft.com/office/powerpoint/2010/main" val="160671317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95E00-0086-4A53-8CAB-CF72EB732990}"/>
              </a:ext>
            </a:extLst>
          </p:cNvPr>
          <p:cNvSpPr>
            <a:spLocks noGrp="1"/>
          </p:cNvSpPr>
          <p:nvPr>
            <p:ph type="title"/>
          </p:nvPr>
        </p:nvSpPr>
        <p:spPr/>
        <p:txBody>
          <a:bodyPr/>
          <a:lstStyle/>
          <a:p>
            <a:r>
              <a:rPr lang="en-GB" dirty="0"/>
              <a:t>OSI Model – Layer 1: The Physical Layer</a:t>
            </a:r>
          </a:p>
        </p:txBody>
      </p:sp>
      <p:sp>
        <p:nvSpPr>
          <p:cNvPr id="3" name="Content Placeholder 2">
            <a:extLst>
              <a:ext uri="{FF2B5EF4-FFF2-40B4-BE49-F238E27FC236}">
                <a16:creationId xmlns:a16="http://schemas.microsoft.com/office/drawing/2014/main" id="{A2A79A3E-8100-4E82-B38F-AECDE64D0EC3}"/>
              </a:ext>
            </a:extLst>
          </p:cNvPr>
          <p:cNvSpPr>
            <a:spLocks noGrp="1"/>
          </p:cNvSpPr>
          <p:nvPr>
            <p:ph idx="1"/>
          </p:nvPr>
        </p:nvSpPr>
        <p:spPr/>
        <p:txBody>
          <a:bodyPr>
            <a:normAutofit lnSpcReduction="10000"/>
          </a:bodyPr>
          <a:lstStyle/>
          <a:p>
            <a:r>
              <a:rPr lang="en-GB" sz="3600" dirty="0"/>
              <a:t>The physics of the network</a:t>
            </a:r>
          </a:p>
          <a:p>
            <a:pPr lvl="1"/>
            <a:r>
              <a:rPr lang="en-GB" sz="3200" dirty="0"/>
              <a:t>Signalling, cabling, connectors</a:t>
            </a:r>
          </a:p>
          <a:p>
            <a:pPr lvl="1"/>
            <a:r>
              <a:rPr lang="en-GB" sz="3200" dirty="0"/>
              <a:t>This layer isn’t about protocols</a:t>
            </a:r>
          </a:p>
          <a:p>
            <a:pPr lvl="1"/>
            <a:endParaRPr lang="en-GB" sz="3200" dirty="0"/>
          </a:p>
          <a:p>
            <a:pPr lvl="1"/>
            <a:endParaRPr lang="en-GB" sz="3200" dirty="0"/>
          </a:p>
          <a:p>
            <a:r>
              <a:rPr lang="en-GB" sz="3600" dirty="0"/>
              <a:t>You have a physical layer problem</a:t>
            </a:r>
          </a:p>
          <a:p>
            <a:pPr lvl="1"/>
            <a:r>
              <a:rPr lang="en-GB" sz="3200" dirty="0"/>
              <a:t>Fix your cabling, punch-downs, etc.</a:t>
            </a:r>
          </a:p>
          <a:p>
            <a:pPr lvl="1"/>
            <a:r>
              <a:rPr lang="en-GB" sz="3200" dirty="0"/>
              <a:t>Run loopback tests, test/replace cables, swap adapter cards</a:t>
            </a:r>
          </a:p>
        </p:txBody>
      </p:sp>
      <p:pic>
        <p:nvPicPr>
          <p:cNvPr id="5" name="Picture 4">
            <a:extLst>
              <a:ext uri="{FF2B5EF4-FFF2-40B4-BE49-F238E27FC236}">
                <a16:creationId xmlns:a16="http://schemas.microsoft.com/office/drawing/2014/main" id="{4755FAC7-BB21-4300-AF0D-163269FE73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8358074" y="1683500"/>
            <a:ext cx="4034797" cy="3293294"/>
          </a:xfrm>
          <a:prstGeom prst="rect">
            <a:avLst/>
          </a:prstGeom>
        </p:spPr>
      </p:pic>
    </p:spTree>
    <p:extLst>
      <p:ext uri="{BB962C8B-B14F-4D97-AF65-F5344CB8AC3E}">
        <p14:creationId xmlns:p14="http://schemas.microsoft.com/office/powerpoint/2010/main" val="428657272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2D8D77BB-DDCA-4253-B86A-BB868A067B2F}"/>
              </a:ext>
            </a:extLst>
          </p:cNvPr>
          <p:cNvSpPr/>
          <p:nvPr/>
        </p:nvSpPr>
        <p:spPr>
          <a:xfrm>
            <a:off x="304800" y="2527300"/>
            <a:ext cx="11590421" cy="266463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07195E00-0086-4A53-8CAB-CF72EB732990}"/>
              </a:ext>
            </a:extLst>
          </p:cNvPr>
          <p:cNvSpPr>
            <a:spLocks noGrp="1"/>
          </p:cNvSpPr>
          <p:nvPr>
            <p:ph type="title"/>
          </p:nvPr>
        </p:nvSpPr>
        <p:spPr/>
        <p:txBody>
          <a:bodyPr/>
          <a:lstStyle/>
          <a:p>
            <a:r>
              <a:rPr lang="en-GB" dirty="0"/>
              <a:t>OSI Model – Layer 1: The Physical Layer</a:t>
            </a:r>
          </a:p>
        </p:txBody>
      </p:sp>
      <p:sp>
        <p:nvSpPr>
          <p:cNvPr id="3" name="Content Placeholder 2">
            <a:extLst>
              <a:ext uri="{FF2B5EF4-FFF2-40B4-BE49-F238E27FC236}">
                <a16:creationId xmlns:a16="http://schemas.microsoft.com/office/drawing/2014/main" id="{A2A79A3E-8100-4E82-B38F-AECDE64D0EC3}"/>
              </a:ext>
            </a:extLst>
          </p:cNvPr>
          <p:cNvSpPr>
            <a:spLocks noGrp="1"/>
          </p:cNvSpPr>
          <p:nvPr>
            <p:ph idx="1"/>
          </p:nvPr>
        </p:nvSpPr>
        <p:spPr>
          <a:xfrm>
            <a:off x="408400" y="6016224"/>
            <a:ext cx="11590421" cy="746288"/>
          </a:xfrm>
        </p:spPr>
        <p:txBody>
          <a:bodyPr>
            <a:normAutofit lnSpcReduction="10000"/>
          </a:bodyPr>
          <a:lstStyle/>
          <a:p>
            <a:pPr marL="0" indent="0">
              <a:buNone/>
            </a:pPr>
            <a:r>
              <a:rPr lang="en-GB" sz="2400" dirty="0"/>
              <a:t>The physical layer is responsible for movements of  individual bits from one hop (node) to the next</a:t>
            </a:r>
          </a:p>
        </p:txBody>
      </p:sp>
      <p:sp>
        <p:nvSpPr>
          <p:cNvPr id="4" name="Rectangle 3">
            <a:extLst>
              <a:ext uri="{FF2B5EF4-FFF2-40B4-BE49-F238E27FC236}">
                <a16:creationId xmlns:a16="http://schemas.microsoft.com/office/drawing/2014/main" id="{7C8BA490-3C52-420D-B100-C7D4BEF3997D}"/>
              </a:ext>
            </a:extLst>
          </p:cNvPr>
          <p:cNvSpPr/>
          <p:nvPr/>
        </p:nvSpPr>
        <p:spPr>
          <a:xfrm>
            <a:off x="499552" y="2631970"/>
            <a:ext cx="3595989" cy="10550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E1B08325-CE89-42F9-9209-623018EFFB5A}"/>
              </a:ext>
            </a:extLst>
          </p:cNvPr>
          <p:cNvSpPr/>
          <p:nvPr/>
        </p:nvSpPr>
        <p:spPr>
          <a:xfrm>
            <a:off x="1673888" y="2943469"/>
            <a:ext cx="2140299" cy="381837"/>
          </a:xfrm>
          <a:prstGeom prst="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1010101100001101</a:t>
            </a:r>
          </a:p>
        </p:txBody>
      </p:sp>
      <p:sp>
        <p:nvSpPr>
          <p:cNvPr id="9" name="Rectangle 8">
            <a:extLst>
              <a:ext uri="{FF2B5EF4-FFF2-40B4-BE49-F238E27FC236}">
                <a16:creationId xmlns:a16="http://schemas.microsoft.com/office/drawing/2014/main" id="{973F5F18-7B4E-4F0A-B2E0-FC131209508E}"/>
              </a:ext>
            </a:extLst>
          </p:cNvPr>
          <p:cNvSpPr/>
          <p:nvPr/>
        </p:nvSpPr>
        <p:spPr>
          <a:xfrm>
            <a:off x="801003" y="2943469"/>
            <a:ext cx="872885" cy="381837"/>
          </a:xfrm>
          <a:prstGeom prst="rect">
            <a:avLst/>
          </a:prstGeom>
          <a:solidFill>
            <a:srgbClr val="F853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110</a:t>
            </a:r>
          </a:p>
        </p:txBody>
      </p:sp>
      <p:sp>
        <p:nvSpPr>
          <p:cNvPr id="10" name="Rectangle 9">
            <a:extLst>
              <a:ext uri="{FF2B5EF4-FFF2-40B4-BE49-F238E27FC236}">
                <a16:creationId xmlns:a16="http://schemas.microsoft.com/office/drawing/2014/main" id="{33DB3704-D50C-4FD7-806D-58D6EE5AFA20}"/>
              </a:ext>
            </a:extLst>
          </p:cNvPr>
          <p:cNvSpPr/>
          <p:nvPr/>
        </p:nvSpPr>
        <p:spPr>
          <a:xfrm>
            <a:off x="7947408" y="2631970"/>
            <a:ext cx="3595989" cy="10550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CD05BAE0-455E-42B4-A035-A425AAFA1A57}"/>
              </a:ext>
            </a:extLst>
          </p:cNvPr>
          <p:cNvSpPr/>
          <p:nvPr/>
        </p:nvSpPr>
        <p:spPr>
          <a:xfrm>
            <a:off x="9121744" y="2943469"/>
            <a:ext cx="2140299" cy="381837"/>
          </a:xfrm>
          <a:prstGeom prst="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1010101100001101</a:t>
            </a:r>
          </a:p>
        </p:txBody>
      </p:sp>
      <p:sp>
        <p:nvSpPr>
          <p:cNvPr id="12" name="Rectangle 11">
            <a:extLst>
              <a:ext uri="{FF2B5EF4-FFF2-40B4-BE49-F238E27FC236}">
                <a16:creationId xmlns:a16="http://schemas.microsoft.com/office/drawing/2014/main" id="{4A22DAA7-1C2F-48EF-B85D-636A1057E2A8}"/>
              </a:ext>
            </a:extLst>
          </p:cNvPr>
          <p:cNvSpPr/>
          <p:nvPr/>
        </p:nvSpPr>
        <p:spPr>
          <a:xfrm>
            <a:off x="8248859" y="2943469"/>
            <a:ext cx="872885" cy="381837"/>
          </a:xfrm>
          <a:prstGeom prst="rect">
            <a:avLst/>
          </a:prstGeom>
          <a:solidFill>
            <a:srgbClr val="F853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110</a:t>
            </a:r>
          </a:p>
        </p:txBody>
      </p:sp>
      <p:grpSp>
        <p:nvGrpSpPr>
          <p:cNvPr id="23" name="Group 22">
            <a:extLst>
              <a:ext uri="{FF2B5EF4-FFF2-40B4-BE49-F238E27FC236}">
                <a16:creationId xmlns:a16="http://schemas.microsoft.com/office/drawing/2014/main" id="{CF4327FB-4A76-4DA2-AAEA-80F398E83280}"/>
              </a:ext>
            </a:extLst>
          </p:cNvPr>
          <p:cNvGrpSpPr/>
          <p:nvPr/>
        </p:nvGrpSpPr>
        <p:grpSpPr>
          <a:xfrm>
            <a:off x="4274426" y="4120637"/>
            <a:ext cx="3477149" cy="585596"/>
            <a:chOff x="1858945" y="3532500"/>
            <a:chExt cx="2391508" cy="375699"/>
          </a:xfrm>
        </p:grpSpPr>
        <p:sp>
          <p:nvSpPr>
            <p:cNvPr id="22" name="Freeform: Shape 21">
              <a:extLst>
                <a:ext uri="{FF2B5EF4-FFF2-40B4-BE49-F238E27FC236}">
                  <a16:creationId xmlns:a16="http://schemas.microsoft.com/office/drawing/2014/main" id="{35AAEA0B-126D-4205-A885-AF26D077777D}"/>
                </a:ext>
              </a:extLst>
            </p:cNvPr>
            <p:cNvSpPr/>
            <p:nvPr/>
          </p:nvSpPr>
          <p:spPr>
            <a:xfrm>
              <a:off x="1858945" y="3537020"/>
              <a:ext cx="150726" cy="371179"/>
            </a:xfrm>
            <a:custGeom>
              <a:avLst/>
              <a:gdLst>
                <a:gd name="connsiteX0" fmla="*/ 75363 w 150726"/>
                <a:gd name="connsiteY0" fmla="*/ 0 h 371179"/>
                <a:gd name="connsiteX1" fmla="*/ 150726 w 150726"/>
                <a:gd name="connsiteY1" fmla="*/ 185590 h 371179"/>
                <a:gd name="connsiteX2" fmla="*/ 90551 w 150726"/>
                <a:gd name="connsiteY2" fmla="*/ 367409 h 371179"/>
                <a:gd name="connsiteX3" fmla="*/ 75367 w 150726"/>
                <a:gd name="connsiteY3" fmla="*/ 371179 h 371179"/>
                <a:gd name="connsiteX4" fmla="*/ 75359 w 150726"/>
                <a:gd name="connsiteY4" fmla="*/ 371179 h 371179"/>
                <a:gd name="connsiteX5" fmla="*/ 70338 w 150726"/>
                <a:gd name="connsiteY5" fmla="*/ 369932 h 371179"/>
                <a:gd name="connsiteX6" fmla="*/ 60175 w 150726"/>
                <a:gd name="connsiteY6" fmla="*/ 367409 h 371179"/>
                <a:gd name="connsiteX7" fmla="*/ 0 w 150726"/>
                <a:gd name="connsiteY7" fmla="*/ 185590 h 371179"/>
                <a:gd name="connsiteX8" fmla="*/ 60175 w 150726"/>
                <a:gd name="connsiteY8" fmla="*/ 3771 h 371179"/>
                <a:gd name="connsiteX9" fmla="*/ 70338 w 150726"/>
                <a:gd name="connsiteY9" fmla="*/ 1248 h 371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0726" h="371179">
                  <a:moveTo>
                    <a:pt x="75363" y="0"/>
                  </a:moveTo>
                  <a:cubicBezTo>
                    <a:pt x="116985" y="0"/>
                    <a:pt x="150726" y="83091"/>
                    <a:pt x="150726" y="185590"/>
                  </a:cubicBezTo>
                  <a:cubicBezTo>
                    <a:pt x="150726" y="275277"/>
                    <a:pt x="124893" y="350104"/>
                    <a:pt x="90551" y="367409"/>
                  </a:cubicBezTo>
                  <a:lnTo>
                    <a:pt x="75367" y="371179"/>
                  </a:lnTo>
                  <a:lnTo>
                    <a:pt x="75359" y="371179"/>
                  </a:lnTo>
                  <a:lnTo>
                    <a:pt x="70338" y="369932"/>
                  </a:lnTo>
                  <a:lnTo>
                    <a:pt x="60175" y="367409"/>
                  </a:lnTo>
                  <a:cubicBezTo>
                    <a:pt x="25833" y="350104"/>
                    <a:pt x="0" y="275277"/>
                    <a:pt x="0" y="185590"/>
                  </a:cubicBezTo>
                  <a:cubicBezTo>
                    <a:pt x="0" y="95904"/>
                    <a:pt x="25833" y="21076"/>
                    <a:pt x="60175" y="3771"/>
                  </a:cubicBezTo>
                  <a:lnTo>
                    <a:pt x="70338" y="1248"/>
                  </a:lnTo>
                  <a:close/>
                </a:path>
              </a:pathLst>
            </a:cu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5400000" scaled="1"/>
              <a:tileRect/>
            </a:gra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reeform: Shape 19">
              <a:extLst>
                <a:ext uri="{FF2B5EF4-FFF2-40B4-BE49-F238E27FC236}">
                  <a16:creationId xmlns:a16="http://schemas.microsoft.com/office/drawing/2014/main" id="{EA46C83D-C36D-423B-90AF-12D326217329}"/>
                </a:ext>
              </a:extLst>
            </p:cNvPr>
            <p:cNvSpPr/>
            <p:nvPr/>
          </p:nvSpPr>
          <p:spPr>
            <a:xfrm>
              <a:off x="1934308" y="3532500"/>
              <a:ext cx="2316145" cy="375699"/>
            </a:xfrm>
            <a:custGeom>
              <a:avLst/>
              <a:gdLst>
                <a:gd name="connsiteX0" fmla="*/ 2240782 w 2316145"/>
                <a:gd name="connsiteY0" fmla="*/ 0 h 375699"/>
                <a:gd name="connsiteX1" fmla="*/ 2316145 w 2316145"/>
                <a:gd name="connsiteY1" fmla="*/ 185590 h 375699"/>
                <a:gd name="connsiteX2" fmla="*/ 2255970 w 2316145"/>
                <a:gd name="connsiteY2" fmla="*/ 367410 h 375699"/>
                <a:gd name="connsiteX3" fmla="*/ 2245805 w 2316145"/>
                <a:gd name="connsiteY3" fmla="*/ 369933 h 375699"/>
                <a:gd name="connsiteX4" fmla="*/ 2245805 w 2316145"/>
                <a:gd name="connsiteY4" fmla="*/ 375699 h 375699"/>
                <a:gd name="connsiteX5" fmla="*/ 4 w 2316145"/>
                <a:gd name="connsiteY5" fmla="*/ 375699 h 375699"/>
                <a:gd name="connsiteX6" fmla="*/ 15188 w 2316145"/>
                <a:gd name="connsiteY6" fmla="*/ 371929 h 375699"/>
                <a:gd name="connsiteX7" fmla="*/ 75363 w 2316145"/>
                <a:gd name="connsiteY7" fmla="*/ 190110 h 375699"/>
                <a:gd name="connsiteX8" fmla="*/ 0 w 2316145"/>
                <a:gd name="connsiteY8" fmla="*/ 4520 h 375699"/>
                <a:gd name="connsiteX9" fmla="*/ 2224613 w 2316145"/>
                <a:gd name="connsiteY9" fmla="*/ 4520 h 375699"/>
                <a:gd name="connsiteX10" fmla="*/ 2225594 w 2316145"/>
                <a:gd name="connsiteY10" fmla="*/ 3771 h 375699"/>
                <a:gd name="connsiteX11" fmla="*/ 2240782 w 2316145"/>
                <a:gd name="connsiteY11" fmla="*/ 0 h 375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6145" h="375699">
                  <a:moveTo>
                    <a:pt x="2240782" y="0"/>
                  </a:moveTo>
                  <a:cubicBezTo>
                    <a:pt x="2282404" y="0"/>
                    <a:pt x="2316145" y="83091"/>
                    <a:pt x="2316145" y="185590"/>
                  </a:cubicBezTo>
                  <a:cubicBezTo>
                    <a:pt x="2316145" y="275277"/>
                    <a:pt x="2290312" y="350104"/>
                    <a:pt x="2255970" y="367410"/>
                  </a:cubicBezTo>
                  <a:lnTo>
                    <a:pt x="2245805" y="369933"/>
                  </a:lnTo>
                  <a:lnTo>
                    <a:pt x="2245805" y="375699"/>
                  </a:lnTo>
                  <a:lnTo>
                    <a:pt x="4" y="375699"/>
                  </a:lnTo>
                  <a:lnTo>
                    <a:pt x="15188" y="371929"/>
                  </a:lnTo>
                  <a:cubicBezTo>
                    <a:pt x="49530" y="354624"/>
                    <a:pt x="75363" y="279797"/>
                    <a:pt x="75363" y="190110"/>
                  </a:cubicBezTo>
                  <a:cubicBezTo>
                    <a:pt x="75363" y="87611"/>
                    <a:pt x="41622" y="4520"/>
                    <a:pt x="0" y="4520"/>
                  </a:cubicBezTo>
                  <a:lnTo>
                    <a:pt x="2224613" y="4520"/>
                  </a:lnTo>
                  <a:lnTo>
                    <a:pt x="2225594" y="3771"/>
                  </a:lnTo>
                  <a:cubicBezTo>
                    <a:pt x="2230500" y="1298"/>
                    <a:pt x="2235579" y="0"/>
                    <a:pt x="2240782" y="0"/>
                  </a:cubicBezTo>
                  <a:close/>
                </a:path>
              </a:pathLst>
            </a:cu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16200000" scaled="1"/>
              <a:tileRect/>
            </a:gra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8" name="Group 37">
            <a:extLst>
              <a:ext uri="{FF2B5EF4-FFF2-40B4-BE49-F238E27FC236}">
                <a16:creationId xmlns:a16="http://schemas.microsoft.com/office/drawing/2014/main" id="{D20E6513-CABE-4770-AFA3-203C525732D8}"/>
              </a:ext>
            </a:extLst>
          </p:cNvPr>
          <p:cNvGrpSpPr/>
          <p:nvPr/>
        </p:nvGrpSpPr>
        <p:grpSpPr>
          <a:xfrm>
            <a:off x="5410927" y="4268865"/>
            <a:ext cx="1313721" cy="259515"/>
            <a:chOff x="889000" y="4298950"/>
            <a:chExt cx="2111375" cy="541406"/>
          </a:xfrm>
        </p:grpSpPr>
        <p:cxnSp>
          <p:nvCxnSpPr>
            <p:cNvPr id="25" name="Straight Connector 24">
              <a:extLst>
                <a:ext uri="{FF2B5EF4-FFF2-40B4-BE49-F238E27FC236}">
                  <a16:creationId xmlns:a16="http://schemas.microsoft.com/office/drawing/2014/main" id="{F1A527E4-EFDD-48E2-AB5A-B8F416B475A0}"/>
                </a:ext>
              </a:extLst>
            </p:cNvPr>
            <p:cNvCxnSpPr>
              <a:cxnSpLocks/>
            </p:cNvCxnSpPr>
            <p:nvPr/>
          </p:nvCxnSpPr>
          <p:spPr>
            <a:xfrm>
              <a:off x="889000" y="4559300"/>
              <a:ext cx="211137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55F8B387-CB0F-4821-B3FE-F06A64900C02}"/>
                </a:ext>
              </a:extLst>
            </p:cNvPr>
            <p:cNvSpPr/>
            <p:nvPr/>
          </p:nvSpPr>
          <p:spPr>
            <a:xfrm>
              <a:off x="1161245" y="4308475"/>
              <a:ext cx="248455" cy="248455"/>
            </a:xfrm>
            <a:prstGeom prst="rect">
              <a:avLst/>
            </a:prstGeom>
            <a:solidFill>
              <a:srgbClr val="FD399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98B1BC35-5FF2-4C0F-96BF-3A9A6836B9BA}"/>
                </a:ext>
              </a:extLst>
            </p:cNvPr>
            <p:cNvSpPr/>
            <p:nvPr/>
          </p:nvSpPr>
          <p:spPr>
            <a:xfrm>
              <a:off x="1666070" y="4300606"/>
              <a:ext cx="248455" cy="248455"/>
            </a:xfrm>
            <a:prstGeom prst="rect">
              <a:avLst/>
            </a:prstGeom>
            <a:solidFill>
              <a:srgbClr val="FD399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DE7EB02C-88B7-4927-9F1E-0BA7BE86E14B}"/>
                </a:ext>
              </a:extLst>
            </p:cNvPr>
            <p:cNvSpPr/>
            <p:nvPr/>
          </p:nvSpPr>
          <p:spPr>
            <a:xfrm>
              <a:off x="1407188" y="4567776"/>
              <a:ext cx="248455" cy="248455"/>
            </a:xfrm>
            <a:prstGeom prst="rect">
              <a:avLst/>
            </a:prstGeom>
            <a:solidFill>
              <a:srgbClr val="FD399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7F89C856-028D-4ADA-A0DA-F575AF3FBDA4}"/>
                </a:ext>
              </a:extLst>
            </p:cNvPr>
            <p:cNvSpPr/>
            <p:nvPr/>
          </p:nvSpPr>
          <p:spPr>
            <a:xfrm>
              <a:off x="1914525" y="4591901"/>
              <a:ext cx="248455" cy="248455"/>
            </a:xfrm>
            <a:prstGeom prst="rect">
              <a:avLst/>
            </a:prstGeom>
            <a:solidFill>
              <a:srgbClr val="FD399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D926D6CD-E0D3-45B4-BBF7-C758B3B0C98D}"/>
                </a:ext>
              </a:extLst>
            </p:cNvPr>
            <p:cNvSpPr/>
            <p:nvPr/>
          </p:nvSpPr>
          <p:spPr>
            <a:xfrm>
              <a:off x="2418979" y="4298950"/>
              <a:ext cx="248455" cy="248455"/>
            </a:xfrm>
            <a:prstGeom prst="rect">
              <a:avLst/>
            </a:prstGeom>
            <a:solidFill>
              <a:srgbClr val="FD399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27CD2221-92D6-478D-AA2D-2612BB398957}"/>
                </a:ext>
              </a:extLst>
            </p:cNvPr>
            <p:cNvSpPr/>
            <p:nvPr/>
          </p:nvSpPr>
          <p:spPr>
            <a:xfrm>
              <a:off x="2173407" y="4591901"/>
              <a:ext cx="248455" cy="248455"/>
            </a:xfrm>
            <a:prstGeom prst="rect">
              <a:avLst/>
            </a:prstGeom>
            <a:solidFill>
              <a:srgbClr val="FD399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2" name="Freeform: Shape 41">
            <a:extLst>
              <a:ext uri="{FF2B5EF4-FFF2-40B4-BE49-F238E27FC236}">
                <a16:creationId xmlns:a16="http://schemas.microsoft.com/office/drawing/2014/main" id="{5BBC4184-CD05-4F6D-A3B7-247174548DA0}"/>
              </a:ext>
            </a:extLst>
          </p:cNvPr>
          <p:cNvSpPr/>
          <p:nvPr/>
        </p:nvSpPr>
        <p:spPr>
          <a:xfrm>
            <a:off x="2107133" y="3732104"/>
            <a:ext cx="1793366" cy="983020"/>
          </a:xfrm>
          <a:custGeom>
            <a:avLst/>
            <a:gdLst>
              <a:gd name="connsiteX0" fmla="*/ 0 w 1440159"/>
              <a:gd name="connsiteY0" fmla="*/ 0 h 983020"/>
              <a:gd name="connsiteX1" fmla="*/ 266342 w 1440159"/>
              <a:gd name="connsiteY1" fmla="*/ 0 h 983020"/>
              <a:gd name="connsiteX2" fmla="*/ 266342 w 1440159"/>
              <a:gd name="connsiteY2" fmla="*/ 549107 h 983020"/>
              <a:gd name="connsiteX3" fmla="*/ 1236607 w 1440159"/>
              <a:gd name="connsiteY3" fmla="*/ 549107 h 983020"/>
              <a:gd name="connsiteX4" fmla="*/ 1236607 w 1440159"/>
              <a:gd name="connsiteY4" fmla="*/ 404469 h 983020"/>
              <a:gd name="connsiteX5" fmla="*/ 1440159 w 1440159"/>
              <a:gd name="connsiteY5" fmla="*/ 693745 h 983020"/>
              <a:gd name="connsiteX6" fmla="*/ 1236607 w 1440159"/>
              <a:gd name="connsiteY6" fmla="*/ 983020 h 983020"/>
              <a:gd name="connsiteX7" fmla="*/ 1236607 w 1440159"/>
              <a:gd name="connsiteY7" fmla="*/ 838382 h 983020"/>
              <a:gd name="connsiteX8" fmla="*/ 4918 w 1440159"/>
              <a:gd name="connsiteY8" fmla="*/ 838382 h 983020"/>
              <a:gd name="connsiteX9" fmla="*/ 4918 w 1440159"/>
              <a:gd name="connsiteY9" fmla="*/ 831888 h 983020"/>
              <a:gd name="connsiteX10" fmla="*/ 0 w 1440159"/>
              <a:gd name="connsiteY10" fmla="*/ 831888 h 983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0159" h="983020">
                <a:moveTo>
                  <a:pt x="0" y="0"/>
                </a:moveTo>
                <a:lnTo>
                  <a:pt x="266342" y="0"/>
                </a:lnTo>
                <a:lnTo>
                  <a:pt x="266342" y="549107"/>
                </a:lnTo>
                <a:lnTo>
                  <a:pt x="1236607" y="549107"/>
                </a:lnTo>
                <a:lnTo>
                  <a:pt x="1236607" y="404469"/>
                </a:lnTo>
                <a:lnTo>
                  <a:pt x="1440159" y="693745"/>
                </a:lnTo>
                <a:lnTo>
                  <a:pt x="1236607" y="983020"/>
                </a:lnTo>
                <a:lnTo>
                  <a:pt x="1236607" y="838382"/>
                </a:lnTo>
                <a:lnTo>
                  <a:pt x="4918" y="838382"/>
                </a:lnTo>
                <a:lnTo>
                  <a:pt x="4918" y="831888"/>
                </a:lnTo>
                <a:lnTo>
                  <a:pt x="0" y="831888"/>
                </a:lnTo>
                <a:close/>
              </a:path>
            </a:pathLst>
          </a:custGeom>
          <a:solidFill>
            <a:srgbClr val="FD39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Arrow: Bent-Up 43">
            <a:extLst>
              <a:ext uri="{FF2B5EF4-FFF2-40B4-BE49-F238E27FC236}">
                <a16:creationId xmlns:a16="http://schemas.microsoft.com/office/drawing/2014/main" id="{5E05815D-175B-4C12-AC74-D7A3E5D9BB41}"/>
              </a:ext>
            </a:extLst>
          </p:cNvPr>
          <p:cNvSpPr/>
          <p:nvPr/>
        </p:nvSpPr>
        <p:spPr>
          <a:xfrm>
            <a:off x="8125502" y="3728397"/>
            <a:ext cx="2017124" cy="884878"/>
          </a:xfrm>
          <a:prstGeom prst="bentUpArrow">
            <a:avLst>
              <a:gd name="adj1" fmla="val 36841"/>
              <a:gd name="adj2" fmla="val 47605"/>
              <a:gd name="adj3" fmla="val 25000"/>
            </a:avLst>
          </a:prstGeom>
          <a:solidFill>
            <a:srgbClr val="FD39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TextBox 44">
            <a:extLst>
              <a:ext uri="{FF2B5EF4-FFF2-40B4-BE49-F238E27FC236}">
                <a16:creationId xmlns:a16="http://schemas.microsoft.com/office/drawing/2014/main" id="{B399D2CA-DDD1-43E0-ACE6-A12CA4B7C367}"/>
              </a:ext>
            </a:extLst>
          </p:cNvPr>
          <p:cNvSpPr txBox="1"/>
          <p:nvPr/>
        </p:nvSpPr>
        <p:spPr>
          <a:xfrm>
            <a:off x="1352144" y="1556822"/>
            <a:ext cx="2145396" cy="369332"/>
          </a:xfrm>
          <a:prstGeom prst="rect">
            <a:avLst/>
          </a:prstGeom>
          <a:noFill/>
        </p:spPr>
        <p:txBody>
          <a:bodyPr wrap="none" rtlCol="0">
            <a:spAutoFit/>
          </a:bodyPr>
          <a:lstStyle/>
          <a:p>
            <a:r>
              <a:rPr lang="en-GB" dirty="0"/>
              <a:t>From Data Link Layer</a:t>
            </a:r>
          </a:p>
        </p:txBody>
      </p:sp>
      <p:sp>
        <p:nvSpPr>
          <p:cNvPr id="46" name="TextBox 45">
            <a:extLst>
              <a:ext uri="{FF2B5EF4-FFF2-40B4-BE49-F238E27FC236}">
                <a16:creationId xmlns:a16="http://schemas.microsoft.com/office/drawing/2014/main" id="{1530A6AE-E1D1-45B1-8621-20B861ACDEA9}"/>
              </a:ext>
            </a:extLst>
          </p:cNvPr>
          <p:cNvSpPr txBox="1"/>
          <p:nvPr/>
        </p:nvSpPr>
        <p:spPr>
          <a:xfrm>
            <a:off x="9121744" y="1666066"/>
            <a:ext cx="1870512" cy="369332"/>
          </a:xfrm>
          <a:prstGeom prst="rect">
            <a:avLst/>
          </a:prstGeom>
          <a:noFill/>
        </p:spPr>
        <p:txBody>
          <a:bodyPr wrap="none" rtlCol="0">
            <a:spAutoFit/>
          </a:bodyPr>
          <a:lstStyle/>
          <a:p>
            <a:r>
              <a:rPr lang="en-GB" dirty="0"/>
              <a:t>To Data Link Layer</a:t>
            </a:r>
          </a:p>
        </p:txBody>
      </p:sp>
      <p:sp>
        <p:nvSpPr>
          <p:cNvPr id="47" name="TextBox 46">
            <a:extLst>
              <a:ext uri="{FF2B5EF4-FFF2-40B4-BE49-F238E27FC236}">
                <a16:creationId xmlns:a16="http://schemas.microsoft.com/office/drawing/2014/main" id="{436D997B-F2D4-40BF-90C8-26BB055C83DE}"/>
              </a:ext>
            </a:extLst>
          </p:cNvPr>
          <p:cNvSpPr txBox="1"/>
          <p:nvPr/>
        </p:nvSpPr>
        <p:spPr>
          <a:xfrm>
            <a:off x="4940302" y="4685344"/>
            <a:ext cx="2239909" cy="369332"/>
          </a:xfrm>
          <a:prstGeom prst="rect">
            <a:avLst/>
          </a:prstGeom>
          <a:noFill/>
        </p:spPr>
        <p:txBody>
          <a:bodyPr wrap="none" rtlCol="0">
            <a:spAutoFit/>
          </a:bodyPr>
          <a:lstStyle/>
          <a:p>
            <a:r>
              <a:rPr lang="en-GB" dirty="0"/>
              <a:t>Transmission Medium</a:t>
            </a:r>
          </a:p>
        </p:txBody>
      </p:sp>
      <p:sp>
        <p:nvSpPr>
          <p:cNvPr id="49" name="TextBox 48">
            <a:extLst>
              <a:ext uri="{FF2B5EF4-FFF2-40B4-BE49-F238E27FC236}">
                <a16:creationId xmlns:a16="http://schemas.microsoft.com/office/drawing/2014/main" id="{AE2C57A7-7999-416A-BA5B-F2A77ED370B6}"/>
              </a:ext>
            </a:extLst>
          </p:cNvPr>
          <p:cNvSpPr txBox="1"/>
          <p:nvPr/>
        </p:nvSpPr>
        <p:spPr>
          <a:xfrm>
            <a:off x="5236944" y="2927015"/>
            <a:ext cx="1478866" cy="369332"/>
          </a:xfrm>
          <a:prstGeom prst="rect">
            <a:avLst/>
          </a:prstGeom>
          <a:noFill/>
        </p:spPr>
        <p:txBody>
          <a:bodyPr wrap="none" rtlCol="0">
            <a:spAutoFit/>
          </a:bodyPr>
          <a:lstStyle/>
          <a:p>
            <a:r>
              <a:rPr lang="en-GB" dirty="0"/>
              <a:t>Physical Layer</a:t>
            </a:r>
          </a:p>
        </p:txBody>
      </p:sp>
      <p:sp>
        <p:nvSpPr>
          <p:cNvPr id="50" name="Arrow: Down 49">
            <a:extLst>
              <a:ext uri="{FF2B5EF4-FFF2-40B4-BE49-F238E27FC236}">
                <a16:creationId xmlns:a16="http://schemas.microsoft.com/office/drawing/2014/main" id="{45CDD1E1-F980-49EC-A0AD-188DC4FD092D}"/>
              </a:ext>
            </a:extLst>
          </p:cNvPr>
          <p:cNvSpPr/>
          <p:nvPr/>
        </p:nvSpPr>
        <p:spPr>
          <a:xfrm>
            <a:off x="2107133" y="1955800"/>
            <a:ext cx="426517" cy="625928"/>
          </a:xfrm>
          <a:prstGeom prst="downArrow">
            <a:avLst/>
          </a:prstGeom>
          <a:solidFill>
            <a:srgbClr val="FD39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Arrow: Down 50">
            <a:extLst>
              <a:ext uri="{FF2B5EF4-FFF2-40B4-BE49-F238E27FC236}">
                <a16:creationId xmlns:a16="http://schemas.microsoft.com/office/drawing/2014/main" id="{ABA985AB-9491-4D68-9F1B-24DCE00B5D05}"/>
              </a:ext>
            </a:extLst>
          </p:cNvPr>
          <p:cNvSpPr/>
          <p:nvPr/>
        </p:nvSpPr>
        <p:spPr>
          <a:xfrm rot="10800000">
            <a:off x="9716109" y="1980078"/>
            <a:ext cx="426517" cy="625928"/>
          </a:xfrm>
          <a:prstGeom prst="downArrow">
            <a:avLst/>
          </a:prstGeom>
          <a:solidFill>
            <a:srgbClr val="FD39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0380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up)">
                                      <p:cBhvr>
                                        <p:cTn id="7" dur="500"/>
                                        <p:tgtEl>
                                          <p:spTgt spid="50"/>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grpId="0" nodeType="afterEffect">
                                  <p:stCondLst>
                                    <p:cond delay="2000"/>
                                  </p:stCondLst>
                                  <p:childTnLst>
                                    <p:set>
                                      <p:cBhvr>
                                        <p:cTn id="13" dur="1" fill="hold">
                                          <p:stCondLst>
                                            <p:cond delay="0"/>
                                          </p:stCondLst>
                                        </p:cTn>
                                        <p:tgtEl>
                                          <p:spTgt spid="9"/>
                                        </p:tgtEl>
                                        <p:attrNameLst>
                                          <p:attrName>style.visibility</p:attrName>
                                        </p:attrNameLst>
                                      </p:cBhvr>
                                      <p:to>
                                        <p:strVal val="visible"/>
                                      </p:to>
                                    </p:set>
                                  </p:childTnLst>
                                </p:cTn>
                              </p:par>
                            </p:childTnLst>
                          </p:cTn>
                        </p:par>
                        <p:par>
                          <p:cTn id="14" fill="hold">
                            <p:stCondLst>
                              <p:cond delay="2500"/>
                            </p:stCondLst>
                            <p:childTnLst>
                              <p:par>
                                <p:cTn id="15" presetID="22" presetClass="entr" presetSubtype="1" fill="hold" grpId="0" nodeType="after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wipe(up)">
                                      <p:cBhvr>
                                        <p:cTn id="17" dur="500"/>
                                        <p:tgtEl>
                                          <p:spTgt spid="42"/>
                                        </p:tgtEl>
                                      </p:cBhvr>
                                    </p:animEffect>
                                  </p:childTnLst>
                                </p:cTn>
                              </p:par>
                            </p:childTnLst>
                          </p:cTn>
                        </p:par>
                        <p:par>
                          <p:cTn id="18" fill="hold">
                            <p:stCondLst>
                              <p:cond delay="3000"/>
                            </p:stCondLst>
                            <p:childTnLst>
                              <p:par>
                                <p:cTn id="19" presetID="22" presetClass="entr" presetSubtype="8" fill="hold" grpId="0" nodeType="after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left)">
                                      <p:cBhvr>
                                        <p:cTn id="21" dur="500"/>
                                        <p:tgtEl>
                                          <p:spTgt spid="44"/>
                                        </p:tgtEl>
                                      </p:cBhvr>
                                    </p:animEffect>
                                  </p:childTnLst>
                                </p:cTn>
                              </p:par>
                            </p:childTnLst>
                          </p:cTn>
                        </p:par>
                        <p:par>
                          <p:cTn id="22" fill="hold">
                            <p:stCondLst>
                              <p:cond delay="3500"/>
                            </p:stCondLst>
                            <p:childTnLst>
                              <p:par>
                                <p:cTn id="23" presetID="1" presetClass="entr" presetSubtype="0" fill="hold" grpId="1" nodeType="after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par>
                          <p:cTn id="25" fill="hold">
                            <p:stCondLst>
                              <p:cond delay="3500"/>
                            </p:stCondLst>
                            <p:childTnLst>
                              <p:par>
                                <p:cTn id="26" presetID="1" presetClass="entr" presetSubtype="0"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childTnLst>
                                </p:cTn>
                              </p:par>
                            </p:childTnLst>
                          </p:cTn>
                        </p:par>
                        <p:par>
                          <p:cTn id="28" fill="hold">
                            <p:stCondLst>
                              <p:cond delay="3500"/>
                            </p:stCondLst>
                            <p:childTnLst>
                              <p:par>
                                <p:cTn id="29" presetID="1" presetClass="exit" presetSubtype="0" fill="hold" grpId="0" nodeType="afterEffect">
                                  <p:stCondLst>
                                    <p:cond delay="500"/>
                                  </p:stCondLst>
                                  <p:childTnLst>
                                    <p:set>
                                      <p:cBhvr>
                                        <p:cTn id="30" dur="1" fill="hold">
                                          <p:stCondLst>
                                            <p:cond delay="0"/>
                                          </p:stCondLst>
                                        </p:cTn>
                                        <p:tgtEl>
                                          <p:spTgt spid="12"/>
                                        </p:tgtEl>
                                        <p:attrNameLst>
                                          <p:attrName>style.visibility</p:attrName>
                                        </p:attrNameLst>
                                      </p:cBhvr>
                                      <p:to>
                                        <p:strVal val="hidden"/>
                                      </p:to>
                                    </p:set>
                                  </p:childTnLst>
                                </p:cTn>
                              </p:par>
                            </p:childTnLst>
                          </p:cTn>
                        </p:par>
                        <p:par>
                          <p:cTn id="31" fill="hold">
                            <p:stCondLst>
                              <p:cond delay="4000"/>
                            </p:stCondLst>
                            <p:childTnLst>
                              <p:par>
                                <p:cTn id="32" presetID="22" presetClass="entr" presetSubtype="4" fill="hold" grpId="0" nodeType="afterEffect">
                                  <p:stCondLst>
                                    <p:cond delay="0"/>
                                  </p:stCondLst>
                                  <p:childTnLst>
                                    <p:set>
                                      <p:cBhvr>
                                        <p:cTn id="33" dur="1" fill="hold">
                                          <p:stCondLst>
                                            <p:cond delay="0"/>
                                          </p:stCondLst>
                                        </p:cTn>
                                        <p:tgtEl>
                                          <p:spTgt spid="51"/>
                                        </p:tgtEl>
                                        <p:attrNameLst>
                                          <p:attrName>style.visibility</p:attrName>
                                        </p:attrNameLst>
                                      </p:cBhvr>
                                      <p:to>
                                        <p:strVal val="visible"/>
                                      </p:to>
                                    </p:set>
                                    <p:animEffect transition="in" filter="wipe(down)">
                                      <p:cBhvr>
                                        <p:cTn id="34" dur="500"/>
                                        <p:tgtEl>
                                          <p:spTgt spid="51"/>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3">
                                            <p:txEl>
                                              <p:pRg st="0" end="0"/>
                                            </p:txEl>
                                          </p:spTgt>
                                        </p:tgtEl>
                                        <p:attrNameLst>
                                          <p:attrName>style.visibility</p:attrName>
                                        </p:attrNameLst>
                                      </p:cBhvr>
                                      <p:to>
                                        <p:strVal val="visible"/>
                                      </p:to>
                                    </p:set>
                                    <p:animEffect transition="in" filter="wipe(left)">
                                      <p:cBhvr>
                                        <p:cTn id="3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animBg="1"/>
      <p:bldP spid="9" grpId="0" animBg="1"/>
      <p:bldP spid="11" grpId="0" animBg="1"/>
      <p:bldP spid="12" grpId="0" animBg="1"/>
      <p:bldP spid="12" grpId="1" animBg="1"/>
      <p:bldP spid="42" grpId="0" animBg="1"/>
      <p:bldP spid="44" grpId="0" animBg="1"/>
      <p:bldP spid="50" grpId="0" animBg="1"/>
      <p:bldP spid="51"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6972888-A305-4E7D-9FFE-997F0D1DF8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2914021" y="3820041"/>
            <a:ext cx="3342542" cy="2857500"/>
          </a:xfrm>
          <a:prstGeom prst="rect">
            <a:avLst/>
          </a:prstGeom>
        </p:spPr>
      </p:pic>
      <p:sp>
        <p:nvSpPr>
          <p:cNvPr id="2" name="Title 1">
            <a:extLst>
              <a:ext uri="{FF2B5EF4-FFF2-40B4-BE49-F238E27FC236}">
                <a16:creationId xmlns:a16="http://schemas.microsoft.com/office/drawing/2014/main" id="{07195E00-0086-4A53-8CAB-CF72EB732990}"/>
              </a:ext>
            </a:extLst>
          </p:cNvPr>
          <p:cNvSpPr>
            <a:spLocks noGrp="1"/>
          </p:cNvSpPr>
          <p:nvPr>
            <p:ph type="title"/>
          </p:nvPr>
        </p:nvSpPr>
        <p:spPr/>
        <p:txBody>
          <a:bodyPr/>
          <a:lstStyle/>
          <a:p>
            <a:r>
              <a:rPr lang="en-GB" dirty="0"/>
              <a:t>OSI Model – Layer 2: Data Link Layer</a:t>
            </a:r>
          </a:p>
        </p:txBody>
      </p:sp>
      <p:sp>
        <p:nvSpPr>
          <p:cNvPr id="3" name="Content Placeholder 2">
            <a:extLst>
              <a:ext uri="{FF2B5EF4-FFF2-40B4-BE49-F238E27FC236}">
                <a16:creationId xmlns:a16="http://schemas.microsoft.com/office/drawing/2014/main" id="{A2A79A3E-8100-4E82-B38F-AECDE64D0EC3}"/>
              </a:ext>
            </a:extLst>
          </p:cNvPr>
          <p:cNvSpPr>
            <a:spLocks noGrp="1"/>
          </p:cNvSpPr>
          <p:nvPr>
            <p:ph idx="1"/>
          </p:nvPr>
        </p:nvSpPr>
        <p:spPr/>
        <p:txBody>
          <a:bodyPr/>
          <a:lstStyle/>
          <a:p>
            <a:r>
              <a:rPr lang="en-GB" dirty="0"/>
              <a:t>The basic network “language”</a:t>
            </a:r>
          </a:p>
          <a:p>
            <a:r>
              <a:rPr lang="en-GB" dirty="0"/>
              <a:t>The foundation of communication at  the data link layer</a:t>
            </a:r>
          </a:p>
          <a:p>
            <a:r>
              <a:rPr lang="pt-BR" dirty="0"/>
              <a:t>Data Link Control (DLC) protocols</a:t>
            </a:r>
          </a:p>
          <a:p>
            <a:pPr lvl="1"/>
            <a:r>
              <a:rPr lang="en-GB" dirty="0"/>
              <a:t>MAC (Media Access Control) address on Ethernet</a:t>
            </a:r>
          </a:p>
          <a:p>
            <a:r>
              <a:rPr lang="en-GB" dirty="0"/>
              <a:t>The “switching” layer</a:t>
            </a:r>
          </a:p>
        </p:txBody>
      </p:sp>
      <p:pic>
        <p:nvPicPr>
          <p:cNvPr id="5" name="Picture 4">
            <a:extLst>
              <a:ext uri="{FF2B5EF4-FFF2-40B4-BE49-F238E27FC236}">
                <a16:creationId xmlns:a16="http://schemas.microsoft.com/office/drawing/2014/main" id="{3DA9216E-968E-4403-A1EA-D1EB935E8C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22110" y="3820041"/>
            <a:ext cx="2857500" cy="2857500"/>
          </a:xfrm>
          <a:prstGeom prst="rect">
            <a:avLst/>
          </a:prstGeom>
        </p:spPr>
      </p:pic>
      <p:sp>
        <p:nvSpPr>
          <p:cNvPr id="7" name="TextBox 6">
            <a:extLst>
              <a:ext uri="{FF2B5EF4-FFF2-40B4-BE49-F238E27FC236}">
                <a16:creationId xmlns:a16="http://schemas.microsoft.com/office/drawing/2014/main" id="{7976B5B5-2719-4666-AC3B-EE797EEDE9C2}"/>
              </a:ext>
            </a:extLst>
          </p:cNvPr>
          <p:cNvSpPr txBox="1"/>
          <p:nvPr/>
        </p:nvSpPr>
        <p:spPr>
          <a:xfrm>
            <a:off x="2914021" y="6391289"/>
            <a:ext cx="1968809" cy="369332"/>
          </a:xfrm>
          <a:prstGeom prst="rect">
            <a:avLst/>
          </a:prstGeom>
          <a:noFill/>
        </p:spPr>
        <p:txBody>
          <a:bodyPr wrap="none" rtlCol="0">
            <a:spAutoFit/>
          </a:bodyPr>
          <a:lstStyle/>
          <a:p>
            <a:r>
              <a:rPr lang="en-GB" dirty="0"/>
              <a:t>9C-35-58-5F-4C-D7</a:t>
            </a:r>
          </a:p>
        </p:txBody>
      </p:sp>
      <p:sp>
        <p:nvSpPr>
          <p:cNvPr id="8" name="TextBox 7">
            <a:extLst>
              <a:ext uri="{FF2B5EF4-FFF2-40B4-BE49-F238E27FC236}">
                <a16:creationId xmlns:a16="http://schemas.microsoft.com/office/drawing/2014/main" id="{50280676-BBE0-48AE-90FC-82225B7EFBCF}"/>
              </a:ext>
            </a:extLst>
          </p:cNvPr>
          <p:cNvSpPr txBox="1"/>
          <p:nvPr/>
        </p:nvSpPr>
        <p:spPr>
          <a:xfrm>
            <a:off x="10075426" y="6350229"/>
            <a:ext cx="1978427" cy="369332"/>
          </a:xfrm>
          <a:prstGeom prst="rect">
            <a:avLst/>
          </a:prstGeom>
          <a:noFill/>
        </p:spPr>
        <p:txBody>
          <a:bodyPr wrap="none" rtlCol="0">
            <a:spAutoFit/>
          </a:bodyPr>
          <a:lstStyle/>
          <a:p>
            <a:r>
              <a:rPr lang="en-GB" dirty="0"/>
              <a:t>0C-9D-92-87-47-1E</a:t>
            </a:r>
          </a:p>
        </p:txBody>
      </p:sp>
      <p:cxnSp>
        <p:nvCxnSpPr>
          <p:cNvPr id="10" name="Straight Connector 9">
            <a:extLst>
              <a:ext uri="{FF2B5EF4-FFF2-40B4-BE49-F238E27FC236}">
                <a16:creationId xmlns:a16="http://schemas.microsoft.com/office/drawing/2014/main" id="{310D5018-5D49-4502-8E54-CE514BD7FCF7}"/>
              </a:ext>
            </a:extLst>
          </p:cNvPr>
          <p:cNvCxnSpPr>
            <a:cxnSpLocks/>
          </p:cNvCxnSpPr>
          <p:nvPr/>
        </p:nvCxnSpPr>
        <p:spPr>
          <a:xfrm>
            <a:off x="5084466" y="5606980"/>
            <a:ext cx="446146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780362" y="5148922"/>
            <a:ext cx="301686" cy="369332"/>
          </a:xfrm>
          <a:prstGeom prst="rect">
            <a:avLst/>
          </a:prstGeom>
          <a:noFill/>
        </p:spPr>
        <p:txBody>
          <a:bodyPr wrap="none" rtlCol="0">
            <a:spAutoFit/>
          </a:bodyPr>
          <a:lstStyle/>
          <a:p>
            <a:r>
              <a:rPr lang="en-GB" dirty="0"/>
              <a:t>1</a:t>
            </a:r>
          </a:p>
        </p:txBody>
      </p:sp>
      <p:sp>
        <p:nvSpPr>
          <p:cNvPr id="19" name="TextBox 18"/>
          <p:cNvSpPr txBox="1"/>
          <p:nvPr/>
        </p:nvSpPr>
        <p:spPr>
          <a:xfrm>
            <a:off x="4780362" y="5148922"/>
            <a:ext cx="301686" cy="369332"/>
          </a:xfrm>
          <a:prstGeom prst="rect">
            <a:avLst/>
          </a:prstGeom>
          <a:noFill/>
        </p:spPr>
        <p:txBody>
          <a:bodyPr wrap="none" rtlCol="0">
            <a:spAutoFit/>
          </a:bodyPr>
          <a:lstStyle/>
          <a:p>
            <a:r>
              <a:rPr lang="en-GB" dirty="0"/>
              <a:t>1</a:t>
            </a:r>
          </a:p>
        </p:txBody>
      </p:sp>
      <p:sp>
        <p:nvSpPr>
          <p:cNvPr id="20" name="TextBox 19"/>
          <p:cNvSpPr txBox="1"/>
          <p:nvPr/>
        </p:nvSpPr>
        <p:spPr>
          <a:xfrm>
            <a:off x="4780362" y="5148922"/>
            <a:ext cx="301686" cy="369332"/>
          </a:xfrm>
          <a:prstGeom prst="rect">
            <a:avLst/>
          </a:prstGeom>
          <a:noFill/>
        </p:spPr>
        <p:txBody>
          <a:bodyPr wrap="none" rtlCol="0">
            <a:spAutoFit/>
          </a:bodyPr>
          <a:lstStyle/>
          <a:p>
            <a:r>
              <a:rPr lang="en-GB" dirty="0"/>
              <a:t>1</a:t>
            </a:r>
          </a:p>
        </p:txBody>
      </p:sp>
      <p:sp>
        <p:nvSpPr>
          <p:cNvPr id="21" name="TextBox 20"/>
          <p:cNvSpPr txBox="1"/>
          <p:nvPr/>
        </p:nvSpPr>
        <p:spPr>
          <a:xfrm>
            <a:off x="4780362" y="5148922"/>
            <a:ext cx="301686" cy="369332"/>
          </a:xfrm>
          <a:prstGeom prst="rect">
            <a:avLst/>
          </a:prstGeom>
          <a:noFill/>
        </p:spPr>
        <p:txBody>
          <a:bodyPr wrap="none" rtlCol="0">
            <a:spAutoFit/>
          </a:bodyPr>
          <a:lstStyle/>
          <a:p>
            <a:r>
              <a:rPr lang="en-GB" dirty="0"/>
              <a:t>0</a:t>
            </a:r>
          </a:p>
        </p:txBody>
      </p:sp>
      <p:sp>
        <p:nvSpPr>
          <p:cNvPr id="22" name="TextBox 21"/>
          <p:cNvSpPr txBox="1"/>
          <p:nvPr/>
        </p:nvSpPr>
        <p:spPr>
          <a:xfrm>
            <a:off x="4809734" y="5146040"/>
            <a:ext cx="242942" cy="375096"/>
          </a:xfrm>
          <a:prstGeom prst="rect">
            <a:avLst/>
          </a:prstGeom>
          <a:noFill/>
        </p:spPr>
        <p:txBody>
          <a:bodyPr wrap="square" rtlCol="0">
            <a:spAutoFit/>
          </a:bodyPr>
          <a:lstStyle/>
          <a:p>
            <a:r>
              <a:rPr lang="en-GB" dirty="0"/>
              <a:t>0</a:t>
            </a:r>
          </a:p>
        </p:txBody>
      </p:sp>
      <p:sp>
        <p:nvSpPr>
          <p:cNvPr id="23" name="TextBox 22"/>
          <p:cNvSpPr txBox="1"/>
          <p:nvPr/>
        </p:nvSpPr>
        <p:spPr>
          <a:xfrm>
            <a:off x="4780362" y="5148922"/>
            <a:ext cx="301686" cy="369332"/>
          </a:xfrm>
          <a:prstGeom prst="rect">
            <a:avLst/>
          </a:prstGeom>
          <a:noFill/>
        </p:spPr>
        <p:txBody>
          <a:bodyPr wrap="none" rtlCol="0">
            <a:spAutoFit/>
          </a:bodyPr>
          <a:lstStyle/>
          <a:p>
            <a:r>
              <a:rPr lang="en-GB" dirty="0"/>
              <a:t>1</a:t>
            </a:r>
          </a:p>
        </p:txBody>
      </p:sp>
      <p:sp>
        <p:nvSpPr>
          <p:cNvPr id="24" name="TextBox 23"/>
          <p:cNvSpPr txBox="1"/>
          <p:nvPr/>
        </p:nvSpPr>
        <p:spPr>
          <a:xfrm>
            <a:off x="4780362" y="5148922"/>
            <a:ext cx="301686" cy="369332"/>
          </a:xfrm>
          <a:prstGeom prst="rect">
            <a:avLst/>
          </a:prstGeom>
          <a:noFill/>
        </p:spPr>
        <p:txBody>
          <a:bodyPr wrap="none" rtlCol="0">
            <a:spAutoFit/>
          </a:bodyPr>
          <a:lstStyle/>
          <a:p>
            <a:r>
              <a:rPr lang="en-GB" dirty="0"/>
              <a:t>0</a:t>
            </a:r>
          </a:p>
        </p:txBody>
      </p:sp>
    </p:spTree>
    <p:extLst>
      <p:ext uri="{BB962C8B-B14F-4D97-AF65-F5344CB8AC3E}">
        <p14:creationId xmlns:p14="http://schemas.microsoft.com/office/powerpoint/2010/main" val="13485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1" presetClass="entr" presetSubtype="0" fill="hold" grpId="1" nodeType="after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42" presetClass="path" presetSubtype="0" accel="50000" decel="50000" fill="hold" grpId="0" nodeType="withEffect">
                                  <p:stCondLst>
                                    <p:cond delay="0"/>
                                  </p:stCondLst>
                                  <p:childTnLst>
                                    <p:animMotion origin="layout" path="M -0.00039 -0.00625 L 0.37031 -0.00973 " pathEditMode="relative" rAng="0" ptsTypes="AA">
                                      <p:cBhvr>
                                        <p:cTn id="12" dur="2000" fill="hold"/>
                                        <p:tgtEl>
                                          <p:spTgt spid="14"/>
                                        </p:tgtEl>
                                        <p:attrNameLst>
                                          <p:attrName>ppt_x</p:attrName>
                                          <p:attrName>ppt_y</p:attrName>
                                        </p:attrNameLst>
                                      </p:cBhvr>
                                      <p:rCtr x="18529" y="-185"/>
                                    </p:animMotion>
                                  </p:childTnLst>
                                  <p:subTnLst>
                                    <p:set>
                                      <p:cBhvr override="childStyle">
                                        <p:cTn dur="1" fill="hold" display="0" masterRel="sameClick" afterEffect="1">
                                          <p:stCondLst>
                                            <p:cond evt="end" delay="0">
                                              <p:tn val="11"/>
                                            </p:cond>
                                          </p:stCondLst>
                                        </p:cTn>
                                        <p:tgtEl>
                                          <p:spTgt spid="14"/>
                                        </p:tgtEl>
                                        <p:attrNameLst>
                                          <p:attrName>style.visibility</p:attrName>
                                        </p:attrNameLst>
                                      </p:cBhvr>
                                      <p:to>
                                        <p:strVal val="hidden"/>
                                      </p:to>
                                    </p:set>
                                  </p:subTnLst>
                                </p:cTn>
                              </p:par>
                            </p:childTnLst>
                          </p:cTn>
                        </p:par>
                        <p:par>
                          <p:cTn id="13" fill="hold">
                            <p:stCondLst>
                              <p:cond delay="2500"/>
                            </p:stCondLst>
                            <p:childTnLst>
                              <p:par>
                                <p:cTn id="14" presetID="1" presetClass="entr" presetSubtype="0" fill="hold" grpId="1" nodeType="afterEffect">
                                  <p:stCondLst>
                                    <p:cond delay="0"/>
                                  </p:stCondLst>
                                  <p:childTnLst>
                                    <p:set>
                                      <p:cBhvr>
                                        <p:cTn id="15" dur="1" fill="hold">
                                          <p:stCondLst>
                                            <p:cond delay="0"/>
                                          </p:stCondLst>
                                        </p:cTn>
                                        <p:tgtEl>
                                          <p:spTgt spid="19"/>
                                        </p:tgtEl>
                                        <p:attrNameLst>
                                          <p:attrName>style.visibility</p:attrName>
                                        </p:attrNameLst>
                                      </p:cBhvr>
                                      <p:to>
                                        <p:strVal val="visible"/>
                                      </p:to>
                                    </p:set>
                                  </p:childTnLst>
                                </p:cTn>
                              </p:par>
                              <p:par>
                                <p:cTn id="16" presetID="42" presetClass="path" presetSubtype="0" accel="50000" decel="50000" fill="hold" grpId="0" nodeType="withEffect">
                                  <p:stCondLst>
                                    <p:cond delay="0"/>
                                  </p:stCondLst>
                                  <p:childTnLst>
                                    <p:animMotion origin="layout" path="M -0.00039 -0.00625 L 0.37031 -0.00973 " pathEditMode="relative" rAng="0" ptsTypes="AA">
                                      <p:cBhvr>
                                        <p:cTn id="17" dur="2000" fill="hold"/>
                                        <p:tgtEl>
                                          <p:spTgt spid="19"/>
                                        </p:tgtEl>
                                        <p:attrNameLst>
                                          <p:attrName>ppt_x</p:attrName>
                                          <p:attrName>ppt_y</p:attrName>
                                        </p:attrNameLst>
                                      </p:cBhvr>
                                      <p:rCtr x="18529" y="-185"/>
                                    </p:animMotion>
                                  </p:childTnLst>
                                  <p:subTnLst>
                                    <p:set>
                                      <p:cBhvr override="childStyle">
                                        <p:cTn dur="1" fill="hold" display="0" masterRel="sameClick" afterEffect="1">
                                          <p:stCondLst>
                                            <p:cond evt="end" delay="0">
                                              <p:tn val="16"/>
                                            </p:cond>
                                          </p:stCondLst>
                                        </p:cTn>
                                        <p:tgtEl>
                                          <p:spTgt spid="19"/>
                                        </p:tgtEl>
                                        <p:attrNameLst>
                                          <p:attrName>style.visibility</p:attrName>
                                        </p:attrNameLst>
                                      </p:cBhvr>
                                      <p:to>
                                        <p:strVal val="hidden"/>
                                      </p:to>
                                    </p:set>
                                  </p:subTnLst>
                                </p:cTn>
                              </p:par>
                            </p:childTnLst>
                          </p:cTn>
                        </p:par>
                        <p:par>
                          <p:cTn id="18" fill="hold">
                            <p:stCondLst>
                              <p:cond delay="4500"/>
                            </p:stCondLst>
                            <p:childTnLst>
                              <p:par>
                                <p:cTn id="19" presetID="1" presetClass="entr" presetSubtype="0" fill="hold" grpId="1" nodeType="after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42" presetClass="path" presetSubtype="0" accel="50000" decel="50000" fill="hold" grpId="0" nodeType="withEffect">
                                  <p:stCondLst>
                                    <p:cond delay="0"/>
                                  </p:stCondLst>
                                  <p:childTnLst>
                                    <p:animMotion origin="layout" path="M -0.00039 -0.00625 L 0.37031 -0.00973 " pathEditMode="relative" rAng="0" ptsTypes="AA">
                                      <p:cBhvr>
                                        <p:cTn id="22" dur="2000" fill="hold"/>
                                        <p:tgtEl>
                                          <p:spTgt spid="20"/>
                                        </p:tgtEl>
                                        <p:attrNameLst>
                                          <p:attrName>ppt_x</p:attrName>
                                          <p:attrName>ppt_y</p:attrName>
                                        </p:attrNameLst>
                                      </p:cBhvr>
                                      <p:rCtr x="18529" y="-185"/>
                                    </p:animMotion>
                                  </p:childTnLst>
                                  <p:subTnLst>
                                    <p:set>
                                      <p:cBhvr override="childStyle">
                                        <p:cTn dur="1" fill="hold" display="0" masterRel="sameClick" afterEffect="1">
                                          <p:stCondLst>
                                            <p:cond evt="end" delay="0">
                                              <p:tn val="21"/>
                                            </p:cond>
                                          </p:stCondLst>
                                        </p:cTn>
                                        <p:tgtEl>
                                          <p:spTgt spid="20"/>
                                        </p:tgtEl>
                                        <p:attrNameLst>
                                          <p:attrName>style.visibility</p:attrName>
                                        </p:attrNameLst>
                                      </p:cBhvr>
                                      <p:to>
                                        <p:strVal val="hidden"/>
                                      </p:to>
                                    </p:set>
                                  </p:subTnLst>
                                </p:cTn>
                              </p:par>
                            </p:childTnLst>
                          </p:cTn>
                        </p:par>
                        <p:par>
                          <p:cTn id="23" fill="hold">
                            <p:stCondLst>
                              <p:cond delay="6500"/>
                            </p:stCondLst>
                            <p:childTnLst>
                              <p:par>
                                <p:cTn id="24" presetID="1" presetClass="entr" presetSubtype="0" fill="hold" grpId="1" nodeType="afterEffect">
                                  <p:stCondLst>
                                    <p:cond delay="0"/>
                                  </p:stCondLst>
                                  <p:childTnLst>
                                    <p:set>
                                      <p:cBhvr>
                                        <p:cTn id="25" dur="1" fill="hold">
                                          <p:stCondLst>
                                            <p:cond delay="0"/>
                                          </p:stCondLst>
                                        </p:cTn>
                                        <p:tgtEl>
                                          <p:spTgt spid="21"/>
                                        </p:tgtEl>
                                        <p:attrNameLst>
                                          <p:attrName>style.visibility</p:attrName>
                                        </p:attrNameLst>
                                      </p:cBhvr>
                                      <p:to>
                                        <p:strVal val="visible"/>
                                      </p:to>
                                    </p:set>
                                  </p:childTnLst>
                                </p:cTn>
                              </p:par>
                              <p:par>
                                <p:cTn id="26" presetID="42" presetClass="path" presetSubtype="0" accel="50000" decel="50000" fill="hold" grpId="0" nodeType="withEffect">
                                  <p:stCondLst>
                                    <p:cond delay="0"/>
                                  </p:stCondLst>
                                  <p:childTnLst>
                                    <p:animMotion origin="layout" path="M -0.00039 -0.00625 L 0.37031 -0.00973 " pathEditMode="relative" rAng="0" ptsTypes="AA">
                                      <p:cBhvr>
                                        <p:cTn id="27" dur="2000" fill="hold"/>
                                        <p:tgtEl>
                                          <p:spTgt spid="21"/>
                                        </p:tgtEl>
                                        <p:attrNameLst>
                                          <p:attrName>ppt_x</p:attrName>
                                          <p:attrName>ppt_y</p:attrName>
                                        </p:attrNameLst>
                                      </p:cBhvr>
                                      <p:rCtr x="18529" y="-185"/>
                                    </p:animMotion>
                                  </p:childTnLst>
                                  <p:subTnLst>
                                    <p:set>
                                      <p:cBhvr override="childStyle">
                                        <p:cTn dur="1" fill="hold" display="0" masterRel="sameClick" afterEffect="1">
                                          <p:stCondLst>
                                            <p:cond evt="end" delay="0">
                                              <p:tn val="26"/>
                                            </p:cond>
                                          </p:stCondLst>
                                        </p:cTn>
                                        <p:tgtEl>
                                          <p:spTgt spid="21"/>
                                        </p:tgtEl>
                                        <p:attrNameLst>
                                          <p:attrName>style.visibility</p:attrName>
                                        </p:attrNameLst>
                                      </p:cBhvr>
                                      <p:to>
                                        <p:strVal val="hidden"/>
                                      </p:to>
                                    </p:set>
                                  </p:subTnLst>
                                </p:cTn>
                              </p:par>
                            </p:childTnLst>
                          </p:cTn>
                        </p:par>
                        <p:par>
                          <p:cTn id="28" fill="hold">
                            <p:stCondLst>
                              <p:cond delay="8500"/>
                            </p:stCondLst>
                            <p:childTnLst>
                              <p:par>
                                <p:cTn id="29" presetID="1" presetClass="entr" presetSubtype="0" fill="hold" grpId="1" nodeType="after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par>
                          <p:cTn id="31" fill="hold">
                            <p:stCondLst>
                              <p:cond delay="8500"/>
                            </p:stCondLst>
                            <p:childTnLst>
                              <p:par>
                                <p:cTn id="32" presetID="42" presetClass="path" presetSubtype="0" accel="50000" decel="50000" fill="hold" grpId="0" nodeType="afterEffect">
                                  <p:stCondLst>
                                    <p:cond delay="0"/>
                                  </p:stCondLst>
                                  <p:childTnLst>
                                    <p:animMotion origin="layout" path="M -0.00039 -0.00625 L 0.37031 -0.00972 " pathEditMode="relative" rAng="0" ptsTypes="AA">
                                      <p:cBhvr>
                                        <p:cTn id="33" dur="2000" fill="hold"/>
                                        <p:tgtEl>
                                          <p:spTgt spid="22"/>
                                        </p:tgtEl>
                                        <p:attrNameLst>
                                          <p:attrName>ppt_x</p:attrName>
                                          <p:attrName>ppt_y</p:attrName>
                                        </p:attrNameLst>
                                      </p:cBhvr>
                                      <p:rCtr x="18529" y="-185"/>
                                    </p:animMotion>
                                  </p:childTnLst>
                                  <p:subTnLst>
                                    <p:set>
                                      <p:cBhvr override="childStyle">
                                        <p:cTn dur="1" fill="hold" display="0" masterRel="sameClick" afterEffect="1">
                                          <p:stCondLst>
                                            <p:cond evt="end" delay="0">
                                              <p:tn val="32"/>
                                            </p:cond>
                                          </p:stCondLst>
                                        </p:cTn>
                                        <p:tgtEl>
                                          <p:spTgt spid="22"/>
                                        </p:tgtEl>
                                        <p:attrNameLst>
                                          <p:attrName>style.visibility</p:attrName>
                                        </p:attrNameLst>
                                      </p:cBhvr>
                                      <p:to>
                                        <p:strVal val="hidden"/>
                                      </p:to>
                                    </p:set>
                                  </p:subTnLst>
                                </p:cTn>
                              </p:par>
                            </p:childTnLst>
                          </p:cTn>
                        </p:par>
                        <p:par>
                          <p:cTn id="34" fill="hold">
                            <p:stCondLst>
                              <p:cond delay="10500"/>
                            </p:stCondLst>
                            <p:childTnLst>
                              <p:par>
                                <p:cTn id="35" presetID="1" presetClass="entr" presetSubtype="0" fill="hold" grpId="1" nodeType="after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childTnLst>
                          </p:cTn>
                        </p:par>
                        <p:par>
                          <p:cTn id="37" fill="hold">
                            <p:stCondLst>
                              <p:cond delay="10500"/>
                            </p:stCondLst>
                            <p:childTnLst>
                              <p:par>
                                <p:cTn id="38" presetID="42" presetClass="path" presetSubtype="0" accel="50000" decel="50000" fill="hold" grpId="0" nodeType="afterEffect">
                                  <p:stCondLst>
                                    <p:cond delay="0"/>
                                  </p:stCondLst>
                                  <p:childTnLst>
                                    <p:animMotion origin="layout" path="M -0.00039 -0.00625 L 0.37031 -0.00973 " pathEditMode="relative" rAng="0" ptsTypes="AA">
                                      <p:cBhvr>
                                        <p:cTn id="39" dur="2000" fill="hold"/>
                                        <p:tgtEl>
                                          <p:spTgt spid="23"/>
                                        </p:tgtEl>
                                        <p:attrNameLst>
                                          <p:attrName>ppt_x</p:attrName>
                                          <p:attrName>ppt_y</p:attrName>
                                        </p:attrNameLst>
                                      </p:cBhvr>
                                      <p:rCtr x="18529" y="-185"/>
                                    </p:animMotion>
                                  </p:childTnLst>
                                  <p:subTnLst>
                                    <p:set>
                                      <p:cBhvr override="childStyle">
                                        <p:cTn dur="1" fill="hold" display="0" masterRel="sameClick" afterEffect="1">
                                          <p:stCondLst>
                                            <p:cond evt="end" delay="0">
                                              <p:tn val="38"/>
                                            </p:cond>
                                          </p:stCondLst>
                                        </p:cTn>
                                        <p:tgtEl>
                                          <p:spTgt spid="23"/>
                                        </p:tgtEl>
                                        <p:attrNameLst>
                                          <p:attrName>style.visibility</p:attrName>
                                        </p:attrNameLst>
                                      </p:cBhvr>
                                      <p:to>
                                        <p:strVal val="hidden"/>
                                      </p:to>
                                    </p:set>
                                  </p:subTnLst>
                                </p:cTn>
                              </p:par>
                            </p:childTnLst>
                          </p:cTn>
                        </p:par>
                        <p:par>
                          <p:cTn id="40" fill="hold">
                            <p:stCondLst>
                              <p:cond delay="12500"/>
                            </p:stCondLst>
                            <p:childTnLst>
                              <p:par>
                                <p:cTn id="41" presetID="1" presetClass="entr" presetSubtype="0" fill="hold" grpId="1" nodeType="after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childTnLst>
                          </p:cTn>
                        </p:par>
                        <p:par>
                          <p:cTn id="43" fill="hold">
                            <p:stCondLst>
                              <p:cond delay="12500"/>
                            </p:stCondLst>
                            <p:childTnLst>
                              <p:par>
                                <p:cTn id="44" presetID="42" presetClass="path" presetSubtype="0" accel="50000" decel="50000" fill="hold" grpId="0" nodeType="afterEffect">
                                  <p:stCondLst>
                                    <p:cond delay="0"/>
                                  </p:stCondLst>
                                  <p:childTnLst>
                                    <p:animMotion origin="layout" path="M -0.00039 -0.00625 L 0.37031 -0.00973 " pathEditMode="relative" rAng="0" ptsTypes="AA">
                                      <p:cBhvr>
                                        <p:cTn id="45" dur="2000" fill="hold"/>
                                        <p:tgtEl>
                                          <p:spTgt spid="24"/>
                                        </p:tgtEl>
                                        <p:attrNameLst>
                                          <p:attrName>ppt_x</p:attrName>
                                          <p:attrName>ppt_y</p:attrName>
                                        </p:attrNameLst>
                                      </p:cBhvr>
                                      <p:rCtr x="18529" y="-185"/>
                                    </p:animMotion>
                                  </p:childTnLst>
                                  <p:subTnLst>
                                    <p:set>
                                      <p:cBhvr override="childStyle">
                                        <p:cTn dur="1" fill="hold" display="0" masterRel="sameClick" afterEffect="1">
                                          <p:stCondLst>
                                            <p:cond evt="end" delay="0">
                                              <p:tn val="44"/>
                                            </p:cond>
                                          </p:stCondLst>
                                        </p:cTn>
                                        <p:tgtEl>
                                          <p:spTgt spid="2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19" grpId="0"/>
      <p:bldP spid="19" grpId="1"/>
      <p:bldP spid="20" grpId="0"/>
      <p:bldP spid="20" grpId="1"/>
      <p:bldP spid="21" grpId="0"/>
      <p:bldP spid="21" grpId="1"/>
      <p:bldP spid="22" grpId="0"/>
      <p:bldP spid="22" grpId="1"/>
      <p:bldP spid="23" grpId="0"/>
      <p:bldP spid="23" grpId="1"/>
      <p:bldP spid="24" grpId="0"/>
      <p:bldP spid="24"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74691-6A0D-4C7F-8959-29C93AF9D71E}"/>
              </a:ext>
            </a:extLst>
          </p:cNvPr>
          <p:cNvSpPr>
            <a:spLocks noGrp="1"/>
          </p:cNvSpPr>
          <p:nvPr>
            <p:ph type="title"/>
          </p:nvPr>
        </p:nvSpPr>
        <p:spPr/>
        <p:txBody>
          <a:bodyPr/>
          <a:lstStyle/>
          <a:p>
            <a:r>
              <a:rPr lang="en-GB" dirty="0"/>
              <a:t>Domains and Weighting</a:t>
            </a:r>
          </a:p>
        </p:txBody>
      </p:sp>
      <p:graphicFrame>
        <p:nvGraphicFramePr>
          <p:cNvPr id="4" name="Table 4">
            <a:extLst>
              <a:ext uri="{FF2B5EF4-FFF2-40B4-BE49-F238E27FC236}">
                <a16:creationId xmlns:a16="http://schemas.microsoft.com/office/drawing/2014/main" id="{2F5E2D27-9E7C-4791-B332-288854FF5D5C}"/>
              </a:ext>
            </a:extLst>
          </p:cNvPr>
          <p:cNvGraphicFramePr>
            <a:graphicFrameLocks noGrp="1"/>
          </p:cNvGraphicFramePr>
          <p:nvPr>
            <p:ph idx="1"/>
            <p:extLst/>
          </p:nvPr>
        </p:nvGraphicFramePr>
        <p:xfrm>
          <a:off x="312738" y="1825625"/>
          <a:ext cx="11590336" cy="2438400"/>
        </p:xfrm>
        <a:graphic>
          <a:graphicData uri="http://schemas.openxmlformats.org/drawingml/2006/table">
            <a:tbl>
              <a:tblPr firstRow="1" bandRow="1">
                <a:tableStyleId>{5C22544A-7EE6-4342-B048-85BDC9FD1C3A}</a:tableStyleId>
              </a:tblPr>
              <a:tblGrid>
                <a:gridCol w="9545136">
                  <a:extLst>
                    <a:ext uri="{9D8B030D-6E8A-4147-A177-3AD203B41FA5}">
                      <a16:colId xmlns:a16="http://schemas.microsoft.com/office/drawing/2014/main" val="3616463360"/>
                    </a:ext>
                  </a:extLst>
                </a:gridCol>
                <a:gridCol w="2045200">
                  <a:extLst>
                    <a:ext uri="{9D8B030D-6E8A-4147-A177-3AD203B41FA5}">
                      <a16:colId xmlns:a16="http://schemas.microsoft.com/office/drawing/2014/main" val="1461877482"/>
                    </a:ext>
                  </a:extLst>
                </a:gridCol>
              </a:tblGrid>
              <a:tr h="370840">
                <a:tc>
                  <a:txBody>
                    <a:bodyPr/>
                    <a:lstStyle/>
                    <a:p>
                      <a:r>
                        <a:rPr lang="en-GB" sz="2400" dirty="0"/>
                        <a:t>COMPTIA Network+ Certification Domain Areas </a:t>
                      </a:r>
                    </a:p>
                  </a:txBody>
                  <a:tcPr/>
                </a:tc>
                <a:tc>
                  <a:txBody>
                    <a:bodyPr/>
                    <a:lstStyle/>
                    <a:p>
                      <a:r>
                        <a:rPr lang="en-GB" sz="2400" dirty="0"/>
                        <a:t>Weighting</a:t>
                      </a:r>
                    </a:p>
                  </a:txBody>
                  <a:tcPr/>
                </a:tc>
                <a:extLst>
                  <a:ext uri="{0D108BD9-81ED-4DB2-BD59-A6C34878D82A}">
                    <a16:rowId xmlns:a16="http://schemas.microsoft.com/office/drawing/2014/main" val="2867410343"/>
                  </a:ext>
                </a:extLst>
              </a:tr>
              <a:tr h="370840">
                <a:tc>
                  <a:txBody>
                    <a:bodyPr/>
                    <a:lstStyle/>
                    <a:p>
                      <a:r>
                        <a:rPr lang="en-GB" sz="2000" dirty="0"/>
                        <a:t>1.0 - Networking Concepts</a:t>
                      </a:r>
                    </a:p>
                  </a:txBody>
                  <a:tcPr/>
                </a:tc>
                <a:tc>
                  <a:txBody>
                    <a:bodyPr/>
                    <a:lstStyle/>
                    <a:p>
                      <a:pPr algn="ctr"/>
                      <a:r>
                        <a:rPr lang="en-GB" sz="2000" dirty="0"/>
                        <a:t>23%</a:t>
                      </a:r>
                    </a:p>
                  </a:txBody>
                  <a:tcPr/>
                </a:tc>
                <a:extLst>
                  <a:ext uri="{0D108BD9-81ED-4DB2-BD59-A6C34878D82A}">
                    <a16:rowId xmlns:a16="http://schemas.microsoft.com/office/drawing/2014/main" val="1912507260"/>
                  </a:ext>
                </a:extLst>
              </a:tr>
              <a:tr h="370840">
                <a:tc>
                  <a:txBody>
                    <a:bodyPr/>
                    <a:lstStyle/>
                    <a:p>
                      <a:r>
                        <a:rPr lang="en-GB" sz="2000" dirty="0"/>
                        <a:t>2.0 - Infrastructure</a:t>
                      </a:r>
                    </a:p>
                  </a:txBody>
                  <a:tcPr/>
                </a:tc>
                <a:tc>
                  <a:txBody>
                    <a:bodyPr/>
                    <a:lstStyle/>
                    <a:p>
                      <a:pPr algn="ctr"/>
                      <a:r>
                        <a:rPr lang="en-GB" sz="2000" dirty="0"/>
                        <a:t>18%</a:t>
                      </a:r>
                    </a:p>
                  </a:txBody>
                  <a:tcPr/>
                </a:tc>
                <a:extLst>
                  <a:ext uri="{0D108BD9-81ED-4DB2-BD59-A6C34878D82A}">
                    <a16:rowId xmlns:a16="http://schemas.microsoft.com/office/drawing/2014/main" val="2907604505"/>
                  </a:ext>
                </a:extLst>
              </a:tr>
              <a:tr h="370840">
                <a:tc>
                  <a:txBody>
                    <a:bodyPr/>
                    <a:lstStyle/>
                    <a:p>
                      <a:r>
                        <a:rPr lang="en-GB" sz="2000" dirty="0"/>
                        <a:t>3.0 – Network Operations</a:t>
                      </a:r>
                    </a:p>
                  </a:txBody>
                  <a:tcPr/>
                </a:tc>
                <a:tc>
                  <a:txBody>
                    <a:bodyPr/>
                    <a:lstStyle/>
                    <a:p>
                      <a:pPr algn="ctr"/>
                      <a:r>
                        <a:rPr lang="en-GB" sz="2000" dirty="0"/>
                        <a:t>17%</a:t>
                      </a:r>
                    </a:p>
                  </a:txBody>
                  <a:tcPr/>
                </a:tc>
                <a:extLst>
                  <a:ext uri="{0D108BD9-81ED-4DB2-BD59-A6C34878D82A}">
                    <a16:rowId xmlns:a16="http://schemas.microsoft.com/office/drawing/2014/main" val="3506574963"/>
                  </a:ext>
                </a:extLst>
              </a:tr>
              <a:tr h="370840">
                <a:tc>
                  <a:txBody>
                    <a:bodyPr/>
                    <a:lstStyle/>
                    <a:p>
                      <a:r>
                        <a:rPr lang="en-GB" sz="2000" dirty="0"/>
                        <a:t>4.0 – Network Security</a:t>
                      </a:r>
                    </a:p>
                  </a:txBody>
                  <a:tcPr/>
                </a:tc>
                <a:tc>
                  <a:txBody>
                    <a:bodyPr/>
                    <a:lstStyle/>
                    <a:p>
                      <a:pPr algn="ctr"/>
                      <a:r>
                        <a:rPr lang="en-GB" sz="2000" dirty="0"/>
                        <a:t>20%</a:t>
                      </a:r>
                    </a:p>
                  </a:txBody>
                  <a:tcPr/>
                </a:tc>
                <a:extLst>
                  <a:ext uri="{0D108BD9-81ED-4DB2-BD59-A6C34878D82A}">
                    <a16:rowId xmlns:a16="http://schemas.microsoft.com/office/drawing/2014/main" val="3397238088"/>
                  </a:ext>
                </a:extLst>
              </a:tr>
              <a:tr h="370840">
                <a:tc>
                  <a:txBody>
                    <a:bodyPr/>
                    <a:lstStyle/>
                    <a:p>
                      <a:r>
                        <a:rPr lang="en-GB" sz="2000" dirty="0"/>
                        <a:t>5.0 – Network Troubleshooting and Tools</a:t>
                      </a:r>
                    </a:p>
                  </a:txBody>
                  <a:tcPr/>
                </a:tc>
                <a:tc>
                  <a:txBody>
                    <a:bodyPr/>
                    <a:lstStyle/>
                    <a:p>
                      <a:pPr algn="ctr"/>
                      <a:r>
                        <a:rPr lang="en-GB" sz="2000" dirty="0"/>
                        <a:t>22%</a:t>
                      </a:r>
                    </a:p>
                  </a:txBody>
                  <a:tcPr/>
                </a:tc>
                <a:extLst>
                  <a:ext uri="{0D108BD9-81ED-4DB2-BD59-A6C34878D82A}">
                    <a16:rowId xmlns:a16="http://schemas.microsoft.com/office/drawing/2014/main" val="2315586287"/>
                  </a:ext>
                </a:extLst>
              </a:tr>
            </a:tbl>
          </a:graphicData>
        </a:graphic>
      </p:graphicFrame>
    </p:spTree>
    <p:extLst>
      <p:ext uri="{BB962C8B-B14F-4D97-AF65-F5344CB8AC3E}">
        <p14:creationId xmlns:p14="http://schemas.microsoft.com/office/powerpoint/2010/main" val="242181734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95E00-0086-4A53-8CAB-CF72EB732990}"/>
              </a:ext>
            </a:extLst>
          </p:cNvPr>
          <p:cNvSpPr>
            <a:spLocks noGrp="1"/>
          </p:cNvSpPr>
          <p:nvPr>
            <p:ph type="title"/>
          </p:nvPr>
        </p:nvSpPr>
        <p:spPr/>
        <p:txBody>
          <a:bodyPr/>
          <a:lstStyle/>
          <a:p>
            <a:r>
              <a:rPr lang="en-GB" dirty="0"/>
              <a:t>OSI Model – Layer 2: The Data Link Layer</a:t>
            </a:r>
          </a:p>
        </p:txBody>
      </p:sp>
      <p:sp>
        <p:nvSpPr>
          <p:cNvPr id="61" name="Rectangle 60">
            <a:extLst>
              <a:ext uri="{FF2B5EF4-FFF2-40B4-BE49-F238E27FC236}">
                <a16:creationId xmlns:a16="http://schemas.microsoft.com/office/drawing/2014/main" id="{17BB4177-0EBE-4E6B-8244-651AAE8E2AFC}"/>
              </a:ext>
            </a:extLst>
          </p:cNvPr>
          <p:cNvSpPr/>
          <p:nvPr/>
        </p:nvSpPr>
        <p:spPr>
          <a:xfrm>
            <a:off x="6839759" y="3295422"/>
            <a:ext cx="4038199" cy="160403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Rectangle 61">
            <a:extLst>
              <a:ext uri="{FF2B5EF4-FFF2-40B4-BE49-F238E27FC236}">
                <a16:creationId xmlns:a16="http://schemas.microsoft.com/office/drawing/2014/main" id="{9D1E02DD-AF9A-4D95-BE6E-526ABE995274}"/>
              </a:ext>
            </a:extLst>
          </p:cNvPr>
          <p:cNvSpPr/>
          <p:nvPr/>
        </p:nvSpPr>
        <p:spPr>
          <a:xfrm>
            <a:off x="1274846" y="3287939"/>
            <a:ext cx="4038199" cy="160403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Rectangle 62">
            <a:extLst>
              <a:ext uri="{FF2B5EF4-FFF2-40B4-BE49-F238E27FC236}">
                <a16:creationId xmlns:a16="http://schemas.microsoft.com/office/drawing/2014/main" id="{4FF5C321-D7CA-4761-8992-2B3CB0C6F689}"/>
              </a:ext>
            </a:extLst>
          </p:cNvPr>
          <p:cNvSpPr/>
          <p:nvPr/>
        </p:nvSpPr>
        <p:spPr>
          <a:xfrm>
            <a:off x="1461577" y="3651145"/>
            <a:ext cx="3595989" cy="10550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Rectangle 63">
            <a:extLst>
              <a:ext uri="{FF2B5EF4-FFF2-40B4-BE49-F238E27FC236}">
                <a16:creationId xmlns:a16="http://schemas.microsoft.com/office/drawing/2014/main" id="{5AEECA6F-8663-4616-8ACB-21B9CC2ECD38}"/>
              </a:ext>
            </a:extLst>
          </p:cNvPr>
          <p:cNvSpPr/>
          <p:nvPr/>
        </p:nvSpPr>
        <p:spPr>
          <a:xfrm>
            <a:off x="2382336" y="3962644"/>
            <a:ext cx="2140299" cy="381837"/>
          </a:xfrm>
          <a:prstGeom prst="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Data</a:t>
            </a:r>
          </a:p>
        </p:txBody>
      </p:sp>
      <p:sp>
        <p:nvSpPr>
          <p:cNvPr id="65" name="Rectangle 64">
            <a:extLst>
              <a:ext uri="{FF2B5EF4-FFF2-40B4-BE49-F238E27FC236}">
                <a16:creationId xmlns:a16="http://schemas.microsoft.com/office/drawing/2014/main" id="{E5BA87F8-21A3-437B-9DD6-36BBF59BEB54}"/>
              </a:ext>
            </a:extLst>
          </p:cNvPr>
          <p:cNvSpPr/>
          <p:nvPr/>
        </p:nvSpPr>
        <p:spPr>
          <a:xfrm>
            <a:off x="1509451" y="3962644"/>
            <a:ext cx="872885" cy="381837"/>
          </a:xfrm>
          <a:prstGeom prst="rect">
            <a:avLst/>
          </a:prstGeom>
          <a:solidFill>
            <a:srgbClr val="F853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H2</a:t>
            </a:r>
          </a:p>
        </p:txBody>
      </p:sp>
      <p:sp>
        <p:nvSpPr>
          <p:cNvPr id="66" name="Rectangle 65">
            <a:extLst>
              <a:ext uri="{FF2B5EF4-FFF2-40B4-BE49-F238E27FC236}">
                <a16:creationId xmlns:a16="http://schemas.microsoft.com/office/drawing/2014/main" id="{CED03E41-F879-4BAD-BB57-9BEF840394E6}"/>
              </a:ext>
            </a:extLst>
          </p:cNvPr>
          <p:cNvSpPr/>
          <p:nvPr/>
        </p:nvSpPr>
        <p:spPr>
          <a:xfrm>
            <a:off x="7090158" y="3651145"/>
            <a:ext cx="3595989" cy="10550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TextBox 66">
            <a:extLst>
              <a:ext uri="{FF2B5EF4-FFF2-40B4-BE49-F238E27FC236}">
                <a16:creationId xmlns:a16="http://schemas.microsoft.com/office/drawing/2014/main" id="{D06478D5-6CAD-46F6-B113-6A621103C646}"/>
              </a:ext>
            </a:extLst>
          </p:cNvPr>
          <p:cNvSpPr txBox="1"/>
          <p:nvPr/>
        </p:nvSpPr>
        <p:spPr>
          <a:xfrm>
            <a:off x="2314169" y="2575997"/>
            <a:ext cx="2089290" cy="369332"/>
          </a:xfrm>
          <a:prstGeom prst="rect">
            <a:avLst/>
          </a:prstGeom>
          <a:noFill/>
        </p:spPr>
        <p:txBody>
          <a:bodyPr wrap="none" rtlCol="0">
            <a:spAutoFit/>
          </a:bodyPr>
          <a:lstStyle/>
          <a:p>
            <a:r>
              <a:rPr lang="en-GB" dirty="0"/>
              <a:t>From Network Layer</a:t>
            </a:r>
          </a:p>
        </p:txBody>
      </p:sp>
      <p:sp>
        <p:nvSpPr>
          <p:cNvPr id="68" name="TextBox 67">
            <a:extLst>
              <a:ext uri="{FF2B5EF4-FFF2-40B4-BE49-F238E27FC236}">
                <a16:creationId xmlns:a16="http://schemas.microsoft.com/office/drawing/2014/main" id="{A45E0A0A-1FAD-4DFF-AEE1-A471C1B3ADC0}"/>
              </a:ext>
            </a:extLst>
          </p:cNvPr>
          <p:cNvSpPr txBox="1"/>
          <p:nvPr/>
        </p:nvSpPr>
        <p:spPr>
          <a:xfrm>
            <a:off x="8264493" y="2580826"/>
            <a:ext cx="1814407" cy="369332"/>
          </a:xfrm>
          <a:prstGeom prst="rect">
            <a:avLst/>
          </a:prstGeom>
          <a:noFill/>
        </p:spPr>
        <p:txBody>
          <a:bodyPr wrap="none" rtlCol="0">
            <a:spAutoFit/>
          </a:bodyPr>
          <a:lstStyle/>
          <a:p>
            <a:r>
              <a:rPr lang="en-GB" dirty="0"/>
              <a:t>To Network Layer</a:t>
            </a:r>
          </a:p>
        </p:txBody>
      </p:sp>
      <p:sp>
        <p:nvSpPr>
          <p:cNvPr id="69" name="TextBox 68">
            <a:extLst>
              <a:ext uri="{FF2B5EF4-FFF2-40B4-BE49-F238E27FC236}">
                <a16:creationId xmlns:a16="http://schemas.microsoft.com/office/drawing/2014/main" id="{FE1650E7-5B2C-4C21-8CE0-2E056394695A}"/>
              </a:ext>
            </a:extLst>
          </p:cNvPr>
          <p:cNvSpPr txBox="1"/>
          <p:nvPr/>
        </p:nvSpPr>
        <p:spPr>
          <a:xfrm>
            <a:off x="1211771" y="4881891"/>
            <a:ext cx="1604093" cy="369332"/>
          </a:xfrm>
          <a:prstGeom prst="rect">
            <a:avLst/>
          </a:prstGeom>
          <a:noFill/>
        </p:spPr>
        <p:txBody>
          <a:bodyPr wrap="none" rtlCol="0">
            <a:spAutoFit/>
          </a:bodyPr>
          <a:lstStyle/>
          <a:p>
            <a:r>
              <a:rPr lang="en-GB" dirty="0"/>
              <a:t>Data Link Layer</a:t>
            </a:r>
          </a:p>
        </p:txBody>
      </p:sp>
      <p:sp>
        <p:nvSpPr>
          <p:cNvPr id="70" name="Arrow: Down 69">
            <a:extLst>
              <a:ext uri="{FF2B5EF4-FFF2-40B4-BE49-F238E27FC236}">
                <a16:creationId xmlns:a16="http://schemas.microsoft.com/office/drawing/2014/main" id="{805CA2B4-2FF9-45FB-A0C7-F67E29DFBE1B}"/>
              </a:ext>
            </a:extLst>
          </p:cNvPr>
          <p:cNvSpPr/>
          <p:nvPr/>
        </p:nvSpPr>
        <p:spPr>
          <a:xfrm>
            <a:off x="3069158" y="2974975"/>
            <a:ext cx="426517" cy="625928"/>
          </a:xfrm>
          <a:prstGeom prst="downArrow">
            <a:avLst/>
          </a:prstGeom>
          <a:solidFill>
            <a:srgbClr val="FD39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Arrow: Down 70">
            <a:extLst>
              <a:ext uri="{FF2B5EF4-FFF2-40B4-BE49-F238E27FC236}">
                <a16:creationId xmlns:a16="http://schemas.microsoft.com/office/drawing/2014/main" id="{A255D5F8-0F7C-4ACF-A34B-826386EB609A}"/>
              </a:ext>
            </a:extLst>
          </p:cNvPr>
          <p:cNvSpPr/>
          <p:nvPr/>
        </p:nvSpPr>
        <p:spPr>
          <a:xfrm rot="10800000">
            <a:off x="8858859" y="2999253"/>
            <a:ext cx="426517" cy="625928"/>
          </a:xfrm>
          <a:prstGeom prst="downArrow">
            <a:avLst/>
          </a:prstGeom>
          <a:solidFill>
            <a:srgbClr val="FD39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71">
            <a:extLst>
              <a:ext uri="{FF2B5EF4-FFF2-40B4-BE49-F238E27FC236}">
                <a16:creationId xmlns:a16="http://schemas.microsoft.com/office/drawing/2014/main" id="{615A2585-CD1C-48CF-9F24-4A8519375A7E}"/>
              </a:ext>
            </a:extLst>
          </p:cNvPr>
          <p:cNvSpPr/>
          <p:nvPr/>
        </p:nvSpPr>
        <p:spPr>
          <a:xfrm>
            <a:off x="4519095" y="3962643"/>
            <a:ext cx="495607" cy="381837"/>
          </a:xfrm>
          <a:prstGeom prst="rect">
            <a:avLst/>
          </a:prstGeom>
          <a:solidFill>
            <a:schemeClr val="bg1">
              <a:lumMod val="75000"/>
            </a:schemeClr>
          </a:solidFill>
          <a:ln>
            <a:solidFill>
              <a:srgbClr val="4171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T2</a:t>
            </a:r>
          </a:p>
        </p:txBody>
      </p:sp>
      <p:sp>
        <p:nvSpPr>
          <p:cNvPr id="73" name="Rectangle 72">
            <a:extLst>
              <a:ext uri="{FF2B5EF4-FFF2-40B4-BE49-F238E27FC236}">
                <a16:creationId xmlns:a16="http://schemas.microsoft.com/office/drawing/2014/main" id="{55A73A8A-9F14-4A8B-A223-0ABDDA128D0F}"/>
              </a:ext>
            </a:extLst>
          </p:cNvPr>
          <p:cNvSpPr/>
          <p:nvPr/>
        </p:nvSpPr>
        <p:spPr>
          <a:xfrm>
            <a:off x="8016697" y="3962643"/>
            <a:ext cx="2140299" cy="381837"/>
          </a:xfrm>
          <a:prstGeom prst="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Data</a:t>
            </a:r>
          </a:p>
        </p:txBody>
      </p:sp>
      <p:sp>
        <p:nvSpPr>
          <p:cNvPr id="74" name="Rectangle 73">
            <a:extLst>
              <a:ext uri="{FF2B5EF4-FFF2-40B4-BE49-F238E27FC236}">
                <a16:creationId xmlns:a16="http://schemas.microsoft.com/office/drawing/2014/main" id="{ECCC1F94-5CA7-4FA7-A020-4831F520982D}"/>
              </a:ext>
            </a:extLst>
          </p:cNvPr>
          <p:cNvSpPr/>
          <p:nvPr/>
        </p:nvSpPr>
        <p:spPr>
          <a:xfrm>
            <a:off x="7143812" y="3962643"/>
            <a:ext cx="872885" cy="381837"/>
          </a:xfrm>
          <a:prstGeom prst="rect">
            <a:avLst/>
          </a:prstGeom>
          <a:solidFill>
            <a:srgbClr val="F853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H2</a:t>
            </a:r>
          </a:p>
        </p:txBody>
      </p:sp>
      <p:sp>
        <p:nvSpPr>
          <p:cNvPr id="75" name="Rectangle 74">
            <a:extLst>
              <a:ext uri="{FF2B5EF4-FFF2-40B4-BE49-F238E27FC236}">
                <a16:creationId xmlns:a16="http://schemas.microsoft.com/office/drawing/2014/main" id="{F60FC956-6583-471E-86F4-B395613AA112}"/>
              </a:ext>
            </a:extLst>
          </p:cNvPr>
          <p:cNvSpPr/>
          <p:nvPr/>
        </p:nvSpPr>
        <p:spPr>
          <a:xfrm>
            <a:off x="10153456" y="3962642"/>
            <a:ext cx="495607" cy="381837"/>
          </a:xfrm>
          <a:prstGeom prst="rect">
            <a:avLst/>
          </a:prstGeom>
          <a:solidFill>
            <a:schemeClr val="bg1">
              <a:lumMod val="75000"/>
            </a:schemeClr>
          </a:solidFill>
          <a:ln>
            <a:solidFill>
              <a:srgbClr val="4171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T2</a:t>
            </a:r>
          </a:p>
        </p:txBody>
      </p:sp>
      <p:sp>
        <p:nvSpPr>
          <p:cNvPr id="76" name="TextBox 75">
            <a:extLst>
              <a:ext uri="{FF2B5EF4-FFF2-40B4-BE49-F238E27FC236}">
                <a16:creationId xmlns:a16="http://schemas.microsoft.com/office/drawing/2014/main" id="{62B7F4EF-2597-4A3E-8C1E-E8BF4CECCB3D}"/>
              </a:ext>
            </a:extLst>
          </p:cNvPr>
          <p:cNvSpPr txBox="1"/>
          <p:nvPr/>
        </p:nvSpPr>
        <p:spPr>
          <a:xfrm>
            <a:off x="9417836" y="4885767"/>
            <a:ext cx="1604093" cy="369332"/>
          </a:xfrm>
          <a:prstGeom prst="rect">
            <a:avLst/>
          </a:prstGeom>
          <a:noFill/>
        </p:spPr>
        <p:txBody>
          <a:bodyPr wrap="none" rtlCol="0">
            <a:spAutoFit/>
          </a:bodyPr>
          <a:lstStyle/>
          <a:p>
            <a:r>
              <a:rPr lang="en-GB" dirty="0"/>
              <a:t>Data Link Layer</a:t>
            </a:r>
          </a:p>
        </p:txBody>
      </p:sp>
      <p:sp>
        <p:nvSpPr>
          <p:cNvPr id="77" name="TextBox 76">
            <a:extLst>
              <a:ext uri="{FF2B5EF4-FFF2-40B4-BE49-F238E27FC236}">
                <a16:creationId xmlns:a16="http://schemas.microsoft.com/office/drawing/2014/main" id="{D88442DB-521F-45F7-A90F-01B85B1EFC1E}"/>
              </a:ext>
            </a:extLst>
          </p:cNvPr>
          <p:cNvSpPr txBox="1"/>
          <p:nvPr/>
        </p:nvSpPr>
        <p:spPr>
          <a:xfrm>
            <a:off x="2237771" y="5412038"/>
            <a:ext cx="1745286" cy="369332"/>
          </a:xfrm>
          <a:prstGeom prst="rect">
            <a:avLst/>
          </a:prstGeom>
          <a:noFill/>
        </p:spPr>
        <p:txBody>
          <a:bodyPr wrap="none" rtlCol="0">
            <a:spAutoFit/>
          </a:bodyPr>
          <a:lstStyle/>
          <a:p>
            <a:r>
              <a:rPr lang="en-GB" dirty="0"/>
              <a:t>To Physical Layer</a:t>
            </a:r>
          </a:p>
        </p:txBody>
      </p:sp>
      <p:sp>
        <p:nvSpPr>
          <p:cNvPr id="78" name="Arrow: Down 77">
            <a:extLst>
              <a:ext uri="{FF2B5EF4-FFF2-40B4-BE49-F238E27FC236}">
                <a16:creationId xmlns:a16="http://schemas.microsoft.com/office/drawing/2014/main" id="{7352555F-C9C4-4E52-9C49-3BE2C427F10F}"/>
              </a:ext>
            </a:extLst>
          </p:cNvPr>
          <p:cNvSpPr/>
          <p:nvPr/>
        </p:nvSpPr>
        <p:spPr>
          <a:xfrm>
            <a:off x="3055315" y="4716991"/>
            <a:ext cx="426517" cy="625928"/>
          </a:xfrm>
          <a:prstGeom prst="downArrow">
            <a:avLst/>
          </a:prstGeom>
          <a:solidFill>
            <a:srgbClr val="FD39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TextBox 78">
            <a:extLst>
              <a:ext uri="{FF2B5EF4-FFF2-40B4-BE49-F238E27FC236}">
                <a16:creationId xmlns:a16="http://schemas.microsoft.com/office/drawing/2014/main" id="{D562CFCD-A415-442F-8404-6D861124C587}"/>
              </a:ext>
            </a:extLst>
          </p:cNvPr>
          <p:cNvSpPr txBox="1"/>
          <p:nvPr/>
        </p:nvSpPr>
        <p:spPr>
          <a:xfrm>
            <a:off x="8264494" y="5436915"/>
            <a:ext cx="2020168" cy="369332"/>
          </a:xfrm>
          <a:prstGeom prst="rect">
            <a:avLst/>
          </a:prstGeom>
          <a:noFill/>
        </p:spPr>
        <p:txBody>
          <a:bodyPr wrap="none" rtlCol="0">
            <a:spAutoFit/>
          </a:bodyPr>
          <a:lstStyle/>
          <a:p>
            <a:r>
              <a:rPr lang="en-GB" dirty="0"/>
              <a:t>From Physical Layer</a:t>
            </a:r>
          </a:p>
        </p:txBody>
      </p:sp>
      <p:sp>
        <p:nvSpPr>
          <p:cNvPr id="80" name="Arrow: Down 79">
            <a:extLst>
              <a:ext uri="{FF2B5EF4-FFF2-40B4-BE49-F238E27FC236}">
                <a16:creationId xmlns:a16="http://schemas.microsoft.com/office/drawing/2014/main" id="{332B2FF3-35DF-4DEF-9AC0-66ABD107E072}"/>
              </a:ext>
            </a:extLst>
          </p:cNvPr>
          <p:cNvSpPr/>
          <p:nvPr/>
        </p:nvSpPr>
        <p:spPr>
          <a:xfrm rot="10800000">
            <a:off x="8858859" y="4704756"/>
            <a:ext cx="426517" cy="625928"/>
          </a:xfrm>
          <a:prstGeom prst="downArrow">
            <a:avLst/>
          </a:prstGeom>
          <a:solidFill>
            <a:srgbClr val="FD39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1" name="Group 80">
            <a:extLst>
              <a:ext uri="{FF2B5EF4-FFF2-40B4-BE49-F238E27FC236}">
                <a16:creationId xmlns:a16="http://schemas.microsoft.com/office/drawing/2014/main" id="{5B6F4F25-201A-45B0-BABE-14B31C5B4E4C}"/>
              </a:ext>
            </a:extLst>
          </p:cNvPr>
          <p:cNvGrpSpPr/>
          <p:nvPr/>
        </p:nvGrpSpPr>
        <p:grpSpPr>
          <a:xfrm>
            <a:off x="2378796" y="3716157"/>
            <a:ext cx="2143839" cy="188858"/>
            <a:chOff x="1416771" y="2696982"/>
            <a:chExt cx="2143839" cy="188858"/>
          </a:xfrm>
        </p:grpSpPr>
        <p:cxnSp>
          <p:nvCxnSpPr>
            <p:cNvPr id="82" name="Straight Connector 81">
              <a:extLst>
                <a:ext uri="{FF2B5EF4-FFF2-40B4-BE49-F238E27FC236}">
                  <a16:creationId xmlns:a16="http://schemas.microsoft.com/office/drawing/2014/main" id="{E7FC2969-2237-4111-8EA3-CD003B26DDE4}"/>
                </a:ext>
              </a:extLst>
            </p:cNvPr>
            <p:cNvCxnSpPr>
              <a:cxnSpLocks/>
            </p:cNvCxnSpPr>
            <p:nvPr/>
          </p:nvCxnSpPr>
          <p:spPr>
            <a:xfrm flipH="1">
              <a:off x="1421534" y="2704366"/>
              <a:ext cx="3540" cy="18147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D0A1CEF8-0DEB-4BDB-845C-1492F65C39EE}"/>
                </a:ext>
              </a:extLst>
            </p:cNvPr>
            <p:cNvCxnSpPr>
              <a:cxnSpLocks/>
            </p:cNvCxnSpPr>
            <p:nvPr/>
          </p:nvCxnSpPr>
          <p:spPr>
            <a:xfrm flipH="1">
              <a:off x="3557070" y="2696982"/>
              <a:ext cx="3540" cy="18147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52418574-4D92-40B5-8DAD-ADAA8B5AA4A7}"/>
                </a:ext>
              </a:extLst>
            </p:cNvPr>
            <p:cNvCxnSpPr>
              <a:cxnSpLocks/>
            </p:cNvCxnSpPr>
            <p:nvPr/>
          </p:nvCxnSpPr>
          <p:spPr>
            <a:xfrm>
              <a:off x="1416771" y="2706508"/>
              <a:ext cx="21403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C530FF85-DE05-472E-BCC4-4DE7017097EC}"/>
              </a:ext>
            </a:extLst>
          </p:cNvPr>
          <p:cNvGrpSpPr/>
          <p:nvPr/>
        </p:nvGrpSpPr>
        <p:grpSpPr>
          <a:xfrm>
            <a:off x="8000197" y="3723541"/>
            <a:ext cx="2143839" cy="188858"/>
            <a:chOff x="1416771" y="2696982"/>
            <a:chExt cx="2143839" cy="188858"/>
          </a:xfrm>
        </p:grpSpPr>
        <p:cxnSp>
          <p:nvCxnSpPr>
            <p:cNvPr id="86" name="Straight Connector 85">
              <a:extLst>
                <a:ext uri="{FF2B5EF4-FFF2-40B4-BE49-F238E27FC236}">
                  <a16:creationId xmlns:a16="http://schemas.microsoft.com/office/drawing/2014/main" id="{1656300F-D928-4339-80E4-EAF3B8A49E43}"/>
                </a:ext>
              </a:extLst>
            </p:cNvPr>
            <p:cNvCxnSpPr>
              <a:cxnSpLocks/>
            </p:cNvCxnSpPr>
            <p:nvPr/>
          </p:nvCxnSpPr>
          <p:spPr>
            <a:xfrm flipH="1">
              <a:off x="1421534" y="2704366"/>
              <a:ext cx="3540" cy="18147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5417C47C-A92F-42A8-9AD5-FDF6F4930806}"/>
                </a:ext>
              </a:extLst>
            </p:cNvPr>
            <p:cNvCxnSpPr>
              <a:cxnSpLocks/>
            </p:cNvCxnSpPr>
            <p:nvPr/>
          </p:nvCxnSpPr>
          <p:spPr>
            <a:xfrm flipH="1">
              <a:off x="3557070" y="2696982"/>
              <a:ext cx="3540" cy="18147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CE09F454-3F0E-48FD-865C-45A3615C50CE}"/>
                </a:ext>
              </a:extLst>
            </p:cNvPr>
            <p:cNvCxnSpPr>
              <a:cxnSpLocks/>
            </p:cNvCxnSpPr>
            <p:nvPr/>
          </p:nvCxnSpPr>
          <p:spPr>
            <a:xfrm>
              <a:off x="1416771" y="2706508"/>
              <a:ext cx="21403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9" name="Group 88">
            <a:extLst>
              <a:ext uri="{FF2B5EF4-FFF2-40B4-BE49-F238E27FC236}">
                <a16:creationId xmlns:a16="http://schemas.microsoft.com/office/drawing/2014/main" id="{5F20865C-2222-4A52-BD67-71AD87A1F82B}"/>
              </a:ext>
            </a:extLst>
          </p:cNvPr>
          <p:cNvGrpSpPr/>
          <p:nvPr/>
        </p:nvGrpSpPr>
        <p:grpSpPr>
          <a:xfrm>
            <a:off x="1513382" y="4421841"/>
            <a:ext cx="3510381" cy="234880"/>
            <a:chOff x="1805695" y="5736431"/>
            <a:chExt cx="3510381" cy="234880"/>
          </a:xfrm>
        </p:grpSpPr>
        <p:cxnSp>
          <p:nvCxnSpPr>
            <p:cNvPr id="90" name="Straight Connector 89">
              <a:extLst>
                <a:ext uri="{FF2B5EF4-FFF2-40B4-BE49-F238E27FC236}">
                  <a16:creationId xmlns:a16="http://schemas.microsoft.com/office/drawing/2014/main" id="{32E73C7E-CAA0-4E28-AF15-7050FADE446A}"/>
                </a:ext>
              </a:extLst>
            </p:cNvPr>
            <p:cNvCxnSpPr>
              <a:cxnSpLocks/>
            </p:cNvCxnSpPr>
            <p:nvPr/>
          </p:nvCxnSpPr>
          <p:spPr>
            <a:xfrm flipH="1" flipV="1">
              <a:off x="1814516" y="5736431"/>
              <a:ext cx="1" cy="22829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DAE1B1A5-EACD-4AAF-9B43-E4BC0A9736B7}"/>
                </a:ext>
              </a:extLst>
            </p:cNvPr>
            <p:cNvCxnSpPr>
              <a:cxnSpLocks/>
            </p:cNvCxnSpPr>
            <p:nvPr/>
          </p:nvCxnSpPr>
          <p:spPr>
            <a:xfrm flipV="1">
              <a:off x="5313046" y="5753100"/>
              <a:ext cx="3030" cy="21821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6F8E52D0-4F2F-485F-8E17-0C1713ECCED3}"/>
                </a:ext>
              </a:extLst>
            </p:cNvPr>
            <p:cNvCxnSpPr>
              <a:cxnSpLocks/>
            </p:cNvCxnSpPr>
            <p:nvPr/>
          </p:nvCxnSpPr>
          <p:spPr>
            <a:xfrm flipV="1">
              <a:off x="1805695" y="5962129"/>
              <a:ext cx="350156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3" name="Group 92">
            <a:extLst>
              <a:ext uri="{FF2B5EF4-FFF2-40B4-BE49-F238E27FC236}">
                <a16:creationId xmlns:a16="http://schemas.microsoft.com/office/drawing/2014/main" id="{EE78D5A8-E27E-473D-9B5C-2B566BEEC39F}"/>
              </a:ext>
            </a:extLst>
          </p:cNvPr>
          <p:cNvGrpSpPr/>
          <p:nvPr/>
        </p:nvGrpSpPr>
        <p:grpSpPr>
          <a:xfrm>
            <a:off x="7143812" y="4430175"/>
            <a:ext cx="3510381" cy="234880"/>
            <a:chOff x="1805695" y="5736431"/>
            <a:chExt cx="3510381" cy="234880"/>
          </a:xfrm>
        </p:grpSpPr>
        <p:cxnSp>
          <p:nvCxnSpPr>
            <p:cNvPr id="94" name="Straight Connector 93">
              <a:extLst>
                <a:ext uri="{FF2B5EF4-FFF2-40B4-BE49-F238E27FC236}">
                  <a16:creationId xmlns:a16="http://schemas.microsoft.com/office/drawing/2014/main" id="{4EE93933-04C7-410F-9F58-33F48238FAC5}"/>
                </a:ext>
              </a:extLst>
            </p:cNvPr>
            <p:cNvCxnSpPr>
              <a:cxnSpLocks/>
            </p:cNvCxnSpPr>
            <p:nvPr/>
          </p:nvCxnSpPr>
          <p:spPr>
            <a:xfrm flipH="1" flipV="1">
              <a:off x="1814516" y="5736431"/>
              <a:ext cx="1" cy="22829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6D1AF899-C720-4952-9D22-D69DB62C54F9}"/>
                </a:ext>
              </a:extLst>
            </p:cNvPr>
            <p:cNvCxnSpPr>
              <a:cxnSpLocks/>
            </p:cNvCxnSpPr>
            <p:nvPr/>
          </p:nvCxnSpPr>
          <p:spPr>
            <a:xfrm flipV="1">
              <a:off x="5313046" y="5753100"/>
              <a:ext cx="3030" cy="21821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C1E979EC-1975-46E1-BCB3-E37CD573AB60}"/>
                </a:ext>
              </a:extLst>
            </p:cNvPr>
            <p:cNvCxnSpPr>
              <a:cxnSpLocks/>
            </p:cNvCxnSpPr>
            <p:nvPr/>
          </p:nvCxnSpPr>
          <p:spPr>
            <a:xfrm flipV="1">
              <a:off x="1805695" y="5962129"/>
              <a:ext cx="350156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7" name="object 7">
            <a:extLst>
              <a:ext uri="{FF2B5EF4-FFF2-40B4-BE49-F238E27FC236}">
                <a16:creationId xmlns:a16="http://schemas.microsoft.com/office/drawing/2014/main" id="{F7DDD273-79A7-497C-BB66-1C343A8EBFA0}"/>
              </a:ext>
            </a:extLst>
          </p:cNvPr>
          <p:cNvSpPr txBox="1"/>
          <p:nvPr/>
        </p:nvSpPr>
        <p:spPr>
          <a:xfrm>
            <a:off x="302393" y="6089469"/>
            <a:ext cx="11719891" cy="752099"/>
          </a:xfrm>
          <a:prstGeom prst="rect">
            <a:avLst/>
          </a:prstGeom>
        </p:spPr>
        <p:txBody>
          <a:bodyPr vert="horz" wrap="square" lIns="0" tIns="13305" rIns="0" bIns="0" rtlCol="0">
            <a:spAutoFit/>
          </a:bodyPr>
          <a:lstStyle/>
          <a:p>
            <a:pPr marL="14006" marR="5602">
              <a:spcBef>
                <a:spcPts val="105"/>
              </a:spcBef>
            </a:pPr>
            <a:r>
              <a:rPr sz="2400" spc="-6" dirty="0">
                <a:latin typeface="Trebuchet MS"/>
                <a:cs typeface="Trebuchet MS"/>
              </a:rPr>
              <a:t>The data </a:t>
            </a:r>
            <a:r>
              <a:rPr sz="2400" dirty="0">
                <a:latin typeface="Trebuchet MS"/>
                <a:cs typeface="Trebuchet MS"/>
              </a:rPr>
              <a:t>link </a:t>
            </a:r>
            <a:r>
              <a:rPr sz="2400" spc="-6" dirty="0">
                <a:latin typeface="Trebuchet MS"/>
                <a:cs typeface="Trebuchet MS"/>
              </a:rPr>
              <a:t>layer is responsible for </a:t>
            </a:r>
            <a:r>
              <a:rPr sz="2400" spc="11" dirty="0">
                <a:latin typeface="Trebuchet MS"/>
                <a:cs typeface="Trebuchet MS"/>
              </a:rPr>
              <a:t>moving  </a:t>
            </a:r>
            <a:r>
              <a:rPr sz="2400" spc="-22" dirty="0">
                <a:latin typeface="Trebuchet MS"/>
                <a:cs typeface="Trebuchet MS"/>
              </a:rPr>
              <a:t>frames </a:t>
            </a:r>
            <a:r>
              <a:rPr sz="2400" spc="-6" dirty="0">
                <a:latin typeface="Trebuchet MS"/>
                <a:cs typeface="Trebuchet MS"/>
              </a:rPr>
              <a:t>from one hop (node) to </a:t>
            </a:r>
            <a:r>
              <a:rPr sz="2400" spc="-11" dirty="0">
                <a:latin typeface="Trebuchet MS"/>
                <a:cs typeface="Trebuchet MS"/>
              </a:rPr>
              <a:t>the</a:t>
            </a:r>
            <a:r>
              <a:rPr sz="2400" spc="28" dirty="0">
                <a:latin typeface="Trebuchet MS"/>
                <a:cs typeface="Trebuchet MS"/>
              </a:rPr>
              <a:t> </a:t>
            </a:r>
            <a:r>
              <a:rPr sz="2400" spc="-6" dirty="0">
                <a:latin typeface="Trebuchet MS"/>
                <a:cs typeface="Trebuchet MS"/>
              </a:rPr>
              <a:t>next.</a:t>
            </a:r>
            <a:endParaRPr sz="2400" dirty="0">
              <a:latin typeface="Trebuchet MS"/>
              <a:cs typeface="Trebuchet MS"/>
            </a:endParaRPr>
          </a:p>
        </p:txBody>
      </p:sp>
    </p:spTree>
    <p:extLst>
      <p:ext uri="{BB962C8B-B14F-4D97-AF65-F5344CB8AC3E}">
        <p14:creationId xmlns:p14="http://schemas.microsoft.com/office/powerpoint/2010/main" val="4174068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70"/>
                                        </p:tgtEl>
                                        <p:attrNameLst>
                                          <p:attrName>style.visibility</p:attrName>
                                        </p:attrNameLst>
                                      </p:cBhvr>
                                      <p:to>
                                        <p:strVal val="visible"/>
                                      </p:to>
                                    </p:set>
                                    <p:animEffect transition="in" filter="wipe(up)">
                                      <p:cBhvr>
                                        <p:cTn id="17" dur="500"/>
                                        <p:tgtEl>
                                          <p:spTgt spid="70"/>
                                        </p:tgtEl>
                                      </p:cBhvr>
                                    </p:animEffect>
                                  </p:childTnLst>
                                </p:cTn>
                              </p:par>
                              <p:par>
                                <p:cTn id="18" presetID="1" presetClass="entr" presetSubtype="0" fill="hold" nodeType="withEffect">
                                  <p:stCondLst>
                                    <p:cond delay="0"/>
                                  </p:stCondLst>
                                  <p:childTnLst>
                                    <p:set>
                                      <p:cBhvr>
                                        <p:cTn id="19" dur="1" fill="hold">
                                          <p:stCondLst>
                                            <p:cond delay="0"/>
                                          </p:stCondLst>
                                        </p:cTn>
                                        <p:tgtEl>
                                          <p:spTgt spid="81"/>
                                        </p:tgtEl>
                                        <p:attrNameLst>
                                          <p:attrName>style.visibility</p:attrName>
                                        </p:attrNameLst>
                                      </p:cBhvr>
                                      <p:to>
                                        <p:strVal val="visible"/>
                                      </p:to>
                                    </p:set>
                                  </p:childTnLst>
                                </p:cTn>
                              </p:par>
                            </p:childTnLst>
                          </p:cTn>
                        </p:par>
                        <p:par>
                          <p:cTn id="20" fill="hold">
                            <p:stCondLst>
                              <p:cond delay="500"/>
                            </p:stCondLst>
                            <p:childTnLst>
                              <p:par>
                                <p:cTn id="21" presetID="1" presetClass="entr" presetSubtype="0" fill="hold" grpId="0" nodeType="afterEffect">
                                  <p:stCondLst>
                                    <p:cond delay="0"/>
                                  </p:stCondLst>
                                  <p:childTnLst>
                                    <p:set>
                                      <p:cBhvr>
                                        <p:cTn id="22" dur="1" fill="hold">
                                          <p:stCondLst>
                                            <p:cond delay="0"/>
                                          </p:stCondLst>
                                        </p:cTn>
                                        <p:tgtEl>
                                          <p:spTgt spid="64"/>
                                        </p:tgtEl>
                                        <p:attrNameLst>
                                          <p:attrName>style.visibility</p:attrName>
                                        </p:attrNameLst>
                                      </p:cBhvr>
                                      <p:to>
                                        <p:strVal val="visible"/>
                                      </p:to>
                                    </p:set>
                                  </p:childTnLst>
                                </p:cTn>
                              </p:par>
                            </p:childTnLst>
                          </p:cTn>
                        </p:par>
                        <p:par>
                          <p:cTn id="23" fill="hold">
                            <p:stCondLst>
                              <p:cond delay="500"/>
                            </p:stCondLst>
                            <p:childTnLst>
                              <p:par>
                                <p:cTn id="24" presetID="1" presetClass="entr" presetSubtype="0" fill="hold" grpId="0" nodeType="afterEffect">
                                  <p:stCondLst>
                                    <p:cond delay="2000"/>
                                  </p:stCondLst>
                                  <p:childTnLst>
                                    <p:set>
                                      <p:cBhvr>
                                        <p:cTn id="25" dur="1" fill="hold">
                                          <p:stCondLst>
                                            <p:cond delay="0"/>
                                          </p:stCondLst>
                                        </p:cTn>
                                        <p:tgtEl>
                                          <p:spTgt spid="65"/>
                                        </p:tgtEl>
                                        <p:attrNameLst>
                                          <p:attrName>style.visibility</p:attrName>
                                        </p:attrNameLst>
                                      </p:cBhvr>
                                      <p:to>
                                        <p:strVal val="visible"/>
                                      </p:to>
                                    </p:set>
                                  </p:childTnLst>
                                </p:cTn>
                              </p:par>
                              <p:par>
                                <p:cTn id="26" presetID="1" presetClass="entr" presetSubtype="0" fill="hold" grpId="0" nodeType="withEffect">
                                  <p:stCondLst>
                                    <p:cond delay="2000"/>
                                  </p:stCondLst>
                                  <p:childTnLst>
                                    <p:set>
                                      <p:cBhvr>
                                        <p:cTn id="27" dur="1" fill="hold">
                                          <p:stCondLst>
                                            <p:cond delay="0"/>
                                          </p:stCondLst>
                                        </p:cTn>
                                        <p:tgtEl>
                                          <p:spTgt spid="72"/>
                                        </p:tgtEl>
                                        <p:attrNameLst>
                                          <p:attrName>style.visibility</p:attrName>
                                        </p:attrNameLst>
                                      </p:cBhvr>
                                      <p:to>
                                        <p:strVal val="visible"/>
                                      </p:to>
                                    </p:set>
                                  </p:childTnLst>
                                </p:cTn>
                              </p:par>
                            </p:childTnLst>
                          </p:cTn>
                        </p:par>
                        <p:par>
                          <p:cTn id="28" fill="hold">
                            <p:stCondLst>
                              <p:cond delay="2500"/>
                            </p:stCondLst>
                            <p:childTnLst>
                              <p:par>
                                <p:cTn id="29" presetID="1" presetClass="entr" presetSubtype="0" fill="hold" nodeType="afterEffect">
                                  <p:stCondLst>
                                    <p:cond delay="0"/>
                                  </p:stCondLst>
                                  <p:childTnLst>
                                    <p:set>
                                      <p:cBhvr>
                                        <p:cTn id="30" dur="1" fill="hold">
                                          <p:stCondLst>
                                            <p:cond delay="0"/>
                                          </p:stCondLst>
                                        </p:cTn>
                                        <p:tgtEl>
                                          <p:spTgt spid="89"/>
                                        </p:tgtEl>
                                        <p:attrNameLst>
                                          <p:attrName>style.visibility</p:attrName>
                                        </p:attrNameLst>
                                      </p:cBhvr>
                                      <p:to>
                                        <p:strVal val="visible"/>
                                      </p:to>
                                    </p:set>
                                  </p:childTnLst>
                                </p:cTn>
                              </p:par>
                              <p:par>
                                <p:cTn id="31" presetID="22" presetClass="entr" presetSubtype="1" fill="hold" grpId="0" nodeType="withEffect">
                                  <p:stCondLst>
                                    <p:cond delay="0"/>
                                  </p:stCondLst>
                                  <p:childTnLst>
                                    <p:set>
                                      <p:cBhvr>
                                        <p:cTn id="32" dur="1" fill="hold">
                                          <p:stCondLst>
                                            <p:cond delay="0"/>
                                          </p:stCondLst>
                                        </p:cTn>
                                        <p:tgtEl>
                                          <p:spTgt spid="78"/>
                                        </p:tgtEl>
                                        <p:attrNameLst>
                                          <p:attrName>style.visibility</p:attrName>
                                        </p:attrNameLst>
                                      </p:cBhvr>
                                      <p:to>
                                        <p:strVal val="visible"/>
                                      </p:to>
                                    </p:set>
                                    <p:animEffect transition="in" filter="wipe(up)">
                                      <p:cBhvr>
                                        <p:cTn id="33" dur="500"/>
                                        <p:tgtEl>
                                          <p:spTgt spid="78"/>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80"/>
                                        </p:tgtEl>
                                        <p:attrNameLst>
                                          <p:attrName>style.visibility</p:attrName>
                                        </p:attrNameLst>
                                      </p:cBhvr>
                                      <p:to>
                                        <p:strVal val="visible"/>
                                      </p:to>
                                    </p:set>
                                    <p:animEffect transition="in" filter="wipe(down)">
                                      <p:cBhvr>
                                        <p:cTn id="37" dur="500"/>
                                        <p:tgtEl>
                                          <p:spTgt spid="80"/>
                                        </p:tgtEl>
                                      </p:cBhvr>
                                    </p:animEffect>
                                  </p:childTnLst>
                                </p:cTn>
                              </p:par>
                            </p:childTnLst>
                          </p:cTn>
                        </p:par>
                        <p:par>
                          <p:cTn id="38" fill="hold">
                            <p:stCondLst>
                              <p:cond delay="3500"/>
                            </p:stCondLst>
                            <p:childTnLst>
                              <p:par>
                                <p:cTn id="39" presetID="1" presetClass="entr" presetSubtype="0" fill="hold" nodeType="afterEffect">
                                  <p:stCondLst>
                                    <p:cond delay="0"/>
                                  </p:stCondLst>
                                  <p:childTnLst>
                                    <p:set>
                                      <p:cBhvr>
                                        <p:cTn id="40" dur="1" fill="hold">
                                          <p:stCondLst>
                                            <p:cond delay="0"/>
                                          </p:stCondLst>
                                        </p:cTn>
                                        <p:tgtEl>
                                          <p:spTgt spid="93"/>
                                        </p:tgtEl>
                                        <p:attrNameLst>
                                          <p:attrName>style.visibility</p:attrName>
                                        </p:attrNameLst>
                                      </p:cBhvr>
                                      <p:to>
                                        <p:strVal val="visible"/>
                                      </p:to>
                                    </p:set>
                                  </p:childTnLst>
                                </p:cTn>
                              </p:par>
                            </p:childTnLst>
                          </p:cTn>
                        </p:par>
                        <p:par>
                          <p:cTn id="41" fill="hold">
                            <p:stCondLst>
                              <p:cond delay="3500"/>
                            </p:stCondLst>
                            <p:childTnLst>
                              <p:par>
                                <p:cTn id="42" presetID="1" presetClass="entr" presetSubtype="0" fill="hold" grpId="0" nodeType="afterEffect">
                                  <p:stCondLst>
                                    <p:cond delay="0"/>
                                  </p:stCondLst>
                                  <p:childTnLst>
                                    <p:set>
                                      <p:cBhvr>
                                        <p:cTn id="43" dur="1" fill="hold">
                                          <p:stCondLst>
                                            <p:cond delay="0"/>
                                          </p:stCondLst>
                                        </p:cTn>
                                        <p:tgtEl>
                                          <p:spTgt spid="74"/>
                                        </p:tgtEl>
                                        <p:attrNameLst>
                                          <p:attrName>style.visibility</p:attrName>
                                        </p:attrNameLst>
                                      </p:cBhvr>
                                      <p:to>
                                        <p:strVal val="visible"/>
                                      </p:to>
                                    </p:set>
                                  </p:childTnLst>
                                </p:cTn>
                              </p:par>
                            </p:childTnLst>
                          </p:cTn>
                        </p:par>
                        <p:par>
                          <p:cTn id="44" fill="hold">
                            <p:stCondLst>
                              <p:cond delay="3500"/>
                            </p:stCondLst>
                            <p:childTnLst>
                              <p:par>
                                <p:cTn id="45" presetID="1"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childTnLst>
                                </p:cTn>
                              </p:par>
                            </p:childTnLst>
                          </p:cTn>
                        </p:par>
                        <p:par>
                          <p:cTn id="47" fill="hold">
                            <p:stCondLst>
                              <p:cond delay="3500"/>
                            </p:stCondLst>
                            <p:childTnLst>
                              <p:par>
                                <p:cTn id="48" presetID="1" presetClass="entr" presetSubtype="0" fill="hold" grpId="0" nodeType="afterEffect">
                                  <p:stCondLst>
                                    <p:cond delay="0"/>
                                  </p:stCondLst>
                                  <p:childTnLst>
                                    <p:set>
                                      <p:cBhvr>
                                        <p:cTn id="49" dur="1" fill="hold">
                                          <p:stCondLst>
                                            <p:cond delay="0"/>
                                          </p:stCondLst>
                                        </p:cTn>
                                        <p:tgtEl>
                                          <p:spTgt spid="75"/>
                                        </p:tgtEl>
                                        <p:attrNameLst>
                                          <p:attrName>style.visibility</p:attrName>
                                        </p:attrNameLst>
                                      </p:cBhvr>
                                      <p:to>
                                        <p:strVal val="visible"/>
                                      </p:to>
                                    </p:set>
                                  </p:childTnLst>
                                </p:cTn>
                              </p:par>
                            </p:childTnLst>
                          </p:cTn>
                        </p:par>
                        <p:par>
                          <p:cTn id="50" fill="hold">
                            <p:stCondLst>
                              <p:cond delay="3500"/>
                            </p:stCondLst>
                            <p:childTnLst>
                              <p:par>
                                <p:cTn id="51" presetID="1" presetClass="entr" presetSubtype="0" fill="hold" nodeType="afterEffect">
                                  <p:stCondLst>
                                    <p:cond delay="0"/>
                                  </p:stCondLst>
                                  <p:childTnLst>
                                    <p:set>
                                      <p:cBhvr>
                                        <p:cTn id="52" dur="1" fill="hold">
                                          <p:stCondLst>
                                            <p:cond delay="0"/>
                                          </p:stCondLst>
                                        </p:cTn>
                                        <p:tgtEl>
                                          <p:spTgt spid="85"/>
                                        </p:tgtEl>
                                        <p:attrNameLst>
                                          <p:attrName>style.visibility</p:attrName>
                                        </p:attrNameLst>
                                      </p:cBhvr>
                                      <p:to>
                                        <p:strVal val="visible"/>
                                      </p:to>
                                    </p:set>
                                  </p:childTnLst>
                                </p:cTn>
                              </p:par>
                            </p:childTnLst>
                          </p:cTn>
                        </p:par>
                        <p:par>
                          <p:cTn id="53" fill="hold">
                            <p:stCondLst>
                              <p:cond delay="3500"/>
                            </p:stCondLst>
                            <p:childTnLst>
                              <p:par>
                                <p:cTn id="54" presetID="22" presetClass="entr" presetSubtype="4" fill="hold" grpId="0" nodeType="afterEffect">
                                  <p:stCondLst>
                                    <p:cond delay="0"/>
                                  </p:stCondLst>
                                  <p:childTnLst>
                                    <p:set>
                                      <p:cBhvr>
                                        <p:cTn id="55" dur="1" fill="hold">
                                          <p:stCondLst>
                                            <p:cond delay="0"/>
                                          </p:stCondLst>
                                        </p:cTn>
                                        <p:tgtEl>
                                          <p:spTgt spid="71"/>
                                        </p:tgtEl>
                                        <p:attrNameLst>
                                          <p:attrName>style.visibility</p:attrName>
                                        </p:attrNameLst>
                                      </p:cBhvr>
                                      <p:to>
                                        <p:strVal val="visible"/>
                                      </p:to>
                                    </p:set>
                                    <p:animEffect transition="in" filter="wipe(down)">
                                      <p:cBhvr>
                                        <p:cTn id="56" dur="500"/>
                                        <p:tgtEl>
                                          <p:spTgt spid="71"/>
                                        </p:tgtEl>
                                      </p:cBhvr>
                                    </p:animEffect>
                                  </p:childTnLst>
                                </p:cTn>
                              </p:par>
                              <p:par>
                                <p:cTn id="57" presetID="1" presetClass="exit" presetSubtype="0" fill="hold" grpId="1" nodeType="withEffect">
                                  <p:stCondLst>
                                    <p:cond delay="0"/>
                                  </p:stCondLst>
                                  <p:childTnLst>
                                    <p:set>
                                      <p:cBhvr>
                                        <p:cTn id="58" dur="1" fill="hold">
                                          <p:stCondLst>
                                            <p:cond delay="0"/>
                                          </p:stCondLst>
                                        </p:cTn>
                                        <p:tgtEl>
                                          <p:spTgt spid="74"/>
                                        </p:tgtEl>
                                        <p:attrNameLst>
                                          <p:attrName>style.visibility</p:attrName>
                                        </p:attrNameLst>
                                      </p:cBhvr>
                                      <p:to>
                                        <p:strVal val="hidden"/>
                                      </p:to>
                                    </p:set>
                                  </p:childTnLst>
                                </p:cTn>
                              </p:par>
                              <p:par>
                                <p:cTn id="59" presetID="1" presetClass="exit" presetSubtype="0" fill="hold" grpId="1" nodeType="withEffect">
                                  <p:stCondLst>
                                    <p:cond delay="0"/>
                                  </p:stCondLst>
                                  <p:childTnLst>
                                    <p:set>
                                      <p:cBhvr>
                                        <p:cTn id="60" dur="1" fill="hold">
                                          <p:stCondLst>
                                            <p:cond delay="0"/>
                                          </p:stCondLst>
                                        </p:cTn>
                                        <p:tgtEl>
                                          <p:spTgt spid="75"/>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97"/>
                                        </p:tgtEl>
                                        <p:attrNameLst>
                                          <p:attrName>style.visibility</p:attrName>
                                        </p:attrNameLst>
                                      </p:cBhvr>
                                      <p:to>
                                        <p:strVal val="visible"/>
                                      </p:to>
                                    </p:set>
                                    <p:animEffect transition="in" filter="wipe(left)">
                                      <p:cBhvr>
                                        <p:cTn id="65"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4" grpId="0" animBg="1"/>
      <p:bldP spid="65" grpId="0" animBg="1"/>
      <p:bldP spid="69" grpId="0"/>
      <p:bldP spid="70" grpId="0" animBg="1"/>
      <p:bldP spid="71" grpId="0" animBg="1"/>
      <p:bldP spid="72" grpId="0" animBg="1"/>
      <p:bldP spid="73" grpId="0" animBg="1"/>
      <p:bldP spid="74" grpId="0" animBg="1"/>
      <p:bldP spid="74" grpId="1" animBg="1"/>
      <p:bldP spid="75" grpId="0" animBg="1"/>
      <p:bldP spid="75" grpId="1" animBg="1"/>
      <p:bldP spid="76" grpId="0"/>
      <p:bldP spid="78" grpId="0" animBg="1"/>
      <p:bldP spid="80" grpId="0" animBg="1"/>
      <p:bldP spid="97"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p:nvPr/>
        </p:nvSpPr>
        <p:spPr>
          <a:xfrm>
            <a:off x="1546480" y="1539436"/>
            <a:ext cx="8111870" cy="5166164"/>
          </a:xfrm>
          <a:prstGeom prst="rect">
            <a:avLst/>
          </a:prstGeom>
          <a:blipFill>
            <a:blip r:embed="rId2" cstate="print"/>
            <a:stretch>
              <a:fillRect/>
            </a:stretch>
          </a:blipFill>
        </p:spPr>
        <p:txBody>
          <a:bodyPr wrap="square" lIns="0" tIns="0" rIns="0" bIns="0" rtlCol="0"/>
          <a:lstStyle/>
          <a:p>
            <a:endParaRPr/>
          </a:p>
        </p:txBody>
      </p:sp>
      <p:sp>
        <p:nvSpPr>
          <p:cNvPr id="2" name="Title 1">
            <a:extLst>
              <a:ext uri="{FF2B5EF4-FFF2-40B4-BE49-F238E27FC236}">
                <a16:creationId xmlns:a16="http://schemas.microsoft.com/office/drawing/2014/main" id="{2B1C020F-4EEA-4770-A22D-E86E553F7517}"/>
              </a:ext>
            </a:extLst>
          </p:cNvPr>
          <p:cNvSpPr>
            <a:spLocks noGrp="1"/>
          </p:cNvSpPr>
          <p:nvPr>
            <p:ph type="title"/>
          </p:nvPr>
        </p:nvSpPr>
        <p:spPr/>
        <p:txBody>
          <a:bodyPr/>
          <a:lstStyle/>
          <a:p>
            <a:r>
              <a:rPr lang="en-GB" spc="-5" dirty="0"/>
              <a:t>Hop-to-Hop delivery</a:t>
            </a:r>
            <a:endParaRPr lang="en-GB" dirty="0"/>
          </a:p>
        </p:txBody>
      </p:sp>
    </p:spTree>
    <p:extLst>
      <p:ext uri="{BB962C8B-B14F-4D97-AF65-F5344CB8AC3E}">
        <p14:creationId xmlns:p14="http://schemas.microsoft.com/office/powerpoint/2010/main" val="191345360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95E00-0086-4A53-8CAB-CF72EB732990}"/>
              </a:ext>
            </a:extLst>
          </p:cNvPr>
          <p:cNvSpPr>
            <a:spLocks noGrp="1"/>
          </p:cNvSpPr>
          <p:nvPr>
            <p:ph type="title"/>
          </p:nvPr>
        </p:nvSpPr>
        <p:spPr/>
        <p:txBody>
          <a:bodyPr/>
          <a:lstStyle/>
          <a:p>
            <a:r>
              <a:rPr lang="en-GB" dirty="0"/>
              <a:t>OSI Model - Layer 3: Network Layer</a:t>
            </a:r>
          </a:p>
        </p:txBody>
      </p:sp>
      <p:sp>
        <p:nvSpPr>
          <p:cNvPr id="3" name="Content Placeholder 2">
            <a:extLst>
              <a:ext uri="{FF2B5EF4-FFF2-40B4-BE49-F238E27FC236}">
                <a16:creationId xmlns:a16="http://schemas.microsoft.com/office/drawing/2014/main" id="{A2A79A3E-8100-4E82-B38F-AECDE64D0EC3}"/>
              </a:ext>
            </a:extLst>
          </p:cNvPr>
          <p:cNvSpPr>
            <a:spLocks noGrp="1"/>
          </p:cNvSpPr>
          <p:nvPr>
            <p:ph idx="1"/>
          </p:nvPr>
        </p:nvSpPr>
        <p:spPr/>
        <p:txBody>
          <a:bodyPr>
            <a:normAutofit/>
          </a:bodyPr>
          <a:lstStyle/>
          <a:p>
            <a:r>
              <a:rPr lang="en-GB" sz="4000" dirty="0"/>
              <a:t>The “routing” layer</a:t>
            </a:r>
          </a:p>
          <a:p>
            <a:r>
              <a:rPr lang="en-GB" sz="4000" dirty="0"/>
              <a:t>Internet Protocol (IP)</a:t>
            </a:r>
          </a:p>
          <a:p>
            <a:r>
              <a:rPr lang="en-GB" sz="4000" dirty="0"/>
              <a:t>Fragments frames to traverse different networks</a:t>
            </a:r>
          </a:p>
        </p:txBody>
      </p:sp>
    </p:spTree>
    <p:extLst>
      <p:ext uri="{BB962C8B-B14F-4D97-AF65-F5344CB8AC3E}">
        <p14:creationId xmlns:p14="http://schemas.microsoft.com/office/powerpoint/2010/main" val="39054109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95E00-0086-4A53-8CAB-CF72EB732990}"/>
              </a:ext>
            </a:extLst>
          </p:cNvPr>
          <p:cNvSpPr>
            <a:spLocks noGrp="1"/>
          </p:cNvSpPr>
          <p:nvPr>
            <p:ph type="title"/>
          </p:nvPr>
        </p:nvSpPr>
        <p:spPr/>
        <p:txBody>
          <a:bodyPr/>
          <a:lstStyle/>
          <a:p>
            <a:r>
              <a:rPr lang="en-GB" dirty="0"/>
              <a:t>OSI Model - Layer 3: Network Layer</a:t>
            </a:r>
          </a:p>
        </p:txBody>
      </p:sp>
      <p:sp>
        <p:nvSpPr>
          <p:cNvPr id="3" name="Content Placeholder 2">
            <a:extLst>
              <a:ext uri="{FF2B5EF4-FFF2-40B4-BE49-F238E27FC236}">
                <a16:creationId xmlns:a16="http://schemas.microsoft.com/office/drawing/2014/main" id="{A2A79A3E-8100-4E82-B38F-AECDE64D0EC3}"/>
              </a:ext>
            </a:extLst>
          </p:cNvPr>
          <p:cNvSpPr>
            <a:spLocks noGrp="1"/>
          </p:cNvSpPr>
          <p:nvPr>
            <p:ph idx="1"/>
          </p:nvPr>
        </p:nvSpPr>
        <p:spPr/>
        <p:txBody>
          <a:bodyPr/>
          <a:lstStyle/>
          <a:p>
            <a:r>
              <a:rPr lang="en-GB" b="1" dirty="0"/>
              <a:t>What is IP Fragmentation?</a:t>
            </a:r>
          </a:p>
          <a:p>
            <a:pPr lvl="1"/>
            <a:r>
              <a:rPr lang="en-GB" dirty="0"/>
              <a:t>Fragments are always in multiples of 8 because of the number of fragmentation offset bits in the IP header</a:t>
            </a:r>
          </a:p>
        </p:txBody>
      </p:sp>
    </p:spTree>
    <p:extLst>
      <p:ext uri="{BB962C8B-B14F-4D97-AF65-F5344CB8AC3E}">
        <p14:creationId xmlns:p14="http://schemas.microsoft.com/office/powerpoint/2010/main" val="380386515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ectangle 59">
            <a:extLst>
              <a:ext uri="{FF2B5EF4-FFF2-40B4-BE49-F238E27FC236}">
                <a16:creationId xmlns:a16="http://schemas.microsoft.com/office/drawing/2014/main" id="{328502A2-D1EC-4895-84C6-14CF2607B69A}"/>
              </a:ext>
            </a:extLst>
          </p:cNvPr>
          <p:cNvSpPr/>
          <p:nvPr/>
        </p:nvSpPr>
        <p:spPr>
          <a:xfrm>
            <a:off x="6839759" y="3247797"/>
            <a:ext cx="4038199" cy="160403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408D7816-4DF6-43B7-A6EB-4F876D78F0FD}"/>
              </a:ext>
            </a:extLst>
          </p:cNvPr>
          <p:cNvSpPr/>
          <p:nvPr/>
        </p:nvSpPr>
        <p:spPr>
          <a:xfrm>
            <a:off x="1274846" y="3240314"/>
            <a:ext cx="4038199" cy="160403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07195E00-0086-4A53-8CAB-CF72EB732990}"/>
              </a:ext>
            </a:extLst>
          </p:cNvPr>
          <p:cNvSpPr>
            <a:spLocks noGrp="1"/>
          </p:cNvSpPr>
          <p:nvPr>
            <p:ph type="title"/>
          </p:nvPr>
        </p:nvSpPr>
        <p:spPr/>
        <p:txBody>
          <a:bodyPr/>
          <a:lstStyle/>
          <a:p>
            <a:r>
              <a:rPr lang="en-GB" dirty="0"/>
              <a:t>OSI Model – Layer 3: The Network Layer</a:t>
            </a:r>
          </a:p>
        </p:txBody>
      </p:sp>
      <p:sp>
        <p:nvSpPr>
          <p:cNvPr id="4" name="Rectangle 3">
            <a:extLst>
              <a:ext uri="{FF2B5EF4-FFF2-40B4-BE49-F238E27FC236}">
                <a16:creationId xmlns:a16="http://schemas.microsoft.com/office/drawing/2014/main" id="{7C8BA490-3C52-420D-B100-C7D4BEF3997D}"/>
              </a:ext>
            </a:extLst>
          </p:cNvPr>
          <p:cNvSpPr/>
          <p:nvPr/>
        </p:nvSpPr>
        <p:spPr>
          <a:xfrm>
            <a:off x="1461577" y="3603520"/>
            <a:ext cx="3595989" cy="10550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E1B08325-CE89-42F9-9209-623018EFFB5A}"/>
              </a:ext>
            </a:extLst>
          </p:cNvPr>
          <p:cNvSpPr/>
          <p:nvPr/>
        </p:nvSpPr>
        <p:spPr>
          <a:xfrm>
            <a:off x="2582361" y="3915019"/>
            <a:ext cx="2140299" cy="381837"/>
          </a:xfrm>
          <a:prstGeom prst="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Data</a:t>
            </a:r>
          </a:p>
        </p:txBody>
      </p:sp>
      <p:sp>
        <p:nvSpPr>
          <p:cNvPr id="9" name="Rectangle 8">
            <a:extLst>
              <a:ext uri="{FF2B5EF4-FFF2-40B4-BE49-F238E27FC236}">
                <a16:creationId xmlns:a16="http://schemas.microsoft.com/office/drawing/2014/main" id="{973F5F18-7B4E-4F0A-B2E0-FC131209508E}"/>
              </a:ext>
            </a:extLst>
          </p:cNvPr>
          <p:cNvSpPr/>
          <p:nvPr/>
        </p:nvSpPr>
        <p:spPr>
          <a:xfrm>
            <a:off x="1709476" y="3915019"/>
            <a:ext cx="872885" cy="381837"/>
          </a:xfrm>
          <a:prstGeom prst="rect">
            <a:avLst/>
          </a:prstGeom>
          <a:solidFill>
            <a:srgbClr val="F853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H3</a:t>
            </a:r>
          </a:p>
        </p:txBody>
      </p:sp>
      <p:sp>
        <p:nvSpPr>
          <p:cNvPr id="10" name="Rectangle 9">
            <a:extLst>
              <a:ext uri="{FF2B5EF4-FFF2-40B4-BE49-F238E27FC236}">
                <a16:creationId xmlns:a16="http://schemas.microsoft.com/office/drawing/2014/main" id="{33DB3704-D50C-4FD7-806D-58D6EE5AFA20}"/>
              </a:ext>
            </a:extLst>
          </p:cNvPr>
          <p:cNvSpPr/>
          <p:nvPr/>
        </p:nvSpPr>
        <p:spPr>
          <a:xfrm>
            <a:off x="7090158" y="3603520"/>
            <a:ext cx="3595989" cy="10550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TextBox 44">
            <a:extLst>
              <a:ext uri="{FF2B5EF4-FFF2-40B4-BE49-F238E27FC236}">
                <a16:creationId xmlns:a16="http://schemas.microsoft.com/office/drawing/2014/main" id="{B399D2CA-DDD1-43E0-ACE6-A12CA4B7C367}"/>
              </a:ext>
            </a:extLst>
          </p:cNvPr>
          <p:cNvSpPr txBox="1"/>
          <p:nvPr/>
        </p:nvSpPr>
        <p:spPr>
          <a:xfrm>
            <a:off x="2314169" y="2528372"/>
            <a:ext cx="2176173" cy="369332"/>
          </a:xfrm>
          <a:prstGeom prst="rect">
            <a:avLst/>
          </a:prstGeom>
          <a:noFill/>
        </p:spPr>
        <p:txBody>
          <a:bodyPr wrap="none" rtlCol="0">
            <a:spAutoFit/>
          </a:bodyPr>
          <a:lstStyle/>
          <a:p>
            <a:r>
              <a:rPr lang="en-GB" dirty="0"/>
              <a:t>From Transport Layer</a:t>
            </a:r>
          </a:p>
        </p:txBody>
      </p:sp>
      <p:sp>
        <p:nvSpPr>
          <p:cNvPr id="46" name="TextBox 45">
            <a:extLst>
              <a:ext uri="{FF2B5EF4-FFF2-40B4-BE49-F238E27FC236}">
                <a16:creationId xmlns:a16="http://schemas.microsoft.com/office/drawing/2014/main" id="{1530A6AE-E1D1-45B1-8621-20B861ACDEA9}"/>
              </a:ext>
            </a:extLst>
          </p:cNvPr>
          <p:cNvSpPr txBox="1"/>
          <p:nvPr/>
        </p:nvSpPr>
        <p:spPr>
          <a:xfrm>
            <a:off x="8264493" y="2533201"/>
            <a:ext cx="1901290" cy="369332"/>
          </a:xfrm>
          <a:prstGeom prst="rect">
            <a:avLst/>
          </a:prstGeom>
          <a:noFill/>
        </p:spPr>
        <p:txBody>
          <a:bodyPr wrap="none" rtlCol="0">
            <a:spAutoFit/>
          </a:bodyPr>
          <a:lstStyle/>
          <a:p>
            <a:r>
              <a:rPr lang="en-GB" dirty="0"/>
              <a:t>To Transport Layer</a:t>
            </a:r>
          </a:p>
        </p:txBody>
      </p:sp>
      <p:sp>
        <p:nvSpPr>
          <p:cNvPr id="49" name="TextBox 48">
            <a:extLst>
              <a:ext uri="{FF2B5EF4-FFF2-40B4-BE49-F238E27FC236}">
                <a16:creationId xmlns:a16="http://schemas.microsoft.com/office/drawing/2014/main" id="{AE2C57A7-7999-416A-BA5B-F2A77ED370B6}"/>
              </a:ext>
            </a:extLst>
          </p:cNvPr>
          <p:cNvSpPr txBox="1"/>
          <p:nvPr/>
        </p:nvSpPr>
        <p:spPr>
          <a:xfrm>
            <a:off x="1211771" y="4834266"/>
            <a:ext cx="1547988" cy="369332"/>
          </a:xfrm>
          <a:prstGeom prst="rect">
            <a:avLst/>
          </a:prstGeom>
          <a:noFill/>
        </p:spPr>
        <p:txBody>
          <a:bodyPr wrap="none" rtlCol="0">
            <a:spAutoFit/>
          </a:bodyPr>
          <a:lstStyle/>
          <a:p>
            <a:r>
              <a:rPr lang="en-GB" dirty="0"/>
              <a:t>Network Layer</a:t>
            </a:r>
          </a:p>
        </p:txBody>
      </p:sp>
      <p:sp>
        <p:nvSpPr>
          <p:cNvPr id="50" name="Arrow: Down 49">
            <a:extLst>
              <a:ext uri="{FF2B5EF4-FFF2-40B4-BE49-F238E27FC236}">
                <a16:creationId xmlns:a16="http://schemas.microsoft.com/office/drawing/2014/main" id="{45CDD1E1-F980-49EC-A0AD-188DC4FD092D}"/>
              </a:ext>
            </a:extLst>
          </p:cNvPr>
          <p:cNvSpPr/>
          <p:nvPr/>
        </p:nvSpPr>
        <p:spPr>
          <a:xfrm>
            <a:off x="3069158" y="2927350"/>
            <a:ext cx="426517" cy="625928"/>
          </a:xfrm>
          <a:prstGeom prst="downArrow">
            <a:avLst/>
          </a:prstGeom>
          <a:solidFill>
            <a:srgbClr val="FD39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Arrow: Down 50">
            <a:extLst>
              <a:ext uri="{FF2B5EF4-FFF2-40B4-BE49-F238E27FC236}">
                <a16:creationId xmlns:a16="http://schemas.microsoft.com/office/drawing/2014/main" id="{ABA985AB-9491-4D68-9F1B-24DCE00B5D05}"/>
              </a:ext>
            </a:extLst>
          </p:cNvPr>
          <p:cNvSpPr/>
          <p:nvPr/>
        </p:nvSpPr>
        <p:spPr>
          <a:xfrm rot="10800000">
            <a:off x="8858859" y="2951628"/>
            <a:ext cx="426517" cy="625928"/>
          </a:xfrm>
          <a:prstGeom prst="downArrow">
            <a:avLst/>
          </a:prstGeom>
          <a:solidFill>
            <a:srgbClr val="FD39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B2329A74-B18C-4D47-8204-5E791DC7C1F9}"/>
              </a:ext>
            </a:extLst>
          </p:cNvPr>
          <p:cNvSpPr/>
          <p:nvPr/>
        </p:nvSpPr>
        <p:spPr>
          <a:xfrm>
            <a:off x="8235772" y="3915018"/>
            <a:ext cx="2140299" cy="381837"/>
          </a:xfrm>
          <a:prstGeom prst="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Data</a:t>
            </a:r>
          </a:p>
        </p:txBody>
      </p:sp>
      <p:sp>
        <p:nvSpPr>
          <p:cNvPr id="37" name="Rectangle 36">
            <a:extLst>
              <a:ext uri="{FF2B5EF4-FFF2-40B4-BE49-F238E27FC236}">
                <a16:creationId xmlns:a16="http://schemas.microsoft.com/office/drawing/2014/main" id="{097BFBA5-73FE-4108-99B7-5984717D0BAE}"/>
              </a:ext>
            </a:extLst>
          </p:cNvPr>
          <p:cNvSpPr/>
          <p:nvPr/>
        </p:nvSpPr>
        <p:spPr>
          <a:xfrm>
            <a:off x="7362887" y="3915018"/>
            <a:ext cx="872885" cy="381837"/>
          </a:xfrm>
          <a:prstGeom prst="rect">
            <a:avLst/>
          </a:prstGeom>
          <a:solidFill>
            <a:srgbClr val="F853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H3</a:t>
            </a:r>
          </a:p>
        </p:txBody>
      </p:sp>
      <p:sp>
        <p:nvSpPr>
          <p:cNvPr id="40" name="TextBox 39">
            <a:extLst>
              <a:ext uri="{FF2B5EF4-FFF2-40B4-BE49-F238E27FC236}">
                <a16:creationId xmlns:a16="http://schemas.microsoft.com/office/drawing/2014/main" id="{8E693147-1ECE-4564-8B7B-06909FC4E548}"/>
              </a:ext>
            </a:extLst>
          </p:cNvPr>
          <p:cNvSpPr txBox="1"/>
          <p:nvPr/>
        </p:nvSpPr>
        <p:spPr>
          <a:xfrm>
            <a:off x="9417836" y="4838142"/>
            <a:ext cx="1547988" cy="369332"/>
          </a:xfrm>
          <a:prstGeom prst="rect">
            <a:avLst/>
          </a:prstGeom>
          <a:noFill/>
        </p:spPr>
        <p:txBody>
          <a:bodyPr wrap="none" rtlCol="0">
            <a:spAutoFit/>
          </a:bodyPr>
          <a:lstStyle/>
          <a:p>
            <a:r>
              <a:rPr lang="en-GB" dirty="0"/>
              <a:t>Network Layer</a:t>
            </a:r>
          </a:p>
        </p:txBody>
      </p:sp>
      <p:sp>
        <p:nvSpPr>
          <p:cNvPr id="41" name="TextBox 40">
            <a:extLst>
              <a:ext uri="{FF2B5EF4-FFF2-40B4-BE49-F238E27FC236}">
                <a16:creationId xmlns:a16="http://schemas.microsoft.com/office/drawing/2014/main" id="{722476EF-BDA1-4EA3-A9F2-4CB00847AAC7}"/>
              </a:ext>
            </a:extLst>
          </p:cNvPr>
          <p:cNvSpPr txBox="1"/>
          <p:nvPr/>
        </p:nvSpPr>
        <p:spPr>
          <a:xfrm>
            <a:off x="2237771" y="5364413"/>
            <a:ext cx="1870512" cy="369332"/>
          </a:xfrm>
          <a:prstGeom prst="rect">
            <a:avLst/>
          </a:prstGeom>
          <a:noFill/>
        </p:spPr>
        <p:txBody>
          <a:bodyPr wrap="none" rtlCol="0">
            <a:spAutoFit/>
          </a:bodyPr>
          <a:lstStyle/>
          <a:p>
            <a:r>
              <a:rPr lang="en-GB" dirty="0"/>
              <a:t>To Data Link Layer</a:t>
            </a:r>
          </a:p>
        </p:txBody>
      </p:sp>
      <p:sp>
        <p:nvSpPr>
          <p:cNvPr id="43" name="Arrow: Down 42">
            <a:extLst>
              <a:ext uri="{FF2B5EF4-FFF2-40B4-BE49-F238E27FC236}">
                <a16:creationId xmlns:a16="http://schemas.microsoft.com/office/drawing/2014/main" id="{29BF4777-D3D8-4B45-A21E-5B92E5C5B745}"/>
              </a:ext>
            </a:extLst>
          </p:cNvPr>
          <p:cNvSpPr/>
          <p:nvPr/>
        </p:nvSpPr>
        <p:spPr>
          <a:xfrm>
            <a:off x="3055315" y="4669366"/>
            <a:ext cx="426517" cy="625928"/>
          </a:xfrm>
          <a:prstGeom prst="downArrow">
            <a:avLst/>
          </a:prstGeom>
          <a:solidFill>
            <a:srgbClr val="FD39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TextBox 51">
            <a:extLst>
              <a:ext uri="{FF2B5EF4-FFF2-40B4-BE49-F238E27FC236}">
                <a16:creationId xmlns:a16="http://schemas.microsoft.com/office/drawing/2014/main" id="{594ADB41-0C96-4D91-8422-E4FFFA4B1955}"/>
              </a:ext>
            </a:extLst>
          </p:cNvPr>
          <p:cNvSpPr txBox="1"/>
          <p:nvPr/>
        </p:nvSpPr>
        <p:spPr>
          <a:xfrm>
            <a:off x="8264494" y="5389290"/>
            <a:ext cx="2145396" cy="369332"/>
          </a:xfrm>
          <a:prstGeom prst="rect">
            <a:avLst/>
          </a:prstGeom>
          <a:noFill/>
        </p:spPr>
        <p:txBody>
          <a:bodyPr wrap="none" rtlCol="0">
            <a:spAutoFit/>
          </a:bodyPr>
          <a:lstStyle/>
          <a:p>
            <a:r>
              <a:rPr lang="en-GB" dirty="0"/>
              <a:t>From Data Link Layer</a:t>
            </a:r>
          </a:p>
        </p:txBody>
      </p:sp>
      <p:sp>
        <p:nvSpPr>
          <p:cNvPr id="53" name="Arrow: Down 52">
            <a:extLst>
              <a:ext uri="{FF2B5EF4-FFF2-40B4-BE49-F238E27FC236}">
                <a16:creationId xmlns:a16="http://schemas.microsoft.com/office/drawing/2014/main" id="{8A79A34D-0628-40BB-BACF-5227366C4DD1}"/>
              </a:ext>
            </a:extLst>
          </p:cNvPr>
          <p:cNvSpPr/>
          <p:nvPr/>
        </p:nvSpPr>
        <p:spPr>
          <a:xfrm rot="10800000">
            <a:off x="8858859" y="4657131"/>
            <a:ext cx="426517" cy="625928"/>
          </a:xfrm>
          <a:prstGeom prst="downArrow">
            <a:avLst/>
          </a:prstGeom>
          <a:solidFill>
            <a:srgbClr val="FD39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7" name="Group 16">
            <a:extLst>
              <a:ext uri="{FF2B5EF4-FFF2-40B4-BE49-F238E27FC236}">
                <a16:creationId xmlns:a16="http://schemas.microsoft.com/office/drawing/2014/main" id="{0EE35B03-A583-46E5-A3DA-9C2E80A03F33}"/>
              </a:ext>
            </a:extLst>
          </p:cNvPr>
          <p:cNvGrpSpPr/>
          <p:nvPr/>
        </p:nvGrpSpPr>
        <p:grpSpPr>
          <a:xfrm>
            <a:off x="2578821" y="3668532"/>
            <a:ext cx="2143839" cy="188858"/>
            <a:chOff x="1416771" y="2696982"/>
            <a:chExt cx="2143839" cy="188858"/>
          </a:xfrm>
        </p:grpSpPr>
        <p:cxnSp>
          <p:nvCxnSpPr>
            <p:cNvPr id="7" name="Straight Connector 6">
              <a:extLst>
                <a:ext uri="{FF2B5EF4-FFF2-40B4-BE49-F238E27FC236}">
                  <a16:creationId xmlns:a16="http://schemas.microsoft.com/office/drawing/2014/main" id="{CAB79F82-E0D2-49EB-B828-0F567C8B1B73}"/>
                </a:ext>
              </a:extLst>
            </p:cNvPr>
            <p:cNvCxnSpPr>
              <a:cxnSpLocks/>
            </p:cNvCxnSpPr>
            <p:nvPr/>
          </p:nvCxnSpPr>
          <p:spPr>
            <a:xfrm flipH="1">
              <a:off x="1421534" y="2704366"/>
              <a:ext cx="3540" cy="18147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F95DB38A-E6D7-4E85-A0BD-6D0E982BFE0E}"/>
                </a:ext>
              </a:extLst>
            </p:cNvPr>
            <p:cNvCxnSpPr>
              <a:cxnSpLocks/>
            </p:cNvCxnSpPr>
            <p:nvPr/>
          </p:nvCxnSpPr>
          <p:spPr>
            <a:xfrm flipH="1">
              <a:off x="3557070" y="2696982"/>
              <a:ext cx="3540" cy="18147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5280828A-F0BD-4CCF-8881-4B29D81C0F27}"/>
                </a:ext>
              </a:extLst>
            </p:cNvPr>
            <p:cNvCxnSpPr>
              <a:cxnSpLocks/>
            </p:cNvCxnSpPr>
            <p:nvPr/>
          </p:nvCxnSpPr>
          <p:spPr>
            <a:xfrm>
              <a:off x="1416771" y="2706508"/>
              <a:ext cx="21403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id="{01D4AFA9-420D-465F-B3BF-1648B6A072F6}"/>
              </a:ext>
            </a:extLst>
          </p:cNvPr>
          <p:cNvGrpSpPr/>
          <p:nvPr/>
        </p:nvGrpSpPr>
        <p:grpSpPr>
          <a:xfrm>
            <a:off x="8219272" y="3675916"/>
            <a:ext cx="2143839" cy="188858"/>
            <a:chOff x="1416771" y="2696982"/>
            <a:chExt cx="2143839" cy="188858"/>
          </a:xfrm>
        </p:grpSpPr>
        <p:cxnSp>
          <p:nvCxnSpPr>
            <p:cNvPr id="57" name="Straight Connector 56">
              <a:extLst>
                <a:ext uri="{FF2B5EF4-FFF2-40B4-BE49-F238E27FC236}">
                  <a16:creationId xmlns:a16="http://schemas.microsoft.com/office/drawing/2014/main" id="{17B26614-3586-4B69-A5A2-E07708DAF984}"/>
                </a:ext>
              </a:extLst>
            </p:cNvPr>
            <p:cNvCxnSpPr>
              <a:cxnSpLocks/>
            </p:cNvCxnSpPr>
            <p:nvPr/>
          </p:nvCxnSpPr>
          <p:spPr>
            <a:xfrm flipH="1">
              <a:off x="1421534" y="2704366"/>
              <a:ext cx="3540" cy="18147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C135F1CD-6095-4BDA-AD38-7AB6CB0190DC}"/>
                </a:ext>
              </a:extLst>
            </p:cNvPr>
            <p:cNvCxnSpPr>
              <a:cxnSpLocks/>
            </p:cNvCxnSpPr>
            <p:nvPr/>
          </p:nvCxnSpPr>
          <p:spPr>
            <a:xfrm flipH="1">
              <a:off x="3557070" y="2696982"/>
              <a:ext cx="3540" cy="18147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EC4FED4A-AAC6-466C-88AA-A3D0A774F809}"/>
                </a:ext>
              </a:extLst>
            </p:cNvPr>
            <p:cNvCxnSpPr>
              <a:cxnSpLocks/>
            </p:cNvCxnSpPr>
            <p:nvPr/>
          </p:nvCxnSpPr>
          <p:spPr>
            <a:xfrm>
              <a:off x="1416771" y="2706508"/>
              <a:ext cx="21403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9CAE91F1-28DC-4D3E-8BDD-568ABCCC666B}"/>
              </a:ext>
            </a:extLst>
          </p:cNvPr>
          <p:cNvGrpSpPr/>
          <p:nvPr/>
        </p:nvGrpSpPr>
        <p:grpSpPr>
          <a:xfrm>
            <a:off x="1713407" y="4374216"/>
            <a:ext cx="3005713" cy="234880"/>
            <a:chOff x="1805695" y="5736431"/>
            <a:chExt cx="3510381" cy="234880"/>
          </a:xfrm>
        </p:grpSpPr>
        <p:cxnSp>
          <p:nvCxnSpPr>
            <p:cNvPr id="38" name="Straight Connector 37">
              <a:extLst>
                <a:ext uri="{FF2B5EF4-FFF2-40B4-BE49-F238E27FC236}">
                  <a16:creationId xmlns:a16="http://schemas.microsoft.com/office/drawing/2014/main" id="{18EFD8B5-B2E0-448F-B0F4-A4ABA427107C}"/>
                </a:ext>
              </a:extLst>
            </p:cNvPr>
            <p:cNvCxnSpPr>
              <a:cxnSpLocks/>
            </p:cNvCxnSpPr>
            <p:nvPr/>
          </p:nvCxnSpPr>
          <p:spPr>
            <a:xfrm flipH="1" flipV="1">
              <a:off x="1814516" y="5736431"/>
              <a:ext cx="1" cy="22829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DC1EB43B-9CAA-4A82-8641-45A6FEF4B94C}"/>
                </a:ext>
              </a:extLst>
            </p:cNvPr>
            <p:cNvCxnSpPr>
              <a:cxnSpLocks/>
            </p:cNvCxnSpPr>
            <p:nvPr/>
          </p:nvCxnSpPr>
          <p:spPr>
            <a:xfrm flipV="1">
              <a:off x="5313046" y="5753100"/>
              <a:ext cx="3030" cy="21821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13D2ECB9-4EB8-4EAD-9293-3D1C8E3B326B}"/>
                </a:ext>
              </a:extLst>
            </p:cNvPr>
            <p:cNvCxnSpPr>
              <a:cxnSpLocks/>
            </p:cNvCxnSpPr>
            <p:nvPr/>
          </p:nvCxnSpPr>
          <p:spPr>
            <a:xfrm flipV="1">
              <a:off x="1805695" y="5962129"/>
              <a:ext cx="350156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7" name="Group 46">
            <a:extLst>
              <a:ext uri="{FF2B5EF4-FFF2-40B4-BE49-F238E27FC236}">
                <a16:creationId xmlns:a16="http://schemas.microsoft.com/office/drawing/2014/main" id="{354B6832-0482-48B0-96C7-7700F9821234}"/>
              </a:ext>
            </a:extLst>
          </p:cNvPr>
          <p:cNvGrpSpPr/>
          <p:nvPr/>
        </p:nvGrpSpPr>
        <p:grpSpPr>
          <a:xfrm>
            <a:off x="7362887" y="4382550"/>
            <a:ext cx="3021971" cy="234880"/>
            <a:chOff x="1805695" y="5736431"/>
            <a:chExt cx="3510381" cy="234880"/>
          </a:xfrm>
        </p:grpSpPr>
        <p:cxnSp>
          <p:nvCxnSpPr>
            <p:cNvPr id="48" name="Straight Connector 47">
              <a:extLst>
                <a:ext uri="{FF2B5EF4-FFF2-40B4-BE49-F238E27FC236}">
                  <a16:creationId xmlns:a16="http://schemas.microsoft.com/office/drawing/2014/main" id="{D928FEF0-4F5D-43AD-9336-F77233D594CF}"/>
                </a:ext>
              </a:extLst>
            </p:cNvPr>
            <p:cNvCxnSpPr>
              <a:cxnSpLocks/>
            </p:cNvCxnSpPr>
            <p:nvPr/>
          </p:nvCxnSpPr>
          <p:spPr>
            <a:xfrm flipH="1" flipV="1">
              <a:off x="1814516" y="5736431"/>
              <a:ext cx="1" cy="22829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545BB8FB-D69C-486C-B298-DFB718C7D347}"/>
                </a:ext>
              </a:extLst>
            </p:cNvPr>
            <p:cNvCxnSpPr>
              <a:cxnSpLocks/>
            </p:cNvCxnSpPr>
            <p:nvPr/>
          </p:nvCxnSpPr>
          <p:spPr>
            <a:xfrm flipV="1">
              <a:off x="5313046" y="5753100"/>
              <a:ext cx="3030" cy="21821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755E2E3-8FA6-43B9-B75A-1B0DCD4E75B4}"/>
                </a:ext>
              </a:extLst>
            </p:cNvPr>
            <p:cNvCxnSpPr>
              <a:cxnSpLocks/>
            </p:cNvCxnSpPr>
            <p:nvPr/>
          </p:nvCxnSpPr>
          <p:spPr>
            <a:xfrm flipV="1">
              <a:off x="1805695" y="5962129"/>
              <a:ext cx="350156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3" name="object 6">
            <a:extLst>
              <a:ext uri="{FF2B5EF4-FFF2-40B4-BE49-F238E27FC236}">
                <a16:creationId xmlns:a16="http://schemas.microsoft.com/office/drawing/2014/main" id="{FE9B3B40-E880-4321-926F-8DF91E5616F4}"/>
              </a:ext>
            </a:extLst>
          </p:cNvPr>
          <p:cNvSpPr txBox="1"/>
          <p:nvPr/>
        </p:nvSpPr>
        <p:spPr>
          <a:xfrm>
            <a:off x="221450" y="6041282"/>
            <a:ext cx="11494299" cy="693753"/>
          </a:xfrm>
          <a:prstGeom prst="rect">
            <a:avLst/>
          </a:prstGeom>
        </p:spPr>
        <p:txBody>
          <a:bodyPr vert="horz" wrap="square" lIns="0" tIns="14706" rIns="0" bIns="0" rtlCol="0">
            <a:spAutoFit/>
          </a:bodyPr>
          <a:lstStyle/>
          <a:p>
            <a:pPr marL="14006">
              <a:spcBef>
                <a:spcPts val="116"/>
              </a:spcBef>
            </a:pPr>
            <a:r>
              <a:rPr sz="2206" dirty="0">
                <a:latin typeface="Trebuchet MS"/>
                <a:cs typeface="Trebuchet MS"/>
              </a:rPr>
              <a:t>The </a:t>
            </a:r>
            <a:r>
              <a:rPr sz="2206" spc="-6" dirty="0">
                <a:latin typeface="Trebuchet MS"/>
                <a:cs typeface="Trebuchet MS"/>
              </a:rPr>
              <a:t>network </a:t>
            </a:r>
            <a:r>
              <a:rPr sz="2206" dirty="0">
                <a:latin typeface="Trebuchet MS"/>
                <a:cs typeface="Trebuchet MS"/>
              </a:rPr>
              <a:t>layer </a:t>
            </a:r>
            <a:r>
              <a:rPr sz="2206" spc="-6" dirty="0">
                <a:latin typeface="Trebuchet MS"/>
                <a:cs typeface="Trebuchet MS"/>
              </a:rPr>
              <a:t>is </a:t>
            </a:r>
            <a:r>
              <a:rPr sz="2206" dirty="0">
                <a:latin typeface="Trebuchet MS"/>
                <a:cs typeface="Trebuchet MS"/>
              </a:rPr>
              <a:t>responsible for the </a:t>
            </a:r>
            <a:r>
              <a:rPr sz="2206" spc="-6" dirty="0">
                <a:latin typeface="Trebuchet MS"/>
                <a:cs typeface="Trebuchet MS"/>
              </a:rPr>
              <a:t>delivery </a:t>
            </a:r>
            <a:r>
              <a:rPr sz="2206" dirty="0">
                <a:latin typeface="Trebuchet MS"/>
                <a:cs typeface="Trebuchet MS"/>
              </a:rPr>
              <a:t>of</a:t>
            </a:r>
            <a:r>
              <a:rPr sz="2206" spc="-182" dirty="0">
                <a:latin typeface="Trebuchet MS"/>
                <a:cs typeface="Trebuchet MS"/>
              </a:rPr>
              <a:t> </a:t>
            </a:r>
            <a:r>
              <a:rPr sz="2206" spc="6" dirty="0">
                <a:latin typeface="Trebuchet MS"/>
                <a:cs typeface="Trebuchet MS"/>
              </a:rPr>
              <a:t>individual</a:t>
            </a:r>
            <a:r>
              <a:rPr lang="en-GB" sz="2206" spc="6" dirty="0">
                <a:latin typeface="Trebuchet MS"/>
                <a:cs typeface="Trebuchet MS"/>
              </a:rPr>
              <a:t> </a:t>
            </a:r>
            <a:r>
              <a:rPr sz="2206" spc="-6" dirty="0">
                <a:latin typeface="Trebuchet MS"/>
                <a:cs typeface="Trebuchet MS"/>
              </a:rPr>
              <a:t>packets </a:t>
            </a:r>
            <a:r>
              <a:rPr sz="2206" dirty="0">
                <a:latin typeface="Trebuchet MS"/>
                <a:cs typeface="Trebuchet MS"/>
              </a:rPr>
              <a:t>from </a:t>
            </a:r>
            <a:r>
              <a:rPr sz="2206" spc="-6" dirty="0">
                <a:latin typeface="Trebuchet MS"/>
                <a:cs typeface="Trebuchet MS"/>
              </a:rPr>
              <a:t>the source </a:t>
            </a:r>
            <a:r>
              <a:rPr sz="2206" dirty="0">
                <a:latin typeface="Trebuchet MS"/>
                <a:cs typeface="Trebuchet MS"/>
              </a:rPr>
              <a:t>host </a:t>
            </a:r>
            <a:r>
              <a:rPr sz="2206" spc="-6" dirty="0">
                <a:latin typeface="Trebuchet MS"/>
                <a:cs typeface="Trebuchet MS"/>
              </a:rPr>
              <a:t>to the </a:t>
            </a:r>
            <a:r>
              <a:rPr sz="2206" dirty="0">
                <a:latin typeface="Trebuchet MS"/>
                <a:cs typeface="Trebuchet MS"/>
              </a:rPr>
              <a:t>destination</a:t>
            </a:r>
            <a:r>
              <a:rPr sz="2206" spc="-94" dirty="0">
                <a:latin typeface="Trebuchet MS"/>
                <a:cs typeface="Trebuchet MS"/>
              </a:rPr>
              <a:t> </a:t>
            </a:r>
            <a:r>
              <a:rPr sz="2206" dirty="0">
                <a:latin typeface="Trebuchet MS"/>
                <a:cs typeface="Trebuchet MS"/>
              </a:rPr>
              <a:t>host.</a:t>
            </a:r>
          </a:p>
        </p:txBody>
      </p:sp>
    </p:spTree>
    <p:extLst>
      <p:ext uri="{BB962C8B-B14F-4D97-AF65-F5344CB8AC3E}">
        <p14:creationId xmlns:p14="http://schemas.microsoft.com/office/powerpoint/2010/main" val="2473389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wipe(up)">
                                      <p:cBhvr>
                                        <p:cTn id="17" dur="500"/>
                                        <p:tgtEl>
                                          <p:spTgt spid="50"/>
                                        </p:tgtEl>
                                      </p:cBhvr>
                                    </p:animEffect>
                                  </p:childTnLst>
                                </p:cTn>
                              </p:par>
                              <p:par>
                                <p:cTn id="18" presetID="1" presetClass="entr" presetSubtype="0"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childTnLst>
                                </p:cTn>
                              </p:par>
                            </p:childTnLst>
                          </p:cTn>
                        </p:par>
                        <p:par>
                          <p:cTn id="20" fill="hold">
                            <p:stCondLst>
                              <p:cond delay="500"/>
                            </p:stCondLst>
                            <p:childTnLst>
                              <p:par>
                                <p:cTn id="21" presetID="1"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par>
                          <p:cTn id="23" fill="hold">
                            <p:stCondLst>
                              <p:cond delay="500"/>
                            </p:stCondLst>
                            <p:childTnLst>
                              <p:par>
                                <p:cTn id="24" presetID="1" presetClass="entr" presetSubtype="0" fill="hold" grpId="0" nodeType="afterEffect">
                                  <p:stCondLst>
                                    <p:cond delay="2000"/>
                                  </p:stCondLst>
                                  <p:childTnLst>
                                    <p:set>
                                      <p:cBhvr>
                                        <p:cTn id="25" dur="1" fill="hold">
                                          <p:stCondLst>
                                            <p:cond delay="0"/>
                                          </p:stCondLst>
                                        </p:cTn>
                                        <p:tgtEl>
                                          <p:spTgt spid="9"/>
                                        </p:tgtEl>
                                        <p:attrNameLst>
                                          <p:attrName>style.visibility</p:attrName>
                                        </p:attrNameLst>
                                      </p:cBhvr>
                                      <p:to>
                                        <p:strVal val="visible"/>
                                      </p:to>
                                    </p:set>
                                  </p:childTnLst>
                                </p:cTn>
                              </p:par>
                            </p:childTnLst>
                          </p:cTn>
                        </p:par>
                        <p:par>
                          <p:cTn id="26" fill="hold">
                            <p:stCondLst>
                              <p:cond delay="2500"/>
                            </p:stCondLst>
                            <p:childTnLst>
                              <p:par>
                                <p:cTn id="27" presetID="1"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22" presetClass="entr" presetSubtype="1" fill="hold" grpId="0" nodeType="with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up)">
                                      <p:cBhvr>
                                        <p:cTn id="31" dur="500"/>
                                        <p:tgtEl>
                                          <p:spTgt spid="43"/>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53"/>
                                        </p:tgtEl>
                                        <p:attrNameLst>
                                          <p:attrName>style.visibility</p:attrName>
                                        </p:attrNameLst>
                                      </p:cBhvr>
                                      <p:to>
                                        <p:strVal val="visible"/>
                                      </p:to>
                                    </p:set>
                                    <p:animEffect transition="in" filter="wipe(down)">
                                      <p:cBhvr>
                                        <p:cTn id="35" dur="500"/>
                                        <p:tgtEl>
                                          <p:spTgt spid="53"/>
                                        </p:tgtEl>
                                      </p:cBhvr>
                                    </p:animEffect>
                                  </p:childTnLst>
                                </p:cTn>
                              </p:par>
                            </p:childTnLst>
                          </p:cTn>
                        </p:par>
                        <p:par>
                          <p:cTn id="36" fill="hold">
                            <p:stCondLst>
                              <p:cond delay="3500"/>
                            </p:stCondLst>
                            <p:childTnLst>
                              <p:par>
                                <p:cTn id="37" presetID="1" presetClass="entr" presetSubtype="0" fill="hold" nodeType="afterEffect">
                                  <p:stCondLst>
                                    <p:cond delay="0"/>
                                  </p:stCondLst>
                                  <p:childTnLst>
                                    <p:set>
                                      <p:cBhvr>
                                        <p:cTn id="38" dur="1" fill="hold">
                                          <p:stCondLst>
                                            <p:cond delay="0"/>
                                          </p:stCondLst>
                                        </p:cTn>
                                        <p:tgtEl>
                                          <p:spTgt spid="47"/>
                                        </p:tgtEl>
                                        <p:attrNameLst>
                                          <p:attrName>style.visibility</p:attrName>
                                        </p:attrNameLst>
                                      </p:cBhvr>
                                      <p:to>
                                        <p:strVal val="visible"/>
                                      </p:to>
                                    </p:set>
                                  </p:childTnLst>
                                </p:cTn>
                              </p:par>
                            </p:childTnLst>
                          </p:cTn>
                        </p:par>
                        <p:par>
                          <p:cTn id="39" fill="hold">
                            <p:stCondLst>
                              <p:cond delay="3500"/>
                            </p:stCondLst>
                            <p:childTnLst>
                              <p:par>
                                <p:cTn id="40" presetID="1"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childTnLst>
                                </p:cTn>
                              </p:par>
                            </p:childTnLst>
                          </p:cTn>
                        </p:par>
                        <p:par>
                          <p:cTn id="42" fill="hold">
                            <p:stCondLst>
                              <p:cond delay="3500"/>
                            </p:stCondLst>
                            <p:childTnLst>
                              <p:par>
                                <p:cTn id="43" presetID="1" presetClass="entr" presetSubtype="0" fill="hold" grpId="0" nodeType="afterEffect">
                                  <p:stCondLst>
                                    <p:cond delay="0"/>
                                  </p:stCondLst>
                                  <p:childTnLst>
                                    <p:set>
                                      <p:cBhvr>
                                        <p:cTn id="44" dur="1" fill="hold">
                                          <p:stCondLst>
                                            <p:cond delay="0"/>
                                          </p:stCondLst>
                                        </p:cTn>
                                        <p:tgtEl>
                                          <p:spTgt spid="31"/>
                                        </p:tgtEl>
                                        <p:attrNameLst>
                                          <p:attrName>style.visibility</p:attrName>
                                        </p:attrNameLst>
                                      </p:cBhvr>
                                      <p:to>
                                        <p:strVal val="visible"/>
                                      </p:to>
                                    </p:set>
                                  </p:childTnLst>
                                </p:cTn>
                              </p:par>
                            </p:childTnLst>
                          </p:cTn>
                        </p:par>
                        <p:par>
                          <p:cTn id="45" fill="hold">
                            <p:stCondLst>
                              <p:cond delay="3500"/>
                            </p:stCondLst>
                            <p:childTnLst>
                              <p:par>
                                <p:cTn id="46" presetID="1" presetClass="entr" presetSubtype="0" fill="hold" nodeType="afterEffect">
                                  <p:stCondLst>
                                    <p:cond delay="0"/>
                                  </p:stCondLst>
                                  <p:childTnLst>
                                    <p:set>
                                      <p:cBhvr>
                                        <p:cTn id="47" dur="1" fill="hold">
                                          <p:stCondLst>
                                            <p:cond delay="0"/>
                                          </p:stCondLst>
                                        </p:cTn>
                                        <p:tgtEl>
                                          <p:spTgt spid="56"/>
                                        </p:tgtEl>
                                        <p:attrNameLst>
                                          <p:attrName>style.visibility</p:attrName>
                                        </p:attrNameLst>
                                      </p:cBhvr>
                                      <p:to>
                                        <p:strVal val="visible"/>
                                      </p:to>
                                    </p:set>
                                  </p:childTnLst>
                                </p:cTn>
                              </p:par>
                            </p:childTnLst>
                          </p:cTn>
                        </p:par>
                        <p:par>
                          <p:cTn id="48" fill="hold">
                            <p:stCondLst>
                              <p:cond delay="3500"/>
                            </p:stCondLst>
                            <p:childTnLst>
                              <p:par>
                                <p:cTn id="49" presetID="22" presetClass="entr" presetSubtype="4"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500"/>
                                        <p:tgtEl>
                                          <p:spTgt spid="51"/>
                                        </p:tgtEl>
                                      </p:cBhvr>
                                    </p:animEffect>
                                  </p:childTnLst>
                                </p:cTn>
                              </p:par>
                              <p:par>
                                <p:cTn id="52" presetID="1" presetClass="exit" presetSubtype="0" fill="hold" grpId="1" nodeType="withEffect">
                                  <p:stCondLst>
                                    <p:cond delay="0"/>
                                  </p:stCondLst>
                                  <p:childTnLst>
                                    <p:set>
                                      <p:cBhvr>
                                        <p:cTn id="53" dur="1" fill="hold">
                                          <p:stCondLst>
                                            <p:cond delay="0"/>
                                          </p:stCondLst>
                                        </p:cTn>
                                        <p:tgtEl>
                                          <p:spTgt spid="37"/>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63"/>
                                        </p:tgtEl>
                                        <p:attrNameLst>
                                          <p:attrName>style.visibility</p:attrName>
                                        </p:attrNameLst>
                                      </p:cBhvr>
                                      <p:to>
                                        <p:strVal val="visible"/>
                                      </p:to>
                                    </p:set>
                                    <p:animEffect transition="in" filter="wipe(left)">
                                      <p:cBhvr>
                                        <p:cTn id="58"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18" grpId="0" animBg="1"/>
      <p:bldP spid="8" grpId="0" animBg="1"/>
      <p:bldP spid="9" grpId="0" animBg="1"/>
      <p:bldP spid="49" grpId="0"/>
      <p:bldP spid="50" grpId="0" animBg="1"/>
      <p:bldP spid="51" grpId="0" animBg="1"/>
      <p:bldP spid="31" grpId="0" animBg="1"/>
      <p:bldP spid="37" grpId="0" animBg="1"/>
      <p:bldP spid="37" grpId="1" animBg="1"/>
      <p:bldP spid="40" grpId="0"/>
      <p:bldP spid="43" grpId="0" animBg="1"/>
      <p:bldP spid="53" grpId="0" animBg="1"/>
      <p:bldP spid="63"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rrow: Right 5">
            <a:extLst>
              <a:ext uri="{FF2B5EF4-FFF2-40B4-BE49-F238E27FC236}">
                <a16:creationId xmlns:a16="http://schemas.microsoft.com/office/drawing/2014/main" id="{E8CD21BD-7585-40A0-B813-3B05DF5566A5}"/>
              </a:ext>
            </a:extLst>
          </p:cNvPr>
          <p:cNvSpPr/>
          <p:nvPr/>
        </p:nvSpPr>
        <p:spPr>
          <a:xfrm>
            <a:off x="9244303" y="4240997"/>
            <a:ext cx="866775" cy="104777"/>
          </a:xfrm>
          <a:prstGeom prst="rightArrow">
            <a:avLst/>
          </a:prstGeom>
          <a:solidFill>
            <a:srgbClr val="FF0000">
              <a:alpha val="6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9" name="Straight Connector 88">
            <a:extLst>
              <a:ext uri="{FF2B5EF4-FFF2-40B4-BE49-F238E27FC236}">
                <a16:creationId xmlns:a16="http://schemas.microsoft.com/office/drawing/2014/main" id="{0A78B683-04A7-4DE4-BD6B-19FE61854C12}"/>
              </a:ext>
            </a:extLst>
          </p:cNvPr>
          <p:cNvCxnSpPr>
            <a:cxnSpLocks/>
          </p:cNvCxnSpPr>
          <p:nvPr/>
        </p:nvCxnSpPr>
        <p:spPr>
          <a:xfrm>
            <a:off x="8360741" y="3667965"/>
            <a:ext cx="62506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414B33EB-BBDF-4D52-A143-16118BB2AB6C}"/>
              </a:ext>
            </a:extLst>
          </p:cNvPr>
          <p:cNvCxnSpPr>
            <a:cxnSpLocks/>
          </p:cNvCxnSpPr>
          <p:nvPr/>
        </p:nvCxnSpPr>
        <p:spPr>
          <a:xfrm>
            <a:off x="7240368" y="3675548"/>
            <a:ext cx="39203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10532D23-D50B-4117-939B-116ECFCCA9AB}"/>
              </a:ext>
            </a:extLst>
          </p:cNvPr>
          <p:cNvCxnSpPr>
            <a:cxnSpLocks/>
          </p:cNvCxnSpPr>
          <p:nvPr/>
        </p:nvCxnSpPr>
        <p:spPr>
          <a:xfrm>
            <a:off x="3371232" y="3096029"/>
            <a:ext cx="18159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434A8591-ADC4-4650-A152-76221FB476C7}"/>
              </a:ext>
            </a:extLst>
          </p:cNvPr>
          <p:cNvCxnSpPr>
            <a:cxnSpLocks/>
          </p:cNvCxnSpPr>
          <p:nvPr/>
        </p:nvCxnSpPr>
        <p:spPr>
          <a:xfrm>
            <a:off x="4320700" y="3096029"/>
            <a:ext cx="36511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37557E6B-3B46-41C5-86EB-6B24D30C32BB}"/>
              </a:ext>
            </a:extLst>
          </p:cNvPr>
          <p:cNvCxnSpPr>
            <a:cxnSpLocks/>
            <a:endCxn id="22" idx="1"/>
          </p:cNvCxnSpPr>
          <p:nvPr/>
        </p:nvCxnSpPr>
        <p:spPr>
          <a:xfrm flipV="1">
            <a:off x="6386584" y="3678163"/>
            <a:ext cx="284142" cy="28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18DD3854-9C8E-4B92-9914-158E8EA33326}"/>
              </a:ext>
            </a:extLst>
          </p:cNvPr>
          <p:cNvCxnSpPr>
            <a:cxnSpLocks/>
          </p:cNvCxnSpPr>
          <p:nvPr/>
        </p:nvCxnSpPr>
        <p:spPr>
          <a:xfrm>
            <a:off x="5249562" y="3130064"/>
            <a:ext cx="477205" cy="41264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5" name="Rectangle 104">
            <a:extLst>
              <a:ext uri="{FF2B5EF4-FFF2-40B4-BE49-F238E27FC236}">
                <a16:creationId xmlns:a16="http://schemas.microsoft.com/office/drawing/2014/main" id="{D5ED294A-537D-491C-8A1A-62CA8E064698}"/>
              </a:ext>
            </a:extLst>
          </p:cNvPr>
          <p:cNvSpPr/>
          <p:nvPr/>
        </p:nvSpPr>
        <p:spPr>
          <a:xfrm>
            <a:off x="3362128" y="3067661"/>
            <a:ext cx="1878330" cy="53855"/>
          </a:xfrm>
          <a:prstGeom prst="rect">
            <a:avLst/>
          </a:prstGeom>
          <a:solidFill>
            <a:srgbClr val="FD399F"/>
          </a:solidFill>
          <a:ln>
            <a:solidFill>
              <a:srgbClr val="FD39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Rectangle 105">
            <a:extLst>
              <a:ext uri="{FF2B5EF4-FFF2-40B4-BE49-F238E27FC236}">
                <a16:creationId xmlns:a16="http://schemas.microsoft.com/office/drawing/2014/main" id="{892F57C4-16DB-4FA4-9F72-2DE72E4B5FE3}"/>
              </a:ext>
            </a:extLst>
          </p:cNvPr>
          <p:cNvSpPr/>
          <p:nvPr/>
        </p:nvSpPr>
        <p:spPr>
          <a:xfrm rot="2584417">
            <a:off x="5105488" y="3344369"/>
            <a:ext cx="831600" cy="53855"/>
          </a:xfrm>
          <a:prstGeom prst="rect">
            <a:avLst/>
          </a:prstGeom>
          <a:solidFill>
            <a:srgbClr val="FD399F"/>
          </a:solidFill>
          <a:ln>
            <a:solidFill>
              <a:srgbClr val="FD39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Rectangle 106">
            <a:extLst>
              <a:ext uri="{FF2B5EF4-FFF2-40B4-BE49-F238E27FC236}">
                <a16:creationId xmlns:a16="http://schemas.microsoft.com/office/drawing/2014/main" id="{6E04DC5C-463D-486B-A46B-7A89AAE34607}"/>
              </a:ext>
            </a:extLst>
          </p:cNvPr>
          <p:cNvSpPr/>
          <p:nvPr/>
        </p:nvSpPr>
        <p:spPr>
          <a:xfrm>
            <a:off x="5809539" y="3632775"/>
            <a:ext cx="3319200" cy="53855"/>
          </a:xfrm>
          <a:prstGeom prst="rect">
            <a:avLst/>
          </a:prstGeom>
          <a:solidFill>
            <a:srgbClr val="FD399F"/>
          </a:solidFill>
          <a:ln>
            <a:solidFill>
              <a:srgbClr val="FD39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8" name="Straight Connector 87">
            <a:extLst>
              <a:ext uri="{FF2B5EF4-FFF2-40B4-BE49-F238E27FC236}">
                <a16:creationId xmlns:a16="http://schemas.microsoft.com/office/drawing/2014/main" id="{E9C05CD9-F351-40B4-956D-8F70BD5E3BF8}"/>
              </a:ext>
            </a:extLst>
          </p:cNvPr>
          <p:cNvCxnSpPr>
            <a:cxnSpLocks/>
          </p:cNvCxnSpPr>
          <p:nvPr/>
        </p:nvCxnSpPr>
        <p:spPr>
          <a:xfrm>
            <a:off x="8360741" y="2493118"/>
            <a:ext cx="625063" cy="75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E990DF36-DDDC-4E6E-B241-8487B681C682}"/>
              </a:ext>
            </a:extLst>
          </p:cNvPr>
          <p:cNvCxnSpPr>
            <a:cxnSpLocks/>
          </p:cNvCxnSpPr>
          <p:nvPr/>
        </p:nvCxnSpPr>
        <p:spPr>
          <a:xfrm>
            <a:off x="7240368" y="2500703"/>
            <a:ext cx="39203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6B3844A-B40B-427B-90C0-CE19001C870C}"/>
              </a:ext>
            </a:extLst>
          </p:cNvPr>
          <p:cNvSpPr>
            <a:spLocks noGrp="1"/>
          </p:cNvSpPr>
          <p:nvPr>
            <p:ph type="title"/>
          </p:nvPr>
        </p:nvSpPr>
        <p:spPr/>
        <p:txBody>
          <a:bodyPr/>
          <a:lstStyle/>
          <a:p>
            <a:r>
              <a:rPr lang="en-GB" spc="-5" dirty="0"/>
              <a:t>Source to Destination Delivery</a:t>
            </a:r>
            <a:endParaRPr lang="en-GB" dirty="0"/>
          </a:p>
        </p:txBody>
      </p:sp>
      <p:sp>
        <p:nvSpPr>
          <p:cNvPr id="4" name="Oval 3">
            <a:extLst>
              <a:ext uri="{FF2B5EF4-FFF2-40B4-BE49-F238E27FC236}">
                <a16:creationId xmlns:a16="http://schemas.microsoft.com/office/drawing/2014/main" id="{ECF9EFF3-743C-43FE-A5DA-5B378B18F2C4}"/>
              </a:ext>
            </a:extLst>
          </p:cNvPr>
          <p:cNvSpPr/>
          <p:nvPr/>
        </p:nvSpPr>
        <p:spPr>
          <a:xfrm>
            <a:off x="2945780" y="4024888"/>
            <a:ext cx="6502535" cy="523875"/>
          </a:xfrm>
          <a:prstGeom prst="ellipse">
            <a:avLst/>
          </a:prstGeom>
          <a:solidFill>
            <a:srgbClr val="FF000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D9B70603-DFAD-44C7-A5AE-2E5276243337}"/>
              </a:ext>
            </a:extLst>
          </p:cNvPr>
          <p:cNvSpPr txBox="1"/>
          <p:nvPr/>
        </p:nvSpPr>
        <p:spPr>
          <a:xfrm>
            <a:off x="10057505" y="4102044"/>
            <a:ext cx="1604093" cy="369332"/>
          </a:xfrm>
          <a:prstGeom prst="rect">
            <a:avLst/>
          </a:prstGeom>
          <a:solidFill>
            <a:srgbClr val="FF0000">
              <a:alpha val="32000"/>
            </a:srgbClr>
          </a:solidFill>
        </p:spPr>
        <p:txBody>
          <a:bodyPr wrap="none" rtlCol="0">
            <a:spAutoFit/>
          </a:bodyPr>
          <a:lstStyle/>
          <a:p>
            <a:r>
              <a:rPr lang="en-GB" dirty="0"/>
              <a:t>Data Link Layer</a:t>
            </a:r>
          </a:p>
        </p:txBody>
      </p:sp>
      <p:grpSp>
        <p:nvGrpSpPr>
          <p:cNvPr id="15" name="Group 14">
            <a:extLst>
              <a:ext uri="{FF2B5EF4-FFF2-40B4-BE49-F238E27FC236}">
                <a16:creationId xmlns:a16="http://schemas.microsoft.com/office/drawing/2014/main" id="{98BD96FA-79C9-4E53-904A-56DC09887ABB}"/>
              </a:ext>
            </a:extLst>
          </p:cNvPr>
          <p:cNvGrpSpPr/>
          <p:nvPr/>
        </p:nvGrpSpPr>
        <p:grpSpPr>
          <a:xfrm>
            <a:off x="3439692" y="2771338"/>
            <a:ext cx="995460" cy="577850"/>
            <a:chOff x="10287129" y="5705246"/>
            <a:chExt cx="995460" cy="577850"/>
          </a:xfrm>
        </p:grpSpPr>
        <p:pic>
          <p:nvPicPr>
            <p:cNvPr id="9" name="Picture 26" descr="C:\Users\ecoffey\AppData\Local\Temp\Rar$DRa0.173\30019_Device_database_unreachable_256.png">
              <a:extLst>
                <a:ext uri="{FF2B5EF4-FFF2-40B4-BE49-F238E27FC236}">
                  <a16:creationId xmlns:a16="http://schemas.microsoft.com/office/drawing/2014/main" id="{8C0D0781-7529-4F71-9CAE-7F91FC18A23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87129" y="5705246"/>
              <a:ext cx="995460" cy="57785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1E1E7CDF-FC25-4406-98ED-D0D0320E4DD0}"/>
                </a:ext>
              </a:extLst>
            </p:cNvPr>
            <p:cNvSpPr txBox="1"/>
            <p:nvPr/>
          </p:nvSpPr>
          <p:spPr>
            <a:xfrm>
              <a:off x="10567492" y="5811222"/>
              <a:ext cx="434734" cy="276999"/>
            </a:xfrm>
            <a:prstGeom prst="rect">
              <a:avLst/>
            </a:prstGeom>
            <a:noFill/>
          </p:spPr>
          <p:txBody>
            <a:bodyPr wrap="none" rtlCol="0">
              <a:spAutoFit/>
            </a:bodyPr>
            <a:lstStyle/>
            <a:p>
              <a:r>
                <a:rPr lang="en-GB" sz="1200" dirty="0"/>
                <a:t>Link</a:t>
              </a:r>
            </a:p>
          </p:txBody>
        </p:sp>
      </p:grpSp>
      <p:grpSp>
        <p:nvGrpSpPr>
          <p:cNvPr id="11" name="Group 10">
            <a:extLst>
              <a:ext uri="{FF2B5EF4-FFF2-40B4-BE49-F238E27FC236}">
                <a16:creationId xmlns:a16="http://schemas.microsoft.com/office/drawing/2014/main" id="{D0CB2E11-2BC4-41F4-A05F-7C11FBE812A3}"/>
              </a:ext>
            </a:extLst>
          </p:cNvPr>
          <p:cNvGrpSpPr/>
          <p:nvPr/>
        </p:nvGrpSpPr>
        <p:grpSpPr>
          <a:xfrm>
            <a:off x="4685813" y="2907583"/>
            <a:ext cx="567797" cy="305361"/>
            <a:chOff x="10517786" y="5232754"/>
            <a:chExt cx="567797" cy="305361"/>
          </a:xfrm>
        </p:grpSpPr>
        <p:pic>
          <p:nvPicPr>
            <p:cNvPr id="12" name="Picture 10" descr="C:\Users\ecoffey\AppData\Local\Temp\Rar$DRa0.891\Cisco Icons November\30019_Device_database_3036\Png_256\30019_Device_database_3036_critical_256.png">
              <a:extLst>
                <a:ext uri="{FF2B5EF4-FFF2-40B4-BE49-F238E27FC236}">
                  <a16:creationId xmlns:a16="http://schemas.microsoft.com/office/drawing/2014/main" id="{257D6D87-1FD4-4807-A8EB-81B7BBAD39A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17786" y="5316488"/>
              <a:ext cx="567797" cy="221627"/>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AC55F352-4A4B-412F-AD5F-4EC0D67B7B31}"/>
                </a:ext>
              </a:extLst>
            </p:cNvPr>
            <p:cNvSpPr txBox="1"/>
            <p:nvPr/>
          </p:nvSpPr>
          <p:spPr>
            <a:xfrm>
              <a:off x="10643087" y="5232754"/>
              <a:ext cx="247863" cy="276999"/>
            </a:xfrm>
            <a:prstGeom prst="rect">
              <a:avLst/>
            </a:prstGeom>
            <a:noFill/>
          </p:spPr>
          <p:txBody>
            <a:bodyPr wrap="square" rtlCol="0">
              <a:spAutoFit/>
            </a:bodyPr>
            <a:lstStyle/>
            <a:p>
              <a:r>
                <a:rPr lang="en-GB" sz="1200" b="1" dirty="0">
                  <a:solidFill>
                    <a:schemeClr val="bg1"/>
                  </a:solidFill>
                </a:rPr>
                <a:t>X</a:t>
              </a:r>
            </a:p>
          </p:txBody>
        </p:sp>
      </p:grpSp>
      <p:pic>
        <p:nvPicPr>
          <p:cNvPr id="17" name="Picture 16">
            <a:extLst>
              <a:ext uri="{FF2B5EF4-FFF2-40B4-BE49-F238E27FC236}">
                <a16:creationId xmlns:a16="http://schemas.microsoft.com/office/drawing/2014/main" id="{0591CA5E-9A0B-4168-B667-D1C20F697E1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44845" y="2653634"/>
            <a:ext cx="695554" cy="695554"/>
          </a:xfrm>
          <a:prstGeom prst="rect">
            <a:avLst/>
          </a:prstGeom>
        </p:spPr>
      </p:pic>
      <p:sp>
        <p:nvSpPr>
          <p:cNvPr id="18" name="Rectangle 17">
            <a:extLst>
              <a:ext uri="{FF2B5EF4-FFF2-40B4-BE49-F238E27FC236}">
                <a16:creationId xmlns:a16="http://schemas.microsoft.com/office/drawing/2014/main" id="{E123338B-C361-417E-98B0-334E686BF669}"/>
              </a:ext>
            </a:extLst>
          </p:cNvPr>
          <p:cNvSpPr/>
          <p:nvPr/>
        </p:nvSpPr>
        <p:spPr>
          <a:xfrm>
            <a:off x="2571922" y="5474273"/>
            <a:ext cx="1041400" cy="30591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Picture 18">
            <a:extLst>
              <a:ext uri="{FF2B5EF4-FFF2-40B4-BE49-F238E27FC236}">
                <a16:creationId xmlns:a16="http://schemas.microsoft.com/office/drawing/2014/main" id="{5A2DB2A6-C80A-4C40-BF09-A49BE1E4D18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52771" y="3221126"/>
            <a:ext cx="695554" cy="695554"/>
          </a:xfrm>
          <a:prstGeom prst="rect">
            <a:avLst/>
          </a:prstGeom>
        </p:spPr>
      </p:pic>
      <p:pic>
        <p:nvPicPr>
          <p:cNvPr id="20" name="Picture 19">
            <a:extLst>
              <a:ext uri="{FF2B5EF4-FFF2-40B4-BE49-F238E27FC236}">
                <a16:creationId xmlns:a16="http://schemas.microsoft.com/office/drawing/2014/main" id="{B0DA48EF-CC73-4F89-9EF2-CF073128651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52771" y="2079753"/>
            <a:ext cx="695554" cy="695554"/>
          </a:xfrm>
          <a:prstGeom prst="rect">
            <a:avLst/>
          </a:prstGeom>
        </p:spPr>
      </p:pic>
      <p:grpSp>
        <p:nvGrpSpPr>
          <p:cNvPr id="21" name="Group 20">
            <a:extLst>
              <a:ext uri="{FF2B5EF4-FFF2-40B4-BE49-F238E27FC236}">
                <a16:creationId xmlns:a16="http://schemas.microsoft.com/office/drawing/2014/main" id="{19001AC0-7ACF-46A7-8F4B-5E34CBB6CA09}"/>
              </a:ext>
            </a:extLst>
          </p:cNvPr>
          <p:cNvGrpSpPr/>
          <p:nvPr/>
        </p:nvGrpSpPr>
        <p:grpSpPr>
          <a:xfrm>
            <a:off x="6670726" y="3483615"/>
            <a:ext cx="567797" cy="305361"/>
            <a:chOff x="10517786" y="5232754"/>
            <a:chExt cx="567797" cy="305361"/>
          </a:xfrm>
        </p:grpSpPr>
        <p:pic>
          <p:nvPicPr>
            <p:cNvPr id="22" name="Picture 10" descr="C:\Users\ecoffey\AppData\Local\Temp\Rar$DRa0.891\Cisco Icons November\30019_Device_database_3036\Png_256\30019_Device_database_3036_critical_256.png">
              <a:extLst>
                <a:ext uri="{FF2B5EF4-FFF2-40B4-BE49-F238E27FC236}">
                  <a16:creationId xmlns:a16="http://schemas.microsoft.com/office/drawing/2014/main" id="{407404AF-3256-4D09-931C-F2A1B5F23B8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17786" y="5316488"/>
              <a:ext cx="567797" cy="221627"/>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579DCBC6-66CC-4A3E-89A4-E8AAC751611D}"/>
                </a:ext>
              </a:extLst>
            </p:cNvPr>
            <p:cNvSpPr txBox="1"/>
            <p:nvPr/>
          </p:nvSpPr>
          <p:spPr>
            <a:xfrm>
              <a:off x="10643087" y="5232754"/>
              <a:ext cx="247863" cy="276999"/>
            </a:xfrm>
            <a:prstGeom prst="rect">
              <a:avLst/>
            </a:prstGeom>
            <a:noFill/>
          </p:spPr>
          <p:txBody>
            <a:bodyPr wrap="square" rtlCol="0">
              <a:spAutoFit/>
            </a:bodyPr>
            <a:lstStyle/>
            <a:p>
              <a:r>
                <a:rPr lang="en-GB" sz="1200" b="1" dirty="0">
                  <a:solidFill>
                    <a:schemeClr val="bg1"/>
                  </a:solidFill>
                </a:rPr>
                <a:t>X</a:t>
              </a:r>
            </a:p>
          </p:txBody>
        </p:sp>
      </p:grpSp>
      <p:grpSp>
        <p:nvGrpSpPr>
          <p:cNvPr id="24" name="Group 23">
            <a:extLst>
              <a:ext uri="{FF2B5EF4-FFF2-40B4-BE49-F238E27FC236}">
                <a16:creationId xmlns:a16="http://schemas.microsoft.com/office/drawing/2014/main" id="{85C69738-A675-4FC6-817E-B07232A90C04}"/>
              </a:ext>
            </a:extLst>
          </p:cNvPr>
          <p:cNvGrpSpPr/>
          <p:nvPr/>
        </p:nvGrpSpPr>
        <p:grpSpPr>
          <a:xfrm>
            <a:off x="6670726" y="2318756"/>
            <a:ext cx="567797" cy="305361"/>
            <a:chOff x="10517786" y="5232754"/>
            <a:chExt cx="567797" cy="305361"/>
          </a:xfrm>
        </p:grpSpPr>
        <p:pic>
          <p:nvPicPr>
            <p:cNvPr id="25" name="Picture 10" descr="C:\Users\ecoffey\AppData\Local\Temp\Rar$DRa0.891\Cisco Icons November\30019_Device_database_3036\Png_256\30019_Device_database_3036_critical_256.png">
              <a:extLst>
                <a:ext uri="{FF2B5EF4-FFF2-40B4-BE49-F238E27FC236}">
                  <a16:creationId xmlns:a16="http://schemas.microsoft.com/office/drawing/2014/main" id="{5EA9595F-5389-4FC8-B437-65DBFF12D57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17786" y="5316488"/>
              <a:ext cx="567797" cy="221627"/>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6CC4DFF5-B6D1-4033-8468-C84D8CB7EEB4}"/>
                </a:ext>
              </a:extLst>
            </p:cNvPr>
            <p:cNvSpPr txBox="1"/>
            <p:nvPr/>
          </p:nvSpPr>
          <p:spPr>
            <a:xfrm>
              <a:off x="10643087" y="5232754"/>
              <a:ext cx="247863" cy="276999"/>
            </a:xfrm>
            <a:prstGeom prst="rect">
              <a:avLst/>
            </a:prstGeom>
            <a:noFill/>
          </p:spPr>
          <p:txBody>
            <a:bodyPr wrap="square" rtlCol="0">
              <a:spAutoFit/>
            </a:bodyPr>
            <a:lstStyle/>
            <a:p>
              <a:r>
                <a:rPr lang="en-GB" sz="1200" b="1" dirty="0">
                  <a:solidFill>
                    <a:schemeClr val="bg1"/>
                  </a:solidFill>
                </a:rPr>
                <a:t>X</a:t>
              </a:r>
            </a:p>
          </p:txBody>
        </p:sp>
      </p:grpSp>
      <p:grpSp>
        <p:nvGrpSpPr>
          <p:cNvPr id="27" name="Group 26">
            <a:extLst>
              <a:ext uri="{FF2B5EF4-FFF2-40B4-BE49-F238E27FC236}">
                <a16:creationId xmlns:a16="http://schemas.microsoft.com/office/drawing/2014/main" id="{23810094-F700-4D5B-B394-6764EFAD08AB}"/>
              </a:ext>
            </a:extLst>
          </p:cNvPr>
          <p:cNvGrpSpPr/>
          <p:nvPr/>
        </p:nvGrpSpPr>
        <p:grpSpPr>
          <a:xfrm>
            <a:off x="5505576" y="3347370"/>
            <a:ext cx="995460" cy="577850"/>
            <a:chOff x="10287129" y="5705246"/>
            <a:chExt cx="995460" cy="577850"/>
          </a:xfrm>
        </p:grpSpPr>
        <p:pic>
          <p:nvPicPr>
            <p:cNvPr id="28" name="Picture 26" descr="C:\Users\ecoffey\AppData\Local\Temp\Rar$DRa0.173\30019_Device_database_unreachable_256.png">
              <a:extLst>
                <a:ext uri="{FF2B5EF4-FFF2-40B4-BE49-F238E27FC236}">
                  <a16:creationId xmlns:a16="http://schemas.microsoft.com/office/drawing/2014/main" id="{998E0F35-19B3-4DCA-B28E-98BE5DFCB58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87129" y="5705246"/>
              <a:ext cx="995460" cy="577850"/>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1E313135-EDCB-4AD9-92F9-903E39786B35}"/>
                </a:ext>
              </a:extLst>
            </p:cNvPr>
            <p:cNvSpPr txBox="1"/>
            <p:nvPr/>
          </p:nvSpPr>
          <p:spPr>
            <a:xfrm>
              <a:off x="10567492" y="5811222"/>
              <a:ext cx="434734" cy="276999"/>
            </a:xfrm>
            <a:prstGeom prst="rect">
              <a:avLst/>
            </a:prstGeom>
            <a:noFill/>
          </p:spPr>
          <p:txBody>
            <a:bodyPr wrap="none" rtlCol="0">
              <a:spAutoFit/>
            </a:bodyPr>
            <a:lstStyle/>
            <a:p>
              <a:r>
                <a:rPr lang="en-GB" sz="1200" dirty="0"/>
                <a:t>Link</a:t>
              </a:r>
            </a:p>
          </p:txBody>
        </p:sp>
      </p:grpSp>
      <p:grpSp>
        <p:nvGrpSpPr>
          <p:cNvPr id="30" name="Group 29">
            <a:extLst>
              <a:ext uri="{FF2B5EF4-FFF2-40B4-BE49-F238E27FC236}">
                <a16:creationId xmlns:a16="http://schemas.microsoft.com/office/drawing/2014/main" id="{8BD137FA-C649-4C17-918A-4B24BC09FB64}"/>
              </a:ext>
            </a:extLst>
          </p:cNvPr>
          <p:cNvGrpSpPr/>
          <p:nvPr/>
        </p:nvGrpSpPr>
        <p:grpSpPr>
          <a:xfrm>
            <a:off x="7496937" y="3347370"/>
            <a:ext cx="995460" cy="577850"/>
            <a:chOff x="10287129" y="5705246"/>
            <a:chExt cx="995460" cy="577850"/>
          </a:xfrm>
        </p:grpSpPr>
        <p:pic>
          <p:nvPicPr>
            <p:cNvPr id="31" name="Picture 26" descr="C:\Users\ecoffey\AppData\Local\Temp\Rar$DRa0.173\30019_Device_database_unreachable_256.png">
              <a:extLst>
                <a:ext uri="{FF2B5EF4-FFF2-40B4-BE49-F238E27FC236}">
                  <a16:creationId xmlns:a16="http://schemas.microsoft.com/office/drawing/2014/main" id="{FD0FA650-ADA1-490E-B53A-AA9D3BC66E6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87129" y="5705246"/>
              <a:ext cx="995460" cy="577850"/>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a:extLst>
                <a:ext uri="{FF2B5EF4-FFF2-40B4-BE49-F238E27FC236}">
                  <a16:creationId xmlns:a16="http://schemas.microsoft.com/office/drawing/2014/main" id="{C53E128F-2814-48D0-A79E-E77CA2552639}"/>
                </a:ext>
              </a:extLst>
            </p:cNvPr>
            <p:cNvSpPr txBox="1"/>
            <p:nvPr/>
          </p:nvSpPr>
          <p:spPr>
            <a:xfrm>
              <a:off x="10567492" y="5811222"/>
              <a:ext cx="434734" cy="276999"/>
            </a:xfrm>
            <a:prstGeom prst="rect">
              <a:avLst/>
            </a:prstGeom>
            <a:noFill/>
          </p:spPr>
          <p:txBody>
            <a:bodyPr wrap="none" rtlCol="0">
              <a:spAutoFit/>
            </a:bodyPr>
            <a:lstStyle/>
            <a:p>
              <a:r>
                <a:rPr lang="en-GB" sz="1200" dirty="0"/>
                <a:t>Link</a:t>
              </a:r>
            </a:p>
          </p:txBody>
        </p:sp>
      </p:grpSp>
      <p:grpSp>
        <p:nvGrpSpPr>
          <p:cNvPr id="33" name="Group 32">
            <a:extLst>
              <a:ext uri="{FF2B5EF4-FFF2-40B4-BE49-F238E27FC236}">
                <a16:creationId xmlns:a16="http://schemas.microsoft.com/office/drawing/2014/main" id="{92065640-8DE0-4500-BBBF-E69FDA55E900}"/>
              </a:ext>
            </a:extLst>
          </p:cNvPr>
          <p:cNvGrpSpPr/>
          <p:nvPr/>
        </p:nvGrpSpPr>
        <p:grpSpPr>
          <a:xfrm>
            <a:off x="5505576" y="2182511"/>
            <a:ext cx="995460" cy="577850"/>
            <a:chOff x="10287129" y="5705246"/>
            <a:chExt cx="995460" cy="577850"/>
          </a:xfrm>
        </p:grpSpPr>
        <p:pic>
          <p:nvPicPr>
            <p:cNvPr id="34" name="Picture 26" descr="C:\Users\ecoffey\AppData\Local\Temp\Rar$DRa0.173\30019_Device_database_unreachable_256.png">
              <a:extLst>
                <a:ext uri="{FF2B5EF4-FFF2-40B4-BE49-F238E27FC236}">
                  <a16:creationId xmlns:a16="http://schemas.microsoft.com/office/drawing/2014/main" id="{58AD84F6-9102-46A0-9F88-4F978DA8AD5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87129" y="5705246"/>
              <a:ext cx="995460" cy="577850"/>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a:extLst>
                <a:ext uri="{FF2B5EF4-FFF2-40B4-BE49-F238E27FC236}">
                  <a16:creationId xmlns:a16="http://schemas.microsoft.com/office/drawing/2014/main" id="{DA53EE97-E411-4CFA-AFC0-305F258D267B}"/>
                </a:ext>
              </a:extLst>
            </p:cNvPr>
            <p:cNvSpPr txBox="1"/>
            <p:nvPr/>
          </p:nvSpPr>
          <p:spPr>
            <a:xfrm>
              <a:off x="10567492" y="5811222"/>
              <a:ext cx="434734" cy="276999"/>
            </a:xfrm>
            <a:prstGeom prst="rect">
              <a:avLst/>
            </a:prstGeom>
            <a:noFill/>
          </p:spPr>
          <p:txBody>
            <a:bodyPr wrap="none" rtlCol="0">
              <a:spAutoFit/>
            </a:bodyPr>
            <a:lstStyle/>
            <a:p>
              <a:r>
                <a:rPr lang="en-GB" sz="1200" dirty="0"/>
                <a:t>Link</a:t>
              </a:r>
            </a:p>
          </p:txBody>
        </p:sp>
      </p:grpSp>
      <p:grpSp>
        <p:nvGrpSpPr>
          <p:cNvPr id="36" name="Group 35">
            <a:extLst>
              <a:ext uri="{FF2B5EF4-FFF2-40B4-BE49-F238E27FC236}">
                <a16:creationId xmlns:a16="http://schemas.microsoft.com/office/drawing/2014/main" id="{17C979E9-24D0-44D7-97E8-B55059ADA799}"/>
              </a:ext>
            </a:extLst>
          </p:cNvPr>
          <p:cNvGrpSpPr/>
          <p:nvPr/>
        </p:nvGrpSpPr>
        <p:grpSpPr>
          <a:xfrm>
            <a:off x="7490784" y="2182511"/>
            <a:ext cx="995460" cy="577850"/>
            <a:chOff x="10287129" y="5705246"/>
            <a:chExt cx="995460" cy="577850"/>
          </a:xfrm>
        </p:grpSpPr>
        <p:pic>
          <p:nvPicPr>
            <p:cNvPr id="37" name="Picture 26" descr="C:\Users\ecoffey\AppData\Local\Temp\Rar$DRa0.173\30019_Device_database_unreachable_256.png">
              <a:extLst>
                <a:ext uri="{FF2B5EF4-FFF2-40B4-BE49-F238E27FC236}">
                  <a16:creationId xmlns:a16="http://schemas.microsoft.com/office/drawing/2014/main" id="{890B9883-E5F2-4BC7-86B6-338DC655CEC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87129" y="5705246"/>
              <a:ext cx="995460" cy="577850"/>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a:extLst>
                <a:ext uri="{FF2B5EF4-FFF2-40B4-BE49-F238E27FC236}">
                  <a16:creationId xmlns:a16="http://schemas.microsoft.com/office/drawing/2014/main" id="{155400C0-F0B3-45F7-A792-D36A862689D4}"/>
                </a:ext>
              </a:extLst>
            </p:cNvPr>
            <p:cNvSpPr txBox="1"/>
            <p:nvPr/>
          </p:nvSpPr>
          <p:spPr>
            <a:xfrm>
              <a:off x="10567492" y="5811222"/>
              <a:ext cx="434734" cy="276999"/>
            </a:xfrm>
            <a:prstGeom prst="rect">
              <a:avLst/>
            </a:prstGeom>
            <a:noFill/>
          </p:spPr>
          <p:txBody>
            <a:bodyPr wrap="none" rtlCol="0">
              <a:spAutoFit/>
            </a:bodyPr>
            <a:lstStyle/>
            <a:p>
              <a:r>
                <a:rPr lang="en-GB" sz="1200" dirty="0"/>
                <a:t>Link</a:t>
              </a:r>
            </a:p>
          </p:txBody>
        </p:sp>
      </p:grpSp>
      <p:sp>
        <p:nvSpPr>
          <p:cNvPr id="39" name="TextBox 38">
            <a:extLst>
              <a:ext uri="{FF2B5EF4-FFF2-40B4-BE49-F238E27FC236}">
                <a16:creationId xmlns:a16="http://schemas.microsoft.com/office/drawing/2014/main" id="{45858CF9-E297-4B51-ACB7-1543F04C611D}"/>
              </a:ext>
            </a:extLst>
          </p:cNvPr>
          <p:cNvSpPr txBox="1"/>
          <p:nvPr/>
        </p:nvSpPr>
        <p:spPr>
          <a:xfrm>
            <a:off x="2933764" y="3243907"/>
            <a:ext cx="317716" cy="369332"/>
          </a:xfrm>
          <a:prstGeom prst="rect">
            <a:avLst/>
          </a:prstGeom>
          <a:noFill/>
        </p:spPr>
        <p:txBody>
          <a:bodyPr wrap="none" rtlCol="0">
            <a:spAutoFit/>
          </a:bodyPr>
          <a:lstStyle/>
          <a:p>
            <a:r>
              <a:rPr lang="en-GB" dirty="0"/>
              <a:t>A</a:t>
            </a:r>
          </a:p>
        </p:txBody>
      </p:sp>
      <p:sp>
        <p:nvSpPr>
          <p:cNvPr id="40" name="TextBox 39">
            <a:extLst>
              <a:ext uri="{FF2B5EF4-FFF2-40B4-BE49-F238E27FC236}">
                <a16:creationId xmlns:a16="http://schemas.microsoft.com/office/drawing/2014/main" id="{30D9255F-6B46-4C6F-AC83-6A211303CC52}"/>
              </a:ext>
            </a:extLst>
          </p:cNvPr>
          <p:cNvSpPr txBox="1"/>
          <p:nvPr/>
        </p:nvSpPr>
        <p:spPr>
          <a:xfrm>
            <a:off x="6795766" y="2546668"/>
            <a:ext cx="317716" cy="369332"/>
          </a:xfrm>
          <a:prstGeom prst="rect">
            <a:avLst/>
          </a:prstGeom>
          <a:noFill/>
        </p:spPr>
        <p:txBody>
          <a:bodyPr wrap="none" rtlCol="0">
            <a:spAutoFit/>
          </a:bodyPr>
          <a:lstStyle/>
          <a:p>
            <a:r>
              <a:rPr lang="en-GB" dirty="0"/>
              <a:t>C</a:t>
            </a:r>
          </a:p>
        </p:txBody>
      </p:sp>
      <p:sp>
        <p:nvSpPr>
          <p:cNvPr id="41" name="TextBox 40">
            <a:extLst>
              <a:ext uri="{FF2B5EF4-FFF2-40B4-BE49-F238E27FC236}">
                <a16:creationId xmlns:a16="http://schemas.microsoft.com/office/drawing/2014/main" id="{60E1A572-4C16-4E49-854D-762C233A8403}"/>
              </a:ext>
            </a:extLst>
          </p:cNvPr>
          <p:cNvSpPr txBox="1"/>
          <p:nvPr/>
        </p:nvSpPr>
        <p:spPr>
          <a:xfrm>
            <a:off x="4810853" y="3119256"/>
            <a:ext cx="317716" cy="369332"/>
          </a:xfrm>
          <a:prstGeom prst="rect">
            <a:avLst/>
          </a:prstGeom>
          <a:noFill/>
        </p:spPr>
        <p:txBody>
          <a:bodyPr wrap="none" rtlCol="0">
            <a:spAutoFit/>
          </a:bodyPr>
          <a:lstStyle/>
          <a:p>
            <a:r>
              <a:rPr lang="en-GB" dirty="0"/>
              <a:t>B</a:t>
            </a:r>
          </a:p>
        </p:txBody>
      </p:sp>
      <p:sp>
        <p:nvSpPr>
          <p:cNvPr id="42" name="TextBox 41">
            <a:extLst>
              <a:ext uri="{FF2B5EF4-FFF2-40B4-BE49-F238E27FC236}">
                <a16:creationId xmlns:a16="http://schemas.microsoft.com/office/drawing/2014/main" id="{71EB54DE-94BF-4EC7-9D81-C5C4E4035DD5}"/>
              </a:ext>
            </a:extLst>
          </p:cNvPr>
          <p:cNvSpPr txBox="1"/>
          <p:nvPr/>
        </p:nvSpPr>
        <p:spPr>
          <a:xfrm>
            <a:off x="6806186" y="3708813"/>
            <a:ext cx="296876" cy="369332"/>
          </a:xfrm>
          <a:prstGeom prst="rect">
            <a:avLst/>
          </a:prstGeom>
          <a:noFill/>
        </p:spPr>
        <p:txBody>
          <a:bodyPr wrap="none" rtlCol="0">
            <a:spAutoFit/>
          </a:bodyPr>
          <a:lstStyle/>
          <a:p>
            <a:r>
              <a:rPr lang="en-GB" dirty="0"/>
              <a:t>E</a:t>
            </a:r>
          </a:p>
        </p:txBody>
      </p:sp>
      <p:sp>
        <p:nvSpPr>
          <p:cNvPr id="43" name="TextBox 42">
            <a:extLst>
              <a:ext uri="{FF2B5EF4-FFF2-40B4-BE49-F238E27FC236}">
                <a16:creationId xmlns:a16="http://schemas.microsoft.com/office/drawing/2014/main" id="{AB4E670C-CB9C-458A-853A-8485E8EAD043}"/>
              </a:ext>
            </a:extLst>
          </p:cNvPr>
          <p:cNvSpPr txBox="1"/>
          <p:nvPr/>
        </p:nvSpPr>
        <p:spPr>
          <a:xfrm>
            <a:off x="8936881" y="2722554"/>
            <a:ext cx="327334" cy="369332"/>
          </a:xfrm>
          <a:prstGeom prst="rect">
            <a:avLst/>
          </a:prstGeom>
          <a:noFill/>
        </p:spPr>
        <p:txBody>
          <a:bodyPr wrap="none" rtlCol="0">
            <a:spAutoFit/>
          </a:bodyPr>
          <a:lstStyle/>
          <a:p>
            <a:r>
              <a:rPr lang="en-GB" dirty="0"/>
              <a:t>D</a:t>
            </a:r>
          </a:p>
        </p:txBody>
      </p:sp>
      <p:sp>
        <p:nvSpPr>
          <p:cNvPr id="44" name="TextBox 43">
            <a:extLst>
              <a:ext uri="{FF2B5EF4-FFF2-40B4-BE49-F238E27FC236}">
                <a16:creationId xmlns:a16="http://schemas.microsoft.com/office/drawing/2014/main" id="{B951FCE5-E4F1-47BD-907A-7014B4D0E6B9}"/>
              </a:ext>
            </a:extLst>
          </p:cNvPr>
          <p:cNvSpPr txBox="1"/>
          <p:nvPr/>
        </p:nvSpPr>
        <p:spPr>
          <a:xfrm>
            <a:off x="4401671" y="2514895"/>
            <a:ext cx="1136080" cy="523220"/>
          </a:xfrm>
          <a:prstGeom prst="rect">
            <a:avLst/>
          </a:prstGeom>
          <a:noFill/>
        </p:spPr>
        <p:txBody>
          <a:bodyPr wrap="none" rtlCol="0">
            <a:spAutoFit/>
          </a:bodyPr>
          <a:lstStyle/>
          <a:p>
            <a:pPr algn="ctr"/>
            <a:r>
              <a:rPr lang="en-GB" sz="1400" dirty="0"/>
              <a:t>Intermediate</a:t>
            </a:r>
          </a:p>
          <a:p>
            <a:pPr algn="ctr"/>
            <a:r>
              <a:rPr lang="en-GB" sz="1400" dirty="0"/>
              <a:t>system</a:t>
            </a:r>
          </a:p>
        </p:txBody>
      </p:sp>
      <p:sp>
        <p:nvSpPr>
          <p:cNvPr id="45" name="TextBox 44">
            <a:extLst>
              <a:ext uri="{FF2B5EF4-FFF2-40B4-BE49-F238E27FC236}">
                <a16:creationId xmlns:a16="http://schemas.microsoft.com/office/drawing/2014/main" id="{FFEA183C-A73B-4E23-BDC4-18792DD96A20}"/>
              </a:ext>
            </a:extLst>
          </p:cNvPr>
          <p:cNvSpPr txBox="1"/>
          <p:nvPr/>
        </p:nvSpPr>
        <p:spPr>
          <a:xfrm>
            <a:off x="6386584" y="1928787"/>
            <a:ext cx="1136080" cy="523220"/>
          </a:xfrm>
          <a:prstGeom prst="rect">
            <a:avLst/>
          </a:prstGeom>
          <a:noFill/>
        </p:spPr>
        <p:txBody>
          <a:bodyPr wrap="none" rtlCol="0">
            <a:spAutoFit/>
          </a:bodyPr>
          <a:lstStyle/>
          <a:p>
            <a:pPr algn="ctr"/>
            <a:r>
              <a:rPr lang="en-GB" sz="1400" dirty="0"/>
              <a:t>Intermediate</a:t>
            </a:r>
          </a:p>
          <a:p>
            <a:pPr algn="ctr"/>
            <a:r>
              <a:rPr lang="en-GB" sz="1400" dirty="0"/>
              <a:t>system</a:t>
            </a:r>
          </a:p>
        </p:txBody>
      </p:sp>
      <p:sp>
        <p:nvSpPr>
          <p:cNvPr id="46" name="TextBox 45">
            <a:extLst>
              <a:ext uri="{FF2B5EF4-FFF2-40B4-BE49-F238E27FC236}">
                <a16:creationId xmlns:a16="http://schemas.microsoft.com/office/drawing/2014/main" id="{5C227B27-2235-485F-A10C-DA066B846439}"/>
              </a:ext>
            </a:extLst>
          </p:cNvPr>
          <p:cNvSpPr txBox="1"/>
          <p:nvPr/>
        </p:nvSpPr>
        <p:spPr>
          <a:xfrm>
            <a:off x="6386584" y="3045268"/>
            <a:ext cx="1136080" cy="523220"/>
          </a:xfrm>
          <a:prstGeom prst="rect">
            <a:avLst/>
          </a:prstGeom>
          <a:noFill/>
        </p:spPr>
        <p:txBody>
          <a:bodyPr wrap="none" rtlCol="0">
            <a:spAutoFit/>
          </a:bodyPr>
          <a:lstStyle/>
          <a:p>
            <a:pPr algn="ctr"/>
            <a:r>
              <a:rPr lang="en-GB" sz="1400" dirty="0"/>
              <a:t>Intermediate</a:t>
            </a:r>
          </a:p>
          <a:p>
            <a:pPr algn="ctr"/>
            <a:r>
              <a:rPr lang="en-GB" sz="1400" dirty="0"/>
              <a:t>system</a:t>
            </a:r>
          </a:p>
        </p:txBody>
      </p:sp>
      <p:sp>
        <p:nvSpPr>
          <p:cNvPr id="47" name="TextBox 46">
            <a:extLst>
              <a:ext uri="{FF2B5EF4-FFF2-40B4-BE49-F238E27FC236}">
                <a16:creationId xmlns:a16="http://schemas.microsoft.com/office/drawing/2014/main" id="{BB586C9F-E0DE-48D4-955F-232CF1034BB8}"/>
              </a:ext>
            </a:extLst>
          </p:cNvPr>
          <p:cNvSpPr txBox="1"/>
          <p:nvPr/>
        </p:nvSpPr>
        <p:spPr>
          <a:xfrm>
            <a:off x="2933764" y="5123618"/>
            <a:ext cx="317716" cy="369332"/>
          </a:xfrm>
          <a:prstGeom prst="rect">
            <a:avLst/>
          </a:prstGeom>
          <a:noFill/>
        </p:spPr>
        <p:txBody>
          <a:bodyPr wrap="none" rtlCol="0">
            <a:spAutoFit/>
          </a:bodyPr>
          <a:lstStyle/>
          <a:p>
            <a:r>
              <a:rPr lang="en-GB" dirty="0"/>
              <a:t>A</a:t>
            </a:r>
          </a:p>
        </p:txBody>
      </p:sp>
      <p:sp>
        <p:nvSpPr>
          <p:cNvPr id="48" name="TextBox 47">
            <a:extLst>
              <a:ext uri="{FF2B5EF4-FFF2-40B4-BE49-F238E27FC236}">
                <a16:creationId xmlns:a16="http://schemas.microsoft.com/office/drawing/2014/main" id="{B6F02EB0-1DFD-461E-85E4-156B3AE962F2}"/>
              </a:ext>
            </a:extLst>
          </p:cNvPr>
          <p:cNvSpPr txBox="1"/>
          <p:nvPr/>
        </p:nvSpPr>
        <p:spPr>
          <a:xfrm>
            <a:off x="4810853" y="5123618"/>
            <a:ext cx="317716" cy="369332"/>
          </a:xfrm>
          <a:prstGeom prst="rect">
            <a:avLst/>
          </a:prstGeom>
          <a:noFill/>
        </p:spPr>
        <p:txBody>
          <a:bodyPr wrap="none" rtlCol="0">
            <a:spAutoFit/>
          </a:bodyPr>
          <a:lstStyle/>
          <a:p>
            <a:r>
              <a:rPr lang="en-GB" dirty="0"/>
              <a:t>B</a:t>
            </a:r>
          </a:p>
        </p:txBody>
      </p:sp>
      <p:sp>
        <p:nvSpPr>
          <p:cNvPr id="49" name="TextBox 48">
            <a:extLst>
              <a:ext uri="{FF2B5EF4-FFF2-40B4-BE49-F238E27FC236}">
                <a16:creationId xmlns:a16="http://schemas.microsoft.com/office/drawing/2014/main" id="{9AEAA42E-8543-4939-9D12-456520272C69}"/>
              </a:ext>
            </a:extLst>
          </p:cNvPr>
          <p:cNvSpPr txBox="1"/>
          <p:nvPr/>
        </p:nvSpPr>
        <p:spPr>
          <a:xfrm>
            <a:off x="6806186" y="5123618"/>
            <a:ext cx="296876" cy="369332"/>
          </a:xfrm>
          <a:prstGeom prst="rect">
            <a:avLst/>
          </a:prstGeom>
          <a:noFill/>
        </p:spPr>
        <p:txBody>
          <a:bodyPr wrap="none" rtlCol="0">
            <a:spAutoFit/>
          </a:bodyPr>
          <a:lstStyle/>
          <a:p>
            <a:r>
              <a:rPr lang="en-GB" dirty="0"/>
              <a:t>E</a:t>
            </a:r>
          </a:p>
        </p:txBody>
      </p:sp>
      <p:sp>
        <p:nvSpPr>
          <p:cNvPr id="50" name="TextBox 49">
            <a:extLst>
              <a:ext uri="{FF2B5EF4-FFF2-40B4-BE49-F238E27FC236}">
                <a16:creationId xmlns:a16="http://schemas.microsoft.com/office/drawing/2014/main" id="{212D30C2-F8E0-457C-9894-D164BE0991D4}"/>
              </a:ext>
            </a:extLst>
          </p:cNvPr>
          <p:cNvSpPr txBox="1"/>
          <p:nvPr/>
        </p:nvSpPr>
        <p:spPr>
          <a:xfrm>
            <a:off x="8955316" y="5123618"/>
            <a:ext cx="290464" cy="369332"/>
          </a:xfrm>
          <a:prstGeom prst="rect">
            <a:avLst/>
          </a:prstGeom>
          <a:noFill/>
        </p:spPr>
        <p:txBody>
          <a:bodyPr wrap="none" rtlCol="0">
            <a:spAutoFit/>
          </a:bodyPr>
          <a:lstStyle/>
          <a:p>
            <a:r>
              <a:rPr lang="en-GB" dirty="0"/>
              <a:t>F</a:t>
            </a:r>
          </a:p>
        </p:txBody>
      </p:sp>
      <p:sp>
        <p:nvSpPr>
          <p:cNvPr id="51" name="TextBox 50">
            <a:extLst>
              <a:ext uri="{FF2B5EF4-FFF2-40B4-BE49-F238E27FC236}">
                <a16:creationId xmlns:a16="http://schemas.microsoft.com/office/drawing/2014/main" id="{4625EAD1-608F-4702-B67F-224BC115A2B7}"/>
              </a:ext>
            </a:extLst>
          </p:cNvPr>
          <p:cNvSpPr txBox="1"/>
          <p:nvPr/>
        </p:nvSpPr>
        <p:spPr>
          <a:xfrm>
            <a:off x="8955316" y="3770056"/>
            <a:ext cx="290464" cy="369332"/>
          </a:xfrm>
          <a:prstGeom prst="rect">
            <a:avLst/>
          </a:prstGeom>
          <a:noFill/>
        </p:spPr>
        <p:txBody>
          <a:bodyPr wrap="none" rtlCol="0">
            <a:spAutoFit/>
          </a:bodyPr>
          <a:lstStyle/>
          <a:p>
            <a:r>
              <a:rPr lang="en-GB" dirty="0"/>
              <a:t>F</a:t>
            </a:r>
          </a:p>
        </p:txBody>
      </p:sp>
      <p:sp>
        <p:nvSpPr>
          <p:cNvPr id="52" name="TextBox 51">
            <a:extLst>
              <a:ext uri="{FF2B5EF4-FFF2-40B4-BE49-F238E27FC236}">
                <a16:creationId xmlns:a16="http://schemas.microsoft.com/office/drawing/2014/main" id="{0ADC47EF-16C4-4B35-B2E1-9C80F9F00B0A}"/>
              </a:ext>
            </a:extLst>
          </p:cNvPr>
          <p:cNvSpPr txBox="1"/>
          <p:nvPr/>
        </p:nvSpPr>
        <p:spPr>
          <a:xfrm>
            <a:off x="3645588" y="5466341"/>
            <a:ext cx="725840" cy="276999"/>
          </a:xfrm>
          <a:prstGeom prst="rect">
            <a:avLst/>
          </a:prstGeom>
          <a:noFill/>
        </p:spPr>
        <p:txBody>
          <a:bodyPr wrap="none" rtlCol="0">
            <a:spAutoFit/>
          </a:bodyPr>
          <a:lstStyle/>
          <a:p>
            <a:r>
              <a:rPr lang="en-GB" sz="1200" dirty="0"/>
              <a:t>Network</a:t>
            </a:r>
          </a:p>
        </p:txBody>
      </p:sp>
      <p:sp>
        <p:nvSpPr>
          <p:cNvPr id="53" name="TextBox 52">
            <a:extLst>
              <a:ext uri="{FF2B5EF4-FFF2-40B4-BE49-F238E27FC236}">
                <a16:creationId xmlns:a16="http://schemas.microsoft.com/office/drawing/2014/main" id="{A0139676-46A4-41B9-95B1-66002FD5E400}"/>
              </a:ext>
            </a:extLst>
          </p:cNvPr>
          <p:cNvSpPr txBox="1"/>
          <p:nvPr/>
        </p:nvSpPr>
        <p:spPr>
          <a:xfrm>
            <a:off x="3633828" y="5818185"/>
            <a:ext cx="760080" cy="276999"/>
          </a:xfrm>
          <a:prstGeom prst="rect">
            <a:avLst/>
          </a:prstGeom>
          <a:noFill/>
        </p:spPr>
        <p:txBody>
          <a:bodyPr wrap="none" rtlCol="0">
            <a:spAutoFit/>
          </a:bodyPr>
          <a:lstStyle/>
          <a:p>
            <a:r>
              <a:rPr lang="en-GB" sz="1200" dirty="0"/>
              <a:t>Data Link</a:t>
            </a:r>
          </a:p>
        </p:txBody>
      </p:sp>
      <p:sp>
        <p:nvSpPr>
          <p:cNvPr id="54" name="TextBox 53">
            <a:extLst>
              <a:ext uri="{FF2B5EF4-FFF2-40B4-BE49-F238E27FC236}">
                <a16:creationId xmlns:a16="http://schemas.microsoft.com/office/drawing/2014/main" id="{5A6FC206-3865-4C3C-B64F-2292E0E6FD73}"/>
              </a:ext>
            </a:extLst>
          </p:cNvPr>
          <p:cNvSpPr txBox="1"/>
          <p:nvPr/>
        </p:nvSpPr>
        <p:spPr>
          <a:xfrm>
            <a:off x="3622068" y="6185269"/>
            <a:ext cx="679225" cy="276999"/>
          </a:xfrm>
          <a:prstGeom prst="rect">
            <a:avLst/>
          </a:prstGeom>
          <a:noFill/>
        </p:spPr>
        <p:txBody>
          <a:bodyPr wrap="none" rtlCol="0">
            <a:spAutoFit/>
          </a:bodyPr>
          <a:lstStyle/>
          <a:p>
            <a:r>
              <a:rPr lang="en-GB" sz="1200" dirty="0"/>
              <a:t>Physical</a:t>
            </a:r>
          </a:p>
        </p:txBody>
      </p:sp>
      <p:sp>
        <p:nvSpPr>
          <p:cNvPr id="55" name="Rectangle 54">
            <a:extLst>
              <a:ext uri="{FF2B5EF4-FFF2-40B4-BE49-F238E27FC236}">
                <a16:creationId xmlns:a16="http://schemas.microsoft.com/office/drawing/2014/main" id="{E41BE831-3130-451F-92FB-1EA886F2B0BE}"/>
              </a:ext>
            </a:extLst>
          </p:cNvPr>
          <p:cNvSpPr/>
          <p:nvPr/>
        </p:nvSpPr>
        <p:spPr>
          <a:xfrm>
            <a:off x="8579848" y="5474273"/>
            <a:ext cx="1041400" cy="30591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Rectangle 55">
            <a:extLst>
              <a:ext uri="{FF2B5EF4-FFF2-40B4-BE49-F238E27FC236}">
                <a16:creationId xmlns:a16="http://schemas.microsoft.com/office/drawing/2014/main" id="{5978B4E5-348E-48E9-BE8C-A5AEA8AFB395}"/>
              </a:ext>
            </a:extLst>
          </p:cNvPr>
          <p:cNvSpPr/>
          <p:nvPr/>
        </p:nvSpPr>
        <p:spPr>
          <a:xfrm>
            <a:off x="4449011" y="5474273"/>
            <a:ext cx="1041400" cy="30591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Rectangle 56">
            <a:extLst>
              <a:ext uri="{FF2B5EF4-FFF2-40B4-BE49-F238E27FC236}">
                <a16:creationId xmlns:a16="http://schemas.microsoft.com/office/drawing/2014/main" id="{5F960700-3C29-4E2C-873D-8B0045F49AC5}"/>
              </a:ext>
            </a:extLst>
          </p:cNvPr>
          <p:cNvSpPr/>
          <p:nvPr/>
        </p:nvSpPr>
        <p:spPr>
          <a:xfrm>
            <a:off x="6433924" y="5474273"/>
            <a:ext cx="1041400" cy="30591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TextBox 57">
            <a:extLst>
              <a:ext uri="{FF2B5EF4-FFF2-40B4-BE49-F238E27FC236}">
                <a16:creationId xmlns:a16="http://schemas.microsoft.com/office/drawing/2014/main" id="{BFA8E6CC-6D24-4D89-9B11-C9B563D7236E}"/>
              </a:ext>
            </a:extLst>
          </p:cNvPr>
          <p:cNvSpPr txBox="1"/>
          <p:nvPr/>
        </p:nvSpPr>
        <p:spPr>
          <a:xfrm>
            <a:off x="5600260" y="5477406"/>
            <a:ext cx="725840" cy="276999"/>
          </a:xfrm>
          <a:prstGeom prst="rect">
            <a:avLst/>
          </a:prstGeom>
          <a:noFill/>
        </p:spPr>
        <p:txBody>
          <a:bodyPr wrap="none" rtlCol="0">
            <a:spAutoFit/>
          </a:bodyPr>
          <a:lstStyle/>
          <a:p>
            <a:r>
              <a:rPr lang="en-GB" sz="1200" dirty="0"/>
              <a:t>Network</a:t>
            </a:r>
          </a:p>
        </p:txBody>
      </p:sp>
      <p:sp>
        <p:nvSpPr>
          <p:cNvPr id="59" name="TextBox 58">
            <a:extLst>
              <a:ext uri="{FF2B5EF4-FFF2-40B4-BE49-F238E27FC236}">
                <a16:creationId xmlns:a16="http://schemas.microsoft.com/office/drawing/2014/main" id="{172435E7-D010-4C9F-9C7A-ADDA94CE0A2B}"/>
              </a:ext>
            </a:extLst>
          </p:cNvPr>
          <p:cNvSpPr txBox="1"/>
          <p:nvPr/>
        </p:nvSpPr>
        <p:spPr>
          <a:xfrm>
            <a:off x="5588500" y="5829250"/>
            <a:ext cx="760080" cy="276999"/>
          </a:xfrm>
          <a:prstGeom prst="rect">
            <a:avLst/>
          </a:prstGeom>
          <a:noFill/>
        </p:spPr>
        <p:txBody>
          <a:bodyPr wrap="none" rtlCol="0">
            <a:spAutoFit/>
          </a:bodyPr>
          <a:lstStyle/>
          <a:p>
            <a:r>
              <a:rPr lang="en-GB" sz="1200" dirty="0"/>
              <a:t>Data Link</a:t>
            </a:r>
          </a:p>
        </p:txBody>
      </p:sp>
      <p:sp>
        <p:nvSpPr>
          <p:cNvPr id="60" name="TextBox 59">
            <a:extLst>
              <a:ext uri="{FF2B5EF4-FFF2-40B4-BE49-F238E27FC236}">
                <a16:creationId xmlns:a16="http://schemas.microsoft.com/office/drawing/2014/main" id="{13DA35E8-5BC3-4A3C-B2B0-4D07C472682E}"/>
              </a:ext>
            </a:extLst>
          </p:cNvPr>
          <p:cNvSpPr txBox="1"/>
          <p:nvPr/>
        </p:nvSpPr>
        <p:spPr>
          <a:xfrm>
            <a:off x="5576740" y="6196334"/>
            <a:ext cx="679225" cy="276999"/>
          </a:xfrm>
          <a:prstGeom prst="rect">
            <a:avLst/>
          </a:prstGeom>
          <a:noFill/>
        </p:spPr>
        <p:txBody>
          <a:bodyPr wrap="none" rtlCol="0">
            <a:spAutoFit/>
          </a:bodyPr>
          <a:lstStyle/>
          <a:p>
            <a:r>
              <a:rPr lang="en-GB" sz="1200" dirty="0"/>
              <a:t>Physical</a:t>
            </a:r>
          </a:p>
        </p:txBody>
      </p:sp>
      <p:sp>
        <p:nvSpPr>
          <p:cNvPr id="61" name="TextBox 60">
            <a:extLst>
              <a:ext uri="{FF2B5EF4-FFF2-40B4-BE49-F238E27FC236}">
                <a16:creationId xmlns:a16="http://schemas.microsoft.com/office/drawing/2014/main" id="{090903CC-DC46-4B98-A8BC-347BD46C83E1}"/>
              </a:ext>
            </a:extLst>
          </p:cNvPr>
          <p:cNvSpPr txBox="1"/>
          <p:nvPr/>
        </p:nvSpPr>
        <p:spPr>
          <a:xfrm>
            <a:off x="7694978" y="5488471"/>
            <a:ext cx="725840" cy="276999"/>
          </a:xfrm>
          <a:prstGeom prst="rect">
            <a:avLst/>
          </a:prstGeom>
          <a:noFill/>
        </p:spPr>
        <p:txBody>
          <a:bodyPr wrap="none" rtlCol="0">
            <a:spAutoFit/>
          </a:bodyPr>
          <a:lstStyle/>
          <a:p>
            <a:r>
              <a:rPr lang="en-GB" sz="1200" dirty="0"/>
              <a:t>Network</a:t>
            </a:r>
          </a:p>
        </p:txBody>
      </p:sp>
      <p:sp>
        <p:nvSpPr>
          <p:cNvPr id="62" name="TextBox 61">
            <a:extLst>
              <a:ext uri="{FF2B5EF4-FFF2-40B4-BE49-F238E27FC236}">
                <a16:creationId xmlns:a16="http://schemas.microsoft.com/office/drawing/2014/main" id="{A494A10E-9877-4CD6-9089-76509297814D}"/>
              </a:ext>
            </a:extLst>
          </p:cNvPr>
          <p:cNvSpPr txBox="1"/>
          <p:nvPr/>
        </p:nvSpPr>
        <p:spPr>
          <a:xfrm>
            <a:off x="7683218" y="5840315"/>
            <a:ext cx="760080" cy="276999"/>
          </a:xfrm>
          <a:prstGeom prst="rect">
            <a:avLst/>
          </a:prstGeom>
          <a:noFill/>
        </p:spPr>
        <p:txBody>
          <a:bodyPr wrap="none" rtlCol="0">
            <a:spAutoFit/>
          </a:bodyPr>
          <a:lstStyle/>
          <a:p>
            <a:r>
              <a:rPr lang="en-GB" sz="1200" dirty="0"/>
              <a:t>Data Link</a:t>
            </a:r>
          </a:p>
        </p:txBody>
      </p:sp>
      <p:sp>
        <p:nvSpPr>
          <p:cNvPr id="63" name="TextBox 62">
            <a:extLst>
              <a:ext uri="{FF2B5EF4-FFF2-40B4-BE49-F238E27FC236}">
                <a16:creationId xmlns:a16="http://schemas.microsoft.com/office/drawing/2014/main" id="{DC406636-44F3-441E-800B-1A5B35874928}"/>
              </a:ext>
            </a:extLst>
          </p:cNvPr>
          <p:cNvSpPr txBox="1"/>
          <p:nvPr/>
        </p:nvSpPr>
        <p:spPr>
          <a:xfrm>
            <a:off x="7671458" y="6207399"/>
            <a:ext cx="679225" cy="276999"/>
          </a:xfrm>
          <a:prstGeom prst="rect">
            <a:avLst/>
          </a:prstGeom>
          <a:noFill/>
        </p:spPr>
        <p:txBody>
          <a:bodyPr wrap="none" rtlCol="0">
            <a:spAutoFit/>
          </a:bodyPr>
          <a:lstStyle/>
          <a:p>
            <a:r>
              <a:rPr lang="en-GB" sz="1200" dirty="0"/>
              <a:t>Physical</a:t>
            </a:r>
          </a:p>
        </p:txBody>
      </p:sp>
      <p:cxnSp>
        <p:nvCxnSpPr>
          <p:cNvPr id="79" name="Straight Connector 78">
            <a:extLst>
              <a:ext uri="{FF2B5EF4-FFF2-40B4-BE49-F238E27FC236}">
                <a16:creationId xmlns:a16="http://schemas.microsoft.com/office/drawing/2014/main" id="{C4592594-2B70-48EA-ACE4-961E3D4902A2}"/>
              </a:ext>
            </a:extLst>
          </p:cNvPr>
          <p:cNvCxnSpPr>
            <a:cxnSpLocks/>
          </p:cNvCxnSpPr>
          <p:nvPr/>
        </p:nvCxnSpPr>
        <p:spPr>
          <a:xfrm flipV="1">
            <a:off x="6386584" y="2503318"/>
            <a:ext cx="284142" cy="28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BB7DA9B5-4FB5-423B-B145-5A49272221BA}"/>
              </a:ext>
            </a:extLst>
          </p:cNvPr>
          <p:cNvCxnSpPr>
            <a:cxnSpLocks/>
          </p:cNvCxnSpPr>
          <p:nvPr/>
        </p:nvCxnSpPr>
        <p:spPr>
          <a:xfrm flipV="1">
            <a:off x="5253610" y="2593933"/>
            <a:ext cx="409181" cy="44418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8" name="TextBox 97">
            <a:extLst>
              <a:ext uri="{FF2B5EF4-FFF2-40B4-BE49-F238E27FC236}">
                <a16:creationId xmlns:a16="http://schemas.microsoft.com/office/drawing/2014/main" id="{66A2F928-F71C-440E-9418-5718DBB1BAD1}"/>
              </a:ext>
            </a:extLst>
          </p:cNvPr>
          <p:cNvSpPr txBox="1"/>
          <p:nvPr/>
        </p:nvSpPr>
        <p:spPr>
          <a:xfrm>
            <a:off x="3217802" y="4155179"/>
            <a:ext cx="1439240" cy="276999"/>
          </a:xfrm>
          <a:prstGeom prst="rect">
            <a:avLst/>
          </a:prstGeom>
          <a:noFill/>
        </p:spPr>
        <p:txBody>
          <a:bodyPr wrap="none" rtlCol="0">
            <a:spAutoFit/>
          </a:bodyPr>
          <a:lstStyle/>
          <a:p>
            <a:r>
              <a:rPr lang="en-GB" sz="1200" dirty="0"/>
              <a:t>Hop-to-hop delivery</a:t>
            </a:r>
          </a:p>
        </p:txBody>
      </p:sp>
      <p:cxnSp>
        <p:nvCxnSpPr>
          <p:cNvPr id="99" name="Straight Connector 98">
            <a:extLst>
              <a:ext uri="{FF2B5EF4-FFF2-40B4-BE49-F238E27FC236}">
                <a16:creationId xmlns:a16="http://schemas.microsoft.com/office/drawing/2014/main" id="{342CCA5F-C733-4290-BC65-B5583561BA27}"/>
              </a:ext>
            </a:extLst>
          </p:cNvPr>
          <p:cNvCxnSpPr>
            <a:cxnSpLocks/>
          </p:cNvCxnSpPr>
          <p:nvPr/>
        </p:nvCxnSpPr>
        <p:spPr>
          <a:xfrm>
            <a:off x="3069887" y="3591845"/>
            <a:ext cx="0" cy="138973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4AAF2363-8745-4FD2-8063-51C58020B6BB}"/>
              </a:ext>
            </a:extLst>
          </p:cNvPr>
          <p:cNvCxnSpPr>
            <a:cxnSpLocks/>
          </p:cNvCxnSpPr>
          <p:nvPr/>
        </p:nvCxnSpPr>
        <p:spPr>
          <a:xfrm>
            <a:off x="4969711" y="3570549"/>
            <a:ext cx="0" cy="113827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A5C417A6-023E-43E9-86D3-E3E6AEB8E920}"/>
              </a:ext>
            </a:extLst>
          </p:cNvPr>
          <p:cNvCxnSpPr>
            <a:cxnSpLocks/>
          </p:cNvCxnSpPr>
          <p:nvPr/>
        </p:nvCxnSpPr>
        <p:spPr>
          <a:xfrm>
            <a:off x="6945735" y="4155179"/>
            <a:ext cx="0" cy="5323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81AE2E14-0E24-4317-8E69-E3FB8CF4B3CF}"/>
              </a:ext>
            </a:extLst>
          </p:cNvPr>
          <p:cNvCxnSpPr>
            <a:cxnSpLocks/>
            <a:stCxn id="51" idx="2"/>
          </p:cNvCxnSpPr>
          <p:nvPr/>
        </p:nvCxnSpPr>
        <p:spPr>
          <a:xfrm>
            <a:off x="9100548" y="4139388"/>
            <a:ext cx="0" cy="8421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8" name="Rectangle 107">
            <a:extLst>
              <a:ext uri="{FF2B5EF4-FFF2-40B4-BE49-F238E27FC236}">
                <a16:creationId xmlns:a16="http://schemas.microsoft.com/office/drawing/2014/main" id="{62B54ECB-6FB8-4D90-BE54-DB46F25A106A}"/>
              </a:ext>
            </a:extLst>
          </p:cNvPr>
          <p:cNvSpPr/>
          <p:nvPr/>
        </p:nvSpPr>
        <p:spPr>
          <a:xfrm>
            <a:off x="2571922" y="5831255"/>
            <a:ext cx="1041400" cy="30591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Rectangle 108">
            <a:extLst>
              <a:ext uri="{FF2B5EF4-FFF2-40B4-BE49-F238E27FC236}">
                <a16:creationId xmlns:a16="http://schemas.microsoft.com/office/drawing/2014/main" id="{E2D3D3F1-F966-42B2-8D82-B2C0BE7D2E1A}"/>
              </a:ext>
            </a:extLst>
          </p:cNvPr>
          <p:cNvSpPr/>
          <p:nvPr/>
        </p:nvSpPr>
        <p:spPr>
          <a:xfrm>
            <a:off x="8579848" y="5831255"/>
            <a:ext cx="1041400" cy="30591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 name="Rectangle 109">
            <a:extLst>
              <a:ext uri="{FF2B5EF4-FFF2-40B4-BE49-F238E27FC236}">
                <a16:creationId xmlns:a16="http://schemas.microsoft.com/office/drawing/2014/main" id="{8122A496-2981-413B-83F6-BD6FEAA4B762}"/>
              </a:ext>
            </a:extLst>
          </p:cNvPr>
          <p:cNvSpPr/>
          <p:nvPr/>
        </p:nvSpPr>
        <p:spPr>
          <a:xfrm>
            <a:off x="2571922" y="6197902"/>
            <a:ext cx="1041400" cy="30591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Rectangle 110">
            <a:extLst>
              <a:ext uri="{FF2B5EF4-FFF2-40B4-BE49-F238E27FC236}">
                <a16:creationId xmlns:a16="http://schemas.microsoft.com/office/drawing/2014/main" id="{6F22F333-CF07-4CED-A392-465E8878FB73}"/>
              </a:ext>
            </a:extLst>
          </p:cNvPr>
          <p:cNvSpPr/>
          <p:nvPr/>
        </p:nvSpPr>
        <p:spPr>
          <a:xfrm>
            <a:off x="8579848" y="6197902"/>
            <a:ext cx="1041400" cy="30591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Rectangle 111">
            <a:extLst>
              <a:ext uri="{FF2B5EF4-FFF2-40B4-BE49-F238E27FC236}">
                <a16:creationId xmlns:a16="http://schemas.microsoft.com/office/drawing/2014/main" id="{013AEDAD-49DC-4D70-BD29-34EC1B2AABE5}"/>
              </a:ext>
            </a:extLst>
          </p:cNvPr>
          <p:cNvSpPr/>
          <p:nvPr/>
        </p:nvSpPr>
        <p:spPr>
          <a:xfrm>
            <a:off x="4451099" y="5831255"/>
            <a:ext cx="496861" cy="30591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Rectangle 112">
            <a:extLst>
              <a:ext uri="{FF2B5EF4-FFF2-40B4-BE49-F238E27FC236}">
                <a16:creationId xmlns:a16="http://schemas.microsoft.com/office/drawing/2014/main" id="{D1E11B6B-66E8-4FC8-A115-C681F5AC7C0B}"/>
              </a:ext>
            </a:extLst>
          </p:cNvPr>
          <p:cNvSpPr/>
          <p:nvPr/>
        </p:nvSpPr>
        <p:spPr>
          <a:xfrm>
            <a:off x="6433924" y="5840315"/>
            <a:ext cx="496861" cy="30591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 name="Rectangle 113">
            <a:extLst>
              <a:ext uri="{FF2B5EF4-FFF2-40B4-BE49-F238E27FC236}">
                <a16:creationId xmlns:a16="http://schemas.microsoft.com/office/drawing/2014/main" id="{0C78ECC1-6E34-4A2A-B8BC-62DC093CD49B}"/>
              </a:ext>
            </a:extLst>
          </p:cNvPr>
          <p:cNvSpPr/>
          <p:nvPr/>
        </p:nvSpPr>
        <p:spPr>
          <a:xfrm>
            <a:off x="6976022" y="5833893"/>
            <a:ext cx="496861" cy="30591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Rectangle 114">
            <a:extLst>
              <a:ext uri="{FF2B5EF4-FFF2-40B4-BE49-F238E27FC236}">
                <a16:creationId xmlns:a16="http://schemas.microsoft.com/office/drawing/2014/main" id="{CF7B9C87-B82E-4B4B-A2A2-0C1128C873A3}"/>
              </a:ext>
            </a:extLst>
          </p:cNvPr>
          <p:cNvSpPr/>
          <p:nvPr/>
        </p:nvSpPr>
        <p:spPr>
          <a:xfrm>
            <a:off x="4993197" y="5826950"/>
            <a:ext cx="496861" cy="30591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 name="Rectangle 115">
            <a:extLst>
              <a:ext uri="{FF2B5EF4-FFF2-40B4-BE49-F238E27FC236}">
                <a16:creationId xmlns:a16="http://schemas.microsoft.com/office/drawing/2014/main" id="{C0558460-801C-4742-AA50-98E109B9A660}"/>
              </a:ext>
            </a:extLst>
          </p:cNvPr>
          <p:cNvSpPr/>
          <p:nvPr/>
        </p:nvSpPr>
        <p:spPr>
          <a:xfrm>
            <a:off x="4451099" y="6201602"/>
            <a:ext cx="496861" cy="30591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 name="Rectangle 116">
            <a:extLst>
              <a:ext uri="{FF2B5EF4-FFF2-40B4-BE49-F238E27FC236}">
                <a16:creationId xmlns:a16="http://schemas.microsoft.com/office/drawing/2014/main" id="{130A17B7-6C18-4E8F-9214-98EF29C1A828}"/>
              </a:ext>
            </a:extLst>
          </p:cNvPr>
          <p:cNvSpPr/>
          <p:nvPr/>
        </p:nvSpPr>
        <p:spPr>
          <a:xfrm>
            <a:off x="6433924" y="6210662"/>
            <a:ext cx="496861" cy="30591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 name="Rectangle 117">
            <a:extLst>
              <a:ext uri="{FF2B5EF4-FFF2-40B4-BE49-F238E27FC236}">
                <a16:creationId xmlns:a16="http://schemas.microsoft.com/office/drawing/2014/main" id="{5EEB4045-B1D3-4A9C-9769-366215B5E81C}"/>
              </a:ext>
            </a:extLst>
          </p:cNvPr>
          <p:cNvSpPr/>
          <p:nvPr/>
        </p:nvSpPr>
        <p:spPr>
          <a:xfrm>
            <a:off x="6976022" y="6204240"/>
            <a:ext cx="496861" cy="30591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 name="Rectangle 118">
            <a:extLst>
              <a:ext uri="{FF2B5EF4-FFF2-40B4-BE49-F238E27FC236}">
                <a16:creationId xmlns:a16="http://schemas.microsoft.com/office/drawing/2014/main" id="{F7D01E33-A645-49D3-807E-C93A524926C4}"/>
              </a:ext>
            </a:extLst>
          </p:cNvPr>
          <p:cNvSpPr/>
          <p:nvPr/>
        </p:nvSpPr>
        <p:spPr>
          <a:xfrm>
            <a:off x="4993197" y="6197297"/>
            <a:ext cx="496861" cy="30591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5" name="Freeform: Shape 134">
            <a:extLst>
              <a:ext uri="{FF2B5EF4-FFF2-40B4-BE49-F238E27FC236}">
                <a16:creationId xmlns:a16="http://schemas.microsoft.com/office/drawing/2014/main" id="{98111EF0-1C95-4688-ABAB-7999A18EBF8C}"/>
              </a:ext>
            </a:extLst>
          </p:cNvPr>
          <p:cNvSpPr/>
          <p:nvPr/>
        </p:nvSpPr>
        <p:spPr>
          <a:xfrm>
            <a:off x="3069887" y="5510205"/>
            <a:ext cx="6086018" cy="1086249"/>
          </a:xfrm>
          <a:custGeom>
            <a:avLst/>
            <a:gdLst>
              <a:gd name="connsiteX0" fmla="*/ 2187537 w 6086018"/>
              <a:gd name="connsiteY0" fmla="*/ 1039449 h 1086249"/>
              <a:gd name="connsiteX1" fmla="*/ 3596442 w 6086018"/>
              <a:gd name="connsiteY1" fmla="*/ 1039449 h 1086249"/>
              <a:gd name="connsiteX2" fmla="*/ 3596442 w 6086018"/>
              <a:gd name="connsiteY2" fmla="*/ 1080944 h 1086249"/>
              <a:gd name="connsiteX3" fmla="*/ 3642163 w 6086018"/>
              <a:gd name="connsiteY3" fmla="*/ 1080944 h 1086249"/>
              <a:gd name="connsiteX4" fmla="*/ 3642163 w 6086018"/>
              <a:gd name="connsiteY4" fmla="*/ 1086249 h 1086249"/>
              <a:gd name="connsiteX5" fmla="*/ 2140767 w 6086018"/>
              <a:gd name="connsiteY5" fmla="*/ 1086249 h 1086249"/>
              <a:gd name="connsiteX6" fmla="*/ 2140767 w 6086018"/>
              <a:gd name="connsiteY6" fmla="*/ 1080944 h 1086249"/>
              <a:gd name="connsiteX7" fmla="*/ 2187537 w 6086018"/>
              <a:gd name="connsiteY7" fmla="*/ 1080944 h 1086249"/>
              <a:gd name="connsiteX8" fmla="*/ 4168771 w 6086018"/>
              <a:gd name="connsiteY8" fmla="*/ 1039449 h 1086249"/>
              <a:gd name="connsiteX9" fmla="*/ 6012630 w 6086018"/>
              <a:gd name="connsiteY9" fmla="*/ 1039449 h 1086249"/>
              <a:gd name="connsiteX10" fmla="*/ 6012630 w 6086018"/>
              <a:gd name="connsiteY10" fmla="*/ 1080944 h 1086249"/>
              <a:gd name="connsiteX11" fmla="*/ 6040355 w 6086018"/>
              <a:gd name="connsiteY11" fmla="*/ 1080944 h 1086249"/>
              <a:gd name="connsiteX12" fmla="*/ 6040355 w 6086018"/>
              <a:gd name="connsiteY12" fmla="*/ 1086249 h 1086249"/>
              <a:gd name="connsiteX13" fmla="*/ 4136436 w 6086018"/>
              <a:gd name="connsiteY13" fmla="*/ 1086249 h 1086249"/>
              <a:gd name="connsiteX14" fmla="*/ 4136436 w 6086018"/>
              <a:gd name="connsiteY14" fmla="*/ 1080944 h 1086249"/>
              <a:gd name="connsiteX15" fmla="*/ 4168771 w 6086018"/>
              <a:gd name="connsiteY15" fmla="*/ 1080944 h 1086249"/>
              <a:gd name="connsiteX16" fmla="*/ 46799 w 6086018"/>
              <a:gd name="connsiteY16" fmla="*/ 1033184 h 1086249"/>
              <a:gd name="connsiteX17" fmla="*/ 1577945 w 6086018"/>
              <a:gd name="connsiteY17" fmla="*/ 1033184 h 1086249"/>
              <a:gd name="connsiteX18" fmla="*/ 1577945 w 6086018"/>
              <a:gd name="connsiteY18" fmla="*/ 1079984 h 1086249"/>
              <a:gd name="connsiteX19" fmla="*/ 46799 w 6086018"/>
              <a:gd name="connsiteY19" fmla="*/ 1079984 h 1086249"/>
              <a:gd name="connsiteX20" fmla="*/ 3596442 w 6086018"/>
              <a:gd name="connsiteY20" fmla="*/ 137931 h 1086249"/>
              <a:gd name="connsiteX21" fmla="*/ 3643242 w 6086018"/>
              <a:gd name="connsiteY21" fmla="*/ 137931 h 1086249"/>
              <a:gd name="connsiteX22" fmla="*/ 3643242 w 6086018"/>
              <a:gd name="connsiteY22" fmla="*/ 1080944 h 1086249"/>
              <a:gd name="connsiteX23" fmla="*/ 3642163 w 6086018"/>
              <a:gd name="connsiteY23" fmla="*/ 1080944 h 1086249"/>
              <a:gd name="connsiteX24" fmla="*/ 3642163 w 6086018"/>
              <a:gd name="connsiteY24" fmla="*/ 1039449 h 1086249"/>
              <a:gd name="connsiteX25" fmla="*/ 3596442 w 6086018"/>
              <a:gd name="connsiteY25" fmla="*/ 1039449 h 1086249"/>
              <a:gd name="connsiteX26" fmla="*/ 3643242 w 6086018"/>
              <a:gd name="connsiteY26" fmla="*/ 91131 h 1086249"/>
              <a:gd name="connsiteX27" fmla="*/ 4121971 w 6086018"/>
              <a:gd name="connsiteY27" fmla="*/ 91131 h 1086249"/>
              <a:gd name="connsiteX28" fmla="*/ 4121971 w 6086018"/>
              <a:gd name="connsiteY28" fmla="*/ 137931 h 1086249"/>
              <a:gd name="connsiteX29" fmla="*/ 3643242 w 6086018"/>
              <a:gd name="connsiteY29" fmla="*/ 137931 h 1086249"/>
              <a:gd name="connsiteX30" fmla="*/ 3593731 w 6086018"/>
              <a:gd name="connsiteY30" fmla="*/ 91131 h 1086249"/>
              <a:gd name="connsiteX31" fmla="*/ 3596442 w 6086018"/>
              <a:gd name="connsiteY31" fmla="*/ 91131 h 1086249"/>
              <a:gd name="connsiteX32" fmla="*/ 3596442 w 6086018"/>
              <a:gd name="connsiteY32" fmla="*/ 137931 h 1086249"/>
              <a:gd name="connsiteX33" fmla="*/ 3593731 w 6086018"/>
              <a:gd name="connsiteY33" fmla="*/ 137931 h 1086249"/>
              <a:gd name="connsiteX34" fmla="*/ 1624745 w 6086018"/>
              <a:gd name="connsiteY34" fmla="*/ 91131 h 1086249"/>
              <a:gd name="connsiteX35" fmla="*/ 2140737 w 6086018"/>
              <a:gd name="connsiteY35" fmla="*/ 91131 h 1086249"/>
              <a:gd name="connsiteX36" fmla="*/ 2140737 w 6086018"/>
              <a:gd name="connsiteY36" fmla="*/ 137931 h 1086249"/>
              <a:gd name="connsiteX37" fmla="*/ 1624745 w 6086018"/>
              <a:gd name="connsiteY37" fmla="*/ 137931 h 1086249"/>
              <a:gd name="connsiteX38" fmla="*/ 6012630 w 6086018"/>
              <a:gd name="connsiteY38" fmla="*/ 91130 h 1086249"/>
              <a:gd name="connsiteX39" fmla="*/ 6013407 w 6086018"/>
              <a:gd name="connsiteY39" fmla="*/ 91130 h 1086249"/>
              <a:gd name="connsiteX40" fmla="*/ 6013407 w 6086018"/>
              <a:gd name="connsiteY40" fmla="*/ 135349 h 1086249"/>
              <a:gd name="connsiteX41" fmla="*/ 6059430 w 6086018"/>
              <a:gd name="connsiteY41" fmla="*/ 135349 h 1086249"/>
              <a:gd name="connsiteX42" fmla="*/ 6059430 w 6086018"/>
              <a:gd name="connsiteY42" fmla="*/ 1080944 h 1086249"/>
              <a:gd name="connsiteX43" fmla="*/ 6040355 w 6086018"/>
              <a:gd name="connsiteY43" fmla="*/ 1080944 h 1086249"/>
              <a:gd name="connsiteX44" fmla="*/ 6040355 w 6086018"/>
              <a:gd name="connsiteY44" fmla="*/ 1039449 h 1086249"/>
              <a:gd name="connsiteX45" fmla="*/ 6012630 w 6086018"/>
              <a:gd name="connsiteY45" fmla="*/ 1039449 h 1086249"/>
              <a:gd name="connsiteX46" fmla="*/ 4121971 w 6086018"/>
              <a:gd name="connsiteY46" fmla="*/ 91130 h 1086249"/>
              <a:gd name="connsiteX47" fmla="*/ 4168771 w 6086018"/>
              <a:gd name="connsiteY47" fmla="*/ 91130 h 1086249"/>
              <a:gd name="connsiteX48" fmla="*/ 4168771 w 6086018"/>
              <a:gd name="connsiteY48" fmla="*/ 1039449 h 1086249"/>
              <a:gd name="connsiteX49" fmla="*/ 4136436 w 6086018"/>
              <a:gd name="connsiteY49" fmla="*/ 1039449 h 1086249"/>
              <a:gd name="connsiteX50" fmla="*/ 4136436 w 6086018"/>
              <a:gd name="connsiteY50" fmla="*/ 1080944 h 1086249"/>
              <a:gd name="connsiteX51" fmla="*/ 4121971 w 6086018"/>
              <a:gd name="connsiteY51" fmla="*/ 1080944 h 1086249"/>
              <a:gd name="connsiteX52" fmla="*/ 4121971 w 6086018"/>
              <a:gd name="connsiteY52" fmla="*/ 137931 h 1086249"/>
              <a:gd name="connsiteX53" fmla="*/ 4159591 w 6086018"/>
              <a:gd name="connsiteY53" fmla="*/ 137931 h 1086249"/>
              <a:gd name="connsiteX54" fmla="*/ 4159591 w 6086018"/>
              <a:gd name="connsiteY54" fmla="*/ 91131 h 1086249"/>
              <a:gd name="connsiteX55" fmla="*/ 4121971 w 6086018"/>
              <a:gd name="connsiteY55" fmla="*/ 91131 h 1086249"/>
              <a:gd name="connsiteX56" fmla="*/ 3596442 w 6086018"/>
              <a:gd name="connsiteY56" fmla="*/ 91130 h 1086249"/>
              <a:gd name="connsiteX57" fmla="*/ 3643242 w 6086018"/>
              <a:gd name="connsiteY57" fmla="*/ 91130 h 1086249"/>
              <a:gd name="connsiteX58" fmla="*/ 3643242 w 6086018"/>
              <a:gd name="connsiteY58" fmla="*/ 91131 h 1086249"/>
              <a:gd name="connsiteX59" fmla="*/ 3596442 w 6086018"/>
              <a:gd name="connsiteY59" fmla="*/ 91131 h 1086249"/>
              <a:gd name="connsiteX60" fmla="*/ 2140737 w 6086018"/>
              <a:gd name="connsiteY60" fmla="*/ 91130 h 1086249"/>
              <a:gd name="connsiteX61" fmla="*/ 2187537 w 6086018"/>
              <a:gd name="connsiteY61" fmla="*/ 91130 h 1086249"/>
              <a:gd name="connsiteX62" fmla="*/ 2187537 w 6086018"/>
              <a:gd name="connsiteY62" fmla="*/ 1039449 h 1086249"/>
              <a:gd name="connsiteX63" fmla="*/ 2140767 w 6086018"/>
              <a:gd name="connsiteY63" fmla="*/ 1039449 h 1086249"/>
              <a:gd name="connsiteX64" fmla="*/ 2140767 w 6086018"/>
              <a:gd name="connsiteY64" fmla="*/ 1080944 h 1086249"/>
              <a:gd name="connsiteX65" fmla="*/ 2140737 w 6086018"/>
              <a:gd name="connsiteY65" fmla="*/ 1080944 h 1086249"/>
              <a:gd name="connsiteX66" fmla="*/ 2140737 w 6086018"/>
              <a:gd name="connsiteY66" fmla="*/ 137931 h 1086249"/>
              <a:gd name="connsiteX67" fmla="*/ 2147890 w 6086018"/>
              <a:gd name="connsiteY67" fmla="*/ 137931 h 1086249"/>
              <a:gd name="connsiteX68" fmla="*/ 2147890 w 6086018"/>
              <a:gd name="connsiteY68" fmla="*/ 91131 h 1086249"/>
              <a:gd name="connsiteX69" fmla="*/ 2140737 w 6086018"/>
              <a:gd name="connsiteY69" fmla="*/ 91131 h 1086249"/>
              <a:gd name="connsiteX70" fmla="*/ 1577945 w 6086018"/>
              <a:gd name="connsiteY70" fmla="*/ 91130 h 1086249"/>
              <a:gd name="connsiteX71" fmla="*/ 1624745 w 6086018"/>
              <a:gd name="connsiteY71" fmla="*/ 91130 h 1086249"/>
              <a:gd name="connsiteX72" fmla="*/ 1624745 w 6086018"/>
              <a:gd name="connsiteY72" fmla="*/ 91131 h 1086249"/>
              <a:gd name="connsiteX73" fmla="*/ 1582030 w 6086018"/>
              <a:gd name="connsiteY73" fmla="*/ 91131 h 1086249"/>
              <a:gd name="connsiteX74" fmla="*/ 1582030 w 6086018"/>
              <a:gd name="connsiteY74" fmla="*/ 137931 h 1086249"/>
              <a:gd name="connsiteX75" fmla="*/ 1624745 w 6086018"/>
              <a:gd name="connsiteY75" fmla="*/ 137931 h 1086249"/>
              <a:gd name="connsiteX76" fmla="*/ 1624745 w 6086018"/>
              <a:gd name="connsiteY76" fmla="*/ 1080944 h 1086249"/>
              <a:gd name="connsiteX77" fmla="*/ 1577945 w 6086018"/>
              <a:gd name="connsiteY77" fmla="*/ 1080944 h 1086249"/>
              <a:gd name="connsiteX78" fmla="*/ 1577945 w 6086018"/>
              <a:gd name="connsiteY78" fmla="*/ 1079984 h 1086249"/>
              <a:gd name="connsiteX79" fmla="*/ 1605026 w 6086018"/>
              <a:gd name="connsiteY79" fmla="*/ 1079984 h 1086249"/>
              <a:gd name="connsiteX80" fmla="*/ 1605026 w 6086018"/>
              <a:gd name="connsiteY80" fmla="*/ 1033184 h 1086249"/>
              <a:gd name="connsiteX81" fmla="*/ 1577945 w 6086018"/>
              <a:gd name="connsiteY81" fmla="*/ 1033184 h 1086249"/>
              <a:gd name="connsiteX82" fmla="*/ 0 w 6086018"/>
              <a:gd name="connsiteY82" fmla="*/ 91130 h 1086249"/>
              <a:gd name="connsiteX83" fmla="*/ 46799 w 6086018"/>
              <a:gd name="connsiteY83" fmla="*/ 91130 h 1086249"/>
              <a:gd name="connsiteX84" fmla="*/ 46799 w 6086018"/>
              <a:gd name="connsiteY84" fmla="*/ 1033184 h 1086249"/>
              <a:gd name="connsiteX85" fmla="*/ 19721 w 6086018"/>
              <a:gd name="connsiteY85" fmla="*/ 1033184 h 1086249"/>
              <a:gd name="connsiteX86" fmla="*/ 19721 w 6086018"/>
              <a:gd name="connsiteY86" fmla="*/ 1079984 h 1086249"/>
              <a:gd name="connsiteX87" fmla="*/ 46799 w 6086018"/>
              <a:gd name="connsiteY87" fmla="*/ 1079984 h 1086249"/>
              <a:gd name="connsiteX88" fmla="*/ 46799 w 6086018"/>
              <a:gd name="connsiteY88" fmla="*/ 1080944 h 1086249"/>
              <a:gd name="connsiteX89" fmla="*/ 0 w 6086018"/>
              <a:gd name="connsiteY89" fmla="*/ 1080944 h 1086249"/>
              <a:gd name="connsiteX90" fmla="*/ 6037611 w 6086018"/>
              <a:gd name="connsiteY90" fmla="*/ 0 h 1086249"/>
              <a:gd name="connsiteX91" fmla="*/ 6086018 w 6086018"/>
              <a:gd name="connsiteY91" fmla="*/ 48408 h 1086249"/>
              <a:gd name="connsiteX92" fmla="*/ 6061814 w 6086018"/>
              <a:gd name="connsiteY92" fmla="*/ 48408 h 1086249"/>
              <a:gd name="connsiteX93" fmla="*/ 6061814 w 6086018"/>
              <a:gd name="connsiteY93" fmla="*/ 135349 h 1086249"/>
              <a:gd name="connsiteX94" fmla="*/ 6059430 w 6086018"/>
              <a:gd name="connsiteY94" fmla="*/ 135349 h 1086249"/>
              <a:gd name="connsiteX95" fmla="*/ 6059430 w 6086018"/>
              <a:gd name="connsiteY95" fmla="*/ 91130 h 1086249"/>
              <a:gd name="connsiteX96" fmla="*/ 6013407 w 6086018"/>
              <a:gd name="connsiteY96" fmla="*/ 91130 h 1086249"/>
              <a:gd name="connsiteX97" fmla="*/ 6013407 w 6086018"/>
              <a:gd name="connsiteY97" fmla="*/ 48408 h 1086249"/>
              <a:gd name="connsiteX98" fmla="*/ 5989203 w 6086018"/>
              <a:gd name="connsiteY98" fmla="*/ 48408 h 1086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6086018" h="1086249">
                <a:moveTo>
                  <a:pt x="2187537" y="1039449"/>
                </a:moveTo>
                <a:lnTo>
                  <a:pt x="3596442" y="1039449"/>
                </a:lnTo>
                <a:lnTo>
                  <a:pt x="3596442" y="1080944"/>
                </a:lnTo>
                <a:lnTo>
                  <a:pt x="3642163" y="1080944"/>
                </a:lnTo>
                <a:lnTo>
                  <a:pt x="3642163" y="1086249"/>
                </a:lnTo>
                <a:lnTo>
                  <a:pt x="2140767" y="1086249"/>
                </a:lnTo>
                <a:lnTo>
                  <a:pt x="2140767" y="1080944"/>
                </a:lnTo>
                <a:lnTo>
                  <a:pt x="2187537" y="1080944"/>
                </a:lnTo>
                <a:close/>
                <a:moveTo>
                  <a:pt x="4168771" y="1039449"/>
                </a:moveTo>
                <a:lnTo>
                  <a:pt x="6012630" y="1039449"/>
                </a:lnTo>
                <a:lnTo>
                  <a:pt x="6012630" y="1080944"/>
                </a:lnTo>
                <a:lnTo>
                  <a:pt x="6040355" y="1080944"/>
                </a:lnTo>
                <a:lnTo>
                  <a:pt x="6040355" y="1086249"/>
                </a:lnTo>
                <a:lnTo>
                  <a:pt x="4136436" y="1086249"/>
                </a:lnTo>
                <a:lnTo>
                  <a:pt x="4136436" y="1080944"/>
                </a:lnTo>
                <a:lnTo>
                  <a:pt x="4168771" y="1080944"/>
                </a:lnTo>
                <a:close/>
                <a:moveTo>
                  <a:pt x="46799" y="1033184"/>
                </a:moveTo>
                <a:lnTo>
                  <a:pt x="1577945" y="1033184"/>
                </a:lnTo>
                <a:lnTo>
                  <a:pt x="1577945" y="1079984"/>
                </a:lnTo>
                <a:lnTo>
                  <a:pt x="46799" y="1079984"/>
                </a:lnTo>
                <a:close/>
                <a:moveTo>
                  <a:pt x="3596442" y="137931"/>
                </a:moveTo>
                <a:lnTo>
                  <a:pt x="3643242" y="137931"/>
                </a:lnTo>
                <a:lnTo>
                  <a:pt x="3643242" y="1080944"/>
                </a:lnTo>
                <a:lnTo>
                  <a:pt x="3642163" y="1080944"/>
                </a:lnTo>
                <a:lnTo>
                  <a:pt x="3642163" y="1039449"/>
                </a:lnTo>
                <a:lnTo>
                  <a:pt x="3596442" y="1039449"/>
                </a:lnTo>
                <a:close/>
                <a:moveTo>
                  <a:pt x="3643242" y="91131"/>
                </a:moveTo>
                <a:lnTo>
                  <a:pt x="4121971" y="91131"/>
                </a:lnTo>
                <a:lnTo>
                  <a:pt x="4121971" y="137931"/>
                </a:lnTo>
                <a:lnTo>
                  <a:pt x="3643242" y="137931"/>
                </a:lnTo>
                <a:close/>
                <a:moveTo>
                  <a:pt x="3593731" y="91131"/>
                </a:moveTo>
                <a:lnTo>
                  <a:pt x="3596442" y="91131"/>
                </a:lnTo>
                <a:lnTo>
                  <a:pt x="3596442" y="137931"/>
                </a:lnTo>
                <a:lnTo>
                  <a:pt x="3593731" y="137931"/>
                </a:lnTo>
                <a:close/>
                <a:moveTo>
                  <a:pt x="1624745" y="91131"/>
                </a:moveTo>
                <a:lnTo>
                  <a:pt x="2140737" y="91131"/>
                </a:lnTo>
                <a:lnTo>
                  <a:pt x="2140737" y="137931"/>
                </a:lnTo>
                <a:lnTo>
                  <a:pt x="1624745" y="137931"/>
                </a:lnTo>
                <a:close/>
                <a:moveTo>
                  <a:pt x="6012630" y="91130"/>
                </a:moveTo>
                <a:lnTo>
                  <a:pt x="6013407" y="91130"/>
                </a:lnTo>
                <a:lnTo>
                  <a:pt x="6013407" y="135349"/>
                </a:lnTo>
                <a:lnTo>
                  <a:pt x="6059430" y="135349"/>
                </a:lnTo>
                <a:lnTo>
                  <a:pt x="6059430" y="1080944"/>
                </a:lnTo>
                <a:lnTo>
                  <a:pt x="6040355" y="1080944"/>
                </a:lnTo>
                <a:lnTo>
                  <a:pt x="6040355" y="1039449"/>
                </a:lnTo>
                <a:lnTo>
                  <a:pt x="6012630" y="1039449"/>
                </a:lnTo>
                <a:close/>
                <a:moveTo>
                  <a:pt x="4121971" y="91130"/>
                </a:moveTo>
                <a:lnTo>
                  <a:pt x="4168771" y="91130"/>
                </a:lnTo>
                <a:lnTo>
                  <a:pt x="4168771" y="1039449"/>
                </a:lnTo>
                <a:lnTo>
                  <a:pt x="4136436" y="1039449"/>
                </a:lnTo>
                <a:lnTo>
                  <a:pt x="4136436" y="1080944"/>
                </a:lnTo>
                <a:lnTo>
                  <a:pt x="4121971" y="1080944"/>
                </a:lnTo>
                <a:lnTo>
                  <a:pt x="4121971" y="137931"/>
                </a:lnTo>
                <a:lnTo>
                  <a:pt x="4159591" y="137931"/>
                </a:lnTo>
                <a:lnTo>
                  <a:pt x="4159591" y="91131"/>
                </a:lnTo>
                <a:lnTo>
                  <a:pt x="4121971" y="91131"/>
                </a:lnTo>
                <a:close/>
                <a:moveTo>
                  <a:pt x="3596442" y="91130"/>
                </a:moveTo>
                <a:lnTo>
                  <a:pt x="3643242" y="91130"/>
                </a:lnTo>
                <a:lnTo>
                  <a:pt x="3643242" y="91131"/>
                </a:lnTo>
                <a:lnTo>
                  <a:pt x="3596442" y="91131"/>
                </a:lnTo>
                <a:close/>
                <a:moveTo>
                  <a:pt x="2140737" y="91130"/>
                </a:moveTo>
                <a:lnTo>
                  <a:pt x="2187537" y="91130"/>
                </a:lnTo>
                <a:lnTo>
                  <a:pt x="2187537" y="1039449"/>
                </a:lnTo>
                <a:lnTo>
                  <a:pt x="2140767" y="1039449"/>
                </a:lnTo>
                <a:lnTo>
                  <a:pt x="2140767" y="1080944"/>
                </a:lnTo>
                <a:lnTo>
                  <a:pt x="2140737" y="1080944"/>
                </a:lnTo>
                <a:lnTo>
                  <a:pt x="2140737" y="137931"/>
                </a:lnTo>
                <a:lnTo>
                  <a:pt x="2147890" y="137931"/>
                </a:lnTo>
                <a:lnTo>
                  <a:pt x="2147890" y="91131"/>
                </a:lnTo>
                <a:lnTo>
                  <a:pt x="2140737" y="91131"/>
                </a:lnTo>
                <a:close/>
                <a:moveTo>
                  <a:pt x="1577945" y="91130"/>
                </a:moveTo>
                <a:lnTo>
                  <a:pt x="1624745" y="91130"/>
                </a:lnTo>
                <a:lnTo>
                  <a:pt x="1624745" y="91131"/>
                </a:lnTo>
                <a:lnTo>
                  <a:pt x="1582030" y="91131"/>
                </a:lnTo>
                <a:lnTo>
                  <a:pt x="1582030" y="137931"/>
                </a:lnTo>
                <a:lnTo>
                  <a:pt x="1624745" y="137931"/>
                </a:lnTo>
                <a:lnTo>
                  <a:pt x="1624745" y="1080944"/>
                </a:lnTo>
                <a:lnTo>
                  <a:pt x="1577945" y="1080944"/>
                </a:lnTo>
                <a:lnTo>
                  <a:pt x="1577945" y="1079984"/>
                </a:lnTo>
                <a:lnTo>
                  <a:pt x="1605026" y="1079984"/>
                </a:lnTo>
                <a:lnTo>
                  <a:pt x="1605026" y="1033184"/>
                </a:lnTo>
                <a:lnTo>
                  <a:pt x="1577945" y="1033184"/>
                </a:lnTo>
                <a:close/>
                <a:moveTo>
                  <a:pt x="0" y="91130"/>
                </a:moveTo>
                <a:lnTo>
                  <a:pt x="46799" y="91130"/>
                </a:lnTo>
                <a:lnTo>
                  <a:pt x="46799" y="1033184"/>
                </a:lnTo>
                <a:lnTo>
                  <a:pt x="19721" y="1033184"/>
                </a:lnTo>
                <a:lnTo>
                  <a:pt x="19721" y="1079984"/>
                </a:lnTo>
                <a:lnTo>
                  <a:pt x="46799" y="1079984"/>
                </a:lnTo>
                <a:lnTo>
                  <a:pt x="46799" y="1080944"/>
                </a:lnTo>
                <a:lnTo>
                  <a:pt x="0" y="1080944"/>
                </a:lnTo>
                <a:close/>
                <a:moveTo>
                  <a:pt x="6037611" y="0"/>
                </a:moveTo>
                <a:lnTo>
                  <a:pt x="6086018" y="48408"/>
                </a:lnTo>
                <a:lnTo>
                  <a:pt x="6061814" y="48408"/>
                </a:lnTo>
                <a:lnTo>
                  <a:pt x="6061814" y="135349"/>
                </a:lnTo>
                <a:lnTo>
                  <a:pt x="6059430" y="135349"/>
                </a:lnTo>
                <a:lnTo>
                  <a:pt x="6059430" y="91130"/>
                </a:lnTo>
                <a:lnTo>
                  <a:pt x="6013407" y="91130"/>
                </a:lnTo>
                <a:lnTo>
                  <a:pt x="6013407" y="48408"/>
                </a:lnTo>
                <a:lnTo>
                  <a:pt x="5989203" y="48408"/>
                </a:lnTo>
                <a:close/>
              </a:path>
            </a:pathLst>
          </a:custGeom>
          <a:solidFill>
            <a:srgbClr val="FD399F"/>
          </a:solidFill>
          <a:ln>
            <a:solidFill>
              <a:srgbClr val="FD399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36" name="TextBox 135">
            <a:extLst>
              <a:ext uri="{FF2B5EF4-FFF2-40B4-BE49-F238E27FC236}">
                <a16:creationId xmlns:a16="http://schemas.microsoft.com/office/drawing/2014/main" id="{FD1C5D55-088F-45ED-BCFB-473CF6A9B184}"/>
              </a:ext>
            </a:extLst>
          </p:cNvPr>
          <p:cNvSpPr txBox="1"/>
          <p:nvPr/>
        </p:nvSpPr>
        <p:spPr>
          <a:xfrm>
            <a:off x="5311144" y="4164875"/>
            <a:ext cx="1439240" cy="276999"/>
          </a:xfrm>
          <a:prstGeom prst="rect">
            <a:avLst/>
          </a:prstGeom>
          <a:noFill/>
        </p:spPr>
        <p:txBody>
          <a:bodyPr wrap="none" rtlCol="0">
            <a:spAutoFit/>
          </a:bodyPr>
          <a:lstStyle/>
          <a:p>
            <a:r>
              <a:rPr lang="en-GB" sz="1200" dirty="0"/>
              <a:t>Hop-to-hop delivery</a:t>
            </a:r>
          </a:p>
        </p:txBody>
      </p:sp>
      <p:sp>
        <p:nvSpPr>
          <p:cNvPr id="137" name="TextBox 136">
            <a:extLst>
              <a:ext uri="{FF2B5EF4-FFF2-40B4-BE49-F238E27FC236}">
                <a16:creationId xmlns:a16="http://schemas.microsoft.com/office/drawing/2014/main" id="{00852BDD-6B11-4A98-8B8A-3FE47C2FF33A}"/>
              </a:ext>
            </a:extLst>
          </p:cNvPr>
          <p:cNvSpPr txBox="1"/>
          <p:nvPr/>
        </p:nvSpPr>
        <p:spPr>
          <a:xfrm>
            <a:off x="7404486" y="4174571"/>
            <a:ext cx="1439240" cy="276999"/>
          </a:xfrm>
          <a:prstGeom prst="rect">
            <a:avLst/>
          </a:prstGeom>
          <a:noFill/>
        </p:spPr>
        <p:txBody>
          <a:bodyPr wrap="none" rtlCol="0">
            <a:spAutoFit/>
          </a:bodyPr>
          <a:lstStyle/>
          <a:p>
            <a:r>
              <a:rPr lang="en-GB" sz="1200" dirty="0"/>
              <a:t>Hop-to-hop delivery</a:t>
            </a:r>
          </a:p>
        </p:txBody>
      </p:sp>
      <p:cxnSp>
        <p:nvCxnSpPr>
          <p:cNvPr id="139" name="Straight Connector 138">
            <a:extLst>
              <a:ext uri="{FF2B5EF4-FFF2-40B4-BE49-F238E27FC236}">
                <a16:creationId xmlns:a16="http://schemas.microsoft.com/office/drawing/2014/main" id="{C80E5311-02EA-40E6-93B7-275E9DC3BE4C}"/>
              </a:ext>
            </a:extLst>
          </p:cNvPr>
          <p:cNvCxnSpPr>
            <a:cxnSpLocks/>
          </p:cNvCxnSpPr>
          <p:nvPr/>
        </p:nvCxnSpPr>
        <p:spPr>
          <a:xfrm>
            <a:off x="3073806" y="4421351"/>
            <a:ext cx="1895905" cy="12207"/>
          </a:xfrm>
          <a:prstGeom prst="line">
            <a:avLst/>
          </a:prstGeom>
          <a:ln w="9525">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946CFF29-EC1A-4BE4-B2DF-B785D24ED41F}"/>
              </a:ext>
            </a:extLst>
          </p:cNvPr>
          <p:cNvCxnSpPr>
            <a:cxnSpLocks/>
          </p:cNvCxnSpPr>
          <p:nvPr/>
        </p:nvCxnSpPr>
        <p:spPr>
          <a:xfrm>
            <a:off x="4981814" y="4430847"/>
            <a:ext cx="1948971" cy="0"/>
          </a:xfrm>
          <a:prstGeom prst="line">
            <a:avLst/>
          </a:prstGeom>
          <a:ln w="9525">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2DDD8DA2-A07B-4E18-9A87-A2B07295B50B}"/>
              </a:ext>
            </a:extLst>
          </p:cNvPr>
          <p:cNvCxnSpPr>
            <a:cxnSpLocks/>
          </p:cNvCxnSpPr>
          <p:nvPr/>
        </p:nvCxnSpPr>
        <p:spPr>
          <a:xfrm>
            <a:off x="6976022" y="4430847"/>
            <a:ext cx="2124526" cy="0"/>
          </a:xfrm>
          <a:prstGeom prst="line">
            <a:avLst/>
          </a:prstGeom>
          <a:ln w="9525">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F9EB35B3-5B66-4EB2-B5CC-221C183CCA60}"/>
              </a:ext>
            </a:extLst>
          </p:cNvPr>
          <p:cNvCxnSpPr>
            <a:cxnSpLocks/>
          </p:cNvCxnSpPr>
          <p:nvPr/>
        </p:nvCxnSpPr>
        <p:spPr>
          <a:xfrm>
            <a:off x="3092622" y="4888635"/>
            <a:ext cx="6007926" cy="0"/>
          </a:xfrm>
          <a:prstGeom prst="line">
            <a:avLst/>
          </a:prstGeom>
          <a:ln w="9525">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56" name="TextBox 155">
            <a:extLst>
              <a:ext uri="{FF2B5EF4-FFF2-40B4-BE49-F238E27FC236}">
                <a16:creationId xmlns:a16="http://schemas.microsoft.com/office/drawing/2014/main" id="{8B7A109F-7421-49D9-A4B7-E8EB4A41DBF6}"/>
              </a:ext>
            </a:extLst>
          </p:cNvPr>
          <p:cNvSpPr txBox="1"/>
          <p:nvPr/>
        </p:nvSpPr>
        <p:spPr>
          <a:xfrm>
            <a:off x="5352262" y="4640612"/>
            <a:ext cx="2068643" cy="276999"/>
          </a:xfrm>
          <a:prstGeom prst="rect">
            <a:avLst/>
          </a:prstGeom>
          <a:noFill/>
        </p:spPr>
        <p:txBody>
          <a:bodyPr wrap="none" rtlCol="0">
            <a:spAutoFit/>
          </a:bodyPr>
          <a:lstStyle/>
          <a:p>
            <a:r>
              <a:rPr lang="en-GB" sz="1200" dirty="0"/>
              <a:t>Source-to-destination delivery</a:t>
            </a:r>
          </a:p>
        </p:txBody>
      </p:sp>
    </p:spTree>
    <p:extLst>
      <p:ext uri="{BB962C8B-B14F-4D97-AF65-F5344CB8AC3E}">
        <p14:creationId xmlns:p14="http://schemas.microsoft.com/office/powerpoint/2010/main" val="37769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05"/>
                                        </p:tgtEl>
                                        <p:attrNameLst>
                                          <p:attrName>style.visibility</p:attrName>
                                        </p:attrNameLst>
                                      </p:cBhvr>
                                      <p:to>
                                        <p:strVal val="visible"/>
                                      </p:to>
                                    </p:set>
                                    <p:animEffect transition="in" filter="wipe(left)">
                                      <p:cBhvr>
                                        <p:cTn id="19" dur="2000"/>
                                        <p:tgtEl>
                                          <p:spTgt spid="105"/>
                                        </p:tgtEl>
                                      </p:cBhvr>
                                    </p:animEffect>
                                  </p:childTnLst>
                                </p:cTn>
                              </p:par>
                            </p:childTnLst>
                          </p:cTn>
                        </p:par>
                        <p:par>
                          <p:cTn id="20" fill="hold">
                            <p:stCondLst>
                              <p:cond delay="3500"/>
                            </p:stCondLst>
                            <p:childTnLst>
                              <p:par>
                                <p:cTn id="21" presetID="22" presetClass="entr" presetSubtype="8" fill="hold" grpId="0" nodeType="afterEffect">
                                  <p:stCondLst>
                                    <p:cond delay="0"/>
                                  </p:stCondLst>
                                  <p:childTnLst>
                                    <p:set>
                                      <p:cBhvr>
                                        <p:cTn id="22" dur="1" fill="hold">
                                          <p:stCondLst>
                                            <p:cond delay="0"/>
                                          </p:stCondLst>
                                        </p:cTn>
                                        <p:tgtEl>
                                          <p:spTgt spid="106"/>
                                        </p:tgtEl>
                                        <p:attrNameLst>
                                          <p:attrName>style.visibility</p:attrName>
                                        </p:attrNameLst>
                                      </p:cBhvr>
                                      <p:to>
                                        <p:strVal val="visible"/>
                                      </p:to>
                                    </p:set>
                                    <p:animEffect transition="in" filter="wipe(left)">
                                      <p:cBhvr>
                                        <p:cTn id="23" dur="2000"/>
                                        <p:tgtEl>
                                          <p:spTgt spid="106"/>
                                        </p:tgtEl>
                                      </p:cBhvr>
                                    </p:animEffect>
                                  </p:childTnLst>
                                </p:cTn>
                              </p:par>
                            </p:childTnLst>
                          </p:cTn>
                        </p:par>
                        <p:par>
                          <p:cTn id="24" fill="hold">
                            <p:stCondLst>
                              <p:cond delay="5500"/>
                            </p:stCondLst>
                            <p:childTnLst>
                              <p:par>
                                <p:cTn id="25" presetID="22" presetClass="entr" presetSubtype="8" fill="hold" grpId="0" nodeType="afterEffect">
                                  <p:stCondLst>
                                    <p:cond delay="0"/>
                                  </p:stCondLst>
                                  <p:childTnLst>
                                    <p:set>
                                      <p:cBhvr>
                                        <p:cTn id="26" dur="1" fill="hold">
                                          <p:stCondLst>
                                            <p:cond delay="0"/>
                                          </p:stCondLst>
                                        </p:cTn>
                                        <p:tgtEl>
                                          <p:spTgt spid="107"/>
                                        </p:tgtEl>
                                        <p:attrNameLst>
                                          <p:attrName>style.visibility</p:attrName>
                                        </p:attrNameLst>
                                      </p:cBhvr>
                                      <p:to>
                                        <p:strVal val="visible"/>
                                      </p:to>
                                    </p:set>
                                    <p:animEffect transition="in" filter="wipe(left)">
                                      <p:cBhvr>
                                        <p:cTn id="27" dur="2000"/>
                                        <p:tgtEl>
                                          <p:spTgt spid="107"/>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135"/>
                                        </p:tgtEl>
                                        <p:attrNameLst>
                                          <p:attrName>style.visibility</p:attrName>
                                        </p:attrNameLst>
                                      </p:cBhvr>
                                      <p:to>
                                        <p:strVal val="visible"/>
                                      </p:to>
                                    </p:set>
                                    <p:animEffect transition="in" filter="wipe(left)">
                                      <p:cBhvr>
                                        <p:cTn id="30" dur="2000"/>
                                        <p:tgtEl>
                                          <p:spTgt spid="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5" grpId="0" animBg="1"/>
      <p:bldP spid="106" grpId="0" animBg="1"/>
      <p:bldP spid="107" grpId="0" animBg="1"/>
      <p:bldP spid="4" grpId="0" animBg="1"/>
      <p:bldP spid="5" grpId="0" animBg="1"/>
      <p:bldP spid="135"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95E00-0086-4A53-8CAB-CF72EB732990}"/>
              </a:ext>
            </a:extLst>
          </p:cNvPr>
          <p:cNvSpPr>
            <a:spLocks noGrp="1"/>
          </p:cNvSpPr>
          <p:nvPr>
            <p:ph type="title"/>
          </p:nvPr>
        </p:nvSpPr>
        <p:spPr/>
        <p:txBody>
          <a:bodyPr/>
          <a:lstStyle/>
          <a:p>
            <a:r>
              <a:rPr lang="en-GB" dirty="0"/>
              <a:t>OSI Model – Layer 4: Transport Layer</a:t>
            </a:r>
          </a:p>
        </p:txBody>
      </p:sp>
      <p:sp>
        <p:nvSpPr>
          <p:cNvPr id="3" name="Content Placeholder 2">
            <a:extLst>
              <a:ext uri="{FF2B5EF4-FFF2-40B4-BE49-F238E27FC236}">
                <a16:creationId xmlns:a16="http://schemas.microsoft.com/office/drawing/2014/main" id="{A2A79A3E-8100-4E82-B38F-AECDE64D0EC3}"/>
              </a:ext>
            </a:extLst>
          </p:cNvPr>
          <p:cNvSpPr>
            <a:spLocks noGrp="1"/>
          </p:cNvSpPr>
          <p:nvPr>
            <p:ph idx="1"/>
          </p:nvPr>
        </p:nvSpPr>
        <p:spPr/>
        <p:txBody>
          <a:bodyPr/>
          <a:lstStyle/>
          <a:p>
            <a:r>
              <a:rPr lang="en-GB" dirty="0"/>
              <a:t>The “post office” layer</a:t>
            </a:r>
          </a:p>
          <a:p>
            <a:pPr lvl="1"/>
            <a:r>
              <a:rPr lang="en-GB" dirty="0"/>
              <a:t>Parcels and letters</a:t>
            </a:r>
          </a:p>
          <a:p>
            <a:r>
              <a:rPr lang="en-GB" dirty="0"/>
              <a:t>TCP (Transmission Control Protocol) and UDP (User Datagram Protocol)</a:t>
            </a:r>
          </a:p>
        </p:txBody>
      </p:sp>
    </p:spTree>
    <p:extLst>
      <p:ext uri="{BB962C8B-B14F-4D97-AF65-F5344CB8AC3E}">
        <p14:creationId xmlns:p14="http://schemas.microsoft.com/office/powerpoint/2010/main" val="226813882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A6E73-795A-419E-8B1C-8AB1FE59B0FA}"/>
              </a:ext>
            </a:extLst>
          </p:cNvPr>
          <p:cNvSpPr>
            <a:spLocks noGrp="1"/>
          </p:cNvSpPr>
          <p:nvPr>
            <p:ph type="title"/>
          </p:nvPr>
        </p:nvSpPr>
        <p:spPr/>
        <p:txBody>
          <a:bodyPr/>
          <a:lstStyle/>
          <a:p>
            <a:r>
              <a:rPr lang="en-GB" dirty="0"/>
              <a:t>Transport Layer</a:t>
            </a:r>
          </a:p>
        </p:txBody>
      </p:sp>
      <p:sp>
        <p:nvSpPr>
          <p:cNvPr id="3" name="Content Placeholder 2">
            <a:extLst>
              <a:ext uri="{FF2B5EF4-FFF2-40B4-BE49-F238E27FC236}">
                <a16:creationId xmlns:a16="http://schemas.microsoft.com/office/drawing/2014/main" id="{F1C2EAF1-228A-4067-A951-1454C96770D4}"/>
              </a:ext>
            </a:extLst>
          </p:cNvPr>
          <p:cNvSpPr>
            <a:spLocks noGrp="1"/>
          </p:cNvSpPr>
          <p:nvPr>
            <p:ph idx="1"/>
          </p:nvPr>
        </p:nvSpPr>
        <p:spPr>
          <a:xfrm>
            <a:off x="695411" y="6149130"/>
            <a:ext cx="9556282" cy="694156"/>
          </a:xfrm>
        </p:spPr>
        <p:txBody>
          <a:bodyPr>
            <a:normAutofit fontScale="92500" lnSpcReduction="20000"/>
          </a:bodyPr>
          <a:lstStyle/>
          <a:p>
            <a:pPr marL="0" indent="0">
              <a:buNone/>
            </a:pPr>
            <a:r>
              <a:rPr lang="en-GB" dirty="0">
                <a:cs typeface="Trebuchet MS"/>
              </a:rPr>
              <a:t>The </a:t>
            </a:r>
            <a:r>
              <a:rPr lang="en-GB" spc="-10" dirty="0">
                <a:cs typeface="Trebuchet MS"/>
              </a:rPr>
              <a:t>transport </a:t>
            </a:r>
            <a:r>
              <a:rPr lang="en-GB" dirty="0">
                <a:cs typeface="Trebuchet MS"/>
              </a:rPr>
              <a:t>layer </a:t>
            </a:r>
            <a:r>
              <a:rPr lang="en-GB" spc="-5" dirty="0">
                <a:cs typeface="Trebuchet MS"/>
              </a:rPr>
              <a:t>is responsible </a:t>
            </a:r>
            <a:r>
              <a:rPr lang="en-GB" dirty="0">
                <a:cs typeface="Trebuchet MS"/>
              </a:rPr>
              <a:t>for </a:t>
            </a:r>
            <a:r>
              <a:rPr lang="en-GB" spc="-5" dirty="0">
                <a:cs typeface="Trebuchet MS"/>
              </a:rPr>
              <a:t>the delivery  </a:t>
            </a:r>
            <a:r>
              <a:rPr lang="en-GB" dirty="0">
                <a:cs typeface="Trebuchet MS"/>
              </a:rPr>
              <a:t>of a </a:t>
            </a:r>
            <a:r>
              <a:rPr lang="en-GB" spc="-5" dirty="0">
                <a:cs typeface="Trebuchet MS"/>
              </a:rPr>
              <a:t>message from </a:t>
            </a:r>
            <a:r>
              <a:rPr lang="en-GB" dirty="0">
                <a:cs typeface="Trebuchet MS"/>
              </a:rPr>
              <a:t>one </a:t>
            </a:r>
            <a:r>
              <a:rPr lang="en-GB" spc="-5" dirty="0">
                <a:cs typeface="Trebuchet MS"/>
              </a:rPr>
              <a:t>process to</a:t>
            </a:r>
            <a:r>
              <a:rPr lang="en-GB" spc="-10" dirty="0">
                <a:cs typeface="Trebuchet MS"/>
              </a:rPr>
              <a:t> </a:t>
            </a:r>
            <a:r>
              <a:rPr lang="en-GB" spc="-40" dirty="0">
                <a:cs typeface="Trebuchet MS"/>
              </a:rPr>
              <a:t>another.</a:t>
            </a:r>
            <a:endParaRPr lang="en-GB" dirty="0">
              <a:cs typeface="Trebuchet MS"/>
            </a:endParaRPr>
          </a:p>
          <a:p>
            <a:pPr marL="0" indent="0">
              <a:buNone/>
            </a:pPr>
            <a:endParaRPr lang="en-GB" dirty="0"/>
          </a:p>
        </p:txBody>
      </p:sp>
      <p:sp>
        <p:nvSpPr>
          <p:cNvPr id="4" name="Rectangle 3">
            <a:extLst>
              <a:ext uri="{FF2B5EF4-FFF2-40B4-BE49-F238E27FC236}">
                <a16:creationId xmlns:a16="http://schemas.microsoft.com/office/drawing/2014/main" id="{85FB7145-8B74-4573-BF30-59F902D863F3}"/>
              </a:ext>
            </a:extLst>
          </p:cNvPr>
          <p:cNvSpPr/>
          <p:nvPr/>
        </p:nvSpPr>
        <p:spPr>
          <a:xfrm>
            <a:off x="6839759" y="3247797"/>
            <a:ext cx="4038199" cy="160403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10FF01CC-E196-4B22-9C68-69A2B733EA29}"/>
              </a:ext>
            </a:extLst>
          </p:cNvPr>
          <p:cNvSpPr/>
          <p:nvPr/>
        </p:nvSpPr>
        <p:spPr>
          <a:xfrm>
            <a:off x="1274846" y="3240314"/>
            <a:ext cx="4038199" cy="160403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EFA121A8-C769-403D-9213-2485D143B2C8}"/>
              </a:ext>
            </a:extLst>
          </p:cNvPr>
          <p:cNvSpPr/>
          <p:nvPr/>
        </p:nvSpPr>
        <p:spPr>
          <a:xfrm>
            <a:off x="1461577" y="3603520"/>
            <a:ext cx="3595989" cy="10550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A6D1DCFE-CE29-46B3-BFEC-F31EF53CF3FD}"/>
              </a:ext>
            </a:extLst>
          </p:cNvPr>
          <p:cNvSpPr/>
          <p:nvPr/>
        </p:nvSpPr>
        <p:spPr>
          <a:xfrm>
            <a:off x="1906378" y="3985122"/>
            <a:ext cx="722522" cy="161499"/>
          </a:xfrm>
          <a:prstGeom prst="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Data</a:t>
            </a:r>
          </a:p>
        </p:txBody>
      </p:sp>
      <p:sp>
        <p:nvSpPr>
          <p:cNvPr id="8" name="Rectangle 7">
            <a:extLst>
              <a:ext uri="{FF2B5EF4-FFF2-40B4-BE49-F238E27FC236}">
                <a16:creationId xmlns:a16="http://schemas.microsoft.com/office/drawing/2014/main" id="{AEB86FFF-16A9-49CB-8752-5E77980E8934}"/>
              </a:ext>
            </a:extLst>
          </p:cNvPr>
          <p:cNvSpPr/>
          <p:nvPr/>
        </p:nvSpPr>
        <p:spPr>
          <a:xfrm>
            <a:off x="1528763" y="3985122"/>
            <a:ext cx="372989" cy="161499"/>
          </a:xfrm>
          <a:prstGeom prst="rect">
            <a:avLst/>
          </a:prstGeom>
          <a:solidFill>
            <a:srgbClr val="F853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H4</a:t>
            </a:r>
          </a:p>
        </p:txBody>
      </p:sp>
      <p:sp>
        <p:nvSpPr>
          <p:cNvPr id="10" name="TextBox 9">
            <a:extLst>
              <a:ext uri="{FF2B5EF4-FFF2-40B4-BE49-F238E27FC236}">
                <a16:creationId xmlns:a16="http://schemas.microsoft.com/office/drawing/2014/main" id="{2E2C2119-581F-4BC7-8DB4-27AD1D5CAA29}"/>
              </a:ext>
            </a:extLst>
          </p:cNvPr>
          <p:cNvSpPr txBox="1"/>
          <p:nvPr/>
        </p:nvSpPr>
        <p:spPr>
          <a:xfrm>
            <a:off x="2453210" y="2138088"/>
            <a:ext cx="1977208" cy="369332"/>
          </a:xfrm>
          <a:prstGeom prst="rect">
            <a:avLst/>
          </a:prstGeom>
          <a:noFill/>
        </p:spPr>
        <p:txBody>
          <a:bodyPr wrap="none" rtlCol="0">
            <a:spAutoFit/>
          </a:bodyPr>
          <a:lstStyle/>
          <a:p>
            <a:r>
              <a:rPr lang="en-GB" dirty="0"/>
              <a:t>From Session Layer</a:t>
            </a:r>
          </a:p>
        </p:txBody>
      </p:sp>
      <p:sp>
        <p:nvSpPr>
          <p:cNvPr id="11" name="TextBox 10">
            <a:extLst>
              <a:ext uri="{FF2B5EF4-FFF2-40B4-BE49-F238E27FC236}">
                <a16:creationId xmlns:a16="http://schemas.microsoft.com/office/drawing/2014/main" id="{A95F544E-0ADB-477F-A503-C7BE914B446E}"/>
              </a:ext>
            </a:extLst>
          </p:cNvPr>
          <p:cNvSpPr txBox="1"/>
          <p:nvPr/>
        </p:nvSpPr>
        <p:spPr>
          <a:xfrm>
            <a:off x="8210353" y="2135812"/>
            <a:ext cx="1702325" cy="369332"/>
          </a:xfrm>
          <a:prstGeom prst="rect">
            <a:avLst/>
          </a:prstGeom>
          <a:noFill/>
        </p:spPr>
        <p:txBody>
          <a:bodyPr wrap="none" rtlCol="0">
            <a:spAutoFit/>
          </a:bodyPr>
          <a:lstStyle/>
          <a:p>
            <a:r>
              <a:rPr lang="en-GB" dirty="0"/>
              <a:t>To Session Layer</a:t>
            </a:r>
          </a:p>
        </p:txBody>
      </p:sp>
      <p:sp>
        <p:nvSpPr>
          <p:cNvPr id="12" name="TextBox 11">
            <a:extLst>
              <a:ext uri="{FF2B5EF4-FFF2-40B4-BE49-F238E27FC236}">
                <a16:creationId xmlns:a16="http://schemas.microsoft.com/office/drawing/2014/main" id="{B13DB048-6DE5-4628-B4F0-2E8ADB434FB0}"/>
              </a:ext>
            </a:extLst>
          </p:cNvPr>
          <p:cNvSpPr txBox="1"/>
          <p:nvPr/>
        </p:nvSpPr>
        <p:spPr>
          <a:xfrm>
            <a:off x="627923" y="4817628"/>
            <a:ext cx="1634871" cy="369332"/>
          </a:xfrm>
          <a:prstGeom prst="rect">
            <a:avLst/>
          </a:prstGeom>
          <a:noFill/>
        </p:spPr>
        <p:txBody>
          <a:bodyPr wrap="none" rtlCol="0">
            <a:spAutoFit/>
          </a:bodyPr>
          <a:lstStyle/>
          <a:p>
            <a:r>
              <a:rPr lang="en-GB" dirty="0"/>
              <a:t>Transport Layer</a:t>
            </a:r>
          </a:p>
        </p:txBody>
      </p:sp>
      <p:sp>
        <p:nvSpPr>
          <p:cNvPr id="13" name="Arrow: Down 12">
            <a:extLst>
              <a:ext uri="{FF2B5EF4-FFF2-40B4-BE49-F238E27FC236}">
                <a16:creationId xmlns:a16="http://schemas.microsoft.com/office/drawing/2014/main" id="{DC5ACD01-BC97-463B-92D5-936E2B4CCA3E}"/>
              </a:ext>
            </a:extLst>
          </p:cNvPr>
          <p:cNvSpPr/>
          <p:nvPr/>
        </p:nvSpPr>
        <p:spPr>
          <a:xfrm rot="21218993">
            <a:off x="3268324" y="3015360"/>
            <a:ext cx="210796" cy="888624"/>
          </a:xfrm>
          <a:prstGeom prst="downArrow">
            <a:avLst>
              <a:gd name="adj1" fmla="val 50000"/>
              <a:gd name="adj2" fmla="val 89764"/>
            </a:avLst>
          </a:prstGeom>
          <a:solidFill>
            <a:srgbClr val="FD39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8F20B126-A3B1-4FEE-AB9B-B06787CE67CE}"/>
              </a:ext>
            </a:extLst>
          </p:cNvPr>
          <p:cNvSpPr txBox="1"/>
          <p:nvPr/>
        </p:nvSpPr>
        <p:spPr>
          <a:xfrm>
            <a:off x="10272196" y="4862609"/>
            <a:ext cx="1634871" cy="369332"/>
          </a:xfrm>
          <a:prstGeom prst="rect">
            <a:avLst/>
          </a:prstGeom>
          <a:noFill/>
        </p:spPr>
        <p:txBody>
          <a:bodyPr wrap="none" rtlCol="0">
            <a:spAutoFit/>
          </a:bodyPr>
          <a:lstStyle/>
          <a:p>
            <a:r>
              <a:rPr lang="en-GB" dirty="0"/>
              <a:t>Transport Layer</a:t>
            </a:r>
          </a:p>
        </p:txBody>
      </p:sp>
      <p:sp>
        <p:nvSpPr>
          <p:cNvPr id="18" name="TextBox 17">
            <a:extLst>
              <a:ext uri="{FF2B5EF4-FFF2-40B4-BE49-F238E27FC236}">
                <a16:creationId xmlns:a16="http://schemas.microsoft.com/office/drawing/2014/main" id="{EDA01187-C5E0-4EA8-B1E1-D5E2AEDD1BF3}"/>
              </a:ext>
            </a:extLst>
          </p:cNvPr>
          <p:cNvSpPr txBox="1"/>
          <p:nvPr/>
        </p:nvSpPr>
        <p:spPr>
          <a:xfrm>
            <a:off x="2237771" y="5364413"/>
            <a:ext cx="1814407" cy="369332"/>
          </a:xfrm>
          <a:prstGeom prst="rect">
            <a:avLst/>
          </a:prstGeom>
          <a:noFill/>
        </p:spPr>
        <p:txBody>
          <a:bodyPr wrap="none" rtlCol="0">
            <a:spAutoFit/>
          </a:bodyPr>
          <a:lstStyle/>
          <a:p>
            <a:r>
              <a:rPr lang="en-GB" dirty="0"/>
              <a:t>To Network Layer</a:t>
            </a:r>
          </a:p>
        </p:txBody>
      </p:sp>
      <p:sp>
        <p:nvSpPr>
          <p:cNvPr id="19" name="Arrow: Down 18">
            <a:extLst>
              <a:ext uri="{FF2B5EF4-FFF2-40B4-BE49-F238E27FC236}">
                <a16:creationId xmlns:a16="http://schemas.microsoft.com/office/drawing/2014/main" id="{44B2E3D3-6E26-4F7D-B7C4-950BD6ED8748}"/>
              </a:ext>
            </a:extLst>
          </p:cNvPr>
          <p:cNvSpPr/>
          <p:nvPr/>
        </p:nvSpPr>
        <p:spPr>
          <a:xfrm>
            <a:off x="3063788" y="4627877"/>
            <a:ext cx="426517" cy="736535"/>
          </a:xfrm>
          <a:prstGeom prst="downArrow">
            <a:avLst/>
          </a:prstGeom>
          <a:solidFill>
            <a:srgbClr val="FD39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D1691EA6-1110-4EF8-B23D-8AE2F667E124}"/>
              </a:ext>
            </a:extLst>
          </p:cNvPr>
          <p:cNvSpPr txBox="1"/>
          <p:nvPr/>
        </p:nvSpPr>
        <p:spPr>
          <a:xfrm>
            <a:off x="7914541" y="5362273"/>
            <a:ext cx="2089290" cy="369332"/>
          </a:xfrm>
          <a:prstGeom prst="rect">
            <a:avLst/>
          </a:prstGeom>
          <a:noFill/>
        </p:spPr>
        <p:txBody>
          <a:bodyPr wrap="none" rtlCol="0">
            <a:spAutoFit/>
          </a:bodyPr>
          <a:lstStyle/>
          <a:p>
            <a:r>
              <a:rPr lang="en-GB" dirty="0"/>
              <a:t>From Network Layer</a:t>
            </a:r>
          </a:p>
        </p:txBody>
      </p:sp>
      <p:grpSp>
        <p:nvGrpSpPr>
          <p:cNvPr id="30" name="Group 29">
            <a:extLst>
              <a:ext uri="{FF2B5EF4-FFF2-40B4-BE49-F238E27FC236}">
                <a16:creationId xmlns:a16="http://schemas.microsoft.com/office/drawing/2014/main" id="{758BE646-EA61-45F0-BB21-6BFF9884AC11}"/>
              </a:ext>
            </a:extLst>
          </p:cNvPr>
          <p:cNvGrpSpPr/>
          <p:nvPr/>
        </p:nvGrpSpPr>
        <p:grpSpPr>
          <a:xfrm>
            <a:off x="1528762" y="4353085"/>
            <a:ext cx="1100137" cy="234880"/>
            <a:chOff x="1805695" y="5736431"/>
            <a:chExt cx="3510381" cy="234880"/>
          </a:xfrm>
        </p:grpSpPr>
        <p:cxnSp>
          <p:nvCxnSpPr>
            <p:cNvPr id="31" name="Straight Connector 30">
              <a:extLst>
                <a:ext uri="{FF2B5EF4-FFF2-40B4-BE49-F238E27FC236}">
                  <a16:creationId xmlns:a16="http://schemas.microsoft.com/office/drawing/2014/main" id="{42D13D01-E8FD-430C-8E06-4A5BC5FAF79C}"/>
                </a:ext>
              </a:extLst>
            </p:cNvPr>
            <p:cNvCxnSpPr>
              <a:cxnSpLocks/>
            </p:cNvCxnSpPr>
            <p:nvPr/>
          </p:nvCxnSpPr>
          <p:spPr>
            <a:xfrm flipH="1" flipV="1">
              <a:off x="1814516" y="5736431"/>
              <a:ext cx="1" cy="22829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9A2BBDE-F0DF-4766-AF04-0657C8A24634}"/>
                </a:ext>
              </a:extLst>
            </p:cNvPr>
            <p:cNvCxnSpPr>
              <a:cxnSpLocks/>
            </p:cNvCxnSpPr>
            <p:nvPr/>
          </p:nvCxnSpPr>
          <p:spPr>
            <a:xfrm flipV="1">
              <a:off x="5313046" y="5753100"/>
              <a:ext cx="3030" cy="21821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3B8984B9-9491-4B7B-AEFE-6C6EA1305BE9}"/>
                </a:ext>
              </a:extLst>
            </p:cNvPr>
            <p:cNvCxnSpPr>
              <a:cxnSpLocks/>
            </p:cNvCxnSpPr>
            <p:nvPr/>
          </p:nvCxnSpPr>
          <p:spPr>
            <a:xfrm flipV="1">
              <a:off x="1805695" y="5962129"/>
              <a:ext cx="350156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8" name="Shape 37">
            <a:extLst>
              <a:ext uri="{FF2B5EF4-FFF2-40B4-BE49-F238E27FC236}">
                <a16:creationId xmlns:a16="http://schemas.microsoft.com/office/drawing/2014/main" id="{79A8896F-B03C-452B-AA76-7FFCB5EC1DCC}"/>
              </a:ext>
            </a:extLst>
          </p:cNvPr>
          <p:cNvSpPr/>
          <p:nvPr/>
        </p:nvSpPr>
        <p:spPr>
          <a:xfrm rot="5228561">
            <a:off x="2066656" y="4582268"/>
            <a:ext cx="422346" cy="405968"/>
          </a:xfrm>
          <a:prstGeom prst="swooshArrow">
            <a:avLst>
              <a:gd name="adj1" fmla="val 26574"/>
              <a:gd name="adj2" fmla="val 25000"/>
            </a:avLst>
          </a:prstGeom>
          <a:solidFill>
            <a:srgbClr val="FD399F"/>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39" name="Shape 38">
            <a:extLst>
              <a:ext uri="{FF2B5EF4-FFF2-40B4-BE49-F238E27FC236}">
                <a16:creationId xmlns:a16="http://schemas.microsoft.com/office/drawing/2014/main" id="{79A8896F-B03C-452B-AA76-7FFCB5EC1DCC}"/>
              </a:ext>
            </a:extLst>
          </p:cNvPr>
          <p:cNvSpPr/>
          <p:nvPr/>
        </p:nvSpPr>
        <p:spPr>
          <a:xfrm rot="5228561" flipV="1">
            <a:off x="4212640" y="4614229"/>
            <a:ext cx="422346" cy="406800"/>
          </a:xfrm>
          <a:prstGeom prst="swooshArrow">
            <a:avLst>
              <a:gd name="adj1" fmla="val 26574"/>
              <a:gd name="adj2" fmla="val 25000"/>
            </a:avLst>
          </a:prstGeom>
          <a:solidFill>
            <a:srgbClr val="FD399F"/>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61" name="Rectangle 60">
            <a:extLst>
              <a:ext uri="{FF2B5EF4-FFF2-40B4-BE49-F238E27FC236}">
                <a16:creationId xmlns:a16="http://schemas.microsoft.com/office/drawing/2014/main" id="{A6D1DCFE-CE29-46B3-BFEC-F31EF53CF3FD}"/>
              </a:ext>
            </a:extLst>
          </p:cNvPr>
          <p:cNvSpPr/>
          <p:nvPr/>
        </p:nvSpPr>
        <p:spPr>
          <a:xfrm>
            <a:off x="3087117" y="3980280"/>
            <a:ext cx="722522" cy="161499"/>
          </a:xfrm>
          <a:prstGeom prst="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Data</a:t>
            </a:r>
          </a:p>
        </p:txBody>
      </p:sp>
      <p:sp>
        <p:nvSpPr>
          <p:cNvPr id="62" name="Rectangle 61">
            <a:extLst>
              <a:ext uri="{FF2B5EF4-FFF2-40B4-BE49-F238E27FC236}">
                <a16:creationId xmlns:a16="http://schemas.microsoft.com/office/drawing/2014/main" id="{AEB86FFF-16A9-49CB-8752-5E77980E8934}"/>
              </a:ext>
            </a:extLst>
          </p:cNvPr>
          <p:cNvSpPr/>
          <p:nvPr/>
        </p:nvSpPr>
        <p:spPr>
          <a:xfrm>
            <a:off x="2709502" y="3980280"/>
            <a:ext cx="372989" cy="161499"/>
          </a:xfrm>
          <a:prstGeom prst="rect">
            <a:avLst/>
          </a:prstGeom>
          <a:solidFill>
            <a:srgbClr val="F853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H4</a:t>
            </a:r>
          </a:p>
        </p:txBody>
      </p:sp>
      <p:sp>
        <p:nvSpPr>
          <p:cNvPr id="64" name="Rectangle 63">
            <a:extLst>
              <a:ext uri="{FF2B5EF4-FFF2-40B4-BE49-F238E27FC236}">
                <a16:creationId xmlns:a16="http://schemas.microsoft.com/office/drawing/2014/main" id="{A6D1DCFE-CE29-46B3-BFEC-F31EF53CF3FD}"/>
              </a:ext>
            </a:extLst>
          </p:cNvPr>
          <p:cNvSpPr/>
          <p:nvPr/>
        </p:nvSpPr>
        <p:spPr>
          <a:xfrm>
            <a:off x="4267856" y="3975438"/>
            <a:ext cx="722522" cy="161499"/>
          </a:xfrm>
          <a:prstGeom prst="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Data</a:t>
            </a:r>
          </a:p>
        </p:txBody>
      </p:sp>
      <p:sp>
        <p:nvSpPr>
          <p:cNvPr id="65" name="Rectangle 64">
            <a:extLst>
              <a:ext uri="{FF2B5EF4-FFF2-40B4-BE49-F238E27FC236}">
                <a16:creationId xmlns:a16="http://schemas.microsoft.com/office/drawing/2014/main" id="{AEB86FFF-16A9-49CB-8752-5E77980E8934}"/>
              </a:ext>
            </a:extLst>
          </p:cNvPr>
          <p:cNvSpPr/>
          <p:nvPr/>
        </p:nvSpPr>
        <p:spPr>
          <a:xfrm>
            <a:off x="3890241" y="3975438"/>
            <a:ext cx="372989" cy="161499"/>
          </a:xfrm>
          <a:prstGeom prst="rect">
            <a:avLst/>
          </a:prstGeom>
          <a:solidFill>
            <a:srgbClr val="F853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H4</a:t>
            </a:r>
          </a:p>
        </p:txBody>
      </p:sp>
      <p:grpSp>
        <p:nvGrpSpPr>
          <p:cNvPr id="66" name="Group 65">
            <a:extLst>
              <a:ext uri="{FF2B5EF4-FFF2-40B4-BE49-F238E27FC236}">
                <a16:creationId xmlns:a16="http://schemas.microsoft.com/office/drawing/2014/main" id="{758BE646-EA61-45F0-BB21-6BFF9884AC11}"/>
              </a:ext>
            </a:extLst>
          </p:cNvPr>
          <p:cNvGrpSpPr/>
          <p:nvPr/>
        </p:nvGrpSpPr>
        <p:grpSpPr>
          <a:xfrm>
            <a:off x="2709502" y="4353085"/>
            <a:ext cx="1100137" cy="234880"/>
            <a:chOff x="1805695" y="5736431"/>
            <a:chExt cx="3510381" cy="234880"/>
          </a:xfrm>
        </p:grpSpPr>
        <p:cxnSp>
          <p:nvCxnSpPr>
            <p:cNvPr id="67" name="Straight Connector 66">
              <a:extLst>
                <a:ext uri="{FF2B5EF4-FFF2-40B4-BE49-F238E27FC236}">
                  <a16:creationId xmlns:a16="http://schemas.microsoft.com/office/drawing/2014/main" id="{42D13D01-E8FD-430C-8E06-4A5BC5FAF79C}"/>
                </a:ext>
              </a:extLst>
            </p:cNvPr>
            <p:cNvCxnSpPr>
              <a:cxnSpLocks/>
            </p:cNvCxnSpPr>
            <p:nvPr/>
          </p:nvCxnSpPr>
          <p:spPr>
            <a:xfrm flipH="1" flipV="1">
              <a:off x="1814516" y="5736431"/>
              <a:ext cx="1" cy="22829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F9A2BBDE-F0DF-4766-AF04-0657C8A24634}"/>
                </a:ext>
              </a:extLst>
            </p:cNvPr>
            <p:cNvCxnSpPr>
              <a:cxnSpLocks/>
            </p:cNvCxnSpPr>
            <p:nvPr/>
          </p:nvCxnSpPr>
          <p:spPr>
            <a:xfrm flipV="1">
              <a:off x="5313046" y="5753100"/>
              <a:ext cx="3030" cy="21821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3B8984B9-9491-4B7B-AEFE-6C6EA1305BE9}"/>
                </a:ext>
              </a:extLst>
            </p:cNvPr>
            <p:cNvCxnSpPr>
              <a:cxnSpLocks/>
            </p:cNvCxnSpPr>
            <p:nvPr/>
          </p:nvCxnSpPr>
          <p:spPr>
            <a:xfrm flipV="1">
              <a:off x="1805695" y="5962129"/>
              <a:ext cx="350156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0" name="Group 69">
            <a:extLst>
              <a:ext uri="{FF2B5EF4-FFF2-40B4-BE49-F238E27FC236}">
                <a16:creationId xmlns:a16="http://schemas.microsoft.com/office/drawing/2014/main" id="{758BE646-EA61-45F0-BB21-6BFF9884AC11}"/>
              </a:ext>
            </a:extLst>
          </p:cNvPr>
          <p:cNvGrpSpPr/>
          <p:nvPr/>
        </p:nvGrpSpPr>
        <p:grpSpPr>
          <a:xfrm>
            <a:off x="3888338" y="4353085"/>
            <a:ext cx="1100137" cy="234880"/>
            <a:chOff x="1805695" y="5736431"/>
            <a:chExt cx="3510381" cy="234880"/>
          </a:xfrm>
        </p:grpSpPr>
        <p:cxnSp>
          <p:nvCxnSpPr>
            <p:cNvPr id="71" name="Straight Connector 70">
              <a:extLst>
                <a:ext uri="{FF2B5EF4-FFF2-40B4-BE49-F238E27FC236}">
                  <a16:creationId xmlns:a16="http://schemas.microsoft.com/office/drawing/2014/main" id="{42D13D01-E8FD-430C-8E06-4A5BC5FAF79C}"/>
                </a:ext>
              </a:extLst>
            </p:cNvPr>
            <p:cNvCxnSpPr>
              <a:cxnSpLocks/>
            </p:cNvCxnSpPr>
            <p:nvPr/>
          </p:nvCxnSpPr>
          <p:spPr>
            <a:xfrm flipH="1" flipV="1">
              <a:off x="1814516" y="5736431"/>
              <a:ext cx="1" cy="22829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F9A2BBDE-F0DF-4766-AF04-0657C8A24634}"/>
                </a:ext>
              </a:extLst>
            </p:cNvPr>
            <p:cNvCxnSpPr>
              <a:cxnSpLocks/>
            </p:cNvCxnSpPr>
            <p:nvPr/>
          </p:nvCxnSpPr>
          <p:spPr>
            <a:xfrm flipV="1">
              <a:off x="5313046" y="5753100"/>
              <a:ext cx="3030" cy="21821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3B8984B9-9491-4B7B-AEFE-6C6EA1305BE9}"/>
                </a:ext>
              </a:extLst>
            </p:cNvPr>
            <p:cNvCxnSpPr>
              <a:cxnSpLocks/>
            </p:cNvCxnSpPr>
            <p:nvPr/>
          </p:nvCxnSpPr>
          <p:spPr>
            <a:xfrm flipV="1">
              <a:off x="1805695" y="5962129"/>
              <a:ext cx="350156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4" name="Rectangle 73">
            <a:extLst>
              <a:ext uri="{FF2B5EF4-FFF2-40B4-BE49-F238E27FC236}">
                <a16:creationId xmlns:a16="http://schemas.microsoft.com/office/drawing/2014/main" id="{EFA121A8-C769-403D-9213-2485D143B2C8}"/>
              </a:ext>
            </a:extLst>
          </p:cNvPr>
          <p:cNvSpPr/>
          <p:nvPr/>
        </p:nvSpPr>
        <p:spPr>
          <a:xfrm>
            <a:off x="7046055" y="3501350"/>
            <a:ext cx="3595989" cy="10550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Rectangle 75">
            <a:extLst>
              <a:ext uri="{FF2B5EF4-FFF2-40B4-BE49-F238E27FC236}">
                <a16:creationId xmlns:a16="http://schemas.microsoft.com/office/drawing/2014/main" id="{A6D1DCFE-CE29-46B3-BFEC-F31EF53CF3FD}"/>
              </a:ext>
            </a:extLst>
          </p:cNvPr>
          <p:cNvSpPr/>
          <p:nvPr/>
        </p:nvSpPr>
        <p:spPr>
          <a:xfrm>
            <a:off x="7490856" y="3882952"/>
            <a:ext cx="722522" cy="161499"/>
          </a:xfrm>
          <a:prstGeom prst="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Data</a:t>
            </a:r>
          </a:p>
        </p:txBody>
      </p:sp>
      <p:sp>
        <p:nvSpPr>
          <p:cNvPr id="77" name="Rectangle 76">
            <a:extLst>
              <a:ext uri="{FF2B5EF4-FFF2-40B4-BE49-F238E27FC236}">
                <a16:creationId xmlns:a16="http://schemas.microsoft.com/office/drawing/2014/main" id="{AEB86FFF-16A9-49CB-8752-5E77980E8934}"/>
              </a:ext>
            </a:extLst>
          </p:cNvPr>
          <p:cNvSpPr/>
          <p:nvPr/>
        </p:nvSpPr>
        <p:spPr>
          <a:xfrm>
            <a:off x="7113241" y="3882952"/>
            <a:ext cx="372989" cy="161499"/>
          </a:xfrm>
          <a:prstGeom prst="rect">
            <a:avLst/>
          </a:prstGeom>
          <a:solidFill>
            <a:srgbClr val="F853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H4</a:t>
            </a:r>
          </a:p>
        </p:txBody>
      </p:sp>
      <p:grpSp>
        <p:nvGrpSpPr>
          <p:cNvPr id="78" name="Group 77">
            <a:extLst>
              <a:ext uri="{FF2B5EF4-FFF2-40B4-BE49-F238E27FC236}">
                <a16:creationId xmlns:a16="http://schemas.microsoft.com/office/drawing/2014/main" id="{758BE646-EA61-45F0-BB21-6BFF9884AC11}"/>
              </a:ext>
            </a:extLst>
          </p:cNvPr>
          <p:cNvGrpSpPr/>
          <p:nvPr/>
        </p:nvGrpSpPr>
        <p:grpSpPr>
          <a:xfrm>
            <a:off x="7113240" y="4250915"/>
            <a:ext cx="1100137" cy="234880"/>
            <a:chOff x="1805695" y="5736431"/>
            <a:chExt cx="3510381" cy="234880"/>
          </a:xfrm>
        </p:grpSpPr>
        <p:cxnSp>
          <p:nvCxnSpPr>
            <p:cNvPr id="79" name="Straight Connector 78">
              <a:extLst>
                <a:ext uri="{FF2B5EF4-FFF2-40B4-BE49-F238E27FC236}">
                  <a16:creationId xmlns:a16="http://schemas.microsoft.com/office/drawing/2014/main" id="{42D13D01-E8FD-430C-8E06-4A5BC5FAF79C}"/>
                </a:ext>
              </a:extLst>
            </p:cNvPr>
            <p:cNvCxnSpPr>
              <a:cxnSpLocks/>
            </p:cNvCxnSpPr>
            <p:nvPr/>
          </p:nvCxnSpPr>
          <p:spPr>
            <a:xfrm flipH="1" flipV="1">
              <a:off x="1814516" y="5736431"/>
              <a:ext cx="1" cy="22829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F9A2BBDE-F0DF-4766-AF04-0657C8A24634}"/>
                </a:ext>
              </a:extLst>
            </p:cNvPr>
            <p:cNvCxnSpPr>
              <a:cxnSpLocks/>
            </p:cNvCxnSpPr>
            <p:nvPr/>
          </p:nvCxnSpPr>
          <p:spPr>
            <a:xfrm flipV="1">
              <a:off x="5313046" y="5753100"/>
              <a:ext cx="3030" cy="21821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3B8984B9-9491-4B7B-AEFE-6C6EA1305BE9}"/>
                </a:ext>
              </a:extLst>
            </p:cNvPr>
            <p:cNvCxnSpPr>
              <a:cxnSpLocks/>
            </p:cNvCxnSpPr>
            <p:nvPr/>
          </p:nvCxnSpPr>
          <p:spPr>
            <a:xfrm flipV="1">
              <a:off x="1805695" y="5962129"/>
              <a:ext cx="350156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3" name="Rectangle 82">
            <a:extLst>
              <a:ext uri="{FF2B5EF4-FFF2-40B4-BE49-F238E27FC236}">
                <a16:creationId xmlns:a16="http://schemas.microsoft.com/office/drawing/2014/main" id="{A6D1DCFE-CE29-46B3-BFEC-F31EF53CF3FD}"/>
              </a:ext>
            </a:extLst>
          </p:cNvPr>
          <p:cNvSpPr/>
          <p:nvPr/>
        </p:nvSpPr>
        <p:spPr>
          <a:xfrm>
            <a:off x="8671595" y="3878110"/>
            <a:ext cx="722522" cy="161499"/>
          </a:xfrm>
          <a:prstGeom prst="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Data</a:t>
            </a:r>
          </a:p>
        </p:txBody>
      </p:sp>
      <p:sp>
        <p:nvSpPr>
          <p:cNvPr id="84" name="Rectangle 83">
            <a:extLst>
              <a:ext uri="{FF2B5EF4-FFF2-40B4-BE49-F238E27FC236}">
                <a16:creationId xmlns:a16="http://schemas.microsoft.com/office/drawing/2014/main" id="{AEB86FFF-16A9-49CB-8752-5E77980E8934}"/>
              </a:ext>
            </a:extLst>
          </p:cNvPr>
          <p:cNvSpPr/>
          <p:nvPr/>
        </p:nvSpPr>
        <p:spPr>
          <a:xfrm>
            <a:off x="8293980" y="3878110"/>
            <a:ext cx="372989" cy="161499"/>
          </a:xfrm>
          <a:prstGeom prst="rect">
            <a:avLst/>
          </a:prstGeom>
          <a:solidFill>
            <a:srgbClr val="F853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H4</a:t>
            </a:r>
          </a:p>
        </p:txBody>
      </p:sp>
      <p:sp>
        <p:nvSpPr>
          <p:cNvPr id="86" name="Rectangle 85">
            <a:extLst>
              <a:ext uri="{FF2B5EF4-FFF2-40B4-BE49-F238E27FC236}">
                <a16:creationId xmlns:a16="http://schemas.microsoft.com/office/drawing/2014/main" id="{A6D1DCFE-CE29-46B3-BFEC-F31EF53CF3FD}"/>
              </a:ext>
            </a:extLst>
          </p:cNvPr>
          <p:cNvSpPr/>
          <p:nvPr/>
        </p:nvSpPr>
        <p:spPr>
          <a:xfrm>
            <a:off x="9852334" y="3873268"/>
            <a:ext cx="722522" cy="161499"/>
          </a:xfrm>
          <a:prstGeom prst="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Data</a:t>
            </a:r>
          </a:p>
        </p:txBody>
      </p:sp>
      <p:sp>
        <p:nvSpPr>
          <p:cNvPr id="87" name="Rectangle 86">
            <a:extLst>
              <a:ext uri="{FF2B5EF4-FFF2-40B4-BE49-F238E27FC236}">
                <a16:creationId xmlns:a16="http://schemas.microsoft.com/office/drawing/2014/main" id="{AEB86FFF-16A9-49CB-8752-5E77980E8934}"/>
              </a:ext>
            </a:extLst>
          </p:cNvPr>
          <p:cNvSpPr/>
          <p:nvPr/>
        </p:nvSpPr>
        <p:spPr>
          <a:xfrm>
            <a:off x="9474719" y="3873268"/>
            <a:ext cx="372989" cy="161499"/>
          </a:xfrm>
          <a:prstGeom prst="rect">
            <a:avLst/>
          </a:prstGeom>
          <a:solidFill>
            <a:srgbClr val="F853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H4</a:t>
            </a:r>
          </a:p>
        </p:txBody>
      </p:sp>
      <p:grpSp>
        <p:nvGrpSpPr>
          <p:cNvPr id="88" name="Group 87">
            <a:extLst>
              <a:ext uri="{FF2B5EF4-FFF2-40B4-BE49-F238E27FC236}">
                <a16:creationId xmlns:a16="http://schemas.microsoft.com/office/drawing/2014/main" id="{758BE646-EA61-45F0-BB21-6BFF9884AC11}"/>
              </a:ext>
            </a:extLst>
          </p:cNvPr>
          <p:cNvGrpSpPr/>
          <p:nvPr/>
        </p:nvGrpSpPr>
        <p:grpSpPr>
          <a:xfrm>
            <a:off x="8293980" y="4250915"/>
            <a:ext cx="1100137" cy="234880"/>
            <a:chOff x="1805695" y="5736431"/>
            <a:chExt cx="3510381" cy="234880"/>
          </a:xfrm>
        </p:grpSpPr>
        <p:cxnSp>
          <p:nvCxnSpPr>
            <p:cNvPr id="89" name="Straight Connector 88">
              <a:extLst>
                <a:ext uri="{FF2B5EF4-FFF2-40B4-BE49-F238E27FC236}">
                  <a16:creationId xmlns:a16="http://schemas.microsoft.com/office/drawing/2014/main" id="{42D13D01-E8FD-430C-8E06-4A5BC5FAF79C}"/>
                </a:ext>
              </a:extLst>
            </p:cNvPr>
            <p:cNvCxnSpPr>
              <a:cxnSpLocks/>
            </p:cNvCxnSpPr>
            <p:nvPr/>
          </p:nvCxnSpPr>
          <p:spPr>
            <a:xfrm flipH="1" flipV="1">
              <a:off x="1814516" y="5736431"/>
              <a:ext cx="1" cy="22829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F9A2BBDE-F0DF-4766-AF04-0657C8A24634}"/>
                </a:ext>
              </a:extLst>
            </p:cNvPr>
            <p:cNvCxnSpPr>
              <a:cxnSpLocks/>
            </p:cNvCxnSpPr>
            <p:nvPr/>
          </p:nvCxnSpPr>
          <p:spPr>
            <a:xfrm flipV="1">
              <a:off x="5313046" y="5753100"/>
              <a:ext cx="3030" cy="21821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3B8984B9-9491-4B7B-AEFE-6C6EA1305BE9}"/>
                </a:ext>
              </a:extLst>
            </p:cNvPr>
            <p:cNvCxnSpPr>
              <a:cxnSpLocks/>
            </p:cNvCxnSpPr>
            <p:nvPr/>
          </p:nvCxnSpPr>
          <p:spPr>
            <a:xfrm flipV="1">
              <a:off x="1805695" y="5962129"/>
              <a:ext cx="350156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2" name="Group 91">
            <a:extLst>
              <a:ext uri="{FF2B5EF4-FFF2-40B4-BE49-F238E27FC236}">
                <a16:creationId xmlns:a16="http://schemas.microsoft.com/office/drawing/2014/main" id="{758BE646-EA61-45F0-BB21-6BFF9884AC11}"/>
              </a:ext>
            </a:extLst>
          </p:cNvPr>
          <p:cNvGrpSpPr/>
          <p:nvPr/>
        </p:nvGrpSpPr>
        <p:grpSpPr>
          <a:xfrm>
            <a:off x="9472816" y="4250915"/>
            <a:ext cx="1100137" cy="234880"/>
            <a:chOff x="1805695" y="5736431"/>
            <a:chExt cx="3510381" cy="234880"/>
          </a:xfrm>
        </p:grpSpPr>
        <p:cxnSp>
          <p:nvCxnSpPr>
            <p:cNvPr id="93" name="Straight Connector 92">
              <a:extLst>
                <a:ext uri="{FF2B5EF4-FFF2-40B4-BE49-F238E27FC236}">
                  <a16:creationId xmlns:a16="http://schemas.microsoft.com/office/drawing/2014/main" id="{42D13D01-E8FD-430C-8E06-4A5BC5FAF79C}"/>
                </a:ext>
              </a:extLst>
            </p:cNvPr>
            <p:cNvCxnSpPr>
              <a:cxnSpLocks/>
            </p:cNvCxnSpPr>
            <p:nvPr/>
          </p:nvCxnSpPr>
          <p:spPr>
            <a:xfrm flipH="1" flipV="1">
              <a:off x="1814516" y="5736431"/>
              <a:ext cx="1" cy="22829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F9A2BBDE-F0DF-4766-AF04-0657C8A24634}"/>
                </a:ext>
              </a:extLst>
            </p:cNvPr>
            <p:cNvCxnSpPr>
              <a:cxnSpLocks/>
            </p:cNvCxnSpPr>
            <p:nvPr/>
          </p:nvCxnSpPr>
          <p:spPr>
            <a:xfrm flipV="1">
              <a:off x="5313046" y="5753100"/>
              <a:ext cx="3030" cy="21821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3B8984B9-9491-4B7B-AEFE-6C6EA1305BE9}"/>
                </a:ext>
              </a:extLst>
            </p:cNvPr>
            <p:cNvCxnSpPr>
              <a:cxnSpLocks/>
            </p:cNvCxnSpPr>
            <p:nvPr/>
          </p:nvCxnSpPr>
          <p:spPr>
            <a:xfrm flipV="1">
              <a:off x="1805695" y="5962129"/>
              <a:ext cx="350156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0" name="Shape 39">
            <a:extLst>
              <a:ext uri="{FF2B5EF4-FFF2-40B4-BE49-F238E27FC236}">
                <a16:creationId xmlns:a16="http://schemas.microsoft.com/office/drawing/2014/main" id="{79A8896F-B03C-452B-AA76-7FFCB5EC1DCC}"/>
              </a:ext>
            </a:extLst>
          </p:cNvPr>
          <p:cNvSpPr/>
          <p:nvPr/>
        </p:nvSpPr>
        <p:spPr>
          <a:xfrm rot="16673473">
            <a:off x="7511841" y="4504722"/>
            <a:ext cx="422346" cy="405968"/>
          </a:xfrm>
          <a:prstGeom prst="swooshArrow">
            <a:avLst>
              <a:gd name="adj1" fmla="val 26574"/>
              <a:gd name="adj2" fmla="val 25000"/>
            </a:avLst>
          </a:prstGeom>
          <a:solidFill>
            <a:srgbClr val="FD399F"/>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21" name="Arrow: Down 20">
            <a:extLst>
              <a:ext uri="{FF2B5EF4-FFF2-40B4-BE49-F238E27FC236}">
                <a16:creationId xmlns:a16="http://schemas.microsoft.com/office/drawing/2014/main" id="{C0AE85D9-F707-455F-AC4C-06F6F2DCA19F}"/>
              </a:ext>
            </a:extLst>
          </p:cNvPr>
          <p:cNvSpPr/>
          <p:nvPr/>
        </p:nvSpPr>
        <p:spPr>
          <a:xfrm rot="10800000">
            <a:off x="8666968" y="4564110"/>
            <a:ext cx="426517" cy="802714"/>
          </a:xfrm>
          <a:prstGeom prst="downArrow">
            <a:avLst/>
          </a:prstGeom>
          <a:solidFill>
            <a:srgbClr val="FD39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Shape 40">
            <a:extLst>
              <a:ext uri="{FF2B5EF4-FFF2-40B4-BE49-F238E27FC236}">
                <a16:creationId xmlns:a16="http://schemas.microsoft.com/office/drawing/2014/main" id="{79A8896F-B03C-452B-AA76-7FFCB5EC1DCC}"/>
              </a:ext>
            </a:extLst>
          </p:cNvPr>
          <p:cNvSpPr/>
          <p:nvPr/>
        </p:nvSpPr>
        <p:spPr>
          <a:xfrm rot="15626934" flipV="1">
            <a:off x="9868468" y="4510376"/>
            <a:ext cx="422346" cy="406800"/>
          </a:xfrm>
          <a:prstGeom prst="swooshArrow">
            <a:avLst>
              <a:gd name="adj1" fmla="val 26574"/>
              <a:gd name="adj2" fmla="val 25000"/>
            </a:avLst>
          </a:prstGeom>
          <a:solidFill>
            <a:srgbClr val="FD399F"/>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99" name="Arrow: Down 12">
            <a:extLst>
              <a:ext uri="{FF2B5EF4-FFF2-40B4-BE49-F238E27FC236}">
                <a16:creationId xmlns:a16="http://schemas.microsoft.com/office/drawing/2014/main" id="{DC5ACD01-BC97-463B-92D5-936E2B4CCA3E}"/>
              </a:ext>
            </a:extLst>
          </p:cNvPr>
          <p:cNvSpPr/>
          <p:nvPr/>
        </p:nvSpPr>
        <p:spPr>
          <a:xfrm rot="19372224">
            <a:off x="4165216" y="2992899"/>
            <a:ext cx="210796" cy="875803"/>
          </a:xfrm>
          <a:prstGeom prst="downArrow">
            <a:avLst>
              <a:gd name="adj1" fmla="val 50000"/>
              <a:gd name="adj2" fmla="val 89764"/>
            </a:avLst>
          </a:prstGeom>
          <a:solidFill>
            <a:srgbClr val="FD39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Arrow: Down 12">
            <a:extLst>
              <a:ext uri="{FF2B5EF4-FFF2-40B4-BE49-F238E27FC236}">
                <a16:creationId xmlns:a16="http://schemas.microsoft.com/office/drawing/2014/main" id="{DC5ACD01-BC97-463B-92D5-936E2B4CCA3E}"/>
              </a:ext>
            </a:extLst>
          </p:cNvPr>
          <p:cNvSpPr/>
          <p:nvPr/>
        </p:nvSpPr>
        <p:spPr>
          <a:xfrm rot="2036656">
            <a:off x="2460038" y="3073962"/>
            <a:ext cx="210796" cy="875803"/>
          </a:xfrm>
          <a:prstGeom prst="downArrow">
            <a:avLst>
              <a:gd name="adj1" fmla="val 50000"/>
              <a:gd name="adj2" fmla="val 89764"/>
            </a:avLst>
          </a:prstGeom>
          <a:solidFill>
            <a:srgbClr val="FD39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2" name="Straight Connector 101"/>
          <p:cNvCxnSpPr/>
          <p:nvPr/>
        </p:nvCxnSpPr>
        <p:spPr>
          <a:xfrm flipV="1">
            <a:off x="1923818" y="2989886"/>
            <a:ext cx="820052" cy="933529"/>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04" name="Group 103">
            <a:extLst>
              <a:ext uri="{FF2B5EF4-FFF2-40B4-BE49-F238E27FC236}">
                <a16:creationId xmlns:a16="http://schemas.microsoft.com/office/drawing/2014/main" id="{0EE35B03-A583-46E5-A3DA-9C2E80A03F33}"/>
              </a:ext>
            </a:extLst>
          </p:cNvPr>
          <p:cNvGrpSpPr/>
          <p:nvPr/>
        </p:nvGrpSpPr>
        <p:grpSpPr>
          <a:xfrm>
            <a:off x="2468846" y="2730396"/>
            <a:ext cx="1945936" cy="188858"/>
            <a:chOff x="1416771" y="2696982"/>
            <a:chExt cx="2143839" cy="188858"/>
          </a:xfrm>
        </p:grpSpPr>
        <p:cxnSp>
          <p:nvCxnSpPr>
            <p:cNvPr id="105" name="Straight Connector 104">
              <a:extLst>
                <a:ext uri="{FF2B5EF4-FFF2-40B4-BE49-F238E27FC236}">
                  <a16:creationId xmlns:a16="http://schemas.microsoft.com/office/drawing/2014/main" id="{CAB79F82-E0D2-49EB-B828-0F567C8B1B73}"/>
                </a:ext>
              </a:extLst>
            </p:cNvPr>
            <p:cNvCxnSpPr>
              <a:cxnSpLocks/>
            </p:cNvCxnSpPr>
            <p:nvPr/>
          </p:nvCxnSpPr>
          <p:spPr>
            <a:xfrm flipH="1">
              <a:off x="1421534" y="2704366"/>
              <a:ext cx="3540" cy="18147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F95DB38A-E6D7-4E85-A0BD-6D0E982BFE0E}"/>
                </a:ext>
              </a:extLst>
            </p:cNvPr>
            <p:cNvCxnSpPr>
              <a:cxnSpLocks/>
            </p:cNvCxnSpPr>
            <p:nvPr/>
          </p:nvCxnSpPr>
          <p:spPr>
            <a:xfrm flipH="1">
              <a:off x="3557070" y="2696982"/>
              <a:ext cx="3540" cy="18147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5280828A-F0BD-4CCF-8881-4B29D81C0F27}"/>
                </a:ext>
              </a:extLst>
            </p:cNvPr>
            <p:cNvCxnSpPr>
              <a:cxnSpLocks/>
            </p:cNvCxnSpPr>
            <p:nvPr/>
          </p:nvCxnSpPr>
          <p:spPr>
            <a:xfrm>
              <a:off x="1416771" y="2706508"/>
              <a:ext cx="21403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08" name="Straight Connector 107"/>
          <p:cNvCxnSpPr/>
          <p:nvPr/>
        </p:nvCxnSpPr>
        <p:spPr>
          <a:xfrm flipV="1">
            <a:off x="2599123" y="3031632"/>
            <a:ext cx="464665" cy="872681"/>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flipH="1" flipV="1">
            <a:off x="3051517" y="3044680"/>
            <a:ext cx="62218" cy="88510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flipH="1" flipV="1">
            <a:off x="3629569" y="3044680"/>
            <a:ext cx="138507" cy="88510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flipH="1" flipV="1">
            <a:off x="3602672" y="3031632"/>
            <a:ext cx="654341" cy="872682"/>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flipH="1" flipV="1">
            <a:off x="4361659" y="2962184"/>
            <a:ext cx="577559" cy="96776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26" name="Arrow: Down 12">
            <a:extLst>
              <a:ext uri="{FF2B5EF4-FFF2-40B4-BE49-F238E27FC236}">
                <a16:creationId xmlns:a16="http://schemas.microsoft.com/office/drawing/2014/main" id="{DC5ACD01-BC97-463B-92D5-936E2B4CCA3E}"/>
              </a:ext>
            </a:extLst>
          </p:cNvPr>
          <p:cNvSpPr/>
          <p:nvPr/>
        </p:nvSpPr>
        <p:spPr>
          <a:xfrm rot="10465833">
            <a:off x="8865783" y="2920801"/>
            <a:ext cx="210796" cy="888624"/>
          </a:xfrm>
          <a:prstGeom prst="downArrow">
            <a:avLst>
              <a:gd name="adj1" fmla="val 50000"/>
              <a:gd name="adj2" fmla="val 89764"/>
            </a:avLst>
          </a:prstGeom>
          <a:solidFill>
            <a:srgbClr val="FD39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 name="Arrow: Down 12">
            <a:extLst>
              <a:ext uri="{FF2B5EF4-FFF2-40B4-BE49-F238E27FC236}">
                <a16:creationId xmlns:a16="http://schemas.microsoft.com/office/drawing/2014/main" id="{DC5ACD01-BC97-463B-92D5-936E2B4CCA3E}"/>
              </a:ext>
            </a:extLst>
          </p:cNvPr>
          <p:cNvSpPr/>
          <p:nvPr/>
        </p:nvSpPr>
        <p:spPr>
          <a:xfrm rot="8567921">
            <a:off x="9762675" y="2898340"/>
            <a:ext cx="210796" cy="875803"/>
          </a:xfrm>
          <a:prstGeom prst="downArrow">
            <a:avLst>
              <a:gd name="adj1" fmla="val 50000"/>
              <a:gd name="adj2" fmla="val 89764"/>
            </a:avLst>
          </a:prstGeom>
          <a:solidFill>
            <a:srgbClr val="FD39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 name="Arrow: Down 12">
            <a:extLst>
              <a:ext uri="{FF2B5EF4-FFF2-40B4-BE49-F238E27FC236}">
                <a16:creationId xmlns:a16="http://schemas.microsoft.com/office/drawing/2014/main" id="{DC5ACD01-BC97-463B-92D5-936E2B4CCA3E}"/>
              </a:ext>
            </a:extLst>
          </p:cNvPr>
          <p:cNvSpPr/>
          <p:nvPr/>
        </p:nvSpPr>
        <p:spPr>
          <a:xfrm rot="12865379">
            <a:off x="8057497" y="2979403"/>
            <a:ext cx="210796" cy="875803"/>
          </a:xfrm>
          <a:prstGeom prst="downArrow">
            <a:avLst>
              <a:gd name="adj1" fmla="val 50000"/>
              <a:gd name="adj2" fmla="val 89764"/>
            </a:avLst>
          </a:prstGeom>
          <a:solidFill>
            <a:srgbClr val="FD39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9" name="Straight Connector 128"/>
          <p:cNvCxnSpPr/>
          <p:nvPr/>
        </p:nvCxnSpPr>
        <p:spPr>
          <a:xfrm flipV="1">
            <a:off x="7521277" y="2895327"/>
            <a:ext cx="820052" cy="933529"/>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30" name="Group 129">
            <a:extLst>
              <a:ext uri="{FF2B5EF4-FFF2-40B4-BE49-F238E27FC236}">
                <a16:creationId xmlns:a16="http://schemas.microsoft.com/office/drawing/2014/main" id="{0EE35B03-A583-46E5-A3DA-9C2E80A03F33}"/>
              </a:ext>
            </a:extLst>
          </p:cNvPr>
          <p:cNvGrpSpPr/>
          <p:nvPr/>
        </p:nvGrpSpPr>
        <p:grpSpPr>
          <a:xfrm>
            <a:off x="8088547" y="2635837"/>
            <a:ext cx="1945936" cy="188858"/>
            <a:chOff x="1416771" y="2696982"/>
            <a:chExt cx="2143839" cy="188858"/>
          </a:xfrm>
        </p:grpSpPr>
        <p:cxnSp>
          <p:nvCxnSpPr>
            <p:cNvPr id="131" name="Straight Connector 130">
              <a:extLst>
                <a:ext uri="{FF2B5EF4-FFF2-40B4-BE49-F238E27FC236}">
                  <a16:creationId xmlns:a16="http://schemas.microsoft.com/office/drawing/2014/main" id="{CAB79F82-E0D2-49EB-B828-0F567C8B1B73}"/>
                </a:ext>
              </a:extLst>
            </p:cNvPr>
            <p:cNvCxnSpPr>
              <a:cxnSpLocks/>
            </p:cNvCxnSpPr>
            <p:nvPr/>
          </p:nvCxnSpPr>
          <p:spPr>
            <a:xfrm flipH="1">
              <a:off x="1421534" y="2704366"/>
              <a:ext cx="3540" cy="18147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F95DB38A-E6D7-4E85-A0BD-6D0E982BFE0E}"/>
                </a:ext>
              </a:extLst>
            </p:cNvPr>
            <p:cNvCxnSpPr>
              <a:cxnSpLocks/>
            </p:cNvCxnSpPr>
            <p:nvPr/>
          </p:nvCxnSpPr>
          <p:spPr>
            <a:xfrm flipH="1">
              <a:off x="3557070" y="2696982"/>
              <a:ext cx="3540" cy="18147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5280828A-F0BD-4CCF-8881-4B29D81C0F27}"/>
                </a:ext>
              </a:extLst>
            </p:cNvPr>
            <p:cNvCxnSpPr>
              <a:cxnSpLocks/>
            </p:cNvCxnSpPr>
            <p:nvPr/>
          </p:nvCxnSpPr>
          <p:spPr>
            <a:xfrm>
              <a:off x="1416771" y="2706508"/>
              <a:ext cx="21403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34" name="Straight Connector 133"/>
          <p:cNvCxnSpPr/>
          <p:nvPr/>
        </p:nvCxnSpPr>
        <p:spPr>
          <a:xfrm flipV="1">
            <a:off x="8196582" y="2937073"/>
            <a:ext cx="464665" cy="872681"/>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flipH="1" flipV="1">
            <a:off x="8648976" y="2950121"/>
            <a:ext cx="62218" cy="88510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flipH="1" flipV="1">
            <a:off x="9227028" y="2950121"/>
            <a:ext cx="138507" cy="88510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flipH="1" flipV="1">
            <a:off x="9200131" y="2937073"/>
            <a:ext cx="654341" cy="872682"/>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flipH="1" flipV="1">
            <a:off x="9959118" y="2867625"/>
            <a:ext cx="577559" cy="96776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4069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par>
                                <p:cTn id="8" presetID="22" presetClass="entr" presetSubtype="1" fill="hold" nodeType="withEffect">
                                  <p:stCondLst>
                                    <p:cond delay="0"/>
                                  </p:stCondLst>
                                  <p:childTnLst>
                                    <p:set>
                                      <p:cBhvr>
                                        <p:cTn id="9" dur="1" fill="hold">
                                          <p:stCondLst>
                                            <p:cond delay="0"/>
                                          </p:stCondLst>
                                        </p:cTn>
                                        <p:tgtEl>
                                          <p:spTgt spid="104"/>
                                        </p:tgtEl>
                                        <p:attrNameLst>
                                          <p:attrName>style.visibility</p:attrName>
                                        </p:attrNameLst>
                                      </p:cBhvr>
                                      <p:to>
                                        <p:strVal val="visible"/>
                                      </p:to>
                                    </p:set>
                                    <p:animEffect transition="in" filter="wipe(up)">
                                      <p:cBhvr>
                                        <p:cTn id="10" dur="500"/>
                                        <p:tgtEl>
                                          <p:spTgt spid="104"/>
                                        </p:tgtEl>
                                      </p:cBhvr>
                                    </p:animEffect>
                                  </p:childTnLst>
                                </p:cTn>
                              </p:par>
                              <p:par>
                                <p:cTn id="11" presetID="22" presetClass="entr" presetSubtype="1" fill="hold" nodeType="withEffect">
                                  <p:stCondLst>
                                    <p:cond delay="0"/>
                                  </p:stCondLst>
                                  <p:childTnLst>
                                    <p:set>
                                      <p:cBhvr>
                                        <p:cTn id="12" dur="1" fill="hold">
                                          <p:stCondLst>
                                            <p:cond delay="0"/>
                                          </p:stCondLst>
                                        </p:cTn>
                                        <p:tgtEl>
                                          <p:spTgt spid="102"/>
                                        </p:tgtEl>
                                        <p:attrNameLst>
                                          <p:attrName>style.visibility</p:attrName>
                                        </p:attrNameLst>
                                      </p:cBhvr>
                                      <p:to>
                                        <p:strVal val="visible"/>
                                      </p:to>
                                    </p:set>
                                    <p:animEffect transition="in" filter="wipe(up)">
                                      <p:cBhvr>
                                        <p:cTn id="13" dur="500"/>
                                        <p:tgtEl>
                                          <p:spTgt spid="102"/>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100"/>
                                        </p:tgtEl>
                                        <p:attrNameLst>
                                          <p:attrName>style.visibility</p:attrName>
                                        </p:attrNameLst>
                                      </p:cBhvr>
                                      <p:to>
                                        <p:strVal val="visible"/>
                                      </p:to>
                                    </p:set>
                                    <p:animEffect transition="in" filter="wipe(up)">
                                      <p:cBhvr>
                                        <p:cTn id="16" dur="500"/>
                                        <p:tgtEl>
                                          <p:spTgt spid="100"/>
                                        </p:tgtEl>
                                      </p:cBhvr>
                                    </p:animEffect>
                                  </p:childTnLst>
                                </p:cTn>
                              </p:par>
                              <p:par>
                                <p:cTn id="17" presetID="22" presetClass="entr" presetSubtype="1" fill="hold" nodeType="withEffect">
                                  <p:stCondLst>
                                    <p:cond delay="0"/>
                                  </p:stCondLst>
                                  <p:childTnLst>
                                    <p:set>
                                      <p:cBhvr>
                                        <p:cTn id="18" dur="1" fill="hold">
                                          <p:stCondLst>
                                            <p:cond delay="0"/>
                                          </p:stCondLst>
                                        </p:cTn>
                                        <p:tgtEl>
                                          <p:spTgt spid="108"/>
                                        </p:tgtEl>
                                        <p:attrNameLst>
                                          <p:attrName>style.visibility</p:attrName>
                                        </p:attrNameLst>
                                      </p:cBhvr>
                                      <p:to>
                                        <p:strVal val="visible"/>
                                      </p:to>
                                    </p:set>
                                    <p:animEffect transition="in" filter="wipe(up)">
                                      <p:cBhvr>
                                        <p:cTn id="19" dur="500"/>
                                        <p:tgtEl>
                                          <p:spTgt spid="108"/>
                                        </p:tgtEl>
                                      </p:cBhvr>
                                    </p:animEffect>
                                  </p:childTnLst>
                                </p:cTn>
                              </p:par>
                              <p:par>
                                <p:cTn id="20" presetID="22" presetClass="entr" presetSubtype="1" fill="hold" nodeType="withEffect">
                                  <p:stCondLst>
                                    <p:cond delay="0"/>
                                  </p:stCondLst>
                                  <p:childTnLst>
                                    <p:set>
                                      <p:cBhvr>
                                        <p:cTn id="21" dur="1" fill="hold">
                                          <p:stCondLst>
                                            <p:cond delay="0"/>
                                          </p:stCondLst>
                                        </p:cTn>
                                        <p:tgtEl>
                                          <p:spTgt spid="113"/>
                                        </p:tgtEl>
                                        <p:attrNameLst>
                                          <p:attrName>style.visibility</p:attrName>
                                        </p:attrNameLst>
                                      </p:cBhvr>
                                      <p:to>
                                        <p:strVal val="visible"/>
                                      </p:to>
                                    </p:set>
                                    <p:animEffect transition="in" filter="wipe(up)">
                                      <p:cBhvr>
                                        <p:cTn id="22" dur="500"/>
                                        <p:tgtEl>
                                          <p:spTgt spid="113"/>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par>
                                <p:cTn id="26" presetID="22" presetClass="entr" presetSubtype="1" fill="hold" nodeType="withEffect">
                                  <p:stCondLst>
                                    <p:cond delay="0"/>
                                  </p:stCondLst>
                                  <p:childTnLst>
                                    <p:set>
                                      <p:cBhvr>
                                        <p:cTn id="27" dur="1" fill="hold">
                                          <p:stCondLst>
                                            <p:cond delay="0"/>
                                          </p:stCondLst>
                                        </p:cTn>
                                        <p:tgtEl>
                                          <p:spTgt spid="117"/>
                                        </p:tgtEl>
                                        <p:attrNameLst>
                                          <p:attrName>style.visibility</p:attrName>
                                        </p:attrNameLst>
                                      </p:cBhvr>
                                      <p:to>
                                        <p:strVal val="visible"/>
                                      </p:to>
                                    </p:set>
                                    <p:animEffect transition="in" filter="wipe(up)">
                                      <p:cBhvr>
                                        <p:cTn id="28" dur="500"/>
                                        <p:tgtEl>
                                          <p:spTgt spid="117"/>
                                        </p:tgtEl>
                                      </p:cBhvr>
                                    </p:animEffect>
                                  </p:childTnLst>
                                </p:cTn>
                              </p:par>
                              <p:par>
                                <p:cTn id="29" presetID="22" presetClass="entr" presetSubtype="1" fill="hold" nodeType="withEffect">
                                  <p:stCondLst>
                                    <p:cond delay="0"/>
                                  </p:stCondLst>
                                  <p:childTnLst>
                                    <p:set>
                                      <p:cBhvr>
                                        <p:cTn id="30" dur="1" fill="hold">
                                          <p:stCondLst>
                                            <p:cond delay="0"/>
                                          </p:stCondLst>
                                        </p:cTn>
                                        <p:tgtEl>
                                          <p:spTgt spid="115"/>
                                        </p:tgtEl>
                                        <p:attrNameLst>
                                          <p:attrName>style.visibility</p:attrName>
                                        </p:attrNameLst>
                                      </p:cBhvr>
                                      <p:to>
                                        <p:strVal val="visible"/>
                                      </p:to>
                                    </p:set>
                                    <p:animEffect transition="in" filter="wipe(up)">
                                      <p:cBhvr>
                                        <p:cTn id="31" dur="500"/>
                                        <p:tgtEl>
                                          <p:spTgt spid="115"/>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99"/>
                                        </p:tgtEl>
                                        <p:attrNameLst>
                                          <p:attrName>style.visibility</p:attrName>
                                        </p:attrNameLst>
                                      </p:cBhvr>
                                      <p:to>
                                        <p:strVal val="visible"/>
                                      </p:to>
                                    </p:set>
                                    <p:animEffect transition="in" filter="wipe(up)">
                                      <p:cBhvr>
                                        <p:cTn id="34" dur="500"/>
                                        <p:tgtEl>
                                          <p:spTgt spid="99"/>
                                        </p:tgtEl>
                                      </p:cBhvr>
                                    </p:animEffect>
                                  </p:childTnLst>
                                </p:cTn>
                              </p:par>
                              <p:par>
                                <p:cTn id="35" presetID="22" presetClass="entr" presetSubtype="1" fill="hold" nodeType="withEffect">
                                  <p:stCondLst>
                                    <p:cond delay="0"/>
                                  </p:stCondLst>
                                  <p:childTnLst>
                                    <p:set>
                                      <p:cBhvr>
                                        <p:cTn id="36" dur="1" fill="hold">
                                          <p:stCondLst>
                                            <p:cond delay="0"/>
                                          </p:stCondLst>
                                        </p:cTn>
                                        <p:tgtEl>
                                          <p:spTgt spid="120"/>
                                        </p:tgtEl>
                                        <p:attrNameLst>
                                          <p:attrName>style.visibility</p:attrName>
                                        </p:attrNameLst>
                                      </p:cBhvr>
                                      <p:to>
                                        <p:strVal val="visible"/>
                                      </p:to>
                                    </p:set>
                                    <p:animEffect transition="in" filter="wipe(up)">
                                      <p:cBhvr>
                                        <p:cTn id="37" dur="500"/>
                                        <p:tgtEl>
                                          <p:spTgt spid="120"/>
                                        </p:tgtEl>
                                      </p:cBhvr>
                                    </p:animEffect>
                                  </p:childTnLst>
                                </p:cTn>
                              </p:par>
                            </p:childTnLst>
                          </p:cTn>
                        </p:par>
                        <p:par>
                          <p:cTn id="38" fill="hold">
                            <p:stCondLst>
                              <p:cond delay="500"/>
                            </p:stCondLst>
                            <p:childTnLst>
                              <p:par>
                                <p:cTn id="39" presetID="1" presetClass="entr" presetSubtype="0"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childTnLst>
                                </p:cTn>
                              </p:par>
                            </p:childTnLst>
                          </p:cTn>
                        </p:par>
                        <p:par>
                          <p:cTn id="41" fill="hold">
                            <p:stCondLst>
                              <p:cond delay="500"/>
                            </p:stCondLst>
                            <p:childTnLst>
                              <p:par>
                                <p:cTn id="42" presetID="1" presetClass="entr" presetSubtype="0" fill="hold" grpId="0" nodeType="afterEffect">
                                  <p:stCondLst>
                                    <p:cond delay="0"/>
                                  </p:stCondLst>
                                  <p:childTnLst>
                                    <p:set>
                                      <p:cBhvr>
                                        <p:cTn id="43" dur="1" fill="hold">
                                          <p:stCondLst>
                                            <p:cond delay="0"/>
                                          </p:stCondLst>
                                        </p:cTn>
                                        <p:tgtEl>
                                          <p:spTgt spid="62"/>
                                        </p:tgtEl>
                                        <p:attrNameLst>
                                          <p:attrName>style.visibility</p:attrName>
                                        </p:attrNameLst>
                                      </p:cBhvr>
                                      <p:to>
                                        <p:strVal val="visible"/>
                                      </p:to>
                                    </p:set>
                                  </p:childTnLst>
                                </p:cTn>
                              </p:par>
                            </p:childTnLst>
                          </p:cTn>
                        </p:par>
                        <p:par>
                          <p:cTn id="44" fill="hold">
                            <p:stCondLst>
                              <p:cond delay="500"/>
                            </p:stCondLst>
                            <p:childTnLst>
                              <p:par>
                                <p:cTn id="45" presetID="1" presetClass="entr" presetSubtype="0" fill="hold" grpId="0" nodeType="afterEffect">
                                  <p:stCondLst>
                                    <p:cond delay="0"/>
                                  </p:stCondLst>
                                  <p:childTnLst>
                                    <p:set>
                                      <p:cBhvr>
                                        <p:cTn id="46" dur="1" fill="hold">
                                          <p:stCondLst>
                                            <p:cond delay="0"/>
                                          </p:stCondLst>
                                        </p:cTn>
                                        <p:tgtEl>
                                          <p:spTgt spid="65"/>
                                        </p:tgtEl>
                                        <p:attrNameLst>
                                          <p:attrName>style.visibility</p:attrName>
                                        </p:attrNameLst>
                                      </p:cBhvr>
                                      <p:to>
                                        <p:strVal val="visible"/>
                                      </p:to>
                                    </p:set>
                                  </p:childTnLst>
                                </p:cTn>
                              </p:par>
                            </p:childTnLst>
                          </p:cTn>
                        </p:par>
                        <p:par>
                          <p:cTn id="47" fill="hold">
                            <p:stCondLst>
                              <p:cond delay="500"/>
                            </p:stCondLst>
                            <p:childTnLst>
                              <p:par>
                                <p:cTn id="48" presetID="1" presetClass="entr" presetSubtype="0"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61"/>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64"/>
                                        </p:tgtEl>
                                        <p:attrNameLst>
                                          <p:attrName>style.visibility</p:attrName>
                                        </p:attrNameLst>
                                      </p:cBhvr>
                                      <p:to>
                                        <p:strVal val="visible"/>
                                      </p:to>
                                    </p:set>
                                  </p:childTnLst>
                                </p:cTn>
                              </p:par>
                            </p:childTnLst>
                          </p:cTn>
                        </p:par>
                        <p:par>
                          <p:cTn id="54" fill="hold">
                            <p:stCondLst>
                              <p:cond delay="500"/>
                            </p:stCondLst>
                            <p:childTnLst>
                              <p:par>
                                <p:cTn id="55" presetID="22" presetClass="entr" presetSubtype="1" fill="hold"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wipe(up)">
                                      <p:cBhvr>
                                        <p:cTn id="57" dur="500"/>
                                        <p:tgtEl>
                                          <p:spTgt spid="30"/>
                                        </p:tgtEl>
                                      </p:cBhvr>
                                    </p:animEffect>
                                  </p:childTnLst>
                                </p:cTn>
                              </p:par>
                            </p:childTnLst>
                          </p:cTn>
                        </p:par>
                        <p:par>
                          <p:cTn id="58" fill="hold">
                            <p:stCondLst>
                              <p:cond delay="1000"/>
                            </p:stCondLst>
                            <p:childTnLst>
                              <p:par>
                                <p:cTn id="59" presetID="22" presetClass="entr" presetSubtype="1"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wipe(up)">
                                      <p:cBhvr>
                                        <p:cTn id="61" dur="500"/>
                                        <p:tgtEl>
                                          <p:spTgt spid="38"/>
                                        </p:tgtEl>
                                      </p:cBhvr>
                                    </p:animEffect>
                                  </p:childTnLst>
                                </p:cTn>
                              </p:par>
                            </p:childTnLst>
                          </p:cTn>
                        </p:par>
                        <p:par>
                          <p:cTn id="62" fill="hold">
                            <p:stCondLst>
                              <p:cond delay="1500"/>
                            </p:stCondLst>
                            <p:childTnLst>
                              <p:par>
                                <p:cTn id="63" presetID="22" presetClass="entr" presetSubtype="1" fill="hold" nodeType="afterEffect">
                                  <p:stCondLst>
                                    <p:cond delay="0"/>
                                  </p:stCondLst>
                                  <p:childTnLst>
                                    <p:set>
                                      <p:cBhvr>
                                        <p:cTn id="64" dur="1" fill="hold">
                                          <p:stCondLst>
                                            <p:cond delay="0"/>
                                          </p:stCondLst>
                                        </p:cTn>
                                        <p:tgtEl>
                                          <p:spTgt spid="66"/>
                                        </p:tgtEl>
                                        <p:attrNameLst>
                                          <p:attrName>style.visibility</p:attrName>
                                        </p:attrNameLst>
                                      </p:cBhvr>
                                      <p:to>
                                        <p:strVal val="visible"/>
                                      </p:to>
                                    </p:set>
                                    <p:animEffect transition="in" filter="wipe(up)">
                                      <p:cBhvr>
                                        <p:cTn id="65" dur="500"/>
                                        <p:tgtEl>
                                          <p:spTgt spid="66"/>
                                        </p:tgtEl>
                                      </p:cBhvr>
                                    </p:animEffect>
                                  </p:childTnLst>
                                </p:cTn>
                              </p:par>
                            </p:childTnLst>
                          </p:cTn>
                        </p:par>
                        <p:par>
                          <p:cTn id="66" fill="hold">
                            <p:stCondLst>
                              <p:cond delay="2000"/>
                            </p:stCondLst>
                            <p:childTnLst>
                              <p:par>
                                <p:cTn id="67" presetID="22" presetClass="entr" presetSubtype="1" fill="hold" grpId="0" nodeType="afterEffect">
                                  <p:stCondLst>
                                    <p:cond delay="0"/>
                                  </p:stCondLst>
                                  <p:childTnLst>
                                    <p:set>
                                      <p:cBhvr>
                                        <p:cTn id="68" dur="1" fill="hold">
                                          <p:stCondLst>
                                            <p:cond delay="0"/>
                                          </p:stCondLst>
                                        </p:cTn>
                                        <p:tgtEl>
                                          <p:spTgt spid="19"/>
                                        </p:tgtEl>
                                        <p:attrNameLst>
                                          <p:attrName>style.visibility</p:attrName>
                                        </p:attrNameLst>
                                      </p:cBhvr>
                                      <p:to>
                                        <p:strVal val="visible"/>
                                      </p:to>
                                    </p:set>
                                    <p:animEffect transition="in" filter="wipe(up)">
                                      <p:cBhvr>
                                        <p:cTn id="69" dur="500"/>
                                        <p:tgtEl>
                                          <p:spTgt spid="19"/>
                                        </p:tgtEl>
                                      </p:cBhvr>
                                    </p:animEffect>
                                  </p:childTnLst>
                                </p:cTn>
                              </p:par>
                            </p:childTnLst>
                          </p:cTn>
                        </p:par>
                        <p:par>
                          <p:cTn id="70" fill="hold">
                            <p:stCondLst>
                              <p:cond delay="2500"/>
                            </p:stCondLst>
                            <p:childTnLst>
                              <p:par>
                                <p:cTn id="71" presetID="22" presetClass="entr" presetSubtype="1" fill="hold" nodeType="afterEffect">
                                  <p:stCondLst>
                                    <p:cond delay="0"/>
                                  </p:stCondLst>
                                  <p:childTnLst>
                                    <p:set>
                                      <p:cBhvr>
                                        <p:cTn id="72" dur="1" fill="hold">
                                          <p:stCondLst>
                                            <p:cond delay="0"/>
                                          </p:stCondLst>
                                        </p:cTn>
                                        <p:tgtEl>
                                          <p:spTgt spid="70"/>
                                        </p:tgtEl>
                                        <p:attrNameLst>
                                          <p:attrName>style.visibility</p:attrName>
                                        </p:attrNameLst>
                                      </p:cBhvr>
                                      <p:to>
                                        <p:strVal val="visible"/>
                                      </p:to>
                                    </p:set>
                                    <p:animEffect transition="in" filter="wipe(up)">
                                      <p:cBhvr>
                                        <p:cTn id="73" dur="500"/>
                                        <p:tgtEl>
                                          <p:spTgt spid="70"/>
                                        </p:tgtEl>
                                      </p:cBhvr>
                                    </p:animEffect>
                                  </p:childTnLst>
                                </p:cTn>
                              </p:par>
                            </p:childTnLst>
                          </p:cTn>
                        </p:par>
                        <p:par>
                          <p:cTn id="74" fill="hold">
                            <p:stCondLst>
                              <p:cond delay="3000"/>
                            </p:stCondLst>
                            <p:childTnLst>
                              <p:par>
                                <p:cTn id="75" presetID="22" presetClass="entr" presetSubtype="1"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wipe(up)">
                                      <p:cBhvr>
                                        <p:cTn id="77" dur="500"/>
                                        <p:tgtEl>
                                          <p:spTgt spid="39"/>
                                        </p:tgtEl>
                                      </p:cBhvr>
                                    </p:animEffect>
                                  </p:childTnLst>
                                </p:cTn>
                              </p:par>
                            </p:childTnLst>
                          </p:cTn>
                        </p:par>
                        <p:par>
                          <p:cTn id="78" fill="hold">
                            <p:stCondLst>
                              <p:cond delay="3500"/>
                            </p:stCondLst>
                            <p:childTnLst>
                              <p:par>
                                <p:cTn id="79" presetID="22" presetClass="entr" presetSubtype="4"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wipe(down)">
                                      <p:cBhvr>
                                        <p:cTn id="81" dur="500"/>
                                        <p:tgtEl>
                                          <p:spTgt spid="40"/>
                                        </p:tgtEl>
                                      </p:cBhvr>
                                    </p:animEffect>
                                  </p:childTnLst>
                                </p:cTn>
                              </p:par>
                            </p:childTnLst>
                          </p:cTn>
                        </p:par>
                        <p:par>
                          <p:cTn id="82" fill="hold">
                            <p:stCondLst>
                              <p:cond delay="4000"/>
                            </p:stCondLst>
                            <p:childTnLst>
                              <p:par>
                                <p:cTn id="83" presetID="22" presetClass="entr" presetSubtype="4" fill="hold" nodeType="afterEffect">
                                  <p:stCondLst>
                                    <p:cond delay="0"/>
                                  </p:stCondLst>
                                  <p:childTnLst>
                                    <p:set>
                                      <p:cBhvr>
                                        <p:cTn id="84" dur="1" fill="hold">
                                          <p:stCondLst>
                                            <p:cond delay="0"/>
                                          </p:stCondLst>
                                        </p:cTn>
                                        <p:tgtEl>
                                          <p:spTgt spid="78"/>
                                        </p:tgtEl>
                                        <p:attrNameLst>
                                          <p:attrName>style.visibility</p:attrName>
                                        </p:attrNameLst>
                                      </p:cBhvr>
                                      <p:to>
                                        <p:strVal val="visible"/>
                                      </p:to>
                                    </p:set>
                                    <p:animEffect transition="in" filter="wipe(down)">
                                      <p:cBhvr>
                                        <p:cTn id="85" dur="500"/>
                                        <p:tgtEl>
                                          <p:spTgt spid="78"/>
                                        </p:tgtEl>
                                      </p:cBhvr>
                                    </p:animEffect>
                                  </p:childTnLst>
                                </p:cTn>
                              </p:par>
                            </p:childTnLst>
                          </p:cTn>
                        </p:par>
                        <p:par>
                          <p:cTn id="86" fill="hold">
                            <p:stCondLst>
                              <p:cond delay="4500"/>
                            </p:stCondLst>
                            <p:childTnLst>
                              <p:par>
                                <p:cTn id="87" presetID="22" presetClass="entr" presetSubtype="4" fill="hold" nodeType="afterEffect">
                                  <p:stCondLst>
                                    <p:cond delay="0"/>
                                  </p:stCondLst>
                                  <p:childTnLst>
                                    <p:set>
                                      <p:cBhvr>
                                        <p:cTn id="88" dur="1" fill="hold">
                                          <p:stCondLst>
                                            <p:cond delay="0"/>
                                          </p:stCondLst>
                                        </p:cTn>
                                        <p:tgtEl>
                                          <p:spTgt spid="88"/>
                                        </p:tgtEl>
                                        <p:attrNameLst>
                                          <p:attrName>style.visibility</p:attrName>
                                        </p:attrNameLst>
                                      </p:cBhvr>
                                      <p:to>
                                        <p:strVal val="visible"/>
                                      </p:to>
                                    </p:set>
                                    <p:animEffect transition="in" filter="wipe(down)">
                                      <p:cBhvr>
                                        <p:cTn id="89" dur="500"/>
                                        <p:tgtEl>
                                          <p:spTgt spid="88"/>
                                        </p:tgtEl>
                                      </p:cBhvr>
                                    </p:animEffect>
                                  </p:childTnLst>
                                </p:cTn>
                              </p:par>
                            </p:childTnLst>
                          </p:cTn>
                        </p:par>
                        <p:par>
                          <p:cTn id="90" fill="hold">
                            <p:stCondLst>
                              <p:cond delay="5000"/>
                            </p:stCondLst>
                            <p:childTnLst>
                              <p:par>
                                <p:cTn id="91" presetID="22" presetClass="entr" presetSubtype="4" fill="hold" grpId="0" nodeType="afterEffect">
                                  <p:stCondLst>
                                    <p:cond delay="0"/>
                                  </p:stCondLst>
                                  <p:childTnLst>
                                    <p:set>
                                      <p:cBhvr>
                                        <p:cTn id="92" dur="1" fill="hold">
                                          <p:stCondLst>
                                            <p:cond delay="0"/>
                                          </p:stCondLst>
                                        </p:cTn>
                                        <p:tgtEl>
                                          <p:spTgt spid="21"/>
                                        </p:tgtEl>
                                        <p:attrNameLst>
                                          <p:attrName>style.visibility</p:attrName>
                                        </p:attrNameLst>
                                      </p:cBhvr>
                                      <p:to>
                                        <p:strVal val="visible"/>
                                      </p:to>
                                    </p:set>
                                    <p:animEffect transition="in" filter="wipe(down)">
                                      <p:cBhvr>
                                        <p:cTn id="93" dur="500"/>
                                        <p:tgtEl>
                                          <p:spTgt spid="21"/>
                                        </p:tgtEl>
                                      </p:cBhvr>
                                    </p:animEffect>
                                  </p:childTnLst>
                                </p:cTn>
                              </p:par>
                            </p:childTnLst>
                          </p:cTn>
                        </p:par>
                        <p:par>
                          <p:cTn id="94" fill="hold">
                            <p:stCondLst>
                              <p:cond delay="5500"/>
                            </p:stCondLst>
                            <p:childTnLst>
                              <p:par>
                                <p:cTn id="95" presetID="22" presetClass="entr" presetSubtype="4" fill="hold" nodeType="afterEffect">
                                  <p:stCondLst>
                                    <p:cond delay="0"/>
                                  </p:stCondLst>
                                  <p:childTnLst>
                                    <p:set>
                                      <p:cBhvr>
                                        <p:cTn id="96" dur="1" fill="hold">
                                          <p:stCondLst>
                                            <p:cond delay="0"/>
                                          </p:stCondLst>
                                        </p:cTn>
                                        <p:tgtEl>
                                          <p:spTgt spid="92"/>
                                        </p:tgtEl>
                                        <p:attrNameLst>
                                          <p:attrName>style.visibility</p:attrName>
                                        </p:attrNameLst>
                                      </p:cBhvr>
                                      <p:to>
                                        <p:strVal val="visible"/>
                                      </p:to>
                                    </p:set>
                                    <p:animEffect transition="in" filter="wipe(down)">
                                      <p:cBhvr>
                                        <p:cTn id="97" dur="500"/>
                                        <p:tgtEl>
                                          <p:spTgt spid="92"/>
                                        </p:tgtEl>
                                      </p:cBhvr>
                                    </p:animEffect>
                                  </p:childTnLst>
                                </p:cTn>
                              </p:par>
                            </p:childTnLst>
                          </p:cTn>
                        </p:par>
                        <p:par>
                          <p:cTn id="98" fill="hold">
                            <p:stCondLst>
                              <p:cond delay="6000"/>
                            </p:stCondLst>
                            <p:childTnLst>
                              <p:par>
                                <p:cTn id="99" presetID="2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Effect transition="in" filter="wipe(down)">
                                      <p:cBhvr>
                                        <p:cTn id="101" dur="500"/>
                                        <p:tgtEl>
                                          <p:spTgt spid="41"/>
                                        </p:tgtEl>
                                      </p:cBhvr>
                                    </p:animEffect>
                                  </p:childTnLst>
                                </p:cTn>
                              </p:par>
                            </p:childTnLst>
                          </p:cTn>
                        </p:par>
                        <p:par>
                          <p:cTn id="102" fill="hold">
                            <p:stCondLst>
                              <p:cond delay="6500"/>
                            </p:stCondLst>
                            <p:childTnLst>
                              <p:par>
                                <p:cTn id="103" presetID="1" presetClass="entr" presetSubtype="0" fill="hold" grpId="0" nodeType="afterEffect">
                                  <p:stCondLst>
                                    <p:cond delay="1500"/>
                                  </p:stCondLst>
                                  <p:childTnLst>
                                    <p:set>
                                      <p:cBhvr>
                                        <p:cTn id="104" dur="1" fill="hold">
                                          <p:stCondLst>
                                            <p:cond delay="0"/>
                                          </p:stCondLst>
                                        </p:cTn>
                                        <p:tgtEl>
                                          <p:spTgt spid="76"/>
                                        </p:tgtEl>
                                        <p:attrNameLst>
                                          <p:attrName>style.visibility</p:attrName>
                                        </p:attrNameLst>
                                      </p:cBhvr>
                                      <p:to>
                                        <p:strVal val="visible"/>
                                      </p:to>
                                    </p:set>
                                  </p:childTnLst>
                                </p:cTn>
                              </p:par>
                            </p:childTnLst>
                          </p:cTn>
                        </p:par>
                        <p:par>
                          <p:cTn id="105" fill="hold">
                            <p:stCondLst>
                              <p:cond delay="8000"/>
                            </p:stCondLst>
                            <p:childTnLst>
                              <p:par>
                                <p:cTn id="106" presetID="1" presetClass="entr" presetSubtype="0" fill="hold" grpId="0" nodeType="afterEffect">
                                  <p:stCondLst>
                                    <p:cond delay="0"/>
                                  </p:stCondLst>
                                  <p:childTnLst>
                                    <p:set>
                                      <p:cBhvr>
                                        <p:cTn id="107" dur="1" fill="hold">
                                          <p:stCondLst>
                                            <p:cond delay="0"/>
                                          </p:stCondLst>
                                        </p:cTn>
                                        <p:tgtEl>
                                          <p:spTgt spid="77"/>
                                        </p:tgtEl>
                                        <p:attrNameLst>
                                          <p:attrName>style.visibility</p:attrName>
                                        </p:attrNameLst>
                                      </p:cBhvr>
                                      <p:to>
                                        <p:strVal val="visible"/>
                                      </p:to>
                                    </p:set>
                                  </p:childTnLst>
                                </p:cTn>
                              </p:par>
                            </p:childTnLst>
                          </p:cTn>
                        </p:par>
                        <p:par>
                          <p:cTn id="108" fill="hold">
                            <p:stCondLst>
                              <p:cond delay="8000"/>
                            </p:stCondLst>
                            <p:childTnLst>
                              <p:par>
                                <p:cTn id="109" presetID="1" presetClass="entr" presetSubtype="0" fill="hold" grpId="0" nodeType="afterEffect">
                                  <p:stCondLst>
                                    <p:cond delay="0"/>
                                  </p:stCondLst>
                                  <p:childTnLst>
                                    <p:set>
                                      <p:cBhvr>
                                        <p:cTn id="110" dur="1" fill="hold">
                                          <p:stCondLst>
                                            <p:cond delay="0"/>
                                          </p:stCondLst>
                                        </p:cTn>
                                        <p:tgtEl>
                                          <p:spTgt spid="84"/>
                                        </p:tgtEl>
                                        <p:attrNameLst>
                                          <p:attrName>style.visibility</p:attrName>
                                        </p:attrNameLst>
                                      </p:cBhvr>
                                      <p:to>
                                        <p:strVal val="visible"/>
                                      </p:to>
                                    </p:set>
                                  </p:childTnLst>
                                </p:cTn>
                              </p:par>
                            </p:childTnLst>
                          </p:cTn>
                        </p:par>
                        <p:par>
                          <p:cTn id="111" fill="hold">
                            <p:stCondLst>
                              <p:cond delay="8000"/>
                            </p:stCondLst>
                            <p:childTnLst>
                              <p:par>
                                <p:cTn id="112" presetID="1" presetClass="entr" presetSubtype="0" fill="hold" grpId="0" nodeType="afterEffect">
                                  <p:stCondLst>
                                    <p:cond delay="0"/>
                                  </p:stCondLst>
                                  <p:childTnLst>
                                    <p:set>
                                      <p:cBhvr>
                                        <p:cTn id="113" dur="1" fill="hold">
                                          <p:stCondLst>
                                            <p:cond delay="0"/>
                                          </p:stCondLst>
                                        </p:cTn>
                                        <p:tgtEl>
                                          <p:spTgt spid="83"/>
                                        </p:tgtEl>
                                        <p:attrNameLst>
                                          <p:attrName>style.visibility</p:attrName>
                                        </p:attrNameLst>
                                      </p:cBhvr>
                                      <p:to>
                                        <p:strVal val="visible"/>
                                      </p:to>
                                    </p:set>
                                  </p:childTnLst>
                                </p:cTn>
                              </p:par>
                            </p:childTnLst>
                          </p:cTn>
                        </p:par>
                        <p:par>
                          <p:cTn id="114" fill="hold">
                            <p:stCondLst>
                              <p:cond delay="8000"/>
                            </p:stCondLst>
                            <p:childTnLst>
                              <p:par>
                                <p:cTn id="115" presetID="1" presetClass="entr" presetSubtype="0" fill="hold" grpId="0" nodeType="afterEffect">
                                  <p:stCondLst>
                                    <p:cond delay="0"/>
                                  </p:stCondLst>
                                  <p:childTnLst>
                                    <p:set>
                                      <p:cBhvr>
                                        <p:cTn id="116" dur="1" fill="hold">
                                          <p:stCondLst>
                                            <p:cond delay="0"/>
                                          </p:stCondLst>
                                        </p:cTn>
                                        <p:tgtEl>
                                          <p:spTgt spid="87"/>
                                        </p:tgtEl>
                                        <p:attrNameLst>
                                          <p:attrName>style.visibility</p:attrName>
                                        </p:attrNameLst>
                                      </p:cBhvr>
                                      <p:to>
                                        <p:strVal val="visible"/>
                                      </p:to>
                                    </p:set>
                                  </p:childTnLst>
                                </p:cTn>
                              </p:par>
                            </p:childTnLst>
                          </p:cTn>
                        </p:par>
                        <p:par>
                          <p:cTn id="117" fill="hold">
                            <p:stCondLst>
                              <p:cond delay="8000"/>
                            </p:stCondLst>
                            <p:childTnLst>
                              <p:par>
                                <p:cTn id="118" presetID="1" presetClass="entr" presetSubtype="0" fill="hold" grpId="0" nodeType="afterEffect">
                                  <p:stCondLst>
                                    <p:cond delay="0"/>
                                  </p:stCondLst>
                                  <p:childTnLst>
                                    <p:set>
                                      <p:cBhvr>
                                        <p:cTn id="119" dur="1" fill="hold">
                                          <p:stCondLst>
                                            <p:cond delay="0"/>
                                          </p:stCondLst>
                                        </p:cTn>
                                        <p:tgtEl>
                                          <p:spTgt spid="86"/>
                                        </p:tgtEl>
                                        <p:attrNameLst>
                                          <p:attrName>style.visibility</p:attrName>
                                        </p:attrNameLst>
                                      </p:cBhvr>
                                      <p:to>
                                        <p:strVal val="visible"/>
                                      </p:to>
                                    </p:set>
                                  </p:childTnLst>
                                </p:cTn>
                              </p:par>
                            </p:childTnLst>
                          </p:cTn>
                        </p:par>
                        <p:par>
                          <p:cTn id="120" fill="hold">
                            <p:stCondLst>
                              <p:cond delay="8000"/>
                            </p:stCondLst>
                            <p:childTnLst>
                              <p:par>
                                <p:cTn id="121" presetID="22" presetClass="entr" presetSubtype="4" fill="hold" nodeType="afterEffect">
                                  <p:stCondLst>
                                    <p:cond delay="250"/>
                                  </p:stCondLst>
                                  <p:childTnLst>
                                    <p:set>
                                      <p:cBhvr>
                                        <p:cTn id="122" dur="1" fill="hold">
                                          <p:stCondLst>
                                            <p:cond delay="0"/>
                                          </p:stCondLst>
                                        </p:cTn>
                                        <p:tgtEl>
                                          <p:spTgt spid="129"/>
                                        </p:tgtEl>
                                        <p:attrNameLst>
                                          <p:attrName>style.visibility</p:attrName>
                                        </p:attrNameLst>
                                      </p:cBhvr>
                                      <p:to>
                                        <p:strVal val="visible"/>
                                      </p:to>
                                    </p:set>
                                    <p:animEffect transition="in" filter="wipe(down)">
                                      <p:cBhvr>
                                        <p:cTn id="123" dur="500"/>
                                        <p:tgtEl>
                                          <p:spTgt spid="129"/>
                                        </p:tgtEl>
                                      </p:cBhvr>
                                    </p:animEffect>
                                  </p:childTnLst>
                                </p:cTn>
                              </p:par>
                              <p:par>
                                <p:cTn id="124" presetID="22" presetClass="entr" presetSubtype="4" fill="hold" grpId="0" nodeType="withEffect">
                                  <p:stCondLst>
                                    <p:cond delay="250"/>
                                  </p:stCondLst>
                                  <p:childTnLst>
                                    <p:set>
                                      <p:cBhvr>
                                        <p:cTn id="125" dur="1" fill="hold">
                                          <p:stCondLst>
                                            <p:cond delay="0"/>
                                          </p:stCondLst>
                                        </p:cTn>
                                        <p:tgtEl>
                                          <p:spTgt spid="128"/>
                                        </p:tgtEl>
                                        <p:attrNameLst>
                                          <p:attrName>style.visibility</p:attrName>
                                        </p:attrNameLst>
                                      </p:cBhvr>
                                      <p:to>
                                        <p:strVal val="visible"/>
                                      </p:to>
                                    </p:set>
                                    <p:animEffect transition="in" filter="wipe(down)">
                                      <p:cBhvr>
                                        <p:cTn id="126" dur="550"/>
                                        <p:tgtEl>
                                          <p:spTgt spid="128"/>
                                        </p:tgtEl>
                                      </p:cBhvr>
                                    </p:animEffect>
                                  </p:childTnLst>
                                </p:cTn>
                              </p:par>
                              <p:par>
                                <p:cTn id="127" presetID="22" presetClass="entr" presetSubtype="4" fill="hold" nodeType="withEffect">
                                  <p:stCondLst>
                                    <p:cond delay="250"/>
                                  </p:stCondLst>
                                  <p:childTnLst>
                                    <p:set>
                                      <p:cBhvr>
                                        <p:cTn id="128" dur="1" fill="hold">
                                          <p:stCondLst>
                                            <p:cond delay="0"/>
                                          </p:stCondLst>
                                        </p:cTn>
                                        <p:tgtEl>
                                          <p:spTgt spid="134"/>
                                        </p:tgtEl>
                                        <p:attrNameLst>
                                          <p:attrName>style.visibility</p:attrName>
                                        </p:attrNameLst>
                                      </p:cBhvr>
                                      <p:to>
                                        <p:strVal val="visible"/>
                                      </p:to>
                                    </p:set>
                                    <p:animEffect transition="in" filter="wipe(down)">
                                      <p:cBhvr>
                                        <p:cTn id="129" dur="550"/>
                                        <p:tgtEl>
                                          <p:spTgt spid="134"/>
                                        </p:tgtEl>
                                      </p:cBhvr>
                                    </p:animEffect>
                                  </p:childTnLst>
                                </p:cTn>
                              </p:par>
                              <p:par>
                                <p:cTn id="130" presetID="22" presetClass="entr" presetSubtype="4" fill="hold" nodeType="withEffect">
                                  <p:stCondLst>
                                    <p:cond delay="250"/>
                                  </p:stCondLst>
                                  <p:childTnLst>
                                    <p:set>
                                      <p:cBhvr>
                                        <p:cTn id="131" dur="1" fill="hold">
                                          <p:stCondLst>
                                            <p:cond delay="0"/>
                                          </p:stCondLst>
                                        </p:cTn>
                                        <p:tgtEl>
                                          <p:spTgt spid="135"/>
                                        </p:tgtEl>
                                        <p:attrNameLst>
                                          <p:attrName>style.visibility</p:attrName>
                                        </p:attrNameLst>
                                      </p:cBhvr>
                                      <p:to>
                                        <p:strVal val="visible"/>
                                      </p:to>
                                    </p:set>
                                    <p:animEffect transition="in" filter="wipe(down)">
                                      <p:cBhvr>
                                        <p:cTn id="132" dur="500"/>
                                        <p:tgtEl>
                                          <p:spTgt spid="135"/>
                                        </p:tgtEl>
                                      </p:cBhvr>
                                    </p:animEffect>
                                  </p:childTnLst>
                                </p:cTn>
                              </p:par>
                              <p:par>
                                <p:cTn id="133" presetID="22" presetClass="entr" presetSubtype="4" fill="hold" grpId="0" nodeType="withEffect">
                                  <p:stCondLst>
                                    <p:cond delay="250"/>
                                  </p:stCondLst>
                                  <p:childTnLst>
                                    <p:set>
                                      <p:cBhvr>
                                        <p:cTn id="134" dur="1" fill="hold">
                                          <p:stCondLst>
                                            <p:cond delay="0"/>
                                          </p:stCondLst>
                                        </p:cTn>
                                        <p:tgtEl>
                                          <p:spTgt spid="126"/>
                                        </p:tgtEl>
                                        <p:attrNameLst>
                                          <p:attrName>style.visibility</p:attrName>
                                        </p:attrNameLst>
                                      </p:cBhvr>
                                      <p:to>
                                        <p:strVal val="visible"/>
                                      </p:to>
                                    </p:set>
                                    <p:animEffect transition="in" filter="wipe(down)">
                                      <p:cBhvr>
                                        <p:cTn id="135" dur="500"/>
                                        <p:tgtEl>
                                          <p:spTgt spid="126"/>
                                        </p:tgtEl>
                                      </p:cBhvr>
                                    </p:animEffect>
                                  </p:childTnLst>
                                </p:cTn>
                              </p:par>
                              <p:par>
                                <p:cTn id="136" presetID="22" presetClass="entr" presetSubtype="4" fill="hold" nodeType="withEffect">
                                  <p:stCondLst>
                                    <p:cond delay="250"/>
                                  </p:stCondLst>
                                  <p:childTnLst>
                                    <p:set>
                                      <p:cBhvr>
                                        <p:cTn id="137" dur="1" fill="hold">
                                          <p:stCondLst>
                                            <p:cond delay="0"/>
                                          </p:stCondLst>
                                        </p:cTn>
                                        <p:tgtEl>
                                          <p:spTgt spid="136"/>
                                        </p:tgtEl>
                                        <p:attrNameLst>
                                          <p:attrName>style.visibility</p:attrName>
                                        </p:attrNameLst>
                                      </p:cBhvr>
                                      <p:to>
                                        <p:strVal val="visible"/>
                                      </p:to>
                                    </p:set>
                                    <p:animEffect transition="in" filter="wipe(down)">
                                      <p:cBhvr>
                                        <p:cTn id="138" dur="500"/>
                                        <p:tgtEl>
                                          <p:spTgt spid="136"/>
                                        </p:tgtEl>
                                      </p:cBhvr>
                                    </p:animEffect>
                                  </p:childTnLst>
                                </p:cTn>
                              </p:par>
                              <p:par>
                                <p:cTn id="139" presetID="22" presetClass="entr" presetSubtype="4" fill="hold" nodeType="withEffect">
                                  <p:stCondLst>
                                    <p:cond delay="250"/>
                                  </p:stCondLst>
                                  <p:childTnLst>
                                    <p:set>
                                      <p:cBhvr>
                                        <p:cTn id="140" dur="1" fill="hold">
                                          <p:stCondLst>
                                            <p:cond delay="0"/>
                                          </p:stCondLst>
                                        </p:cTn>
                                        <p:tgtEl>
                                          <p:spTgt spid="137"/>
                                        </p:tgtEl>
                                        <p:attrNameLst>
                                          <p:attrName>style.visibility</p:attrName>
                                        </p:attrNameLst>
                                      </p:cBhvr>
                                      <p:to>
                                        <p:strVal val="visible"/>
                                      </p:to>
                                    </p:set>
                                    <p:animEffect transition="in" filter="wipe(down)">
                                      <p:cBhvr>
                                        <p:cTn id="141" dur="500"/>
                                        <p:tgtEl>
                                          <p:spTgt spid="137"/>
                                        </p:tgtEl>
                                      </p:cBhvr>
                                    </p:animEffect>
                                  </p:childTnLst>
                                </p:cTn>
                              </p:par>
                              <p:par>
                                <p:cTn id="142" presetID="22" presetClass="entr" presetSubtype="4" fill="hold" grpId="0" nodeType="withEffect">
                                  <p:stCondLst>
                                    <p:cond delay="250"/>
                                  </p:stCondLst>
                                  <p:childTnLst>
                                    <p:set>
                                      <p:cBhvr>
                                        <p:cTn id="143" dur="1" fill="hold">
                                          <p:stCondLst>
                                            <p:cond delay="0"/>
                                          </p:stCondLst>
                                        </p:cTn>
                                        <p:tgtEl>
                                          <p:spTgt spid="127"/>
                                        </p:tgtEl>
                                        <p:attrNameLst>
                                          <p:attrName>style.visibility</p:attrName>
                                        </p:attrNameLst>
                                      </p:cBhvr>
                                      <p:to>
                                        <p:strVal val="visible"/>
                                      </p:to>
                                    </p:set>
                                    <p:animEffect transition="in" filter="wipe(down)">
                                      <p:cBhvr>
                                        <p:cTn id="144" dur="500"/>
                                        <p:tgtEl>
                                          <p:spTgt spid="127"/>
                                        </p:tgtEl>
                                      </p:cBhvr>
                                    </p:animEffect>
                                  </p:childTnLst>
                                </p:cTn>
                              </p:par>
                            </p:childTnLst>
                          </p:cTn>
                        </p:par>
                        <p:par>
                          <p:cTn id="145" fill="hold">
                            <p:stCondLst>
                              <p:cond delay="8800"/>
                            </p:stCondLst>
                            <p:childTnLst>
                              <p:par>
                                <p:cTn id="146" presetID="22" presetClass="entr" presetSubtype="4" fill="hold" nodeType="afterEffect">
                                  <p:stCondLst>
                                    <p:cond delay="0"/>
                                  </p:stCondLst>
                                  <p:childTnLst>
                                    <p:set>
                                      <p:cBhvr>
                                        <p:cTn id="147" dur="1" fill="hold">
                                          <p:stCondLst>
                                            <p:cond delay="0"/>
                                          </p:stCondLst>
                                        </p:cTn>
                                        <p:tgtEl>
                                          <p:spTgt spid="138"/>
                                        </p:tgtEl>
                                        <p:attrNameLst>
                                          <p:attrName>style.visibility</p:attrName>
                                        </p:attrNameLst>
                                      </p:cBhvr>
                                      <p:to>
                                        <p:strVal val="visible"/>
                                      </p:to>
                                    </p:set>
                                    <p:animEffect transition="in" filter="wipe(down)">
                                      <p:cBhvr>
                                        <p:cTn id="148" dur="500"/>
                                        <p:tgtEl>
                                          <p:spTgt spid="138"/>
                                        </p:tgtEl>
                                      </p:cBhvr>
                                    </p:animEffect>
                                  </p:childTnLst>
                                </p:cTn>
                              </p:par>
                            </p:childTnLst>
                          </p:cTn>
                        </p:par>
                        <p:par>
                          <p:cTn id="149" fill="hold">
                            <p:stCondLst>
                              <p:cond delay="9300"/>
                            </p:stCondLst>
                            <p:childTnLst>
                              <p:par>
                                <p:cTn id="150" presetID="22" presetClass="entr" presetSubtype="4" fill="hold" nodeType="afterEffect">
                                  <p:stCondLst>
                                    <p:cond delay="0"/>
                                  </p:stCondLst>
                                  <p:childTnLst>
                                    <p:set>
                                      <p:cBhvr>
                                        <p:cTn id="151" dur="1" fill="hold">
                                          <p:stCondLst>
                                            <p:cond delay="0"/>
                                          </p:stCondLst>
                                        </p:cTn>
                                        <p:tgtEl>
                                          <p:spTgt spid="130"/>
                                        </p:tgtEl>
                                        <p:attrNameLst>
                                          <p:attrName>style.visibility</p:attrName>
                                        </p:attrNameLst>
                                      </p:cBhvr>
                                      <p:to>
                                        <p:strVal val="visible"/>
                                      </p:to>
                                    </p:set>
                                    <p:animEffect transition="in" filter="wipe(down)">
                                      <p:cBhvr>
                                        <p:cTn id="152" dur="500"/>
                                        <p:tgtEl>
                                          <p:spTgt spid="130"/>
                                        </p:tgtEl>
                                      </p:cBhvr>
                                    </p:animEffect>
                                  </p:childTnLst>
                                </p:cTn>
                              </p:par>
                            </p:childTnLst>
                          </p:cTn>
                        </p:par>
                        <p:par>
                          <p:cTn id="153" fill="hold">
                            <p:stCondLst>
                              <p:cond delay="9800"/>
                            </p:stCondLst>
                            <p:childTnLst>
                              <p:par>
                                <p:cTn id="154" presetID="1" presetClass="entr" presetSubtype="0" fill="hold" grpId="0" nodeType="afterEffect">
                                  <p:stCondLst>
                                    <p:cond delay="0"/>
                                  </p:stCondLst>
                                  <p:childTnLst>
                                    <p:set>
                                      <p:cBhvr>
                                        <p:cTn id="155" dur="1" fill="hold">
                                          <p:stCondLst>
                                            <p:cond delay="0"/>
                                          </p:stCondLst>
                                        </p:cTn>
                                        <p:tgtEl>
                                          <p:spTgt spid="11"/>
                                        </p:tgtEl>
                                        <p:attrNameLst>
                                          <p:attrName>style.visibility</p:attrName>
                                        </p:attrNameLst>
                                      </p:cBhvr>
                                      <p:to>
                                        <p:strVal val="visible"/>
                                      </p:to>
                                    </p:set>
                                  </p:childTnLst>
                                </p:cTn>
                              </p:par>
                            </p:childTnLst>
                          </p:cTn>
                        </p:par>
                      </p:childTnLst>
                    </p:cTn>
                  </p:par>
                  <p:par>
                    <p:cTn id="156" fill="hold">
                      <p:stCondLst>
                        <p:cond delay="indefinite"/>
                      </p:stCondLst>
                      <p:childTnLst>
                        <p:par>
                          <p:cTn id="157" fill="hold">
                            <p:stCondLst>
                              <p:cond delay="0"/>
                            </p:stCondLst>
                            <p:childTnLst>
                              <p:par>
                                <p:cTn id="158" presetID="22" presetClass="entr" presetSubtype="8" fill="hold" grpId="0" nodeType="clickEffect">
                                  <p:stCondLst>
                                    <p:cond delay="0"/>
                                  </p:stCondLst>
                                  <p:childTnLst>
                                    <p:set>
                                      <p:cBhvr>
                                        <p:cTn id="159" dur="1" fill="hold">
                                          <p:stCondLst>
                                            <p:cond delay="0"/>
                                          </p:stCondLst>
                                        </p:cTn>
                                        <p:tgtEl>
                                          <p:spTgt spid="3">
                                            <p:txEl>
                                              <p:pRg st="0" end="0"/>
                                            </p:txEl>
                                          </p:spTgt>
                                        </p:tgtEl>
                                        <p:attrNameLst>
                                          <p:attrName>style.visibility</p:attrName>
                                        </p:attrNameLst>
                                      </p:cBhvr>
                                      <p:to>
                                        <p:strVal val="visible"/>
                                      </p:to>
                                    </p:set>
                                    <p:animEffect transition="in" filter="wipe(left)">
                                      <p:cBhvr>
                                        <p:cTn id="16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animBg="1"/>
      <p:bldP spid="8" grpId="0" animBg="1"/>
      <p:bldP spid="10" grpId="0"/>
      <p:bldP spid="11" grpId="0"/>
      <p:bldP spid="13" grpId="0" animBg="1"/>
      <p:bldP spid="19" grpId="0" animBg="1"/>
      <p:bldP spid="38" grpId="0" animBg="1"/>
      <p:bldP spid="39" grpId="0" animBg="1"/>
      <p:bldP spid="61" grpId="0" animBg="1"/>
      <p:bldP spid="62" grpId="0" animBg="1"/>
      <p:bldP spid="64" grpId="0" animBg="1"/>
      <p:bldP spid="65" grpId="0" animBg="1"/>
      <p:bldP spid="76" grpId="0" animBg="1"/>
      <p:bldP spid="77" grpId="0" animBg="1"/>
      <p:bldP spid="83" grpId="0" animBg="1"/>
      <p:bldP spid="84" grpId="0" animBg="1"/>
      <p:bldP spid="86" grpId="0" animBg="1"/>
      <p:bldP spid="87" grpId="0" animBg="1"/>
      <p:bldP spid="40" grpId="0" animBg="1"/>
      <p:bldP spid="21" grpId="0" animBg="1"/>
      <p:bldP spid="41" grpId="0" animBg="1"/>
      <p:bldP spid="99" grpId="0" animBg="1"/>
      <p:bldP spid="100" grpId="0" animBg="1"/>
      <p:bldP spid="126" grpId="0" animBg="1"/>
      <p:bldP spid="127" grpId="0" animBg="1"/>
      <p:bldP spid="128"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95E00-0086-4A53-8CAB-CF72EB732990}"/>
              </a:ext>
            </a:extLst>
          </p:cNvPr>
          <p:cNvSpPr>
            <a:spLocks noGrp="1"/>
          </p:cNvSpPr>
          <p:nvPr>
            <p:ph type="title"/>
          </p:nvPr>
        </p:nvSpPr>
        <p:spPr/>
        <p:txBody>
          <a:bodyPr/>
          <a:lstStyle/>
          <a:p>
            <a:r>
              <a:rPr lang="en-GB" dirty="0"/>
              <a:t>OSI Model – Layer 5: Session</a:t>
            </a:r>
          </a:p>
        </p:txBody>
      </p:sp>
      <p:sp>
        <p:nvSpPr>
          <p:cNvPr id="3" name="Content Placeholder 2">
            <a:extLst>
              <a:ext uri="{FF2B5EF4-FFF2-40B4-BE49-F238E27FC236}">
                <a16:creationId xmlns:a16="http://schemas.microsoft.com/office/drawing/2014/main" id="{A2A79A3E-8100-4E82-B38F-AECDE64D0EC3}"/>
              </a:ext>
            </a:extLst>
          </p:cNvPr>
          <p:cNvSpPr>
            <a:spLocks noGrp="1"/>
          </p:cNvSpPr>
          <p:nvPr>
            <p:ph idx="1"/>
          </p:nvPr>
        </p:nvSpPr>
        <p:spPr>
          <a:xfrm>
            <a:off x="312821" y="2422525"/>
            <a:ext cx="11590421" cy="3546475"/>
          </a:xfrm>
        </p:spPr>
        <p:txBody>
          <a:bodyPr>
            <a:normAutofit/>
          </a:bodyPr>
          <a:lstStyle/>
          <a:p>
            <a:r>
              <a:rPr lang="en-GB" sz="4400" dirty="0"/>
              <a:t>Communication management between devices</a:t>
            </a:r>
          </a:p>
          <a:p>
            <a:pPr lvl="1"/>
            <a:r>
              <a:rPr lang="en-GB" sz="4000" dirty="0"/>
              <a:t>Start, stop, restart</a:t>
            </a:r>
          </a:p>
          <a:p>
            <a:r>
              <a:rPr lang="en-GB" sz="4400" dirty="0"/>
              <a:t>Half-duplex, full-duplex</a:t>
            </a:r>
          </a:p>
          <a:p>
            <a:r>
              <a:rPr lang="en-GB" sz="4400" dirty="0"/>
              <a:t>Control protocols, tunnelling protocols</a:t>
            </a:r>
          </a:p>
        </p:txBody>
      </p:sp>
    </p:spTree>
    <p:extLst>
      <p:ext uri="{BB962C8B-B14F-4D97-AF65-F5344CB8AC3E}">
        <p14:creationId xmlns:p14="http://schemas.microsoft.com/office/powerpoint/2010/main" val="131627416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A6E73-795A-419E-8B1C-8AB1FE59B0FA}"/>
              </a:ext>
            </a:extLst>
          </p:cNvPr>
          <p:cNvSpPr>
            <a:spLocks noGrp="1"/>
          </p:cNvSpPr>
          <p:nvPr>
            <p:ph type="title"/>
          </p:nvPr>
        </p:nvSpPr>
        <p:spPr/>
        <p:txBody>
          <a:bodyPr/>
          <a:lstStyle/>
          <a:p>
            <a:r>
              <a:rPr lang="en-GB" dirty="0"/>
              <a:t>Session Layer</a:t>
            </a:r>
          </a:p>
        </p:txBody>
      </p:sp>
      <p:sp>
        <p:nvSpPr>
          <p:cNvPr id="3" name="Content Placeholder 2">
            <a:extLst>
              <a:ext uri="{FF2B5EF4-FFF2-40B4-BE49-F238E27FC236}">
                <a16:creationId xmlns:a16="http://schemas.microsoft.com/office/drawing/2014/main" id="{F1C2EAF1-228A-4067-A951-1454C96770D4}"/>
              </a:ext>
            </a:extLst>
          </p:cNvPr>
          <p:cNvSpPr>
            <a:spLocks noGrp="1"/>
          </p:cNvSpPr>
          <p:nvPr>
            <p:ph idx="1"/>
          </p:nvPr>
        </p:nvSpPr>
        <p:spPr>
          <a:xfrm>
            <a:off x="695410" y="6309360"/>
            <a:ext cx="10182547" cy="533926"/>
          </a:xfrm>
        </p:spPr>
        <p:txBody>
          <a:bodyPr>
            <a:normAutofit fontScale="92500"/>
          </a:bodyPr>
          <a:lstStyle/>
          <a:p>
            <a:pPr marL="0" indent="0">
              <a:buNone/>
            </a:pPr>
            <a:r>
              <a:rPr lang="en-GB" dirty="0">
                <a:cs typeface="Trebuchet MS"/>
              </a:rPr>
              <a:t>The session layer is responsible for dialog  control and synchronization.</a:t>
            </a:r>
          </a:p>
          <a:p>
            <a:pPr marL="0" indent="0">
              <a:buNone/>
            </a:pPr>
            <a:endParaRPr lang="en-GB" dirty="0"/>
          </a:p>
        </p:txBody>
      </p:sp>
      <p:sp>
        <p:nvSpPr>
          <p:cNvPr id="4" name="Rectangle 3">
            <a:extLst>
              <a:ext uri="{FF2B5EF4-FFF2-40B4-BE49-F238E27FC236}">
                <a16:creationId xmlns:a16="http://schemas.microsoft.com/office/drawing/2014/main" id="{85FB7145-8B74-4573-BF30-59F902D863F3}"/>
              </a:ext>
            </a:extLst>
          </p:cNvPr>
          <p:cNvSpPr/>
          <p:nvPr/>
        </p:nvSpPr>
        <p:spPr>
          <a:xfrm>
            <a:off x="6839759" y="3247797"/>
            <a:ext cx="4038199" cy="160403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10FF01CC-E196-4B22-9C68-69A2B733EA29}"/>
              </a:ext>
            </a:extLst>
          </p:cNvPr>
          <p:cNvSpPr/>
          <p:nvPr/>
        </p:nvSpPr>
        <p:spPr>
          <a:xfrm>
            <a:off x="1274846" y="3240314"/>
            <a:ext cx="4038199" cy="160403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EFA121A8-C769-403D-9213-2485D143B2C8}"/>
              </a:ext>
            </a:extLst>
          </p:cNvPr>
          <p:cNvSpPr/>
          <p:nvPr/>
        </p:nvSpPr>
        <p:spPr>
          <a:xfrm>
            <a:off x="1461577" y="3603520"/>
            <a:ext cx="3595989" cy="10550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2E2C2119-581F-4BC7-8DB4-27AD1D5CAA29}"/>
              </a:ext>
            </a:extLst>
          </p:cNvPr>
          <p:cNvSpPr txBox="1"/>
          <p:nvPr/>
        </p:nvSpPr>
        <p:spPr>
          <a:xfrm>
            <a:off x="2124560" y="1400872"/>
            <a:ext cx="2472087" cy="369332"/>
          </a:xfrm>
          <a:prstGeom prst="rect">
            <a:avLst/>
          </a:prstGeom>
          <a:noFill/>
        </p:spPr>
        <p:txBody>
          <a:bodyPr wrap="none" rtlCol="0">
            <a:spAutoFit/>
          </a:bodyPr>
          <a:lstStyle/>
          <a:p>
            <a:r>
              <a:rPr lang="en-GB" dirty="0"/>
              <a:t>From Presentation Layer</a:t>
            </a:r>
          </a:p>
        </p:txBody>
      </p:sp>
      <p:sp>
        <p:nvSpPr>
          <p:cNvPr id="11" name="TextBox 10">
            <a:extLst>
              <a:ext uri="{FF2B5EF4-FFF2-40B4-BE49-F238E27FC236}">
                <a16:creationId xmlns:a16="http://schemas.microsoft.com/office/drawing/2014/main" id="{A95F544E-0ADB-477F-A503-C7BE914B446E}"/>
              </a:ext>
            </a:extLst>
          </p:cNvPr>
          <p:cNvSpPr txBox="1"/>
          <p:nvPr/>
        </p:nvSpPr>
        <p:spPr>
          <a:xfrm>
            <a:off x="7612591" y="1411406"/>
            <a:ext cx="2197205" cy="369332"/>
          </a:xfrm>
          <a:prstGeom prst="rect">
            <a:avLst/>
          </a:prstGeom>
          <a:noFill/>
        </p:spPr>
        <p:txBody>
          <a:bodyPr wrap="none" rtlCol="0">
            <a:spAutoFit/>
          </a:bodyPr>
          <a:lstStyle/>
          <a:p>
            <a:r>
              <a:rPr lang="en-GB" dirty="0"/>
              <a:t>To Presentation Layer</a:t>
            </a:r>
          </a:p>
        </p:txBody>
      </p:sp>
      <p:sp>
        <p:nvSpPr>
          <p:cNvPr id="12" name="TextBox 11">
            <a:extLst>
              <a:ext uri="{FF2B5EF4-FFF2-40B4-BE49-F238E27FC236}">
                <a16:creationId xmlns:a16="http://schemas.microsoft.com/office/drawing/2014/main" id="{B13DB048-6DE5-4628-B4F0-2E8ADB434FB0}"/>
              </a:ext>
            </a:extLst>
          </p:cNvPr>
          <p:cNvSpPr txBox="1"/>
          <p:nvPr/>
        </p:nvSpPr>
        <p:spPr>
          <a:xfrm>
            <a:off x="627923" y="4817628"/>
            <a:ext cx="1435906" cy="369332"/>
          </a:xfrm>
          <a:prstGeom prst="rect">
            <a:avLst/>
          </a:prstGeom>
          <a:noFill/>
        </p:spPr>
        <p:txBody>
          <a:bodyPr wrap="none" rtlCol="0">
            <a:spAutoFit/>
          </a:bodyPr>
          <a:lstStyle/>
          <a:p>
            <a:r>
              <a:rPr lang="en-GB" dirty="0"/>
              <a:t>Session Layer</a:t>
            </a:r>
          </a:p>
        </p:txBody>
      </p:sp>
      <p:sp>
        <p:nvSpPr>
          <p:cNvPr id="17" name="TextBox 16">
            <a:extLst>
              <a:ext uri="{FF2B5EF4-FFF2-40B4-BE49-F238E27FC236}">
                <a16:creationId xmlns:a16="http://schemas.microsoft.com/office/drawing/2014/main" id="{8F20B126-A3B1-4FEE-AB9B-B06787CE67CE}"/>
              </a:ext>
            </a:extLst>
          </p:cNvPr>
          <p:cNvSpPr txBox="1"/>
          <p:nvPr/>
        </p:nvSpPr>
        <p:spPr>
          <a:xfrm>
            <a:off x="10272196" y="4862609"/>
            <a:ext cx="1435906" cy="369332"/>
          </a:xfrm>
          <a:prstGeom prst="rect">
            <a:avLst/>
          </a:prstGeom>
          <a:noFill/>
        </p:spPr>
        <p:txBody>
          <a:bodyPr wrap="none" rtlCol="0">
            <a:spAutoFit/>
          </a:bodyPr>
          <a:lstStyle/>
          <a:p>
            <a:r>
              <a:rPr lang="en-GB" dirty="0"/>
              <a:t>Session Layer</a:t>
            </a:r>
          </a:p>
        </p:txBody>
      </p:sp>
      <p:sp>
        <p:nvSpPr>
          <p:cNvPr id="18" name="TextBox 17">
            <a:extLst>
              <a:ext uri="{FF2B5EF4-FFF2-40B4-BE49-F238E27FC236}">
                <a16:creationId xmlns:a16="http://schemas.microsoft.com/office/drawing/2014/main" id="{EDA01187-C5E0-4EA8-B1E1-D5E2AEDD1BF3}"/>
              </a:ext>
            </a:extLst>
          </p:cNvPr>
          <p:cNvSpPr txBox="1"/>
          <p:nvPr/>
        </p:nvSpPr>
        <p:spPr>
          <a:xfrm>
            <a:off x="2237771" y="5364413"/>
            <a:ext cx="1901290" cy="369332"/>
          </a:xfrm>
          <a:prstGeom prst="rect">
            <a:avLst/>
          </a:prstGeom>
          <a:noFill/>
        </p:spPr>
        <p:txBody>
          <a:bodyPr wrap="none" rtlCol="0">
            <a:spAutoFit/>
          </a:bodyPr>
          <a:lstStyle/>
          <a:p>
            <a:r>
              <a:rPr lang="en-GB" dirty="0"/>
              <a:t>To Transport Layer</a:t>
            </a:r>
          </a:p>
        </p:txBody>
      </p:sp>
      <p:sp>
        <p:nvSpPr>
          <p:cNvPr id="19" name="Arrow: Down 18">
            <a:extLst>
              <a:ext uri="{FF2B5EF4-FFF2-40B4-BE49-F238E27FC236}">
                <a16:creationId xmlns:a16="http://schemas.microsoft.com/office/drawing/2014/main" id="{44B2E3D3-6E26-4F7D-B7C4-950BD6ED8748}"/>
              </a:ext>
            </a:extLst>
          </p:cNvPr>
          <p:cNvSpPr/>
          <p:nvPr/>
        </p:nvSpPr>
        <p:spPr>
          <a:xfrm>
            <a:off x="3063788" y="4627877"/>
            <a:ext cx="426517" cy="736535"/>
          </a:xfrm>
          <a:prstGeom prst="downArrow">
            <a:avLst/>
          </a:prstGeom>
          <a:solidFill>
            <a:srgbClr val="FD39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D1691EA6-1110-4EF8-B23D-8AE2F667E124}"/>
              </a:ext>
            </a:extLst>
          </p:cNvPr>
          <p:cNvSpPr txBox="1"/>
          <p:nvPr/>
        </p:nvSpPr>
        <p:spPr>
          <a:xfrm>
            <a:off x="7914541" y="5362273"/>
            <a:ext cx="2176173" cy="369332"/>
          </a:xfrm>
          <a:prstGeom prst="rect">
            <a:avLst/>
          </a:prstGeom>
          <a:noFill/>
        </p:spPr>
        <p:txBody>
          <a:bodyPr wrap="none" rtlCol="0">
            <a:spAutoFit/>
          </a:bodyPr>
          <a:lstStyle/>
          <a:p>
            <a:r>
              <a:rPr lang="en-GB" dirty="0"/>
              <a:t>From Transport Layer</a:t>
            </a:r>
          </a:p>
        </p:txBody>
      </p:sp>
      <p:grpSp>
        <p:nvGrpSpPr>
          <p:cNvPr id="30" name="Group 29">
            <a:extLst>
              <a:ext uri="{FF2B5EF4-FFF2-40B4-BE49-F238E27FC236}">
                <a16:creationId xmlns:a16="http://schemas.microsoft.com/office/drawing/2014/main" id="{758BE646-EA61-45F0-BB21-6BFF9884AC11}"/>
              </a:ext>
            </a:extLst>
          </p:cNvPr>
          <p:cNvGrpSpPr/>
          <p:nvPr/>
        </p:nvGrpSpPr>
        <p:grpSpPr>
          <a:xfrm>
            <a:off x="1528762" y="4353085"/>
            <a:ext cx="3410455" cy="234880"/>
            <a:chOff x="1805695" y="5736431"/>
            <a:chExt cx="3510381" cy="234880"/>
          </a:xfrm>
        </p:grpSpPr>
        <p:cxnSp>
          <p:nvCxnSpPr>
            <p:cNvPr id="31" name="Straight Connector 30">
              <a:extLst>
                <a:ext uri="{FF2B5EF4-FFF2-40B4-BE49-F238E27FC236}">
                  <a16:creationId xmlns:a16="http://schemas.microsoft.com/office/drawing/2014/main" id="{42D13D01-E8FD-430C-8E06-4A5BC5FAF79C}"/>
                </a:ext>
              </a:extLst>
            </p:cNvPr>
            <p:cNvCxnSpPr>
              <a:cxnSpLocks/>
            </p:cNvCxnSpPr>
            <p:nvPr/>
          </p:nvCxnSpPr>
          <p:spPr>
            <a:xfrm flipH="1" flipV="1">
              <a:off x="1814516" y="5736431"/>
              <a:ext cx="1" cy="22829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9A2BBDE-F0DF-4766-AF04-0657C8A24634}"/>
                </a:ext>
              </a:extLst>
            </p:cNvPr>
            <p:cNvCxnSpPr>
              <a:cxnSpLocks/>
            </p:cNvCxnSpPr>
            <p:nvPr/>
          </p:nvCxnSpPr>
          <p:spPr>
            <a:xfrm flipV="1">
              <a:off x="5313046" y="5753100"/>
              <a:ext cx="3030" cy="21821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3B8984B9-9491-4B7B-AEFE-6C6EA1305BE9}"/>
                </a:ext>
              </a:extLst>
            </p:cNvPr>
            <p:cNvCxnSpPr>
              <a:cxnSpLocks/>
            </p:cNvCxnSpPr>
            <p:nvPr/>
          </p:nvCxnSpPr>
          <p:spPr>
            <a:xfrm flipV="1">
              <a:off x="1805695" y="5962129"/>
              <a:ext cx="350156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4" name="Rectangle 73">
            <a:extLst>
              <a:ext uri="{FF2B5EF4-FFF2-40B4-BE49-F238E27FC236}">
                <a16:creationId xmlns:a16="http://schemas.microsoft.com/office/drawing/2014/main" id="{EFA121A8-C769-403D-9213-2485D143B2C8}"/>
              </a:ext>
            </a:extLst>
          </p:cNvPr>
          <p:cNvSpPr/>
          <p:nvPr/>
        </p:nvSpPr>
        <p:spPr>
          <a:xfrm>
            <a:off x="7046055" y="3501350"/>
            <a:ext cx="3595989" cy="10550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8" name="Group 77">
            <a:extLst>
              <a:ext uri="{FF2B5EF4-FFF2-40B4-BE49-F238E27FC236}">
                <a16:creationId xmlns:a16="http://schemas.microsoft.com/office/drawing/2014/main" id="{758BE646-EA61-45F0-BB21-6BFF9884AC11}"/>
              </a:ext>
            </a:extLst>
          </p:cNvPr>
          <p:cNvGrpSpPr/>
          <p:nvPr/>
        </p:nvGrpSpPr>
        <p:grpSpPr>
          <a:xfrm>
            <a:off x="7113240" y="4250915"/>
            <a:ext cx="3434653" cy="234880"/>
            <a:chOff x="1805695" y="5736431"/>
            <a:chExt cx="3510381" cy="234880"/>
          </a:xfrm>
        </p:grpSpPr>
        <p:cxnSp>
          <p:nvCxnSpPr>
            <p:cNvPr id="79" name="Straight Connector 78">
              <a:extLst>
                <a:ext uri="{FF2B5EF4-FFF2-40B4-BE49-F238E27FC236}">
                  <a16:creationId xmlns:a16="http://schemas.microsoft.com/office/drawing/2014/main" id="{42D13D01-E8FD-430C-8E06-4A5BC5FAF79C}"/>
                </a:ext>
              </a:extLst>
            </p:cNvPr>
            <p:cNvCxnSpPr>
              <a:cxnSpLocks/>
            </p:cNvCxnSpPr>
            <p:nvPr/>
          </p:nvCxnSpPr>
          <p:spPr>
            <a:xfrm flipH="1" flipV="1">
              <a:off x="1814516" y="5736431"/>
              <a:ext cx="1" cy="22829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F9A2BBDE-F0DF-4766-AF04-0657C8A24634}"/>
                </a:ext>
              </a:extLst>
            </p:cNvPr>
            <p:cNvCxnSpPr>
              <a:cxnSpLocks/>
            </p:cNvCxnSpPr>
            <p:nvPr/>
          </p:nvCxnSpPr>
          <p:spPr>
            <a:xfrm flipV="1">
              <a:off x="5313046" y="5753100"/>
              <a:ext cx="3030" cy="21821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3B8984B9-9491-4B7B-AEFE-6C6EA1305BE9}"/>
                </a:ext>
              </a:extLst>
            </p:cNvPr>
            <p:cNvCxnSpPr>
              <a:cxnSpLocks/>
            </p:cNvCxnSpPr>
            <p:nvPr/>
          </p:nvCxnSpPr>
          <p:spPr>
            <a:xfrm flipV="1">
              <a:off x="1805695" y="5962129"/>
              <a:ext cx="350156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 name="Arrow: Down 20">
            <a:extLst>
              <a:ext uri="{FF2B5EF4-FFF2-40B4-BE49-F238E27FC236}">
                <a16:creationId xmlns:a16="http://schemas.microsoft.com/office/drawing/2014/main" id="{C0AE85D9-F707-455F-AC4C-06F6F2DCA19F}"/>
              </a:ext>
            </a:extLst>
          </p:cNvPr>
          <p:cNvSpPr/>
          <p:nvPr/>
        </p:nvSpPr>
        <p:spPr>
          <a:xfrm rot="10800000">
            <a:off x="8666968" y="4564110"/>
            <a:ext cx="426517" cy="802714"/>
          </a:xfrm>
          <a:prstGeom prst="downArrow">
            <a:avLst/>
          </a:prstGeom>
          <a:solidFill>
            <a:srgbClr val="FD39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2" name="Straight Connector 101"/>
          <p:cNvCxnSpPr/>
          <p:nvPr/>
        </p:nvCxnSpPr>
        <p:spPr>
          <a:xfrm flipV="1">
            <a:off x="1923818" y="2989886"/>
            <a:ext cx="820052" cy="933529"/>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04" name="Group 103">
            <a:extLst>
              <a:ext uri="{FF2B5EF4-FFF2-40B4-BE49-F238E27FC236}">
                <a16:creationId xmlns:a16="http://schemas.microsoft.com/office/drawing/2014/main" id="{0EE35B03-A583-46E5-A3DA-9C2E80A03F33}"/>
              </a:ext>
            </a:extLst>
          </p:cNvPr>
          <p:cNvGrpSpPr/>
          <p:nvPr/>
        </p:nvGrpSpPr>
        <p:grpSpPr>
          <a:xfrm>
            <a:off x="2468846" y="2730396"/>
            <a:ext cx="1945936" cy="188858"/>
            <a:chOff x="1416771" y="2696982"/>
            <a:chExt cx="2143839" cy="188858"/>
          </a:xfrm>
        </p:grpSpPr>
        <p:cxnSp>
          <p:nvCxnSpPr>
            <p:cNvPr id="105" name="Straight Connector 104">
              <a:extLst>
                <a:ext uri="{FF2B5EF4-FFF2-40B4-BE49-F238E27FC236}">
                  <a16:creationId xmlns:a16="http://schemas.microsoft.com/office/drawing/2014/main" id="{CAB79F82-E0D2-49EB-B828-0F567C8B1B73}"/>
                </a:ext>
              </a:extLst>
            </p:cNvPr>
            <p:cNvCxnSpPr>
              <a:cxnSpLocks/>
            </p:cNvCxnSpPr>
            <p:nvPr/>
          </p:nvCxnSpPr>
          <p:spPr>
            <a:xfrm flipH="1">
              <a:off x="1421534" y="2704366"/>
              <a:ext cx="3540" cy="18147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F95DB38A-E6D7-4E85-A0BD-6D0E982BFE0E}"/>
                </a:ext>
              </a:extLst>
            </p:cNvPr>
            <p:cNvCxnSpPr>
              <a:cxnSpLocks/>
            </p:cNvCxnSpPr>
            <p:nvPr/>
          </p:nvCxnSpPr>
          <p:spPr>
            <a:xfrm flipH="1">
              <a:off x="3557070" y="2696982"/>
              <a:ext cx="3540" cy="18147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5280828A-F0BD-4CCF-8881-4B29D81C0F27}"/>
                </a:ext>
              </a:extLst>
            </p:cNvPr>
            <p:cNvCxnSpPr>
              <a:cxnSpLocks/>
            </p:cNvCxnSpPr>
            <p:nvPr/>
          </p:nvCxnSpPr>
          <p:spPr>
            <a:xfrm>
              <a:off x="1416771" y="2706508"/>
              <a:ext cx="21403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08" name="Straight Connector 107"/>
          <p:cNvCxnSpPr/>
          <p:nvPr/>
        </p:nvCxnSpPr>
        <p:spPr>
          <a:xfrm flipV="1">
            <a:off x="2599123" y="3031632"/>
            <a:ext cx="464665" cy="872681"/>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flipH="1" flipV="1">
            <a:off x="3051517" y="3044680"/>
            <a:ext cx="62218" cy="88510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flipH="1" flipV="1">
            <a:off x="3629569" y="3044680"/>
            <a:ext cx="138507" cy="88510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flipH="1" flipV="1">
            <a:off x="3602672" y="3031632"/>
            <a:ext cx="654341" cy="872682"/>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flipH="1" flipV="1">
            <a:off x="4361659" y="2962184"/>
            <a:ext cx="577559" cy="96776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flipV="1">
            <a:off x="7521277" y="2895327"/>
            <a:ext cx="820052" cy="933529"/>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30" name="Group 129">
            <a:extLst>
              <a:ext uri="{FF2B5EF4-FFF2-40B4-BE49-F238E27FC236}">
                <a16:creationId xmlns:a16="http://schemas.microsoft.com/office/drawing/2014/main" id="{0EE35B03-A583-46E5-A3DA-9C2E80A03F33}"/>
              </a:ext>
            </a:extLst>
          </p:cNvPr>
          <p:cNvGrpSpPr/>
          <p:nvPr/>
        </p:nvGrpSpPr>
        <p:grpSpPr>
          <a:xfrm>
            <a:off x="8088547" y="2635837"/>
            <a:ext cx="1945936" cy="188858"/>
            <a:chOff x="1416771" y="2696982"/>
            <a:chExt cx="2143839" cy="188858"/>
          </a:xfrm>
        </p:grpSpPr>
        <p:cxnSp>
          <p:nvCxnSpPr>
            <p:cNvPr id="131" name="Straight Connector 130">
              <a:extLst>
                <a:ext uri="{FF2B5EF4-FFF2-40B4-BE49-F238E27FC236}">
                  <a16:creationId xmlns:a16="http://schemas.microsoft.com/office/drawing/2014/main" id="{CAB79F82-E0D2-49EB-B828-0F567C8B1B73}"/>
                </a:ext>
              </a:extLst>
            </p:cNvPr>
            <p:cNvCxnSpPr>
              <a:cxnSpLocks/>
            </p:cNvCxnSpPr>
            <p:nvPr/>
          </p:nvCxnSpPr>
          <p:spPr>
            <a:xfrm flipH="1">
              <a:off x="1421534" y="2704366"/>
              <a:ext cx="3540" cy="18147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F95DB38A-E6D7-4E85-A0BD-6D0E982BFE0E}"/>
                </a:ext>
              </a:extLst>
            </p:cNvPr>
            <p:cNvCxnSpPr>
              <a:cxnSpLocks/>
            </p:cNvCxnSpPr>
            <p:nvPr/>
          </p:nvCxnSpPr>
          <p:spPr>
            <a:xfrm flipH="1">
              <a:off x="3557070" y="2696982"/>
              <a:ext cx="3540" cy="18147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5280828A-F0BD-4CCF-8881-4B29D81C0F27}"/>
                </a:ext>
              </a:extLst>
            </p:cNvPr>
            <p:cNvCxnSpPr>
              <a:cxnSpLocks/>
            </p:cNvCxnSpPr>
            <p:nvPr/>
          </p:nvCxnSpPr>
          <p:spPr>
            <a:xfrm>
              <a:off x="1416771" y="2706508"/>
              <a:ext cx="21403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34" name="Straight Connector 133"/>
          <p:cNvCxnSpPr/>
          <p:nvPr/>
        </p:nvCxnSpPr>
        <p:spPr>
          <a:xfrm flipV="1">
            <a:off x="8196582" y="2937073"/>
            <a:ext cx="464665" cy="872681"/>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flipH="1" flipV="1">
            <a:off x="8648976" y="2950121"/>
            <a:ext cx="62218" cy="88510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flipH="1" flipV="1">
            <a:off x="9227028" y="2950121"/>
            <a:ext cx="138507" cy="88510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flipH="1" flipV="1">
            <a:off x="9200131" y="2937073"/>
            <a:ext cx="654341" cy="872682"/>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flipH="1" flipV="1">
            <a:off x="9959118" y="2867625"/>
            <a:ext cx="577559" cy="96776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A6D1DCFE-CE29-46B3-BFEC-F31EF53CF3FD}"/>
              </a:ext>
            </a:extLst>
          </p:cNvPr>
          <p:cNvSpPr/>
          <p:nvPr/>
        </p:nvSpPr>
        <p:spPr>
          <a:xfrm>
            <a:off x="2198210" y="3985059"/>
            <a:ext cx="811414" cy="238975"/>
          </a:xfrm>
          <a:prstGeom prst="rect">
            <a:avLst/>
          </a:prstGeom>
          <a:solidFill>
            <a:schemeClr val="accent2">
              <a:lumMod val="60000"/>
              <a:lumOff val="4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dirty="0">
              <a:solidFill>
                <a:schemeClr val="tx1"/>
              </a:solidFill>
            </a:endParaRPr>
          </a:p>
        </p:txBody>
      </p:sp>
      <p:sp>
        <p:nvSpPr>
          <p:cNvPr id="8" name="Rectangle 7">
            <a:extLst>
              <a:ext uri="{FF2B5EF4-FFF2-40B4-BE49-F238E27FC236}">
                <a16:creationId xmlns:a16="http://schemas.microsoft.com/office/drawing/2014/main" id="{AEB86FFF-16A9-49CB-8752-5E77980E8934}"/>
              </a:ext>
            </a:extLst>
          </p:cNvPr>
          <p:cNvSpPr/>
          <p:nvPr/>
        </p:nvSpPr>
        <p:spPr>
          <a:xfrm>
            <a:off x="1528762" y="3985059"/>
            <a:ext cx="516037" cy="238975"/>
          </a:xfrm>
          <a:prstGeom prst="rect">
            <a:avLst/>
          </a:prstGeom>
          <a:solidFill>
            <a:srgbClr val="F85338"/>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H5</a:t>
            </a:r>
          </a:p>
        </p:txBody>
      </p:sp>
      <p:sp>
        <p:nvSpPr>
          <p:cNvPr id="82" name="Rectangle 81">
            <a:extLst>
              <a:ext uri="{FF2B5EF4-FFF2-40B4-BE49-F238E27FC236}">
                <a16:creationId xmlns:a16="http://schemas.microsoft.com/office/drawing/2014/main" id="{AEB86FFF-16A9-49CB-8752-5E77980E8934}"/>
              </a:ext>
            </a:extLst>
          </p:cNvPr>
          <p:cNvSpPr/>
          <p:nvPr/>
        </p:nvSpPr>
        <p:spPr>
          <a:xfrm>
            <a:off x="2050909" y="3985059"/>
            <a:ext cx="147302" cy="238975"/>
          </a:xfrm>
          <a:prstGeom prst="rect">
            <a:avLst/>
          </a:prstGeom>
          <a:solidFill>
            <a:schemeClr val="tx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dirty="0">
              <a:solidFill>
                <a:schemeClr val="tx1"/>
              </a:solidFill>
            </a:endParaRPr>
          </a:p>
        </p:txBody>
      </p:sp>
      <p:sp>
        <p:nvSpPr>
          <p:cNvPr id="85" name="Rectangle 84">
            <a:extLst>
              <a:ext uri="{FF2B5EF4-FFF2-40B4-BE49-F238E27FC236}">
                <a16:creationId xmlns:a16="http://schemas.microsoft.com/office/drawing/2014/main" id="{A6D1DCFE-CE29-46B3-BFEC-F31EF53CF3FD}"/>
              </a:ext>
            </a:extLst>
          </p:cNvPr>
          <p:cNvSpPr/>
          <p:nvPr/>
        </p:nvSpPr>
        <p:spPr>
          <a:xfrm>
            <a:off x="3166160" y="3985059"/>
            <a:ext cx="811414" cy="238975"/>
          </a:xfrm>
          <a:prstGeom prst="rect">
            <a:avLst/>
          </a:prstGeom>
          <a:solidFill>
            <a:schemeClr val="accent2">
              <a:lumMod val="60000"/>
              <a:lumOff val="4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dirty="0">
              <a:solidFill>
                <a:schemeClr val="tx1"/>
              </a:solidFill>
            </a:endParaRPr>
          </a:p>
        </p:txBody>
      </p:sp>
      <p:sp>
        <p:nvSpPr>
          <p:cNvPr id="96" name="Rectangle 95">
            <a:extLst>
              <a:ext uri="{FF2B5EF4-FFF2-40B4-BE49-F238E27FC236}">
                <a16:creationId xmlns:a16="http://schemas.microsoft.com/office/drawing/2014/main" id="{AEB86FFF-16A9-49CB-8752-5E77980E8934}"/>
              </a:ext>
            </a:extLst>
          </p:cNvPr>
          <p:cNvSpPr/>
          <p:nvPr/>
        </p:nvSpPr>
        <p:spPr>
          <a:xfrm>
            <a:off x="3018858" y="3985059"/>
            <a:ext cx="147302" cy="238975"/>
          </a:xfrm>
          <a:prstGeom prst="rect">
            <a:avLst/>
          </a:prstGeom>
          <a:solidFill>
            <a:schemeClr val="tx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dirty="0">
              <a:solidFill>
                <a:schemeClr val="tx1"/>
              </a:solidFill>
            </a:endParaRPr>
          </a:p>
        </p:txBody>
      </p:sp>
      <p:sp>
        <p:nvSpPr>
          <p:cNvPr id="97" name="Rectangle 96">
            <a:extLst>
              <a:ext uri="{FF2B5EF4-FFF2-40B4-BE49-F238E27FC236}">
                <a16:creationId xmlns:a16="http://schemas.microsoft.com/office/drawing/2014/main" id="{A6D1DCFE-CE29-46B3-BFEC-F31EF53CF3FD}"/>
              </a:ext>
            </a:extLst>
          </p:cNvPr>
          <p:cNvSpPr/>
          <p:nvPr/>
        </p:nvSpPr>
        <p:spPr>
          <a:xfrm>
            <a:off x="4127803" y="3985059"/>
            <a:ext cx="811414" cy="238975"/>
          </a:xfrm>
          <a:prstGeom prst="rect">
            <a:avLst/>
          </a:prstGeom>
          <a:solidFill>
            <a:schemeClr val="accent2">
              <a:lumMod val="60000"/>
              <a:lumOff val="4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dirty="0">
              <a:solidFill>
                <a:schemeClr val="tx1"/>
              </a:solidFill>
            </a:endParaRPr>
          </a:p>
        </p:txBody>
      </p:sp>
      <p:sp>
        <p:nvSpPr>
          <p:cNvPr id="98" name="Rectangle 97">
            <a:extLst>
              <a:ext uri="{FF2B5EF4-FFF2-40B4-BE49-F238E27FC236}">
                <a16:creationId xmlns:a16="http://schemas.microsoft.com/office/drawing/2014/main" id="{AEB86FFF-16A9-49CB-8752-5E77980E8934}"/>
              </a:ext>
            </a:extLst>
          </p:cNvPr>
          <p:cNvSpPr/>
          <p:nvPr/>
        </p:nvSpPr>
        <p:spPr>
          <a:xfrm>
            <a:off x="3980501" y="3985059"/>
            <a:ext cx="147302" cy="238975"/>
          </a:xfrm>
          <a:prstGeom prst="rect">
            <a:avLst/>
          </a:prstGeom>
          <a:solidFill>
            <a:schemeClr val="tx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dirty="0">
              <a:solidFill>
                <a:schemeClr val="tx1"/>
              </a:solidFill>
            </a:endParaRPr>
          </a:p>
        </p:txBody>
      </p:sp>
      <p:sp>
        <p:nvSpPr>
          <p:cNvPr id="103" name="Rectangle 102">
            <a:extLst>
              <a:ext uri="{FF2B5EF4-FFF2-40B4-BE49-F238E27FC236}">
                <a16:creationId xmlns:a16="http://schemas.microsoft.com/office/drawing/2014/main" id="{A6D1DCFE-CE29-46B3-BFEC-F31EF53CF3FD}"/>
              </a:ext>
            </a:extLst>
          </p:cNvPr>
          <p:cNvSpPr/>
          <p:nvPr/>
        </p:nvSpPr>
        <p:spPr>
          <a:xfrm>
            <a:off x="7806886" y="3901791"/>
            <a:ext cx="811414" cy="238975"/>
          </a:xfrm>
          <a:prstGeom prst="rect">
            <a:avLst/>
          </a:prstGeom>
          <a:solidFill>
            <a:schemeClr val="accent2">
              <a:lumMod val="60000"/>
              <a:lumOff val="4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dirty="0">
              <a:solidFill>
                <a:schemeClr val="tx1"/>
              </a:solidFill>
            </a:endParaRPr>
          </a:p>
        </p:txBody>
      </p:sp>
      <p:sp>
        <p:nvSpPr>
          <p:cNvPr id="109" name="Rectangle 108">
            <a:extLst>
              <a:ext uri="{FF2B5EF4-FFF2-40B4-BE49-F238E27FC236}">
                <a16:creationId xmlns:a16="http://schemas.microsoft.com/office/drawing/2014/main" id="{AEB86FFF-16A9-49CB-8752-5E77980E8934}"/>
              </a:ext>
            </a:extLst>
          </p:cNvPr>
          <p:cNvSpPr/>
          <p:nvPr/>
        </p:nvSpPr>
        <p:spPr>
          <a:xfrm>
            <a:off x="7137438" y="3901791"/>
            <a:ext cx="516037" cy="238975"/>
          </a:xfrm>
          <a:prstGeom prst="rect">
            <a:avLst/>
          </a:prstGeom>
          <a:solidFill>
            <a:srgbClr val="F85338"/>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H5</a:t>
            </a:r>
          </a:p>
        </p:txBody>
      </p:sp>
      <p:sp>
        <p:nvSpPr>
          <p:cNvPr id="110" name="Rectangle 109">
            <a:extLst>
              <a:ext uri="{FF2B5EF4-FFF2-40B4-BE49-F238E27FC236}">
                <a16:creationId xmlns:a16="http://schemas.microsoft.com/office/drawing/2014/main" id="{AEB86FFF-16A9-49CB-8752-5E77980E8934}"/>
              </a:ext>
            </a:extLst>
          </p:cNvPr>
          <p:cNvSpPr/>
          <p:nvPr/>
        </p:nvSpPr>
        <p:spPr>
          <a:xfrm>
            <a:off x="7659585" y="3901791"/>
            <a:ext cx="147302" cy="238975"/>
          </a:xfrm>
          <a:prstGeom prst="rect">
            <a:avLst/>
          </a:prstGeom>
          <a:solidFill>
            <a:schemeClr val="tx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dirty="0">
              <a:solidFill>
                <a:schemeClr val="tx1"/>
              </a:solidFill>
            </a:endParaRPr>
          </a:p>
        </p:txBody>
      </p:sp>
      <p:sp>
        <p:nvSpPr>
          <p:cNvPr id="111" name="Rectangle 110">
            <a:extLst>
              <a:ext uri="{FF2B5EF4-FFF2-40B4-BE49-F238E27FC236}">
                <a16:creationId xmlns:a16="http://schemas.microsoft.com/office/drawing/2014/main" id="{A6D1DCFE-CE29-46B3-BFEC-F31EF53CF3FD}"/>
              </a:ext>
            </a:extLst>
          </p:cNvPr>
          <p:cNvSpPr/>
          <p:nvPr/>
        </p:nvSpPr>
        <p:spPr>
          <a:xfrm>
            <a:off x="8774836" y="3901791"/>
            <a:ext cx="811414" cy="238975"/>
          </a:xfrm>
          <a:prstGeom prst="rect">
            <a:avLst/>
          </a:prstGeom>
          <a:solidFill>
            <a:schemeClr val="accent2">
              <a:lumMod val="60000"/>
              <a:lumOff val="4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dirty="0">
              <a:solidFill>
                <a:schemeClr val="tx1"/>
              </a:solidFill>
            </a:endParaRPr>
          </a:p>
        </p:txBody>
      </p:sp>
      <p:sp>
        <p:nvSpPr>
          <p:cNvPr id="112" name="Rectangle 111">
            <a:extLst>
              <a:ext uri="{FF2B5EF4-FFF2-40B4-BE49-F238E27FC236}">
                <a16:creationId xmlns:a16="http://schemas.microsoft.com/office/drawing/2014/main" id="{AEB86FFF-16A9-49CB-8752-5E77980E8934}"/>
              </a:ext>
            </a:extLst>
          </p:cNvPr>
          <p:cNvSpPr/>
          <p:nvPr/>
        </p:nvSpPr>
        <p:spPr>
          <a:xfrm>
            <a:off x="8627534" y="3901791"/>
            <a:ext cx="147302" cy="238975"/>
          </a:xfrm>
          <a:prstGeom prst="rect">
            <a:avLst/>
          </a:prstGeom>
          <a:solidFill>
            <a:schemeClr val="tx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dirty="0">
              <a:solidFill>
                <a:schemeClr val="tx1"/>
              </a:solidFill>
            </a:endParaRPr>
          </a:p>
        </p:txBody>
      </p:sp>
      <p:sp>
        <p:nvSpPr>
          <p:cNvPr id="114" name="Rectangle 113">
            <a:extLst>
              <a:ext uri="{FF2B5EF4-FFF2-40B4-BE49-F238E27FC236}">
                <a16:creationId xmlns:a16="http://schemas.microsoft.com/office/drawing/2014/main" id="{A6D1DCFE-CE29-46B3-BFEC-F31EF53CF3FD}"/>
              </a:ext>
            </a:extLst>
          </p:cNvPr>
          <p:cNvSpPr/>
          <p:nvPr/>
        </p:nvSpPr>
        <p:spPr>
          <a:xfrm>
            <a:off x="9736479" y="3901791"/>
            <a:ext cx="811414" cy="238975"/>
          </a:xfrm>
          <a:prstGeom prst="rect">
            <a:avLst/>
          </a:prstGeom>
          <a:solidFill>
            <a:schemeClr val="accent2">
              <a:lumMod val="60000"/>
              <a:lumOff val="4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dirty="0">
              <a:solidFill>
                <a:schemeClr val="tx1"/>
              </a:solidFill>
            </a:endParaRPr>
          </a:p>
        </p:txBody>
      </p:sp>
      <p:sp>
        <p:nvSpPr>
          <p:cNvPr id="116" name="Rectangle 115">
            <a:extLst>
              <a:ext uri="{FF2B5EF4-FFF2-40B4-BE49-F238E27FC236}">
                <a16:creationId xmlns:a16="http://schemas.microsoft.com/office/drawing/2014/main" id="{AEB86FFF-16A9-49CB-8752-5E77980E8934}"/>
              </a:ext>
            </a:extLst>
          </p:cNvPr>
          <p:cNvSpPr/>
          <p:nvPr/>
        </p:nvSpPr>
        <p:spPr>
          <a:xfrm>
            <a:off x="9589177" y="3901791"/>
            <a:ext cx="147302" cy="238975"/>
          </a:xfrm>
          <a:prstGeom prst="rect">
            <a:avLst/>
          </a:prstGeom>
          <a:solidFill>
            <a:schemeClr val="tx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dirty="0">
              <a:solidFill>
                <a:schemeClr val="tx1"/>
              </a:solidFill>
            </a:endParaRPr>
          </a:p>
        </p:txBody>
      </p:sp>
      <p:sp>
        <p:nvSpPr>
          <p:cNvPr id="118" name="Arrow: Down 20">
            <a:extLst>
              <a:ext uri="{FF2B5EF4-FFF2-40B4-BE49-F238E27FC236}">
                <a16:creationId xmlns:a16="http://schemas.microsoft.com/office/drawing/2014/main" id="{C0AE85D9-F707-455F-AC4C-06F6F2DCA19F}"/>
              </a:ext>
            </a:extLst>
          </p:cNvPr>
          <p:cNvSpPr/>
          <p:nvPr/>
        </p:nvSpPr>
        <p:spPr>
          <a:xfrm rot="10800000">
            <a:off x="8587627" y="1752599"/>
            <a:ext cx="426517" cy="802714"/>
          </a:xfrm>
          <a:prstGeom prst="downArrow">
            <a:avLst/>
          </a:prstGeom>
          <a:solidFill>
            <a:srgbClr val="FD39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 name="Arrow: Down 18">
            <a:extLst>
              <a:ext uri="{FF2B5EF4-FFF2-40B4-BE49-F238E27FC236}">
                <a16:creationId xmlns:a16="http://schemas.microsoft.com/office/drawing/2014/main" id="{44B2E3D3-6E26-4F7D-B7C4-950BD6ED8748}"/>
              </a:ext>
            </a:extLst>
          </p:cNvPr>
          <p:cNvSpPr/>
          <p:nvPr/>
        </p:nvSpPr>
        <p:spPr>
          <a:xfrm>
            <a:off x="3113669" y="1835798"/>
            <a:ext cx="426517" cy="736535"/>
          </a:xfrm>
          <a:prstGeom prst="downArrow">
            <a:avLst/>
          </a:prstGeom>
          <a:solidFill>
            <a:srgbClr val="FD39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1925074" y="4163503"/>
            <a:ext cx="373820" cy="230832"/>
          </a:xfrm>
          <a:prstGeom prst="rect">
            <a:avLst/>
          </a:prstGeom>
          <a:noFill/>
        </p:spPr>
        <p:txBody>
          <a:bodyPr wrap="none" rtlCol="0">
            <a:spAutoFit/>
          </a:bodyPr>
          <a:lstStyle/>
          <a:p>
            <a:r>
              <a:rPr lang="en-GB" sz="900" b="1" dirty="0"/>
              <a:t>SYN</a:t>
            </a:r>
          </a:p>
        </p:txBody>
      </p:sp>
      <p:sp>
        <p:nvSpPr>
          <p:cNvPr id="121" name="TextBox 120"/>
          <p:cNvSpPr txBox="1"/>
          <p:nvPr/>
        </p:nvSpPr>
        <p:spPr>
          <a:xfrm>
            <a:off x="2895716" y="4163503"/>
            <a:ext cx="373820" cy="230832"/>
          </a:xfrm>
          <a:prstGeom prst="rect">
            <a:avLst/>
          </a:prstGeom>
          <a:noFill/>
        </p:spPr>
        <p:txBody>
          <a:bodyPr wrap="none" rtlCol="0">
            <a:spAutoFit/>
          </a:bodyPr>
          <a:lstStyle/>
          <a:p>
            <a:r>
              <a:rPr lang="en-GB" sz="900" b="1" dirty="0"/>
              <a:t>SYN</a:t>
            </a:r>
          </a:p>
        </p:txBody>
      </p:sp>
      <p:sp>
        <p:nvSpPr>
          <p:cNvPr id="122" name="TextBox 121"/>
          <p:cNvSpPr txBox="1"/>
          <p:nvPr/>
        </p:nvSpPr>
        <p:spPr>
          <a:xfrm>
            <a:off x="3866358" y="4163503"/>
            <a:ext cx="373820" cy="230832"/>
          </a:xfrm>
          <a:prstGeom prst="rect">
            <a:avLst/>
          </a:prstGeom>
          <a:noFill/>
        </p:spPr>
        <p:txBody>
          <a:bodyPr wrap="none" rtlCol="0">
            <a:spAutoFit/>
          </a:bodyPr>
          <a:lstStyle/>
          <a:p>
            <a:r>
              <a:rPr lang="en-GB" sz="900" b="1" dirty="0"/>
              <a:t>SYN</a:t>
            </a:r>
          </a:p>
        </p:txBody>
      </p:sp>
      <p:sp>
        <p:nvSpPr>
          <p:cNvPr id="123" name="TextBox 122"/>
          <p:cNvSpPr txBox="1"/>
          <p:nvPr/>
        </p:nvSpPr>
        <p:spPr>
          <a:xfrm>
            <a:off x="7557483" y="4071957"/>
            <a:ext cx="373820" cy="230832"/>
          </a:xfrm>
          <a:prstGeom prst="rect">
            <a:avLst/>
          </a:prstGeom>
          <a:noFill/>
        </p:spPr>
        <p:txBody>
          <a:bodyPr wrap="none" rtlCol="0">
            <a:spAutoFit/>
          </a:bodyPr>
          <a:lstStyle/>
          <a:p>
            <a:r>
              <a:rPr lang="en-GB" sz="900" b="1" dirty="0"/>
              <a:t>SYN</a:t>
            </a:r>
          </a:p>
        </p:txBody>
      </p:sp>
      <p:sp>
        <p:nvSpPr>
          <p:cNvPr id="124" name="TextBox 123"/>
          <p:cNvSpPr txBox="1"/>
          <p:nvPr/>
        </p:nvSpPr>
        <p:spPr>
          <a:xfrm>
            <a:off x="8514275" y="4071957"/>
            <a:ext cx="373820" cy="230832"/>
          </a:xfrm>
          <a:prstGeom prst="rect">
            <a:avLst/>
          </a:prstGeom>
          <a:noFill/>
        </p:spPr>
        <p:txBody>
          <a:bodyPr wrap="none" rtlCol="0">
            <a:spAutoFit/>
          </a:bodyPr>
          <a:lstStyle/>
          <a:p>
            <a:r>
              <a:rPr lang="en-GB" sz="900" b="1" dirty="0"/>
              <a:t>SYN</a:t>
            </a:r>
          </a:p>
        </p:txBody>
      </p:sp>
      <p:sp>
        <p:nvSpPr>
          <p:cNvPr id="125" name="TextBox 124"/>
          <p:cNvSpPr txBox="1"/>
          <p:nvPr/>
        </p:nvSpPr>
        <p:spPr>
          <a:xfrm>
            <a:off x="9471067" y="4071957"/>
            <a:ext cx="373820" cy="230832"/>
          </a:xfrm>
          <a:prstGeom prst="rect">
            <a:avLst/>
          </a:prstGeom>
          <a:noFill/>
        </p:spPr>
        <p:txBody>
          <a:bodyPr wrap="none" rtlCol="0">
            <a:spAutoFit/>
          </a:bodyPr>
          <a:lstStyle/>
          <a:p>
            <a:r>
              <a:rPr lang="en-GB" sz="900" b="1" dirty="0"/>
              <a:t>SYN</a:t>
            </a:r>
          </a:p>
        </p:txBody>
      </p:sp>
    </p:spTree>
    <p:extLst>
      <p:ext uri="{BB962C8B-B14F-4D97-AF65-F5344CB8AC3E}">
        <p14:creationId xmlns:p14="http://schemas.microsoft.com/office/powerpoint/2010/main" val="3731016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104"/>
                                        </p:tgtEl>
                                        <p:attrNameLst>
                                          <p:attrName>style.visibility</p:attrName>
                                        </p:attrNameLst>
                                      </p:cBhvr>
                                      <p:to>
                                        <p:strVal val="visible"/>
                                      </p:to>
                                    </p:set>
                                    <p:animEffect transition="in" filter="wipe(up)">
                                      <p:cBhvr>
                                        <p:cTn id="15" dur="500"/>
                                        <p:tgtEl>
                                          <p:spTgt spid="104"/>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102"/>
                                        </p:tgtEl>
                                        <p:attrNameLst>
                                          <p:attrName>style.visibility</p:attrName>
                                        </p:attrNameLst>
                                      </p:cBhvr>
                                      <p:to>
                                        <p:strVal val="visible"/>
                                      </p:to>
                                    </p:set>
                                    <p:animEffect transition="in" filter="wipe(up)">
                                      <p:cBhvr>
                                        <p:cTn id="19" dur="500"/>
                                        <p:tgtEl>
                                          <p:spTgt spid="102"/>
                                        </p:tgtEl>
                                      </p:cBhvr>
                                    </p:animEffect>
                                  </p:childTnLst>
                                </p:cTn>
                              </p:par>
                              <p:par>
                                <p:cTn id="20" presetID="22" presetClass="entr" presetSubtype="1" fill="hold" nodeType="withEffect">
                                  <p:stCondLst>
                                    <p:cond delay="0"/>
                                  </p:stCondLst>
                                  <p:childTnLst>
                                    <p:set>
                                      <p:cBhvr>
                                        <p:cTn id="21" dur="1" fill="hold">
                                          <p:stCondLst>
                                            <p:cond delay="0"/>
                                          </p:stCondLst>
                                        </p:cTn>
                                        <p:tgtEl>
                                          <p:spTgt spid="113"/>
                                        </p:tgtEl>
                                        <p:attrNameLst>
                                          <p:attrName>style.visibility</p:attrName>
                                        </p:attrNameLst>
                                      </p:cBhvr>
                                      <p:to>
                                        <p:strVal val="visible"/>
                                      </p:to>
                                    </p:set>
                                    <p:animEffect transition="in" filter="wipe(up)">
                                      <p:cBhvr>
                                        <p:cTn id="22" dur="500"/>
                                        <p:tgtEl>
                                          <p:spTgt spid="113"/>
                                        </p:tgtEl>
                                      </p:cBhvr>
                                    </p:animEffect>
                                  </p:childTnLst>
                                </p:cTn>
                              </p:par>
                              <p:par>
                                <p:cTn id="23" presetID="22" presetClass="entr" presetSubtype="1" fill="hold" nodeType="withEffect">
                                  <p:stCondLst>
                                    <p:cond delay="0"/>
                                  </p:stCondLst>
                                  <p:childTnLst>
                                    <p:set>
                                      <p:cBhvr>
                                        <p:cTn id="24" dur="1" fill="hold">
                                          <p:stCondLst>
                                            <p:cond delay="0"/>
                                          </p:stCondLst>
                                        </p:cTn>
                                        <p:tgtEl>
                                          <p:spTgt spid="108"/>
                                        </p:tgtEl>
                                        <p:attrNameLst>
                                          <p:attrName>style.visibility</p:attrName>
                                        </p:attrNameLst>
                                      </p:cBhvr>
                                      <p:to>
                                        <p:strVal val="visible"/>
                                      </p:to>
                                    </p:set>
                                    <p:animEffect transition="in" filter="wipe(up)">
                                      <p:cBhvr>
                                        <p:cTn id="25" dur="500"/>
                                        <p:tgtEl>
                                          <p:spTgt spid="108"/>
                                        </p:tgtEl>
                                      </p:cBhvr>
                                    </p:animEffect>
                                  </p:childTnLst>
                                </p:cTn>
                              </p:par>
                              <p:par>
                                <p:cTn id="26" presetID="22" presetClass="entr" presetSubtype="1" fill="hold" nodeType="withEffect">
                                  <p:stCondLst>
                                    <p:cond delay="0"/>
                                  </p:stCondLst>
                                  <p:childTnLst>
                                    <p:set>
                                      <p:cBhvr>
                                        <p:cTn id="27" dur="1" fill="hold">
                                          <p:stCondLst>
                                            <p:cond delay="0"/>
                                          </p:stCondLst>
                                        </p:cTn>
                                        <p:tgtEl>
                                          <p:spTgt spid="115"/>
                                        </p:tgtEl>
                                        <p:attrNameLst>
                                          <p:attrName>style.visibility</p:attrName>
                                        </p:attrNameLst>
                                      </p:cBhvr>
                                      <p:to>
                                        <p:strVal val="visible"/>
                                      </p:to>
                                    </p:set>
                                    <p:animEffect transition="in" filter="wipe(up)">
                                      <p:cBhvr>
                                        <p:cTn id="28" dur="500"/>
                                        <p:tgtEl>
                                          <p:spTgt spid="115"/>
                                        </p:tgtEl>
                                      </p:cBhvr>
                                    </p:animEffect>
                                  </p:childTnLst>
                                </p:cTn>
                              </p:par>
                              <p:par>
                                <p:cTn id="29" presetID="22" presetClass="entr" presetSubtype="1" fill="hold" nodeType="withEffect">
                                  <p:stCondLst>
                                    <p:cond delay="0"/>
                                  </p:stCondLst>
                                  <p:childTnLst>
                                    <p:set>
                                      <p:cBhvr>
                                        <p:cTn id="30" dur="1" fill="hold">
                                          <p:stCondLst>
                                            <p:cond delay="0"/>
                                          </p:stCondLst>
                                        </p:cTn>
                                        <p:tgtEl>
                                          <p:spTgt spid="117"/>
                                        </p:tgtEl>
                                        <p:attrNameLst>
                                          <p:attrName>style.visibility</p:attrName>
                                        </p:attrNameLst>
                                      </p:cBhvr>
                                      <p:to>
                                        <p:strVal val="visible"/>
                                      </p:to>
                                    </p:set>
                                    <p:animEffect transition="in" filter="wipe(up)">
                                      <p:cBhvr>
                                        <p:cTn id="31" dur="500"/>
                                        <p:tgtEl>
                                          <p:spTgt spid="117"/>
                                        </p:tgtEl>
                                      </p:cBhvr>
                                    </p:animEffect>
                                  </p:childTnLst>
                                </p:cTn>
                              </p:par>
                              <p:par>
                                <p:cTn id="32" presetID="22" presetClass="entr" presetSubtype="1" fill="hold" nodeType="withEffect">
                                  <p:stCondLst>
                                    <p:cond delay="0"/>
                                  </p:stCondLst>
                                  <p:childTnLst>
                                    <p:set>
                                      <p:cBhvr>
                                        <p:cTn id="33" dur="1" fill="hold">
                                          <p:stCondLst>
                                            <p:cond delay="0"/>
                                          </p:stCondLst>
                                        </p:cTn>
                                        <p:tgtEl>
                                          <p:spTgt spid="120"/>
                                        </p:tgtEl>
                                        <p:attrNameLst>
                                          <p:attrName>style.visibility</p:attrName>
                                        </p:attrNameLst>
                                      </p:cBhvr>
                                      <p:to>
                                        <p:strVal val="visible"/>
                                      </p:to>
                                    </p:set>
                                    <p:animEffect transition="in" filter="wipe(up)">
                                      <p:cBhvr>
                                        <p:cTn id="34" dur="500"/>
                                        <p:tgtEl>
                                          <p:spTgt spid="120"/>
                                        </p:tgtEl>
                                      </p:cBhvr>
                                    </p:animEffect>
                                  </p:childTnLst>
                                </p:cTn>
                              </p:par>
                            </p:childTnLst>
                          </p:cTn>
                        </p:par>
                        <p:par>
                          <p:cTn id="35" fill="hold">
                            <p:stCondLst>
                              <p:cond delay="2000"/>
                            </p:stCondLst>
                            <p:childTnLst>
                              <p:par>
                                <p:cTn id="36" presetID="22" presetClass="entr" presetSubtype="1"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up)">
                                      <p:cBhvr>
                                        <p:cTn id="38" dur="500"/>
                                        <p:tgtEl>
                                          <p:spTgt spid="7"/>
                                        </p:tgtEl>
                                      </p:cBhvr>
                                    </p:animEffect>
                                  </p:childTnLst>
                                </p:cTn>
                              </p:par>
                              <p:par>
                                <p:cTn id="39" presetID="22" presetClass="entr" presetSubtype="1"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par>
                                <p:cTn id="42" presetID="22" presetClass="entr" presetSubtype="1" fill="hold" grpId="0" nodeType="withEffect">
                                  <p:stCondLst>
                                    <p:cond delay="0"/>
                                  </p:stCondLst>
                                  <p:childTnLst>
                                    <p:set>
                                      <p:cBhvr>
                                        <p:cTn id="43" dur="1" fill="hold">
                                          <p:stCondLst>
                                            <p:cond delay="0"/>
                                          </p:stCondLst>
                                        </p:cTn>
                                        <p:tgtEl>
                                          <p:spTgt spid="82"/>
                                        </p:tgtEl>
                                        <p:attrNameLst>
                                          <p:attrName>style.visibility</p:attrName>
                                        </p:attrNameLst>
                                      </p:cBhvr>
                                      <p:to>
                                        <p:strVal val="visible"/>
                                      </p:to>
                                    </p:set>
                                    <p:animEffect transition="in" filter="wipe(up)">
                                      <p:cBhvr>
                                        <p:cTn id="44" dur="500"/>
                                        <p:tgtEl>
                                          <p:spTgt spid="82"/>
                                        </p:tgtEl>
                                      </p:cBhvr>
                                    </p:animEffect>
                                  </p:childTnLst>
                                </p:cTn>
                              </p:par>
                              <p:par>
                                <p:cTn id="45" presetID="22" presetClass="entr" presetSubtype="1"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wipe(up)">
                                      <p:cBhvr>
                                        <p:cTn id="47" dur="500"/>
                                        <p:tgtEl>
                                          <p:spTgt spid="85"/>
                                        </p:tgtEl>
                                      </p:cBhvr>
                                    </p:animEffect>
                                  </p:childTnLst>
                                </p:cTn>
                              </p:par>
                              <p:par>
                                <p:cTn id="48" presetID="22" presetClass="entr" presetSubtype="1" fill="hold" grpId="0" nodeType="withEffect">
                                  <p:stCondLst>
                                    <p:cond delay="0"/>
                                  </p:stCondLst>
                                  <p:childTnLst>
                                    <p:set>
                                      <p:cBhvr>
                                        <p:cTn id="49" dur="1" fill="hold">
                                          <p:stCondLst>
                                            <p:cond delay="0"/>
                                          </p:stCondLst>
                                        </p:cTn>
                                        <p:tgtEl>
                                          <p:spTgt spid="96"/>
                                        </p:tgtEl>
                                        <p:attrNameLst>
                                          <p:attrName>style.visibility</p:attrName>
                                        </p:attrNameLst>
                                      </p:cBhvr>
                                      <p:to>
                                        <p:strVal val="visible"/>
                                      </p:to>
                                    </p:set>
                                    <p:animEffect transition="in" filter="wipe(up)">
                                      <p:cBhvr>
                                        <p:cTn id="50" dur="500"/>
                                        <p:tgtEl>
                                          <p:spTgt spid="9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97"/>
                                        </p:tgtEl>
                                        <p:attrNameLst>
                                          <p:attrName>style.visibility</p:attrName>
                                        </p:attrNameLst>
                                      </p:cBhvr>
                                      <p:to>
                                        <p:strVal val="visible"/>
                                      </p:to>
                                    </p:set>
                                    <p:animEffect transition="in" filter="wipe(up)">
                                      <p:cBhvr>
                                        <p:cTn id="53" dur="500"/>
                                        <p:tgtEl>
                                          <p:spTgt spid="9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98"/>
                                        </p:tgtEl>
                                        <p:attrNameLst>
                                          <p:attrName>style.visibility</p:attrName>
                                        </p:attrNameLst>
                                      </p:cBhvr>
                                      <p:to>
                                        <p:strVal val="visible"/>
                                      </p:to>
                                    </p:set>
                                    <p:animEffect transition="in" filter="wipe(up)">
                                      <p:cBhvr>
                                        <p:cTn id="56" dur="500"/>
                                        <p:tgtEl>
                                          <p:spTgt spid="98"/>
                                        </p:tgtEl>
                                      </p:cBhvr>
                                    </p:animEffect>
                                  </p:childTnLst>
                                </p:cTn>
                              </p:par>
                            </p:childTnLst>
                          </p:cTn>
                        </p:par>
                        <p:par>
                          <p:cTn id="57" fill="hold">
                            <p:stCondLst>
                              <p:cond delay="2500"/>
                            </p:stCondLst>
                            <p:childTnLst>
                              <p:par>
                                <p:cTn id="58" presetID="1" presetClass="entr" presetSubtype="0" fill="hold" grpId="0" nodeType="afterEffect">
                                  <p:stCondLst>
                                    <p:cond delay="0"/>
                                  </p:stCondLst>
                                  <p:childTnLst>
                                    <p:set>
                                      <p:cBhvr>
                                        <p:cTn id="59" dur="1" fill="hold">
                                          <p:stCondLst>
                                            <p:cond delay="0"/>
                                          </p:stCondLst>
                                        </p:cTn>
                                        <p:tgtEl>
                                          <p:spTgt spid="14"/>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121"/>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122"/>
                                        </p:tgtEl>
                                        <p:attrNameLst>
                                          <p:attrName>style.visibility</p:attrName>
                                        </p:attrNameLst>
                                      </p:cBhvr>
                                      <p:to>
                                        <p:strVal val="visible"/>
                                      </p:to>
                                    </p:set>
                                  </p:childTnLst>
                                </p:cTn>
                              </p:par>
                            </p:childTnLst>
                          </p:cTn>
                        </p:par>
                        <p:par>
                          <p:cTn id="64" fill="hold">
                            <p:stCondLst>
                              <p:cond delay="2500"/>
                            </p:stCondLst>
                            <p:childTnLst>
                              <p:par>
                                <p:cTn id="65" presetID="22" presetClass="entr" presetSubtype="1" fill="hold" nodeType="after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wipe(up)">
                                      <p:cBhvr>
                                        <p:cTn id="67" dur="500"/>
                                        <p:tgtEl>
                                          <p:spTgt spid="30"/>
                                        </p:tgtEl>
                                      </p:cBhvr>
                                    </p:animEffect>
                                  </p:childTnLst>
                                </p:cTn>
                              </p:par>
                            </p:childTnLst>
                          </p:cTn>
                        </p:par>
                        <p:par>
                          <p:cTn id="68" fill="hold">
                            <p:stCondLst>
                              <p:cond delay="300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par>
                          <p:cTn id="72" fill="hold">
                            <p:stCondLst>
                              <p:cond delay="3500"/>
                            </p:stCondLst>
                            <p:childTnLst>
                              <p:par>
                                <p:cTn id="73" presetID="22" presetClass="entr" presetSubtype="4" fill="hold" grpId="0" nodeType="afterEffect">
                                  <p:stCondLst>
                                    <p:cond delay="2000"/>
                                  </p:stCondLst>
                                  <p:childTnLst>
                                    <p:set>
                                      <p:cBhvr>
                                        <p:cTn id="74" dur="1" fill="hold">
                                          <p:stCondLst>
                                            <p:cond delay="0"/>
                                          </p:stCondLst>
                                        </p:cTn>
                                        <p:tgtEl>
                                          <p:spTgt spid="21"/>
                                        </p:tgtEl>
                                        <p:attrNameLst>
                                          <p:attrName>style.visibility</p:attrName>
                                        </p:attrNameLst>
                                      </p:cBhvr>
                                      <p:to>
                                        <p:strVal val="visible"/>
                                      </p:to>
                                    </p:set>
                                    <p:animEffect transition="in" filter="wipe(down)">
                                      <p:cBhvr>
                                        <p:cTn id="75" dur="500"/>
                                        <p:tgtEl>
                                          <p:spTgt spid="21"/>
                                        </p:tgtEl>
                                      </p:cBhvr>
                                    </p:animEffect>
                                  </p:childTnLst>
                                </p:cTn>
                              </p:par>
                            </p:childTnLst>
                          </p:cTn>
                        </p:par>
                        <p:par>
                          <p:cTn id="76" fill="hold">
                            <p:stCondLst>
                              <p:cond delay="6000"/>
                            </p:stCondLst>
                            <p:childTnLst>
                              <p:par>
                                <p:cTn id="77" presetID="22" presetClass="entr" presetSubtype="4" fill="hold" nodeType="afterEffect">
                                  <p:stCondLst>
                                    <p:cond delay="0"/>
                                  </p:stCondLst>
                                  <p:childTnLst>
                                    <p:set>
                                      <p:cBhvr>
                                        <p:cTn id="78" dur="1" fill="hold">
                                          <p:stCondLst>
                                            <p:cond delay="0"/>
                                          </p:stCondLst>
                                        </p:cTn>
                                        <p:tgtEl>
                                          <p:spTgt spid="78"/>
                                        </p:tgtEl>
                                        <p:attrNameLst>
                                          <p:attrName>style.visibility</p:attrName>
                                        </p:attrNameLst>
                                      </p:cBhvr>
                                      <p:to>
                                        <p:strVal val="visible"/>
                                      </p:to>
                                    </p:set>
                                    <p:animEffect transition="in" filter="wipe(down)">
                                      <p:cBhvr>
                                        <p:cTn id="79" dur="500"/>
                                        <p:tgtEl>
                                          <p:spTgt spid="78"/>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103"/>
                                        </p:tgtEl>
                                        <p:attrNameLst>
                                          <p:attrName>style.visibility</p:attrName>
                                        </p:attrNameLst>
                                      </p:cBhvr>
                                      <p:to>
                                        <p:strVal val="visible"/>
                                      </p:to>
                                    </p:set>
                                    <p:animEffect transition="in" filter="wipe(down)">
                                      <p:cBhvr>
                                        <p:cTn id="83" dur="500"/>
                                        <p:tgtEl>
                                          <p:spTgt spid="103"/>
                                        </p:tgtEl>
                                      </p:cBhvr>
                                    </p:animEffect>
                                  </p:childTnLst>
                                </p:cTn>
                              </p:par>
                              <p:par>
                                <p:cTn id="84" presetID="22" presetClass="entr" presetSubtype="4" fill="hold" grpId="0" nodeType="withEffect">
                                  <p:stCondLst>
                                    <p:cond delay="0"/>
                                  </p:stCondLst>
                                  <p:childTnLst>
                                    <p:set>
                                      <p:cBhvr>
                                        <p:cTn id="85" dur="1" fill="hold">
                                          <p:stCondLst>
                                            <p:cond delay="0"/>
                                          </p:stCondLst>
                                        </p:cTn>
                                        <p:tgtEl>
                                          <p:spTgt spid="109"/>
                                        </p:tgtEl>
                                        <p:attrNameLst>
                                          <p:attrName>style.visibility</p:attrName>
                                        </p:attrNameLst>
                                      </p:cBhvr>
                                      <p:to>
                                        <p:strVal val="visible"/>
                                      </p:to>
                                    </p:set>
                                    <p:animEffect transition="in" filter="wipe(down)">
                                      <p:cBhvr>
                                        <p:cTn id="86" dur="500"/>
                                        <p:tgtEl>
                                          <p:spTgt spid="109"/>
                                        </p:tgtEl>
                                      </p:cBhvr>
                                    </p:animEffect>
                                  </p:childTnLst>
                                </p:cTn>
                              </p:par>
                              <p:par>
                                <p:cTn id="87" presetID="22" presetClass="entr" presetSubtype="4" fill="hold" grpId="0" nodeType="withEffect">
                                  <p:stCondLst>
                                    <p:cond delay="0"/>
                                  </p:stCondLst>
                                  <p:childTnLst>
                                    <p:set>
                                      <p:cBhvr>
                                        <p:cTn id="88" dur="1" fill="hold">
                                          <p:stCondLst>
                                            <p:cond delay="0"/>
                                          </p:stCondLst>
                                        </p:cTn>
                                        <p:tgtEl>
                                          <p:spTgt spid="110"/>
                                        </p:tgtEl>
                                        <p:attrNameLst>
                                          <p:attrName>style.visibility</p:attrName>
                                        </p:attrNameLst>
                                      </p:cBhvr>
                                      <p:to>
                                        <p:strVal val="visible"/>
                                      </p:to>
                                    </p:set>
                                    <p:animEffect transition="in" filter="wipe(down)">
                                      <p:cBhvr>
                                        <p:cTn id="89" dur="500"/>
                                        <p:tgtEl>
                                          <p:spTgt spid="110"/>
                                        </p:tgtEl>
                                      </p:cBhvr>
                                    </p:animEffect>
                                  </p:childTnLst>
                                </p:cTn>
                              </p:par>
                              <p:par>
                                <p:cTn id="90" presetID="22" presetClass="entr" presetSubtype="4" fill="hold" grpId="0" nodeType="withEffect">
                                  <p:stCondLst>
                                    <p:cond delay="0"/>
                                  </p:stCondLst>
                                  <p:childTnLst>
                                    <p:set>
                                      <p:cBhvr>
                                        <p:cTn id="91" dur="1" fill="hold">
                                          <p:stCondLst>
                                            <p:cond delay="0"/>
                                          </p:stCondLst>
                                        </p:cTn>
                                        <p:tgtEl>
                                          <p:spTgt spid="111"/>
                                        </p:tgtEl>
                                        <p:attrNameLst>
                                          <p:attrName>style.visibility</p:attrName>
                                        </p:attrNameLst>
                                      </p:cBhvr>
                                      <p:to>
                                        <p:strVal val="visible"/>
                                      </p:to>
                                    </p:set>
                                    <p:animEffect transition="in" filter="wipe(down)">
                                      <p:cBhvr>
                                        <p:cTn id="92" dur="500"/>
                                        <p:tgtEl>
                                          <p:spTgt spid="111"/>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500"/>
                                        <p:tgtEl>
                                          <p:spTgt spid="112"/>
                                        </p:tgtEl>
                                      </p:cBhvr>
                                    </p:animEffect>
                                  </p:childTnLst>
                                </p:cTn>
                              </p:par>
                              <p:par>
                                <p:cTn id="96" presetID="22" presetClass="entr" presetSubtype="4" fill="hold" grpId="0" nodeType="withEffect">
                                  <p:stCondLst>
                                    <p:cond delay="0"/>
                                  </p:stCondLst>
                                  <p:childTnLst>
                                    <p:set>
                                      <p:cBhvr>
                                        <p:cTn id="97" dur="1" fill="hold">
                                          <p:stCondLst>
                                            <p:cond delay="0"/>
                                          </p:stCondLst>
                                        </p:cTn>
                                        <p:tgtEl>
                                          <p:spTgt spid="114"/>
                                        </p:tgtEl>
                                        <p:attrNameLst>
                                          <p:attrName>style.visibility</p:attrName>
                                        </p:attrNameLst>
                                      </p:cBhvr>
                                      <p:to>
                                        <p:strVal val="visible"/>
                                      </p:to>
                                    </p:set>
                                    <p:animEffect transition="in" filter="wipe(down)">
                                      <p:cBhvr>
                                        <p:cTn id="98" dur="500"/>
                                        <p:tgtEl>
                                          <p:spTgt spid="114"/>
                                        </p:tgtEl>
                                      </p:cBhvr>
                                    </p:animEffect>
                                  </p:childTnLst>
                                </p:cTn>
                              </p:par>
                              <p:par>
                                <p:cTn id="99" presetID="22" presetClass="entr" presetSubtype="4" fill="hold" grpId="0" nodeType="withEffect">
                                  <p:stCondLst>
                                    <p:cond delay="0"/>
                                  </p:stCondLst>
                                  <p:childTnLst>
                                    <p:set>
                                      <p:cBhvr>
                                        <p:cTn id="100" dur="1" fill="hold">
                                          <p:stCondLst>
                                            <p:cond delay="0"/>
                                          </p:stCondLst>
                                        </p:cTn>
                                        <p:tgtEl>
                                          <p:spTgt spid="116"/>
                                        </p:tgtEl>
                                        <p:attrNameLst>
                                          <p:attrName>style.visibility</p:attrName>
                                        </p:attrNameLst>
                                      </p:cBhvr>
                                      <p:to>
                                        <p:strVal val="visible"/>
                                      </p:to>
                                    </p:set>
                                    <p:animEffect transition="in" filter="wipe(down)">
                                      <p:cBhvr>
                                        <p:cTn id="101" dur="500"/>
                                        <p:tgtEl>
                                          <p:spTgt spid="116"/>
                                        </p:tgtEl>
                                      </p:cBhvr>
                                    </p:animEffect>
                                  </p:childTnLst>
                                </p:cTn>
                              </p:par>
                              <p:par>
                                <p:cTn id="102" presetID="22" presetClass="entr" presetSubtype="4" fill="hold" grpId="0" nodeType="withEffect">
                                  <p:stCondLst>
                                    <p:cond delay="0"/>
                                  </p:stCondLst>
                                  <p:childTnLst>
                                    <p:set>
                                      <p:cBhvr>
                                        <p:cTn id="103" dur="1" fill="hold">
                                          <p:stCondLst>
                                            <p:cond delay="0"/>
                                          </p:stCondLst>
                                        </p:cTn>
                                        <p:tgtEl>
                                          <p:spTgt spid="123"/>
                                        </p:tgtEl>
                                        <p:attrNameLst>
                                          <p:attrName>style.visibility</p:attrName>
                                        </p:attrNameLst>
                                      </p:cBhvr>
                                      <p:to>
                                        <p:strVal val="visible"/>
                                      </p:to>
                                    </p:set>
                                    <p:animEffect transition="in" filter="wipe(down)">
                                      <p:cBhvr>
                                        <p:cTn id="104" dur="500"/>
                                        <p:tgtEl>
                                          <p:spTgt spid="123"/>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124"/>
                                        </p:tgtEl>
                                        <p:attrNameLst>
                                          <p:attrName>style.visibility</p:attrName>
                                        </p:attrNameLst>
                                      </p:cBhvr>
                                      <p:to>
                                        <p:strVal val="visible"/>
                                      </p:to>
                                    </p:set>
                                    <p:animEffect transition="in" filter="wipe(down)">
                                      <p:cBhvr>
                                        <p:cTn id="107" dur="500"/>
                                        <p:tgtEl>
                                          <p:spTgt spid="124"/>
                                        </p:tgtEl>
                                      </p:cBhvr>
                                    </p:animEffect>
                                  </p:childTnLst>
                                </p:cTn>
                              </p:par>
                              <p:par>
                                <p:cTn id="108" presetID="22" presetClass="entr" presetSubtype="4" fill="hold" grpId="0" nodeType="withEffect">
                                  <p:stCondLst>
                                    <p:cond delay="0"/>
                                  </p:stCondLst>
                                  <p:childTnLst>
                                    <p:set>
                                      <p:cBhvr>
                                        <p:cTn id="109" dur="1" fill="hold">
                                          <p:stCondLst>
                                            <p:cond delay="0"/>
                                          </p:stCondLst>
                                        </p:cTn>
                                        <p:tgtEl>
                                          <p:spTgt spid="125"/>
                                        </p:tgtEl>
                                        <p:attrNameLst>
                                          <p:attrName>style.visibility</p:attrName>
                                        </p:attrNameLst>
                                      </p:cBhvr>
                                      <p:to>
                                        <p:strVal val="visible"/>
                                      </p:to>
                                    </p:set>
                                    <p:animEffect transition="in" filter="wipe(down)">
                                      <p:cBhvr>
                                        <p:cTn id="110" dur="500"/>
                                        <p:tgtEl>
                                          <p:spTgt spid="125"/>
                                        </p:tgtEl>
                                      </p:cBhvr>
                                    </p:animEffect>
                                  </p:childTnLst>
                                </p:cTn>
                              </p:par>
                            </p:childTnLst>
                          </p:cTn>
                        </p:par>
                        <p:par>
                          <p:cTn id="111" fill="hold">
                            <p:stCondLst>
                              <p:cond delay="7000"/>
                            </p:stCondLst>
                            <p:childTnLst>
                              <p:par>
                                <p:cTn id="112" presetID="1" presetClass="exit" presetSubtype="0" fill="hold" grpId="1" nodeType="afterEffect">
                                  <p:stCondLst>
                                    <p:cond delay="0"/>
                                  </p:stCondLst>
                                  <p:childTnLst>
                                    <p:set>
                                      <p:cBhvr>
                                        <p:cTn id="113" dur="1" fill="hold">
                                          <p:stCondLst>
                                            <p:cond delay="0"/>
                                          </p:stCondLst>
                                        </p:cTn>
                                        <p:tgtEl>
                                          <p:spTgt spid="109"/>
                                        </p:tgtEl>
                                        <p:attrNameLst>
                                          <p:attrName>style.visibility</p:attrName>
                                        </p:attrNameLst>
                                      </p:cBhvr>
                                      <p:to>
                                        <p:strVal val="hidden"/>
                                      </p:to>
                                    </p:set>
                                  </p:childTnLst>
                                </p:cTn>
                              </p:par>
                            </p:childTnLst>
                          </p:cTn>
                        </p:par>
                        <p:par>
                          <p:cTn id="114" fill="hold">
                            <p:stCondLst>
                              <p:cond delay="7000"/>
                            </p:stCondLst>
                            <p:childTnLst>
                              <p:par>
                                <p:cTn id="115" presetID="22" presetClass="entr" presetSubtype="4" fill="hold" nodeType="afterEffect">
                                  <p:stCondLst>
                                    <p:cond delay="0"/>
                                  </p:stCondLst>
                                  <p:childTnLst>
                                    <p:set>
                                      <p:cBhvr>
                                        <p:cTn id="116" dur="1" fill="hold">
                                          <p:stCondLst>
                                            <p:cond delay="0"/>
                                          </p:stCondLst>
                                        </p:cTn>
                                        <p:tgtEl>
                                          <p:spTgt spid="129"/>
                                        </p:tgtEl>
                                        <p:attrNameLst>
                                          <p:attrName>style.visibility</p:attrName>
                                        </p:attrNameLst>
                                      </p:cBhvr>
                                      <p:to>
                                        <p:strVal val="visible"/>
                                      </p:to>
                                    </p:set>
                                    <p:animEffect transition="in" filter="wipe(down)">
                                      <p:cBhvr>
                                        <p:cTn id="117" dur="500"/>
                                        <p:tgtEl>
                                          <p:spTgt spid="129"/>
                                        </p:tgtEl>
                                      </p:cBhvr>
                                    </p:animEffect>
                                  </p:childTnLst>
                                </p:cTn>
                              </p:par>
                              <p:par>
                                <p:cTn id="118" presetID="22" presetClass="entr" presetSubtype="4" fill="hold" nodeType="withEffect">
                                  <p:stCondLst>
                                    <p:cond delay="0"/>
                                  </p:stCondLst>
                                  <p:childTnLst>
                                    <p:set>
                                      <p:cBhvr>
                                        <p:cTn id="119" dur="1" fill="hold">
                                          <p:stCondLst>
                                            <p:cond delay="0"/>
                                          </p:stCondLst>
                                        </p:cTn>
                                        <p:tgtEl>
                                          <p:spTgt spid="134"/>
                                        </p:tgtEl>
                                        <p:attrNameLst>
                                          <p:attrName>style.visibility</p:attrName>
                                        </p:attrNameLst>
                                      </p:cBhvr>
                                      <p:to>
                                        <p:strVal val="visible"/>
                                      </p:to>
                                    </p:set>
                                    <p:animEffect transition="in" filter="wipe(down)">
                                      <p:cBhvr>
                                        <p:cTn id="120" dur="500"/>
                                        <p:tgtEl>
                                          <p:spTgt spid="134"/>
                                        </p:tgtEl>
                                      </p:cBhvr>
                                    </p:animEffect>
                                  </p:childTnLst>
                                </p:cTn>
                              </p:par>
                              <p:par>
                                <p:cTn id="121" presetID="22" presetClass="entr" presetSubtype="4" fill="hold" nodeType="withEffect">
                                  <p:stCondLst>
                                    <p:cond delay="0"/>
                                  </p:stCondLst>
                                  <p:childTnLst>
                                    <p:set>
                                      <p:cBhvr>
                                        <p:cTn id="122" dur="1" fill="hold">
                                          <p:stCondLst>
                                            <p:cond delay="0"/>
                                          </p:stCondLst>
                                        </p:cTn>
                                        <p:tgtEl>
                                          <p:spTgt spid="135"/>
                                        </p:tgtEl>
                                        <p:attrNameLst>
                                          <p:attrName>style.visibility</p:attrName>
                                        </p:attrNameLst>
                                      </p:cBhvr>
                                      <p:to>
                                        <p:strVal val="visible"/>
                                      </p:to>
                                    </p:set>
                                    <p:animEffect transition="in" filter="wipe(down)">
                                      <p:cBhvr>
                                        <p:cTn id="123" dur="500"/>
                                        <p:tgtEl>
                                          <p:spTgt spid="135"/>
                                        </p:tgtEl>
                                      </p:cBhvr>
                                    </p:animEffect>
                                  </p:childTnLst>
                                </p:cTn>
                              </p:par>
                              <p:par>
                                <p:cTn id="124" presetID="22" presetClass="entr" presetSubtype="4" fill="hold" nodeType="withEffect">
                                  <p:stCondLst>
                                    <p:cond delay="0"/>
                                  </p:stCondLst>
                                  <p:childTnLst>
                                    <p:set>
                                      <p:cBhvr>
                                        <p:cTn id="125" dur="1" fill="hold">
                                          <p:stCondLst>
                                            <p:cond delay="0"/>
                                          </p:stCondLst>
                                        </p:cTn>
                                        <p:tgtEl>
                                          <p:spTgt spid="136"/>
                                        </p:tgtEl>
                                        <p:attrNameLst>
                                          <p:attrName>style.visibility</p:attrName>
                                        </p:attrNameLst>
                                      </p:cBhvr>
                                      <p:to>
                                        <p:strVal val="visible"/>
                                      </p:to>
                                    </p:set>
                                    <p:animEffect transition="in" filter="wipe(down)">
                                      <p:cBhvr>
                                        <p:cTn id="126" dur="500"/>
                                        <p:tgtEl>
                                          <p:spTgt spid="136"/>
                                        </p:tgtEl>
                                      </p:cBhvr>
                                    </p:animEffect>
                                  </p:childTnLst>
                                </p:cTn>
                              </p:par>
                              <p:par>
                                <p:cTn id="127" presetID="22" presetClass="entr" presetSubtype="4" fill="hold" nodeType="withEffect">
                                  <p:stCondLst>
                                    <p:cond delay="0"/>
                                  </p:stCondLst>
                                  <p:childTnLst>
                                    <p:set>
                                      <p:cBhvr>
                                        <p:cTn id="128" dur="1" fill="hold">
                                          <p:stCondLst>
                                            <p:cond delay="0"/>
                                          </p:stCondLst>
                                        </p:cTn>
                                        <p:tgtEl>
                                          <p:spTgt spid="137"/>
                                        </p:tgtEl>
                                        <p:attrNameLst>
                                          <p:attrName>style.visibility</p:attrName>
                                        </p:attrNameLst>
                                      </p:cBhvr>
                                      <p:to>
                                        <p:strVal val="visible"/>
                                      </p:to>
                                    </p:set>
                                    <p:animEffect transition="in" filter="wipe(down)">
                                      <p:cBhvr>
                                        <p:cTn id="129" dur="500"/>
                                        <p:tgtEl>
                                          <p:spTgt spid="137"/>
                                        </p:tgtEl>
                                      </p:cBhvr>
                                    </p:animEffect>
                                  </p:childTnLst>
                                </p:cTn>
                              </p:par>
                              <p:par>
                                <p:cTn id="130" presetID="22" presetClass="entr" presetSubtype="4" fill="hold" nodeType="withEffect">
                                  <p:stCondLst>
                                    <p:cond delay="0"/>
                                  </p:stCondLst>
                                  <p:childTnLst>
                                    <p:set>
                                      <p:cBhvr>
                                        <p:cTn id="131" dur="1" fill="hold">
                                          <p:stCondLst>
                                            <p:cond delay="0"/>
                                          </p:stCondLst>
                                        </p:cTn>
                                        <p:tgtEl>
                                          <p:spTgt spid="138"/>
                                        </p:tgtEl>
                                        <p:attrNameLst>
                                          <p:attrName>style.visibility</p:attrName>
                                        </p:attrNameLst>
                                      </p:cBhvr>
                                      <p:to>
                                        <p:strVal val="visible"/>
                                      </p:to>
                                    </p:set>
                                    <p:animEffect transition="in" filter="wipe(down)">
                                      <p:cBhvr>
                                        <p:cTn id="132" dur="500"/>
                                        <p:tgtEl>
                                          <p:spTgt spid="138"/>
                                        </p:tgtEl>
                                      </p:cBhvr>
                                    </p:animEffect>
                                  </p:childTnLst>
                                </p:cTn>
                              </p:par>
                            </p:childTnLst>
                          </p:cTn>
                        </p:par>
                        <p:par>
                          <p:cTn id="133" fill="hold">
                            <p:stCondLst>
                              <p:cond delay="7500"/>
                            </p:stCondLst>
                            <p:childTnLst>
                              <p:par>
                                <p:cTn id="134" presetID="22" presetClass="entr" presetSubtype="4" fill="hold" nodeType="afterEffect">
                                  <p:stCondLst>
                                    <p:cond delay="0"/>
                                  </p:stCondLst>
                                  <p:childTnLst>
                                    <p:set>
                                      <p:cBhvr>
                                        <p:cTn id="135" dur="1" fill="hold">
                                          <p:stCondLst>
                                            <p:cond delay="0"/>
                                          </p:stCondLst>
                                        </p:cTn>
                                        <p:tgtEl>
                                          <p:spTgt spid="130"/>
                                        </p:tgtEl>
                                        <p:attrNameLst>
                                          <p:attrName>style.visibility</p:attrName>
                                        </p:attrNameLst>
                                      </p:cBhvr>
                                      <p:to>
                                        <p:strVal val="visible"/>
                                      </p:to>
                                    </p:set>
                                    <p:animEffect transition="in" filter="wipe(down)">
                                      <p:cBhvr>
                                        <p:cTn id="136" dur="500"/>
                                        <p:tgtEl>
                                          <p:spTgt spid="130"/>
                                        </p:tgtEl>
                                      </p:cBhvr>
                                    </p:animEffect>
                                  </p:childTnLst>
                                </p:cTn>
                              </p:par>
                            </p:childTnLst>
                          </p:cTn>
                        </p:par>
                        <p:par>
                          <p:cTn id="137" fill="hold">
                            <p:stCondLst>
                              <p:cond delay="8000"/>
                            </p:stCondLst>
                            <p:childTnLst>
                              <p:par>
                                <p:cTn id="138" presetID="22" presetClass="entr" presetSubtype="4" fill="hold" grpId="0" nodeType="afterEffect">
                                  <p:stCondLst>
                                    <p:cond delay="0"/>
                                  </p:stCondLst>
                                  <p:childTnLst>
                                    <p:set>
                                      <p:cBhvr>
                                        <p:cTn id="139" dur="1" fill="hold">
                                          <p:stCondLst>
                                            <p:cond delay="0"/>
                                          </p:stCondLst>
                                        </p:cTn>
                                        <p:tgtEl>
                                          <p:spTgt spid="118"/>
                                        </p:tgtEl>
                                        <p:attrNameLst>
                                          <p:attrName>style.visibility</p:attrName>
                                        </p:attrNameLst>
                                      </p:cBhvr>
                                      <p:to>
                                        <p:strVal val="visible"/>
                                      </p:to>
                                    </p:set>
                                    <p:animEffect transition="in" filter="wipe(down)">
                                      <p:cBhvr>
                                        <p:cTn id="140" dur="500"/>
                                        <p:tgtEl>
                                          <p:spTgt spid="118"/>
                                        </p:tgtEl>
                                      </p:cBhvr>
                                    </p:animEffect>
                                  </p:childTnLst>
                                </p:cTn>
                              </p:par>
                            </p:childTnLst>
                          </p:cTn>
                        </p:par>
                      </p:childTnLst>
                    </p:cTn>
                  </p:par>
                  <p:par>
                    <p:cTn id="141" fill="hold">
                      <p:stCondLst>
                        <p:cond delay="indefinite"/>
                      </p:stCondLst>
                      <p:childTnLst>
                        <p:par>
                          <p:cTn id="142" fill="hold">
                            <p:stCondLst>
                              <p:cond delay="0"/>
                            </p:stCondLst>
                            <p:childTnLst>
                              <p:par>
                                <p:cTn id="143" presetID="22" presetClass="entr" presetSubtype="8" fill="hold" grpId="0" nodeType="clickEffect">
                                  <p:stCondLst>
                                    <p:cond delay="0"/>
                                  </p:stCondLst>
                                  <p:childTnLst>
                                    <p:set>
                                      <p:cBhvr>
                                        <p:cTn id="144" dur="1" fill="hold">
                                          <p:stCondLst>
                                            <p:cond delay="0"/>
                                          </p:stCondLst>
                                        </p:cTn>
                                        <p:tgtEl>
                                          <p:spTgt spid="3">
                                            <p:txEl>
                                              <p:pRg st="0" end="0"/>
                                            </p:txEl>
                                          </p:spTgt>
                                        </p:tgtEl>
                                        <p:attrNameLst>
                                          <p:attrName>style.visibility</p:attrName>
                                        </p:attrNameLst>
                                      </p:cBhvr>
                                      <p:to>
                                        <p:strVal val="visible"/>
                                      </p:to>
                                    </p:set>
                                    <p:animEffect transition="in" filter="wipe(left)">
                                      <p:cBhvr>
                                        <p:cTn id="145" dur="1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p:bldP spid="19" grpId="0" animBg="1"/>
      <p:bldP spid="21" grpId="0" animBg="1"/>
      <p:bldP spid="7" grpId="0" animBg="1"/>
      <p:bldP spid="8" grpId="0" animBg="1"/>
      <p:bldP spid="82" grpId="0" animBg="1"/>
      <p:bldP spid="85" grpId="0" animBg="1"/>
      <p:bldP spid="96" grpId="0" animBg="1"/>
      <p:bldP spid="97" grpId="0" animBg="1"/>
      <p:bldP spid="98" grpId="0" animBg="1"/>
      <p:bldP spid="103" grpId="0" animBg="1"/>
      <p:bldP spid="109" grpId="0" animBg="1"/>
      <p:bldP spid="109" grpId="1" animBg="1"/>
      <p:bldP spid="110" grpId="0" animBg="1"/>
      <p:bldP spid="111" grpId="0" animBg="1"/>
      <p:bldP spid="112" grpId="0" animBg="1"/>
      <p:bldP spid="114" grpId="0" animBg="1"/>
      <p:bldP spid="116" grpId="0" animBg="1"/>
      <p:bldP spid="118" grpId="0" animBg="1"/>
      <p:bldP spid="119" grpId="0" animBg="1"/>
      <p:bldP spid="14" grpId="0"/>
      <p:bldP spid="121" grpId="0"/>
      <p:bldP spid="122" grpId="0"/>
      <p:bldP spid="123" grpId="0"/>
      <p:bldP spid="124" grpId="0"/>
      <p:bldP spid="1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949D5-AB71-47E1-A5BA-8B7107295B6B}"/>
              </a:ext>
            </a:extLst>
          </p:cNvPr>
          <p:cNvSpPr>
            <a:spLocks noGrp="1"/>
          </p:cNvSpPr>
          <p:nvPr>
            <p:ph type="title"/>
          </p:nvPr>
        </p:nvSpPr>
        <p:spPr>
          <a:xfrm>
            <a:off x="224589" y="1584325"/>
            <a:ext cx="11590421" cy="1325563"/>
          </a:xfrm>
        </p:spPr>
        <p:txBody>
          <a:bodyPr/>
          <a:lstStyle/>
          <a:p>
            <a:r>
              <a:rPr lang="en-GB" dirty="0"/>
              <a:t>Introduction – Module 1: Local Area Networks</a:t>
            </a:r>
          </a:p>
        </p:txBody>
      </p:sp>
      <p:sp>
        <p:nvSpPr>
          <p:cNvPr id="3" name="Content Placeholder 2">
            <a:extLst>
              <a:ext uri="{FF2B5EF4-FFF2-40B4-BE49-F238E27FC236}">
                <a16:creationId xmlns:a16="http://schemas.microsoft.com/office/drawing/2014/main" id="{B82E7BAF-6F9D-49C7-8DAE-C91674650C62}"/>
              </a:ext>
            </a:extLst>
          </p:cNvPr>
          <p:cNvSpPr>
            <a:spLocks noGrp="1"/>
          </p:cNvSpPr>
          <p:nvPr>
            <p:ph idx="1"/>
          </p:nvPr>
        </p:nvSpPr>
        <p:spPr>
          <a:xfrm>
            <a:off x="312821" y="3428999"/>
            <a:ext cx="11590421" cy="3332581"/>
          </a:xfrm>
        </p:spPr>
        <p:txBody>
          <a:bodyPr>
            <a:normAutofit/>
          </a:bodyPr>
          <a:lstStyle/>
          <a:p>
            <a:r>
              <a:rPr lang="en-GB" sz="3600" dirty="0"/>
              <a:t>Topologies and OSI model</a:t>
            </a:r>
          </a:p>
          <a:p>
            <a:r>
              <a:rPr lang="en-GB" sz="3600" dirty="0"/>
              <a:t>Ethernet</a:t>
            </a:r>
          </a:p>
          <a:p>
            <a:r>
              <a:rPr lang="en-GB" sz="3600" dirty="0"/>
              <a:t>Hubs, bridges and switches</a:t>
            </a:r>
          </a:p>
          <a:p>
            <a:r>
              <a:rPr lang="en-GB" sz="3600" dirty="0"/>
              <a:t>Infrastructure and design</a:t>
            </a:r>
          </a:p>
          <a:p>
            <a:r>
              <a:rPr lang="en-GB" sz="3600" dirty="0"/>
              <a:t>Policies and best practice</a:t>
            </a:r>
          </a:p>
        </p:txBody>
      </p:sp>
    </p:spTree>
    <p:extLst>
      <p:ext uri="{BB962C8B-B14F-4D97-AF65-F5344CB8AC3E}">
        <p14:creationId xmlns:p14="http://schemas.microsoft.com/office/powerpoint/2010/main" val="70732058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p:nvPr/>
        </p:nvSpPr>
        <p:spPr>
          <a:xfrm>
            <a:off x="2011680" y="1557528"/>
            <a:ext cx="8229600" cy="3820667"/>
          </a:xfrm>
          <a:prstGeom prst="rect">
            <a:avLst/>
          </a:prstGeom>
          <a:blipFill>
            <a:blip r:embed="rId2" cstate="print"/>
            <a:stretch>
              <a:fillRect/>
            </a:stretch>
          </a:blipFill>
        </p:spPr>
        <p:txBody>
          <a:bodyPr wrap="square" lIns="0" tIns="0" rIns="0" bIns="0" rtlCol="0"/>
          <a:lstStyle/>
          <a:p>
            <a:endParaRPr/>
          </a:p>
        </p:txBody>
      </p:sp>
      <p:sp>
        <p:nvSpPr>
          <p:cNvPr id="7" name="object 7"/>
          <p:cNvSpPr txBox="1"/>
          <p:nvPr/>
        </p:nvSpPr>
        <p:spPr>
          <a:xfrm>
            <a:off x="2070304" y="5470653"/>
            <a:ext cx="5969635" cy="751488"/>
          </a:xfrm>
          <a:prstGeom prst="rect">
            <a:avLst/>
          </a:prstGeom>
        </p:spPr>
        <p:txBody>
          <a:bodyPr vert="horz" wrap="square" lIns="0" tIns="12700" rIns="0" bIns="0" rtlCol="0">
            <a:spAutoFit/>
          </a:bodyPr>
          <a:lstStyle/>
          <a:p>
            <a:pPr marL="12701" marR="5080">
              <a:spcBef>
                <a:spcPts val="100"/>
              </a:spcBef>
            </a:pPr>
            <a:r>
              <a:rPr sz="2400" b="1" dirty="0">
                <a:latin typeface="Trebuchet MS"/>
                <a:cs typeface="Trebuchet MS"/>
              </a:rPr>
              <a:t>The </a:t>
            </a:r>
            <a:r>
              <a:rPr sz="2400" b="1" spc="-5" dirty="0">
                <a:latin typeface="Trebuchet MS"/>
                <a:cs typeface="Trebuchet MS"/>
              </a:rPr>
              <a:t>session </a:t>
            </a:r>
            <a:r>
              <a:rPr sz="2400" b="1" dirty="0">
                <a:latin typeface="Trebuchet MS"/>
                <a:cs typeface="Trebuchet MS"/>
              </a:rPr>
              <a:t>layer </a:t>
            </a:r>
            <a:r>
              <a:rPr sz="2400" b="1" spc="-5" dirty="0">
                <a:latin typeface="Trebuchet MS"/>
                <a:cs typeface="Trebuchet MS"/>
              </a:rPr>
              <a:t>is responsible </a:t>
            </a:r>
            <a:r>
              <a:rPr sz="2400" b="1" dirty="0">
                <a:latin typeface="Trebuchet MS"/>
                <a:cs typeface="Trebuchet MS"/>
              </a:rPr>
              <a:t>for dialog  </a:t>
            </a:r>
            <a:r>
              <a:rPr sz="2400" b="1" spc="-10" dirty="0">
                <a:latin typeface="Trebuchet MS"/>
                <a:cs typeface="Trebuchet MS"/>
              </a:rPr>
              <a:t>control </a:t>
            </a:r>
            <a:r>
              <a:rPr sz="2400" b="1" dirty="0">
                <a:latin typeface="Trebuchet MS"/>
                <a:cs typeface="Trebuchet MS"/>
              </a:rPr>
              <a:t>and</a:t>
            </a:r>
            <a:r>
              <a:rPr sz="2400" b="1" spc="5" dirty="0">
                <a:latin typeface="Trebuchet MS"/>
                <a:cs typeface="Trebuchet MS"/>
              </a:rPr>
              <a:t> </a:t>
            </a:r>
            <a:r>
              <a:rPr sz="2400" b="1" spc="-5" dirty="0">
                <a:latin typeface="Trebuchet MS"/>
                <a:cs typeface="Trebuchet MS"/>
              </a:rPr>
              <a:t>synchronization.</a:t>
            </a:r>
            <a:endParaRPr sz="2400" dirty="0">
              <a:latin typeface="Trebuchet MS"/>
              <a:cs typeface="Trebuchet MS"/>
            </a:endParaRPr>
          </a:p>
        </p:txBody>
      </p:sp>
      <p:sp>
        <p:nvSpPr>
          <p:cNvPr id="10" name="object 4">
            <a:extLst>
              <a:ext uri="{FF2B5EF4-FFF2-40B4-BE49-F238E27FC236}">
                <a16:creationId xmlns:a16="http://schemas.microsoft.com/office/drawing/2014/main" id="{8C630D49-6F5F-4CD9-B310-49BFA1FFBEA6}"/>
              </a:ext>
            </a:extLst>
          </p:cNvPr>
          <p:cNvSpPr txBox="1">
            <a:spLocks/>
          </p:cNvSpPr>
          <p:nvPr/>
        </p:nvSpPr>
        <p:spPr>
          <a:xfrm>
            <a:off x="2288540" y="748229"/>
            <a:ext cx="6847782" cy="659155"/>
          </a:xfrm>
          <a:prstGeom prst="rect">
            <a:avLst/>
          </a:prstGeom>
        </p:spPr>
        <p:txBody>
          <a:bodyPr vert="horz" wrap="square" lIns="0" tIns="12700" rIns="0" bIns="0" rtlCol="0" anchor="ctr">
            <a:spAutoFit/>
          </a:bodyPr>
          <a:lstStyle>
            <a:lvl1pPr algn="l" defTabSz="802020" rtl="0" eaLnBrk="1" latinLnBrk="0" hangingPunct="1">
              <a:lnSpc>
                <a:spcPct val="90000"/>
              </a:lnSpc>
              <a:spcBef>
                <a:spcPct val="0"/>
              </a:spcBef>
              <a:buNone/>
              <a:defRPr sz="3859" kern="1200">
                <a:solidFill>
                  <a:schemeClr val="accent1">
                    <a:lumMod val="75000"/>
                  </a:schemeClr>
                </a:solidFill>
                <a:latin typeface="+mn-lt"/>
                <a:ea typeface="+mj-ea"/>
                <a:cs typeface="+mj-cs"/>
              </a:defRPr>
            </a:lvl1pPr>
          </a:lstStyle>
          <a:p>
            <a:pPr marL="12701">
              <a:lnSpc>
                <a:spcPct val="100000"/>
              </a:lnSpc>
              <a:spcBef>
                <a:spcPts val="100"/>
              </a:spcBef>
            </a:pPr>
            <a:r>
              <a:rPr lang="en-GB" sz="4200" b="1" spc="-5" dirty="0"/>
              <a:t>Session Layer</a:t>
            </a:r>
            <a:endParaRPr lang="en-GB" sz="4200" b="1" dirty="0"/>
          </a:p>
        </p:txBody>
      </p:sp>
    </p:spTree>
    <p:extLst>
      <p:ext uri="{BB962C8B-B14F-4D97-AF65-F5344CB8AC3E}">
        <p14:creationId xmlns:p14="http://schemas.microsoft.com/office/powerpoint/2010/main" val="179129188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95E00-0086-4A53-8CAB-CF72EB732990}"/>
              </a:ext>
            </a:extLst>
          </p:cNvPr>
          <p:cNvSpPr>
            <a:spLocks noGrp="1"/>
          </p:cNvSpPr>
          <p:nvPr>
            <p:ph type="title"/>
          </p:nvPr>
        </p:nvSpPr>
        <p:spPr/>
        <p:txBody>
          <a:bodyPr/>
          <a:lstStyle/>
          <a:p>
            <a:r>
              <a:rPr lang="en-GB" dirty="0"/>
              <a:t>OSI Model – Layer 5: Presentation</a:t>
            </a:r>
          </a:p>
        </p:txBody>
      </p:sp>
      <p:sp>
        <p:nvSpPr>
          <p:cNvPr id="3" name="Content Placeholder 2">
            <a:extLst>
              <a:ext uri="{FF2B5EF4-FFF2-40B4-BE49-F238E27FC236}">
                <a16:creationId xmlns:a16="http://schemas.microsoft.com/office/drawing/2014/main" id="{A2A79A3E-8100-4E82-B38F-AECDE64D0EC3}"/>
              </a:ext>
            </a:extLst>
          </p:cNvPr>
          <p:cNvSpPr>
            <a:spLocks noGrp="1"/>
          </p:cNvSpPr>
          <p:nvPr>
            <p:ph idx="1"/>
          </p:nvPr>
        </p:nvSpPr>
        <p:spPr>
          <a:xfrm>
            <a:off x="312821" y="1825625"/>
            <a:ext cx="11590421" cy="4003675"/>
          </a:xfrm>
        </p:spPr>
        <p:txBody>
          <a:bodyPr>
            <a:normAutofit/>
          </a:bodyPr>
          <a:lstStyle/>
          <a:p>
            <a:r>
              <a:rPr lang="en-GB" sz="5400" dirty="0"/>
              <a:t>Character encoding</a:t>
            </a:r>
          </a:p>
          <a:p>
            <a:r>
              <a:rPr lang="en-GB" sz="5400" dirty="0"/>
              <a:t>Application encryption</a:t>
            </a:r>
          </a:p>
          <a:p>
            <a:r>
              <a:rPr lang="en-GB" sz="5400" dirty="0"/>
              <a:t>Often combined with the Application Layer</a:t>
            </a:r>
          </a:p>
        </p:txBody>
      </p:sp>
    </p:spTree>
    <p:extLst>
      <p:ext uri="{BB962C8B-B14F-4D97-AF65-F5344CB8AC3E}">
        <p14:creationId xmlns:p14="http://schemas.microsoft.com/office/powerpoint/2010/main" val="2492567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95E00-0086-4A53-8CAB-CF72EB732990}"/>
              </a:ext>
            </a:extLst>
          </p:cNvPr>
          <p:cNvSpPr>
            <a:spLocks noGrp="1"/>
          </p:cNvSpPr>
          <p:nvPr>
            <p:ph type="title"/>
          </p:nvPr>
        </p:nvSpPr>
        <p:spPr/>
        <p:txBody>
          <a:bodyPr/>
          <a:lstStyle/>
          <a:p>
            <a:r>
              <a:rPr lang="en-GB" dirty="0"/>
              <a:t>OSI Model – Layer 5: Presentation</a:t>
            </a:r>
          </a:p>
        </p:txBody>
      </p:sp>
      <p:sp>
        <p:nvSpPr>
          <p:cNvPr id="4" name="Rectangle 3">
            <a:extLst>
              <a:ext uri="{FF2B5EF4-FFF2-40B4-BE49-F238E27FC236}">
                <a16:creationId xmlns:a16="http://schemas.microsoft.com/office/drawing/2014/main" id="{85FB7145-8B74-4573-BF30-59F902D863F3}"/>
              </a:ext>
            </a:extLst>
          </p:cNvPr>
          <p:cNvSpPr/>
          <p:nvPr/>
        </p:nvSpPr>
        <p:spPr>
          <a:xfrm>
            <a:off x="6839759" y="3247797"/>
            <a:ext cx="4038199" cy="160403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10FF01CC-E196-4B22-9C68-69A2B733EA29}"/>
              </a:ext>
            </a:extLst>
          </p:cNvPr>
          <p:cNvSpPr/>
          <p:nvPr/>
        </p:nvSpPr>
        <p:spPr>
          <a:xfrm>
            <a:off x="1274846" y="3240314"/>
            <a:ext cx="4038199" cy="160403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EFA121A8-C769-403D-9213-2485D143B2C8}"/>
              </a:ext>
            </a:extLst>
          </p:cNvPr>
          <p:cNvSpPr/>
          <p:nvPr/>
        </p:nvSpPr>
        <p:spPr>
          <a:xfrm>
            <a:off x="1461577" y="3603520"/>
            <a:ext cx="3595989" cy="10550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2E2C2119-581F-4BC7-8DB4-27AD1D5CAA29}"/>
              </a:ext>
            </a:extLst>
          </p:cNvPr>
          <p:cNvSpPr txBox="1"/>
          <p:nvPr/>
        </p:nvSpPr>
        <p:spPr>
          <a:xfrm>
            <a:off x="2124560" y="2315270"/>
            <a:ext cx="2340256" cy="369332"/>
          </a:xfrm>
          <a:prstGeom prst="rect">
            <a:avLst/>
          </a:prstGeom>
          <a:noFill/>
        </p:spPr>
        <p:txBody>
          <a:bodyPr wrap="none" rtlCol="0">
            <a:spAutoFit/>
          </a:bodyPr>
          <a:lstStyle/>
          <a:p>
            <a:r>
              <a:rPr lang="en-GB" dirty="0"/>
              <a:t>From Application Layer</a:t>
            </a:r>
          </a:p>
        </p:txBody>
      </p:sp>
      <p:sp>
        <p:nvSpPr>
          <p:cNvPr id="8" name="TextBox 7">
            <a:extLst>
              <a:ext uri="{FF2B5EF4-FFF2-40B4-BE49-F238E27FC236}">
                <a16:creationId xmlns:a16="http://schemas.microsoft.com/office/drawing/2014/main" id="{A95F544E-0ADB-477F-A503-C7BE914B446E}"/>
              </a:ext>
            </a:extLst>
          </p:cNvPr>
          <p:cNvSpPr txBox="1"/>
          <p:nvPr/>
        </p:nvSpPr>
        <p:spPr>
          <a:xfrm>
            <a:off x="8004475" y="2325804"/>
            <a:ext cx="2065374" cy="369332"/>
          </a:xfrm>
          <a:prstGeom prst="rect">
            <a:avLst/>
          </a:prstGeom>
          <a:noFill/>
        </p:spPr>
        <p:txBody>
          <a:bodyPr wrap="none" rtlCol="0">
            <a:spAutoFit/>
          </a:bodyPr>
          <a:lstStyle/>
          <a:p>
            <a:r>
              <a:rPr lang="en-GB" dirty="0"/>
              <a:t>To Application Layer</a:t>
            </a:r>
          </a:p>
        </p:txBody>
      </p:sp>
      <p:sp>
        <p:nvSpPr>
          <p:cNvPr id="9" name="TextBox 8">
            <a:extLst>
              <a:ext uri="{FF2B5EF4-FFF2-40B4-BE49-F238E27FC236}">
                <a16:creationId xmlns:a16="http://schemas.microsoft.com/office/drawing/2014/main" id="{B13DB048-6DE5-4628-B4F0-2E8ADB434FB0}"/>
              </a:ext>
            </a:extLst>
          </p:cNvPr>
          <p:cNvSpPr txBox="1"/>
          <p:nvPr/>
        </p:nvSpPr>
        <p:spPr>
          <a:xfrm>
            <a:off x="627923" y="4817628"/>
            <a:ext cx="1930785" cy="369332"/>
          </a:xfrm>
          <a:prstGeom prst="rect">
            <a:avLst/>
          </a:prstGeom>
          <a:noFill/>
        </p:spPr>
        <p:txBody>
          <a:bodyPr wrap="none" rtlCol="0">
            <a:spAutoFit/>
          </a:bodyPr>
          <a:lstStyle/>
          <a:p>
            <a:r>
              <a:rPr lang="en-GB" dirty="0"/>
              <a:t>Presentation Layer</a:t>
            </a:r>
          </a:p>
        </p:txBody>
      </p:sp>
      <p:sp>
        <p:nvSpPr>
          <p:cNvPr id="10" name="TextBox 9">
            <a:extLst>
              <a:ext uri="{FF2B5EF4-FFF2-40B4-BE49-F238E27FC236}">
                <a16:creationId xmlns:a16="http://schemas.microsoft.com/office/drawing/2014/main" id="{8F20B126-A3B1-4FEE-AB9B-B06787CE67CE}"/>
              </a:ext>
            </a:extLst>
          </p:cNvPr>
          <p:cNvSpPr txBox="1"/>
          <p:nvPr/>
        </p:nvSpPr>
        <p:spPr>
          <a:xfrm>
            <a:off x="10272196" y="4862609"/>
            <a:ext cx="1930785" cy="369332"/>
          </a:xfrm>
          <a:prstGeom prst="rect">
            <a:avLst/>
          </a:prstGeom>
          <a:noFill/>
        </p:spPr>
        <p:txBody>
          <a:bodyPr wrap="none" rtlCol="0">
            <a:spAutoFit/>
          </a:bodyPr>
          <a:lstStyle/>
          <a:p>
            <a:r>
              <a:rPr lang="en-GB" dirty="0"/>
              <a:t>Presentation Layer</a:t>
            </a:r>
          </a:p>
        </p:txBody>
      </p:sp>
      <p:sp>
        <p:nvSpPr>
          <p:cNvPr id="11" name="TextBox 10">
            <a:extLst>
              <a:ext uri="{FF2B5EF4-FFF2-40B4-BE49-F238E27FC236}">
                <a16:creationId xmlns:a16="http://schemas.microsoft.com/office/drawing/2014/main" id="{EDA01187-C5E0-4EA8-B1E1-D5E2AEDD1BF3}"/>
              </a:ext>
            </a:extLst>
          </p:cNvPr>
          <p:cNvSpPr txBox="1"/>
          <p:nvPr/>
        </p:nvSpPr>
        <p:spPr>
          <a:xfrm>
            <a:off x="2237771" y="5364413"/>
            <a:ext cx="1702325" cy="369332"/>
          </a:xfrm>
          <a:prstGeom prst="rect">
            <a:avLst/>
          </a:prstGeom>
          <a:noFill/>
        </p:spPr>
        <p:txBody>
          <a:bodyPr wrap="none" rtlCol="0">
            <a:spAutoFit/>
          </a:bodyPr>
          <a:lstStyle/>
          <a:p>
            <a:r>
              <a:rPr lang="en-GB" dirty="0"/>
              <a:t>To Session Layer</a:t>
            </a:r>
          </a:p>
        </p:txBody>
      </p:sp>
      <p:sp>
        <p:nvSpPr>
          <p:cNvPr id="12" name="Arrow: Down 18">
            <a:extLst>
              <a:ext uri="{FF2B5EF4-FFF2-40B4-BE49-F238E27FC236}">
                <a16:creationId xmlns:a16="http://schemas.microsoft.com/office/drawing/2014/main" id="{44B2E3D3-6E26-4F7D-B7C4-950BD6ED8748}"/>
              </a:ext>
            </a:extLst>
          </p:cNvPr>
          <p:cNvSpPr/>
          <p:nvPr/>
        </p:nvSpPr>
        <p:spPr>
          <a:xfrm>
            <a:off x="3063788" y="4627877"/>
            <a:ext cx="426517" cy="736535"/>
          </a:xfrm>
          <a:prstGeom prst="downArrow">
            <a:avLst/>
          </a:prstGeom>
          <a:solidFill>
            <a:srgbClr val="FD39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D1691EA6-1110-4EF8-B23D-8AE2F667E124}"/>
              </a:ext>
            </a:extLst>
          </p:cNvPr>
          <p:cNvSpPr txBox="1"/>
          <p:nvPr/>
        </p:nvSpPr>
        <p:spPr>
          <a:xfrm>
            <a:off x="7914541" y="5362273"/>
            <a:ext cx="1977208" cy="369332"/>
          </a:xfrm>
          <a:prstGeom prst="rect">
            <a:avLst/>
          </a:prstGeom>
          <a:noFill/>
        </p:spPr>
        <p:txBody>
          <a:bodyPr wrap="none" rtlCol="0">
            <a:spAutoFit/>
          </a:bodyPr>
          <a:lstStyle/>
          <a:p>
            <a:r>
              <a:rPr lang="en-GB" dirty="0"/>
              <a:t>From Session Layer</a:t>
            </a:r>
          </a:p>
        </p:txBody>
      </p:sp>
      <p:grpSp>
        <p:nvGrpSpPr>
          <p:cNvPr id="14" name="Group 13">
            <a:extLst>
              <a:ext uri="{FF2B5EF4-FFF2-40B4-BE49-F238E27FC236}">
                <a16:creationId xmlns:a16="http://schemas.microsoft.com/office/drawing/2014/main" id="{758BE646-EA61-45F0-BB21-6BFF9884AC11}"/>
              </a:ext>
            </a:extLst>
          </p:cNvPr>
          <p:cNvGrpSpPr/>
          <p:nvPr/>
        </p:nvGrpSpPr>
        <p:grpSpPr>
          <a:xfrm>
            <a:off x="1528762" y="4353085"/>
            <a:ext cx="3410455" cy="234880"/>
            <a:chOff x="1805695" y="5736431"/>
            <a:chExt cx="3510381" cy="234880"/>
          </a:xfrm>
        </p:grpSpPr>
        <p:cxnSp>
          <p:nvCxnSpPr>
            <p:cNvPr id="15" name="Straight Connector 14">
              <a:extLst>
                <a:ext uri="{FF2B5EF4-FFF2-40B4-BE49-F238E27FC236}">
                  <a16:creationId xmlns:a16="http://schemas.microsoft.com/office/drawing/2014/main" id="{42D13D01-E8FD-430C-8E06-4A5BC5FAF79C}"/>
                </a:ext>
              </a:extLst>
            </p:cNvPr>
            <p:cNvCxnSpPr>
              <a:cxnSpLocks/>
            </p:cNvCxnSpPr>
            <p:nvPr/>
          </p:nvCxnSpPr>
          <p:spPr>
            <a:xfrm flipH="1" flipV="1">
              <a:off x="1814516" y="5736431"/>
              <a:ext cx="1" cy="22829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9A2BBDE-F0DF-4766-AF04-0657C8A24634}"/>
                </a:ext>
              </a:extLst>
            </p:cNvPr>
            <p:cNvCxnSpPr>
              <a:cxnSpLocks/>
            </p:cNvCxnSpPr>
            <p:nvPr/>
          </p:nvCxnSpPr>
          <p:spPr>
            <a:xfrm flipV="1">
              <a:off x="5313046" y="5753100"/>
              <a:ext cx="3030" cy="21821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B8984B9-9491-4B7B-AEFE-6C6EA1305BE9}"/>
                </a:ext>
              </a:extLst>
            </p:cNvPr>
            <p:cNvCxnSpPr>
              <a:cxnSpLocks/>
            </p:cNvCxnSpPr>
            <p:nvPr/>
          </p:nvCxnSpPr>
          <p:spPr>
            <a:xfrm flipV="1">
              <a:off x="1805695" y="5962129"/>
              <a:ext cx="350156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 name="Rectangle 17">
            <a:extLst>
              <a:ext uri="{FF2B5EF4-FFF2-40B4-BE49-F238E27FC236}">
                <a16:creationId xmlns:a16="http://schemas.microsoft.com/office/drawing/2014/main" id="{EFA121A8-C769-403D-9213-2485D143B2C8}"/>
              </a:ext>
            </a:extLst>
          </p:cNvPr>
          <p:cNvSpPr/>
          <p:nvPr/>
        </p:nvSpPr>
        <p:spPr>
          <a:xfrm>
            <a:off x="7046055" y="3501350"/>
            <a:ext cx="3595989" cy="10550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9" name="Group 18">
            <a:extLst>
              <a:ext uri="{FF2B5EF4-FFF2-40B4-BE49-F238E27FC236}">
                <a16:creationId xmlns:a16="http://schemas.microsoft.com/office/drawing/2014/main" id="{758BE646-EA61-45F0-BB21-6BFF9884AC11}"/>
              </a:ext>
            </a:extLst>
          </p:cNvPr>
          <p:cNvGrpSpPr/>
          <p:nvPr/>
        </p:nvGrpSpPr>
        <p:grpSpPr>
          <a:xfrm>
            <a:off x="7113240" y="4250915"/>
            <a:ext cx="3434653" cy="234880"/>
            <a:chOff x="1805695" y="5736431"/>
            <a:chExt cx="3510381" cy="234880"/>
          </a:xfrm>
        </p:grpSpPr>
        <p:cxnSp>
          <p:nvCxnSpPr>
            <p:cNvPr id="20" name="Straight Connector 19">
              <a:extLst>
                <a:ext uri="{FF2B5EF4-FFF2-40B4-BE49-F238E27FC236}">
                  <a16:creationId xmlns:a16="http://schemas.microsoft.com/office/drawing/2014/main" id="{42D13D01-E8FD-430C-8E06-4A5BC5FAF79C}"/>
                </a:ext>
              </a:extLst>
            </p:cNvPr>
            <p:cNvCxnSpPr>
              <a:cxnSpLocks/>
            </p:cNvCxnSpPr>
            <p:nvPr/>
          </p:nvCxnSpPr>
          <p:spPr>
            <a:xfrm flipH="1" flipV="1">
              <a:off x="1814516" y="5736431"/>
              <a:ext cx="1" cy="22829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9A2BBDE-F0DF-4766-AF04-0657C8A24634}"/>
                </a:ext>
              </a:extLst>
            </p:cNvPr>
            <p:cNvCxnSpPr>
              <a:cxnSpLocks/>
            </p:cNvCxnSpPr>
            <p:nvPr/>
          </p:nvCxnSpPr>
          <p:spPr>
            <a:xfrm flipV="1">
              <a:off x="5313046" y="5753100"/>
              <a:ext cx="3030" cy="21821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8984B9-9491-4B7B-AEFE-6C6EA1305BE9}"/>
                </a:ext>
              </a:extLst>
            </p:cNvPr>
            <p:cNvCxnSpPr>
              <a:cxnSpLocks/>
            </p:cNvCxnSpPr>
            <p:nvPr/>
          </p:nvCxnSpPr>
          <p:spPr>
            <a:xfrm flipV="1">
              <a:off x="1805695" y="5962129"/>
              <a:ext cx="350156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3" name="Arrow: Down 20">
            <a:extLst>
              <a:ext uri="{FF2B5EF4-FFF2-40B4-BE49-F238E27FC236}">
                <a16:creationId xmlns:a16="http://schemas.microsoft.com/office/drawing/2014/main" id="{C0AE85D9-F707-455F-AC4C-06F6F2DCA19F}"/>
              </a:ext>
            </a:extLst>
          </p:cNvPr>
          <p:cNvSpPr/>
          <p:nvPr/>
        </p:nvSpPr>
        <p:spPr>
          <a:xfrm rot="10800000">
            <a:off x="8666968" y="4564110"/>
            <a:ext cx="426517" cy="802714"/>
          </a:xfrm>
          <a:prstGeom prst="downArrow">
            <a:avLst/>
          </a:prstGeom>
          <a:solidFill>
            <a:srgbClr val="FD39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5" name="Group 24">
            <a:extLst>
              <a:ext uri="{FF2B5EF4-FFF2-40B4-BE49-F238E27FC236}">
                <a16:creationId xmlns:a16="http://schemas.microsoft.com/office/drawing/2014/main" id="{0EE35B03-A583-46E5-A3DA-9C2E80A03F33}"/>
              </a:ext>
            </a:extLst>
          </p:cNvPr>
          <p:cNvGrpSpPr/>
          <p:nvPr/>
        </p:nvGrpSpPr>
        <p:grpSpPr>
          <a:xfrm>
            <a:off x="2580099" y="3626192"/>
            <a:ext cx="2235916" cy="153157"/>
            <a:chOff x="1416771" y="2696982"/>
            <a:chExt cx="2143839" cy="188858"/>
          </a:xfrm>
        </p:grpSpPr>
        <p:cxnSp>
          <p:nvCxnSpPr>
            <p:cNvPr id="26" name="Straight Connector 25">
              <a:extLst>
                <a:ext uri="{FF2B5EF4-FFF2-40B4-BE49-F238E27FC236}">
                  <a16:creationId xmlns:a16="http://schemas.microsoft.com/office/drawing/2014/main" id="{CAB79F82-E0D2-49EB-B828-0F567C8B1B73}"/>
                </a:ext>
              </a:extLst>
            </p:cNvPr>
            <p:cNvCxnSpPr>
              <a:cxnSpLocks/>
            </p:cNvCxnSpPr>
            <p:nvPr/>
          </p:nvCxnSpPr>
          <p:spPr>
            <a:xfrm flipH="1">
              <a:off x="1421534" y="2704366"/>
              <a:ext cx="3540" cy="18147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F95DB38A-E6D7-4E85-A0BD-6D0E982BFE0E}"/>
                </a:ext>
              </a:extLst>
            </p:cNvPr>
            <p:cNvCxnSpPr>
              <a:cxnSpLocks/>
            </p:cNvCxnSpPr>
            <p:nvPr/>
          </p:nvCxnSpPr>
          <p:spPr>
            <a:xfrm flipH="1">
              <a:off x="3557070" y="2696982"/>
              <a:ext cx="3540" cy="18147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280828A-F0BD-4CCF-8881-4B29D81C0F27}"/>
                </a:ext>
              </a:extLst>
            </p:cNvPr>
            <p:cNvCxnSpPr>
              <a:cxnSpLocks/>
            </p:cNvCxnSpPr>
            <p:nvPr/>
          </p:nvCxnSpPr>
          <p:spPr>
            <a:xfrm>
              <a:off x="1416771" y="2706508"/>
              <a:ext cx="21403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0EE35B03-A583-46E5-A3DA-9C2E80A03F33}"/>
              </a:ext>
            </a:extLst>
          </p:cNvPr>
          <p:cNvGrpSpPr/>
          <p:nvPr/>
        </p:nvGrpSpPr>
        <p:grpSpPr>
          <a:xfrm>
            <a:off x="8223197" y="3537751"/>
            <a:ext cx="2257308" cy="246580"/>
            <a:chOff x="1416771" y="2696982"/>
            <a:chExt cx="2143839" cy="188858"/>
          </a:xfrm>
        </p:grpSpPr>
        <p:cxnSp>
          <p:nvCxnSpPr>
            <p:cNvPr id="36" name="Straight Connector 35">
              <a:extLst>
                <a:ext uri="{FF2B5EF4-FFF2-40B4-BE49-F238E27FC236}">
                  <a16:creationId xmlns:a16="http://schemas.microsoft.com/office/drawing/2014/main" id="{CAB79F82-E0D2-49EB-B828-0F567C8B1B73}"/>
                </a:ext>
              </a:extLst>
            </p:cNvPr>
            <p:cNvCxnSpPr>
              <a:cxnSpLocks/>
            </p:cNvCxnSpPr>
            <p:nvPr/>
          </p:nvCxnSpPr>
          <p:spPr>
            <a:xfrm flipH="1">
              <a:off x="1421534" y="2704366"/>
              <a:ext cx="3540" cy="18147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F95DB38A-E6D7-4E85-A0BD-6D0E982BFE0E}"/>
                </a:ext>
              </a:extLst>
            </p:cNvPr>
            <p:cNvCxnSpPr>
              <a:cxnSpLocks/>
            </p:cNvCxnSpPr>
            <p:nvPr/>
          </p:nvCxnSpPr>
          <p:spPr>
            <a:xfrm flipH="1">
              <a:off x="3557070" y="2696982"/>
              <a:ext cx="3540" cy="18147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5280828A-F0BD-4CCF-8881-4B29D81C0F27}"/>
                </a:ext>
              </a:extLst>
            </p:cNvPr>
            <p:cNvCxnSpPr>
              <a:cxnSpLocks/>
            </p:cNvCxnSpPr>
            <p:nvPr/>
          </p:nvCxnSpPr>
          <p:spPr>
            <a:xfrm>
              <a:off x="1416771" y="2706508"/>
              <a:ext cx="21403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4" name="Rectangle 43">
            <a:extLst>
              <a:ext uri="{FF2B5EF4-FFF2-40B4-BE49-F238E27FC236}">
                <a16:creationId xmlns:a16="http://schemas.microsoft.com/office/drawing/2014/main" id="{A6D1DCFE-CE29-46B3-BFEC-F31EF53CF3FD}"/>
              </a:ext>
            </a:extLst>
          </p:cNvPr>
          <p:cNvSpPr/>
          <p:nvPr/>
        </p:nvSpPr>
        <p:spPr>
          <a:xfrm>
            <a:off x="2559583" y="3893171"/>
            <a:ext cx="2256432" cy="319484"/>
          </a:xfrm>
          <a:prstGeom prst="rect">
            <a:avLst/>
          </a:prstGeom>
          <a:solidFill>
            <a:schemeClr val="accent2">
              <a:lumMod val="60000"/>
              <a:lumOff val="4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rPr>
              <a:t>Data</a:t>
            </a:r>
            <a:endParaRPr lang="en-GB" sz="1200" b="1" dirty="0">
              <a:solidFill>
                <a:schemeClr val="tx1"/>
              </a:solidFill>
            </a:endParaRPr>
          </a:p>
        </p:txBody>
      </p:sp>
      <p:sp>
        <p:nvSpPr>
          <p:cNvPr id="45" name="Rectangle 44">
            <a:extLst>
              <a:ext uri="{FF2B5EF4-FFF2-40B4-BE49-F238E27FC236}">
                <a16:creationId xmlns:a16="http://schemas.microsoft.com/office/drawing/2014/main" id="{AEB86FFF-16A9-49CB-8752-5E77980E8934}"/>
              </a:ext>
            </a:extLst>
          </p:cNvPr>
          <p:cNvSpPr/>
          <p:nvPr/>
        </p:nvSpPr>
        <p:spPr>
          <a:xfrm>
            <a:off x="1528762" y="3893171"/>
            <a:ext cx="1029946" cy="320400"/>
          </a:xfrm>
          <a:prstGeom prst="rect">
            <a:avLst/>
          </a:prstGeom>
          <a:solidFill>
            <a:srgbClr val="F85338"/>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rPr>
              <a:t>H6</a:t>
            </a:r>
            <a:endParaRPr lang="en-GB" sz="1200" b="1" dirty="0">
              <a:solidFill>
                <a:schemeClr val="tx1"/>
              </a:solidFill>
            </a:endParaRPr>
          </a:p>
        </p:txBody>
      </p:sp>
      <p:sp>
        <p:nvSpPr>
          <p:cNvPr id="58" name="Arrow: Down 20">
            <a:extLst>
              <a:ext uri="{FF2B5EF4-FFF2-40B4-BE49-F238E27FC236}">
                <a16:creationId xmlns:a16="http://schemas.microsoft.com/office/drawing/2014/main" id="{C0AE85D9-F707-455F-AC4C-06F6F2DCA19F}"/>
              </a:ext>
            </a:extLst>
          </p:cNvPr>
          <p:cNvSpPr/>
          <p:nvPr/>
        </p:nvSpPr>
        <p:spPr>
          <a:xfrm rot="10800000">
            <a:off x="8979511" y="2666997"/>
            <a:ext cx="426517" cy="802714"/>
          </a:xfrm>
          <a:prstGeom prst="downArrow">
            <a:avLst/>
          </a:prstGeom>
          <a:solidFill>
            <a:srgbClr val="FD39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Arrow: Down 18">
            <a:extLst>
              <a:ext uri="{FF2B5EF4-FFF2-40B4-BE49-F238E27FC236}">
                <a16:creationId xmlns:a16="http://schemas.microsoft.com/office/drawing/2014/main" id="{44B2E3D3-6E26-4F7D-B7C4-950BD6ED8748}"/>
              </a:ext>
            </a:extLst>
          </p:cNvPr>
          <p:cNvSpPr/>
          <p:nvPr/>
        </p:nvSpPr>
        <p:spPr>
          <a:xfrm>
            <a:off x="3113669" y="2750196"/>
            <a:ext cx="426517" cy="736535"/>
          </a:xfrm>
          <a:prstGeom prst="downArrow">
            <a:avLst/>
          </a:prstGeom>
          <a:solidFill>
            <a:srgbClr val="FD39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object 7"/>
          <p:cNvSpPr txBox="1"/>
          <p:nvPr/>
        </p:nvSpPr>
        <p:spPr>
          <a:xfrm>
            <a:off x="748593" y="6393976"/>
            <a:ext cx="10959509" cy="382156"/>
          </a:xfrm>
          <a:prstGeom prst="rect">
            <a:avLst/>
          </a:prstGeom>
        </p:spPr>
        <p:txBody>
          <a:bodyPr vert="horz" wrap="square" lIns="0" tIns="12700" rIns="0" bIns="0" rtlCol="0">
            <a:spAutoFit/>
          </a:bodyPr>
          <a:lstStyle/>
          <a:p>
            <a:pPr marL="12701">
              <a:spcBef>
                <a:spcPts val="100"/>
              </a:spcBef>
            </a:pPr>
            <a:r>
              <a:rPr sz="2400" dirty="0">
                <a:cs typeface="Trebuchet MS"/>
              </a:rPr>
              <a:t>The presentation layer </a:t>
            </a:r>
            <a:r>
              <a:rPr sz="2400" spc="-5" dirty="0">
                <a:cs typeface="Trebuchet MS"/>
              </a:rPr>
              <a:t>is responsible </a:t>
            </a:r>
            <a:r>
              <a:rPr sz="2400" dirty="0">
                <a:cs typeface="Trebuchet MS"/>
              </a:rPr>
              <a:t>for</a:t>
            </a:r>
            <a:r>
              <a:rPr sz="2400" spc="-45" dirty="0">
                <a:cs typeface="Trebuchet MS"/>
              </a:rPr>
              <a:t> </a:t>
            </a:r>
            <a:r>
              <a:rPr sz="2400" spc="-10" dirty="0">
                <a:cs typeface="Trebuchet MS"/>
              </a:rPr>
              <a:t>translation,</a:t>
            </a:r>
            <a:r>
              <a:rPr lang="en-GB" sz="2400" spc="-10" dirty="0">
                <a:cs typeface="Trebuchet MS"/>
              </a:rPr>
              <a:t> </a:t>
            </a:r>
            <a:r>
              <a:rPr sz="2400" spc="-5" dirty="0">
                <a:cs typeface="Trebuchet MS"/>
              </a:rPr>
              <a:t>compression, </a:t>
            </a:r>
            <a:r>
              <a:rPr sz="2400" dirty="0">
                <a:cs typeface="Trebuchet MS"/>
              </a:rPr>
              <a:t>and</a:t>
            </a:r>
            <a:r>
              <a:rPr sz="2400" spc="-5" dirty="0">
                <a:cs typeface="Trebuchet MS"/>
              </a:rPr>
              <a:t> encryption.</a:t>
            </a:r>
            <a:endParaRPr sz="2400" dirty="0">
              <a:cs typeface="Trebuchet MS"/>
            </a:endParaRPr>
          </a:p>
        </p:txBody>
      </p:sp>
      <p:sp>
        <p:nvSpPr>
          <p:cNvPr id="69" name="Rectangle 68">
            <a:extLst>
              <a:ext uri="{FF2B5EF4-FFF2-40B4-BE49-F238E27FC236}">
                <a16:creationId xmlns:a16="http://schemas.microsoft.com/office/drawing/2014/main" id="{A6D1DCFE-CE29-46B3-BFEC-F31EF53CF3FD}"/>
              </a:ext>
            </a:extLst>
          </p:cNvPr>
          <p:cNvSpPr/>
          <p:nvPr/>
        </p:nvSpPr>
        <p:spPr>
          <a:xfrm>
            <a:off x="8224073" y="3864143"/>
            <a:ext cx="2256432" cy="319484"/>
          </a:xfrm>
          <a:prstGeom prst="rect">
            <a:avLst/>
          </a:prstGeom>
          <a:solidFill>
            <a:schemeClr val="accent2">
              <a:lumMod val="60000"/>
              <a:lumOff val="4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rPr>
              <a:t>Data</a:t>
            </a:r>
            <a:endParaRPr lang="en-GB" sz="1200" b="1" dirty="0">
              <a:solidFill>
                <a:schemeClr val="tx1"/>
              </a:solidFill>
            </a:endParaRPr>
          </a:p>
        </p:txBody>
      </p:sp>
      <p:sp>
        <p:nvSpPr>
          <p:cNvPr id="70" name="Rectangle 69">
            <a:extLst>
              <a:ext uri="{FF2B5EF4-FFF2-40B4-BE49-F238E27FC236}">
                <a16:creationId xmlns:a16="http://schemas.microsoft.com/office/drawing/2014/main" id="{AEB86FFF-16A9-49CB-8752-5E77980E8934}"/>
              </a:ext>
            </a:extLst>
          </p:cNvPr>
          <p:cNvSpPr/>
          <p:nvPr/>
        </p:nvSpPr>
        <p:spPr>
          <a:xfrm>
            <a:off x="7193252" y="3864143"/>
            <a:ext cx="1029946" cy="320400"/>
          </a:xfrm>
          <a:prstGeom prst="rect">
            <a:avLst/>
          </a:prstGeom>
          <a:solidFill>
            <a:srgbClr val="F85338"/>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rPr>
              <a:t>H6</a:t>
            </a:r>
            <a:endParaRPr lang="en-GB" sz="1200" b="1" dirty="0">
              <a:solidFill>
                <a:schemeClr val="tx1"/>
              </a:solidFill>
            </a:endParaRPr>
          </a:p>
        </p:txBody>
      </p:sp>
    </p:spTree>
    <p:extLst>
      <p:ext uri="{BB962C8B-B14F-4D97-AF65-F5344CB8AC3E}">
        <p14:creationId xmlns:p14="http://schemas.microsoft.com/office/powerpoint/2010/main" val="2357788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59"/>
                                        </p:tgtEl>
                                        <p:attrNameLst>
                                          <p:attrName>style.visibility</p:attrName>
                                        </p:attrNameLst>
                                      </p:cBhvr>
                                      <p:to>
                                        <p:strVal val="visible"/>
                                      </p:to>
                                    </p:set>
                                    <p:animEffect transition="in" filter="wipe(up)">
                                      <p:cBhvr>
                                        <p:cTn id="10" dur="500"/>
                                        <p:tgtEl>
                                          <p:spTgt spid="59"/>
                                        </p:tgtEl>
                                      </p:cBhvr>
                                    </p:animEffect>
                                  </p:childTnLst>
                                </p:cTn>
                              </p:par>
                            </p:childTnLst>
                          </p:cTn>
                        </p:par>
                        <p:par>
                          <p:cTn id="11" fill="hold">
                            <p:stCondLst>
                              <p:cond delay="500"/>
                            </p:stCondLst>
                            <p:childTnLst>
                              <p:par>
                                <p:cTn id="12" presetID="1" presetClass="entr" presetSubtype="0" fill="hold" nodeType="afterEffect">
                                  <p:stCondLst>
                                    <p:cond delay="0"/>
                                  </p:stCondLst>
                                  <p:childTnLst>
                                    <p:set>
                                      <p:cBhvr>
                                        <p:cTn id="13" dur="1" fill="hold">
                                          <p:stCondLst>
                                            <p:cond delay="0"/>
                                          </p:stCondLst>
                                        </p:cTn>
                                        <p:tgtEl>
                                          <p:spTgt spid="25"/>
                                        </p:tgtEl>
                                        <p:attrNameLst>
                                          <p:attrName>style.visibility</p:attrName>
                                        </p:attrNameLst>
                                      </p:cBhvr>
                                      <p:to>
                                        <p:strVal val="visible"/>
                                      </p:to>
                                    </p:set>
                                  </p:childTnLst>
                                </p:cTn>
                              </p:par>
                              <p:par>
                                <p:cTn id="14" presetID="1" presetClass="entr" presetSubtype="0" fill="hold" grpId="0" nodeType="withEffect">
                                  <p:stCondLst>
                                    <p:cond delay="250"/>
                                  </p:stCondLst>
                                  <p:childTnLst>
                                    <p:set>
                                      <p:cBhvr>
                                        <p:cTn id="15" dur="1" fill="hold">
                                          <p:stCondLst>
                                            <p:cond delay="0"/>
                                          </p:stCondLst>
                                        </p:cTn>
                                        <p:tgtEl>
                                          <p:spTgt spid="44"/>
                                        </p:tgtEl>
                                        <p:attrNameLst>
                                          <p:attrName>style.visibility</p:attrName>
                                        </p:attrNameLst>
                                      </p:cBhvr>
                                      <p:to>
                                        <p:strVal val="visible"/>
                                      </p:to>
                                    </p:set>
                                  </p:childTnLst>
                                </p:cTn>
                              </p:par>
                            </p:childTnLst>
                          </p:cTn>
                        </p:par>
                        <p:par>
                          <p:cTn id="16" fill="hold">
                            <p:stCondLst>
                              <p:cond delay="750"/>
                            </p:stCondLst>
                            <p:childTnLst>
                              <p:par>
                                <p:cTn id="17" presetID="1" presetClass="entr" presetSubtype="0" fill="hold" grpId="0" nodeType="afterEffect">
                                  <p:stCondLst>
                                    <p:cond delay="1000"/>
                                  </p:stCondLst>
                                  <p:childTnLst>
                                    <p:set>
                                      <p:cBhvr>
                                        <p:cTn id="18" dur="1" fill="hold">
                                          <p:stCondLst>
                                            <p:cond delay="249"/>
                                          </p:stCondLst>
                                        </p:cTn>
                                        <p:tgtEl>
                                          <p:spTgt spid="45"/>
                                        </p:tgtEl>
                                        <p:attrNameLst>
                                          <p:attrName>style.visibility</p:attrName>
                                        </p:attrNameLst>
                                      </p:cBhvr>
                                      <p:to>
                                        <p:strVal val="visible"/>
                                      </p:to>
                                    </p:set>
                                  </p:childTnLst>
                                </p:cTn>
                              </p:par>
                            </p:childTnLst>
                          </p:cTn>
                        </p:par>
                        <p:par>
                          <p:cTn id="19" fill="hold">
                            <p:stCondLst>
                              <p:cond delay="2000"/>
                            </p:stCondLst>
                            <p:childTnLst>
                              <p:par>
                                <p:cTn id="20" presetID="22" presetClass="entr" presetSubtype="1" fill="hold" nodeType="afterEffect">
                                  <p:stCondLst>
                                    <p:cond delay="500"/>
                                  </p:stCondLst>
                                  <p:childTnLst>
                                    <p:set>
                                      <p:cBhvr>
                                        <p:cTn id="21" dur="1" fill="hold">
                                          <p:stCondLst>
                                            <p:cond delay="0"/>
                                          </p:stCondLst>
                                        </p:cTn>
                                        <p:tgtEl>
                                          <p:spTgt spid="14"/>
                                        </p:tgtEl>
                                        <p:attrNameLst>
                                          <p:attrName>style.visibility</p:attrName>
                                        </p:attrNameLst>
                                      </p:cBhvr>
                                      <p:to>
                                        <p:strVal val="visible"/>
                                      </p:to>
                                    </p:set>
                                    <p:animEffect transition="in" filter="wipe(up)">
                                      <p:cBhvr>
                                        <p:cTn id="22" dur="500"/>
                                        <p:tgtEl>
                                          <p:spTgt spid="14"/>
                                        </p:tgtEl>
                                      </p:cBhvr>
                                    </p:animEffect>
                                  </p:childTnLst>
                                </p:cTn>
                              </p:par>
                              <p:par>
                                <p:cTn id="23" presetID="22" presetClass="entr" presetSubtype="1" fill="hold" grpId="0" nodeType="withEffect">
                                  <p:stCondLst>
                                    <p:cond delay="500"/>
                                  </p:stCondLst>
                                  <p:childTnLst>
                                    <p:set>
                                      <p:cBhvr>
                                        <p:cTn id="24" dur="1" fill="hold">
                                          <p:stCondLst>
                                            <p:cond delay="0"/>
                                          </p:stCondLst>
                                        </p:cTn>
                                        <p:tgtEl>
                                          <p:spTgt spid="12"/>
                                        </p:tgtEl>
                                        <p:attrNameLst>
                                          <p:attrName>style.visibility</p:attrName>
                                        </p:attrNameLst>
                                      </p:cBhvr>
                                      <p:to>
                                        <p:strVal val="visible"/>
                                      </p:to>
                                    </p:set>
                                    <p:animEffect transition="in" filter="wipe(up)">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down)">
                                      <p:cBhvr>
                                        <p:cTn id="30" dur="500"/>
                                        <p:tgtEl>
                                          <p:spTgt spid="13"/>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wipe(down)">
                                      <p:cBhvr>
                                        <p:cTn id="33" dur="500"/>
                                        <p:tgtEl>
                                          <p:spTgt spid="23"/>
                                        </p:tgtEl>
                                      </p:cBhvr>
                                    </p:animEffect>
                                  </p:childTnLst>
                                </p:cTn>
                              </p:par>
                            </p:childTnLst>
                          </p:cTn>
                        </p:par>
                        <p:par>
                          <p:cTn id="34" fill="hold">
                            <p:stCondLst>
                              <p:cond delay="500"/>
                            </p:stCondLst>
                            <p:childTnLst>
                              <p:par>
                                <p:cTn id="35" presetID="22" presetClass="entr" presetSubtype="4"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down)">
                                      <p:cBhvr>
                                        <p:cTn id="37" dur="500"/>
                                        <p:tgtEl>
                                          <p:spTgt spid="19"/>
                                        </p:tgtEl>
                                      </p:cBhvr>
                                    </p:animEffect>
                                  </p:childTnLst>
                                </p:cTn>
                              </p:par>
                              <p:par>
                                <p:cTn id="38" presetID="1" presetClass="entr" presetSubtype="0" fill="hold" grpId="0" nodeType="withEffect">
                                  <p:stCondLst>
                                    <p:cond delay="500"/>
                                  </p:stCondLst>
                                  <p:childTnLst>
                                    <p:set>
                                      <p:cBhvr>
                                        <p:cTn id="39" dur="1" fill="hold">
                                          <p:stCondLst>
                                            <p:cond delay="0"/>
                                          </p:stCondLst>
                                        </p:cTn>
                                        <p:tgtEl>
                                          <p:spTgt spid="70"/>
                                        </p:tgtEl>
                                        <p:attrNameLst>
                                          <p:attrName>style.visibility</p:attrName>
                                        </p:attrNameLst>
                                      </p:cBhvr>
                                      <p:to>
                                        <p:strVal val="visible"/>
                                      </p:to>
                                    </p:set>
                                  </p:childTnLst>
                                </p:cTn>
                              </p:par>
                              <p:par>
                                <p:cTn id="40" presetID="1" presetClass="entr" presetSubtype="0" fill="hold" grpId="0" nodeType="withEffect">
                                  <p:stCondLst>
                                    <p:cond delay="500"/>
                                  </p:stCondLst>
                                  <p:childTnLst>
                                    <p:set>
                                      <p:cBhvr>
                                        <p:cTn id="41" dur="1" fill="hold">
                                          <p:stCondLst>
                                            <p:cond delay="0"/>
                                          </p:stCondLst>
                                        </p:cTn>
                                        <p:tgtEl>
                                          <p:spTgt spid="69"/>
                                        </p:tgtEl>
                                        <p:attrNameLst>
                                          <p:attrName>style.visibility</p:attrName>
                                        </p:attrNameLst>
                                      </p:cBhvr>
                                      <p:to>
                                        <p:strVal val="visible"/>
                                      </p:to>
                                    </p:set>
                                  </p:childTnLst>
                                </p:cTn>
                              </p:par>
                            </p:childTnLst>
                          </p:cTn>
                        </p:par>
                        <p:par>
                          <p:cTn id="42" fill="hold">
                            <p:stCondLst>
                              <p:cond delay="1000"/>
                            </p:stCondLst>
                            <p:childTnLst>
                              <p:par>
                                <p:cTn id="43" presetID="1" presetClass="exit" presetSubtype="0" fill="hold" grpId="1" nodeType="afterEffect">
                                  <p:stCondLst>
                                    <p:cond delay="1500"/>
                                  </p:stCondLst>
                                  <p:childTnLst>
                                    <p:set>
                                      <p:cBhvr>
                                        <p:cTn id="44" dur="1" fill="hold">
                                          <p:stCondLst>
                                            <p:cond delay="499"/>
                                          </p:stCondLst>
                                        </p:cTn>
                                        <p:tgtEl>
                                          <p:spTgt spid="70"/>
                                        </p:tgtEl>
                                        <p:attrNameLst>
                                          <p:attrName>style.visibility</p:attrName>
                                        </p:attrNameLst>
                                      </p:cBhvr>
                                      <p:to>
                                        <p:strVal val="hidden"/>
                                      </p:to>
                                    </p:set>
                                  </p:childTnLst>
                                </p:cTn>
                              </p:par>
                            </p:childTnLst>
                          </p:cTn>
                        </p:par>
                        <p:par>
                          <p:cTn id="45" fill="hold">
                            <p:stCondLst>
                              <p:cond delay="3000"/>
                            </p:stCondLst>
                            <p:childTnLst>
                              <p:par>
                                <p:cTn id="46" presetID="22" presetClass="entr" presetSubtype="4" fill="hold" nodeType="afterEffect">
                                  <p:stCondLst>
                                    <p:cond delay="500"/>
                                  </p:stCondLst>
                                  <p:childTnLst>
                                    <p:set>
                                      <p:cBhvr>
                                        <p:cTn id="47" dur="1" fill="hold">
                                          <p:stCondLst>
                                            <p:cond delay="0"/>
                                          </p:stCondLst>
                                        </p:cTn>
                                        <p:tgtEl>
                                          <p:spTgt spid="35"/>
                                        </p:tgtEl>
                                        <p:attrNameLst>
                                          <p:attrName>style.visibility</p:attrName>
                                        </p:attrNameLst>
                                      </p:cBhvr>
                                      <p:to>
                                        <p:strVal val="visible"/>
                                      </p:to>
                                    </p:set>
                                    <p:animEffect transition="in" filter="wipe(down)">
                                      <p:cBhvr>
                                        <p:cTn id="48" dur="500"/>
                                        <p:tgtEl>
                                          <p:spTgt spid="35"/>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wipe(down)">
                                      <p:cBhvr>
                                        <p:cTn id="51" dur="500"/>
                                        <p:tgtEl>
                                          <p:spTgt spid="58"/>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wipe(down)">
                                      <p:cBhvr>
                                        <p:cTn id="54" dur="500"/>
                                        <p:tgtEl>
                                          <p:spTgt spid="8"/>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animBg="1"/>
      <p:bldP spid="13" grpId="0"/>
      <p:bldP spid="23" grpId="0" animBg="1"/>
      <p:bldP spid="44" grpId="0" animBg="1"/>
      <p:bldP spid="45" grpId="0" animBg="1"/>
      <p:bldP spid="58" grpId="0" animBg="1"/>
      <p:bldP spid="59" grpId="0" animBg="1"/>
      <p:bldP spid="68" grpId="0"/>
      <p:bldP spid="69" grpId="0" animBg="1"/>
      <p:bldP spid="70" grpId="0" animBg="1"/>
      <p:bldP spid="70" grpId="1"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95E00-0086-4A53-8CAB-CF72EB732990}"/>
              </a:ext>
            </a:extLst>
          </p:cNvPr>
          <p:cNvSpPr>
            <a:spLocks noGrp="1"/>
          </p:cNvSpPr>
          <p:nvPr>
            <p:ph type="title"/>
          </p:nvPr>
        </p:nvSpPr>
        <p:spPr/>
        <p:txBody>
          <a:bodyPr/>
          <a:lstStyle/>
          <a:p>
            <a:r>
              <a:rPr lang="en-GB" dirty="0"/>
              <a:t>OSI Model – Layer 5: Application</a:t>
            </a:r>
          </a:p>
        </p:txBody>
      </p:sp>
      <p:sp>
        <p:nvSpPr>
          <p:cNvPr id="3" name="Content Placeholder 2">
            <a:extLst>
              <a:ext uri="{FF2B5EF4-FFF2-40B4-BE49-F238E27FC236}">
                <a16:creationId xmlns:a16="http://schemas.microsoft.com/office/drawing/2014/main" id="{A2A79A3E-8100-4E82-B38F-AECDE64D0EC3}"/>
              </a:ext>
            </a:extLst>
          </p:cNvPr>
          <p:cNvSpPr>
            <a:spLocks noGrp="1"/>
          </p:cNvSpPr>
          <p:nvPr>
            <p:ph idx="1"/>
          </p:nvPr>
        </p:nvSpPr>
        <p:spPr/>
        <p:txBody>
          <a:bodyPr>
            <a:normAutofit/>
          </a:bodyPr>
          <a:lstStyle/>
          <a:p>
            <a:r>
              <a:rPr lang="en-GB" sz="4400" dirty="0"/>
              <a:t>The layer we see - HTTP, FTP, DNS, POP3</a:t>
            </a:r>
          </a:p>
        </p:txBody>
      </p:sp>
    </p:spTree>
    <p:extLst>
      <p:ext uri="{BB962C8B-B14F-4D97-AF65-F5344CB8AC3E}">
        <p14:creationId xmlns:p14="http://schemas.microsoft.com/office/powerpoint/2010/main" val="149676051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10FF01CC-E196-4B22-9C68-69A2B733EA29}"/>
              </a:ext>
            </a:extLst>
          </p:cNvPr>
          <p:cNvSpPr/>
          <p:nvPr/>
        </p:nvSpPr>
        <p:spPr>
          <a:xfrm>
            <a:off x="627481" y="2453294"/>
            <a:ext cx="4770102" cy="276270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07195E00-0086-4A53-8CAB-CF72EB732990}"/>
              </a:ext>
            </a:extLst>
          </p:cNvPr>
          <p:cNvSpPr>
            <a:spLocks noGrp="1"/>
          </p:cNvSpPr>
          <p:nvPr>
            <p:ph type="title"/>
          </p:nvPr>
        </p:nvSpPr>
        <p:spPr/>
        <p:txBody>
          <a:bodyPr/>
          <a:lstStyle/>
          <a:p>
            <a:r>
              <a:rPr lang="en-GB" dirty="0"/>
              <a:t>OSI Model – Layer 5: Application</a:t>
            </a:r>
          </a:p>
        </p:txBody>
      </p:sp>
      <p:sp>
        <p:nvSpPr>
          <p:cNvPr id="4" name="TextBox 3"/>
          <p:cNvSpPr txBox="1"/>
          <p:nvPr/>
        </p:nvSpPr>
        <p:spPr>
          <a:xfrm>
            <a:off x="2525485" y="6488668"/>
            <a:ext cx="7399141" cy="369332"/>
          </a:xfrm>
          <a:prstGeom prst="rect">
            <a:avLst/>
          </a:prstGeom>
          <a:noFill/>
        </p:spPr>
        <p:txBody>
          <a:bodyPr wrap="none" rtlCol="0">
            <a:spAutoFit/>
          </a:bodyPr>
          <a:lstStyle/>
          <a:p>
            <a:r>
              <a:rPr lang="en-GB" dirty="0">
                <a:latin typeface="Trebuchet MS"/>
                <a:cs typeface="Trebuchet MS"/>
              </a:rPr>
              <a:t>The application layer </a:t>
            </a:r>
            <a:r>
              <a:rPr lang="en-GB" spc="-5" dirty="0">
                <a:latin typeface="Trebuchet MS"/>
                <a:cs typeface="Trebuchet MS"/>
              </a:rPr>
              <a:t>is responsible</a:t>
            </a:r>
            <a:r>
              <a:rPr lang="en-GB" spc="-90" dirty="0">
                <a:latin typeface="Trebuchet MS"/>
                <a:cs typeface="Trebuchet MS"/>
              </a:rPr>
              <a:t> </a:t>
            </a:r>
            <a:r>
              <a:rPr lang="en-GB" dirty="0">
                <a:latin typeface="Trebuchet MS"/>
                <a:cs typeface="Trebuchet MS"/>
              </a:rPr>
              <a:t>for  </a:t>
            </a:r>
            <a:r>
              <a:rPr lang="en-GB" spc="5" dirty="0">
                <a:latin typeface="Trebuchet MS"/>
                <a:cs typeface="Trebuchet MS"/>
              </a:rPr>
              <a:t>providing </a:t>
            </a:r>
            <a:r>
              <a:rPr lang="en-GB" dirty="0">
                <a:latin typeface="Trebuchet MS"/>
                <a:cs typeface="Trebuchet MS"/>
              </a:rPr>
              <a:t>services </a:t>
            </a:r>
            <a:r>
              <a:rPr lang="en-GB" spc="-5" dirty="0">
                <a:latin typeface="Trebuchet MS"/>
                <a:cs typeface="Trebuchet MS"/>
              </a:rPr>
              <a:t>to the</a:t>
            </a:r>
            <a:r>
              <a:rPr lang="en-GB" spc="-25" dirty="0">
                <a:latin typeface="Trebuchet MS"/>
                <a:cs typeface="Trebuchet MS"/>
              </a:rPr>
              <a:t> </a:t>
            </a:r>
            <a:r>
              <a:rPr lang="en-GB" spc="-60" dirty="0">
                <a:latin typeface="Trebuchet MS"/>
                <a:cs typeface="Trebuchet MS"/>
              </a:rPr>
              <a:t>user.</a:t>
            </a:r>
            <a:endParaRPr lang="en-GB" dirty="0">
              <a:latin typeface="Trebuchet MS"/>
              <a:cs typeface="Trebuchet MS"/>
            </a:endParaRPr>
          </a:p>
        </p:txBody>
      </p:sp>
      <p:grpSp>
        <p:nvGrpSpPr>
          <p:cNvPr id="14" name="Group 13"/>
          <p:cNvGrpSpPr/>
          <p:nvPr/>
        </p:nvGrpSpPr>
        <p:grpSpPr>
          <a:xfrm>
            <a:off x="1370545" y="2643608"/>
            <a:ext cx="847134" cy="1087558"/>
            <a:chOff x="1097280" y="1897380"/>
            <a:chExt cx="1233171" cy="1226820"/>
          </a:xfrm>
        </p:grpSpPr>
        <p:sp>
          <p:nvSpPr>
            <p:cNvPr id="13" name="Freeform 12"/>
            <p:cNvSpPr/>
            <p:nvPr/>
          </p:nvSpPr>
          <p:spPr>
            <a:xfrm rot="10800000">
              <a:off x="1097280" y="1897380"/>
              <a:ext cx="1226820" cy="1226820"/>
            </a:xfrm>
            <a:custGeom>
              <a:avLst/>
              <a:gdLst>
                <a:gd name="connsiteX0" fmla="*/ 1226820 w 1226820"/>
                <a:gd name="connsiteY0" fmla="*/ 1226820 h 1226820"/>
                <a:gd name="connsiteX1" fmla="*/ 480061 w 1226820"/>
                <a:gd name="connsiteY1" fmla="*/ 1226820 h 1226820"/>
                <a:gd name="connsiteX2" fmla="*/ 1 w 1226820"/>
                <a:gd name="connsiteY2" fmla="*/ 746760 h 1226820"/>
                <a:gd name="connsiteX3" fmla="*/ 1 w 1226820"/>
                <a:gd name="connsiteY3" fmla="*/ 1226820 h 1226820"/>
                <a:gd name="connsiteX4" fmla="*/ 0 w 1226820"/>
                <a:gd name="connsiteY4" fmla="*/ 1226820 h 1226820"/>
                <a:gd name="connsiteX5" fmla="*/ 0 w 1226820"/>
                <a:gd name="connsiteY5" fmla="*/ 0 h 1226820"/>
                <a:gd name="connsiteX6" fmla="*/ 1226820 w 1226820"/>
                <a:gd name="connsiteY6" fmla="*/ 0 h 1226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6820" h="1226820">
                  <a:moveTo>
                    <a:pt x="1226820" y="1226820"/>
                  </a:moveTo>
                  <a:lnTo>
                    <a:pt x="480061" y="1226820"/>
                  </a:lnTo>
                  <a:lnTo>
                    <a:pt x="1" y="746760"/>
                  </a:lnTo>
                  <a:lnTo>
                    <a:pt x="1" y="1226820"/>
                  </a:lnTo>
                  <a:lnTo>
                    <a:pt x="0" y="1226820"/>
                  </a:lnTo>
                  <a:lnTo>
                    <a:pt x="0" y="0"/>
                  </a:lnTo>
                  <a:lnTo>
                    <a:pt x="1226820" y="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ight Triangle 9"/>
            <p:cNvSpPr/>
            <p:nvPr/>
          </p:nvSpPr>
          <p:spPr>
            <a:xfrm>
              <a:off x="1838221" y="1897380"/>
              <a:ext cx="492230" cy="490221"/>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2" name="TextBox 21"/>
          <p:cNvSpPr txBox="1"/>
          <p:nvPr/>
        </p:nvSpPr>
        <p:spPr>
          <a:xfrm>
            <a:off x="1435101" y="3078182"/>
            <a:ext cx="713657" cy="369332"/>
          </a:xfrm>
          <a:prstGeom prst="rect">
            <a:avLst/>
          </a:prstGeom>
          <a:noFill/>
        </p:spPr>
        <p:txBody>
          <a:bodyPr wrap="none" rtlCol="0">
            <a:spAutoFit/>
          </a:bodyPr>
          <a:lstStyle/>
          <a:p>
            <a:r>
              <a:rPr lang="en-GB" dirty="0"/>
              <a:t>X.500</a:t>
            </a:r>
          </a:p>
        </p:txBody>
      </p:sp>
      <p:grpSp>
        <p:nvGrpSpPr>
          <p:cNvPr id="23" name="Group 22"/>
          <p:cNvGrpSpPr/>
          <p:nvPr/>
        </p:nvGrpSpPr>
        <p:grpSpPr>
          <a:xfrm>
            <a:off x="2406713" y="2643609"/>
            <a:ext cx="847134" cy="1087558"/>
            <a:chOff x="1097280" y="1897380"/>
            <a:chExt cx="1233171" cy="1226820"/>
          </a:xfrm>
        </p:grpSpPr>
        <p:sp>
          <p:nvSpPr>
            <p:cNvPr id="24" name="Freeform 23"/>
            <p:cNvSpPr/>
            <p:nvPr/>
          </p:nvSpPr>
          <p:spPr>
            <a:xfrm rot="10800000">
              <a:off x="1097280" y="1897380"/>
              <a:ext cx="1226820" cy="1226820"/>
            </a:xfrm>
            <a:custGeom>
              <a:avLst/>
              <a:gdLst>
                <a:gd name="connsiteX0" fmla="*/ 1226820 w 1226820"/>
                <a:gd name="connsiteY0" fmla="*/ 1226820 h 1226820"/>
                <a:gd name="connsiteX1" fmla="*/ 480061 w 1226820"/>
                <a:gd name="connsiteY1" fmla="*/ 1226820 h 1226820"/>
                <a:gd name="connsiteX2" fmla="*/ 1 w 1226820"/>
                <a:gd name="connsiteY2" fmla="*/ 746760 h 1226820"/>
                <a:gd name="connsiteX3" fmla="*/ 1 w 1226820"/>
                <a:gd name="connsiteY3" fmla="*/ 1226820 h 1226820"/>
                <a:gd name="connsiteX4" fmla="*/ 0 w 1226820"/>
                <a:gd name="connsiteY4" fmla="*/ 1226820 h 1226820"/>
                <a:gd name="connsiteX5" fmla="*/ 0 w 1226820"/>
                <a:gd name="connsiteY5" fmla="*/ 0 h 1226820"/>
                <a:gd name="connsiteX6" fmla="*/ 1226820 w 1226820"/>
                <a:gd name="connsiteY6" fmla="*/ 0 h 1226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6820" h="1226820">
                  <a:moveTo>
                    <a:pt x="1226820" y="1226820"/>
                  </a:moveTo>
                  <a:lnTo>
                    <a:pt x="480061" y="1226820"/>
                  </a:lnTo>
                  <a:lnTo>
                    <a:pt x="1" y="746760"/>
                  </a:lnTo>
                  <a:lnTo>
                    <a:pt x="1" y="1226820"/>
                  </a:lnTo>
                  <a:lnTo>
                    <a:pt x="0" y="1226820"/>
                  </a:lnTo>
                  <a:lnTo>
                    <a:pt x="0" y="0"/>
                  </a:lnTo>
                  <a:lnTo>
                    <a:pt x="1226820" y="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ight Triangle 24"/>
            <p:cNvSpPr/>
            <p:nvPr/>
          </p:nvSpPr>
          <p:spPr>
            <a:xfrm>
              <a:off x="1838221" y="1897380"/>
              <a:ext cx="492230" cy="490221"/>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6" name="TextBox 25"/>
          <p:cNvSpPr txBox="1"/>
          <p:nvPr/>
        </p:nvSpPr>
        <p:spPr>
          <a:xfrm>
            <a:off x="2471269" y="3078183"/>
            <a:ext cx="714876" cy="369332"/>
          </a:xfrm>
          <a:prstGeom prst="rect">
            <a:avLst/>
          </a:prstGeom>
          <a:noFill/>
        </p:spPr>
        <p:txBody>
          <a:bodyPr wrap="none" rtlCol="0">
            <a:spAutoFit/>
          </a:bodyPr>
          <a:lstStyle/>
          <a:p>
            <a:r>
              <a:rPr lang="en-GB" dirty="0"/>
              <a:t>FTAM</a:t>
            </a:r>
          </a:p>
        </p:txBody>
      </p:sp>
      <p:grpSp>
        <p:nvGrpSpPr>
          <p:cNvPr id="27" name="Group 26"/>
          <p:cNvGrpSpPr/>
          <p:nvPr/>
        </p:nvGrpSpPr>
        <p:grpSpPr>
          <a:xfrm>
            <a:off x="4156686" y="2643609"/>
            <a:ext cx="847134" cy="1087558"/>
            <a:chOff x="1097280" y="1897380"/>
            <a:chExt cx="1233171" cy="1226820"/>
          </a:xfrm>
        </p:grpSpPr>
        <p:sp>
          <p:nvSpPr>
            <p:cNvPr id="28" name="Freeform 27"/>
            <p:cNvSpPr/>
            <p:nvPr/>
          </p:nvSpPr>
          <p:spPr>
            <a:xfrm rot="10800000">
              <a:off x="1097280" y="1897380"/>
              <a:ext cx="1226820" cy="1226820"/>
            </a:xfrm>
            <a:custGeom>
              <a:avLst/>
              <a:gdLst>
                <a:gd name="connsiteX0" fmla="*/ 1226820 w 1226820"/>
                <a:gd name="connsiteY0" fmla="*/ 1226820 h 1226820"/>
                <a:gd name="connsiteX1" fmla="*/ 480061 w 1226820"/>
                <a:gd name="connsiteY1" fmla="*/ 1226820 h 1226820"/>
                <a:gd name="connsiteX2" fmla="*/ 1 w 1226820"/>
                <a:gd name="connsiteY2" fmla="*/ 746760 h 1226820"/>
                <a:gd name="connsiteX3" fmla="*/ 1 w 1226820"/>
                <a:gd name="connsiteY3" fmla="*/ 1226820 h 1226820"/>
                <a:gd name="connsiteX4" fmla="*/ 0 w 1226820"/>
                <a:gd name="connsiteY4" fmla="*/ 1226820 h 1226820"/>
                <a:gd name="connsiteX5" fmla="*/ 0 w 1226820"/>
                <a:gd name="connsiteY5" fmla="*/ 0 h 1226820"/>
                <a:gd name="connsiteX6" fmla="*/ 1226820 w 1226820"/>
                <a:gd name="connsiteY6" fmla="*/ 0 h 1226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6820" h="1226820">
                  <a:moveTo>
                    <a:pt x="1226820" y="1226820"/>
                  </a:moveTo>
                  <a:lnTo>
                    <a:pt x="480061" y="1226820"/>
                  </a:lnTo>
                  <a:lnTo>
                    <a:pt x="1" y="746760"/>
                  </a:lnTo>
                  <a:lnTo>
                    <a:pt x="1" y="1226820"/>
                  </a:lnTo>
                  <a:lnTo>
                    <a:pt x="0" y="1226820"/>
                  </a:lnTo>
                  <a:lnTo>
                    <a:pt x="0" y="0"/>
                  </a:lnTo>
                  <a:lnTo>
                    <a:pt x="1226820" y="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ight Triangle 28"/>
            <p:cNvSpPr/>
            <p:nvPr/>
          </p:nvSpPr>
          <p:spPr>
            <a:xfrm>
              <a:off x="1838221" y="1897380"/>
              <a:ext cx="492230" cy="490221"/>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0" name="TextBox 29"/>
          <p:cNvSpPr txBox="1"/>
          <p:nvPr/>
        </p:nvSpPr>
        <p:spPr>
          <a:xfrm>
            <a:off x="4221242" y="3078183"/>
            <a:ext cx="713657" cy="369332"/>
          </a:xfrm>
          <a:prstGeom prst="rect">
            <a:avLst/>
          </a:prstGeom>
          <a:noFill/>
        </p:spPr>
        <p:txBody>
          <a:bodyPr wrap="none" rtlCol="0">
            <a:spAutoFit/>
          </a:bodyPr>
          <a:lstStyle/>
          <a:p>
            <a:r>
              <a:rPr lang="en-GB" dirty="0"/>
              <a:t>X.400</a:t>
            </a:r>
          </a:p>
        </p:txBody>
      </p:sp>
      <p:sp>
        <p:nvSpPr>
          <p:cNvPr id="31" name="TextBox 30"/>
          <p:cNvSpPr txBox="1"/>
          <p:nvPr/>
        </p:nvSpPr>
        <p:spPr>
          <a:xfrm>
            <a:off x="3376101" y="2725722"/>
            <a:ext cx="662361" cy="923330"/>
          </a:xfrm>
          <a:prstGeom prst="rect">
            <a:avLst/>
          </a:prstGeom>
          <a:noFill/>
        </p:spPr>
        <p:txBody>
          <a:bodyPr wrap="none" rtlCol="0">
            <a:spAutoFit/>
          </a:bodyPr>
          <a:lstStyle/>
          <a:p>
            <a:r>
              <a:rPr lang="en-GB" sz="5400" dirty="0"/>
              <a:t>…</a:t>
            </a:r>
          </a:p>
        </p:txBody>
      </p:sp>
      <p:grpSp>
        <p:nvGrpSpPr>
          <p:cNvPr id="32" name="Group 31">
            <a:extLst>
              <a:ext uri="{FF2B5EF4-FFF2-40B4-BE49-F238E27FC236}">
                <a16:creationId xmlns:a16="http://schemas.microsoft.com/office/drawing/2014/main" id="{758BE646-EA61-45F0-BB21-6BFF9884AC11}"/>
              </a:ext>
            </a:extLst>
          </p:cNvPr>
          <p:cNvGrpSpPr/>
          <p:nvPr/>
        </p:nvGrpSpPr>
        <p:grpSpPr>
          <a:xfrm>
            <a:off x="1027108" y="4920336"/>
            <a:ext cx="3283561" cy="157504"/>
            <a:chOff x="1805695" y="5736431"/>
            <a:chExt cx="3510381" cy="234880"/>
          </a:xfrm>
        </p:grpSpPr>
        <p:cxnSp>
          <p:nvCxnSpPr>
            <p:cNvPr id="33" name="Straight Connector 32">
              <a:extLst>
                <a:ext uri="{FF2B5EF4-FFF2-40B4-BE49-F238E27FC236}">
                  <a16:creationId xmlns:a16="http://schemas.microsoft.com/office/drawing/2014/main" id="{42D13D01-E8FD-430C-8E06-4A5BC5FAF79C}"/>
                </a:ext>
              </a:extLst>
            </p:cNvPr>
            <p:cNvCxnSpPr>
              <a:cxnSpLocks/>
            </p:cNvCxnSpPr>
            <p:nvPr/>
          </p:nvCxnSpPr>
          <p:spPr>
            <a:xfrm flipH="1" flipV="1">
              <a:off x="1814516" y="5736431"/>
              <a:ext cx="1" cy="22829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9A2BBDE-F0DF-4766-AF04-0657C8A24634}"/>
                </a:ext>
              </a:extLst>
            </p:cNvPr>
            <p:cNvCxnSpPr>
              <a:cxnSpLocks/>
            </p:cNvCxnSpPr>
            <p:nvPr/>
          </p:nvCxnSpPr>
          <p:spPr>
            <a:xfrm flipV="1">
              <a:off x="5313046" y="5753100"/>
              <a:ext cx="3030" cy="21821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B8984B9-9491-4B7B-AEFE-6C6EA1305BE9}"/>
                </a:ext>
              </a:extLst>
            </p:cNvPr>
            <p:cNvCxnSpPr>
              <a:cxnSpLocks/>
            </p:cNvCxnSpPr>
            <p:nvPr/>
          </p:nvCxnSpPr>
          <p:spPr>
            <a:xfrm flipV="1">
              <a:off x="1805695" y="5962129"/>
              <a:ext cx="350156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0EE35B03-A583-46E5-A3DA-9C2E80A03F33}"/>
              </a:ext>
            </a:extLst>
          </p:cNvPr>
          <p:cNvGrpSpPr/>
          <p:nvPr/>
        </p:nvGrpSpPr>
        <p:grpSpPr>
          <a:xfrm>
            <a:off x="2075188" y="4276042"/>
            <a:ext cx="2235916" cy="153157"/>
            <a:chOff x="1416771" y="2696982"/>
            <a:chExt cx="2143839" cy="188858"/>
          </a:xfrm>
        </p:grpSpPr>
        <p:cxnSp>
          <p:nvCxnSpPr>
            <p:cNvPr id="37" name="Straight Connector 36">
              <a:extLst>
                <a:ext uri="{FF2B5EF4-FFF2-40B4-BE49-F238E27FC236}">
                  <a16:creationId xmlns:a16="http://schemas.microsoft.com/office/drawing/2014/main" id="{CAB79F82-E0D2-49EB-B828-0F567C8B1B73}"/>
                </a:ext>
              </a:extLst>
            </p:cNvPr>
            <p:cNvCxnSpPr>
              <a:cxnSpLocks/>
            </p:cNvCxnSpPr>
            <p:nvPr/>
          </p:nvCxnSpPr>
          <p:spPr>
            <a:xfrm flipH="1">
              <a:off x="1421534" y="2704366"/>
              <a:ext cx="3540" cy="18147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95DB38A-E6D7-4E85-A0BD-6D0E982BFE0E}"/>
                </a:ext>
              </a:extLst>
            </p:cNvPr>
            <p:cNvCxnSpPr>
              <a:cxnSpLocks/>
            </p:cNvCxnSpPr>
            <p:nvPr/>
          </p:nvCxnSpPr>
          <p:spPr>
            <a:xfrm flipH="1">
              <a:off x="3557070" y="2696982"/>
              <a:ext cx="3540" cy="18147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5280828A-F0BD-4CCF-8881-4B29D81C0F27}"/>
                </a:ext>
              </a:extLst>
            </p:cNvPr>
            <p:cNvCxnSpPr>
              <a:cxnSpLocks/>
            </p:cNvCxnSpPr>
            <p:nvPr/>
          </p:nvCxnSpPr>
          <p:spPr>
            <a:xfrm>
              <a:off x="1416771" y="2706508"/>
              <a:ext cx="21403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0" name="Rectangle 39">
            <a:extLst>
              <a:ext uri="{FF2B5EF4-FFF2-40B4-BE49-F238E27FC236}">
                <a16:creationId xmlns:a16="http://schemas.microsoft.com/office/drawing/2014/main" id="{A6D1DCFE-CE29-46B3-BFEC-F31EF53CF3FD}"/>
              </a:ext>
            </a:extLst>
          </p:cNvPr>
          <p:cNvSpPr/>
          <p:nvPr/>
        </p:nvSpPr>
        <p:spPr>
          <a:xfrm>
            <a:off x="2057929" y="4460422"/>
            <a:ext cx="2256432" cy="319484"/>
          </a:xfrm>
          <a:prstGeom prst="rect">
            <a:avLst/>
          </a:prstGeom>
          <a:solidFill>
            <a:schemeClr val="accent2">
              <a:lumMod val="60000"/>
              <a:lumOff val="4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rPr>
              <a:t>Data</a:t>
            </a:r>
            <a:endParaRPr lang="en-GB" sz="1200" b="1" dirty="0">
              <a:solidFill>
                <a:schemeClr val="tx1"/>
              </a:solidFill>
            </a:endParaRPr>
          </a:p>
        </p:txBody>
      </p:sp>
      <p:sp>
        <p:nvSpPr>
          <p:cNvPr id="41" name="Rectangle 40">
            <a:extLst>
              <a:ext uri="{FF2B5EF4-FFF2-40B4-BE49-F238E27FC236}">
                <a16:creationId xmlns:a16="http://schemas.microsoft.com/office/drawing/2014/main" id="{AEB86FFF-16A9-49CB-8752-5E77980E8934}"/>
              </a:ext>
            </a:extLst>
          </p:cNvPr>
          <p:cNvSpPr/>
          <p:nvPr/>
        </p:nvSpPr>
        <p:spPr>
          <a:xfrm>
            <a:off x="1027108" y="4460422"/>
            <a:ext cx="1029946" cy="320400"/>
          </a:xfrm>
          <a:prstGeom prst="rect">
            <a:avLst/>
          </a:prstGeom>
          <a:solidFill>
            <a:srgbClr val="F85338"/>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rPr>
              <a:t>H7</a:t>
            </a:r>
            <a:endParaRPr lang="en-GB" sz="1200" b="1" dirty="0">
              <a:solidFill>
                <a:schemeClr val="tx1"/>
              </a:solidFill>
            </a:endParaRPr>
          </a:p>
        </p:txBody>
      </p:sp>
      <p:sp>
        <p:nvSpPr>
          <p:cNvPr id="42" name="TextBox 41">
            <a:extLst>
              <a:ext uri="{FF2B5EF4-FFF2-40B4-BE49-F238E27FC236}">
                <a16:creationId xmlns:a16="http://schemas.microsoft.com/office/drawing/2014/main" id="{2E2C2119-581F-4BC7-8DB4-27AD1D5CAA29}"/>
              </a:ext>
            </a:extLst>
          </p:cNvPr>
          <p:cNvSpPr txBox="1"/>
          <p:nvPr/>
        </p:nvSpPr>
        <p:spPr>
          <a:xfrm>
            <a:off x="2057054" y="1382870"/>
            <a:ext cx="1971565" cy="646331"/>
          </a:xfrm>
          <a:prstGeom prst="rect">
            <a:avLst/>
          </a:prstGeom>
          <a:noFill/>
        </p:spPr>
        <p:txBody>
          <a:bodyPr wrap="none" rtlCol="0">
            <a:spAutoFit/>
          </a:bodyPr>
          <a:lstStyle/>
          <a:p>
            <a:pPr algn="ctr"/>
            <a:r>
              <a:rPr lang="en-GB" dirty="0"/>
              <a:t>User:</a:t>
            </a:r>
          </a:p>
          <a:p>
            <a:pPr algn="ctr"/>
            <a:r>
              <a:rPr lang="en-GB" dirty="0"/>
              <a:t>Human or Program</a:t>
            </a:r>
          </a:p>
        </p:txBody>
      </p:sp>
      <p:sp>
        <p:nvSpPr>
          <p:cNvPr id="43" name="TextBox 42">
            <a:extLst>
              <a:ext uri="{FF2B5EF4-FFF2-40B4-BE49-F238E27FC236}">
                <a16:creationId xmlns:a16="http://schemas.microsoft.com/office/drawing/2014/main" id="{B13DB048-6DE5-4628-B4F0-2E8ADB434FB0}"/>
              </a:ext>
            </a:extLst>
          </p:cNvPr>
          <p:cNvSpPr txBox="1"/>
          <p:nvPr/>
        </p:nvSpPr>
        <p:spPr>
          <a:xfrm>
            <a:off x="414362" y="5215996"/>
            <a:ext cx="1798954" cy="369332"/>
          </a:xfrm>
          <a:prstGeom prst="rect">
            <a:avLst/>
          </a:prstGeom>
          <a:noFill/>
        </p:spPr>
        <p:txBody>
          <a:bodyPr wrap="none" rtlCol="0">
            <a:spAutoFit/>
          </a:bodyPr>
          <a:lstStyle/>
          <a:p>
            <a:r>
              <a:rPr lang="en-GB" dirty="0"/>
              <a:t>Application Layer</a:t>
            </a:r>
          </a:p>
        </p:txBody>
      </p:sp>
      <p:sp>
        <p:nvSpPr>
          <p:cNvPr id="44" name="TextBox 43">
            <a:extLst>
              <a:ext uri="{FF2B5EF4-FFF2-40B4-BE49-F238E27FC236}">
                <a16:creationId xmlns:a16="http://schemas.microsoft.com/office/drawing/2014/main" id="{EDA01187-C5E0-4EA8-B1E1-D5E2AEDD1BF3}"/>
              </a:ext>
            </a:extLst>
          </p:cNvPr>
          <p:cNvSpPr txBox="1"/>
          <p:nvPr/>
        </p:nvSpPr>
        <p:spPr>
          <a:xfrm>
            <a:off x="1876431" y="5971629"/>
            <a:ext cx="2197205" cy="369332"/>
          </a:xfrm>
          <a:prstGeom prst="rect">
            <a:avLst/>
          </a:prstGeom>
          <a:noFill/>
        </p:spPr>
        <p:txBody>
          <a:bodyPr wrap="none" rtlCol="0">
            <a:spAutoFit/>
          </a:bodyPr>
          <a:lstStyle/>
          <a:p>
            <a:r>
              <a:rPr lang="en-GB" dirty="0"/>
              <a:t>To Presentation Layer</a:t>
            </a:r>
          </a:p>
        </p:txBody>
      </p:sp>
      <p:sp>
        <p:nvSpPr>
          <p:cNvPr id="45" name="Arrow: Down 18">
            <a:extLst>
              <a:ext uri="{FF2B5EF4-FFF2-40B4-BE49-F238E27FC236}">
                <a16:creationId xmlns:a16="http://schemas.microsoft.com/office/drawing/2014/main" id="{44B2E3D3-6E26-4F7D-B7C4-950BD6ED8748}"/>
              </a:ext>
            </a:extLst>
          </p:cNvPr>
          <p:cNvSpPr/>
          <p:nvPr/>
        </p:nvSpPr>
        <p:spPr>
          <a:xfrm>
            <a:off x="2871518" y="5235094"/>
            <a:ext cx="426517" cy="736535"/>
          </a:xfrm>
          <a:prstGeom prst="downArrow">
            <a:avLst/>
          </a:prstGeom>
          <a:solidFill>
            <a:srgbClr val="FD39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Arrow: Down 18">
            <a:extLst>
              <a:ext uri="{FF2B5EF4-FFF2-40B4-BE49-F238E27FC236}">
                <a16:creationId xmlns:a16="http://schemas.microsoft.com/office/drawing/2014/main" id="{44B2E3D3-6E26-4F7D-B7C4-950BD6ED8748}"/>
              </a:ext>
            </a:extLst>
          </p:cNvPr>
          <p:cNvSpPr/>
          <p:nvPr/>
        </p:nvSpPr>
        <p:spPr>
          <a:xfrm>
            <a:off x="2822967" y="1954906"/>
            <a:ext cx="426517" cy="483762"/>
          </a:xfrm>
          <a:prstGeom prst="downArrow">
            <a:avLst/>
          </a:prstGeom>
          <a:solidFill>
            <a:srgbClr val="FD39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TextBox 46">
            <a:extLst>
              <a:ext uri="{FF2B5EF4-FFF2-40B4-BE49-F238E27FC236}">
                <a16:creationId xmlns:a16="http://schemas.microsoft.com/office/drawing/2014/main" id="{EDA01187-C5E0-4EA8-B1E1-D5E2AEDD1BF3}"/>
              </a:ext>
            </a:extLst>
          </p:cNvPr>
          <p:cNvSpPr txBox="1"/>
          <p:nvPr/>
        </p:nvSpPr>
        <p:spPr>
          <a:xfrm>
            <a:off x="4387691" y="4435498"/>
            <a:ext cx="1009892" cy="369332"/>
          </a:xfrm>
          <a:prstGeom prst="rect">
            <a:avLst/>
          </a:prstGeom>
          <a:noFill/>
        </p:spPr>
        <p:txBody>
          <a:bodyPr wrap="none" rtlCol="0">
            <a:spAutoFit/>
          </a:bodyPr>
          <a:lstStyle/>
          <a:p>
            <a:r>
              <a:rPr lang="en-GB" dirty="0"/>
              <a:t>Message</a:t>
            </a:r>
          </a:p>
        </p:txBody>
      </p:sp>
      <p:sp>
        <p:nvSpPr>
          <p:cNvPr id="49" name="Arrow: Down 18">
            <a:extLst>
              <a:ext uri="{FF2B5EF4-FFF2-40B4-BE49-F238E27FC236}">
                <a16:creationId xmlns:a16="http://schemas.microsoft.com/office/drawing/2014/main" id="{44B2E3D3-6E26-4F7D-B7C4-950BD6ED8748}"/>
              </a:ext>
            </a:extLst>
          </p:cNvPr>
          <p:cNvSpPr/>
          <p:nvPr/>
        </p:nvSpPr>
        <p:spPr>
          <a:xfrm>
            <a:off x="2862333" y="3768743"/>
            <a:ext cx="426517" cy="483762"/>
          </a:xfrm>
          <a:prstGeom prst="downArrow">
            <a:avLst/>
          </a:prstGeom>
          <a:solidFill>
            <a:srgbClr val="FD39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a:extLst>
              <a:ext uri="{FF2B5EF4-FFF2-40B4-BE49-F238E27FC236}">
                <a16:creationId xmlns:a16="http://schemas.microsoft.com/office/drawing/2014/main" id="{10FF01CC-E196-4B22-9C68-69A2B733EA29}"/>
              </a:ext>
            </a:extLst>
          </p:cNvPr>
          <p:cNvSpPr/>
          <p:nvPr/>
        </p:nvSpPr>
        <p:spPr>
          <a:xfrm>
            <a:off x="6404273" y="2387392"/>
            <a:ext cx="4770102" cy="276270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1" name="Group 50"/>
          <p:cNvGrpSpPr/>
          <p:nvPr/>
        </p:nvGrpSpPr>
        <p:grpSpPr>
          <a:xfrm>
            <a:off x="7147337" y="2577706"/>
            <a:ext cx="847134" cy="1087558"/>
            <a:chOff x="1097280" y="1897380"/>
            <a:chExt cx="1233171" cy="1226820"/>
          </a:xfrm>
        </p:grpSpPr>
        <p:sp>
          <p:nvSpPr>
            <p:cNvPr id="52" name="Freeform 51"/>
            <p:cNvSpPr/>
            <p:nvPr/>
          </p:nvSpPr>
          <p:spPr>
            <a:xfrm rot="10800000">
              <a:off x="1097280" y="1897380"/>
              <a:ext cx="1226820" cy="1226820"/>
            </a:xfrm>
            <a:custGeom>
              <a:avLst/>
              <a:gdLst>
                <a:gd name="connsiteX0" fmla="*/ 1226820 w 1226820"/>
                <a:gd name="connsiteY0" fmla="*/ 1226820 h 1226820"/>
                <a:gd name="connsiteX1" fmla="*/ 480061 w 1226820"/>
                <a:gd name="connsiteY1" fmla="*/ 1226820 h 1226820"/>
                <a:gd name="connsiteX2" fmla="*/ 1 w 1226820"/>
                <a:gd name="connsiteY2" fmla="*/ 746760 h 1226820"/>
                <a:gd name="connsiteX3" fmla="*/ 1 w 1226820"/>
                <a:gd name="connsiteY3" fmla="*/ 1226820 h 1226820"/>
                <a:gd name="connsiteX4" fmla="*/ 0 w 1226820"/>
                <a:gd name="connsiteY4" fmla="*/ 1226820 h 1226820"/>
                <a:gd name="connsiteX5" fmla="*/ 0 w 1226820"/>
                <a:gd name="connsiteY5" fmla="*/ 0 h 1226820"/>
                <a:gd name="connsiteX6" fmla="*/ 1226820 w 1226820"/>
                <a:gd name="connsiteY6" fmla="*/ 0 h 1226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6820" h="1226820">
                  <a:moveTo>
                    <a:pt x="1226820" y="1226820"/>
                  </a:moveTo>
                  <a:lnTo>
                    <a:pt x="480061" y="1226820"/>
                  </a:lnTo>
                  <a:lnTo>
                    <a:pt x="1" y="746760"/>
                  </a:lnTo>
                  <a:lnTo>
                    <a:pt x="1" y="1226820"/>
                  </a:lnTo>
                  <a:lnTo>
                    <a:pt x="0" y="1226820"/>
                  </a:lnTo>
                  <a:lnTo>
                    <a:pt x="0" y="0"/>
                  </a:lnTo>
                  <a:lnTo>
                    <a:pt x="1226820" y="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ight Triangle 52"/>
            <p:cNvSpPr/>
            <p:nvPr/>
          </p:nvSpPr>
          <p:spPr>
            <a:xfrm>
              <a:off x="1838221" y="1897380"/>
              <a:ext cx="492230" cy="490221"/>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4" name="TextBox 53"/>
          <p:cNvSpPr txBox="1"/>
          <p:nvPr/>
        </p:nvSpPr>
        <p:spPr>
          <a:xfrm>
            <a:off x="7211893" y="3012280"/>
            <a:ext cx="713657" cy="369332"/>
          </a:xfrm>
          <a:prstGeom prst="rect">
            <a:avLst/>
          </a:prstGeom>
          <a:noFill/>
        </p:spPr>
        <p:txBody>
          <a:bodyPr wrap="none" rtlCol="0">
            <a:spAutoFit/>
          </a:bodyPr>
          <a:lstStyle/>
          <a:p>
            <a:r>
              <a:rPr lang="en-GB" dirty="0"/>
              <a:t>X.500</a:t>
            </a:r>
          </a:p>
        </p:txBody>
      </p:sp>
      <p:grpSp>
        <p:nvGrpSpPr>
          <p:cNvPr id="55" name="Group 54"/>
          <p:cNvGrpSpPr/>
          <p:nvPr/>
        </p:nvGrpSpPr>
        <p:grpSpPr>
          <a:xfrm>
            <a:off x="8183505" y="2577707"/>
            <a:ext cx="847134" cy="1087558"/>
            <a:chOff x="1097280" y="1897380"/>
            <a:chExt cx="1233171" cy="1226820"/>
          </a:xfrm>
        </p:grpSpPr>
        <p:sp>
          <p:nvSpPr>
            <p:cNvPr id="56" name="Freeform 55"/>
            <p:cNvSpPr/>
            <p:nvPr/>
          </p:nvSpPr>
          <p:spPr>
            <a:xfrm rot="10800000">
              <a:off x="1097280" y="1897380"/>
              <a:ext cx="1226820" cy="1226820"/>
            </a:xfrm>
            <a:custGeom>
              <a:avLst/>
              <a:gdLst>
                <a:gd name="connsiteX0" fmla="*/ 1226820 w 1226820"/>
                <a:gd name="connsiteY0" fmla="*/ 1226820 h 1226820"/>
                <a:gd name="connsiteX1" fmla="*/ 480061 w 1226820"/>
                <a:gd name="connsiteY1" fmla="*/ 1226820 h 1226820"/>
                <a:gd name="connsiteX2" fmla="*/ 1 w 1226820"/>
                <a:gd name="connsiteY2" fmla="*/ 746760 h 1226820"/>
                <a:gd name="connsiteX3" fmla="*/ 1 w 1226820"/>
                <a:gd name="connsiteY3" fmla="*/ 1226820 h 1226820"/>
                <a:gd name="connsiteX4" fmla="*/ 0 w 1226820"/>
                <a:gd name="connsiteY4" fmla="*/ 1226820 h 1226820"/>
                <a:gd name="connsiteX5" fmla="*/ 0 w 1226820"/>
                <a:gd name="connsiteY5" fmla="*/ 0 h 1226820"/>
                <a:gd name="connsiteX6" fmla="*/ 1226820 w 1226820"/>
                <a:gd name="connsiteY6" fmla="*/ 0 h 1226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6820" h="1226820">
                  <a:moveTo>
                    <a:pt x="1226820" y="1226820"/>
                  </a:moveTo>
                  <a:lnTo>
                    <a:pt x="480061" y="1226820"/>
                  </a:lnTo>
                  <a:lnTo>
                    <a:pt x="1" y="746760"/>
                  </a:lnTo>
                  <a:lnTo>
                    <a:pt x="1" y="1226820"/>
                  </a:lnTo>
                  <a:lnTo>
                    <a:pt x="0" y="1226820"/>
                  </a:lnTo>
                  <a:lnTo>
                    <a:pt x="0" y="0"/>
                  </a:lnTo>
                  <a:lnTo>
                    <a:pt x="1226820" y="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Right Triangle 56"/>
            <p:cNvSpPr/>
            <p:nvPr/>
          </p:nvSpPr>
          <p:spPr>
            <a:xfrm>
              <a:off x="1838221" y="1897380"/>
              <a:ext cx="492230" cy="490221"/>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8" name="TextBox 57"/>
          <p:cNvSpPr txBox="1"/>
          <p:nvPr/>
        </p:nvSpPr>
        <p:spPr>
          <a:xfrm>
            <a:off x="8248061" y="3012281"/>
            <a:ext cx="714876" cy="369332"/>
          </a:xfrm>
          <a:prstGeom prst="rect">
            <a:avLst/>
          </a:prstGeom>
          <a:noFill/>
        </p:spPr>
        <p:txBody>
          <a:bodyPr wrap="none" rtlCol="0">
            <a:spAutoFit/>
          </a:bodyPr>
          <a:lstStyle/>
          <a:p>
            <a:r>
              <a:rPr lang="en-GB" dirty="0"/>
              <a:t>FTAM</a:t>
            </a:r>
          </a:p>
        </p:txBody>
      </p:sp>
      <p:grpSp>
        <p:nvGrpSpPr>
          <p:cNvPr id="59" name="Group 58"/>
          <p:cNvGrpSpPr/>
          <p:nvPr/>
        </p:nvGrpSpPr>
        <p:grpSpPr>
          <a:xfrm>
            <a:off x="9933478" y="2577707"/>
            <a:ext cx="847134" cy="1087558"/>
            <a:chOff x="1097280" y="1897380"/>
            <a:chExt cx="1233171" cy="1226820"/>
          </a:xfrm>
        </p:grpSpPr>
        <p:sp>
          <p:nvSpPr>
            <p:cNvPr id="60" name="Freeform 59"/>
            <p:cNvSpPr/>
            <p:nvPr/>
          </p:nvSpPr>
          <p:spPr>
            <a:xfrm rot="10800000">
              <a:off x="1097280" y="1897380"/>
              <a:ext cx="1226820" cy="1226820"/>
            </a:xfrm>
            <a:custGeom>
              <a:avLst/>
              <a:gdLst>
                <a:gd name="connsiteX0" fmla="*/ 1226820 w 1226820"/>
                <a:gd name="connsiteY0" fmla="*/ 1226820 h 1226820"/>
                <a:gd name="connsiteX1" fmla="*/ 480061 w 1226820"/>
                <a:gd name="connsiteY1" fmla="*/ 1226820 h 1226820"/>
                <a:gd name="connsiteX2" fmla="*/ 1 w 1226820"/>
                <a:gd name="connsiteY2" fmla="*/ 746760 h 1226820"/>
                <a:gd name="connsiteX3" fmla="*/ 1 w 1226820"/>
                <a:gd name="connsiteY3" fmla="*/ 1226820 h 1226820"/>
                <a:gd name="connsiteX4" fmla="*/ 0 w 1226820"/>
                <a:gd name="connsiteY4" fmla="*/ 1226820 h 1226820"/>
                <a:gd name="connsiteX5" fmla="*/ 0 w 1226820"/>
                <a:gd name="connsiteY5" fmla="*/ 0 h 1226820"/>
                <a:gd name="connsiteX6" fmla="*/ 1226820 w 1226820"/>
                <a:gd name="connsiteY6" fmla="*/ 0 h 1226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6820" h="1226820">
                  <a:moveTo>
                    <a:pt x="1226820" y="1226820"/>
                  </a:moveTo>
                  <a:lnTo>
                    <a:pt x="480061" y="1226820"/>
                  </a:lnTo>
                  <a:lnTo>
                    <a:pt x="1" y="746760"/>
                  </a:lnTo>
                  <a:lnTo>
                    <a:pt x="1" y="1226820"/>
                  </a:lnTo>
                  <a:lnTo>
                    <a:pt x="0" y="1226820"/>
                  </a:lnTo>
                  <a:lnTo>
                    <a:pt x="0" y="0"/>
                  </a:lnTo>
                  <a:lnTo>
                    <a:pt x="1226820" y="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Right Triangle 60"/>
            <p:cNvSpPr/>
            <p:nvPr/>
          </p:nvSpPr>
          <p:spPr>
            <a:xfrm>
              <a:off x="1838221" y="1897380"/>
              <a:ext cx="492230" cy="490221"/>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2" name="TextBox 61"/>
          <p:cNvSpPr txBox="1"/>
          <p:nvPr/>
        </p:nvSpPr>
        <p:spPr>
          <a:xfrm>
            <a:off x="9998034" y="3012281"/>
            <a:ext cx="713657" cy="369332"/>
          </a:xfrm>
          <a:prstGeom prst="rect">
            <a:avLst/>
          </a:prstGeom>
          <a:noFill/>
        </p:spPr>
        <p:txBody>
          <a:bodyPr wrap="none" rtlCol="0">
            <a:spAutoFit/>
          </a:bodyPr>
          <a:lstStyle/>
          <a:p>
            <a:r>
              <a:rPr lang="en-GB" dirty="0"/>
              <a:t>X.400</a:t>
            </a:r>
          </a:p>
        </p:txBody>
      </p:sp>
      <p:sp>
        <p:nvSpPr>
          <p:cNvPr id="63" name="TextBox 62"/>
          <p:cNvSpPr txBox="1"/>
          <p:nvPr/>
        </p:nvSpPr>
        <p:spPr>
          <a:xfrm>
            <a:off x="9152893" y="2659820"/>
            <a:ext cx="662361" cy="923330"/>
          </a:xfrm>
          <a:prstGeom prst="rect">
            <a:avLst/>
          </a:prstGeom>
          <a:noFill/>
        </p:spPr>
        <p:txBody>
          <a:bodyPr wrap="none" rtlCol="0">
            <a:spAutoFit/>
          </a:bodyPr>
          <a:lstStyle/>
          <a:p>
            <a:r>
              <a:rPr lang="en-GB" sz="5400" dirty="0"/>
              <a:t>…</a:t>
            </a:r>
          </a:p>
        </p:txBody>
      </p:sp>
      <p:grpSp>
        <p:nvGrpSpPr>
          <p:cNvPr id="64" name="Group 63">
            <a:extLst>
              <a:ext uri="{FF2B5EF4-FFF2-40B4-BE49-F238E27FC236}">
                <a16:creationId xmlns:a16="http://schemas.microsoft.com/office/drawing/2014/main" id="{758BE646-EA61-45F0-BB21-6BFF9884AC11}"/>
              </a:ext>
            </a:extLst>
          </p:cNvPr>
          <p:cNvGrpSpPr/>
          <p:nvPr/>
        </p:nvGrpSpPr>
        <p:grpSpPr>
          <a:xfrm>
            <a:off x="6803900" y="4854434"/>
            <a:ext cx="3283561" cy="157504"/>
            <a:chOff x="1805695" y="5736431"/>
            <a:chExt cx="3510381" cy="234880"/>
          </a:xfrm>
        </p:grpSpPr>
        <p:cxnSp>
          <p:nvCxnSpPr>
            <p:cNvPr id="65" name="Straight Connector 64">
              <a:extLst>
                <a:ext uri="{FF2B5EF4-FFF2-40B4-BE49-F238E27FC236}">
                  <a16:creationId xmlns:a16="http://schemas.microsoft.com/office/drawing/2014/main" id="{42D13D01-E8FD-430C-8E06-4A5BC5FAF79C}"/>
                </a:ext>
              </a:extLst>
            </p:cNvPr>
            <p:cNvCxnSpPr>
              <a:cxnSpLocks/>
            </p:cNvCxnSpPr>
            <p:nvPr/>
          </p:nvCxnSpPr>
          <p:spPr>
            <a:xfrm flipH="1" flipV="1">
              <a:off x="1814516" y="5736431"/>
              <a:ext cx="1" cy="22829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F9A2BBDE-F0DF-4766-AF04-0657C8A24634}"/>
                </a:ext>
              </a:extLst>
            </p:cNvPr>
            <p:cNvCxnSpPr>
              <a:cxnSpLocks/>
            </p:cNvCxnSpPr>
            <p:nvPr/>
          </p:nvCxnSpPr>
          <p:spPr>
            <a:xfrm flipV="1">
              <a:off x="5313046" y="5753100"/>
              <a:ext cx="3030" cy="21821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3B8984B9-9491-4B7B-AEFE-6C6EA1305BE9}"/>
                </a:ext>
              </a:extLst>
            </p:cNvPr>
            <p:cNvCxnSpPr>
              <a:cxnSpLocks/>
            </p:cNvCxnSpPr>
            <p:nvPr/>
          </p:nvCxnSpPr>
          <p:spPr>
            <a:xfrm flipV="1">
              <a:off x="1805695" y="5962129"/>
              <a:ext cx="350156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8" name="Group 67">
            <a:extLst>
              <a:ext uri="{FF2B5EF4-FFF2-40B4-BE49-F238E27FC236}">
                <a16:creationId xmlns:a16="http://schemas.microsoft.com/office/drawing/2014/main" id="{0EE35B03-A583-46E5-A3DA-9C2E80A03F33}"/>
              </a:ext>
            </a:extLst>
          </p:cNvPr>
          <p:cNvGrpSpPr/>
          <p:nvPr/>
        </p:nvGrpSpPr>
        <p:grpSpPr>
          <a:xfrm>
            <a:off x="7851980" y="4210140"/>
            <a:ext cx="2235916" cy="153157"/>
            <a:chOff x="1416771" y="2696982"/>
            <a:chExt cx="2143839" cy="188858"/>
          </a:xfrm>
        </p:grpSpPr>
        <p:cxnSp>
          <p:nvCxnSpPr>
            <p:cNvPr id="69" name="Straight Connector 68">
              <a:extLst>
                <a:ext uri="{FF2B5EF4-FFF2-40B4-BE49-F238E27FC236}">
                  <a16:creationId xmlns:a16="http://schemas.microsoft.com/office/drawing/2014/main" id="{CAB79F82-E0D2-49EB-B828-0F567C8B1B73}"/>
                </a:ext>
              </a:extLst>
            </p:cNvPr>
            <p:cNvCxnSpPr>
              <a:cxnSpLocks/>
            </p:cNvCxnSpPr>
            <p:nvPr/>
          </p:nvCxnSpPr>
          <p:spPr>
            <a:xfrm flipH="1">
              <a:off x="1421534" y="2704366"/>
              <a:ext cx="3540" cy="18147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F95DB38A-E6D7-4E85-A0BD-6D0E982BFE0E}"/>
                </a:ext>
              </a:extLst>
            </p:cNvPr>
            <p:cNvCxnSpPr>
              <a:cxnSpLocks/>
            </p:cNvCxnSpPr>
            <p:nvPr/>
          </p:nvCxnSpPr>
          <p:spPr>
            <a:xfrm flipH="1">
              <a:off x="3557070" y="2696982"/>
              <a:ext cx="3540" cy="18147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5280828A-F0BD-4CCF-8881-4B29D81C0F27}"/>
                </a:ext>
              </a:extLst>
            </p:cNvPr>
            <p:cNvCxnSpPr>
              <a:cxnSpLocks/>
            </p:cNvCxnSpPr>
            <p:nvPr/>
          </p:nvCxnSpPr>
          <p:spPr>
            <a:xfrm>
              <a:off x="1416771" y="2706508"/>
              <a:ext cx="21403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2" name="Rectangle 71">
            <a:extLst>
              <a:ext uri="{FF2B5EF4-FFF2-40B4-BE49-F238E27FC236}">
                <a16:creationId xmlns:a16="http://schemas.microsoft.com/office/drawing/2014/main" id="{A6D1DCFE-CE29-46B3-BFEC-F31EF53CF3FD}"/>
              </a:ext>
            </a:extLst>
          </p:cNvPr>
          <p:cNvSpPr/>
          <p:nvPr/>
        </p:nvSpPr>
        <p:spPr>
          <a:xfrm>
            <a:off x="7834721" y="4394520"/>
            <a:ext cx="2256432" cy="319484"/>
          </a:xfrm>
          <a:prstGeom prst="rect">
            <a:avLst/>
          </a:prstGeom>
          <a:solidFill>
            <a:schemeClr val="accent2">
              <a:lumMod val="60000"/>
              <a:lumOff val="4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rPr>
              <a:t>Data</a:t>
            </a:r>
            <a:endParaRPr lang="en-GB" sz="1200" b="1" dirty="0">
              <a:solidFill>
                <a:schemeClr val="tx1"/>
              </a:solidFill>
            </a:endParaRPr>
          </a:p>
        </p:txBody>
      </p:sp>
      <p:sp>
        <p:nvSpPr>
          <p:cNvPr id="73" name="Rectangle 72">
            <a:extLst>
              <a:ext uri="{FF2B5EF4-FFF2-40B4-BE49-F238E27FC236}">
                <a16:creationId xmlns:a16="http://schemas.microsoft.com/office/drawing/2014/main" id="{AEB86FFF-16A9-49CB-8752-5E77980E8934}"/>
              </a:ext>
            </a:extLst>
          </p:cNvPr>
          <p:cNvSpPr/>
          <p:nvPr/>
        </p:nvSpPr>
        <p:spPr>
          <a:xfrm>
            <a:off x="6803900" y="4394520"/>
            <a:ext cx="1029946" cy="320400"/>
          </a:xfrm>
          <a:prstGeom prst="rect">
            <a:avLst/>
          </a:prstGeom>
          <a:solidFill>
            <a:srgbClr val="F85338"/>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rPr>
              <a:t>H7</a:t>
            </a:r>
            <a:endParaRPr lang="en-GB" sz="1200" b="1" dirty="0">
              <a:solidFill>
                <a:schemeClr val="tx1"/>
              </a:solidFill>
            </a:endParaRPr>
          </a:p>
        </p:txBody>
      </p:sp>
      <p:sp>
        <p:nvSpPr>
          <p:cNvPr id="74" name="TextBox 73">
            <a:extLst>
              <a:ext uri="{FF2B5EF4-FFF2-40B4-BE49-F238E27FC236}">
                <a16:creationId xmlns:a16="http://schemas.microsoft.com/office/drawing/2014/main" id="{2E2C2119-581F-4BC7-8DB4-27AD1D5CAA29}"/>
              </a:ext>
            </a:extLst>
          </p:cNvPr>
          <p:cNvSpPr txBox="1"/>
          <p:nvPr/>
        </p:nvSpPr>
        <p:spPr>
          <a:xfrm>
            <a:off x="7833846" y="1316968"/>
            <a:ext cx="1971565" cy="646331"/>
          </a:xfrm>
          <a:prstGeom prst="rect">
            <a:avLst/>
          </a:prstGeom>
          <a:noFill/>
        </p:spPr>
        <p:txBody>
          <a:bodyPr wrap="none" rtlCol="0">
            <a:spAutoFit/>
          </a:bodyPr>
          <a:lstStyle/>
          <a:p>
            <a:pPr algn="ctr"/>
            <a:r>
              <a:rPr lang="en-GB" dirty="0"/>
              <a:t>User:</a:t>
            </a:r>
          </a:p>
          <a:p>
            <a:pPr algn="ctr"/>
            <a:r>
              <a:rPr lang="en-GB" dirty="0"/>
              <a:t>Human or Program</a:t>
            </a:r>
          </a:p>
        </p:txBody>
      </p:sp>
      <p:sp>
        <p:nvSpPr>
          <p:cNvPr id="75" name="TextBox 74">
            <a:extLst>
              <a:ext uri="{FF2B5EF4-FFF2-40B4-BE49-F238E27FC236}">
                <a16:creationId xmlns:a16="http://schemas.microsoft.com/office/drawing/2014/main" id="{B13DB048-6DE5-4628-B4F0-2E8ADB434FB0}"/>
              </a:ext>
            </a:extLst>
          </p:cNvPr>
          <p:cNvSpPr txBox="1"/>
          <p:nvPr/>
        </p:nvSpPr>
        <p:spPr>
          <a:xfrm>
            <a:off x="6191154" y="5150094"/>
            <a:ext cx="1798954" cy="369332"/>
          </a:xfrm>
          <a:prstGeom prst="rect">
            <a:avLst/>
          </a:prstGeom>
          <a:noFill/>
        </p:spPr>
        <p:txBody>
          <a:bodyPr wrap="none" rtlCol="0">
            <a:spAutoFit/>
          </a:bodyPr>
          <a:lstStyle/>
          <a:p>
            <a:r>
              <a:rPr lang="en-GB" dirty="0"/>
              <a:t>Application Layer</a:t>
            </a:r>
          </a:p>
        </p:txBody>
      </p:sp>
      <p:sp>
        <p:nvSpPr>
          <p:cNvPr id="76" name="TextBox 75">
            <a:extLst>
              <a:ext uri="{FF2B5EF4-FFF2-40B4-BE49-F238E27FC236}">
                <a16:creationId xmlns:a16="http://schemas.microsoft.com/office/drawing/2014/main" id="{EDA01187-C5E0-4EA8-B1E1-D5E2AEDD1BF3}"/>
              </a:ext>
            </a:extLst>
          </p:cNvPr>
          <p:cNvSpPr txBox="1"/>
          <p:nvPr/>
        </p:nvSpPr>
        <p:spPr>
          <a:xfrm>
            <a:off x="7653223" y="5905727"/>
            <a:ext cx="2472087" cy="369332"/>
          </a:xfrm>
          <a:prstGeom prst="rect">
            <a:avLst/>
          </a:prstGeom>
          <a:noFill/>
        </p:spPr>
        <p:txBody>
          <a:bodyPr wrap="none" rtlCol="0">
            <a:spAutoFit/>
          </a:bodyPr>
          <a:lstStyle/>
          <a:p>
            <a:r>
              <a:rPr lang="en-GB" dirty="0"/>
              <a:t>From Presentation Layer</a:t>
            </a:r>
          </a:p>
        </p:txBody>
      </p:sp>
      <p:sp>
        <p:nvSpPr>
          <p:cNvPr id="77" name="Arrow: Down 18">
            <a:extLst>
              <a:ext uri="{FF2B5EF4-FFF2-40B4-BE49-F238E27FC236}">
                <a16:creationId xmlns:a16="http://schemas.microsoft.com/office/drawing/2014/main" id="{44B2E3D3-6E26-4F7D-B7C4-950BD6ED8748}"/>
              </a:ext>
            </a:extLst>
          </p:cNvPr>
          <p:cNvSpPr/>
          <p:nvPr/>
        </p:nvSpPr>
        <p:spPr>
          <a:xfrm flipV="1">
            <a:off x="8648310" y="5169192"/>
            <a:ext cx="426517" cy="736535"/>
          </a:xfrm>
          <a:prstGeom prst="downArrow">
            <a:avLst/>
          </a:prstGeom>
          <a:solidFill>
            <a:srgbClr val="FD39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Arrow: Down 18">
            <a:extLst>
              <a:ext uri="{FF2B5EF4-FFF2-40B4-BE49-F238E27FC236}">
                <a16:creationId xmlns:a16="http://schemas.microsoft.com/office/drawing/2014/main" id="{44B2E3D3-6E26-4F7D-B7C4-950BD6ED8748}"/>
              </a:ext>
            </a:extLst>
          </p:cNvPr>
          <p:cNvSpPr/>
          <p:nvPr/>
        </p:nvSpPr>
        <p:spPr>
          <a:xfrm rot="10800000">
            <a:off x="8599759" y="1889004"/>
            <a:ext cx="426517" cy="483762"/>
          </a:xfrm>
          <a:prstGeom prst="downArrow">
            <a:avLst/>
          </a:prstGeom>
          <a:solidFill>
            <a:srgbClr val="FD39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TextBox 78">
            <a:extLst>
              <a:ext uri="{FF2B5EF4-FFF2-40B4-BE49-F238E27FC236}">
                <a16:creationId xmlns:a16="http://schemas.microsoft.com/office/drawing/2014/main" id="{EDA01187-C5E0-4EA8-B1E1-D5E2AEDD1BF3}"/>
              </a:ext>
            </a:extLst>
          </p:cNvPr>
          <p:cNvSpPr txBox="1"/>
          <p:nvPr/>
        </p:nvSpPr>
        <p:spPr>
          <a:xfrm>
            <a:off x="10164483" y="4369596"/>
            <a:ext cx="1009892" cy="369332"/>
          </a:xfrm>
          <a:prstGeom prst="rect">
            <a:avLst/>
          </a:prstGeom>
          <a:noFill/>
        </p:spPr>
        <p:txBody>
          <a:bodyPr wrap="none" rtlCol="0">
            <a:spAutoFit/>
          </a:bodyPr>
          <a:lstStyle/>
          <a:p>
            <a:r>
              <a:rPr lang="en-GB" dirty="0"/>
              <a:t>Message</a:t>
            </a:r>
          </a:p>
        </p:txBody>
      </p:sp>
      <p:sp>
        <p:nvSpPr>
          <p:cNvPr id="80" name="Arrow: Down 18">
            <a:extLst>
              <a:ext uri="{FF2B5EF4-FFF2-40B4-BE49-F238E27FC236}">
                <a16:creationId xmlns:a16="http://schemas.microsoft.com/office/drawing/2014/main" id="{44B2E3D3-6E26-4F7D-B7C4-950BD6ED8748}"/>
              </a:ext>
            </a:extLst>
          </p:cNvPr>
          <p:cNvSpPr/>
          <p:nvPr/>
        </p:nvSpPr>
        <p:spPr>
          <a:xfrm flipV="1">
            <a:off x="8639125" y="3702841"/>
            <a:ext cx="426517" cy="483762"/>
          </a:xfrm>
          <a:prstGeom prst="downArrow">
            <a:avLst/>
          </a:prstGeom>
          <a:solidFill>
            <a:srgbClr val="FD39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116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up)">
                                      <p:cBhvr>
                                        <p:cTn id="7" dur="500"/>
                                        <p:tgtEl>
                                          <p:spTgt spid="42"/>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wipe(up)">
                                      <p:cBhvr>
                                        <p:cTn id="10" dur="500"/>
                                        <p:tgtEl>
                                          <p:spTgt spid="46"/>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left)">
                                      <p:cBhvr>
                                        <p:cTn id="14" dur="500"/>
                                        <p:tgtEl>
                                          <p:spTgt spid="14"/>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500"/>
                                        <p:tgtEl>
                                          <p:spTgt spid="22"/>
                                        </p:tgtEl>
                                      </p:cBhvr>
                                    </p:animEffect>
                                  </p:childTnLst>
                                </p:cTn>
                              </p:par>
                              <p:par>
                                <p:cTn id="18" presetID="22" presetClass="entr" presetSubtype="8" fill="hold" nodeType="withEffect">
                                  <p:stCondLst>
                                    <p:cond delay="750"/>
                                  </p:stCondLst>
                                  <p:childTnLst>
                                    <p:set>
                                      <p:cBhvr>
                                        <p:cTn id="19" dur="1" fill="hold">
                                          <p:stCondLst>
                                            <p:cond delay="0"/>
                                          </p:stCondLst>
                                        </p:cTn>
                                        <p:tgtEl>
                                          <p:spTgt spid="23"/>
                                        </p:tgtEl>
                                        <p:attrNameLst>
                                          <p:attrName>style.visibility</p:attrName>
                                        </p:attrNameLst>
                                      </p:cBhvr>
                                      <p:to>
                                        <p:strVal val="visible"/>
                                      </p:to>
                                    </p:set>
                                    <p:animEffect transition="in" filter="wipe(left)">
                                      <p:cBhvr>
                                        <p:cTn id="20" dur="500"/>
                                        <p:tgtEl>
                                          <p:spTgt spid="23"/>
                                        </p:tgtEl>
                                      </p:cBhvr>
                                    </p:animEffect>
                                  </p:childTnLst>
                                </p:cTn>
                              </p:par>
                              <p:par>
                                <p:cTn id="21" presetID="22" presetClass="entr" presetSubtype="8" fill="hold" grpId="0" nodeType="withEffect">
                                  <p:stCondLst>
                                    <p:cond delay="750"/>
                                  </p:stCondLst>
                                  <p:childTnLst>
                                    <p:set>
                                      <p:cBhvr>
                                        <p:cTn id="22" dur="1" fill="hold">
                                          <p:stCondLst>
                                            <p:cond delay="0"/>
                                          </p:stCondLst>
                                        </p:cTn>
                                        <p:tgtEl>
                                          <p:spTgt spid="26"/>
                                        </p:tgtEl>
                                        <p:attrNameLst>
                                          <p:attrName>style.visibility</p:attrName>
                                        </p:attrNameLst>
                                      </p:cBhvr>
                                      <p:to>
                                        <p:strVal val="visible"/>
                                      </p:to>
                                    </p:set>
                                    <p:animEffect transition="in" filter="wipe(left)">
                                      <p:cBhvr>
                                        <p:cTn id="23" dur="500"/>
                                        <p:tgtEl>
                                          <p:spTgt spid="26"/>
                                        </p:tgtEl>
                                      </p:cBhvr>
                                    </p:animEffect>
                                  </p:childTnLst>
                                </p:cTn>
                              </p:par>
                              <p:par>
                                <p:cTn id="24" presetID="22" presetClass="entr" presetSubtype="8" fill="hold" nodeType="withEffect">
                                  <p:stCondLst>
                                    <p:cond delay="750"/>
                                  </p:stCondLst>
                                  <p:childTnLst>
                                    <p:set>
                                      <p:cBhvr>
                                        <p:cTn id="25" dur="1" fill="hold">
                                          <p:stCondLst>
                                            <p:cond delay="0"/>
                                          </p:stCondLst>
                                        </p:cTn>
                                        <p:tgtEl>
                                          <p:spTgt spid="27"/>
                                        </p:tgtEl>
                                        <p:attrNameLst>
                                          <p:attrName>style.visibility</p:attrName>
                                        </p:attrNameLst>
                                      </p:cBhvr>
                                      <p:to>
                                        <p:strVal val="visible"/>
                                      </p:to>
                                    </p:set>
                                    <p:animEffect transition="in" filter="wipe(left)">
                                      <p:cBhvr>
                                        <p:cTn id="26" dur="500"/>
                                        <p:tgtEl>
                                          <p:spTgt spid="27"/>
                                        </p:tgtEl>
                                      </p:cBhvr>
                                    </p:animEffect>
                                  </p:childTnLst>
                                </p:cTn>
                              </p:par>
                              <p:par>
                                <p:cTn id="27" presetID="22" presetClass="entr" presetSubtype="8" fill="hold" grpId="0" nodeType="withEffect">
                                  <p:stCondLst>
                                    <p:cond delay="750"/>
                                  </p:stCondLst>
                                  <p:childTnLst>
                                    <p:set>
                                      <p:cBhvr>
                                        <p:cTn id="28" dur="1" fill="hold">
                                          <p:stCondLst>
                                            <p:cond delay="0"/>
                                          </p:stCondLst>
                                        </p:cTn>
                                        <p:tgtEl>
                                          <p:spTgt spid="30"/>
                                        </p:tgtEl>
                                        <p:attrNameLst>
                                          <p:attrName>style.visibility</p:attrName>
                                        </p:attrNameLst>
                                      </p:cBhvr>
                                      <p:to>
                                        <p:strVal val="visible"/>
                                      </p:to>
                                    </p:set>
                                    <p:animEffect transition="in" filter="wipe(left)">
                                      <p:cBhvr>
                                        <p:cTn id="29" dur="500"/>
                                        <p:tgtEl>
                                          <p:spTgt spid="30"/>
                                        </p:tgtEl>
                                      </p:cBhvr>
                                    </p:animEffect>
                                  </p:childTnLst>
                                </p:cTn>
                              </p:par>
                              <p:par>
                                <p:cTn id="30" presetID="22" presetClass="entr" presetSubtype="8" fill="hold" grpId="0" nodeType="withEffect">
                                  <p:stCondLst>
                                    <p:cond delay="75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1750"/>
                            </p:stCondLst>
                            <p:childTnLst>
                              <p:par>
                                <p:cTn id="34" presetID="22" presetClass="entr" presetSubtype="1"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wipe(up)">
                                      <p:cBhvr>
                                        <p:cTn id="36" dur="500"/>
                                        <p:tgtEl>
                                          <p:spTgt spid="49"/>
                                        </p:tgtEl>
                                      </p:cBhvr>
                                    </p:animEffect>
                                  </p:childTnLst>
                                </p:cTn>
                              </p:par>
                              <p:par>
                                <p:cTn id="37" presetID="22" presetClass="entr" presetSubtype="1" fill="hold" nodeType="with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2250"/>
                            </p:stCondLst>
                            <p:childTnLst>
                              <p:par>
                                <p:cTn id="41" presetID="1" presetClass="entr" presetSubtype="0" fill="hold" grpId="0" nodeType="afterEffect">
                                  <p:stCondLst>
                                    <p:cond delay="750"/>
                                  </p:stCondLst>
                                  <p:childTnLst>
                                    <p:set>
                                      <p:cBhvr>
                                        <p:cTn id="42" dur="1" fill="hold">
                                          <p:stCondLst>
                                            <p:cond delay="499"/>
                                          </p:stCondLst>
                                        </p:cTn>
                                        <p:tgtEl>
                                          <p:spTgt spid="40"/>
                                        </p:tgtEl>
                                        <p:attrNameLst>
                                          <p:attrName>style.visibility</p:attrName>
                                        </p:attrNameLst>
                                      </p:cBhvr>
                                      <p:to>
                                        <p:strVal val="visible"/>
                                      </p:to>
                                    </p:set>
                                  </p:childTnLst>
                                </p:cTn>
                              </p:par>
                              <p:par>
                                <p:cTn id="43" presetID="1" presetClass="entr" presetSubtype="0" fill="hold" grpId="0" nodeType="withEffect">
                                  <p:stCondLst>
                                    <p:cond delay="850"/>
                                  </p:stCondLst>
                                  <p:childTnLst>
                                    <p:set>
                                      <p:cBhvr>
                                        <p:cTn id="44" dur="1" fill="hold">
                                          <p:stCondLst>
                                            <p:cond delay="0"/>
                                          </p:stCondLst>
                                        </p:cTn>
                                        <p:tgtEl>
                                          <p:spTgt spid="47"/>
                                        </p:tgtEl>
                                        <p:attrNameLst>
                                          <p:attrName>style.visibility</p:attrName>
                                        </p:attrNameLst>
                                      </p:cBhvr>
                                      <p:to>
                                        <p:strVal val="visible"/>
                                      </p:to>
                                    </p:set>
                                  </p:childTnLst>
                                </p:cTn>
                              </p:par>
                            </p:childTnLst>
                          </p:cTn>
                        </p:par>
                        <p:par>
                          <p:cTn id="45" fill="hold">
                            <p:stCondLst>
                              <p:cond delay="3500"/>
                            </p:stCondLst>
                            <p:childTnLst>
                              <p:par>
                                <p:cTn id="46" presetID="1" presetClass="entr" presetSubtype="0" fill="hold" grpId="0" nodeType="afterEffect">
                                  <p:stCondLst>
                                    <p:cond delay="1000"/>
                                  </p:stCondLst>
                                  <p:childTnLst>
                                    <p:set>
                                      <p:cBhvr>
                                        <p:cTn id="47" dur="1" fill="hold">
                                          <p:stCondLst>
                                            <p:cond delay="999"/>
                                          </p:stCondLst>
                                        </p:cTn>
                                        <p:tgtEl>
                                          <p:spTgt spid="41"/>
                                        </p:tgtEl>
                                        <p:attrNameLst>
                                          <p:attrName>style.visibility</p:attrName>
                                        </p:attrNameLst>
                                      </p:cBhvr>
                                      <p:to>
                                        <p:strVal val="visible"/>
                                      </p:to>
                                    </p:se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Effect transition="in" filter="wipe(up)">
                                      <p:cBhvr>
                                        <p:cTn id="55" dur="500"/>
                                        <p:tgtEl>
                                          <p:spTgt spid="45"/>
                                        </p:tgtEl>
                                      </p:cBhvr>
                                    </p:animEffect>
                                  </p:childTnLst>
                                </p:cTn>
                              </p:par>
                            </p:childTnLst>
                          </p:cTn>
                        </p:par>
                        <p:par>
                          <p:cTn id="56" fill="hold">
                            <p:stCondLst>
                              <p:cond delay="6500"/>
                            </p:stCondLst>
                            <p:childTnLst>
                              <p:par>
                                <p:cTn id="57" presetID="22" presetClass="entr" presetSubtype="4"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down)">
                                      <p:cBhvr>
                                        <p:cTn id="59" dur="500"/>
                                        <p:tgtEl>
                                          <p:spTgt spid="44"/>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76"/>
                                        </p:tgtEl>
                                        <p:attrNameLst>
                                          <p:attrName>style.visibility</p:attrName>
                                        </p:attrNameLst>
                                      </p:cBhvr>
                                      <p:to>
                                        <p:strVal val="visible"/>
                                      </p:to>
                                    </p:set>
                                    <p:animEffect transition="in" filter="wipe(down)">
                                      <p:cBhvr>
                                        <p:cTn id="64" dur="500"/>
                                        <p:tgtEl>
                                          <p:spTgt spid="76"/>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77"/>
                                        </p:tgtEl>
                                        <p:attrNameLst>
                                          <p:attrName>style.visibility</p:attrName>
                                        </p:attrNameLst>
                                      </p:cBhvr>
                                      <p:to>
                                        <p:strVal val="visible"/>
                                      </p:to>
                                    </p:set>
                                    <p:animEffect transition="in" filter="wipe(down)">
                                      <p:cBhvr>
                                        <p:cTn id="67" dur="500"/>
                                        <p:tgtEl>
                                          <p:spTgt spid="77"/>
                                        </p:tgtEl>
                                      </p:cBhvr>
                                    </p:animEffect>
                                  </p:childTnLst>
                                </p:cTn>
                              </p:par>
                              <p:par>
                                <p:cTn id="68" presetID="22" presetClass="entr" presetSubtype="4" fill="hold" nodeType="withEffect">
                                  <p:stCondLst>
                                    <p:cond delay="0"/>
                                  </p:stCondLst>
                                  <p:childTnLst>
                                    <p:set>
                                      <p:cBhvr>
                                        <p:cTn id="69" dur="1" fill="hold">
                                          <p:stCondLst>
                                            <p:cond delay="0"/>
                                          </p:stCondLst>
                                        </p:cTn>
                                        <p:tgtEl>
                                          <p:spTgt spid="64"/>
                                        </p:tgtEl>
                                        <p:attrNameLst>
                                          <p:attrName>style.visibility</p:attrName>
                                        </p:attrNameLst>
                                      </p:cBhvr>
                                      <p:to>
                                        <p:strVal val="visible"/>
                                      </p:to>
                                    </p:set>
                                    <p:animEffect transition="in" filter="wipe(down)">
                                      <p:cBhvr>
                                        <p:cTn id="70" dur="500"/>
                                        <p:tgtEl>
                                          <p:spTgt spid="64"/>
                                        </p:tgtEl>
                                      </p:cBhvr>
                                    </p:animEffect>
                                  </p:childTnLst>
                                </p:cTn>
                              </p:par>
                            </p:childTnLst>
                          </p:cTn>
                        </p:par>
                        <p:par>
                          <p:cTn id="71" fill="hold">
                            <p:stCondLst>
                              <p:cond delay="500"/>
                            </p:stCondLst>
                            <p:childTnLst>
                              <p:par>
                                <p:cTn id="72" presetID="1" presetClass="entr" presetSubtype="0" fill="hold" grpId="0" nodeType="afterEffect">
                                  <p:stCondLst>
                                    <p:cond delay="0"/>
                                  </p:stCondLst>
                                  <p:childTnLst>
                                    <p:set>
                                      <p:cBhvr>
                                        <p:cTn id="73" dur="1" fill="hold">
                                          <p:stCondLst>
                                            <p:cond delay="749"/>
                                          </p:stCondLst>
                                        </p:cTn>
                                        <p:tgtEl>
                                          <p:spTgt spid="79"/>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72"/>
                                        </p:tgtEl>
                                        <p:attrNameLst>
                                          <p:attrName>style.visibility</p:attrName>
                                        </p:attrNameLst>
                                      </p:cBhvr>
                                      <p:to>
                                        <p:strVal val="visible"/>
                                      </p:to>
                                    </p:set>
                                  </p:childTnLst>
                                </p:cTn>
                              </p:par>
                              <p:par>
                                <p:cTn id="76" presetID="1" presetClass="entr" presetSubtype="0" fill="hold" grpId="0" nodeType="withEffect">
                                  <p:stCondLst>
                                    <p:cond delay="0"/>
                                  </p:stCondLst>
                                  <p:childTnLst>
                                    <p:set>
                                      <p:cBhvr>
                                        <p:cTn id="77" dur="1" fill="hold">
                                          <p:stCondLst>
                                            <p:cond delay="0"/>
                                          </p:stCondLst>
                                        </p:cTn>
                                        <p:tgtEl>
                                          <p:spTgt spid="73"/>
                                        </p:tgtEl>
                                        <p:attrNameLst>
                                          <p:attrName>style.visibility</p:attrName>
                                        </p:attrNameLst>
                                      </p:cBhvr>
                                      <p:to>
                                        <p:strVal val="visible"/>
                                      </p:to>
                                    </p:set>
                                  </p:childTnLst>
                                </p:cTn>
                              </p:par>
                            </p:childTnLst>
                          </p:cTn>
                        </p:par>
                        <p:par>
                          <p:cTn id="78" fill="hold">
                            <p:stCondLst>
                              <p:cond delay="1250"/>
                            </p:stCondLst>
                            <p:childTnLst>
                              <p:par>
                                <p:cTn id="79" presetID="1" presetClass="exit" presetSubtype="0" fill="hold" grpId="1" nodeType="afterEffect">
                                  <p:stCondLst>
                                    <p:cond delay="2000"/>
                                  </p:stCondLst>
                                  <p:childTnLst>
                                    <p:set>
                                      <p:cBhvr>
                                        <p:cTn id="80" dur="1" fill="hold">
                                          <p:stCondLst>
                                            <p:cond delay="0"/>
                                          </p:stCondLst>
                                        </p:cTn>
                                        <p:tgtEl>
                                          <p:spTgt spid="73"/>
                                        </p:tgtEl>
                                        <p:attrNameLst>
                                          <p:attrName>style.visibility</p:attrName>
                                        </p:attrNameLst>
                                      </p:cBhvr>
                                      <p:to>
                                        <p:strVal val="hidden"/>
                                      </p:to>
                                    </p:set>
                                  </p:childTnLst>
                                </p:cTn>
                              </p:par>
                            </p:childTnLst>
                          </p:cTn>
                        </p:par>
                        <p:par>
                          <p:cTn id="81" fill="hold">
                            <p:stCondLst>
                              <p:cond delay="3250"/>
                            </p:stCondLst>
                            <p:childTnLst>
                              <p:par>
                                <p:cTn id="82" presetID="22" presetClass="entr" presetSubtype="4" fill="hold" nodeType="afterEffect">
                                  <p:stCondLst>
                                    <p:cond delay="0"/>
                                  </p:stCondLst>
                                  <p:childTnLst>
                                    <p:set>
                                      <p:cBhvr>
                                        <p:cTn id="83" dur="1" fill="hold">
                                          <p:stCondLst>
                                            <p:cond delay="0"/>
                                          </p:stCondLst>
                                        </p:cTn>
                                        <p:tgtEl>
                                          <p:spTgt spid="68"/>
                                        </p:tgtEl>
                                        <p:attrNameLst>
                                          <p:attrName>style.visibility</p:attrName>
                                        </p:attrNameLst>
                                      </p:cBhvr>
                                      <p:to>
                                        <p:strVal val="visible"/>
                                      </p:to>
                                    </p:set>
                                    <p:animEffect transition="in" filter="wipe(down)">
                                      <p:cBhvr>
                                        <p:cTn id="84" dur="500"/>
                                        <p:tgtEl>
                                          <p:spTgt spid="68"/>
                                        </p:tgtEl>
                                      </p:cBhvr>
                                    </p:animEffect>
                                  </p:childTnLst>
                                </p:cTn>
                              </p:par>
                            </p:childTnLst>
                          </p:cTn>
                        </p:par>
                        <p:par>
                          <p:cTn id="85" fill="hold">
                            <p:stCondLst>
                              <p:cond delay="3750"/>
                            </p:stCondLst>
                            <p:childTnLst>
                              <p:par>
                                <p:cTn id="86" presetID="22" presetClass="entr" presetSubtype="4" fill="hold" grpId="0" nodeType="afterEffect">
                                  <p:stCondLst>
                                    <p:cond delay="0"/>
                                  </p:stCondLst>
                                  <p:childTnLst>
                                    <p:set>
                                      <p:cBhvr>
                                        <p:cTn id="87" dur="1" fill="hold">
                                          <p:stCondLst>
                                            <p:cond delay="0"/>
                                          </p:stCondLst>
                                        </p:cTn>
                                        <p:tgtEl>
                                          <p:spTgt spid="80"/>
                                        </p:tgtEl>
                                        <p:attrNameLst>
                                          <p:attrName>style.visibility</p:attrName>
                                        </p:attrNameLst>
                                      </p:cBhvr>
                                      <p:to>
                                        <p:strVal val="visible"/>
                                      </p:to>
                                    </p:set>
                                    <p:animEffect transition="in" filter="wipe(down)">
                                      <p:cBhvr>
                                        <p:cTn id="88" dur="500"/>
                                        <p:tgtEl>
                                          <p:spTgt spid="80"/>
                                        </p:tgtEl>
                                      </p:cBhvr>
                                    </p:animEffect>
                                  </p:childTnLst>
                                </p:cTn>
                              </p:par>
                            </p:childTnLst>
                          </p:cTn>
                        </p:par>
                        <p:par>
                          <p:cTn id="89" fill="hold">
                            <p:stCondLst>
                              <p:cond delay="4250"/>
                            </p:stCondLst>
                            <p:childTnLst>
                              <p:par>
                                <p:cTn id="90" presetID="22" presetClass="entr" presetSubtype="4" fill="hold" nodeType="afterEffect">
                                  <p:stCondLst>
                                    <p:cond delay="0"/>
                                  </p:stCondLst>
                                  <p:childTnLst>
                                    <p:set>
                                      <p:cBhvr>
                                        <p:cTn id="91" dur="1" fill="hold">
                                          <p:stCondLst>
                                            <p:cond delay="0"/>
                                          </p:stCondLst>
                                        </p:cTn>
                                        <p:tgtEl>
                                          <p:spTgt spid="51"/>
                                        </p:tgtEl>
                                        <p:attrNameLst>
                                          <p:attrName>style.visibility</p:attrName>
                                        </p:attrNameLst>
                                      </p:cBhvr>
                                      <p:to>
                                        <p:strVal val="visible"/>
                                      </p:to>
                                    </p:set>
                                    <p:animEffect transition="in" filter="wipe(down)">
                                      <p:cBhvr>
                                        <p:cTn id="92" dur="500"/>
                                        <p:tgtEl>
                                          <p:spTgt spid="51"/>
                                        </p:tgtEl>
                                      </p:cBhvr>
                                    </p:animEffect>
                                  </p:childTnLst>
                                </p:cTn>
                              </p:par>
                            </p:childTnLst>
                          </p:cTn>
                        </p:par>
                        <p:par>
                          <p:cTn id="93" fill="hold">
                            <p:stCondLst>
                              <p:cond delay="4750"/>
                            </p:stCondLst>
                            <p:childTnLst>
                              <p:par>
                                <p:cTn id="94" presetID="22" presetClass="entr" presetSubtype="4" fill="hold" grpId="0" nodeType="after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wipe(down)">
                                      <p:cBhvr>
                                        <p:cTn id="96" dur="500"/>
                                        <p:tgtEl>
                                          <p:spTgt spid="54"/>
                                        </p:tgtEl>
                                      </p:cBhvr>
                                    </p:animEffect>
                                  </p:childTnLst>
                                </p:cTn>
                              </p:par>
                            </p:childTnLst>
                          </p:cTn>
                        </p:par>
                        <p:par>
                          <p:cTn id="97" fill="hold">
                            <p:stCondLst>
                              <p:cond delay="5250"/>
                            </p:stCondLst>
                            <p:childTnLst>
                              <p:par>
                                <p:cTn id="98" presetID="22" presetClass="entr" presetSubtype="4" fill="hold" nodeType="afterEffect">
                                  <p:stCondLst>
                                    <p:cond delay="0"/>
                                  </p:stCondLst>
                                  <p:childTnLst>
                                    <p:set>
                                      <p:cBhvr>
                                        <p:cTn id="99" dur="1" fill="hold">
                                          <p:stCondLst>
                                            <p:cond delay="0"/>
                                          </p:stCondLst>
                                        </p:cTn>
                                        <p:tgtEl>
                                          <p:spTgt spid="55"/>
                                        </p:tgtEl>
                                        <p:attrNameLst>
                                          <p:attrName>style.visibility</p:attrName>
                                        </p:attrNameLst>
                                      </p:cBhvr>
                                      <p:to>
                                        <p:strVal val="visible"/>
                                      </p:to>
                                    </p:set>
                                    <p:animEffect transition="in" filter="wipe(down)">
                                      <p:cBhvr>
                                        <p:cTn id="100" dur="500"/>
                                        <p:tgtEl>
                                          <p:spTgt spid="55"/>
                                        </p:tgtEl>
                                      </p:cBhvr>
                                    </p:animEffect>
                                  </p:childTnLst>
                                </p:cTn>
                              </p:par>
                            </p:childTnLst>
                          </p:cTn>
                        </p:par>
                        <p:par>
                          <p:cTn id="101" fill="hold">
                            <p:stCondLst>
                              <p:cond delay="5750"/>
                            </p:stCondLst>
                            <p:childTnLst>
                              <p:par>
                                <p:cTn id="102" presetID="22" presetClass="entr" presetSubtype="4" fill="hold" grpId="0" nodeType="afterEffect">
                                  <p:stCondLst>
                                    <p:cond delay="0"/>
                                  </p:stCondLst>
                                  <p:childTnLst>
                                    <p:set>
                                      <p:cBhvr>
                                        <p:cTn id="103" dur="1" fill="hold">
                                          <p:stCondLst>
                                            <p:cond delay="0"/>
                                          </p:stCondLst>
                                        </p:cTn>
                                        <p:tgtEl>
                                          <p:spTgt spid="58"/>
                                        </p:tgtEl>
                                        <p:attrNameLst>
                                          <p:attrName>style.visibility</p:attrName>
                                        </p:attrNameLst>
                                      </p:cBhvr>
                                      <p:to>
                                        <p:strVal val="visible"/>
                                      </p:to>
                                    </p:set>
                                    <p:animEffect transition="in" filter="wipe(down)">
                                      <p:cBhvr>
                                        <p:cTn id="104" dur="500"/>
                                        <p:tgtEl>
                                          <p:spTgt spid="58"/>
                                        </p:tgtEl>
                                      </p:cBhvr>
                                    </p:animEffect>
                                  </p:childTnLst>
                                </p:cTn>
                              </p:par>
                            </p:childTnLst>
                          </p:cTn>
                        </p:par>
                        <p:par>
                          <p:cTn id="105" fill="hold">
                            <p:stCondLst>
                              <p:cond delay="6250"/>
                            </p:stCondLst>
                            <p:childTnLst>
                              <p:par>
                                <p:cTn id="106" presetID="22" presetClass="entr" presetSubtype="4" fill="hold" nodeType="afterEffect">
                                  <p:stCondLst>
                                    <p:cond delay="0"/>
                                  </p:stCondLst>
                                  <p:childTnLst>
                                    <p:set>
                                      <p:cBhvr>
                                        <p:cTn id="107" dur="1" fill="hold">
                                          <p:stCondLst>
                                            <p:cond delay="0"/>
                                          </p:stCondLst>
                                        </p:cTn>
                                        <p:tgtEl>
                                          <p:spTgt spid="59"/>
                                        </p:tgtEl>
                                        <p:attrNameLst>
                                          <p:attrName>style.visibility</p:attrName>
                                        </p:attrNameLst>
                                      </p:cBhvr>
                                      <p:to>
                                        <p:strVal val="visible"/>
                                      </p:to>
                                    </p:set>
                                    <p:animEffect transition="in" filter="wipe(down)">
                                      <p:cBhvr>
                                        <p:cTn id="108" dur="500"/>
                                        <p:tgtEl>
                                          <p:spTgt spid="59"/>
                                        </p:tgtEl>
                                      </p:cBhvr>
                                    </p:animEffect>
                                  </p:childTnLst>
                                </p:cTn>
                              </p:par>
                            </p:childTnLst>
                          </p:cTn>
                        </p:par>
                        <p:par>
                          <p:cTn id="109" fill="hold">
                            <p:stCondLst>
                              <p:cond delay="6750"/>
                            </p:stCondLst>
                            <p:childTnLst>
                              <p:par>
                                <p:cTn id="110" presetID="22" presetClass="entr" presetSubtype="4" fill="hold" grpId="0" nodeType="afterEffect">
                                  <p:stCondLst>
                                    <p:cond delay="0"/>
                                  </p:stCondLst>
                                  <p:childTnLst>
                                    <p:set>
                                      <p:cBhvr>
                                        <p:cTn id="111" dur="1" fill="hold">
                                          <p:stCondLst>
                                            <p:cond delay="0"/>
                                          </p:stCondLst>
                                        </p:cTn>
                                        <p:tgtEl>
                                          <p:spTgt spid="62"/>
                                        </p:tgtEl>
                                        <p:attrNameLst>
                                          <p:attrName>style.visibility</p:attrName>
                                        </p:attrNameLst>
                                      </p:cBhvr>
                                      <p:to>
                                        <p:strVal val="visible"/>
                                      </p:to>
                                    </p:set>
                                    <p:animEffect transition="in" filter="wipe(down)">
                                      <p:cBhvr>
                                        <p:cTn id="112" dur="500"/>
                                        <p:tgtEl>
                                          <p:spTgt spid="62"/>
                                        </p:tgtEl>
                                      </p:cBhvr>
                                    </p:animEffect>
                                  </p:childTnLst>
                                </p:cTn>
                              </p:par>
                            </p:childTnLst>
                          </p:cTn>
                        </p:par>
                        <p:par>
                          <p:cTn id="113" fill="hold">
                            <p:stCondLst>
                              <p:cond delay="7250"/>
                            </p:stCondLst>
                            <p:childTnLst>
                              <p:par>
                                <p:cTn id="114" presetID="2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Effect transition="in" filter="wipe(down)">
                                      <p:cBhvr>
                                        <p:cTn id="116" dur="500"/>
                                        <p:tgtEl>
                                          <p:spTgt spid="63"/>
                                        </p:tgtEl>
                                      </p:cBhvr>
                                    </p:animEffect>
                                  </p:childTnLst>
                                </p:cTn>
                              </p:par>
                            </p:childTnLst>
                          </p:cTn>
                        </p:par>
                        <p:par>
                          <p:cTn id="117" fill="hold">
                            <p:stCondLst>
                              <p:cond delay="7750"/>
                            </p:stCondLst>
                            <p:childTnLst>
                              <p:par>
                                <p:cTn id="118" presetID="22" presetClass="entr" presetSubtype="4" fill="hold" grpId="0" nodeType="afterEffect">
                                  <p:stCondLst>
                                    <p:cond delay="0"/>
                                  </p:stCondLst>
                                  <p:childTnLst>
                                    <p:set>
                                      <p:cBhvr>
                                        <p:cTn id="119" dur="1" fill="hold">
                                          <p:stCondLst>
                                            <p:cond delay="0"/>
                                          </p:stCondLst>
                                        </p:cTn>
                                        <p:tgtEl>
                                          <p:spTgt spid="78"/>
                                        </p:tgtEl>
                                        <p:attrNameLst>
                                          <p:attrName>style.visibility</p:attrName>
                                        </p:attrNameLst>
                                      </p:cBhvr>
                                      <p:to>
                                        <p:strVal val="visible"/>
                                      </p:to>
                                    </p:set>
                                    <p:animEffect transition="in" filter="wipe(down)">
                                      <p:cBhvr>
                                        <p:cTn id="120" dur="500"/>
                                        <p:tgtEl>
                                          <p:spTgt spid="78"/>
                                        </p:tgtEl>
                                      </p:cBhvr>
                                    </p:animEffect>
                                  </p:childTnLst>
                                </p:cTn>
                              </p:par>
                            </p:childTnLst>
                          </p:cTn>
                        </p:par>
                        <p:par>
                          <p:cTn id="121" fill="hold">
                            <p:stCondLst>
                              <p:cond delay="8250"/>
                            </p:stCondLst>
                            <p:childTnLst>
                              <p:par>
                                <p:cTn id="122" presetID="22" presetClass="entr" presetSubtype="4" fill="hold" grpId="0" nodeType="afterEffect">
                                  <p:stCondLst>
                                    <p:cond delay="0"/>
                                  </p:stCondLst>
                                  <p:childTnLst>
                                    <p:set>
                                      <p:cBhvr>
                                        <p:cTn id="123" dur="1" fill="hold">
                                          <p:stCondLst>
                                            <p:cond delay="0"/>
                                          </p:stCondLst>
                                        </p:cTn>
                                        <p:tgtEl>
                                          <p:spTgt spid="74"/>
                                        </p:tgtEl>
                                        <p:attrNameLst>
                                          <p:attrName>style.visibility</p:attrName>
                                        </p:attrNameLst>
                                      </p:cBhvr>
                                      <p:to>
                                        <p:strVal val="visible"/>
                                      </p:to>
                                    </p:set>
                                    <p:animEffect transition="in" filter="wipe(down)">
                                      <p:cBhvr>
                                        <p:cTn id="124" dur="500"/>
                                        <p:tgtEl>
                                          <p:spTgt spid="74"/>
                                        </p:tgtEl>
                                      </p:cBhvr>
                                    </p:animEffect>
                                  </p:childTnLst>
                                </p:cTn>
                              </p:par>
                            </p:childTnLst>
                          </p:cTn>
                        </p:par>
                      </p:childTnLst>
                    </p:cTn>
                  </p:par>
                  <p:par>
                    <p:cTn id="125" fill="hold">
                      <p:stCondLst>
                        <p:cond delay="indefinite"/>
                      </p:stCondLst>
                      <p:childTnLst>
                        <p:par>
                          <p:cTn id="126" fill="hold">
                            <p:stCondLst>
                              <p:cond delay="0"/>
                            </p:stCondLst>
                            <p:childTnLst>
                              <p:par>
                                <p:cTn id="127" presetID="22" presetClass="entr" presetSubtype="8" fill="hold" grpId="0" nodeType="clickEffect">
                                  <p:stCondLst>
                                    <p:cond delay="0"/>
                                  </p:stCondLst>
                                  <p:childTnLst>
                                    <p:set>
                                      <p:cBhvr>
                                        <p:cTn id="128" dur="1" fill="hold">
                                          <p:stCondLst>
                                            <p:cond delay="0"/>
                                          </p:stCondLst>
                                        </p:cTn>
                                        <p:tgtEl>
                                          <p:spTgt spid="4"/>
                                        </p:tgtEl>
                                        <p:attrNameLst>
                                          <p:attrName>style.visibility</p:attrName>
                                        </p:attrNameLst>
                                      </p:cBhvr>
                                      <p:to>
                                        <p:strVal val="visible"/>
                                      </p:to>
                                    </p:set>
                                    <p:animEffect transition="in" filter="wipe(left)">
                                      <p:cBhvr>
                                        <p:cTn id="1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2" grpId="0"/>
      <p:bldP spid="26" grpId="0"/>
      <p:bldP spid="30" grpId="0"/>
      <p:bldP spid="31" grpId="0"/>
      <p:bldP spid="40" grpId="0" animBg="1"/>
      <p:bldP spid="41" grpId="0" animBg="1"/>
      <p:bldP spid="42" grpId="0"/>
      <p:bldP spid="44" grpId="0"/>
      <p:bldP spid="45" grpId="0" animBg="1"/>
      <p:bldP spid="46" grpId="0" animBg="1"/>
      <p:bldP spid="47" grpId="0"/>
      <p:bldP spid="49" grpId="0" animBg="1"/>
      <p:bldP spid="54" grpId="0"/>
      <p:bldP spid="58" grpId="0"/>
      <p:bldP spid="62" grpId="0"/>
      <p:bldP spid="63" grpId="0"/>
      <p:bldP spid="72" grpId="0" animBg="1"/>
      <p:bldP spid="73" grpId="0" animBg="1"/>
      <p:bldP spid="73" grpId="1" animBg="1"/>
      <p:bldP spid="74" grpId="0"/>
      <p:bldP spid="76" grpId="0"/>
      <p:bldP spid="77" grpId="0" animBg="1"/>
      <p:bldP spid="78" grpId="0" animBg="1"/>
      <p:bldP spid="79" grpId="0"/>
      <p:bldP spid="80"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ataInfo"/>
          <p:cNvSpPr/>
          <p:nvPr/>
        </p:nvSpPr>
        <p:spPr>
          <a:xfrm flipH="1">
            <a:off x="322260" y="5238152"/>
            <a:ext cx="4019552" cy="687388"/>
          </a:xfrm>
          <a:custGeom>
            <a:avLst/>
            <a:gdLst>
              <a:gd name="connsiteX0" fmla="*/ 654052 w 4019552"/>
              <a:gd name="connsiteY0" fmla="*/ 0 h 687388"/>
              <a:gd name="connsiteX1" fmla="*/ 4019552 w 4019552"/>
              <a:gd name="connsiteY1" fmla="*/ 0 h 687388"/>
              <a:gd name="connsiteX2" fmla="*/ 4019552 w 4019552"/>
              <a:gd name="connsiteY2" fmla="*/ 687388 h 687388"/>
              <a:gd name="connsiteX3" fmla="*/ 654052 w 4019552"/>
              <a:gd name="connsiteY3" fmla="*/ 687388 h 687388"/>
              <a:gd name="connsiteX4" fmla="*/ 0 w 4019552"/>
              <a:gd name="connsiteY4" fmla="*/ 523875 h 687388"/>
              <a:gd name="connsiteX5" fmla="*/ 0 w 4019552"/>
              <a:gd name="connsiteY5" fmla="*/ 163513 h 68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19552" h="687388">
                <a:moveTo>
                  <a:pt x="654052" y="0"/>
                </a:moveTo>
                <a:lnTo>
                  <a:pt x="4019552" y="0"/>
                </a:lnTo>
                <a:lnTo>
                  <a:pt x="4019552" y="687388"/>
                </a:lnTo>
                <a:lnTo>
                  <a:pt x="654052" y="687388"/>
                </a:lnTo>
                <a:lnTo>
                  <a:pt x="0" y="523875"/>
                </a:lnTo>
                <a:lnTo>
                  <a:pt x="0" y="163513"/>
                </a:lnTo>
                <a:close/>
              </a:path>
            </a:pathLst>
          </a:custGeom>
          <a:gradFill flip="none" rotWithShape="1">
            <a:gsLst>
              <a:gs pos="100000">
                <a:schemeClr val="accent1">
                  <a:lumMod val="5000"/>
                  <a:lumOff val="95000"/>
                </a:schemeClr>
              </a:gs>
              <a:gs pos="7000">
                <a:schemeClr val="bg1">
                  <a:lumMod val="50000"/>
                </a:schemeClr>
              </a:gs>
              <a:gs pos="24000">
                <a:schemeClr val="bg1">
                  <a:lumMod val="85000"/>
                </a:scheme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To organise bits into frames; to provide hop-to-hop delivery</a:t>
            </a:r>
          </a:p>
        </p:txBody>
      </p:sp>
      <p:sp>
        <p:nvSpPr>
          <p:cNvPr id="15" name="TptInfo"/>
          <p:cNvSpPr/>
          <p:nvPr/>
        </p:nvSpPr>
        <p:spPr>
          <a:xfrm flipH="1">
            <a:off x="322260" y="3600250"/>
            <a:ext cx="4019552" cy="687388"/>
          </a:xfrm>
          <a:custGeom>
            <a:avLst/>
            <a:gdLst>
              <a:gd name="connsiteX0" fmla="*/ 654052 w 4019552"/>
              <a:gd name="connsiteY0" fmla="*/ 0 h 687388"/>
              <a:gd name="connsiteX1" fmla="*/ 4019552 w 4019552"/>
              <a:gd name="connsiteY1" fmla="*/ 0 h 687388"/>
              <a:gd name="connsiteX2" fmla="*/ 4019552 w 4019552"/>
              <a:gd name="connsiteY2" fmla="*/ 687388 h 687388"/>
              <a:gd name="connsiteX3" fmla="*/ 654052 w 4019552"/>
              <a:gd name="connsiteY3" fmla="*/ 687388 h 687388"/>
              <a:gd name="connsiteX4" fmla="*/ 0 w 4019552"/>
              <a:gd name="connsiteY4" fmla="*/ 523875 h 687388"/>
              <a:gd name="connsiteX5" fmla="*/ 0 w 4019552"/>
              <a:gd name="connsiteY5" fmla="*/ 163513 h 68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19552" h="687388">
                <a:moveTo>
                  <a:pt x="654052" y="0"/>
                </a:moveTo>
                <a:lnTo>
                  <a:pt x="4019552" y="0"/>
                </a:lnTo>
                <a:lnTo>
                  <a:pt x="4019552" y="687388"/>
                </a:lnTo>
                <a:lnTo>
                  <a:pt x="654052" y="687388"/>
                </a:lnTo>
                <a:lnTo>
                  <a:pt x="0" y="523875"/>
                </a:lnTo>
                <a:lnTo>
                  <a:pt x="0" y="163513"/>
                </a:lnTo>
                <a:close/>
              </a:path>
            </a:pathLst>
          </a:custGeom>
          <a:gradFill flip="none" rotWithShape="1">
            <a:gsLst>
              <a:gs pos="100000">
                <a:schemeClr val="accent1">
                  <a:lumMod val="5000"/>
                  <a:lumOff val="95000"/>
                </a:schemeClr>
              </a:gs>
              <a:gs pos="7000">
                <a:schemeClr val="bg1">
                  <a:lumMod val="50000"/>
                </a:schemeClr>
              </a:gs>
              <a:gs pos="24000">
                <a:schemeClr val="bg1">
                  <a:lumMod val="85000"/>
                </a:scheme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To provide reliable process-to-process message delivery and error recovery</a:t>
            </a:r>
          </a:p>
        </p:txBody>
      </p:sp>
      <p:sp>
        <p:nvSpPr>
          <p:cNvPr id="19" name="PresInfo"/>
          <p:cNvSpPr/>
          <p:nvPr/>
        </p:nvSpPr>
        <p:spPr>
          <a:xfrm flipH="1">
            <a:off x="322260" y="1962348"/>
            <a:ext cx="4019552" cy="687388"/>
          </a:xfrm>
          <a:custGeom>
            <a:avLst/>
            <a:gdLst>
              <a:gd name="connsiteX0" fmla="*/ 654052 w 4019552"/>
              <a:gd name="connsiteY0" fmla="*/ 0 h 687388"/>
              <a:gd name="connsiteX1" fmla="*/ 4019552 w 4019552"/>
              <a:gd name="connsiteY1" fmla="*/ 0 h 687388"/>
              <a:gd name="connsiteX2" fmla="*/ 4019552 w 4019552"/>
              <a:gd name="connsiteY2" fmla="*/ 687388 h 687388"/>
              <a:gd name="connsiteX3" fmla="*/ 654052 w 4019552"/>
              <a:gd name="connsiteY3" fmla="*/ 687388 h 687388"/>
              <a:gd name="connsiteX4" fmla="*/ 0 w 4019552"/>
              <a:gd name="connsiteY4" fmla="*/ 523875 h 687388"/>
              <a:gd name="connsiteX5" fmla="*/ 0 w 4019552"/>
              <a:gd name="connsiteY5" fmla="*/ 163513 h 68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19552" h="687388">
                <a:moveTo>
                  <a:pt x="654052" y="0"/>
                </a:moveTo>
                <a:lnTo>
                  <a:pt x="4019552" y="0"/>
                </a:lnTo>
                <a:lnTo>
                  <a:pt x="4019552" y="687388"/>
                </a:lnTo>
                <a:lnTo>
                  <a:pt x="654052" y="687388"/>
                </a:lnTo>
                <a:lnTo>
                  <a:pt x="0" y="523875"/>
                </a:lnTo>
                <a:lnTo>
                  <a:pt x="0" y="163513"/>
                </a:lnTo>
                <a:close/>
              </a:path>
            </a:pathLst>
          </a:custGeom>
          <a:gradFill flip="none" rotWithShape="1">
            <a:gsLst>
              <a:gs pos="100000">
                <a:schemeClr val="accent1">
                  <a:lumMod val="5000"/>
                  <a:lumOff val="95000"/>
                </a:schemeClr>
              </a:gs>
              <a:gs pos="7000">
                <a:schemeClr val="bg1">
                  <a:lumMod val="50000"/>
                </a:schemeClr>
              </a:gs>
              <a:gs pos="24000">
                <a:schemeClr val="bg1">
                  <a:lumMod val="85000"/>
                </a:scheme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To translate, encrypt  and compress data</a:t>
            </a:r>
          </a:p>
        </p:txBody>
      </p:sp>
      <p:sp>
        <p:nvSpPr>
          <p:cNvPr id="13" name="AppInfo"/>
          <p:cNvSpPr/>
          <p:nvPr/>
        </p:nvSpPr>
        <p:spPr>
          <a:xfrm>
            <a:off x="7562848" y="1162443"/>
            <a:ext cx="4019552" cy="687388"/>
          </a:xfrm>
          <a:custGeom>
            <a:avLst/>
            <a:gdLst>
              <a:gd name="connsiteX0" fmla="*/ 654052 w 4019552"/>
              <a:gd name="connsiteY0" fmla="*/ 0 h 687388"/>
              <a:gd name="connsiteX1" fmla="*/ 4019552 w 4019552"/>
              <a:gd name="connsiteY1" fmla="*/ 0 h 687388"/>
              <a:gd name="connsiteX2" fmla="*/ 4019552 w 4019552"/>
              <a:gd name="connsiteY2" fmla="*/ 687388 h 687388"/>
              <a:gd name="connsiteX3" fmla="*/ 654052 w 4019552"/>
              <a:gd name="connsiteY3" fmla="*/ 687388 h 687388"/>
              <a:gd name="connsiteX4" fmla="*/ 0 w 4019552"/>
              <a:gd name="connsiteY4" fmla="*/ 523875 h 687388"/>
              <a:gd name="connsiteX5" fmla="*/ 0 w 4019552"/>
              <a:gd name="connsiteY5" fmla="*/ 163513 h 68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19552" h="687388">
                <a:moveTo>
                  <a:pt x="654052" y="0"/>
                </a:moveTo>
                <a:lnTo>
                  <a:pt x="4019552" y="0"/>
                </a:lnTo>
                <a:lnTo>
                  <a:pt x="4019552" y="687388"/>
                </a:lnTo>
                <a:lnTo>
                  <a:pt x="654052" y="687388"/>
                </a:lnTo>
                <a:lnTo>
                  <a:pt x="0" y="523875"/>
                </a:lnTo>
                <a:lnTo>
                  <a:pt x="0" y="163513"/>
                </a:lnTo>
                <a:close/>
              </a:path>
            </a:pathLst>
          </a:custGeom>
          <a:gradFill flip="none" rotWithShape="1">
            <a:gsLst>
              <a:gs pos="100000">
                <a:schemeClr val="accent1">
                  <a:lumMod val="5000"/>
                  <a:lumOff val="95000"/>
                </a:schemeClr>
              </a:gs>
              <a:gs pos="7000">
                <a:schemeClr val="bg1">
                  <a:lumMod val="50000"/>
                </a:schemeClr>
              </a:gs>
              <a:gs pos="24000">
                <a:schemeClr val="bg1">
                  <a:lumMod val="85000"/>
                </a:scheme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To allow access to network resources</a:t>
            </a:r>
          </a:p>
        </p:txBody>
      </p:sp>
      <p:sp>
        <p:nvSpPr>
          <p:cNvPr id="16" name="SesInfo"/>
          <p:cNvSpPr/>
          <p:nvPr/>
        </p:nvSpPr>
        <p:spPr>
          <a:xfrm>
            <a:off x="7562848" y="2781299"/>
            <a:ext cx="4019552" cy="687388"/>
          </a:xfrm>
          <a:custGeom>
            <a:avLst/>
            <a:gdLst>
              <a:gd name="connsiteX0" fmla="*/ 654052 w 4019552"/>
              <a:gd name="connsiteY0" fmla="*/ 0 h 687388"/>
              <a:gd name="connsiteX1" fmla="*/ 4019552 w 4019552"/>
              <a:gd name="connsiteY1" fmla="*/ 0 h 687388"/>
              <a:gd name="connsiteX2" fmla="*/ 4019552 w 4019552"/>
              <a:gd name="connsiteY2" fmla="*/ 687388 h 687388"/>
              <a:gd name="connsiteX3" fmla="*/ 654052 w 4019552"/>
              <a:gd name="connsiteY3" fmla="*/ 687388 h 687388"/>
              <a:gd name="connsiteX4" fmla="*/ 0 w 4019552"/>
              <a:gd name="connsiteY4" fmla="*/ 523875 h 687388"/>
              <a:gd name="connsiteX5" fmla="*/ 0 w 4019552"/>
              <a:gd name="connsiteY5" fmla="*/ 163513 h 68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19552" h="687388">
                <a:moveTo>
                  <a:pt x="654052" y="0"/>
                </a:moveTo>
                <a:lnTo>
                  <a:pt x="4019552" y="0"/>
                </a:lnTo>
                <a:lnTo>
                  <a:pt x="4019552" y="687388"/>
                </a:lnTo>
                <a:lnTo>
                  <a:pt x="654052" y="687388"/>
                </a:lnTo>
                <a:lnTo>
                  <a:pt x="0" y="523875"/>
                </a:lnTo>
                <a:lnTo>
                  <a:pt x="0" y="163513"/>
                </a:lnTo>
                <a:close/>
              </a:path>
            </a:pathLst>
          </a:custGeom>
          <a:gradFill flip="none" rotWithShape="1">
            <a:gsLst>
              <a:gs pos="100000">
                <a:schemeClr val="accent1">
                  <a:lumMod val="5000"/>
                  <a:lumOff val="95000"/>
                </a:schemeClr>
              </a:gs>
              <a:gs pos="7000">
                <a:schemeClr val="bg1">
                  <a:lumMod val="50000"/>
                </a:schemeClr>
              </a:gs>
              <a:gs pos="24000">
                <a:schemeClr val="bg1">
                  <a:lumMod val="85000"/>
                </a:scheme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To establish, manage and terminate sessions </a:t>
            </a:r>
          </a:p>
        </p:txBody>
      </p:sp>
      <p:sp>
        <p:nvSpPr>
          <p:cNvPr id="17" name="NetInfo"/>
          <p:cNvSpPr/>
          <p:nvPr/>
        </p:nvSpPr>
        <p:spPr>
          <a:xfrm>
            <a:off x="7562848" y="4419201"/>
            <a:ext cx="4019552" cy="687388"/>
          </a:xfrm>
          <a:custGeom>
            <a:avLst/>
            <a:gdLst>
              <a:gd name="connsiteX0" fmla="*/ 654052 w 4019552"/>
              <a:gd name="connsiteY0" fmla="*/ 0 h 687388"/>
              <a:gd name="connsiteX1" fmla="*/ 4019552 w 4019552"/>
              <a:gd name="connsiteY1" fmla="*/ 0 h 687388"/>
              <a:gd name="connsiteX2" fmla="*/ 4019552 w 4019552"/>
              <a:gd name="connsiteY2" fmla="*/ 687388 h 687388"/>
              <a:gd name="connsiteX3" fmla="*/ 654052 w 4019552"/>
              <a:gd name="connsiteY3" fmla="*/ 687388 h 687388"/>
              <a:gd name="connsiteX4" fmla="*/ 0 w 4019552"/>
              <a:gd name="connsiteY4" fmla="*/ 523875 h 687388"/>
              <a:gd name="connsiteX5" fmla="*/ 0 w 4019552"/>
              <a:gd name="connsiteY5" fmla="*/ 163513 h 68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19552" h="687388">
                <a:moveTo>
                  <a:pt x="654052" y="0"/>
                </a:moveTo>
                <a:lnTo>
                  <a:pt x="4019552" y="0"/>
                </a:lnTo>
                <a:lnTo>
                  <a:pt x="4019552" y="687388"/>
                </a:lnTo>
                <a:lnTo>
                  <a:pt x="654052" y="687388"/>
                </a:lnTo>
                <a:lnTo>
                  <a:pt x="0" y="523875"/>
                </a:lnTo>
                <a:lnTo>
                  <a:pt x="0" y="163513"/>
                </a:lnTo>
                <a:close/>
              </a:path>
            </a:pathLst>
          </a:custGeom>
          <a:gradFill flip="none" rotWithShape="1">
            <a:gsLst>
              <a:gs pos="100000">
                <a:schemeClr val="accent1">
                  <a:lumMod val="5000"/>
                  <a:lumOff val="95000"/>
                </a:schemeClr>
              </a:gs>
              <a:gs pos="7000">
                <a:schemeClr val="bg1">
                  <a:lumMod val="50000"/>
                </a:schemeClr>
              </a:gs>
              <a:gs pos="24000">
                <a:schemeClr val="bg1">
                  <a:lumMod val="85000"/>
                </a:scheme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To move packets from source to destination; to provide internetworking</a:t>
            </a:r>
          </a:p>
        </p:txBody>
      </p:sp>
      <p:sp>
        <p:nvSpPr>
          <p:cNvPr id="18" name="PhysInfo"/>
          <p:cNvSpPr/>
          <p:nvPr/>
        </p:nvSpPr>
        <p:spPr>
          <a:xfrm>
            <a:off x="7562848" y="5976340"/>
            <a:ext cx="4248152" cy="831654"/>
          </a:xfrm>
          <a:custGeom>
            <a:avLst/>
            <a:gdLst>
              <a:gd name="connsiteX0" fmla="*/ 654052 w 4019552"/>
              <a:gd name="connsiteY0" fmla="*/ 0 h 687388"/>
              <a:gd name="connsiteX1" fmla="*/ 4019552 w 4019552"/>
              <a:gd name="connsiteY1" fmla="*/ 0 h 687388"/>
              <a:gd name="connsiteX2" fmla="*/ 4019552 w 4019552"/>
              <a:gd name="connsiteY2" fmla="*/ 687388 h 687388"/>
              <a:gd name="connsiteX3" fmla="*/ 654052 w 4019552"/>
              <a:gd name="connsiteY3" fmla="*/ 687388 h 687388"/>
              <a:gd name="connsiteX4" fmla="*/ 0 w 4019552"/>
              <a:gd name="connsiteY4" fmla="*/ 523875 h 687388"/>
              <a:gd name="connsiteX5" fmla="*/ 0 w 4019552"/>
              <a:gd name="connsiteY5" fmla="*/ 163513 h 68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19552" h="687388">
                <a:moveTo>
                  <a:pt x="654052" y="0"/>
                </a:moveTo>
                <a:lnTo>
                  <a:pt x="4019552" y="0"/>
                </a:lnTo>
                <a:lnTo>
                  <a:pt x="4019552" y="687388"/>
                </a:lnTo>
                <a:lnTo>
                  <a:pt x="654052" y="687388"/>
                </a:lnTo>
                <a:lnTo>
                  <a:pt x="0" y="523875"/>
                </a:lnTo>
                <a:lnTo>
                  <a:pt x="0" y="163513"/>
                </a:lnTo>
                <a:close/>
              </a:path>
            </a:pathLst>
          </a:custGeom>
          <a:gradFill flip="none" rotWithShape="1">
            <a:gsLst>
              <a:gs pos="100000">
                <a:schemeClr val="accent1">
                  <a:lumMod val="5000"/>
                  <a:lumOff val="95000"/>
                </a:schemeClr>
              </a:gs>
              <a:gs pos="7000">
                <a:schemeClr val="bg1">
                  <a:lumMod val="50000"/>
                </a:schemeClr>
              </a:gs>
              <a:gs pos="24000">
                <a:schemeClr val="bg1">
                  <a:lumMod val="85000"/>
                </a:scheme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To transmit bits over a medium; to provide mechanical and electrical specifications</a:t>
            </a:r>
          </a:p>
        </p:txBody>
      </p:sp>
      <p:sp>
        <p:nvSpPr>
          <p:cNvPr id="2" name="Title 1"/>
          <p:cNvSpPr>
            <a:spLocks noGrp="1"/>
          </p:cNvSpPr>
          <p:nvPr>
            <p:ph type="title"/>
          </p:nvPr>
        </p:nvSpPr>
        <p:spPr>
          <a:xfrm>
            <a:off x="792245" y="-6649"/>
            <a:ext cx="8970879" cy="1325563"/>
          </a:xfrm>
        </p:spPr>
        <p:txBody>
          <a:bodyPr/>
          <a:lstStyle/>
          <a:p>
            <a:r>
              <a:rPr lang="en-GB" dirty="0"/>
              <a:t>Summary of Layers</a:t>
            </a:r>
          </a:p>
        </p:txBody>
      </p:sp>
      <p:sp>
        <p:nvSpPr>
          <p:cNvPr id="4" name="Application"/>
          <p:cNvSpPr/>
          <p:nvPr/>
        </p:nvSpPr>
        <p:spPr>
          <a:xfrm>
            <a:off x="4251324" y="1271191"/>
            <a:ext cx="3365500" cy="431800"/>
          </a:xfrm>
          <a:prstGeom prst="rect">
            <a:avLst/>
          </a:prstGeom>
          <a:solidFill>
            <a:schemeClr val="accent4">
              <a:lumMod val="60000"/>
              <a:lumOff val="40000"/>
            </a:schemeClr>
          </a:solidFill>
          <a:ln w="19050">
            <a:solidFill>
              <a:schemeClr val="bg1">
                <a:lumMod val="75000"/>
              </a:schemeClr>
            </a:solidFill>
          </a:ln>
          <a:effectLst>
            <a:outerShdw blurRad="50800" dist="25400" dir="1800000" algn="tl" rotWithShape="0">
              <a:schemeClr val="tx1">
                <a:alpha val="8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Application</a:t>
            </a:r>
            <a:endParaRPr lang="en-GB" b="1" dirty="0">
              <a:solidFill>
                <a:schemeClr val="tx1"/>
              </a:solidFill>
            </a:endParaRPr>
          </a:p>
        </p:txBody>
      </p:sp>
      <p:sp>
        <p:nvSpPr>
          <p:cNvPr id="5" name="Presentation"/>
          <p:cNvSpPr/>
          <p:nvPr/>
        </p:nvSpPr>
        <p:spPr>
          <a:xfrm>
            <a:off x="4251324" y="2090142"/>
            <a:ext cx="3365500" cy="431800"/>
          </a:xfrm>
          <a:prstGeom prst="rect">
            <a:avLst/>
          </a:prstGeom>
          <a:solidFill>
            <a:schemeClr val="accent4">
              <a:lumMod val="60000"/>
              <a:lumOff val="40000"/>
            </a:schemeClr>
          </a:solidFill>
          <a:ln w="19050">
            <a:solidFill>
              <a:schemeClr val="bg1">
                <a:lumMod val="75000"/>
              </a:schemeClr>
            </a:solidFill>
          </a:ln>
          <a:effectLst>
            <a:outerShdw blurRad="50800" dist="25400" dir="1800000" algn="tl" rotWithShape="0">
              <a:schemeClr val="tx1">
                <a:alpha val="8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Presentation</a:t>
            </a:r>
          </a:p>
        </p:txBody>
      </p:sp>
      <p:sp>
        <p:nvSpPr>
          <p:cNvPr id="6" name="Session"/>
          <p:cNvSpPr/>
          <p:nvPr/>
        </p:nvSpPr>
        <p:spPr>
          <a:xfrm>
            <a:off x="4251324" y="2909093"/>
            <a:ext cx="3365500" cy="431800"/>
          </a:xfrm>
          <a:prstGeom prst="rect">
            <a:avLst/>
          </a:prstGeom>
          <a:solidFill>
            <a:schemeClr val="accent4">
              <a:lumMod val="60000"/>
              <a:lumOff val="40000"/>
            </a:schemeClr>
          </a:solidFill>
          <a:ln w="19050">
            <a:solidFill>
              <a:schemeClr val="bg1">
                <a:lumMod val="75000"/>
              </a:schemeClr>
            </a:solidFill>
          </a:ln>
          <a:effectLst>
            <a:outerShdw blurRad="50800" dist="25400" dir="1800000" algn="tl" rotWithShape="0">
              <a:schemeClr val="tx1">
                <a:alpha val="8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Session</a:t>
            </a:r>
          </a:p>
        </p:txBody>
      </p:sp>
      <p:sp>
        <p:nvSpPr>
          <p:cNvPr id="7" name="Transport"/>
          <p:cNvSpPr/>
          <p:nvPr/>
        </p:nvSpPr>
        <p:spPr>
          <a:xfrm>
            <a:off x="4251324" y="3728044"/>
            <a:ext cx="3365500" cy="431800"/>
          </a:xfrm>
          <a:prstGeom prst="rect">
            <a:avLst/>
          </a:prstGeom>
          <a:solidFill>
            <a:schemeClr val="accent6">
              <a:lumMod val="60000"/>
              <a:lumOff val="40000"/>
            </a:schemeClr>
          </a:solidFill>
          <a:ln w="19050">
            <a:solidFill>
              <a:schemeClr val="bg1">
                <a:lumMod val="75000"/>
              </a:schemeClr>
            </a:solidFill>
          </a:ln>
          <a:effectLst>
            <a:outerShdw blurRad="50800" dist="25400" dir="1800000" algn="tl" rotWithShape="0">
              <a:schemeClr val="tx1">
                <a:alpha val="8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Transport</a:t>
            </a:r>
          </a:p>
        </p:txBody>
      </p:sp>
      <p:sp>
        <p:nvSpPr>
          <p:cNvPr id="8" name="Network"/>
          <p:cNvSpPr/>
          <p:nvPr/>
        </p:nvSpPr>
        <p:spPr>
          <a:xfrm>
            <a:off x="4251324" y="4546995"/>
            <a:ext cx="3365500" cy="431800"/>
          </a:xfrm>
          <a:prstGeom prst="rect">
            <a:avLst/>
          </a:prstGeom>
          <a:ln w="19050">
            <a:solidFill>
              <a:schemeClr val="bg1">
                <a:lumMod val="75000"/>
              </a:schemeClr>
            </a:solidFill>
          </a:ln>
          <a:effectLst>
            <a:outerShdw blurRad="50800" dist="25400" dir="1800000" algn="tl" rotWithShape="0">
              <a:schemeClr val="tx1">
                <a:alpha val="8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Network</a:t>
            </a:r>
          </a:p>
        </p:txBody>
      </p:sp>
      <p:sp>
        <p:nvSpPr>
          <p:cNvPr id="9" name="Data"/>
          <p:cNvSpPr/>
          <p:nvPr/>
        </p:nvSpPr>
        <p:spPr>
          <a:xfrm>
            <a:off x="4251324" y="5365946"/>
            <a:ext cx="3365500" cy="431800"/>
          </a:xfrm>
          <a:prstGeom prst="rect">
            <a:avLst/>
          </a:prstGeom>
          <a:solidFill>
            <a:srgbClr val="FFFF66"/>
          </a:solidFill>
          <a:ln w="19050">
            <a:solidFill>
              <a:schemeClr val="bg1">
                <a:lumMod val="75000"/>
              </a:schemeClr>
            </a:solidFill>
          </a:ln>
          <a:effectLst>
            <a:outerShdw blurRad="50800" dist="25400" dir="1800000" algn="tl" rotWithShape="0">
              <a:schemeClr val="tx1">
                <a:alpha val="8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Data Link</a:t>
            </a:r>
          </a:p>
        </p:txBody>
      </p:sp>
      <p:sp>
        <p:nvSpPr>
          <p:cNvPr id="10" name="Physical"/>
          <p:cNvSpPr/>
          <p:nvPr/>
        </p:nvSpPr>
        <p:spPr>
          <a:xfrm>
            <a:off x="4251324" y="6184900"/>
            <a:ext cx="3365500" cy="431800"/>
          </a:xfrm>
          <a:prstGeom prst="rect">
            <a:avLst/>
          </a:prstGeom>
          <a:solidFill>
            <a:srgbClr val="FFFF66"/>
          </a:solidFill>
          <a:ln w="19050">
            <a:solidFill>
              <a:schemeClr val="bg1">
                <a:lumMod val="75000"/>
              </a:schemeClr>
            </a:solidFill>
          </a:ln>
          <a:effectLst>
            <a:outerShdw blurRad="50800" dist="25400" dir="1800000" algn="tl" rotWithShape="0">
              <a:schemeClr val="tx1">
                <a:alpha val="8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Physical</a:t>
            </a:r>
          </a:p>
        </p:txBody>
      </p:sp>
    </p:spTree>
    <p:extLst>
      <p:ext uri="{BB962C8B-B14F-4D97-AF65-F5344CB8AC3E}">
        <p14:creationId xmlns:p14="http://schemas.microsoft.com/office/powerpoint/2010/main" val="263246267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2" fill="hold" grpId="1" nodeType="clickEffect">
                                  <p:stCondLst>
                                    <p:cond delay="0"/>
                                  </p:stCondLst>
                                  <p:childTnLst>
                                    <p:animEffect transition="out" filter="wipe(right)">
                                      <p:cBhvr>
                                        <p:cTn id="11" dur="500"/>
                                        <p:tgtEl>
                                          <p:spTgt spid="13"/>
                                        </p:tgtEl>
                                      </p:cBhvr>
                                    </p:animEffect>
                                    <p:set>
                                      <p:cBhvr>
                                        <p:cTn id="12"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13" restart="whenNotActive" fill="hold" evtFilter="cancelBubble" nodeType="interactiveSeq">
                <p:stCondLst>
                  <p:cond evt="onClick" delay="0">
                    <p:tgtEl>
                      <p:spTgt spid="6"/>
                    </p:tgtEl>
                  </p:cond>
                </p:stCondLst>
                <p:endSync evt="end" delay="0">
                  <p:rtn val="all"/>
                </p:endSync>
                <p:childTnLst>
                  <p:par>
                    <p:cTn id="14" fill="hold">
                      <p:stCondLst>
                        <p:cond delay="0"/>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left)">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xit" presetSubtype="2" fill="hold" grpId="1" nodeType="clickEffect">
                                  <p:stCondLst>
                                    <p:cond delay="0"/>
                                  </p:stCondLst>
                                  <p:childTnLst>
                                    <p:animEffect transition="out" filter="wipe(right)">
                                      <p:cBhvr>
                                        <p:cTn id="22" dur="500"/>
                                        <p:tgtEl>
                                          <p:spTgt spid="16"/>
                                        </p:tgtEl>
                                      </p:cBhvr>
                                    </p:animEffect>
                                    <p:set>
                                      <p:cBhvr>
                                        <p:cTn id="23"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24" restart="whenNotActive" fill="hold" evtFilter="cancelBubble" nodeType="interactiveSeq">
                <p:stCondLst>
                  <p:cond evt="onClick" delay="0">
                    <p:tgtEl>
                      <p:spTgt spid="5"/>
                    </p:tgtEl>
                  </p:cond>
                </p:stCondLst>
                <p:endSync evt="end" delay="0">
                  <p:rtn val="all"/>
                </p:endSync>
                <p:childTnLst>
                  <p:par>
                    <p:cTn id="25" fill="hold">
                      <p:stCondLst>
                        <p:cond delay="0"/>
                      </p:stCondLst>
                      <p:childTnLst>
                        <p:par>
                          <p:cTn id="26" fill="hold">
                            <p:stCondLst>
                              <p:cond delay="0"/>
                            </p:stCondLst>
                            <p:childTnLst>
                              <p:par>
                                <p:cTn id="27" presetID="22" presetClass="entr" presetSubtype="2"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right)">
                                      <p:cBhvr>
                                        <p:cTn id="29" dur="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xit" presetSubtype="8" fill="hold" grpId="1" nodeType="clickEffect">
                                  <p:stCondLst>
                                    <p:cond delay="0"/>
                                  </p:stCondLst>
                                  <p:childTnLst>
                                    <p:animEffect transition="out" filter="wipe(left)">
                                      <p:cBhvr>
                                        <p:cTn id="33" dur="500"/>
                                        <p:tgtEl>
                                          <p:spTgt spid="19"/>
                                        </p:tgtEl>
                                      </p:cBhvr>
                                    </p:animEffect>
                                    <p:set>
                                      <p:cBhvr>
                                        <p:cTn id="34"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35" restart="whenNotActive" fill="hold" evtFilter="cancelBubble" nodeType="interactiveSeq">
                <p:stCondLst>
                  <p:cond evt="onClick" delay="0">
                    <p:tgtEl>
                      <p:spTgt spid="8"/>
                    </p:tgtEl>
                  </p:cond>
                </p:stCondLst>
                <p:endSync evt="end" delay="0">
                  <p:rtn val="all"/>
                </p:endSync>
                <p:childTnLst>
                  <p:par>
                    <p:cTn id="36" fill="hold">
                      <p:stCondLst>
                        <p:cond delay="0"/>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ipe(left)">
                                      <p:cBhvr>
                                        <p:cTn id="40" dur="500"/>
                                        <p:tgtEl>
                                          <p:spTgt spid="17"/>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xit" presetSubtype="2" fill="hold" grpId="1" nodeType="clickEffect">
                                  <p:stCondLst>
                                    <p:cond delay="0"/>
                                  </p:stCondLst>
                                  <p:childTnLst>
                                    <p:animEffect transition="out" filter="wipe(right)">
                                      <p:cBhvr>
                                        <p:cTn id="44" dur="500"/>
                                        <p:tgtEl>
                                          <p:spTgt spid="17"/>
                                        </p:tgtEl>
                                      </p:cBhvr>
                                    </p:animEffect>
                                    <p:set>
                                      <p:cBhvr>
                                        <p:cTn id="45"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46" restart="whenNotActive" fill="hold" evtFilter="cancelBubble" nodeType="interactiveSeq">
                <p:stCondLst>
                  <p:cond evt="onClick" delay="0">
                    <p:tgtEl>
                      <p:spTgt spid="7"/>
                    </p:tgtEl>
                  </p:cond>
                </p:stCondLst>
                <p:endSync evt="end" delay="0">
                  <p:rtn val="all"/>
                </p:endSync>
                <p:childTnLst>
                  <p:par>
                    <p:cTn id="47" fill="hold">
                      <p:stCondLst>
                        <p:cond delay="0"/>
                      </p:stCondLst>
                      <p:childTnLst>
                        <p:par>
                          <p:cTn id="48" fill="hold">
                            <p:stCondLst>
                              <p:cond delay="0"/>
                            </p:stCondLst>
                            <p:childTnLst>
                              <p:par>
                                <p:cTn id="49" presetID="22" presetClass="entr" presetSubtype="2"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wipe(right)">
                                      <p:cBhvr>
                                        <p:cTn id="51" dur="500"/>
                                        <p:tgtEl>
                                          <p:spTgt spid="15"/>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xit" presetSubtype="8" fill="hold" grpId="1" nodeType="clickEffect">
                                  <p:stCondLst>
                                    <p:cond delay="0"/>
                                  </p:stCondLst>
                                  <p:childTnLst>
                                    <p:animEffect transition="out" filter="wipe(left)">
                                      <p:cBhvr>
                                        <p:cTn id="55" dur="500"/>
                                        <p:tgtEl>
                                          <p:spTgt spid="15"/>
                                        </p:tgtEl>
                                      </p:cBhvr>
                                    </p:animEffect>
                                    <p:set>
                                      <p:cBhvr>
                                        <p:cTn id="56"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57" restart="whenNotActive" fill="hold" evtFilter="cancelBubble" nodeType="interactiveSeq">
                <p:stCondLst>
                  <p:cond evt="onClick" delay="0">
                    <p:tgtEl>
                      <p:spTgt spid="9"/>
                    </p:tgtEl>
                  </p:cond>
                </p:stCondLst>
                <p:endSync evt="end" delay="0">
                  <p:rtn val="all"/>
                </p:endSync>
                <p:childTnLst>
                  <p:par>
                    <p:cTn id="58" fill="hold">
                      <p:stCondLst>
                        <p:cond delay="0"/>
                      </p:stCondLst>
                      <p:childTnLst>
                        <p:par>
                          <p:cTn id="59" fill="hold">
                            <p:stCondLst>
                              <p:cond delay="0"/>
                            </p:stCondLst>
                            <p:childTnLst>
                              <p:par>
                                <p:cTn id="60" presetID="22" presetClass="entr" presetSubtype="2" fill="hold" grpId="0" nodeType="click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wipe(right)">
                                      <p:cBhvr>
                                        <p:cTn id="62" dur="500"/>
                                        <p:tgtEl>
                                          <p:spTgt spid="14"/>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xit" presetSubtype="8" fill="hold" grpId="1" nodeType="clickEffect">
                                  <p:stCondLst>
                                    <p:cond delay="0"/>
                                  </p:stCondLst>
                                  <p:childTnLst>
                                    <p:animEffect transition="out" filter="wipe(left)">
                                      <p:cBhvr>
                                        <p:cTn id="66" dur="500"/>
                                        <p:tgtEl>
                                          <p:spTgt spid="14"/>
                                        </p:tgtEl>
                                      </p:cBhvr>
                                    </p:animEffect>
                                    <p:set>
                                      <p:cBhvr>
                                        <p:cTn id="67"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68" restart="whenNotActive" fill="hold" evtFilter="cancelBubble" nodeType="interactiveSeq">
                <p:stCondLst>
                  <p:cond evt="onClick" delay="0">
                    <p:tgtEl>
                      <p:spTgt spid="10"/>
                    </p:tgtEl>
                  </p:cond>
                </p:stCondLst>
                <p:endSync evt="end" delay="0">
                  <p:rtn val="all"/>
                </p:endSync>
                <p:childTnLst>
                  <p:par>
                    <p:cTn id="69" fill="hold">
                      <p:stCondLst>
                        <p:cond delay="0"/>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wipe(left)">
                                      <p:cBhvr>
                                        <p:cTn id="73" dur="500"/>
                                        <p:tgtEl>
                                          <p:spTgt spid="18"/>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xit" presetSubtype="2" fill="hold" grpId="1" nodeType="clickEffect">
                                  <p:stCondLst>
                                    <p:cond delay="0"/>
                                  </p:stCondLst>
                                  <p:childTnLst>
                                    <p:animEffect transition="out" filter="wipe(right)">
                                      <p:cBhvr>
                                        <p:cTn id="77" dur="500"/>
                                        <p:tgtEl>
                                          <p:spTgt spid="18"/>
                                        </p:tgtEl>
                                      </p:cBhvr>
                                    </p:animEffect>
                                    <p:set>
                                      <p:cBhvr>
                                        <p:cTn id="78"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14" grpId="0" animBg="1"/>
      <p:bldP spid="14" grpId="1" animBg="1"/>
      <p:bldP spid="15" grpId="0" animBg="1"/>
      <p:bldP spid="15" grpId="1" animBg="1"/>
      <p:bldP spid="19" grpId="0" animBg="1"/>
      <p:bldP spid="19" grpId="1" animBg="1"/>
      <p:bldP spid="13" grpId="0" animBg="1"/>
      <p:bldP spid="13" grpId="1" animBg="1"/>
      <p:bldP spid="16" grpId="0" animBg="1"/>
      <p:bldP spid="16" grpId="1" animBg="1"/>
      <p:bldP spid="17" grpId="0" animBg="1"/>
      <p:bldP spid="17" grpId="1" animBg="1"/>
      <p:bldP spid="18" grpId="0" animBg="1"/>
      <p:bldP spid="18" grpId="1"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Next…</a:t>
            </a:r>
          </a:p>
        </p:txBody>
      </p:sp>
      <p:sp>
        <p:nvSpPr>
          <p:cNvPr id="3" name="Content Placeholder 2"/>
          <p:cNvSpPr>
            <a:spLocks noGrp="1"/>
          </p:cNvSpPr>
          <p:nvPr>
            <p:ph idx="1"/>
          </p:nvPr>
        </p:nvSpPr>
        <p:spPr>
          <a:xfrm>
            <a:off x="2191264" y="3247695"/>
            <a:ext cx="8872151" cy="1250733"/>
          </a:xfrm>
        </p:spPr>
        <p:txBody>
          <a:bodyPr>
            <a:normAutofit/>
          </a:bodyPr>
          <a:lstStyle/>
          <a:p>
            <a:pPr marL="0" indent="0">
              <a:buNone/>
            </a:pPr>
            <a:r>
              <a:rPr lang="en-GB" sz="4400" b="1" dirty="0">
                <a:solidFill>
                  <a:schemeClr val="accent1">
                    <a:lumMod val="75000"/>
                  </a:schemeClr>
                </a:solidFill>
              </a:rPr>
              <a:t>Physical Networks and Ethernet</a:t>
            </a:r>
          </a:p>
        </p:txBody>
      </p:sp>
    </p:spTree>
    <p:extLst>
      <p:ext uri="{BB962C8B-B14F-4D97-AF65-F5344CB8AC3E}">
        <p14:creationId xmlns:p14="http://schemas.microsoft.com/office/powerpoint/2010/main" val="270168365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4939F-029F-46E2-8C69-978FBB5047F8}"/>
              </a:ext>
            </a:extLst>
          </p:cNvPr>
          <p:cNvSpPr>
            <a:spLocks noGrp="1"/>
          </p:cNvSpPr>
          <p:nvPr>
            <p:ph type="title"/>
          </p:nvPr>
        </p:nvSpPr>
        <p:spPr/>
        <p:txBody>
          <a:bodyPr/>
          <a:lstStyle/>
          <a:p>
            <a:r>
              <a:rPr lang="en-GB" dirty="0"/>
              <a:t>Physical Networks</a:t>
            </a:r>
          </a:p>
        </p:txBody>
      </p:sp>
      <p:sp>
        <p:nvSpPr>
          <p:cNvPr id="4" name="Text Placeholder 3">
            <a:extLst>
              <a:ext uri="{FF2B5EF4-FFF2-40B4-BE49-F238E27FC236}">
                <a16:creationId xmlns:a16="http://schemas.microsoft.com/office/drawing/2014/main" id="{E3E5B0BB-DE1A-48AD-B59C-8A7A6CEBADB7}"/>
              </a:ext>
            </a:extLst>
          </p:cNvPr>
          <p:cNvSpPr>
            <a:spLocks noGrp="1"/>
          </p:cNvSpPr>
          <p:nvPr>
            <p:ph type="body" idx="1"/>
          </p:nvPr>
        </p:nvSpPr>
        <p:spPr>
          <a:xfrm>
            <a:off x="360947" y="4589463"/>
            <a:ext cx="11341769" cy="2112894"/>
          </a:xfrm>
        </p:spPr>
        <p:txBody>
          <a:bodyPr>
            <a:normAutofit fontScale="55000" lnSpcReduction="20000"/>
          </a:bodyPr>
          <a:lstStyle/>
          <a:p>
            <a:r>
              <a:rPr lang="en-GB" dirty="0"/>
              <a:t>Transmission Media</a:t>
            </a:r>
          </a:p>
          <a:p>
            <a:r>
              <a:rPr lang="en-GB" dirty="0"/>
              <a:t>Media Access Control</a:t>
            </a:r>
          </a:p>
          <a:p>
            <a:r>
              <a:rPr lang="en-GB" dirty="0"/>
              <a:t>Broadcast Domains</a:t>
            </a:r>
          </a:p>
          <a:p>
            <a:r>
              <a:rPr lang="en-GB" dirty="0"/>
              <a:t>Ethernet Frames</a:t>
            </a:r>
          </a:p>
          <a:p>
            <a:r>
              <a:rPr lang="en-GB" dirty="0"/>
              <a:t>Ethernet Deployment Standards</a:t>
            </a:r>
          </a:p>
          <a:p>
            <a:r>
              <a:rPr lang="en-GB" dirty="0"/>
              <a:t>MAC Addressing</a:t>
            </a:r>
          </a:p>
          <a:p>
            <a:r>
              <a:rPr lang="en-GB" dirty="0"/>
              <a:t>Address Resolution Protocol</a:t>
            </a:r>
          </a:p>
          <a:p>
            <a:r>
              <a:rPr lang="en-GB" dirty="0"/>
              <a:t>Packet Sniffers</a:t>
            </a:r>
          </a:p>
        </p:txBody>
      </p:sp>
    </p:spTree>
    <p:extLst>
      <p:ext uri="{BB962C8B-B14F-4D97-AF65-F5344CB8AC3E}">
        <p14:creationId xmlns:p14="http://schemas.microsoft.com/office/powerpoint/2010/main" val="102753920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E7EA6-D37D-48FE-BF56-F9A6278ADAFC}"/>
              </a:ext>
            </a:extLst>
          </p:cNvPr>
          <p:cNvSpPr>
            <a:spLocks noGrp="1"/>
          </p:cNvSpPr>
          <p:nvPr>
            <p:ph type="title"/>
          </p:nvPr>
        </p:nvSpPr>
        <p:spPr/>
        <p:txBody>
          <a:bodyPr/>
          <a:lstStyle/>
          <a:p>
            <a:r>
              <a:rPr lang="en-GB" dirty="0"/>
              <a:t>Ethernet - History</a:t>
            </a:r>
          </a:p>
        </p:txBody>
      </p:sp>
      <p:sp>
        <p:nvSpPr>
          <p:cNvPr id="3" name="Content Placeholder 2">
            <a:extLst>
              <a:ext uri="{FF2B5EF4-FFF2-40B4-BE49-F238E27FC236}">
                <a16:creationId xmlns:a16="http://schemas.microsoft.com/office/drawing/2014/main" id="{4511C6BC-37DB-44A5-9CF9-4CD1B764392C}"/>
              </a:ext>
            </a:extLst>
          </p:cNvPr>
          <p:cNvSpPr>
            <a:spLocks noGrp="1"/>
          </p:cNvSpPr>
          <p:nvPr>
            <p:ph idx="1"/>
          </p:nvPr>
        </p:nvSpPr>
        <p:spPr/>
        <p:txBody>
          <a:bodyPr>
            <a:normAutofit fontScale="92500"/>
          </a:bodyPr>
          <a:lstStyle/>
          <a:p>
            <a:r>
              <a:rPr lang="en-GB" dirty="0"/>
              <a:t>Developed in 1973 by Xerox</a:t>
            </a:r>
          </a:p>
          <a:p>
            <a:r>
              <a:rPr lang="en-GB" dirty="0"/>
              <a:t>Was based on a bus technology</a:t>
            </a:r>
          </a:p>
          <a:p>
            <a:r>
              <a:rPr lang="en-GB" dirty="0"/>
              <a:t>Could transfer data at a rate of up to three million bits per second (Mbps)</a:t>
            </a:r>
          </a:p>
          <a:p>
            <a:endParaRPr lang="en-GB" dirty="0"/>
          </a:p>
          <a:p>
            <a:endParaRPr lang="en-GB" dirty="0"/>
          </a:p>
          <a:p>
            <a:endParaRPr lang="en-GB" dirty="0"/>
          </a:p>
          <a:p>
            <a:r>
              <a:rPr lang="en-GB" dirty="0"/>
              <a:t>In conjunction with DEC and Intel Xerox published the DIX standards in 1979</a:t>
            </a:r>
          </a:p>
          <a:p>
            <a:r>
              <a:rPr lang="en-GB" dirty="0"/>
              <a:t>Screamed along at 10Mbps!!!</a:t>
            </a:r>
          </a:p>
        </p:txBody>
      </p:sp>
      <p:pic>
        <p:nvPicPr>
          <p:cNvPr id="5" name="Picture 4">
            <a:extLst>
              <a:ext uri="{FF2B5EF4-FFF2-40B4-BE49-F238E27FC236}">
                <a16:creationId xmlns:a16="http://schemas.microsoft.com/office/drawing/2014/main" id="{572512DC-0B2E-4B6D-9027-982788650F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1828" y="5790949"/>
            <a:ext cx="2700972" cy="1067051"/>
          </a:xfrm>
          <a:prstGeom prst="rect">
            <a:avLst/>
          </a:prstGeom>
        </p:spPr>
      </p:pic>
      <p:pic>
        <p:nvPicPr>
          <p:cNvPr id="7" name="Picture 6">
            <a:extLst>
              <a:ext uri="{FF2B5EF4-FFF2-40B4-BE49-F238E27FC236}">
                <a16:creationId xmlns:a16="http://schemas.microsoft.com/office/drawing/2014/main" id="{1632BE3A-EC5D-43FD-8CF1-E18DB35E7734}"/>
              </a:ext>
            </a:extLst>
          </p:cNvPr>
          <p:cNvPicPr>
            <a:picLocks noChangeAspect="1"/>
          </p:cNvPicPr>
          <p:nvPr/>
        </p:nvPicPr>
        <p:blipFill rotWithShape="1">
          <a:blip r:embed="rId4">
            <a:extLst>
              <a:ext uri="{28A0092B-C50C-407E-A947-70E740481C1C}">
                <a14:useLocalDpi xmlns:a14="http://schemas.microsoft.com/office/drawing/2010/main" val="0"/>
              </a:ext>
            </a:extLst>
          </a:blip>
          <a:srcRect l="3737" t="6179" r="33140" b="63291"/>
          <a:stretch/>
        </p:blipFill>
        <p:spPr>
          <a:xfrm flipH="1">
            <a:off x="386078" y="3473884"/>
            <a:ext cx="2966722" cy="1001268"/>
          </a:xfrm>
          <a:prstGeom prst="rect">
            <a:avLst/>
          </a:prstGeom>
        </p:spPr>
      </p:pic>
    </p:spTree>
    <p:extLst>
      <p:ext uri="{BB962C8B-B14F-4D97-AF65-F5344CB8AC3E}">
        <p14:creationId xmlns:p14="http://schemas.microsoft.com/office/powerpoint/2010/main" val="304974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4.79167E-6 1.85185E-6 L 0.78085 -0.00023 " pathEditMode="relative" rAng="0" ptsTypes="AA">
                                      <p:cBhvr>
                                        <p:cTn id="6" dur="2000" fill="hold"/>
                                        <p:tgtEl>
                                          <p:spTgt spid="7"/>
                                        </p:tgtEl>
                                        <p:attrNameLst>
                                          <p:attrName>ppt_x</p:attrName>
                                          <p:attrName>ppt_y</p:attrName>
                                        </p:attrNameLst>
                                      </p:cBhvr>
                                      <p:rCtr x="39036" y="-23"/>
                                    </p:animMotion>
                                  </p:childTnLst>
                                </p:cTn>
                              </p:par>
                              <p:par>
                                <p:cTn id="7" presetID="42" presetClass="path" presetSubtype="0" accel="50000" decel="50000" fill="hold" nodeType="withEffect">
                                  <p:stCondLst>
                                    <p:cond delay="0"/>
                                  </p:stCondLst>
                                  <p:childTnLst>
                                    <p:animMotion origin="layout" path="M -2.70833E-6 -2.22222E-6 L 0.78229 -0.00972 " pathEditMode="relative" rAng="0" ptsTypes="AA">
                                      <p:cBhvr>
                                        <p:cTn id="8" dur="500" fill="hold"/>
                                        <p:tgtEl>
                                          <p:spTgt spid="5"/>
                                        </p:tgtEl>
                                        <p:attrNameLst>
                                          <p:attrName>ppt_x</p:attrName>
                                          <p:attrName>ppt_y</p:attrName>
                                        </p:attrNameLst>
                                      </p:cBhvr>
                                      <p:rCtr x="39115" y="-48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E7EA6-D37D-48FE-BF56-F9A6278ADAFC}"/>
              </a:ext>
            </a:extLst>
          </p:cNvPr>
          <p:cNvSpPr>
            <a:spLocks noGrp="1"/>
          </p:cNvSpPr>
          <p:nvPr>
            <p:ph type="title"/>
          </p:nvPr>
        </p:nvSpPr>
        <p:spPr/>
        <p:txBody>
          <a:bodyPr/>
          <a:lstStyle/>
          <a:p>
            <a:r>
              <a:rPr lang="en-GB" dirty="0"/>
              <a:t>Ethernet - History</a:t>
            </a:r>
          </a:p>
        </p:txBody>
      </p:sp>
      <p:sp>
        <p:nvSpPr>
          <p:cNvPr id="3" name="Content Placeholder 2">
            <a:extLst>
              <a:ext uri="{FF2B5EF4-FFF2-40B4-BE49-F238E27FC236}">
                <a16:creationId xmlns:a16="http://schemas.microsoft.com/office/drawing/2014/main" id="{4511C6BC-37DB-44A5-9CF9-4CD1B764392C}"/>
              </a:ext>
            </a:extLst>
          </p:cNvPr>
          <p:cNvSpPr>
            <a:spLocks noGrp="1"/>
          </p:cNvSpPr>
          <p:nvPr>
            <p:ph idx="1"/>
          </p:nvPr>
        </p:nvSpPr>
        <p:spPr>
          <a:xfrm>
            <a:off x="509466" y="2975999"/>
            <a:ext cx="11590421" cy="2205601"/>
          </a:xfrm>
        </p:spPr>
        <p:txBody>
          <a:bodyPr>
            <a:normAutofit lnSpcReduction="10000"/>
          </a:bodyPr>
          <a:lstStyle/>
          <a:p>
            <a:r>
              <a:rPr lang="en-GB" sz="3600" dirty="0"/>
              <a:t>They gave away the control of the Ethernet standard to the IEEE</a:t>
            </a:r>
          </a:p>
          <a:p>
            <a:r>
              <a:rPr lang="en-GB" sz="3600" dirty="0"/>
              <a:t>They created the 802.3 (Ethernet) committee</a:t>
            </a:r>
          </a:p>
          <a:p>
            <a:r>
              <a:rPr lang="en-GB" sz="3600" dirty="0"/>
              <a:t>Thus Ethernet became an open standard</a:t>
            </a:r>
          </a:p>
        </p:txBody>
      </p:sp>
    </p:spTree>
    <p:extLst>
      <p:ext uri="{BB962C8B-B14F-4D97-AF65-F5344CB8AC3E}">
        <p14:creationId xmlns:p14="http://schemas.microsoft.com/office/powerpoint/2010/main" val="17637265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949D5-AB71-47E1-A5BA-8B7107295B6B}"/>
              </a:ext>
            </a:extLst>
          </p:cNvPr>
          <p:cNvSpPr>
            <a:spLocks noGrp="1"/>
          </p:cNvSpPr>
          <p:nvPr>
            <p:ph type="title"/>
          </p:nvPr>
        </p:nvSpPr>
        <p:spPr>
          <a:xfrm>
            <a:off x="300789" y="1415883"/>
            <a:ext cx="11590421" cy="1325563"/>
          </a:xfrm>
        </p:spPr>
        <p:txBody>
          <a:bodyPr/>
          <a:lstStyle/>
          <a:p>
            <a:r>
              <a:rPr lang="en-GB" dirty="0"/>
              <a:t>Introduction – Module 2: IP Addressing</a:t>
            </a:r>
          </a:p>
        </p:txBody>
      </p:sp>
      <p:sp>
        <p:nvSpPr>
          <p:cNvPr id="3" name="Content Placeholder 2">
            <a:extLst>
              <a:ext uri="{FF2B5EF4-FFF2-40B4-BE49-F238E27FC236}">
                <a16:creationId xmlns:a16="http://schemas.microsoft.com/office/drawing/2014/main" id="{B82E7BAF-6F9D-49C7-8DAE-C91674650C62}"/>
              </a:ext>
            </a:extLst>
          </p:cNvPr>
          <p:cNvSpPr>
            <a:spLocks noGrp="1"/>
          </p:cNvSpPr>
          <p:nvPr>
            <p:ph idx="1"/>
          </p:nvPr>
        </p:nvSpPr>
        <p:spPr>
          <a:xfrm>
            <a:off x="312821" y="3428999"/>
            <a:ext cx="11590421" cy="3332581"/>
          </a:xfrm>
        </p:spPr>
        <p:txBody>
          <a:bodyPr>
            <a:normAutofit/>
          </a:bodyPr>
          <a:lstStyle/>
          <a:p>
            <a:r>
              <a:rPr lang="en-GB" sz="3600" dirty="0"/>
              <a:t>Internet Protocol</a:t>
            </a:r>
          </a:p>
          <a:p>
            <a:r>
              <a:rPr lang="en-GB" sz="3600" dirty="0"/>
              <a:t>IPv4 Addressing</a:t>
            </a:r>
          </a:p>
          <a:p>
            <a:r>
              <a:rPr lang="en-GB" sz="3600" dirty="0"/>
              <a:t>IPv6 Addressing</a:t>
            </a:r>
          </a:p>
          <a:p>
            <a:r>
              <a:rPr lang="en-GB" sz="3600" dirty="0"/>
              <a:t>DHCP and APIPA</a:t>
            </a:r>
          </a:p>
        </p:txBody>
      </p:sp>
    </p:spTree>
    <p:extLst>
      <p:ext uri="{BB962C8B-B14F-4D97-AF65-F5344CB8AC3E}">
        <p14:creationId xmlns:p14="http://schemas.microsoft.com/office/powerpoint/2010/main" val="14510711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FD2A4-A265-48E9-AB37-CC06CBE29CF3}"/>
              </a:ext>
            </a:extLst>
          </p:cNvPr>
          <p:cNvSpPr>
            <a:spLocks noGrp="1"/>
          </p:cNvSpPr>
          <p:nvPr>
            <p:ph type="title"/>
          </p:nvPr>
        </p:nvSpPr>
        <p:spPr/>
        <p:txBody>
          <a:bodyPr/>
          <a:lstStyle/>
          <a:p>
            <a:r>
              <a:rPr lang="en-GB" dirty="0"/>
              <a:t>Transmission Media</a:t>
            </a:r>
          </a:p>
        </p:txBody>
      </p:sp>
      <p:sp>
        <p:nvSpPr>
          <p:cNvPr id="3" name="Content Placeholder 2">
            <a:extLst>
              <a:ext uri="{FF2B5EF4-FFF2-40B4-BE49-F238E27FC236}">
                <a16:creationId xmlns:a16="http://schemas.microsoft.com/office/drawing/2014/main" id="{79BC7D7D-FDB1-4737-9C4E-671E3C2A4AB3}"/>
              </a:ext>
            </a:extLst>
          </p:cNvPr>
          <p:cNvSpPr>
            <a:spLocks noGrp="1"/>
          </p:cNvSpPr>
          <p:nvPr>
            <p:ph idx="1"/>
          </p:nvPr>
        </p:nvSpPr>
        <p:spPr/>
        <p:txBody>
          <a:bodyPr/>
          <a:lstStyle/>
          <a:p>
            <a:r>
              <a:rPr lang="en-GB" dirty="0"/>
              <a:t>The physical channel through which signals travel to allow nodes to communicate</a:t>
            </a:r>
          </a:p>
          <a:p>
            <a:r>
              <a:rPr lang="en-GB" dirty="0"/>
              <a:t>All use electromagnetic radiation of type or the other</a:t>
            </a:r>
          </a:p>
          <a:p>
            <a:pPr lvl="1"/>
            <a:r>
              <a:rPr lang="en-GB" dirty="0"/>
              <a:t>Electrical</a:t>
            </a:r>
          </a:p>
          <a:p>
            <a:pPr lvl="1"/>
            <a:r>
              <a:rPr lang="en-GB" dirty="0"/>
              <a:t>Light</a:t>
            </a:r>
          </a:p>
          <a:p>
            <a:pPr lvl="1"/>
            <a:r>
              <a:rPr lang="en-GB" dirty="0"/>
              <a:t>Radio signals</a:t>
            </a:r>
          </a:p>
          <a:p>
            <a:r>
              <a:rPr lang="en-GB" dirty="0"/>
              <a:t>Transmission media can be classified as:</a:t>
            </a:r>
          </a:p>
          <a:p>
            <a:pPr lvl="1"/>
            <a:r>
              <a:rPr lang="en-GB" dirty="0"/>
              <a:t>Cabled</a:t>
            </a:r>
          </a:p>
          <a:p>
            <a:pPr lvl="1"/>
            <a:r>
              <a:rPr lang="en-GB" dirty="0"/>
              <a:t>wireless</a:t>
            </a:r>
          </a:p>
        </p:txBody>
      </p:sp>
    </p:spTree>
    <p:extLst>
      <p:ext uri="{BB962C8B-B14F-4D97-AF65-F5344CB8AC3E}">
        <p14:creationId xmlns:p14="http://schemas.microsoft.com/office/powerpoint/2010/main" val="211331157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FD2A4-A265-48E9-AB37-CC06CBE29CF3}"/>
              </a:ext>
            </a:extLst>
          </p:cNvPr>
          <p:cNvSpPr>
            <a:spLocks noGrp="1"/>
          </p:cNvSpPr>
          <p:nvPr>
            <p:ph type="title"/>
          </p:nvPr>
        </p:nvSpPr>
        <p:spPr>
          <a:xfrm>
            <a:off x="838200" y="365125"/>
            <a:ext cx="10467474" cy="1325563"/>
          </a:xfrm>
        </p:spPr>
        <p:txBody>
          <a:bodyPr anchor="ctr">
            <a:normAutofit/>
          </a:bodyPr>
          <a:lstStyle/>
          <a:p>
            <a:r>
              <a:rPr lang="en-GB" dirty="0"/>
              <a:t>Transmission Media - Cabled</a:t>
            </a:r>
          </a:p>
        </p:txBody>
      </p:sp>
      <p:sp>
        <p:nvSpPr>
          <p:cNvPr id="3" name="Content Placeholder 2">
            <a:extLst>
              <a:ext uri="{FF2B5EF4-FFF2-40B4-BE49-F238E27FC236}">
                <a16:creationId xmlns:a16="http://schemas.microsoft.com/office/drawing/2014/main" id="{79BC7D7D-FDB1-4737-9C4E-671E3C2A4AB3}"/>
              </a:ext>
            </a:extLst>
          </p:cNvPr>
          <p:cNvSpPr>
            <a:spLocks noGrp="1"/>
          </p:cNvSpPr>
          <p:nvPr>
            <p:ph sz="half" idx="1"/>
          </p:nvPr>
        </p:nvSpPr>
        <p:spPr>
          <a:xfrm>
            <a:off x="838200" y="1825625"/>
            <a:ext cx="5181600" cy="4855076"/>
          </a:xfrm>
        </p:spPr>
        <p:txBody>
          <a:bodyPr>
            <a:normAutofit/>
          </a:bodyPr>
          <a:lstStyle/>
          <a:p>
            <a:r>
              <a:rPr lang="en-GB" dirty="0"/>
              <a:t>A physical signal conductor between two nodes</a:t>
            </a:r>
          </a:p>
          <a:p>
            <a:r>
              <a:rPr lang="en-GB" dirty="0"/>
              <a:t>Cable types such as:</a:t>
            </a:r>
          </a:p>
          <a:p>
            <a:pPr lvl="1"/>
            <a:r>
              <a:rPr lang="en-GB" sz="2800"/>
              <a:t>Copper</a:t>
            </a:r>
          </a:p>
          <a:p>
            <a:pPr lvl="1"/>
            <a:r>
              <a:rPr lang="en-GB" sz="2800"/>
              <a:t>Fibre optic</a:t>
            </a:r>
          </a:p>
          <a:p>
            <a:r>
              <a:rPr lang="en-GB"/>
              <a:t>Cabled </a:t>
            </a:r>
            <a:r>
              <a:rPr lang="en-GB" dirty="0"/>
              <a:t>media can also be described as </a:t>
            </a:r>
            <a:r>
              <a:rPr lang="en-GB" b="1" dirty="0"/>
              <a:t>bounded</a:t>
            </a:r>
            <a:r>
              <a:rPr lang="en-GB" dirty="0"/>
              <a:t> media</a:t>
            </a:r>
          </a:p>
        </p:txBody>
      </p:sp>
      <p:pic>
        <p:nvPicPr>
          <p:cNvPr id="4" name="Picture 3">
            <a:extLst>
              <a:ext uri="{FF2B5EF4-FFF2-40B4-BE49-F238E27FC236}">
                <a16:creationId xmlns:a16="http://schemas.microsoft.com/office/drawing/2014/main" id="{2B6420D6-26E4-4EF5-AFDB-479F65EA1D4D}"/>
              </a:ext>
            </a:extLst>
          </p:cNvPr>
          <p:cNvPicPr>
            <a:picLocks noChangeAspect="1"/>
          </p:cNvPicPr>
          <p:nvPr/>
        </p:nvPicPr>
        <p:blipFill>
          <a:blip r:embed="rId2"/>
          <a:stretch>
            <a:fillRect/>
          </a:stretch>
        </p:blipFill>
        <p:spPr>
          <a:xfrm>
            <a:off x="6172200" y="2783706"/>
            <a:ext cx="5133474" cy="2938913"/>
          </a:xfrm>
          <a:prstGeom prst="rect">
            <a:avLst/>
          </a:prstGeom>
          <a:noFill/>
        </p:spPr>
      </p:pic>
    </p:spTree>
    <p:extLst>
      <p:ext uri="{BB962C8B-B14F-4D97-AF65-F5344CB8AC3E}">
        <p14:creationId xmlns:p14="http://schemas.microsoft.com/office/powerpoint/2010/main" val="409264473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FD2A4-A265-48E9-AB37-CC06CBE29CF3}"/>
              </a:ext>
            </a:extLst>
          </p:cNvPr>
          <p:cNvSpPr>
            <a:spLocks noGrp="1"/>
          </p:cNvSpPr>
          <p:nvPr>
            <p:ph type="title"/>
          </p:nvPr>
        </p:nvSpPr>
        <p:spPr/>
        <p:txBody>
          <a:bodyPr/>
          <a:lstStyle/>
          <a:p>
            <a:r>
              <a:rPr lang="en-GB" dirty="0"/>
              <a:t>Transmission Media - Wireless</a:t>
            </a:r>
          </a:p>
        </p:txBody>
      </p:sp>
      <p:sp>
        <p:nvSpPr>
          <p:cNvPr id="3" name="Content Placeholder 2">
            <a:extLst>
              <a:ext uri="{FF2B5EF4-FFF2-40B4-BE49-F238E27FC236}">
                <a16:creationId xmlns:a16="http://schemas.microsoft.com/office/drawing/2014/main" id="{79BC7D7D-FDB1-4737-9C4E-671E3C2A4AB3}"/>
              </a:ext>
            </a:extLst>
          </p:cNvPr>
          <p:cNvSpPr>
            <a:spLocks noGrp="1"/>
          </p:cNvSpPr>
          <p:nvPr>
            <p:ph idx="1"/>
          </p:nvPr>
        </p:nvSpPr>
        <p:spPr/>
        <p:txBody>
          <a:bodyPr/>
          <a:lstStyle/>
          <a:p>
            <a:r>
              <a:rPr lang="en-GB" dirty="0"/>
              <a:t>Uses free space between nodes</a:t>
            </a:r>
          </a:p>
          <a:p>
            <a:r>
              <a:rPr lang="en-GB" dirty="0"/>
              <a:t>Types such as:</a:t>
            </a:r>
          </a:p>
          <a:p>
            <a:pPr lvl="1"/>
            <a:r>
              <a:rPr lang="en-GB" dirty="0"/>
              <a:t>Microwave radio</a:t>
            </a:r>
          </a:p>
          <a:p>
            <a:r>
              <a:rPr lang="en-GB" dirty="0"/>
              <a:t>Wireless media can also be described as </a:t>
            </a:r>
            <a:r>
              <a:rPr lang="en-GB" b="1" dirty="0"/>
              <a:t>unbounded</a:t>
            </a:r>
            <a:r>
              <a:rPr lang="en-GB" dirty="0"/>
              <a:t> media</a:t>
            </a:r>
          </a:p>
        </p:txBody>
      </p:sp>
    </p:spTree>
    <p:extLst>
      <p:ext uri="{BB962C8B-B14F-4D97-AF65-F5344CB8AC3E}">
        <p14:creationId xmlns:p14="http://schemas.microsoft.com/office/powerpoint/2010/main" val="104817090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a:t>Signaling and modulation </a:t>
            </a:r>
          </a:p>
        </p:txBody>
      </p:sp>
      <p:sp>
        <p:nvSpPr>
          <p:cNvPr id="3" name="Content Placeholder 2">
            <a:extLst>
              <a:ext uri="{FF2B5EF4-FFF2-40B4-BE49-F238E27FC236}">
                <a16:creationId xmlns:a16="http://schemas.microsoft.com/office/drawing/2014/main" id="{4BD2D62B-9136-489A-BFE9-A8941CDFF6D8}"/>
              </a:ext>
            </a:extLst>
          </p:cNvPr>
          <p:cNvSpPr>
            <a:spLocks noGrp="1"/>
          </p:cNvSpPr>
          <p:nvPr>
            <p:ph idx="1"/>
          </p:nvPr>
        </p:nvSpPr>
        <p:spPr>
          <a:xfrm>
            <a:off x="288758" y="1690688"/>
            <a:ext cx="11293642" cy="3275798"/>
          </a:xfrm>
        </p:spPr>
        <p:txBody>
          <a:bodyPr>
            <a:normAutofit/>
          </a:bodyPr>
          <a:lstStyle/>
          <a:p>
            <a:r>
              <a:rPr lang="en-US" dirty="0"/>
              <a:t>Every kind of physical network needs to turn data into a signal that can be sent across the media.</a:t>
            </a:r>
          </a:p>
          <a:p>
            <a:r>
              <a:rPr lang="en-US" dirty="0"/>
              <a:t>The simplest way is by encoding it into a single binary signal and transmitting it along a wire or fiber optic cable</a:t>
            </a:r>
          </a:p>
          <a:p>
            <a:r>
              <a:rPr lang="en-US" dirty="0"/>
              <a:t>This is called </a:t>
            </a:r>
            <a:r>
              <a:rPr lang="en-US" i="1" dirty="0"/>
              <a:t>digital baseband</a:t>
            </a:r>
            <a:r>
              <a:rPr lang="en-US" dirty="0"/>
              <a:t>, or </a:t>
            </a:r>
            <a:r>
              <a:rPr lang="en-US" i="1" dirty="0"/>
              <a:t>line coding</a:t>
            </a:r>
            <a:r>
              <a:rPr lang="en-US" dirty="0"/>
              <a:t>, and is the method used by Ethernet cables among others</a:t>
            </a:r>
          </a:p>
          <a:p>
            <a:endParaRPr lang="en-US" b="0" i="0" dirty="0">
              <a:effectLst/>
            </a:endParaRPr>
          </a:p>
        </p:txBody>
      </p:sp>
      <p:pic>
        <p:nvPicPr>
          <p:cNvPr id="5" name="Picture 4">
            <a:extLst>
              <a:ext uri="{FF2B5EF4-FFF2-40B4-BE49-F238E27FC236}">
                <a16:creationId xmlns:a16="http://schemas.microsoft.com/office/drawing/2014/main" id="{E68510CA-C415-4B58-B3FC-4E719254C130}"/>
              </a:ext>
            </a:extLst>
          </p:cNvPr>
          <p:cNvPicPr>
            <a:picLocks noChangeAspect="1"/>
          </p:cNvPicPr>
          <p:nvPr/>
        </p:nvPicPr>
        <p:blipFill rotWithShape="1">
          <a:blip r:embed="rId3"/>
          <a:srcRect t="11487" b="38211"/>
          <a:stretch/>
        </p:blipFill>
        <p:spPr>
          <a:xfrm>
            <a:off x="2524125" y="4555958"/>
            <a:ext cx="7143750" cy="1796716"/>
          </a:xfrm>
          <a:prstGeom prst="rect">
            <a:avLst/>
          </a:prstGeom>
        </p:spPr>
      </p:pic>
    </p:spTree>
    <p:extLst>
      <p:ext uri="{BB962C8B-B14F-4D97-AF65-F5344CB8AC3E}">
        <p14:creationId xmlns:p14="http://schemas.microsoft.com/office/powerpoint/2010/main" val="129744498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a:t>Signaling and modulation (Cont.) </a:t>
            </a:r>
          </a:p>
        </p:txBody>
      </p:sp>
      <p:sp>
        <p:nvSpPr>
          <p:cNvPr id="3" name="Content Placeholder 2">
            <a:extLst>
              <a:ext uri="{FF2B5EF4-FFF2-40B4-BE49-F238E27FC236}">
                <a16:creationId xmlns:a16="http://schemas.microsoft.com/office/drawing/2014/main" id="{4BD2D62B-9136-489A-BFE9-A8941CDFF6D8}"/>
              </a:ext>
            </a:extLst>
          </p:cNvPr>
          <p:cNvSpPr>
            <a:spLocks noGrp="1"/>
          </p:cNvSpPr>
          <p:nvPr>
            <p:ph idx="1"/>
          </p:nvPr>
        </p:nvSpPr>
        <p:spPr>
          <a:xfrm>
            <a:off x="728133" y="1791101"/>
            <a:ext cx="10233378" cy="3275798"/>
          </a:xfrm>
        </p:spPr>
        <p:txBody>
          <a:bodyPr>
            <a:normAutofit/>
          </a:bodyPr>
          <a:lstStyle/>
          <a:p>
            <a:r>
              <a:rPr lang="en-US" dirty="0"/>
              <a:t>In other communication types, especially those used over long distances, data is combined with a signal called a </a:t>
            </a:r>
            <a:r>
              <a:rPr lang="en-US" i="1" dirty="0"/>
              <a:t>carrier wave</a:t>
            </a:r>
            <a:r>
              <a:rPr lang="en-US" dirty="0"/>
              <a:t> </a:t>
            </a:r>
          </a:p>
          <a:p>
            <a:endParaRPr lang="en-US" b="0" i="0" dirty="0">
              <a:effectLst/>
            </a:endParaRPr>
          </a:p>
        </p:txBody>
      </p:sp>
      <p:pic>
        <p:nvPicPr>
          <p:cNvPr id="6" name="Picture 5">
            <a:extLst>
              <a:ext uri="{FF2B5EF4-FFF2-40B4-BE49-F238E27FC236}">
                <a16:creationId xmlns:a16="http://schemas.microsoft.com/office/drawing/2014/main" id="{EE794BDB-02AB-448D-A510-07ABF267EC31}"/>
              </a:ext>
            </a:extLst>
          </p:cNvPr>
          <p:cNvPicPr>
            <a:picLocks noChangeAspect="1"/>
          </p:cNvPicPr>
          <p:nvPr/>
        </p:nvPicPr>
        <p:blipFill>
          <a:blip r:embed="rId2"/>
          <a:stretch>
            <a:fillRect/>
          </a:stretch>
        </p:blipFill>
        <p:spPr>
          <a:xfrm>
            <a:off x="2433814" y="4119562"/>
            <a:ext cx="7143750" cy="2095500"/>
          </a:xfrm>
          <a:prstGeom prst="rect">
            <a:avLst/>
          </a:prstGeom>
        </p:spPr>
      </p:pic>
    </p:spTree>
    <p:extLst>
      <p:ext uri="{BB962C8B-B14F-4D97-AF65-F5344CB8AC3E}">
        <p14:creationId xmlns:p14="http://schemas.microsoft.com/office/powerpoint/2010/main" val="44149983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a:t>Signaling and modulation (Cont.) </a:t>
            </a:r>
          </a:p>
        </p:txBody>
      </p:sp>
      <p:sp>
        <p:nvSpPr>
          <p:cNvPr id="3" name="Content Placeholder 2">
            <a:extLst>
              <a:ext uri="{FF2B5EF4-FFF2-40B4-BE49-F238E27FC236}">
                <a16:creationId xmlns:a16="http://schemas.microsoft.com/office/drawing/2014/main" id="{4BD2D62B-9136-489A-BFE9-A8941CDFF6D8}"/>
              </a:ext>
            </a:extLst>
          </p:cNvPr>
          <p:cNvSpPr>
            <a:spLocks noGrp="1"/>
          </p:cNvSpPr>
          <p:nvPr>
            <p:ph idx="1"/>
          </p:nvPr>
        </p:nvSpPr>
        <p:spPr>
          <a:xfrm>
            <a:off x="524933" y="1946205"/>
            <a:ext cx="10255956" cy="1022773"/>
          </a:xfrm>
        </p:spPr>
        <p:txBody>
          <a:bodyPr>
            <a:normAutofit/>
          </a:bodyPr>
          <a:lstStyle/>
          <a:p>
            <a:r>
              <a:rPr lang="en-US" dirty="0"/>
              <a:t>Three channels in a broadband transmission</a:t>
            </a:r>
            <a:endParaRPr lang="en-US" b="0" i="0" dirty="0">
              <a:effectLst/>
            </a:endParaRPr>
          </a:p>
        </p:txBody>
      </p:sp>
      <p:pic>
        <p:nvPicPr>
          <p:cNvPr id="5" name="Picture 4">
            <a:extLst>
              <a:ext uri="{FF2B5EF4-FFF2-40B4-BE49-F238E27FC236}">
                <a16:creationId xmlns:a16="http://schemas.microsoft.com/office/drawing/2014/main" id="{09AFE972-24AC-4FD2-9896-AD52A7B0FF85}"/>
              </a:ext>
            </a:extLst>
          </p:cNvPr>
          <p:cNvPicPr>
            <a:picLocks noChangeAspect="1"/>
          </p:cNvPicPr>
          <p:nvPr/>
        </p:nvPicPr>
        <p:blipFill>
          <a:blip r:embed="rId2"/>
          <a:stretch>
            <a:fillRect/>
          </a:stretch>
        </p:blipFill>
        <p:spPr>
          <a:xfrm>
            <a:off x="2524125" y="2968978"/>
            <a:ext cx="7143750" cy="3705225"/>
          </a:xfrm>
          <a:prstGeom prst="rect">
            <a:avLst/>
          </a:prstGeom>
        </p:spPr>
      </p:pic>
    </p:spTree>
    <p:extLst>
      <p:ext uri="{BB962C8B-B14F-4D97-AF65-F5344CB8AC3E}">
        <p14:creationId xmlns:p14="http://schemas.microsoft.com/office/powerpoint/2010/main" val="71415094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9EB7F-14EA-425E-B351-F11B3B8C057D}"/>
              </a:ext>
            </a:extLst>
          </p:cNvPr>
          <p:cNvSpPr>
            <a:spLocks noGrp="1"/>
          </p:cNvSpPr>
          <p:nvPr>
            <p:ph type="title"/>
          </p:nvPr>
        </p:nvSpPr>
        <p:spPr/>
        <p:txBody>
          <a:bodyPr/>
          <a:lstStyle/>
          <a:p>
            <a:r>
              <a:rPr lang="en-GB" dirty="0"/>
              <a:t>Signal Methods</a:t>
            </a:r>
          </a:p>
        </p:txBody>
      </p:sp>
      <p:pic>
        <p:nvPicPr>
          <p:cNvPr id="4" name="Content Placeholder 3">
            <a:extLst>
              <a:ext uri="{FF2B5EF4-FFF2-40B4-BE49-F238E27FC236}">
                <a16:creationId xmlns:a16="http://schemas.microsoft.com/office/drawing/2014/main" id="{EE1B884B-C4E3-41F4-BFAF-8BCB8941F191}"/>
              </a:ext>
            </a:extLst>
          </p:cNvPr>
          <p:cNvPicPr>
            <a:picLocks noGrp="1" noChangeAspect="1"/>
          </p:cNvPicPr>
          <p:nvPr>
            <p:ph idx="1"/>
          </p:nvPr>
        </p:nvPicPr>
        <p:blipFill>
          <a:blip r:embed="rId3"/>
          <a:stretch>
            <a:fillRect/>
          </a:stretch>
        </p:blipFill>
        <p:spPr>
          <a:xfrm>
            <a:off x="1640695" y="2873792"/>
            <a:ext cx="8910610" cy="2793081"/>
          </a:xfrm>
          <a:prstGeom prst="rect">
            <a:avLst/>
          </a:prstGeom>
        </p:spPr>
      </p:pic>
    </p:spTree>
    <p:extLst>
      <p:ext uri="{BB962C8B-B14F-4D97-AF65-F5344CB8AC3E}">
        <p14:creationId xmlns:p14="http://schemas.microsoft.com/office/powerpoint/2010/main" val="75866669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a:t>Bit rate and bandwidth </a:t>
            </a:r>
          </a:p>
        </p:txBody>
      </p:sp>
      <p:sp>
        <p:nvSpPr>
          <p:cNvPr id="3" name="Content Placeholder 2">
            <a:extLst>
              <a:ext uri="{FF2B5EF4-FFF2-40B4-BE49-F238E27FC236}">
                <a16:creationId xmlns:a16="http://schemas.microsoft.com/office/drawing/2014/main" id="{4BD2D62B-9136-489A-BFE9-A8941CDFF6D8}"/>
              </a:ext>
            </a:extLst>
          </p:cNvPr>
          <p:cNvSpPr>
            <a:spLocks noGrp="1"/>
          </p:cNvSpPr>
          <p:nvPr>
            <p:ph idx="1"/>
          </p:nvPr>
        </p:nvSpPr>
        <p:spPr/>
        <p:txBody>
          <a:bodyPr>
            <a:normAutofit/>
          </a:bodyPr>
          <a:lstStyle/>
          <a:p>
            <a:r>
              <a:rPr lang="en-US" i="1" dirty="0"/>
              <a:t>Bit rate</a:t>
            </a:r>
            <a:r>
              <a:rPr lang="en-US" dirty="0"/>
              <a:t>, the number of bits carried per second</a:t>
            </a:r>
          </a:p>
          <a:p>
            <a:r>
              <a:rPr lang="en-US" dirty="0"/>
              <a:t>For example, the earliest popular Ethernet standards had a bit rate of ten megabits per second, abbreviated as 10 Mbps</a:t>
            </a:r>
          </a:p>
          <a:p>
            <a:pPr lvl="1"/>
            <a:r>
              <a:rPr lang="en-US" b="0" i="0" dirty="0">
                <a:effectLst/>
              </a:rPr>
              <a:t>Gross bit rate</a:t>
            </a:r>
          </a:p>
          <a:p>
            <a:pPr lvl="1"/>
            <a:r>
              <a:rPr lang="en-US" dirty="0"/>
              <a:t>Net bit rate or throughput</a:t>
            </a:r>
          </a:p>
          <a:p>
            <a:pPr lvl="1"/>
            <a:r>
              <a:rPr lang="en-US" b="0" i="0" dirty="0">
                <a:effectLst/>
              </a:rPr>
              <a:t>goodput</a:t>
            </a:r>
          </a:p>
        </p:txBody>
      </p:sp>
    </p:spTree>
    <p:extLst>
      <p:ext uri="{BB962C8B-B14F-4D97-AF65-F5344CB8AC3E}">
        <p14:creationId xmlns:p14="http://schemas.microsoft.com/office/powerpoint/2010/main" val="140387276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a:t>Bit rate and bandwidth (Cont.) </a:t>
            </a:r>
          </a:p>
        </p:txBody>
      </p:sp>
      <p:sp>
        <p:nvSpPr>
          <p:cNvPr id="3" name="Content Placeholder 2">
            <a:extLst>
              <a:ext uri="{FF2B5EF4-FFF2-40B4-BE49-F238E27FC236}">
                <a16:creationId xmlns:a16="http://schemas.microsoft.com/office/drawing/2014/main" id="{4BD2D62B-9136-489A-BFE9-A8941CDFF6D8}"/>
              </a:ext>
            </a:extLst>
          </p:cNvPr>
          <p:cNvSpPr>
            <a:spLocks noGrp="1"/>
          </p:cNvSpPr>
          <p:nvPr>
            <p:ph idx="1"/>
          </p:nvPr>
        </p:nvSpPr>
        <p:spPr/>
        <p:txBody>
          <a:bodyPr>
            <a:normAutofit/>
          </a:bodyPr>
          <a:lstStyle/>
          <a:p>
            <a:r>
              <a:rPr lang="en-US" i="1" dirty="0"/>
              <a:t>A transmission using two-bit symbols</a:t>
            </a:r>
            <a:endParaRPr lang="en-US" b="0" i="0" dirty="0">
              <a:effectLst/>
            </a:endParaRPr>
          </a:p>
        </p:txBody>
      </p:sp>
      <p:pic>
        <p:nvPicPr>
          <p:cNvPr id="5" name="Picture 4">
            <a:extLst>
              <a:ext uri="{FF2B5EF4-FFF2-40B4-BE49-F238E27FC236}">
                <a16:creationId xmlns:a16="http://schemas.microsoft.com/office/drawing/2014/main" id="{DF0A3E07-290E-4B19-9EB4-7A483385B6CB}"/>
              </a:ext>
            </a:extLst>
          </p:cNvPr>
          <p:cNvPicPr>
            <a:picLocks noChangeAspect="1"/>
          </p:cNvPicPr>
          <p:nvPr/>
        </p:nvPicPr>
        <p:blipFill>
          <a:blip r:embed="rId2"/>
          <a:stretch>
            <a:fillRect/>
          </a:stretch>
        </p:blipFill>
        <p:spPr>
          <a:xfrm>
            <a:off x="2185460" y="3429000"/>
            <a:ext cx="8282650" cy="2937580"/>
          </a:xfrm>
          <a:prstGeom prst="rect">
            <a:avLst/>
          </a:prstGeom>
        </p:spPr>
      </p:pic>
    </p:spTree>
    <p:extLst>
      <p:ext uri="{BB962C8B-B14F-4D97-AF65-F5344CB8AC3E}">
        <p14:creationId xmlns:p14="http://schemas.microsoft.com/office/powerpoint/2010/main" val="335219059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a:t>Multiplexing </a:t>
            </a:r>
          </a:p>
        </p:txBody>
      </p:sp>
      <p:sp>
        <p:nvSpPr>
          <p:cNvPr id="3" name="Content Placeholder 2">
            <a:extLst>
              <a:ext uri="{FF2B5EF4-FFF2-40B4-BE49-F238E27FC236}">
                <a16:creationId xmlns:a16="http://schemas.microsoft.com/office/drawing/2014/main" id="{4BD2D62B-9136-489A-BFE9-A8941CDFF6D8}"/>
              </a:ext>
            </a:extLst>
          </p:cNvPr>
          <p:cNvSpPr>
            <a:spLocks noGrp="1"/>
          </p:cNvSpPr>
          <p:nvPr>
            <p:ph idx="1"/>
          </p:nvPr>
        </p:nvSpPr>
        <p:spPr/>
        <p:txBody>
          <a:bodyPr>
            <a:normAutofit/>
          </a:bodyPr>
          <a:lstStyle/>
          <a:p>
            <a:r>
              <a:rPr lang="en-US" dirty="0"/>
              <a:t>Space-division multiplexing (SDM)</a:t>
            </a:r>
          </a:p>
          <a:p>
            <a:r>
              <a:rPr lang="en-US" dirty="0"/>
              <a:t>Frequency-division multiplexing (FDM)</a:t>
            </a:r>
          </a:p>
          <a:p>
            <a:r>
              <a:rPr lang="en-US" dirty="0"/>
              <a:t>Time-division multiplexing (TDM)</a:t>
            </a:r>
          </a:p>
          <a:p>
            <a:endParaRPr lang="en-US" dirty="0"/>
          </a:p>
        </p:txBody>
      </p:sp>
      <p:pic>
        <p:nvPicPr>
          <p:cNvPr id="6" name="Picture 5">
            <a:extLst>
              <a:ext uri="{FF2B5EF4-FFF2-40B4-BE49-F238E27FC236}">
                <a16:creationId xmlns:a16="http://schemas.microsoft.com/office/drawing/2014/main" id="{96368DFB-CEFD-40B6-B940-15AD915EAD35}"/>
              </a:ext>
            </a:extLst>
          </p:cNvPr>
          <p:cNvPicPr>
            <a:picLocks noChangeAspect="1"/>
          </p:cNvPicPr>
          <p:nvPr/>
        </p:nvPicPr>
        <p:blipFill>
          <a:blip r:embed="rId3"/>
          <a:stretch>
            <a:fillRect/>
          </a:stretch>
        </p:blipFill>
        <p:spPr>
          <a:xfrm>
            <a:off x="2434407" y="4035425"/>
            <a:ext cx="7143750" cy="2457450"/>
          </a:xfrm>
          <a:prstGeom prst="rect">
            <a:avLst/>
          </a:prstGeom>
        </p:spPr>
      </p:pic>
    </p:spTree>
    <p:extLst>
      <p:ext uri="{BB962C8B-B14F-4D97-AF65-F5344CB8AC3E}">
        <p14:creationId xmlns:p14="http://schemas.microsoft.com/office/powerpoint/2010/main" val="19929140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949D5-AB71-47E1-A5BA-8B7107295B6B}"/>
              </a:ext>
            </a:extLst>
          </p:cNvPr>
          <p:cNvSpPr>
            <a:spLocks noGrp="1"/>
          </p:cNvSpPr>
          <p:nvPr>
            <p:ph type="title"/>
          </p:nvPr>
        </p:nvSpPr>
        <p:spPr>
          <a:xfrm>
            <a:off x="300789" y="1103062"/>
            <a:ext cx="11590421" cy="1325563"/>
          </a:xfrm>
        </p:spPr>
        <p:txBody>
          <a:bodyPr/>
          <a:lstStyle/>
          <a:p>
            <a:r>
              <a:rPr lang="en-GB" dirty="0"/>
              <a:t>Introduction – Module 3: Internetworking</a:t>
            </a:r>
          </a:p>
        </p:txBody>
      </p:sp>
      <p:sp>
        <p:nvSpPr>
          <p:cNvPr id="3" name="Content Placeholder 2">
            <a:extLst>
              <a:ext uri="{FF2B5EF4-FFF2-40B4-BE49-F238E27FC236}">
                <a16:creationId xmlns:a16="http://schemas.microsoft.com/office/drawing/2014/main" id="{B82E7BAF-6F9D-49C7-8DAE-C91674650C62}"/>
              </a:ext>
            </a:extLst>
          </p:cNvPr>
          <p:cNvSpPr>
            <a:spLocks noGrp="1"/>
          </p:cNvSpPr>
          <p:nvPr>
            <p:ph idx="1"/>
          </p:nvPr>
        </p:nvSpPr>
        <p:spPr>
          <a:xfrm>
            <a:off x="312821" y="2635751"/>
            <a:ext cx="11590421" cy="3444207"/>
          </a:xfrm>
        </p:spPr>
        <p:txBody>
          <a:bodyPr>
            <a:normAutofit/>
          </a:bodyPr>
          <a:lstStyle/>
          <a:p>
            <a:r>
              <a:rPr lang="en-GB" sz="3600" dirty="0"/>
              <a:t>Routing</a:t>
            </a:r>
          </a:p>
          <a:p>
            <a:r>
              <a:rPr lang="en-GB" sz="3600" dirty="0"/>
              <a:t>TCP and UDP</a:t>
            </a:r>
          </a:p>
          <a:p>
            <a:r>
              <a:rPr lang="en-GB" sz="3600" dirty="0"/>
              <a:t>Name resolution and IPAM</a:t>
            </a:r>
          </a:p>
          <a:p>
            <a:r>
              <a:rPr lang="en-GB" sz="3600" dirty="0"/>
              <a:t>Monitoring and Scanning</a:t>
            </a:r>
          </a:p>
          <a:p>
            <a:r>
              <a:rPr lang="en-GB" sz="3600" dirty="0"/>
              <a:t>Network troubleshooting</a:t>
            </a:r>
          </a:p>
        </p:txBody>
      </p:sp>
    </p:spTree>
    <p:extLst>
      <p:ext uri="{BB962C8B-B14F-4D97-AF65-F5344CB8AC3E}">
        <p14:creationId xmlns:p14="http://schemas.microsoft.com/office/powerpoint/2010/main" val="131610151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6A471-5C64-40D0-9ADC-3E9D674316A5}"/>
              </a:ext>
            </a:extLst>
          </p:cNvPr>
          <p:cNvSpPr>
            <a:spLocks noGrp="1"/>
          </p:cNvSpPr>
          <p:nvPr>
            <p:ph type="title"/>
          </p:nvPr>
        </p:nvSpPr>
        <p:spPr>
          <a:xfrm>
            <a:off x="312821" y="365125"/>
            <a:ext cx="11590421" cy="1325563"/>
          </a:xfrm>
        </p:spPr>
        <p:txBody>
          <a:bodyPr anchor="ctr">
            <a:normAutofit/>
          </a:bodyPr>
          <a:lstStyle/>
          <a:p>
            <a:r>
              <a:rPr lang="en-GB" dirty="0"/>
              <a:t>Media Access Control</a:t>
            </a:r>
          </a:p>
        </p:txBody>
      </p:sp>
      <p:grpSp>
        <p:nvGrpSpPr>
          <p:cNvPr id="18" name="Group 17">
            <a:extLst>
              <a:ext uri="{FF2B5EF4-FFF2-40B4-BE49-F238E27FC236}">
                <a16:creationId xmlns:a16="http://schemas.microsoft.com/office/drawing/2014/main" id="{B4363067-3BE2-4044-AA39-360ECBBBA666}"/>
              </a:ext>
            </a:extLst>
          </p:cNvPr>
          <p:cNvGrpSpPr/>
          <p:nvPr/>
        </p:nvGrpSpPr>
        <p:grpSpPr>
          <a:xfrm>
            <a:off x="853499" y="1765109"/>
            <a:ext cx="1482307" cy="1387905"/>
            <a:chOff x="436652" y="3183012"/>
            <a:chExt cx="1482307" cy="1387905"/>
          </a:xfrm>
        </p:grpSpPr>
        <p:sp>
          <p:nvSpPr>
            <p:cNvPr id="6" name="Rectangle 5" descr="Computer">
              <a:extLst>
                <a:ext uri="{FF2B5EF4-FFF2-40B4-BE49-F238E27FC236}">
                  <a16:creationId xmlns:a16="http://schemas.microsoft.com/office/drawing/2014/main" id="{D51E4FE6-63C2-4A1E-BF0F-EB8B16F7519D}"/>
                </a:ext>
              </a:extLst>
            </p:cNvPr>
            <p:cNvSpPr/>
            <p:nvPr/>
          </p:nvSpPr>
          <p:spPr>
            <a:xfrm>
              <a:off x="729669" y="3183012"/>
              <a:ext cx="896273" cy="896273"/>
            </a:xfrm>
            <a:prstGeom prst="rect">
              <a:avLst/>
            </a:prstGeom>
            <a: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7" name="Freeform: Shape 6">
              <a:extLst>
                <a:ext uri="{FF2B5EF4-FFF2-40B4-BE49-F238E27FC236}">
                  <a16:creationId xmlns:a16="http://schemas.microsoft.com/office/drawing/2014/main" id="{589E812F-87E5-4E81-9A8E-41F6905E6A09}"/>
                </a:ext>
              </a:extLst>
            </p:cNvPr>
            <p:cNvSpPr/>
            <p:nvPr/>
          </p:nvSpPr>
          <p:spPr>
            <a:xfrm>
              <a:off x="436652" y="4174797"/>
              <a:ext cx="1482307" cy="396120"/>
            </a:xfrm>
            <a:custGeom>
              <a:avLst/>
              <a:gdLst>
                <a:gd name="connsiteX0" fmla="*/ 0 w 2560781"/>
                <a:gd name="connsiteY0" fmla="*/ 0 h 396120"/>
                <a:gd name="connsiteX1" fmla="*/ 2560781 w 2560781"/>
                <a:gd name="connsiteY1" fmla="*/ 0 h 396120"/>
                <a:gd name="connsiteX2" fmla="*/ 2560781 w 2560781"/>
                <a:gd name="connsiteY2" fmla="*/ 396120 h 396120"/>
                <a:gd name="connsiteX3" fmla="*/ 0 w 2560781"/>
                <a:gd name="connsiteY3" fmla="*/ 396120 h 396120"/>
                <a:gd name="connsiteX4" fmla="*/ 0 w 2560781"/>
                <a:gd name="connsiteY4" fmla="*/ 0 h 396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0781" h="396120">
                  <a:moveTo>
                    <a:pt x="0" y="0"/>
                  </a:moveTo>
                  <a:lnTo>
                    <a:pt x="2560781" y="0"/>
                  </a:lnTo>
                  <a:lnTo>
                    <a:pt x="2560781" y="396120"/>
                  </a:lnTo>
                  <a:lnTo>
                    <a:pt x="0" y="39612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en-GB" sz="1400" kern="1200" dirty="0"/>
                <a:t>The MAC address </a:t>
              </a:r>
              <a:endParaRPr lang="en-US" sz="1400" kern="1200" dirty="0"/>
            </a:p>
          </p:txBody>
        </p:sp>
      </p:grpSp>
      <p:sp>
        <p:nvSpPr>
          <p:cNvPr id="8" name="Rectangle 7">
            <a:extLst>
              <a:ext uri="{FF2B5EF4-FFF2-40B4-BE49-F238E27FC236}">
                <a16:creationId xmlns:a16="http://schemas.microsoft.com/office/drawing/2014/main" id="{86DBC331-2F3F-4404-9FD3-D25E9C4D7C03}"/>
              </a:ext>
            </a:extLst>
          </p:cNvPr>
          <p:cNvSpPr/>
          <p:nvPr/>
        </p:nvSpPr>
        <p:spPr>
          <a:xfrm>
            <a:off x="314263" y="4430509"/>
            <a:ext cx="2560781" cy="78885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pSp>
        <p:nvGrpSpPr>
          <p:cNvPr id="19" name="Group 18">
            <a:extLst>
              <a:ext uri="{FF2B5EF4-FFF2-40B4-BE49-F238E27FC236}">
                <a16:creationId xmlns:a16="http://schemas.microsoft.com/office/drawing/2014/main" id="{C20A33D6-3E4B-4238-B7DF-EB6E7C125E61}"/>
              </a:ext>
            </a:extLst>
          </p:cNvPr>
          <p:cNvGrpSpPr/>
          <p:nvPr/>
        </p:nvGrpSpPr>
        <p:grpSpPr>
          <a:xfrm>
            <a:off x="4506333" y="1641021"/>
            <a:ext cx="1728527" cy="1387905"/>
            <a:chOff x="3323181" y="3183012"/>
            <a:chExt cx="1728527" cy="1387905"/>
          </a:xfrm>
        </p:grpSpPr>
        <p:sp>
          <p:nvSpPr>
            <p:cNvPr id="9" name="Rectangle 8" descr="Wireless router">
              <a:extLst>
                <a:ext uri="{FF2B5EF4-FFF2-40B4-BE49-F238E27FC236}">
                  <a16:creationId xmlns:a16="http://schemas.microsoft.com/office/drawing/2014/main" id="{6003FB00-D259-4F77-AFBE-3788D66C6836}"/>
                </a:ext>
              </a:extLst>
            </p:cNvPr>
            <p:cNvSpPr/>
            <p:nvPr/>
          </p:nvSpPr>
          <p:spPr>
            <a:xfrm>
              <a:off x="3739308" y="3183012"/>
              <a:ext cx="896273" cy="896273"/>
            </a:xfrm>
            <a:prstGeom prst="rect">
              <a:avLst/>
            </a:prstGeom>
            <a: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10" name="Freeform: Shape 9">
              <a:extLst>
                <a:ext uri="{FF2B5EF4-FFF2-40B4-BE49-F238E27FC236}">
                  <a16:creationId xmlns:a16="http://schemas.microsoft.com/office/drawing/2014/main" id="{AB7C5286-EE00-4AE3-B9EE-3AFD7B53C344}"/>
                </a:ext>
              </a:extLst>
            </p:cNvPr>
            <p:cNvSpPr/>
            <p:nvPr/>
          </p:nvSpPr>
          <p:spPr>
            <a:xfrm>
              <a:off x="3323181" y="4174797"/>
              <a:ext cx="1728527" cy="396120"/>
            </a:xfrm>
            <a:custGeom>
              <a:avLst/>
              <a:gdLst>
                <a:gd name="connsiteX0" fmla="*/ 0 w 2560781"/>
                <a:gd name="connsiteY0" fmla="*/ 0 h 396120"/>
                <a:gd name="connsiteX1" fmla="*/ 2560781 w 2560781"/>
                <a:gd name="connsiteY1" fmla="*/ 0 h 396120"/>
                <a:gd name="connsiteX2" fmla="*/ 2560781 w 2560781"/>
                <a:gd name="connsiteY2" fmla="*/ 396120 h 396120"/>
                <a:gd name="connsiteX3" fmla="*/ 0 w 2560781"/>
                <a:gd name="connsiteY3" fmla="*/ 396120 h 396120"/>
                <a:gd name="connsiteX4" fmla="*/ 0 w 2560781"/>
                <a:gd name="connsiteY4" fmla="*/ 0 h 396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0781" h="396120">
                  <a:moveTo>
                    <a:pt x="0" y="0"/>
                  </a:moveTo>
                  <a:lnTo>
                    <a:pt x="2560781" y="0"/>
                  </a:lnTo>
                  <a:lnTo>
                    <a:pt x="2560781" y="396120"/>
                  </a:lnTo>
                  <a:lnTo>
                    <a:pt x="0" y="39612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en-GB" sz="1400" kern="1200" dirty="0"/>
                <a:t>Ethernet Media Access Control address</a:t>
              </a:r>
              <a:endParaRPr lang="en-US" sz="1400" kern="1200" dirty="0"/>
            </a:p>
          </p:txBody>
        </p:sp>
      </p:grpSp>
      <p:sp>
        <p:nvSpPr>
          <p:cNvPr id="11" name="Rectangle 10">
            <a:extLst>
              <a:ext uri="{FF2B5EF4-FFF2-40B4-BE49-F238E27FC236}">
                <a16:creationId xmlns:a16="http://schemas.microsoft.com/office/drawing/2014/main" id="{78976F86-F11C-458B-BA94-EE23D3B0606D}"/>
              </a:ext>
            </a:extLst>
          </p:cNvPr>
          <p:cNvSpPr/>
          <p:nvPr/>
        </p:nvSpPr>
        <p:spPr>
          <a:xfrm>
            <a:off x="3323181" y="4430509"/>
            <a:ext cx="2560781" cy="78885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pSp>
        <p:nvGrpSpPr>
          <p:cNvPr id="20" name="Group 19">
            <a:extLst>
              <a:ext uri="{FF2B5EF4-FFF2-40B4-BE49-F238E27FC236}">
                <a16:creationId xmlns:a16="http://schemas.microsoft.com/office/drawing/2014/main" id="{D403EBF2-7C82-4045-A60A-344291B5E3ED}"/>
              </a:ext>
            </a:extLst>
          </p:cNvPr>
          <p:cNvGrpSpPr/>
          <p:nvPr/>
        </p:nvGrpSpPr>
        <p:grpSpPr>
          <a:xfrm>
            <a:off x="8698404" y="1548706"/>
            <a:ext cx="1839836" cy="1387905"/>
            <a:chOff x="6332100" y="3183012"/>
            <a:chExt cx="1839836" cy="1387905"/>
          </a:xfrm>
        </p:grpSpPr>
        <p:sp>
          <p:nvSpPr>
            <p:cNvPr id="12" name="Rectangle 11" descr="User Network">
              <a:extLst>
                <a:ext uri="{FF2B5EF4-FFF2-40B4-BE49-F238E27FC236}">
                  <a16:creationId xmlns:a16="http://schemas.microsoft.com/office/drawing/2014/main" id="{8BD2CFBE-DCF2-4EA5-BAEF-220848796CDB}"/>
                </a:ext>
              </a:extLst>
            </p:cNvPr>
            <p:cNvSpPr/>
            <p:nvPr/>
          </p:nvSpPr>
          <p:spPr>
            <a:xfrm>
              <a:off x="6803882" y="3183012"/>
              <a:ext cx="896273" cy="896273"/>
            </a:xfrm>
            <a:prstGeom prst="rect">
              <a:avLst/>
            </a:prstGeom>
            <a: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13" name="Freeform: Shape 12">
              <a:extLst>
                <a:ext uri="{FF2B5EF4-FFF2-40B4-BE49-F238E27FC236}">
                  <a16:creationId xmlns:a16="http://schemas.microsoft.com/office/drawing/2014/main" id="{0DE3B7F0-8804-4097-8AA7-27FAB10EDAE6}"/>
                </a:ext>
              </a:extLst>
            </p:cNvPr>
            <p:cNvSpPr/>
            <p:nvPr/>
          </p:nvSpPr>
          <p:spPr>
            <a:xfrm>
              <a:off x="6332100" y="4174797"/>
              <a:ext cx="1839836" cy="396120"/>
            </a:xfrm>
            <a:custGeom>
              <a:avLst/>
              <a:gdLst>
                <a:gd name="connsiteX0" fmla="*/ 0 w 2560781"/>
                <a:gd name="connsiteY0" fmla="*/ 0 h 396120"/>
                <a:gd name="connsiteX1" fmla="*/ 2560781 w 2560781"/>
                <a:gd name="connsiteY1" fmla="*/ 0 h 396120"/>
                <a:gd name="connsiteX2" fmla="*/ 2560781 w 2560781"/>
                <a:gd name="connsiteY2" fmla="*/ 396120 h 396120"/>
                <a:gd name="connsiteX3" fmla="*/ 0 w 2560781"/>
                <a:gd name="connsiteY3" fmla="*/ 396120 h 396120"/>
                <a:gd name="connsiteX4" fmla="*/ 0 w 2560781"/>
                <a:gd name="connsiteY4" fmla="*/ 0 h 396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0781" h="396120">
                  <a:moveTo>
                    <a:pt x="0" y="0"/>
                  </a:moveTo>
                  <a:lnTo>
                    <a:pt x="2560781" y="0"/>
                  </a:lnTo>
                  <a:lnTo>
                    <a:pt x="2560781" y="396120"/>
                  </a:lnTo>
                  <a:lnTo>
                    <a:pt x="0" y="39612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en-GB" sz="1400" kern="1200" dirty="0"/>
                <a:t>The “physical” address of a network adapter </a:t>
              </a:r>
              <a:endParaRPr lang="en-US" sz="1400" kern="1200" dirty="0"/>
            </a:p>
          </p:txBody>
        </p:sp>
      </p:grpSp>
      <p:sp>
        <p:nvSpPr>
          <p:cNvPr id="14" name="Rectangle 13">
            <a:extLst>
              <a:ext uri="{FF2B5EF4-FFF2-40B4-BE49-F238E27FC236}">
                <a16:creationId xmlns:a16="http://schemas.microsoft.com/office/drawing/2014/main" id="{F0697195-80EF-4BC1-ABE0-B58BDE42B296}"/>
              </a:ext>
            </a:extLst>
          </p:cNvPr>
          <p:cNvSpPr/>
          <p:nvPr/>
        </p:nvSpPr>
        <p:spPr>
          <a:xfrm>
            <a:off x="6332099" y="4430509"/>
            <a:ext cx="2560781" cy="78885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pSp>
        <p:nvGrpSpPr>
          <p:cNvPr id="21" name="Group 20">
            <a:extLst>
              <a:ext uri="{FF2B5EF4-FFF2-40B4-BE49-F238E27FC236}">
                <a16:creationId xmlns:a16="http://schemas.microsoft.com/office/drawing/2014/main" id="{CD7C582D-DB63-434A-A9BB-8D025F6D1B8A}"/>
              </a:ext>
            </a:extLst>
          </p:cNvPr>
          <p:cNvGrpSpPr/>
          <p:nvPr/>
        </p:nvGrpSpPr>
        <p:grpSpPr>
          <a:xfrm>
            <a:off x="4729418" y="3637369"/>
            <a:ext cx="1516453" cy="1215993"/>
            <a:chOff x="9952207" y="3183012"/>
            <a:chExt cx="1516453" cy="1215993"/>
          </a:xfrm>
        </p:grpSpPr>
        <p:sp>
          <p:nvSpPr>
            <p:cNvPr id="15" name="Rectangle 14" descr="Processor">
              <a:extLst>
                <a:ext uri="{FF2B5EF4-FFF2-40B4-BE49-F238E27FC236}">
                  <a16:creationId xmlns:a16="http://schemas.microsoft.com/office/drawing/2014/main" id="{1B52E1DD-FE58-4611-A3F9-0AD8F4B5347A}"/>
                </a:ext>
              </a:extLst>
            </p:cNvPr>
            <p:cNvSpPr/>
            <p:nvPr/>
          </p:nvSpPr>
          <p:spPr>
            <a:xfrm>
              <a:off x="10262297" y="3183012"/>
              <a:ext cx="896273" cy="896273"/>
            </a:xfrm>
            <a:prstGeom prst="rect">
              <a:avLst/>
            </a:prstGeom>
            <a:blipFill>
              <a:blip r:embed="rId9" cstate="hq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16" name="Freeform: Shape 15">
              <a:extLst>
                <a:ext uri="{FF2B5EF4-FFF2-40B4-BE49-F238E27FC236}">
                  <a16:creationId xmlns:a16="http://schemas.microsoft.com/office/drawing/2014/main" id="{6AB19DE5-762F-4468-BD64-2B844A13F52C}"/>
                </a:ext>
              </a:extLst>
            </p:cNvPr>
            <p:cNvSpPr/>
            <p:nvPr/>
          </p:nvSpPr>
          <p:spPr>
            <a:xfrm>
              <a:off x="9952207" y="4174797"/>
              <a:ext cx="1516453" cy="224208"/>
            </a:xfrm>
            <a:custGeom>
              <a:avLst/>
              <a:gdLst>
                <a:gd name="connsiteX0" fmla="*/ 0 w 2560781"/>
                <a:gd name="connsiteY0" fmla="*/ 0 h 396120"/>
                <a:gd name="connsiteX1" fmla="*/ 2560781 w 2560781"/>
                <a:gd name="connsiteY1" fmla="*/ 0 h 396120"/>
                <a:gd name="connsiteX2" fmla="*/ 2560781 w 2560781"/>
                <a:gd name="connsiteY2" fmla="*/ 396120 h 396120"/>
                <a:gd name="connsiteX3" fmla="*/ 0 w 2560781"/>
                <a:gd name="connsiteY3" fmla="*/ 396120 h 396120"/>
                <a:gd name="connsiteX4" fmla="*/ 0 w 2560781"/>
                <a:gd name="connsiteY4" fmla="*/ 0 h 396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0781" h="396120">
                  <a:moveTo>
                    <a:pt x="0" y="0"/>
                  </a:moveTo>
                  <a:lnTo>
                    <a:pt x="2560781" y="0"/>
                  </a:lnTo>
                  <a:lnTo>
                    <a:pt x="2560781" y="396120"/>
                  </a:lnTo>
                  <a:lnTo>
                    <a:pt x="0" y="39612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en-GB" sz="1400" kern="1200" dirty="0"/>
                <a:t>Unique to a device</a:t>
              </a:r>
              <a:endParaRPr lang="en-US" sz="1400" kern="1200" dirty="0"/>
            </a:p>
          </p:txBody>
        </p:sp>
      </p:grpSp>
      <p:sp>
        <p:nvSpPr>
          <p:cNvPr id="17" name="Freeform: Shape 16">
            <a:extLst>
              <a:ext uri="{FF2B5EF4-FFF2-40B4-BE49-F238E27FC236}">
                <a16:creationId xmlns:a16="http://schemas.microsoft.com/office/drawing/2014/main" id="{6DC23A80-0849-42BB-BE25-810BE814DD80}"/>
              </a:ext>
            </a:extLst>
          </p:cNvPr>
          <p:cNvSpPr/>
          <p:nvPr/>
        </p:nvSpPr>
        <p:spPr>
          <a:xfrm>
            <a:off x="4729418" y="4907859"/>
            <a:ext cx="1623545" cy="396121"/>
          </a:xfrm>
          <a:custGeom>
            <a:avLst/>
            <a:gdLst>
              <a:gd name="connsiteX0" fmla="*/ 0 w 2560781"/>
              <a:gd name="connsiteY0" fmla="*/ 0 h 788851"/>
              <a:gd name="connsiteX1" fmla="*/ 2560781 w 2560781"/>
              <a:gd name="connsiteY1" fmla="*/ 0 h 788851"/>
              <a:gd name="connsiteX2" fmla="*/ 2560781 w 2560781"/>
              <a:gd name="connsiteY2" fmla="*/ 788851 h 788851"/>
              <a:gd name="connsiteX3" fmla="*/ 0 w 2560781"/>
              <a:gd name="connsiteY3" fmla="*/ 788851 h 788851"/>
              <a:gd name="connsiteX4" fmla="*/ 0 w 2560781"/>
              <a:gd name="connsiteY4" fmla="*/ 0 h 788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0781" h="788851">
                <a:moveTo>
                  <a:pt x="0" y="0"/>
                </a:moveTo>
                <a:lnTo>
                  <a:pt x="2560781" y="0"/>
                </a:lnTo>
                <a:lnTo>
                  <a:pt x="2560781" y="788851"/>
                </a:lnTo>
                <a:lnTo>
                  <a:pt x="0" y="78885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l" defTabSz="488950">
              <a:lnSpc>
                <a:spcPct val="90000"/>
              </a:lnSpc>
              <a:spcBef>
                <a:spcPct val="0"/>
              </a:spcBef>
              <a:spcAft>
                <a:spcPct val="35000"/>
              </a:spcAft>
              <a:buNone/>
            </a:pPr>
            <a:r>
              <a:rPr lang="en-GB" sz="1100" kern="1200" dirty="0"/>
              <a:t>48 bits / 6 bytes long</a:t>
            </a:r>
            <a:endParaRPr lang="en-US" sz="1100" kern="1200" dirty="0"/>
          </a:p>
          <a:p>
            <a:pPr marL="0" lvl="0" indent="0" algn="l" defTabSz="488950">
              <a:lnSpc>
                <a:spcPct val="90000"/>
              </a:lnSpc>
              <a:spcBef>
                <a:spcPct val="0"/>
              </a:spcBef>
              <a:spcAft>
                <a:spcPct val="35000"/>
              </a:spcAft>
              <a:buNone/>
            </a:pPr>
            <a:r>
              <a:rPr lang="en-GB" sz="1100" kern="1200" dirty="0"/>
              <a:t>Displayed in hexadecimal</a:t>
            </a:r>
            <a:endParaRPr lang="en-US" sz="1100" kern="1200" dirty="0"/>
          </a:p>
        </p:txBody>
      </p:sp>
      <p:cxnSp>
        <p:nvCxnSpPr>
          <p:cNvPr id="23" name="Straight Connector 22">
            <a:extLst>
              <a:ext uri="{FF2B5EF4-FFF2-40B4-BE49-F238E27FC236}">
                <a16:creationId xmlns:a16="http://schemas.microsoft.com/office/drawing/2014/main" id="{D7B518A9-6B73-492D-8BC3-D0E5911F0627}"/>
              </a:ext>
            </a:extLst>
          </p:cNvPr>
          <p:cNvCxnSpPr>
            <a:cxnSpLocks/>
          </p:cNvCxnSpPr>
          <p:nvPr/>
        </p:nvCxnSpPr>
        <p:spPr>
          <a:xfrm>
            <a:off x="3353312" y="5943330"/>
            <a:ext cx="2187878" cy="0"/>
          </a:xfrm>
          <a:prstGeom prst="line">
            <a:avLst/>
          </a:prstGeom>
          <a:ln w="38100">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5F6A0894-AC48-420F-9450-B801C389D4C6}"/>
              </a:ext>
            </a:extLst>
          </p:cNvPr>
          <p:cNvSpPr txBox="1"/>
          <p:nvPr/>
        </p:nvSpPr>
        <p:spPr>
          <a:xfrm>
            <a:off x="3436598" y="5399781"/>
            <a:ext cx="2260555" cy="584775"/>
          </a:xfrm>
          <a:prstGeom prst="rect">
            <a:avLst/>
          </a:prstGeom>
          <a:noFill/>
        </p:spPr>
        <p:txBody>
          <a:bodyPr wrap="none" rtlCol="0">
            <a:spAutoFit/>
          </a:bodyPr>
          <a:lstStyle/>
          <a:p>
            <a:r>
              <a:rPr lang="en-GB" sz="3200" spc="600" dirty="0">
                <a:solidFill>
                  <a:schemeClr val="accent1">
                    <a:lumMod val="75000"/>
                  </a:schemeClr>
                </a:solidFill>
              </a:rPr>
              <a:t>00:0a:83</a:t>
            </a:r>
          </a:p>
        </p:txBody>
      </p:sp>
      <p:sp>
        <p:nvSpPr>
          <p:cNvPr id="27" name="TextBox 26">
            <a:extLst>
              <a:ext uri="{FF2B5EF4-FFF2-40B4-BE49-F238E27FC236}">
                <a16:creationId xmlns:a16="http://schemas.microsoft.com/office/drawing/2014/main" id="{DEFF5705-8D18-4BFC-9F74-53CE574FD8FB}"/>
              </a:ext>
            </a:extLst>
          </p:cNvPr>
          <p:cNvSpPr txBox="1"/>
          <p:nvPr/>
        </p:nvSpPr>
        <p:spPr>
          <a:xfrm>
            <a:off x="5541190" y="5438987"/>
            <a:ext cx="343364" cy="461665"/>
          </a:xfrm>
          <a:prstGeom prst="rect">
            <a:avLst/>
          </a:prstGeom>
          <a:noFill/>
        </p:spPr>
        <p:txBody>
          <a:bodyPr wrap="none" rtlCol="0">
            <a:spAutoFit/>
          </a:bodyPr>
          <a:lstStyle/>
          <a:p>
            <a:r>
              <a:rPr lang="en-GB" sz="2400" spc="600" dirty="0">
                <a:solidFill>
                  <a:schemeClr val="accent1">
                    <a:lumMod val="75000"/>
                  </a:schemeClr>
                </a:solidFill>
              </a:rPr>
              <a:t>:</a:t>
            </a:r>
          </a:p>
        </p:txBody>
      </p:sp>
      <p:sp>
        <p:nvSpPr>
          <p:cNvPr id="28" name="TextBox 27">
            <a:extLst>
              <a:ext uri="{FF2B5EF4-FFF2-40B4-BE49-F238E27FC236}">
                <a16:creationId xmlns:a16="http://schemas.microsoft.com/office/drawing/2014/main" id="{F27B7FC3-38BE-4043-BFE3-49BA492BB4B3}"/>
              </a:ext>
            </a:extLst>
          </p:cNvPr>
          <p:cNvSpPr txBox="1"/>
          <p:nvPr/>
        </p:nvSpPr>
        <p:spPr>
          <a:xfrm>
            <a:off x="5935780" y="5398277"/>
            <a:ext cx="2284091" cy="584775"/>
          </a:xfrm>
          <a:prstGeom prst="rect">
            <a:avLst/>
          </a:prstGeom>
          <a:noFill/>
        </p:spPr>
        <p:txBody>
          <a:bodyPr wrap="square" rtlCol="0">
            <a:spAutoFit/>
          </a:bodyPr>
          <a:lstStyle/>
          <a:p>
            <a:r>
              <a:rPr lang="en-GB" sz="3200" spc="600" dirty="0">
                <a:solidFill>
                  <a:srgbClr val="FF0000"/>
                </a:solidFill>
              </a:rPr>
              <a:t>00:0a:83</a:t>
            </a:r>
          </a:p>
        </p:txBody>
      </p:sp>
      <p:cxnSp>
        <p:nvCxnSpPr>
          <p:cNvPr id="29" name="Straight Connector 28">
            <a:extLst>
              <a:ext uri="{FF2B5EF4-FFF2-40B4-BE49-F238E27FC236}">
                <a16:creationId xmlns:a16="http://schemas.microsoft.com/office/drawing/2014/main" id="{0395F973-B2BB-429C-91C5-293D91B7DFDA}"/>
              </a:ext>
            </a:extLst>
          </p:cNvPr>
          <p:cNvCxnSpPr>
            <a:cxnSpLocks/>
          </p:cNvCxnSpPr>
          <p:nvPr/>
        </p:nvCxnSpPr>
        <p:spPr>
          <a:xfrm>
            <a:off x="5894448" y="5943330"/>
            <a:ext cx="2187878" cy="0"/>
          </a:xfrm>
          <a:prstGeom prst="line">
            <a:avLst/>
          </a:prstGeom>
          <a:ln w="38100">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0" name="Freeform: Shape 29">
            <a:extLst>
              <a:ext uri="{FF2B5EF4-FFF2-40B4-BE49-F238E27FC236}">
                <a16:creationId xmlns:a16="http://schemas.microsoft.com/office/drawing/2014/main" id="{3CDB2C54-5683-4125-A8A9-1C234E6C37B1}"/>
              </a:ext>
            </a:extLst>
          </p:cNvPr>
          <p:cNvSpPr/>
          <p:nvPr/>
        </p:nvSpPr>
        <p:spPr>
          <a:xfrm>
            <a:off x="3626678" y="6048036"/>
            <a:ext cx="1743918" cy="396121"/>
          </a:xfrm>
          <a:custGeom>
            <a:avLst/>
            <a:gdLst>
              <a:gd name="connsiteX0" fmla="*/ 0 w 2560781"/>
              <a:gd name="connsiteY0" fmla="*/ 0 h 788851"/>
              <a:gd name="connsiteX1" fmla="*/ 2560781 w 2560781"/>
              <a:gd name="connsiteY1" fmla="*/ 0 h 788851"/>
              <a:gd name="connsiteX2" fmla="*/ 2560781 w 2560781"/>
              <a:gd name="connsiteY2" fmla="*/ 788851 h 788851"/>
              <a:gd name="connsiteX3" fmla="*/ 0 w 2560781"/>
              <a:gd name="connsiteY3" fmla="*/ 788851 h 788851"/>
              <a:gd name="connsiteX4" fmla="*/ 0 w 2560781"/>
              <a:gd name="connsiteY4" fmla="*/ 0 h 788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0781" h="788851">
                <a:moveTo>
                  <a:pt x="0" y="0"/>
                </a:moveTo>
                <a:lnTo>
                  <a:pt x="2560781" y="0"/>
                </a:lnTo>
                <a:lnTo>
                  <a:pt x="2560781" y="788851"/>
                </a:lnTo>
                <a:lnTo>
                  <a:pt x="0" y="78885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GB" sz="1200" b="1" kern="1200" dirty="0"/>
              <a:t>Organisationally Unique Identifier (OUI)</a:t>
            </a:r>
            <a:endParaRPr lang="en-US" sz="1200" b="1" kern="1200" dirty="0"/>
          </a:p>
        </p:txBody>
      </p:sp>
      <p:sp>
        <p:nvSpPr>
          <p:cNvPr id="31" name="Freeform: Shape 30">
            <a:extLst>
              <a:ext uri="{FF2B5EF4-FFF2-40B4-BE49-F238E27FC236}">
                <a16:creationId xmlns:a16="http://schemas.microsoft.com/office/drawing/2014/main" id="{025F5E71-EDBD-4399-8343-E234C1774808}"/>
              </a:ext>
            </a:extLst>
          </p:cNvPr>
          <p:cNvSpPr/>
          <p:nvPr/>
        </p:nvSpPr>
        <p:spPr>
          <a:xfrm>
            <a:off x="6096000" y="6048036"/>
            <a:ext cx="1743918" cy="396121"/>
          </a:xfrm>
          <a:custGeom>
            <a:avLst/>
            <a:gdLst>
              <a:gd name="connsiteX0" fmla="*/ 0 w 2560781"/>
              <a:gd name="connsiteY0" fmla="*/ 0 h 788851"/>
              <a:gd name="connsiteX1" fmla="*/ 2560781 w 2560781"/>
              <a:gd name="connsiteY1" fmla="*/ 0 h 788851"/>
              <a:gd name="connsiteX2" fmla="*/ 2560781 w 2560781"/>
              <a:gd name="connsiteY2" fmla="*/ 788851 h 788851"/>
              <a:gd name="connsiteX3" fmla="*/ 0 w 2560781"/>
              <a:gd name="connsiteY3" fmla="*/ 788851 h 788851"/>
              <a:gd name="connsiteX4" fmla="*/ 0 w 2560781"/>
              <a:gd name="connsiteY4" fmla="*/ 0 h 788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0781" h="788851">
                <a:moveTo>
                  <a:pt x="0" y="0"/>
                </a:moveTo>
                <a:lnTo>
                  <a:pt x="2560781" y="0"/>
                </a:lnTo>
                <a:lnTo>
                  <a:pt x="2560781" y="788851"/>
                </a:lnTo>
                <a:lnTo>
                  <a:pt x="0" y="78885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GB" sz="1200" b="1" kern="1200" dirty="0"/>
              <a:t>Network Interface Controller-Specific</a:t>
            </a:r>
            <a:endParaRPr lang="en-US" sz="1200" b="1" kern="1200" dirty="0"/>
          </a:p>
        </p:txBody>
      </p:sp>
      <p:sp>
        <p:nvSpPr>
          <p:cNvPr id="32" name="TextBox 31">
            <a:extLst>
              <a:ext uri="{FF2B5EF4-FFF2-40B4-BE49-F238E27FC236}">
                <a16:creationId xmlns:a16="http://schemas.microsoft.com/office/drawing/2014/main" id="{959F8B42-0404-4194-9AF6-1FD82E0A646E}"/>
              </a:ext>
            </a:extLst>
          </p:cNvPr>
          <p:cNvSpPr txBox="1"/>
          <p:nvPr/>
        </p:nvSpPr>
        <p:spPr>
          <a:xfrm>
            <a:off x="3437526" y="6436277"/>
            <a:ext cx="1871538" cy="369332"/>
          </a:xfrm>
          <a:prstGeom prst="rect">
            <a:avLst/>
          </a:prstGeom>
          <a:noFill/>
        </p:spPr>
        <p:txBody>
          <a:bodyPr wrap="none" rtlCol="0">
            <a:spAutoFit/>
          </a:bodyPr>
          <a:lstStyle/>
          <a:p>
            <a:r>
              <a:rPr lang="en-GB" dirty="0">
                <a:solidFill>
                  <a:schemeClr val="accent1">
                    <a:lumMod val="75000"/>
                  </a:schemeClr>
                </a:solidFill>
              </a:rPr>
              <a:t>The manufacturer</a:t>
            </a:r>
          </a:p>
        </p:txBody>
      </p:sp>
      <p:sp>
        <p:nvSpPr>
          <p:cNvPr id="33" name="TextBox 32">
            <a:extLst>
              <a:ext uri="{FF2B5EF4-FFF2-40B4-BE49-F238E27FC236}">
                <a16:creationId xmlns:a16="http://schemas.microsoft.com/office/drawing/2014/main" id="{75604754-DCD2-43FF-8879-77158B98DED5}"/>
              </a:ext>
            </a:extLst>
          </p:cNvPr>
          <p:cNvSpPr txBox="1"/>
          <p:nvPr/>
        </p:nvSpPr>
        <p:spPr>
          <a:xfrm>
            <a:off x="6032190" y="6436277"/>
            <a:ext cx="1887055" cy="369332"/>
          </a:xfrm>
          <a:prstGeom prst="rect">
            <a:avLst/>
          </a:prstGeom>
          <a:noFill/>
        </p:spPr>
        <p:txBody>
          <a:bodyPr wrap="none" rtlCol="0">
            <a:spAutoFit/>
          </a:bodyPr>
          <a:lstStyle/>
          <a:p>
            <a:r>
              <a:rPr lang="en-GB" dirty="0">
                <a:solidFill>
                  <a:schemeClr val="accent1">
                    <a:lumMod val="75000"/>
                  </a:schemeClr>
                </a:solidFill>
              </a:rPr>
              <a:t>The serial number</a:t>
            </a:r>
          </a:p>
        </p:txBody>
      </p:sp>
    </p:spTree>
    <p:extLst>
      <p:ext uri="{BB962C8B-B14F-4D97-AF65-F5344CB8AC3E}">
        <p14:creationId xmlns:p14="http://schemas.microsoft.com/office/powerpoint/2010/main" val="318828482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a:t>MAC addresses (Cont.) </a:t>
            </a:r>
          </a:p>
        </p:txBody>
      </p:sp>
      <p:grpSp>
        <p:nvGrpSpPr>
          <p:cNvPr id="33" name="Group 32">
            <a:extLst>
              <a:ext uri="{FF2B5EF4-FFF2-40B4-BE49-F238E27FC236}">
                <a16:creationId xmlns:a16="http://schemas.microsoft.com/office/drawing/2014/main" id="{69281983-8451-48FE-946B-6EB07D082AC8}"/>
              </a:ext>
            </a:extLst>
          </p:cNvPr>
          <p:cNvGrpSpPr/>
          <p:nvPr/>
        </p:nvGrpSpPr>
        <p:grpSpPr>
          <a:xfrm>
            <a:off x="1536936" y="3296265"/>
            <a:ext cx="1366684" cy="611218"/>
            <a:chOff x="1514168" y="2158180"/>
            <a:chExt cx="1366684" cy="611218"/>
          </a:xfrm>
        </p:grpSpPr>
        <p:sp>
          <p:nvSpPr>
            <p:cNvPr id="3" name="Rectangle 2">
              <a:extLst>
                <a:ext uri="{FF2B5EF4-FFF2-40B4-BE49-F238E27FC236}">
                  <a16:creationId xmlns:a16="http://schemas.microsoft.com/office/drawing/2014/main" id="{CC0F393F-ADF8-46AF-BB18-B67974736C28}"/>
                </a:ext>
              </a:extLst>
            </p:cNvPr>
            <p:cNvSpPr/>
            <p:nvPr/>
          </p:nvSpPr>
          <p:spPr>
            <a:xfrm>
              <a:off x="1514168" y="2172929"/>
              <a:ext cx="1366684" cy="540774"/>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Connector 5">
              <a:extLst>
                <a:ext uri="{FF2B5EF4-FFF2-40B4-BE49-F238E27FC236}">
                  <a16:creationId xmlns:a16="http://schemas.microsoft.com/office/drawing/2014/main" id="{7D295666-8F4A-4114-9DC2-3B0E77827156}"/>
                </a:ext>
              </a:extLst>
            </p:cNvPr>
            <p:cNvCxnSpPr>
              <a:cxnSpLocks/>
            </p:cNvCxnSpPr>
            <p:nvPr/>
          </p:nvCxnSpPr>
          <p:spPr>
            <a:xfrm>
              <a:off x="1514168" y="2443316"/>
              <a:ext cx="136668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8F0A1674-ADEB-47ED-8475-6DF1F8F17211}"/>
                </a:ext>
              </a:extLst>
            </p:cNvPr>
            <p:cNvSpPr txBox="1"/>
            <p:nvPr/>
          </p:nvSpPr>
          <p:spPr>
            <a:xfrm>
              <a:off x="1695610" y="2158180"/>
              <a:ext cx="1003801" cy="369332"/>
            </a:xfrm>
            <a:prstGeom prst="rect">
              <a:avLst/>
            </a:prstGeom>
            <a:noFill/>
          </p:spPr>
          <p:txBody>
            <a:bodyPr wrap="none" rtlCol="0">
              <a:spAutoFit/>
            </a:bodyPr>
            <a:lstStyle/>
            <a:p>
              <a:r>
                <a:rPr lang="en-GB" dirty="0"/>
                <a:t>0001101</a:t>
              </a:r>
            </a:p>
          </p:txBody>
        </p:sp>
        <p:sp>
          <p:nvSpPr>
            <p:cNvPr id="12" name="TextBox 11">
              <a:extLst>
                <a:ext uri="{FF2B5EF4-FFF2-40B4-BE49-F238E27FC236}">
                  <a16:creationId xmlns:a16="http://schemas.microsoft.com/office/drawing/2014/main" id="{BE2A2812-B4EF-4671-AE76-0D86807F14BE}"/>
                </a:ext>
              </a:extLst>
            </p:cNvPr>
            <p:cNvSpPr txBox="1"/>
            <p:nvPr/>
          </p:nvSpPr>
          <p:spPr>
            <a:xfrm>
              <a:off x="1975334" y="2400066"/>
              <a:ext cx="444352" cy="369332"/>
            </a:xfrm>
            <a:prstGeom prst="rect">
              <a:avLst/>
            </a:prstGeom>
            <a:noFill/>
          </p:spPr>
          <p:txBody>
            <a:bodyPr wrap="none" rtlCol="0">
              <a:spAutoFit/>
            </a:bodyPr>
            <a:lstStyle/>
            <a:p>
              <a:r>
                <a:rPr lang="en-GB" dirty="0"/>
                <a:t>0D</a:t>
              </a:r>
            </a:p>
          </p:txBody>
        </p:sp>
      </p:grpSp>
      <p:grpSp>
        <p:nvGrpSpPr>
          <p:cNvPr id="34" name="Group 33">
            <a:extLst>
              <a:ext uri="{FF2B5EF4-FFF2-40B4-BE49-F238E27FC236}">
                <a16:creationId xmlns:a16="http://schemas.microsoft.com/office/drawing/2014/main" id="{75841ABB-F257-4ACA-9C48-2AE60B6A722B}"/>
              </a:ext>
            </a:extLst>
          </p:cNvPr>
          <p:cNvGrpSpPr/>
          <p:nvPr/>
        </p:nvGrpSpPr>
        <p:grpSpPr>
          <a:xfrm>
            <a:off x="3001903" y="3296265"/>
            <a:ext cx="1366684" cy="611218"/>
            <a:chOff x="2979135" y="2172929"/>
            <a:chExt cx="1366684" cy="611218"/>
          </a:xfrm>
        </p:grpSpPr>
        <p:sp>
          <p:nvSpPr>
            <p:cNvPr id="13" name="Rectangle 12">
              <a:extLst>
                <a:ext uri="{FF2B5EF4-FFF2-40B4-BE49-F238E27FC236}">
                  <a16:creationId xmlns:a16="http://schemas.microsoft.com/office/drawing/2014/main" id="{3774E65C-FBEC-4B39-80CD-CB23B4E8C4B0}"/>
                </a:ext>
              </a:extLst>
            </p:cNvPr>
            <p:cNvSpPr/>
            <p:nvPr/>
          </p:nvSpPr>
          <p:spPr>
            <a:xfrm>
              <a:off x="2979135" y="2187678"/>
              <a:ext cx="1366684" cy="540774"/>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Connector 13">
              <a:extLst>
                <a:ext uri="{FF2B5EF4-FFF2-40B4-BE49-F238E27FC236}">
                  <a16:creationId xmlns:a16="http://schemas.microsoft.com/office/drawing/2014/main" id="{CA1A0515-9009-424F-943C-837D8B7C7A39}"/>
                </a:ext>
              </a:extLst>
            </p:cNvPr>
            <p:cNvCxnSpPr>
              <a:cxnSpLocks/>
            </p:cNvCxnSpPr>
            <p:nvPr/>
          </p:nvCxnSpPr>
          <p:spPr>
            <a:xfrm>
              <a:off x="2979135" y="2458065"/>
              <a:ext cx="136668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C075BF20-0A71-4F41-AD39-2B24F29ED1D3}"/>
                </a:ext>
              </a:extLst>
            </p:cNvPr>
            <p:cNvSpPr txBox="1"/>
            <p:nvPr/>
          </p:nvSpPr>
          <p:spPr>
            <a:xfrm>
              <a:off x="3160577" y="2172929"/>
              <a:ext cx="1120820" cy="369332"/>
            </a:xfrm>
            <a:prstGeom prst="rect">
              <a:avLst/>
            </a:prstGeom>
            <a:noFill/>
          </p:spPr>
          <p:txBody>
            <a:bodyPr wrap="none" rtlCol="0">
              <a:spAutoFit/>
            </a:bodyPr>
            <a:lstStyle/>
            <a:p>
              <a:r>
                <a:rPr lang="en-GB" dirty="0"/>
                <a:t>00010000</a:t>
              </a:r>
            </a:p>
          </p:txBody>
        </p:sp>
        <p:sp>
          <p:nvSpPr>
            <p:cNvPr id="16" name="TextBox 15">
              <a:extLst>
                <a:ext uri="{FF2B5EF4-FFF2-40B4-BE49-F238E27FC236}">
                  <a16:creationId xmlns:a16="http://schemas.microsoft.com/office/drawing/2014/main" id="{AF7599F8-5EF2-4097-8027-7969B92753C1}"/>
                </a:ext>
              </a:extLst>
            </p:cNvPr>
            <p:cNvSpPr txBox="1"/>
            <p:nvPr/>
          </p:nvSpPr>
          <p:spPr>
            <a:xfrm>
              <a:off x="3440301" y="2414815"/>
              <a:ext cx="418704" cy="369332"/>
            </a:xfrm>
            <a:prstGeom prst="rect">
              <a:avLst/>
            </a:prstGeom>
            <a:noFill/>
          </p:spPr>
          <p:txBody>
            <a:bodyPr wrap="none" rtlCol="0">
              <a:spAutoFit/>
            </a:bodyPr>
            <a:lstStyle/>
            <a:p>
              <a:r>
                <a:rPr lang="en-GB" dirty="0"/>
                <a:t>10</a:t>
              </a:r>
            </a:p>
          </p:txBody>
        </p:sp>
      </p:grpSp>
      <p:grpSp>
        <p:nvGrpSpPr>
          <p:cNvPr id="35" name="Group 34">
            <a:extLst>
              <a:ext uri="{FF2B5EF4-FFF2-40B4-BE49-F238E27FC236}">
                <a16:creationId xmlns:a16="http://schemas.microsoft.com/office/drawing/2014/main" id="{4FFDE9AB-074F-4845-AB98-23DFEA1BC2B0}"/>
              </a:ext>
            </a:extLst>
          </p:cNvPr>
          <p:cNvGrpSpPr/>
          <p:nvPr/>
        </p:nvGrpSpPr>
        <p:grpSpPr>
          <a:xfrm>
            <a:off x="4466870" y="3296265"/>
            <a:ext cx="1366684" cy="611218"/>
            <a:chOff x="4444102" y="2187678"/>
            <a:chExt cx="1366684" cy="611218"/>
          </a:xfrm>
        </p:grpSpPr>
        <p:sp>
          <p:nvSpPr>
            <p:cNvPr id="17" name="Rectangle 16">
              <a:extLst>
                <a:ext uri="{FF2B5EF4-FFF2-40B4-BE49-F238E27FC236}">
                  <a16:creationId xmlns:a16="http://schemas.microsoft.com/office/drawing/2014/main" id="{4A3FD851-15D8-4DA4-B000-663D01B27056}"/>
                </a:ext>
              </a:extLst>
            </p:cNvPr>
            <p:cNvSpPr/>
            <p:nvPr/>
          </p:nvSpPr>
          <p:spPr>
            <a:xfrm>
              <a:off x="4444102" y="2202427"/>
              <a:ext cx="1366684" cy="540774"/>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8" name="Straight Connector 17">
              <a:extLst>
                <a:ext uri="{FF2B5EF4-FFF2-40B4-BE49-F238E27FC236}">
                  <a16:creationId xmlns:a16="http://schemas.microsoft.com/office/drawing/2014/main" id="{5B6AAFF4-E97E-4105-AC28-AAF26E0745BA}"/>
                </a:ext>
              </a:extLst>
            </p:cNvPr>
            <p:cNvCxnSpPr>
              <a:cxnSpLocks/>
            </p:cNvCxnSpPr>
            <p:nvPr/>
          </p:nvCxnSpPr>
          <p:spPr>
            <a:xfrm>
              <a:off x="4444102" y="2472814"/>
              <a:ext cx="136668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3EBA42BB-D9D7-4761-AAEE-D6597DA66D02}"/>
                </a:ext>
              </a:extLst>
            </p:cNvPr>
            <p:cNvSpPr txBox="1"/>
            <p:nvPr/>
          </p:nvSpPr>
          <p:spPr>
            <a:xfrm>
              <a:off x="4625544" y="2187678"/>
              <a:ext cx="1120820" cy="369332"/>
            </a:xfrm>
            <a:prstGeom prst="rect">
              <a:avLst/>
            </a:prstGeom>
            <a:noFill/>
          </p:spPr>
          <p:txBody>
            <a:bodyPr wrap="none" rtlCol="0">
              <a:spAutoFit/>
            </a:bodyPr>
            <a:lstStyle/>
            <a:p>
              <a:r>
                <a:rPr lang="en-GB" dirty="0"/>
                <a:t>01111111</a:t>
              </a:r>
            </a:p>
          </p:txBody>
        </p:sp>
        <p:sp>
          <p:nvSpPr>
            <p:cNvPr id="20" name="TextBox 19">
              <a:extLst>
                <a:ext uri="{FF2B5EF4-FFF2-40B4-BE49-F238E27FC236}">
                  <a16:creationId xmlns:a16="http://schemas.microsoft.com/office/drawing/2014/main" id="{B21E8837-608C-41F1-B872-88C0D56FF699}"/>
                </a:ext>
              </a:extLst>
            </p:cNvPr>
            <p:cNvSpPr txBox="1"/>
            <p:nvPr/>
          </p:nvSpPr>
          <p:spPr>
            <a:xfrm>
              <a:off x="4905268" y="2429564"/>
              <a:ext cx="407484" cy="369332"/>
            </a:xfrm>
            <a:prstGeom prst="rect">
              <a:avLst/>
            </a:prstGeom>
            <a:noFill/>
          </p:spPr>
          <p:txBody>
            <a:bodyPr wrap="none" rtlCol="0">
              <a:spAutoFit/>
            </a:bodyPr>
            <a:lstStyle/>
            <a:p>
              <a:r>
                <a:rPr lang="en-GB" dirty="0"/>
                <a:t>7F</a:t>
              </a:r>
            </a:p>
          </p:txBody>
        </p:sp>
      </p:grpSp>
      <p:grpSp>
        <p:nvGrpSpPr>
          <p:cNvPr id="36" name="Group 35">
            <a:extLst>
              <a:ext uri="{FF2B5EF4-FFF2-40B4-BE49-F238E27FC236}">
                <a16:creationId xmlns:a16="http://schemas.microsoft.com/office/drawing/2014/main" id="{37DC0867-0A5C-4915-8C90-3F409F6B7F5A}"/>
              </a:ext>
            </a:extLst>
          </p:cNvPr>
          <p:cNvGrpSpPr/>
          <p:nvPr/>
        </p:nvGrpSpPr>
        <p:grpSpPr>
          <a:xfrm>
            <a:off x="6767581" y="3296265"/>
            <a:ext cx="1366684" cy="611218"/>
            <a:chOff x="6744813" y="2202427"/>
            <a:chExt cx="1366684" cy="611218"/>
          </a:xfrm>
        </p:grpSpPr>
        <p:sp>
          <p:nvSpPr>
            <p:cNvPr id="21" name="Rectangle 20">
              <a:extLst>
                <a:ext uri="{FF2B5EF4-FFF2-40B4-BE49-F238E27FC236}">
                  <a16:creationId xmlns:a16="http://schemas.microsoft.com/office/drawing/2014/main" id="{F5B62943-15FD-4C79-97D8-0FC97502138F}"/>
                </a:ext>
              </a:extLst>
            </p:cNvPr>
            <p:cNvSpPr/>
            <p:nvPr/>
          </p:nvSpPr>
          <p:spPr>
            <a:xfrm>
              <a:off x="6744813" y="2217176"/>
              <a:ext cx="1366684" cy="540774"/>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2" name="Straight Connector 21">
              <a:extLst>
                <a:ext uri="{FF2B5EF4-FFF2-40B4-BE49-F238E27FC236}">
                  <a16:creationId xmlns:a16="http://schemas.microsoft.com/office/drawing/2014/main" id="{20F84139-A536-4048-98C5-54161ADACA5E}"/>
                </a:ext>
              </a:extLst>
            </p:cNvPr>
            <p:cNvCxnSpPr>
              <a:cxnSpLocks/>
            </p:cNvCxnSpPr>
            <p:nvPr/>
          </p:nvCxnSpPr>
          <p:spPr>
            <a:xfrm>
              <a:off x="6744813" y="2487563"/>
              <a:ext cx="136668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B11D4B34-9C9D-45C9-8F86-81667ED73132}"/>
                </a:ext>
              </a:extLst>
            </p:cNvPr>
            <p:cNvSpPr txBox="1"/>
            <p:nvPr/>
          </p:nvSpPr>
          <p:spPr>
            <a:xfrm>
              <a:off x="6926255" y="2202427"/>
              <a:ext cx="1120820" cy="369332"/>
            </a:xfrm>
            <a:prstGeom prst="rect">
              <a:avLst/>
            </a:prstGeom>
            <a:noFill/>
          </p:spPr>
          <p:txBody>
            <a:bodyPr wrap="none" rtlCol="0">
              <a:spAutoFit/>
            </a:bodyPr>
            <a:lstStyle/>
            <a:p>
              <a:r>
                <a:rPr lang="en-GB" dirty="0"/>
                <a:t>00010010</a:t>
              </a:r>
            </a:p>
          </p:txBody>
        </p:sp>
        <p:sp>
          <p:nvSpPr>
            <p:cNvPr id="24" name="TextBox 23">
              <a:extLst>
                <a:ext uri="{FF2B5EF4-FFF2-40B4-BE49-F238E27FC236}">
                  <a16:creationId xmlns:a16="http://schemas.microsoft.com/office/drawing/2014/main" id="{62795E83-90DC-4F9A-AECA-A1DDB36F3758}"/>
                </a:ext>
              </a:extLst>
            </p:cNvPr>
            <p:cNvSpPr txBox="1"/>
            <p:nvPr/>
          </p:nvSpPr>
          <p:spPr>
            <a:xfrm>
              <a:off x="7205979" y="2444313"/>
              <a:ext cx="418704" cy="369332"/>
            </a:xfrm>
            <a:prstGeom prst="rect">
              <a:avLst/>
            </a:prstGeom>
            <a:noFill/>
          </p:spPr>
          <p:txBody>
            <a:bodyPr wrap="none" rtlCol="0">
              <a:spAutoFit/>
            </a:bodyPr>
            <a:lstStyle/>
            <a:p>
              <a:r>
                <a:rPr lang="en-GB" dirty="0"/>
                <a:t>12</a:t>
              </a:r>
            </a:p>
          </p:txBody>
        </p:sp>
      </p:grpSp>
      <p:grpSp>
        <p:nvGrpSpPr>
          <p:cNvPr id="37" name="Group 36">
            <a:extLst>
              <a:ext uri="{FF2B5EF4-FFF2-40B4-BE49-F238E27FC236}">
                <a16:creationId xmlns:a16="http://schemas.microsoft.com/office/drawing/2014/main" id="{ABF8148E-063C-4905-9DE0-EAC2F8ACC2A0}"/>
              </a:ext>
            </a:extLst>
          </p:cNvPr>
          <p:cNvGrpSpPr/>
          <p:nvPr/>
        </p:nvGrpSpPr>
        <p:grpSpPr>
          <a:xfrm>
            <a:off x="8232548" y="3296265"/>
            <a:ext cx="1366684" cy="611218"/>
            <a:chOff x="8209780" y="2217176"/>
            <a:chExt cx="1366684" cy="611218"/>
          </a:xfrm>
        </p:grpSpPr>
        <p:sp>
          <p:nvSpPr>
            <p:cNvPr id="25" name="Rectangle 24">
              <a:extLst>
                <a:ext uri="{FF2B5EF4-FFF2-40B4-BE49-F238E27FC236}">
                  <a16:creationId xmlns:a16="http://schemas.microsoft.com/office/drawing/2014/main" id="{E15341C0-1216-42D3-8AC2-520CE1E9152F}"/>
                </a:ext>
              </a:extLst>
            </p:cNvPr>
            <p:cNvSpPr/>
            <p:nvPr/>
          </p:nvSpPr>
          <p:spPr>
            <a:xfrm>
              <a:off x="8209780" y="2231925"/>
              <a:ext cx="1366684" cy="540774"/>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6" name="Straight Connector 25">
              <a:extLst>
                <a:ext uri="{FF2B5EF4-FFF2-40B4-BE49-F238E27FC236}">
                  <a16:creationId xmlns:a16="http://schemas.microsoft.com/office/drawing/2014/main" id="{3A17185A-1075-4945-ADE8-39FAFBE7FBBA}"/>
                </a:ext>
              </a:extLst>
            </p:cNvPr>
            <p:cNvCxnSpPr>
              <a:cxnSpLocks/>
            </p:cNvCxnSpPr>
            <p:nvPr/>
          </p:nvCxnSpPr>
          <p:spPr>
            <a:xfrm>
              <a:off x="8209780" y="2502312"/>
              <a:ext cx="136668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3E194D86-6BEF-45C5-8C69-6B9084865B21}"/>
                </a:ext>
              </a:extLst>
            </p:cNvPr>
            <p:cNvSpPr txBox="1"/>
            <p:nvPr/>
          </p:nvSpPr>
          <p:spPr>
            <a:xfrm>
              <a:off x="8391222" y="2217176"/>
              <a:ext cx="1120820" cy="369332"/>
            </a:xfrm>
            <a:prstGeom prst="rect">
              <a:avLst/>
            </a:prstGeom>
            <a:noFill/>
          </p:spPr>
          <p:txBody>
            <a:bodyPr wrap="none" rtlCol="0">
              <a:spAutoFit/>
            </a:bodyPr>
            <a:lstStyle/>
            <a:p>
              <a:r>
                <a:rPr lang="en-GB" dirty="0"/>
                <a:t>11001110</a:t>
              </a:r>
            </a:p>
          </p:txBody>
        </p:sp>
        <p:sp>
          <p:nvSpPr>
            <p:cNvPr id="28" name="TextBox 27">
              <a:extLst>
                <a:ext uri="{FF2B5EF4-FFF2-40B4-BE49-F238E27FC236}">
                  <a16:creationId xmlns:a16="http://schemas.microsoft.com/office/drawing/2014/main" id="{6AFB24C9-4A12-4D8C-A3DB-C56585378716}"/>
                </a:ext>
              </a:extLst>
            </p:cNvPr>
            <p:cNvSpPr txBox="1"/>
            <p:nvPr/>
          </p:nvSpPr>
          <p:spPr>
            <a:xfrm>
              <a:off x="8670946" y="2459062"/>
              <a:ext cx="420308" cy="369332"/>
            </a:xfrm>
            <a:prstGeom prst="rect">
              <a:avLst/>
            </a:prstGeom>
            <a:noFill/>
          </p:spPr>
          <p:txBody>
            <a:bodyPr wrap="none" rtlCol="0">
              <a:spAutoFit/>
            </a:bodyPr>
            <a:lstStyle/>
            <a:p>
              <a:r>
                <a:rPr lang="en-GB" dirty="0"/>
                <a:t>CE</a:t>
              </a:r>
            </a:p>
          </p:txBody>
        </p:sp>
      </p:grpSp>
      <p:grpSp>
        <p:nvGrpSpPr>
          <p:cNvPr id="38" name="Group 37">
            <a:extLst>
              <a:ext uri="{FF2B5EF4-FFF2-40B4-BE49-F238E27FC236}">
                <a16:creationId xmlns:a16="http://schemas.microsoft.com/office/drawing/2014/main" id="{26AD493F-FC52-4F43-9080-78A486BC7BFC}"/>
              </a:ext>
            </a:extLst>
          </p:cNvPr>
          <p:cNvGrpSpPr/>
          <p:nvPr/>
        </p:nvGrpSpPr>
        <p:grpSpPr>
          <a:xfrm>
            <a:off x="9697515" y="3296265"/>
            <a:ext cx="1366684" cy="611218"/>
            <a:chOff x="9674747" y="2231925"/>
            <a:chExt cx="1366684" cy="611218"/>
          </a:xfrm>
        </p:grpSpPr>
        <p:sp>
          <p:nvSpPr>
            <p:cNvPr id="29" name="Rectangle 28">
              <a:extLst>
                <a:ext uri="{FF2B5EF4-FFF2-40B4-BE49-F238E27FC236}">
                  <a16:creationId xmlns:a16="http://schemas.microsoft.com/office/drawing/2014/main" id="{C3A584F1-5DEE-4572-A9CA-9B8777C4AEE8}"/>
                </a:ext>
              </a:extLst>
            </p:cNvPr>
            <p:cNvSpPr/>
            <p:nvPr/>
          </p:nvSpPr>
          <p:spPr>
            <a:xfrm>
              <a:off x="9674747" y="2246674"/>
              <a:ext cx="1366684" cy="540774"/>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0" name="Straight Connector 29">
              <a:extLst>
                <a:ext uri="{FF2B5EF4-FFF2-40B4-BE49-F238E27FC236}">
                  <a16:creationId xmlns:a16="http://schemas.microsoft.com/office/drawing/2014/main" id="{A1B152AC-B59F-4EA5-AE1A-147B5AFB0BB8}"/>
                </a:ext>
              </a:extLst>
            </p:cNvPr>
            <p:cNvCxnSpPr>
              <a:cxnSpLocks/>
            </p:cNvCxnSpPr>
            <p:nvPr/>
          </p:nvCxnSpPr>
          <p:spPr>
            <a:xfrm>
              <a:off x="9674747" y="2517061"/>
              <a:ext cx="136668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9F83FF25-47D3-4F81-9644-700EB2CB2859}"/>
                </a:ext>
              </a:extLst>
            </p:cNvPr>
            <p:cNvSpPr txBox="1"/>
            <p:nvPr/>
          </p:nvSpPr>
          <p:spPr>
            <a:xfrm>
              <a:off x="9856189" y="2231925"/>
              <a:ext cx="1120820" cy="369332"/>
            </a:xfrm>
            <a:prstGeom prst="rect">
              <a:avLst/>
            </a:prstGeom>
            <a:noFill/>
          </p:spPr>
          <p:txBody>
            <a:bodyPr wrap="none" rtlCol="0">
              <a:spAutoFit/>
            </a:bodyPr>
            <a:lstStyle/>
            <a:p>
              <a:r>
                <a:rPr lang="en-GB" dirty="0"/>
                <a:t>00001101</a:t>
              </a:r>
            </a:p>
          </p:txBody>
        </p:sp>
        <p:sp>
          <p:nvSpPr>
            <p:cNvPr id="32" name="TextBox 31">
              <a:extLst>
                <a:ext uri="{FF2B5EF4-FFF2-40B4-BE49-F238E27FC236}">
                  <a16:creationId xmlns:a16="http://schemas.microsoft.com/office/drawing/2014/main" id="{0682DCAE-8B00-4649-9F8E-0EE2F4CA0A85}"/>
                </a:ext>
              </a:extLst>
            </p:cNvPr>
            <p:cNvSpPr txBox="1"/>
            <p:nvPr/>
          </p:nvSpPr>
          <p:spPr>
            <a:xfrm>
              <a:off x="10135913" y="2473811"/>
              <a:ext cx="444352" cy="369332"/>
            </a:xfrm>
            <a:prstGeom prst="rect">
              <a:avLst/>
            </a:prstGeom>
            <a:noFill/>
          </p:spPr>
          <p:txBody>
            <a:bodyPr wrap="none" rtlCol="0">
              <a:spAutoFit/>
            </a:bodyPr>
            <a:lstStyle/>
            <a:p>
              <a:r>
                <a:rPr lang="en-GB" dirty="0"/>
                <a:t>0D</a:t>
              </a:r>
            </a:p>
          </p:txBody>
        </p:sp>
      </p:grpSp>
      <p:sp>
        <p:nvSpPr>
          <p:cNvPr id="40" name="Rectangle 39">
            <a:extLst>
              <a:ext uri="{FF2B5EF4-FFF2-40B4-BE49-F238E27FC236}">
                <a16:creationId xmlns:a16="http://schemas.microsoft.com/office/drawing/2014/main" id="{F6F10699-8FF4-4973-AD59-E0A60A6CB33B}"/>
              </a:ext>
            </a:extLst>
          </p:cNvPr>
          <p:cNvSpPr/>
          <p:nvPr/>
        </p:nvSpPr>
        <p:spPr>
          <a:xfrm>
            <a:off x="312821" y="4612170"/>
            <a:ext cx="1366684" cy="540774"/>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1" name="Straight Connector 40">
            <a:extLst>
              <a:ext uri="{FF2B5EF4-FFF2-40B4-BE49-F238E27FC236}">
                <a16:creationId xmlns:a16="http://schemas.microsoft.com/office/drawing/2014/main" id="{04DB9962-42C6-4DDB-BECD-6C1C5E4F1058}"/>
              </a:ext>
            </a:extLst>
          </p:cNvPr>
          <p:cNvCxnSpPr>
            <a:cxnSpLocks/>
          </p:cNvCxnSpPr>
          <p:nvPr/>
        </p:nvCxnSpPr>
        <p:spPr>
          <a:xfrm>
            <a:off x="312821" y="4882557"/>
            <a:ext cx="136668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DDD300A1-7540-4267-A6AF-9034F5B7A3FC}"/>
              </a:ext>
            </a:extLst>
          </p:cNvPr>
          <p:cNvSpPr txBox="1"/>
          <p:nvPr/>
        </p:nvSpPr>
        <p:spPr>
          <a:xfrm>
            <a:off x="494263" y="4597421"/>
            <a:ext cx="1003801" cy="369332"/>
          </a:xfrm>
          <a:prstGeom prst="rect">
            <a:avLst/>
          </a:prstGeom>
          <a:noFill/>
        </p:spPr>
        <p:txBody>
          <a:bodyPr wrap="none" rtlCol="0">
            <a:spAutoFit/>
          </a:bodyPr>
          <a:lstStyle/>
          <a:p>
            <a:r>
              <a:rPr lang="en-GB" dirty="0"/>
              <a:t>0001101</a:t>
            </a:r>
          </a:p>
        </p:txBody>
      </p:sp>
      <p:sp>
        <p:nvSpPr>
          <p:cNvPr id="43" name="TextBox 42">
            <a:extLst>
              <a:ext uri="{FF2B5EF4-FFF2-40B4-BE49-F238E27FC236}">
                <a16:creationId xmlns:a16="http://schemas.microsoft.com/office/drawing/2014/main" id="{56B896AE-6BC0-44C2-BE8B-FFCC55894D3A}"/>
              </a:ext>
            </a:extLst>
          </p:cNvPr>
          <p:cNvSpPr txBox="1"/>
          <p:nvPr/>
        </p:nvSpPr>
        <p:spPr>
          <a:xfrm>
            <a:off x="773987" y="4839307"/>
            <a:ext cx="444352" cy="369332"/>
          </a:xfrm>
          <a:prstGeom prst="rect">
            <a:avLst/>
          </a:prstGeom>
          <a:noFill/>
        </p:spPr>
        <p:txBody>
          <a:bodyPr wrap="none" rtlCol="0">
            <a:spAutoFit/>
          </a:bodyPr>
          <a:lstStyle/>
          <a:p>
            <a:r>
              <a:rPr lang="en-GB" dirty="0"/>
              <a:t>0D</a:t>
            </a:r>
          </a:p>
        </p:txBody>
      </p:sp>
      <p:sp>
        <p:nvSpPr>
          <p:cNvPr id="45" name="Rectangle 44">
            <a:extLst>
              <a:ext uri="{FF2B5EF4-FFF2-40B4-BE49-F238E27FC236}">
                <a16:creationId xmlns:a16="http://schemas.microsoft.com/office/drawing/2014/main" id="{A6BFFF4F-311E-40CB-A631-A755067B2D18}"/>
              </a:ext>
            </a:extLst>
          </p:cNvPr>
          <p:cNvSpPr/>
          <p:nvPr/>
        </p:nvSpPr>
        <p:spPr>
          <a:xfrm>
            <a:off x="1777788" y="4612170"/>
            <a:ext cx="1366684" cy="540774"/>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6" name="Straight Connector 45">
            <a:extLst>
              <a:ext uri="{FF2B5EF4-FFF2-40B4-BE49-F238E27FC236}">
                <a16:creationId xmlns:a16="http://schemas.microsoft.com/office/drawing/2014/main" id="{B39EC2DC-B26B-4347-B674-298874DD4151}"/>
              </a:ext>
            </a:extLst>
          </p:cNvPr>
          <p:cNvCxnSpPr>
            <a:cxnSpLocks/>
          </p:cNvCxnSpPr>
          <p:nvPr/>
        </p:nvCxnSpPr>
        <p:spPr>
          <a:xfrm>
            <a:off x="1777788" y="4882557"/>
            <a:ext cx="136668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6F79FB8B-FCA6-41D4-9CD9-CEFB8A44E961}"/>
              </a:ext>
            </a:extLst>
          </p:cNvPr>
          <p:cNvSpPr txBox="1"/>
          <p:nvPr/>
        </p:nvSpPr>
        <p:spPr>
          <a:xfrm>
            <a:off x="1959230" y="4597421"/>
            <a:ext cx="1120820" cy="369332"/>
          </a:xfrm>
          <a:prstGeom prst="rect">
            <a:avLst/>
          </a:prstGeom>
          <a:noFill/>
        </p:spPr>
        <p:txBody>
          <a:bodyPr wrap="none" rtlCol="0">
            <a:spAutoFit/>
          </a:bodyPr>
          <a:lstStyle/>
          <a:p>
            <a:r>
              <a:rPr lang="en-GB" dirty="0"/>
              <a:t>00010000</a:t>
            </a:r>
          </a:p>
        </p:txBody>
      </p:sp>
      <p:sp>
        <p:nvSpPr>
          <p:cNvPr id="48" name="TextBox 47">
            <a:extLst>
              <a:ext uri="{FF2B5EF4-FFF2-40B4-BE49-F238E27FC236}">
                <a16:creationId xmlns:a16="http://schemas.microsoft.com/office/drawing/2014/main" id="{A4731BCB-E0EB-4D11-847C-AFDA3E2EC1B7}"/>
              </a:ext>
            </a:extLst>
          </p:cNvPr>
          <p:cNvSpPr txBox="1"/>
          <p:nvPr/>
        </p:nvSpPr>
        <p:spPr>
          <a:xfrm>
            <a:off x="2238954" y="4839307"/>
            <a:ext cx="418704" cy="369332"/>
          </a:xfrm>
          <a:prstGeom prst="rect">
            <a:avLst/>
          </a:prstGeom>
          <a:noFill/>
        </p:spPr>
        <p:txBody>
          <a:bodyPr wrap="none" rtlCol="0">
            <a:spAutoFit/>
          </a:bodyPr>
          <a:lstStyle/>
          <a:p>
            <a:r>
              <a:rPr lang="en-GB" dirty="0"/>
              <a:t>10</a:t>
            </a:r>
          </a:p>
        </p:txBody>
      </p:sp>
      <p:sp>
        <p:nvSpPr>
          <p:cNvPr id="50" name="Rectangle 49">
            <a:extLst>
              <a:ext uri="{FF2B5EF4-FFF2-40B4-BE49-F238E27FC236}">
                <a16:creationId xmlns:a16="http://schemas.microsoft.com/office/drawing/2014/main" id="{53D9CE0B-E646-4B12-B52A-3CE982597B01}"/>
              </a:ext>
            </a:extLst>
          </p:cNvPr>
          <p:cNvSpPr/>
          <p:nvPr/>
        </p:nvSpPr>
        <p:spPr>
          <a:xfrm>
            <a:off x="3242755" y="4612170"/>
            <a:ext cx="1366684" cy="540774"/>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1" name="Straight Connector 50">
            <a:extLst>
              <a:ext uri="{FF2B5EF4-FFF2-40B4-BE49-F238E27FC236}">
                <a16:creationId xmlns:a16="http://schemas.microsoft.com/office/drawing/2014/main" id="{B83A23C9-6C7E-4234-AE13-29C037019010}"/>
              </a:ext>
            </a:extLst>
          </p:cNvPr>
          <p:cNvCxnSpPr>
            <a:cxnSpLocks/>
          </p:cNvCxnSpPr>
          <p:nvPr/>
        </p:nvCxnSpPr>
        <p:spPr>
          <a:xfrm>
            <a:off x="3242755" y="4882557"/>
            <a:ext cx="136668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D8B6F086-A0EC-4895-B095-8D78D1E6FF40}"/>
              </a:ext>
            </a:extLst>
          </p:cNvPr>
          <p:cNvSpPr txBox="1"/>
          <p:nvPr/>
        </p:nvSpPr>
        <p:spPr>
          <a:xfrm>
            <a:off x="3424197" y="4597421"/>
            <a:ext cx="1120820" cy="369332"/>
          </a:xfrm>
          <a:prstGeom prst="rect">
            <a:avLst/>
          </a:prstGeom>
          <a:noFill/>
        </p:spPr>
        <p:txBody>
          <a:bodyPr wrap="none" rtlCol="0">
            <a:spAutoFit/>
          </a:bodyPr>
          <a:lstStyle/>
          <a:p>
            <a:r>
              <a:rPr lang="en-GB" dirty="0"/>
              <a:t>01111111</a:t>
            </a:r>
          </a:p>
        </p:txBody>
      </p:sp>
      <p:sp>
        <p:nvSpPr>
          <p:cNvPr id="53" name="TextBox 52">
            <a:extLst>
              <a:ext uri="{FF2B5EF4-FFF2-40B4-BE49-F238E27FC236}">
                <a16:creationId xmlns:a16="http://schemas.microsoft.com/office/drawing/2014/main" id="{D18BAFFB-ECF5-4251-BCA3-493D3263CCEA}"/>
              </a:ext>
            </a:extLst>
          </p:cNvPr>
          <p:cNvSpPr txBox="1"/>
          <p:nvPr/>
        </p:nvSpPr>
        <p:spPr>
          <a:xfrm>
            <a:off x="3703921" y="4839307"/>
            <a:ext cx="407484" cy="369332"/>
          </a:xfrm>
          <a:prstGeom prst="rect">
            <a:avLst/>
          </a:prstGeom>
          <a:noFill/>
        </p:spPr>
        <p:txBody>
          <a:bodyPr wrap="none" rtlCol="0">
            <a:spAutoFit/>
          </a:bodyPr>
          <a:lstStyle/>
          <a:p>
            <a:r>
              <a:rPr lang="en-GB" dirty="0"/>
              <a:t>7F</a:t>
            </a:r>
          </a:p>
        </p:txBody>
      </p:sp>
      <p:sp>
        <p:nvSpPr>
          <p:cNvPr id="55" name="Rectangle 54">
            <a:extLst>
              <a:ext uri="{FF2B5EF4-FFF2-40B4-BE49-F238E27FC236}">
                <a16:creationId xmlns:a16="http://schemas.microsoft.com/office/drawing/2014/main" id="{CFF661B5-5411-4A80-B734-63A7A6135E34}"/>
              </a:ext>
            </a:extLst>
          </p:cNvPr>
          <p:cNvSpPr/>
          <p:nvPr/>
        </p:nvSpPr>
        <p:spPr>
          <a:xfrm>
            <a:off x="7677066" y="4612170"/>
            <a:ext cx="1366684" cy="540774"/>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6" name="Straight Connector 55">
            <a:extLst>
              <a:ext uri="{FF2B5EF4-FFF2-40B4-BE49-F238E27FC236}">
                <a16:creationId xmlns:a16="http://schemas.microsoft.com/office/drawing/2014/main" id="{D9975442-8BF9-436C-A04F-8316759B2C90}"/>
              </a:ext>
            </a:extLst>
          </p:cNvPr>
          <p:cNvCxnSpPr>
            <a:cxnSpLocks/>
          </p:cNvCxnSpPr>
          <p:nvPr/>
        </p:nvCxnSpPr>
        <p:spPr>
          <a:xfrm>
            <a:off x="7677066" y="4882557"/>
            <a:ext cx="136668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383ED4A6-EB5B-4B9E-B674-752A3056E6DE}"/>
              </a:ext>
            </a:extLst>
          </p:cNvPr>
          <p:cNvSpPr txBox="1"/>
          <p:nvPr/>
        </p:nvSpPr>
        <p:spPr>
          <a:xfrm>
            <a:off x="7858508" y="4597421"/>
            <a:ext cx="1120820" cy="369332"/>
          </a:xfrm>
          <a:prstGeom prst="rect">
            <a:avLst/>
          </a:prstGeom>
          <a:noFill/>
        </p:spPr>
        <p:txBody>
          <a:bodyPr wrap="none" rtlCol="0">
            <a:spAutoFit/>
          </a:bodyPr>
          <a:lstStyle/>
          <a:p>
            <a:r>
              <a:rPr lang="en-GB" dirty="0"/>
              <a:t>00010010</a:t>
            </a:r>
          </a:p>
        </p:txBody>
      </p:sp>
      <p:sp>
        <p:nvSpPr>
          <p:cNvPr id="58" name="TextBox 57">
            <a:extLst>
              <a:ext uri="{FF2B5EF4-FFF2-40B4-BE49-F238E27FC236}">
                <a16:creationId xmlns:a16="http://schemas.microsoft.com/office/drawing/2014/main" id="{85E8101A-2C67-4CBC-8438-6D4922350702}"/>
              </a:ext>
            </a:extLst>
          </p:cNvPr>
          <p:cNvSpPr txBox="1"/>
          <p:nvPr/>
        </p:nvSpPr>
        <p:spPr>
          <a:xfrm>
            <a:off x="8138232" y="4839307"/>
            <a:ext cx="418704" cy="369332"/>
          </a:xfrm>
          <a:prstGeom prst="rect">
            <a:avLst/>
          </a:prstGeom>
          <a:noFill/>
        </p:spPr>
        <p:txBody>
          <a:bodyPr wrap="none" rtlCol="0">
            <a:spAutoFit/>
          </a:bodyPr>
          <a:lstStyle/>
          <a:p>
            <a:r>
              <a:rPr lang="en-GB" dirty="0"/>
              <a:t>12</a:t>
            </a:r>
          </a:p>
        </p:txBody>
      </p:sp>
      <p:sp>
        <p:nvSpPr>
          <p:cNvPr id="60" name="Rectangle 59">
            <a:extLst>
              <a:ext uri="{FF2B5EF4-FFF2-40B4-BE49-F238E27FC236}">
                <a16:creationId xmlns:a16="http://schemas.microsoft.com/office/drawing/2014/main" id="{29BD9F82-7711-4E6D-B0BE-17875A3EF8E0}"/>
              </a:ext>
            </a:extLst>
          </p:cNvPr>
          <p:cNvSpPr/>
          <p:nvPr/>
        </p:nvSpPr>
        <p:spPr>
          <a:xfrm>
            <a:off x="9142033" y="4612170"/>
            <a:ext cx="1366684" cy="540774"/>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1" name="Straight Connector 60">
            <a:extLst>
              <a:ext uri="{FF2B5EF4-FFF2-40B4-BE49-F238E27FC236}">
                <a16:creationId xmlns:a16="http://schemas.microsoft.com/office/drawing/2014/main" id="{8FC74F5D-5D69-46FD-A239-CB5FBE8F337D}"/>
              </a:ext>
            </a:extLst>
          </p:cNvPr>
          <p:cNvCxnSpPr>
            <a:cxnSpLocks/>
          </p:cNvCxnSpPr>
          <p:nvPr/>
        </p:nvCxnSpPr>
        <p:spPr>
          <a:xfrm>
            <a:off x="9142033" y="4882557"/>
            <a:ext cx="136668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BF70FD7-8431-4A3F-A7BC-ACCB3C2A302D}"/>
              </a:ext>
            </a:extLst>
          </p:cNvPr>
          <p:cNvSpPr txBox="1"/>
          <p:nvPr/>
        </p:nvSpPr>
        <p:spPr>
          <a:xfrm>
            <a:off x="9323475" y="4597421"/>
            <a:ext cx="1120820" cy="369332"/>
          </a:xfrm>
          <a:prstGeom prst="rect">
            <a:avLst/>
          </a:prstGeom>
          <a:noFill/>
        </p:spPr>
        <p:txBody>
          <a:bodyPr wrap="none" rtlCol="0">
            <a:spAutoFit/>
          </a:bodyPr>
          <a:lstStyle/>
          <a:p>
            <a:r>
              <a:rPr lang="en-GB" dirty="0"/>
              <a:t>11001110</a:t>
            </a:r>
          </a:p>
        </p:txBody>
      </p:sp>
      <p:sp>
        <p:nvSpPr>
          <p:cNvPr id="63" name="TextBox 62">
            <a:extLst>
              <a:ext uri="{FF2B5EF4-FFF2-40B4-BE49-F238E27FC236}">
                <a16:creationId xmlns:a16="http://schemas.microsoft.com/office/drawing/2014/main" id="{39477DBE-0108-401E-A42C-613131F1F64F}"/>
              </a:ext>
            </a:extLst>
          </p:cNvPr>
          <p:cNvSpPr txBox="1"/>
          <p:nvPr/>
        </p:nvSpPr>
        <p:spPr>
          <a:xfrm>
            <a:off x="9603199" y="4839307"/>
            <a:ext cx="420308" cy="369332"/>
          </a:xfrm>
          <a:prstGeom prst="rect">
            <a:avLst/>
          </a:prstGeom>
          <a:noFill/>
        </p:spPr>
        <p:txBody>
          <a:bodyPr wrap="none" rtlCol="0">
            <a:spAutoFit/>
          </a:bodyPr>
          <a:lstStyle/>
          <a:p>
            <a:r>
              <a:rPr lang="en-GB" dirty="0"/>
              <a:t>CE</a:t>
            </a:r>
          </a:p>
        </p:txBody>
      </p:sp>
      <p:sp>
        <p:nvSpPr>
          <p:cNvPr id="65" name="Rectangle 64">
            <a:extLst>
              <a:ext uri="{FF2B5EF4-FFF2-40B4-BE49-F238E27FC236}">
                <a16:creationId xmlns:a16="http://schemas.microsoft.com/office/drawing/2014/main" id="{FD6809C0-E601-49BB-BB81-0459875D52D1}"/>
              </a:ext>
            </a:extLst>
          </p:cNvPr>
          <p:cNvSpPr/>
          <p:nvPr/>
        </p:nvSpPr>
        <p:spPr>
          <a:xfrm>
            <a:off x="10607000" y="4612170"/>
            <a:ext cx="1366684" cy="540774"/>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6" name="Straight Connector 65">
            <a:extLst>
              <a:ext uri="{FF2B5EF4-FFF2-40B4-BE49-F238E27FC236}">
                <a16:creationId xmlns:a16="http://schemas.microsoft.com/office/drawing/2014/main" id="{18873955-2C55-4C8F-B6B5-9AA70858E83D}"/>
              </a:ext>
            </a:extLst>
          </p:cNvPr>
          <p:cNvCxnSpPr>
            <a:cxnSpLocks/>
          </p:cNvCxnSpPr>
          <p:nvPr/>
        </p:nvCxnSpPr>
        <p:spPr>
          <a:xfrm>
            <a:off x="10607000" y="4882557"/>
            <a:ext cx="136668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92CCECA3-0DD6-41FC-935B-E974796E9324}"/>
              </a:ext>
            </a:extLst>
          </p:cNvPr>
          <p:cNvSpPr txBox="1"/>
          <p:nvPr/>
        </p:nvSpPr>
        <p:spPr>
          <a:xfrm>
            <a:off x="10788442" y="4597421"/>
            <a:ext cx="1120820" cy="369332"/>
          </a:xfrm>
          <a:prstGeom prst="rect">
            <a:avLst/>
          </a:prstGeom>
          <a:noFill/>
        </p:spPr>
        <p:txBody>
          <a:bodyPr wrap="none" rtlCol="0">
            <a:spAutoFit/>
          </a:bodyPr>
          <a:lstStyle/>
          <a:p>
            <a:r>
              <a:rPr lang="en-GB" dirty="0"/>
              <a:t>00001101</a:t>
            </a:r>
          </a:p>
        </p:txBody>
      </p:sp>
      <p:sp>
        <p:nvSpPr>
          <p:cNvPr id="68" name="TextBox 67">
            <a:extLst>
              <a:ext uri="{FF2B5EF4-FFF2-40B4-BE49-F238E27FC236}">
                <a16:creationId xmlns:a16="http://schemas.microsoft.com/office/drawing/2014/main" id="{FC2F75B7-3106-42AB-91CB-682171026F12}"/>
              </a:ext>
            </a:extLst>
          </p:cNvPr>
          <p:cNvSpPr txBox="1"/>
          <p:nvPr/>
        </p:nvSpPr>
        <p:spPr>
          <a:xfrm>
            <a:off x="11068166" y="4839307"/>
            <a:ext cx="444352" cy="369332"/>
          </a:xfrm>
          <a:prstGeom prst="rect">
            <a:avLst/>
          </a:prstGeom>
          <a:noFill/>
        </p:spPr>
        <p:txBody>
          <a:bodyPr wrap="none" rtlCol="0">
            <a:spAutoFit/>
          </a:bodyPr>
          <a:lstStyle/>
          <a:p>
            <a:r>
              <a:rPr lang="en-GB" dirty="0"/>
              <a:t>0D</a:t>
            </a:r>
          </a:p>
        </p:txBody>
      </p:sp>
      <p:sp>
        <p:nvSpPr>
          <p:cNvPr id="69" name="Rectangle 68">
            <a:extLst>
              <a:ext uri="{FF2B5EF4-FFF2-40B4-BE49-F238E27FC236}">
                <a16:creationId xmlns:a16="http://schemas.microsoft.com/office/drawing/2014/main" id="{91657337-3CD2-4D16-8E88-9BD51C3FE32A}"/>
              </a:ext>
            </a:extLst>
          </p:cNvPr>
          <p:cNvSpPr/>
          <p:nvPr/>
        </p:nvSpPr>
        <p:spPr>
          <a:xfrm>
            <a:off x="4695320" y="4612170"/>
            <a:ext cx="1366684" cy="54077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0" name="Straight Connector 69">
            <a:extLst>
              <a:ext uri="{FF2B5EF4-FFF2-40B4-BE49-F238E27FC236}">
                <a16:creationId xmlns:a16="http://schemas.microsoft.com/office/drawing/2014/main" id="{1CE778CC-0066-46C4-900D-7F903E5E0242}"/>
              </a:ext>
            </a:extLst>
          </p:cNvPr>
          <p:cNvCxnSpPr>
            <a:cxnSpLocks/>
          </p:cNvCxnSpPr>
          <p:nvPr/>
        </p:nvCxnSpPr>
        <p:spPr>
          <a:xfrm>
            <a:off x="4695320" y="4882557"/>
            <a:ext cx="136668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BE036C69-41B2-44AF-91A0-B7E82C677C7D}"/>
              </a:ext>
            </a:extLst>
          </p:cNvPr>
          <p:cNvSpPr txBox="1"/>
          <p:nvPr/>
        </p:nvSpPr>
        <p:spPr>
          <a:xfrm>
            <a:off x="4876762" y="4597421"/>
            <a:ext cx="1120820" cy="369332"/>
          </a:xfrm>
          <a:prstGeom prst="rect">
            <a:avLst/>
          </a:prstGeom>
          <a:noFill/>
        </p:spPr>
        <p:txBody>
          <a:bodyPr wrap="none" rtlCol="0">
            <a:spAutoFit/>
          </a:bodyPr>
          <a:lstStyle/>
          <a:p>
            <a:r>
              <a:rPr lang="en-GB" dirty="0"/>
              <a:t>11111111</a:t>
            </a:r>
          </a:p>
        </p:txBody>
      </p:sp>
      <p:sp>
        <p:nvSpPr>
          <p:cNvPr id="72" name="TextBox 71">
            <a:extLst>
              <a:ext uri="{FF2B5EF4-FFF2-40B4-BE49-F238E27FC236}">
                <a16:creationId xmlns:a16="http://schemas.microsoft.com/office/drawing/2014/main" id="{0757D703-FEDF-4058-AEBC-8C647E820170}"/>
              </a:ext>
            </a:extLst>
          </p:cNvPr>
          <p:cNvSpPr txBox="1"/>
          <p:nvPr/>
        </p:nvSpPr>
        <p:spPr>
          <a:xfrm>
            <a:off x="5156486" y="4839307"/>
            <a:ext cx="396262" cy="369332"/>
          </a:xfrm>
          <a:prstGeom prst="rect">
            <a:avLst/>
          </a:prstGeom>
          <a:noFill/>
        </p:spPr>
        <p:txBody>
          <a:bodyPr wrap="none" rtlCol="0">
            <a:spAutoFit/>
          </a:bodyPr>
          <a:lstStyle/>
          <a:p>
            <a:r>
              <a:rPr lang="en-GB" dirty="0"/>
              <a:t>FF</a:t>
            </a:r>
          </a:p>
        </p:txBody>
      </p:sp>
      <p:sp>
        <p:nvSpPr>
          <p:cNvPr id="73" name="Rectangle 72">
            <a:extLst>
              <a:ext uri="{FF2B5EF4-FFF2-40B4-BE49-F238E27FC236}">
                <a16:creationId xmlns:a16="http://schemas.microsoft.com/office/drawing/2014/main" id="{D9B53382-D16F-4C11-B568-DD8A16808BEF}"/>
              </a:ext>
            </a:extLst>
          </p:cNvPr>
          <p:cNvSpPr/>
          <p:nvPr/>
        </p:nvSpPr>
        <p:spPr>
          <a:xfrm>
            <a:off x="6160287" y="4612170"/>
            <a:ext cx="1366684" cy="54077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4" name="Straight Connector 73">
            <a:extLst>
              <a:ext uri="{FF2B5EF4-FFF2-40B4-BE49-F238E27FC236}">
                <a16:creationId xmlns:a16="http://schemas.microsoft.com/office/drawing/2014/main" id="{98174EBB-7D1C-4231-9800-2B4456434B5B}"/>
              </a:ext>
            </a:extLst>
          </p:cNvPr>
          <p:cNvCxnSpPr>
            <a:cxnSpLocks/>
          </p:cNvCxnSpPr>
          <p:nvPr/>
        </p:nvCxnSpPr>
        <p:spPr>
          <a:xfrm>
            <a:off x="6160287" y="4882557"/>
            <a:ext cx="136668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DA067E94-0AE9-4ACC-8BD7-96D51ED3B211}"/>
              </a:ext>
            </a:extLst>
          </p:cNvPr>
          <p:cNvSpPr txBox="1"/>
          <p:nvPr/>
        </p:nvSpPr>
        <p:spPr>
          <a:xfrm>
            <a:off x="6341729" y="4597421"/>
            <a:ext cx="1120820" cy="369332"/>
          </a:xfrm>
          <a:prstGeom prst="rect">
            <a:avLst/>
          </a:prstGeom>
          <a:noFill/>
        </p:spPr>
        <p:txBody>
          <a:bodyPr wrap="none" rtlCol="0">
            <a:spAutoFit/>
          </a:bodyPr>
          <a:lstStyle/>
          <a:p>
            <a:r>
              <a:rPr lang="en-GB" dirty="0"/>
              <a:t>11111110</a:t>
            </a:r>
          </a:p>
        </p:txBody>
      </p:sp>
      <p:sp>
        <p:nvSpPr>
          <p:cNvPr id="76" name="TextBox 75">
            <a:extLst>
              <a:ext uri="{FF2B5EF4-FFF2-40B4-BE49-F238E27FC236}">
                <a16:creationId xmlns:a16="http://schemas.microsoft.com/office/drawing/2014/main" id="{4251E16F-FBE3-4B30-B2A7-6FB8D3ACA6F3}"/>
              </a:ext>
            </a:extLst>
          </p:cNvPr>
          <p:cNvSpPr txBox="1"/>
          <p:nvPr/>
        </p:nvSpPr>
        <p:spPr>
          <a:xfrm>
            <a:off x="6621453" y="4839307"/>
            <a:ext cx="402674" cy="369332"/>
          </a:xfrm>
          <a:prstGeom prst="rect">
            <a:avLst/>
          </a:prstGeom>
          <a:noFill/>
        </p:spPr>
        <p:txBody>
          <a:bodyPr wrap="none" rtlCol="0">
            <a:spAutoFit/>
          </a:bodyPr>
          <a:lstStyle/>
          <a:p>
            <a:r>
              <a:rPr lang="en-GB" dirty="0"/>
              <a:t>FE</a:t>
            </a:r>
          </a:p>
        </p:txBody>
      </p:sp>
      <p:sp>
        <p:nvSpPr>
          <p:cNvPr id="4" name="TextBox 3">
            <a:extLst>
              <a:ext uri="{FF2B5EF4-FFF2-40B4-BE49-F238E27FC236}">
                <a16:creationId xmlns:a16="http://schemas.microsoft.com/office/drawing/2014/main" id="{AB2530BA-27A4-40E6-8FFB-FFA11D7BF33D}"/>
              </a:ext>
            </a:extLst>
          </p:cNvPr>
          <p:cNvSpPr txBox="1"/>
          <p:nvPr/>
        </p:nvSpPr>
        <p:spPr>
          <a:xfrm>
            <a:off x="5622558" y="2782142"/>
            <a:ext cx="1438342" cy="369332"/>
          </a:xfrm>
          <a:prstGeom prst="rect">
            <a:avLst/>
          </a:prstGeom>
          <a:noFill/>
        </p:spPr>
        <p:txBody>
          <a:bodyPr wrap="none" rtlCol="0">
            <a:spAutoFit/>
          </a:bodyPr>
          <a:lstStyle/>
          <a:p>
            <a:r>
              <a:rPr lang="en-GB" dirty="0"/>
              <a:t>MAC Address</a:t>
            </a:r>
          </a:p>
        </p:txBody>
      </p:sp>
      <p:sp>
        <p:nvSpPr>
          <p:cNvPr id="77" name="TextBox 76">
            <a:extLst>
              <a:ext uri="{FF2B5EF4-FFF2-40B4-BE49-F238E27FC236}">
                <a16:creationId xmlns:a16="http://schemas.microsoft.com/office/drawing/2014/main" id="{59A916C8-5467-428A-AD67-30FA1F9C71E6}"/>
              </a:ext>
            </a:extLst>
          </p:cNvPr>
          <p:cNvSpPr txBox="1"/>
          <p:nvPr/>
        </p:nvSpPr>
        <p:spPr>
          <a:xfrm>
            <a:off x="5451321" y="5453294"/>
            <a:ext cx="1608325" cy="369332"/>
          </a:xfrm>
          <a:prstGeom prst="rect">
            <a:avLst/>
          </a:prstGeom>
          <a:noFill/>
        </p:spPr>
        <p:txBody>
          <a:bodyPr wrap="none" rtlCol="0">
            <a:spAutoFit/>
          </a:bodyPr>
          <a:lstStyle/>
          <a:p>
            <a:r>
              <a:rPr lang="en-GB" dirty="0"/>
              <a:t>EUI-64 Address</a:t>
            </a:r>
          </a:p>
        </p:txBody>
      </p:sp>
    </p:spTree>
    <p:extLst>
      <p:ext uri="{BB962C8B-B14F-4D97-AF65-F5344CB8AC3E}">
        <p14:creationId xmlns:p14="http://schemas.microsoft.com/office/powerpoint/2010/main" val="103511213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a:t>Unicast, broadcast, and multicast </a:t>
            </a:r>
          </a:p>
        </p:txBody>
      </p:sp>
      <p:sp>
        <p:nvSpPr>
          <p:cNvPr id="3" name="Content Placeholder 2">
            <a:extLst>
              <a:ext uri="{FF2B5EF4-FFF2-40B4-BE49-F238E27FC236}">
                <a16:creationId xmlns:a16="http://schemas.microsoft.com/office/drawing/2014/main" id="{4BD2D62B-9136-489A-BFE9-A8941CDFF6D8}"/>
              </a:ext>
            </a:extLst>
          </p:cNvPr>
          <p:cNvSpPr>
            <a:spLocks noGrp="1"/>
          </p:cNvSpPr>
          <p:nvPr>
            <p:ph idx="1"/>
          </p:nvPr>
        </p:nvSpPr>
        <p:spPr/>
        <p:txBody>
          <a:bodyPr>
            <a:normAutofit/>
          </a:bodyPr>
          <a:lstStyle/>
          <a:p>
            <a:r>
              <a:rPr lang="en-US" dirty="0"/>
              <a:t>An address corresponding to a specific recipient is called a </a:t>
            </a:r>
            <a:r>
              <a:rPr lang="en-US" i="1" dirty="0"/>
              <a:t>unicast</a:t>
            </a:r>
            <a:r>
              <a:rPr lang="en-US" dirty="0"/>
              <a:t> address.</a:t>
            </a:r>
          </a:p>
          <a:p>
            <a:r>
              <a:rPr lang="en-US" dirty="0"/>
              <a:t>A </a:t>
            </a:r>
            <a:r>
              <a:rPr lang="en-US" i="1" dirty="0"/>
              <a:t>broadcast</a:t>
            </a:r>
            <a:r>
              <a:rPr lang="en-US" dirty="0"/>
              <a:t> address is intended to be read by any node that receives it.</a:t>
            </a:r>
          </a:p>
          <a:p>
            <a:endParaRPr lang="en-US" b="0" i="0" dirty="0">
              <a:effectLst/>
            </a:endParaRPr>
          </a:p>
        </p:txBody>
      </p:sp>
      <p:grpSp>
        <p:nvGrpSpPr>
          <p:cNvPr id="15" name="Group 14">
            <a:extLst>
              <a:ext uri="{FF2B5EF4-FFF2-40B4-BE49-F238E27FC236}">
                <a16:creationId xmlns:a16="http://schemas.microsoft.com/office/drawing/2014/main" id="{12B92A26-450C-45C2-9AC8-A593201385CA}"/>
              </a:ext>
            </a:extLst>
          </p:cNvPr>
          <p:cNvGrpSpPr/>
          <p:nvPr/>
        </p:nvGrpSpPr>
        <p:grpSpPr>
          <a:xfrm>
            <a:off x="6722167" y="5743547"/>
            <a:ext cx="1111045" cy="749328"/>
            <a:chOff x="1209368" y="3429000"/>
            <a:chExt cx="1809135" cy="1220144"/>
          </a:xfrm>
        </p:grpSpPr>
        <p:sp>
          <p:nvSpPr>
            <p:cNvPr id="12" name="Rectangle: Rounded Corners 11">
              <a:extLst>
                <a:ext uri="{FF2B5EF4-FFF2-40B4-BE49-F238E27FC236}">
                  <a16:creationId xmlns:a16="http://schemas.microsoft.com/office/drawing/2014/main" id="{2460BB78-59BF-4C56-856C-CEDE8A78BE0D}"/>
                </a:ext>
              </a:extLst>
            </p:cNvPr>
            <p:cNvSpPr/>
            <p:nvPr/>
          </p:nvSpPr>
          <p:spPr>
            <a:xfrm>
              <a:off x="1209368" y="4362450"/>
              <a:ext cx="1809135" cy="174291"/>
            </a:xfrm>
            <a:prstGeom prst="roundRect">
              <a:avLst/>
            </a:prstGeom>
            <a:solidFill>
              <a:srgbClr val="C6C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E5D60DD6-1A31-4BAC-B64F-3B4195C04D9D}"/>
                </a:ext>
              </a:extLst>
            </p:cNvPr>
            <p:cNvSpPr/>
            <p:nvPr/>
          </p:nvSpPr>
          <p:spPr>
            <a:xfrm>
              <a:off x="1209368" y="3429000"/>
              <a:ext cx="1809135" cy="1005348"/>
            </a:xfrm>
            <a:prstGeom prst="rect">
              <a:avLst/>
            </a:prstGeom>
            <a:solidFill>
              <a:srgbClr val="235A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13645E3F-2EFB-4F6B-9F64-D324539B6483}"/>
                </a:ext>
              </a:extLst>
            </p:cNvPr>
            <p:cNvSpPr/>
            <p:nvPr/>
          </p:nvSpPr>
          <p:spPr>
            <a:xfrm>
              <a:off x="1285567" y="3477060"/>
              <a:ext cx="1656735" cy="909227"/>
            </a:xfrm>
            <a:prstGeom prst="rect">
              <a:avLst/>
            </a:prstGeom>
            <a:gradFill flip="none" rotWithShape="1">
              <a:gsLst>
                <a:gs pos="0">
                  <a:schemeClr val="accent1">
                    <a:tint val="66000"/>
                    <a:satMod val="160000"/>
                  </a:schemeClr>
                </a:gs>
                <a:gs pos="50000">
                  <a:schemeClr val="accent1">
                    <a:tint val="44500"/>
                    <a:satMod val="160000"/>
                    <a:alpha val="60000"/>
                  </a:schemeClr>
                </a:gs>
                <a:gs pos="100000">
                  <a:schemeClr val="accent1">
                    <a:tint val="23500"/>
                    <a:satMod val="16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E058B06C-EE08-4087-84E2-928B38AC365D}"/>
                </a:ext>
              </a:extLst>
            </p:cNvPr>
            <p:cNvSpPr/>
            <p:nvPr/>
          </p:nvSpPr>
          <p:spPr>
            <a:xfrm>
              <a:off x="1985960" y="4502782"/>
              <a:ext cx="255950" cy="118800"/>
            </a:xfrm>
            <a:prstGeom prst="ellipse">
              <a:avLst/>
            </a:prstGeom>
            <a:solidFill>
              <a:srgbClr val="C6C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A79050F5-01A1-452E-843E-CC5DCF8885B3}"/>
                </a:ext>
              </a:extLst>
            </p:cNvPr>
            <p:cNvSpPr/>
            <p:nvPr/>
          </p:nvSpPr>
          <p:spPr>
            <a:xfrm>
              <a:off x="1821835" y="4595144"/>
              <a:ext cx="584200" cy="54000"/>
            </a:xfrm>
            <a:prstGeom prst="rect">
              <a:avLst/>
            </a:prstGeom>
            <a:solidFill>
              <a:srgbClr val="C6C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Circle: Hollow 8">
              <a:extLst>
                <a:ext uri="{FF2B5EF4-FFF2-40B4-BE49-F238E27FC236}">
                  <a16:creationId xmlns:a16="http://schemas.microsoft.com/office/drawing/2014/main" id="{2AB6D381-6AF6-4330-8EA1-245319F8DF7B}"/>
                </a:ext>
              </a:extLst>
            </p:cNvPr>
            <p:cNvSpPr/>
            <p:nvPr/>
          </p:nvSpPr>
          <p:spPr>
            <a:xfrm>
              <a:off x="2077935" y="4451016"/>
              <a:ext cx="72000" cy="72000"/>
            </a:xfrm>
            <a:prstGeom prst="donut">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4" name="Rectangle 13">
              <a:extLst>
                <a:ext uri="{FF2B5EF4-FFF2-40B4-BE49-F238E27FC236}">
                  <a16:creationId xmlns:a16="http://schemas.microsoft.com/office/drawing/2014/main" id="{E5DA8EDA-F78B-4603-A571-4DE28105171B}"/>
                </a:ext>
              </a:extLst>
            </p:cNvPr>
            <p:cNvSpPr/>
            <p:nvPr/>
          </p:nvSpPr>
          <p:spPr>
            <a:xfrm>
              <a:off x="1285566" y="3473671"/>
              <a:ext cx="1656735" cy="909227"/>
            </a:xfrm>
            <a:prstGeom prst="rect">
              <a:avLst/>
            </a:prstGeom>
            <a:gradFill flip="none" rotWithShape="1">
              <a:gsLst>
                <a:gs pos="0">
                  <a:schemeClr val="accent1">
                    <a:tint val="66000"/>
                    <a:satMod val="160000"/>
                  </a:schemeClr>
                </a:gs>
                <a:gs pos="32000">
                  <a:schemeClr val="accent1">
                    <a:tint val="44500"/>
                    <a:satMod val="160000"/>
                    <a:alpha val="21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 name="Group 15">
            <a:extLst>
              <a:ext uri="{FF2B5EF4-FFF2-40B4-BE49-F238E27FC236}">
                <a16:creationId xmlns:a16="http://schemas.microsoft.com/office/drawing/2014/main" id="{7FEF6063-DF23-4C95-9277-A38851B74AF0}"/>
              </a:ext>
            </a:extLst>
          </p:cNvPr>
          <p:cNvGrpSpPr/>
          <p:nvPr/>
        </p:nvGrpSpPr>
        <p:grpSpPr>
          <a:xfrm>
            <a:off x="3987488" y="5725638"/>
            <a:ext cx="1111045" cy="749328"/>
            <a:chOff x="1209368" y="3429000"/>
            <a:chExt cx="1809135" cy="1220144"/>
          </a:xfrm>
        </p:grpSpPr>
        <p:sp>
          <p:nvSpPr>
            <p:cNvPr id="17" name="Rectangle: Rounded Corners 16">
              <a:extLst>
                <a:ext uri="{FF2B5EF4-FFF2-40B4-BE49-F238E27FC236}">
                  <a16:creationId xmlns:a16="http://schemas.microsoft.com/office/drawing/2014/main" id="{A4906A43-C025-4DC0-8EE2-188A5120A8A1}"/>
                </a:ext>
              </a:extLst>
            </p:cNvPr>
            <p:cNvSpPr/>
            <p:nvPr/>
          </p:nvSpPr>
          <p:spPr>
            <a:xfrm>
              <a:off x="1209368" y="4362450"/>
              <a:ext cx="1809135" cy="174291"/>
            </a:xfrm>
            <a:prstGeom prst="roundRect">
              <a:avLst/>
            </a:prstGeom>
            <a:solidFill>
              <a:srgbClr val="C6C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E95EB826-CA86-4D09-A472-5A9B872DEC8A}"/>
                </a:ext>
              </a:extLst>
            </p:cNvPr>
            <p:cNvSpPr/>
            <p:nvPr/>
          </p:nvSpPr>
          <p:spPr>
            <a:xfrm>
              <a:off x="1209368" y="3429000"/>
              <a:ext cx="1809135" cy="1005348"/>
            </a:xfrm>
            <a:prstGeom prst="rect">
              <a:avLst/>
            </a:prstGeom>
            <a:solidFill>
              <a:srgbClr val="235A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9A098396-C875-4535-A192-DD50A324E8C4}"/>
                </a:ext>
              </a:extLst>
            </p:cNvPr>
            <p:cNvSpPr/>
            <p:nvPr/>
          </p:nvSpPr>
          <p:spPr>
            <a:xfrm>
              <a:off x="1285567" y="3477060"/>
              <a:ext cx="1656735" cy="909227"/>
            </a:xfrm>
            <a:prstGeom prst="rect">
              <a:avLst/>
            </a:prstGeom>
            <a:gradFill flip="none" rotWithShape="1">
              <a:gsLst>
                <a:gs pos="0">
                  <a:schemeClr val="accent1">
                    <a:tint val="66000"/>
                    <a:satMod val="160000"/>
                  </a:schemeClr>
                </a:gs>
                <a:gs pos="50000">
                  <a:schemeClr val="accent1">
                    <a:tint val="44500"/>
                    <a:satMod val="160000"/>
                    <a:alpha val="60000"/>
                  </a:schemeClr>
                </a:gs>
                <a:gs pos="100000">
                  <a:schemeClr val="accent1">
                    <a:tint val="23500"/>
                    <a:satMod val="16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EC02CFDB-C903-4E9B-B033-13201AD888CB}"/>
                </a:ext>
              </a:extLst>
            </p:cNvPr>
            <p:cNvSpPr/>
            <p:nvPr/>
          </p:nvSpPr>
          <p:spPr>
            <a:xfrm>
              <a:off x="1985960" y="4502782"/>
              <a:ext cx="255950" cy="118800"/>
            </a:xfrm>
            <a:prstGeom prst="ellipse">
              <a:avLst/>
            </a:prstGeom>
            <a:solidFill>
              <a:srgbClr val="C6C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E8F9D8C5-4C7B-4C8E-92D2-2EBF78DEC0FD}"/>
                </a:ext>
              </a:extLst>
            </p:cNvPr>
            <p:cNvSpPr/>
            <p:nvPr/>
          </p:nvSpPr>
          <p:spPr>
            <a:xfrm>
              <a:off x="1821835" y="4595144"/>
              <a:ext cx="584200" cy="54000"/>
            </a:xfrm>
            <a:prstGeom prst="rect">
              <a:avLst/>
            </a:prstGeom>
            <a:solidFill>
              <a:srgbClr val="C6C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Circle: Hollow 21">
              <a:extLst>
                <a:ext uri="{FF2B5EF4-FFF2-40B4-BE49-F238E27FC236}">
                  <a16:creationId xmlns:a16="http://schemas.microsoft.com/office/drawing/2014/main" id="{8DA8A15F-EE8E-4446-9B0C-AF0B83A2CA4B}"/>
                </a:ext>
              </a:extLst>
            </p:cNvPr>
            <p:cNvSpPr/>
            <p:nvPr/>
          </p:nvSpPr>
          <p:spPr>
            <a:xfrm>
              <a:off x="2077935" y="4451016"/>
              <a:ext cx="72000" cy="72000"/>
            </a:xfrm>
            <a:prstGeom prst="donut">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3" name="Rectangle 22">
              <a:extLst>
                <a:ext uri="{FF2B5EF4-FFF2-40B4-BE49-F238E27FC236}">
                  <a16:creationId xmlns:a16="http://schemas.microsoft.com/office/drawing/2014/main" id="{4C8F3D11-AF31-4CEE-A4A3-735F2AB37B08}"/>
                </a:ext>
              </a:extLst>
            </p:cNvPr>
            <p:cNvSpPr/>
            <p:nvPr/>
          </p:nvSpPr>
          <p:spPr>
            <a:xfrm>
              <a:off x="1285566" y="3473671"/>
              <a:ext cx="1656735" cy="909227"/>
            </a:xfrm>
            <a:prstGeom prst="rect">
              <a:avLst/>
            </a:prstGeom>
            <a:gradFill flip="none" rotWithShape="1">
              <a:gsLst>
                <a:gs pos="0">
                  <a:schemeClr val="accent1">
                    <a:tint val="66000"/>
                    <a:satMod val="160000"/>
                  </a:schemeClr>
                </a:gs>
                <a:gs pos="32000">
                  <a:schemeClr val="accent1">
                    <a:tint val="44500"/>
                    <a:satMod val="160000"/>
                    <a:alpha val="21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4" name="Group 23">
            <a:extLst>
              <a:ext uri="{FF2B5EF4-FFF2-40B4-BE49-F238E27FC236}">
                <a16:creationId xmlns:a16="http://schemas.microsoft.com/office/drawing/2014/main" id="{D32B3128-9F40-4BB6-B74E-1248DC6EE1E7}"/>
              </a:ext>
            </a:extLst>
          </p:cNvPr>
          <p:cNvGrpSpPr/>
          <p:nvPr/>
        </p:nvGrpSpPr>
        <p:grpSpPr>
          <a:xfrm>
            <a:off x="3987488" y="3274144"/>
            <a:ext cx="1111045" cy="749328"/>
            <a:chOff x="1209368" y="3429000"/>
            <a:chExt cx="1809135" cy="1220144"/>
          </a:xfrm>
        </p:grpSpPr>
        <p:sp>
          <p:nvSpPr>
            <p:cNvPr id="25" name="Rectangle: Rounded Corners 24">
              <a:extLst>
                <a:ext uri="{FF2B5EF4-FFF2-40B4-BE49-F238E27FC236}">
                  <a16:creationId xmlns:a16="http://schemas.microsoft.com/office/drawing/2014/main" id="{F4C5D2FB-D2B7-441D-9876-0F7B402596F2}"/>
                </a:ext>
              </a:extLst>
            </p:cNvPr>
            <p:cNvSpPr/>
            <p:nvPr/>
          </p:nvSpPr>
          <p:spPr>
            <a:xfrm>
              <a:off x="1209368" y="4362450"/>
              <a:ext cx="1809135" cy="174291"/>
            </a:xfrm>
            <a:prstGeom prst="roundRect">
              <a:avLst/>
            </a:prstGeom>
            <a:solidFill>
              <a:srgbClr val="C6C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09B1458E-7886-4E90-85A9-A5C6E6698FF3}"/>
                </a:ext>
              </a:extLst>
            </p:cNvPr>
            <p:cNvSpPr/>
            <p:nvPr/>
          </p:nvSpPr>
          <p:spPr>
            <a:xfrm>
              <a:off x="1209368" y="3429000"/>
              <a:ext cx="1809135" cy="1005348"/>
            </a:xfrm>
            <a:prstGeom prst="rect">
              <a:avLst/>
            </a:prstGeom>
            <a:solidFill>
              <a:srgbClr val="235A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1750DC19-945B-4098-832C-D53B9BBF8512}"/>
                </a:ext>
              </a:extLst>
            </p:cNvPr>
            <p:cNvSpPr/>
            <p:nvPr/>
          </p:nvSpPr>
          <p:spPr>
            <a:xfrm>
              <a:off x="1285567" y="3477060"/>
              <a:ext cx="1656735" cy="909227"/>
            </a:xfrm>
            <a:prstGeom prst="rect">
              <a:avLst/>
            </a:prstGeom>
            <a:gradFill flip="none" rotWithShape="1">
              <a:gsLst>
                <a:gs pos="0">
                  <a:schemeClr val="accent1">
                    <a:tint val="66000"/>
                    <a:satMod val="160000"/>
                  </a:schemeClr>
                </a:gs>
                <a:gs pos="50000">
                  <a:schemeClr val="accent1">
                    <a:tint val="44500"/>
                    <a:satMod val="160000"/>
                    <a:alpha val="60000"/>
                  </a:schemeClr>
                </a:gs>
                <a:gs pos="100000">
                  <a:schemeClr val="accent1">
                    <a:tint val="23500"/>
                    <a:satMod val="16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E70DFFB8-EAC6-401D-8ACE-635A665507D7}"/>
                </a:ext>
              </a:extLst>
            </p:cNvPr>
            <p:cNvSpPr/>
            <p:nvPr/>
          </p:nvSpPr>
          <p:spPr>
            <a:xfrm>
              <a:off x="1985960" y="4502782"/>
              <a:ext cx="255950" cy="118800"/>
            </a:xfrm>
            <a:prstGeom prst="ellipse">
              <a:avLst/>
            </a:prstGeom>
            <a:solidFill>
              <a:srgbClr val="C6C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8083BD4D-49A2-4AAF-BEC5-2C8652F467DF}"/>
                </a:ext>
              </a:extLst>
            </p:cNvPr>
            <p:cNvSpPr/>
            <p:nvPr/>
          </p:nvSpPr>
          <p:spPr>
            <a:xfrm>
              <a:off x="1821835" y="4595144"/>
              <a:ext cx="584200" cy="54000"/>
            </a:xfrm>
            <a:prstGeom prst="rect">
              <a:avLst/>
            </a:prstGeom>
            <a:solidFill>
              <a:srgbClr val="C6C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Circle: Hollow 29">
              <a:extLst>
                <a:ext uri="{FF2B5EF4-FFF2-40B4-BE49-F238E27FC236}">
                  <a16:creationId xmlns:a16="http://schemas.microsoft.com/office/drawing/2014/main" id="{4EC27EE0-15E8-40A2-ABAA-75203950D624}"/>
                </a:ext>
              </a:extLst>
            </p:cNvPr>
            <p:cNvSpPr/>
            <p:nvPr/>
          </p:nvSpPr>
          <p:spPr>
            <a:xfrm>
              <a:off x="2077935" y="4451016"/>
              <a:ext cx="72000" cy="72000"/>
            </a:xfrm>
            <a:prstGeom prst="donut">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1" name="Rectangle 30">
              <a:extLst>
                <a:ext uri="{FF2B5EF4-FFF2-40B4-BE49-F238E27FC236}">
                  <a16:creationId xmlns:a16="http://schemas.microsoft.com/office/drawing/2014/main" id="{708AA191-B715-409D-AC43-CA1E1E25CCCA}"/>
                </a:ext>
              </a:extLst>
            </p:cNvPr>
            <p:cNvSpPr/>
            <p:nvPr/>
          </p:nvSpPr>
          <p:spPr>
            <a:xfrm>
              <a:off x="1285566" y="3473671"/>
              <a:ext cx="1656735" cy="909227"/>
            </a:xfrm>
            <a:prstGeom prst="rect">
              <a:avLst/>
            </a:prstGeom>
            <a:gradFill flip="none" rotWithShape="1">
              <a:gsLst>
                <a:gs pos="0">
                  <a:schemeClr val="accent1">
                    <a:tint val="66000"/>
                    <a:satMod val="160000"/>
                  </a:schemeClr>
                </a:gs>
                <a:gs pos="32000">
                  <a:schemeClr val="accent1">
                    <a:tint val="44500"/>
                    <a:satMod val="160000"/>
                    <a:alpha val="21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2" name="Group 31">
            <a:extLst>
              <a:ext uri="{FF2B5EF4-FFF2-40B4-BE49-F238E27FC236}">
                <a16:creationId xmlns:a16="http://schemas.microsoft.com/office/drawing/2014/main" id="{4CF16C97-1065-459D-9B8C-F5C7C63174E2}"/>
              </a:ext>
            </a:extLst>
          </p:cNvPr>
          <p:cNvGrpSpPr/>
          <p:nvPr/>
        </p:nvGrpSpPr>
        <p:grpSpPr>
          <a:xfrm>
            <a:off x="2808083" y="4417187"/>
            <a:ext cx="1111045" cy="749328"/>
            <a:chOff x="1209368" y="3429000"/>
            <a:chExt cx="1809135" cy="1220144"/>
          </a:xfrm>
        </p:grpSpPr>
        <p:sp>
          <p:nvSpPr>
            <p:cNvPr id="33" name="Rectangle: Rounded Corners 32">
              <a:extLst>
                <a:ext uri="{FF2B5EF4-FFF2-40B4-BE49-F238E27FC236}">
                  <a16:creationId xmlns:a16="http://schemas.microsoft.com/office/drawing/2014/main" id="{76DF6C80-9676-4002-896D-AA32270D6777}"/>
                </a:ext>
              </a:extLst>
            </p:cNvPr>
            <p:cNvSpPr/>
            <p:nvPr/>
          </p:nvSpPr>
          <p:spPr>
            <a:xfrm>
              <a:off x="1209368" y="4362450"/>
              <a:ext cx="1809135" cy="174291"/>
            </a:xfrm>
            <a:prstGeom prst="roundRect">
              <a:avLst/>
            </a:prstGeom>
            <a:solidFill>
              <a:srgbClr val="C6C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0954C6E1-4BA7-4F7A-A23A-E4EB6563FBB6}"/>
                </a:ext>
              </a:extLst>
            </p:cNvPr>
            <p:cNvSpPr/>
            <p:nvPr/>
          </p:nvSpPr>
          <p:spPr>
            <a:xfrm>
              <a:off x="1209368" y="3429000"/>
              <a:ext cx="1809135" cy="1005348"/>
            </a:xfrm>
            <a:prstGeom prst="rect">
              <a:avLst/>
            </a:prstGeom>
            <a:solidFill>
              <a:srgbClr val="235A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EA73CE8F-828A-4BD3-A1EE-B91E2CA84D66}"/>
                </a:ext>
              </a:extLst>
            </p:cNvPr>
            <p:cNvSpPr/>
            <p:nvPr/>
          </p:nvSpPr>
          <p:spPr>
            <a:xfrm>
              <a:off x="1285567" y="3477060"/>
              <a:ext cx="1656735" cy="909227"/>
            </a:xfrm>
            <a:prstGeom prst="rect">
              <a:avLst/>
            </a:prstGeom>
            <a:gradFill flip="none" rotWithShape="1">
              <a:gsLst>
                <a:gs pos="0">
                  <a:schemeClr val="accent1">
                    <a:tint val="66000"/>
                    <a:satMod val="160000"/>
                  </a:schemeClr>
                </a:gs>
                <a:gs pos="50000">
                  <a:schemeClr val="accent1">
                    <a:tint val="44500"/>
                    <a:satMod val="160000"/>
                    <a:alpha val="60000"/>
                  </a:schemeClr>
                </a:gs>
                <a:gs pos="100000">
                  <a:schemeClr val="accent1">
                    <a:tint val="23500"/>
                    <a:satMod val="16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extLst>
                <a:ext uri="{FF2B5EF4-FFF2-40B4-BE49-F238E27FC236}">
                  <a16:creationId xmlns:a16="http://schemas.microsoft.com/office/drawing/2014/main" id="{688AF7E7-1FEC-4E81-88F2-F21759C082B1}"/>
                </a:ext>
              </a:extLst>
            </p:cNvPr>
            <p:cNvSpPr/>
            <p:nvPr/>
          </p:nvSpPr>
          <p:spPr>
            <a:xfrm>
              <a:off x="1985960" y="4502782"/>
              <a:ext cx="255950" cy="118800"/>
            </a:xfrm>
            <a:prstGeom prst="ellipse">
              <a:avLst/>
            </a:prstGeom>
            <a:solidFill>
              <a:srgbClr val="C6C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0344ADFA-C9EC-4B92-817C-8232A11CBA95}"/>
                </a:ext>
              </a:extLst>
            </p:cNvPr>
            <p:cNvSpPr/>
            <p:nvPr/>
          </p:nvSpPr>
          <p:spPr>
            <a:xfrm>
              <a:off x="1821835" y="4595144"/>
              <a:ext cx="584200" cy="54000"/>
            </a:xfrm>
            <a:prstGeom prst="rect">
              <a:avLst/>
            </a:prstGeom>
            <a:solidFill>
              <a:srgbClr val="C6C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Circle: Hollow 37">
              <a:extLst>
                <a:ext uri="{FF2B5EF4-FFF2-40B4-BE49-F238E27FC236}">
                  <a16:creationId xmlns:a16="http://schemas.microsoft.com/office/drawing/2014/main" id="{F7776FD0-67B0-4467-83DA-D0E3A030386E}"/>
                </a:ext>
              </a:extLst>
            </p:cNvPr>
            <p:cNvSpPr/>
            <p:nvPr/>
          </p:nvSpPr>
          <p:spPr>
            <a:xfrm>
              <a:off x="2077935" y="4451016"/>
              <a:ext cx="72000" cy="72000"/>
            </a:xfrm>
            <a:prstGeom prst="donut">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9" name="Rectangle 38">
              <a:extLst>
                <a:ext uri="{FF2B5EF4-FFF2-40B4-BE49-F238E27FC236}">
                  <a16:creationId xmlns:a16="http://schemas.microsoft.com/office/drawing/2014/main" id="{F063FDA2-3770-4028-A4A1-A74A25E55E57}"/>
                </a:ext>
              </a:extLst>
            </p:cNvPr>
            <p:cNvSpPr/>
            <p:nvPr/>
          </p:nvSpPr>
          <p:spPr>
            <a:xfrm>
              <a:off x="1285566" y="3473671"/>
              <a:ext cx="1656735" cy="909227"/>
            </a:xfrm>
            <a:prstGeom prst="rect">
              <a:avLst/>
            </a:prstGeom>
            <a:gradFill flip="none" rotWithShape="1">
              <a:gsLst>
                <a:gs pos="0">
                  <a:schemeClr val="accent1">
                    <a:tint val="66000"/>
                    <a:satMod val="160000"/>
                  </a:schemeClr>
                </a:gs>
                <a:gs pos="32000">
                  <a:schemeClr val="accent1">
                    <a:tint val="44500"/>
                    <a:satMod val="160000"/>
                    <a:alpha val="21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0" name="Group 39">
            <a:extLst>
              <a:ext uri="{FF2B5EF4-FFF2-40B4-BE49-F238E27FC236}">
                <a16:creationId xmlns:a16="http://schemas.microsoft.com/office/drawing/2014/main" id="{6152ECB6-70EE-48CB-9BE2-8FDE7E7536BD}"/>
              </a:ext>
            </a:extLst>
          </p:cNvPr>
          <p:cNvGrpSpPr/>
          <p:nvPr/>
        </p:nvGrpSpPr>
        <p:grpSpPr>
          <a:xfrm>
            <a:off x="7921689" y="4417187"/>
            <a:ext cx="1111045" cy="749328"/>
            <a:chOff x="1209368" y="3429000"/>
            <a:chExt cx="1809135" cy="1220144"/>
          </a:xfrm>
        </p:grpSpPr>
        <p:sp>
          <p:nvSpPr>
            <p:cNvPr id="41" name="Rectangle: Rounded Corners 40">
              <a:extLst>
                <a:ext uri="{FF2B5EF4-FFF2-40B4-BE49-F238E27FC236}">
                  <a16:creationId xmlns:a16="http://schemas.microsoft.com/office/drawing/2014/main" id="{8660DF12-4DFF-4A22-BC7A-111C64943644}"/>
                </a:ext>
              </a:extLst>
            </p:cNvPr>
            <p:cNvSpPr/>
            <p:nvPr/>
          </p:nvSpPr>
          <p:spPr>
            <a:xfrm>
              <a:off x="1209368" y="4362450"/>
              <a:ext cx="1809135" cy="174291"/>
            </a:xfrm>
            <a:prstGeom prst="roundRect">
              <a:avLst/>
            </a:prstGeom>
            <a:solidFill>
              <a:srgbClr val="C6C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D750F8E3-2EE4-43E7-BB8D-6184B4F0F277}"/>
                </a:ext>
              </a:extLst>
            </p:cNvPr>
            <p:cNvSpPr/>
            <p:nvPr/>
          </p:nvSpPr>
          <p:spPr>
            <a:xfrm>
              <a:off x="1209368" y="3429000"/>
              <a:ext cx="1809135" cy="1005348"/>
            </a:xfrm>
            <a:prstGeom prst="rect">
              <a:avLst/>
            </a:prstGeom>
            <a:solidFill>
              <a:srgbClr val="235A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a:extLst>
                <a:ext uri="{FF2B5EF4-FFF2-40B4-BE49-F238E27FC236}">
                  <a16:creationId xmlns:a16="http://schemas.microsoft.com/office/drawing/2014/main" id="{4D1C1805-0609-4430-BDE7-A74EAAFD109A}"/>
                </a:ext>
              </a:extLst>
            </p:cNvPr>
            <p:cNvSpPr/>
            <p:nvPr/>
          </p:nvSpPr>
          <p:spPr>
            <a:xfrm>
              <a:off x="1285567" y="3477060"/>
              <a:ext cx="1656735" cy="909227"/>
            </a:xfrm>
            <a:prstGeom prst="rect">
              <a:avLst/>
            </a:prstGeom>
            <a:gradFill flip="none" rotWithShape="1">
              <a:gsLst>
                <a:gs pos="0">
                  <a:schemeClr val="accent1">
                    <a:tint val="66000"/>
                    <a:satMod val="160000"/>
                  </a:schemeClr>
                </a:gs>
                <a:gs pos="50000">
                  <a:schemeClr val="accent1">
                    <a:tint val="44500"/>
                    <a:satMod val="160000"/>
                    <a:alpha val="60000"/>
                  </a:schemeClr>
                </a:gs>
                <a:gs pos="100000">
                  <a:schemeClr val="accent1">
                    <a:tint val="23500"/>
                    <a:satMod val="16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a:extLst>
                <a:ext uri="{FF2B5EF4-FFF2-40B4-BE49-F238E27FC236}">
                  <a16:creationId xmlns:a16="http://schemas.microsoft.com/office/drawing/2014/main" id="{8DE7EE23-DA87-4C9B-AEEA-68486ECAC20A}"/>
                </a:ext>
              </a:extLst>
            </p:cNvPr>
            <p:cNvSpPr/>
            <p:nvPr/>
          </p:nvSpPr>
          <p:spPr>
            <a:xfrm>
              <a:off x="1985960" y="4502782"/>
              <a:ext cx="255950" cy="118800"/>
            </a:xfrm>
            <a:prstGeom prst="ellipse">
              <a:avLst/>
            </a:prstGeom>
            <a:solidFill>
              <a:srgbClr val="C6C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a:extLst>
                <a:ext uri="{FF2B5EF4-FFF2-40B4-BE49-F238E27FC236}">
                  <a16:creationId xmlns:a16="http://schemas.microsoft.com/office/drawing/2014/main" id="{90AC2639-F23F-4B9D-BD83-BDB4F2326679}"/>
                </a:ext>
              </a:extLst>
            </p:cNvPr>
            <p:cNvSpPr/>
            <p:nvPr/>
          </p:nvSpPr>
          <p:spPr>
            <a:xfrm>
              <a:off x="1821835" y="4595144"/>
              <a:ext cx="584200" cy="54000"/>
            </a:xfrm>
            <a:prstGeom prst="rect">
              <a:avLst/>
            </a:prstGeom>
            <a:solidFill>
              <a:srgbClr val="C6C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Circle: Hollow 45">
              <a:extLst>
                <a:ext uri="{FF2B5EF4-FFF2-40B4-BE49-F238E27FC236}">
                  <a16:creationId xmlns:a16="http://schemas.microsoft.com/office/drawing/2014/main" id="{92B5578F-E98F-4EC1-8067-34A0B3A45CA8}"/>
                </a:ext>
              </a:extLst>
            </p:cNvPr>
            <p:cNvSpPr/>
            <p:nvPr/>
          </p:nvSpPr>
          <p:spPr>
            <a:xfrm>
              <a:off x="2077935" y="4451016"/>
              <a:ext cx="72000" cy="72000"/>
            </a:xfrm>
            <a:prstGeom prst="donut">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7" name="Rectangle 46">
              <a:extLst>
                <a:ext uri="{FF2B5EF4-FFF2-40B4-BE49-F238E27FC236}">
                  <a16:creationId xmlns:a16="http://schemas.microsoft.com/office/drawing/2014/main" id="{34A6C229-13AB-4261-BA1D-C111BC05F0C2}"/>
                </a:ext>
              </a:extLst>
            </p:cNvPr>
            <p:cNvSpPr/>
            <p:nvPr/>
          </p:nvSpPr>
          <p:spPr>
            <a:xfrm>
              <a:off x="1285566" y="3473671"/>
              <a:ext cx="1656735" cy="909227"/>
            </a:xfrm>
            <a:prstGeom prst="rect">
              <a:avLst/>
            </a:prstGeom>
            <a:gradFill flip="none" rotWithShape="1">
              <a:gsLst>
                <a:gs pos="0">
                  <a:schemeClr val="accent1">
                    <a:tint val="66000"/>
                    <a:satMod val="160000"/>
                  </a:schemeClr>
                </a:gs>
                <a:gs pos="32000">
                  <a:schemeClr val="accent1">
                    <a:tint val="44500"/>
                    <a:satMod val="160000"/>
                    <a:alpha val="21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8" name="Group 47">
            <a:extLst>
              <a:ext uri="{FF2B5EF4-FFF2-40B4-BE49-F238E27FC236}">
                <a16:creationId xmlns:a16="http://schemas.microsoft.com/office/drawing/2014/main" id="{275171F3-D922-45C4-9D6C-75E825D3A4F5}"/>
              </a:ext>
            </a:extLst>
          </p:cNvPr>
          <p:cNvGrpSpPr/>
          <p:nvPr/>
        </p:nvGrpSpPr>
        <p:grpSpPr>
          <a:xfrm>
            <a:off x="6722167" y="3288606"/>
            <a:ext cx="1111045" cy="749328"/>
            <a:chOff x="1209368" y="3429000"/>
            <a:chExt cx="1809135" cy="1220144"/>
          </a:xfrm>
        </p:grpSpPr>
        <p:sp>
          <p:nvSpPr>
            <p:cNvPr id="49" name="Rectangle: Rounded Corners 48">
              <a:extLst>
                <a:ext uri="{FF2B5EF4-FFF2-40B4-BE49-F238E27FC236}">
                  <a16:creationId xmlns:a16="http://schemas.microsoft.com/office/drawing/2014/main" id="{203FDE98-E0D6-4696-AF71-CFB862793A2B}"/>
                </a:ext>
              </a:extLst>
            </p:cNvPr>
            <p:cNvSpPr/>
            <p:nvPr/>
          </p:nvSpPr>
          <p:spPr>
            <a:xfrm>
              <a:off x="1209368" y="4362450"/>
              <a:ext cx="1809135" cy="174291"/>
            </a:xfrm>
            <a:prstGeom prst="roundRect">
              <a:avLst/>
            </a:prstGeom>
            <a:solidFill>
              <a:srgbClr val="C6C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a:extLst>
                <a:ext uri="{FF2B5EF4-FFF2-40B4-BE49-F238E27FC236}">
                  <a16:creationId xmlns:a16="http://schemas.microsoft.com/office/drawing/2014/main" id="{CEC36893-C24C-4544-AB90-44BAEED15BA4}"/>
                </a:ext>
              </a:extLst>
            </p:cNvPr>
            <p:cNvSpPr/>
            <p:nvPr/>
          </p:nvSpPr>
          <p:spPr>
            <a:xfrm>
              <a:off x="1209368" y="3429000"/>
              <a:ext cx="1809135" cy="1005348"/>
            </a:xfrm>
            <a:prstGeom prst="rect">
              <a:avLst/>
            </a:prstGeom>
            <a:solidFill>
              <a:srgbClr val="235A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50">
              <a:extLst>
                <a:ext uri="{FF2B5EF4-FFF2-40B4-BE49-F238E27FC236}">
                  <a16:creationId xmlns:a16="http://schemas.microsoft.com/office/drawing/2014/main" id="{C62A82B8-E5C0-4FBA-9F1E-36FD50D4FA11}"/>
                </a:ext>
              </a:extLst>
            </p:cNvPr>
            <p:cNvSpPr/>
            <p:nvPr/>
          </p:nvSpPr>
          <p:spPr>
            <a:xfrm>
              <a:off x="1285567" y="3477060"/>
              <a:ext cx="1656735" cy="909227"/>
            </a:xfrm>
            <a:prstGeom prst="rect">
              <a:avLst/>
            </a:prstGeom>
            <a:gradFill flip="none" rotWithShape="1">
              <a:gsLst>
                <a:gs pos="0">
                  <a:schemeClr val="accent1">
                    <a:tint val="66000"/>
                    <a:satMod val="160000"/>
                  </a:schemeClr>
                </a:gs>
                <a:gs pos="50000">
                  <a:schemeClr val="accent1">
                    <a:tint val="44500"/>
                    <a:satMod val="160000"/>
                    <a:alpha val="60000"/>
                  </a:schemeClr>
                </a:gs>
                <a:gs pos="100000">
                  <a:schemeClr val="accent1">
                    <a:tint val="23500"/>
                    <a:satMod val="16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Oval 51">
              <a:extLst>
                <a:ext uri="{FF2B5EF4-FFF2-40B4-BE49-F238E27FC236}">
                  <a16:creationId xmlns:a16="http://schemas.microsoft.com/office/drawing/2014/main" id="{FF6B215B-F671-4B2A-B4FF-EF34E037AC0B}"/>
                </a:ext>
              </a:extLst>
            </p:cNvPr>
            <p:cNvSpPr/>
            <p:nvPr/>
          </p:nvSpPr>
          <p:spPr>
            <a:xfrm>
              <a:off x="1985960" y="4502782"/>
              <a:ext cx="255950" cy="118800"/>
            </a:xfrm>
            <a:prstGeom prst="ellipse">
              <a:avLst/>
            </a:prstGeom>
            <a:solidFill>
              <a:srgbClr val="C6C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a:extLst>
                <a:ext uri="{FF2B5EF4-FFF2-40B4-BE49-F238E27FC236}">
                  <a16:creationId xmlns:a16="http://schemas.microsoft.com/office/drawing/2014/main" id="{6A527734-ADE4-4A12-9F57-883E32FA0C51}"/>
                </a:ext>
              </a:extLst>
            </p:cNvPr>
            <p:cNvSpPr/>
            <p:nvPr/>
          </p:nvSpPr>
          <p:spPr>
            <a:xfrm>
              <a:off x="1821835" y="4595144"/>
              <a:ext cx="584200" cy="54000"/>
            </a:xfrm>
            <a:prstGeom prst="rect">
              <a:avLst/>
            </a:prstGeom>
            <a:solidFill>
              <a:srgbClr val="C6C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Circle: Hollow 53">
              <a:extLst>
                <a:ext uri="{FF2B5EF4-FFF2-40B4-BE49-F238E27FC236}">
                  <a16:creationId xmlns:a16="http://schemas.microsoft.com/office/drawing/2014/main" id="{80A9A46C-F4B8-44E1-B906-E5F2D5795053}"/>
                </a:ext>
              </a:extLst>
            </p:cNvPr>
            <p:cNvSpPr/>
            <p:nvPr/>
          </p:nvSpPr>
          <p:spPr>
            <a:xfrm>
              <a:off x="2077935" y="4451016"/>
              <a:ext cx="72000" cy="72000"/>
            </a:xfrm>
            <a:prstGeom prst="donut">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5" name="Rectangle 54">
              <a:extLst>
                <a:ext uri="{FF2B5EF4-FFF2-40B4-BE49-F238E27FC236}">
                  <a16:creationId xmlns:a16="http://schemas.microsoft.com/office/drawing/2014/main" id="{B41AF00A-6805-4BBE-9BB3-63ACAF02FBDD}"/>
                </a:ext>
              </a:extLst>
            </p:cNvPr>
            <p:cNvSpPr/>
            <p:nvPr/>
          </p:nvSpPr>
          <p:spPr>
            <a:xfrm>
              <a:off x="1285566" y="3473671"/>
              <a:ext cx="1656735" cy="909227"/>
            </a:xfrm>
            <a:prstGeom prst="rect">
              <a:avLst/>
            </a:prstGeom>
            <a:gradFill flip="none" rotWithShape="1">
              <a:gsLst>
                <a:gs pos="0">
                  <a:schemeClr val="accent1">
                    <a:tint val="66000"/>
                    <a:satMod val="160000"/>
                  </a:schemeClr>
                </a:gs>
                <a:gs pos="32000">
                  <a:schemeClr val="accent1">
                    <a:tint val="44500"/>
                    <a:satMod val="160000"/>
                    <a:alpha val="21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1" name="Group 60">
            <a:extLst>
              <a:ext uri="{FF2B5EF4-FFF2-40B4-BE49-F238E27FC236}">
                <a16:creationId xmlns:a16="http://schemas.microsoft.com/office/drawing/2014/main" id="{45101D42-C629-4ED4-9A99-3E45FCA16718}"/>
              </a:ext>
            </a:extLst>
          </p:cNvPr>
          <p:cNvGrpSpPr/>
          <p:nvPr/>
        </p:nvGrpSpPr>
        <p:grpSpPr>
          <a:xfrm>
            <a:off x="5494661" y="4383174"/>
            <a:ext cx="919641" cy="686831"/>
            <a:chOff x="3392331" y="4564604"/>
            <a:chExt cx="919641" cy="686831"/>
          </a:xfrm>
        </p:grpSpPr>
        <p:sp>
          <p:nvSpPr>
            <p:cNvPr id="56" name="Rectangle 55">
              <a:extLst>
                <a:ext uri="{FF2B5EF4-FFF2-40B4-BE49-F238E27FC236}">
                  <a16:creationId xmlns:a16="http://schemas.microsoft.com/office/drawing/2014/main" id="{FF45A6B8-0663-48B3-A5EA-5546E452631E}"/>
                </a:ext>
              </a:extLst>
            </p:cNvPr>
            <p:cNvSpPr/>
            <p:nvPr/>
          </p:nvSpPr>
          <p:spPr>
            <a:xfrm>
              <a:off x="3392331" y="4564604"/>
              <a:ext cx="919641" cy="686831"/>
            </a:xfrm>
            <a:prstGeom prst="rect">
              <a:avLst/>
            </a:prstGeom>
            <a:solidFill>
              <a:srgbClr val="153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Arrow: Right 56">
              <a:extLst>
                <a:ext uri="{FF2B5EF4-FFF2-40B4-BE49-F238E27FC236}">
                  <a16:creationId xmlns:a16="http://schemas.microsoft.com/office/drawing/2014/main" id="{2A2E8FD2-69B2-4AAA-B603-A2222EE2C714}"/>
                </a:ext>
              </a:extLst>
            </p:cNvPr>
            <p:cNvSpPr/>
            <p:nvPr/>
          </p:nvSpPr>
          <p:spPr>
            <a:xfrm>
              <a:off x="3898947" y="4692580"/>
              <a:ext cx="358108" cy="110532"/>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Arrow: Right 57">
              <a:extLst>
                <a:ext uri="{FF2B5EF4-FFF2-40B4-BE49-F238E27FC236}">
                  <a16:creationId xmlns:a16="http://schemas.microsoft.com/office/drawing/2014/main" id="{9D17138C-F11A-4E40-A7B7-4C03325E6BE6}"/>
                </a:ext>
              </a:extLst>
            </p:cNvPr>
            <p:cNvSpPr/>
            <p:nvPr/>
          </p:nvSpPr>
          <p:spPr>
            <a:xfrm>
              <a:off x="3898947" y="4908019"/>
              <a:ext cx="358108" cy="110532"/>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Arrow: Right 58">
              <a:extLst>
                <a:ext uri="{FF2B5EF4-FFF2-40B4-BE49-F238E27FC236}">
                  <a16:creationId xmlns:a16="http://schemas.microsoft.com/office/drawing/2014/main" id="{67879159-DADF-4540-B5CF-2F154C4F1EAE}"/>
                </a:ext>
              </a:extLst>
            </p:cNvPr>
            <p:cNvSpPr/>
            <p:nvPr/>
          </p:nvSpPr>
          <p:spPr>
            <a:xfrm flipH="1">
              <a:off x="3467147" y="4800530"/>
              <a:ext cx="358108" cy="110532"/>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Arrow: Right 59">
              <a:extLst>
                <a:ext uri="{FF2B5EF4-FFF2-40B4-BE49-F238E27FC236}">
                  <a16:creationId xmlns:a16="http://schemas.microsoft.com/office/drawing/2014/main" id="{42F22F39-CB0D-4FBC-833A-6C872065E917}"/>
                </a:ext>
              </a:extLst>
            </p:cNvPr>
            <p:cNvSpPr/>
            <p:nvPr/>
          </p:nvSpPr>
          <p:spPr>
            <a:xfrm flipH="1">
              <a:off x="3467147" y="5015969"/>
              <a:ext cx="358108" cy="110532"/>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66" name="Straight Connector 65">
            <a:extLst>
              <a:ext uri="{FF2B5EF4-FFF2-40B4-BE49-F238E27FC236}">
                <a16:creationId xmlns:a16="http://schemas.microsoft.com/office/drawing/2014/main" id="{C28E0BD4-344B-4EA2-8083-0DFEE37623AD}"/>
              </a:ext>
            </a:extLst>
          </p:cNvPr>
          <p:cNvCxnSpPr>
            <a:cxnSpLocks/>
            <a:stCxn id="34" idx="3"/>
            <a:endCxn id="56" idx="1"/>
          </p:cNvCxnSpPr>
          <p:nvPr/>
        </p:nvCxnSpPr>
        <p:spPr>
          <a:xfrm>
            <a:off x="3919128" y="4725895"/>
            <a:ext cx="1575533" cy="69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29FB0C70-8146-472E-ABF2-669D919BC1D7}"/>
              </a:ext>
            </a:extLst>
          </p:cNvPr>
          <p:cNvCxnSpPr>
            <a:cxnSpLocks/>
            <a:stCxn id="56" idx="3"/>
            <a:endCxn id="42" idx="1"/>
          </p:cNvCxnSpPr>
          <p:nvPr/>
        </p:nvCxnSpPr>
        <p:spPr>
          <a:xfrm flipV="1">
            <a:off x="6414302" y="4725895"/>
            <a:ext cx="1507387" cy="69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D94A3F60-E08E-47FD-B762-795F218F8AA4}"/>
              </a:ext>
            </a:extLst>
          </p:cNvPr>
          <p:cNvCxnSpPr>
            <a:cxnSpLocks/>
          </p:cNvCxnSpPr>
          <p:nvPr/>
        </p:nvCxnSpPr>
        <p:spPr>
          <a:xfrm flipV="1">
            <a:off x="6391686" y="3957457"/>
            <a:ext cx="513939" cy="43555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E602E073-CE9A-42BC-BA0A-DACB626ECEAD}"/>
              </a:ext>
            </a:extLst>
          </p:cNvPr>
          <p:cNvCxnSpPr>
            <a:cxnSpLocks/>
          </p:cNvCxnSpPr>
          <p:nvPr/>
        </p:nvCxnSpPr>
        <p:spPr>
          <a:xfrm>
            <a:off x="6391686" y="5043966"/>
            <a:ext cx="509603" cy="68774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3C6FF87E-4F4E-494A-B762-78242438E813}"/>
              </a:ext>
            </a:extLst>
          </p:cNvPr>
          <p:cNvCxnSpPr>
            <a:cxnSpLocks/>
          </p:cNvCxnSpPr>
          <p:nvPr/>
        </p:nvCxnSpPr>
        <p:spPr>
          <a:xfrm flipH="1" flipV="1">
            <a:off x="4992149" y="3948093"/>
            <a:ext cx="513939" cy="43555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6282E1F4-9C51-4282-8AE8-85A99ED05B76}"/>
              </a:ext>
            </a:extLst>
          </p:cNvPr>
          <p:cNvCxnSpPr>
            <a:cxnSpLocks/>
          </p:cNvCxnSpPr>
          <p:nvPr/>
        </p:nvCxnSpPr>
        <p:spPr>
          <a:xfrm flipH="1">
            <a:off x="4992149" y="5034602"/>
            <a:ext cx="509603" cy="68774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7" name="Group 86">
            <a:extLst>
              <a:ext uri="{FF2B5EF4-FFF2-40B4-BE49-F238E27FC236}">
                <a16:creationId xmlns:a16="http://schemas.microsoft.com/office/drawing/2014/main" id="{D9FEDF0B-EB5B-4175-836D-DF83D0B79F40}"/>
              </a:ext>
            </a:extLst>
          </p:cNvPr>
          <p:cNvGrpSpPr/>
          <p:nvPr/>
        </p:nvGrpSpPr>
        <p:grpSpPr>
          <a:xfrm>
            <a:off x="4374843" y="4605488"/>
            <a:ext cx="397577" cy="249395"/>
            <a:chOff x="6764707" y="3124081"/>
            <a:chExt cx="397577" cy="249395"/>
          </a:xfrm>
        </p:grpSpPr>
        <p:sp>
          <p:nvSpPr>
            <p:cNvPr id="79" name="Rectangle 78">
              <a:extLst>
                <a:ext uri="{FF2B5EF4-FFF2-40B4-BE49-F238E27FC236}">
                  <a16:creationId xmlns:a16="http://schemas.microsoft.com/office/drawing/2014/main" id="{3DF9984F-C001-49A1-9425-788D54364739}"/>
                </a:ext>
              </a:extLst>
            </p:cNvPr>
            <p:cNvSpPr/>
            <p:nvPr/>
          </p:nvSpPr>
          <p:spPr>
            <a:xfrm>
              <a:off x="6764707" y="3124081"/>
              <a:ext cx="397577" cy="249395"/>
            </a:xfrm>
            <a:prstGeom prst="rect">
              <a:avLst/>
            </a:prstGeom>
            <a:solidFill>
              <a:srgbClr val="017B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2" name="Straight Arrow Connector 81">
              <a:extLst>
                <a:ext uri="{FF2B5EF4-FFF2-40B4-BE49-F238E27FC236}">
                  <a16:creationId xmlns:a16="http://schemas.microsoft.com/office/drawing/2014/main" id="{33EADD54-B124-48E5-8AC0-2C6D1B870DF3}"/>
                </a:ext>
              </a:extLst>
            </p:cNvPr>
            <p:cNvCxnSpPr>
              <a:cxnSpLocks/>
            </p:cNvCxnSpPr>
            <p:nvPr/>
          </p:nvCxnSpPr>
          <p:spPr>
            <a:xfrm>
              <a:off x="6803884" y="3248025"/>
              <a:ext cx="329825" cy="75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8" name="Group 87">
            <a:extLst>
              <a:ext uri="{FF2B5EF4-FFF2-40B4-BE49-F238E27FC236}">
                <a16:creationId xmlns:a16="http://schemas.microsoft.com/office/drawing/2014/main" id="{5C111DAB-2F13-4A8E-9098-B337E5E20079}"/>
              </a:ext>
            </a:extLst>
          </p:cNvPr>
          <p:cNvGrpSpPr/>
          <p:nvPr/>
        </p:nvGrpSpPr>
        <p:grpSpPr>
          <a:xfrm>
            <a:off x="6968196" y="4605487"/>
            <a:ext cx="397577" cy="249395"/>
            <a:chOff x="7643938" y="3151783"/>
            <a:chExt cx="397577" cy="249395"/>
          </a:xfrm>
        </p:grpSpPr>
        <p:sp>
          <p:nvSpPr>
            <p:cNvPr id="85" name="Rectangle 84">
              <a:extLst>
                <a:ext uri="{FF2B5EF4-FFF2-40B4-BE49-F238E27FC236}">
                  <a16:creationId xmlns:a16="http://schemas.microsoft.com/office/drawing/2014/main" id="{E2025B4B-369D-41FE-8415-F425DE67CCDC}"/>
                </a:ext>
              </a:extLst>
            </p:cNvPr>
            <p:cNvSpPr/>
            <p:nvPr/>
          </p:nvSpPr>
          <p:spPr>
            <a:xfrm>
              <a:off x="7643938" y="3151783"/>
              <a:ext cx="397577" cy="249395"/>
            </a:xfrm>
            <a:prstGeom prst="rect">
              <a:avLst/>
            </a:prstGeom>
            <a:solidFill>
              <a:srgbClr val="6A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6" name="Straight Arrow Connector 85">
              <a:extLst>
                <a:ext uri="{FF2B5EF4-FFF2-40B4-BE49-F238E27FC236}">
                  <a16:creationId xmlns:a16="http://schemas.microsoft.com/office/drawing/2014/main" id="{FA2D0DBC-BF09-4B0F-8ABF-F77B257DE183}"/>
                </a:ext>
              </a:extLst>
            </p:cNvPr>
            <p:cNvCxnSpPr>
              <a:cxnSpLocks/>
            </p:cNvCxnSpPr>
            <p:nvPr/>
          </p:nvCxnSpPr>
          <p:spPr>
            <a:xfrm>
              <a:off x="7683115" y="3275727"/>
              <a:ext cx="329825" cy="75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9" name="Group 88">
            <a:extLst>
              <a:ext uri="{FF2B5EF4-FFF2-40B4-BE49-F238E27FC236}">
                <a16:creationId xmlns:a16="http://schemas.microsoft.com/office/drawing/2014/main" id="{315F5A43-628D-4995-A827-2246D16BD8EF}"/>
              </a:ext>
            </a:extLst>
          </p:cNvPr>
          <p:cNvGrpSpPr/>
          <p:nvPr/>
        </p:nvGrpSpPr>
        <p:grpSpPr>
          <a:xfrm rot="19122185">
            <a:off x="6419124" y="4090386"/>
            <a:ext cx="397577" cy="249395"/>
            <a:chOff x="7643938" y="3151783"/>
            <a:chExt cx="397577" cy="249395"/>
          </a:xfrm>
        </p:grpSpPr>
        <p:sp>
          <p:nvSpPr>
            <p:cNvPr id="90" name="Rectangle 89">
              <a:extLst>
                <a:ext uri="{FF2B5EF4-FFF2-40B4-BE49-F238E27FC236}">
                  <a16:creationId xmlns:a16="http://schemas.microsoft.com/office/drawing/2014/main" id="{FF53A37A-491C-4F00-B035-C61399E98D1F}"/>
                </a:ext>
              </a:extLst>
            </p:cNvPr>
            <p:cNvSpPr/>
            <p:nvPr/>
          </p:nvSpPr>
          <p:spPr>
            <a:xfrm>
              <a:off x="7643938" y="3151783"/>
              <a:ext cx="397577" cy="249395"/>
            </a:xfrm>
            <a:prstGeom prst="rect">
              <a:avLst/>
            </a:prstGeom>
            <a:solidFill>
              <a:srgbClr val="6A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1" name="Straight Arrow Connector 90">
              <a:extLst>
                <a:ext uri="{FF2B5EF4-FFF2-40B4-BE49-F238E27FC236}">
                  <a16:creationId xmlns:a16="http://schemas.microsoft.com/office/drawing/2014/main" id="{F392FB07-A706-491A-AB45-A890C9E4A7D5}"/>
                </a:ext>
              </a:extLst>
            </p:cNvPr>
            <p:cNvCxnSpPr>
              <a:cxnSpLocks/>
            </p:cNvCxnSpPr>
            <p:nvPr/>
          </p:nvCxnSpPr>
          <p:spPr>
            <a:xfrm>
              <a:off x="7683115" y="3275727"/>
              <a:ext cx="329825" cy="75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92" name="Group 91">
            <a:extLst>
              <a:ext uri="{FF2B5EF4-FFF2-40B4-BE49-F238E27FC236}">
                <a16:creationId xmlns:a16="http://schemas.microsoft.com/office/drawing/2014/main" id="{E2FC1DC3-E44E-4131-AE84-21C7E019CB9A}"/>
              </a:ext>
            </a:extLst>
          </p:cNvPr>
          <p:cNvGrpSpPr/>
          <p:nvPr/>
        </p:nvGrpSpPr>
        <p:grpSpPr>
          <a:xfrm rot="7564225">
            <a:off x="5028009" y="5304316"/>
            <a:ext cx="397577" cy="249395"/>
            <a:chOff x="7643938" y="3151783"/>
            <a:chExt cx="397577" cy="249395"/>
          </a:xfrm>
        </p:grpSpPr>
        <p:sp>
          <p:nvSpPr>
            <p:cNvPr id="93" name="Rectangle 92">
              <a:extLst>
                <a:ext uri="{FF2B5EF4-FFF2-40B4-BE49-F238E27FC236}">
                  <a16:creationId xmlns:a16="http://schemas.microsoft.com/office/drawing/2014/main" id="{266A1FE8-6B8F-49F5-B3D9-492A65C7C708}"/>
                </a:ext>
              </a:extLst>
            </p:cNvPr>
            <p:cNvSpPr/>
            <p:nvPr/>
          </p:nvSpPr>
          <p:spPr>
            <a:xfrm>
              <a:off x="7643938" y="3151783"/>
              <a:ext cx="397577" cy="249395"/>
            </a:xfrm>
            <a:prstGeom prst="rect">
              <a:avLst/>
            </a:prstGeom>
            <a:solidFill>
              <a:srgbClr val="6A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4" name="Straight Arrow Connector 93">
              <a:extLst>
                <a:ext uri="{FF2B5EF4-FFF2-40B4-BE49-F238E27FC236}">
                  <a16:creationId xmlns:a16="http://schemas.microsoft.com/office/drawing/2014/main" id="{A3A3112B-229D-4DAC-9E9C-A6F82AEF31B6}"/>
                </a:ext>
              </a:extLst>
            </p:cNvPr>
            <p:cNvCxnSpPr>
              <a:cxnSpLocks/>
            </p:cNvCxnSpPr>
            <p:nvPr/>
          </p:nvCxnSpPr>
          <p:spPr>
            <a:xfrm>
              <a:off x="7683115" y="3275727"/>
              <a:ext cx="329825" cy="75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E22B38D6-38C8-464C-BFFF-F2ED53021544}"/>
              </a:ext>
            </a:extLst>
          </p:cNvPr>
          <p:cNvGrpSpPr/>
          <p:nvPr/>
        </p:nvGrpSpPr>
        <p:grpSpPr>
          <a:xfrm rot="13269306">
            <a:off x="5065662" y="4051937"/>
            <a:ext cx="397577" cy="249395"/>
            <a:chOff x="7643938" y="3151783"/>
            <a:chExt cx="397577" cy="249395"/>
          </a:xfrm>
        </p:grpSpPr>
        <p:sp>
          <p:nvSpPr>
            <p:cNvPr id="96" name="Rectangle 95">
              <a:extLst>
                <a:ext uri="{FF2B5EF4-FFF2-40B4-BE49-F238E27FC236}">
                  <a16:creationId xmlns:a16="http://schemas.microsoft.com/office/drawing/2014/main" id="{03153036-EE68-4C9A-92DC-54643D29A84D}"/>
                </a:ext>
              </a:extLst>
            </p:cNvPr>
            <p:cNvSpPr/>
            <p:nvPr/>
          </p:nvSpPr>
          <p:spPr>
            <a:xfrm>
              <a:off x="7643938" y="3151783"/>
              <a:ext cx="397577" cy="249395"/>
            </a:xfrm>
            <a:prstGeom prst="rect">
              <a:avLst/>
            </a:prstGeom>
            <a:solidFill>
              <a:srgbClr val="6A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7" name="Straight Arrow Connector 96">
              <a:extLst>
                <a:ext uri="{FF2B5EF4-FFF2-40B4-BE49-F238E27FC236}">
                  <a16:creationId xmlns:a16="http://schemas.microsoft.com/office/drawing/2014/main" id="{617F8C7C-C0C8-4ACC-BCBE-2E10FB741C97}"/>
                </a:ext>
              </a:extLst>
            </p:cNvPr>
            <p:cNvCxnSpPr>
              <a:cxnSpLocks/>
            </p:cNvCxnSpPr>
            <p:nvPr/>
          </p:nvCxnSpPr>
          <p:spPr>
            <a:xfrm>
              <a:off x="7683115" y="3275727"/>
              <a:ext cx="329825" cy="75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98" name="Group 97">
            <a:extLst>
              <a:ext uri="{FF2B5EF4-FFF2-40B4-BE49-F238E27FC236}">
                <a16:creationId xmlns:a16="http://schemas.microsoft.com/office/drawing/2014/main" id="{F61CB568-315C-4818-B01D-A6CD53AB4858}"/>
              </a:ext>
            </a:extLst>
          </p:cNvPr>
          <p:cNvGrpSpPr/>
          <p:nvPr/>
        </p:nvGrpSpPr>
        <p:grpSpPr>
          <a:xfrm rot="3280210">
            <a:off x="6443508" y="5249770"/>
            <a:ext cx="397577" cy="249395"/>
            <a:chOff x="7643938" y="3151783"/>
            <a:chExt cx="397577" cy="249395"/>
          </a:xfrm>
        </p:grpSpPr>
        <p:sp>
          <p:nvSpPr>
            <p:cNvPr id="99" name="Rectangle 98">
              <a:extLst>
                <a:ext uri="{FF2B5EF4-FFF2-40B4-BE49-F238E27FC236}">
                  <a16:creationId xmlns:a16="http://schemas.microsoft.com/office/drawing/2014/main" id="{BC0C8B1E-0818-4F12-8D8E-903874CB9C18}"/>
                </a:ext>
              </a:extLst>
            </p:cNvPr>
            <p:cNvSpPr/>
            <p:nvPr/>
          </p:nvSpPr>
          <p:spPr>
            <a:xfrm>
              <a:off x="7643938" y="3151783"/>
              <a:ext cx="397577" cy="249395"/>
            </a:xfrm>
            <a:prstGeom prst="rect">
              <a:avLst/>
            </a:prstGeom>
            <a:solidFill>
              <a:srgbClr val="6A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0" name="Straight Arrow Connector 99">
              <a:extLst>
                <a:ext uri="{FF2B5EF4-FFF2-40B4-BE49-F238E27FC236}">
                  <a16:creationId xmlns:a16="http://schemas.microsoft.com/office/drawing/2014/main" id="{1687F17B-C961-4B81-9EFC-C76D5B71A426}"/>
                </a:ext>
              </a:extLst>
            </p:cNvPr>
            <p:cNvCxnSpPr>
              <a:cxnSpLocks/>
            </p:cNvCxnSpPr>
            <p:nvPr/>
          </p:nvCxnSpPr>
          <p:spPr>
            <a:xfrm>
              <a:off x="7683115" y="3275727"/>
              <a:ext cx="329825" cy="75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8439526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a:t>Unicast, broadcast, and multicast (Cont.)</a:t>
            </a:r>
          </a:p>
        </p:txBody>
      </p:sp>
      <p:sp>
        <p:nvSpPr>
          <p:cNvPr id="3" name="Content Placeholder 2">
            <a:extLst>
              <a:ext uri="{FF2B5EF4-FFF2-40B4-BE49-F238E27FC236}">
                <a16:creationId xmlns:a16="http://schemas.microsoft.com/office/drawing/2014/main" id="{4BD2D62B-9136-489A-BFE9-A8941CDFF6D8}"/>
              </a:ext>
            </a:extLst>
          </p:cNvPr>
          <p:cNvSpPr>
            <a:spLocks noGrp="1"/>
          </p:cNvSpPr>
          <p:nvPr>
            <p:ph idx="1"/>
          </p:nvPr>
        </p:nvSpPr>
        <p:spPr/>
        <p:txBody>
          <a:bodyPr>
            <a:normAutofit/>
          </a:bodyPr>
          <a:lstStyle/>
          <a:p>
            <a:r>
              <a:rPr lang="en-US" i="1" dirty="0"/>
              <a:t>Multicast</a:t>
            </a:r>
            <a:r>
              <a:rPr lang="en-US" dirty="0"/>
              <a:t> addresses are intended to go to multiple nodes but not everywhere on the network</a:t>
            </a:r>
          </a:p>
          <a:p>
            <a:endParaRPr lang="en-US" b="0" i="0" dirty="0">
              <a:effectLst/>
            </a:endParaRPr>
          </a:p>
        </p:txBody>
      </p:sp>
      <p:grpSp>
        <p:nvGrpSpPr>
          <p:cNvPr id="5" name="Group 4">
            <a:extLst>
              <a:ext uri="{FF2B5EF4-FFF2-40B4-BE49-F238E27FC236}">
                <a16:creationId xmlns:a16="http://schemas.microsoft.com/office/drawing/2014/main" id="{C882D293-4CEC-47FE-B18A-0890374BF6A6}"/>
              </a:ext>
            </a:extLst>
          </p:cNvPr>
          <p:cNvGrpSpPr/>
          <p:nvPr/>
        </p:nvGrpSpPr>
        <p:grpSpPr>
          <a:xfrm>
            <a:off x="1260403" y="6101121"/>
            <a:ext cx="9527263" cy="611218"/>
            <a:chOff x="1302117" y="5774645"/>
            <a:chExt cx="9527263" cy="611218"/>
          </a:xfrm>
        </p:grpSpPr>
        <p:grpSp>
          <p:nvGrpSpPr>
            <p:cNvPr id="16" name="Group 15">
              <a:extLst>
                <a:ext uri="{FF2B5EF4-FFF2-40B4-BE49-F238E27FC236}">
                  <a16:creationId xmlns:a16="http://schemas.microsoft.com/office/drawing/2014/main" id="{3FB93E5E-9466-4002-87E6-8C8CC1B921EC}"/>
                </a:ext>
              </a:extLst>
            </p:cNvPr>
            <p:cNvGrpSpPr/>
            <p:nvPr/>
          </p:nvGrpSpPr>
          <p:grpSpPr>
            <a:xfrm>
              <a:off x="1302117" y="5774645"/>
              <a:ext cx="1366684" cy="611218"/>
              <a:chOff x="1514168" y="2158180"/>
              <a:chExt cx="1366684" cy="611218"/>
            </a:xfrm>
          </p:grpSpPr>
          <p:sp>
            <p:nvSpPr>
              <p:cNvPr id="17" name="Rectangle 16">
                <a:extLst>
                  <a:ext uri="{FF2B5EF4-FFF2-40B4-BE49-F238E27FC236}">
                    <a16:creationId xmlns:a16="http://schemas.microsoft.com/office/drawing/2014/main" id="{23393D30-E30C-4650-9C45-B25D0870DF47}"/>
                  </a:ext>
                </a:extLst>
              </p:cNvPr>
              <p:cNvSpPr/>
              <p:nvPr/>
            </p:nvSpPr>
            <p:spPr>
              <a:xfrm>
                <a:off x="1514168" y="2172929"/>
                <a:ext cx="1366684" cy="540774"/>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8" name="Straight Connector 17">
                <a:extLst>
                  <a:ext uri="{FF2B5EF4-FFF2-40B4-BE49-F238E27FC236}">
                    <a16:creationId xmlns:a16="http://schemas.microsoft.com/office/drawing/2014/main" id="{8C6D23A8-F134-4D23-BE7A-9E4612085B42}"/>
                  </a:ext>
                </a:extLst>
              </p:cNvPr>
              <p:cNvCxnSpPr>
                <a:cxnSpLocks/>
              </p:cNvCxnSpPr>
              <p:nvPr/>
            </p:nvCxnSpPr>
            <p:spPr>
              <a:xfrm>
                <a:off x="1514168" y="2443316"/>
                <a:ext cx="136668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9C08440A-7E06-4CAA-9469-FF9296A6DA94}"/>
                  </a:ext>
                </a:extLst>
              </p:cNvPr>
              <p:cNvSpPr txBox="1"/>
              <p:nvPr/>
            </p:nvSpPr>
            <p:spPr>
              <a:xfrm>
                <a:off x="1695610" y="2158180"/>
                <a:ext cx="1003801" cy="369332"/>
              </a:xfrm>
              <a:prstGeom prst="rect">
                <a:avLst/>
              </a:prstGeom>
              <a:noFill/>
            </p:spPr>
            <p:txBody>
              <a:bodyPr wrap="none" rtlCol="0">
                <a:spAutoFit/>
              </a:bodyPr>
              <a:lstStyle/>
              <a:p>
                <a:r>
                  <a:rPr lang="en-GB" dirty="0"/>
                  <a:t>0001101</a:t>
                </a:r>
              </a:p>
            </p:txBody>
          </p:sp>
          <p:sp>
            <p:nvSpPr>
              <p:cNvPr id="20" name="TextBox 19">
                <a:extLst>
                  <a:ext uri="{FF2B5EF4-FFF2-40B4-BE49-F238E27FC236}">
                    <a16:creationId xmlns:a16="http://schemas.microsoft.com/office/drawing/2014/main" id="{28E0122C-63A6-4DB6-916B-89A2C621581D}"/>
                  </a:ext>
                </a:extLst>
              </p:cNvPr>
              <p:cNvSpPr txBox="1"/>
              <p:nvPr/>
            </p:nvSpPr>
            <p:spPr>
              <a:xfrm>
                <a:off x="1975334" y="2400066"/>
                <a:ext cx="444352" cy="369332"/>
              </a:xfrm>
              <a:prstGeom prst="rect">
                <a:avLst/>
              </a:prstGeom>
              <a:noFill/>
            </p:spPr>
            <p:txBody>
              <a:bodyPr wrap="none" rtlCol="0">
                <a:spAutoFit/>
              </a:bodyPr>
              <a:lstStyle/>
              <a:p>
                <a:r>
                  <a:rPr lang="en-GB" dirty="0"/>
                  <a:t>0D</a:t>
                </a:r>
              </a:p>
            </p:txBody>
          </p:sp>
        </p:grpSp>
        <p:grpSp>
          <p:nvGrpSpPr>
            <p:cNvPr id="21" name="Group 20">
              <a:extLst>
                <a:ext uri="{FF2B5EF4-FFF2-40B4-BE49-F238E27FC236}">
                  <a16:creationId xmlns:a16="http://schemas.microsoft.com/office/drawing/2014/main" id="{99270BA6-2272-40CD-969E-069306B23072}"/>
                </a:ext>
              </a:extLst>
            </p:cNvPr>
            <p:cNvGrpSpPr/>
            <p:nvPr/>
          </p:nvGrpSpPr>
          <p:grpSpPr>
            <a:xfrm>
              <a:off x="2767084" y="5774645"/>
              <a:ext cx="1366684" cy="611218"/>
              <a:chOff x="2979135" y="2172929"/>
              <a:chExt cx="1366684" cy="611218"/>
            </a:xfrm>
          </p:grpSpPr>
          <p:sp>
            <p:nvSpPr>
              <p:cNvPr id="22" name="Rectangle 21">
                <a:extLst>
                  <a:ext uri="{FF2B5EF4-FFF2-40B4-BE49-F238E27FC236}">
                    <a16:creationId xmlns:a16="http://schemas.microsoft.com/office/drawing/2014/main" id="{95AE605F-1778-447C-8150-8422B541AA94}"/>
                  </a:ext>
                </a:extLst>
              </p:cNvPr>
              <p:cNvSpPr/>
              <p:nvPr/>
            </p:nvSpPr>
            <p:spPr>
              <a:xfrm>
                <a:off x="2979135" y="2187678"/>
                <a:ext cx="1366684" cy="540774"/>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3" name="Straight Connector 22">
                <a:extLst>
                  <a:ext uri="{FF2B5EF4-FFF2-40B4-BE49-F238E27FC236}">
                    <a16:creationId xmlns:a16="http://schemas.microsoft.com/office/drawing/2014/main" id="{742137CD-FE82-41C1-9D51-F86B53D3E204}"/>
                  </a:ext>
                </a:extLst>
              </p:cNvPr>
              <p:cNvCxnSpPr>
                <a:cxnSpLocks/>
              </p:cNvCxnSpPr>
              <p:nvPr/>
            </p:nvCxnSpPr>
            <p:spPr>
              <a:xfrm>
                <a:off x="2979135" y="2458065"/>
                <a:ext cx="136668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6C9F4CD4-998D-41BB-845E-A6C32A71973A}"/>
                  </a:ext>
                </a:extLst>
              </p:cNvPr>
              <p:cNvSpPr txBox="1"/>
              <p:nvPr/>
            </p:nvSpPr>
            <p:spPr>
              <a:xfrm>
                <a:off x="3160577" y="2172929"/>
                <a:ext cx="1120820" cy="369332"/>
              </a:xfrm>
              <a:prstGeom prst="rect">
                <a:avLst/>
              </a:prstGeom>
              <a:noFill/>
            </p:spPr>
            <p:txBody>
              <a:bodyPr wrap="none" rtlCol="0">
                <a:spAutoFit/>
              </a:bodyPr>
              <a:lstStyle/>
              <a:p>
                <a:r>
                  <a:rPr lang="en-GB" dirty="0"/>
                  <a:t>00010000</a:t>
                </a:r>
              </a:p>
            </p:txBody>
          </p:sp>
          <p:sp>
            <p:nvSpPr>
              <p:cNvPr id="25" name="TextBox 24">
                <a:extLst>
                  <a:ext uri="{FF2B5EF4-FFF2-40B4-BE49-F238E27FC236}">
                    <a16:creationId xmlns:a16="http://schemas.microsoft.com/office/drawing/2014/main" id="{D81D480A-C36C-4DB7-AE84-B1885C72DA8B}"/>
                  </a:ext>
                </a:extLst>
              </p:cNvPr>
              <p:cNvSpPr txBox="1"/>
              <p:nvPr/>
            </p:nvSpPr>
            <p:spPr>
              <a:xfrm>
                <a:off x="3440301" y="2414815"/>
                <a:ext cx="418704" cy="369332"/>
              </a:xfrm>
              <a:prstGeom prst="rect">
                <a:avLst/>
              </a:prstGeom>
              <a:noFill/>
            </p:spPr>
            <p:txBody>
              <a:bodyPr wrap="none" rtlCol="0">
                <a:spAutoFit/>
              </a:bodyPr>
              <a:lstStyle/>
              <a:p>
                <a:r>
                  <a:rPr lang="en-GB" dirty="0"/>
                  <a:t>10</a:t>
                </a:r>
              </a:p>
            </p:txBody>
          </p:sp>
        </p:grpSp>
        <p:grpSp>
          <p:nvGrpSpPr>
            <p:cNvPr id="26" name="Group 25">
              <a:extLst>
                <a:ext uri="{FF2B5EF4-FFF2-40B4-BE49-F238E27FC236}">
                  <a16:creationId xmlns:a16="http://schemas.microsoft.com/office/drawing/2014/main" id="{C7345EB1-4291-4F30-A0AB-EEAD94362557}"/>
                </a:ext>
              </a:extLst>
            </p:cNvPr>
            <p:cNvGrpSpPr/>
            <p:nvPr/>
          </p:nvGrpSpPr>
          <p:grpSpPr>
            <a:xfrm>
              <a:off x="4232051" y="5774645"/>
              <a:ext cx="1366684" cy="611218"/>
              <a:chOff x="4444102" y="2187678"/>
              <a:chExt cx="1366684" cy="611218"/>
            </a:xfrm>
          </p:grpSpPr>
          <p:sp>
            <p:nvSpPr>
              <p:cNvPr id="27" name="Rectangle 26">
                <a:extLst>
                  <a:ext uri="{FF2B5EF4-FFF2-40B4-BE49-F238E27FC236}">
                    <a16:creationId xmlns:a16="http://schemas.microsoft.com/office/drawing/2014/main" id="{69361737-F855-4276-B9D4-EAACDA7AC00B}"/>
                  </a:ext>
                </a:extLst>
              </p:cNvPr>
              <p:cNvSpPr/>
              <p:nvPr/>
            </p:nvSpPr>
            <p:spPr>
              <a:xfrm>
                <a:off x="4444102" y="2202427"/>
                <a:ext cx="1366684" cy="540774"/>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8" name="Straight Connector 27">
                <a:extLst>
                  <a:ext uri="{FF2B5EF4-FFF2-40B4-BE49-F238E27FC236}">
                    <a16:creationId xmlns:a16="http://schemas.microsoft.com/office/drawing/2014/main" id="{3CC01080-3606-4ED4-9D2F-8BDC999696B8}"/>
                  </a:ext>
                </a:extLst>
              </p:cNvPr>
              <p:cNvCxnSpPr>
                <a:cxnSpLocks/>
              </p:cNvCxnSpPr>
              <p:nvPr/>
            </p:nvCxnSpPr>
            <p:spPr>
              <a:xfrm>
                <a:off x="4444102" y="2472814"/>
                <a:ext cx="136668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1BAC8EB1-5703-4EE0-90E9-B4DEF63D018C}"/>
                  </a:ext>
                </a:extLst>
              </p:cNvPr>
              <p:cNvSpPr txBox="1"/>
              <p:nvPr/>
            </p:nvSpPr>
            <p:spPr>
              <a:xfrm>
                <a:off x="4625544" y="2187678"/>
                <a:ext cx="1120820" cy="369332"/>
              </a:xfrm>
              <a:prstGeom prst="rect">
                <a:avLst/>
              </a:prstGeom>
              <a:noFill/>
            </p:spPr>
            <p:txBody>
              <a:bodyPr wrap="none" rtlCol="0">
                <a:spAutoFit/>
              </a:bodyPr>
              <a:lstStyle/>
              <a:p>
                <a:r>
                  <a:rPr lang="en-GB" dirty="0"/>
                  <a:t>01111111</a:t>
                </a:r>
              </a:p>
            </p:txBody>
          </p:sp>
          <p:sp>
            <p:nvSpPr>
              <p:cNvPr id="30" name="TextBox 29">
                <a:extLst>
                  <a:ext uri="{FF2B5EF4-FFF2-40B4-BE49-F238E27FC236}">
                    <a16:creationId xmlns:a16="http://schemas.microsoft.com/office/drawing/2014/main" id="{4887839B-EBDC-496D-9A3D-D3F9A389E733}"/>
                  </a:ext>
                </a:extLst>
              </p:cNvPr>
              <p:cNvSpPr txBox="1"/>
              <p:nvPr/>
            </p:nvSpPr>
            <p:spPr>
              <a:xfrm>
                <a:off x="4905268" y="2429564"/>
                <a:ext cx="407484" cy="369332"/>
              </a:xfrm>
              <a:prstGeom prst="rect">
                <a:avLst/>
              </a:prstGeom>
              <a:noFill/>
            </p:spPr>
            <p:txBody>
              <a:bodyPr wrap="none" rtlCol="0">
                <a:spAutoFit/>
              </a:bodyPr>
              <a:lstStyle/>
              <a:p>
                <a:r>
                  <a:rPr lang="en-GB" dirty="0"/>
                  <a:t>7F</a:t>
                </a:r>
              </a:p>
            </p:txBody>
          </p:sp>
        </p:grpSp>
        <p:sp>
          <p:nvSpPr>
            <p:cNvPr id="32" name="Rectangle 31">
              <a:extLst>
                <a:ext uri="{FF2B5EF4-FFF2-40B4-BE49-F238E27FC236}">
                  <a16:creationId xmlns:a16="http://schemas.microsoft.com/office/drawing/2014/main" id="{A276C269-21A0-4AC8-9B35-7805249DD089}"/>
                </a:ext>
              </a:extLst>
            </p:cNvPr>
            <p:cNvSpPr/>
            <p:nvPr/>
          </p:nvSpPr>
          <p:spPr>
            <a:xfrm>
              <a:off x="6532762" y="5789394"/>
              <a:ext cx="1366684" cy="540774"/>
            </a:xfrm>
            <a:prstGeom prst="rect">
              <a:avLst/>
            </a:prstGeom>
            <a:solidFill>
              <a:srgbClr val="99C0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3" name="Straight Connector 32">
              <a:extLst>
                <a:ext uri="{FF2B5EF4-FFF2-40B4-BE49-F238E27FC236}">
                  <a16:creationId xmlns:a16="http://schemas.microsoft.com/office/drawing/2014/main" id="{DD417250-85EA-49A3-B0CF-781EA1951C31}"/>
                </a:ext>
              </a:extLst>
            </p:cNvPr>
            <p:cNvCxnSpPr>
              <a:cxnSpLocks/>
            </p:cNvCxnSpPr>
            <p:nvPr/>
          </p:nvCxnSpPr>
          <p:spPr>
            <a:xfrm>
              <a:off x="6532762" y="6059781"/>
              <a:ext cx="136668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611A7628-8F55-4DF2-ADB8-3C7FBB1DB293}"/>
                </a:ext>
              </a:extLst>
            </p:cNvPr>
            <p:cNvSpPr txBox="1"/>
            <p:nvPr/>
          </p:nvSpPr>
          <p:spPr>
            <a:xfrm>
              <a:off x="6714204" y="5774645"/>
              <a:ext cx="1120820" cy="369332"/>
            </a:xfrm>
            <a:prstGeom prst="rect">
              <a:avLst/>
            </a:prstGeom>
            <a:noFill/>
          </p:spPr>
          <p:txBody>
            <a:bodyPr wrap="none" rtlCol="0">
              <a:spAutoFit/>
            </a:bodyPr>
            <a:lstStyle/>
            <a:p>
              <a:r>
                <a:rPr lang="en-GB" dirty="0"/>
                <a:t>00010010</a:t>
              </a:r>
            </a:p>
          </p:txBody>
        </p:sp>
        <p:sp>
          <p:nvSpPr>
            <p:cNvPr id="35" name="TextBox 34">
              <a:extLst>
                <a:ext uri="{FF2B5EF4-FFF2-40B4-BE49-F238E27FC236}">
                  <a16:creationId xmlns:a16="http://schemas.microsoft.com/office/drawing/2014/main" id="{DEF83022-9C07-4361-9EC4-653C1E02956B}"/>
                </a:ext>
              </a:extLst>
            </p:cNvPr>
            <p:cNvSpPr txBox="1"/>
            <p:nvPr/>
          </p:nvSpPr>
          <p:spPr>
            <a:xfrm>
              <a:off x="6993928" y="6016531"/>
              <a:ext cx="418704" cy="369332"/>
            </a:xfrm>
            <a:prstGeom prst="rect">
              <a:avLst/>
            </a:prstGeom>
            <a:noFill/>
          </p:spPr>
          <p:txBody>
            <a:bodyPr wrap="none" rtlCol="0">
              <a:spAutoFit/>
            </a:bodyPr>
            <a:lstStyle/>
            <a:p>
              <a:r>
                <a:rPr lang="en-GB" dirty="0"/>
                <a:t>12</a:t>
              </a:r>
            </a:p>
          </p:txBody>
        </p:sp>
        <p:sp>
          <p:nvSpPr>
            <p:cNvPr id="37" name="Rectangle 36">
              <a:extLst>
                <a:ext uri="{FF2B5EF4-FFF2-40B4-BE49-F238E27FC236}">
                  <a16:creationId xmlns:a16="http://schemas.microsoft.com/office/drawing/2014/main" id="{C8718109-AC98-46AE-A30F-0800D845C67B}"/>
                </a:ext>
              </a:extLst>
            </p:cNvPr>
            <p:cNvSpPr/>
            <p:nvPr/>
          </p:nvSpPr>
          <p:spPr>
            <a:xfrm>
              <a:off x="7997729" y="5789394"/>
              <a:ext cx="1366684" cy="540774"/>
            </a:xfrm>
            <a:prstGeom prst="rect">
              <a:avLst/>
            </a:prstGeom>
            <a:solidFill>
              <a:srgbClr val="99C0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8" name="Straight Connector 37">
              <a:extLst>
                <a:ext uri="{FF2B5EF4-FFF2-40B4-BE49-F238E27FC236}">
                  <a16:creationId xmlns:a16="http://schemas.microsoft.com/office/drawing/2014/main" id="{5A4D8133-84A7-49FF-BA57-239A9D132978}"/>
                </a:ext>
              </a:extLst>
            </p:cNvPr>
            <p:cNvCxnSpPr>
              <a:cxnSpLocks/>
            </p:cNvCxnSpPr>
            <p:nvPr/>
          </p:nvCxnSpPr>
          <p:spPr>
            <a:xfrm>
              <a:off x="7997729" y="6059781"/>
              <a:ext cx="136668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0012B447-014B-4290-9DEA-060BD0607E80}"/>
                </a:ext>
              </a:extLst>
            </p:cNvPr>
            <p:cNvSpPr txBox="1"/>
            <p:nvPr/>
          </p:nvSpPr>
          <p:spPr>
            <a:xfrm>
              <a:off x="8179171" y="5774645"/>
              <a:ext cx="1120820" cy="369332"/>
            </a:xfrm>
            <a:prstGeom prst="rect">
              <a:avLst/>
            </a:prstGeom>
            <a:noFill/>
          </p:spPr>
          <p:txBody>
            <a:bodyPr wrap="none" rtlCol="0">
              <a:spAutoFit/>
            </a:bodyPr>
            <a:lstStyle/>
            <a:p>
              <a:r>
                <a:rPr lang="en-GB" dirty="0"/>
                <a:t>11001110</a:t>
              </a:r>
            </a:p>
          </p:txBody>
        </p:sp>
        <p:sp>
          <p:nvSpPr>
            <p:cNvPr id="40" name="TextBox 39">
              <a:extLst>
                <a:ext uri="{FF2B5EF4-FFF2-40B4-BE49-F238E27FC236}">
                  <a16:creationId xmlns:a16="http://schemas.microsoft.com/office/drawing/2014/main" id="{7A8AFE10-872B-48A4-98FC-CF3166433E72}"/>
                </a:ext>
              </a:extLst>
            </p:cNvPr>
            <p:cNvSpPr txBox="1"/>
            <p:nvPr/>
          </p:nvSpPr>
          <p:spPr>
            <a:xfrm>
              <a:off x="8458895" y="6016531"/>
              <a:ext cx="420308" cy="369332"/>
            </a:xfrm>
            <a:prstGeom prst="rect">
              <a:avLst/>
            </a:prstGeom>
            <a:noFill/>
          </p:spPr>
          <p:txBody>
            <a:bodyPr wrap="none" rtlCol="0">
              <a:spAutoFit/>
            </a:bodyPr>
            <a:lstStyle/>
            <a:p>
              <a:r>
                <a:rPr lang="en-GB" dirty="0"/>
                <a:t>CE</a:t>
              </a:r>
            </a:p>
          </p:txBody>
        </p:sp>
        <p:sp>
          <p:nvSpPr>
            <p:cNvPr id="42" name="Rectangle 41">
              <a:extLst>
                <a:ext uri="{FF2B5EF4-FFF2-40B4-BE49-F238E27FC236}">
                  <a16:creationId xmlns:a16="http://schemas.microsoft.com/office/drawing/2014/main" id="{06455B1F-B951-4D8C-BA6C-34D476FA0D27}"/>
                </a:ext>
              </a:extLst>
            </p:cNvPr>
            <p:cNvSpPr/>
            <p:nvPr/>
          </p:nvSpPr>
          <p:spPr>
            <a:xfrm>
              <a:off x="9462696" y="5789394"/>
              <a:ext cx="1366684" cy="540774"/>
            </a:xfrm>
            <a:prstGeom prst="rect">
              <a:avLst/>
            </a:prstGeom>
            <a:solidFill>
              <a:srgbClr val="99C0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3" name="Straight Connector 42">
              <a:extLst>
                <a:ext uri="{FF2B5EF4-FFF2-40B4-BE49-F238E27FC236}">
                  <a16:creationId xmlns:a16="http://schemas.microsoft.com/office/drawing/2014/main" id="{F61FCE44-055A-4DC8-A958-C2CD3B6046CE}"/>
                </a:ext>
              </a:extLst>
            </p:cNvPr>
            <p:cNvCxnSpPr>
              <a:cxnSpLocks/>
            </p:cNvCxnSpPr>
            <p:nvPr/>
          </p:nvCxnSpPr>
          <p:spPr>
            <a:xfrm>
              <a:off x="9462696" y="6059781"/>
              <a:ext cx="136668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EFE900D5-F70F-44C0-A73C-FFEC4231529A}"/>
                </a:ext>
              </a:extLst>
            </p:cNvPr>
            <p:cNvSpPr txBox="1"/>
            <p:nvPr/>
          </p:nvSpPr>
          <p:spPr>
            <a:xfrm>
              <a:off x="9644138" y="5774645"/>
              <a:ext cx="1120820" cy="369332"/>
            </a:xfrm>
            <a:prstGeom prst="rect">
              <a:avLst/>
            </a:prstGeom>
            <a:noFill/>
          </p:spPr>
          <p:txBody>
            <a:bodyPr wrap="none" rtlCol="0">
              <a:spAutoFit/>
            </a:bodyPr>
            <a:lstStyle/>
            <a:p>
              <a:r>
                <a:rPr lang="en-GB" dirty="0"/>
                <a:t>00001101</a:t>
              </a:r>
            </a:p>
          </p:txBody>
        </p:sp>
        <p:sp>
          <p:nvSpPr>
            <p:cNvPr id="45" name="TextBox 44">
              <a:extLst>
                <a:ext uri="{FF2B5EF4-FFF2-40B4-BE49-F238E27FC236}">
                  <a16:creationId xmlns:a16="http://schemas.microsoft.com/office/drawing/2014/main" id="{734302A2-0CA4-4036-947E-57DF64519B4B}"/>
                </a:ext>
              </a:extLst>
            </p:cNvPr>
            <p:cNvSpPr txBox="1"/>
            <p:nvPr/>
          </p:nvSpPr>
          <p:spPr>
            <a:xfrm>
              <a:off x="9923862" y="6016531"/>
              <a:ext cx="444352" cy="369332"/>
            </a:xfrm>
            <a:prstGeom prst="rect">
              <a:avLst/>
            </a:prstGeom>
            <a:noFill/>
          </p:spPr>
          <p:txBody>
            <a:bodyPr wrap="none" rtlCol="0">
              <a:spAutoFit/>
            </a:bodyPr>
            <a:lstStyle/>
            <a:p>
              <a:r>
                <a:rPr lang="en-GB" dirty="0"/>
                <a:t>0D</a:t>
              </a:r>
            </a:p>
          </p:txBody>
        </p:sp>
      </p:grpSp>
      <p:grpSp>
        <p:nvGrpSpPr>
          <p:cNvPr id="46" name="Group 45">
            <a:extLst>
              <a:ext uri="{FF2B5EF4-FFF2-40B4-BE49-F238E27FC236}">
                <a16:creationId xmlns:a16="http://schemas.microsoft.com/office/drawing/2014/main" id="{1C1529B2-D927-4551-BD1A-B754D40D2E35}"/>
              </a:ext>
            </a:extLst>
          </p:cNvPr>
          <p:cNvGrpSpPr/>
          <p:nvPr/>
        </p:nvGrpSpPr>
        <p:grpSpPr>
          <a:xfrm>
            <a:off x="6947710" y="5127595"/>
            <a:ext cx="1111045" cy="749328"/>
            <a:chOff x="1209368" y="3429000"/>
            <a:chExt cx="1809135" cy="1220144"/>
          </a:xfrm>
        </p:grpSpPr>
        <p:sp>
          <p:nvSpPr>
            <p:cNvPr id="47" name="Rectangle: Rounded Corners 46">
              <a:extLst>
                <a:ext uri="{FF2B5EF4-FFF2-40B4-BE49-F238E27FC236}">
                  <a16:creationId xmlns:a16="http://schemas.microsoft.com/office/drawing/2014/main" id="{CBB0C825-0821-4748-8C6B-91132B0B8EC0}"/>
                </a:ext>
              </a:extLst>
            </p:cNvPr>
            <p:cNvSpPr/>
            <p:nvPr/>
          </p:nvSpPr>
          <p:spPr>
            <a:xfrm>
              <a:off x="1209368" y="4362450"/>
              <a:ext cx="1809135" cy="174291"/>
            </a:xfrm>
            <a:prstGeom prst="roundRect">
              <a:avLst/>
            </a:prstGeom>
            <a:solidFill>
              <a:srgbClr val="C6C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C752C935-1780-4DA6-B88F-39E00082051D}"/>
                </a:ext>
              </a:extLst>
            </p:cNvPr>
            <p:cNvSpPr/>
            <p:nvPr/>
          </p:nvSpPr>
          <p:spPr>
            <a:xfrm>
              <a:off x="1209368" y="3429000"/>
              <a:ext cx="1809135" cy="1005348"/>
            </a:xfrm>
            <a:prstGeom prst="rect">
              <a:avLst/>
            </a:prstGeom>
            <a:solidFill>
              <a:srgbClr val="235A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a:extLst>
                <a:ext uri="{FF2B5EF4-FFF2-40B4-BE49-F238E27FC236}">
                  <a16:creationId xmlns:a16="http://schemas.microsoft.com/office/drawing/2014/main" id="{DA671B47-9F2F-4E93-A7B1-A8256957E32C}"/>
                </a:ext>
              </a:extLst>
            </p:cNvPr>
            <p:cNvSpPr/>
            <p:nvPr/>
          </p:nvSpPr>
          <p:spPr>
            <a:xfrm>
              <a:off x="1285567" y="3477060"/>
              <a:ext cx="1656735" cy="909227"/>
            </a:xfrm>
            <a:prstGeom prst="rect">
              <a:avLst/>
            </a:prstGeom>
            <a:gradFill flip="none" rotWithShape="1">
              <a:gsLst>
                <a:gs pos="0">
                  <a:schemeClr val="accent1">
                    <a:tint val="66000"/>
                    <a:satMod val="160000"/>
                  </a:schemeClr>
                </a:gs>
                <a:gs pos="50000">
                  <a:schemeClr val="accent1">
                    <a:tint val="44500"/>
                    <a:satMod val="160000"/>
                    <a:alpha val="60000"/>
                  </a:schemeClr>
                </a:gs>
                <a:gs pos="100000">
                  <a:schemeClr val="accent1">
                    <a:tint val="23500"/>
                    <a:satMod val="16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Oval 49">
              <a:extLst>
                <a:ext uri="{FF2B5EF4-FFF2-40B4-BE49-F238E27FC236}">
                  <a16:creationId xmlns:a16="http://schemas.microsoft.com/office/drawing/2014/main" id="{4C77FAE5-6814-441A-AEDD-3321966F20D1}"/>
                </a:ext>
              </a:extLst>
            </p:cNvPr>
            <p:cNvSpPr/>
            <p:nvPr/>
          </p:nvSpPr>
          <p:spPr>
            <a:xfrm>
              <a:off x="1985960" y="4502782"/>
              <a:ext cx="255950" cy="118800"/>
            </a:xfrm>
            <a:prstGeom prst="ellipse">
              <a:avLst/>
            </a:prstGeom>
            <a:solidFill>
              <a:srgbClr val="C6C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50">
              <a:extLst>
                <a:ext uri="{FF2B5EF4-FFF2-40B4-BE49-F238E27FC236}">
                  <a16:creationId xmlns:a16="http://schemas.microsoft.com/office/drawing/2014/main" id="{76D35DC0-9018-4997-AAEF-C5766FAF5444}"/>
                </a:ext>
              </a:extLst>
            </p:cNvPr>
            <p:cNvSpPr/>
            <p:nvPr/>
          </p:nvSpPr>
          <p:spPr>
            <a:xfrm>
              <a:off x="1821835" y="4595144"/>
              <a:ext cx="584200" cy="54000"/>
            </a:xfrm>
            <a:prstGeom prst="rect">
              <a:avLst/>
            </a:prstGeom>
            <a:solidFill>
              <a:srgbClr val="C6C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Circle: Hollow 51">
              <a:extLst>
                <a:ext uri="{FF2B5EF4-FFF2-40B4-BE49-F238E27FC236}">
                  <a16:creationId xmlns:a16="http://schemas.microsoft.com/office/drawing/2014/main" id="{0B89B288-B3E0-4CB8-B840-BDDE7C6C0F1C}"/>
                </a:ext>
              </a:extLst>
            </p:cNvPr>
            <p:cNvSpPr/>
            <p:nvPr/>
          </p:nvSpPr>
          <p:spPr>
            <a:xfrm>
              <a:off x="2077935" y="4451016"/>
              <a:ext cx="72000" cy="72000"/>
            </a:xfrm>
            <a:prstGeom prst="donut">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3" name="Rectangle 52">
              <a:extLst>
                <a:ext uri="{FF2B5EF4-FFF2-40B4-BE49-F238E27FC236}">
                  <a16:creationId xmlns:a16="http://schemas.microsoft.com/office/drawing/2014/main" id="{B97D2A0D-2DA3-40B4-B57F-19E4FBB04BCB}"/>
                </a:ext>
              </a:extLst>
            </p:cNvPr>
            <p:cNvSpPr/>
            <p:nvPr/>
          </p:nvSpPr>
          <p:spPr>
            <a:xfrm>
              <a:off x="1285566" y="3473671"/>
              <a:ext cx="1656735" cy="909227"/>
            </a:xfrm>
            <a:prstGeom prst="rect">
              <a:avLst/>
            </a:prstGeom>
            <a:gradFill flip="none" rotWithShape="1">
              <a:gsLst>
                <a:gs pos="0">
                  <a:schemeClr val="accent1">
                    <a:tint val="66000"/>
                    <a:satMod val="160000"/>
                  </a:schemeClr>
                </a:gs>
                <a:gs pos="32000">
                  <a:schemeClr val="accent1">
                    <a:tint val="44500"/>
                    <a:satMod val="160000"/>
                    <a:alpha val="21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4" name="Group 53">
            <a:extLst>
              <a:ext uri="{FF2B5EF4-FFF2-40B4-BE49-F238E27FC236}">
                <a16:creationId xmlns:a16="http://schemas.microsoft.com/office/drawing/2014/main" id="{C91406CA-44EE-4E05-B9DC-B3ECB74B3E89}"/>
              </a:ext>
            </a:extLst>
          </p:cNvPr>
          <p:cNvGrpSpPr/>
          <p:nvPr/>
        </p:nvGrpSpPr>
        <p:grpSpPr>
          <a:xfrm>
            <a:off x="4213031" y="5109686"/>
            <a:ext cx="1111045" cy="749328"/>
            <a:chOff x="1209368" y="3429000"/>
            <a:chExt cx="1809135" cy="1220144"/>
          </a:xfrm>
        </p:grpSpPr>
        <p:sp>
          <p:nvSpPr>
            <p:cNvPr id="55" name="Rectangle: Rounded Corners 54">
              <a:extLst>
                <a:ext uri="{FF2B5EF4-FFF2-40B4-BE49-F238E27FC236}">
                  <a16:creationId xmlns:a16="http://schemas.microsoft.com/office/drawing/2014/main" id="{E752BC0D-F5CE-4862-AD97-76E1F3C0A1C5}"/>
                </a:ext>
              </a:extLst>
            </p:cNvPr>
            <p:cNvSpPr/>
            <p:nvPr/>
          </p:nvSpPr>
          <p:spPr>
            <a:xfrm>
              <a:off x="1209368" y="4362450"/>
              <a:ext cx="1809135" cy="174291"/>
            </a:xfrm>
            <a:prstGeom prst="roundRect">
              <a:avLst/>
            </a:prstGeom>
            <a:solidFill>
              <a:srgbClr val="C6C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Rectangle 55">
              <a:extLst>
                <a:ext uri="{FF2B5EF4-FFF2-40B4-BE49-F238E27FC236}">
                  <a16:creationId xmlns:a16="http://schemas.microsoft.com/office/drawing/2014/main" id="{FDA6E586-032B-494D-99C1-45CC161E4030}"/>
                </a:ext>
              </a:extLst>
            </p:cNvPr>
            <p:cNvSpPr/>
            <p:nvPr/>
          </p:nvSpPr>
          <p:spPr>
            <a:xfrm>
              <a:off x="1209368" y="3429000"/>
              <a:ext cx="1809135" cy="1005348"/>
            </a:xfrm>
            <a:prstGeom prst="rect">
              <a:avLst/>
            </a:prstGeom>
            <a:solidFill>
              <a:srgbClr val="235A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Rectangle 56">
              <a:extLst>
                <a:ext uri="{FF2B5EF4-FFF2-40B4-BE49-F238E27FC236}">
                  <a16:creationId xmlns:a16="http://schemas.microsoft.com/office/drawing/2014/main" id="{C7DFBDE4-23CD-4308-A880-76AB9305FD2F}"/>
                </a:ext>
              </a:extLst>
            </p:cNvPr>
            <p:cNvSpPr/>
            <p:nvPr/>
          </p:nvSpPr>
          <p:spPr>
            <a:xfrm>
              <a:off x="1285567" y="3477060"/>
              <a:ext cx="1656735" cy="909227"/>
            </a:xfrm>
            <a:prstGeom prst="rect">
              <a:avLst/>
            </a:prstGeom>
            <a:gradFill flip="none" rotWithShape="1">
              <a:gsLst>
                <a:gs pos="0">
                  <a:schemeClr val="accent1">
                    <a:tint val="66000"/>
                    <a:satMod val="160000"/>
                  </a:schemeClr>
                </a:gs>
                <a:gs pos="50000">
                  <a:schemeClr val="accent1">
                    <a:tint val="44500"/>
                    <a:satMod val="160000"/>
                    <a:alpha val="60000"/>
                  </a:schemeClr>
                </a:gs>
                <a:gs pos="100000">
                  <a:schemeClr val="accent1">
                    <a:tint val="23500"/>
                    <a:satMod val="16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Oval 57">
              <a:extLst>
                <a:ext uri="{FF2B5EF4-FFF2-40B4-BE49-F238E27FC236}">
                  <a16:creationId xmlns:a16="http://schemas.microsoft.com/office/drawing/2014/main" id="{E01AAB0E-D8E7-47D9-BAED-316B17AEB09A}"/>
                </a:ext>
              </a:extLst>
            </p:cNvPr>
            <p:cNvSpPr/>
            <p:nvPr/>
          </p:nvSpPr>
          <p:spPr>
            <a:xfrm>
              <a:off x="1985960" y="4502782"/>
              <a:ext cx="255950" cy="118800"/>
            </a:xfrm>
            <a:prstGeom prst="ellipse">
              <a:avLst/>
            </a:prstGeom>
            <a:solidFill>
              <a:srgbClr val="C6C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Rectangle 58">
              <a:extLst>
                <a:ext uri="{FF2B5EF4-FFF2-40B4-BE49-F238E27FC236}">
                  <a16:creationId xmlns:a16="http://schemas.microsoft.com/office/drawing/2014/main" id="{C3901927-6B10-4E15-AE05-65765761D4D8}"/>
                </a:ext>
              </a:extLst>
            </p:cNvPr>
            <p:cNvSpPr/>
            <p:nvPr/>
          </p:nvSpPr>
          <p:spPr>
            <a:xfrm>
              <a:off x="1821835" y="4595144"/>
              <a:ext cx="584200" cy="54000"/>
            </a:xfrm>
            <a:prstGeom prst="rect">
              <a:avLst/>
            </a:prstGeom>
            <a:solidFill>
              <a:srgbClr val="C6C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Circle: Hollow 59">
              <a:extLst>
                <a:ext uri="{FF2B5EF4-FFF2-40B4-BE49-F238E27FC236}">
                  <a16:creationId xmlns:a16="http://schemas.microsoft.com/office/drawing/2014/main" id="{F52A505A-1EE6-4A80-89E7-C67EA4EFB71A}"/>
                </a:ext>
              </a:extLst>
            </p:cNvPr>
            <p:cNvSpPr/>
            <p:nvPr/>
          </p:nvSpPr>
          <p:spPr>
            <a:xfrm>
              <a:off x="2077935" y="4451016"/>
              <a:ext cx="72000" cy="72000"/>
            </a:xfrm>
            <a:prstGeom prst="donut">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1" name="Rectangle 60">
              <a:extLst>
                <a:ext uri="{FF2B5EF4-FFF2-40B4-BE49-F238E27FC236}">
                  <a16:creationId xmlns:a16="http://schemas.microsoft.com/office/drawing/2014/main" id="{E70DD9DD-7C23-4DE0-932B-FF60876E15D4}"/>
                </a:ext>
              </a:extLst>
            </p:cNvPr>
            <p:cNvSpPr/>
            <p:nvPr/>
          </p:nvSpPr>
          <p:spPr>
            <a:xfrm>
              <a:off x="1285566" y="3473671"/>
              <a:ext cx="1656735" cy="909227"/>
            </a:xfrm>
            <a:prstGeom prst="rect">
              <a:avLst/>
            </a:prstGeom>
            <a:gradFill flip="none" rotWithShape="1">
              <a:gsLst>
                <a:gs pos="0">
                  <a:schemeClr val="accent1">
                    <a:tint val="66000"/>
                    <a:satMod val="160000"/>
                  </a:schemeClr>
                </a:gs>
                <a:gs pos="32000">
                  <a:schemeClr val="accent1">
                    <a:tint val="44500"/>
                    <a:satMod val="160000"/>
                    <a:alpha val="21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2" name="Group 61">
            <a:extLst>
              <a:ext uri="{FF2B5EF4-FFF2-40B4-BE49-F238E27FC236}">
                <a16:creationId xmlns:a16="http://schemas.microsoft.com/office/drawing/2014/main" id="{5242A1F3-EAFE-4400-A0D5-BA2227A19042}"/>
              </a:ext>
            </a:extLst>
          </p:cNvPr>
          <p:cNvGrpSpPr/>
          <p:nvPr/>
        </p:nvGrpSpPr>
        <p:grpSpPr>
          <a:xfrm>
            <a:off x="4213031" y="2658192"/>
            <a:ext cx="1111045" cy="749328"/>
            <a:chOff x="1209368" y="3429000"/>
            <a:chExt cx="1809135" cy="1220144"/>
          </a:xfrm>
        </p:grpSpPr>
        <p:sp>
          <p:nvSpPr>
            <p:cNvPr id="63" name="Rectangle: Rounded Corners 62">
              <a:extLst>
                <a:ext uri="{FF2B5EF4-FFF2-40B4-BE49-F238E27FC236}">
                  <a16:creationId xmlns:a16="http://schemas.microsoft.com/office/drawing/2014/main" id="{BB8E2DE2-4718-44CD-9A7C-304FAE82DC27}"/>
                </a:ext>
              </a:extLst>
            </p:cNvPr>
            <p:cNvSpPr/>
            <p:nvPr/>
          </p:nvSpPr>
          <p:spPr>
            <a:xfrm>
              <a:off x="1209368" y="4362450"/>
              <a:ext cx="1809135" cy="174291"/>
            </a:xfrm>
            <a:prstGeom prst="roundRect">
              <a:avLst/>
            </a:prstGeom>
            <a:solidFill>
              <a:srgbClr val="C6C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Rectangle 63">
              <a:extLst>
                <a:ext uri="{FF2B5EF4-FFF2-40B4-BE49-F238E27FC236}">
                  <a16:creationId xmlns:a16="http://schemas.microsoft.com/office/drawing/2014/main" id="{AA8CD337-AB23-411C-81A7-2FEBF3960319}"/>
                </a:ext>
              </a:extLst>
            </p:cNvPr>
            <p:cNvSpPr/>
            <p:nvPr/>
          </p:nvSpPr>
          <p:spPr>
            <a:xfrm>
              <a:off x="1209368" y="3429000"/>
              <a:ext cx="1809135" cy="1005348"/>
            </a:xfrm>
            <a:prstGeom prst="rect">
              <a:avLst/>
            </a:prstGeom>
            <a:solidFill>
              <a:srgbClr val="235A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Rectangle 64">
              <a:extLst>
                <a:ext uri="{FF2B5EF4-FFF2-40B4-BE49-F238E27FC236}">
                  <a16:creationId xmlns:a16="http://schemas.microsoft.com/office/drawing/2014/main" id="{FF250FA1-D7C6-4682-AB5F-8051D5B294F7}"/>
                </a:ext>
              </a:extLst>
            </p:cNvPr>
            <p:cNvSpPr/>
            <p:nvPr/>
          </p:nvSpPr>
          <p:spPr>
            <a:xfrm>
              <a:off x="1285567" y="3477060"/>
              <a:ext cx="1656735" cy="909227"/>
            </a:xfrm>
            <a:prstGeom prst="rect">
              <a:avLst/>
            </a:prstGeom>
            <a:gradFill flip="none" rotWithShape="1">
              <a:gsLst>
                <a:gs pos="0">
                  <a:schemeClr val="accent1">
                    <a:tint val="66000"/>
                    <a:satMod val="160000"/>
                  </a:schemeClr>
                </a:gs>
                <a:gs pos="50000">
                  <a:schemeClr val="accent1">
                    <a:tint val="44500"/>
                    <a:satMod val="160000"/>
                    <a:alpha val="60000"/>
                  </a:schemeClr>
                </a:gs>
                <a:gs pos="100000">
                  <a:schemeClr val="accent1">
                    <a:tint val="23500"/>
                    <a:satMod val="16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Oval 65">
              <a:extLst>
                <a:ext uri="{FF2B5EF4-FFF2-40B4-BE49-F238E27FC236}">
                  <a16:creationId xmlns:a16="http://schemas.microsoft.com/office/drawing/2014/main" id="{035342AC-1005-4C9E-8A24-6B192EA341BF}"/>
                </a:ext>
              </a:extLst>
            </p:cNvPr>
            <p:cNvSpPr/>
            <p:nvPr/>
          </p:nvSpPr>
          <p:spPr>
            <a:xfrm>
              <a:off x="1985960" y="4502782"/>
              <a:ext cx="255950" cy="118800"/>
            </a:xfrm>
            <a:prstGeom prst="ellipse">
              <a:avLst/>
            </a:prstGeom>
            <a:solidFill>
              <a:srgbClr val="C6C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Rectangle 66">
              <a:extLst>
                <a:ext uri="{FF2B5EF4-FFF2-40B4-BE49-F238E27FC236}">
                  <a16:creationId xmlns:a16="http://schemas.microsoft.com/office/drawing/2014/main" id="{D7B493E2-0323-40D8-BFE1-708198CBE0C3}"/>
                </a:ext>
              </a:extLst>
            </p:cNvPr>
            <p:cNvSpPr/>
            <p:nvPr/>
          </p:nvSpPr>
          <p:spPr>
            <a:xfrm>
              <a:off x="1821835" y="4595144"/>
              <a:ext cx="584200" cy="54000"/>
            </a:xfrm>
            <a:prstGeom prst="rect">
              <a:avLst/>
            </a:prstGeom>
            <a:solidFill>
              <a:srgbClr val="C6C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Circle: Hollow 67">
              <a:extLst>
                <a:ext uri="{FF2B5EF4-FFF2-40B4-BE49-F238E27FC236}">
                  <a16:creationId xmlns:a16="http://schemas.microsoft.com/office/drawing/2014/main" id="{F79309AA-E068-43EF-98AA-EE016EC4C203}"/>
                </a:ext>
              </a:extLst>
            </p:cNvPr>
            <p:cNvSpPr/>
            <p:nvPr/>
          </p:nvSpPr>
          <p:spPr>
            <a:xfrm>
              <a:off x="2077935" y="4451016"/>
              <a:ext cx="72000" cy="72000"/>
            </a:xfrm>
            <a:prstGeom prst="donut">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9" name="Rectangle 68">
              <a:extLst>
                <a:ext uri="{FF2B5EF4-FFF2-40B4-BE49-F238E27FC236}">
                  <a16:creationId xmlns:a16="http://schemas.microsoft.com/office/drawing/2014/main" id="{9A232403-B185-477D-B565-91C1434DC0FE}"/>
                </a:ext>
              </a:extLst>
            </p:cNvPr>
            <p:cNvSpPr/>
            <p:nvPr/>
          </p:nvSpPr>
          <p:spPr>
            <a:xfrm>
              <a:off x="1285566" y="3473671"/>
              <a:ext cx="1656735" cy="909227"/>
            </a:xfrm>
            <a:prstGeom prst="rect">
              <a:avLst/>
            </a:prstGeom>
            <a:gradFill flip="none" rotWithShape="1">
              <a:gsLst>
                <a:gs pos="0">
                  <a:schemeClr val="accent1">
                    <a:tint val="66000"/>
                    <a:satMod val="160000"/>
                  </a:schemeClr>
                </a:gs>
                <a:gs pos="32000">
                  <a:schemeClr val="accent1">
                    <a:tint val="44500"/>
                    <a:satMod val="160000"/>
                    <a:alpha val="21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0" name="Group 69">
            <a:extLst>
              <a:ext uri="{FF2B5EF4-FFF2-40B4-BE49-F238E27FC236}">
                <a16:creationId xmlns:a16="http://schemas.microsoft.com/office/drawing/2014/main" id="{4629368C-BB4D-4C26-A885-FFABD2CC379C}"/>
              </a:ext>
            </a:extLst>
          </p:cNvPr>
          <p:cNvGrpSpPr/>
          <p:nvPr/>
        </p:nvGrpSpPr>
        <p:grpSpPr>
          <a:xfrm>
            <a:off x="3033626" y="3801235"/>
            <a:ext cx="1111045" cy="749328"/>
            <a:chOff x="1209368" y="3429000"/>
            <a:chExt cx="1809135" cy="1220144"/>
          </a:xfrm>
        </p:grpSpPr>
        <p:sp>
          <p:nvSpPr>
            <p:cNvPr id="71" name="Rectangle: Rounded Corners 70">
              <a:extLst>
                <a:ext uri="{FF2B5EF4-FFF2-40B4-BE49-F238E27FC236}">
                  <a16:creationId xmlns:a16="http://schemas.microsoft.com/office/drawing/2014/main" id="{0A2D1EB6-BAAA-4D7A-9480-FC7E1A4444DD}"/>
                </a:ext>
              </a:extLst>
            </p:cNvPr>
            <p:cNvSpPr/>
            <p:nvPr/>
          </p:nvSpPr>
          <p:spPr>
            <a:xfrm>
              <a:off x="1209368" y="4362450"/>
              <a:ext cx="1809135" cy="174291"/>
            </a:xfrm>
            <a:prstGeom prst="roundRect">
              <a:avLst/>
            </a:prstGeom>
            <a:solidFill>
              <a:srgbClr val="C6C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71">
              <a:extLst>
                <a:ext uri="{FF2B5EF4-FFF2-40B4-BE49-F238E27FC236}">
                  <a16:creationId xmlns:a16="http://schemas.microsoft.com/office/drawing/2014/main" id="{828F50E0-B27B-4B61-90C3-5EBC4B17DA7A}"/>
                </a:ext>
              </a:extLst>
            </p:cNvPr>
            <p:cNvSpPr/>
            <p:nvPr/>
          </p:nvSpPr>
          <p:spPr>
            <a:xfrm>
              <a:off x="1209368" y="3429000"/>
              <a:ext cx="1809135" cy="1005348"/>
            </a:xfrm>
            <a:prstGeom prst="rect">
              <a:avLst/>
            </a:prstGeom>
            <a:solidFill>
              <a:srgbClr val="235A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72">
              <a:extLst>
                <a:ext uri="{FF2B5EF4-FFF2-40B4-BE49-F238E27FC236}">
                  <a16:creationId xmlns:a16="http://schemas.microsoft.com/office/drawing/2014/main" id="{ED3BAFDA-8155-440A-829D-3A3486C2DE0B}"/>
                </a:ext>
              </a:extLst>
            </p:cNvPr>
            <p:cNvSpPr/>
            <p:nvPr/>
          </p:nvSpPr>
          <p:spPr>
            <a:xfrm>
              <a:off x="1285567" y="3477060"/>
              <a:ext cx="1656735" cy="909227"/>
            </a:xfrm>
            <a:prstGeom prst="rect">
              <a:avLst/>
            </a:prstGeom>
            <a:gradFill flip="none" rotWithShape="1">
              <a:gsLst>
                <a:gs pos="0">
                  <a:schemeClr val="accent1">
                    <a:tint val="66000"/>
                    <a:satMod val="160000"/>
                  </a:schemeClr>
                </a:gs>
                <a:gs pos="50000">
                  <a:schemeClr val="accent1">
                    <a:tint val="44500"/>
                    <a:satMod val="160000"/>
                    <a:alpha val="60000"/>
                  </a:schemeClr>
                </a:gs>
                <a:gs pos="100000">
                  <a:schemeClr val="accent1">
                    <a:tint val="23500"/>
                    <a:satMod val="16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Oval 73">
              <a:extLst>
                <a:ext uri="{FF2B5EF4-FFF2-40B4-BE49-F238E27FC236}">
                  <a16:creationId xmlns:a16="http://schemas.microsoft.com/office/drawing/2014/main" id="{0809ABA1-FA34-4916-9CD2-8AB17AE2A3AF}"/>
                </a:ext>
              </a:extLst>
            </p:cNvPr>
            <p:cNvSpPr/>
            <p:nvPr/>
          </p:nvSpPr>
          <p:spPr>
            <a:xfrm>
              <a:off x="1985960" y="4502782"/>
              <a:ext cx="255950" cy="118800"/>
            </a:xfrm>
            <a:prstGeom prst="ellipse">
              <a:avLst/>
            </a:prstGeom>
            <a:solidFill>
              <a:srgbClr val="C6C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74">
              <a:extLst>
                <a:ext uri="{FF2B5EF4-FFF2-40B4-BE49-F238E27FC236}">
                  <a16:creationId xmlns:a16="http://schemas.microsoft.com/office/drawing/2014/main" id="{122BF589-7CEB-4473-BB39-C2FDFD235542}"/>
                </a:ext>
              </a:extLst>
            </p:cNvPr>
            <p:cNvSpPr/>
            <p:nvPr/>
          </p:nvSpPr>
          <p:spPr>
            <a:xfrm>
              <a:off x="1821835" y="4595144"/>
              <a:ext cx="584200" cy="54000"/>
            </a:xfrm>
            <a:prstGeom prst="rect">
              <a:avLst/>
            </a:prstGeom>
            <a:solidFill>
              <a:srgbClr val="C6C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Circle: Hollow 75">
              <a:extLst>
                <a:ext uri="{FF2B5EF4-FFF2-40B4-BE49-F238E27FC236}">
                  <a16:creationId xmlns:a16="http://schemas.microsoft.com/office/drawing/2014/main" id="{1B318735-E9E0-4869-B3AF-49BE8B500341}"/>
                </a:ext>
              </a:extLst>
            </p:cNvPr>
            <p:cNvSpPr/>
            <p:nvPr/>
          </p:nvSpPr>
          <p:spPr>
            <a:xfrm>
              <a:off x="2077935" y="4451016"/>
              <a:ext cx="72000" cy="72000"/>
            </a:xfrm>
            <a:prstGeom prst="donut">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7" name="Rectangle 76">
              <a:extLst>
                <a:ext uri="{FF2B5EF4-FFF2-40B4-BE49-F238E27FC236}">
                  <a16:creationId xmlns:a16="http://schemas.microsoft.com/office/drawing/2014/main" id="{AA8DB89B-1577-4B35-98B5-10769FC3045B}"/>
                </a:ext>
              </a:extLst>
            </p:cNvPr>
            <p:cNvSpPr/>
            <p:nvPr/>
          </p:nvSpPr>
          <p:spPr>
            <a:xfrm>
              <a:off x="1285566" y="3473671"/>
              <a:ext cx="1656735" cy="909227"/>
            </a:xfrm>
            <a:prstGeom prst="rect">
              <a:avLst/>
            </a:prstGeom>
            <a:gradFill flip="none" rotWithShape="1">
              <a:gsLst>
                <a:gs pos="0">
                  <a:schemeClr val="accent1">
                    <a:tint val="66000"/>
                    <a:satMod val="160000"/>
                  </a:schemeClr>
                </a:gs>
                <a:gs pos="32000">
                  <a:schemeClr val="accent1">
                    <a:tint val="44500"/>
                    <a:satMod val="160000"/>
                    <a:alpha val="21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8" name="Group 77">
            <a:extLst>
              <a:ext uri="{FF2B5EF4-FFF2-40B4-BE49-F238E27FC236}">
                <a16:creationId xmlns:a16="http://schemas.microsoft.com/office/drawing/2014/main" id="{4D1A7AB5-2005-48BA-9E79-6B48A94769CF}"/>
              </a:ext>
            </a:extLst>
          </p:cNvPr>
          <p:cNvGrpSpPr/>
          <p:nvPr/>
        </p:nvGrpSpPr>
        <p:grpSpPr>
          <a:xfrm>
            <a:off x="8147232" y="3801235"/>
            <a:ext cx="1111045" cy="749328"/>
            <a:chOff x="1209368" y="3429000"/>
            <a:chExt cx="1809135" cy="1220144"/>
          </a:xfrm>
        </p:grpSpPr>
        <p:sp>
          <p:nvSpPr>
            <p:cNvPr id="79" name="Rectangle: Rounded Corners 78">
              <a:extLst>
                <a:ext uri="{FF2B5EF4-FFF2-40B4-BE49-F238E27FC236}">
                  <a16:creationId xmlns:a16="http://schemas.microsoft.com/office/drawing/2014/main" id="{92DA8296-B222-4160-9154-A83A05DE2CC0}"/>
                </a:ext>
              </a:extLst>
            </p:cNvPr>
            <p:cNvSpPr/>
            <p:nvPr/>
          </p:nvSpPr>
          <p:spPr>
            <a:xfrm>
              <a:off x="1209368" y="4362450"/>
              <a:ext cx="1809135" cy="174291"/>
            </a:xfrm>
            <a:prstGeom prst="roundRect">
              <a:avLst/>
            </a:prstGeom>
            <a:solidFill>
              <a:srgbClr val="C6C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Rectangle 79">
              <a:extLst>
                <a:ext uri="{FF2B5EF4-FFF2-40B4-BE49-F238E27FC236}">
                  <a16:creationId xmlns:a16="http://schemas.microsoft.com/office/drawing/2014/main" id="{69835A4F-2F7E-4F97-AF4C-7231C008D56D}"/>
                </a:ext>
              </a:extLst>
            </p:cNvPr>
            <p:cNvSpPr/>
            <p:nvPr/>
          </p:nvSpPr>
          <p:spPr>
            <a:xfrm>
              <a:off x="1209368" y="3429000"/>
              <a:ext cx="1809135" cy="1005348"/>
            </a:xfrm>
            <a:prstGeom prst="rect">
              <a:avLst/>
            </a:prstGeom>
            <a:solidFill>
              <a:srgbClr val="235A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Rectangle 80">
              <a:extLst>
                <a:ext uri="{FF2B5EF4-FFF2-40B4-BE49-F238E27FC236}">
                  <a16:creationId xmlns:a16="http://schemas.microsoft.com/office/drawing/2014/main" id="{76AED4FF-19DD-4FF2-909F-D5C5910CCDEB}"/>
                </a:ext>
              </a:extLst>
            </p:cNvPr>
            <p:cNvSpPr/>
            <p:nvPr/>
          </p:nvSpPr>
          <p:spPr>
            <a:xfrm>
              <a:off x="1285567" y="3477060"/>
              <a:ext cx="1656735" cy="909227"/>
            </a:xfrm>
            <a:prstGeom prst="rect">
              <a:avLst/>
            </a:prstGeom>
            <a:gradFill flip="none" rotWithShape="1">
              <a:gsLst>
                <a:gs pos="0">
                  <a:schemeClr val="accent1">
                    <a:tint val="66000"/>
                    <a:satMod val="160000"/>
                  </a:schemeClr>
                </a:gs>
                <a:gs pos="50000">
                  <a:schemeClr val="accent1">
                    <a:tint val="44500"/>
                    <a:satMod val="160000"/>
                    <a:alpha val="60000"/>
                  </a:schemeClr>
                </a:gs>
                <a:gs pos="100000">
                  <a:schemeClr val="accent1">
                    <a:tint val="23500"/>
                    <a:satMod val="16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Oval 81">
              <a:extLst>
                <a:ext uri="{FF2B5EF4-FFF2-40B4-BE49-F238E27FC236}">
                  <a16:creationId xmlns:a16="http://schemas.microsoft.com/office/drawing/2014/main" id="{FC101454-9BA4-4B04-9C44-E1395EEDDB8F}"/>
                </a:ext>
              </a:extLst>
            </p:cNvPr>
            <p:cNvSpPr/>
            <p:nvPr/>
          </p:nvSpPr>
          <p:spPr>
            <a:xfrm>
              <a:off x="1985960" y="4502782"/>
              <a:ext cx="255950" cy="118800"/>
            </a:xfrm>
            <a:prstGeom prst="ellipse">
              <a:avLst/>
            </a:prstGeom>
            <a:solidFill>
              <a:srgbClr val="C6C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Rectangle 82">
              <a:extLst>
                <a:ext uri="{FF2B5EF4-FFF2-40B4-BE49-F238E27FC236}">
                  <a16:creationId xmlns:a16="http://schemas.microsoft.com/office/drawing/2014/main" id="{7DCD1262-E01A-4A2B-9702-36F684DED986}"/>
                </a:ext>
              </a:extLst>
            </p:cNvPr>
            <p:cNvSpPr/>
            <p:nvPr/>
          </p:nvSpPr>
          <p:spPr>
            <a:xfrm>
              <a:off x="1821835" y="4595144"/>
              <a:ext cx="584200" cy="54000"/>
            </a:xfrm>
            <a:prstGeom prst="rect">
              <a:avLst/>
            </a:prstGeom>
            <a:solidFill>
              <a:srgbClr val="C6C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Circle: Hollow 83">
              <a:extLst>
                <a:ext uri="{FF2B5EF4-FFF2-40B4-BE49-F238E27FC236}">
                  <a16:creationId xmlns:a16="http://schemas.microsoft.com/office/drawing/2014/main" id="{073AF29B-B82B-45A7-88BB-1C8897C76964}"/>
                </a:ext>
              </a:extLst>
            </p:cNvPr>
            <p:cNvSpPr/>
            <p:nvPr/>
          </p:nvSpPr>
          <p:spPr>
            <a:xfrm>
              <a:off x="2077935" y="4451016"/>
              <a:ext cx="72000" cy="72000"/>
            </a:xfrm>
            <a:prstGeom prst="donut">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5" name="Rectangle 84">
              <a:extLst>
                <a:ext uri="{FF2B5EF4-FFF2-40B4-BE49-F238E27FC236}">
                  <a16:creationId xmlns:a16="http://schemas.microsoft.com/office/drawing/2014/main" id="{9BE2B46E-0D1C-408E-AFAC-26A59410925A}"/>
                </a:ext>
              </a:extLst>
            </p:cNvPr>
            <p:cNvSpPr/>
            <p:nvPr/>
          </p:nvSpPr>
          <p:spPr>
            <a:xfrm>
              <a:off x="1285566" y="3473671"/>
              <a:ext cx="1656735" cy="909227"/>
            </a:xfrm>
            <a:prstGeom prst="rect">
              <a:avLst/>
            </a:prstGeom>
            <a:gradFill flip="none" rotWithShape="1">
              <a:gsLst>
                <a:gs pos="0">
                  <a:schemeClr val="accent1">
                    <a:tint val="66000"/>
                    <a:satMod val="160000"/>
                  </a:schemeClr>
                </a:gs>
                <a:gs pos="32000">
                  <a:schemeClr val="accent1">
                    <a:tint val="44500"/>
                    <a:satMod val="160000"/>
                    <a:alpha val="21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86" name="Group 85">
            <a:extLst>
              <a:ext uri="{FF2B5EF4-FFF2-40B4-BE49-F238E27FC236}">
                <a16:creationId xmlns:a16="http://schemas.microsoft.com/office/drawing/2014/main" id="{B074036D-8F44-46C0-ACC4-A5FC521CBF0C}"/>
              </a:ext>
            </a:extLst>
          </p:cNvPr>
          <p:cNvGrpSpPr/>
          <p:nvPr/>
        </p:nvGrpSpPr>
        <p:grpSpPr>
          <a:xfrm>
            <a:off x="6947710" y="2672654"/>
            <a:ext cx="1111045" cy="749328"/>
            <a:chOff x="1209368" y="3429000"/>
            <a:chExt cx="1809135" cy="1220144"/>
          </a:xfrm>
        </p:grpSpPr>
        <p:sp>
          <p:nvSpPr>
            <p:cNvPr id="87" name="Rectangle: Rounded Corners 86">
              <a:extLst>
                <a:ext uri="{FF2B5EF4-FFF2-40B4-BE49-F238E27FC236}">
                  <a16:creationId xmlns:a16="http://schemas.microsoft.com/office/drawing/2014/main" id="{7D4CBDB6-EBA0-4848-ABC4-D8440A9980A6}"/>
                </a:ext>
              </a:extLst>
            </p:cNvPr>
            <p:cNvSpPr/>
            <p:nvPr/>
          </p:nvSpPr>
          <p:spPr>
            <a:xfrm>
              <a:off x="1209368" y="4362450"/>
              <a:ext cx="1809135" cy="174291"/>
            </a:xfrm>
            <a:prstGeom prst="roundRect">
              <a:avLst/>
            </a:prstGeom>
            <a:solidFill>
              <a:srgbClr val="C6C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Rectangle 87">
              <a:extLst>
                <a:ext uri="{FF2B5EF4-FFF2-40B4-BE49-F238E27FC236}">
                  <a16:creationId xmlns:a16="http://schemas.microsoft.com/office/drawing/2014/main" id="{9407FFDC-29EA-42D6-803D-532F3A2DC0B3}"/>
                </a:ext>
              </a:extLst>
            </p:cNvPr>
            <p:cNvSpPr/>
            <p:nvPr/>
          </p:nvSpPr>
          <p:spPr>
            <a:xfrm>
              <a:off x="1209368" y="3429000"/>
              <a:ext cx="1809135" cy="1005348"/>
            </a:xfrm>
            <a:prstGeom prst="rect">
              <a:avLst/>
            </a:prstGeom>
            <a:solidFill>
              <a:srgbClr val="235A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Rectangle 88">
              <a:extLst>
                <a:ext uri="{FF2B5EF4-FFF2-40B4-BE49-F238E27FC236}">
                  <a16:creationId xmlns:a16="http://schemas.microsoft.com/office/drawing/2014/main" id="{74C9BBA0-C059-4B03-A049-F41F0B34BA67}"/>
                </a:ext>
              </a:extLst>
            </p:cNvPr>
            <p:cNvSpPr/>
            <p:nvPr/>
          </p:nvSpPr>
          <p:spPr>
            <a:xfrm>
              <a:off x="1285567" y="3477060"/>
              <a:ext cx="1656735" cy="909227"/>
            </a:xfrm>
            <a:prstGeom prst="rect">
              <a:avLst/>
            </a:prstGeom>
            <a:gradFill flip="none" rotWithShape="1">
              <a:gsLst>
                <a:gs pos="0">
                  <a:schemeClr val="accent1">
                    <a:tint val="66000"/>
                    <a:satMod val="160000"/>
                  </a:schemeClr>
                </a:gs>
                <a:gs pos="50000">
                  <a:schemeClr val="accent1">
                    <a:tint val="44500"/>
                    <a:satMod val="160000"/>
                    <a:alpha val="60000"/>
                  </a:schemeClr>
                </a:gs>
                <a:gs pos="100000">
                  <a:schemeClr val="accent1">
                    <a:tint val="23500"/>
                    <a:satMod val="16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Oval 89">
              <a:extLst>
                <a:ext uri="{FF2B5EF4-FFF2-40B4-BE49-F238E27FC236}">
                  <a16:creationId xmlns:a16="http://schemas.microsoft.com/office/drawing/2014/main" id="{9A967D8F-6F7B-4E96-85B7-27666E24D35A}"/>
                </a:ext>
              </a:extLst>
            </p:cNvPr>
            <p:cNvSpPr/>
            <p:nvPr/>
          </p:nvSpPr>
          <p:spPr>
            <a:xfrm>
              <a:off x="1985960" y="4502782"/>
              <a:ext cx="255950" cy="118800"/>
            </a:xfrm>
            <a:prstGeom prst="ellipse">
              <a:avLst/>
            </a:prstGeom>
            <a:solidFill>
              <a:srgbClr val="C6C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Rectangle 90">
              <a:extLst>
                <a:ext uri="{FF2B5EF4-FFF2-40B4-BE49-F238E27FC236}">
                  <a16:creationId xmlns:a16="http://schemas.microsoft.com/office/drawing/2014/main" id="{A1BDD389-95F8-4252-8268-0C352CB35A3D}"/>
                </a:ext>
              </a:extLst>
            </p:cNvPr>
            <p:cNvSpPr/>
            <p:nvPr/>
          </p:nvSpPr>
          <p:spPr>
            <a:xfrm>
              <a:off x="1821835" y="4595144"/>
              <a:ext cx="584200" cy="54000"/>
            </a:xfrm>
            <a:prstGeom prst="rect">
              <a:avLst/>
            </a:prstGeom>
            <a:solidFill>
              <a:srgbClr val="C6C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Circle: Hollow 91">
              <a:extLst>
                <a:ext uri="{FF2B5EF4-FFF2-40B4-BE49-F238E27FC236}">
                  <a16:creationId xmlns:a16="http://schemas.microsoft.com/office/drawing/2014/main" id="{A67C2DA7-953A-4363-A176-81BA6E77FBF3}"/>
                </a:ext>
              </a:extLst>
            </p:cNvPr>
            <p:cNvSpPr/>
            <p:nvPr/>
          </p:nvSpPr>
          <p:spPr>
            <a:xfrm>
              <a:off x="2077935" y="4451016"/>
              <a:ext cx="72000" cy="72000"/>
            </a:xfrm>
            <a:prstGeom prst="donut">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3" name="Rectangle 92">
              <a:extLst>
                <a:ext uri="{FF2B5EF4-FFF2-40B4-BE49-F238E27FC236}">
                  <a16:creationId xmlns:a16="http://schemas.microsoft.com/office/drawing/2014/main" id="{F9ECD4E3-E18F-4BEC-A0F6-3ECC9EF3AC85}"/>
                </a:ext>
              </a:extLst>
            </p:cNvPr>
            <p:cNvSpPr/>
            <p:nvPr/>
          </p:nvSpPr>
          <p:spPr>
            <a:xfrm>
              <a:off x="1285566" y="3473671"/>
              <a:ext cx="1656735" cy="909227"/>
            </a:xfrm>
            <a:prstGeom prst="rect">
              <a:avLst/>
            </a:prstGeom>
            <a:gradFill flip="none" rotWithShape="1">
              <a:gsLst>
                <a:gs pos="0">
                  <a:schemeClr val="accent1">
                    <a:tint val="66000"/>
                    <a:satMod val="160000"/>
                  </a:schemeClr>
                </a:gs>
                <a:gs pos="32000">
                  <a:schemeClr val="accent1">
                    <a:tint val="44500"/>
                    <a:satMod val="160000"/>
                    <a:alpha val="21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94" name="Group 93">
            <a:extLst>
              <a:ext uri="{FF2B5EF4-FFF2-40B4-BE49-F238E27FC236}">
                <a16:creationId xmlns:a16="http://schemas.microsoft.com/office/drawing/2014/main" id="{A5578923-9E8D-440C-902D-AA8D8FE18D2D}"/>
              </a:ext>
            </a:extLst>
          </p:cNvPr>
          <p:cNvGrpSpPr/>
          <p:nvPr/>
        </p:nvGrpSpPr>
        <p:grpSpPr>
          <a:xfrm>
            <a:off x="5720204" y="3767222"/>
            <a:ext cx="919641" cy="686831"/>
            <a:chOff x="3392331" y="4564604"/>
            <a:chExt cx="919641" cy="686831"/>
          </a:xfrm>
        </p:grpSpPr>
        <p:sp>
          <p:nvSpPr>
            <p:cNvPr id="95" name="Rectangle 94">
              <a:extLst>
                <a:ext uri="{FF2B5EF4-FFF2-40B4-BE49-F238E27FC236}">
                  <a16:creationId xmlns:a16="http://schemas.microsoft.com/office/drawing/2014/main" id="{B2E15A8E-2CA3-45A9-BEE3-EABE40903A3B}"/>
                </a:ext>
              </a:extLst>
            </p:cNvPr>
            <p:cNvSpPr/>
            <p:nvPr/>
          </p:nvSpPr>
          <p:spPr>
            <a:xfrm>
              <a:off x="3392331" y="4564604"/>
              <a:ext cx="919641" cy="686831"/>
            </a:xfrm>
            <a:prstGeom prst="rect">
              <a:avLst/>
            </a:prstGeom>
            <a:solidFill>
              <a:srgbClr val="153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Arrow: Right 95">
              <a:extLst>
                <a:ext uri="{FF2B5EF4-FFF2-40B4-BE49-F238E27FC236}">
                  <a16:creationId xmlns:a16="http://schemas.microsoft.com/office/drawing/2014/main" id="{FC4FAD8E-A367-4FEF-BB3C-703B8E9CF1AB}"/>
                </a:ext>
              </a:extLst>
            </p:cNvPr>
            <p:cNvSpPr/>
            <p:nvPr/>
          </p:nvSpPr>
          <p:spPr>
            <a:xfrm>
              <a:off x="3898947" y="4692580"/>
              <a:ext cx="358108" cy="110532"/>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Arrow: Right 96">
              <a:extLst>
                <a:ext uri="{FF2B5EF4-FFF2-40B4-BE49-F238E27FC236}">
                  <a16:creationId xmlns:a16="http://schemas.microsoft.com/office/drawing/2014/main" id="{763FF44F-2739-41DF-ABF7-E583D8CACE7E}"/>
                </a:ext>
              </a:extLst>
            </p:cNvPr>
            <p:cNvSpPr/>
            <p:nvPr/>
          </p:nvSpPr>
          <p:spPr>
            <a:xfrm>
              <a:off x="3898947" y="4908019"/>
              <a:ext cx="358108" cy="110532"/>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Arrow: Right 97">
              <a:extLst>
                <a:ext uri="{FF2B5EF4-FFF2-40B4-BE49-F238E27FC236}">
                  <a16:creationId xmlns:a16="http://schemas.microsoft.com/office/drawing/2014/main" id="{99EAEB19-D3BC-489F-8321-49EA605E8AF2}"/>
                </a:ext>
              </a:extLst>
            </p:cNvPr>
            <p:cNvSpPr/>
            <p:nvPr/>
          </p:nvSpPr>
          <p:spPr>
            <a:xfrm flipH="1">
              <a:off x="3467147" y="4800530"/>
              <a:ext cx="358108" cy="110532"/>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Arrow: Right 98">
              <a:extLst>
                <a:ext uri="{FF2B5EF4-FFF2-40B4-BE49-F238E27FC236}">
                  <a16:creationId xmlns:a16="http://schemas.microsoft.com/office/drawing/2014/main" id="{87D5BAC1-CC25-453D-879D-C5C7EFEED7A5}"/>
                </a:ext>
              </a:extLst>
            </p:cNvPr>
            <p:cNvSpPr/>
            <p:nvPr/>
          </p:nvSpPr>
          <p:spPr>
            <a:xfrm flipH="1">
              <a:off x="3467147" y="5015969"/>
              <a:ext cx="358108" cy="110532"/>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100" name="Straight Connector 99">
            <a:extLst>
              <a:ext uri="{FF2B5EF4-FFF2-40B4-BE49-F238E27FC236}">
                <a16:creationId xmlns:a16="http://schemas.microsoft.com/office/drawing/2014/main" id="{EE6FBDC6-041B-44ED-9B3F-A801F9129BB4}"/>
              </a:ext>
            </a:extLst>
          </p:cNvPr>
          <p:cNvCxnSpPr>
            <a:cxnSpLocks/>
            <a:stCxn id="72" idx="3"/>
            <a:endCxn id="95" idx="1"/>
          </p:cNvCxnSpPr>
          <p:nvPr/>
        </p:nvCxnSpPr>
        <p:spPr>
          <a:xfrm>
            <a:off x="4144671" y="4109943"/>
            <a:ext cx="1575533" cy="69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35CB713E-AC72-4DFF-942C-AC27415D626B}"/>
              </a:ext>
            </a:extLst>
          </p:cNvPr>
          <p:cNvCxnSpPr>
            <a:cxnSpLocks/>
            <a:stCxn id="95" idx="3"/>
            <a:endCxn id="80" idx="1"/>
          </p:cNvCxnSpPr>
          <p:nvPr/>
        </p:nvCxnSpPr>
        <p:spPr>
          <a:xfrm flipV="1">
            <a:off x="6639845" y="4109943"/>
            <a:ext cx="1507387" cy="69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3F489E7E-D234-4DF2-9AF5-A2BF7764234C}"/>
              </a:ext>
            </a:extLst>
          </p:cNvPr>
          <p:cNvCxnSpPr>
            <a:cxnSpLocks/>
          </p:cNvCxnSpPr>
          <p:nvPr/>
        </p:nvCxnSpPr>
        <p:spPr>
          <a:xfrm flipV="1">
            <a:off x="6617229" y="3341505"/>
            <a:ext cx="513939" cy="43555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A3070A63-A6CE-4D0D-AD77-BE6F8D3A3C7F}"/>
              </a:ext>
            </a:extLst>
          </p:cNvPr>
          <p:cNvCxnSpPr>
            <a:cxnSpLocks/>
          </p:cNvCxnSpPr>
          <p:nvPr/>
        </p:nvCxnSpPr>
        <p:spPr>
          <a:xfrm>
            <a:off x="6617229" y="4428014"/>
            <a:ext cx="509603" cy="68774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F594597F-02C0-4BCF-A4BA-361CCC51FDC7}"/>
              </a:ext>
            </a:extLst>
          </p:cNvPr>
          <p:cNvCxnSpPr>
            <a:cxnSpLocks/>
          </p:cNvCxnSpPr>
          <p:nvPr/>
        </p:nvCxnSpPr>
        <p:spPr>
          <a:xfrm flipH="1" flipV="1">
            <a:off x="5217692" y="3332141"/>
            <a:ext cx="513939" cy="43555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CB065B2-582C-4D04-8AC6-390716B42D60}"/>
              </a:ext>
            </a:extLst>
          </p:cNvPr>
          <p:cNvCxnSpPr>
            <a:cxnSpLocks/>
          </p:cNvCxnSpPr>
          <p:nvPr/>
        </p:nvCxnSpPr>
        <p:spPr>
          <a:xfrm flipH="1">
            <a:off x="5217692" y="4418650"/>
            <a:ext cx="509603" cy="68774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6" name="Group 105">
            <a:extLst>
              <a:ext uri="{FF2B5EF4-FFF2-40B4-BE49-F238E27FC236}">
                <a16:creationId xmlns:a16="http://schemas.microsoft.com/office/drawing/2014/main" id="{ACD4BBA9-A263-44EA-B4DB-BCD284C9B4B4}"/>
              </a:ext>
            </a:extLst>
          </p:cNvPr>
          <p:cNvGrpSpPr/>
          <p:nvPr/>
        </p:nvGrpSpPr>
        <p:grpSpPr>
          <a:xfrm>
            <a:off x="4600386" y="3989536"/>
            <a:ext cx="397577" cy="249395"/>
            <a:chOff x="6764707" y="3124081"/>
            <a:chExt cx="397577" cy="249395"/>
          </a:xfrm>
        </p:grpSpPr>
        <p:sp>
          <p:nvSpPr>
            <p:cNvPr id="107" name="Rectangle 106">
              <a:extLst>
                <a:ext uri="{FF2B5EF4-FFF2-40B4-BE49-F238E27FC236}">
                  <a16:creationId xmlns:a16="http://schemas.microsoft.com/office/drawing/2014/main" id="{57F0FBC5-9E24-4BC9-9CB0-B7DA7F7E87B6}"/>
                </a:ext>
              </a:extLst>
            </p:cNvPr>
            <p:cNvSpPr/>
            <p:nvPr/>
          </p:nvSpPr>
          <p:spPr>
            <a:xfrm>
              <a:off x="6764707" y="3124081"/>
              <a:ext cx="397577" cy="249395"/>
            </a:xfrm>
            <a:prstGeom prst="rect">
              <a:avLst/>
            </a:prstGeom>
            <a:solidFill>
              <a:srgbClr val="017B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8" name="Straight Arrow Connector 107">
              <a:extLst>
                <a:ext uri="{FF2B5EF4-FFF2-40B4-BE49-F238E27FC236}">
                  <a16:creationId xmlns:a16="http://schemas.microsoft.com/office/drawing/2014/main" id="{4CEC8EE5-4F1B-4846-96A2-CE8ECA76C474}"/>
                </a:ext>
              </a:extLst>
            </p:cNvPr>
            <p:cNvCxnSpPr>
              <a:cxnSpLocks/>
            </p:cNvCxnSpPr>
            <p:nvPr/>
          </p:nvCxnSpPr>
          <p:spPr>
            <a:xfrm>
              <a:off x="6803884" y="3248025"/>
              <a:ext cx="329825" cy="75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9" name="Group 108">
            <a:extLst>
              <a:ext uri="{FF2B5EF4-FFF2-40B4-BE49-F238E27FC236}">
                <a16:creationId xmlns:a16="http://schemas.microsoft.com/office/drawing/2014/main" id="{79C8287C-D783-41F2-A429-3A8C224C87EF}"/>
              </a:ext>
            </a:extLst>
          </p:cNvPr>
          <p:cNvGrpSpPr/>
          <p:nvPr/>
        </p:nvGrpSpPr>
        <p:grpSpPr>
          <a:xfrm>
            <a:off x="7193739" y="3989535"/>
            <a:ext cx="397577" cy="249395"/>
            <a:chOff x="7643938" y="3151783"/>
            <a:chExt cx="397577" cy="249395"/>
          </a:xfrm>
        </p:grpSpPr>
        <p:sp>
          <p:nvSpPr>
            <p:cNvPr id="110" name="Rectangle 109">
              <a:extLst>
                <a:ext uri="{FF2B5EF4-FFF2-40B4-BE49-F238E27FC236}">
                  <a16:creationId xmlns:a16="http://schemas.microsoft.com/office/drawing/2014/main" id="{691E19A2-3A90-4D30-8F1F-2FE912724D50}"/>
                </a:ext>
              </a:extLst>
            </p:cNvPr>
            <p:cNvSpPr/>
            <p:nvPr/>
          </p:nvSpPr>
          <p:spPr>
            <a:xfrm>
              <a:off x="7643938" y="3151783"/>
              <a:ext cx="397577" cy="249395"/>
            </a:xfrm>
            <a:prstGeom prst="rect">
              <a:avLst/>
            </a:prstGeom>
            <a:solidFill>
              <a:srgbClr val="6A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1" name="Straight Arrow Connector 110">
              <a:extLst>
                <a:ext uri="{FF2B5EF4-FFF2-40B4-BE49-F238E27FC236}">
                  <a16:creationId xmlns:a16="http://schemas.microsoft.com/office/drawing/2014/main" id="{89AECF1A-794C-4393-B4F1-55713684074C}"/>
                </a:ext>
              </a:extLst>
            </p:cNvPr>
            <p:cNvCxnSpPr>
              <a:cxnSpLocks/>
            </p:cNvCxnSpPr>
            <p:nvPr/>
          </p:nvCxnSpPr>
          <p:spPr>
            <a:xfrm>
              <a:off x="7683115" y="3275727"/>
              <a:ext cx="329825" cy="75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12" name="Group 111">
            <a:extLst>
              <a:ext uri="{FF2B5EF4-FFF2-40B4-BE49-F238E27FC236}">
                <a16:creationId xmlns:a16="http://schemas.microsoft.com/office/drawing/2014/main" id="{8DB1EF94-2651-4575-BD53-17C7B594159A}"/>
              </a:ext>
            </a:extLst>
          </p:cNvPr>
          <p:cNvGrpSpPr/>
          <p:nvPr/>
        </p:nvGrpSpPr>
        <p:grpSpPr>
          <a:xfrm rot="19122185">
            <a:off x="6644667" y="3474434"/>
            <a:ext cx="397577" cy="249395"/>
            <a:chOff x="7643938" y="3151783"/>
            <a:chExt cx="397577" cy="249395"/>
          </a:xfrm>
        </p:grpSpPr>
        <p:sp>
          <p:nvSpPr>
            <p:cNvPr id="113" name="Rectangle 112">
              <a:extLst>
                <a:ext uri="{FF2B5EF4-FFF2-40B4-BE49-F238E27FC236}">
                  <a16:creationId xmlns:a16="http://schemas.microsoft.com/office/drawing/2014/main" id="{199C0E64-5A2D-4E0A-9F35-67FC4BCF5A56}"/>
                </a:ext>
              </a:extLst>
            </p:cNvPr>
            <p:cNvSpPr/>
            <p:nvPr/>
          </p:nvSpPr>
          <p:spPr>
            <a:xfrm>
              <a:off x="7643938" y="3151783"/>
              <a:ext cx="397577" cy="249395"/>
            </a:xfrm>
            <a:prstGeom prst="rect">
              <a:avLst/>
            </a:prstGeom>
            <a:solidFill>
              <a:srgbClr val="6A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4" name="Straight Arrow Connector 113">
              <a:extLst>
                <a:ext uri="{FF2B5EF4-FFF2-40B4-BE49-F238E27FC236}">
                  <a16:creationId xmlns:a16="http://schemas.microsoft.com/office/drawing/2014/main" id="{A2347A97-8892-4A0C-BE4F-5775E74E2462}"/>
                </a:ext>
              </a:extLst>
            </p:cNvPr>
            <p:cNvCxnSpPr>
              <a:cxnSpLocks/>
            </p:cNvCxnSpPr>
            <p:nvPr/>
          </p:nvCxnSpPr>
          <p:spPr>
            <a:xfrm>
              <a:off x="7683115" y="3275727"/>
              <a:ext cx="329825" cy="75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15" name="Group 114">
            <a:extLst>
              <a:ext uri="{FF2B5EF4-FFF2-40B4-BE49-F238E27FC236}">
                <a16:creationId xmlns:a16="http://schemas.microsoft.com/office/drawing/2014/main" id="{EFD7335F-AACE-499A-94E2-8D65DD58871A}"/>
              </a:ext>
            </a:extLst>
          </p:cNvPr>
          <p:cNvGrpSpPr/>
          <p:nvPr/>
        </p:nvGrpSpPr>
        <p:grpSpPr>
          <a:xfrm rot="7564225">
            <a:off x="5253552" y="4688364"/>
            <a:ext cx="397577" cy="249395"/>
            <a:chOff x="7643938" y="3151783"/>
            <a:chExt cx="397577" cy="249395"/>
          </a:xfrm>
        </p:grpSpPr>
        <p:sp>
          <p:nvSpPr>
            <p:cNvPr id="116" name="Rectangle 115">
              <a:extLst>
                <a:ext uri="{FF2B5EF4-FFF2-40B4-BE49-F238E27FC236}">
                  <a16:creationId xmlns:a16="http://schemas.microsoft.com/office/drawing/2014/main" id="{7B77EB97-C985-44F3-B2C5-E37727E08FA4}"/>
                </a:ext>
              </a:extLst>
            </p:cNvPr>
            <p:cNvSpPr/>
            <p:nvPr/>
          </p:nvSpPr>
          <p:spPr>
            <a:xfrm>
              <a:off x="7643938" y="3151783"/>
              <a:ext cx="397577" cy="249395"/>
            </a:xfrm>
            <a:prstGeom prst="rect">
              <a:avLst/>
            </a:prstGeom>
            <a:solidFill>
              <a:srgbClr val="6A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7" name="Straight Arrow Connector 116">
              <a:extLst>
                <a:ext uri="{FF2B5EF4-FFF2-40B4-BE49-F238E27FC236}">
                  <a16:creationId xmlns:a16="http://schemas.microsoft.com/office/drawing/2014/main" id="{6CB96954-2C68-4774-A3E8-3E5811D51DAE}"/>
                </a:ext>
              </a:extLst>
            </p:cNvPr>
            <p:cNvCxnSpPr>
              <a:cxnSpLocks/>
            </p:cNvCxnSpPr>
            <p:nvPr/>
          </p:nvCxnSpPr>
          <p:spPr>
            <a:xfrm>
              <a:off x="7683115" y="3275727"/>
              <a:ext cx="329825" cy="75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1463662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F719A-17AD-42C3-A80F-3A728091313A}"/>
              </a:ext>
            </a:extLst>
          </p:cNvPr>
          <p:cNvSpPr>
            <a:spLocks noGrp="1"/>
          </p:cNvSpPr>
          <p:nvPr>
            <p:ph type="title"/>
          </p:nvPr>
        </p:nvSpPr>
        <p:spPr/>
        <p:txBody>
          <a:bodyPr/>
          <a:lstStyle/>
          <a:p>
            <a:r>
              <a:rPr lang="en-GB" dirty="0"/>
              <a:t>Media Access Control - Duplex</a:t>
            </a:r>
          </a:p>
        </p:txBody>
      </p:sp>
      <p:sp>
        <p:nvSpPr>
          <p:cNvPr id="5" name="Text Placeholder 4">
            <a:extLst>
              <a:ext uri="{FF2B5EF4-FFF2-40B4-BE49-F238E27FC236}">
                <a16:creationId xmlns:a16="http://schemas.microsoft.com/office/drawing/2014/main" id="{F5CCC54A-7C63-4395-96A9-B9D97CAAB160}"/>
              </a:ext>
            </a:extLst>
          </p:cNvPr>
          <p:cNvSpPr>
            <a:spLocks noGrp="1"/>
          </p:cNvSpPr>
          <p:nvPr>
            <p:ph type="body" idx="1"/>
          </p:nvPr>
        </p:nvSpPr>
        <p:spPr/>
        <p:txBody>
          <a:bodyPr/>
          <a:lstStyle/>
          <a:p>
            <a:r>
              <a:rPr lang="en-GB" dirty="0"/>
              <a:t>Half-duplex</a:t>
            </a:r>
          </a:p>
        </p:txBody>
      </p:sp>
      <p:sp>
        <p:nvSpPr>
          <p:cNvPr id="3" name="Content Placeholder 2">
            <a:extLst>
              <a:ext uri="{FF2B5EF4-FFF2-40B4-BE49-F238E27FC236}">
                <a16:creationId xmlns:a16="http://schemas.microsoft.com/office/drawing/2014/main" id="{31EA42C0-400E-47A8-A168-738264EAEA7A}"/>
              </a:ext>
            </a:extLst>
          </p:cNvPr>
          <p:cNvSpPr>
            <a:spLocks noGrp="1"/>
          </p:cNvSpPr>
          <p:nvPr>
            <p:ph sz="half" idx="2"/>
          </p:nvPr>
        </p:nvSpPr>
        <p:spPr>
          <a:xfrm>
            <a:off x="839788" y="2505075"/>
            <a:ext cx="5157787" cy="3751346"/>
          </a:xfrm>
          <a:gradFill>
            <a:gsLst>
              <a:gs pos="0">
                <a:schemeClr val="accent2">
                  <a:lumMod val="60000"/>
                  <a:lumOff val="40000"/>
                </a:schemeClr>
              </a:gs>
              <a:gs pos="33000">
                <a:schemeClr val="accent2">
                  <a:lumMod val="40000"/>
                  <a:lumOff val="60000"/>
                </a:schemeClr>
              </a:gs>
              <a:gs pos="61000">
                <a:schemeClr val="accent2">
                  <a:lumMod val="40000"/>
                  <a:lumOff val="60000"/>
                </a:schemeClr>
              </a:gs>
              <a:gs pos="100000">
                <a:schemeClr val="accent2">
                  <a:lumMod val="20000"/>
                  <a:lumOff val="80000"/>
                </a:schemeClr>
              </a:gs>
            </a:gsLst>
            <a:lin ang="5400000" scaled="1"/>
          </a:gradFill>
        </p:spPr>
        <p:txBody>
          <a:bodyPr>
            <a:normAutofit/>
          </a:bodyPr>
          <a:lstStyle/>
          <a:p>
            <a:r>
              <a:rPr lang="en-GB" dirty="0"/>
              <a:t>A device cannot send and receive simultaneously</a:t>
            </a:r>
          </a:p>
          <a:p>
            <a:r>
              <a:rPr lang="en-GB" dirty="0"/>
              <a:t>All LAN hubs are half-duplex devices</a:t>
            </a:r>
          </a:p>
          <a:p>
            <a:r>
              <a:rPr lang="en-GB" dirty="0"/>
              <a:t>Switch interfaces can be configured as half-duplex, but usually only when connecting to another half-duplex device</a:t>
            </a:r>
          </a:p>
        </p:txBody>
      </p:sp>
      <p:sp>
        <p:nvSpPr>
          <p:cNvPr id="6" name="Text Placeholder 5">
            <a:extLst>
              <a:ext uri="{FF2B5EF4-FFF2-40B4-BE49-F238E27FC236}">
                <a16:creationId xmlns:a16="http://schemas.microsoft.com/office/drawing/2014/main" id="{BACC91A5-E92B-4A29-8BC5-4961622DCFF8}"/>
              </a:ext>
            </a:extLst>
          </p:cNvPr>
          <p:cNvSpPr>
            <a:spLocks noGrp="1"/>
          </p:cNvSpPr>
          <p:nvPr>
            <p:ph type="body" sz="quarter" idx="3"/>
          </p:nvPr>
        </p:nvSpPr>
        <p:spPr/>
        <p:txBody>
          <a:bodyPr/>
          <a:lstStyle/>
          <a:p>
            <a:r>
              <a:rPr lang="en-GB" dirty="0"/>
              <a:t>Full-duplex</a:t>
            </a:r>
          </a:p>
        </p:txBody>
      </p:sp>
      <p:sp>
        <p:nvSpPr>
          <p:cNvPr id="7" name="Content Placeholder 6">
            <a:extLst>
              <a:ext uri="{FF2B5EF4-FFF2-40B4-BE49-F238E27FC236}">
                <a16:creationId xmlns:a16="http://schemas.microsoft.com/office/drawing/2014/main" id="{D137E315-3631-4D9E-8EDA-170BD7D01F05}"/>
              </a:ext>
            </a:extLst>
          </p:cNvPr>
          <p:cNvSpPr>
            <a:spLocks noGrp="1"/>
          </p:cNvSpPr>
          <p:nvPr>
            <p:ph sz="quarter" idx="4"/>
          </p:nvPr>
        </p:nvSpPr>
        <p:spPr>
          <a:xfrm>
            <a:off x="6172200" y="2505075"/>
            <a:ext cx="5183188" cy="3751346"/>
          </a:xfrm>
          <a:gradFill>
            <a:gsLst>
              <a:gs pos="0">
                <a:schemeClr val="accent2">
                  <a:lumMod val="60000"/>
                  <a:lumOff val="40000"/>
                </a:schemeClr>
              </a:gs>
              <a:gs pos="33000">
                <a:schemeClr val="accent2">
                  <a:lumMod val="40000"/>
                  <a:lumOff val="60000"/>
                </a:schemeClr>
              </a:gs>
              <a:gs pos="61000">
                <a:schemeClr val="accent2">
                  <a:lumMod val="40000"/>
                  <a:lumOff val="60000"/>
                </a:schemeClr>
              </a:gs>
              <a:gs pos="100000">
                <a:schemeClr val="accent2">
                  <a:lumMod val="20000"/>
                  <a:lumOff val="80000"/>
                </a:schemeClr>
              </a:gs>
            </a:gsLst>
            <a:lin ang="5400000" scaled="1"/>
          </a:gradFill>
        </p:spPr>
        <p:txBody>
          <a:bodyPr>
            <a:normAutofit/>
          </a:bodyPr>
          <a:lstStyle/>
          <a:p>
            <a:r>
              <a:rPr lang="en-GB" dirty="0"/>
              <a:t>Data can be sent and received at the same time</a:t>
            </a:r>
          </a:p>
          <a:p>
            <a:r>
              <a:rPr lang="en-GB" dirty="0"/>
              <a:t>A properly configured switch interface will be set to full-duplex</a:t>
            </a:r>
          </a:p>
          <a:p>
            <a:endParaRPr lang="en-GB" dirty="0"/>
          </a:p>
        </p:txBody>
      </p:sp>
    </p:spTree>
    <p:extLst>
      <p:ext uri="{BB962C8B-B14F-4D97-AF65-F5344CB8AC3E}">
        <p14:creationId xmlns:p14="http://schemas.microsoft.com/office/powerpoint/2010/main" val="130567144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8C634-6C93-4B11-A9A5-7B5EABE6E14E}"/>
              </a:ext>
            </a:extLst>
          </p:cNvPr>
          <p:cNvSpPr>
            <a:spLocks noGrp="1"/>
          </p:cNvSpPr>
          <p:nvPr>
            <p:ph type="title"/>
          </p:nvPr>
        </p:nvSpPr>
        <p:spPr/>
        <p:txBody>
          <a:bodyPr/>
          <a:lstStyle/>
          <a:p>
            <a:r>
              <a:rPr lang="en-GB" dirty="0"/>
              <a:t>Broadcast Domains</a:t>
            </a:r>
          </a:p>
        </p:txBody>
      </p:sp>
      <p:sp>
        <p:nvSpPr>
          <p:cNvPr id="3" name="Content Placeholder 2">
            <a:extLst>
              <a:ext uri="{FF2B5EF4-FFF2-40B4-BE49-F238E27FC236}">
                <a16:creationId xmlns:a16="http://schemas.microsoft.com/office/drawing/2014/main" id="{E56F9A89-D5AD-4284-BD40-16D334DA3DAB}"/>
              </a:ext>
            </a:extLst>
          </p:cNvPr>
          <p:cNvSpPr>
            <a:spLocks noGrp="1"/>
          </p:cNvSpPr>
          <p:nvPr>
            <p:ph idx="1"/>
          </p:nvPr>
        </p:nvSpPr>
        <p:spPr/>
        <p:txBody>
          <a:bodyPr/>
          <a:lstStyle/>
          <a:p>
            <a:endParaRPr lang="en-GB" dirty="0"/>
          </a:p>
        </p:txBody>
      </p:sp>
    </p:spTree>
    <p:extLst>
      <p:ext uri="{BB962C8B-B14F-4D97-AF65-F5344CB8AC3E}">
        <p14:creationId xmlns:p14="http://schemas.microsoft.com/office/powerpoint/2010/main" val="174215750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4E3A1-D6A8-43E5-847B-A945ECB4BC64}"/>
              </a:ext>
            </a:extLst>
          </p:cNvPr>
          <p:cNvSpPr>
            <a:spLocks noGrp="1"/>
          </p:cNvSpPr>
          <p:nvPr>
            <p:ph type="title"/>
          </p:nvPr>
        </p:nvSpPr>
        <p:spPr/>
        <p:txBody>
          <a:bodyPr/>
          <a:lstStyle/>
          <a:p>
            <a:r>
              <a:rPr lang="en-GB" dirty="0"/>
              <a:t>Ethernet Frames</a:t>
            </a:r>
          </a:p>
        </p:txBody>
      </p:sp>
      <p:sp>
        <p:nvSpPr>
          <p:cNvPr id="3" name="Content Placeholder 2">
            <a:extLst>
              <a:ext uri="{FF2B5EF4-FFF2-40B4-BE49-F238E27FC236}">
                <a16:creationId xmlns:a16="http://schemas.microsoft.com/office/drawing/2014/main" id="{12531080-9A91-45B5-BEDA-504063AB3C32}"/>
              </a:ext>
            </a:extLst>
          </p:cNvPr>
          <p:cNvSpPr>
            <a:spLocks noGrp="1"/>
          </p:cNvSpPr>
          <p:nvPr>
            <p:ph idx="1"/>
          </p:nvPr>
        </p:nvSpPr>
        <p:spPr>
          <a:xfrm>
            <a:off x="312821" y="1412240"/>
            <a:ext cx="11590421" cy="5349341"/>
          </a:xfrm>
        </p:spPr>
        <p:txBody>
          <a:bodyPr>
            <a:normAutofit/>
          </a:bodyPr>
          <a:lstStyle/>
          <a:p>
            <a:r>
              <a:rPr lang="en-GB" sz="3600" dirty="0"/>
              <a:t>There have been four different Ethernet frame types defined over the years</a:t>
            </a:r>
          </a:p>
          <a:p>
            <a:r>
              <a:rPr lang="en-GB" sz="3600" dirty="0"/>
              <a:t>Only the Ethernet II frame type is used today</a:t>
            </a:r>
          </a:p>
          <a:p>
            <a:r>
              <a:rPr lang="en-GB" sz="3600" dirty="0"/>
              <a:t>Every version of 802.3 Ethernet uses the same Ethernet II frame</a:t>
            </a:r>
          </a:p>
          <a:p>
            <a:r>
              <a:rPr lang="en-GB" sz="3600" dirty="0"/>
              <a:t>Using frames addresses two networking issues</a:t>
            </a:r>
          </a:p>
          <a:p>
            <a:pPr lvl="1"/>
            <a:r>
              <a:rPr lang="en-GB" sz="3200" dirty="0"/>
              <a:t>Frames prevent any single machine from monopolizing the shared bus cable</a:t>
            </a:r>
          </a:p>
          <a:p>
            <a:pPr lvl="1"/>
            <a:r>
              <a:rPr lang="en-GB" sz="3200" dirty="0"/>
              <a:t>The process of retransmitting lost data is more efficient</a:t>
            </a:r>
            <a:endParaRPr lang="en-GB" sz="4400" dirty="0"/>
          </a:p>
        </p:txBody>
      </p:sp>
    </p:spTree>
    <p:extLst>
      <p:ext uri="{BB962C8B-B14F-4D97-AF65-F5344CB8AC3E}">
        <p14:creationId xmlns:p14="http://schemas.microsoft.com/office/powerpoint/2010/main" val="925439978"/>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02F8E6EC-7FC2-414A-9B0A-052CC03D5277}"/>
              </a:ext>
            </a:extLst>
          </p:cNvPr>
          <p:cNvSpPr/>
          <p:nvPr/>
        </p:nvSpPr>
        <p:spPr>
          <a:xfrm>
            <a:off x="97277" y="1420238"/>
            <a:ext cx="11906655" cy="2451371"/>
          </a:xfrm>
          <a:prstGeom prst="rect">
            <a:avLst/>
          </a:prstGeom>
          <a:gradFill flip="none" rotWithShape="1">
            <a:gsLst>
              <a:gs pos="0">
                <a:schemeClr val="accent1">
                  <a:lumMod val="0"/>
                  <a:lumOff val="100000"/>
                </a:schemeClr>
              </a:gs>
              <a:gs pos="16000">
                <a:schemeClr val="accent1">
                  <a:lumMod val="0"/>
                  <a:lumOff val="100000"/>
                  <a:alpha val="28000"/>
                </a:schemeClr>
              </a:gs>
              <a:gs pos="100000">
                <a:schemeClr val="accent1">
                  <a:lumMod val="100000"/>
                </a:schemeClr>
              </a:gs>
            </a:gsLst>
            <a:path path="circle">
              <a:fillToRect l="50000" t="-80000" r="50000" b="18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8AE04689-3DAA-4B2E-8F40-2D913A8E02C7}"/>
              </a:ext>
            </a:extLst>
          </p:cNvPr>
          <p:cNvSpPr>
            <a:spLocks noGrp="1"/>
          </p:cNvSpPr>
          <p:nvPr>
            <p:ph type="title"/>
          </p:nvPr>
        </p:nvSpPr>
        <p:spPr/>
        <p:txBody>
          <a:bodyPr/>
          <a:lstStyle/>
          <a:p>
            <a:r>
              <a:rPr lang="en-GB" dirty="0"/>
              <a:t>Ethernet Frame</a:t>
            </a:r>
          </a:p>
        </p:txBody>
      </p:sp>
      <p:sp>
        <p:nvSpPr>
          <p:cNvPr id="6" name="TextBox 5">
            <a:extLst>
              <a:ext uri="{FF2B5EF4-FFF2-40B4-BE49-F238E27FC236}">
                <a16:creationId xmlns:a16="http://schemas.microsoft.com/office/drawing/2014/main" id="{94FC5ED7-471D-42EE-BECD-6F21DCDCC77C}"/>
              </a:ext>
            </a:extLst>
          </p:cNvPr>
          <p:cNvSpPr txBox="1"/>
          <p:nvPr/>
        </p:nvSpPr>
        <p:spPr>
          <a:xfrm>
            <a:off x="3434802" y="5036980"/>
            <a:ext cx="5696778" cy="1477328"/>
          </a:xfrm>
          <a:prstGeom prst="rect">
            <a:avLst/>
          </a:prstGeom>
          <a:solidFill>
            <a:schemeClr val="accent1">
              <a:lumMod val="40000"/>
              <a:lumOff val="60000"/>
            </a:schemeClr>
          </a:solidFill>
        </p:spPr>
        <p:txBody>
          <a:bodyPr wrap="square" rtlCol="0">
            <a:spAutoFit/>
          </a:bodyPr>
          <a:lstStyle/>
          <a:p>
            <a:r>
              <a:rPr lang="en-GB" dirty="0" err="1"/>
              <a:t>EtherType</a:t>
            </a:r>
            <a:r>
              <a:rPr lang="en-GB" dirty="0"/>
              <a:t> values:</a:t>
            </a:r>
          </a:p>
          <a:p>
            <a:r>
              <a:rPr lang="en-GB" dirty="0"/>
              <a:t>0x0800 signals that the frame contains an IPv4 datagram 0x0806 indicates an ARP frame</a:t>
            </a:r>
          </a:p>
          <a:p>
            <a:r>
              <a:rPr lang="en-GB" dirty="0"/>
              <a:t>0x86DD indicates an IPv6 frame</a:t>
            </a:r>
          </a:p>
          <a:p>
            <a:r>
              <a:rPr lang="en-GB" dirty="0"/>
              <a:t>0x8100 indicates the presence of an IEEE 802.1 Q tag</a:t>
            </a:r>
          </a:p>
        </p:txBody>
      </p:sp>
      <p:sp>
        <p:nvSpPr>
          <p:cNvPr id="7" name="Rectangle 6">
            <a:extLst>
              <a:ext uri="{FF2B5EF4-FFF2-40B4-BE49-F238E27FC236}">
                <a16:creationId xmlns:a16="http://schemas.microsoft.com/office/drawing/2014/main" id="{9E859414-2507-4499-87B8-488DCCC5F4F3}"/>
              </a:ext>
            </a:extLst>
          </p:cNvPr>
          <p:cNvSpPr/>
          <p:nvPr/>
        </p:nvSpPr>
        <p:spPr>
          <a:xfrm>
            <a:off x="602107" y="2439053"/>
            <a:ext cx="2449902" cy="569343"/>
          </a:xfrm>
          <a:prstGeom prst="rect">
            <a:avLst/>
          </a:prstGeom>
          <a:gradFill flip="none" rotWithShape="1">
            <a:gsLst>
              <a:gs pos="0">
                <a:schemeClr val="accent1">
                  <a:lumMod val="5000"/>
                  <a:lumOff val="95000"/>
                </a:schemeClr>
              </a:gs>
              <a:gs pos="79000">
                <a:schemeClr val="accent1">
                  <a:lumMod val="30000"/>
                  <a:lumOff val="7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1E2E1E32-DD35-412E-A737-9471110DD9EA}"/>
              </a:ext>
            </a:extLst>
          </p:cNvPr>
          <p:cNvSpPr/>
          <p:nvPr/>
        </p:nvSpPr>
        <p:spPr>
          <a:xfrm>
            <a:off x="7231634" y="2438189"/>
            <a:ext cx="2449902" cy="569343"/>
          </a:xfrm>
          <a:prstGeom prst="rect">
            <a:avLst/>
          </a:prstGeom>
          <a:gradFill flip="none" rotWithShape="1">
            <a:gsLst>
              <a:gs pos="0">
                <a:srgbClr val="FF0000"/>
              </a:gs>
              <a:gs pos="100000">
                <a:schemeClr val="bg1"/>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6B2D570F-6DA2-4EE8-B5C4-337F000D08AE}"/>
              </a:ext>
            </a:extLst>
          </p:cNvPr>
          <p:cNvSpPr/>
          <p:nvPr/>
        </p:nvSpPr>
        <p:spPr>
          <a:xfrm>
            <a:off x="3201101" y="2438191"/>
            <a:ext cx="2449902" cy="569343"/>
          </a:xfrm>
          <a:prstGeom prst="rect">
            <a:avLst/>
          </a:prstGeom>
          <a:gradFill flip="none" rotWithShape="1">
            <a:gsLst>
              <a:gs pos="26000">
                <a:schemeClr val="accent6">
                  <a:lumMod val="60000"/>
                  <a:lumOff val="40000"/>
                </a:schemeClr>
              </a:gs>
              <a:gs pos="100000">
                <a:schemeClr val="bg1"/>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8D01BB6B-FB9F-441F-B00D-C5D04563E908}"/>
              </a:ext>
            </a:extLst>
          </p:cNvPr>
          <p:cNvSpPr/>
          <p:nvPr/>
        </p:nvSpPr>
        <p:spPr>
          <a:xfrm>
            <a:off x="5817365" y="2438191"/>
            <a:ext cx="931653" cy="569343"/>
          </a:xfrm>
          <a:prstGeom prst="rect">
            <a:avLst/>
          </a:prstGeom>
          <a:gradFill flip="none" rotWithShape="1">
            <a:gsLst>
              <a:gs pos="34000">
                <a:srgbClr val="FFFF00">
                  <a:alpha val="81000"/>
                </a:srgbClr>
              </a:gs>
              <a:gs pos="100000">
                <a:schemeClr val="bg1"/>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32108297-AE0E-41DC-AAE1-C4C37B3DA72B}"/>
              </a:ext>
            </a:extLst>
          </p:cNvPr>
          <p:cNvSpPr/>
          <p:nvPr/>
        </p:nvSpPr>
        <p:spPr>
          <a:xfrm>
            <a:off x="10049740" y="2438189"/>
            <a:ext cx="1590136" cy="569343"/>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Rounded Corners 11">
            <a:extLst>
              <a:ext uri="{FF2B5EF4-FFF2-40B4-BE49-F238E27FC236}">
                <a16:creationId xmlns:a16="http://schemas.microsoft.com/office/drawing/2014/main" id="{DEEC6241-D7BC-49E7-AF01-75DF5926F845}"/>
              </a:ext>
            </a:extLst>
          </p:cNvPr>
          <p:cNvSpPr/>
          <p:nvPr/>
        </p:nvSpPr>
        <p:spPr>
          <a:xfrm>
            <a:off x="340006" y="2290899"/>
            <a:ext cx="6569752" cy="1325563"/>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Rounded Corners 12">
            <a:extLst>
              <a:ext uri="{FF2B5EF4-FFF2-40B4-BE49-F238E27FC236}">
                <a16:creationId xmlns:a16="http://schemas.microsoft.com/office/drawing/2014/main" id="{839054F0-E60E-4490-B081-A6B78BFF2503}"/>
              </a:ext>
            </a:extLst>
          </p:cNvPr>
          <p:cNvSpPr/>
          <p:nvPr/>
        </p:nvSpPr>
        <p:spPr>
          <a:xfrm>
            <a:off x="7005350" y="2290899"/>
            <a:ext cx="2847386" cy="1325563"/>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952A81F8-D1D7-42B6-8F76-DEDE6CCACB2D}"/>
              </a:ext>
            </a:extLst>
          </p:cNvPr>
          <p:cNvSpPr txBox="1"/>
          <p:nvPr/>
        </p:nvSpPr>
        <p:spPr>
          <a:xfrm>
            <a:off x="676134" y="2696596"/>
            <a:ext cx="2301849" cy="338554"/>
          </a:xfrm>
          <a:prstGeom prst="rect">
            <a:avLst/>
          </a:prstGeom>
          <a:noFill/>
        </p:spPr>
        <p:txBody>
          <a:bodyPr wrap="none" rtlCol="0">
            <a:spAutoFit/>
          </a:bodyPr>
          <a:lstStyle/>
          <a:p>
            <a:r>
              <a:rPr lang="en-GB" sz="1600" dirty="0"/>
              <a:t>Destination MAC Address</a:t>
            </a:r>
          </a:p>
        </p:txBody>
      </p:sp>
      <p:sp>
        <p:nvSpPr>
          <p:cNvPr id="15" name="TextBox 14">
            <a:extLst>
              <a:ext uri="{FF2B5EF4-FFF2-40B4-BE49-F238E27FC236}">
                <a16:creationId xmlns:a16="http://schemas.microsoft.com/office/drawing/2014/main" id="{C9931278-6A1B-47E0-A257-C89E948C148B}"/>
              </a:ext>
            </a:extLst>
          </p:cNvPr>
          <p:cNvSpPr txBox="1"/>
          <p:nvPr/>
        </p:nvSpPr>
        <p:spPr>
          <a:xfrm>
            <a:off x="3469284" y="2696596"/>
            <a:ext cx="1913537" cy="338554"/>
          </a:xfrm>
          <a:prstGeom prst="rect">
            <a:avLst/>
          </a:prstGeom>
          <a:noFill/>
        </p:spPr>
        <p:txBody>
          <a:bodyPr wrap="none" rtlCol="0">
            <a:spAutoFit/>
          </a:bodyPr>
          <a:lstStyle/>
          <a:p>
            <a:r>
              <a:rPr lang="en-GB" sz="1600" dirty="0"/>
              <a:t>Source MAC Address</a:t>
            </a:r>
          </a:p>
        </p:txBody>
      </p:sp>
      <p:sp>
        <p:nvSpPr>
          <p:cNvPr id="16" name="TextBox 15">
            <a:extLst>
              <a:ext uri="{FF2B5EF4-FFF2-40B4-BE49-F238E27FC236}">
                <a16:creationId xmlns:a16="http://schemas.microsoft.com/office/drawing/2014/main" id="{33AF7C69-4CE3-4693-AE52-8873B3C618DC}"/>
              </a:ext>
            </a:extLst>
          </p:cNvPr>
          <p:cNvSpPr txBox="1"/>
          <p:nvPr/>
        </p:nvSpPr>
        <p:spPr>
          <a:xfrm>
            <a:off x="5769525" y="2696596"/>
            <a:ext cx="1027333" cy="338554"/>
          </a:xfrm>
          <a:prstGeom prst="rect">
            <a:avLst/>
          </a:prstGeom>
          <a:noFill/>
        </p:spPr>
        <p:txBody>
          <a:bodyPr wrap="none" rtlCol="0">
            <a:spAutoFit/>
          </a:bodyPr>
          <a:lstStyle/>
          <a:p>
            <a:r>
              <a:rPr lang="en-GB" sz="1600" dirty="0" err="1"/>
              <a:t>EtherType</a:t>
            </a:r>
            <a:endParaRPr lang="en-GB" sz="1600" dirty="0"/>
          </a:p>
        </p:txBody>
      </p:sp>
      <p:sp>
        <p:nvSpPr>
          <p:cNvPr id="17" name="TextBox 16">
            <a:extLst>
              <a:ext uri="{FF2B5EF4-FFF2-40B4-BE49-F238E27FC236}">
                <a16:creationId xmlns:a16="http://schemas.microsoft.com/office/drawing/2014/main" id="{3D05ABE5-7D5C-4FC2-BDF9-346E81860F8E}"/>
              </a:ext>
            </a:extLst>
          </p:cNvPr>
          <p:cNvSpPr txBox="1"/>
          <p:nvPr/>
        </p:nvSpPr>
        <p:spPr>
          <a:xfrm>
            <a:off x="2993557" y="3076908"/>
            <a:ext cx="1262653" cy="584775"/>
          </a:xfrm>
          <a:prstGeom prst="rect">
            <a:avLst/>
          </a:prstGeom>
          <a:noFill/>
        </p:spPr>
        <p:txBody>
          <a:bodyPr wrap="none" rtlCol="0">
            <a:spAutoFit/>
          </a:bodyPr>
          <a:lstStyle/>
          <a:p>
            <a:pPr algn="ctr"/>
            <a:r>
              <a:rPr lang="en-GB" sz="1600" b="1" dirty="0"/>
              <a:t>MAC Header</a:t>
            </a:r>
          </a:p>
          <a:p>
            <a:pPr algn="ctr"/>
            <a:r>
              <a:rPr lang="en-GB" sz="1600" b="1" dirty="0"/>
              <a:t>(14 bytes)</a:t>
            </a:r>
          </a:p>
        </p:txBody>
      </p:sp>
      <p:sp>
        <p:nvSpPr>
          <p:cNvPr id="18" name="TextBox 17">
            <a:extLst>
              <a:ext uri="{FF2B5EF4-FFF2-40B4-BE49-F238E27FC236}">
                <a16:creationId xmlns:a16="http://schemas.microsoft.com/office/drawing/2014/main" id="{10CDF063-DA36-497B-AEB1-9798752CA458}"/>
              </a:ext>
            </a:extLst>
          </p:cNvPr>
          <p:cNvSpPr txBox="1"/>
          <p:nvPr/>
        </p:nvSpPr>
        <p:spPr>
          <a:xfrm>
            <a:off x="7663227" y="3076908"/>
            <a:ext cx="1586716" cy="584775"/>
          </a:xfrm>
          <a:prstGeom prst="rect">
            <a:avLst/>
          </a:prstGeom>
          <a:noFill/>
        </p:spPr>
        <p:txBody>
          <a:bodyPr wrap="none" rtlCol="0">
            <a:spAutoFit/>
          </a:bodyPr>
          <a:lstStyle/>
          <a:p>
            <a:pPr algn="ctr"/>
            <a:r>
              <a:rPr lang="en-GB" sz="1600" b="1" dirty="0"/>
              <a:t>Data</a:t>
            </a:r>
          </a:p>
          <a:p>
            <a:pPr algn="ctr"/>
            <a:r>
              <a:rPr lang="en-GB" sz="1600" b="1" dirty="0"/>
              <a:t>(46 - 1500 bytes)</a:t>
            </a:r>
          </a:p>
        </p:txBody>
      </p:sp>
      <p:sp>
        <p:nvSpPr>
          <p:cNvPr id="19" name="TextBox 18">
            <a:extLst>
              <a:ext uri="{FF2B5EF4-FFF2-40B4-BE49-F238E27FC236}">
                <a16:creationId xmlns:a16="http://schemas.microsoft.com/office/drawing/2014/main" id="{295621EA-1E93-4752-A4CB-0BB2A97F15B2}"/>
              </a:ext>
            </a:extLst>
          </p:cNvPr>
          <p:cNvSpPr txBox="1"/>
          <p:nvPr/>
        </p:nvSpPr>
        <p:spPr>
          <a:xfrm>
            <a:off x="10446783" y="3200018"/>
            <a:ext cx="796051" cy="338554"/>
          </a:xfrm>
          <a:prstGeom prst="rect">
            <a:avLst/>
          </a:prstGeom>
          <a:noFill/>
        </p:spPr>
        <p:txBody>
          <a:bodyPr wrap="none" rtlCol="0">
            <a:spAutoFit/>
          </a:bodyPr>
          <a:lstStyle/>
          <a:p>
            <a:pPr algn="ctr"/>
            <a:r>
              <a:rPr lang="en-GB" sz="1600" b="1" dirty="0"/>
              <a:t>4 bytes</a:t>
            </a:r>
          </a:p>
        </p:txBody>
      </p:sp>
      <p:sp>
        <p:nvSpPr>
          <p:cNvPr id="20" name="TextBox 19">
            <a:extLst>
              <a:ext uri="{FF2B5EF4-FFF2-40B4-BE49-F238E27FC236}">
                <a16:creationId xmlns:a16="http://schemas.microsoft.com/office/drawing/2014/main" id="{059A3B01-BCB4-4AEB-8653-35E6A8D47E5F}"/>
              </a:ext>
            </a:extLst>
          </p:cNvPr>
          <p:cNvSpPr txBox="1"/>
          <p:nvPr/>
        </p:nvSpPr>
        <p:spPr>
          <a:xfrm>
            <a:off x="8039740" y="2702957"/>
            <a:ext cx="833690" cy="338554"/>
          </a:xfrm>
          <a:prstGeom prst="rect">
            <a:avLst/>
          </a:prstGeom>
          <a:noFill/>
        </p:spPr>
        <p:txBody>
          <a:bodyPr wrap="none" rtlCol="0">
            <a:spAutoFit/>
          </a:bodyPr>
          <a:lstStyle/>
          <a:p>
            <a:r>
              <a:rPr lang="en-GB" sz="1600" dirty="0"/>
              <a:t>Payload</a:t>
            </a:r>
          </a:p>
        </p:txBody>
      </p:sp>
      <p:sp>
        <p:nvSpPr>
          <p:cNvPr id="21" name="TextBox 20">
            <a:extLst>
              <a:ext uri="{FF2B5EF4-FFF2-40B4-BE49-F238E27FC236}">
                <a16:creationId xmlns:a16="http://schemas.microsoft.com/office/drawing/2014/main" id="{E68EE9BF-D284-4E4F-9505-2921311EE577}"/>
              </a:ext>
            </a:extLst>
          </p:cNvPr>
          <p:cNvSpPr txBox="1"/>
          <p:nvPr/>
        </p:nvSpPr>
        <p:spPr>
          <a:xfrm>
            <a:off x="10141186" y="2686067"/>
            <a:ext cx="1407245" cy="338554"/>
          </a:xfrm>
          <a:prstGeom prst="rect">
            <a:avLst/>
          </a:prstGeom>
          <a:noFill/>
        </p:spPr>
        <p:txBody>
          <a:bodyPr wrap="none" rtlCol="0">
            <a:spAutoFit/>
          </a:bodyPr>
          <a:lstStyle/>
          <a:p>
            <a:r>
              <a:rPr lang="en-GB" sz="1600" dirty="0"/>
              <a:t>CRC Checksum</a:t>
            </a:r>
          </a:p>
        </p:txBody>
      </p:sp>
      <p:sp>
        <p:nvSpPr>
          <p:cNvPr id="22" name="TextBox 21">
            <a:extLst>
              <a:ext uri="{FF2B5EF4-FFF2-40B4-BE49-F238E27FC236}">
                <a16:creationId xmlns:a16="http://schemas.microsoft.com/office/drawing/2014/main" id="{A5382A37-7D63-49E7-8BE6-127D436EA5E2}"/>
              </a:ext>
            </a:extLst>
          </p:cNvPr>
          <p:cNvSpPr txBox="1"/>
          <p:nvPr/>
        </p:nvSpPr>
        <p:spPr>
          <a:xfrm>
            <a:off x="833036" y="2431936"/>
            <a:ext cx="1988045" cy="338554"/>
          </a:xfrm>
          <a:prstGeom prst="rect">
            <a:avLst/>
          </a:prstGeom>
          <a:noFill/>
        </p:spPr>
        <p:txBody>
          <a:bodyPr wrap="none" rtlCol="0">
            <a:spAutoFit/>
          </a:bodyPr>
          <a:lstStyle/>
          <a:p>
            <a:r>
              <a:rPr lang="en-GB" sz="1600" dirty="0"/>
              <a:t>A8  A1  59  1D  79  8F </a:t>
            </a:r>
          </a:p>
        </p:txBody>
      </p:sp>
      <p:sp>
        <p:nvSpPr>
          <p:cNvPr id="23" name="TextBox 22">
            <a:extLst>
              <a:ext uri="{FF2B5EF4-FFF2-40B4-BE49-F238E27FC236}">
                <a16:creationId xmlns:a16="http://schemas.microsoft.com/office/drawing/2014/main" id="{413A483B-3DC5-4D9B-90B5-8CF834DDA19D}"/>
              </a:ext>
            </a:extLst>
          </p:cNvPr>
          <p:cNvSpPr txBox="1"/>
          <p:nvPr/>
        </p:nvSpPr>
        <p:spPr>
          <a:xfrm>
            <a:off x="3450465" y="2407834"/>
            <a:ext cx="1951175" cy="338554"/>
          </a:xfrm>
          <a:prstGeom prst="rect">
            <a:avLst/>
          </a:prstGeom>
          <a:noFill/>
        </p:spPr>
        <p:txBody>
          <a:bodyPr wrap="none" rtlCol="0">
            <a:spAutoFit/>
          </a:bodyPr>
          <a:lstStyle/>
          <a:p>
            <a:r>
              <a:rPr lang="en-GB" sz="1600" dirty="0"/>
              <a:t>A8  A1  52  1D  21  98</a:t>
            </a:r>
          </a:p>
        </p:txBody>
      </p:sp>
      <p:sp>
        <p:nvSpPr>
          <p:cNvPr id="24" name="TextBox 23">
            <a:extLst>
              <a:ext uri="{FF2B5EF4-FFF2-40B4-BE49-F238E27FC236}">
                <a16:creationId xmlns:a16="http://schemas.microsoft.com/office/drawing/2014/main" id="{225E11C9-E7FC-4BD6-9477-5AD1A2FE357D}"/>
              </a:ext>
            </a:extLst>
          </p:cNvPr>
          <p:cNvSpPr txBox="1"/>
          <p:nvPr/>
        </p:nvSpPr>
        <p:spPr>
          <a:xfrm>
            <a:off x="5959224" y="2428469"/>
            <a:ext cx="647934" cy="338554"/>
          </a:xfrm>
          <a:prstGeom prst="rect">
            <a:avLst/>
          </a:prstGeom>
          <a:noFill/>
        </p:spPr>
        <p:txBody>
          <a:bodyPr wrap="none" rtlCol="0">
            <a:spAutoFit/>
          </a:bodyPr>
          <a:lstStyle/>
          <a:p>
            <a:r>
              <a:rPr lang="en-GB" sz="1600" dirty="0"/>
              <a:t>08 00</a:t>
            </a:r>
          </a:p>
        </p:txBody>
      </p:sp>
      <p:sp>
        <p:nvSpPr>
          <p:cNvPr id="25" name="TextBox 24">
            <a:extLst>
              <a:ext uri="{FF2B5EF4-FFF2-40B4-BE49-F238E27FC236}">
                <a16:creationId xmlns:a16="http://schemas.microsoft.com/office/drawing/2014/main" id="{C436A37F-53F6-476D-8861-1B63056A670A}"/>
              </a:ext>
            </a:extLst>
          </p:cNvPr>
          <p:cNvSpPr txBox="1"/>
          <p:nvPr/>
        </p:nvSpPr>
        <p:spPr>
          <a:xfrm>
            <a:off x="7892168" y="2438339"/>
            <a:ext cx="1128835" cy="338554"/>
          </a:xfrm>
          <a:prstGeom prst="rect">
            <a:avLst/>
          </a:prstGeom>
          <a:noFill/>
        </p:spPr>
        <p:txBody>
          <a:bodyPr wrap="none" rtlCol="0">
            <a:spAutoFit/>
          </a:bodyPr>
          <a:lstStyle/>
          <a:p>
            <a:r>
              <a:rPr lang="en-GB" sz="1600" dirty="0"/>
              <a:t>IP, ARP, etc.</a:t>
            </a:r>
          </a:p>
        </p:txBody>
      </p:sp>
      <p:sp>
        <p:nvSpPr>
          <p:cNvPr id="26" name="TextBox 25">
            <a:extLst>
              <a:ext uri="{FF2B5EF4-FFF2-40B4-BE49-F238E27FC236}">
                <a16:creationId xmlns:a16="http://schemas.microsoft.com/office/drawing/2014/main" id="{B4A02615-8E8C-444C-B964-282E2BBBB6AF}"/>
              </a:ext>
            </a:extLst>
          </p:cNvPr>
          <p:cNvSpPr txBox="1"/>
          <p:nvPr/>
        </p:nvSpPr>
        <p:spPr>
          <a:xfrm>
            <a:off x="10189019" y="2417874"/>
            <a:ext cx="1311578" cy="338554"/>
          </a:xfrm>
          <a:prstGeom prst="rect">
            <a:avLst/>
          </a:prstGeom>
          <a:noFill/>
        </p:spPr>
        <p:txBody>
          <a:bodyPr wrap="none" rtlCol="0">
            <a:spAutoFit/>
          </a:bodyPr>
          <a:lstStyle/>
          <a:p>
            <a:r>
              <a:rPr lang="en-GB" sz="1600" dirty="0"/>
              <a:t>01  20  13  3A</a:t>
            </a:r>
          </a:p>
        </p:txBody>
      </p:sp>
      <p:sp>
        <p:nvSpPr>
          <p:cNvPr id="27" name="TextBox 26">
            <a:extLst>
              <a:ext uri="{FF2B5EF4-FFF2-40B4-BE49-F238E27FC236}">
                <a16:creationId xmlns:a16="http://schemas.microsoft.com/office/drawing/2014/main" id="{3D4969B5-ACB3-4C51-A08B-DA7E2B02A2BE}"/>
              </a:ext>
            </a:extLst>
          </p:cNvPr>
          <p:cNvSpPr txBox="1"/>
          <p:nvPr/>
        </p:nvSpPr>
        <p:spPr>
          <a:xfrm>
            <a:off x="4803832" y="1606874"/>
            <a:ext cx="2345835" cy="646331"/>
          </a:xfrm>
          <a:prstGeom prst="rect">
            <a:avLst/>
          </a:prstGeom>
          <a:noFill/>
        </p:spPr>
        <p:txBody>
          <a:bodyPr wrap="none" rtlCol="0">
            <a:spAutoFit/>
          </a:bodyPr>
          <a:lstStyle/>
          <a:p>
            <a:pPr algn="ctr"/>
            <a:r>
              <a:rPr lang="en-GB" b="1" dirty="0"/>
              <a:t>Ethernet Type II Frame</a:t>
            </a:r>
          </a:p>
          <a:p>
            <a:pPr algn="ctr"/>
            <a:r>
              <a:rPr lang="en-GB" b="1" dirty="0"/>
              <a:t>(64 to 1518 bytes)</a:t>
            </a:r>
          </a:p>
        </p:txBody>
      </p:sp>
    </p:spTree>
    <p:extLst>
      <p:ext uri="{BB962C8B-B14F-4D97-AF65-F5344CB8AC3E}">
        <p14:creationId xmlns:p14="http://schemas.microsoft.com/office/powerpoint/2010/main" val="554274140"/>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DB0F0-2241-4FDC-90E0-51B376A3B6E5}"/>
              </a:ext>
            </a:extLst>
          </p:cNvPr>
          <p:cNvSpPr>
            <a:spLocks noGrp="1"/>
          </p:cNvSpPr>
          <p:nvPr>
            <p:ph type="title"/>
          </p:nvPr>
        </p:nvSpPr>
        <p:spPr/>
        <p:txBody>
          <a:bodyPr/>
          <a:lstStyle/>
          <a:p>
            <a:r>
              <a:rPr lang="en-GB" dirty="0"/>
              <a:t>Ethernet Deployment Standards</a:t>
            </a:r>
          </a:p>
        </p:txBody>
      </p:sp>
      <p:sp>
        <p:nvSpPr>
          <p:cNvPr id="4" name="Text Placeholder 3">
            <a:extLst>
              <a:ext uri="{FF2B5EF4-FFF2-40B4-BE49-F238E27FC236}">
                <a16:creationId xmlns:a16="http://schemas.microsoft.com/office/drawing/2014/main" id="{FF777AD2-35EA-454B-A33C-E6E126C4022A}"/>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723944653"/>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A5F08-7D0C-433B-93B4-7B3EC08218F6}"/>
              </a:ext>
            </a:extLst>
          </p:cNvPr>
          <p:cNvSpPr>
            <a:spLocks noGrp="1"/>
          </p:cNvSpPr>
          <p:nvPr>
            <p:ph type="title"/>
          </p:nvPr>
        </p:nvSpPr>
        <p:spPr>
          <a:xfrm>
            <a:off x="312821" y="365125"/>
            <a:ext cx="11590421" cy="1325563"/>
          </a:xfrm>
        </p:spPr>
        <p:txBody>
          <a:bodyPr anchor="ctr">
            <a:normAutofit/>
          </a:bodyPr>
          <a:lstStyle/>
          <a:p>
            <a:r>
              <a:rPr lang="en-GB" dirty="0"/>
              <a:t>802.3 Standards</a:t>
            </a:r>
          </a:p>
        </p:txBody>
      </p:sp>
      <p:sp>
        <p:nvSpPr>
          <p:cNvPr id="6" name="Freeform: Shape 5">
            <a:extLst>
              <a:ext uri="{FF2B5EF4-FFF2-40B4-BE49-F238E27FC236}">
                <a16:creationId xmlns:a16="http://schemas.microsoft.com/office/drawing/2014/main" id="{E577D51E-9D98-4EEF-98B7-9EB729C18E67}"/>
              </a:ext>
            </a:extLst>
          </p:cNvPr>
          <p:cNvSpPr/>
          <p:nvPr/>
        </p:nvSpPr>
        <p:spPr>
          <a:xfrm>
            <a:off x="444706" y="4667574"/>
            <a:ext cx="11590421" cy="1954619"/>
          </a:xfrm>
          <a:custGeom>
            <a:avLst/>
            <a:gdLst>
              <a:gd name="connsiteX0" fmla="*/ 0 w 11590421"/>
              <a:gd name="connsiteY0" fmla="*/ 0 h 1954619"/>
              <a:gd name="connsiteX1" fmla="*/ 11590421 w 11590421"/>
              <a:gd name="connsiteY1" fmla="*/ 0 h 1954619"/>
              <a:gd name="connsiteX2" fmla="*/ 11590421 w 11590421"/>
              <a:gd name="connsiteY2" fmla="*/ 1954619 h 1954619"/>
              <a:gd name="connsiteX3" fmla="*/ 0 w 11590421"/>
              <a:gd name="connsiteY3" fmla="*/ 1954619 h 1954619"/>
              <a:gd name="connsiteX4" fmla="*/ 0 w 11590421"/>
              <a:gd name="connsiteY4" fmla="*/ 0 h 19546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90421" h="1954619">
                <a:moveTo>
                  <a:pt x="0" y="0"/>
                </a:moveTo>
                <a:lnTo>
                  <a:pt x="11590421" y="0"/>
                </a:lnTo>
                <a:lnTo>
                  <a:pt x="11590421" y="1954619"/>
                </a:lnTo>
                <a:lnTo>
                  <a:pt x="0" y="1954619"/>
                </a:lnTo>
                <a:lnTo>
                  <a:pt x="0" y="0"/>
                </a:lnTo>
                <a:close/>
              </a:path>
            </a:pathLst>
          </a:custGeom>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txBody>
          <a:bodyPr spcFirstLastPara="0" vert="horz" wrap="square" lIns="248920" tIns="248920" rIns="248920" bIns="1148045" numCol="1" spcCol="1270" anchor="ctr" anchorCtr="0">
            <a:noAutofit/>
          </a:bodyPr>
          <a:lstStyle/>
          <a:p>
            <a:pPr marL="0" lvl="0" indent="0" algn="ctr" defTabSz="1555750">
              <a:lnSpc>
                <a:spcPct val="90000"/>
              </a:lnSpc>
              <a:spcBef>
                <a:spcPct val="0"/>
              </a:spcBef>
              <a:spcAft>
                <a:spcPct val="35000"/>
              </a:spcAft>
              <a:buNone/>
            </a:pPr>
            <a:r>
              <a:rPr lang="en-GB" sz="3500" kern="1200"/>
              <a:t>Here’s a small selection of 802.3 standards:</a:t>
            </a:r>
            <a:endParaRPr lang="en-US" sz="3500" kern="1200"/>
          </a:p>
        </p:txBody>
      </p:sp>
      <p:sp>
        <p:nvSpPr>
          <p:cNvPr id="7" name="Freeform: Shape 6">
            <a:extLst>
              <a:ext uri="{FF2B5EF4-FFF2-40B4-BE49-F238E27FC236}">
                <a16:creationId xmlns:a16="http://schemas.microsoft.com/office/drawing/2014/main" id="{75F225E5-A4F7-4D2D-A92C-5EC9A668B3C3}"/>
              </a:ext>
            </a:extLst>
          </p:cNvPr>
          <p:cNvSpPr/>
          <p:nvPr/>
        </p:nvSpPr>
        <p:spPr>
          <a:xfrm>
            <a:off x="450365" y="5683976"/>
            <a:ext cx="3859700" cy="899124"/>
          </a:xfrm>
          <a:custGeom>
            <a:avLst/>
            <a:gdLst>
              <a:gd name="connsiteX0" fmla="*/ 0 w 3859700"/>
              <a:gd name="connsiteY0" fmla="*/ 0 h 899124"/>
              <a:gd name="connsiteX1" fmla="*/ 3859700 w 3859700"/>
              <a:gd name="connsiteY1" fmla="*/ 0 h 899124"/>
              <a:gd name="connsiteX2" fmla="*/ 3859700 w 3859700"/>
              <a:gd name="connsiteY2" fmla="*/ 899124 h 899124"/>
              <a:gd name="connsiteX3" fmla="*/ 0 w 3859700"/>
              <a:gd name="connsiteY3" fmla="*/ 899124 h 899124"/>
              <a:gd name="connsiteX4" fmla="*/ 0 w 3859700"/>
              <a:gd name="connsiteY4" fmla="*/ 0 h 899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9700" h="899124">
                <a:moveTo>
                  <a:pt x="0" y="0"/>
                </a:moveTo>
                <a:lnTo>
                  <a:pt x="3859700" y="0"/>
                </a:lnTo>
                <a:lnTo>
                  <a:pt x="3859700" y="899124"/>
                </a:lnTo>
                <a:lnTo>
                  <a:pt x="0" y="899124"/>
                </a:lnTo>
                <a:lnTo>
                  <a:pt x="0" y="0"/>
                </a:lnTo>
                <a:close/>
              </a:path>
            </a:pathLst>
          </a:custGeom>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56464" tIns="27940" rIns="156464" bIns="27940" numCol="1" spcCol="1270" anchor="ctr" anchorCtr="0">
            <a:noAutofit/>
          </a:bodyPr>
          <a:lstStyle/>
          <a:p>
            <a:pPr marL="0" lvl="0" indent="0" algn="ctr" defTabSz="977900">
              <a:lnSpc>
                <a:spcPct val="90000"/>
              </a:lnSpc>
              <a:spcBef>
                <a:spcPct val="0"/>
              </a:spcBef>
              <a:spcAft>
                <a:spcPct val="35000"/>
              </a:spcAft>
              <a:buNone/>
            </a:pPr>
            <a:r>
              <a:rPr lang="en-GB" sz="2200" b="1" kern="1200" dirty="0"/>
              <a:t>802.3i </a:t>
            </a:r>
            <a:r>
              <a:rPr lang="en-GB" sz="2200" kern="1200" dirty="0"/>
              <a:t>10 Mbps Ethernet using twisted pair cabling (1990)</a:t>
            </a:r>
            <a:endParaRPr lang="en-US" sz="2200" kern="1200" dirty="0"/>
          </a:p>
        </p:txBody>
      </p:sp>
      <p:sp>
        <p:nvSpPr>
          <p:cNvPr id="8" name="Freeform: Shape 7">
            <a:extLst>
              <a:ext uri="{FF2B5EF4-FFF2-40B4-BE49-F238E27FC236}">
                <a16:creationId xmlns:a16="http://schemas.microsoft.com/office/drawing/2014/main" id="{020093A5-0EAE-40A6-9A3A-BDEFDAD6FFDE}"/>
              </a:ext>
            </a:extLst>
          </p:cNvPr>
          <p:cNvSpPr/>
          <p:nvPr/>
        </p:nvSpPr>
        <p:spPr>
          <a:xfrm>
            <a:off x="4310066" y="5683976"/>
            <a:ext cx="3859700" cy="899124"/>
          </a:xfrm>
          <a:custGeom>
            <a:avLst/>
            <a:gdLst>
              <a:gd name="connsiteX0" fmla="*/ 0 w 3859700"/>
              <a:gd name="connsiteY0" fmla="*/ 0 h 899124"/>
              <a:gd name="connsiteX1" fmla="*/ 3859700 w 3859700"/>
              <a:gd name="connsiteY1" fmla="*/ 0 h 899124"/>
              <a:gd name="connsiteX2" fmla="*/ 3859700 w 3859700"/>
              <a:gd name="connsiteY2" fmla="*/ 899124 h 899124"/>
              <a:gd name="connsiteX3" fmla="*/ 0 w 3859700"/>
              <a:gd name="connsiteY3" fmla="*/ 899124 h 899124"/>
              <a:gd name="connsiteX4" fmla="*/ 0 w 3859700"/>
              <a:gd name="connsiteY4" fmla="*/ 0 h 899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9700" h="899124">
                <a:moveTo>
                  <a:pt x="0" y="0"/>
                </a:moveTo>
                <a:lnTo>
                  <a:pt x="3859700" y="0"/>
                </a:lnTo>
                <a:lnTo>
                  <a:pt x="3859700" y="899124"/>
                </a:lnTo>
                <a:lnTo>
                  <a:pt x="0" y="899124"/>
                </a:lnTo>
                <a:lnTo>
                  <a:pt x="0" y="0"/>
                </a:lnTo>
                <a:close/>
              </a:path>
            </a:pathLst>
          </a:custGeom>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56464" tIns="27940" rIns="156464" bIns="27940" numCol="1" spcCol="1270" anchor="ctr" anchorCtr="0">
            <a:noAutofit/>
          </a:bodyPr>
          <a:lstStyle/>
          <a:p>
            <a:pPr marL="0" lvl="0" indent="0" algn="ctr" defTabSz="977900">
              <a:lnSpc>
                <a:spcPct val="90000"/>
              </a:lnSpc>
              <a:spcBef>
                <a:spcPct val="0"/>
              </a:spcBef>
              <a:spcAft>
                <a:spcPct val="35000"/>
              </a:spcAft>
              <a:buNone/>
            </a:pPr>
            <a:r>
              <a:rPr lang="en-GB" sz="2200" b="1" kern="1200" dirty="0"/>
              <a:t>802.3ab </a:t>
            </a:r>
            <a:r>
              <a:rPr lang="en-GB" sz="2200" kern="1200" dirty="0"/>
              <a:t>Gigabit Ethernet over twisted pair (1999)</a:t>
            </a:r>
            <a:endParaRPr lang="en-US" sz="2200" kern="1200" dirty="0"/>
          </a:p>
        </p:txBody>
      </p:sp>
      <p:sp>
        <p:nvSpPr>
          <p:cNvPr id="9" name="Freeform: Shape 8">
            <a:extLst>
              <a:ext uri="{FF2B5EF4-FFF2-40B4-BE49-F238E27FC236}">
                <a16:creationId xmlns:a16="http://schemas.microsoft.com/office/drawing/2014/main" id="{FFE53859-9F65-4CF9-BA1E-CFF2E893CBCF}"/>
              </a:ext>
            </a:extLst>
          </p:cNvPr>
          <p:cNvSpPr/>
          <p:nvPr/>
        </p:nvSpPr>
        <p:spPr>
          <a:xfrm>
            <a:off x="8169766" y="5683976"/>
            <a:ext cx="3859700" cy="899124"/>
          </a:xfrm>
          <a:custGeom>
            <a:avLst/>
            <a:gdLst>
              <a:gd name="connsiteX0" fmla="*/ 0 w 3859700"/>
              <a:gd name="connsiteY0" fmla="*/ 0 h 899124"/>
              <a:gd name="connsiteX1" fmla="*/ 3859700 w 3859700"/>
              <a:gd name="connsiteY1" fmla="*/ 0 h 899124"/>
              <a:gd name="connsiteX2" fmla="*/ 3859700 w 3859700"/>
              <a:gd name="connsiteY2" fmla="*/ 899124 h 899124"/>
              <a:gd name="connsiteX3" fmla="*/ 0 w 3859700"/>
              <a:gd name="connsiteY3" fmla="*/ 899124 h 899124"/>
              <a:gd name="connsiteX4" fmla="*/ 0 w 3859700"/>
              <a:gd name="connsiteY4" fmla="*/ 0 h 899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9700" h="899124">
                <a:moveTo>
                  <a:pt x="0" y="0"/>
                </a:moveTo>
                <a:lnTo>
                  <a:pt x="3859700" y="0"/>
                </a:lnTo>
                <a:lnTo>
                  <a:pt x="3859700" y="899124"/>
                </a:lnTo>
                <a:lnTo>
                  <a:pt x="0" y="899124"/>
                </a:lnTo>
                <a:lnTo>
                  <a:pt x="0" y="0"/>
                </a:lnTo>
                <a:close/>
              </a:path>
            </a:pathLst>
          </a:custGeom>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56464" tIns="27940" rIns="156464" bIns="27940" numCol="1" spcCol="1270" anchor="ctr" anchorCtr="0">
            <a:noAutofit/>
          </a:bodyPr>
          <a:lstStyle/>
          <a:p>
            <a:pPr marL="0" lvl="0" indent="0" algn="ctr" defTabSz="977900">
              <a:lnSpc>
                <a:spcPct val="90000"/>
              </a:lnSpc>
              <a:spcBef>
                <a:spcPct val="0"/>
              </a:spcBef>
              <a:spcAft>
                <a:spcPct val="35000"/>
              </a:spcAft>
              <a:buNone/>
            </a:pPr>
            <a:r>
              <a:rPr lang="en-GB" sz="2200" b="1" kern="1200" dirty="0"/>
              <a:t>802.3by </a:t>
            </a:r>
            <a:r>
              <a:rPr lang="en-GB" sz="2200" kern="1200" dirty="0"/>
              <a:t>25 Gigabit Ethernet over fibre (2016)</a:t>
            </a:r>
            <a:endParaRPr lang="en-US" sz="2200" kern="1200" dirty="0"/>
          </a:p>
        </p:txBody>
      </p:sp>
      <p:sp>
        <p:nvSpPr>
          <p:cNvPr id="10" name="Freeform: Shape 9">
            <a:extLst>
              <a:ext uri="{FF2B5EF4-FFF2-40B4-BE49-F238E27FC236}">
                <a16:creationId xmlns:a16="http://schemas.microsoft.com/office/drawing/2014/main" id="{3D744AB9-1CDC-43B6-9B42-A0FD9C23854D}"/>
              </a:ext>
            </a:extLst>
          </p:cNvPr>
          <p:cNvSpPr/>
          <p:nvPr/>
        </p:nvSpPr>
        <p:spPr>
          <a:xfrm>
            <a:off x="444706" y="1690688"/>
            <a:ext cx="11590421" cy="3006206"/>
          </a:xfrm>
          <a:custGeom>
            <a:avLst/>
            <a:gdLst>
              <a:gd name="connsiteX0" fmla="*/ 0 w 11590421"/>
              <a:gd name="connsiteY0" fmla="*/ 1052863 h 3006204"/>
              <a:gd name="connsiteX1" fmla="*/ 5419435 w 11590421"/>
              <a:gd name="connsiteY1" fmla="*/ 1052863 h 3006204"/>
              <a:gd name="connsiteX2" fmla="*/ 5419435 w 11590421"/>
              <a:gd name="connsiteY2" fmla="*/ 751551 h 3006204"/>
              <a:gd name="connsiteX3" fmla="*/ 5043660 w 11590421"/>
              <a:gd name="connsiteY3" fmla="*/ 751551 h 3006204"/>
              <a:gd name="connsiteX4" fmla="*/ 5795211 w 11590421"/>
              <a:gd name="connsiteY4" fmla="*/ 0 h 3006204"/>
              <a:gd name="connsiteX5" fmla="*/ 6546762 w 11590421"/>
              <a:gd name="connsiteY5" fmla="*/ 751551 h 3006204"/>
              <a:gd name="connsiteX6" fmla="*/ 6170986 w 11590421"/>
              <a:gd name="connsiteY6" fmla="*/ 751551 h 3006204"/>
              <a:gd name="connsiteX7" fmla="*/ 6170986 w 11590421"/>
              <a:gd name="connsiteY7" fmla="*/ 1052863 h 3006204"/>
              <a:gd name="connsiteX8" fmla="*/ 11590421 w 11590421"/>
              <a:gd name="connsiteY8" fmla="*/ 1052863 h 3006204"/>
              <a:gd name="connsiteX9" fmla="*/ 11590421 w 11590421"/>
              <a:gd name="connsiteY9" fmla="*/ 3006204 h 3006204"/>
              <a:gd name="connsiteX10" fmla="*/ 0 w 11590421"/>
              <a:gd name="connsiteY10" fmla="*/ 3006204 h 3006204"/>
              <a:gd name="connsiteX11" fmla="*/ 0 w 11590421"/>
              <a:gd name="connsiteY11" fmla="*/ 1052863 h 3006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590421" h="3006204">
                <a:moveTo>
                  <a:pt x="11590421" y="1953341"/>
                </a:moveTo>
                <a:lnTo>
                  <a:pt x="6170986" y="1953341"/>
                </a:lnTo>
                <a:lnTo>
                  <a:pt x="6170986" y="2254653"/>
                </a:lnTo>
                <a:lnTo>
                  <a:pt x="6546761" y="2254653"/>
                </a:lnTo>
                <a:lnTo>
                  <a:pt x="5795210" y="3006203"/>
                </a:lnTo>
                <a:lnTo>
                  <a:pt x="5043659" y="2254653"/>
                </a:lnTo>
                <a:lnTo>
                  <a:pt x="5419435" y="2254653"/>
                </a:lnTo>
                <a:lnTo>
                  <a:pt x="5419435" y="1953341"/>
                </a:lnTo>
                <a:lnTo>
                  <a:pt x="0" y="1953341"/>
                </a:lnTo>
                <a:lnTo>
                  <a:pt x="0" y="1"/>
                </a:lnTo>
                <a:lnTo>
                  <a:pt x="11590421" y="1"/>
                </a:lnTo>
                <a:lnTo>
                  <a:pt x="11590421" y="1953341"/>
                </a:lnTo>
                <a:close/>
              </a:path>
            </a:pathLst>
          </a:custGeom>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txBody>
          <a:bodyPr spcFirstLastPara="0" vert="horz" wrap="square" lIns="248919" tIns="248921" rIns="248920" bIns="1301784" numCol="1" spcCol="1270" anchor="ctr" anchorCtr="0">
            <a:noAutofit/>
          </a:bodyPr>
          <a:lstStyle/>
          <a:p>
            <a:pPr marL="0" lvl="0" indent="0" algn="ctr" defTabSz="1555750">
              <a:lnSpc>
                <a:spcPct val="90000"/>
              </a:lnSpc>
              <a:spcBef>
                <a:spcPct val="0"/>
              </a:spcBef>
              <a:spcAft>
                <a:spcPct val="35000"/>
              </a:spcAft>
              <a:buNone/>
            </a:pPr>
            <a:r>
              <a:rPr lang="en-GB" sz="3500" kern="1200"/>
              <a:t>The 802.3 committee defines wired network standards that share the same basic frame type and network access method</a:t>
            </a:r>
            <a:endParaRPr lang="en-US" sz="3500" kern="1200"/>
          </a:p>
        </p:txBody>
      </p:sp>
    </p:spTree>
    <p:extLst>
      <p:ext uri="{BB962C8B-B14F-4D97-AF65-F5344CB8AC3E}">
        <p14:creationId xmlns:p14="http://schemas.microsoft.com/office/powerpoint/2010/main" val="967213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949D5-AB71-47E1-A5BA-8B7107295B6B}"/>
              </a:ext>
            </a:extLst>
          </p:cNvPr>
          <p:cNvSpPr>
            <a:spLocks noGrp="1"/>
          </p:cNvSpPr>
          <p:nvPr>
            <p:ph type="title"/>
          </p:nvPr>
        </p:nvSpPr>
        <p:spPr>
          <a:xfrm>
            <a:off x="300789" y="1135146"/>
            <a:ext cx="11590421" cy="1325563"/>
          </a:xfrm>
        </p:spPr>
        <p:txBody>
          <a:bodyPr/>
          <a:lstStyle/>
          <a:p>
            <a:r>
              <a:rPr lang="en-GB" dirty="0"/>
              <a:t>Introduction – Module 4: Applications and Security</a:t>
            </a:r>
          </a:p>
        </p:txBody>
      </p:sp>
      <p:sp>
        <p:nvSpPr>
          <p:cNvPr id="3" name="Content Placeholder 2">
            <a:extLst>
              <a:ext uri="{FF2B5EF4-FFF2-40B4-BE49-F238E27FC236}">
                <a16:creationId xmlns:a16="http://schemas.microsoft.com/office/drawing/2014/main" id="{B82E7BAF-6F9D-49C7-8DAE-C91674650C62}"/>
              </a:ext>
            </a:extLst>
          </p:cNvPr>
          <p:cNvSpPr>
            <a:spLocks noGrp="1"/>
          </p:cNvSpPr>
          <p:nvPr>
            <p:ph idx="1"/>
          </p:nvPr>
        </p:nvSpPr>
        <p:spPr>
          <a:xfrm>
            <a:off x="312821" y="3429000"/>
            <a:ext cx="11590421" cy="3156283"/>
          </a:xfrm>
        </p:spPr>
        <p:txBody>
          <a:bodyPr/>
          <a:lstStyle/>
          <a:p>
            <a:r>
              <a:rPr lang="en-GB" sz="3600" dirty="0"/>
              <a:t>Applications and Security</a:t>
            </a:r>
          </a:p>
          <a:p>
            <a:r>
              <a:rPr lang="en-GB" sz="3600" dirty="0"/>
              <a:t>Virtualisation, SAN and Cloud Services</a:t>
            </a:r>
          </a:p>
          <a:p>
            <a:r>
              <a:rPr lang="en-GB" sz="3600" dirty="0"/>
              <a:t>Network Security Design</a:t>
            </a:r>
          </a:p>
          <a:p>
            <a:r>
              <a:rPr lang="en-GB" sz="3600" dirty="0"/>
              <a:t>Network Security Appliances</a:t>
            </a:r>
          </a:p>
          <a:p>
            <a:r>
              <a:rPr lang="en-GB" sz="3600" dirty="0"/>
              <a:t>Authentication and Endpoint Security</a:t>
            </a:r>
          </a:p>
          <a:p>
            <a:endParaRPr lang="en-GB" dirty="0"/>
          </a:p>
        </p:txBody>
      </p:sp>
    </p:spTree>
    <p:extLst>
      <p:ext uri="{BB962C8B-B14F-4D97-AF65-F5344CB8AC3E}">
        <p14:creationId xmlns:p14="http://schemas.microsoft.com/office/powerpoint/2010/main" val="3675671582"/>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FBC9F-02F9-4F33-9124-CA0E1CBD1E35}"/>
              </a:ext>
            </a:extLst>
          </p:cNvPr>
          <p:cNvSpPr>
            <a:spLocks noGrp="1"/>
          </p:cNvSpPr>
          <p:nvPr>
            <p:ph type="title"/>
          </p:nvPr>
        </p:nvSpPr>
        <p:spPr/>
        <p:txBody>
          <a:bodyPr/>
          <a:lstStyle/>
          <a:p>
            <a:r>
              <a:rPr lang="en-GB" dirty="0"/>
              <a:t>Address Resolution Protocol</a:t>
            </a:r>
          </a:p>
        </p:txBody>
      </p:sp>
      <p:sp>
        <p:nvSpPr>
          <p:cNvPr id="3" name="Content Placeholder 2">
            <a:extLst>
              <a:ext uri="{FF2B5EF4-FFF2-40B4-BE49-F238E27FC236}">
                <a16:creationId xmlns:a16="http://schemas.microsoft.com/office/drawing/2014/main" id="{91CD8DDF-813D-444A-BDA7-737B2345425F}"/>
              </a:ext>
            </a:extLst>
          </p:cNvPr>
          <p:cNvSpPr>
            <a:spLocks noGrp="1"/>
          </p:cNvSpPr>
          <p:nvPr>
            <p:ph idx="1"/>
          </p:nvPr>
        </p:nvSpPr>
        <p:spPr/>
        <p:txBody>
          <a:bodyPr/>
          <a:lstStyle/>
          <a:p>
            <a:r>
              <a:rPr lang="en-GB" dirty="0"/>
              <a:t>A protocol used by the Internet Protocol (IP) [RFC826], specifically IPv4, to map IP network addresses to the hardware addresses used by a data link protocol</a:t>
            </a:r>
          </a:p>
          <a:p>
            <a:r>
              <a:rPr lang="en-GB" dirty="0"/>
              <a:t>The protocol operates below the network layer as a part of the interface between the OSI network and OSI link layer</a:t>
            </a:r>
          </a:p>
          <a:p>
            <a:r>
              <a:rPr lang="en-GB" dirty="0"/>
              <a:t>It is used when IPv4 is used over Ethernet</a:t>
            </a:r>
          </a:p>
          <a:p>
            <a:r>
              <a:rPr lang="en-GB" dirty="0"/>
              <a:t>For ARP, we are talking about layer 2</a:t>
            </a:r>
          </a:p>
        </p:txBody>
      </p:sp>
    </p:spTree>
    <p:extLst>
      <p:ext uri="{BB962C8B-B14F-4D97-AF65-F5344CB8AC3E}">
        <p14:creationId xmlns:p14="http://schemas.microsoft.com/office/powerpoint/2010/main" val="2723455981"/>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FBC9F-02F9-4F33-9124-CA0E1CBD1E35}"/>
              </a:ext>
            </a:extLst>
          </p:cNvPr>
          <p:cNvSpPr>
            <a:spLocks noGrp="1"/>
          </p:cNvSpPr>
          <p:nvPr>
            <p:ph type="title"/>
          </p:nvPr>
        </p:nvSpPr>
        <p:spPr/>
        <p:txBody>
          <a:bodyPr/>
          <a:lstStyle/>
          <a:p>
            <a:r>
              <a:rPr lang="en-GB" dirty="0"/>
              <a:t>Address Resolution Protocol</a:t>
            </a:r>
          </a:p>
        </p:txBody>
      </p:sp>
      <p:sp>
        <p:nvSpPr>
          <p:cNvPr id="3" name="Content Placeholder 2">
            <a:extLst>
              <a:ext uri="{FF2B5EF4-FFF2-40B4-BE49-F238E27FC236}">
                <a16:creationId xmlns:a16="http://schemas.microsoft.com/office/drawing/2014/main" id="{91CD8DDF-813D-444A-BDA7-737B2345425F}"/>
              </a:ext>
            </a:extLst>
          </p:cNvPr>
          <p:cNvSpPr>
            <a:spLocks noGrp="1"/>
          </p:cNvSpPr>
          <p:nvPr>
            <p:ph idx="1"/>
          </p:nvPr>
        </p:nvSpPr>
        <p:spPr/>
        <p:txBody>
          <a:bodyPr/>
          <a:lstStyle/>
          <a:p>
            <a:r>
              <a:rPr lang="en-GB" dirty="0"/>
              <a:t>There are four types of ARP messages that may be sent by the ARP protocol</a:t>
            </a:r>
          </a:p>
          <a:p>
            <a:r>
              <a:rPr lang="en-GB" dirty="0"/>
              <a:t>These are identified by four values in the "operation" field of an ARP message</a:t>
            </a:r>
          </a:p>
          <a:p>
            <a:r>
              <a:rPr lang="en-GB" dirty="0"/>
              <a:t>The types of message are:</a:t>
            </a:r>
          </a:p>
          <a:p>
            <a:pPr lvl="1"/>
            <a:r>
              <a:rPr lang="en-GB" dirty="0"/>
              <a:t>ARP-Request (Broadcast, source IP address of the requester) </a:t>
            </a:r>
          </a:p>
          <a:p>
            <a:pPr lvl="1"/>
            <a:r>
              <a:rPr lang="en-GB" dirty="0"/>
              <a:t>ARP-Reply (Unicast to requester, the target) </a:t>
            </a:r>
          </a:p>
          <a:p>
            <a:endParaRPr lang="en-GB" dirty="0"/>
          </a:p>
        </p:txBody>
      </p:sp>
    </p:spTree>
    <p:extLst>
      <p:ext uri="{BB962C8B-B14F-4D97-AF65-F5344CB8AC3E}">
        <p14:creationId xmlns:p14="http://schemas.microsoft.com/office/powerpoint/2010/main" val="83460650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FBC9F-02F9-4F33-9124-CA0E1CBD1E35}"/>
              </a:ext>
            </a:extLst>
          </p:cNvPr>
          <p:cNvSpPr>
            <a:spLocks noGrp="1"/>
          </p:cNvSpPr>
          <p:nvPr>
            <p:ph type="title"/>
          </p:nvPr>
        </p:nvSpPr>
        <p:spPr/>
        <p:txBody>
          <a:bodyPr/>
          <a:lstStyle/>
          <a:p>
            <a:r>
              <a:rPr lang="en-GB" dirty="0"/>
              <a:t>Address Resolution Protocol</a:t>
            </a:r>
          </a:p>
        </p:txBody>
      </p:sp>
      <p:sp>
        <p:nvSpPr>
          <p:cNvPr id="3" name="Content Placeholder 2">
            <a:extLst>
              <a:ext uri="{FF2B5EF4-FFF2-40B4-BE49-F238E27FC236}">
                <a16:creationId xmlns:a16="http://schemas.microsoft.com/office/drawing/2014/main" id="{91CD8DDF-813D-444A-BDA7-737B2345425F}"/>
              </a:ext>
            </a:extLst>
          </p:cNvPr>
          <p:cNvSpPr>
            <a:spLocks noGrp="1"/>
          </p:cNvSpPr>
          <p:nvPr>
            <p:ph idx="1"/>
          </p:nvPr>
        </p:nvSpPr>
        <p:spPr>
          <a:xfrm>
            <a:off x="312821" y="1824660"/>
            <a:ext cx="11590421" cy="740594"/>
          </a:xfrm>
        </p:spPr>
        <p:txBody>
          <a:bodyPr/>
          <a:lstStyle/>
          <a:p>
            <a:r>
              <a:rPr lang="en-GB" dirty="0"/>
              <a:t>The format of an ARP message is shown below:</a:t>
            </a:r>
          </a:p>
          <a:p>
            <a:endParaRPr lang="en-GB" dirty="0"/>
          </a:p>
        </p:txBody>
      </p:sp>
      <p:sp>
        <p:nvSpPr>
          <p:cNvPr id="4" name="Rectangle 3">
            <a:extLst>
              <a:ext uri="{FF2B5EF4-FFF2-40B4-BE49-F238E27FC236}">
                <a16:creationId xmlns:a16="http://schemas.microsoft.com/office/drawing/2014/main" id="{8AC131A6-0F6D-40C5-A834-C3AE33F5FF04}"/>
              </a:ext>
            </a:extLst>
          </p:cNvPr>
          <p:cNvSpPr/>
          <p:nvPr/>
        </p:nvSpPr>
        <p:spPr>
          <a:xfrm>
            <a:off x="2861187" y="3098198"/>
            <a:ext cx="3600000" cy="33183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3C153379-BB20-4DFE-9E40-0DEB0AF3091E}"/>
              </a:ext>
            </a:extLst>
          </p:cNvPr>
          <p:cNvSpPr/>
          <p:nvPr/>
        </p:nvSpPr>
        <p:spPr>
          <a:xfrm>
            <a:off x="6461183" y="3431613"/>
            <a:ext cx="3600000" cy="33183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9A04B08F-E0BD-409E-8D5F-08E75649A71D}"/>
              </a:ext>
            </a:extLst>
          </p:cNvPr>
          <p:cNvSpPr/>
          <p:nvPr/>
        </p:nvSpPr>
        <p:spPr>
          <a:xfrm>
            <a:off x="2861185" y="3431613"/>
            <a:ext cx="1800000" cy="33183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7D17F37B-0ED9-47DE-B7CC-CD158F8F5FBE}"/>
              </a:ext>
            </a:extLst>
          </p:cNvPr>
          <p:cNvSpPr/>
          <p:nvPr/>
        </p:nvSpPr>
        <p:spPr>
          <a:xfrm>
            <a:off x="6460422" y="3098198"/>
            <a:ext cx="3600000" cy="33183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7C0E4B11-BD21-40BA-9962-04D44BF94305}"/>
              </a:ext>
            </a:extLst>
          </p:cNvPr>
          <p:cNvSpPr/>
          <p:nvPr/>
        </p:nvSpPr>
        <p:spPr>
          <a:xfrm>
            <a:off x="4660424" y="3431613"/>
            <a:ext cx="1800000" cy="33183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047E14F4-40BE-476F-A6F4-0289A59F469A}"/>
              </a:ext>
            </a:extLst>
          </p:cNvPr>
          <p:cNvSpPr/>
          <p:nvPr/>
        </p:nvSpPr>
        <p:spPr>
          <a:xfrm>
            <a:off x="2861186" y="3760839"/>
            <a:ext cx="7200000" cy="33183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C716C3FE-1458-4CC6-ACE8-8E22931984FF}"/>
              </a:ext>
            </a:extLst>
          </p:cNvPr>
          <p:cNvSpPr/>
          <p:nvPr/>
        </p:nvSpPr>
        <p:spPr>
          <a:xfrm>
            <a:off x="2861187" y="4092678"/>
            <a:ext cx="3600000" cy="33183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D1F62599-7056-4C2C-A6BF-0DD6DFA881B0}"/>
              </a:ext>
            </a:extLst>
          </p:cNvPr>
          <p:cNvSpPr/>
          <p:nvPr/>
        </p:nvSpPr>
        <p:spPr>
          <a:xfrm>
            <a:off x="6461187" y="4093921"/>
            <a:ext cx="3600000" cy="33183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72B90EE6-5CBB-45A3-8C4C-55EB534A429D}"/>
              </a:ext>
            </a:extLst>
          </p:cNvPr>
          <p:cNvSpPr/>
          <p:nvPr/>
        </p:nvSpPr>
        <p:spPr>
          <a:xfrm>
            <a:off x="2861186" y="4424517"/>
            <a:ext cx="3599997" cy="33183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0376221F-CD99-4225-A0AE-2EC4798E199F}"/>
              </a:ext>
            </a:extLst>
          </p:cNvPr>
          <p:cNvSpPr/>
          <p:nvPr/>
        </p:nvSpPr>
        <p:spPr>
          <a:xfrm>
            <a:off x="6461185" y="4425760"/>
            <a:ext cx="3600000" cy="33183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4286410C-FC7B-485D-828A-495A80F87A27}"/>
              </a:ext>
            </a:extLst>
          </p:cNvPr>
          <p:cNvSpPr/>
          <p:nvPr/>
        </p:nvSpPr>
        <p:spPr>
          <a:xfrm>
            <a:off x="2861184" y="4727050"/>
            <a:ext cx="7200000" cy="33183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3E7626E9-FEA5-483B-9F5B-035F5BE9A19E}"/>
              </a:ext>
            </a:extLst>
          </p:cNvPr>
          <p:cNvSpPr/>
          <p:nvPr/>
        </p:nvSpPr>
        <p:spPr>
          <a:xfrm>
            <a:off x="2861186" y="5058699"/>
            <a:ext cx="7200000" cy="33183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E8670819-966A-4116-81E9-E1CCE82E2A41}"/>
              </a:ext>
            </a:extLst>
          </p:cNvPr>
          <p:cNvSpPr txBox="1"/>
          <p:nvPr/>
        </p:nvSpPr>
        <p:spPr>
          <a:xfrm>
            <a:off x="3879074" y="3066374"/>
            <a:ext cx="1720646" cy="369332"/>
          </a:xfrm>
          <a:prstGeom prst="rect">
            <a:avLst/>
          </a:prstGeom>
          <a:noFill/>
        </p:spPr>
        <p:txBody>
          <a:bodyPr wrap="square" rtlCol="0">
            <a:spAutoFit/>
          </a:bodyPr>
          <a:lstStyle/>
          <a:p>
            <a:r>
              <a:rPr lang="en-GB" dirty="0"/>
              <a:t>Hardware type</a:t>
            </a:r>
          </a:p>
        </p:txBody>
      </p:sp>
      <p:sp>
        <p:nvSpPr>
          <p:cNvPr id="18" name="TextBox 17">
            <a:extLst>
              <a:ext uri="{FF2B5EF4-FFF2-40B4-BE49-F238E27FC236}">
                <a16:creationId xmlns:a16="http://schemas.microsoft.com/office/drawing/2014/main" id="{13DFFCDF-A6A1-438A-B6E0-43EBAE744C7F}"/>
              </a:ext>
            </a:extLst>
          </p:cNvPr>
          <p:cNvSpPr txBox="1"/>
          <p:nvPr/>
        </p:nvSpPr>
        <p:spPr>
          <a:xfrm>
            <a:off x="7516516" y="3082748"/>
            <a:ext cx="1529036" cy="369332"/>
          </a:xfrm>
          <a:prstGeom prst="rect">
            <a:avLst/>
          </a:prstGeom>
          <a:noFill/>
        </p:spPr>
        <p:txBody>
          <a:bodyPr wrap="square" rtlCol="0">
            <a:spAutoFit/>
          </a:bodyPr>
          <a:lstStyle/>
          <a:p>
            <a:r>
              <a:rPr lang="en-GB" dirty="0"/>
              <a:t>Protocol type</a:t>
            </a:r>
          </a:p>
        </p:txBody>
      </p:sp>
      <p:sp>
        <p:nvSpPr>
          <p:cNvPr id="19" name="TextBox 18">
            <a:extLst>
              <a:ext uri="{FF2B5EF4-FFF2-40B4-BE49-F238E27FC236}">
                <a16:creationId xmlns:a16="http://schemas.microsoft.com/office/drawing/2014/main" id="{4F8740AF-C92F-4967-A9EA-4674C063FB9C}"/>
              </a:ext>
            </a:extLst>
          </p:cNvPr>
          <p:cNvSpPr txBox="1"/>
          <p:nvPr/>
        </p:nvSpPr>
        <p:spPr>
          <a:xfrm>
            <a:off x="3241650" y="3419662"/>
            <a:ext cx="1274090" cy="369332"/>
          </a:xfrm>
          <a:prstGeom prst="rect">
            <a:avLst/>
          </a:prstGeom>
          <a:noFill/>
        </p:spPr>
        <p:txBody>
          <a:bodyPr wrap="square" rtlCol="0">
            <a:spAutoFit/>
          </a:bodyPr>
          <a:lstStyle/>
          <a:p>
            <a:r>
              <a:rPr lang="en-GB" dirty="0"/>
              <a:t>HW LEN</a:t>
            </a:r>
          </a:p>
        </p:txBody>
      </p:sp>
      <p:sp>
        <p:nvSpPr>
          <p:cNvPr id="20" name="TextBox 19">
            <a:extLst>
              <a:ext uri="{FF2B5EF4-FFF2-40B4-BE49-F238E27FC236}">
                <a16:creationId xmlns:a16="http://schemas.microsoft.com/office/drawing/2014/main" id="{3B551B53-33FB-41A4-80FD-4A50BCD77DBE}"/>
              </a:ext>
            </a:extLst>
          </p:cNvPr>
          <p:cNvSpPr txBox="1"/>
          <p:nvPr/>
        </p:nvSpPr>
        <p:spPr>
          <a:xfrm>
            <a:off x="4778030" y="3406160"/>
            <a:ext cx="1408406" cy="369332"/>
          </a:xfrm>
          <a:prstGeom prst="rect">
            <a:avLst/>
          </a:prstGeom>
          <a:noFill/>
        </p:spPr>
        <p:txBody>
          <a:bodyPr wrap="square" rtlCol="0">
            <a:spAutoFit/>
          </a:bodyPr>
          <a:lstStyle/>
          <a:p>
            <a:r>
              <a:rPr lang="en-GB" dirty="0"/>
              <a:t>Protocol LEN</a:t>
            </a:r>
          </a:p>
        </p:txBody>
      </p:sp>
      <p:sp>
        <p:nvSpPr>
          <p:cNvPr id="21" name="TextBox 20">
            <a:extLst>
              <a:ext uri="{FF2B5EF4-FFF2-40B4-BE49-F238E27FC236}">
                <a16:creationId xmlns:a16="http://schemas.microsoft.com/office/drawing/2014/main" id="{69EABC46-F9A4-4BA9-9316-4AA796E39198}"/>
              </a:ext>
            </a:extLst>
          </p:cNvPr>
          <p:cNvSpPr txBox="1"/>
          <p:nvPr/>
        </p:nvSpPr>
        <p:spPr>
          <a:xfrm>
            <a:off x="7730935" y="3400494"/>
            <a:ext cx="1131592" cy="369332"/>
          </a:xfrm>
          <a:prstGeom prst="rect">
            <a:avLst/>
          </a:prstGeom>
          <a:noFill/>
        </p:spPr>
        <p:txBody>
          <a:bodyPr wrap="none" rtlCol="0">
            <a:spAutoFit/>
          </a:bodyPr>
          <a:lstStyle/>
          <a:p>
            <a:r>
              <a:rPr lang="en-GB" dirty="0"/>
              <a:t>Operation</a:t>
            </a:r>
          </a:p>
        </p:txBody>
      </p:sp>
      <p:sp>
        <p:nvSpPr>
          <p:cNvPr id="22" name="TextBox 21">
            <a:extLst>
              <a:ext uri="{FF2B5EF4-FFF2-40B4-BE49-F238E27FC236}">
                <a16:creationId xmlns:a16="http://schemas.microsoft.com/office/drawing/2014/main" id="{05FE97E8-4518-48EF-B50D-FF148B9E81E4}"/>
              </a:ext>
            </a:extLst>
          </p:cNvPr>
          <p:cNvSpPr txBox="1"/>
          <p:nvPr/>
        </p:nvSpPr>
        <p:spPr>
          <a:xfrm>
            <a:off x="3437568" y="4400995"/>
            <a:ext cx="3002425" cy="369332"/>
          </a:xfrm>
          <a:prstGeom prst="rect">
            <a:avLst/>
          </a:prstGeom>
          <a:noFill/>
        </p:spPr>
        <p:txBody>
          <a:bodyPr wrap="none" rtlCol="0">
            <a:spAutoFit/>
          </a:bodyPr>
          <a:lstStyle/>
          <a:p>
            <a:r>
              <a:rPr lang="en-GB" dirty="0"/>
              <a:t>Sender IP Address (octets 2-3)</a:t>
            </a:r>
          </a:p>
        </p:txBody>
      </p:sp>
      <p:sp>
        <p:nvSpPr>
          <p:cNvPr id="23" name="TextBox 22">
            <a:extLst>
              <a:ext uri="{FF2B5EF4-FFF2-40B4-BE49-F238E27FC236}">
                <a16:creationId xmlns:a16="http://schemas.microsoft.com/office/drawing/2014/main" id="{17E7E5E2-BB2D-408D-8F67-DB9E21EBC8F8}"/>
              </a:ext>
            </a:extLst>
          </p:cNvPr>
          <p:cNvSpPr txBox="1"/>
          <p:nvPr/>
        </p:nvSpPr>
        <p:spPr>
          <a:xfrm>
            <a:off x="2825109" y="4083809"/>
            <a:ext cx="4262443" cy="369332"/>
          </a:xfrm>
          <a:prstGeom prst="rect">
            <a:avLst/>
          </a:prstGeom>
          <a:noFill/>
        </p:spPr>
        <p:txBody>
          <a:bodyPr wrap="square" rtlCol="0">
            <a:spAutoFit/>
          </a:bodyPr>
          <a:lstStyle/>
          <a:p>
            <a:r>
              <a:rPr lang="en-GB" dirty="0"/>
              <a:t>Sender Hardware Address (octets 4-5)</a:t>
            </a:r>
          </a:p>
        </p:txBody>
      </p:sp>
      <p:sp>
        <p:nvSpPr>
          <p:cNvPr id="24" name="TextBox 23">
            <a:extLst>
              <a:ext uri="{FF2B5EF4-FFF2-40B4-BE49-F238E27FC236}">
                <a16:creationId xmlns:a16="http://schemas.microsoft.com/office/drawing/2014/main" id="{B37A7BE1-C282-4907-A14B-F83AA3533E3D}"/>
              </a:ext>
            </a:extLst>
          </p:cNvPr>
          <p:cNvSpPr txBox="1"/>
          <p:nvPr/>
        </p:nvSpPr>
        <p:spPr>
          <a:xfrm>
            <a:off x="6759209" y="4097500"/>
            <a:ext cx="3002425" cy="369332"/>
          </a:xfrm>
          <a:prstGeom prst="rect">
            <a:avLst/>
          </a:prstGeom>
          <a:noFill/>
        </p:spPr>
        <p:txBody>
          <a:bodyPr wrap="none" rtlCol="0">
            <a:spAutoFit/>
          </a:bodyPr>
          <a:lstStyle/>
          <a:p>
            <a:r>
              <a:rPr lang="en-GB" dirty="0"/>
              <a:t>Sender IP Address (octets 0-1)</a:t>
            </a:r>
          </a:p>
        </p:txBody>
      </p:sp>
      <p:sp>
        <p:nvSpPr>
          <p:cNvPr id="25" name="TextBox 24">
            <a:extLst>
              <a:ext uri="{FF2B5EF4-FFF2-40B4-BE49-F238E27FC236}">
                <a16:creationId xmlns:a16="http://schemas.microsoft.com/office/drawing/2014/main" id="{76D830BC-98EB-48B5-B51C-5A1D2E7CCD43}"/>
              </a:ext>
            </a:extLst>
          </p:cNvPr>
          <p:cNvSpPr txBox="1"/>
          <p:nvPr/>
        </p:nvSpPr>
        <p:spPr>
          <a:xfrm>
            <a:off x="5214796" y="3752160"/>
            <a:ext cx="3745513" cy="369332"/>
          </a:xfrm>
          <a:prstGeom prst="rect">
            <a:avLst/>
          </a:prstGeom>
          <a:noFill/>
        </p:spPr>
        <p:txBody>
          <a:bodyPr wrap="none" rtlCol="0">
            <a:spAutoFit/>
          </a:bodyPr>
          <a:lstStyle/>
          <a:p>
            <a:r>
              <a:rPr lang="en-GB" dirty="0"/>
              <a:t>Sender Hardware Address (octets 0-3)</a:t>
            </a:r>
          </a:p>
        </p:txBody>
      </p:sp>
      <p:sp>
        <p:nvSpPr>
          <p:cNvPr id="26" name="TextBox 25">
            <a:extLst>
              <a:ext uri="{FF2B5EF4-FFF2-40B4-BE49-F238E27FC236}">
                <a16:creationId xmlns:a16="http://schemas.microsoft.com/office/drawing/2014/main" id="{3FDE32E4-BDA1-4EC7-B1CF-0CA9B0D1A980}"/>
              </a:ext>
            </a:extLst>
          </p:cNvPr>
          <p:cNvSpPr txBox="1"/>
          <p:nvPr/>
        </p:nvSpPr>
        <p:spPr>
          <a:xfrm>
            <a:off x="6454597" y="4377237"/>
            <a:ext cx="3642664" cy="369332"/>
          </a:xfrm>
          <a:prstGeom prst="rect">
            <a:avLst/>
          </a:prstGeom>
          <a:noFill/>
        </p:spPr>
        <p:txBody>
          <a:bodyPr wrap="none" rtlCol="0">
            <a:spAutoFit/>
          </a:bodyPr>
          <a:lstStyle/>
          <a:p>
            <a:r>
              <a:rPr lang="en-GB" dirty="0"/>
              <a:t>Target Hardware Address (octets 0-1)</a:t>
            </a:r>
          </a:p>
        </p:txBody>
      </p:sp>
      <p:sp>
        <p:nvSpPr>
          <p:cNvPr id="27" name="TextBox 26">
            <a:extLst>
              <a:ext uri="{FF2B5EF4-FFF2-40B4-BE49-F238E27FC236}">
                <a16:creationId xmlns:a16="http://schemas.microsoft.com/office/drawing/2014/main" id="{0B955451-763D-4111-995A-98376C47E683}"/>
              </a:ext>
            </a:extLst>
          </p:cNvPr>
          <p:cNvSpPr txBox="1"/>
          <p:nvPr/>
        </p:nvSpPr>
        <p:spPr>
          <a:xfrm>
            <a:off x="4625963" y="4697594"/>
            <a:ext cx="3642664" cy="369332"/>
          </a:xfrm>
          <a:prstGeom prst="rect">
            <a:avLst/>
          </a:prstGeom>
          <a:noFill/>
        </p:spPr>
        <p:txBody>
          <a:bodyPr wrap="none" rtlCol="0">
            <a:spAutoFit/>
          </a:bodyPr>
          <a:lstStyle/>
          <a:p>
            <a:r>
              <a:rPr lang="en-GB" dirty="0"/>
              <a:t>Target Hardware Address (octets 2-5)</a:t>
            </a:r>
          </a:p>
        </p:txBody>
      </p:sp>
      <p:sp>
        <p:nvSpPr>
          <p:cNvPr id="28" name="TextBox 27">
            <a:extLst>
              <a:ext uri="{FF2B5EF4-FFF2-40B4-BE49-F238E27FC236}">
                <a16:creationId xmlns:a16="http://schemas.microsoft.com/office/drawing/2014/main" id="{93F45641-DE46-4455-9AA4-AD0CB91EA8FF}"/>
              </a:ext>
            </a:extLst>
          </p:cNvPr>
          <p:cNvSpPr txBox="1"/>
          <p:nvPr/>
        </p:nvSpPr>
        <p:spPr>
          <a:xfrm>
            <a:off x="4808917" y="5038302"/>
            <a:ext cx="2922018" cy="369332"/>
          </a:xfrm>
          <a:prstGeom prst="rect">
            <a:avLst/>
          </a:prstGeom>
          <a:noFill/>
        </p:spPr>
        <p:txBody>
          <a:bodyPr wrap="none" rtlCol="0">
            <a:spAutoFit/>
          </a:bodyPr>
          <a:lstStyle/>
          <a:p>
            <a:r>
              <a:rPr lang="en-GB" dirty="0"/>
              <a:t>Target IP Address (octets 0-3)</a:t>
            </a:r>
          </a:p>
        </p:txBody>
      </p:sp>
    </p:spTree>
    <p:extLst>
      <p:ext uri="{BB962C8B-B14F-4D97-AF65-F5344CB8AC3E}">
        <p14:creationId xmlns:p14="http://schemas.microsoft.com/office/powerpoint/2010/main" val="2383439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animEffect transition="in" filter="fade">
                                      <p:cBhvr>
                                        <p:cTn id="27" dur="500"/>
                                        <p:tgtEl>
                                          <p:spTgt spid="6"/>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p:cTn id="30" dur="500" fill="hold"/>
                                        <p:tgtEl>
                                          <p:spTgt spid="19"/>
                                        </p:tgtEl>
                                        <p:attrNameLst>
                                          <p:attrName>ppt_w</p:attrName>
                                        </p:attrNameLst>
                                      </p:cBhvr>
                                      <p:tavLst>
                                        <p:tav tm="0">
                                          <p:val>
                                            <p:fltVal val="0"/>
                                          </p:val>
                                        </p:tav>
                                        <p:tav tm="100000">
                                          <p:val>
                                            <p:strVal val="#ppt_w"/>
                                          </p:val>
                                        </p:tav>
                                      </p:tavLst>
                                    </p:anim>
                                    <p:anim calcmode="lin" valueType="num">
                                      <p:cBhvr>
                                        <p:cTn id="31" dur="500" fill="hold"/>
                                        <p:tgtEl>
                                          <p:spTgt spid="19"/>
                                        </p:tgtEl>
                                        <p:attrNameLst>
                                          <p:attrName>ppt_h</p:attrName>
                                        </p:attrNameLst>
                                      </p:cBhvr>
                                      <p:tavLst>
                                        <p:tav tm="0">
                                          <p:val>
                                            <p:fltVal val="0"/>
                                          </p:val>
                                        </p:tav>
                                        <p:tav tm="100000">
                                          <p:val>
                                            <p:strVal val="#ppt_h"/>
                                          </p:val>
                                        </p:tav>
                                      </p:tavLst>
                                    </p:anim>
                                    <p:animEffect transition="in" filter="fade">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500" fill="hold"/>
                                        <p:tgtEl>
                                          <p:spTgt spid="8"/>
                                        </p:tgtEl>
                                        <p:attrNameLst>
                                          <p:attrName>ppt_w</p:attrName>
                                        </p:attrNameLst>
                                      </p:cBhvr>
                                      <p:tavLst>
                                        <p:tav tm="0">
                                          <p:val>
                                            <p:fltVal val="0"/>
                                          </p:val>
                                        </p:tav>
                                        <p:tav tm="100000">
                                          <p:val>
                                            <p:strVal val="#ppt_w"/>
                                          </p:val>
                                        </p:tav>
                                      </p:tavLst>
                                    </p:anim>
                                    <p:anim calcmode="lin" valueType="num">
                                      <p:cBhvr>
                                        <p:cTn id="38" dur="500" fill="hold"/>
                                        <p:tgtEl>
                                          <p:spTgt spid="8"/>
                                        </p:tgtEl>
                                        <p:attrNameLst>
                                          <p:attrName>ppt_h</p:attrName>
                                        </p:attrNameLst>
                                      </p:cBhvr>
                                      <p:tavLst>
                                        <p:tav tm="0">
                                          <p:val>
                                            <p:fltVal val="0"/>
                                          </p:val>
                                        </p:tav>
                                        <p:tav tm="100000">
                                          <p:val>
                                            <p:strVal val="#ppt_h"/>
                                          </p:val>
                                        </p:tav>
                                      </p:tavLst>
                                    </p:anim>
                                    <p:animEffect transition="in" filter="fade">
                                      <p:cBhvr>
                                        <p:cTn id="39" dur="500"/>
                                        <p:tgtEl>
                                          <p:spTgt spid="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p:cTn id="49" dur="500" fill="hold"/>
                                        <p:tgtEl>
                                          <p:spTgt spid="5"/>
                                        </p:tgtEl>
                                        <p:attrNameLst>
                                          <p:attrName>ppt_w</p:attrName>
                                        </p:attrNameLst>
                                      </p:cBhvr>
                                      <p:tavLst>
                                        <p:tav tm="0">
                                          <p:val>
                                            <p:fltVal val="0"/>
                                          </p:val>
                                        </p:tav>
                                        <p:tav tm="100000">
                                          <p:val>
                                            <p:strVal val="#ppt_w"/>
                                          </p:val>
                                        </p:tav>
                                      </p:tavLst>
                                    </p:anim>
                                    <p:anim calcmode="lin" valueType="num">
                                      <p:cBhvr>
                                        <p:cTn id="50" dur="500" fill="hold"/>
                                        <p:tgtEl>
                                          <p:spTgt spid="5"/>
                                        </p:tgtEl>
                                        <p:attrNameLst>
                                          <p:attrName>ppt_h</p:attrName>
                                        </p:attrNameLst>
                                      </p:cBhvr>
                                      <p:tavLst>
                                        <p:tav tm="0">
                                          <p:val>
                                            <p:fltVal val="0"/>
                                          </p:val>
                                        </p:tav>
                                        <p:tav tm="100000">
                                          <p:val>
                                            <p:strVal val="#ppt_h"/>
                                          </p:val>
                                        </p:tav>
                                      </p:tavLst>
                                    </p:anim>
                                    <p:animEffect transition="in" filter="fade">
                                      <p:cBhvr>
                                        <p:cTn id="51" dur="500"/>
                                        <p:tgtEl>
                                          <p:spTgt spid="5"/>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500" fill="hold"/>
                                        <p:tgtEl>
                                          <p:spTgt spid="21"/>
                                        </p:tgtEl>
                                        <p:attrNameLst>
                                          <p:attrName>ppt_w</p:attrName>
                                        </p:attrNameLst>
                                      </p:cBhvr>
                                      <p:tavLst>
                                        <p:tav tm="0">
                                          <p:val>
                                            <p:fltVal val="0"/>
                                          </p:val>
                                        </p:tav>
                                        <p:tav tm="100000">
                                          <p:val>
                                            <p:strVal val="#ppt_w"/>
                                          </p:val>
                                        </p:tav>
                                      </p:tavLst>
                                    </p:anim>
                                    <p:anim calcmode="lin" valueType="num">
                                      <p:cBhvr>
                                        <p:cTn id="55" dur="500" fill="hold"/>
                                        <p:tgtEl>
                                          <p:spTgt spid="21"/>
                                        </p:tgtEl>
                                        <p:attrNameLst>
                                          <p:attrName>ppt_h</p:attrName>
                                        </p:attrNameLst>
                                      </p:cBhvr>
                                      <p:tavLst>
                                        <p:tav tm="0">
                                          <p:val>
                                            <p:fltVal val="0"/>
                                          </p:val>
                                        </p:tav>
                                        <p:tav tm="100000">
                                          <p:val>
                                            <p:strVal val="#ppt_h"/>
                                          </p:val>
                                        </p:tav>
                                      </p:tavLst>
                                    </p:anim>
                                    <p:animEffect transition="in" filter="fade">
                                      <p:cBhvr>
                                        <p:cTn id="5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8" grpId="0" animBg="1"/>
      <p:bldP spid="8" grpId="1" animBg="1"/>
      <p:bldP spid="19" grpId="0"/>
      <p:bldP spid="19" grpId="1"/>
      <p:bldP spid="20" grpId="0"/>
      <p:bldP spid="20" grpId="1"/>
      <p:bldP spid="21" grpId="0"/>
      <p:bldP spid="21" grpId="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F7F17-BFC3-4797-BF18-0E75D8BAA826}"/>
              </a:ext>
            </a:extLst>
          </p:cNvPr>
          <p:cNvSpPr>
            <a:spLocks noGrp="1"/>
          </p:cNvSpPr>
          <p:nvPr>
            <p:ph type="title"/>
          </p:nvPr>
        </p:nvSpPr>
        <p:spPr/>
        <p:txBody>
          <a:bodyPr/>
          <a:lstStyle/>
          <a:p>
            <a:r>
              <a:rPr lang="en-GB" dirty="0"/>
              <a:t>Packet Sniffers</a:t>
            </a:r>
          </a:p>
        </p:txBody>
      </p:sp>
      <p:sp>
        <p:nvSpPr>
          <p:cNvPr id="3" name="Content Placeholder 2">
            <a:extLst>
              <a:ext uri="{FF2B5EF4-FFF2-40B4-BE49-F238E27FC236}">
                <a16:creationId xmlns:a16="http://schemas.microsoft.com/office/drawing/2014/main" id="{5F5E1097-39D9-4CBC-903A-713978803137}"/>
              </a:ext>
            </a:extLst>
          </p:cNvPr>
          <p:cNvSpPr>
            <a:spLocks noGrp="1"/>
          </p:cNvSpPr>
          <p:nvPr>
            <p:ph idx="1"/>
          </p:nvPr>
        </p:nvSpPr>
        <p:spPr/>
        <p:txBody>
          <a:bodyPr/>
          <a:lstStyle/>
          <a:p>
            <a:r>
              <a:rPr lang="en-GB" dirty="0"/>
              <a:t>A packet analyser (also known as a packet sniffer) is a computer program or piece of computer hardware</a:t>
            </a:r>
          </a:p>
          <a:p>
            <a:r>
              <a:rPr lang="en-GB" dirty="0"/>
              <a:t>Can intercept and log traffic that passes over a digital network or part of a network</a:t>
            </a:r>
          </a:p>
          <a:p>
            <a:r>
              <a:rPr lang="en-GB" dirty="0"/>
              <a:t>A "Packet Sniffer" is a utility that sniffs without modifying the network's packets in any way</a:t>
            </a:r>
          </a:p>
          <a:p>
            <a:r>
              <a:rPr lang="en-GB" dirty="0"/>
              <a:t>Packet sniffers merely watch, display, and log this traffic </a:t>
            </a:r>
          </a:p>
        </p:txBody>
      </p:sp>
    </p:spTree>
    <p:extLst>
      <p:ext uri="{BB962C8B-B14F-4D97-AF65-F5344CB8AC3E}">
        <p14:creationId xmlns:p14="http://schemas.microsoft.com/office/powerpoint/2010/main" val="4278172951"/>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 name="Straight Arrow Connector 45">
            <a:extLst>
              <a:ext uri="{FF2B5EF4-FFF2-40B4-BE49-F238E27FC236}">
                <a16:creationId xmlns:a16="http://schemas.microsoft.com/office/drawing/2014/main" id="{1C40C24C-BFDD-4CC9-8651-DC1F83B45A7B}"/>
              </a:ext>
            </a:extLst>
          </p:cNvPr>
          <p:cNvCxnSpPr>
            <a:cxnSpLocks/>
            <a:endCxn id="13" idx="1"/>
          </p:cNvCxnSpPr>
          <p:nvPr/>
        </p:nvCxnSpPr>
        <p:spPr>
          <a:xfrm flipV="1">
            <a:off x="7457767" y="1639525"/>
            <a:ext cx="919823" cy="118169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56B8F060-8089-4907-B88C-532612396E92}"/>
              </a:ext>
            </a:extLst>
          </p:cNvPr>
          <p:cNvCxnSpPr>
            <a:cxnSpLocks/>
            <a:endCxn id="5" idx="3"/>
          </p:cNvCxnSpPr>
          <p:nvPr/>
        </p:nvCxnSpPr>
        <p:spPr>
          <a:xfrm flipH="1" flipV="1">
            <a:off x="3820338" y="1639525"/>
            <a:ext cx="911434" cy="120781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4BC74F25-0A7C-4938-8FEC-01DB85C31743}"/>
              </a:ext>
            </a:extLst>
          </p:cNvPr>
          <p:cNvCxnSpPr>
            <a:cxnSpLocks/>
            <a:stCxn id="36" idx="0"/>
          </p:cNvCxnSpPr>
          <p:nvPr/>
        </p:nvCxnSpPr>
        <p:spPr>
          <a:xfrm flipV="1">
            <a:off x="6095998" y="1804102"/>
            <a:ext cx="2" cy="57159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3281264A-96B7-4369-B6D3-BB950804B35F}"/>
              </a:ext>
            </a:extLst>
          </p:cNvPr>
          <p:cNvGrpSpPr/>
          <p:nvPr/>
        </p:nvGrpSpPr>
        <p:grpSpPr>
          <a:xfrm>
            <a:off x="2709293" y="1012746"/>
            <a:ext cx="1111045" cy="749328"/>
            <a:chOff x="1209368" y="3429000"/>
            <a:chExt cx="1809135" cy="1220144"/>
          </a:xfrm>
        </p:grpSpPr>
        <p:sp>
          <p:nvSpPr>
            <p:cNvPr id="5" name="Rectangle: Rounded Corners 4">
              <a:extLst>
                <a:ext uri="{FF2B5EF4-FFF2-40B4-BE49-F238E27FC236}">
                  <a16:creationId xmlns:a16="http://schemas.microsoft.com/office/drawing/2014/main" id="{2922B494-C946-4DEE-807D-C16D6817FB0A}"/>
                </a:ext>
              </a:extLst>
            </p:cNvPr>
            <p:cNvSpPr/>
            <p:nvPr/>
          </p:nvSpPr>
          <p:spPr>
            <a:xfrm>
              <a:off x="1209368" y="4362450"/>
              <a:ext cx="1809135" cy="174291"/>
            </a:xfrm>
            <a:prstGeom prst="roundRect">
              <a:avLst/>
            </a:prstGeom>
            <a:solidFill>
              <a:srgbClr val="C6C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171C4077-C4C9-49C4-9DF7-B7A58C82AC63}"/>
                </a:ext>
              </a:extLst>
            </p:cNvPr>
            <p:cNvSpPr/>
            <p:nvPr/>
          </p:nvSpPr>
          <p:spPr>
            <a:xfrm>
              <a:off x="1209368" y="3429000"/>
              <a:ext cx="1809135" cy="1005348"/>
            </a:xfrm>
            <a:prstGeom prst="rect">
              <a:avLst/>
            </a:prstGeom>
            <a:solidFill>
              <a:srgbClr val="235A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62BAFC81-E90C-42B5-9AD3-64222F90F176}"/>
                </a:ext>
              </a:extLst>
            </p:cNvPr>
            <p:cNvSpPr/>
            <p:nvPr/>
          </p:nvSpPr>
          <p:spPr>
            <a:xfrm>
              <a:off x="1285567" y="3477060"/>
              <a:ext cx="1656735" cy="909227"/>
            </a:xfrm>
            <a:prstGeom prst="rect">
              <a:avLst/>
            </a:prstGeom>
            <a:gradFill flip="none" rotWithShape="1">
              <a:gsLst>
                <a:gs pos="0">
                  <a:schemeClr val="accent1">
                    <a:tint val="66000"/>
                    <a:satMod val="160000"/>
                  </a:schemeClr>
                </a:gs>
                <a:gs pos="50000">
                  <a:schemeClr val="accent1">
                    <a:tint val="44500"/>
                    <a:satMod val="160000"/>
                    <a:alpha val="60000"/>
                  </a:schemeClr>
                </a:gs>
                <a:gs pos="100000">
                  <a:schemeClr val="accent1">
                    <a:tint val="23500"/>
                    <a:satMod val="16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E462037E-FA54-4248-9D7B-FB5DAFCE7AC1}"/>
                </a:ext>
              </a:extLst>
            </p:cNvPr>
            <p:cNvSpPr/>
            <p:nvPr/>
          </p:nvSpPr>
          <p:spPr>
            <a:xfrm>
              <a:off x="1985960" y="4502782"/>
              <a:ext cx="255950" cy="118800"/>
            </a:xfrm>
            <a:prstGeom prst="ellipse">
              <a:avLst/>
            </a:prstGeom>
            <a:solidFill>
              <a:srgbClr val="C6C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EDFAA72A-FF26-416C-B454-C8A0FEA62419}"/>
                </a:ext>
              </a:extLst>
            </p:cNvPr>
            <p:cNvSpPr/>
            <p:nvPr/>
          </p:nvSpPr>
          <p:spPr>
            <a:xfrm>
              <a:off x="1821835" y="4595144"/>
              <a:ext cx="584200" cy="54000"/>
            </a:xfrm>
            <a:prstGeom prst="rect">
              <a:avLst/>
            </a:prstGeom>
            <a:solidFill>
              <a:srgbClr val="C6C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Circle: Hollow 9">
              <a:extLst>
                <a:ext uri="{FF2B5EF4-FFF2-40B4-BE49-F238E27FC236}">
                  <a16:creationId xmlns:a16="http://schemas.microsoft.com/office/drawing/2014/main" id="{D3E8ECCD-27A1-4E75-9CA1-BB5A2FF6F68D}"/>
                </a:ext>
              </a:extLst>
            </p:cNvPr>
            <p:cNvSpPr/>
            <p:nvPr/>
          </p:nvSpPr>
          <p:spPr>
            <a:xfrm>
              <a:off x="2077935" y="4451016"/>
              <a:ext cx="72000" cy="72000"/>
            </a:xfrm>
            <a:prstGeom prst="donut">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 name="Rectangle 10">
              <a:extLst>
                <a:ext uri="{FF2B5EF4-FFF2-40B4-BE49-F238E27FC236}">
                  <a16:creationId xmlns:a16="http://schemas.microsoft.com/office/drawing/2014/main" id="{10C89C0F-D0D5-4E29-B834-1D73ED78BBD4}"/>
                </a:ext>
              </a:extLst>
            </p:cNvPr>
            <p:cNvSpPr/>
            <p:nvPr/>
          </p:nvSpPr>
          <p:spPr>
            <a:xfrm>
              <a:off x="1285566" y="3473671"/>
              <a:ext cx="1656735" cy="909227"/>
            </a:xfrm>
            <a:prstGeom prst="rect">
              <a:avLst/>
            </a:prstGeom>
            <a:gradFill flip="none" rotWithShape="1">
              <a:gsLst>
                <a:gs pos="0">
                  <a:schemeClr val="accent1">
                    <a:tint val="66000"/>
                    <a:satMod val="160000"/>
                  </a:schemeClr>
                </a:gs>
                <a:gs pos="32000">
                  <a:schemeClr val="accent1">
                    <a:tint val="44500"/>
                    <a:satMod val="160000"/>
                    <a:alpha val="21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 name="Group 11">
            <a:extLst>
              <a:ext uri="{FF2B5EF4-FFF2-40B4-BE49-F238E27FC236}">
                <a16:creationId xmlns:a16="http://schemas.microsoft.com/office/drawing/2014/main" id="{AA28CEE0-FE87-4B48-A248-33463327C583}"/>
              </a:ext>
            </a:extLst>
          </p:cNvPr>
          <p:cNvGrpSpPr/>
          <p:nvPr/>
        </p:nvGrpSpPr>
        <p:grpSpPr>
          <a:xfrm>
            <a:off x="8377590" y="1012746"/>
            <a:ext cx="1111045" cy="749328"/>
            <a:chOff x="1209368" y="3429000"/>
            <a:chExt cx="1809135" cy="1220144"/>
          </a:xfrm>
        </p:grpSpPr>
        <p:sp>
          <p:nvSpPr>
            <p:cNvPr id="13" name="Rectangle: Rounded Corners 12">
              <a:extLst>
                <a:ext uri="{FF2B5EF4-FFF2-40B4-BE49-F238E27FC236}">
                  <a16:creationId xmlns:a16="http://schemas.microsoft.com/office/drawing/2014/main" id="{C5645160-587F-44EC-98EC-C9FBCBA906D0}"/>
                </a:ext>
              </a:extLst>
            </p:cNvPr>
            <p:cNvSpPr/>
            <p:nvPr/>
          </p:nvSpPr>
          <p:spPr>
            <a:xfrm>
              <a:off x="1209368" y="4362450"/>
              <a:ext cx="1809135" cy="174291"/>
            </a:xfrm>
            <a:prstGeom prst="roundRect">
              <a:avLst/>
            </a:prstGeom>
            <a:solidFill>
              <a:srgbClr val="C6C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4337100A-71A5-4161-984F-F47B93DF105E}"/>
                </a:ext>
              </a:extLst>
            </p:cNvPr>
            <p:cNvSpPr/>
            <p:nvPr/>
          </p:nvSpPr>
          <p:spPr>
            <a:xfrm>
              <a:off x="1209368" y="3429000"/>
              <a:ext cx="1809135" cy="1005348"/>
            </a:xfrm>
            <a:prstGeom prst="rect">
              <a:avLst/>
            </a:prstGeom>
            <a:solidFill>
              <a:srgbClr val="235A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5CD0DEA9-9E76-4627-8438-7FD61797BD3D}"/>
                </a:ext>
              </a:extLst>
            </p:cNvPr>
            <p:cNvSpPr/>
            <p:nvPr/>
          </p:nvSpPr>
          <p:spPr>
            <a:xfrm>
              <a:off x="1285567" y="3477060"/>
              <a:ext cx="1656735" cy="909227"/>
            </a:xfrm>
            <a:prstGeom prst="rect">
              <a:avLst/>
            </a:prstGeom>
            <a:gradFill flip="none" rotWithShape="1">
              <a:gsLst>
                <a:gs pos="0">
                  <a:schemeClr val="accent1">
                    <a:tint val="66000"/>
                    <a:satMod val="160000"/>
                  </a:schemeClr>
                </a:gs>
                <a:gs pos="50000">
                  <a:schemeClr val="accent1">
                    <a:tint val="44500"/>
                    <a:satMod val="160000"/>
                    <a:alpha val="60000"/>
                  </a:schemeClr>
                </a:gs>
                <a:gs pos="100000">
                  <a:schemeClr val="accent1">
                    <a:tint val="23500"/>
                    <a:satMod val="16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18ADC8A8-ECC4-441B-AE45-36F25168F763}"/>
                </a:ext>
              </a:extLst>
            </p:cNvPr>
            <p:cNvSpPr/>
            <p:nvPr/>
          </p:nvSpPr>
          <p:spPr>
            <a:xfrm>
              <a:off x="1985960" y="4502782"/>
              <a:ext cx="255950" cy="118800"/>
            </a:xfrm>
            <a:prstGeom prst="ellipse">
              <a:avLst/>
            </a:prstGeom>
            <a:solidFill>
              <a:srgbClr val="C6C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FEA613FB-DBA2-47FE-9F81-A64F1A5A7E2F}"/>
                </a:ext>
              </a:extLst>
            </p:cNvPr>
            <p:cNvSpPr/>
            <p:nvPr/>
          </p:nvSpPr>
          <p:spPr>
            <a:xfrm>
              <a:off x="1821835" y="4595144"/>
              <a:ext cx="584200" cy="54000"/>
            </a:xfrm>
            <a:prstGeom prst="rect">
              <a:avLst/>
            </a:prstGeom>
            <a:solidFill>
              <a:srgbClr val="C6C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Circle: Hollow 17">
              <a:extLst>
                <a:ext uri="{FF2B5EF4-FFF2-40B4-BE49-F238E27FC236}">
                  <a16:creationId xmlns:a16="http://schemas.microsoft.com/office/drawing/2014/main" id="{D30636D3-9719-4559-A498-C823298C5020}"/>
                </a:ext>
              </a:extLst>
            </p:cNvPr>
            <p:cNvSpPr/>
            <p:nvPr/>
          </p:nvSpPr>
          <p:spPr>
            <a:xfrm>
              <a:off x="2077935" y="4451016"/>
              <a:ext cx="72000" cy="72000"/>
            </a:xfrm>
            <a:prstGeom prst="donut">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9" name="Rectangle 18">
              <a:extLst>
                <a:ext uri="{FF2B5EF4-FFF2-40B4-BE49-F238E27FC236}">
                  <a16:creationId xmlns:a16="http://schemas.microsoft.com/office/drawing/2014/main" id="{A25D2A62-46B2-4120-9BB0-B224DD86400B}"/>
                </a:ext>
              </a:extLst>
            </p:cNvPr>
            <p:cNvSpPr/>
            <p:nvPr/>
          </p:nvSpPr>
          <p:spPr>
            <a:xfrm>
              <a:off x="1285566" y="3473671"/>
              <a:ext cx="1656735" cy="909227"/>
            </a:xfrm>
            <a:prstGeom prst="rect">
              <a:avLst/>
            </a:prstGeom>
            <a:gradFill flip="none" rotWithShape="1">
              <a:gsLst>
                <a:gs pos="0">
                  <a:schemeClr val="accent1">
                    <a:tint val="66000"/>
                    <a:satMod val="160000"/>
                  </a:schemeClr>
                </a:gs>
                <a:gs pos="32000">
                  <a:schemeClr val="accent1">
                    <a:tint val="44500"/>
                    <a:satMod val="160000"/>
                    <a:alpha val="21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 name="Group 19">
            <a:extLst>
              <a:ext uri="{FF2B5EF4-FFF2-40B4-BE49-F238E27FC236}">
                <a16:creationId xmlns:a16="http://schemas.microsoft.com/office/drawing/2014/main" id="{DD9221FD-0FE6-4C2C-9212-B7A5FFF80551}"/>
              </a:ext>
            </a:extLst>
          </p:cNvPr>
          <p:cNvGrpSpPr/>
          <p:nvPr/>
        </p:nvGrpSpPr>
        <p:grpSpPr>
          <a:xfrm>
            <a:off x="5543442" y="1012746"/>
            <a:ext cx="1111045" cy="749328"/>
            <a:chOff x="1209368" y="3429000"/>
            <a:chExt cx="1809135" cy="1220144"/>
          </a:xfrm>
        </p:grpSpPr>
        <p:sp>
          <p:nvSpPr>
            <p:cNvPr id="21" name="Rectangle: Rounded Corners 20">
              <a:extLst>
                <a:ext uri="{FF2B5EF4-FFF2-40B4-BE49-F238E27FC236}">
                  <a16:creationId xmlns:a16="http://schemas.microsoft.com/office/drawing/2014/main" id="{7B23A13F-E66A-4AA9-BB7E-0155EF3C1F43}"/>
                </a:ext>
              </a:extLst>
            </p:cNvPr>
            <p:cNvSpPr/>
            <p:nvPr/>
          </p:nvSpPr>
          <p:spPr>
            <a:xfrm>
              <a:off x="1209368" y="4362450"/>
              <a:ext cx="1809135" cy="174291"/>
            </a:xfrm>
            <a:prstGeom prst="roundRect">
              <a:avLst/>
            </a:prstGeom>
            <a:solidFill>
              <a:srgbClr val="C6C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9E4120EB-B749-4AB7-9403-53D4A02BF698}"/>
                </a:ext>
              </a:extLst>
            </p:cNvPr>
            <p:cNvSpPr/>
            <p:nvPr/>
          </p:nvSpPr>
          <p:spPr>
            <a:xfrm>
              <a:off x="1209368" y="3429000"/>
              <a:ext cx="1809135" cy="1005348"/>
            </a:xfrm>
            <a:prstGeom prst="rect">
              <a:avLst/>
            </a:prstGeom>
            <a:solidFill>
              <a:srgbClr val="235A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07FD4754-1501-420C-8BC1-9B264AAF1BB4}"/>
                </a:ext>
              </a:extLst>
            </p:cNvPr>
            <p:cNvSpPr/>
            <p:nvPr/>
          </p:nvSpPr>
          <p:spPr>
            <a:xfrm>
              <a:off x="1285567" y="3477060"/>
              <a:ext cx="1656735" cy="909227"/>
            </a:xfrm>
            <a:prstGeom prst="rect">
              <a:avLst/>
            </a:prstGeom>
            <a:gradFill flip="none" rotWithShape="1">
              <a:gsLst>
                <a:gs pos="0">
                  <a:schemeClr val="accent1">
                    <a:tint val="66000"/>
                    <a:satMod val="160000"/>
                  </a:schemeClr>
                </a:gs>
                <a:gs pos="50000">
                  <a:schemeClr val="accent1">
                    <a:tint val="44500"/>
                    <a:satMod val="160000"/>
                    <a:alpha val="60000"/>
                  </a:schemeClr>
                </a:gs>
                <a:gs pos="100000">
                  <a:schemeClr val="accent1">
                    <a:tint val="23500"/>
                    <a:satMod val="16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394A1ADB-246D-43B8-9FD1-7C6E56033342}"/>
                </a:ext>
              </a:extLst>
            </p:cNvPr>
            <p:cNvSpPr/>
            <p:nvPr/>
          </p:nvSpPr>
          <p:spPr>
            <a:xfrm>
              <a:off x="1985960" y="4502782"/>
              <a:ext cx="255950" cy="118800"/>
            </a:xfrm>
            <a:prstGeom prst="ellipse">
              <a:avLst/>
            </a:prstGeom>
            <a:solidFill>
              <a:srgbClr val="C6C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3E990BA1-03A3-480E-9B8C-DE6161458D6E}"/>
                </a:ext>
              </a:extLst>
            </p:cNvPr>
            <p:cNvSpPr/>
            <p:nvPr/>
          </p:nvSpPr>
          <p:spPr>
            <a:xfrm>
              <a:off x="1821835" y="4595144"/>
              <a:ext cx="584200" cy="54000"/>
            </a:xfrm>
            <a:prstGeom prst="rect">
              <a:avLst/>
            </a:prstGeom>
            <a:solidFill>
              <a:srgbClr val="C6C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Circle: Hollow 25">
              <a:extLst>
                <a:ext uri="{FF2B5EF4-FFF2-40B4-BE49-F238E27FC236}">
                  <a16:creationId xmlns:a16="http://schemas.microsoft.com/office/drawing/2014/main" id="{BCFA004F-7215-4C98-B33F-3005FBD5DB66}"/>
                </a:ext>
              </a:extLst>
            </p:cNvPr>
            <p:cNvSpPr/>
            <p:nvPr/>
          </p:nvSpPr>
          <p:spPr>
            <a:xfrm>
              <a:off x="2077935" y="4451016"/>
              <a:ext cx="72000" cy="72000"/>
            </a:xfrm>
            <a:prstGeom prst="donut">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7" name="Rectangle 26">
              <a:extLst>
                <a:ext uri="{FF2B5EF4-FFF2-40B4-BE49-F238E27FC236}">
                  <a16:creationId xmlns:a16="http://schemas.microsoft.com/office/drawing/2014/main" id="{1697727F-7038-4306-8D75-D57257EB0735}"/>
                </a:ext>
              </a:extLst>
            </p:cNvPr>
            <p:cNvSpPr/>
            <p:nvPr/>
          </p:nvSpPr>
          <p:spPr>
            <a:xfrm>
              <a:off x="1285566" y="3473671"/>
              <a:ext cx="1656735" cy="909227"/>
            </a:xfrm>
            <a:prstGeom prst="rect">
              <a:avLst/>
            </a:prstGeom>
            <a:gradFill flip="none" rotWithShape="1">
              <a:gsLst>
                <a:gs pos="0">
                  <a:schemeClr val="accent1">
                    <a:tint val="66000"/>
                    <a:satMod val="160000"/>
                  </a:schemeClr>
                </a:gs>
                <a:gs pos="32000">
                  <a:schemeClr val="accent1">
                    <a:tint val="44500"/>
                    <a:satMod val="160000"/>
                    <a:alpha val="21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8" name="Group 27">
            <a:extLst>
              <a:ext uri="{FF2B5EF4-FFF2-40B4-BE49-F238E27FC236}">
                <a16:creationId xmlns:a16="http://schemas.microsoft.com/office/drawing/2014/main" id="{67EAED53-C785-48E4-8B16-81A658F4D390}"/>
              </a:ext>
            </a:extLst>
          </p:cNvPr>
          <p:cNvGrpSpPr/>
          <p:nvPr/>
        </p:nvGrpSpPr>
        <p:grpSpPr>
          <a:xfrm>
            <a:off x="5540477" y="4388004"/>
            <a:ext cx="1111045" cy="749328"/>
            <a:chOff x="1209368" y="3429000"/>
            <a:chExt cx="1809135" cy="1220144"/>
          </a:xfrm>
        </p:grpSpPr>
        <p:sp>
          <p:nvSpPr>
            <p:cNvPr id="29" name="Rectangle: Rounded Corners 28">
              <a:extLst>
                <a:ext uri="{FF2B5EF4-FFF2-40B4-BE49-F238E27FC236}">
                  <a16:creationId xmlns:a16="http://schemas.microsoft.com/office/drawing/2014/main" id="{E2462614-8524-403B-A49A-C46CE3EA4F87}"/>
                </a:ext>
              </a:extLst>
            </p:cNvPr>
            <p:cNvSpPr/>
            <p:nvPr/>
          </p:nvSpPr>
          <p:spPr>
            <a:xfrm>
              <a:off x="1209368" y="4362450"/>
              <a:ext cx="1809135" cy="174291"/>
            </a:xfrm>
            <a:prstGeom prst="roundRect">
              <a:avLst/>
            </a:prstGeom>
            <a:solidFill>
              <a:srgbClr val="C6C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3EBF2FBA-7371-45A8-99E8-9E5A6E33179E}"/>
                </a:ext>
              </a:extLst>
            </p:cNvPr>
            <p:cNvSpPr/>
            <p:nvPr/>
          </p:nvSpPr>
          <p:spPr>
            <a:xfrm>
              <a:off x="1209368" y="3429000"/>
              <a:ext cx="1809135" cy="1005348"/>
            </a:xfrm>
            <a:prstGeom prst="rect">
              <a:avLst/>
            </a:prstGeom>
            <a:solidFill>
              <a:srgbClr val="235A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B18D7041-978D-4168-994A-1BF305F8405C}"/>
                </a:ext>
              </a:extLst>
            </p:cNvPr>
            <p:cNvSpPr/>
            <p:nvPr/>
          </p:nvSpPr>
          <p:spPr>
            <a:xfrm>
              <a:off x="1285567" y="3477060"/>
              <a:ext cx="1656735" cy="909227"/>
            </a:xfrm>
            <a:prstGeom prst="rect">
              <a:avLst/>
            </a:prstGeom>
            <a:gradFill flip="none" rotWithShape="1">
              <a:gsLst>
                <a:gs pos="0">
                  <a:schemeClr val="accent1">
                    <a:tint val="66000"/>
                    <a:satMod val="160000"/>
                  </a:schemeClr>
                </a:gs>
                <a:gs pos="50000">
                  <a:schemeClr val="accent1">
                    <a:tint val="44500"/>
                    <a:satMod val="160000"/>
                    <a:alpha val="60000"/>
                  </a:schemeClr>
                </a:gs>
                <a:gs pos="100000">
                  <a:schemeClr val="accent1">
                    <a:tint val="23500"/>
                    <a:satMod val="16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C2251BAC-9E47-43D8-BC1F-72F95F0E6CFC}"/>
                </a:ext>
              </a:extLst>
            </p:cNvPr>
            <p:cNvSpPr/>
            <p:nvPr/>
          </p:nvSpPr>
          <p:spPr>
            <a:xfrm>
              <a:off x="1985960" y="4502782"/>
              <a:ext cx="255950" cy="118800"/>
            </a:xfrm>
            <a:prstGeom prst="ellipse">
              <a:avLst/>
            </a:prstGeom>
            <a:solidFill>
              <a:srgbClr val="C6C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E8FBC835-E10D-4E0A-B040-9C79CD6AA3AC}"/>
                </a:ext>
              </a:extLst>
            </p:cNvPr>
            <p:cNvSpPr/>
            <p:nvPr/>
          </p:nvSpPr>
          <p:spPr>
            <a:xfrm>
              <a:off x="1821835" y="4595144"/>
              <a:ext cx="584200" cy="54000"/>
            </a:xfrm>
            <a:prstGeom prst="rect">
              <a:avLst/>
            </a:prstGeom>
            <a:solidFill>
              <a:srgbClr val="C6C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Circle: Hollow 33">
              <a:extLst>
                <a:ext uri="{FF2B5EF4-FFF2-40B4-BE49-F238E27FC236}">
                  <a16:creationId xmlns:a16="http://schemas.microsoft.com/office/drawing/2014/main" id="{431EE74D-E23E-4A6D-AB13-B88500CF231B}"/>
                </a:ext>
              </a:extLst>
            </p:cNvPr>
            <p:cNvSpPr/>
            <p:nvPr/>
          </p:nvSpPr>
          <p:spPr>
            <a:xfrm>
              <a:off x="2077935" y="4451016"/>
              <a:ext cx="72000" cy="72000"/>
            </a:xfrm>
            <a:prstGeom prst="donut">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5" name="Rectangle 34">
              <a:extLst>
                <a:ext uri="{FF2B5EF4-FFF2-40B4-BE49-F238E27FC236}">
                  <a16:creationId xmlns:a16="http://schemas.microsoft.com/office/drawing/2014/main" id="{423D7390-934F-4573-9D99-4527FA772B03}"/>
                </a:ext>
              </a:extLst>
            </p:cNvPr>
            <p:cNvSpPr/>
            <p:nvPr/>
          </p:nvSpPr>
          <p:spPr>
            <a:xfrm>
              <a:off x="1285566" y="3473671"/>
              <a:ext cx="1656735" cy="909227"/>
            </a:xfrm>
            <a:prstGeom prst="rect">
              <a:avLst/>
            </a:prstGeom>
            <a:gradFill flip="none" rotWithShape="1">
              <a:gsLst>
                <a:gs pos="0">
                  <a:schemeClr val="accent1">
                    <a:tint val="66000"/>
                    <a:satMod val="160000"/>
                  </a:schemeClr>
                </a:gs>
                <a:gs pos="32000">
                  <a:schemeClr val="accent1">
                    <a:tint val="44500"/>
                    <a:satMod val="160000"/>
                    <a:alpha val="21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6" name="Oval 35">
            <a:extLst>
              <a:ext uri="{FF2B5EF4-FFF2-40B4-BE49-F238E27FC236}">
                <a16:creationId xmlns:a16="http://schemas.microsoft.com/office/drawing/2014/main" id="{9A1CBCCB-2F49-49E2-8057-667CCF8BE5C9}"/>
              </a:ext>
            </a:extLst>
          </p:cNvPr>
          <p:cNvSpPr/>
          <p:nvPr/>
        </p:nvSpPr>
        <p:spPr>
          <a:xfrm>
            <a:off x="4626075" y="2375699"/>
            <a:ext cx="2939845" cy="13986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TextBox 36">
            <a:extLst>
              <a:ext uri="{FF2B5EF4-FFF2-40B4-BE49-F238E27FC236}">
                <a16:creationId xmlns:a16="http://schemas.microsoft.com/office/drawing/2014/main" id="{AD609CA0-FCD7-4508-BDE9-84ABF22ADBAB}"/>
              </a:ext>
            </a:extLst>
          </p:cNvPr>
          <p:cNvSpPr txBox="1"/>
          <p:nvPr/>
        </p:nvSpPr>
        <p:spPr>
          <a:xfrm>
            <a:off x="5809703" y="2890373"/>
            <a:ext cx="572593" cy="369332"/>
          </a:xfrm>
          <a:prstGeom prst="rect">
            <a:avLst/>
          </a:prstGeom>
          <a:noFill/>
        </p:spPr>
        <p:txBody>
          <a:bodyPr wrap="none" rtlCol="0">
            <a:spAutoFit/>
          </a:bodyPr>
          <a:lstStyle/>
          <a:p>
            <a:r>
              <a:rPr lang="en-GB" dirty="0"/>
              <a:t>Hub</a:t>
            </a:r>
          </a:p>
        </p:txBody>
      </p:sp>
      <p:sp>
        <p:nvSpPr>
          <p:cNvPr id="38" name="TextBox 37">
            <a:extLst>
              <a:ext uri="{FF2B5EF4-FFF2-40B4-BE49-F238E27FC236}">
                <a16:creationId xmlns:a16="http://schemas.microsoft.com/office/drawing/2014/main" id="{0073AF84-3B9D-482B-91E9-BEC5892BC8A4}"/>
              </a:ext>
            </a:extLst>
          </p:cNvPr>
          <p:cNvSpPr txBox="1"/>
          <p:nvPr/>
        </p:nvSpPr>
        <p:spPr>
          <a:xfrm>
            <a:off x="8358771" y="658632"/>
            <a:ext cx="1304268" cy="369332"/>
          </a:xfrm>
          <a:prstGeom prst="rect">
            <a:avLst/>
          </a:prstGeom>
          <a:noFill/>
        </p:spPr>
        <p:txBody>
          <a:bodyPr wrap="none" rtlCol="0">
            <a:spAutoFit/>
          </a:bodyPr>
          <a:lstStyle/>
          <a:p>
            <a:r>
              <a:rPr lang="en-GB" dirty="0"/>
              <a:t>Computer C</a:t>
            </a:r>
          </a:p>
        </p:txBody>
      </p:sp>
      <p:sp>
        <p:nvSpPr>
          <p:cNvPr id="39" name="TextBox 38">
            <a:extLst>
              <a:ext uri="{FF2B5EF4-FFF2-40B4-BE49-F238E27FC236}">
                <a16:creationId xmlns:a16="http://schemas.microsoft.com/office/drawing/2014/main" id="{F0A0D897-DBB6-4C31-8232-01B339110715}"/>
              </a:ext>
            </a:extLst>
          </p:cNvPr>
          <p:cNvSpPr txBox="1"/>
          <p:nvPr/>
        </p:nvSpPr>
        <p:spPr>
          <a:xfrm>
            <a:off x="5465172" y="658632"/>
            <a:ext cx="1305870" cy="369332"/>
          </a:xfrm>
          <a:prstGeom prst="rect">
            <a:avLst/>
          </a:prstGeom>
          <a:noFill/>
        </p:spPr>
        <p:txBody>
          <a:bodyPr wrap="none" rtlCol="0">
            <a:spAutoFit/>
          </a:bodyPr>
          <a:lstStyle/>
          <a:p>
            <a:r>
              <a:rPr lang="en-GB" dirty="0"/>
              <a:t>Computer B</a:t>
            </a:r>
          </a:p>
        </p:txBody>
      </p:sp>
      <p:sp>
        <p:nvSpPr>
          <p:cNvPr id="40" name="TextBox 39">
            <a:extLst>
              <a:ext uri="{FF2B5EF4-FFF2-40B4-BE49-F238E27FC236}">
                <a16:creationId xmlns:a16="http://schemas.microsoft.com/office/drawing/2014/main" id="{937D2286-A304-4318-B7F5-0E8C9E3632FF}"/>
              </a:ext>
            </a:extLst>
          </p:cNvPr>
          <p:cNvSpPr txBox="1"/>
          <p:nvPr/>
        </p:nvSpPr>
        <p:spPr>
          <a:xfrm>
            <a:off x="2633988" y="643327"/>
            <a:ext cx="1313886" cy="369332"/>
          </a:xfrm>
          <a:prstGeom prst="rect">
            <a:avLst/>
          </a:prstGeom>
          <a:noFill/>
        </p:spPr>
        <p:txBody>
          <a:bodyPr wrap="none" rtlCol="0">
            <a:spAutoFit/>
          </a:bodyPr>
          <a:lstStyle/>
          <a:p>
            <a:r>
              <a:rPr lang="en-GB" dirty="0"/>
              <a:t>Computer A</a:t>
            </a:r>
          </a:p>
        </p:txBody>
      </p:sp>
      <p:sp>
        <p:nvSpPr>
          <p:cNvPr id="41" name="TextBox 40">
            <a:extLst>
              <a:ext uri="{FF2B5EF4-FFF2-40B4-BE49-F238E27FC236}">
                <a16:creationId xmlns:a16="http://schemas.microsoft.com/office/drawing/2014/main" id="{17666D5F-0670-4425-A668-D06ACF975353}"/>
              </a:ext>
            </a:extLst>
          </p:cNvPr>
          <p:cNvSpPr txBox="1"/>
          <p:nvPr/>
        </p:nvSpPr>
        <p:spPr>
          <a:xfrm>
            <a:off x="5461164" y="5172811"/>
            <a:ext cx="1127937" cy="646331"/>
          </a:xfrm>
          <a:prstGeom prst="rect">
            <a:avLst/>
          </a:prstGeom>
          <a:noFill/>
        </p:spPr>
        <p:txBody>
          <a:bodyPr wrap="none" rtlCol="0">
            <a:spAutoFit/>
          </a:bodyPr>
          <a:lstStyle/>
          <a:p>
            <a:r>
              <a:rPr lang="en-GB" dirty="0"/>
              <a:t>Broadcast</a:t>
            </a:r>
          </a:p>
          <a:p>
            <a:r>
              <a:rPr lang="en-GB" dirty="0"/>
              <a:t>Computer</a:t>
            </a:r>
          </a:p>
        </p:txBody>
      </p:sp>
      <p:cxnSp>
        <p:nvCxnSpPr>
          <p:cNvPr id="43" name="Straight Arrow Connector 42">
            <a:extLst>
              <a:ext uri="{FF2B5EF4-FFF2-40B4-BE49-F238E27FC236}">
                <a16:creationId xmlns:a16="http://schemas.microsoft.com/office/drawing/2014/main" id="{893AB4CA-ABA7-4F40-A1FA-19E1BDAFBD9C}"/>
              </a:ext>
            </a:extLst>
          </p:cNvPr>
          <p:cNvCxnSpPr>
            <a:cxnSpLocks/>
            <a:endCxn id="36" idx="4"/>
          </p:cNvCxnSpPr>
          <p:nvPr/>
        </p:nvCxnSpPr>
        <p:spPr>
          <a:xfrm flipH="1" flipV="1">
            <a:off x="6095998" y="3774379"/>
            <a:ext cx="2" cy="61362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55" name="Graphic 54" descr="Badge 1">
            <a:extLst>
              <a:ext uri="{FF2B5EF4-FFF2-40B4-BE49-F238E27FC236}">
                <a16:creationId xmlns:a16="http://schemas.microsoft.com/office/drawing/2014/main" id="{33B3BE7B-C85B-4B6E-98AA-7C704DEB314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4637264" y="2719705"/>
            <a:ext cx="540000" cy="540000"/>
          </a:xfrm>
          <a:prstGeom prst="rect">
            <a:avLst/>
          </a:prstGeom>
        </p:spPr>
      </p:pic>
      <p:pic>
        <p:nvPicPr>
          <p:cNvPr id="57" name="Graphic 56" descr="Badge">
            <a:extLst>
              <a:ext uri="{FF2B5EF4-FFF2-40B4-BE49-F238E27FC236}">
                <a16:creationId xmlns:a16="http://schemas.microsoft.com/office/drawing/2014/main" id="{DA473580-CA83-475E-96E3-C3015DF80B5B}"/>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5839003" y="2333671"/>
            <a:ext cx="540000" cy="540000"/>
          </a:xfrm>
          <a:prstGeom prst="rect">
            <a:avLst/>
          </a:prstGeom>
        </p:spPr>
      </p:pic>
      <p:pic>
        <p:nvPicPr>
          <p:cNvPr id="59" name="Graphic 58" descr="Badge 3">
            <a:extLst>
              <a:ext uri="{FF2B5EF4-FFF2-40B4-BE49-F238E27FC236}">
                <a16:creationId xmlns:a16="http://schemas.microsoft.com/office/drawing/2014/main" id="{7132BFFD-993B-4291-ACD6-7C7B1AEF86D9}"/>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7020539" y="2709720"/>
            <a:ext cx="540000" cy="540000"/>
          </a:xfrm>
          <a:prstGeom prst="rect">
            <a:avLst/>
          </a:prstGeom>
        </p:spPr>
      </p:pic>
      <p:pic>
        <p:nvPicPr>
          <p:cNvPr id="61" name="Graphic 60" descr="Badge 4">
            <a:extLst>
              <a:ext uri="{FF2B5EF4-FFF2-40B4-BE49-F238E27FC236}">
                <a16:creationId xmlns:a16="http://schemas.microsoft.com/office/drawing/2014/main" id="{A2EDDE66-288B-4478-9AA5-3DC3767650AB}"/>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p:blipFill>
        <p:spPr>
          <a:xfrm>
            <a:off x="5836682" y="3283765"/>
            <a:ext cx="540000" cy="540000"/>
          </a:xfrm>
          <a:prstGeom prst="rect">
            <a:avLst/>
          </a:prstGeom>
        </p:spPr>
      </p:pic>
      <p:sp>
        <p:nvSpPr>
          <p:cNvPr id="62" name="TextBox 61">
            <a:extLst>
              <a:ext uri="{FF2B5EF4-FFF2-40B4-BE49-F238E27FC236}">
                <a16:creationId xmlns:a16="http://schemas.microsoft.com/office/drawing/2014/main" id="{2D7DD458-81BC-4523-B954-1B12472098D6}"/>
              </a:ext>
            </a:extLst>
          </p:cNvPr>
          <p:cNvSpPr txBox="1"/>
          <p:nvPr/>
        </p:nvSpPr>
        <p:spPr>
          <a:xfrm>
            <a:off x="9557005" y="2000232"/>
            <a:ext cx="1913537" cy="923330"/>
          </a:xfrm>
          <a:prstGeom prst="rect">
            <a:avLst/>
          </a:prstGeom>
          <a:noFill/>
        </p:spPr>
        <p:txBody>
          <a:bodyPr wrap="none" rtlCol="0">
            <a:spAutoFit/>
          </a:bodyPr>
          <a:lstStyle/>
          <a:p>
            <a:r>
              <a:rPr lang="en-GB" dirty="0"/>
              <a:t>Computer C</a:t>
            </a:r>
          </a:p>
          <a:p>
            <a:r>
              <a:rPr lang="en-GB" dirty="0"/>
              <a:t>is the recipient </a:t>
            </a:r>
          </a:p>
          <a:p>
            <a:r>
              <a:rPr lang="en-GB" dirty="0"/>
              <a:t>of the data packet</a:t>
            </a:r>
          </a:p>
        </p:txBody>
      </p:sp>
      <p:cxnSp>
        <p:nvCxnSpPr>
          <p:cNvPr id="63" name="Straight Arrow Connector 62">
            <a:extLst>
              <a:ext uri="{FF2B5EF4-FFF2-40B4-BE49-F238E27FC236}">
                <a16:creationId xmlns:a16="http://schemas.microsoft.com/office/drawing/2014/main" id="{781F6468-61FE-457D-B0F7-5262133540E9}"/>
              </a:ext>
            </a:extLst>
          </p:cNvPr>
          <p:cNvCxnSpPr>
            <a:cxnSpLocks/>
          </p:cNvCxnSpPr>
          <p:nvPr/>
        </p:nvCxnSpPr>
        <p:spPr>
          <a:xfrm flipH="1" flipV="1">
            <a:off x="9557005" y="1735071"/>
            <a:ext cx="658711" cy="35483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BD59F85C-82A3-4FA1-BD36-170448F333D7}"/>
              </a:ext>
            </a:extLst>
          </p:cNvPr>
          <p:cNvSpPr txBox="1"/>
          <p:nvPr/>
        </p:nvSpPr>
        <p:spPr>
          <a:xfrm>
            <a:off x="8600236" y="3553765"/>
            <a:ext cx="1989106" cy="1200329"/>
          </a:xfrm>
          <a:prstGeom prst="rect">
            <a:avLst/>
          </a:prstGeom>
          <a:noFill/>
        </p:spPr>
        <p:txBody>
          <a:bodyPr wrap="square" rtlCol="0">
            <a:spAutoFit/>
          </a:bodyPr>
          <a:lstStyle/>
          <a:p>
            <a:r>
              <a:rPr lang="en-GB" dirty="0"/>
              <a:t>Hub broadcasts data packet to all network computers</a:t>
            </a:r>
          </a:p>
        </p:txBody>
      </p:sp>
      <p:cxnSp>
        <p:nvCxnSpPr>
          <p:cNvPr id="67" name="Straight Arrow Connector 66">
            <a:extLst>
              <a:ext uri="{FF2B5EF4-FFF2-40B4-BE49-F238E27FC236}">
                <a16:creationId xmlns:a16="http://schemas.microsoft.com/office/drawing/2014/main" id="{B4334835-1ECB-4179-BF45-880929B2AFC6}"/>
              </a:ext>
            </a:extLst>
          </p:cNvPr>
          <p:cNvCxnSpPr>
            <a:cxnSpLocks/>
            <a:stCxn id="66" idx="1"/>
          </p:cNvCxnSpPr>
          <p:nvPr/>
        </p:nvCxnSpPr>
        <p:spPr>
          <a:xfrm flipH="1" flipV="1">
            <a:off x="7376908" y="3461580"/>
            <a:ext cx="1223328" cy="69235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BF5C611D-25F0-46DD-9915-809625E621E2}"/>
              </a:ext>
            </a:extLst>
          </p:cNvPr>
          <p:cNvSpPr txBox="1"/>
          <p:nvPr/>
        </p:nvSpPr>
        <p:spPr>
          <a:xfrm>
            <a:off x="2012146" y="4245518"/>
            <a:ext cx="1989106" cy="646331"/>
          </a:xfrm>
          <a:prstGeom prst="rect">
            <a:avLst/>
          </a:prstGeom>
          <a:noFill/>
        </p:spPr>
        <p:txBody>
          <a:bodyPr wrap="square" rtlCol="0">
            <a:spAutoFit/>
          </a:bodyPr>
          <a:lstStyle/>
          <a:p>
            <a:r>
              <a:rPr lang="en-GB" dirty="0"/>
              <a:t>Data packet sent to computer C</a:t>
            </a:r>
          </a:p>
        </p:txBody>
      </p:sp>
      <p:cxnSp>
        <p:nvCxnSpPr>
          <p:cNvPr id="71" name="Straight Arrow Connector 70">
            <a:extLst>
              <a:ext uri="{FF2B5EF4-FFF2-40B4-BE49-F238E27FC236}">
                <a16:creationId xmlns:a16="http://schemas.microsoft.com/office/drawing/2014/main" id="{0E4E5324-75BB-40FA-871A-D67B36A8D0B2}"/>
              </a:ext>
            </a:extLst>
          </p:cNvPr>
          <p:cNvCxnSpPr>
            <a:cxnSpLocks/>
          </p:cNvCxnSpPr>
          <p:nvPr/>
        </p:nvCxnSpPr>
        <p:spPr>
          <a:xfrm flipV="1">
            <a:off x="3820338" y="4686677"/>
            <a:ext cx="1742591" cy="400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id="{0859D21C-4CD3-4F15-BEB1-2B462D8D4D7C}"/>
              </a:ext>
            </a:extLst>
          </p:cNvPr>
          <p:cNvSpPr txBox="1"/>
          <p:nvPr/>
        </p:nvSpPr>
        <p:spPr>
          <a:xfrm>
            <a:off x="4891152" y="6297507"/>
            <a:ext cx="2566615" cy="523220"/>
          </a:xfrm>
          <a:prstGeom prst="rect">
            <a:avLst/>
          </a:prstGeom>
          <a:noFill/>
        </p:spPr>
        <p:txBody>
          <a:bodyPr wrap="square" rtlCol="0">
            <a:spAutoFit/>
          </a:bodyPr>
          <a:lstStyle/>
          <a:p>
            <a:r>
              <a:rPr lang="en-GB" sz="2800" b="1" dirty="0"/>
              <a:t>Passive sniffing</a:t>
            </a:r>
            <a:endParaRPr lang="en-GB" sz="2800" dirty="0"/>
          </a:p>
        </p:txBody>
      </p:sp>
    </p:spTree>
    <p:extLst>
      <p:ext uri="{BB962C8B-B14F-4D97-AF65-F5344CB8AC3E}">
        <p14:creationId xmlns:p14="http://schemas.microsoft.com/office/powerpoint/2010/main" val="1860158070"/>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 name="Straight Arrow Connector 45">
            <a:extLst>
              <a:ext uri="{FF2B5EF4-FFF2-40B4-BE49-F238E27FC236}">
                <a16:creationId xmlns:a16="http://schemas.microsoft.com/office/drawing/2014/main" id="{1C40C24C-BFDD-4CC9-8651-DC1F83B45A7B}"/>
              </a:ext>
            </a:extLst>
          </p:cNvPr>
          <p:cNvCxnSpPr>
            <a:cxnSpLocks/>
            <a:endCxn id="13" idx="1"/>
          </p:cNvCxnSpPr>
          <p:nvPr/>
        </p:nvCxnSpPr>
        <p:spPr>
          <a:xfrm flipV="1">
            <a:off x="7457767" y="1737848"/>
            <a:ext cx="919823" cy="118169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56B8F060-8089-4907-B88C-532612396E92}"/>
              </a:ext>
            </a:extLst>
          </p:cNvPr>
          <p:cNvCxnSpPr>
            <a:cxnSpLocks/>
            <a:endCxn id="5" idx="3"/>
          </p:cNvCxnSpPr>
          <p:nvPr/>
        </p:nvCxnSpPr>
        <p:spPr>
          <a:xfrm flipH="1" flipV="1">
            <a:off x="3820338" y="1737848"/>
            <a:ext cx="911434" cy="120781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4BC74F25-0A7C-4938-8FEC-01DB85C31743}"/>
              </a:ext>
            </a:extLst>
          </p:cNvPr>
          <p:cNvCxnSpPr>
            <a:cxnSpLocks/>
            <a:stCxn id="36" idx="0"/>
          </p:cNvCxnSpPr>
          <p:nvPr/>
        </p:nvCxnSpPr>
        <p:spPr>
          <a:xfrm flipV="1">
            <a:off x="6095998" y="1902425"/>
            <a:ext cx="2" cy="57159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3281264A-96B7-4369-B6D3-BB950804B35F}"/>
              </a:ext>
            </a:extLst>
          </p:cNvPr>
          <p:cNvGrpSpPr/>
          <p:nvPr/>
        </p:nvGrpSpPr>
        <p:grpSpPr>
          <a:xfrm>
            <a:off x="2709293" y="1111069"/>
            <a:ext cx="1111045" cy="749328"/>
            <a:chOff x="1209368" y="3429000"/>
            <a:chExt cx="1809135" cy="1220144"/>
          </a:xfrm>
        </p:grpSpPr>
        <p:sp>
          <p:nvSpPr>
            <p:cNvPr id="5" name="Rectangle: Rounded Corners 4">
              <a:extLst>
                <a:ext uri="{FF2B5EF4-FFF2-40B4-BE49-F238E27FC236}">
                  <a16:creationId xmlns:a16="http://schemas.microsoft.com/office/drawing/2014/main" id="{2922B494-C946-4DEE-807D-C16D6817FB0A}"/>
                </a:ext>
              </a:extLst>
            </p:cNvPr>
            <p:cNvSpPr/>
            <p:nvPr/>
          </p:nvSpPr>
          <p:spPr>
            <a:xfrm>
              <a:off x="1209368" y="4362450"/>
              <a:ext cx="1809135" cy="174291"/>
            </a:xfrm>
            <a:prstGeom prst="roundRect">
              <a:avLst/>
            </a:prstGeom>
            <a:solidFill>
              <a:srgbClr val="C6C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171C4077-C4C9-49C4-9DF7-B7A58C82AC63}"/>
                </a:ext>
              </a:extLst>
            </p:cNvPr>
            <p:cNvSpPr/>
            <p:nvPr/>
          </p:nvSpPr>
          <p:spPr>
            <a:xfrm>
              <a:off x="1209368" y="3429000"/>
              <a:ext cx="1809135" cy="1005348"/>
            </a:xfrm>
            <a:prstGeom prst="rect">
              <a:avLst/>
            </a:prstGeom>
            <a:solidFill>
              <a:srgbClr val="235A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62BAFC81-E90C-42B5-9AD3-64222F90F176}"/>
                </a:ext>
              </a:extLst>
            </p:cNvPr>
            <p:cNvSpPr/>
            <p:nvPr/>
          </p:nvSpPr>
          <p:spPr>
            <a:xfrm>
              <a:off x="1285567" y="3477060"/>
              <a:ext cx="1656735" cy="909227"/>
            </a:xfrm>
            <a:prstGeom prst="rect">
              <a:avLst/>
            </a:prstGeom>
            <a:gradFill flip="none" rotWithShape="1">
              <a:gsLst>
                <a:gs pos="0">
                  <a:schemeClr val="accent1">
                    <a:tint val="66000"/>
                    <a:satMod val="160000"/>
                  </a:schemeClr>
                </a:gs>
                <a:gs pos="50000">
                  <a:schemeClr val="accent1">
                    <a:tint val="44500"/>
                    <a:satMod val="160000"/>
                    <a:alpha val="60000"/>
                  </a:schemeClr>
                </a:gs>
                <a:gs pos="100000">
                  <a:schemeClr val="accent1">
                    <a:tint val="23500"/>
                    <a:satMod val="16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E462037E-FA54-4248-9D7B-FB5DAFCE7AC1}"/>
                </a:ext>
              </a:extLst>
            </p:cNvPr>
            <p:cNvSpPr/>
            <p:nvPr/>
          </p:nvSpPr>
          <p:spPr>
            <a:xfrm>
              <a:off x="1985960" y="4502782"/>
              <a:ext cx="255950" cy="118800"/>
            </a:xfrm>
            <a:prstGeom prst="ellipse">
              <a:avLst/>
            </a:prstGeom>
            <a:solidFill>
              <a:srgbClr val="C6C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EDFAA72A-FF26-416C-B454-C8A0FEA62419}"/>
                </a:ext>
              </a:extLst>
            </p:cNvPr>
            <p:cNvSpPr/>
            <p:nvPr/>
          </p:nvSpPr>
          <p:spPr>
            <a:xfrm>
              <a:off x="1821835" y="4595144"/>
              <a:ext cx="584200" cy="54000"/>
            </a:xfrm>
            <a:prstGeom prst="rect">
              <a:avLst/>
            </a:prstGeom>
            <a:solidFill>
              <a:srgbClr val="C6C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Circle: Hollow 9">
              <a:extLst>
                <a:ext uri="{FF2B5EF4-FFF2-40B4-BE49-F238E27FC236}">
                  <a16:creationId xmlns:a16="http://schemas.microsoft.com/office/drawing/2014/main" id="{D3E8ECCD-27A1-4E75-9CA1-BB5A2FF6F68D}"/>
                </a:ext>
              </a:extLst>
            </p:cNvPr>
            <p:cNvSpPr/>
            <p:nvPr/>
          </p:nvSpPr>
          <p:spPr>
            <a:xfrm>
              <a:off x="2077935" y="4451016"/>
              <a:ext cx="72000" cy="72000"/>
            </a:xfrm>
            <a:prstGeom prst="donut">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 name="Rectangle 10">
              <a:extLst>
                <a:ext uri="{FF2B5EF4-FFF2-40B4-BE49-F238E27FC236}">
                  <a16:creationId xmlns:a16="http://schemas.microsoft.com/office/drawing/2014/main" id="{10C89C0F-D0D5-4E29-B834-1D73ED78BBD4}"/>
                </a:ext>
              </a:extLst>
            </p:cNvPr>
            <p:cNvSpPr/>
            <p:nvPr/>
          </p:nvSpPr>
          <p:spPr>
            <a:xfrm>
              <a:off x="1285566" y="3473671"/>
              <a:ext cx="1656735" cy="909227"/>
            </a:xfrm>
            <a:prstGeom prst="rect">
              <a:avLst/>
            </a:prstGeom>
            <a:gradFill flip="none" rotWithShape="1">
              <a:gsLst>
                <a:gs pos="0">
                  <a:schemeClr val="accent1">
                    <a:tint val="66000"/>
                    <a:satMod val="160000"/>
                  </a:schemeClr>
                </a:gs>
                <a:gs pos="32000">
                  <a:schemeClr val="accent1">
                    <a:tint val="44500"/>
                    <a:satMod val="160000"/>
                    <a:alpha val="21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 name="Group 11">
            <a:extLst>
              <a:ext uri="{FF2B5EF4-FFF2-40B4-BE49-F238E27FC236}">
                <a16:creationId xmlns:a16="http://schemas.microsoft.com/office/drawing/2014/main" id="{AA28CEE0-FE87-4B48-A248-33463327C583}"/>
              </a:ext>
            </a:extLst>
          </p:cNvPr>
          <p:cNvGrpSpPr/>
          <p:nvPr/>
        </p:nvGrpSpPr>
        <p:grpSpPr>
          <a:xfrm>
            <a:off x="8377590" y="1111069"/>
            <a:ext cx="1111045" cy="749328"/>
            <a:chOff x="1209368" y="3429000"/>
            <a:chExt cx="1809135" cy="1220144"/>
          </a:xfrm>
        </p:grpSpPr>
        <p:sp>
          <p:nvSpPr>
            <p:cNvPr id="13" name="Rectangle: Rounded Corners 12">
              <a:extLst>
                <a:ext uri="{FF2B5EF4-FFF2-40B4-BE49-F238E27FC236}">
                  <a16:creationId xmlns:a16="http://schemas.microsoft.com/office/drawing/2014/main" id="{C5645160-587F-44EC-98EC-C9FBCBA906D0}"/>
                </a:ext>
              </a:extLst>
            </p:cNvPr>
            <p:cNvSpPr/>
            <p:nvPr/>
          </p:nvSpPr>
          <p:spPr>
            <a:xfrm>
              <a:off x="1209368" y="4362450"/>
              <a:ext cx="1809135" cy="174291"/>
            </a:xfrm>
            <a:prstGeom prst="roundRect">
              <a:avLst/>
            </a:prstGeom>
            <a:solidFill>
              <a:srgbClr val="C6C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4337100A-71A5-4161-984F-F47B93DF105E}"/>
                </a:ext>
              </a:extLst>
            </p:cNvPr>
            <p:cNvSpPr/>
            <p:nvPr/>
          </p:nvSpPr>
          <p:spPr>
            <a:xfrm>
              <a:off x="1209368" y="3429000"/>
              <a:ext cx="1809135" cy="1005348"/>
            </a:xfrm>
            <a:prstGeom prst="rect">
              <a:avLst/>
            </a:prstGeom>
            <a:solidFill>
              <a:srgbClr val="235A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5CD0DEA9-9E76-4627-8438-7FD61797BD3D}"/>
                </a:ext>
              </a:extLst>
            </p:cNvPr>
            <p:cNvSpPr/>
            <p:nvPr/>
          </p:nvSpPr>
          <p:spPr>
            <a:xfrm>
              <a:off x="1285567" y="3477060"/>
              <a:ext cx="1656735" cy="909227"/>
            </a:xfrm>
            <a:prstGeom prst="rect">
              <a:avLst/>
            </a:prstGeom>
            <a:gradFill flip="none" rotWithShape="1">
              <a:gsLst>
                <a:gs pos="0">
                  <a:schemeClr val="accent1">
                    <a:tint val="66000"/>
                    <a:satMod val="160000"/>
                  </a:schemeClr>
                </a:gs>
                <a:gs pos="50000">
                  <a:schemeClr val="accent1">
                    <a:tint val="44500"/>
                    <a:satMod val="160000"/>
                    <a:alpha val="60000"/>
                  </a:schemeClr>
                </a:gs>
                <a:gs pos="100000">
                  <a:schemeClr val="accent1">
                    <a:tint val="23500"/>
                    <a:satMod val="16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18ADC8A8-ECC4-441B-AE45-36F25168F763}"/>
                </a:ext>
              </a:extLst>
            </p:cNvPr>
            <p:cNvSpPr/>
            <p:nvPr/>
          </p:nvSpPr>
          <p:spPr>
            <a:xfrm>
              <a:off x="1985960" y="4502782"/>
              <a:ext cx="255950" cy="118800"/>
            </a:xfrm>
            <a:prstGeom prst="ellipse">
              <a:avLst/>
            </a:prstGeom>
            <a:solidFill>
              <a:srgbClr val="C6C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FEA613FB-DBA2-47FE-9F81-A64F1A5A7E2F}"/>
                </a:ext>
              </a:extLst>
            </p:cNvPr>
            <p:cNvSpPr/>
            <p:nvPr/>
          </p:nvSpPr>
          <p:spPr>
            <a:xfrm>
              <a:off x="1821835" y="4595144"/>
              <a:ext cx="584200" cy="54000"/>
            </a:xfrm>
            <a:prstGeom prst="rect">
              <a:avLst/>
            </a:prstGeom>
            <a:solidFill>
              <a:srgbClr val="C6C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Circle: Hollow 17">
              <a:extLst>
                <a:ext uri="{FF2B5EF4-FFF2-40B4-BE49-F238E27FC236}">
                  <a16:creationId xmlns:a16="http://schemas.microsoft.com/office/drawing/2014/main" id="{D30636D3-9719-4559-A498-C823298C5020}"/>
                </a:ext>
              </a:extLst>
            </p:cNvPr>
            <p:cNvSpPr/>
            <p:nvPr/>
          </p:nvSpPr>
          <p:spPr>
            <a:xfrm>
              <a:off x="2077935" y="4451016"/>
              <a:ext cx="72000" cy="72000"/>
            </a:xfrm>
            <a:prstGeom prst="donut">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9" name="Rectangle 18">
              <a:extLst>
                <a:ext uri="{FF2B5EF4-FFF2-40B4-BE49-F238E27FC236}">
                  <a16:creationId xmlns:a16="http://schemas.microsoft.com/office/drawing/2014/main" id="{A25D2A62-46B2-4120-9BB0-B224DD86400B}"/>
                </a:ext>
              </a:extLst>
            </p:cNvPr>
            <p:cNvSpPr/>
            <p:nvPr/>
          </p:nvSpPr>
          <p:spPr>
            <a:xfrm>
              <a:off x="1285566" y="3473671"/>
              <a:ext cx="1656735" cy="909227"/>
            </a:xfrm>
            <a:prstGeom prst="rect">
              <a:avLst/>
            </a:prstGeom>
            <a:gradFill flip="none" rotWithShape="1">
              <a:gsLst>
                <a:gs pos="0">
                  <a:schemeClr val="accent1">
                    <a:tint val="66000"/>
                    <a:satMod val="160000"/>
                  </a:schemeClr>
                </a:gs>
                <a:gs pos="32000">
                  <a:schemeClr val="accent1">
                    <a:tint val="44500"/>
                    <a:satMod val="160000"/>
                    <a:alpha val="21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 name="Group 19">
            <a:extLst>
              <a:ext uri="{FF2B5EF4-FFF2-40B4-BE49-F238E27FC236}">
                <a16:creationId xmlns:a16="http://schemas.microsoft.com/office/drawing/2014/main" id="{DD9221FD-0FE6-4C2C-9212-B7A5FFF80551}"/>
              </a:ext>
            </a:extLst>
          </p:cNvPr>
          <p:cNvGrpSpPr/>
          <p:nvPr/>
        </p:nvGrpSpPr>
        <p:grpSpPr>
          <a:xfrm>
            <a:off x="5543442" y="1111069"/>
            <a:ext cx="1111045" cy="749328"/>
            <a:chOff x="1209368" y="3429000"/>
            <a:chExt cx="1809135" cy="1220144"/>
          </a:xfrm>
        </p:grpSpPr>
        <p:sp>
          <p:nvSpPr>
            <p:cNvPr id="21" name="Rectangle: Rounded Corners 20">
              <a:extLst>
                <a:ext uri="{FF2B5EF4-FFF2-40B4-BE49-F238E27FC236}">
                  <a16:creationId xmlns:a16="http://schemas.microsoft.com/office/drawing/2014/main" id="{7B23A13F-E66A-4AA9-BB7E-0155EF3C1F43}"/>
                </a:ext>
              </a:extLst>
            </p:cNvPr>
            <p:cNvSpPr/>
            <p:nvPr/>
          </p:nvSpPr>
          <p:spPr>
            <a:xfrm>
              <a:off x="1209368" y="4362450"/>
              <a:ext cx="1809135" cy="174291"/>
            </a:xfrm>
            <a:prstGeom prst="roundRect">
              <a:avLst/>
            </a:prstGeom>
            <a:solidFill>
              <a:srgbClr val="C6C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9E4120EB-B749-4AB7-9403-53D4A02BF698}"/>
                </a:ext>
              </a:extLst>
            </p:cNvPr>
            <p:cNvSpPr/>
            <p:nvPr/>
          </p:nvSpPr>
          <p:spPr>
            <a:xfrm>
              <a:off x="1209368" y="3429000"/>
              <a:ext cx="1809135" cy="1005348"/>
            </a:xfrm>
            <a:prstGeom prst="rect">
              <a:avLst/>
            </a:prstGeom>
            <a:solidFill>
              <a:srgbClr val="235A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07FD4754-1501-420C-8BC1-9B264AAF1BB4}"/>
                </a:ext>
              </a:extLst>
            </p:cNvPr>
            <p:cNvSpPr/>
            <p:nvPr/>
          </p:nvSpPr>
          <p:spPr>
            <a:xfrm>
              <a:off x="1285567" y="3477060"/>
              <a:ext cx="1656735" cy="909227"/>
            </a:xfrm>
            <a:prstGeom prst="rect">
              <a:avLst/>
            </a:prstGeom>
            <a:gradFill flip="none" rotWithShape="1">
              <a:gsLst>
                <a:gs pos="0">
                  <a:schemeClr val="accent1">
                    <a:tint val="66000"/>
                    <a:satMod val="160000"/>
                  </a:schemeClr>
                </a:gs>
                <a:gs pos="50000">
                  <a:schemeClr val="accent1">
                    <a:tint val="44500"/>
                    <a:satMod val="160000"/>
                    <a:alpha val="60000"/>
                  </a:schemeClr>
                </a:gs>
                <a:gs pos="100000">
                  <a:schemeClr val="accent1">
                    <a:tint val="23500"/>
                    <a:satMod val="16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394A1ADB-246D-43B8-9FD1-7C6E56033342}"/>
                </a:ext>
              </a:extLst>
            </p:cNvPr>
            <p:cNvSpPr/>
            <p:nvPr/>
          </p:nvSpPr>
          <p:spPr>
            <a:xfrm>
              <a:off x="1985960" y="4502782"/>
              <a:ext cx="255950" cy="118800"/>
            </a:xfrm>
            <a:prstGeom prst="ellipse">
              <a:avLst/>
            </a:prstGeom>
            <a:solidFill>
              <a:srgbClr val="C6C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3E990BA1-03A3-480E-9B8C-DE6161458D6E}"/>
                </a:ext>
              </a:extLst>
            </p:cNvPr>
            <p:cNvSpPr/>
            <p:nvPr/>
          </p:nvSpPr>
          <p:spPr>
            <a:xfrm>
              <a:off x="1821835" y="4595144"/>
              <a:ext cx="584200" cy="54000"/>
            </a:xfrm>
            <a:prstGeom prst="rect">
              <a:avLst/>
            </a:prstGeom>
            <a:solidFill>
              <a:srgbClr val="C6C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Circle: Hollow 25">
              <a:extLst>
                <a:ext uri="{FF2B5EF4-FFF2-40B4-BE49-F238E27FC236}">
                  <a16:creationId xmlns:a16="http://schemas.microsoft.com/office/drawing/2014/main" id="{BCFA004F-7215-4C98-B33F-3005FBD5DB66}"/>
                </a:ext>
              </a:extLst>
            </p:cNvPr>
            <p:cNvSpPr/>
            <p:nvPr/>
          </p:nvSpPr>
          <p:spPr>
            <a:xfrm>
              <a:off x="2077935" y="4451016"/>
              <a:ext cx="72000" cy="72000"/>
            </a:xfrm>
            <a:prstGeom prst="donut">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7" name="Rectangle 26">
              <a:extLst>
                <a:ext uri="{FF2B5EF4-FFF2-40B4-BE49-F238E27FC236}">
                  <a16:creationId xmlns:a16="http://schemas.microsoft.com/office/drawing/2014/main" id="{1697727F-7038-4306-8D75-D57257EB0735}"/>
                </a:ext>
              </a:extLst>
            </p:cNvPr>
            <p:cNvSpPr/>
            <p:nvPr/>
          </p:nvSpPr>
          <p:spPr>
            <a:xfrm>
              <a:off x="1285566" y="3473671"/>
              <a:ext cx="1656735" cy="909227"/>
            </a:xfrm>
            <a:prstGeom prst="rect">
              <a:avLst/>
            </a:prstGeom>
            <a:gradFill flip="none" rotWithShape="1">
              <a:gsLst>
                <a:gs pos="0">
                  <a:schemeClr val="accent1">
                    <a:tint val="66000"/>
                    <a:satMod val="160000"/>
                  </a:schemeClr>
                </a:gs>
                <a:gs pos="32000">
                  <a:schemeClr val="accent1">
                    <a:tint val="44500"/>
                    <a:satMod val="160000"/>
                    <a:alpha val="21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8" name="Group 27">
            <a:extLst>
              <a:ext uri="{FF2B5EF4-FFF2-40B4-BE49-F238E27FC236}">
                <a16:creationId xmlns:a16="http://schemas.microsoft.com/office/drawing/2014/main" id="{67EAED53-C785-48E4-8B16-81A658F4D390}"/>
              </a:ext>
            </a:extLst>
          </p:cNvPr>
          <p:cNvGrpSpPr/>
          <p:nvPr/>
        </p:nvGrpSpPr>
        <p:grpSpPr>
          <a:xfrm>
            <a:off x="5540477" y="4486327"/>
            <a:ext cx="1111045" cy="749328"/>
            <a:chOff x="1209368" y="3429000"/>
            <a:chExt cx="1809135" cy="1220144"/>
          </a:xfrm>
        </p:grpSpPr>
        <p:sp>
          <p:nvSpPr>
            <p:cNvPr id="29" name="Rectangle: Rounded Corners 28">
              <a:extLst>
                <a:ext uri="{FF2B5EF4-FFF2-40B4-BE49-F238E27FC236}">
                  <a16:creationId xmlns:a16="http://schemas.microsoft.com/office/drawing/2014/main" id="{E2462614-8524-403B-A49A-C46CE3EA4F87}"/>
                </a:ext>
              </a:extLst>
            </p:cNvPr>
            <p:cNvSpPr/>
            <p:nvPr/>
          </p:nvSpPr>
          <p:spPr>
            <a:xfrm>
              <a:off x="1209368" y="4362450"/>
              <a:ext cx="1809135" cy="174291"/>
            </a:xfrm>
            <a:prstGeom prst="roundRect">
              <a:avLst/>
            </a:prstGeom>
            <a:solidFill>
              <a:srgbClr val="C6C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3EBF2FBA-7371-45A8-99E8-9E5A6E33179E}"/>
                </a:ext>
              </a:extLst>
            </p:cNvPr>
            <p:cNvSpPr/>
            <p:nvPr/>
          </p:nvSpPr>
          <p:spPr>
            <a:xfrm>
              <a:off x="1209368" y="3429000"/>
              <a:ext cx="1809135" cy="1005348"/>
            </a:xfrm>
            <a:prstGeom prst="rect">
              <a:avLst/>
            </a:prstGeom>
            <a:solidFill>
              <a:srgbClr val="235A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B18D7041-978D-4168-994A-1BF305F8405C}"/>
                </a:ext>
              </a:extLst>
            </p:cNvPr>
            <p:cNvSpPr/>
            <p:nvPr/>
          </p:nvSpPr>
          <p:spPr>
            <a:xfrm>
              <a:off x="1285567" y="3477060"/>
              <a:ext cx="1656735" cy="909227"/>
            </a:xfrm>
            <a:prstGeom prst="rect">
              <a:avLst/>
            </a:prstGeom>
            <a:gradFill flip="none" rotWithShape="1">
              <a:gsLst>
                <a:gs pos="0">
                  <a:schemeClr val="accent1">
                    <a:tint val="66000"/>
                    <a:satMod val="160000"/>
                  </a:schemeClr>
                </a:gs>
                <a:gs pos="50000">
                  <a:schemeClr val="accent1">
                    <a:tint val="44500"/>
                    <a:satMod val="160000"/>
                    <a:alpha val="60000"/>
                  </a:schemeClr>
                </a:gs>
                <a:gs pos="100000">
                  <a:schemeClr val="accent1">
                    <a:tint val="23500"/>
                    <a:satMod val="16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C2251BAC-9E47-43D8-BC1F-72F95F0E6CFC}"/>
                </a:ext>
              </a:extLst>
            </p:cNvPr>
            <p:cNvSpPr/>
            <p:nvPr/>
          </p:nvSpPr>
          <p:spPr>
            <a:xfrm>
              <a:off x="1985960" y="4502782"/>
              <a:ext cx="255950" cy="118800"/>
            </a:xfrm>
            <a:prstGeom prst="ellipse">
              <a:avLst/>
            </a:prstGeom>
            <a:solidFill>
              <a:srgbClr val="C6C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E8FBC835-E10D-4E0A-B040-9C79CD6AA3AC}"/>
                </a:ext>
              </a:extLst>
            </p:cNvPr>
            <p:cNvSpPr/>
            <p:nvPr/>
          </p:nvSpPr>
          <p:spPr>
            <a:xfrm>
              <a:off x="1821835" y="4595144"/>
              <a:ext cx="584200" cy="54000"/>
            </a:xfrm>
            <a:prstGeom prst="rect">
              <a:avLst/>
            </a:prstGeom>
            <a:solidFill>
              <a:srgbClr val="C6C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Circle: Hollow 33">
              <a:extLst>
                <a:ext uri="{FF2B5EF4-FFF2-40B4-BE49-F238E27FC236}">
                  <a16:creationId xmlns:a16="http://schemas.microsoft.com/office/drawing/2014/main" id="{431EE74D-E23E-4A6D-AB13-B88500CF231B}"/>
                </a:ext>
              </a:extLst>
            </p:cNvPr>
            <p:cNvSpPr/>
            <p:nvPr/>
          </p:nvSpPr>
          <p:spPr>
            <a:xfrm>
              <a:off x="2077935" y="4451016"/>
              <a:ext cx="72000" cy="72000"/>
            </a:xfrm>
            <a:prstGeom prst="donut">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5" name="Rectangle 34">
              <a:extLst>
                <a:ext uri="{FF2B5EF4-FFF2-40B4-BE49-F238E27FC236}">
                  <a16:creationId xmlns:a16="http://schemas.microsoft.com/office/drawing/2014/main" id="{423D7390-934F-4573-9D99-4527FA772B03}"/>
                </a:ext>
              </a:extLst>
            </p:cNvPr>
            <p:cNvSpPr/>
            <p:nvPr/>
          </p:nvSpPr>
          <p:spPr>
            <a:xfrm>
              <a:off x="1285566" y="3473671"/>
              <a:ext cx="1656735" cy="909227"/>
            </a:xfrm>
            <a:prstGeom prst="rect">
              <a:avLst/>
            </a:prstGeom>
            <a:gradFill flip="none" rotWithShape="1">
              <a:gsLst>
                <a:gs pos="0">
                  <a:schemeClr val="accent1">
                    <a:tint val="66000"/>
                    <a:satMod val="160000"/>
                  </a:schemeClr>
                </a:gs>
                <a:gs pos="32000">
                  <a:schemeClr val="accent1">
                    <a:tint val="44500"/>
                    <a:satMod val="160000"/>
                    <a:alpha val="21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6" name="Oval 35">
            <a:extLst>
              <a:ext uri="{FF2B5EF4-FFF2-40B4-BE49-F238E27FC236}">
                <a16:creationId xmlns:a16="http://schemas.microsoft.com/office/drawing/2014/main" id="{9A1CBCCB-2F49-49E2-8057-667CCF8BE5C9}"/>
              </a:ext>
            </a:extLst>
          </p:cNvPr>
          <p:cNvSpPr/>
          <p:nvPr/>
        </p:nvSpPr>
        <p:spPr>
          <a:xfrm>
            <a:off x="4626075" y="2474022"/>
            <a:ext cx="2939845" cy="13986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TextBox 36">
            <a:extLst>
              <a:ext uri="{FF2B5EF4-FFF2-40B4-BE49-F238E27FC236}">
                <a16:creationId xmlns:a16="http://schemas.microsoft.com/office/drawing/2014/main" id="{AD609CA0-FCD7-4508-BDE9-84ABF22ADBAB}"/>
              </a:ext>
            </a:extLst>
          </p:cNvPr>
          <p:cNvSpPr txBox="1"/>
          <p:nvPr/>
        </p:nvSpPr>
        <p:spPr>
          <a:xfrm>
            <a:off x="5698759" y="2970728"/>
            <a:ext cx="800284" cy="369332"/>
          </a:xfrm>
          <a:prstGeom prst="rect">
            <a:avLst/>
          </a:prstGeom>
          <a:noFill/>
        </p:spPr>
        <p:txBody>
          <a:bodyPr wrap="none" rtlCol="0">
            <a:spAutoFit/>
          </a:bodyPr>
          <a:lstStyle/>
          <a:p>
            <a:r>
              <a:rPr lang="en-GB" dirty="0"/>
              <a:t>Switch</a:t>
            </a:r>
          </a:p>
        </p:txBody>
      </p:sp>
      <p:sp>
        <p:nvSpPr>
          <p:cNvPr id="38" name="TextBox 37">
            <a:extLst>
              <a:ext uri="{FF2B5EF4-FFF2-40B4-BE49-F238E27FC236}">
                <a16:creationId xmlns:a16="http://schemas.microsoft.com/office/drawing/2014/main" id="{0073AF84-3B9D-482B-91E9-BEC5892BC8A4}"/>
              </a:ext>
            </a:extLst>
          </p:cNvPr>
          <p:cNvSpPr txBox="1"/>
          <p:nvPr/>
        </p:nvSpPr>
        <p:spPr>
          <a:xfrm>
            <a:off x="8358771" y="756955"/>
            <a:ext cx="1304268" cy="369332"/>
          </a:xfrm>
          <a:prstGeom prst="rect">
            <a:avLst/>
          </a:prstGeom>
          <a:noFill/>
        </p:spPr>
        <p:txBody>
          <a:bodyPr wrap="none" rtlCol="0">
            <a:spAutoFit/>
          </a:bodyPr>
          <a:lstStyle/>
          <a:p>
            <a:r>
              <a:rPr lang="en-GB" dirty="0"/>
              <a:t>Computer C</a:t>
            </a:r>
          </a:p>
        </p:txBody>
      </p:sp>
      <p:sp>
        <p:nvSpPr>
          <p:cNvPr id="39" name="TextBox 38">
            <a:extLst>
              <a:ext uri="{FF2B5EF4-FFF2-40B4-BE49-F238E27FC236}">
                <a16:creationId xmlns:a16="http://schemas.microsoft.com/office/drawing/2014/main" id="{F0A0D897-DBB6-4C31-8232-01B339110715}"/>
              </a:ext>
            </a:extLst>
          </p:cNvPr>
          <p:cNvSpPr txBox="1"/>
          <p:nvPr/>
        </p:nvSpPr>
        <p:spPr>
          <a:xfrm>
            <a:off x="5465172" y="756955"/>
            <a:ext cx="1305870" cy="369332"/>
          </a:xfrm>
          <a:prstGeom prst="rect">
            <a:avLst/>
          </a:prstGeom>
          <a:noFill/>
        </p:spPr>
        <p:txBody>
          <a:bodyPr wrap="none" rtlCol="0">
            <a:spAutoFit/>
          </a:bodyPr>
          <a:lstStyle/>
          <a:p>
            <a:r>
              <a:rPr lang="en-GB" dirty="0"/>
              <a:t>Computer B</a:t>
            </a:r>
          </a:p>
        </p:txBody>
      </p:sp>
      <p:sp>
        <p:nvSpPr>
          <p:cNvPr id="40" name="TextBox 39">
            <a:extLst>
              <a:ext uri="{FF2B5EF4-FFF2-40B4-BE49-F238E27FC236}">
                <a16:creationId xmlns:a16="http://schemas.microsoft.com/office/drawing/2014/main" id="{937D2286-A304-4318-B7F5-0E8C9E3632FF}"/>
              </a:ext>
            </a:extLst>
          </p:cNvPr>
          <p:cNvSpPr txBox="1"/>
          <p:nvPr/>
        </p:nvSpPr>
        <p:spPr>
          <a:xfrm>
            <a:off x="2633988" y="741650"/>
            <a:ext cx="1313886" cy="369332"/>
          </a:xfrm>
          <a:prstGeom prst="rect">
            <a:avLst/>
          </a:prstGeom>
          <a:noFill/>
        </p:spPr>
        <p:txBody>
          <a:bodyPr wrap="none" rtlCol="0">
            <a:spAutoFit/>
          </a:bodyPr>
          <a:lstStyle/>
          <a:p>
            <a:r>
              <a:rPr lang="en-GB" dirty="0"/>
              <a:t>Computer A</a:t>
            </a:r>
          </a:p>
        </p:txBody>
      </p:sp>
      <p:sp>
        <p:nvSpPr>
          <p:cNvPr id="41" name="TextBox 40">
            <a:extLst>
              <a:ext uri="{FF2B5EF4-FFF2-40B4-BE49-F238E27FC236}">
                <a16:creationId xmlns:a16="http://schemas.microsoft.com/office/drawing/2014/main" id="{17666D5F-0670-4425-A668-D06ACF975353}"/>
              </a:ext>
            </a:extLst>
          </p:cNvPr>
          <p:cNvSpPr txBox="1"/>
          <p:nvPr/>
        </p:nvSpPr>
        <p:spPr>
          <a:xfrm>
            <a:off x="5461164" y="5271134"/>
            <a:ext cx="1127937" cy="646331"/>
          </a:xfrm>
          <a:prstGeom prst="rect">
            <a:avLst/>
          </a:prstGeom>
          <a:noFill/>
        </p:spPr>
        <p:txBody>
          <a:bodyPr wrap="none" rtlCol="0">
            <a:spAutoFit/>
          </a:bodyPr>
          <a:lstStyle/>
          <a:p>
            <a:r>
              <a:rPr lang="en-GB" dirty="0"/>
              <a:t>Broadcast</a:t>
            </a:r>
          </a:p>
          <a:p>
            <a:r>
              <a:rPr lang="en-GB" dirty="0"/>
              <a:t>Computer</a:t>
            </a:r>
          </a:p>
        </p:txBody>
      </p:sp>
      <p:cxnSp>
        <p:nvCxnSpPr>
          <p:cNvPr id="43" name="Straight Arrow Connector 42">
            <a:extLst>
              <a:ext uri="{FF2B5EF4-FFF2-40B4-BE49-F238E27FC236}">
                <a16:creationId xmlns:a16="http://schemas.microsoft.com/office/drawing/2014/main" id="{893AB4CA-ABA7-4F40-A1FA-19E1BDAFBD9C}"/>
              </a:ext>
            </a:extLst>
          </p:cNvPr>
          <p:cNvCxnSpPr>
            <a:cxnSpLocks/>
            <a:endCxn id="36" idx="4"/>
          </p:cNvCxnSpPr>
          <p:nvPr/>
        </p:nvCxnSpPr>
        <p:spPr>
          <a:xfrm flipH="1" flipV="1">
            <a:off x="6095998" y="3872702"/>
            <a:ext cx="2" cy="61362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55" name="Graphic 54" descr="Badge 1">
            <a:extLst>
              <a:ext uri="{FF2B5EF4-FFF2-40B4-BE49-F238E27FC236}">
                <a16:creationId xmlns:a16="http://schemas.microsoft.com/office/drawing/2014/main" id="{33B3BE7B-C85B-4B6E-98AA-7C704DEB314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4637264" y="2818028"/>
            <a:ext cx="540000" cy="540000"/>
          </a:xfrm>
          <a:prstGeom prst="rect">
            <a:avLst/>
          </a:prstGeom>
        </p:spPr>
      </p:pic>
      <p:pic>
        <p:nvPicPr>
          <p:cNvPr id="57" name="Graphic 56" descr="Badge">
            <a:extLst>
              <a:ext uri="{FF2B5EF4-FFF2-40B4-BE49-F238E27FC236}">
                <a16:creationId xmlns:a16="http://schemas.microsoft.com/office/drawing/2014/main" id="{DA473580-CA83-475E-96E3-C3015DF80B5B}"/>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5839003" y="2431994"/>
            <a:ext cx="540000" cy="540000"/>
          </a:xfrm>
          <a:prstGeom prst="rect">
            <a:avLst/>
          </a:prstGeom>
        </p:spPr>
      </p:pic>
      <p:pic>
        <p:nvPicPr>
          <p:cNvPr id="59" name="Graphic 58" descr="Badge 3">
            <a:extLst>
              <a:ext uri="{FF2B5EF4-FFF2-40B4-BE49-F238E27FC236}">
                <a16:creationId xmlns:a16="http://schemas.microsoft.com/office/drawing/2014/main" id="{7132BFFD-993B-4291-ACD6-7C7B1AEF86D9}"/>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7020539" y="2808043"/>
            <a:ext cx="540000" cy="540000"/>
          </a:xfrm>
          <a:prstGeom prst="rect">
            <a:avLst/>
          </a:prstGeom>
        </p:spPr>
      </p:pic>
      <p:pic>
        <p:nvPicPr>
          <p:cNvPr id="61" name="Graphic 60" descr="Badge 4">
            <a:extLst>
              <a:ext uri="{FF2B5EF4-FFF2-40B4-BE49-F238E27FC236}">
                <a16:creationId xmlns:a16="http://schemas.microsoft.com/office/drawing/2014/main" id="{A2EDDE66-288B-4478-9AA5-3DC3767650AB}"/>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p:blipFill>
        <p:spPr>
          <a:xfrm>
            <a:off x="5836682" y="3382088"/>
            <a:ext cx="540000" cy="540000"/>
          </a:xfrm>
          <a:prstGeom prst="rect">
            <a:avLst/>
          </a:prstGeom>
        </p:spPr>
      </p:pic>
      <p:sp>
        <p:nvSpPr>
          <p:cNvPr id="62" name="TextBox 61">
            <a:extLst>
              <a:ext uri="{FF2B5EF4-FFF2-40B4-BE49-F238E27FC236}">
                <a16:creationId xmlns:a16="http://schemas.microsoft.com/office/drawing/2014/main" id="{2D7DD458-81BC-4523-B954-1B12472098D6}"/>
              </a:ext>
            </a:extLst>
          </p:cNvPr>
          <p:cNvSpPr txBox="1"/>
          <p:nvPr/>
        </p:nvSpPr>
        <p:spPr>
          <a:xfrm>
            <a:off x="9557005" y="2098555"/>
            <a:ext cx="1913537" cy="923330"/>
          </a:xfrm>
          <a:prstGeom prst="rect">
            <a:avLst/>
          </a:prstGeom>
          <a:noFill/>
        </p:spPr>
        <p:txBody>
          <a:bodyPr wrap="none" rtlCol="0">
            <a:spAutoFit/>
          </a:bodyPr>
          <a:lstStyle/>
          <a:p>
            <a:r>
              <a:rPr lang="en-GB" dirty="0"/>
              <a:t>Computer C</a:t>
            </a:r>
          </a:p>
          <a:p>
            <a:r>
              <a:rPr lang="en-GB" dirty="0"/>
              <a:t>is the recipient </a:t>
            </a:r>
          </a:p>
          <a:p>
            <a:r>
              <a:rPr lang="en-GB" dirty="0"/>
              <a:t>of the data packet</a:t>
            </a:r>
          </a:p>
        </p:txBody>
      </p:sp>
      <p:cxnSp>
        <p:nvCxnSpPr>
          <p:cNvPr id="63" name="Straight Arrow Connector 62">
            <a:extLst>
              <a:ext uri="{FF2B5EF4-FFF2-40B4-BE49-F238E27FC236}">
                <a16:creationId xmlns:a16="http://schemas.microsoft.com/office/drawing/2014/main" id="{781F6468-61FE-457D-B0F7-5262133540E9}"/>
              </a:ext>
            </a:extLst>
          </p:cNvPr>
          <p:cNvCxnSpPr>
            <a:cxnSpLocks/>
          </p:cNvCxnSpPr>
          <p:nvPr/>
        </p:nvCxnSpPr>
        <p:spPr>
          <a:xfrm flipH="1" flipV="1">
            <a:off x="9557005" y="1833394"/>
            <a:ext cx="658711" cy="35483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BD59F85C-82A3-4FA1-BD36-170448F333D7}"/>
              </a:ext>
            </a:extLst>
          </p:cNvPr>
          <p:cNvSpPr txBox="1"/>
          <p:nvPr/>
        </p:nvSpPr>
        <p:spPr>
          <a:xfrm>
            <a:off x="8600236" y="3652088"/>
            <a:ext cx="1989106" cy="923330"/>
          </a:xfrm>
          <a:prstGeom prst="rect">
            <a:avLst/>
          </a:prstGeom>
          <a:noFill/>
        </p:spPr>
        <p:txBody>
          <a:bodyPr wrap="square" rtlCol="0">
            <a:spAutoFit/>
          </a:bodyPr>
          <a:lstStyle/>
          <a:p>
            <a:r>
              <a:rPr lang="en-GB" dirty="0"/>
              <a:t>Switch maps IP/MAC addresses to physical ports</a:t>
            </a:r>
          </a:p>
        </p:txBody>
      </p:sp>
      <p:cxnSp>
        <p:nvCxnSpPr>
          <p:cNvPr id="67" name="Straight Arrow Connector 66">
            <a:extLst>
              <a:ext uri="{FF2B5EF4-FFF2-40B4-BE49-F238E27FC236}">
                <a16:creationId xmlns:a16="http://schemas.microsoft.com/office/drawing/2014/main" id="{B4334835-1ECB-4179-BF45-880929B2AFC6}"/>
              </a:ext>
            </a:extLst>
          </p:cNvPr>
          <p:cNvCxnSpPr>
            <a:cxnSpLocks/>
            <a:stCxn id="66" idx="1"/>
          </p:cNvCxnSpPr>
          <p:nvPr/>
        </p:nvCxnSpPr>
        <p:spPr>
          <a:xfrm flipH="1" flipV="1">
            <a:off x="7376908" y="3559907"/>
            <a:ext cx="1223328" cy="55384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BF5C611D-25F0-46DD-9915-809625E621E2}"/>
              </a:ext>
            </a:extLst>
          </p:cNvPr>
          <p:cNvSpPr txBox="1"/>
          <p:nvPr/>
        </p:nvSpPr>
        <p:spPr>
          <a:xfrm>
            <a:off x="2012146" y="4343841"/>
            <a:ext cx="1989106" cy="646331"/>
          </a:xfrm>
          <a:prstGeom prst="rect">
            <a:avLst/>
          </a:prstGeom>
          <a:noFill/>
        </p:spPr>
        <p:txBody>
          <a:bodyPr wrap="square" rtlCol="0">
            <a:spAutoFit/>
          </a:bodyPr>
          <a:lstStyle/>
          <a:p>
            <a:r>
              <a:rPr lang="en-GB" dirty="0"/>
              <a:t>Data packet sent to computer C</a:t>
            </a:r>
          </a:p>
        </p:txBody>
      </p:sp>
      <p:cxnSp>
        <p:nvCxnSpPr>
          <p:cNvPr id="71" name="Straight Arrow Connector 70">
            <a:extLst>
              <a:ext uri="{FF2B5EF4-FFF2-40B4-BE49-F238E27FC236}">
                <a16:creationId xmlns:a16="http://schemas.microsoft.com/office/drawing/2014/main" id="{0E4E5324-75BB-40FA-871A-D67B36A8D0B2}"/>
              </a:ext>
            </a:extLst>
          </p:cNvPr>
          <p:cNvCxnSpPr>
            <a:cxnSpLocks/>
          </p:cNvCxnSpPr>
          <p:nvPr/>
        </p:nvCxnSpPr>
        <p:spPr>
          <a:xfrm flipV="1">
            <a:off x="3820338" y="4785000"/>
            <a:ext cx="1742591" cy="400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284A8807-FE0F-4CAC-956B-AF6F186E867C}"/>
              </a:ext>
            </a:extLst>
          </p:cNvPr>
          <p:cNvSpPr txBox="1"/>
          <p:nvPr/>
        </p:nvSpPr>
        <p:spPr>
          <a:xfrm>
            <a:off x="4847056" y="6137981"/>
            <a:ext cx="2610711" cy="523220"/>
          </a:xfrm>
          <a:prstGeom prst="rect">
            <a:avLst/>
          </a:prstGeom>
          <a:noFill/>
        </p:spPr>
        <p:txBody>
          <a:bodyPr wrap="square" rtlCol="0">
            <a:spAutoFit/>
          </a:bodyPr>
          <a:lstStyle/>
          <a:p>
            <a:r>
              <a:rPr lang="en-GB" sz="2800" b="1" dirty="0"/>
              <a:t>Active sniffing</a:t>
            </a:r>
            <a:endParaRPr lang="en-GB" sz="2800" dirty="0"/>
          </a:p>
        </p:txBody>
      </p:sp>
    </p:spTree>
    <p:extLst>
      <p:ext uri="{BB962C8B-B14F-4D97-AF65-F5344CB8AC3E}">
        <p14:creationId xmlns:p14="http://schemas.microsoft.com/office/powerpoint/2010/main" val="352702659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CONTENTLIB_ASSET_META" val="{&quot;ai&quot;:&quot;UL3u4tEnun9c1mgdqpX7Xw&quot;,&quot;gi&quot;:&quot;FGqgo8LJlWW1vXT3-lNxyg&quot;,&quot;ti&quot;:&quot;ui_elements&quot;,&quot;vs&quot;:{&quot;f&quot;:[305],&quot;i&quot;:{&quot;d&quot;:&quot;UL3u4tEnun9c1mgdqpX7Xw&quot;,&quot;p&quot;:true}}}"/>
</p:tagLst>
</file>

<file path=ppt/tags/tag2.xml><?xml version="1.0" encoding="utf-8"?>
<p:tagLst xmlns:a="http://schemas.openxmlformats.org/drawingml/2006/main" xmlns:r="http://schemas.openxmlformats.org/officeDocument/2006/relationships" xmlns:p="http://schemas.openxmlformats.org/presentationml/2006/main">
  <p:tag name="ISPRING_CONTENTLIB_ASSET_META" val="{&quot;ai&quot;:&quot;Y70THQAGwPWyRwkhKB97GQ&quot;,&quot;gi&quot;:&quot;FGqgo8LJlWW1vXT3-lNxyg&quot;,&quot;ti&quot;:&quot;ui_elements&quot;,&quot;vs&quot;:{&quot;f&quot;:[305],&quot;i&quot;:{&quot;d&quot;:&quot;Y70THQAGwPWyRwkhKB97GQ&quot;,&quot;p&quot;:tru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5706</Words>
  <Application>Microsoft Office PowerPoint</Application>
  <PresentationFormat>Widescreen</PresentationFormat>
  <Paragraphs>833</Paragraphs>
  <Slides>95</Slides>
  <Notes>23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95</vt:i4>
      </vt:variant>
    </vt:vector>
  </HeadingPairs>
  <TitlesOfParts>
    <vt:vector size="103" baseType="lpstr">
      <vt:lpstr>맑은 고딕</vt:lpstr>
      <vt:lpstr>Arial</vt:lpstr>
      <vt:lpstr>Calibri</vt:lpstr>
      <vt:lpstr>Calibri Light</vt:lpstr>
      <vt:lpstr>Droid Sans</vt:lpstr>
      <vt:lpstr>Times New Roman</vt:lpstr>
      <vt:lpstr>Trebuchet MS</vt:lpstr>
      <vt:lpstr>Office Theme</vt:lpstr>
      <vt:lpstr>PowerPoint Presentation</vt:lpstr>
      <vt:lpstr>Why Network+</vt:lpstr>
      <vt:lpstr>Introduction</vt:lpstr>
      <vt:lpstr>Network+ Exam Facts</vt:lpstr>
      <vt:lpstr>Domains and Weighting</vt:lpstr>
      <vt:lpstr>Introduction – Module 1: Local Area Networks</vt:lpstr>
      <vt:lpstr>Introduction – Module 2: IP Addressing</vt:lpstr>
      <vt:lpstr>Introduction – Module 3: Internetworking</vt:lpstr>
      <vt:lpstr>Introduction – Module 4: Applications and Security</vt:lpstr>
      <vt:lpstr>Introduction – Module 5: Operations and Infrastructure</vt:lpstr>
      <vt:lpstr>PowerPoint Presentation</vt:lpstr>
      <vt:lpstr>Module 1 - Local Area Networks</vt:lpstr>
      <vt:lpstr>Topologies</vt:lpstr>
      <vt:lpstr>Before We Dive in …</vt:lpstr>
      <vt:lpstr>Topologies</vt:lpstr>
      <vt:lpstr>Topologies: Bus</vt:lpstr>
      <vt:lpstr>Topologies - Bus</vt:lpstr>
      <vt:lpstr>Topologies - Bus</vt:lpstr>
      <vt:lpstr>Topologies - Bus</vt:lpstr>
      <vt:lpstr>Topology - Bus</vt:lpstr>
      <vt:lpstr>Topologies: Star</vt:lpstr>
      <vt:lpstr>Topologies: Star</vt:lpstr>
      <vt:lpstr>Topologies: Star</vt:lpstr>
      <vt:lpstr>Topologies: Ring</vt:lpstr>
      <vt:lpstr>Topologies: Ring</vt:lpstr>
      <vt:lpstr>Topologies: Ring</vt:lpstr>
      <vt:lpstr>Topologies: Ring</vt:lpstr>
      <vt:lpstr>Topologies - Ring</vt:lpstr>
      <vt:lpstr>Topologies: Mesh</vt:lpstr>
      <vt:lpstr>Topologies - Mesh</vt:lpstr>
      <vt:lpstr>Mesh</vt:lpstr>
      <vt:lpstr>Topologies - Mesh</vt:lpstr>
      <vt:lpstr>Partial Mesh</vt:lpstr>
      <vt:lpstr>Topologies: Ad Hoc or Hybrid</vt:lpstr>
      <vt:lpstr>Topologies: Infrastructure</vt:lpstr>
      <vt:lpstr>Topologies: Wireless Mesh</vt:lpstr>
      <vt:lpstr>Topologies: Wireless Mesh</vt:lpstr>
      <vt:lpstr>Topologies: Wireless Mesh</vt:lpstr>
      <vt:lpstr>Physical and Logical Topology</vt:lpstr>
      <vt:lpstr>NETWORK TOPOLOGY (LOGICAL TOPOLOGY)</vt:lpstr>
      <vt:lpstr>PowerPoint Presentation</vt:lpstr>
      <vt:lpstr>OSI Model</vt:lpstr>
      <vt:lpstr>OSI model</vt:lpstr>
      <vt:lpstr>OSI model</vt:lpstr>
      <vt:lpstr>The OSI Layers</vt:lpstr>
      <vt:lpstr>OSI model</vt:lpstr>
      <vt:lpstr>OSI Model – Layer 1: The Physical Layer</vt:lpstr>
      <vt:lpstr>OSI Model – Layer 1: The Physical Layer</vt:lpstr>
      <vt:lpstr>OSI Model – Layer 2: Data Link Layer</vt:lpstr>
      <vt:lpstr>OSI Model – Layer 2: The Data Link Layer</vt:lpstr>
      <vt:lpstr>Hop-to-Hop delivery</vt:lpstr>
      <vt:lpstr>OSI Model - Layer 3: Network Layer</vt:lpstr>
      <vt:lpstr>OSI Model - Layer 3: Network Layer</vt:lpstr>
      <vt:lpstr>OSI Model – Layer 3: The Network Layer</vt:lpstr>
      <vt:lpstr>Source to Destination Delivery</vt:lpstr>
      <vt:lpstr>OSI Model – Layer 4: Transport Layer</vt:lpstr>
      <vt:lpstr>Transport Layer</vt:lpstr>
      <vt:lpstr>OSI Model – Layer 5: Session</vt:lpstr>
      <vt:lpstr>Session Layer</vt:lpstr>
      <vt:lpstr>PowerPoint Presentation</vt:lpstr>
      <vt:lpstr>OSI Model – Layer 5: Presentation</vt:lpstr>
      <vt:lpstr>OSI Model – Layer 5: Presentation</vt:lpstr>
      <vt:lpstr>OSI Model – Layer 5: Application</vt:lpstr>
      <vt:lpstr>OSI Model – Layer 5: Application</vt:lpstr>
      <vt:lpstr>Summary of Layers</vt:lpstr>
      <vt:lpstr>Next…</vt:lpstr>
      <vt:lpstr>Physical Networks</vt:lpstr>
      <vt:lpstr>Ethernet - History</vt:lpstr>
      <vt:lpstr>Ethernet - History</vt:lpstr>
      <vt:lpstr>Transmission Media</vt:lpstr>
      <vt:lpstr>Transmission Media - Cabled</vt:lpstr>
      <vt:lpstr>Transmission Media - Wireless</vt:lpstr>
      <vt:lpstr>Signaling and modulation </vt:lpstr>
      <vt:lpstr>Signaling and modulation (Cont.) </vt:lpstr>
      <vt:lpstr>Signaling and modulation (Cont.) </vt:lpstr>
      <vt:lpstr>Signal Methods</vt:lpstr>
      <vt:lpstr>Bit rate and bandwidth </vt:lpstr>
      <vt:lpstr>Bit rate and bandwidth (Cont.) </vt:lpstr>
      <vt:lpstr>Multiplexing </vt:lpstr>
      <vt:lpstr>Media Access Control</vt:lpstr>
      <vt:lpstr>MAC addresses (Cont.) </vt:lpstr>
      <vt:lpstr>Unicast, broadcast, and multicast </vt:lpstr>
      <vt:lpstr>Unicast, broadcast, and multicast (Cont.)</vt:lpstr>
      <vt:lpstr>Media Access Control - Duplex</vt:lpstr>
      <vt:lpstr>Broadcast Domains</vt:lpstr>
      <vt:lpstr>Ethernet Frames</vt:lpstr>
      <vt:lpstr>Ethernet Frame</vt:lpstr>
      <vt:lpstr>Ethernet Deployment Standards</vt:lpstr>
      <vt:lpstr>802.3 Standards</vt:lpstr>
      <vt:lpstr>Address Resolution Protocol</vt:lpstr>
      <vt:lpstr>Address Resolution Protocol</vt:lpstr>
      <vt:lpstr>Address Resolution Protocol</vt:lpstr>
      <vt:lpstr>Packet Sniffers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 Shand</dc:creator>
  <cp:lastModifiedBy>Len Shand</cp:lastModifiedBy>
  <cp:revision>1</cp:revision>
  <dcterms:created xsi:type="dcterms:W3CDTF">2020-10-27T08:01:53Z</dcterms:created>
  <dcterms:modified xsi:type="dcterms:W3CDTF">2020-10-27T08:02:29Z</dcterms:modified>
</cp:coreProperties>
</file>