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299" r:id="rId3"/>
    <p:sldId id="402" r:id="rId4"/>
    <p:sldId id="399" r:id="rId5"/>
    <p:sldId id="400" r:id="rId6"/>
    <p:sldId id="404" r:id="rId7"/>
    <p:sldId id="403" r:id="rId8"/>
    <p:sldId id="401" r:id="rId9"/>
    <p:sldId id="406" r:id="rId10"/>
    <p:sldId id="407" r:id="rId11"/>
    <p:sldId id="408" r:id="rId12"/>
    <p:sldId id="1716" r:id="rId13"/>
    <p:sldId id="1717" r:id="rId14"/>
    <p:sldId id="1726" r:id="rId15"/>
    <p:sldId id="1727" r:id="rId16"/>
    <p:sldId id="1739" r:id="rId17"/>
    <p:sldId id="1737" r:id="rId18"/>
    <p:sldId id="1738" r:id="rId19"/>
    <p:sldId id="1720" r:id="rId20"/>
    <p:sldId id="1721" r:id="rId21"/>
    <p:sldId id="1740"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5" autoAdjust="0"/>
    <p:restoredTop sz="94660"/>
  </p:normalViewPr>
  <p:slideViewPr>
    <p:cSldViewPr snapToGrid="0" showGuides="1">
      <p:cViewPr varScale="1">
        <p:scale>
          <a:sx n="119" d="100"/>
          <a:sy n="119" d="100"/>
        </p:scale>
        <p:origin x="96" y="348"/>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62AD00A-0567-4996-8F81-A666EDEC04A1}" type="doc">
      <dgm:prSet loTypeId="urn:microsoft.com/office/officeart/2005/8/layout/vList5" loCatId="list" qsTypeId="urn:microsoft.com/office/officeart/2005/8/quickstyle/simple1" qsCatId="simple" csTypeId="urn:microsoft.com/office/officeart/2005/8/colors/accent1_2" csCatId="accent1"/>
      <dgm:spPr/>
      <dgm:t>
        <a:bodyPr/>
        <a:lstStyle/>
        <a:p>
          <a:endParaRPr lang="en-US"/>
        </a:p>
      </dgm:t>
    </dgm:pt>
    <dgm:pt modelId="{2754FB90-23D7-48D3-B9A2-BB5A7D128143}">
      <dgm:prSet/>
      <dgm:spPr/>
      <dgm:t>
        <a:bodyPr/>
        <a:lstStyle/>
        <a:p>
          <a:pPr rtl="0"/>
          <a:r>
            <a:rPr lang="en-GB" b="1"/>
            <a:t>Bandwidth usage</a:t>
          </a:r>
          <a:endParaRPr lang="en-GB"/>
        </a:p>
      </dgm:t>
    </dgm:pt>
    <dgm:pt modelId="{9606CD79-435F-48F6-9DE4-CC08E2CF2953}" type="parTrans" cxnId="{F8AB5FB2-BBBD-480C-811B-BAD937FBD43A}">
      <dgm:prSet/>
      <dgm:spPr/>
      <dgm:t>
        <a:bodyPr/>
        <a:lstStyle/>
        <a:p>
          <a:endParaRPr lang="en-US"/>
        </a:p>
      </dgm:t>
    </dgm:pt>
    <dgm:pt modelId="{2FE7316D-3352-4293-8118-476C546294DF}" type="sibTrans" cxnId="{F8AB5FB2-BBBD-480C-811B-BAD937FBD43A}">
      <dgm:prSet/>
      <dgm:spPr/>
      <dgm:t>
        <a:bodyPr/>
        <a:lstStyle/>
        <a:p>
          <a:endParaRPr lang="en-US"/>
        </a:p>
      </dgm:t>
    </dgm:pt>
    <dgm:pt modelId="{B1349071-6353-4EFF-A999-62685B7EC574}">
      <dgm:prSet/>
      <dgm:spPr/>
      <dgm:t>
        <a:bodyPr/>
        <a:lstStyle/>
        <a:p>
          <a:pPr rtl="0"/>
          <a:r>
            <a:rPr lang="en-GB"/>
            <a:t>Bandwidth is the maximum data transmission rate possible on a network</a:t>
          </a:r>
        </a:p>
      </dgm:t>
    </dgm:pt>
    <dgm:pt modelId="{34F6598A-634E-45E6-BB6F-498DC6CDE6FF}" type="parTrans" cxnId="{6A3E6DFA-E641-459C-9B61-8AE1B52C13D5}">
      <dgm:prSet/>
      <dgm:spPr/>
      <dgm:t>
        <a:bodyPr/>
        <a:lstStyle/>
        <a:p>
          <a:endParaRPr lang="en-US"/>
        </a:p>
      </dgm:t>
    </dgm:pt>
    <dgm:pt modelId="{F87EDA6E-6676-4D80-8888-107DF1E2D339}" type="sibTrans" cxnId="{6A3E6DFA-E641-459C-9B61-8AE1B52C13D5}">
      <dgm:prSet/>
      <dgm:spPr/>
      <dgm:t>
        <a:bodyPr/>
        <a:lstStyle/>
        <a:p>
          <a:endParaRPr lang="en-US"/>
        </a:p>
      </dgm:t>
    </dgm:pt>
    <dgm:pt modelId="{49E71F06-A1DF-4E82-A4F4-394CB0CE2EF3}">
      <dgm:prSet/>
      <dgm:spPr/>
      <dgm:t>
        <a:bodyPr/>
        <a:lstStyle/>
        <a:p>
          <a:pPr rtl="0"/>
          <a:r>
            <a:rPr lang="en-GB" b="1"/>
            <a:t>Throughput</a:t>
          </a:r>
          <a:endParaRPr lang="en-GB"/>
        </a:p>
      </dgm:t>
    </dgm:pt>
    <dgm:pt modelId="{2DB7147C-1B89-4969-A138-972579DCA290}" type="parTrans" cxnId="{FF69552C-2206-41D7-BC43-315A050C5E2C}">
      <dgm:prSet/>
      <dgm:spPr/>
      <dgm:t>
        <a:bodyPr/>
        <a:lstStyle/>
        <a:p>
          <a:endParaRPr lang="en-US"/>
        </a:p>
      </dgm:t>
    </dgm:pt>
    <dgm:pt modelId="{951C6FF5-71F4-4F3D-A5F9-5309C9B82B3C}" type="sibTrans" cxnId="{FF69552C-2206-41D7-BC43-315A050C5E2C}">
      <dgm:prSet/>
      <dgm:spPr/>
      <dgm:t>
        <a:bodyPr/>
        <a:lstStyle/>
        <a:p>
          <a:endParaRPr lang="en-US"/>
        </a:p>
      </dgm:t>
    </dgm:pt>
    <dgm:pt modelId="{916F274D-F983-4A93-8889-F32E5ECB31CD}">
      <dgm:prSet/>
      <dgm:spPr/>
      <dgm:t>
        <a:bodyPr/>
        <a:lstStyle/>
        <a:p>
          <a:pPr rtl="0"/>
          <a:r>
            <a:rPr lang="en-GB"/>
            <a:t>Throughput measures your network’s actual data transmission rate, which can vary wildly through different areas of your network</a:t>
          </a:r>
        </a:p>
      </dgm:t>
    </dgm:pt>
    <dgm:pt modelId="{94A1C3D9-F3D8-49DA-92B9-A2DABAE5FA95}" type="parTrans" cxnId="{977C0C01-C019-4288-A8D4-42B0BD6182B6}">
      <dgm:prSet/>
      <dgm:spPr/>
      <dgm:t>
        <a:bodyPr/>
        <a:lstStyle/>
        <a:p>
          <a:endParaRPr lang="en-US"/>
        </a:p>
      </dgm:t>
    </dgm:pt>
    <dgm:pt modelId="{81944111-49B5-4D8C-B981-03470335B2CE}" type="sibTrans" cxnId="{977C0C01-C019-4288-A8D4-42B0BD6182B6}">
      <dgm:prSet/>
      <dgm:spPr/>
      <dgm:t>
        <a:bodyPr/>
        <a:lstStyle/>
        <a:p>
          <a:endParaRPr lang="en-US"/>
        </a:p>
      </dgm:t>
    </dgm:pt>
    <dgm:pt modelId="{2773494B-2472-46F3-BFCA-ED8E106CDB6C}">
      <dgm:prSet/>
      <dgm:spPr/>
      <dgm:t>
        <a:bodyPr/>
        <a:lstStyle/>
        <a:p>
          <a:pPr rtl="0"/>
          <a:r>
            <a:rPr lang="en-GB" b="1"/>
            <a:t>Latency</a:t>
          </a:r>
          <a:endParaRPr lang="en-GB"/>
        </a:p>
      </dgm:t>
    </dgm:pt>
    <dgm:pt modelId="{89F050B3-1381-4791-A6B7-532C75477D98}" type="parTrans" cxnId="{4BE1FA3C-F7F0-419A-ABC2-1A832613D423}">
      <dgm:prSet/>
      <dgm:spPr/>
      <dgm:t>
        <a:bodyPr/>
        <a:lstStyle/>
        <a:p>
          <a:endParaRPr lang="en-US"/>
        </a:p>
      </dgm:t>
    </dgm:pt>
    <dgm:pt modelId="{2ECD907D-61FC-4146-A2D1-AA3725EA42BE}" type="sibTrans" cxnId="{4BE1FA3C-F7F0-419A-ABC2-1A832613D423}">
      <dgm:prSet/>
      <dgm:spPr/>
      <dgm:t>
        <a:bodyPr/>
        <a:lstStyle/>
        <a:p>
          <a:endParaRPr lang="en-US"/>
        </a:p>
      </dgm:t>
    </dgm:pt>
    <dgm:pt modelId="{58071388-5D41-40FD-8DF6-29A85657530A}">
      <dgm:prSet/>
      <dgm:spPr/>
      <dgm:t>
        <a:bodyPr/>
        <a:lstStyle/>
        <a:p>
          <a:pPr rtl="0"/>
          <a:r>
            <a:rPr lang="en-GB"/>
            <a:t>Latency is the delay that happens between a node or device requesting data and when that data is finished being delivered</a:t>
          </a:r>
        </a:p>
      </dgm:t>
    </dgm:pt>
    <dgm:pt modelId="{D741BA98-02A1-42C7-B389-3E0F83162187}" type="parTrans" cxnId="{C5CCEDE2-85FF-404B-BE5A-75FA53AEE551}">
      <dgm:prSet/>
      <dgm:spPr/>
      <dgm:t>
        <a:bodyPr/>
        <a:lstStyle/>
        <a:p>
          <a:endParaRPr lang="en-US"/>
        </a:p>
      </dgm:t>
    </dgm:pt>
    <dgm:pt modelId="{50EE826C-122C-41DE-9E34-E435A00B9D5F}" type="sibTrans" cxnId="{C5CCEDE2-85FF-404B-BE5A-75FA53AEE551}">
      <dgm:prSet/>
      <dgm:spPr/>
      <dgm:t>
        <a:bodyPr/>
        <a:lstStyle/>
        <a:p>
          <a:endParaRPr lang="en-US"/>
        </a:p>
      </dgm:t>
    </dgm:pt>
    <dgm:pt modelId="{CDDA390C-3F94-42B1-816A-F020FF4C89C9}">
      <dgm:prSet/>
      <dgm:spPr/>
      <dgm:t>
        <a:bodyPr/>
        <a:lstStyle/>
        <a:p>
          <a:pPr rtl="0"/>
          <a:r>
            <a:rPr lang="en-GB" b="1"/>
            <a:t>Packet loss</a:t>
          </a:r>
          <a:endParaRPr lang="en-GB"/>
        </a:p>
      </dgm:t>
    </dgm:pt>
    <dgm:pt modelId="{6366033F-2A12-44B4-9947-9D864759DB5D}" type="parTrans" cxnId="{1DE92216-BB54-4438-A4F0-8038EDD02A95}">
      <dgm:prSet/>
      <dgm:spPr/>
      <dgm:t>
        <a:bodyPr/>
        <a:lstStyle/>
        <a:p>
          <a:endParaRPr lang="en-US"/>
        </a:p>
      </dgm:t>
    </dgm:pt>
    <dgm:pt modelId="{CFA1B999-F7C4-4C3D-9318-7D78233CC242}" type="sibTrans" cxnId="{1DE92216-BB54-4438-A4F0-8038EDD02A95}">
      <dgm:prSet/>
      <dgm:spPr/>
      <dgm:t>
        <a:bodyPr/>
        <a:lstStyle/>
        <a:p>
          <a:endParaRPr lang="en-US"/>
        </a:p>
      </dgm:t>
    </dgm:pt>
    <dgm:pt modelId="{E8E99AA2-EAF9-4F43-9E3A-C0050C911AFF}">
      <dgm:prSet/>
      <dgm:spPr/>
      <dgm:t>
        <a:bodyPr/>
        <a:lstStyle/>
        <a:p>
          <a:pPr rtl="0"/>
          <a:r>
            <a:rPr lang="en-GB"/>
            <a:t>Packet loss examines how many data packets are dropped during data transmissions on your network</a:t>
          </a:r>
        </a:p>
      </dgm:t>
    </dgm:pt>
    <dgm:pt modelId="{7BA72FE3-1B67-4CE1-810A-3ED824AAB30C}" type="parTrans" cxnId="{AC34684D-A21D-45ED-A43A-DC093A5FBA19}">
      <dgm:prSet/>
      <dgm:spPr/>
      <dgm:t>
        <a:bodyPr/>
        <a:lstStyle/>
        <a:p>
          <a:endParaRPr lang="en-US"/>
        </a:p>
      </dgm:t>
    </dgm:pt>
    <dgm:pt modelId="{8EBC98C5-7C4B-4AA3-9634-781E252E698B}" type="sibTrans" cxnId="{AC34684D-A21D-45ED-A43A-DC093A5FBA19}">
      <dgm:prSet/>
      <dgm:spPr/>
      <dgm:t>
        <a:bodyPr/>
        <a:lstStyle/>
        <a:p>
          <a:endParaRPr lang="en-US"/>
        </a:p>
      </dgm:t>
    </dgm:pt>
    <dgm:pt modelId="{37F28BA4-8700-4710-9548-E59321CC6904}">
      <dgm:prSet/>
      <dgm:spPr/>
      <dgm:t>
        <a:bodyPr/>
        <a:lstStyle/>
        <a:p>
          <a:pPr rtl="0"/>
          <a:r>
            <a:rPr lang="en-GB" b="1"/>
            <a:t>Retransmission</a:t>
          </a:r>
          <a:endParaRPr lang="en-GB"/>
        </a:p>
      </dgm:t>
    </dgm:pt>
    <dgm:pt modelId="{162C930A-31CF-449F-8067-E5C915CCC6BE}" type="parTrans" cxnId="{E1119FE4-8BEB-48A4-8DEC-E5EA2B431E41}">
      <dgm:prSet/>
      <dgm:spPr/>
      <dgm:t>
        <a:bodyPr/>
        <a:lstStyle/>
        <a:p>
          <a:endParaRPr lang="en-US"/>
        </a:p>
      </dgm:t>
    </dgm:pt>
    <dgm:pt modelId="{11D5FDE2-7345-4D8D-9BD2-7D8203200DE7}" type="sibTrans" cxnId="{E1119FE4-8BEB-48A4-8DEC-E5EA2B431E41}">
      <dgm:prSet/>
      <dgm:spPr/>
      <dgm:t>
        <a:bodyPr/>
        <a:lstStyle/>
        <a:p>
          <a:endParaRPr lang="en-US"/>
        </a:p>
      </dgm:t>
    </dgm:pt>
    <dgm:pt modelId="{ECB5C576-3CAB-44FC-A746-EA1F3801E27B}">
      <dgm:prSet/>
      <dgm:spPr/>
      <dgm:t>
        <a:bodyPr/>
        <a:lstStyle/>
        <a:p>
          <a:pPr rtl="0"/>
          <a:r>
            <a:rPr lang="en-GB"/>
            <a:t>When packets are lost, the network needs to retransmit it to complete a data request</a:t>
          </a:r>
        </a:p>
      </dgm:t>
    </dgm:pt>
    <dgm:pt modelId="{5ECE5ABA-CFC8-440E-818D-4F01505655EC}" type="parTrans" cxnId="{4667D1A7-7036-4570-A161-E006069F57EE}">
      <dgm:prSet/>
      <dgm:spPr/>
      <dgm:t>
        <a:bodyPr/>
        <a:lstStyle/>
        <a:p>
          <a:endParaRPr lang="en-US"/>
        </a:p>
      </dgm:t>
    </dgm:pt>
    <dgm:pt modelId="{CA3E888F-9A8D-406B-8D36-9DBB39F989BC}" type="sibTrans" cxnId="{4667D1A7-7036-4570-A161-E006069F57EE}">
      <dgm:prSet/>
      <dgm:spPr/>
      <dgm:t>
        <a:bodyPr/>
        <a:lstStyle/>
        <a:p>
          <a:endParaRPr lang="en-US"/>
        </a:p>
      </dgm:t>
    </dgm:pt>
    <dgm:pt modelId="{2924E8B0-75D2-45D2-A63C-AD3776B10D5B}">
      <dgm:prSet/>
      <dgm:spPr/>
      <dgm:t>
        <a:bodyPr/>
        <a:lstStyle/>
        <a:p>
          <a:pPr rtl="0"/>
          <a:r>
            <a:rPr lang="en-GB" b="1"/>
            <a:t>Availability</a:t>
          </a:r>
          <a:endParaRPr lang="en-GB"/>
        </a:p>
      </dgm:t>
    </dgm:pt>
    <dgm:pt modelId="{AFE7AB78-7B6B-4307-BBF1-89162C9A9FE3}" type="parTrans" cxnId="{340609C7-B6A8-40D8-9D92-D653A8A3F649}">
      <dgm:prSet/>
      <dgm:spPr/>
      <dgm:t>
        <a:bodyPr/>
        <a:lstStyle/>
        <a:p>
          <a:endParaRPr lang="en-US"/>
        </a:p>
      </dgm:t>
    </dgm:pt>
    <dgm:pt modelId="{71E53943-C771-41CE-AA12-014BEA95185F}" type="sibTrans" cxnId="{340609C7-B6A8-40D8-9D92-D653A8A3F649}">
      <dgm:prSet/>
      <dgm:spPr/>
      <dgm:t>
        <a:bodyPr/>
        <a:lstStyle/>
        <a:p>
          <a:endParaRPr lang="en-US"/>
        </a:p>
      </dgm:t>
    </dgm:pt>
    <dgm:pt modelId="{33D6DA86-C35C-497A-9AC4-91761198A214}">
      <dgm:prSet/>
      <dgm:spPr/>
      <dgm:t>
        <a:bodyPr/>
        <a:lstStyle/>
        <a:p>
          <a:pPr rtl="0"/>
          <a:r>
            <a:rPr lang="en-GB"/>
            <a:t>Network availability, also know as uptime, simply measures whether or not the network is currently operational</a:t>
          </a:r>
        </a:p>
      </dgm:t>
    </dgm:pt>
    <dgm:pt modelId="{45960AF4-6737-49B6-B66B-DE55B9685A17}" type="parTrans" cxnId="{91981E82-FA6A-4A09-8A20-B3E7750202C8}">
      <dgm:prSet/>
      <dgm:spPr/>
      <dgm:t>
        <a:bodyPr/>
        <a:lstStyle/>
        <a:p>
          <a:endParaRPr lang="en-US"/>
        </a:p>
      </dgm:t>
    </dgm:pt>
    <dgm:pt modelId="{292CA2BE-B4F1-414B-AD1F-D1F02E3C5783}" type="sibTrans" cxnId="{91981E82-FA6A-4A09-8A20-B3E7750202C8}">
      <dgm:prSet/>
      <dgm:spPr/>
      <dgm:t>
        <a:bodyPr/>
        <a:lstStyle/>
        <a:p>
          <a:endParaRPr lang="en-US"/>
        </a:p>
      </dgm:t>
    </dgm:pt>
    <dgm:pt modelId="{C3F8778C-8A18-409D-A080-84F20A293453}">
      <dgm:prSet/>
      <dgm:spPr/>
      <dgm:t>
        <a:bodyPr/>
        <a:lstStyle/>
        <a:p>
          <a:pPr rtl="0"/>
          <a:r>
            <a:rPr lang="en-GB" b="1"/>
            <a:t>Connectivity</a:t>
          </a:r>
          <a:endParaRPr lang="en-GB"/>
        </a:p>
      </dgm:t>
    </dgm:pt>
    <dgm:pt modelId="{EA37B9CF-6198-4176-91C5-F8C957CAE57E}" type="parTrans" cxnId="{609E3BDC-6967-4D98-A2C4-6ED254241019}">
      <dgm:prSet/>
      <dgm:spPr/>
      <dgm:t>
        <a:bodyPr/>
        <a:lstStyle/>
        <a:p>
          <a:endParaRPr lang="en-US"/>
        </a:p>
      </dgm:t>
    </dgm:pt>
    <dgm:pt modelId="{33BBE236-3DFA-4AA4-B9BC-CA6574DA3D1F}" type="sibTrans" cxnId="{609E3BDC-6967-4D98-A2C4-6ED254241019}">
      <dgm:prSet/>
      <dgm:spPr/>
      <dgm:t>
        <a:bodyPr/>
        <a:lstStyle/>
        <a:p>
          <a:endParaRPr lang="en-US"/>
        </a:p>
      </dgm:t>
    </dgm:pt>
    <dgm:pt modelId="{4CE16C63-3887-4542-89EA-F875DB955DA3}">
      <dgm:prSet/>
      <dgm:spPr/>
      <dgm:t>
        <a:bodyPr/>
        <a:lstStyle/>
        <a:p>
          <a:pPr rtl="0"/>
          <a:r>
            <a:rPr lang="en-GB"/>
            <a:t>Connectivity refers to whether or not the connections between the nodes on your network are working properly. </a:t>
          </a:r>
        </a:p>
      </dgm:t>
    </dgm:pt>
    <dgm:pt modelId="{F3348C12-D359-4F48-BAB4-947F05B354C6}" type="parTrans" cxnId="{F14E3ACF-B8AC-4F15-B5D1-C435CC747549}">
      <dgm:prSet/>
      <dgm:spPr/>
      <dgm:t>
        <a:bodyPr/>
        <a:lstStyle/>
        <a:p>
          <a:endParaRPr lang="en-US"/>
        </a:p>
      </dgm:t>
    </dgm:pt>
    <dgm:pt modelId="{E4AA1FDC-D04B-44D4-B453-80EF1497F9F1}" type="sibTrans" cxnId="{F14E3ACF-B8AC-4F15-B5D1-C435CC747549}">
      <dgm:prSet/>
      <dgm:spPr/>
      <dgm:t>
        <a:bodyPr/>
        <a:lstStyle/>
        <a:p>
          <a:endParaRPr lang="en-US"/>
        </a:p>
      </dgm:t>
    </dgm:pt>
    <dgm:pt modelId="{2D1CA12C-3A6C-4533-A812-AA1E55E87921}" type="pres">
      <dgm:prSet presAssocID="{E62AD00A-0567-4996-8F81-A666EDEC04A1}" presName="Name0" presStyleCnt="0">
        <dgm:presLayoutVars>
          <dgm:dir/>
          <dgm:animLvl val="lvl"/>
          <dgm:resizeHandles val="exact"/>
        </dgm:presLayoutVars>
      </dgm:prSet>
      <dgm:spPr/>
    </dgm:pt>
    <dgm:pt modelId="{0DE438A2-559C-4FF9-A18F-86465FD7283B}" type="pres">
      <dgm:prSet presAssocID="{2754FB90-23D7-48D3-B9A2-BB5A7D128143}" presName="linNode" presStyleCnt="0"/>
      <dgm:spPr/>
    </dgm:pt>
    <dgm:pt modelId="{79FB4E43-2AA9-4C36-B9D4-E2B779D66F16}" type="pres">
      <dgm:prSet presAssocID="{2754FB90-23D7-48D3-B9A2-BB5A7D128143}" presName="parentText" presStyleLbl="node1" presStyleIdx="0" presStyleCnt="7">
        <dgm:presLayoutVars>
          <dgm:chMax val="1"/>
          <dgm:bulletEnabled val="1"/>
        </dgm:presLayoutVars>
      </dgm:prSet>
      <dgm:spPr/>
    </dgm:pt>
    <dgm:pt modelId="{64FB94B1-9B4A-454A-90E8-4AEDAC39ABC3}" type="pres">
      <dgm:prSet presAssocID="{2754FB90-23D7-48D3-B9A2-BB5A7D128143}" presName="descendantText" presStyleLbl="alignAccFollowNode1" presStyleIdx="0" presStyleCnt="7">
        <dgm:presLayoutVars>
          <dgm:bulletEnabled val="1"/>
        </dgm:presLayoutVars>
      </dgm:prSet>
      <dgm:spPr/>
    </dgm:pt>
    <dgm:pt modelId="{FA24E4AB-8098-4B99-B7C7-5B005A973642}" type="pres">
      <dgm:prSet presAssocID="{2FE7316D-3352-4293-8118-476C546294DF}" presName="sp" presStyleCnt="0"/>
      <dgm:spPr/>
    </dgm:pt>
    <dgm:pt modelId="{487A9AB8-6282-4857-A1BC-2EE947F20CE6}" type="pres">
      <dgm:prSet presAssocID="{49E71F06-A1DF-4E82-A4F4-394CB0CE2EF3}" presName="linNode" presStyleCnt="0"/>
      <dgm:spPr/>
    </dgm:pt>
    <dgm:pt modelId="{D65E5A66-1B2A-4C3E-9833-CC4903ED2851}" type="pres">
      <dgm:prSet presAssocID="{49E71F06-A1DF-4E82-A4F4-394CB0CE2EF3}" presName="parentText" presStyleLbl="node1" presStyleIdx="1" presStyleCnt="7">
        <dgm:presLayoutVars>
          <dgm:chMax val="1"/>
          <dgm:bulletEnabled val="1"/>
        </dgm:presLayoutVars>
      </dgm:prSet>
      <dgm:spPr/>
    </dgm:pt>
    <dgm:pt modelId="{340685FA-5555-4690-9746-49AF1F1FC93D}" type="pres">
      <dgm:prSet presAssocID="{49E71F06-A1DF-4E82-A4F4-394CB0CE2EF3}" presName="descendantText" presStyleLbl="alignAccFollowNode1" presStyleIdx="1" presStyleCnt="7">
        <dgm:presLayoutVars>
          <dgm:bulletEnabled val="1"/>
        </dgm:presLayoutVars>
      </dgm:prSet>
      <dgm:spPr/>
    </dgm:pt>
    <dgm:pt modelId="{F666A255-0328-4C5F-A2B4-A0B30AA75536}" type="pres">
      <dgm:prSet presAssocID="{951C6FF5-71F4-4F3D-A5F9-5309C9B82B3C}" presName="sp" presStyleCnt="0"/>
      <dgm:spPr/>
    </dgm:pt>
    <dgm:pt modelId="{CB308A30-0763-498E-A22E-70D2ED8AAB34}" type="pres">
      <dgm:prSet presAssocID="{2773494B-2472-46F3-BFCA-ED8E106CDB6C}" presName="linNode" presStyleCnt="0"/>
      <dgm:spPr/>
    </dgm:pt>
    <dgm:pt modelId="{0ECBDEC8-562C-4191-B634-4133F09D980E}" type="pres">
      <dgm:prSet presAssocID="{2773494B-2472-46F3-BFCA-ED8E106CDB6C}" presName="parentText" presStyleLbl="node1" presStyleIdx="2" presStyleCnt="7">
        <dgm:presLayoutVars>
          <dgm:chMax val="1"/>
          <dgm:bulletEnabled val="1"/>
        </dgm:presLayoutVars>
      </dgm:prSet>
      <dgm:spPr/>
    </dgm:pt>
    <dgm:pt modelId="{32B20D74-924C-4EC5-84F6-DF27D97248F8}" type="pres">
      <dgm:prSet presAssocID="{2773494B-2472-46F3-BFCA-ED8E106CDB6C}" presName="descendantText" presStyleLbl="alignAccFollowNode1" presStyleIdx="2" presStyleCnt="7">
        <dgm:presLayoutVars>
          <dgm:bulletEnabled val="1"/>
        </dgm:presLayoutVars>
      </dgm:prSet>
      <dgm:spPr/>
    </dgm:pt>
    <dgm:pt modelId="{E672DD59-DBFE-4B01-9C90-772148EC2860}" type="pres">
      <dgm:prSet presAssocID="{2ECD907D-61FC-4146-A2D1-AA3725EA42BE}" presName="sp" presStyleCnt="0"/>
      <dgm:spPr/>
    </dgm:pt>
    <dgm:pt modelId="{AAD322C4-DF85-4F1D-BD87-8DFBB02536E5}" type="pres">
      <dgm:prSet presAssocID="{CDDA390C-3F94-42B1-816A-F020FF4C89C9}" presName="linNode" presStyleCnt="0"/>
      <dgm:spPr/>
    </dgm:pt>
    <dgm:pt modelId="{25E9B382-1D87-43B1-8220-D4A7F8D00E6D}" type="pres">
      <dgm:prSet presAssocID="{CDDA390C-3F94-42B1-816A-F020FF4C89C9}" presName="parentText" presStyleLbl="node1" presStyleIdx="3" presStyleCnt="7">
        <dgm:presLayoutVars>
          <dgm:chMax val="1"/>
          <dgm:bulletEnabled val="1"/>
        </dgm:presLayoutVars>
      </dgm:prSet>
      <dgm:spPr/>
    </dgm:pt>
    <dgm:pt modelId="{2735504B-E753-4186-A643-06D911697264}" type="pres">
      <dgm:prSet presAssocID="{CDDA390C-3F94-42B1-816A-F020FF4C89C9}" presName="descendantText" presStyleLbl="alignAccFollowNode1" presStyleIdx="3" presStyleCnt="7">
        <dgm:presLayoutVars>
          <dgm:bulletEnabled val="1"/>
        </dgm:presLayoutVars>
      </dgm:prSet>
      <dgm:spPr/>
    </dgm:pt>
    <dgm:pt modelId="{D48EBF97-24DC-47E2-9032-D2134862AFE6}" type="pres">
      <dgm:prSet presAssocID="{CFA1B999-F7C4-4C3D-9318-7D78233CC242}" presName="sp" presStyleCnt="0"/>
      <dgm:spPr/>
    </dgm:pt>
    <dgm:pt modelId="{E961F88A-85C5-4E95-B050-61C756928B95}" type="pres">
      <dgm:prSet presAssocID="{37F28BA4-8700-4710-9548-E59321CC6904}" presName="linNode" presStyleCnt="0"/>
      <dgm:spPr/>
    </dgm:pt>
    <dgm:pt modelId="{5CAC4ED0-EC9A-49BB-BF6A-A7200C5D310E}" type="pres">
      <dgm:prSet presAssocID="{37F28BA4-8700-4710-9548-E59321CC6904}" presName="parentText" presStyleLbl="node1" presStyleIdx="4" presStyleCnt="7">
        <dgm:presLayoutVars>
          <dgm:chMax val="1"/>
          <dgm:bulletEnabled val="1"/>
        </dgm:presLayoutVars>
      </dgm:prSet>
      <dgm:spPr/>
    </dgm:pt>
    <dgm:pt modelId="{EC447D9B-5BB5-499B-A60B-18B416300E3F}" type="pres">
      <dgm:prSet presAssocID="{37F28BA4-8700-4710-9548-E59321CC6904}" presName="descendantText" presStyleLbl="alignAccFollowNode1" presStyleIdx="4" presStyleCnt="7">
        <dgm:presLayoutVars>
          <dgm:bulletEnabled val="1"/>
        </dgm:presLayoutVars>
      </dgm:prSet>
      <dgm:spPr/>
    </dgm:pt>
    <dgm:pt modelId="{0B0E21C6-A005-4960-AA5A-A255833DD48B}" type="pres">
      <dgm:prSet presAssocID="{11D5FDE2-7345-4D8D-9BD2-7D8203200DE7}" presName="sp" presStyleCnt="0"/>
      <dgm:spPr/>
    </dgm:pt>
    <dgm:pt modelId="{B996D7E5-CD24-476D-8CC4-5CBA6CD9BAFD}" type="pres">
      <dgm:prSet presAssocID="{2924E8B0-75D2-45D2-A63C-AD3776B10D5B}" presName="linNode" presStyleCnt="0"/>
      <dgm:spPr/>
    </dgm:pt>
    <dgm:pt modelId="{3ED8922F-8978-4B31-8C04-76C6A465512B}" type="pres">
      <dgm:prSet presAssocID="{2924E8B0-75D2-45D2-A63C-AD3776B10D5B}" presName="parentText" presStyleLbl="node1" presStyleIdx="5" presStyleCnt="7">
        <dgm:presLayoutVars>
          <dgm:chMax val="1"/>
          <dgm:bulletEnabled val="1"/>
        </dgm:presLayoutVars>
      </dgm:prSet>
      <dgm:spPr/>
    </dgm:pt>
    <dgm:pt modelId="{8E559CAE-4A8E-45C8-8DDE-98B6A1DFA6B3}" type="pres">
      <dgm:prSet presAssocID="{2924E8B0-75D2-45D2-A63C-AD3776B10D5B}" presName="descendantText" presStyleLbl="alignAccFollowNode1" presStyleIdx="5" presStyleCnt="7">
        <dgm:presLayoutVars>
          <dgm:bulletEnabled val="1"/>
        </dgm:presLayoutVars>
      </dgm:prSet>
      <dgm:spPr/>
    </dgm:pt>
    <dgm:pt modelId="{ED6AC129-7FB0-475C-8FF1-2090E2BDD738}" type="pres">
      <dgm:prSet presAssocID="{71E53943-C771-41CE-AA12-014BEA95185F}" presName="sp" presStyleCnt="0"/>
      <dgm:spPr/>
    </dgm:pt>
    <dgm:pt modelId="{B4F42800-F707-4F84-9C5E-4E7BDA7A5EB5}" type="pres">
      <dgm:prSet presAssocID="{C3F8778C-8A18-409D-A080-84F20A293453}" presName="linNode" presStyleCnt="0"/>
      <dgm:spPr/>
    </dgm:pt>
    <dgm:pt modelId="{397D6FEA-24D4-4823-83F7-7879B581628F}" type="pres">
      <dgm:prSet presAssocID="{C3F8778C-8A18-409D-A080-84F20A293453}" presName="parentText" presStyleLbl="node1" presStyleIdx="6" presStyleCnt="7">
        <dgm:presLayoutVars>
          <dgm:chMax val="1"/>
          <dgm:bulletEnabled val="1"/>
        </dgm:presLayoutVars>
      </dgm:prSet>
      <dgm:spPr/>
    </dgm:pt>
    <dgm:pt modelId="{ABC61B38-D031-4DD9-A382-CF0B999E0631}" type="pres">
      <dgm:prSet presAssocID="{C3F8778C-8A18-409D-A080-84F20A293453}" presName="descendantText" presStyleLbl="alignAccFollowNode1" presStyleIdx="6" presStyleCnt="7">
        <dgm:presLayoutVars>
          <dgm:bulletEnabled val="1"/>
        </dgm:presLayoutVars>
      </dgm:prSet>
      <dgm:spPr/>
    </dgm:pt>
  </dgm:ptLst>
  <dgm:cxnLst>
    <dgm:cxn modelId="{977C0C01-C019-4288-A8D4-42B0BD6182B6}" srcId="{49E71F06-A1DF-4E82-A4F4-394CB0CE2EF3}" destId="{916F274D-F983-4A93-8889-F32E5ECB31CD}" srcOrd="0" destOrd="0" parTransId="{94A1C3D9-F3D8-49DA-92B9-A2DABAE5FA95}" sibTransId="{81944111-49B5-4D8C-B981-03470335B2CE}"/>
    <dgm:cxn modelId="{059B6608-B8FF-44E5-9A7C-429A53FBD222}" type="presOf" srcId="{E62AD00A-0567-4996-8F81-A666EDEC04A1}" destId="{2D1CA12C-3A6C-4533-A812-AA1E55E87921}" srcOrd="0" destOrd="0" presId="urn:microsoft.com/office/officeart/2005/8/layout/vList5"/>
    <dgm:cxn modelId="{1DE92216-BB54-4438-A4F0-8038EDD02A95}" srcId="{E62AD00A-0567-4996-8F81-A666EDEC04A1}" destId="{CDDA390C-3F94-42B1-816A-F020FF4C89C9}" srcOrd="3" destOrd="0" parTransId="{6366033F-2A12-44B4-9947-9D864759DB5D}" sibTransId="{CFA1B999-F7C4-4C3D-9318-7D78233CC242}"/>
    <dgm:cxn modelId="{4C60C81C-47BF-466F-BB6D-A9A1A20C12B1}" type="presOf" srcId="{2754FB90-23D7-48D3-B9A2-BB5A7D128143}" destId="{79FB4E43-2AA9-4C36-B9D4-E2B779D66F16}" srcOrd="0" destOrd="0" presId="urn:microsoft.com/office/officeart/2005/8/layout/vList5"/>
    <dgm:cxn modelId="{FF69552C-2206-41D7-BC43-315A050C5E2C}" srcId="{E62AD00A-0567-4996-8F81-A666EDEC04A1}" destId="{49E71F06-A1DF-4E82-A4F4-394CB0CE2EF3}" srcOrd="1" destOrd="0" parTransId="{2DB7147C-1B89-4969-A138-972579DCA290}" sibTransId="{951C6FF5-71F4-4F3D-A5F9-5309C9B82B3C}"/>
    <dgm:cxn modelId="{8CA3A737-A5D4-44F6-9B8F-FC0327D57CC8}" type="presOf" srcId="{C3F8778C-8A18-409D-A080-84F20A293453}" destId="{397D6FEA-24D4-4823-83F7-7879B581628F}" srcOrd="0" destOrd="0" presId="urn:microsoft.com/office/officeart/2005/8/layout/vList5"/>
    <dgm:cxn modelId="{4BE1FA3C-F7F0-419A-ABC2-1A832613D423}" srcId="{E62AD00A-0567-4996-8F81-A666EDEC04A1}" destId="{2773494B-2472-46F3-BFCA-ED8E106CDB6C}" srcOrd="2" destOrd="0" parTransId="{89F050B3-1381-4791-A6B7-532C75477D98}" sibTransId="{2ECD907D-61FC-4146-A2D1-AA3725EA42BE}"/>
    <dgm:cxn modelId="{5468DE3E-9AA9-4045-99FB-76E627F2CCEE}" type="presOf" srcId="{ECB5C576-3CAB-44FC-A746-EA1F3801E27B}" destId="{EC447D9B-5BB5-499B-A60B-18B416300E3F}" srcOrd="0" destOrd="0" presId="urn:microsoft.com/office/officeart/2005/8/layout/vList5"/>
    <dgm:cxn modelId="{AC34684D-A21D-45ED-A43A-DC093A5FBA19}" srcId="{CDDA390C-3F94-42B1-816A-F020FF4C89C9}" destId="{E8E99AA2-EAF9-4F43-9E3A-C0050C911AFF}" srcOrd="0" destOrd="0" parTransId="{7BA72FE3-1B67-4CE1-810A-3ED824AAB30C}" sibTransId="{8EBC98C5-7C4B-4AA3-9634-781E252E698B}"/>
    <dgm:cxn modelId="{0917C26F-8222-4A3F-97FD-C78C6EC6FD96}" type="presOf" srcId="{58071388-5D41-40FD-8DF6-29A85657530A}" destId="{32B20D74-924C-4EC5-84F6-DF27D97248F8}" srcOrd="0" destOrd="0" presId="urn:microsoft.com/office/officeart/2005/8/layout/vList5"/>
    <dgm:cxn modelId="{3BEA6A52-4603-4E96-B7D3-DA5BB79D6BE0}" type="presOf" srcId="{2773494B-2472-46F3-BFCA-ED8E106CDB6C}" destId="{0ECBDEC8-562C-4191-B634-4133F09D980E}" srcOrd="0" destOrd="0" presId="urn:microsoft.com/office/officeart/2005/8/layout/vList5"/>
    <dgm:cxn modelId="{91981E82-FA6A-4A09-8A20-B3E7750202C8}" srcId="{2924E8B0-75D2-45D2-A63C-AD3776B10D5B}" destId="{33D6DA86-C35C-497A-9AC4-91761198A214}" srcOrd="0" destOrd="0" parTransId="{45960AF4-6737-49B6-B66B-DE55B9685A17}" sibTransId="{292CA2BE-B4F1-414B-AD1F-D1F02E3C5783}"/>
    <dgm:cxn modelId="{2CE82F88-BDDE-4349-AB3B-FB8D2355E608}" type="presOf" srcId="{49E71F06-A1DF-4E82-A4F4-394CB0CE2EF3}" destId="{D65E5A66-1B2A-4C3E-9833-CC4903ED2851}" srcOrd="0" destOrd="0" presId="urn:microsoft.com/office/officeart/2005/8/layout/vList5"/>
    <dgm:cxn modelId="{456192A3-47F6-4956-BF8A-4661228529E2}" type="presOf" srcId="{2924E8B0-75D2-45D2-A63C-AD3776B10D5B}" destId="{3ED8922F-8978-4B31-8C04-76C6A465512B}" srcOrd="0" destOrd="0" presId="urn:microsoft.com/office/officeart/2005/8/layout/vList5"/>
    <dgm:cxn modelId="{4667D1A7-7036-4570-A161-E006069F57EE}" srcId="{37F28BA4-8700-4710-9548-E59321CC6904}" destId="{ECB5C576-3CAB-44FC-A746-EA1F3801E27B}" srcOrd="0" destOrd="0" parTransId="{5ECE5ABA-CFC8-440E-818D-4F01505655EC}" sibTransId="{CA3E888F-9A8D-406B-8D36-9DBB39F989BC}"/>
    <dgm:cxn modelId="{F8AB5FB2-BBBD-480C-811B-BAD937FBD43A}" srcId="{E62AD00A-0567-4996-8F81-A666EDEC04A1}" destId="{2754FB90-23D7-48D3-B9A2-BB5A7D128143}" srcOrd="0" destOrd="0" parTransId="{9606CD79-435F-48F6-9DE4-CC08E2CF2953}" sibTransId="{2FE7316D-3352-4293-8118-476C546294DF}"/>
    <dgm:cxn modelId="{F7046CB4-D821-4D82-B214-6FC606D131DF}" type="presOf" srcId="{37F28BA4-8700-4710-9548-E59321CC6904}" destId="{5CAC4ED0-EC9A-49BB-BF6A-A7200C5D310E}" srcOrd="0" destOrd="0" presId="urn:microsoft.com/office/officeart/2005/8/layout/vList5"/>
    <dgm:cxn modelId="{9F2F38BC-BAAA-4B2A-9645-28CC3875A166}" type="presOf" srcId="{33D6DA86-C35C-497A-9AC4-91761198A214}" destId="{8E559CAE-4A8E-45C8-8DDE-98B6A1DFA6B3}" srcOrd="0" destOrd="0" presId="urn:microsoft.com/office/officeart/2005/8/layout/vList5"/>
    <dgm:cxn modelId="{8F74B1BC-AF69-4F25-8EC1-264CB7A6C19E}" type="presOf" srcId="{4CE16C63-3887-4542-89EA-F875DB955DA3}" destId="{ABC61B38-D031-4DD9-A382-CF0B999E0631}" srcOrd="0" destOrd="0" presId="urn:microsoft.com/office/officeart/2005/8/layout/vList5"/>
    <dgm:cxn modelId="{340609C7-B6A8-40D8-9D92-D653A8A3F649}" srcId="{E62AD00A-0567-4996-8F81-A666EDEC04A1}" destId="{2924E8B0-75D2-45D2-A63C-AD3776B10D5B}" srcOrd="5" destOrd="0" parTransId="{AFE7AB78-7B6B-4307-BBF1-89162C9A9FE3}" sibTransId="{71E53943-C771-41CE-AA12-014BEA95185F}"/>
    <dgm:cxn modelId="{F14E3ACF-B8AC-4F15-B5D1-C435CC747549}" srcId="{C3F8778C-8A18-409D-A080-84F20A293453}" destId="{4CE16C63-3887-4542-89EA-F875DB955DA3}" srcOrd="0" destOrd="0" parTransId="{F3348C12-D359-4F48-BAB4-947F05B354C6}" sibTransId="{E4AA1FDC-D04B-44D4-B453-80EF1497F9F1}"/>
    <dgm:cxn modelId="{DFCD06D4-F02D-4A1A-BCE5-B144EB634394}" type="presOf" srcId="{916F274D-F983-4A93-8889-F32E5ECB31CD}" destId="{340685FA-5555-4690-9746-49AF1F1FC93D}" srcOrd="0" destOrd="0" presId="urn:microsoft.com/office/officeart/2005/8/layout/vList5"/>
    <dgm:cxn modelId="{609E3BDC-6967-4D98-A2C4-6ED254241019}" srcId="{E62AD00A-0567-4996-8F81-A666EDEC04A1}" destId="{C3F8778C-8A18-409D-A080-84F20A293453}" srcOrd="6" destOrd="0" parTransId="{EA37B9CF-6198-4176-91C5-F8C957CAE57E}" sibTransId="{33BBE236-3DFA-4AA4-B9BC-CA6574DA3D1F}"/>
    <dgm:cxn modelId="{C5CCEDE2-85FF-404B-BE5A-75FA53AEE551}" srcId="{2773494B-2472-46F3-BFCA-ED8E106CDB6C}" destId="{58071388-5D41-40FD-8DF6-29A85657530A}" srcOrd="0" destOrd="0" parTransId="{D741BA98-02A1-42C7-B389-3E0F83162187}" sibTransId="{50EE826C-122C-41DE-9E34-E435A00B9D5F}"/>
    <dgm:cxn modelId="{E1119FE4-8BEB-48A4-8DEC-E5EA2B431E41}" srcId="{E62AD00A-0567-4996-8F81-A666EDEC04A1}" destId="{37F28BA4-8700-4710-9548-E59321CC6904}" srcOrd="4" destOrd="0" parTransId="{162C930A-31CF-449F-8067-E5C915CCC6BE}" sibTransId="{11D5FDE2-7345-4D8D-9BD2-7D8203200DE7}"/>
    <dgm:cxn modelId="{58A0CEEF-3A73-4FD0-B6C1-E034FA070BB5}" type="presOf" srcId="{B1349071-6353-4EFF-A999-62685B7EC574}" destId="{64FB94B1-9B4A-454A-90E8-4AEDAC39ABC3}" srcOrd="0" destOrd="0" presId="urn:microsoft.com/office/officeart/2005/8/layout/vList5"/>
    <dgm:cxn modelId="{F94623F7-ED88-47B2-9A9C-27CF7262853F}" type="presOf" srcId="{CDDA390C-3F94-42B1-816A-F020FF4C89C9}" destId="{25E9B382-1D87-43B1-8220-D4A7F8D00E6D}" srcOrd="0" destOrd="0" presId="urn:microsoft.com/office/officeart/2005/8/layout/vList5"/>
    <dgm:cxn modelId="{6A3E6DFA-E641-459C-9B61-8AE1B52C13D5}" srcId="{2754FB90-23D7-48D3-B9A2-BB5A7D128143}" destId="{B1349071-6353-4EFF-A999-62685B7EC574}" srcOrd="0" destOrd="0" parTransId="{34F6598A-634E-45E6-BB6F-498DC6CDE6FF}" sibTransId="{F87EDA6E-6676-4D80-8888-107DF1E2D339}"/>
    <dgm:cxn modelId="{EE6957FB-B3D1-4063-9B09-38C7A88FE791}" type="presOf" srcId="{E8E99AA2-EAF9-4F43-9E3A-C0050C911AFF}" destId="{2735504B-E753-4186-A643-06D911697264}" srcOrd="0" destOrd="0" presId="urn:microsoft.com/office/officeart/2005/8/layout/vList5"/>
    <dgm:cxn modelId="{78E15386-DCD4-4F58-8492-7C68CCB8B8EF}" type="presParOf" srcId="{2D1CA12C-3A6C-4533-A812-AA1E55E87921}" destId="{0DE438A2-559C-4FF9-A18F-86465FD7283B}" srcOrd="0" destOrd="0" presId="urn:microsoft.com/office/officeart/2005/8/layout/vList5"/>
    <dgm:cxn modelId="{2BAD1251-AE05-459D-ADE4-CC0AA6FF79A6}" type="presParOf" srcId="{0DE438A2-559C-4FF9-A18F-86465FD7283B}" destId="{79FB4E43-2AA9-4C36-B9D4-E2B779D66F16}" srcOrd="0" destOrd="0" presId="urn:microsoft.com/office/officeart/2005/8/layout/vList5"/>
    <dgm:cxn modelId="{BACC1CC0-8E97-4062-8B5E-6F0354B80256}" type="presParOf" srcId="{0DE438A2-559C-4FF9-A18F-86465FD7283B}" destId="{64FB94B1-9B4A-454A-90E8-4AEDAC39ABC3}" srcOrd="1" destOrd="0" presId="urn:microsoft.com/office/officeart/2005/8/layout/vList5"/>
    <dgm:cxn modelId="{5B87806F-5F12-4841-989F-A04AF4FD6E22}" type="presParOf" srcId="{2D1CA12C-3A6C-4533-A812-AA1E55E87921}" destId="{FA24E4AB-8098-4B99-B7C7-5B005A973642}" srcOrd="1" destOrd="0" presId="urn:microsoft.com/office/officeart/2005/8/layout/vList5"/>
    <dgm:cxn modelId="{E1003683-331D-4122-8F14-3C919395EC87}" type="presParOf" srcId="{2D1CA12C-3A6C-4533-A812-AA1E55E87921}" destId="{487A9AB8-6282-4857-A1BC-2EE947F20CE6}" srcOrd="2" destOrd="0" presId="urn:microsoft.com/office/officeart/2005/8/layout/vList5"/>
    <dgm:cxn modelId="{857AC533-399A-4614-B703-47E33F96157C}" type="presParOf" srcId="{487A9AB8-6282-4857-A1BC-2EE947F20CE6}" destId="{D65E5A66-1B2A-4C3E-9833-CC4903ED2851}" srcOrd="0" destOrd="0" presId="urn:microsoft.com/office/officeart/2005/8/layout/vList5"/>
    <dgm:cxn modelId="{DAD2458B-60C2-4054-8A33-A8B968AB7DE6}" type="presParOf" srcId="{487A9AB8-6282-4857-A1BC-2EE947F20CE6}" destId="{340685FA-5555-4690-9746-49AF1F1FC93D}" srcOrd="1" destOrd="0" presId="urn:microsoft.com/office/officeart/2005/8/layout/vList5"/>
    <dgm:cxn modelId="{22D54D94-A002-43C1-981D-DCBFFA05AFC8}" type="presParOf" srcId="{2D1CA12C-3A6C-4533-A812-AA1E55E87921}" destId="{F666A255-0328-4C5F-A2B4-A0B30AA75536}" srcOrd="3" destOrd="0" presId="urn:microsoft.com/office/officeart/2005/8/layout/vList5"/>
    <dgm:cxn modelId="{6850AC9C-7BA1-42B0-BF71-8C451519AA88}" type="presParOf" srcId="{2D1CA12C-3A6C-4533-A812-AA1E55E87921}" destId="{CB308A30-0763-498E-A22E-70D2ED8AAB34}" srcOrd="4" destOrd="0" presId="urn:microsoft.com/office/officeart/2005/8/layout/vList5"/>
    <dgm:cxn modelId="{3E2B4B07-BF7D-4C07-9E75-5BC1867C73FE}" type="presParOf" srcId="{CB308A30-0763-498E-A22E-70D2ED8AAB34}" destId="{0ECBDEC8-562C-4191-B634-4133F09D980E}" srcOrd="0" destOrd="0" presId="urn:microsoft.com/office/officeart/2005/8/layout/vList5"/>
    <dgm:cxn modelId="{1207E09E-867B-43BB-ACA3-574619303C25}" type="presParOf" srcId="{CB308A30-0763-498E-A22E-70D2ED8AAB34}" destId="{32B20D74-924C-4EC5-84F6-DF27D97248F8}" srcOrd="1" destOrd="0" presId="urn:microsoft.com/office/officeart/2005/8/layout/vList5"/>
    <dgm:cxn modelId="{47DA1121-583D-41F2-9380-D1AC5A4493F2}" type="presParOf" srcId="{2D1CA12C-3A6C-4533-A812-AA1E55E87921}" destId="{E672DD59-DBFE-4B01-9C90-772148EC2860}" srcOrd="5" destOrd="0" presId="urn:microsoft.com/office/officeart/2005/8/layout/vList5"/>
    <dgm:cxn modelId="{512BA8BC-7567-48A2-A33B-71E6C75F41C8}" type="presParOf" srcId="{2D1CA12C-3A6C-4533-A812-AA1E55E87921}" destId="{AAD322C4-DF85-4F1D-BD87-8DFBB02536E5}" srcOrd="6" destOrd="0" presId="urn:microsoft.com/office/officeart/2005/8/layout/vList5"/>
    <dgm:cxn modelId="{06A6AC86-E17A-4589-BB7C-8AEAE15CD5DB}" type="presParOf" srcId="{AAD322C4-DF85-4F1D-BD87-8DFBB02536E5}" destId="{25E9B382-1D87-43B1-8220-D4A7F8D00E6D}" srcOrd="0" destOrd="0" presId="urn:microsoft.com/office/officeart/2005/8/layout/vList5"/>
    <dgm:cxn modelId="{215C6D94-C0F5-42B8-9EB2-5A3DAA8E4E77}" type="presParOf" srcId="{AAD322C4-DF85-4F1D-BD87-8DFBB02536E5}" destId="{2735504B-E753-4186-A643-06D911697264}" srcOrd="1" destOrd="0" presId="urn:microsoft.com/office/officeart/2005/8/layout/vList5"/>
    <dgm:cxn modelId="{694269B6-9FD1-4AFC-A2AE-C59210E45516}" type="presParOf" srcId="{2D1CA12C-3A6C-4533-A812-AA1E55E87921}" destId="{D48EBF97-24DC-47E2-9032-D2134862AFE6}" srcOrd="7" destOrd="0" presId="urn:microsoft.com/office/officeart/2005/8/layout/vList5"/>
    <dgm:cxn modelId="{2AA4EDC8-7225-480E-BAF3-94B5F6229B44}" type="presParOf" srcId="{2D1CA12C-3A6C-4533-A812-AA1E55E87921}" destId="{E961F88A-85C5-4E95-B050-61C756928B95}" srcOrd="8" destOrd="0" presId="urn:microsoft.com/office/officeart/2005/8/layout/vList5"/>
    <dgm:cxn modelId="{4CD99435-7B0C-4000-83CF-862F47EA80B6}" type="presParOf" srcId="{E961F88A-85C5-4E95-B050-61C756928B95}" destId="{5CAC4ED0-EC9A-49BB-BF6A-A7200C5D310E}" srcOrd="0" destOrd="0" presId="urn:microsoft.com/office/officeart/2005/8/layout/vList5"/>
    <dgm:cxn modelId="{85BE0EDE-3D1B-430E-994C-DB5659EEEA20}" type="presParOf" srcId="{E961F88A-85C5-4E95-B050-61C756928B95}" destId="{EC447D9B-5BB5-499B-A60B-18B416300E3F}" srcOrd="1" destOrd="0" presId="urn:microsoft.com/office/officeart/2005/8/layout/vList5"/>
    <dgm:cxn modelId="{AE4821B3-2BB6-4249-8B13-DF32555870E4}" type="presParOf" srcId="{2D1CA12C-3A6C-4533-A812-AA1E55E87921}" destId="{0B0E21C6-A005-4960-AA5A-A255833DD48B}" srcOrd="9" destOrd="0" presId="urn:microsoft.com/office/officeart/2005/8/layout/vList5"/>
    <dgm:cxn modelId="{F62D3809-8B3A-4EBD-93AE-CD89E33C7F38}" type="presParOf" srcId="{2D1CA12C-3A6C-4533-A812-AA1E55E87921}" destId="{B996D7E5-CD24-476D-8CC4-5CBA6CD9BAFD}" srcOrd="10" destOrd="0" presId="urn:microsoft.com/office/officeart/2005/8/layout/vList5"/>
    <dgm:cxn modelId="{8BB7BA54-42C8-4681-BD05-CC615259BF5D}" type="presParOf" srcId="{B996D7E5-CD24-476D-8CC4-5CBA6CD9BAFD}" destId="{3ED8922F-8978-4B31-8C04-76C6A465512B}" srcOrd="0" destOrd="0" presId="urn:microsoft.com/office/officeart/2005/8/layout/vList5"/>
    <dgm:cxn modelId="{E432D081-1763-49B3-BCEB-22F9123FD664}" type="presParOf" srcId="{B996D7E5-CD24-476D-8CC4-5CBA6CD9BAFD}" destId="{8E559CAE-4A8E-45C8-8DDE-98B6A1DFA6B3}" srcOrd="1" destOrd="0" presId="urn:microsoft.com/office/officeart/2005/8/layout/vList5"/>
    <dgm:cxn modelId="{7CC8567B-54C1-498D-A70C-1BAFBFA41172}" type="presParOf" srcId="{2D1CA12C-3A6C-4533-A812-AA1E55E87921}" destId="{ED6AC129-7FB0-475C-8FF1-2090E2BDD738}" srcOrd="11" destOrd="0" presId="urn:microsoft.com/office/officeart/2005/8/layout/vList5"/>
    <dgm:cxn modelId="{D7CD088C-3848-49ED-B5BE-33B57DBB0EFD}" type="presParOf" srcId="{2D1CA12C-3A6C-4533-A812-AA1E55E87921}" destId="{B4F42800-F707-4F84-9C5E-4E7BDA7A5EB5}" srcOrd="12" destOrd="0" presId="urn:microsoft.com/office/officeart/2005/8/layout/vList5"/>
    <dgm:cxn modelId="{4A508AA2-68BE-486B-BD2E-DEBE14E7DEF1}" type="presParOf" srcId="{B4F42800-F707-4F84-9C5E-4E7BDA7A5EB5}" destId="{397D6FEA-24D4-4823-83F7-7879B581628F}" srcOrd="0" destOrd="0" presId="urn:microsoft.com/office/officeart/2005/8/layout/vList5"/>
    <dgm:cxn modelId="{CBF7734A-3D9F-4554-B2AA-465DF507A7CD}" type="presParOf" srcId="{B4F42800-F707-4F84-9C5E-4E7BDA7A5EB5}" destId="{ABC61B38-D031-4DD9-A382-CF0B999E0631}"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FB94B1-9B4A-454A-90E8-4AEDAC39ABC3}">
      <dsp:nvSpPr>
        <dsp:cNvPr id="0" name=""/>
        <dsp:cNvSpPr/>
      </dsp:nvSpPr>
      <dsp:spPr>
        <a:xfrm rot="5400000">
          <a:off x="7611069" y="-3370491"/>
          <a:ext cx="540834" cy="7417869"/>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rtl="0">
            <a:lnSpc>
              <a:spcPct val="90000"/>
            </a:lnSpc>
            <a:spcBef>
              <a:spcPct val="0"/>
            </a:spcBef>
            <a:spcAft>
              <a:spcPct val="15000"/>
            </a:spcAft>
            <a:buChar char="•"/>
          </a:pPr>
          <a:r>
            <a:rPr lang="en-GB" sz="1500" kern="1200"/>
            <a:t>Bandwidth is the maximum data transmission rate possible on a network</a:t>
          </a:r>
        </a:p>
      </dsp:txBody>
      <dsp:txXfrm rot="-5400000">
        <a:off x="4172552" y="94427"/>
        <a:ext cx="7391468" cy="488032"/>
      </dsp:txXfrm>
    </dsp:sp>
    <dsp:sp modelId="{79FB4E43-2AA9-4C36-B9D4-E2B779D66F16}">
      <dsp:nvSpPr>
        <dsp:cNvPr id="0" name=""/>
        <dsp:cNvSpPr/>
      </dsp:nvSpPr>
      <dsp:spPr>
        <a:xfrm>
          <a:off x="0" y="421"/>
          <a:ext cx="4172551" cy="67604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64770" rIns="129540" bIns="64770" numCol="1" spcCol="1270" anchor="ctr" anchorCtr="0">
          <a:noAutofit/>
        </a:bodyPr>
        <a:lstStyle/>
        <a:p>
          <a:pPr marL="0" lvl="0" indent="0" algn="ctr" defTabSz="1511300" rtl="0">
            <a:lnSpc>
              <a:spcPct val="90000"/>
            </a:lnSpc>
            <a:spcBef>
              <a:spcPct val="0"/>
            </a:spcBef>
            <a:spcAft>
              <a:spcPct val="35000"/>
            </a:spcAft>
            <a:buNone/>
          </a:pPr>
          <a:r>
            <a:rPr lang="en-GB" sz="3400" b="1" kern="1200"/>
            <a:t>Bandwidth usage</a:t>
          </a:r>
          <a:endParaRPr lang="en-GB" sz="3400" kern="1200"/>
        </a:p>
      </dsp:txBody>
      <dsp:txXfrm>
        <a:off x="33002" y="33423"/>
        <a:ext cx="4106547" cy="610038"/>
      </dsp:txXfrm>
    </dsp:sp>
    <dsp:sp modelId="{340685FA-5555-4690-9746-49AF1F1FC93D}">
      <dsp:nvSpPr>
        <dsp:cNvPr id="0" name=""/>
        <dsp:cNvSpPr/>
      </dsp:nvSpPr>
      <dsp:spPr>
        <a:xfrm rot="5400000">
          <a:off x="7611069" y="-2660646"/>
          <a:ext cx="540834" cy="7417869"/>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rtl="0">
            <a:lnSpc>
              <a:spcPct val="90000"/>
            </a:lnSpc>
            <a:spcBef>
              <a:spcPct val="0"/>
            </a:spcBef>
            <a:spcAft>
              <a:spcPct val="15000"/>
            </a:spcAft>
            <a:buChar char="•"/>
          </a:pPr>
          <a:r>
            <a:rPr lang="en-GB" sz="1500" kern="1200"/>
            <a:t>Throughput measures your network’s actual data transmission rate, which can vary wildly through different areas of your network</a:t>
          </a:r>
        </a:p>
      </dsp:txBody>
      <dsp:txXfrm rot="-5400000">
        <a:off x="4172552" y="804272"/>
        <a:ext cx="7391468" cy="488032"/>
      </dsp:txXfrm>
    </dsp:sp>
    <dsp:sp modelId="{D65E5A66-1B2A-4C3E-9833-CC4903ED2851}">
      <dsp:nvSpPr>
        <dsp:cNvPr id="0" name=""/>
        <dsp:cNvSpPr/>
      </dsp:nvSpPr>
      <dsp:spPr>
        <a:xfrm>
          <a:off x="0" y="710266"/>
          <a:ext cx="4172551" cy="67604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64770" rIns="129540" bIns="64770" numCol="1" spcCol="1270" anchor="ctr" anchorCtr="0">
          <a:noAutofit/>
        </a:bodyPr>
        <a:lstStyle/>
        <a:p>
          <a:pPr marL="0" lvl="0" indent="0" algn="ctr" defTabSz="1511300" rtl="0">
            <a:lnSpc>
              <a:spcPct val="90000"/>
            </a:lnSpc>
            <a:spcBef>
              <a:spcPct val="0"/>
            </a:spcBef>
            <a:spcAft>
              <a:spcPct val="35000"/>
            </a:spcAft>
            <a:buNone/>
          </a:pPr>
          <a:r>
            <a:rPr lang="en-GB" sz="3400" b="1" kern="1200"/>
            <a:t>Throughput</a:t>
          </a:r>
          <a:endParaRPr lang="en-GB" sz="3400" kern="1200"/>
        </a:p>
      </dsp:txBody>
      <dsp:txXfrm>
        <a:off x="33002" y="743268"/>
        <a:ext cx="4106547" cy="610038"/>
      </dsp:txXfrm>
    </dsp:sp>
    <dsp:sp modelId="{32B20D74-924C-4EC5-84F6-DF27D97248F8}">
      <dsp:nvSpPr>
        <dsp:cNvPr id="0" name=""/>
        <dsp:cNvSpPr/>
      </dsp:nvSpPr>
      <dsp:spPr>
        <a:xfrm rot="5400000">
          <a:off x="7611069" y="-1950801"/>
          <a:ext cx="540834" cy="7417869"/>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rtl="0">
            <a:lnSpc>
              <a:spcPct val="90000"/>
            </a:lnSpc>
            <a:spcBef>
              <a:spcPct val="0"/>
            </a:spcBef>
            <a:spcAft>
              <a:spcPct val="15000"/>
            </a:spcAft>
            <a:buChar char="•"/>
          </a:pPr>
          <a:r>
            <a:rPr lang="en-GB" sz="1500" kern="1200"/>
            <a:t>Latency is the delay that happens between a node or device requesting data and when that data is finished being delivered</a:t>
          </a:r>
        </a:p>
      </dsp:txBody>
      <dsp:txXfrm rot="-5400000">
        <a:off x="4172552" y="1514117"/>
        <a:ext cx="7391468" cy="488032"/>
      </dsp:txXfrm>
    </dsp:sp>
    <dsp:sp modelId="{0ECBDEC8-562C-4191-B634-4133F09D980E}">
      <dsp:nvSpPr>
        <dsp:cNvPr id="0" name=""/>
        <dsp:cNvSpPr/>
      </dsp:nvSpPr>
      <dsp:spPr>
        <a:xfrm>
          <a:off x="0" y="1420111"/>
          <a:ext cx="4172551" cy="67604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64770" rIns="129540" bIns="64770" numCol="1" spcCol="1270" anchor="ctr" anchorCtr="0">
          <a:noAutofit/>
        </a:bodyPr>
        <a:lstStyle/>
        <a:p>
          <a:pPr marL="0" lvl="0" indent="0" algn="ctr" defTabSz="1511300" rtl="0">
            <a:lnSpc>
              <a:spcPct val="90000"/>
            </a:lnSpc>
            <a:spcBef>
              <a:spcPct val="0"/>
            </a:spcBef>
            <a:spcAft>
              <a:spcPct val="35000"/>
            </a:spcAft>
            <a:buNone/>
          </a:pPr>
          <a:r>
            <a:rPr lang="en-GB" sz="3400" b="1" kern="1200"/>
            <a:t>Latency</a:t>
          </a:r>
          <a:endParaRPr lang="en-GB" sz="3400" kern="1200"/>
        </a:p>
      </dsp:txBody>
      <dsp:txXfrm>
        <a:off x="33002" y="1453113"/>
        <a:ext cx="4106547" cy="610038"/>
      </dsp:txXfrm>
    </dsp:sp>
    <dsp:sp modelId="{2735504B-E753-4186-A643-06D911697264}">
      <dsp:nvSpPr>
        <dsp:cNvPr id="0" name=""/>
        <dsp:cNvSpPr/>
      </dsp:nvSpPr>
      <dsp:spPr>
        <a:xfrm rot="5400000">
          <a:off x="7611069" y="-1240956"/>
          <a:ext cx="540834" cy="7417869"/>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rtl="0">
            <a:lnSpc>
              <a:spcPct val="90000"/>
            </a:lnSpc>
            <a:spcBef>
              <a:spcPct val="0"/>
            </a:spcBef>
            <a:spcAft>
              <a:spcPct val="15000"/>
            </a:spcAft>
            <a:buChar char="•"/>
          </a:pPr>
          <a:r>
            <a:rPr lang="en-GB" sz="1500" kern="1200"/>
            <a:t>Packet loss examines how many data packets are dropped during data transmissions on your network</a:t>
          </a:r>
        </a:p>
      </dsp:txBody>
      <dsp:txXfrm rot="-5400000">
        <a:off x="4172552" y="2223962"/>
        <a:ext cx="7391468" cy="488032"/>
      </dsp:txXfrm>
    </dsp:sp>
    <dsp:sp modelId="{25E9B382-1D87-43B1-8220-D4A7F8D00E6D}">
      <dsp:nvSpPr>
        <dsp:cNvPr id="0" name=""/>
        <dsp:cNvSpPr/>
      </dsp:nvSpPr>
      <dsp:spPr>
        <a:xfrm>
          <a:off x="0" y="2129956"/>
          <a:ext cx="4172551" cy="67604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64770" rIns="129540" bIns="64770" numCol="1" spcCol="1270" anchor="ctr" anchorCtr="0">
          <a:noAutofit/>
        </a:bodyPr>
        <a:lstStyle/>
        <a:p>
          <a:pPr marL="0" lvl="0" indent="0" algn="ctr" defTabSz="1511300" rtl="0">
            <a:lnSpc>
              <a:spcPct val="90000"/>
            </a:lnSpc>
            <a:spcBef>
              <a:spcPct val="0"/>
            </a:spcBef>
            <a:spcAft>
              <a:spcPct val="35000"/>
            </a:spcAft>
            <a:buNone/>
          </a:pPr>
          <a:r>
            <a:rPr lang="en-GB" sz="3400" b="1" kern="1200"/>
            <a:t>Packet loss</a:t>
          </a:r>
          <a:endParaRPr lang="en-GB" sz="3400" kern="1200"/>
        </a:p>
      </dsp:txBody>
      <dsp:txXfrm>
        <a:off x="33002" y="2162958"/>
        <a:ext cx="4106547" cy="610038"/>
      </dsp:txXfrm>
    </dsp:sp>
    <dsp:sp modelId="{EC447D9B-5BB5-499B-A60B-18B416300E3F}">
      <dsp:nvSpPr>
        <dsp:cNvPr id="0" name=""/>
        <dsp:cNvSpPr/>
      </dsp:nvSpPr>
      <dsp:spPr>
        <a:xfrm rot="5400000">
          <a:off x="7611069" y="-531111"/>
          <a:ext cx="540834" cy="7417869"/>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rtl="0">
            <a:lnSpc>
              <a:spcPct val="90000"/>
            </a:lnSpc>
            <a:spcBef>
              <a:spcPct val="0"/>
            </a:spcBef>
            <a:spcAft>
              <a:spcPct val="15000"/>
            </a:spcAft>
            <a:buChar char="•"/>
          </a:pPr>
          <a:r>
            <a:rPr lang="en-GB" sz="1500" kern="1200"/>
            <a:t>When packets are lost, the network needs to retransmit it to complete a data request</a:t>
          </a:r>
        </a:p>
      </dsp:txBody>
      <dsp:txXfrm rot="-5400000">
        <a:off x="4172552" y="2933807"/>
        <a:ext cx="7391468" cy="488032"/>
      </dsp:txXfrm>
    </dsp:sp>
    <dsp:sp modelId="{5CAC4ED0-EC9A-49BB-BF6A-A7200C5D310E}">
      <dsp:nvSpPr>
        <dsp:cNvPr id="0" name=""/>
        <dsp:cNvSpPr/>
      </dsp:nvSpPr>
      <dsp:spPr>
        <a:xfrm>
          <a:off x="0" y="2839801"/>
          <a:ext cx="4172551" cy="67604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64770" rIns="129540" bIns="64770" numCol="1" spcCol="1270" anchor="ctr" anchorCtr="0">
          <a:noAutofit/>
        </a:bodyPr>
        <a:lstStyle/>
        <a:p>
          <a:pPr marL="0" lvl="0" indent="0" algn="ctr" defTabSz="1511300" rtl="0">
            <a:lnSpc>
              <a:spcPct val="90000"/>
            </a:lnSpc>
            <a:spcBef>
              <a:spcPct val="0"/>
            </a:spcBef>
            <a:spcAft>
              <a:spcPct val="35000"/>
            </a:spcAft>
            <a:buNone/>
          </a:pPr>
          <a:r>
            <a:rPr lang="en-GB" sz="3400" b="1" kern="1200"/>
            <a:t>Retransmission</a:t>
          </a:r>
          <a:endParaRPr lang="en-GB" sz="3400" kern="1200"/>
        </a:p>
      </dsp:txBody>
      <dsp:txXfrm>
        <a:off x="33002" y="2872803"/>
        <a:ext cx="4106547" cy="610038"/>
      </dsp:txXfrm>
    </dsp:sp>
    <dsp:sp modelId="{8E559CAE-4A8E-45C8-8DDE-98B6A1DFA6B3}">
      <dsp:nvSpPr>
        <dsp:cNvPr id="0" name=""/>
        <dsp:cNvSpPr/>
      </dsp:nvSpPr>
      <dsp:spPr>
        <a:xfrm rot="5400000">
          <a:off x="7611069" y="178733"/>
          <a:ext cx="540834" cy="7417869"/>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rtl="0">
            <a:lnSpc>
              <a:spcPct val="90000"/>
            </a:lnSpc>
            <a:spcBef>
              <a:spcPct val="0"/>
            </a:spcBef>
            <a:spcAft>
              <a:spcPct val="15000"/>
            </a:spcAft>
            <a:buChar char="•"/>
          </a:pPr>
          <a:r>
            <a:rPr lang="en-GB" sz="1500" kern="1200"/>
            <a:t>Network availability, also know as uptime, simply measures whether or not the network is currently operational</a:t>
          </a:r>
        </a:p>
      </dsp:txBody>
      <dsp:txXfrm rot="-5400000">
        <a:off x="4172552" y="3643652"/>
        <a:ext cx="7391468" cy="488032"/>
      </dsp:txXfrm>
    </dsp:sp>
    <dsp:sp modelId="{3ED8922F-8978-4B31-8C04-76C6A465512B}">
      <dsp:nvSpPr>
        <dsp:cNvPr id="0" name=""/>
        <dsp:cNvSpPr/>
      </dsp:nvSpPr>
      <dsp:spPr>
        <a:xfrm>
          <a:off x="0" y="3549646"/>
          <a:ext cx="4172551" cy="67604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64770" rIns="129540" bIns="64770" numCol="1" spcCol="1270" anchor="ctr" anchorCtr="0">
          <a:noAutofit/>
        </a:bodyPr>
        <a:lstStyle/>
        <a:p>
          <a:pPr marL="0" lvl="0" indent="0" algn="ctr" defTabSz="1511300" rtl="0">
            <a:lnSpc>
              <a:spcPct val="90000"/>
            </a:lnSpc>
            <a:spcBef>
              <a:spcPct val="0"/>
            </a:spcBef>
            <a:spcAft>
              <a:spcPct val="35000"/>
            </a:spcAft>
            <a:buNone/>
          </a:pPr>
          <a:r>
            <a:rPr lang="en-GB" sz="3400" b="1" kern="1200"/>
            <a:t>Availability</a:t>
          </a:r>
          <a:endParaRPr lang="en-GB" sz="3400" kern="1200"/>
        </a:p>
      </dsp:txBody>
      <dsp:txXfrm>
        <a:off x="33002" y="3582648"/>
        <a:ext cx="4106547" cy="610038"/>
      </dsp:txXfrm>
    </dsp:sp>
    <dsp:sp modelId="{ABC61B38-D031-4DD9-A382-CF0B999E0631}">
      <dsp:nvSpPr>
        <dsp:cNvPr id="0" name=""/>
        <dsp:cNvSpPr/>
      </dsp:nvSpPr>
      <dsp:spPr>
        <a:xfrm rot="5400000">
          <a:off x="7611069" y="888578"/>
          <a:ext cx="540834" cy="7417869"/>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rtl="0">
            <a:lnSpc>
              <a:spcPct val="90000"/>
            </a:lnSpc>
            <a:spcBef>
              <a:spcPct val="0"/>
            </a:spcBef>
            <a:spcAft>
              <a:spcPct val="15000"/>
            </a:spcAft>
            <a:buChar char="•"/>
          </a:pPr>
          <a:r>
            <a:rPr lang="en-GB" sz="1500" kern="1200"/>
            <a:t>Connectivity refers to whether or not the connections between the nodes on your network are working properly. </a:t>
          </a:r>
        </a:p>
      </dsp:txBody>
      <dsp:txXfrm rot="-5400000">
        <a:off x="4172552" y="4353497"/>
        <a:ext cx="7391468" cy="488032"/>
      </dsp:txXfrm>
    </dsp:sp>
    <dsp:sp modelId="{397D6FEA-24D4-4823-83F7-7879B581628F}">
      <dsp:nvSpPr>
        <dsp:cNvPr id="0" name=""/>
        <dsp:cNvSpPr/>
      </dsp:nvSpPr>
      <dsp:spPr>
        <a:xfrm>
          <a:off x="0" y="4259491"/>
          <a:ext cx="4172551" cy="67604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64770" rIns="129540" bIns="64770" numCol="1" spcCol="1270" anchor="ctr" anchorCtr="0">
          <a:noAutofit/>
        </a:bodyPr>
        <a:lstStyle/>
        <a:p>
          <a:pPr marL="0" lvl="0" indent="0" algn="ctr" defTabSz="1511300" rtl="0">
            <a:lnSpc>
              <a:spcPct val="90000"/>
            </a:lnSpc>
            <a:spcBef>
              <a:spcPct val="0"/>
            </a:spcBef>
            <a:spcAft>
              <a:spcPct val="35000"/>
            </a:spcAft>
            <a:buNone/>
          </a:pPr>
          <a:r>
            <a:rPr lang="en-GB" sz="3400" b="1" kern="1200"/>
            <a:t>Connectivity</a:t>
          </a:r>
          <a:endParaRPr lang="en-GB" sz="3400" kern="1200"/>
        </a:p>
      </dsp:txBody>
      <dsp:txXfrm>
        <a:off x="33002" y="4292493"/>
        <a:ext cx="4106547" cy="610038"/>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DDE4C8A-2EDD-4967-8102-9DACE6D0D120}" type="datetimeFigureOut">
              <a:rPr lang="en-GB" smtClean="0"/>
              <a:t>13/01/2021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388BCB-F4F4-41AF-B134-7323E872B9B4}" type="slidenum">
              <a:rPr lang="en-GB" smtClean="0"/>
              <a:t>‹#›</a:t>
            </a:fld>
            <a:endParaRPr lang="en-GB"/>
          </a:p>
        </p:txBody>
      </p:sp>
    </p:spTree>
    <p:extLst>
      <p:ext uri="{BB962C8B-B14F-4D97-AF65-F5344CB8AC3E}">
        <p14:creationId xmlns:p14="http://schemas.microsoft.com/office/powerpoint/2010/main" val="31285562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5" name="PlaceHolder 1"/>
          <p:cNvSpPr>
            <a:spLocks noGrp="1" noRot="1" noChangeAspect="1"/>
          </p:cNvSpPr>
          <p:nvPr>
            <p:ph type="sldImg"/>
          </p:nvPr>
        </p:nvSpPr>
        <p:spPr>
          <a:xfrm>
            <a:off x="217488" y="812800"/>
            <a:ext cx="7124700" cy="4008438"/>
          </a:xfrm>
          <a:prstGeom prst="rect">
            <a:avLst/>
          </a:prstGeom>
        </p:spPr>
      </p:sp>
      <p:sp>
        <p:nvSpPr>
          <p:cNvPr id="536" name="PlaceHolder 2"/>
          <p:cNvSpPr>
            <a:spLocks noGrp="1"/>
          </p:cNvSpPr>
          <p:nvPr>
            <p:ph type="body"/>
          </p:nvPr>
        </p:nvSpPr>
        <p:spPr>
          <a:xfrm>
            <a:off x="756000" y="5078520"/>
            <a:ext cx="6047640" cy="4811040"/>
          </a:xfrm>
          <a:prstGeom prst="rect">
            <a:avLst/>
          </a:prstGeom>
        </p:spPr>
        <p:txBody>
          <a:bodyPr lIns="0" tIns="0" rIns="0" bIns="0">
            <a:spAutoFit/>
          </a:bodyPr>
          <a:lstStyle/>
          <a:p>
            <a:r>
              <a:rPr lang="en-GB" sz="2000" b="0" strike="noStrike" spc="-1">
                <a:latin typeface="Arial"/>
              </a:rPr>
              <a:t>Highlight the security and cyber aspects in this section as well.</a:t>
            </a:r>
          </a:p>
          <a:p>
            <a:r>
              <a:rPr lang="en-GB" sz="2000" b="0" strike="noStrike" spc="-1">
                <a:latin typeface="Arial"/>
              </a:rPr>
              <a:t>In the management part, look at standard management procedures, and then look at some SIEM stuff</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Assess user demand when network infrastructure is installed</a:t>
            </a:r>
          </a:p>
          <a:p>
            <a:r>
              <a:rPr lang="en-GB" dirty="0"/>
              <a:t>Performance monitoring allows the network administrator to determine that resources are being stretched before that point is reached or performance is impacted</a:t>
            </a:r>
          </a:p>
          <a:p>
            <a:r>
              <a:rPr lang="en-GB" dirty="0"/>
              <a:t>Need to set a baseline</a:t>
            </a:r>
          </a:p>
          <a:p>
            <a:pPr lvl="1"/>
            <a:r>
              <a:rPr lang="en-GB" dirty="0"/>
              <a:t>When an upgrade or new equipment is implemented, a new baseline is required</a:t>
            </a:r>
          </a:p>
          <a:p>
            <a:endParaRPr lang="en-GB" dirty="0"/>
          </a:p>
        </p:txBody>
      </p:sp>
      <p:sp>
        <p:nvSpPr>
          <p:cNvPr id="4" name="Slide Number Placeholder 3"/>
          <p:cNvSpPr>
            <a:spLocks noGrp="1"/>
          </p:cNvSpPr>
          <p:nvPr>
            <p:ph type="sldNum" sz="quarter" idx="5"/>
          </p:nvPr>
        </p:nvSpPr>
        <p:spPr/>
        <p:txBody>
          <a:bodyPr/>
          <a:lstStyle/>
          <a:p>
            <a:fld id="{60960939-FE35-4225-A625-94D09636AB66}" type="slidenum">
              <a:rPr lang="en-GB" smtClean="0"/>
              <a:t>12</a:t>
            </a:fld>
            <a:endParaRPr lang="en-GB"/>
          </a:p>
        </p:txBody>
      </p:sp>
    </p:spTree>
    <p:extLst>
      <p:ext uri="{BB962C8B-B14F-4D97-AF65-F5344CB8AC3E}">
        <p14:creationId xmlns:p14="http://schemas.microsoft.com/office/powerpoint/2010/main" val="19482102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err="1"/>
              <a:t>Solarwinds</a:t>
            </a:r>
            <a:r>
              <a:rPr lang="en-GB" dirty="0"/>
              <a:t> Network Performance monitor - Far more than just a simple scanner. Most network security issues arise when configurations are changed and </a:t>
            </a:r>
            <a:r>
              <a:rPr lang="en-GB" dirty="0" err="1"/>
              <a:t>SolarWinds</a:t>
            </a:r>
            <a:r>
              <a:rPr lang="en-GB" dirty="0"/>
              <a:t> NPM identifies these and can automatically resolve many</a:t>
            </a:r>
          </a:p>
          <a:p>
            <a:endParaRPr lang="en-GB" dirty="0"/>
          </a:p>
          <a:p>
            <a:r>
              <a:rPr lang="en-GB" b="1" dirty="0" err="1"/>
              <a:t>Datadog</a:t>
            </a:r>
            <a:r>
              <a:rPr lang="en-GB" b="1" dirty="0"/>
              <a:t> – </a:t>
            </a:r>
            <a:r>
              <a:rPr lang="en-GB" b="0" dirty="0"/>
              <a:t>A</a:t>
            </a:r>
            <a:r>
              <a:rPr lang="en-GB" b="1" dirty="0"/>
              <a:t> </a:t>
            </a:r>
            <a:r>
              <a:rPr lang="en-GB" dirty="0"/>
              <a:t>cloud-based monitoring system for onsite, remote, cloud, or hybrid network resource</a:t>
            </a:r>
          </a:p>
          <a:p>
            <a:endParaRPr lang="en-GB" b="0" dirty="0"/>
          </a:p>
          <a:p>
            <a:r>
              <a:rPr lang="en-GB" b="1" dirty="0" err="1"/>
              <a:t>Atera</a:t>
            </a:r>
            <a:r>
              <a:rPr lang="en-GB" b="1" dirty="0"/>
              <a:t> </a:t>
            </a:r>
            <a:r>
              <a:rPr lang="en-GB" b="0" dirty="0"/>
              <a:t>- </a:t>
            </a:r>
            <a:r>
              <a:rPr lang="en-GB" dirty="0"/>
              <a:t>Cloud-based RMM system includes a large range of monitors – server, network device, and application</a:t>
            </a:r>
          </a:p>
          <a:p>
            <a:endParaRPr lang="en-GB" dirty="0"/>
          </a:p>
          <a:p>
            <a:r>
              <a:rPr lang="en-GB" b="1" dirty="0" err="1"/>
              <a:t>Paessler</a:t>
            </a:r>
            <a:r>
              <a:rPr lang="en-GB" dirty="0"/>
              <a:t> PRTG network monitor - Free network monitoring software that uses SNMP, packet sniffing and WMI to monitor your network</a:t>
            </a:r>
          </a:p>
          <a:p>
            <a:endParaRPr lang="en-GB" dirty="0"/>
          </a:p>
          <a:p>
            <a:r>
              <a:rPr lang="en-GB" b="1" dirty="0"/>
              <a:t>Nagios</a:t>
            </a:r>
            <a:r>
              <a:rPr lang="en-GB" dirty="0"/>
              <a:t> Core - One of the top open-source network monitoring tools. Includes a dashboard view, alerts system, community plugins, and more</a:t>
            </a:r>
          </a:p>
          <a:p>
            <a:endParaRPr lang="en-GB" dirty="0"/>
          </a:p>
          <a:p>
            <a:r>
              <a:rPr lang="en-GB" b="1" dirty="0" err="1"/>
              <a:t>Zabbix</a:t>
            </a:r>
            <a:r>
              <a:rPr lang="en-GB" b="0" dirty="0"/>
              <a:t> - </a:t>
            </a:r>
            <a:r>
              <a:rPr lang="en-GB" dirty="0"/>
              <a:t>Open source network monitoring software with SNMP and IPMP monitoring. Includes an alerts system and community plugins</a:t>
            </a:r>
            <a:endParaRPr lang="en-GB" b="0" dirty="0"/>
          </a:p>
          <a:p>
            <a:endParaRPr lang="en-GB" dirty="0"/>
          </a:p>
        </p:txBody>
      </p:sp>
      <p:sp>
        <p:nvSpPr>
          <p:cNvPr id="4" name="Slide Number Placeholder 3"/>
          <p:cNvSpPr>
            <a:spLocks noGrp="1"/>
          </p:cNvSpPr>
          <p:nvPr>
            <p:ph type="sldNum" sz="quarter" idx="10"/>
          </p:nvPr>
        </p:nvSpPr>
        <p:spPr/>
        <p:txBody>
          <a:bodyPr/>
          <a:lstStyle/>
          <a:p>
            <a:fld id="{60960939-FE35-4225-A625-94D09636AB66}" type="slidenum">
              <a:rPr lang="en-GB" smtClean="0"/>
              <a:t>13</a:t>
            </a:fld>
            <a:endParaRPr lang="en-GB"/>
          </a:p>
        </p:txBody>
      </p:sp>
    </p:spTree>
    <p:extLst>
      <p:ext uri="{BB962C8B-B14F-4D97-AF65-F5344CB8AC3E}">
        <p14:creationId xmlns:p14="http://schemas.microsoft.com/office/powerpoint/2010/main" val="38510695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Network performance can be affected by a number of different factors. Using a network performance monitoring (NPM) solution, your enterprise can search for these factors and understand how they’re hurting your network’s performance. The data your network monitoring solution collects allows your IT team to gain insights into performance metrics as well.</a:t>
            </a:r>
          </a:p>
        </p:txBody>
      </p:sp>
      <p:sp>
        <p:nvSpPr>
          <p:cNvPr id="4" name="Slide Number Placeholder 3"/>
          <p:cNvSpPr>
            <a:spLocks noGrp="1"/>
          </p:cNvSpPr>
          <p:nvPr>
            <p:ph type="sldNum" sz="quarter" idx="10"/>
          </p:nvPr>
        </p:nvSpPr>
        <p:spPr/>
        <p:txBody>
          <a:bodyPr/>
          <a:lstStyle/>
          <a:p>
            <a:fld id="{60960939-FE35-4225-A625-94D09636AB66}" type="slidenum">
              <a:rPr lang="en-GB" smtClean="0"/>
              <a:t>16</a:t>
            </a:fld>
            <a:endParaRPr lang="en-GB"/>
          </a:p>
        </p:txBody>
      </p:sp>
    </p:spTree>
    <p:extLst>
      <p:ext uri="{BB962C8B-B14F-4D97-AF65-F5344CB8AC3E}">
        <p14:creationId xmlns:p14="http://schemas.microsoft.com/office/powerpoint/2010/main" val="42908298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effectLst/>
              </a:rPr>
              <a:t>Bandwidth usage</a:t>
            </a:r>
          </a:p>
          <a:p>
            <a:r>
              <a:rPr lang="en-GB" dirty="0">
                <a:effectLst/>
              </a:rPr>
              <a:t>Bandwidth is the maximum data transmission rate possible on a network.</a:t>
            </a:r>
          </a:p>
          <a:p>
            <a:r>
              <a:rPr lang="en-GB" b="1" dirty="0">
                <a:effectLst/>
              </a:rPr>
              <a:t>Throughput</a:t>
            </a:r>
          </a:p>
          <a:p>
            <a:r>
              <a:rPr lang="en-GB" dirty="0">
                <a:effectLst/>
              </a:rPr>
              <a:t>Throughput measures your network’s actual data transmission rate, which can vary wildly through different areas of your network</a:t>
            </a:r>
          </a:p>
          <a:p>
            <a:r>
              <a:rPr lang="en-GB" b="1" dirty="0">
                <a:effectLst/>
              </a:rPr>
              <a:t>Latency</a:t>
            </a:r>
          </a:p>
          <a:p>
            <a:r>
              <a:rPr lang="en-GB" dirty="0">
                <a:effectLst/>
              </a:rPr>
              <a:t>Latency is the delay that happens between a node or device requesting data and when that data is finished being delivered. This delay can happen for a variety of reasons, but whatever the cause, your NPM solution can track any delays and log them</a:t>
            </a:r>
          </a:p>
          <a:p>
            <a:r>
              <a:rPr lang="en-GB" b="1" dirty="0">
                <a:effectLst/>
              </a:rPr>
              <a:t>Packet loss</a:t>
            </a:r>
          </a:p>
          <a:p>
            <a:r>
              <a:rPr lang="en-GB" dirty="0">
                <a:effectLst/>
              </a:rPr>
              <a:t>Packet loss examines how many data packets are dropped during data transmissions on your network. The more data packets that are lost, the longer it takes for a data request to be fulfilled</a:t>
            </a:r>
          </a:p>
          <a:p>
            <a:r>
              <a:rPr lang="en-GB" b="1" dirty="0">
                <a:effectLst/>
              </a:rPr>
              <a:t>Retransmission</a:t>
            </a:r>
          </a:p>
          <a:p>
            <a:r>
              <a:rPr lang="en-GB" dirty="0">
                <a:effectLst/>
              </a:rPr>
              <a:t>When packets are lost, the network needs to retransmit it to complete a data request. This retransmission rate lets your enterprise know how often packets are being dropped, which is an indication of congestion on your network</a:t>
            </a:r>
          </a:p>
          <a:p>
            <a:r>
              <a:rPr lang="en-GB" b="1" dirty="0">
                <a:effectLst/>
              </a:rPr>
              <a:t>Availability</a:t>
            </a:r>
          </a:p>
          <a:p>
            <a:r>
              <a:rPr lang="en-GB" dirty="0">
                <a:effectLst/>
              </a:rPr>
              <a:t>Network availability, also know as uptime, simply measures whether or not the network is currently operational. You can never guarantee 100% availability</a:t>
            </a:r>
          </a:p>
          <a:p>
            <a:r>
              <a:rPr lang="en-GB" b="1" dirty="0">
                <a:effectLst/>
              </a:rPr>
              <a:t>Connectivity</a:t>
            </a:r>
          </a:p>
          <a:p>
            <a:r>
              <a:rPr lang="en-GB" dirty="0">
                <a:effectLst/>
              </a:rPr>
              <a:t>Connectivity refers to whether or not the connections between the nodes on your network are working properly. If there is an improper or malfunctioning connection on your network, it can be a major hurdle for your company</a:t>
            </a:r>
          </a:p>
          <a:p>
            <a:endParaRPr lang="en-GB" dirty="0">
              <a:effectLst/>
            </a:endParaRPr>
          </a:p>
          <a:p>
            <a:endParaRPr lang="en-GB" dirty="0"/>
          </a:p>
        </p:txBody>
      </p:sp>
      <p:sp>
        <p:nvSpPr>
          <p:cNvPr id="4" name="Slide Number Placeholder 3"/>
          <p:cNvSpPr>
            <a:spLocks noGrp="1"/>
          </p:cNvSpPr>
          <p:nvPr>
            <p:ph type="sldNum" sz="quarter" idx="10"/>
          </p:nvPr>
        </p:nvSpPr>
        <p:spPr/>
        <p:txBody>
          <a:bodyPr/>
          <a:lstStyle/>
          <a:p>
            <a:fld id="{60960939-FE35-4225-A625-94D09636AB66}" type="slidenum">
              <a:rPr lang="en-GB" smtClean="0"/>
              <a:t>19</a:t>
            </a:fld>
            <a:endParaRPr lang="en-GB"/>
          </a:p>
        </p:txBody>
      </p:sp>
    </p:spTree>
    <p:extLst>
      <p:ext uri="{BB962C8B-B14F-4D97-AF65-F5344CB8AC3E}">
        <p14:creationId xmlns:p14="http://schemas.microsoft.com/office/powerpoint/2010/main" val="27780209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Patch management is the process that helps acquire, test and install multiple patches (code changes) on existing applications and software tools on a computer, enabling systems to stay updated on existing patches and determining which patches are the appropriate ones. Managing patches thus becomes easy and simple.</a:t>
            </a:r>
          </a:p>
          <a:p>
            <a:r>
              <a:rPr lang="en-GB" dirty="0"/>
              <a:t>Patch management is one of the most important IT tasks in any organization as leaving software and operating systems unpatched puts your organization at risk of serious security breaches. Soon after a security update is released, cybercriminals are already on the move, looking to exploit any unpatched systems. This is why security updates should be deployed in your systems as soon as possible. Manually monitoring and applying these security updates is not only difficult but dangerous; even a slight delay in installing security updates could put your systems in a vulnerable position. Do you feel confident enough to bet on yourself in a race against today's cybercriminal?</a:t>
            </a:r>
          </a:p>
        </p:txBody>
      </p:sp>
      <p:sp>
        <p:nvSpPr>
          <p:cNvPr id="4" name="Slide Number Placeholder 3"/>
          <p:cNvSpPr>
            <a:spLocks noGrp="1"/>
          </p:cNvSpPr>
          <p:nvPr>
            <p:ph type="sldNum" sz="quarter" idx="10"/>
          </p:nvPr>
        </p:nvSpPr>
        <p:spPr/>
        <p:txBody>
          <a:bodyPr/>
          <a:lstStyle/>
          <a:p>
            <a:fld id="{60960939-FE35-4225-A625-94D09636AB66}" type="slidenum">
              <a:rPr lang="en-GB" smtClean="0"/>
              <a:t>20</a:t>
            </a:fld>
            <a:endParaRPr lang="en-GB"/>
          </a:p>
        </p:txBody>
      </p:sp>
    </p:spTree>
    <p:extLst>
      <p:ext uri="{BB962C8B-B14F-4D97-AF65-F5344CB8AC3E}">
        <p14:creationId xmlns:p14="http://schemas.microsoft.com/office/powerpoint/2010/main" val="24316134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Some important points to remember</a:t>
            </a:r>
            <a:endParaRPr lang="en-GB" dirty="0"/>
          </a:p>
          <a:p>
            <a:r>
              <a:rPr lang="en-GB" dirty="0"/>
              <a:t>A patch is an important component of software update and it usually fixes some known bugs. If you need to apply it on a server, where the downtime is critical, it is recommended practice to install the patch on a lab server first. Install it on the production server once you find it satisfactory. </a:t>
            </a:r>
          </a:p>
          <a:p>
            <a:endParaRPr lang="en-GB" dirty="0"/>
          </a:p>
        </p:txBody>
      </p:sp>
      <p:sp>
        <p:nvSpPr>
          <p:cNvPr id="4" name="Slide Number Placeholder 3"/>
          <p:cNvSpPr>
            <a:spLocks noGrp="1"/>
          </p:cNvSpPr>
          <p:nvPr>
            <p:ph type="sldNum" sz="quarter" idx="10"/>
          </p:nvPr>
        </p:nvSpPr>
        <p:spPr/>
        <p:txBody>
          <a:bodyPr/>
          <a:lstStyle/>
          <a:p>
            <a:fld id="{60960939-FE35-4225-A625-94D09636AB66}" type="slidenum">
              <a:rPr lang="en-GB" smtClean="0"/>
              <a:t>21</a:t>
            </a:fld>
            <a:endParaRPr lang="en-GB"/>
          </a:p>
        </p:txBody>
      </p:sp>
    </p:spTree>
    <p:extLst>
      <p:ext uri="{BB962C8B-B14F-4D97-AF65-F5344CB8AC3E}">
        <p14:creationId xmlns:p14="http://schemas.microsoft.com/office/powerpoint/2010/main" val="42528529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762579-8576-47B7-BB0A-B61544BDF64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85058968-9018-453E-B22E-601587C9FD3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46258146-36EC-4A92-9917-97138FFB71B8}"/>
              </a:ext>
            </a:extLst>
          </p:cNvPr>
          <p:cNvSpPr>
            <a:spLocks noGrp="1"/>
          </p:cNvSpPr>
          <p:nvPr>
            <p:ph type="dt" sz="half" idx="10"/>
          </p:nvPr>
        </p:nvSpPr>
        <p:spPr>
          <a:xfrm>
            <a:off x="838200" y="6356350"/>
            <a:ext cx="2743200" cy="365125"/>
          </a:xfrm>
          <a:prstGeom prst="rect">
            <a:avLst/>
          </a:prstGeom>
        </p:spPr>
        <p:txBody>
          <a:bodyPr/>
          <a:lstStyle/>
          <a:p>
            <a:fld id="{41A8EFE7-8371-44B0-A749-CFE384CFDE5B}" type="datetimeFigureOut">
              <a:rPr lang="en-GB" smtClean="0"/>
              <a:t>13/01/2021</a:t>
            </a:fld>
            <a:endParaRPr lang="en-GB"/>
          </a:p>
        </p:txBody>
      </p:sp>
      <p:sp>
        <p:nvSpPr>
          <p:cNvPr id="5" name="Footer Placeholder 4">
            <a:extLst>
              <a:ext uri="{FF2B5EF4-FFF2-40B4-BE49-F238E27FC236}">
                <a16:creationId xmlns:a16="http://schemas.microsoft.com/office/drawing/2014/main" id="{5C0E29A1-E0DC-4925-A8E7-0EEBCC05019E}"/>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EA84A728-74F8-44E8-B41A-EC581D2AF33F}"/>
              </a:ext>
            </a:extLst>
          </p:cNvPr>
          <p:cNvSpPr>
            <a:spLocks noGrp="1"/>
          </p:cNvSpPr>
          <p:nvPr>
            <p:ph type="sldNum" sz="quarter" idx="12"/>
          </p:nvPr>
        </p:nvSpPr>
        <p:spPr>
          <a:xfrm>
            <a:off x="8610600" y="6356350"/>
            <a:ext cx="2743200" cy="365125"/>
          </a:xfrm>
          <a:prstGeom prst="rect">
            <a:avLst/>
          </a:prstGeom>
        </p:spPr>
        <p:txBody>
          <a:bodyPr/>
          <a:lstStyle/>
          <a:p>
            <a:fld id="{64E71FE1-C01C-43E4-8BDF-E8F8D8475A2B}" type="slidenum">
              <a:rPr lang="en-GB" smtClean="0"/>
              <a:t>‹#›</a:t>
            </a:fld>
            <a:endParaRPr lang="en-GB"/>
          </a:p>
        </p:txBody>
      </p:sp>
    </p:spTree>
    <p:extLst>
      <p:ext uri="{BB962C8B-B14F-4D97-AF65-F5344CB8AC3E}">
        <p14:creationId xmlns:p14="http://schemas.microsoft.com/office/powerpoint/2010/main" val="4056053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159ADA-3DFF-4BBA-AB4B-2A5105C309F7}"/>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7BE5881-F1BE-4ADD-B5A6-EC047AE4DEC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3D932F4-FCF0-48C7-9443-9DA8E5E28E3A}"/>
              </a:ext>
            </a:extLst>
          </p:cNvPr>
          <p:cNvSpPr>
            <a:spLocks noGrp="1"/>
          </p:cNvSpPr>
          <p:nvPr>
            <p:ph type="dt" sz="half" idx="10"/>
          </p:nvPr>
        </p:nvSpPr>
        <p:spPr>
          <a:xfrm>
            <a:off x="838200" y="6356350"/>
            <a:ext cx="2743200" cy="365125"/>
          </a:xfrm>
          <a:prstGeom prst="rect">
            <a:avLst/>
          </a:prstGeom>
        </p:spPr>
        <p:txBody>
          <a:bodyPr/>
          <a:lstStyle/>
          <a:p>
            <a:fld id="{41A8EFE7-8371-44B0-A749-CFE384CFDE5B}" type="datetimeFigureOut">
              <a:rPr lang="en-GB" smtClean="0"/>
              <a:t>13/01/2021</a:t>
            </a:fld>
            <a:endParaRPr lang="en-GB"/>
          </a:p>
        </p:txBody>
      </p:sp>
      <p:sp>
        <p:nvSpPr>
          <p:cNvPr id="5" name="Footer Placeholder 4">
            <a:extLst>
              <a:ext uri="{FF2B5EF4-FFF2-40B4-BE49-F238E27FC236}">
                <a16:creationId xmlns:a16="http://schemas.microsoft.com/office/drawing/2014/main" id="{0B60E6E9-B38F-4911-997A-07B98B243730}"/>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49E14B8D-582F-4E57-A0A3-96C475BFCA79}"/>
              </a:ext>
            </a:extLst>
          </p:cNvPr>
          <p:cNvSpPr>
            <a:spLocks noGrp="1"/>
          </p:cNvSpPr>
          <p:nvPr>
            <p:ph type="sldNum" sz="quarter" idx="12"/>
          </p:nvPr>
        </p:nvSpPr>
        <p:spPr>
          <a:xfrm>
            <a:off x="8610600" y="6356350"/>
            <a:ext cx="2743200" cy="365125"/>
          </a:xfrm>
          <a:prstGeom prst="rect">
            <a:avLst/>
          </a:prstGeom>
        </p:spPr>
        <p:txBody>
          <a:bodyPr/>
          <a:lstStyle/>
          <a:p>
            <a:fld id="{64E71FE1-C01C-43E4-8BDF-E8F8D8475A2B}" type="slidenum">
              <a:rPr lang="en-GB" smtClean="0"/>
              <a:t>‹#›</a:t>
            </a:fld>
            <a:endParaRPr lang="en-GB"/>
          </a:p>
        </p:txBody>
      </p:sp>
    </p:spTree>
    <p:extLst>
      <p:ext uri="{BB962C8B-B14F-4D97-AF65-F5344CB8AC3E}">
        <p14:creationId xmlns:p14="http://schemas.microsoft.com/office/powerpoint/2010/main" val="12765060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AFE202F-0589-4548-8201-A97530300DE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B771A25-F43B-44BE-9AFF-79F4BD28444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B226369-B4D9-40F4-8EC8-5DC72A73135A}"/>
              </a:ext>
            </a:extLst>
          </p:cNvPr>
          <p:cNvSpPr>
            <a:spLocks noGrp="1"/>
          </p:cNvSpPr>
          <p:nvPr>
            <p:ph type="dt" sz="half" idx="10"/>
          </p:nvPr>
        </p:nvSpPr>
        <p:spPr>
          <a:xfrm>
            <a:off x="838200" y="6356350"/>
            <a:ext cx="2743200" cy="365125"/>
          </a:xfrm>
          <a:prstGeom prst="rect">
            <a:avLst/>
          </a:prstGeom>
        </p:spPr>
        <p:txBody>
          <a:bodyPr/>
          <a:lstStyle/>
          <a:p>
            <a:fld id="{41A8EFE7-8371-44B0-A749-CFE384CFDE5B}" type="datetimeFigureOut">
              <a:rPr lang="en-GB" smtClean="0"/>
              <a:t>13/01/2021</a:t>
            </a:fld>
            <a:endParaRPr lang="en-GB"/>
          </a:p>
        </p:txBody>
      </p:sp>
      <p:sp>
        <p:nvSpPr>
          <p:cNvPr id="5" name="Footer Placeholder 4">
            <a:extLst>
              <a:ext uri="{FF2B5EF4-FFF2-40B4-BE49-F238E27FC236}">
                <a16:creationId xmlns:a16="http://schemas.microsoft.com/office/drawing/2014/main" id="{A77334CD-BB61-4D4C-A707-831D749C1D9B}"/>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51DD7BFA-7E0B-4196-A3E8-464F2D96AB8B}"/>
              </a:ext>
            </a:extLst>
          </p:cNvPr>
          <p:cNvSpPr>
            <a:spLocks noGrp="1"/>
          </p:cNvSpPr>
          <p:nvPr>
            <p:ph type="sldNum" sz="quarter" idx="12"/>
          </p:nvPr>
        </p:nvSpPr>
        <p:spPr>
          <a:xfrm>
            <a:off x="8610600" y="6356350"/>
            <a:ext cx="2743200" cy="365125"/>
          </a:xfrm>
          <a:prstGeom prst="rect">
            <a:avLst/>
          </a:prstGeom>
        </p:spPr>
        <p:txBody>
          <a:bodyPr/>
          <a:lstStyle/>
          <a:p>
            <a:fld id="{64E71FE1-C01C-43E4-8BDF-E8F8D8475A2B}" type="slidenum">
              <a:rPr lang="en-GB" smtClean="0"/>
              <a:t>‹#›</a:t>
            </a:fld>
            <a:endParaRPr lang="en-GB"/>
          </a:p>
        </p:txBody>
      </p:sp>
    </p:spTree>
    <p:extLst>
      <p:ext uri="{BB962C8B-B14F-4D97-AF65-F5344CB8AC3E}">
        <p14:creationId xmlns:p14="http://schemas.microsoft.com/office/powerpoint/2010/main" val="24789636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B91078-9547-4574-B157-1D653D7AEF8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2F6C2C8-BFB7-40AF-9419-D2520F43DE7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376A109-1841-4757-9DA9-307CA18C35A0}"/>
              </a:ext>
            </a:extLst>
          </p:cNvPr>
          <p:cNvSpPr>
            <a:spLocks noGrp="1"/>
          </p:cNvSpPr>
          <p:nvPr>
            <p:ph type="dt" sz="half" idx="10"/>
          </p:nvPr>
        </p:nvSpPr>
        <p:spPr>
          <a:xfrm>
            <a:off x="838200" y="6356350"/>
            <a:ext cx="2743200" cy="365125"/>
          </a:xfrm>
          <a:prstGeom prst="rect">
            <a:avLst/>
          </a:prstGeom>
        </p:spPr>
        <p:txBody>
          <a:bodyPr/>
          <a:lstStyle/>
          <a:p>
            <a:fld id="{41A8EFE7-8371-44B0-A749-CFE384CFDE5B}" type="datetimeFigureOut">
              <a:rPr lang="en-GB" smtClean="0"/>
              <a:t>13/01/2021</a:t>
            </a:fld>
            <a:endParaRPr lang="en-GB"/>
          </a:p>
        </p:txBody>
      </p:sp>
      <p:sp>
        <p:nvSpPr>
          <p:cNvPr id="5" name="Footer Placeholder 4">
            <a:extLst>
              <a:ext uri="{FF2B5EF4-FFF2-40B4-BE49-F238E27FC236}">
                <a16:creationId xmlns:a16="http://schemas.microsoft.com/office/drawing/2014/main" id="{93E7720C-970A-47D1-8A9C-90231B8144C0}"/>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018DE5CD-49FE-4A81-8A16-AD7464370796}"/>
              </a:ext>
            </a:extLst>
          </p:cNvPr>
          <p:cNvSpPr>
            <a:spLocks noGrp="1"/>
          </p:cNvSpPr>
          <p:nvPr>
            <p:ph type="sldNum" sz="quarter" idx="12"/>
          </p:nvPr>
        </p:nvSpPr>
        <p:spPr>
          <a:xfrm>
            <a:off x="8610600" y="6356350"/>
            <a:ext cx="2743200" cy="365125"/>
          </a:xfrm>
          <a:prstGeom prst="rect">
            <a:avLst/>
          </a:prstGeom>
        </p:spPr>
        <p:txBody>
          <a:bodyPr/>
          <a:lstStyle/>
          <a:p>
            <a:fld id="{64E71FE1-C01C-43E4-8BDF-E8F8D8475A2B}" type="slidenum">
              <a:rPr lang="en-GB" smtClean="0"/>
              <a:t>‹#›</a:t>
            </a:fld>
            <a:endParaRPr lang="en-GB"/>
          </a:p>
        </p:txBody>
      </p:sp>
    </p:spTree>
    <p:extLst>
      <p:ext uri="{BB962C8B-B14F-4D97-AF65-F5344CB8AC3E}">
        <p14:creationId xmlns:p14="http://schemas.microsoft.com/office/powerpoint/2010/main" val="24513410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360FB2-0028-41EF-BB15-D3FE92F5FA7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3F00E5BA-C94D-4B49-86EC-ECFCCF81818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D0DC230-C3BA-43FD-918A-75BB939B1E1F}"/>
              </a:ext>
            </a:extLst>
          </p:cNvPr>
          <p:cNvSpPr>
            <a:spLocks noGrp="1"/>
          </p:cNvSpPr>
          <p:nvPr>
            <p:ph type="dt" sz="half" idx="10"/>
          </p:nvPr>
        </p:nvSpPr>
        <p:spPr>
          <a:xfrm>
            <a:off x="838200" y="6356350"/>
            <a:ext cx="2743200" cy="365125"/>
          </a:xfrm>
          <a:prstGeom prst="rect">
            <a:avLst/>
          </a:prstGeom>
        </p:spPr>
        <p:txBody>
          <a:bodyPr/>
          <a:lstStyle/>
          <a:p>
            <a:fld id="{41A8EFE7-8371-44B0-A749-CFE384CFDE5B}" type="datetimeFigureOut">
              <a:rPr lang="en-GB" smtClean="0"/>
              <a:t>13/01/2021</a:t>
            </a:fld>
            <a:endParaRPr lang="en-GB"/>
          </a:p>
        </p:txBody>
      </p:sp>
      <p:sp>
        <p:nvSpPr>
          <p:cNvPr id="5" name="Footer Placeholder 4">
            <a:extLst>
              <a:ext uri="{FF2B5EF4-FFF2-40B4-BE49-F238E27FC236}">
                <a16:creationId xmlns:a16="http://schemas.microsoft.com/office/drawing/2014/main" id="{7BA18693-707B-44B0-AC88-CAB01F73DB43}"/>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B84064A4-F1A2-4C47-9AE0-D4F868EEB26E}"/>
              </a:ext>
            </a:extLst>
          </p:cNvPr>
          <p:cNvSpPr>
            <a:spLocks noGrp="1"/>
          </p:cNvSpPr>
          <p:nvPr>
            <p:ph type="sldNum" sz="quarter" idx="12"/>
          </p:nvPr>
        </p:nvSpPr>
        <p:spPr>
          <a:xfrm>
            <a:off x="8610600" y="6356350"/>
            <a:ext cx="2743200" cy="365125"/>
          </a:xfrm>
          <a:prstGeom prst="rect">
            <a:avLst/>
          </a:prstGeom>
        </p:spPr>
        <p:txBody>
          <a:bodyPr/>
          <a:lstStyle/>
          <a:p>
            <a:fld id="{64E71FE1-C01C-43E4-8BDF-E8F8D8475A2B}" type="slidenum">
              <a:rPr lang="en-GB" smtClean="0"/>
              <a:t>‹#›</a:t>
            </a:fld>
            <a:endParaRPr lang="en-GB"/>
          </a:p>
        </p:txBody>
      </p:sp>
    </p:spTree>
    <p:extLst>
      <p:ext uri="{BB962C8B-B14F-4D97-AF65-F5344CB8AC3E}">
        <p14:creationId xmlns:p14="http://schemas.microsoft.com/office/powerpoint/2010/main" val="29860537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E0437-241A-4174-B5D1-FE24979A3E1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FE68061-B5F5-4DBC-B6EA-416B79073BE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A60B2060-1D0C-4DEC-A228-DF4D1FDA586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140C19E3-C36C-44C0-9CB2-C38022DEAEF3}"/>
              </a:ext>
            </a:extLst>
          </p:cNvPr>
          <p:cNvSpPr>
            <a:spLocks noGrp="1"/>
          </p:cNvSpPr>
          <p:nvPr>
            <p:ph type="dt" sz="half" idx="10"/>
          </p:nvPr>
        </p:nvSpPr>
        <p:spPr>
          <a:xfrm>
            <a:off x="838200" y="6356350"/>
            <a:ext cx="2743200" cy="365125"/>
          </a:xfrm>
          <a:prstGeom prst="rect">
            <a:avLst/>
          </a:prstGeom>
        </p:spPr>
        <p:txBody>
          <a:bodyPr/>
          <a:lstStyle/>
          <a:p>
            <a:fld id="{41A8EFE7-8371-44B0-A749-CFE384CFDE5B}" type="datetimeFigureOut">
              <a:rPr lang="en-GB" smtClean="0"/>
              <a:t>13/01/2021</a:t>
            </a:fld>
            <a:endParaRPr lang="en-GB"/>
          </a:p>
        </p:txBody>
      </p:sp>
      <p:sp>
        <p:nvSpPr>
          <p:cNvPr id="6" name="Footer Placeholder 5">
            <a:extLst>
              <a:ext uri="{FF2B5EF4-FFF2-40B4-BE49-F238E27FC236}">
                <a16:creationId xmlns:a16="http://schemas.microsoft.com/office/drawing/2014/main" id="{A339AFBD-12D4-4EDF-B5BD-BB682DD71100}"/>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553D8BEA-7E89-406E-A77F-10FC903C4BB4}"/>
              </a:ext>
            </a:extLst>
          </p:cNvPr>
          <p:cNvSpPr>
            <a:spLocks noGrp="1"/>
          </p:cNvSpPr>
          <p:nvPr>
            <p:ph type="sldNum" sz="quarter" idx="12"/>
          </p:nvPr>
        </p:nvSpPr>
        <p:spPr>
          <a:xfrm>
            <a:off x="8610600" y="6356350"/>
            <a:ext cx="2743200" cy="365125"/>
          </a:xfrm>
          <a:prstGeom prst="rect">
            <a:avLst/>
          </a:prstGeom>
        </p:spPr>
        <p:txBody>
          <a:bodyPr/>
          <a:lstStyle/>
          <a:p>
            <a:fld id="{64E71FE1-C01C-43E4-8BDF-E8F8D8475A2B}" type="slidenum">
              <a:rPr lang="en-GB" smtClean="0"/>
              <a:t>‹#›</a:t>
            </a:fld>
            <a:endParaRPr lang="en-GB"/>
          </a:p>
        </p:txBody>
      </p:sp>
    </p:spTree>
    <p:extLst>
      <p:ext uri="{BB962C8B-B14F-4D97-AF65-F5344CB8AC3E}">
        <p14:creationId xmlns:p14="http://schemas.microsoft.com/office/powerpoint/2010/main" val="36989778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9D1936-C838-4064-9EE2-F84279E26373}"/>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80D11B1-AB73-46FF-8E0F-175967973EC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1710908-D732-460D-9C58-9D6EA5CF7B3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7662171C-770E-4A6C-8525-0B4A62DD5BB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4467930-E79A-463E-A023-EC98C9DAEE9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1AC06F18-A088-43BA-A1FB-3CDCD40B2EFF}"/>
              </a:ext>
            </a:extLst>
          </p:cNvPr>
          <p:cNvSpPr>
            <a:spLocks noGrp="1"/>
          </p:cNvSpPr>
          <p:nvPr>
            <p:ph type="dt" sz="half" idx="10"/>
          </p:nvPr>
        </p:nvSpPr>
        <p:spPr>
          <a:xfrm>
            <a:off x="838200" y="6356350"/>
            <a:ext cx="2743200" cy="365125"/>
          </a:xfrm>
          <a:prstGeom prst="rect">
            <a:avLst/>
          </a:prstGeom>
        </p:spPr>
        <p:txBody>
          <a:bodyPr/>
          <a:lstStyle/>
          <a:p>
            <a:fld id="{41A8EFE7-8371-44B0-A749-CFE384CFDE5B}" type="datetimeFigureOut">
              <a:rPr lang="en-GB" smtClean="0"/>
              <a:t>13/01/2021</a:t>
            </a:fld>
            <a:endParaRPr lang="en-GB"/>
          </a:p>
        </p:txBody>
      </p:sp>
      <p:sp>
        <p:nvSpPr>
          <p:cNvPr id="8" name="Footer Placeholder 7">
            <a:extLst>
              <a:ext uri="{FF2B5EF4-FFF2-40B4-BE49-F238E27FC236}">
                <a16:creationId xmlns:a16="http://schemas.microsoft.com/office/drawing/2014/main" id="{B88F3C94-3A2E-4DB6-8F58-EEF97105A29E}"/>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9" name="Slide Number Placeholder 8">
            <a:extLst>
              <a:ext uri="{FF2B5EF4-FFF2-40B4-BE49-F238E27FC236}">
                <a16:creationId xmlns:a16="http://schemas.microsoft.com/office/drawing/2014/main" id="{1107A9F9-1A94-44C3-965D-53DAA3546C3F}"/>
              </a:ext>
            </a:extLst>
          </p:cNvPr>
          <p:cNvSpPr>
            <a:spLocks noGrp="1"/>
          </p:cNvSpPr>
          <p:nvPr>
            <p:ph type="sldNum" sz="quarter" idx="12"/>
          </p:nvPr>
        </p:nvSpPr>
        <p:spPr>
          <a:xfrm>
            <a:off x="8610600" y="6356350"/>
            <a:ext cx="2743200" cy="365125"/>
          </a:xfrm>
          <a:prstGeom prst="rect">
            <a:avLst/>
          </a:prstGeom>
        </p:spPr>
        <p:txBody>
          <a:bodyPr/>
          <a:lstStyle/>
          <a:p>
            <a:fld id="{64E71FE1-C01C-43E4-8BDF-E8F8D8475A2B}" type="slidenum">
              <a:rPr lang="en-GB" smtClean="0"/>
              <a:t>‹#›</a:t>
            </a:fld>
            <a:endParaRPr lang="en-GB"/>
          </a:p>
        </p:txBody>
      </p:sp>
    </p:spTree>
    <p:extLst>
      <p:ext uri="{BB962C8B-B14F-4D97-AF65-F5344CB8AC3E}">
        <p14:creationId xmlns:p14="http://schemas.microsoft.com/office/powerpoint/2010/main" val="17628521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F9AAEA-C123-4103-BB8A-536E0063F975}"/>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152567E6-E2C6-4E9E-8A3C-88BF43AB28E4}"/>
              </a:ext>
            </a:extLst>
          </p:cNvPr>
          <p:cNvSpPr>
            <a:spLocks noGrp="1"/>
          </p:cNvSpPr>
          <p:nvPr>
            <p:ph type="dt" sz="half" idx="10"/>
          </p:nvPr>
        </p:nvSpPr>
        <p:spPr>
          <a:xfrm>
            <a:off x="838200" y="6356350"/>
            <a:ext cx="2743200" cy="365125"/>
          </a:xfrm>
          <a:prstGeom prst="rect">
            <a:avLst/>
          </a:prstGeom>
        </p:spPr>
        <p:txBody>
          <a:bodyPr/>
          <a:lstStyle/>
          <a:p>
            <a:fld id="{41A8EFE7-8371-44B0-A749-CFE384CFDE5B}" type="datetimeFigureOut">
              <a:rPr lang="en-GB" smtClean="0"/>
              <a:t>13/01/2021</a:t>
            </a:fld>
            <a:endParaRPr lang="en-GB"/>
          </a:p>
        </p:txBody>
      </p:sp>
      <p:sp>
        <p:nvSpPr>
          <p:cNvPr id="4" name="Footer Placeholder 3">
            <a:extLst>
              <a:ext uri="{FF2B5EF4-FFF2-40B4-BE49-F238E27FC236}">
                <a16:creationId xmlns:a16="http://schemas.microsoft.com/office/drawing/2014/main" id="{D61F5E64-1203-4F75-9B1B-55018915BD88}"/>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5" name="Slide Number Placeholder 4">
            <a:extLst>
              <a:ext uri="{FF2B5EF4-FFF2-40B4-BE49-F238E27FC236}">
                <a16:creationId xmlns:a16="http://schemas.microsoft.com/office/drawing/2014/main" id="{2A5A6691-E2A9-4164-834E-F483C9C145F2}"/>
              </a:ext>
            </a:extLst>
          </p:cNvPr>
          <p:cNvSpPr>
            <a:spLocks noGrp="1"/>
          </p:cNvSpPr>
          <p:nvPr>
            <p:ph type="sldNum" sz="quarter" idx="12"/>
          </p:nvPr>
        </p:nvSpPr>
        <p:spPr>
          <a:xfrm>
            <a:off x="8610600" y="6356350"/>
            <a:ext cx="2743200" cy="365125"/>
          </a:xfrm>
          <a:prstGeom prst="rect">
            <a:avLst/>
          </a:prstGeom>
        </p:spPr>
        <p:txBody>
          <a:bodyPr/>
          <a:lstStyle/>
          <a:p>
            <a:fld id="{64E71FE1-C01C-43E4-8BDF-E8F8D8475A2B}" type="slidenum">
              <a:rPr lang="en-GB" smtClean="0"/>
              <a:t>‹#›</a:t>
            </a:fld>
            <a:endParaRPr lang="en-GB"/>
          </a:p>
        </p:txBody>
      </p:sp>
    </p:spTree>
    <p:extLst>
      <p:ext uri="{BB962C8B-B14F-4D97-AF65-F5344CB8AC3E}">
        <p14:creationId xmlns:p14="http://schemas.microsoft.com/office/powerpoint/2010/main" val="35358389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1ED44AB-DB5F-4DAC-B50D-16EDCE1205A4}"/>
              </a:ext>
            </a:extLst>
          </p:cNvPr>
          <p:cNvSpPr>
            <a:spLocks noGrp="1"/>
          </p:cNvSpPr>
          <p:nvPr>
            <p:ph type="dt" sz="half" idx="10"/>
          </p:nvPr>
        </p:nvSpPr>
        <p:spPr>
          <a:xfrm>
            <a:off x="838200" y="6356350"/>
            <a:ext cx="2743200" cy="365125"/>
          </a:xfrm>
          <a:prstGeom prst="rect">
            <a:avLst/>
          </a:prstGeom>
        </p:spPr>
        <p:txBody>
          <a:bodyPr/>
          <a:lstStyle/>
          <a:p>
            <a:fld id="{41A8EFE7-8371-44B0-A749-CFE384CFDE5B}" type="datetimeFigureOut">
              <a:rPr lang="en-GB" smtClean="0"/>
              <a:t>13/01/2021</a:t>
            </a:fld>
            <a:endParaRPr lang="en-GB"/>
          </a:p>
        </p:txBody>
      </p:sp>
      <p:sp>
        <p:nvSpPr>
          <p:cNvPr id="3" name="Footer Placeholder 2">
            <a:extLst>
              <a:ext uri="{FF2B5EF4-FFF2-40B4-BE49-F238E27FC236}">
                <a16:creationId xmlns:a16="http://schemas.microsoft.com/office/drawing/2014/main" id="{1D0656B4-09CA-4C15-945E-7C0C13F036BB}"/>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4" name="Slide Number Placeholder 3">
            <a:extLst>
              <a:ext uri="{FF2B5EF4-FFF2-40B4-BE49-F238E27FC236}">
                <a16:creationId xmlns:a16="http://schemas.microsoft.com/office/drawing/2014/main" id="{7B4EBC76-D9C8-4595-A7EB-9FEB78669553}"/>
              </a:ext>
            </a:extLst>
          </p:cNvPr>
          <p:cNvSpPr>
            <a:spLocks noGrp="1"/>
          </p:cNvSpPr>
          <p:nvPr>
            <p:ph type="sldNum" sz="quarter" idx="12"/>
          </p:nvPr>
        </p:nvSpPr>
        <p:spPr>
          <a:xfrm>
            <a:off x="8610600" y="6356350"/>
            <a:ext cx="2743200" cy="365125"/>
          </a:xfrm>
          <a:prstGeom prst="rect">
            <a:avLst/>
          </a:prstGeom>
        </p:spPr>
        <p:txBody>
          <a:bodyPr/>
          <a:lstStyle/>
          <a:p>
            <a:fld id="{64E71FE1-C01C-43E4-8BDF-E8F8D8475A2B}" type="slidenum">
              <a:rPr lang="en-GB" smtClean="0"/>
              <a:t>‹#›</a:t>
            </a:fld>
            <a:endParaRPr lang="en-GB"/>
          </a:p>
        </p:txBody>
      </p:sp>
    </p:spTree>
    <p:extLst>
      <p:ext uri="{BB962C8B-B14F-4D97-AF65-F5344CB8AC3E}">
        <p14:creationId xmlns:p14="http://schemas.microsoft.com/office/powerpoint/2010/main" val="20349523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2EC2D1-3ACF-4C3F-9DBC-C741A3D5E00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6DC3895-F215-4D71-989B-61B3B8CACB5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5191030-6759-456B-AB92-5F4BC65054F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95938E2-A5B8-4FAE-8822-AB6CB7905321}"/>
              </a:ext>
            </a:extLst>
          </p:cNvPr>
          <p:cNvSpPr>
            <a:spLocks noGrp="1"/>
          </p:cNvSpPr>
          <p:nvPr>
            <p:ph type="dt" sz="half" idx="10"/>
          </p:nvPr>
        </p:nvSpPr>
        <p:spPr>
          <a:xfrm>
            <a:off x="838200" y="6356350"/>
            <a:ext cx="2743200" cy="365125"/>
          </a:xfrm>
          <a:prstGeom prst="rect">
            <a:avLst/>
          </a:prstGeom>
        </p:spPr>
        <p:txBody>
          <a:bodyPr/>
          <a:lstStyle/>
          <a:p>
            <a:fld id="{41A8EFE7-8371-44B0-A749-CFE384CFDE5B}" type="datetimeFigureOut">
              <a:rPr lang="en-GB" smtClean="0"/>
              <a:t>13/01/2021</a:t>
            </a:fld>
            <a:endParaRPr lang="en-GB"/>
          </a:p>
        </p:txBody>
      </p:sp>
      <p:sp>
        <p:nvSpPr>
          <p:cNvPr id="6" name="Footer Placeholder 5">
            <a:extLst>
              <a:ext uri="{FF2B5EF4-FFF2-40B4-BE49-F238E27FC236}">
                <a16:creationId xmlns:a16="http://schemas.microsoft.com/office/drawing/2014/main" id="{ADCDC21B-2DDB-4B06-8620-8CBB3DA43EC7}"/>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95FB4BA9-F521-4B70-B900-E579F86150A7}"/>
              </a:ext>
            </a:extLst>
          </p:cNvPr>
          <p:cNvSpPr>
            <a:spLocks noGrp="1"/>
          </p:cNvSpPr>
          <p:nvPr>
            <p:ph type="sldNum" sz="quarter" idx="12"/>
          </p:nvPr>
        </p:nvSpPr>
        <p:spPr>
          <a:xfrm>
            <a:off x="8610600" y="6356350"/>
            <a:ext cx="2743200" cy="365125"/>
          </a:xfrm>
          <a:prstGeom prst="rect">
            <a:avLst/>
          </a:prstGeom>
        </p:spPr>
        <p:txBody>
          <a:bodyPr/>
          <a:lstStyle/>
          <a:p>
            <a:fld id="{64E71FE1-C01C-43E4-8BDF-E8F8D8475A2B}" type="slidenum">
              <a:rPr lang="en-GB" smtClean="0"/>
              <a:t>‹#›</a:t>
            </a:fld>
            <a:endParaRPr lang="en-GB"/>
          </a:p>
        </p:txBody>
      </p:sp>
    </p:spTree>
    <p:extLst>
      <p:ext uri="{BB962C8B-B14F-4D97-AF65-F5344CB8AC3E}">
        <p14:creationId xmlns:p14="http://schemas.microsoft.com/office/powerpoint/2010/main" val="10129549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EA8169-9256-496A-A415-D5F74B4270D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9D631859-A712-4AFE-B1A1-8E07E4795EC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C48DF815-5839-4421-A671-013B359493D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B233CEA-E4E4-46A2-883C-0D2E38A522DE}"/>
              </a:ext>
            </a:extLst>
          </p:cNvPr>
          <p:cNvSpPr>
            <a:spLocks noGrp="1"/>
          </p:cNvSpPr>
          <p:nvPr>
            <p:ph type="dt" sz="half" idx="10"/>
          </p:nvPr>
        </p:nvSpPr>
        <p:spPr>
          <a:xfrm>
            <a:off x="838200" y="6356350"/>
            <a:ext cx="2743200" cy="365125"/>
          </a:xfrm>
          <a:prstGeom prst="rect">
            <a:avLst/>
          </a:prstGeom>
        </p:spPr>
        <p:txBody>
          <a:bodyPr/>
          <a:lstStyle/>
          <a:p>
            <a:fld id="{41A8EFE7-8371-44B0-A749-CFE384CFDE5B}" type="datetimeFigureOut">
              <a:rPr lang="en-GB" smtClean="0"/>
              <a:t>13/01/2021</a:t>
            </a:fld>
            <a:endParaRPr lang="en-GB"/>
          </a:p>
        </p:txBody>
      </p:sp>
      <p:sp>
        <p:nvSpPr>
          <p:cNvPr id="6" name="Footer Placeholder 5">
            <a:extLst>
              <a:ext uri="{FF2B5EF4-FFF2-40B4-BE49-F238E27FC236}">
                <a16:creationId xmlns:a16="http://schemas.microsoft.com/office/drawing/2014/main" id="{C22EBD02-AA15-488A-901A-C06DDFEBEB07}"/>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41EEB29E-BE3E-474D-9136-D51670B8CBAF}"/>
              </a:ext>
            </a:extLst>
          </p:cNvPr>
          <p:cNvSpPr>
            <a:spLocks noGrp="1"/>
          </p:cNvSpPr>
          <p:nvPr>
            <p:ph type="sldNum" sz="quarter" idx="12"/>
          </p:nvPr>
        </p:nvSpPr>
        <p:spPr>
          <a:xfrm>
            <a:off x="8610600" y="6356350"/>
            <a:ext cx="2743200" cy="365125"/>
          </a:xfrm>
          <a:prstGeom prst="rect">
            <a:avLst/>
          </a:prstGeom>
        </p:spPr>
        <p:txBody>
          <a:bodyPr/>
          <a:lstStyle/>
          <a:p>
            <a:fld id="{64E71FE1-C01C-43E4-8BDF-E8F8D8475A2B}" type="slidenum">
              <a:rPr lang="en-GB" smtClean="0"/>
              <a:t>‹#›</a:t>
            </a:fld>
            <a:endParaRPr lang="en-GB"/>
          </a:p>
        </p:txBody>
      </p:sp>
    </p:spTree>
    <p:extLst>
      <p:ext uri="{BB962C8B-B14F-4D97-AF65-F5344CB8AC3E}">
        <p14:creationId xmlns:p14="http://schemas.microsoft.com/office/powerpoint/2010/main" val="5553012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2EDD62B-BB62-4B15-B280-95B5A2402B2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5891714C-64A9-4DB8-B09C-DA215BD7DF7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5694325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b="1" kern="1200">
          <a:solidFill>
            <a:schemeClr val="accent1">
              <a:lumMod val="75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8D4D78-C2A5-4C87-B937-E570980D0217}"/>
              </a:ext>
            </a:extLst>
          </p:cNvPr>
          <p:cNvSpPr>
            <a:spLocks noGrp="1"/>
          </p:cNvSpPr>
          <p:nvPr>
            <p:ph type="ctrTitle"/>
          </p:nvPr>
        </p:nvSpPr>
        <p:spPr>
          <a:xfrm>
            <a:off x="7021285" y="1302658"/>
            <a:ext cx="4746171" cy="2387600"/>
          </a:xfrm>
        </p:spPr>
        <p:txBody>
          <a:bodyPr>
            <a:normAutofit/>
          </a:bodyPr>
          <a:lstStyle/>
          <a:p>
            <a:r>
              <a:rPr lang="en-GB" dirty="0"/>
              <a:t>CY102 - Networking</a:t>
            </a:r>
          </a:p>
        </p:txBody>
      </p:sp>
      <p:sp>
        <p:nvSpPr>
          <p:cNvPr id="3" name="Subtitle 2">
            <a:extLst>
              <a:ext uri="{FF2B5EF4-FFF2-40B4-BE49-F238E27FC236}">
                <a16:creationId xmlns:a16="http://schemas.microsoft.com/office/drawing/2014/main" id="{6BD3E1DC-7051-42E9-A234-55826DE761C8}"/>
              </a:ext>
            </a:extLst>
          </p:cNvPr>
          <p:cNvSpPr>
            <a:spLocks noGrp="1"/>
          </p:cNvSpPr>
          <p:nvPr>
            <p:ph type="subTitle" idx="1"/>
          </p:nvPr>
        </p:nvSpPr>
        <p:spPr>
          <a:xfrm>
            <a:off x="7021285" y="4601186"/>
            <a:ext cx="4713513" cy="948191"/>
          </a:xfrm>
        </p:spPr>
        <p:txBody>
          <a:bodyPr/>
          <a:lstStyle/>
          <a:p>
            <a:r>
              <a:rPr lang="en-GB" dirty="0"/>
              <a:t>Network Performance </a:t>
            </a:r>
          </a:p>
        </p:txBody>
      </p:sp>
      <p:pic>
        <p:nvPicPr>
          <p:cNvPr id="4" name="Picture Placeholder 7" descr="A circuit board on a table&#10;&#10;Description automatically generated">
            <a:extLst>
              <a:ext uri="{FF2B5EF4-FFF2-40B4-BE49-F238E27FC236}">
                <a16:creationId xmlns:a16="http://schemas.microsoft.com/office/drawing/2014/main" id="{921832FF-290E-46EE-A633-85A99794E6D9}"/>
              </a:ext>
            </a:extLst>
          </p:cNvPr>
          <p:cNvPicPr>
            <a:picLocks noChangeAspect="1"/>
          </p:cNvPicPr>
          <p:nvPr/>
        </p:nvPicPr>
        <p:blipFill>
          <a:blip r:embed="rId2">
            <a:extLst>
              <a:ext uri="{28A0092B-C50C-407E-A947-70E740481C1C}">
                <a14:useLocalDpi xmlns:a14="http://schemas.microsoft.com/office/drawing/2010/main" val="0"/>
              </a:ext>
            </a:extLst>
          </a:blip>
          <a:srcRect t="20089" b="20089"/>
          <a:stretch>
            <a:fillRect/>
          </a:stretch>
        </p:blipFill>
        <p:spPr>
          <a:xfrm>
            <a:off x="9186" y="-5"/>
            <a:ext cx="8396199" cy="6460304"/>
          </a:xfrm>
          <a:custGeom>
            <a:avLst/>
            <a:gdLst>
              <a:gd name="connsiteX0" fmla="*/ 1985184 w 8396198"/>
              <a:gd name="connsiteY0" fmla="*/ 5258093 h 6460303"/>
              <a:gd name="connsiteX1" fmla="*/ 1985184 w 8396198"/>
              <a:gd name="connsiteY1" fmla="*/ 5258093 h 6460303"/>
              <a:gd name="connsiteX2" fmla="*/ 1985184 w 8396198"/>
              <a:gd name="connsiteY2" fmla="*/ 5258093 h 6460303"/>
              <a:gd name="connsiteX3" fmla="*/ 7502757 w 8396198"/>
              <a:gd name="connsiteY3" fmla="*/ 0 h 6460303"/>
              <a:gd name="connsiteX4" fmla="*/ 8396198 w 8396198"/>
              <a:gd name="connsiteY4" fmla="*/ 0 h 6460303"/>
              <a:gd name="connsiteX5" fmla="*/ 8388310 w 8396198"/>
              <a:gd name="connsiteY5" fmla="*/ 12898 h 6460303"/>
              <a:gd name="connsiteX6" fmla="*/ 4763857 w 8396198"/>
              <a:gd name="connsiteY6" fmla="*/ 4786769 h 6460303"/>
              <a:gd name="connsiteX7" fmla="*/ 4264272 w 8396198"/>
              <a:gd name="connsiteY7" fmla="*/ 4855144 h 6460303"/>
              <a:gd name="connsiteX8" fmla="*/ 4264273 w 8396198"/>
              <a:gd name="connsiteY8" fmla="*/ 4855143 h 6460303"/>
              <a:gd name="connsiteX9" fmla="*/ 4195899 w 8396198"/>
              <a:gd name="connsiteY9" fmla="*/ 4355559 h 6460303"/>
              <a:gd name="connsiteX10" fmla="*/ 6516179 w 8396198"/>
              <a:gd name="connsiteY10" fmla="*/ 0 h 6460303"/>
              <a:gd name="connsiteX11" fmla="*/ 7411525 w 8396198"/>
              <a:gd name="connsiteY11" fmla="*/ 0 h 6460303"/>
              <a:gd name="connsiteX12" fmla="*/ 2805577 w 8396198"/>
              <a:gd name="connsiteY12" fmla="*/ 6066627 h 6460303"/>
              <a:gd name="connsiteX13" fmla="*/ 2305992 w 8396198"/>
              <a:gd name="connsiteY13" fmla="*/ 6135001 h 6460303"/>
              <a:gd name="connsiteX14" fmla="*/ 2305993 w 8396198"/>
              <a:gd name="connsiteY14" fmla="*/ 6135001 h 6460303"/>
              <a:gd name="connsiteX15" fmla="*/ 2237619 w 8396198"/>
              <a:gd name="connsiteY15" fmla="*/ 5635416 h 6460303"/>
              <a:gd name="connsiteX16" fmla="*/ 5529597 w 8396198"/>
              <a:gd name="connsiteY16" fmla="*/ 0 h 6460303"/>
              <a:gd name="connsiteX17" fmla="*/ 6424943 w 8396198"/>
              <a:gd name="connsiteY17" fmla="*/ 0 h 6460303"/>
              <a:gd name="connsiteX18" fmla="*/ 2484768 w 8396198"/>
              <a:gd name="connsiteY18" fmla="*/ 5189719 h 6460303"/>
              <a:gd name="connsiteX19" fmla="*/ 2046796 w 8396198"/>
              <a:gd name="connsiteY19" fmla="*/ 5295775 h 6460303"/>
              <a:gd name="connsiteX20" fmla="*/ 1985184 w 8396198"/>
              <a:gd name="connsiteY20" fmla="*/ 5258093 h 6460303"/>
              <a:gd name="connsiteX21" fmla="*/ 1932333 w 8396198"/>
              <a:gd name="connsiteY21" fmla="*/ 5208872 h 6460303"/>
              <a:gd name="connsiteX22" fmla="*/ 1916810 w 8396198"/>
              <a:gd name="connsiteY22" fmla="*/ 4758508 h 6460303"/>
              <a:gd name="connsiteX23" fmla="*/ 4543018 w 8396198"/>
              <a:gd name="connsiteY23" fmla="*/ 0 h 6460303"/>
              <a:gd name="connsiteX24" fmla="*/ 5438364 w 8396198"/>
              <a:gd name="connsiteY24" fmla="*/ 0 h 6460303"/>
              <a:gd name="connsiteX25" fmla="*/ 640552 w 8396198"/>
              <a:gd name="connsiteY25" fmla="*/ 6319336 h 6460303"/>
              <a:gd name="connsiteX26" fmla="*/ 140967 w 8396198"/>
              <a:gd name="connsiteY26" fmla="*/ 6387711 h 6460303"/>
              <a:gd name="connsiteX27" fmla="*/ 140968 w 8396198"/>
              <a:gd name="connsiteY27" fmla="*/ 6387711 h 6460303"/>
              <a:gd name="connsiteX28" fmla="*/ 72594 w 8396198"/>
              <a:gd name="connsiteY28" fmla="*/ 5888126 h 6460303"/>
              <a:gd name="connsiteX29" fmla="*/ 3556436 w 8396198"/>
              <a:gd name="connsiteY29" fmla="*/ 0 h 6460303"/>
              <a:gd name="connsiteX30" fmla="*/ 4451782 w 8396198"/>
              <a:gd name="connsiteY30" fmla="*/ 0 h 6460303"/>
              <a:gd name="connsiteX31" fmla="*/ 711634 w 8396198"/>
              <a:gd name="connsiteY31" fmla="*/ 4926258 h 6460303"/>
              <a:gd name="connsiteX32" fmla="*/ 212049 w 8396198"/>
              <a:gd name="connsiteY32" fmla="*/ 4994633 h 6460303"/>
              <a:gd name="connsiteX33" fmla="*/ 212050 w 8396198"/>
              <a:gd name="connsiteY33" fmla="*/ 4994633 h 6460303"/>
              <a:gd name="connsiteX34" fmla="*/ 143675 w 8396198"/>
              <a:gd name="connsiteY34" fmla="*/ 4495047 h 6460303"/>
              <a:gd name="connsiteX35" fmla="*/ 2569856 w 8396198"/>
              <a:gd name="connsiteY35" fmla="*/ 0 h 6460303"/>
              <a:gd name="connsiteX36" fmla="*/ 3465201 w 8396198"/>
              <a:gd name="connsiteY36" fmla="*/ 0 h 6460303"/>
              <a:gd name="connsiteX37" fmla="*/ 1054005 w 8396198"/>
              <a:gd name="connsiteY37" fmla="*/ 3175856 h 6460303"/>
              <a:gd name="connsiteX38" fmla="*/ 554420 w 8396198"/>
              <a:gd name="connsiteY38" fmla="*/ 3244231 h 6460303"/>
              <a:gd name="connsiteX39" fmla="*/ 554421 w 8396198"/>
              <a:gd name="connsiteY39" fmla="*/ 3244231 h 6460303"/>
              <a:gd name="connsiteX40" fmla="*/ 486047 w 8396198"/>
              <a:gd name="connsiteY40" fmla="*/ 2744646 h 6460303"/>
              <a:gd name="connsiteX41" fmla="*/ 1583274 w 8396198"/>
              <a:gd name="connsiteY41" fmla="*/ 0 h 6460303"/>
              <a:gd name="connsiteX42" fmla="*/ 2478619 w 8396198"/>
              <a:gd name="connsiteY42" fmla="*/ 0 h 6460303"/>
              <a:gd name="connsiteX43" fmla="*/ 935829 w 8396198"/>
              <a:gd name="connsiteY43" fmla="*/ 2032053 h 6460303"/>
              <a:gd name="connsiteX44" fmla="*/ 436245 w 8396198"/>
              <a:gd name="connsiteY44" fmla="*/ 2100428 h 6460303"/>
              <a:gd name="connsiteX45" fmla="*/ 436245 w 8396198"/>
              <a:gd name="connsiteY45" fmla="*/ 2100427 h 6460303"/>
              <a:gd name="connsiteX46" fmla="*/ 367872 w 8396198"/>
              <a:gd name="connsiteY46" fmla="*/ 1600843 h 6460303"/>
              <a:gd name="connsiteX47" fmla="*/ 596693 w 8396198"/>
              <a:gd name="connsiteY47" fmla="*/ 0 h 6460303"/>
              <a:gd name="connsiteX48" fmla="*/ 1492038 w 8396198"/>
              <a:gd name="connsiteY48" fmla="*/ 0 h 6460303"/>
              <a:gd name="connsiteX49" fmla="*/ 850966 w 8396198"/>
              <a:gd name="connsiteY49" fmla="*/ 844373 h 6460303"/>
              <a:gd name="connsiteX50" fmla="*/ 351382 w 8396198"/>
              <a:gd name="connsiteY50" fmla="*/ 912748 h 6460303"/>
              <a:gd name="connsiteX51" fmla="*/ 351383 w 8396198"/>
              <a:gd name="connsiteY51" fmla="*/ 912748 h 6460303"/>
              <a:gd name="connsiteX52" fmla="*/ 283008 w 8396198"/>
              <a:gd name="connsiteY52" fmla="*/ 413163 h 6460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8396198" h="6460303">
                <a:moveTo>
                  <a:pt x="1985184" y="5258093"/>
                </a:moveTo>
                <a:lnTo>
                  <a:pt x="1985184" y="5258093"/>
                </a:lnTo>
                <a:lnTo>
                  <a:pt x="1985184" y="5258093"/>
                </a:lnTo>
                <a:close/>
                <a:moveTo>
                  <a:pt x="7502757" y="0"/>
                </a:moveTo>
                <a:lnTo>
                  <a:pt x="8396198" y="0"/>
                </a:lnTo>
                <a:lnTo>
                  <a:pt x="8388310" y="12898"/>
                </a:lnTo>
                <a:cubicBezTo>
                  <a:pt x="7180160" y="1604189"/>
                  <a:pt x="5972008" y="3195478"/>
                  <a:pt x="4763857" y="4786769"/>
                </a:cubicBezTo>
                <a:cubicBezTo>
                  <a:pt x="4644782" y="4943607"/>
                  <a:pt x="4421110" y="4974220"/>
                  <a:pt x="4264272" y="4855144"/>
                </a:cubicBezTo>
                <a:lnTo>
                  <a:pt x="4264273" y="4855143"/>
                </a:lnTo>
                <a:cubicBezTo>
                  <a:pt x="4107436" y="4736068"/>
                  <a:pt x="4076824" y="4512397"/>
                  <a:pt x="4195899" y="4355559"/>
                </a:cubicBezTo>
                <a:close/>
                <a:moveTo>
                  <a:pt x="6516179" y="0"/>
                </a:moveTo>
                <a:lnTo>
                  <a:pt x="7411525" y="0"/>
                </a:lnTo>
                <a:lnTo>
                  <a:pt x="2805577" y="6066627"/>
                </a:lnTo>
                <a:cubicBezTo>
                  <a:pt x="2686501" y="6223464"/>
                  <a:pt x="2462830" y="6254077"/>
                  <a:pt x="2305992" y="6135001"/>
                </a:cubicBezTo>
                <a:lnTo>
                  <a:pt x="2305993" y="6135001"/>
                </a:lnTo>
                <a:cubicBezTo>
                  <a:pt x="2149155" y="6015926"/>
                  <a:pt x="2118543" y="5792254"/>
                  <a:pt x="2237619" y="5635416"/>
                </a:cubicBezTo>
                <a:close/>
                <a:moveTo>
                  <a:pt x="5529597" y="0"/>
                </a:moveTo>
                <a:lnTo>
                  <a:pt x="6424943" y="0"/>
                </a:lnTo>
                <a:lnTo>
                  <a:pt x="2484768" y="5189719"/>
                </a:lnTo>
                <a:cubicBezTo>
                  <a:pt x="2380577" y="5326952"/>
                  <a:pt x="2196304" y="5367543"/>
                  <a:pt x="2046796" y="5295775"/>
                </a:cubicBezTo>
                <a:lnTo>
                  <a:pt x="1985184" y="5258093"/>
                </a:lnTo>
                <a:lnTo>
                  <a:pt x="1932333" y="5208872"/>
                </a:lnTo>
                <a:cubicBezTo>
                  <a:pt x="1823032" y="5084144"/>
                  <a:pt x="1812619" y="4895741"/>
                  <a:pt x="1916810" y="4758508"/>
                </a:cubicBezTo>
                <a:close/>
                <a:moveTo>
                  <a:pt x="4543018" y="0"/>
                </a:moveTo>
                <a:lnTo>
                  <a:pt x="5438364" y="0"/>
                </a:lnTo>
                <a:lnTo>
                  <a:pt x="640552" y="6319336"/>
                </a:lnTo>
                <a:cubicBezTo>
                  <a:pt x="521476" y="6476174"/>
                  <a:pt x="297805" y="6506786"/>
                  <a:pt x="140967" y="6387711"/>
                </a:cubicBezTo>
                <a:lnTo>
                  <a:pt x="140968" y="6387711"/>
                </a:lnTo>
                <a:cubicBezTo>
                  <a:pt x="-15870" y="6268635"/>
                  <a:pt x="-46482" y="6044964"/>
                  <a:pt x="72594" y="5888126"/>
                </a:cubicBezTo>
                <a:close/>
                <a:moveTo>
                  <a:pt x="3556436" y="0"/>
                </a:moveTo>
                <a:lnTo>
                  <a:pt x="4451782" y="0"/>
                </a:lnTo>
                <a:lnTo>
                  <a:pt x="711634" y="4926258"/>
                </a:lnTo>
                <a:cubicBezTo>
                  <a:pt x="592557" y="5083097"/>
                  <a:pt x="368886" y="5113708"/>
                  <a:pt x="212049" y="4994633"/>
                </a:cubicBezTo>
                <a:lnTo>
                  <a:pt x="212050" y="4994633"/>
                </a:lnTo>
                <a:cubicBezTo>
                  <a:pt x="55212" y="4875558"/>
                  <a:pt x="24599" y="4651886"/>
                  <a:pt x="143675" y="4495047"/>
                </a:cubicBezTo>
                <a:close/>
                <a:moveTo>
                  <a:pt x="2569856" y="0"/>
                </a:moveTo>
                <a:lnTo>
                  <a:pt x="3465201" y="0"/>
                </a:lnTo>
                <a:lnTo>
                  <a:pt x="1054005" y="3175856"/>
                </a:lnTo>
                <a:cubicBezTo>
                  <a:pt x="934929" y="3332694"/>
                  <a:pt x="711258" y="3363306"/>
                  <a:pt x="554420" y="3244231"/>
                </a:cubicBezTo>
                <a:lnTo>
                  <a:pt x="554421" y="3244231"/>
                </a:lnTo>
                <a:cubicBezTo>
                  <a:pt x="397583" y="3125155"/>
                  <a:pt x="366971" y="2901484"/>
                  <a:pt x="486047" y="2744646"/>
                </a:cubicBezTo>
                <a:close/>
                <a:moveTo>
                  <a:pt x="1583274" y="0"/>
                </a:moveTo>
                <a:lnTo>
                  <a:pt x="2478619" y="0"/>
                </a:lnTo>
                <a:lnTo>
                  <a:pt x="935829" y="2032053"/>
                </a:lnTo>
                <a:cubicBezTo>
                  <a:pt x="816754" y="2188891"/>
                  <a:pt x="593082" y="2219503"/>
                  <a:pt x="436245" y="2100428"/>
                </a:cubicBezTo>
                <a:lnTo>
                  <a:pt x="436245" y="2100427"/>
                </a:lnTo>
                <a:cubicBezTo>
                  <a:pt x="279408" y="1981352"/>
                  <a:pt x="248796" y="1757681"/>
                  <a:pt x="367872" y="1600843"/>
                </a:cubicBezTo>
                <a:close/>
                <a:moveTo>
                  <a:pt x="596693" y="0"/>
                </a:moveTo>
                <a:lnTo>
                  <a:pt x="1492038" y="0"/>
                </a:lnTo>
                <a:lnTo>
                  <a:pt x="850966" y="844373"/>
                </a:lnTo>
                <a:cubicBezTo>
                  <a:pt x="731891" y="1001211"/>
                  <a:pt x="508219" y="1031824"/>
                  <a:pt x="351382" y="912748"/>
                </a:cubicBezTo>
                <a:lnTo>
                  <a:pt x="351383" y="912748"/>
                </a:lnTo>
                <a:cubicBezTo>
                  <a:pt x="194545" y="793672"/>
                  <a:pt x="163933" y="570001"/>
                  <a:pt x="283008" y="413163"/>
                </a:cubicBezTo>
                <a:close/>
              </a:path>
            </a:pathLst>
          </a:custGeom>
        </p:spPr>
      </p:pic>
      <p:pic>
        <p:nvPicPr>
          <p:cNvPr id="5" name="Picture 4"/>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315698" y="35446"/>
            <a:ext cx="838200" cy="410587"/>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94908" y="458172"/>
            <a:ext cx="1158990" cy="463596"/>
          </a:xfrm>
          <a:prstGeom prst="rect">
            <a:avLst/>
          </a:prstGeom>
        </p:spPr>
      </p:pic>
    </p:spTree>
    <p:extLst>
      <p:ext uri="{BB962C8B-B14F-4D97-AF65-F5344CB8AC3E}">
        <p14:creationId xmlns:p14="http://schemas.microsoft.com/office/powerpoint/2010/main" val="20393284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6" name="TextShape 1"/>
          <p:cNvSpPr txBox="1"/>
          <p:nvPr/>
        </p:nvSpPr>
        <p:spPr>
          <a:xfrm>
            <a:off x="312840" y="365040"/>
            <a:ext cx="11590200" cy="1325160"/>
          </a:xfrm>
          <a:prstGeom prst="rect">
            <a:avLst/>
          </a:prstGeom>
          <a:noFill/>
          <a:ln>
            <a:noFill/>
          </a:ln>
        </p:spPr>
        <p:txBody>
          <a:bodyPr anchor="ctr">
            <a:noAutofit/>
          </a:bodyPr>
          <a:lstStyle/>
          <a:p>
            <a:endParaRPr lang="en-US" sz="1800" b="0" strike="noStrike" spc="-1" dirty="0">
              <a:solidFill>
                <a:srgbClr val="000000"/>
              </a:solidFill>
              <a:latin typeface="Calibri"/>
            </a:endParaRPr>
          </a:p>
        </p:txBody>
      </p:sp>
      <p:sp>
        <p:nvSpPr>
          <p:cNvPr id="517" name="TextShape 2"/>
          <p:cNvSpPr txBox="1"/>
          <p:nvPr/>
        </p:nvSpPr>
        <p:spPr>
          <a:xfrm>
            <a:off x="312840" y="1825560"/>
            <a:ext cx="11590200" cy="4935600"/>
          </a:xfrm>
          <a:prstGeom prst="rect">
            <a:avLst/>
          </a:prstGeom>
          <a:noFill/>
          <a:ln>
            <a:noFill/>
          </a:ln>
        </p:spPr>
        <p:txBody>
          <a:bodyPr>
            <a:noAutofit/>
          </a:bodyPr>
          <a:lstStyle/>
          <a:p>
            <a:pPr marL="457200" indent="-457200">
              <a:buFont typeface="Arial" panose="020B0604020202020204" pitchFamily="34" charset="0"/>
              <a:buChar char="•"/>
            </a:pPr>
            <a:endParaRPr lang="en-US" sz="2800" b="0" strike="noStrike" spc="-1" dirty="0">
              <a:solidFill>
                <a:srgbClr val="000000"/>
              </a:solidFill>
              <a:latin typeface="Calibri"/>
            </a:endParaRPr>
          </a:p>
          <a:p>
            <a:pPr marL="457200" indent="-457200">
              <a:buFont typeface="Arial" panose="020B0604020202020204" pitchFamily="34" charset="0"/>
              <a:buChar char="•"/>
            </a:pPr>
            <a:r>
              <a:rPr lang="en-US" sz="2800" spc="-1" dirty="0">
                <a:solidFill>
                  <a:srgbClr val="000000"/>
                </a:solidFill>
                <a:latin typeface="Calibri"/>
              </a:rPr>
              <a:t>Restrict the types of traffic</a:t>
            </a:r>
          </a:p>
          <a:p>
            <a:pPr marL="457200" indent="-457200">
              <a:buFont typeface="Arial" panose="020B0604020202020204" pitchFamily="34" charset="0"/>
              <a:buChar char="•"/>
            </a:pPr>
            <a:r>
              <a:rPr lang="en-US" sz="2800" spc="-1" dirty="0">
                <a:solidFill>
                  <a:srgbClr val="000000"/>
                </a:solidFill>
                <a:latin typeface="Calibri"/>
              </a:rPr>
              <a:t>Internet user permissions – Why do they need access to certain parts of the web?</a:t>
            </a:r>
          </a:p>
          <a:p>
            <a:pPr marL="457200" indent="-457200">
              <a:buFont typeface="Arial" panose="020B0604020202020204" pitchFamily="34" charset="0"/>
              <a:buChar char="•"/>
            </a:pPr>
            <a:endParaRPr lang="en-US" sz="2800" spc="-1" dirty="0">
              <a:solidFill>
                <a:srgbClr val="000000"/>
              </a:solidFill>
              <a:latin typeface="Calibri"/>
            </a:endParaRPr>
          </a:p>
          <a:p>
            <a:pPr marL="457200" indent="-457200">
              <a:buFont typeface="Arial" panose="020B0604020202020204" pitchFamily="34" charset="0"/>
              <a:buChar char="•"/>
            </a:pPr>
            <a:endParaRPr lang="en-US" sz="2800" b="0" strike="noStrike" spc="-1" dirty="0">
              <a:solidFill>
                <a:srgbClr val="000000"/>
              </a:solidFill>
              <a:latin typeface="Calibri"/>
            </a:endParaRPr>
          </a:p>
        </p:txBody>
      </p:sp>
      <p:sp>
        <p:nvSpPr>
          <p:cNvPr id="4" name="TextShape 1">
            <a:extLst>
              <a:ext uri="{FF2B5EF4-FFF2-40B4-BE49-F238E27FC236}">
                <a16:creationId xmlns:a16="http://schemas.microsoft.com/office/drawing/2014/main" id="{62762D72-A0CF-4452-9F4B-822543D87D15}"/>
              </a:ext>
            </a:extLst>
          </p:cNvPr>
          <p:cNvSpPr txBox="1"/>
          <p:nvPr/>
        </p:nvSpPr>
        <p:spPr>
          <a:xfrm>
            <a:off x="465240" y="517440"/>
            <a:ext cx="11590200" cy="1325160"/>
          </a:xfrm>
          <a:prstGeom prst="rect">
            <a:avLst/>
          </a:prstGeom>
          <a:noFill/>
          <a:ln>
            <a:noFill/>
          </a:ln>
        </p:spPr>
        <p:txBody>
          <a:bodyPr anchor="ctr">
            <a:noAutofit/>
          </a:bodyPr>
          <a:lstStyle/>
          <a:p>
            <a:pPr>
              <a:lnSpc>
                <a:spcPct val="90000"/>
              </a:lnSpc>
            </a:pPr>
            <a:r>
              <a:rPr lang="en-US" sz="4400" spc="-1" dirty="0">
                <a:solidFill>
                  <a:schemeClr val="accent1"/>
                </a:solidFill>
                <a:latin typeface="Calibri"/>
              </a:rPr>
              <a:t>Network Policies </a:t>
            </a:r>
            <a:endParaRPr lang="en-US" sz="4400" b="0" strike="noStrike" spc="-1" dirty="0">
              <a:solidFill>
                <a:schemeClr val="accent1"/>
              </a:solidFill>
              <a:latin typeface="Calibri"/>
            </a:endParaRPr>
          </a:p>
        </p:txBody>
      </p:sp>
    </p:spTree>
    <p:extLst>
      <p:ext uri="{BB962C8B-B14F-4D97-AF65-F5344CB8AC3E}">
        <p14:creationId xmlns:p14="http://schemas.microsoft.com/office/powerpoint/2010/main" val="41847352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6" name="TextShape 1"/>
          <p:cNvSpPr txBox="1"/>
          <p:nvPr/>
        </p:nvSpPr>
        <p:spPr>
          <a:xfrm>
            <a:off x="312840" y="365040"/>
            <a:ext cx="11590200" cy="1325160"/>
          </a:xfrm>
          <a:prstGeom prst="rect">
            <a:avLst/>
          </a:prstGeom>
          <a:noFill/>
          <a:ln>
            <a:noFill/>
          </a:ln>
        </p:spPr>
        <p:txBody>
          <a:bodyPr anchor="ctr">
            <a:noAutofit/>
          </a:bodyPr>
          <a:lstStyle/>
          <a:p>
            <a:endParaRPr lang="en-US" sz="1800" b="0" strike="noStrike" spc="-1" dirty="0">
              <a:solidFill>
                <a:srgbClr val="000000"/>
              </a:solidFill>
              <a:latin typeface="Calibri"/>
            </a:endParaRPr>
          </a:p>
        </p:txBody>
      </p:sp>
      <p:sp>
        <p:nvSpPr>
          <p:cNvPr id="517" name="TextShape 2"/>
          <p:cNvSpPr txBox="1"/>
          <p:nvPr/>
        </p:nvSpPr>
        <p:spPr>
          <a:xfrm>
            <a:off x="312840" y="1825560"/>
            <a:ext cx="11590200" cy="4935600"/>
          </a:xfrm>
          <a:prstGeom prst="rect">
            <a:avLst/>
          </a:prstGeom>
          <a:noFill/>
          <a:ln>
            <a:noFill/>
          </a:ln>
        </p:spPr>
        <p:txBody>
          <a:bodyPr>
            <a:noAutofit/>
          </a:bodyPr>
          <a:lstStyle/>
          <a:p>
            <a:pPr marL="457200" indent="-457200">
              <a:buFont typeface="Arial" panose="020B0604020202020204" pitchFamily="34" charset="0"/>
              <a:buChar char="•"/>
            </a:pPr>
            <a:r>
              <a:rPr lang="en-US" sz="2800" b="0" strike="noStrike" spc="-1" dirty="0">
                <a:solidFill>
                  <a:srgbClr val="000000"/>
                </a:solidFill>
                <a:latin typeface="Calibri"/>
              </a:rPr>
              <a:t>Congestion and bottle necks are more of a risk now. Even with increased bandwidth</a:t>
            </a:r>
          </a:p>
          <a:p>
            <a:pPr marL="457200" indent="-457200">
              <a:buFont typeface="Arial" panose="020B0604020202020204" pitchFamily="34" charset="0"/>
              <a:buChar char="•"/>
            </a:pPr>
            <a:r>
              <a:rPr lang="en-US" sz="2800" b="0" strike="noStrike" spc="-1" dirty="0">
                <a:solidFill>
                  <a:srgbClr val="000000"/>
                </a:solidFill>
                <a:latin typeface="Calibri"/>
              </a:rPr>
              <a:t>Most downloads come from HTTP – Hard to identify what is needed and what's not</a:t>
            </a:r>
          </a:p>
          <a:p>
            <a:pPr marL="457200" indent="-457200">
              <a:buFont typeface="Arial" panose="020B0604020202020204" pitchFamily="34" charset="0"/>
              <a:buChar char="•"/>
            </a:pPr>
            <a:endParaRPr lang="en-US" sz="2800" b="0" strike="noStrike" spc="-1" dirty="0">
              <a:solidFill>
                <a:srgbClr val="000000"/>
              </a:solidFill>
              <a:latin typeface="Calibri"/>
            </a:endParaRPr>
          </a:p>
          <a:p>
            <a:pPr marL="457200" indent="-457200">
              <a:buFont typeface="Arial" panose="020B0604020202020204" pitchFamily="34" charset="0"/>
              <a:buChar char="•"/>
            </a:pPr>
            <a:r>
              <a:rPr lang="en-US" sz="2800" b="0" strike="noStrike" spc="-1" dirty="0">
                <a:solidFill>
                  <a:srgbClr val="000000"/>
                </a:solidFill>
                <a:latin typeface="Calibri"/>
              </a:rPr>
              <a:t>Traffic shaping and user education can help with these</a:t>
            </a:r>
          </a:p>
          <a:p>
            <a:pPr marL="457200" indent="-457200">
              <a:buFont typeface="Arial" panose="020B0604020202020204" pitchFamily="34" charset="0"/>
              <a:buChar char="•"/>
            </a:pPr>
            <a:endParaRPr lang="en-US" sz="2800" spc="-1" dirty="0">
              <a:solidFill>
                <a:srgbClr val="000000"/>
              </a:solidFill>
              <a:latin typeface="Calibri"/>
            </a:endParaRPr>
          </a:p>
          <a:p>
            <a:pPr marL="457200" indent="-457200">
              <a:buFont typeface="Arial" panose="020B0604020202020204" pitchFamily="34" charset="0"/>
              <a:buChar char="•"/>
            </a:pPr>
            <a:endParaRPr lang="en-US" sz="2800" b="0" strike="noStrike" spc="-1" dirty="0">
              <a:solidFill>
                <a:srgbClr val="000000"/>
              </a:solidFill>
              <a:latin typeface="Calibri"/>
            </a:endParaRPr>
          </a:p>
        </p:txBody>
      </p:sp>
      <p:sp>
        <p:nvSpPr>
          <p:cNvPr id="4" name="TextShape 1">
            <a:extLst>
              <a:ext uri="{FF2B5EF4-FFF2-40B4-BE49-F238E27FC236}">
                <a16:creationId xmlns:a16="http://schemas.microsoft.com/office/drawing/2014/main" id="{62762D72-A0CF-4452-9F4B-822543D87D15}"/>
              </a:ext>
            </a:extLst>
          </p:cNvPr>
          <p:cNvSpPr txBox="1"/>
          <p:nvPr/>
        </p:nvSpPr>
        <p:spPr>
          <a:xfrm>
            <a:off x="465240" y="517440"/>
            <a:ext cx="11590200" cy="1538006"/>
          </a:xfrm>
          <a:prstGeom prst="rect">
            <a:avLst/>
          </a:prstGeom>
          <a:noFill/>
          <a:ln>
            <a:noFill/>
          </a:ln>
        </p:spPr>
        <p:txBody>
          <a:bodyPr anchor="ctr">
            <a:noAutofit/>
          </a:bodyPr>
          <a:lstStyle/>
          <a:p>
            <a:pPr>
              <a:lnSpc>
                <a:spcPct val="90000"/>
              </a:lnSpc>
            </a:pPr>
            <a:r>
              <a:rPr lang="en-US" sz="4400" spc="-1" dirty="0">
                <a:solidFill>
                  <a:schemeClr val="accent1"/>
                </a:solidFill>
                <a:latin typeface="Calibri"/>
              </a:rPr>
              <a:t>Bottlenecks and Streaming </a:t>
            </a:r>
          </a:p>
        </p:txBody>
      </p:sp>
    </p:spTree>
    <p:extLst>
      <p:ext uri="{BB962C8B-B14F-4D97-AF65-F5344CB8AC3E}">
        <p14:creationId xmlns:p14="http://schemas.microsoft.com/office/powerpoint/2010/main" val="37340754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2404C4-0D45-46F0-A2CD-7541899EA37B}"/>
              </a:ext>
            </a:extLst>
          </p:cNvPr>
          <p:cNvSpPr>
            <a:spLocks noGrp="1"/>
          </p:cNvSpPr>
          <p:nvPr>
            <p:ph type="title"/>
          </p:nvPr>
        </p:nvSpPr>
        <p:spPr/>
        <p:txBody>
          <a:bodyPr/>
          <a:lstStyle/>
          <a:p>
            <a:r>
              <a:rPr lang="en-GB" dirty="0"/>
              <a:t>Performance Monitoring</a:t>
            </a:r>
          </a:p>
        </p:txBody>
      </p:sp>
      <p:sp>
        <p:nvSpPr>
          <p:cNvPr id="3" name="Content Placeholder 2">
            <a:extLst>
              <a:ext uri="{FF2B5EF4-FFF2-40B4-BE49-F238E27FC236}">
                <a16:creationId xmlns:a16="http://schemas.microsoft.com/office/drawing/2014/main" id="{584CF6FA-B9D8-41DA-9BE6-D1BA4851DB74}"/>
              </a:ext>
            </a:extLst>
          </p:cNvPr>
          <p:cNvSpPr>
            <a:spLocks noGrp="1"/>
          </p:cNvSpPr>
          <p:nvPr>
            <p:ph idx="1"/>
          </p:nvPr>
        </p:nvSpPr>
        <p:spPr/>
        <p:txBody>
          <a:bodyPr/>
          <a:lstStyle/>
          <a:p>
            <a:r>
              <a:rPr lang="en-GB" dirty="0"/>
              <a:t>Assess user demand when network infrastructure is installed</a:t>
            </a:r>
          </a:p>
          <a:p>
            <a:r>
              <a:rPr lang="en-GB" dirty="0"/>
              <a:t>Performance monitoring allows the network administrator to determine that resources are being stretched before that point is reached or performance is impacted</a:t>
            </a:r>
          </a:p>
          <a:p>
            <a:r>
              <a:rPr lang="en-GB" dirty="0"/>
              <a:t>Need to set a baseline</a:t>
            </a:r>
          </a:p>
          <a:p>
            <a:pPr lvl="1"/>
            <a:r>
              <a:rPr lang="en-GB" dirty="0"/>
              <a:t>When an upgrade or new equipment is implemented, a new baseline is required</a:t>
            </a:r>
          </a:p>
        </p:txBody>
      </p:sp>
    </p:spTree>
    <p:extLst>
      <p:ext uri="{BB962C8B-B14F-4D97-AF65-F5344CB8AC3E}">
        <p14:creationId xmlns:p14="http://schemas.microsoft.com/office/powerpoint/2010/main" val="7246398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622147-F410-4049-ABB0-1072AFEB09F4}"/>
              </a:ext>
            </a:extLst>
          </p:cNvPr>
          <p:cNvSpPr>
            <a:spLocks noGrp="1"/>
          </p:cNvSpPr>
          <p:nvPr>
            <p:ph type="title"/>
          </p:nvPr>
        </p:nvSpPr>
        <p:spPr/>
        <p:txBody>
          <a:bodyPr/>
          <a:lstStyle/>
          <a:p>
            <a:r>
              <a:rPr lang="en-GB" dirty="0"/>
              <a:t>Network Monitoring Utilities</a:t>
            </a:r>
          </a:p>
        </p:txBody>
      </p:sp>
      <p:sp>
        <p:nvSpPr>
          <p:cNvPr id="3" name="Content Placeholder 2">
            <a:extLst>
              <a:ext uri="{FF2B5EF4-FFF2-40B4-BE49-F238E27FC236}">
                <a16:creationId xmlns:a16="http://schemas.microsoft.com/office/drawing/2014/main" id="{18969E54-E623-43FC-89A7-067BA57E85C9}"/>
              </a:ext>
            </a:extLst>
          </p:cNvPr>
          <p:cNvSpPr>
            <a:spLocks noGrp="1"/>
          </p:cNvSpPr>
          <p:nvPr>
            <p:ph idx="1"/>
          </p:nvPr>
        </p:nvSpPr>
        <p:spPr/>
        <p:txBody>
          <a:bodyPr/>
          <a:lstStyle/>
          <a:p>
            <a:r>
              <a:rPr lang="en-GB" dirty="0" err="1"/>
              <a:t>Solarwinds</a:t>
            </a:r>
            <a:r>
              <a:rPr lang="en-GB" dirty="0"/>
              <a:t> Network Performance monitor</a:t>
            </a:r>
          </a:p>
          <a:p>
            <a:r>
              <a:rPr lang="en-GB" dirty="0" err="1"/>
              <a:t>Datadog</a:t>
            </a:r>
            <a:endParaRPr lang="en-GB" dirty="0"/>
          </a:p>
          <a:p>
            <a:r>
              <a:rPr lang="en-GB" dirty="0" err="1"/>
              <a:t>Atera</a:t>
            </a:r>
            <a:endParaRPr lang="en-GB" dirty="0"/>
          </a:p>
          <a:p>
            <a:r>
              <a:rPr lang="en-GB" dirty="0" err="1"/>
              <a:t>Paessler</a:t>
            </a:r>
            <a:r>
              <a:rPr lang="en-GB" dirty="0"/>
              <a:t> PRTG network monitor</a:t>
            </a:r>
          </a:p>
          <a:p>
            <a:r>
              <a:rPr lang="en-GB" dirty="0"/>
              <a:t>Nagios Core</a:t>
            </a:r>
          </a:p>
          <a:p>
            <a:r>
              <a:rPr lang="en-GB" dirty="0" err="1"/>
              <a:t>Zabbix</a:t>
            </a:r>
            <a:endParaRPr lang="en-GB" dirty="0"/>
          </a:p>
        </p:txBody>
      </p:sp>
    </p:spTree>
    <p:extLst>
      <p:ext uri="{BB962C8B-B14F-4D97-AF65-F5344CB8AC3E}">
        <p14:creationId xmlns:p14="http://schemas.microsoft.com/office/powerpoint/2010/main" val="20031610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3F48C-2916-4E0D-B52C-3FDE4D0CF546}"/>
              </a:ext>
            </a:extLst>
          </p:cNvPr>
          <p:cNvSpPr>
            <a:spLocks noGrp="1"/>
          </p:cNvSpPr>
          <p:nvPr>
            <p:ph type="title"/>
          </p:nvPr>
        </p:nvSpPr>
        <p:spPr/>
        <p:txBody>
          <a:bodyPr/>
          <a:lstStyle/>
          <a:p>
            <a:r>
              <a:rPr lang="en-US" dirty="0"/>
              <a:t>Monitoring tools </a:t>
            </a:r>
          </a:p>
        </p:txBody>
      </p:sp>
      <p:sp>
        <p:nvSpPr>
          <p:cNvPr id="3" name="Content Placeholder 2">
            <a:extLst>
              <a:ext uri="{FF2B5EF4-FFF2-40B4-BE49-F238E27FC236}">
                <a16:creationId xmlns:a16="http://schemas.microsoft.com/office/drawing/2014/main" id="{4BD2D62B-9136-489A-BFE9-A8941CDFF6D8}"/>
              </a:ext>
            </a:extLst>
          </p:cNvPr>
          <p:cNvSpPr>
            <a:spLocks noGrp="1"/>
          </p:cNvSpPr>
          <p:nvPr>
            <p:ph idx="1"/>
          </p:nvPr>
        </p:nvSpPr>
        <p:spPr/>
        <p:txBody>
          <a:bodyPr>
            <a:normAutofit fontScale="92500" lnSpcReduction="20000"/>
          </a:bodyPr>
          <a:lstStyle/>
          <a:p>
            <a:r>
              <a:rPr lang="en-US" dirty="0"/>
              <a:t>Network analyzer</a:t>
            </a:r>
          </a:p>
          <a:p>
            <a:r>
              <a:rPr lang="en-US" dirty="0"/>
              <a:t>Interface monitor</a:t>
            </a:r>
          </a:p>
          <a:p>
            <a:r>
              <a:rPr lang="en-US" dirty="0"/>
              <a:t>Top talkers/listeners</a:t>
            </a:r>
          </a:p>
          <a:p>
            <a:r>
              <a:rPr lang="en-US" dirty="0"/>
              <a:t>Packet flow monitor</a:t>
            </a:r>
          </a:p>
          <a:p>
            <a:r>
              <a:rPr lang="en-US" dirty="0"/>
              <a:t>Wireless analyzers</a:t>
            </a:r>
          </a:p>
          <a:p>
            <a:r>
              <a:rPr lang="en-US" dirty="0"/>
              <a:t>SNMP management software</a:t>
            </a:r>
          </a:p>
          <a:p>
            <a:r>
              <a:rPr lang="en-US" dirty="0"/>
              <a:t>Logs</a:t>
            </a:r>
          </a:p>
          <a:p>
            <a:r>
              <a:rPr lang="en-US" dirty="0"/>
              <a:t>Syslog</a:t>
            </a:r>
          </a:p>
          <a:p>
            <a:r>
              <a:rPr lang="en-US" dirty="0"/>
              <a:t>SIEM</a:t>
            </a:r>
          </a:p>
          <a:p>
            <a:r>
              <a:rPr lang="en-US" dirty="0"/>
              <a:t>Physical monitoring tools</a:t>
            </a:r>
          </a:p>
          <a:p>
            <a:endParaRPr lang="en-US" dirty="0"/>
          </a:p>
        </p:txBody>
      </p:sp>
      <p:sp>
        <p:nvSpPr>
          <p:cNvPr id="4" name="Footer Placeholder 3">
            <a:extLst>
              <a:ext uri="{FF2B5EF4-FFF2-40B4-BE49-F238E27FC236}">
                <a16:creationId xmlns:a16="http://schemas.microsoft.com/office/drawing/2014/main" id="{97401752-C8B0-415E-9FDE-517A5CB1A0BA}"/>
              </a:ext>
            </a:extLst>
          </p:cNvPr>
          <p:cNvSpPr>
            <a:spLocks noGrp="1"/>
          </p:cNvSpPr>
          <p:nvPr>
            <p:ph type="ftr" sz="quarter" idx="4294967295"/>
          </p:nvPr>
        </p:nvSpPr>
        <p:spPr>
          <a:xfrm>
            <a:off x="7932964" y="6675120"/>
            <a:ext cx="2735036" cy="182880"/>
          </a:xfrm>
          <a:prstGeom prst="rect">
            <a:avLst/>
          </a:prstGeom>
        </p:spPr>
        <p:txBody>
          <a:bodyPr/>
          <a:lstStyle/>
          <a:p>
            <a:r>
              <a:rPr lang="en-US" dirty="0"/>
              <a:t> </a:t>
            </a:r>
          </a:p>
        </p:txBody>
      </p:sp>
    </p:spTree>
    <p:extLst>
      <p:ext uri="{BB962C8B-B14F-4D97-AF65-F5344CB8AC3E}">
        <p14:creationId xmlns:p14="http://schemas.microsoft.com/office/powerpoint/2010/main" val="1708401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3F48C-2916-4E0D-B52C-3FDE4D0CF546}"/>
              </a:ext>
            </a:extLst>
          </p:cNvPr>
          <p:cNvSpPr>
            <a:spLocks noGrp="1"/>
          </p:cNvSpPr>
          <p:nvPr>
            <p:ph type="title"/>
          </p:nvPr>
        </p:nvSpPr>
        <p:spPr/>
        <p:txBody>
          <a:bodyPr/>
          <a:lstStyle/>
          <a:p>
            <a:r>
              <a:rPr lang="en-US" dirty="0"/>
              <a:t>Network analyzers </a:t>
            </a:r>
          </a:p>
        </p:txBody>
      </p:sp>
      <p:sp>
        <p:nvSpPr>
          <p:cNvPr id="3" name="Content Placeholder 2">
            <a:extLst>
              <a:ext uri="{FF2B5EF4-FFF2-40B4-BE49-F238E27FC236}">
                <a16:creationId xmlns:a16="http://schemas.microsoft.com/office/drawing/2014/main" id="{4BD2D62B-9136-489A-BFE9-A8941CDFF6D8}"/>
              </a:ext>
            </a:extLst>
          </p:cNvPr>
          <p:cNvSpPr>
            <a:spLocks noGrp="1"/>
          </p:cNvSpPr>
          <p:nvPr>
            <p:ph idx="1"/>
          </p:nvPr>
        </p:nvSpPr>
        <p:spPr>
          <a:xfrm>
            <a:off x="365760" y="1752600"/>
            <a:ext cx="11181080" cy="1351280"/>
          </a:xfrm>
        </p:spPr>
        <p:txBody>
          <a:bodyPr>
            <a:normAutofit/>
          </a:bodyPr>
          <a:lstStyle/>
          <a:p>
            <a:r>
              <a:rPr lang="en-US" dirty="0"/>
              <a:t>Network analyzers, by whatever name you use, are one of the most powerful and versatile tools for network monitoring and troubleshooting.</a:t>
            </a:r>
          </a:p>
          <a:p>
            <a:endParaRPr lang="en-US" dirty="0"/>
          </a:p>
        </p:txBody>
      </p:sp>
      <p:sp>
        <p:nvSpPr>
          <p:cNvPr id="4" name="Footer Placeholder 3">
            <a:extLst>
              <a:ext uri="{FF2B5EF4-FFF2-40B4-BE49-F238E27FC236}">
                <a16:creationId xmlns:a16="http://schemas.microsoft.com/office/drawing/2014/main" id="{97401752-C8B0-415E-9FDE-517A5CB1A0BA}"/>
              </a:ext>
            </a:extLst>
          </p:cNvPr>
          <p:cNvSpPr>
            <a:spLocks noGrp="1"/>
          </p:cNvSpPr>
          <p:nvPr>
            <p:ph type="ftr" sz="quarter" idx="4294967295"/>
          </p:nvPr>
        </p:nvSpPr>
        <p:spPr>
          <a:xfrm>
            <a:off x="7932964" y="6675120"/>
            <a:ext cx="2735036" cy="182880"/>
          </a:xfrm>
          <a:prstGeom prst="rect">
            <a:avLst/>
          </a:prstGeom>
        </p:spPr>
        <p:txBody>
          <a:bodyPr/>
          <a:lstStyle/>
          <a:p>
            <a:r>
              <a:rPr lang="en-US" dirty="0"/>
              <a:t> </a:t>
            </a:r>
          </a:p>
        </p:txBody>
      </p:sp>
      <p:pic>
        <p:nvPicPr>
          <p:cNvPr id="5" name="Picture 4">
            <a:extLst>
              <a:ext uri="{FF2B5EF4-FFF2-40B4-BE49-F238E27FC236}">
                <a16:creationId xmlns:a16="http://schemas.microsoft.com/office/drawing/2014/main" id="{B7D22201-27F3-4505-85B9-CFBEE758E19C}"/>
              </a:ext>
            </a:extLst>
          </p:cNvPr>
          <p:cNvPicPr>
            <a:picLocks noChangeAspect="1"/>
          </p:cNvPicPr>
          <p:nvPr/>
        </p:nvPicPr>
        <p:blipFill>
          <a:blip r:embed="rId2"/>
          <a:stretch>
            <a:fillRect/>
          </a:stretch>
        </p:blipFill>
        <p:spPr>
          <a:xfrm>
            <a:off x="2367280" y="2690837"/>
            <a:ext cx="7325360" cy="4131503"/>
          </a:xfrm>
          <a:prstGeom prst="rect">
            <a:avLst/>
          </a:prstGeom>
        </p:spPr>
      </p:pic>
    </p:spTree>
    <p:extLst>
      <p:ext uri="{BB962C8B-B14F-4D97-AF65-F5344CB8AC3E}">
        <p14:creationId xmlns:p14="http://schemas.microsoft.com/office/powerpoint/2010/main" val="13224254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Metrics</a:t>
            </a:r>
          </a:p>
        </p:txBody>
      </p:sp>
      <p:sp>
        <p:nvSpPr>
          <p:cNvPr id="3" name="Content Placeholder 2"/>
          <p:cNvSpPr>
            <a:spLocks noGrp="1"/>
          </p:cNvSpPr>
          <p:nvPr>
            <p:ph idx="1"/>
          </p:nvPr>
        </p:nvSpPr>
        <p:spPr/>
        <p:txBody>
          <a:bodyPr/>
          <a:lstStyle/>
          <a:p>
            <a:r>
              <a:rPr lang="en-GB" dirty="0"/>
              <a:t>Network performance can be affected by a number of different factors</a:t>
            </a:r>
          </a:p>
          <a:p>
            <a:r>
              <a:rPr lang="en-GB" dirty="0"/>
              <a:t>Using a network performance monitoring (NPM) solution, your enterprise can search for these factors </a:t>
            </a:r>
          </a:p>
          <a:p>
            <a:r>
              <a:rPr lang="en-GB" dirty="0"/>
              <a:t>Allows you to understand how they’re affecting your network’s performance</a:t>
            </a:r>
          </a:p>
          <a:p>
            <a:r>
              <a:rPr lang="en-GB" dirty="0"/>
              <a:t>The data the network monitoring solution collects allows the IT team to gain insights into performance metrics as well</a:t>
            </a:r>
          </a:p>
        </p:txBody>
      </p:sp>
    </p:spTree>
    <p:extLst>
      <p:ext uri="{BB962C8B-B14F-4D97-AF65-F5344CB8AC3E}">
        <p14:creationId xmlns:p14="http://schemas.microsoft.com/office/powerpoint/2010/main" val="454117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3F48C-2916-4E0D-B52C-3FDE4D0CF546}"/>
              </a:ext>
            </a:extLst>
          </p:cNvPr>
          <p:cNvSpPr>
            <a:spLocks noGrp="1"/>
          </p:cNvSpPr>
          <p:nvPr>
            <p:ph type="title"/>
          </p:nvPr>
        </p:nvSpPr>
        <p:spPr/>
        <p:txBody>
          <a:bodyPr/>
          <a:lstStyle/>
          <a:p>
            <a:r>
              <a:rPr lang="en-US" dirty="0"/>
              <a:t>About metrics </a:t>
            </a:r>
          </a:p>
        </p:txBody>
      </p:sp>
      <p:sp>
        <p:nvSpPr>
          <p:cNvPr id="3" name="Content Placeholder 2">
            <a:extLst>
              <a:ext uri="{FF2B5EF4-FFF2-40B4-BE49-F238E27FC236}">
                <a16:creationId xmlns:a16="http://schemas.microsoft.com/office/drawing/2014/main" id="{4BD2D62B-9136-489A-BFE9-A8941CDFF6D8}"/>
              </a:ext>
            </a:extLst>
          </p:cNvPr>
          <p:cNvSpPr>
            <a:spLocks noGrp="1"/>
          </p:cNvSpPr>
          <p:nvPr>
            <p:ph idx="1"/>
          </p:nvPr>
        </p:nvSpPr>
        <p:spPr/>
        <p:txBody>
          <a:bodyPr>
            <a:normAutofit/>
          </a:bodyPr>
          <a:lstStyle/>
          <a:p>
            <a:r>
              <a:rPr lang="en-US" dirty="0"/>
              <a:t>Resource use of a host or network device</a:t>
            </a:r>
          </a:p>
          <a:p>
            <a:r>
              <a:rPr lang="en-US" dirty="0"/>
              <a:t>Interface statistics</a:t>
            </a:r>
          </a:p>
          <a:p>
            <a:r>
              <a:rPr lang="en-US" dirty="0"/>
              <a:t>Bandwidth used by a specific service, physical link, or wireless channel</a:t>
            </a:r>
          </a:p>
          <a:p>
            <a:r>
              <a:rPr lang="en-US" dirty="0"/>
              <a:t>Users logged onto a network or service</a:t>
            </a:r>
          </a:p>
          <a:p>
            <a:endParaRPr lang="en-US" dirty="0"/>
          </a:p>
        </p:txBody>
      </p:sp>
      <p:sp>
        <p:nvSpPr>
          <p:cNvPr id="4" name="Footer Placeholder 3">
            <a:extLst>
              <a:ext uri="{FF2B5EF4-FFF2-40B4-BE49-F238E27FC236}">
                <a16:creationId xmlns:a16="http://schemas.microsoft.com/office/drawing/2014/main" id="{97401752-C8B0-415E-9FDE-517A5CB1A0BA}"/>
              </a:ext>
            </a:extLst>
          </p:cNvPr>
          <p:cNvSpPr>
            <a:spLocks noGrp="1"/>
          </p:cNvSpPr>
          <p:nvPr>
            <p:ph type="ftr" sz="quarter" idx="4294967295"/>
          </p:nvPr>
        </p:nvSpPr>
        <p:spPr>
          <a:xfrm>
            <a:off x="7932964" y="6675120"/>
            <a:ext cx="2735036" cy="182880"/>
          </a:xfrm>
          <a:prstGeom prst="rect">
            <a:avLst/>
          </a:prstGeom>
        </p:spPr>
        <p:txBody>
          <a:bodyPr/>
          <a:lstStyle/>
          <a:p>
            <a:r>
              <a:rPr lang="en-US" dirty="0"/>
              <a:t> </a:t>
            </a:r>
          </a:p>
        </p:txBody>
      </p:sp>
    </p:spTree>
    <p:extLst>
      <p:ext uri="{BB962C8B-B14F-4D97-AF65-F5344CB8AC3E}">
        <p14:creationId xmlns:p14="http://schemas.microsoft.com/office/powerpoint/2010/main" val="27699296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3F48C-2916-4E0D-B52C-3FDE4D0CF546}"/>
              </a:ext>
            </a:extLst>
          </p:cNvPr>
          <p:cNvSpPr>
            <a:spLocks noGrp="1"/>
          </p:cNvSpPr>
          <p:nvPr>
            <p:ph type="title"/>
          </p:nvPr>
        </p:nvSpPr>
        <p:spPr/>
        <p:txBody>
          <a:bodyPr/>
          <a:lstStyle/>
          <a:p>
            <a:r>
              <a:rPr lang="en-US" dirty="0"/>
              <a:t>Performance tracking </a:t>
            </a:r>
          </a:p>
        </p:txBody>
      </p:sp>
      <p:sp>
        <p:nvSpPr>
          <p:cNvPr id="3" name="Content Placeholder 2">
            <a:extLst>
              <a:ext uri="{FF2B5EF4-FFF2-40B4-BE49-F238E27FC236}">
                <a16:creationId xmlns:a16="http://schemas.microsoft.com/office/drawing/2014/main" id="{4BD2D62B-9136-489A-BFE9-A8941CDFF6D8}"/>
              </a:ext>
            </a:extLst>
          </p:cNvPr>
          <p:cNvSpPr>
            <a:spLocks noGrp="1"/>
          </p:cNvSpPr>
          <p:nvPr>
            <p:ph idx="1"/>
          </p:nvPr>
        </p:nvSpPr>
        <p:spPr/>
        <p:txBody>
          <a:bodyPr>
            <a:normAutofit/>
          </a:bodyPr>
          <a:lstStyle/>
          <a:p>
            <a:r>
              <a:rPr lang="en-US" dirty="0"/>
              <a:t>Establish a </a:t>
            </a:r>
            <a:r>
              <a:rPr lang="en-US" i="1" dirty="0"/>
              <a:t>baseline</a:t>
            </a:r>
            <a:r>
              <a:rPr lang="en-US" dirty="0"/>
              <a:t>: a measurement of your network's usage patterns under normal operation, which you can then use to plan for later expansion or unusual network demands. </a:t>
            </a:r>
          </a:p>
          <a:p>
            <a:r>
              <a:rPr lang="en-US" dirty="0"/>
              <a:t>The main goal of performance monitoring is to find and correct the </a:t>
            </a:r>
            <a:r>
              <a:rPr lang="en-US" i="1" dirty="0"/>
              <a:t>bottlenecks</a:t>
            </a:r>
            <a:r>
              <a:rPr lang="en-US" dirty="0"/>
              <a:t> that limit network performance as utilization increases.</a:t>
            </a:r>
          </a:p>
          <a:p>
            <a:endParaRPr lang="en-US" dirty="0"/>
          </a:p>
        </p:txBody>
      </p:sp>
      <p:sp>
        <p:nvSpPr>
          <p:cNvPr id="4" name="Footer Placeholder 3">
            <a:extLst>
              <a:ext uri="{FF2B5EF4-FFF2-40B4-BE49-F238E27FC236}">
                <a16:creationId xmlns:a16="http://schemas.microsoft.com/office/drawing/2014/main" id="{97401752-C8B0-415E-9FDE-517A5CB1A0BA}"/>
              </a:ext>
            </a:extLst>
          </p:cNvPr>
          <p:cNvSpPr>
            <a:spLocks noGrp="1"/>
          </p:cNvSpPr>
          <p:nvPr>
            <p:ph type="ftr" sz="quarter" idx="4294967295"/>
          </p:nvPr>
        </p:nvSpPr>
        <p:spPr>
          <a:xfrm>
            <a:off x="7932964" y="6675120"/>
            <a:ext cx="2735036" cy="182880"/>
          </a:xfrm>
          <a:prstGeom prst="rect">
            <a:avLst/>
          </a:prstGeom>
        </p:spPr>
        <p:txBody>
          <a:bodyPr/>
          <a:lstStyle/>
          <a:p>
            <a:r>
              <a:rPr lang="en-US" dirty="0"/>
              <a:t> </a:t>
            </a:r>
          </a:p>
        </p:txBody>
      </p:sp>
    </p:spTree>
    <p:extLst>
      <p:ext uri="{BB962C8B-B14F-4D97-AF65-F5344CB8AC3E}">
        <p14:creationId xmlns:p14="http://schemas.microsoft.com/office/powerpoint/2010/main" val="39285300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AE648E-12E2-47BC-82E4-7A4EF36775BE}"/>
              </a:ext>
            </a:extLst>
          </p:cNvPr>
          <p:cNvSpPr>
            <a:spLocks noGrp="1"/>
          </p:cNvSpPr>
          <p:nvPr>
            <p:ph type="title"/>
          </p:nvPr>
        </p:nvSpPr>
        <p:spPr/>
        <p:txBody>
          <a:bodyPr/>
          <a:lstStyle/>
          <a:p>
            <a:r>
              <a:rPr lang="en-GB" dirty="0"/>
              <a:t>Analysing Performance Metrics</a:t>
            </a:r>
          </a:p>
        </p:txBody>
      </p:sp>
      <p:graphicFrame>
        <p:nvGraphicFramePr>
          <p:cNvPr id="4" name="Content Placeholder 3"/>
          <p:cNvGraphicFramePr>
            <a:graphicFrameLocks noGrp="1"/>
          </p:cNvGraphicFramePr>
          <p:nvPr>
            <p:ph idx="1"/>
          </p:nvPr>
        </p:nvGraphicFramePr>
        <p:xfrm>
          <a:off x="312821" y="1825625"/>
          <a:ext cx="11590421" cy="49359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906016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1B31ED-6711-487B-8141-FC9FF0FF33DD}"/>
              </a:ext>
            </a:extLst>
          </p:cNvPr>
          <p:cNvSpPr>
            <a:spLocks noGrp="1"/>
          </p:cNvSpPr>
          <p:nvPr>
            <p:ph type="title"/>
          </p:nvPr>
        </p:nvSpPr>
        <p:spPr/>
        <p:txBody>
          <a:bodyPr/>
          <a:lstStyle/>
          <a:p>
            <a:endParaRPr lang="en-GB" dirty="0"/>
          </a:p>
        </p:txBody>
      </p:sp>
      <p:sp>
        <p:nvSpPr>
          <p:cNvPr id="3" name="Content Placeholder 2">
            <a:extLst>
              <a:ext uri="{FF2B5EF4-FFF2-40B4-BE49-F238E27FC236}">
                <a16:creationId xmlns:a16="http://schemas.microsoft.com/office/drawing/2014/main" id="{D78C4205-1029-47D2-A3E6-788D9C80051E}"/>
              </a:ext>
            </a:extLst>
          </p:cNvPr>
          <p:cNvSpPr>
            <a:spLocks noGrp="1"/>
          </p:cNvSpPr>
          <p:nvPr>
            <p:ph idx="1"/>
          </p:nvPr>
        </p:nvSpPr>
        <p:spPr/>
        <p:txBody>
          <a:bodyPr/>
          <a:lstStyle/>
          <a:p>
            <a:r>
              <a:rPr lang="en-GB" dirty="0"/>
              <a:t>Many reasons behind faulty network performance</a:t>
            </a:r>
          </a:p>
          <a:p>
            <a:r>
              <a:rPr lang="en-GB" dirty="0"/>
              <a:t>Network problems can arise from faulty hardware such as routers, switches, and firewalls</a:t>
            </a:r>
          </a:p>
          <a:p>
            <a:r>
              <a:rPr lang="en-GB" dirty="0"/>
              <a:t>They can also arise from unexpected usage patterns such as in the case of network bandwidth spikes that exceed their allocated bandwidth for users, or due to security breaches or changes in device configuration</a:t>
            </a:r>
            <a:endParaRPr lang="en-US" dirty="0"/>
          </a:p>
          <a:p>
            <a:endParaRPr lang="en-GB" dirty="0"/>
          </a:p>
        </p:txBody>
      </p:sp>
    </p:spTree>
    <p:extLst>
      <p:ext uri="{BB962C8B-B14F-4D97-AF65-F5344CB8AC3E}">
        <p14:creationId xmlns:p14="http://schemas.microsoft.com/office/powerpoint/2010/main" val="40301022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DE944E-7F52-4C20-B89C-314867C47FDD}"/>
              </a:ext>
            </a:extLst>
          </p:cNvPr>
          <p:cNvSpPr>
            <a:spLocks noGrp="1"/>
          </p:cNvSpPr>
          <p:nvPr>
            <p:ph type="title"/>
          </p:nvPr>
        </p:nvSpPr>
        <p:spPr/>
        <p:txBody>
          <a:bodyPr/>
          <a:lstStyle/>
          <a:p>
            <a:r>
              <a:rPr lang="en-GB" dirty="0"/>
              <a:t>Patch Management</a:t>
            </a:r>
          </a:p>
        </p:txBody>
      </p:sp>
      <p:sp>
        <p:nvSpPr>
          <p:cNvPr id="3" name="Content Placeholder 2">
            <a:extLst>
              <a:ext uri="{FF2B5EF4-FFF2-40B4-BE49-F238E27FC236}">
                <a16:creationId xmlns:a16="http://schemas.microsoft.com/office/drawing/2014/main" id="{2E389032-167B-49EB-9CED-F1098E1A6A8A}"/>
              </a:ext>
            </a:extLst>
          </p:cNvPr>
          <p:cNvSpPr>
            <a:spLocks noGrp="1"/>
          </p:cNvSpPr>
          <p:nvPr>
            <p:ph idx="1"/>
          </p:nvPr>
        </p:nvSpPr>
        <p:spPr/>
        <p:txBody>
          <a:bodyPr/>
          <a:lstStyle/>
          <a:p>
            <a:r>
              <a:rPr lang="en-GB" dirty="0"/>
              <a:t>The process of managing a network of computers by regularly performing patch deployment to keep computers up to date</a:t>
            </a:r>
          </a:p>
          <a:p>
            <a:r>
              <a:rPr lang="en-GB" dirty="0"/>
              <a:t>Patch management is one of the most important IT tasks in any organization as leaving software and operating systems unpatched puts your organization at risk of serious security breaches</a:t>
            </a:r>
          </a:p>
          <a:p>
            <a:r>
              <a:rPr lang="en-GB" dirty="0"/>
              <a:t>Cybercriminals are looking to exploit any unpatched systems</a:t>
            </a:r>
          </a:p>
          <a:p>
            <a:r>
              <a:rPr lang="en-GB" dirty="0"/>
              <a:t>Manually monitoring and applying security updates is not only difficult but dangerous</a:t>
            </a:r>
          </a:p>
        </p:txBody>
      </p:sp>
    </p:spTree>
    <p:extLst>
      <p:ext uri="{BB962C8B-B14F-4D97-AF65-F5344CB8AC3E}">
        <p14:creationId xmlns:p14="http://schemas.microsoft.com/office/powerpoint/2010/main" val="3632628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Patch Management</a:t>
            </a:r>
          </a:p>
        </p:txBody>
      </p:sp>
      <p:sp>
        <p:nvSpPr>
          <p:cNvPr id="3" name="Content Placeholder 2"/>
          <p:cNvSpPr>
            <a:spLocks noGrp="1"/>
          </p:cNvSpPr>
          <p:nvPr>
            <p:ph idx="1"/>
          </p:nvPr>
        </p:nvSpPr>
        <p:spPr/>
        <p:txBody>
          <a:bodyPr/>
          <a:lstStyle/>
          <a:p>
            <a:r>
              <a:rPr lang="en-GB" dirty="0"/>
              <a:t>Patch management is an area of systems management that involves acquiring, testing, and installing multiple patches (code changes) to an administered computer system</a:t>
            </a:r>
          </a:p>
          <a:p>
            <a:r>
              <a:rPr lang="en-GB" dirty="0"/>
              <a:t>Patch management tasks include maintaining current knowledge of available patches, deciding what patches are appropriate for particular systems, ensuring that patches are installed properly, testing systems after installation, and documenting all associated procedures, such as specific configurations required.</a:t>
            </a:r>
          </a:p>
        </p:txBody>
      </p:sp>
    </p:spTree>
    <p:extLst>
      <p:ext uri="{BB962C8B-B14F-4D97-AF65-F5344CB8AC3E}">
        <p14:creationId xmlns:p14="http://schemas.microsoft.com/office/powerpoint/2010/main" val="11082451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8" name="TextShape 1"/>
          <p:cNvSpPr txBox="1"/>
          <p:nvPr/>
        </p:nvSpPr>
        <p:spPr>
          <a:xfrm>
            <a:off x="487012" y="408583"/>
            <a:ext cx="11590200" cy="1325160"/>
          </a:xfrm>
          <a:prstGeom prst="rect">
            <a:avLst/>
          </a:prstGeom>
          <a:noFill/>
          <a:ln>
            <a:noFill/>
          </a:ln>
        </p:spPr>
        <p:txBody>
          <a:bodyPr anchor="ctr">
            <a:noAutofit/>
          </a:bodyPr>
          <a:lstStyle/>
          <a:p>
            <a:pPr>
              <a:lnSpc>
                <a:spcPct val="90000"/>
              </a:lnSpc>
            </a:pPr>
            <a:r>
              <a:rPr lang="en-US" sz="4400" spc="-1" dirty="0">
                <a:solidFill>
                  <a:schemeClr val="accent1"/>
                </a:solidFill>
                <a:latin typeface="Calibri"/>
              </a:rPr>
              <a:t>Bandwidth</a:t>
            </a:r>
            <a:endParaRPr lang="en-US" sz="4400" b="0" strike="noStrike" spc="-1" dirty="0">
              <a:solidFill>
                <a:schemeClr val="accent1"/>
              </a:solidFill>
              <a:latin typeface="Calibri"/>
            </a:endParaRPr>
          </a:p>
        </p:txBody>
      </p:sp>
      <p:sp>
        <p:nvSpPr>
          <p:cNvPr id="509" name="TextShape 2"/>
          <p:cNvSpPr txBox="1"/>
          <p:nvPr/>
        </p:nvSpPr>
        <p:spPr>
          <a:xfrm>
            <a:off x="312840" y="1825560"/>
            <a:ext cx="11590200" cy="4935600"/>
          </a:xfrm>
          <a:prstGeom prst="rect">
            <a:avLst/>
          </a:prstGeom>
          <a:noFill/>
          <a:ln>
            <a:noFill/>
          </a:ln>
        </p:spPr>
        <p:txBody>
          <a:bodyPr>
            <a:noAutofit/>
          </a:bodyPr>
          <a:lstStyle/>
          <a:p>
            <a:pPr marL="228600" indent="-228240">
              <a:lnSpc>
                <a:spcPct val="90000"/>
              </a:lnSpc>
              <a:spcBef>
                <a:spcPts val="1001"/>
              </a:spcBef>
              <a:buClr>
                <a:srgbClr val="000000"/>
              </a:buClr>
              <a:buFont typeface="Arial"/>
              <a:buChar char="•"/>
            </a:pPr>
            <a:endParaRPr lang="en-US" sz="2800" b="0" strike="noStrike" spc="-1" dirty="0">
              <a:solidFill>
                <a:srgbClr val="000000"/>
              </a:solidFill>
              <a:latin typeface="Calibri"/>
            </a:endParaRPr>
          </a:p>
          <a:p>
            <a:pPr marL="457200" indent="-457200">
              <a:lnSpc>
                <a:spcPct val="90000"/>
              </a:lnSpc>
              <a:spcBef>
                <a:spcPts val="1001"/>
              </a:spcBef>
              <a:buFont typeface="Arial" panose="020B0604020202020204" pitchFamily="34" charset="0"/>
              <a:buChar char="•"/>
            </a:pPr>
            <a:r>
              <a:rPr lang="en-US" sz="2800" b="0" strike="noStrike" spc="-1" dirty="0">
                <a:solidFill>
                  <a:srgbClr val="000000"/>
                </a:solidFill>
                <a:latin typeface="Calibri"/>
              </a:rPr>
              <a:t>How much information can you handle</a:t>
            </a:r>
          </a:p>
          <a:p>
            <a:pPr marL="457200" indent="-457200">
              <a:lnSpc>
                <a:spcPct val="90000"/>
              </a:lnSpc>
              <a:spcBef>
                <a:spcPts val="1001"/>
              </a:spcBef>
              <a:buFont typeface="Arial" panose="020B0604020202020204" pitchFamily="34" charset="0"/>
              <a:buChar char="•"/>
            </a:pPr>
            <a:r>
              <a:rPr lang="en-US" sz="2800" spc="-1" dirty="0">
                <a:solidFill>
                  <a:srgbClr val="000000"/>
                </a:solidFill>
                <a:latin typeface="Calibri"/>
              </a:rPr>
              <a:t>A 10 Mbps line doesn’t have the same Bandwidth as a 100Mbps</a:t>
            </a:r>
          </a:p>
          <a:p>
            <a:pPr marL="457200" indent="-457200">
              <a:lnSpc>
                <a:spcPct val="90000"/>
              </a:lnSpc>
              <a:spcBef>
                <a:spcPts val="1001"/>
              </a:spcBef>
              <a:buFont typeface="Arial" panose="020B0604020202020204" pitchFamily="34" charset="0"/>
              <a:buChar char="•"/>
            </a:pPr>
            <a:endParaRPr lang="en-US" sz="2800" spc="-1" dirty="0">
              <a:solidFill>
                <a:srgbClr val="000000"/>
              </a:solidFill>
              <a:latin typeface="Calibri"/>
            </a:endParaRPr>
          </a:p>
        </p:txBody>
      </p:sp>
    </p:spTree>
    <p:extLst>
      <p:ext uri="{BB962C8B-B14F-4D97-AF65-F5344CB8AC3E}">
        <p14:creationId xmlns:p14="http://schemas.microsoft.com/office/powerpoint/2010/main" val="8578159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4" name="TextShape 1"/>
          <p:cNvSpPr txBox="1"/>
          <p:nvPr/>
        </p:nvSpPr>
        <p:spPr>
          <a:xfrm>
            <a:off x="312840" y="365040"/>
            <a:ext cx="11590200" cy="1325160"/>
          </a:xfrm>
          <a:prstGeom prst="rect">
            <a:avLst/>
          </a:prstGeom>
          <a:noFill/>
          <a:ln>
            <a:noFill/>
          </a:ln>
        </p:spPr>
        <p:txBody>
          <a:bodyPr anchor="ctr">
            <a:noAutofit/>
          </a:bodyPr>
          <a:lstStyle/>
          <a:p>
            <a:endParaRPr lang="en-US" sz="1800" b="0" strike="noStrike" spc="-1" dirty="0">
              <a:solidFill>
                <a:srgbClr val="000000"/>
              </a:solidFill>
              <a:latin typeface="Calibri"/>
            </a:endParaRPr>
          </a:p>
        </p:txBody>
      </p:sp>
      <p:sp>
        <p:nvSpPr>
          <p:cNvPr id="515" name="TextShape 2"/>
          <p:cNvSpPr txBox="1"/>
          <p:nvPr/>
        </p:nvSpPr>
        <p:spPr>
          <a:xfrm>
            <a:off x="312840" y="1825560"/>
            <a:ext cx="11590200" cy="4935600"/>
          </a:xfrm>
          <a:prstGeom prst="rect">
            <a:avLst/>
          </a:prstGeom>
          <a:noFill/>
          <a:ln>
            <a:noFill/>
          </a:ln>
        </p:spPr>
        <p:txBody>
          <a:bodyPr>
            <a:noAutofit/>
          </a:bodyPr>
          <a:lstStyle/>
          <a:p>
            <a:pPr marL="457200" indent="-457200">
              <a:buFont typeface="Arial" panose="020B0604020202020204" pitchFamily="34" charset="0"/>
              <a:buChar char="•"/>
            </a:pPr>
            <a:r>
              <a:rPr lang="en-US" sz="2800" spc="-1" dirty="0">
                <a:solidFill>
                  <a:srgbClr val="000000"/>
                </a:solidFill>
                <a:latin typeface="Calibri"/>
              </a:rPr>
              <a:t>The number of users can affect the speed and quality of your network.</a:t>
            </a:r>
          </a:p>
          <a:p>
            <a:pPr marL="457200" indent="-457200">
              <a:buFont typeface="Arial" panose="020B0604020202020204" pitchFamily="34" charset="0"/>
              <a:buChar char="•"/>
            </a:pPr>
            <a:r>
              <a:rPr lang="en-US" sz="2800" spc="-1" dirty="0">
                <a:solidFill>
                  <a:srgbClr val="000000"/>
                </a:solidFill>
                <a:latin typeface="Calibri"/>
              </a:rPr>
              <a:t>More users accessing the same bandwidth will start to reduce the network performance</a:t>
            </a:r>
          </a:p>
          <a:p>
            <a:pPr marL="457200" indent="-457200">
              <a:buFont typeface="Arial" panose="020B0604020202020204" pitchFamily="34" charset="0"/>
              <a:buChar char="•"/>
            </a:pPr>
            <a:endParaRPr lang="en-US" sz="2800" spc="-1" dirty="0">
              <a:solidFill>
                <a:srgbClr val="000000"/>
              </a:solidFill>
              <a:latin typeface="Calibri"/>
            </a:endParaRPr>
          </a:p>
          <a:p>
            <a:pPr marL="457200" indent="-457200">
              <a:buFont typeface="Arial" panose="020B0604020202020204" pitchFamily="34" charset="0"/>
              <a:buChar char="•"/>
            </a:pPr>
            <a:r>
              <a:rPr lang="en-US" sz="2800" spc="-1" dirty="0">
                <a:solidFill>
                  <a:srgbClr val="000000"/>
                </a:solidFill>
                <a:latin typeface="Calibri"/>
              </a:rPr>
              <a:t>We can reduce the amount of users allowed.</a:t>
            </a:r>
          </a:p>
          <a:p>
            <a:pPr marL="457200" indent="-457200">
              <a:buFont typeface="Arial" panose="020B0604020202020204" pitchFamily="34" charset="0"/>
              <a:buChar char="•"/>
            </a:pPr>
            <a:r>
              <a:rPr lang="en-US" sz="2800" spc="-1" dirty="0">
                <a:solidFill>
                  <a:srgbClr val="000000"/>
                </a:solidFill>
                <a:latin typeface="Calibri"/>
              </a:rPr>
              <a:t>Or we can reduce the amount of bandwidth each user can access to allow more users </a:t>
            </a:r>
          </a:p>
          <a:p>
            <a:endParaRPr lang="en-US" sz="2800" b="0" strike="noStrike" spc="-1" dirty="0">
              <a:solidFill>
                <a:srgbClr val="000000"/>
              </a:solidFill>
              <a:latin typeface="Calibri"/>
            </a:endParaRPr>
          </a:p>
        </p:txBody>
      </p:sp>
      <p:sp>
        <p:nvSpPr>
          <p:cNvPr id="4" name="TextShape 1">
            <a:extLst>
              <a:ext uri="{FF2B5EF4-FFF2-40B4-BE49-F238E27FC236}">
                <a16:creationId xmlns:a16="http://schemas.microsoft.com/office/drawing/2014/main" id="{C3F0B631-4B0F-4849-A1AA-A7C9F742A1EE}"/>
              </a:ext>
            </a:extLst>
          </p:cNvPr>
          <p:cNvSpPr txBox="1"/>
          <p:nvPr/>
        </p:nvSpPr>
        <p:spPr>
          <a:xfrm>
            <a:off x="465240" y="517440"/>
            <a:ext cx="11590200" cy="1325160"/>
          </a:xfrm>
          <a:prstGeom prst="rect">
            <a:avLst/>
          </a:prstGeom>
          <a:noFill/>
          <a:ln>
            <a:noFill/>
          </a:ln>
        </p:spPr>
        <p:txBody>
          <a:bodyPr anchor="ctr">
            <a:noAutofit/>
          </a:bodyPr>
          <a:lstStyle/>
          <a:p>
            <a:pPr>
              <a:lnSpc>
                <a:spcPct val="90000"/>
              </a:lnSpc>
            </a:pPr>
            <a:r>
              <a:rPr lang="en-US" sz="4400" b="0" strike="noStrike" spc="-1" dirty="0">
                <a:solidFill>
                  <a:schemeClr val="accent1"/>
                </a:solidFill>
                <a:latin typeface="Calibri"/>
              </a:rPr>
              <a:t>Number of Users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6" name="TextShape 1"/>
          <p:cNvSpPr txBox="1"/>
          <p:nvPr/>
        </p:nvSpPr>
        <p:spPr>
          <a:xfrm>
            <a:off x="312840" y="365040"/>
            <a:ext cx="11590200" cy="1325160"/>
          </a:xfrm>
          <a:prstGeom prst="rect">
            <a:avLst/>
          </a:prstGeom>
          <a:noFill/>
          <a:ln>
            <a:noFill/>
          </a:ln>
        </p:spPr>
        <p:txBody>
          <a:bodyPr anchor="ctr">
            <a:noAutofit/>
          </a:bodyPr>
          <a:lstStyle/>
          <a:p>
            <a:endParaRPr lang="en-US" sz="1800" b="0" strike="noStrike" spc="-1" dirty="0">
              <a:solidFill>
                <a:srgbClr val="000000"/>
              </a:solidFill>
              <a:latin typeface="Calibri"/>
            </a:endParaRPr>
          </a:p>
        </p:txBody>
      </p:sp>
      <p:sp>
        <p:nvSpPr>
          <p:cNvPr id="517" name="TextShape 2"/>
          <p:cNvSpPr txBox="1"/>
          <p:nvPr/>
        </p:nvSpPr>
        <p:spPr>
          <a:xfrm>
            <a:off x="312840" y="1825560"/>
            <a:ext cx="11590200" cy="4935600"/>
          </a:xfrm>
          <a:prstGeom prst="rect">
            <a:avLst/>
          </a:prstGeom>
          <a:noFill/>
          <a:ln>
            <a:noFill/>
          </a:ln>
        </p:spPr>
        <p:txBody>
          <a:bodyPr>
            <a:noAutofit/>
          </a:bodyPr>
          <a:lstStyle/>
          <a:p>
            <a:pPr marL="457200" indent="-457200">
              <a:buFont typeface="Arial" panose="020B0604020202020204" pitchFamily="34" charset="0"/>
              <a:buChar char="•"/>
            </a:pPr>
            <a:r>
              <a:rPr lang="en-US" sz="2800" spc="-1" dirty="0">
                <a:solidFill>
                  <a:srgbClr val="000000"/>
                </a:solidFill>
                <a:latin typeface="Calibri"/>
              </a:rPr>
              <a:t>What is the network doing?</a:t>
            </a:r>
          </a:p>
          <a:p>
            <a:pPr marL="457200" indent="-457200">
              <a:buFont typeface="Arial" panose="020B0604020202020204" pitchFamily="34" charset="0"/>
              <a:buChar char="•"/>
            </a:pPr>
            <a:r>
              <a:rPr lang="en-US" sz="2800" spc="-1" dirty="0">
                <a:solidFill>
                  <a:srgbClr val="000000"/>
                </a:solidFill>
                <a:latin typeface="Calibri"/>
              </a:rPr>
              <a:t>How is it connected?</a:t>
            </a:r>
          </a:p>
          <a:p>
            <a:pPr marL="457200" indent="-457200">
              <a:buFont typeface="Arial" panose="020B0604020202020204" pitchFamily="34" charset="0"/>
              <a:buChar char="•"/>
            </a:pPr>
            <a:endParaRPr lang="en-US" sz="2800" b="0" strike="noStrike" spc="-1" dirty="0">
              <a:solidFill>
                <a:srgbClr val="000000"/>
              </a:solidFill>
              <a:latin typeface="Calibri"/>
            </a:endParaRPr>
          </a:p>
          <a:p>
            <a:pPr marL="457200" indent="-457200">
              <a:buFont typeface="Arial" panose="020B0604020202020204" pitchFamily="34" charset="0"/>
              <a:buChar char="•"/>
            </a:pPr>
            <a:r>
              <a:rPr lang="en-US" sz="2800" b="0" strike="noStrike" spc="-1" dirty="0">
                <a:solidFill>
                  <a:srgbClr val="000000"/>
                </a:solidFill>
                <a:latin typeface="Calibri"/>
              </a:rPr>
              <a:t>We can also account for </a:t>
            </a:r>
            <a:r>
              <a:rPr lang="en-US" sz="2800" b="0" strike="noStrike" spc="-1" dirty="0" err="1">
                <a:solidFill>
                  <a:srgbClr val="000000"/>
                </a:solidFill>
                <a:latin typeface="Calibri"/>
              </a:rPr>
              <a:t>fibre</a:t>
            </a:r>
            <a:r>
              <a:rPr lang="en-US" sz="2800" b="0" strike="noStrike" spc="-1" dirty="0">
                <a:solidFill>
                  <a:srgbClr val="000000"/>
                </a:solidFill>
                <a:latin typeface="Calibri"/>
              </a:rPr>
              <a:t> links or wireless links to different WANs</a:t>
            </a:r>
          </a:p>
          <a:p>
            <a:pPr marL="457200" indent="-457200">
              <a:buFont typeface="Arial" panose="020B0604020202020204" pitchFamily="34" charset="0"/>
              <a:buChar char="•"/>
            </a:pPr>
            <a:endParaRPr lang="en-US" sz="2800" spc="-1" dirty="0">
              <a:solidFill>
                <a:srgbClr val="000000"/>
              </a:solidFill>
              <a:latin typeface="Calibri"/>
            </a:endParaRPr>
          </a:p>
          <a:p>
            <a:pPr marL="457200" indent="-457200">
              <a:buFont typeface="Arial" panose="020B0604020202020204" pitchFamily="34" charset="0"/>
              <a:buChar char="•"/>
            </a:pPr>
            <a:r>
              <a:rPr lang="en-US" sz="2800" b="0" strike="noStrike" spc="-1" dirty="0">
                <a:solidFill>
                  <a:srgbClr val="000000"/>
                </a:solidFill>
                <a:latin typeface="Calibri"/>
              </a:rPr>
              <a:t>Is the network wireless? </a:t>
            </a:r>
            <a:endParaRPr lang="en-US" sz="2800" spc="-1" dirty="0">
              <a:solidFill>
                <a:srgbClr val="000000"/>
              </a:solidFill>
              <a:latin typeface="Calibri"/>
            </a:endParaRPr>
          </a:p>
          <a:p>
            <a:pPr marL="457200" indent="-457200">
              <a:buFont typeface="Arial" panose="020B0604020202020204" pitchFamily="34" charset="0"/>
              <a:buChar char="•"/>
            </a:pPr>
            <a:r>
              <a:rPr lang="en-US" sz="2800" b="0" strike="noStrike" spc="-1" dirty="0">
                <a:solidFill>
                  <a:srgbClr val="000000"/>
                </a:solidFill>
                <a:latin typeface="Calibri"/>
              </a:rPr>
              <a:t>Does it use 802.11…</a:t>
            </a:r>
          </a:p>
          <a:p>
            <a:pPr marL="457200" indent="-457200">
              <a:buFont typeface="Arial" panose="020B0604020202020204" pitchFamily="34" charset="0"/>
              <a:buChar char="•"/>
            </a:pPr>
            <a:r>
              <a:rPr lang="en-US" sz="2800" spc="-1" dirty="0">
                <a:solidFill>
                  <a:srgbClr val="000000"/>
                </a:solidFill>
                <a:latin typeface="Calibri"/>
              </a:rPr>
              <a:t>Does it use 2.4 or 5ghz?</a:t>
            </a:r>
            <a:endParaRPr lang="en-US" sz="2800" b="0" strike="noStrike" spc="-1" dirty="0">
              <a:solidFill>
                <a:srgbClr val="000000"/>
              </a:solidFill>
              <a:latin typeface="Calibri"/>
            </a:endParaRPr>
          </a:p>
        </p:txBody>
      </p:sp>
      <p:sp>
        <p:nvSpPr>
          <p:cNvPr id="4" name="TextShape 1">
            <a:extLst>
              <a:ext uri="{FF2B5EF4-FFF2-40B4-BE49-F238E27FC236}">
                <a16:creationId xmlns:a16="http://schemas.microsoft.com/office/drawing/2014/main" id="{62762D72-A0CF-4452-9F4B-822543D87D15}"/>
              </a:ext>
            </a:extLst>
          </p:cNvPr>
          <p:cNvSpPr txBox="1"/>
          <p:nvPr/>
        </p:nvSpPr>
        <p:spPr>
          <a:xfrm>
            <a:off x="465240" y="517440"/>
            <a:ext cx="11590200" cy="1325160"/>
          </a:xfrm>
          <a:prstGeom prst="rect">
            <a:avLst/>
          </a:prstGeom>
          <a:noFill/>
          <a:ln>
            <a:noFill/>
          </a:ln>
        </p:spPr>
        <p:txBody>
          <a:bodyPr anchor="ctr">
            <a:noAutofit/>
          </a:bodyPr>
          <a:lstStyle/>
          <a:p>
            <a:pPr>
              <a:lnSpc>
                <a:spcPct val="90000"/>
              </a:lnSpc>
            </a:pPr>
            <a:r>
              <a:rPr lang="en-US" sz="4400" b="0" strike="noStrike" spc="-1" dirty="0">
                <a:solidFill>
                  <a:schemeClr val="accent1"/>
                </a:solidFill>
                <a:latin typeface="Calibri"/>
              </a:rPr>
              <a:t>Nature and architecture</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6" name="TextShape 1"/>
          <p:cNvSpPr txBox="1"/>
          <p:nvPr/>
        </p:nvSpPr>
        <p:spPr>
          <a:xfrm>
            <a:off x="312840" y="365040"/>
            <a:ext cx="11590200" cy="1325160"/>
          </a:xfrm>
          <a:prstGeom prst="rect">
            <a:avLst/>
          </a:prstGeom>
          <a:noFill/>
          <a:ln>
            <a:noFill/>
          </a:ln>
        </p:spPr>
        <p:txBody>
          <a:bodyPr anchor="ctr">
            <a:noAutofit/>
          </a:bodyPr>
          <a:lstStyle/>
          <a:p>
            <a:endParaRPr lang="en-US" sz="1800" b="0" strike="noStrike" spc="-1" dirty="0">
              <a:solidFill>
                <a:srgbClr val="000000"/>
              </a:solidFill>
              <a:latin typeface="Calibri"/>
            </a:endParaRPr>
          </a:p>
        </p:txBody>
      </p:sp>
      <p:sp>
        <p:nvSpPr>
          <p:cNvPr id="517" name="TextShape 2"/>
          <p:cNvSpPr txBox="1"/>
          <p:nvPr/>
        </p:nvSpPr>
        <p:spPr>
          <a:xfrm>
            <a:off x="312840" y="1825560"/>
            <a:ext cx="11590200" cy="4935600"/>
          </a:xfrm>
          <a:prstGeom prst="rect">
            <a:avLst/>
          </a:prstGeom>
          <a:noFill/>
          <a:ln>
            <a:noFill/>
          </a:ln>
        </p:spPr>
        <p:txBody>
          <a:bodyPr>
            <a:noAutofit/>
          </a:bodyPr>
          <a:lstStyle/>
          <a:p>
            <a:pPr marL="457200" indent="-457200">
              <a:buFont typeface="Arial" panose="020B0604020202020204" pitchFamily="34" charset="0"/>
              <a:buChar char="•"/>
            </a:pPr>
            <a:r>
              <a:rPr lang="en-US" sz="2800" spc="-1" dirty="0">
                <a:solidFill>
                  <a:srgbClr val="000000"/>
                </a:solidFill>
                <a:latin typeface="Calibri"/>
              </a:rPr>
              <a:t>What traffic is going through the network</a:t>
            </a:r>
          </a:p>
          <a:p>
            <a:pPr marL="457200" indent="-457200">
              <a:buFont typeface="Arial" panose="020B0604020202020204" pitchFamily="34" charset="0"/>
              <a:buChar char="•"/>
            </a:pPr>
            <a:r>
              <a:rPr lang="en-US" sz="2800" b="0" strike="noStrike" spc="-1" dirty="0">
                <a:solidFill>
                  <a:srgbClr val="000000"/>
                </a:solidFill>
                <a:latin typeface="Calibri"/>
              </a:rPr>
              <a:t>General </a:t>
            </a:r>
          </a:p>
          <a:p>
            <a:pPr marL="457200" indent="-457200">
              <a:buFont typeface="Arial" panose="020B0604020202020204" pitchFamily="34" charset="0"/>
              <a:buChar char="•"/>
            </a:pPr>
            <a:r>
              <a:rPr lang="en-US" sz="2800" spc="-1" dirty="0">
                <a:solidFill>
                  <a:srgbClr val="000000"/>
                </a:solidFill>
                <a:latin typeface="Calibri"/>
              </a:rPr>
              <a:t>Load balance </a:t>
            </a:r>
          </a:p>
          <a:p>
            <a:pPr marL="457200" indent="-457200">
              <a:buFont typeface="Arial" panose="020B0604020202020204" pitchFamily="34" charset="0"/>
              <a:buChar char="•"/>
            </a:pPr>
            <a:r>
              <a:rPr lang="en-US" sz="2800" b="0" strike="noStrike" spc="-1" dirty="0" err="1">
                <a:solidFill>
                  <a:srgbClr val="000000"/>
                </a:solidFill>
                <a:latin typeface="Calibri"/>
              </a:rPr>
              <a:t>Voip</a:t>
            </a:r>
            <a:r>
              <a:rPr lang="en-US" sz="2800" b="0" strike="noStrike" spc="-1" dirty="0">
                <a:solidFill>
                  <a:srgbClr val="000000"/>
                </a:solidFill>
                <a:latin typeface="Calibri"/>
              </a:rPr>
              <a:t> (</a:t>
            </a:r>
            <a:r>
              <a:rPr lang="en-US" sz="2800" b="0" strike="noStrike" spc="-1" dirty="0" err="1">
                <a:solidFill>
                  <a:srgbClr val="000000"/>
                </a:solidFill>
                <a:latin typeface="Calibri"/>
              </a:rPr>
              <a:t>qos</a:t>
            </a:r>
            <a:r>
              <a:rPr lang="en-US" sz="2800" b="0" strike="noStrike" spc="-1" dirty="0">
                <a:solidFill>
                  <a:srgbClr val="000000"/>
                </a:solidFill>
                <a:latin typeface="Calibri"/>
              </a:rPr>
              <a:t>)</a:t>
            </a:r>
          </a:p>
          <a:p>
            <a:pPr marL="457200" indent="-457200">
              <a:buFont typeface="Arial" panose="020B0604020202020204" pitchFamily="34" charset="0"/>
              <a:buChar char="•"/>
            </a:pPr>
            <a:r>
              <a:rPr lang="en-US" sz="2800" spc="-1" dirty="0">
                <a:solidFill>
                  <a:srgbClr val="000000"/>
                </a:solidFill>
                <a:latin typeface="Calibri"/>
              </a:rPr>
              <a:t>Data comms</a:t>
            </a:r>
          </a:p>
          <a:p>
            <a:pPr marL="457200" indent="-457200">
              <a:buFont typeface="Arial" panose="020B0604020202020204" pitchFamily="34" charset="0"/>
              <a:buChar char="•"/>
            </a:pPr>
            <a:r>
              <a:rPr lang="en-US" sz="2800" b="0" strike="noStrike" spc="-1" dirty="0">
                <a:solidFill>
                  <a:srgbClr val="000000"/>
                </a:solidFill>
                <a:latin typeface="Calibri"/>
              </a:rPr>
              <a:t>Data centers </a:t>
            </a:r>
          </a:p>
          <a:p>
            <a:pPr marL="457200" indent="-457200">
              <a:buFont typeface="Arial" panose="020B0604020202020204" pitchFamily="34" charset="0"/>
              <a:buChar char="•"/>
            </a:pPr>
            <a:r>
              <a:rPr lang="en-US" sz="2800" spc="-1" dirty="0">
                <a:solidFill>
                  <a:srgbClr val="000000"/>
                </a:solidFill>
                <a:latin typeface="Calibri"/>
              </a:rPr>
              <a:t>Malicious traffic</a:t>
            </a:r>
          </a:p>
          <a:p>
            <a:pPr marL="457200" indent="-457200">
              <a:buFont typeface="Arial" panose="020B0604020202020204" pitchFamily="34" charset="0"/>
              <a:buChar char="•"/>
            </a:pPr>
            <a:endParaRPr lang="en-US" sz="2800" b="0" strike="noStrike" spc="-1" dirty="0">
              <a:solidFill>
                <a:srgbClr val="000000"/>
              </a:solidFill>
              <a:latin typeface="Calibri"/>
            </a:endParaRPr>
          </a:p>
          <a:p>
            <a:pPr marL="457200" indent="-457200">
              <a:buFont typeface="Arial" panose="020B0604020202020204" pitchFamily="34" charset="0"/>
              <a:buChar char="•"/>
            </a:pPr>
            <a:r>
              <a:rPr lang="en-US" sz="2800" spc="-1" dirty="0" err="1">
                <a:solidFill>
                  <a:srgbClr val="000000"/>
                </a:solidFill>
                <a:latin typeface="Calibri"/>
              </a:rPr>
              <a:t>Bursty</a:t>
            </a:r>
            <a:r>
              <a:rPr lang="en-US" sz="2800" spc="-1" dirty="0">
                <a:solidFill>
                  <a:srgbClr val="000000"/>
                </a:solidFill>
                <a:latin typeface="Calibri"/>
              </a:rPr>
              <a:t> data Small but many</a:t>
            </a:r>
          </a:p>
          <a:p>
            <a:pPr marL="457200" indent="-457200">
              <a:buFont typeface="Arial" panose="020B0604020202020204" pitchFamily="34" charset="0"/>
              <a:buChar char="•"/>
            </a:pPr>
            <a:r>
              <a:rPr lang="en-US" sz="2800" spc="-1" dirty="0">
                <a:solidFill>
                  <a:srgbClr val="000000"/>
                </a:solidFill>
                <a:latin typeface="Calibri"/>
              </a:rPr>
              <a:t>and leaky data fixed data but low bandwidth</a:t>
            </a:r>
          </a:p>
          <a:p>
            <a:pPr marL="457200" indent="-457200">
              <a:buFont typeface="Arial" panose="020B0604020202020204" pitchFamily="34" charset="0"/>
              <a:buChar char="•"/>
            </a:pPr>
            <a:endParaRPr lang="en-US" sz="2800" b="0" strike="noStrike" spc="-1" dirty="0">
              <a:solidFill>
                <a:srgbClr val="000000"/>
              </a:solidFill>
              <a:latin typeface="Calibri"/>
            </a:endParaRPr>
          </a:p>
        </p:txBody>
      </p:sp>
      <p:sp>
        <p:nvSpPr>
          <p:cNvPr id="4" name="TextShape 1">
            <a:extLst>
              <a:ext uri="{FF2B5EF4-FFF2-40B4-BE49-F238E27FC236}">
                <a16:creationId xmlns:a16="http://schemas.microsoft.com/office/drawing/2014/main" id="{62762D72-A0CF-4452-9F4B-822543D87D15}"/>
              </a:ext>
            </a:extLst>
          </p:cNvPr>
          <p:cNvSpPr txBox="1"/>
          <p:nvPr/>
        </p:nvSpPr>
        <p:spPr>
          <a:xfrm>
            <a:off x="465240" y="517440"/>
            <a:ext cx="11590200" cy="1325160"/>
          </a:xfrm>
          <a:prstGeom prst="rect">
            <a:avLst/>
          </a:prstGeom>
          <a:noFill/>
          <a:ln>
            <a:noFill/>
          </a:ln>
        </p:spPr>
        <p:txBody>
          <a:bodyPr anchor="ctr">
            <a:noAutofit/>
          </a:bodyPr>
          <a:lstStyle/>
          <a:p>
            <a:pPr>
              <a:lnSpc>
                <a:spcPct val="90000"/>
              </a:lnSpc>
            </a:pPr>
            <a:r>
              <a:rPr lang="en-US" sz="4400" b="0" strike="noStrike" spc="-1" dirty="0">
                <a:solidFill>
                  <a:schemeClr val="accent1"/>
                </a:solidFill>
                <a:latin typeface="Calibri"/>
              </a:rPr>
              <a:t>Nature</a:t>
            </a:r>
          </a:p>
        </p:txBody>
      </p:sp>
    </p:spTree>
    <p:extLst>
      <p:ext uri="{BB962C8B-B14F-4D97-AF65-F5344CB8AC3E}">
        <p14:creationId xmlns:p14="http://schemas.microsoft.com/office/powerpoint/2010/main" val="30897281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6" name="TextShape 1"/>
          <p:cNvSpPr txBox="1"/>
          <p:nvPr/>
        </p:nvSpPr>
        <p:spPr>
          <a:xfrm>
            <a:off x="312840" y="365040"/>
            <a:ext cx="11590200" cy="1325160"/>
          </a:xfrm>
          <a:prstGeom prst="rect">
            <a:avLst/>
          </a:prstGeom>
          <a:noFill/>
          <a:ln>
            <a:noFill/>
          </a:ln>
        </p:spPr>
        <p:txBody>
          <a:bodyPr anchor="ctr">
            <a:noAutofit/>
          </a:bodyPr>
          <a:lstStyle/>
          <a:p>
            <a:endParaRPr lang="en-US" sz="1800" b="0" strike="noStrike" spc="-1" dirty="0">
              <a:solidFill>
                <a:srgbClr val="000000"/>
              </a:solidFill>
              <a:latin typeface="Calibri"/>
            </a:endParaRPr>
          </a:p>
        </p:txBody>
      </p:sp>
      <p:sp>
        <p:nvSpPr>
          <p:cNvPr id="517" name="TextShape 2"/>
          <p:cNvSpPr txBox="1"/>
          <p:nvPr/>
        </p:nvSpPr>
        <p:spPr>
          <a:xfrm>
            <a:off x="312840" y="1825560"/>
            <a:ext cx="11590200" cy="4935600"/>
          </a:xfrm>
          <a:prstGeom prst="rect">
            <a:avLst/>
          </a:prstGeom>
          <a:noFill/>
          <a:ln>
            <a:noFill/>
          </a:ln>
        </p:spPr>
        <p:txBody>
          <a:bodyPr>
            <a:noAutofit/>
          </a:bodyPr>
          <a:lstStyle/>
          <a:p>
            <a:pPr marL="457200" indent="-457200">
              <a:buFont typeface="Arial" panose="020B0604020202020204" pitchFamily="34" charset="0"/>
              <a:buChar char="•"/>
            </a:pPr>
            <a:r>
              <a:rPr lang="en-US" sz="2800" spc="-1" dirty="0">
                <a:solidFill>
                  <a:srgbClr val="000000"/>
                </a:solidFill>
                <a:latin typeface="Calibri"/>
              </a:rPr>
              <a:t>More than one device trying to access a file at the same time</a:t>
            </a:r>
          </a:p>
          <a:p>
            <a:pPr marL="457200" indent="-457200">
              <a:buFont typeface="Arial" panose="020B0604020202020204" pitchFamily="34" charset="0"/>
              <a:buChar char="•"/>
            </a:pPr>
            <a:r>
              <a:rPr lang="en-US" sz="2800" spc="-1" dirty="0">
                <a:solidFill>
                  <a:srgbClr val="000000"/>
                </a:solidFill>
                <a:latin typeface="Calibri"/>
              </a:rPr>
              <a:t>This is more noticeable when you think about your Broadband at home.</a:t>
            </a:r>
          </a:p>
          <a:p>
            <a:pPr marL="457200" indent="-457200">
              <a:buFont typeface="Arial" panose="020B0604020202020204" pitchFamily="34" charset="0"/>
              <a:buChar char="•"/>
            </a:pPr>
            <a:endParaRPr lang="en-US" sz="2800" b="0" strike="noStrike" spc="-1" dirty="0">
              <a:solidFill>
                <a:srgbClr val="000000"/>
              </a:solidFill>
              <a:latin typeface="Calibri"/>
            </a:endParaRPr>
          </a:p>
          <a:p>
            <a:pPr marL="457200" indent="-457200">
              <a:buFont typeface="Arial" panose="020B0604020202020204" pitchFamily="34" charset="0"/>
              <a:buChar char="•"/>
            </a:pPr>
            <a:endParaRPr lang="en-US" sz="2800" spc="-1" dirty="0">
              <a:solidFill>
                <a:srgbClr val="000000"/>
              </a:solidFill>
              <a:latin typeface="Calibri"/>
            </a:endParaRPr>
          </a:p>
          <a:p>
            <a:pPr marL="457200" indent="-457200">
              <a:buFont typeface="Arial" panose="020B0604020202020204" pitchFamily="34" charset="0"/>
              <a:buChar char="•"/>
            </a:pPr>
            <a:r>
              <a:rPr lang="en-US" sz="2800" b="0" strike="noStrike" spc="-1" dirty="0">
                <a:solidFill>
                  <a:srgbClr val="000000"/>
                </a:solidFill>
                <a:latin typeface="Calibri"/>
              </a:rPr>
              <a:t>We can prioritize traffic to try and stop this but it will always cause some network performance issues</a:t>
            </a:r>
          </a:p>
        </p:txBody>
      </p:sp>
      <p:sp>
        <p:nvSpPr>
          <p:cNvPr id="4" name="TextShape 1">
            <a:extLst>
              <a:ext uri="{FF2B5EF4-FFF2-40B4-BE49-F238E27FC236}">
                <a16:creationId xmlns:a16="http://schemas.microsoft.com/office/drawing/2014/main" id="{62762D72-A0CF-4452-9F4B-822543D87D15}"/>
              </a:ext>
            </a:extLst>
          </p:cNvPr>
          <p:cNvSpPr txBox="1"/>
          <p:nvPr/>
        </p:nvSpPr>
        <p:spPr>
          <a:xfrm>
            <a:off x="465240" y="517440"/>
            <a:ext cx="11590200" cy="1325160"/>
          </a:xfrm>
          <a:prstGeom prst="rect">
            <a:avLst/>
          </a:prstGeom>
          <a:noFill/>
          <a:ln>
            <a:noFill/>
          </a:ln>
        </p:spPr>
        <p:txBody>
          <a:bodyPr anchor="ctr">
            <a:noAutofit/>
          </a:bodyPr>
          <a:lstStyle/>
          <a:p>
            <a:pPr>
              <a:lnSpc>
                <a:spcPct val="90000"/>
              </a:lnSpc>
            </a:pPr>
            <a:r>
              <a:rPr lang="en-US" sz="4400" spc="-1" dirty="0">
                <a:solidFill>
                  <a:schemeClr val="accent1"/>
                </a:solidFill>
                <a:latin typeface="Calibri"/>
              </a:rPr>
              <a:t>Contention</a:t>
            </a:r>
            <a:endParaRPr lang="en-US" sz="4400" b="0" strike="noStrike" spc="-1" dirty="0">
              <a:solidFill>
                <a:schemeClr val="accent1"/>
              </a:solidFill>
              <a:latin typeface="Calibri"/>
            </a:endParaRPr>
          </a:p>
        </p:txBody>
      </p:sp>
    </p:spTree>
    <p:extLst>
      <p:ext uri="{BB962C8B-B14F-4D97-AF65-F5344CB8AC3E}">
        <p14:creationId xmlns:p14="http://schemas.microsoft.com/office/powerpoint/2010/main" val="40430558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ADA441-C5AB-4230-9F6B-0178E8138BFB}"/>
              </a:ext>
            </a:extLst>
          </p:cNvPr>
          <p:cNvSpPr>
            <a:spLocks noGrp="1"/>
          </p:cNvSpPr>
          <p:nvPr>
            <p:ph type="title"/>
          </p:nvPr>
        </p:nvSpPr>
        <p:spPr>
          <a:xfrm>
            <a:off x="986589" y="1337847"/>
            <a:ext cx="10515600" cy="2852737"/>
          </a:xfrm>
        </p:spPr>
        <p:txBody>
          <a:bodyPr/>
          <a:lstStyle/>
          <a:p>
            <a:r>
              <a:rPr lang="en-GB" dirty="0"/>
              <a:t>Improving Network Performance</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6" name="TextShape 1"/>
          <p:cNvSpPr txBox="1"/>
          <p:nvPr/>
        </p:nvSpPr>
        <p:spPr>
          <a:xfrm>
            <a:off x="312840" y="365040"/>
            <a:ext cx="11590200" cy="1325160"/>
          </a:xfrm>
          <a:prstGeom prst="rect">
            <a:avLst/>
          </a:prstGeom>
          <a:noFill/>
          <a:ln>
            <a:noFill/>
          </a:ln>
        </p:spPr>
        <p:txBody>
          <a:bodyPr anchor="ctr">
            <a:noAutofit/>
          </a:bodyPr>
          <a:lstStyle/>
          <a:p>
            <a:endParaRPr lang="en-US" sz="1800" b="0" strike="noStrike" spc="-1" dirty="0">
              <a:solidFill>
                <a:srgbClr val="000000"/>
              </a:solidFill>
              <a:latin typeface="Calibri"/>
            </a:endParaRPr>
          </a:p>
        </p:txBody>
      </p:sp>
      <p:sp>
        <p:nvSpPr>
          <p:cNvPr id="517" name="TextShape 2"/>
          <p:cNvSpPr txBox="1"/>
          <p:nvPr/>
        </p:nvSpPr>
        <p:spPr>
          <a:xfrm>
            <a:off x="312840" y="1842600"/>
            <a:ext cx="11590200" cy="4935600"/>
          </a:xfrm>
          <a:prstGeom prst="rect">
            <a:avLst/>
          </a:prstGeom>
          <a:noFill/>
          <a:ln>
            <a:noFill/>
          </a:ln>
        </p:spPr>
        <p:txBody>
          <a:bodyPr>
            <a:noAutofit/>
          </a:bodyPr>
          <a:lstStyle/>
          <a:p>
            <a:pPr marL="457200" indent="-457200">
              <a:buFont typeface="Arial" panose="020B0604020202020204" pitchFamily="34" charset="0"/>
              <a:buChar char="•"/>
            </a:pPr>
            <a:r>
              <a:rPr lang="en-US" sz="2800" b="0" strike="noStrike" spc="-1" dirty="0" err="1">
                <a:solidFill>
                  <a:srgbClr val="000000"/>
                </a:solidFill>
                <a:latin typeface="Calibri"/>
              </a:rPr>
              <a:t>CoDel</a:t>
            </a:r>
            <a:endParaRPr lang="en-US" sz="2800" b="0" strike="noStrike" spc="-1" dirty="0">
              <a:solidFill>
                <a:srgbClr val="000000"/>
              </a:solidFill>
              <a:latin typeface="Calibri"/>
            </a:endParaRPr>
          </a:p>
          <a:p>
            <a:pPr marL="914400" lvl="1" indent="-457200">
              <a:buFont typeface="Arial" panose="020B0604020202020204" pitchFamily="34" charset="0"/>
              <a:buChar char="•"/>
            </a:pPr>
            <a:r>
              <a:rPr lang="en-US" sz="2800" spc="-1" dirty="0">
                <a:solidFill>
                  <a:srgbClr val="000000"/>
                </a:solidFill>
                <a:latin typeface="Calibri"/>
              </a:rPr>
              <a:t>Controlled delay designed to overcome </a:t>
            </a:r>
            <a:r>
              <a:rPr lang="en-US" sz="2800" spc="-1" dirty="0" err="1">
                <a:solidFill>
                  <a:srgbClr val="000000"/>
                </a:solidFill>
                <a:latin typeface="Calibri"/>
              </a:rPr>
              <a:t>bufferbloat</a:t>
            </a:r>
            <a:endParaRPr lang="en-US" sz="2800" spc="-1" dirty="0">
              <a:solidFill>
                <a:srgbClr val="000000"/>
              </a:solidFill>
              <a:latin typeface="Calibri"/>
            </a:endParaRPr>
          </a:p>
          <a:p>
            <a:pPr marL="914400" lvl="1" indent="-457200">
              <a:buFont typeface="Arial" panose="020B0604020202020204" pitchFamily="34" charset="0"/>
              <a:buChar char="•"/>
            </a:pPr>
            <a:r>
              <a:rPr lang="en-US" sz="2800" b="0" strike="noStrike" spc="-1" dirty="0" err="1">
                <a:solidFill>
                  <a:srgbClr val="000000"/>
                </a:solidFill>
                <a:latin typeface="Calibri"/>
              </a:rPr>
              <a:t>Bufferbloat</a:t>
            </a:r>
            <a:r>
              <a:rPr lang="en-US" sz="2800" b="0" strike="noStrike" spc="-1" dirty="0">
                <a:solidFill>
                  <a:srgbClr val="000000"/>
                </a:solidFill>
                <a:latin typeface="Calibri"/>
              </a:rPr>
              <a:t> – flow of traffic </a:t>
            </a:r>
            <a:r>
              <a:rPr lang="en-US" sz="2800" spc="-1" dirty="0">
                <a:solidFill>
                  <a:srgbClr val="000000"/>
                </a:solidFill>
                <a:latin typeface="Calibri"/>
              </a:rPr>
              <a:t>changes from a fast and slow network.</a:t>
            </a:r>
          </a:p>
          <a:p>
            <a:pPr marL="914400" lvl="1" indent="-457200">
              <a:buFont typeface="Arial" panose="020B0604020202020204" pitchFamily="34" charset="0"/>
              <a:buChar char="•"/>
            </a:pPr>
            <a:r>
              <a:rPr lang="en-US" sz="2800" b="0" strike="noStrike" spc="-1" dirty="0">
                <a:solidFill>
                  <a:srgbClr val="000000"/>
                </a:solidFill>
                <a:latin typeface="Calibri"/>
              </a:rPr>
              <a:t>Buffers allow a fast network to store the packets</a:t>
            </a:r>
            <a:endParaRPr lang="en-US" sz="2800" spc="-1" dirty="0">
              <a:solidFill>
                <a:srgbClr val="000000"/>
              </a:solidFill>
              <a:latin typeface="Calibri"/>
            </a:endParaRPr>
          </a:p>
          <a:p>
            <a:endParaRPr lang="en-US" sz="2800" b="0" strike="noStrike" spc="-1" dirty="0">
              <a:solidFill>
                <a:srgbClr val="000000"/>
              </a:solidFill>
              <a:latin typeface="Calibri"/>
            </a:endParaRPr>
          </a:p>
          <a:p>
            <a:pPr marL="457200" indent="-457200">
              <a:buFont typeface="Arial" panose="020B0604020202020204" pitchFamily="34" charset="0"/>
              <a:buChar char="•"/>
            </a:pPr>
            <a:r>
              <a:rPr lang="en-US" sz="2800" spc="-1" dirty="0">
                <a:solidFill>
                  <a:srgbClr val="000000"/>
                </a:solidFill>
                <a:latin typeface="Calibri"/>
              </a:rPr>
              <a:t>PIE</a:t>
            </a:r>
          </a:p>
          <a:p>
            <a:pPr marL="914400" lvl="1" indent="-457200">
              <a:buFont typeface="Arial" panose="020B0604020202020204" pitchFamily="34" charset="0"/>
              <a:buChar char="•"/>
            </a:pPr>
            <a:r>
              <a:rPr lang="en-US" sz="2800" spc="-1" dirty="0">
                <a:solidFill>
                  <a:srgbClr val="000000"/>
                </a:solidFill>
                <a:latin typeface="Calibri"/>
              </a:rPr>
              <a:t>Aims to attain high link utilization</a:t>
            </a:r>
          </a:p>
          <a:p>
            <a:pPr marL="914400" lvl="1" indent="-457200">
              <a:buFont typeface="Arial" panose="020B0604020202020204" pitchFamily="34" charset="0"/>
              <a:buChar char="•"/>
            </a:pPr>
            <a:r>
              <a:rPr lang="en-US" sz="2800" spc="-1" dirty="0">
                <a:solidFill>
                  <a:srgbClr val="000000"/>
                </a:solidFill>
                <a:latin typeface="Calibri"/>
              </a:rPr>
              <a:t>Works based on queue latency not length</a:t>
            </a:r>
          </a:p>
          <a:p>
            <a:pPr marL="914400" lvl="1" indent="-457200">
              <a:buFont typeface="Arial" panose="020B0604020202020204" pitchFamily="34" charset="0"/>
              <a:buChar char="•"/>
            </a:pPr>
            <a:r>
              <a:rPr lang="en-US" sz="2800" spc="-1" dirty="0">
                <a:solidFill>
                  <a:srgbClr val="000000"/>
                </a:solidFill>
                <a:latin typeface="Calibri"/>
              </a:rPr>
              <a:t>If latency can be controlled it frees up buffers for sporadic use</a:t>
            </a:r>
          </a:p>
          <a:p>
            <a:pPr marL="457200" indent="-457200">
              <a:buFont typeface="Arial" panose="020B0604020202020204" pitchFamily="34" charset="0"/>
              <a:buChar char="•"/>
            </a:pPr>
            <a:endParaRPr lang="en-US" sz="2800" spc="-1" dirty="0">
              <a:solidFill>
                <a:srgbClr val="000000"/>
              </a:solidFill>
              <a:latin typeface="Calibri"/>
            </a:endParaRPr>
          </a:p>
          <a:p>
            <a:pPr marL="457200" indent="-457200">
              <a:buFont typeface="Arial" panose="020B0604020202020204" pitchFamily="34" charset="0"/>
              <a:buChar char="•"/>
            </a:pPr>
            <a:r>
              <a:rPr lang="en-US" sz="2800" spc="-1" dirty="0">
                <a:solidFill>
                  <a:srgbClr val="000000"/>
                </a:solidFill>
                <a:latin typeface="Calibri"/>
              </a:rPr>
              <a:t>Happens at network layer</a:t>
            </a:r>
          </a:p>
          <a:p>
            <a:pPr marL="457200" indent="-457200">
              <a:buFont typeface="Arial" panose="020B0604020202020204" pitchFamily="34" charset="0"/>
              <a:buChar char="•"/>
            </a:pPr>
            <a:endParaRPr lang="en-US" sz="2800" spc="-1" dirty="0">
              <a:solidFill>
                <a:srgbClr val="000000"/>
              </a:solidFill>
              <a:latin typeface="Calibri"/>
            </a:endParaRPr>
          </a:p>
          <a:p>
            <a:pPr marL="457200" indent="-457200">
              <a:buFont typeface="Arial" panose="020B0604020202020204" pitchFamily="34" charset="0"/>
              <a:buChar char="•"/>
            </a:pPr>
            <a:endParaRPr lang="en-US" sz="2800" b="0" strike="noStrike" spc="-1" dirty="0">
              <a:solidFill>
                <a:srgbClr val="000000"/>
              </a:solidFill>
              <a:latin typeface="Calibri"/>
            </a:endParaRPr>
          </a:p>
          <a:p>
            <a:pPr marL="457200" indent="-457200">
              <a:buFont typeface="Arial" panose="020B0604020202020204" pitchFamily="34" charset="0"/>
              <a:buChar char="•"/>
            </a:pPr>
            <a:endParaRPr lang="en-US" sz="2800" spc="-1" dirty="0">
              <a:solidFill>
                <a:srgbClr val="000000"/>
              </a:solidFill>
              <a:latin typeface="Calibri"/>
            </a:endParaRPr>
          </a:p>
          <a:p>
            <a:pPr marL="457200" indent="-457200">
              <a:buFont typeface="Arial" panose="020B0604020202020204" pitchFamily="34" charset="0"/>
              <a:buChar char="•"/>
            </a:pPr>
            <a:endParaRPr lang="en-US" sz="2800" b="0" strike="noStrike" spc="-1" dirty="0">
              <a:solidFill>
                <a:srgbClr val="000000"/>
              </a:solidFill>
              <a:latin typeface="Calibri"/>
            </a:endParaRPr>
          </a:p>
        </p:txBody>
      </p:sp>
      <p:sp>
        <p:nvSpPr>
          <p:cNvPr id="4" name="TextShape 1">
            <a:extLst>
              <a:ext uri="{FF2B5EF4-FFF2-40B4-BE49-F238E27FC236}">
                <a16:creationId xmlns:a16="http://schemas.microsoft.com/office/drawing/2014/main" id="{62762D72-A0CF-4452-9F4B-822543D87D15}"/>
              </a:ext>
            </a:extLst>
          </p:cNvPr>
          <p:cNvSpPr txBox="1"/>
          <p:nvPr/>
        </p:nvSpPr>
        <p:spPr>
          <a:xfrm>
            <a:off x="465240" y="517440"/>
            <a:ext cx="11590200" cy="1325160"/>
          </a:xfrm>
          <a:prstGeom prst="rect">
            <a:avLst/>
          </a:prstGeom>
          <a:noFill/>
          <a:ln>
            <a:noFill/>
          </a:ln>
        </p:spPr>
        <p:txBody>
          <a:bodyPr anchor="ctr">
            <a:noAutofit/>
          </a:bodyPr>
          <a:lstStyle/>
          <a:p>
            <a:pPr>
              <a:lnSpc>
                <a:spcPct val="90000"/>
              </a:lnSpc>
            </a:pPr>
            <a:r>
              <a:rPr lang="en-US" sz="4400" spc="-1" dirty="0">
                <a:solidFill>
                  <a:schemeClr val="accent1"/>
                </a:solidFill>
                <a:latin typeface="Calibri"/>
              </a:rPr>
              <a:t>Traffic shaping</a:t>
            </a:r>
            <a:endParaRPr lang="en-US" sz="4400" b="0" strike="noStrike" spc="-1" dirty="0">
              <a:solidFill>
                <a:schemeClr val="accent1"/>
              </a:solidFill>
              <a:latin typeface="Calibri"/>
            </a:endParaRPr>
          </a:p>
        </p:txBody>
      </p:sp>
    </p:spTree>
    <p:extLst>
      <p:ext uri="{BB962C8B-B14F-4D97-AF65-F5344CB8AC3E}">
        <p14:creationId xmlns:p14="http://schemas.microsoft.com/office/powerpoint/2010/main" val="315899768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225</TotalTime>
  <Words>1660</Words>
  <Application>Microsoft Office PowerPoint</Application>
  <PresentationFormat>Widescreen</PresentationFormat>
  <Paragraphs>172</Paragraphs>
  <Slides>21</Slides>
  <Notes>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Calibri</vt:lpstr>
      <vt:lpstr>Calibri Light</vt:lpstr>
      <vt:lpstr>Office Theme</vt:lpstr>
      <vt:lpstr>CY102 - Networking</vt:lpstr>
      <vt:lpstr>PowerPoint Presentation</vt:lpstr>
      <vt:lpstr>PowerPoint Presentation</vt:lpstr>
      <vt:lpstr>PowerPoint Presentation</vt:lpstr>
      <vt:lpstr>PowerPoint Presentation</vt:lpstr>
      <vt:lpstr>PowerPoint Presentation</vt:lpstr>
      <vt:lpstr>PowerPoint Presentation</vt:lpstr>
      <vt:lpstr>Improving Network Performance</vt:lpstr>
      <vt:lpstr>PowerPoint Presentation</vt:lpstr>
      <vt:lpstr>PowerPoint Presentation</vt:lpstr>
      <vt:lpstr>PowerPoint Presentation</vt:lpstr>
      <vt:lpstr>Performance Monitoring</vt:lpstr>
      <vt:lpstr>Network Monitoring Utilities</vt:lpstr>
      <vt:lpstr>Monitoring tools </vt:lpstr>
      <vt:lpstr>Network analyzers </vt:lpstr>
      <vt:lpstr>Metrics</vt:lpstr>
      <vt:lpstr>About metrics </vt:lpstr>
      <vt:lpstr>Performance tracking </vt:lpstr>
      <vt:lpstr>Analysing Performance Metrics</vt:lpstr>
      <vt:lpstr>Patch Management</vt:lpstr>
      <vt:lpstr>Patch Management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CY102 - Networking</dc:title>
  <dc:creator>Leonard Shand</dc:creator>
  <cp:lastModifiedBy>Leonard Shand</cp:lastModifiedBy>
  <cp:revision>8</cp:revision>
  <dcterms:created xsi:type="dcterms:W3CDTF">2020-12-10T10:48:45Z</dcterms:created>
  <dcterms:modified xsi:type="dcterms:W3CDTF">2021-01-13T15:30:36Z</dcterms:modified>
</cp:coreProperties>
</file>