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9"/>
  </p:notesMasterIdLst>
  <p:sldIdLst>
    <p:sldId id="258" r:id="rId2"/>
    <p:sldId id="259" r:id="rId3"/>
    <p:sldId id="260" r:id="rId4"/>
    <p:sldId id="261" r:id="rId5"/>
    <p:sldId id="298" r:id="rId6"/>
    <p:sldId id="299" r:id="rId7"/>
    <p:sldId id="257" r:id="rId8"/>
    <p:sldId id="262" r:id="rId9"/>
    <p:sldId id="263" r:id="rId10"/>
    <p:sldId id="300" r:id="rId11"/>
    <p:sldId id="301" r:id="rId12"/>
    <p:sldId id="302" r:id="rId13"/>
    <p:sldId id="264" r:id="rId14"/>
    <p:sldId id="265" r:id="rId15"/>
    <p:sldId id="266" r:id="rId16"/>
    <p:sldId id="267" r:id="rId17"/>
    <p:sldId id="308" r:id="rId18"/>
    <p:sldId id="309" r:id="rId19"/>
    <p:sldId id="268" r:id="rId20"/>
    <p:sldId id="305" r:id="rId21"/>
    <p:sldId id="306" r:id="rId22"/>
    <p:sldId id="307" r:id="rId23"/>
    <p:sldId id="269" r:id="rId24"/>
    <p:sldId id="270" r:id="rId25"/>
    <p:sldId id="303" r:id="rId26"/>
    <p:sldId id="304" r:id="rId27"/>
    <p:sldId id="271" r:id="rId28"/>
    <p:sldId id="310" r:id="rId29"/>
    <p:sldId id="311" r:id="rId30"/>
    <p:sldId id="326" r:id="rId31"/>
    <p:sldId id="325" r:id="rId32"/>
    <p:sldId id="327" r:id="rId33"/>
    <p:sldId id="272" r:id="rId34"/>
    <p:sldId id="273" r:id="rId35"/>
    <p:sldId id="341" r:id="rId36"/>
    <p:sldId id="347" r:id="rId37"/>
    <p:sldId id="342" r:id="rId38"/>
    <p:sldId id="348" r:id="rId39"/>
    <p:sldId id="349" r:id="rId40"/>
    <p:sldId id="343" r:id="rId41"/>
    <p:sldId id="344" r:id="rId42"/>
    <p:sldId id="345" r:id="rId43"/>
    <p:sldId id="350" r:id="rId44"/>
    <p:sldId id="351" r:id="rId45"/>
    <p:sldId id="352" r:id="rId46"/>
    <p:sldId id="346" r:id="rId47"/>
    <p:sldId id="353" r:id="rId48"/>
    <p:sldId id="354" r:id="rId49"/>
    <p:sldId id="355" r:id="rId50"/>
    <p:sldId id="356" r:id="rId51"/>
    <p:sldId id="357" r:id="rId52"/>
    <p:sldId id="274" r:id="rId53"/>
    <p:sldId id="275" r:id="rId54"/>
    <p:sldId id="277" r:id="rId55"/>
    <p:sldId id="276" r:id="rId56"/>
    <p:sldId id="312" r:id="rId57"/>
    <p:sldId id="278" r:id="rId58"/>
    <p:sldId id="313" r:id="rId59"/>
    <p:sldId id="314" r:id="rId60"/>
    <p:sldId id="279" r:id="rId61"/>
    <p:sldId id="315" r:id="rId62"/>
    <p:sldId id="280" r:id="rId63"/>
    <p:sldId id="316" r:id="rId64"/>
    <p:sldId id="321" r:id="rId65"/>
    <p:sldId id="317" r:id="rId66"/>
    <p:sldId id="318" r:id="rId67"/>
    <p:sldId id="319" r:id="rId68"/>
    <p:sldId id="320" r:id="rId69"/>
    <p:sldId id="281" r:id="rId70"/>
    <p:sldId id="282" r:id="rId71"/>
    <p:sldId id="328" r:id="rId72"/>
    <p:sldId id="329" r:id="rId73"/>
    <p:sldId id="330" r:id="rId74"/>
    <p:sldId id="283" r:id="rId75"/>
    <p:sldId id="331" r:id="rId76"/>
    <p:sldId id="284" r:id="rId77"/>
    <p:sldId id="285" r:id="rId78"/>
    <p:sldId id="332" r:id="rId79"/>
    <p:sldId id="333" r:id="rId80"/>
    <p:sldId id="334" r:id="rId81"/>
    <p:sldId id="335" r:id="rId82"/>
    <p:sldId id="337" r:id="rId83"/>
    <p:sldId id="338" r:id="rId84"/>
    <p:sldId id="286" r:id="rId85"/>
    <p:sldId id="287" r:id="rId86"/>
    <p:sldId id="385" r:id="rId87"/>
    <p:sldId id="386" r:id="rId88"/>
    <p:sldId id="387" r:id="rId89"/>
    <p:sldId id="388" r:id="rId90"/>
    <p:sldId id="389" r:id="rId91"/>
    <p:sldId id="390" r:id="rId92"/>
    <p:sldId id="393" r:id="rId93"/>
    <p:sldId id="394" r:id="rId94"/>
    <p:sldId id="395" r:id="rId95"/>
    <p:sldId id="396" r:id="rId96"/>
    <p:sldId id="397" r:id="rId97"/>
    <p:sldId id="398" r:id="rId98"/>
    <p:sldId id="399" r:id="rId99"/>
    <p:sldId id="400" r:id="rId100"/>
    <p:sldId id="401" r:id="rId101"/>
    <p:sldId id="402" r:id="rId102"/>
    <p:sldId id="403" r:id="rId103"/>
    <p:sldId id="404" r:id="rId104"/>
    <p:sldId id="405" r:id="rId105"/>
    <p:sldId id="288" r:id="rId106"/>
    <p:sldId id="289" r:id="rId107"/>
    <p:sldId id="290" r:id="rId108"/>
    <p:sldId id="291" r:id="rId109"/>
    <p:sldId id="292" r:id="rId110"/>
    <p:sldId id="293" r:id="rId111"/>
    <p:sldId id="294" r:id="rId112"/>
    <p:sldId id="322" r:id="rId113"/>
    <p:sldId id="323" r:id="rId114"/>
    <p:sldId id="295" r:id="rId115"/>
    <p:sldId id="296" r:id="rId116"/>
    <p:sldId id="324" r:id="rId117"/>
    <p:sldId id="339" r:id="rId118"/>
    <p:sldId id="392" r:id="rId119"/>
    <p:sldId id="358" r:id="rId120"/>
    <p:sldId id="340" r:id="rId121"/>
    <p:sldId id="359" r:id="rId122"/>
    <p:sldId id="360" r:id="rId123"/>
    <p:sldId id="361" r:id="rId124"/>
    <p:sldId id="362" r:id="rId125"/>
    <p:sldId id="363" r:id="rId126"/>
    <p:sldId id="364" r:id="rId127"/>
    <p:sldId id="365" r:id="rId128"/>
    <p:sldId id="366" r:id="rId129"/>
    <p:sldId id="367" r:id="rId130"/>
    <p:sldId id="383" r:id="rId131"/>
    <p:sldId id="368" r:id="rId132"/>
    <p:sldId id="369" r:id="rId133"/>
    <p:sldId id="370" r:id="rId134"/>
    <p:sldId id="374" r:id="rId135"/>
    <p:sldId id="381" r:id="rId136"/>
    <p:sldId id="375" r:id="rId137"/>
    <p:sldId id="382" r:id="rId138"/>
    <p:sldId id="376" r:id="rId139"/>
    <p:sldId id="377" r:id="rId140"/>
    <p:sldId id="378" r:id="rId141"/>
    <p:sldId id="379" r:id="rId142"/>
    <p:sldId id="380" r:id="rId143"/>
    <p:sldId id="384" r:id="rId144"/>
    <p:sldId id="406" r:id="rId145"/>
    <p:sldId id="407" r:id="rId146"/>
    <p:sldId id="408" r:id="rId147"/>
    <p:sldId id="409" r:id="rId1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3A1B8B3-BECF-46BA-BF8D-1F08C868E3CF}">
          <p14:sldIdLst>
            <p14:sldId id="258"/>
            <p14:sldId id="259"/>
            <p14:sldId id="260"/>
            <p14:sldId id="261"/>
            <p14:sldId id="298"/>
            <p14:sldId id="299"/>
            <p14:sldId id="257"/>
            <p14:sldId id="262"/>
            <p14:sldId id="263"/>
            <p14:sldId id="300"/>
            <p14:sldId id="301"/>
            <p14:sldId id="302"/>
            <p14:sldId id="264"/>
            <p14:sldId id="265"/>
            <p14:sldId id="266"/>
            <p14:sldId id="267"/>
            <p14:sldId id="308"/>
            <p14:sldId id="309"/>
            <p14:sldId id="268"/>
            <p14:sldId id="305"/>
            <p14:sldId id="306"/>
            <p14:sldId id="307"/>
            <p14:sldId id="269"/>
            <p14:sldId id="270"/>
            <p14:sldId id="303"/>
            <p14:sldId id="304"/>
            <p14:sldId id="271"/>
          </p14:sldIdLst>
        </p14:section>
        <p14:section name="Untitled Section" id="{CCF8E287-65CA-4D6A-8FD9-7C5ABA6F8A22}">
          <p14:sldIdLst>
            <p14:sldId id="310"/>
            <p14:sldId id="311"/>
            <p14:sldId id="326"/>
            <p14:sldId id="325"/>
            <p14:sldId id="327"/>
            <p14:sldId id="272"/>
            <p14:sldId id="273"/>
            <p14:sldId id="341"/>
            <p14:sldId id="347"/>
            <p14:sldId id="342"/>
            <p14:sldId id="348"/>
            <p14:sldId id="349"/>
            <p14:sldId id="343"/>
            <p14:sldId id="344"/>
            <p14:sldId id="345"/>
            <p14:sldId id="350"/>
            <p14:sldId id="351"/>
            <p14:sldId id="352"/>
            <p14:sldId id="346"/>
            <p14:sldId id="353"/>
            <p14:sldId id="354"/>
            <p14:sldId id="355"/>
            <p14:sldId id="356"/>
            <p14:sldId id="357"/>
            <p14:sldId id="274"/>
            <p14:sldId id="275"/>
            <p14:sldId id="277"/>
            <p14:sldId id="276"/>
            <p14:sldId id="312"/>
            <p14:sldId id="278"/>
            <p14:sldId id="313"/>
            <p14:sldId id="314"/>
            <p14:sldId id="279"/>
            <p14:sldId id="315"/>
            <p14:sldId id="280"/>
            <p14:sldId id="316"/>
            <p14:sldId id="321"/>
            <p14:sldId id="317"/>
            <p14:sldId id="318"/>
            <p14:sldId id="319"/>
            <p14:sldId id="320"/>
            <p14:sldId id="281"/>
            <p14:sldId id="282"/>
            <p14:sldId id="328"/>
            <p14:sldId id="329"/>
            <p14:sldId id="330"/>
            <p14:sldId id="283"/>
            <p14:sldId id="331"/>
            <p14:sldId id="284"/>
            <p14:sldId id="285"/>
            <p14:sldId id="332"/>
            <p14:sldId id="333"/>
            <p14:sldId id="334"/>
            <p14:sldId id="335"/>
            <p14:sldId id="337"/>
            <p14:sldId id="338"/>
            <p14:sldId id="286"/>
            <p14:sldId id="287"/>
            <p14:sldId id="385"/>
            <p14:sldId id="386"/>
            <p14:sldId id="387"/>
            <p14:sldId id="388"/>
            <p14:sldId id="389"/>
            <p14:sldId id="390"/>
            <p14:sldId id="393"/>
            <p14:sldId id="394"/>
            <p14:sldId id="395"/>
            <p14:sldId id="396"/>
            <p14:sldId id="397"/>
            <p14:sldId id="398"/>
            <p14:sldId id="399"/>
            <p14:sldId id="400"/>
            <p14:sldId id="401"/>
            <p14:sldId id="402"/>
            <p14:sldId id="403"/>
            <p14:sldId id="404"/>
            <p14:sldId id="405"/>
            <p14:sldId id="288"/>
            <p14:sldId id="289"/>
            <p14:sldId id="290"/>
            <p14:sldId id="291"/>
            <p14:sldId id="292"/>
            <p14:sldId id="293"/>
            <p14:sldId id="294"/>
            <p14:sldId id="322"/>
            <p14:sldId id="323"/>
            <p14:sldId id="295"/>
            <p14:sldId id="296"/>
            <p14:sldId id="324"/>
            <p14:sldId id="339"/>
            <p14:sldId id="392"/>
            <p14:sldId id="358"/>
            <p14:sldId id="340"/>
            <p14:sldId id="359"/>
            <p14:sldId id="360"/>
            <p14:sldId id="361"/>
            <p14:sldId id="362"/>
            <p14:sldId id="363"/>
            <p14:sldId id="364"/>
            <p14:sldId id="365"/>
            <p14:sldId id="366"/>
            <p14:sldId id="367"/>
            <p14:sldId id="383"/>
            <p14:sldId id="368"/>
            <p14:sldId id="369"/>
            <p14:sldId id="370"/>
            <p14:sldId id="374"/>
            <p14:sldId id="381"/>
            <p14:sldId id="375"/>
            <p14:sldId id="382"/>
            <p14:sldId id="376"/>
            <p14:sldId id="377"/>
            <p14:sldId id="378"/>
            <p14:sldId id="379"/>
            <p14:sldId id="380"/>
            <p14:sldId id="384"/>
            <p14:sldId id="406"/>
            <p14:sldId id="407"/>
            <p14:sldId id="408"/>
            <p14:sldId id="40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94660"/>
  </p:normalViewPr>
  <p:slideViewPr>
    <p:cSldViewPr snapToGrid="0">
      <p:cViewPr varScale="1">
        <p:scale>
          <a:sx n="58" d="100"/>
          <a:sy n="58" d="100"/>
        </p:scale>
        <p:origin x="90" y="15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notesMaster" Target="notesMasters/notesMaster1.xml"/><Relationship Id="rId5" Type="http://schemas.openxmlformats.org/officeDocument/2006/relationships/slide" Target="slides/slide4.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presProps" Target="presProp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viewProps" Target="view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tableStyles" Target="tableStyle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s>
</file>

<file path=ppt/diagrams/_rels/data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image" Target="../media/image11.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image" Target="../media/image11.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A82380-1904-410C-B841-0B911448E003}" type="doc">
      <dgm:prSet loTypeId="urn:microsoft.com/office/officeart/2005/8/layout/vList5" loCatId="list" qsTypeId="urn:microsoft.com/office/officeart/2005/8/quickstyle/simple1" qsCatId="simple" csTypeId="urn:microsoft.com/office/officeart/2005/8/colors/accent1_2" csCatId="accent1"/>
      <dgm:spPr/>
      <dgm:t>
        <a:bodyPr/>
        <a:lstStyle/>
        <a:p>
          <a:endParaRPr lang="en-GB"/>
        </a:p>
      </dgm:t>
    </dgm:pt>
    <dgm:pt modelId="{876FB25E-FD03-4A00-8C0C-7ACE7A43E202}">
      <dgm:prSet/>
      <dgm:spPr/>
      <dgm:t>
        <a:bodyPr/>
        <a:lstStyle/>
        <a:p>
          <a:pPr rtl="0"/>
          <a:r>
            <a:rPr lang="en-GB"/>
            <a:t>Baiting attacks</a:t>
          </a:r>
        </a:p>
      </dgm:t>
    </dgm:pt>
    <dgm:pt modelId="{828F3EDC-E558-4EDE-A200-1431A4CC6D44}" type="parTrans" cxnId="{F6A84FC6-98E0-4114-A82D-DD430ADDAC87}">
      <dgm:prSet/>
      <dgm:spPr/>
      <dgm:t>
        <a:bodyPr/>
        <a:lstStyle/>
        <a:p>
          <a:endParaRPr lang="en-GB"/>
        </a:p>
      </dgm:t>
    </dgm:pt>
    <dgm:pt modelId="{E9711939-54C6-401F-901A-F57C145DA124}" type="sibTrans" cxnId="{F6A84FC6-98E0-4114-A82D-DD430ADDAC87}">
      <dgm:prSet/>
      <dgm:spPr/>
      <dgm:t>
        <a:bodyPr/>
        <a:lstStyle/>
        <a:p>
          <a:endParaRPr lang="en-GB"/>
        </a:p>
      </dgm:t>
    </dgm:pt>
    <dgm:pt modelId="{FBE11C3B-4FDF-4F40-A266-4EECA5C427BD}">
      <dgm:prSet/>
      <dgm:spPr/>
      <dgm:t>
        <a:bodyPr/>
        <a:lstStyle/>
        <a:p>
          <a:pPr rtl="0"/>
          <a:r>
            <a:rPr lang="en-GB"/>
            <a:t>Use a false promise to pique a victim’s greed or curiosity</a:t>
          </a:r>
        </a:p>
      </dgm:t>
    </dgm:pt>
    <dgm:pt modelId="{F929C87B-3ED7-448E-9E0C-C46CFC44A23D}" type="parTrans" cxnId="{47F03F8F-E3EF-41C3-9069-66859EC0B107}">
      <dgm:prSet/>
      <dgm:spPr/>
      <dgm:t>
        <a:bodyPr/>
        <a:lstStyle/>
        <a:p>
          <a:endParaRPr lang="en-GB"/>
        </a:p>
      </dgm:t>
    </dgm:pt>
    <dgm:pt modelId="{89EFF55D-6B92-43AD-9018-4BC1E77FD8C1}" type="sibTrans" cxnId="{47F03F8F-E3EF-41C3-9069-66859EC0B107}">
      <dgm:prSet/>
      <dgm:spPr/>
      <dgm:t>
        <a:bodyPr/>
        <a:lstStyle/>
        <a:p>
          <a:endParaRPr lang="en-GB"/>
        </a:p>
      </dgm:t>
    </dgm:pt>
    <dgm:pt modelId="{200F5066-8765-4DBD-B0B9-58F1F45B7B30}">
      <dgm:prSet/>
      <dgm:spPr/>
      <dgm:t>
        <a:bodyPr/>
        <a:lstStyle/>
        <a:p>
          <a:pPr rtl="0"/>
          <a:r>
            <a:rPr lang="en-GB"/>
            <a:t>The most reviled form of baiting uses physical media to disperse malware. </a:t>
          </a:r>
        </a:p>
      </dgm:t>
    </dgm:pt>
    <dgm:pt modelId="{97B0C730-1349-43AB-8B2C-F408DB3AF259}" type="parTrans" cxnId="{D46C5198-37B4-4C5D-B90F-5A0D05250E88}">
      <dgm:prSet/>
      <dgm:spPr/>
      <dgm:t>
        <a:bodyPr/>
        <a:lstStyle/>
        <a:p>
          <a:endParaRPr lang="en-GB"/>
        </a:p>
      </dgm:t>
    </dgm:pt>
    <dgm:pt modelId="{5CC4391D-EB5D-4D19-B804-8B5BC2BF599B}" type="sibTrans" cxnId="{D46C5198-37B4-4C5D-B90F-5A0D05250E88}">
      <dgm:prSet/>
      <dgm:spPr/>
      <dgm:t>
        <a:bodyPr/>
        <a:lstStyle/>
        <a:p>
          <a:endParaRPr lang="en-GB"/>
        </a:p>
      </dgm:t>
    </dgm:pt>
    <dgm:pt modelId="{69B2D7C5-DA4B-4CD2-BDE5-CA585C66CF5E}">
      <dgm:prSet/>
      <dgm:spPr/>
      <dgm:t>
        <a:bodyPr/>
        <a:lstStyle/>
        <a:p>
          <a:pPr rtl="0"/>
          <a:r>
            <a:rPr lang="en-GB" dirty="0"/>
            <a:t>Baiting scams don’t necessarily have to be carried out in the physical world</a:t>
          </a:r>
        </a:p>
      </dgm:t>
    </dgm:pt>
    <dgm:pt modelId="{B60D5440-4DE8-47EE-AF7C-51C1F6149358}" type="parTrans" cxnId="{FD6DB2A4-F01F-4780-9C86-DDA12250A496}">
      <dgm:prSet/>
      <dgm:spPr/>
      <dgm:t>
        <a:bodyPr/>
        <a:lstStyle/>
        <a:p>
          <a:endParaRPr lang="en-GB"/>
        </a:p>
      </dgm:t>
    </dgm:pt>
    <dgm:pt modelId="{904B8CE6-F554-4C72-9296-295E15D06F26}" type="sibTrans" cxnId="{FD6DB2A4-F01F-4780-9C86-DDA12250A496}">
      <dgm:prSet/>
      <dgm:spPr/>
      <dgm:t>
        <a:bodyPr/>
        <a:lstStyle/>
        <a:p>
          <a:endParaRPr lang="en-GB"/>
        </a:p>
      </dgm:t>
    </dgm:pt>
    <dgm:pt modelId="{BFE0B042-F5B3-4C17-A3C5-07A1A897D18E}">
      <dgm:prSet/>
      <dgm:spPr/>
      <dgm:t>
        <a:bodyPr/>
        <a:lstStyle/>
        <a:p>
          <a:pPr rtl="0"/>
          <a:r>
            <a:rPr lang="en-GB"/>
            <a:t>Scareware attacks</a:t>
          </a:r>
        </a:p>
      </dgm:t>
    </dgm:pt>
    <dgm:pt modelId="{4E9DAFF2-20EB-48C1-AD82-2BB7E6D89698}" type="parTrans" cxnId="{8FA04CA9-FE84-4D6F-8814-1A9041F439AD}">
      <dgm:prSet/>
      <dgm:spPr/>
      <dgm:t>
        <a:bodyPr/>
        <a:lstStyle/>
        <a:p>
          <a:endParaRPr lang="en-GB"/>
        </a:p>
      </dgm:t>
    </dgm:pt>
    <dgm:pt modelId="{16E95193-98F4-4186-A5DD-32843B2E13DF}" type="sibTrans" cxnId="{8FA04CA9-FE84-4D6F-8814-1A9041F439AD}">
      <dgm:prSet/>
      <dgm:spPr/>
      <dgm:t>
        <a:bodyPr/>
        <a:lstStyle/>
        <a:p>
          <a:endParaRPr lang="en-GB"/>
        </a:p>
      </dgm:t>
    </dgm:pt>
    <dgm:pt modelId="{C4B2168A-4942-4E92-816B-08F426D053F1}">
      <dgm:prSet/>
      <dgm:spPr/>
      <dgm:t>
        <a:bodyPr/>
        <a:lstStyle/>
        <a:p>
          <a:pPr rtl="0"/>
          <a:r>
            <a:rPr lang="en-GB"/>
            <a:t>Scareware involves victims being bombarded with false alarms and fictitious threats</a:t>
          </a:r>
        </a:p>
      </dgm:t>
    </dgm:pt>
    <dgm:pt modelId="{9909C753-92B8-4347-9AC1-DBA6654DA312}" type="parTrans" cxnId="{64711722-7EE7-458A-9A70-6450FC6F3A67}">
      <dgm:prSet/>
      <dgm:spPr/>
      <dgm:t>
        <a:bodyPr/>
        <a:lstStyle/>
        <a:p>
          <a:endParaRPr lang="en-GB"/>
        </a:p>
      </dgm:t>
    </dgm:pt>
    <dgm:pt modelId="{B8079A11-F68B-49B0-8B8E-1D54076BABAB}" type="sibTrans" cxnId="{64711722-7EE7-458A-9A70-6450FC6F3A67}">
      <dgm:prSet/>
      <dgm:spPr/>
      <dgm:t>
        <a:bodyPr/>
        <a:lstStyle/>
        <a:p>
          <a:endParaRPr lang="en-GB"/>
        </a:p>
      </dgm:t>
    </dgm:pt>
    <dgm:pt modelId="{AEB109F7-6F1C-4420-8D02-A78A884A6782}">
      <dgm:prSet/>
      <dgm:spPr/>
      <dgm:t>
        <a:bodyPr/>
        <a:lstStyle/>
        <a:p>
          <a:pPr rtl="0"/>
          <a:r>
            <a:rPr lang="en-GB"/>
            <a:t>Scareware is also referred to as deception software, rogue scanner software and fraudware.</a:t>
          </a:r>
        </a:p>
      </dgm:t>
    </dgm:pt>
    <dgm:pt modelId="{D79BD3D8-D4B5-4472-8717-B745097B582D}" type="parTrans" cxnId="{929B2354-7A31-4D6C-B663-C5C8C015858B}">
      <dgm:prSet/>
      <dgm:spPr/>
      <dgm:t>
        <a:bodyPr/>
        <a:lstStyle/>
        <a:p>
          <a:endParaRPr lang="en-GB"/>
        </a:p>
      </dgm:t>
    </dgm:pt>
    <dgm:pt modelId="{558913DA-A326-411D-B8E3-1660B38C264C}" type="sibTrans" cxnId="{929B2354-7A31-4D6C-B663-C5C8C015858B}">
      <dgm:prSet/>
      <dgm:spPr/>
      <dgm:t>
        <a:bodyPr/>
        <a:lstStyle/>
        <a:p>
          <a:endParaRPr lang="en-GB"/>
        </a:p>
      </dgm:t>
    </dgm:pt>
    <dgm:pt modelId="{5D78E3C2-FD0D-4493-80BC-E8A946103234}">
      <dgm:prSet/>
      <dgm:spPr/>
      <dgm:t>
        <a:bodyPr/>
        <a:lstStyle/>
        <a:p>
          <a:pPr rtl="0"/>
          <a:r>
            <a:rPr lang="en-GB"/>
            <a:t>Scareware is also distributed via spam email that doles out bogus warnings, or makes offers for users to buy worthless/harmful services.</a:t>
          </a:r>
        </a:p>
      </dgm:t>
    </dgm:pt>
    <dgm:pt modelId="{435A043B-039B-4322-80A3-2BC2C1C2225E}" type="parTrans" cxnId="{39A0C103-16B5-4ED9-BC42-78BD21593227}">
      <dgm:prSet/>
      <dgm:spPr/>
      <dgm:t>
        <a:bodyPr/>
        <a:lstStyle/>
        <a:p>
          <a:endParaRPr lang="en-GB"/>
        </a:p>
      </dgm:t>
    </dgm:pt>
    <dgm:pt modelId="{ED31C94B-B247-45B6-B227-13689A5C2C85}" type="sibTrans" cxnId="{39A0C103-16B5-4ED9-BC42-78BD21593227}">
      <dgm:prSet/>
      <dgm:spPr/>
      <dgm:t>
        <a:bodyPr/>
        <a:lstStyle/>
        <a:p>
          <a:endParaRPr lang="en-GB"/>
        </a:p>
      </dgm:t>
    </dgm:pt>
    <dgm:pt modelId="{EB67BA82-E50D-45C9-89A2-076F57988595}">
      <dgm:prSet/>
      <dgm:spPr/>
      <dgm:t>
        <a:bodyPr/>
        <a:lstStyle/>
        <a:p>
          <a:pPr rtl="0"/>
          <a:r>
            <a:rPr lang="en-GB"/>
            <a:t>Pretexting</a:t>
          </a:r>
        </a:p>
      </dgm:t>
    </dgm:pt>
    <dgm:pt modelId="{8583A89F-7852-412A-A395-F48D2DF85B6A}" type="parTrans" cxnId="{FD59EA60-4DB5-4DA9-93A6-995E38EE0DFF}">
      <dgm:prSet/>
      <dgm:spPr/>
      <dgm:t>
        <a:bodyPr/>
        <a:lstStyle/>
        <a:p>
          <a:endParaRPr lang="en-GB"/>
        </a:p>
      </dgm:t>
    </dgm:pt>
    <dgm:pt modelId="{A8EF0897-C355-427F-B9F4-7895B038A5DC}" type="sibTrans" cxnId="{FD59EA60-4DB5-4DA9-93A6-995E38EE0DFF}">
      <dgm:prSet/>
      <dgm:spPr/>
      <dgm:t>
        <a:bodyPr/>
        <a:lstStyle/>
        <a:p>
          <a:endParaRPr lang="en-GB"/>
        </a:p>
      </dgm:t>
    </dgm:pt>
    <dgm:pt modelId="{929E05C3-C1FE-438E-AF69-FEE294B2F70F}">
      <dgm:prSet/>
      <dgm:spPr/>
      <dgm:t>
        <a:bodyPr/>
        <a:lstStyle/>
        <a:p>
          <a:pPr rtl="0"/>
          <a:r>
            <a:rPr lang="en-GB"/>
            <a:t>Obtains information through a series of cleverly crafted lies</a:t>
          </a:r>
        </a:p>
      </dgm:t>
    </dgm:pt>
    <dgm:pt modelId="{A5B9147D-0203-485B-A9C5-9BDD8BE8A3B7}" type="parTrans" cxnId="{B6D898A0-AC10-4BEE-AB6D-C4041222EC4B}">
      <dgm:prSet/>
      <dgm:spPr/>
      <dgm:t>
        <a:bodyPr/>
        <a:lstStyle/>
        <a:p>
          <a:endParaRPr lang="en-GB"/>
        </a:p>
      </dgm:t>
    </dgm:pt>
    <dgm:pt modelId="{458B34BE-5DA7-410C-BAED-6D362493DE4C}" type="sibTrans" cxnId="{B6D898A0-AC10-4BEE-AB6D-C4041222EC4B}">
      <dgm:prSet/>
      <dgm:spPr/>
      <dgm:t>
        <a:bodyPr/>
        <a:lstStyle/>
        <a:p>
          <a:endParaRPr lang="en-GB"/>
        </a:p>
      </dgm:t>
    </dgm:pt>
    <dgm:pt modelId="{5DC20B30-01C6-4E4C-8F54-761F48909815}">
      <dgm:prSet/>
      <dgm:spPr/>
      <dgm:t>
        <a:bodyPr/>
        <a:lstStyle/>
        <a:p>
          <a:pPr rtl="0"/>
          <a:r>
            <a:rPr lang="en-GB"/>
            <a:t>Phishing</a:t>
          </a:r>
        </a:p>
      </dgm:t>
    </dgm:pt>
    <dgm:pt modelId="{8EF5A1FF-5863-47E3-8806-95D753165173}" type="parTrans" cxnId="{C1852882-078C-440D-9DB0-E49D72BACC08}">
      <dgm:prSet/>
      <dgm:spPr/>
      <dgm:t>
        <a:bodyPr/>
        <a:lstStyle/>
        <a:p>
          <a:endParaRPr lang="en-GB"/>
        </a:p>
      </dgm:t>
    </dgm:pt>
    <dgm:pt modelId="{25F1932B-5A3C-4D20-A787-4560F72C1799}" type="sibTrans" cxnId="{C1852882-078C-440D-9DB0-E49D72BACC08}">
      <dgm:prSet/>
      <dgm:spPr/>
      <dgm:t>
        <a:bodyPr/>
        <a:lstStyle/>
        <a:p>
          <a:endParaRPr lang="en-GB"/>
        </a:p>
      </dgm:t>
    </dgm:pt>
    <dgm:pt modelId="{E4551488-7904-462B-8986-0A869157D7EF}">
      <dgm:prSet/>
      <dgm:spPr/>
      <dgm:t>
        <a:bodyPr/>
        <a:lstStyle/>
        <a:p>
          <a:pPr rtl="0"/>
          <a:r>
            <a:rPr lang="en-GB"/>
            <a:t>One of the most popular social engineering attack types</a:t>
          </a:r>
        </a:p>
      </dgm:t>
    </dgm:pt>
    <dgm:pt modelId="{D06158CC-74A8-4479-8C04-C02DE4634524}" type="parTrans" cxnId="{AC9DA7A3-7F86-4ED6-A126-09B78400507E}">
      <dgm:prSet/>
      <dgm:spPr/>
      <dgm:t>
        <a:bodyPr/>
        <a:lstStyle/>
        <a:p>
          <a:endParaRPr lang="en-GB"/>
        </a:p>
      </dgm:t>
    </dgm:pt>
    <dgm:pt modelId="{BD624FFC-F6CB-415D-A759-B8D86D370A24}" type="sibTrans" cxnId="{AC9DA7A3-7F86-4ED6-A126-09B78400507E}">
      <dgm:prSet/>
      <dgm:spPr/>
      <dgm:t>
        <a:bodyPr/>
        <a:lstStyle/>
        <a:p>
          <a:endParaRPr lang="en-GB"/>
        </a:p>
      </dgm:t>
    </dgm:pt>
    <dgm:pt modelId="{B758059D-2E02-4B94-8938-6D5E4C269B74}">
      <dgm:prSet/>
      <dgm:spPr/>
      <dgm:t>
        <a:bodyPr/>
        <a:lstStyle/>
        <a:p>
          <a:pPr rtl="0"/>
          <a:r>
            <a:rPr lang="en-GB"/>
            <a:t>Spear phishing</a:t>
          </a:r>
        </a:p>
      </dgm:t>
    </dgm:pt>
    <dgm:pt modelId="{2571A494-C5CC-4699-BD4C-B9BEB854210B}" type="parTrans" cxnId="{401686DF-F695-4F8E-ADC1-A73BC702A4BF}">
      <dgm:prSet/>
      <dgm:spPr/>
      <dgm:t>
        <a:bodyPr/>
        <a:lstStyle/>
        <a:p>
          <a:endParaRPr lang="en-GB"/>
        </a:p>
      </dgm:t>
    </dgm:pt>
    <dgm:pt modelId="{324BFE5F-77EF-464F-9D94-C135B7E88D1C}" type="sibTrans" cxnId="{401686DF-F695-4F8E-ADC1-A73BC702A4BF}">
      <dgm:prSet/>
      <dgm:spPr/>
      <dgm:t>
        <a:bodyPr/>
        <a:lstStyle/>
        <a:p>
          <a:endParaRPr lang="en-GB"/>
        </a:p>
      </dgm:t>
    </dgm:pt>
    <dgm:pt modelId="{BF56E604-3A13-4274-814D-3153D7A25C22}">
      <dgm:prSet/>
      <dgm:spPr/>
      <dgm:t>
        <a:bodyPr/>
        <a:lstStyle/>
        <a:p>
          <a:pPr rtl="0"/>
          <a:r>
            <a:rPr lang="en-GB"/>
            <a:t>A more targeted version of the phishing scam whereby an attacker chooses specific individuals or enterprises</a:t>
          </a:r>
        </a:p>
      </dgm:t>
    </dgm:pt>
    <dgm:pt modelId="{9BC1592B-E051-4690-9AD0-D3CF07D5F4F7}" type="parTrans" cxnId="{44EEB0F2-2348-46E9-9C22-996BC826DB8D}">
      <dgm:prSet/>
      <dgm:spPr/>
      <dgm:t>
        <a:bodyPr/>
        <a:lstStyle/>
        <a:p>
          <a:endParaRPr lang="en-GB"/>
        </a:p>
      </dgm:t>
    </dgm:pt>
    <dgm:pt modelId="{82CA36D5-C11E-40CF-B1DE-2BBE2911E0A8}" type="sibTrans" cxnId="{44EEB0F2-2348-46E9-9C22-996BC826DB8D}">
      <dgm:prSet/>
      <dgm:spPr/>
      <dgm:t>
        <a:bodyPr/>
        <a:lstStyle/>
        <a:p>
          <a:endParaRPr lang="en-GB"/>
        </a:p>
      </dgm:t>
    </dgm:pt>
    <dgm:pt modelId="{3F647C83-EB5E-499E-9D18-29CDE60CE7E7}" type="pres">
      <dgm:prSet presAssocID="{FCA82380-1904-410C-B841-0B911448E003}" presName="Name0" presStyleCnt="0">
        <dgm:presLayoutVars>
          <dgm:dir/>
          <dgm:animLvl val="lvl"/>
          <dgm:resizeHandles val="exact"/>
        </dgm:presLayoutVars>
      </dgm:prSet>
      <dgm:spPr/>
    </dgm:pt>
    <dgm:pt modelId="{66E1F09C-583E-445C-9C70-7C2B3855359E}" type="pres">
      <dgm:prSet presAssocID="{876FB25E-FD03-4A00-8C0C-7ACE7A43E202}" presName="linNode" presStyleCnt="0"/>
      <dgm:spPr/>
    </dgm:pt>
    <dgm:pt modelId="{18B82A40-6694-430D-85C6-034C73290463}" type="pres">
      <dgm:prSet presAssocID="{876FB25E-FD03-4A00-8C0C-7ACE7A43E202}" presName="parentText" presStyleLbl="node1" presStyleIdx="0" presStyleCnt="5">
        <dgm:presLayoutVars>
          <dgm:chMax val="1"/>
          <dgm:bulletEnabled val="1"/>
        </dgm:presLayoutVars>
      </dgm:prSet>
      <dgm:spPr/>
    </dgm:pt>
    <dgm:pt modelId="{359F41BA-37CA-4844-91FF-60F66B4B9804}" type="pres">
      <dgm:prSet presAssocID="{876FB25E-FD03-4A00-8C0C-7ACE7A43E202}" presName="descendantText" presStyleLbl="alignAccFollowNode1" presStyleIdx="0" presStyleCnt="5">
        <dgm:presLayoutVars>
          <dgm:bulletEnabled val="1"/>
        </dgm:presLayoutVars>
      </dgm:prSet>
      <dgm:spPr/>
    </dgm:pt>
    <dgm:pt modelId="{1EF2E642-604D-4241-833A-84EFEA714A2C}" type="pres">
      <dgm:prSet presAssocID="{E9711939-54C6-401F-901A-F57C145DA124}" presName="sp" presStyleCnt="0"/>
      <dgm:spPr/>
    </dgm:pt>
    <dgm:pt modelId="{2B1C2DEC-7A23-4E6E-A790-A9F6E02963BE}" type="pres">
      <dgm:prSet presAssocID="{BFE0B042-F5B3-4C17-A3C5-07A1A897D18E}" presName="linNode" presStyleCnt="0"/>
      <dgm:spPr/>
    </dgm:pt>
    <dgm:pt modelId="{5B810F22-3474-42F6-A92E-7F9120AAD53B}" type="pres">
      <dgm:prSet presAssocID="{BFE0B042-F5B3-4C17-A3C5-07A1A897D18E}" presName="parentText" presStyleLbl="node1" presStyleIdx="1" presStyleCnt="5">
        <dgm:presLayoutVars>
          <dgm:chMax val="1"/>
          <dgm:bulletEnabled val="1"/>
        </dgm:presLayoutVars>
      </dgm:prSet>
      <dgm:spPr/>
    </dgm:pt>
    <dgm:pt modelId="{DB9EE08C-7EEA-47CA-8263-A2C4856810E9}" type="pres">
      <dgm:prSet presAssocID="{BFE0B042-F5B3-4C17-A3C5-07A1A897D18E}" presName="descendantText" presStyleLbl="alignAccFollowNode1" presStyleIdx="1" presStyleCnt="5">
        <dgm:presLayoutVars>
          <dgm:bulletEnabled val="1"/>
        </dgm:presLayoutVars>
      </dgm:prSet>
      <dgm:spPr/>
    </dgm:pt>
    <dgm:pt modelId="{AFCF8B32-4134-46C8-80F4-CFBA5B90B677}" type="pres">
      <dgm:prSet presAssocID="{16E95193-98F4-4186-A5DD-32843B2E13DF}" presName="sp" presStyleCnt="0"/>
      <dgm:spPr/>
    </dgm:pt>
    <dgm:pt modelId="{5F24B67D-2771-41F6-912A-818EF01B4EFC}" type="pres">
      <dgm:prSet presAssocID="{EB67BA82-E50D-45C9-89A2-076F57988595}" presName="linNode" presStyleCnt="0"/>
      <dgm:spPr/>
    </dgm:pt>
    <dgm:pt modelId="{B6113A5B-2B50-4700-9351-47B5324016B7}" type="pres">
      <dgm:prSet presAssocID="{EB67BA82-E50D-45C9-89A2-076F57988595}" presName="parentText" presStyleLbl="node1" presStyleIdx="2" presStyleCnt="5">
        <dgm:presLayoutVars>
          <dgm:chMax val="1"/>
          <dgm:bulletEnabled val="1"/>
        </dgm:presLayoutVars>
      </dgm:prSet>
      <dgm:spPr/>
    </dgm:pt>
    <dgm:pt modelId="{9D00CAF7-665F-4BE4-B7BB-11CDD44E8357}" type="pres">
      <dgm:prSet presAssocID="{EB67BA82-E50D-45C9-89A2-076F57988595}" presName="descendantText" presStyleLbl="alignAccFollowNode1" presStyleIdx="2" presStyleCnt="5">
        <dgm:presLayoutVars>
          <dgm:bulletEnabled val="1"/>
        </dgm:presLayoutVars>
      </dgm:prSet>
      <dgm:spPr/>
    </dgm:pt>
    <dgm:pt modelId="{2D43252D-1481-4B61-9DBA-3A6BAED2DCA3}" type="pres">
      <dgm:prSet presAssocID="{A8EF0897-C355-427F-B9F4-7895B038A5DC}" presName="sp" presStyleCnt="0"/>
      <dgm:spPr/>
    </dgm:pt>
    <dgm:pt modelId="{3E281C90-340B-4DAE-86D1-9A746D5F9961}" type="pres">
      <dgm:prSet presAssocID="{5DC20B30-01C6-4E4C-8F54-761F48909815}" presName="linNode" presStyleCnt="0"/>
      <dgm:spPr/>
    </dgm:pt>
    <dgm:pt modelId="{9F4A38C8-5490-41C8-8199-BE79F4FA3B93}" type="pres">
      <dgm:prSet presAssocID="{5DC20B30-01C6-4E4C-8F54-761F48909815}" presName="parentText" presStyleLbl="node1" presStyleIdx="3" presStyleCnt="5">
        <dgm:presLayoutVars>
          <dgm:chMax val="1"/>
          <dgm:bulletEnabled val="1"/>
        </dgm:presLayoutVars>
      </dgm:prSet>
      <dgm:spPr/>
    </dgm:pt>
    <dgm:pt modelId="{678C964C-0FC0-428B-8291-68EF5C3DA0DD}" type="pres">
      <dgm:prSet presAssocID="{5DC20B30-01C6-4E4C-8F54-761F48909815}" presName="descendantText" presStyleLbl="alignAccFollowNode1" presStyleIdx="3" presStyleCnt="5">
        <dgm:presLayoutVars>
          <dgm:bulletEnabled val="1"/>
        </dgm:presLayoutVars>
      </dgm:prSet>
      <dgm:spPr/>
    </dgm:pt>
    <dgm:pt modelId="{C947B73D-1A65-45BE-96AF-ABB472B9DEC7}" type="pres">
      <dgm:prSet presAssocID="{25F1932B-5A3C-4D20-A787-4560F72C1799}" presName="sp" presStyleCnt="0"/>
      <dgm:spPr/>
    </dgm:pt>
    <dgm:pt modelId="{04643866-3FA6-4A72-B1A7-25BCBAFFF6A2}" type="pres">
      <dgm:prSet presAssocID="{B758059D-2E02-4B94-8938-6D5E4C269B74}" presName="linNode" presStyleCnt="0"/>
      <dgm:spPr/>
    </dgm:pt>
    <dgm:pt modelId="{9DC13D7C-36D3-4DB7-BAA1-31B554879194}" type="pres">
      <dgm:prSet presAssocID="{B758059D-2E02-4B94-8938-6D5E4C269B74}" presName="parentText" presStyleLbl="node1" presStyleIdx="4" presStyleCnt="5">
        <dgm:presLayoutVars>
          <dgm:chMax val="1"/>
          <dgm:bulletEnabled val="1"/>
        </dgm:presLayoutVars>
      </dgm:prSet>
      <dgm:spPr/>
    </dgm:pt>
    <dgm:pt modelId="{324ADA4A-E58F-4B6F-A287-C64592897D6C}" type="pres">
      <dgm:prSet presAssocID="{B758059D-2E02-4B94-8938-6D5E4C269B74}" presName="descendantText" presStyleLbl="alignAccFollowNode1" presStyleIdx="4" presStyleCnt="5">
        <dgm:presLayoutVars>
          <dgm:bulletEnabled val="1"/>
        </dgm:presLayoutVars>
      </dgm:prSet>
      <dgm:spPr/>
    </dgm:pt>
  </dgm:ptLst>
  <dgm:cxnLst>
    <dgm:cxn modelId="{39A0C103-16B5-4ED9-BC42-78BD21593227}" srcId="{BFE0B042-F5B3-4C17-A3C5-07A1A897D18E}" destId="{5D78E3C2-FD0D-4493-80BC-E8A946103234}" srcOrd="2" destOrd="0" parTransId="{435A043B-039B-4322-80A3-2BC2C1C2225E}" sibTransId="{ED31C94B-B247-45B6-B227-13689A5C2C85}"/>
    <dgm:cxn modelId="{76D9C51B-2B48-4F99-9F19-259D6245268C}" type="presOf" srcId="{C4B2168A-4942-4E92-816B-08F426D053F1}" destId="{DB9EE08C-7EEA-47CA-8263-A2C4856810E9}" srcOrd="0" destOrd="0" presId="urn:microsoft.com/office/officeart/2005/8/layout/vList5"/>
    <dgm:cxn modelId="{44159D21-0640-4D66-BC69-DDFCD3C9830D}" type="presOf" srcId="{BFE0B042-F5B3-4C17-A3C5-07A1A897D18E}" destId="{5B810F22-3474-42F6-A92E-7F9120AAD53B}" srcOrd="0" destOrd="0" presId="urn:microsoft.com/office/officeart/2005/8/layout/vList5"/>
    <dgm:cxn modelId="{64711722-7EE7-458A-9A70-6450FC6F3A67}" srcId="{BFE0B042-F5B3-4C17-A3C5-07A1A897D18E}" destId="{C4B2168A-4942-4E92-816B-08F426D053F1}" srcOrd="0" destOrd="0" parTransId="{9909C753-92B8-4347-9AC1-DBA6654DA312}" sibTransId="{B8079A11-F68B-49B0-8B8E-1D54076BABAB}"/>
    <dgm:cxn modelId="{7891862F-44B9-4E2C-9D1C-77EB989DC5C2}" type="presOf" srcId="{EB67BA82-E50D-45C9-89A2-076F57988595}" destId="{B6113A5B-2B50-4700-9351-47B5324016B7}" srcOrd="0" destOrd="0" presId="urn:microsoft.com/office/officeart/2005/8/layout/vList5"/>
    <dgm:cxn modelId="{75429E2F-5D7C-4213-9E93-405609FC1B94}" type="presOf" srcId="{5D78E3C2-FD0D-4493-80BC-E8A946103234}" destId="{DB9EE08C-7EEA-47CA-8263-A2C4856810E9}" srcOrd="0" destOrd="2" presId="urn:microsoft.com/office/officeart/2005/8/layout/vList5"/>
    <dgm:cxn modelId="{42D5FE32-205B-41FD-A239-928CA7C9E394}" type="presOf" srcId="{876FB25E-FD03-4A00-8C0C-7ACE7A43E202}" destId="{18B82A40-6694-430D-85C6-034C73290463}" srcOrd="0" destOrd="0" presId="urn:microsoft.com/office/officeart/2005/8/layout/vList5"/>
    <dgm:cxn modelId="{9E873940-EDBA-41B4-B6EF-9E8BB0EC6BEE}" type="presOf" srcId="{FCA82380-1904-410C-B841-0B911448E003}" destId="{3F647C83-EB5E-499E-9D18-29CDE60CE7E7}" srcOrd="0" destOrd="0" presId="urn:microsoft.com/office/officeart/2005/8/layout/vList5"/>
    <dgm:cxn modelId="{51EB0C60-DD97-4ABC-ABB1-B8BCCE2D26C1}" type="presOf" srcId="{BF56E604-3A13-4274-814D-3153D7A25C22}" destId="{324ADA4A-E58F-4B6F-A287-C64592897D6C}" srcOrd="0" destOrd="0" presId="urn:microsoft.com/office/officeart/2005/8/layout/vList5"/>
    <dgm:cxn modelId="{FD59EA60-4DB5-4DA9-93A6-995E38EE0DFF}" srcId="{FCA82380-1904-410C-B841-0B911448E003}" destId="{EB67BA82-E50D-45C9-89A2-076F57988595}" srcOrd="2" destOrd="0" parTransId="{8583A89F-7852-412A-A395-F48D2DF85B6A}" sibTransId="{A8EF0897-C355-427F-B9F4-7895B038A5DC}"/>
    <dgm:cxn modelId="{CD475A6E-5273-4BCE-A562-BCB11561B5BC}" type="presOf" srcId="{AEB109F7-6F1C-4420-8D02-A78A884A6782}" destId="{DB9EE08C-7EEA-47CA-8263-A2C4856810E9}" srcOrd="0" destOrd="1" presId="urn:microsoft.com/office/officeart/2005/8/layout/vList5"/>
    <dgm:cxn modelId="{929B2354-7A31-4D6C-B663-C5C8C015858B}" srcId="{BFE0B042-F5B3-4C17-A3C5-07A1A897D18E}" destId="{AEB109F7-6F1C-4420-8D02-A78A884A6782}" srcOrd="1" destOrd="0" parTransId="{D79BD3D8-D4B5-4472-8717-B745097B582D}" sibTransId="{558913DA-A326-411D-B8E3-1660B38C264C}"/>
    <dgm:cxn modelId="{30C70F55-CA19-41AD-887F-5EDB8AD24DC0}" type="presOf" srcId="{E4551488-7904-462B-8986-0A869157D7EF}" destId="{678C964C-0FC0-428B-8291-68EF5C3DA0DD}" srcOrd="0" destOrd="0" presId="urn:microsoft.com/office/officeart/2005/8/layout/vList5"/>
    <dgm:cxn modelId="{E086FA56-2A3B-4C64-98D3-6D96265AD556}" type="presOf" srcId="{69B2D7C5-DA4B-4CD2-BDE5-CA585C66CF5E}" destId="{359F41BA-37CA-4844-91FF-60F66B4B9804}" srcOrd="0" destOrd="2" presId="urn:microsoft.com/office/officeart/2005/8/layout/vList5"/>
    <dgm:cxn modelId="{B1116B81-69E5-42C0-86F9-C3019FC1568C}" type="presOf" srcId="{FBE11C3B-4FDF-4F40-A266-4EECA5C427BD}" destId="{359F41BA-37CA-4844-91FF-60F66B4B9804}" srcOrd="0" destOrd="0" presId="urn:microsoft.com/office/officeart/2005/8/layout/vList5"/>
    <dgm:cxn modelId="{C1852882-078C-440D-9DB0-E49D72BACC08}" srcId="{FCA82380-1904-410C-B841-0B911448E003}" destId="{5DC20B30-01C6-4E4C-8F54-761F48909815}" srcOrd="3" destOrd="0" parTransId="{8EF5A1FF-5863-47E3-8806-95D753165173}" sibTransId="{25F1932B-5A3C-4D20-A787-4560F72C1799}"/>
    <dgm:cxn modelId="{923B638D-4BC7-4046-83A5-C869B61E3ACE}" type="presOf" srcId="{B758059D-2E02-4B94-8938-6D5E4C269B74}" destId="{9DC13D7C-36D3-4DB7-BAA1-31B554879194}" srcOrd="0" destOrd="0" presId="urn:microsoft.com/office/officeart/2005/8/layout/vList5"/>
    <dgm:cxn modelId="{47F03F8F-E3EF-41C3-9069-66859EC0B107}" srcId="{876FB25E-FD03-4A00-8C0C-7ACE7A43E202}" destId="{FBE11C3B-4FDF-4F40-A266-4EECA5C427BD}" srcOrd="0" destOrd="0" parTransId="{F929C87B-3ED7-448E-9E0C-C46CFC44A23D}" sibTransId="{89EFF55D-6B92-43AD-9018-4BC1E77FD8C1}"/>
    <dgm:cxn modelId="{D46C5198-37B4-4C5D-B90F-5A0D05250E88}" srcId="{876FB25E-FD03-4A00-8C0C-7ACE7A43E202}" destId="{200F5066-8765-4DBD-B0B9-58F1F45B7B30}" srcOrd="1" destOrd="0" parTransId="{97B0C730-1349-43AB-8B2C-F408DB3AF259}" sibTransId="{5CC4391D-EB5D-4D19-B804-8B5BC2BF599B}"/>
    <dgm:cxn modelId="{B6D898A0-AC10-4BEE-AB6D-C4041222EC4B}" srcId="{EB67BA82-E50D-45C9-89A2-076F57988595}" destId="{929E05C3-C1FE-438E-AF69-FEE294B2F70F}" srcOrd="0" destOrd="0" parTransId="{A5B9147D-0203-485B-A9C5-9BDD8BE8A3B7}" sibTransId="{458B34BE-5DA7-410C-BAED-6D362493DE4C}"/>
    <dgm:cxn modelId="{AC9DA7A3-7F86-4ED6-A126-09B78400507E}" srcId="{5DC20B30-01C6-4E4C-8F54-761F48909815}" destId="{E4551488-7904-462B-8986-0A869157D7EF}" srcOrd="0" destOrd="0" parTransId="{D06158CC-74A8-4479-8C04-C02DE4634524}" sibTransId="{BD624FFC-F6CB-415D-A759-B8D86D370A24}"/>
    <dgm:cxn modelId="{FD6DB2A4-F01F-4780-9C86-DDA12250A496}" srcId="{876FB25E-FD03-4A00-8C0C-7ACE7A43E202}" destId="{69B2D7C5-DA4B-4CD2-BDE5-CA585C66CF5E}" srcOrd="2" destOrd="0" parTransId="{B60D5440-4DE8-47EE-AF7C-51C1F6149358}" sibTransId="{904B8CE6-F554-4C72-9296-295E15D06F26}"/>
    <dgm:cxn modelId="{8FA04CA9-FE84-4D6F-8814-1A9041F439AD}" srcId="{FCA82380-1904-410C-B841-0B911448E003}" destId="{BFE0B042-F5B3-4C17-A3C5-07A1A897D18E}" srcOrd="1" destOrd="0" parTransId="{4E9DAFF2-20EB-48C1-AD82-2BB7E6D89698}" sibTransId="{16E95193-98F4-4186-A5DD-32843B2E13DF}"/>
    <dgm:cxn modelId="{096896C4-1AD2-422E-A010-E1099CA848B9}" type="presOf" srcId="{200F5066-8765-4DBD-B0B9-58F1F45B7B30}" destId="{359F41BA-37CA-4844-91FF-60F66B4B9804}" srcOrd="0" destOrd="1" presId="urn:microsoft.com/office/officeart/2005/8/layout/vList5"/>
    <dgm:cxn modelId="{F6A84FC6-98E0-4114-A82D-DD430ADDAC87}" srcId="{FCA82380-1904-410C-B841-0B911448E003}" destId="{876FB25E-FD03-4A00-8C0C-7ACE7A43E202}" srcOrd="0" destOrd="0" parTransId="{828F3EDC-E558-4EDE-A200-1431A4CC6D44}" sibTransId="{E9711939-54C6-401F-901A-F57C145DA124}"/>
    <dgm:cxn modelId="{9A6F01CA-4C98-4B88-8533-25ABDB1FFF44}" type="presOf" srcId="{929E05C3-C1FE-438E-AF69-FEE294B2F70F}" destId="{9D00CAF7-665F-4BE4-B7BB-11CDD44E8357}" srcOrd="0" destOrd="0" presId="urn:microsoft.com/office/officeart/2005/8/layout/vList5"/>
    <dgm:cxn modelId="{401686DF-F695-4F8E-ADC1-A73BC702A4BF}" srcId="{FCA82380-1904-410C-B841-0B911448E003}" destId="{B758059D-2E02-4B94-8938-6D5E4C269B74}" srcOrd="4" destOrd="0" parTransId="{2571A494-C5CC-4699-BD4C-B9BEB854210B}" sibTransId="{324BFE5F-77EF-464F-9D94-C135B7E88D1C}"/>
    <dgm:cxn modelId="{44EEB0F2-2348-46E9-9C22-996BC826DB8D}" srcId="{B758059D-2E02-4B94-8938-6D5E4C269B74}" destId="{BF56E604-3A13-4274-814D-3153D7A25C22}" srcOrd="0" destOrd="0" parTransId="{9BC1592B-E051-4690-9AD0-D3CF07D5F4F7}" sibTransId="{82CA36D5-C11E-40CF-B1DE-2BBE2911E0A8}"/>
    <dgm:cxn modelId="{9799C5FF-9E25-4F98-96FE-78D118C925D3}" type="presOf" srcId="{5DC20B30-01C6-4E4C-8F54-761F48909815}" destId="{9F4A38C8-5490-41C8-8199-BE79F4FA3B93}" srcOrd="0" destOrd="0" presId="urn:microsoft.com/office/officeart/2005/8/layout/vList5"/>
    <dgm:cxn modelId="{55164946-C588-466B-8218-FB99CF6C4980}" type="presParOf" srcId="{3F647C83-EB5E-499E-9D18-29CDE60CE7E7}" destId="{66E1F09C-583E-445C-9C70-7C2B3855359E}" srcOrd="0" destOrd="0" presId="urn:microsoft.com/office/officeart/2005/8/layout/vList5"/>
    <dgm:cxn modelId="{4F0ABBF4-D98F-4669-A9CB-4CCB72B2FF4E}" type="presParOf" srcId="{66E1F09C-583E-445C-9C70-7C2B3855359E}" destId="{18B82A40-6694-430D-85C6-034C73290463}" srcOrd="0" destOrd="0" presId="urn:microsoft.com/office/officeart/2005/8/layout/vList5"/>
    <dgm:cxn modelId="{2F710DEA-BC4B-4F6E-97A2-31654A43CAFB}" type="presParOf" srcId="{66E1F09C-583E-445C-9C70-7C2B3855359E}" destId="{359F41BA-37CA-4844-91FF-60F66B4B9804}" srcOrd="1" destOrd="0" presId="urn:microsoft.com/office/officeart/2005/8/layout/vList5"/>
    <dgm:cxn modelId="{EE845B07-5FAC-49E3-B89C-FB3810E6A889}" type="presParOf" srcId="{3F647C83-EB5E-499E-9D18-29CDE60CE7E7}" destId="{1EF2E642-604D-4241-833A-84EFEA714A2C}" srcOrd="1" destOrd="0" presId="urn:microsoft.com/office/officeart/2005/8/layout/vList5"/>
    <dgm:cxn modelId="{AB371491-F752-4598-95A1-993751AEE41E}" type="presParOf" srcId="{3F647C83-EB5E-499E-9D18-29CDE60CE7E7}" destId="{2B1C2DEC-7A23-4E6E-A790-A9F6E02963BE}" srcOrd="2" destOrd="0" presId="urn:microsoft.com/office/officeart/2005/8/layout/vList5"/>
    <dgm:cxn modelId="{F3EA90F1-97CE-489B-A7DB-6C2E4ABDB474}" type="presParOf" srcId="{2B1C2DEC-7A23-4E6E-A790-A9F6E02963BE}" destId="{5B810F22-3474-42F6-A92E-7F9120AAD53B}" srcOrd="0" destOrd="0" presId="urn:microsoft.com/office/officeart/2005/8/layout/vList5"/>
    <dgm:cxn modelId="{09DA3AA3-83A6-4DFA-88F9-056CB8316C1F}" type="presParOf" srcId="{2B1C2DEC-7A23-4E6E-A790-A9F6E02963BE}" destId="{DB9EE08C-7EEA-47CA-8263-A2C4856810E9}" srcOrd="1" destOrd="0" presId="urn:microsoft.com/office/officeart/2005/8/layout/vList5"/>
    <dgm:cxn modelId="{129197EA-308F-45FF-BF22-F10366E2150E}" type="presParOf" srcId="{3F647C83-EB5E-499E-9D18-29CDE60CE7E7}" destId="{AFCF8B32-4134-46C8-80F4-CFBA5B90B677}" srcOrd="3" destOrd="0" presId="urn:microsoft.com/office/officeart/2005/8/layout/vList5"/>
    <dgm:cxn modelId="{3A9D5A9F-F25E-460E-BE4B-088A70B0A767}" type="presParOf" srcId="{3F647C83-EB5E-499E-9D18-29CDE60CE7E7}" destId="{5F24B67D-2771-41F6-912A-818EF01B4EFC}" srcOrd="4" destOrd="0" presId="urn:microsoft.com/office/officeart/2005/8/layout/vList5"/>
    <dgm:cxn modelId="{5523C640-6163-4578-A506-B3AED79721CA}" type="presParOf" srcId="{5F24B67D-2771-41F6-912A-818EF01B4EFC}" destId="{B6113A5B-2B50-4700-9351-47B5324016B7}" srcOrd="0" destOrd="0" presId="urn:microsoft.com/office/officeart/2005/8/layout/vList5"/>
    <dgm:cxn modelId="{ECBE590C-7FB0-4A0E-9116-98FD30AC4550}" type="presParOf" srcId="{5F24B67D-2771-41F6-912A-818EF01B4EFC}" destId="{9D00CAF7-665F-4BE4-B7BB-11CDD44E8357}" srcOrd="1" destOrd="0" presId="urn:microsoft.com/office/officeart/2005/8/layout/vList5"/>
    <dgm:cxn modelId="{719E2C02-D003-4B8D-8DBD-AAD38B391087}" type="presParOf" srcId="{3F647C83-EB5E-499E-9D18-29CDE60CE7E7}" destId="{2D43252D-1481-4B61-9DBA-3A6BAED2DCA3}" srcOrd="5" destOrd="0" presId="urn:microsoft.com/office/officeart/2005/8/layout/vList5"/>
    <dgm:cxn modelId="{AF492BE2-2843-49BA-BEAE-B946FD4840ED}" type="presParOf" srcId="{3F647C83-EB5E-499E-9D18-29CDE60CE7E7}" destId="{3E281C90-340B-4DAE-86D1-9A746D5F9961}" srcOrd="6" destOrd="0" presId="urn:microsoft.com/office/officeart/2005/8/layout/vList5"/>
    <dgm:cxn modelId="{BD23A2D2-ECD3-4385-AD33-6429B3E4DDB5}" type="presParOf" srcId="{3E281C90-340B-4DAE-86D1-9A746D5F9961}" destId="{9F4A38C8-5490-41C8-8199-BE79F4FA3B93}" srcOrd="0" destOrd="0" presId="urn:microsoft.com/office/officeart/2005/8/layout/vList5"/>
    <dgm:cxn modelId="{20994A10-4D35-4794-88EF-CC3F1FE6C34D}" type="presParOf" srcId="{3E281C90-340B-4DAE-86D1-9A746D5F9961}" destId="{678C964C-0FC0-428B-8291-68EF5C3DA0DD}" srcOrd="1" destOrd="0" presId="urn:microsoft.com/office/officeart/2005/8/layout/vList5"/>
    <dgm:cxn modelId="{B540A4E4-30D0-4BEF-9155-B7AE4962AF0F}" type="presParOf" srcId="{3F647C83-EB5E-499E-9D18-29CDE60CE7E7}" destId="{C947B73D-1A65-45BE-96AF-ABB472B9DEC7}" srcOrd="7" destOrd="0" presId="urn:microsoft.com/office/officeart/2005/8/layout/vList5"/>
    <dgm:cxn modelId="{FCED3CA4-4B83-49A5-A64F-17FB3B4C1A45}" type="presParOf" srcId="{3F647C83-EB5E-499E-9D18-29CDE60CE7E7}" destId="{04643866-3FA6-4A72-B1A7-25BCBAFFF6A2}" srcOrd="8" destOrd="0" presId="urn:microsoft.com/office/officeart/2005/8/layout/vList5"/>
    <dgm:cxn modelId="{4748E8D9-FF37-4B77-A5B6-FB6F1AB12D23}" type="presParOf" srcId="{04643866-3FA6-4A72-B1A7-25BCBAFFF6A2}" destId="{9DC13D7C-36D3-4DB7-BAA1-31B554879194}" srcOrd="0" destOrd="0" presId="urn:microsoft.com/office/officeart/2005/8/layout/vList5"/>
    <dgm:cxn modelId="{01D3FCD9-5821-46D6-B2F7-521C1FEF6308}" type="presParOf" srcId="{04643866-3FA6-4A72-B1A7-25BCBAFFF6A2}" destId="{324ADA4A-E58F-4B6F-A287-C64592897D6C}"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CB6A1E3-891C-4F86-A7C6-C9CCC6AEC7B2}"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99092399-310B-497D-BF8F-29E819B25FDC}">
      <dgm:prSet/>
      <dgm:spPr/>
      <dgm:t>
        <a:bodyPr/>
        <a:lstStyle/>
        <a:p>
          <a:pPr rtl="0"/>
          <a:r>
            <a:rPr lang="en-US"/>
            <a:t>Ransomware is a type of malicious software from cryptovirology that threatens to publish the victim's data or perpetually block access to it unless a ransom is paid</a:t>
          </a:r>
        </a:p>
      </dgm:t>
    </dgm:pt>
    <dgm:pt modelId="{847CBAE8-D476-4F3D-9FB1-B06AC51997AA}" type="parTrans" cxnId="{7B7EE764-D430-4682-96AE-D73756EC5F11}">
      <dgm:prSet/>
      <dgm:spPr/>
      <dgm:t>
        <a:bodyPr/>
        <a:lstStyle/>
        <a:p>
          <a:endParaRPr lang="en-US"/>
        </a:p>
      </dgm:t>
    </dgm:pt>
    <dgm:pt modelId="{11D3D25F-4D0F-4DBE-9ECD-B99CDECB9A21}" type="sibTrans" cxnId="{7B7EE764-D430-4682-96AE-D73756EC5F11}">
      <dgm:prSet/>
      <dgm:spPr/>
      <dgm:t>
        <a:bodyPr/>
        <a:lstStyle/>
        <a:p>
          <a:endParaRPr lang="en-US"/>
        </a:p>
      </dgm:t>
    </dgm:pt>
    <dgm:pt modelId="{69D34FDA-150D-4A55-8C51-FECC53D712DD}">
      <dgm:prSet/>
      <dgm:spPr/>
      <dgm:t>
        <a:bodyPr/>
        <a:lstStyle/>
        <a:p>
          <a:pPr rtl="0"/>
          <a:r>
            <a:rPr lang="en-US"/>
            <a:t>Most ransomware variants encrypt the files on the affected computer, making them inaccessible</a:t>
          </a:r>
        </a:p>
      </dgm:t>
    </dgm:pt>
    <dgm:pt modelId="{3422DD93-9C37-4C20-B6EA-5B4DA18A6F89}" type="parTrans" cxnId="{3DD017B4-BDC7-4963-8C03-E532E6A30A28}">
      <dgm:prSet/>
      <dgm:spPr/>
      <dgm:t>
        <a:bodyPr/>
        <a:lstStyle/>
        <a:p>
          <a:endParaRPr lang="en-US"/>
        </a:p>
      </dgm:t>
    </dgm:pt>
    <dgm:pt modelId="{CE1E56A0-5480-4F29-A1D2-E2167914610E}" type="sibTrans" cxnId="{3DD017B4-BDC7-4963-8C03-E532E6A30A28}">
      <dgm:prSet/>
      <dgm:spPr/>
      <dgm:t>
        <a:bodyPr/>
        <a:lstStyle/>
        <a:p>
          <a:endParaRPr lang="en-US"/>
        </a:p>
      </dgm:t>
    </dgm:pt>
    <dgm:pt modelId="{30FE3CBE-09B8-4FCE-874B-DFED489E90A5}">
      <dgm:prSet/>
      <dgm:spPr/>
      <dgm:t>
        <a:bodyPr/>
        <a:lstStyle/>
        <a:p>
          <a:pPr rtl="0"/>
          <a:r>
            <a:rPr lang="en-US"/>
            <a:t>The most dangerous ransomware attacks are caused by WannaCry, Petya, Cerber, Locky and CryptoLocker ransomware</a:t>
          </a:r>
        </a:p>
      </dgm:t>
    </dgm:pt>
    <dgm:pt modelId="{A2E2F053-3373-46BD-9F69-77244AE8C346}" type="parTrans" cxnId="{937CD94D-4B3B-42E3-B269-63B4574688A6}">
      <dgm:prSet/>
      <dgm:spPr/>
      <dgm:t>
        <a:bodyPr/>
        <a:lstStyle/>
        <a:p>
          <a:endParaRPr lang="en-US"/>
        </a:p>
      </dgm:t>
    </dgm:pt>
    <dgm:pt modelId="{C0930C6E-CED5-428D-9CFC-5ABDDC468BD4}" type="sibTrans" cxnId="{937CD94D-4B3B-42E3-B269-63B4574688A6}">
      <dgm:prSet/>
      <dgm:spPr/>
      <dgm:t>
        <a:bodyPr/>
        <a:lstStyle/>
        <a:p>
          <a:endParaRPr lang="en-US"/>
        </a:p>
      </dgm:t>
    </dgm:pt>
    <dgm:pt modelId="{CF43AC94-160F-4CDC-BB70-54A3DDD7C0F9}" type="pres">
      <dgm:prSet presAssocID="{CCB6A1E3-891C-4F86-A7C6-C9CCC6AEC7B2}" presName="linearFlow" presStyleCnt="0">
        <dgm:presLayoutVars>
          <dgm:dir/>
          <dgm:resizeHandles val="exact"/>
        </dgm:presLayoutVars>
      </dgm:prSet>
      <dgm:spPr/>
    </dgm:pt>
    <dgm:pt modelId="{1C2BC3B1-7D07-46DC-879E-F3FA58CC0565}" type="pres">
      <dgm:prSet presAssocID="{99092399-310B-497D-BF8F-29E819B25FDC}" presName="composite" presStyleCnt="0"/>
      <dgm:spPr/>
    </dgm:pt>
    <dgm:pt modelId="{AC39CB57-2644-4231-B4ED-E1D86B02C149}" type="pres">
      <dgm:prSet presAssocID="{99092399-310B-497D-BF8F-29E819B25FDC}" presName="imgShp" presStyleLbl="fgImgPlac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20000" b="-20000"/>
          </a:stretch>
        </a:blipFill>
      </dgm:spPr>
    </dgm:pt>
    <dgm:pt modelId="{944DD7C8-ED18-4860-8CA0-C830361236D4}" type="pres">
      <dgm:prSet presAssocID="{99092399-310B-497D-BF8F-29E819B25FDC}" presName="txShp" presStyleLbl="node1" presStyleIdx="0" presStyleCnt="3">
        <dgm:presLayoutVars>
          <dgm:bulletEnabled val="1"/>
        </dgm:presLayoutVars>
      </dgm:prSet>
      <dgm:spPr/>
    </dgm:pt>
    <dgm:pt modelId="{BD61B536-BC1F-4D72-BD37-661E1786E019}" type="pres">
      <dgm:prSet presAssocID="{11D3D25F-4D0F-4DBE-9ECD-B99CDECB9A21}" presName="spacing" presStyleCnt="0"/>
      <dgm:spPr/>
    </dgm:pt>
    <dgm:pt modelId="{E490187D-D0AF-4545-9164-0A6058D1006F}" type="pres">
      <dgm:prSet presAssocID="{69D34FDA-150D-4A55-8C51-FECC53D712DD}" presName="composite" presStyleCnt="0"/>
      <dgm:spPr/>
    </dgm:pt>
    <dgm:pt modelId="{D6AF64B8-C605-4BDB-9667-AD22C8F83D93}" type="pres">
      <dgm:prSet presAssocID="{69D34FDA-150D-4A55-8C51-FECC53D712DD}" presName="imgShp"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40000" r="-40000"/>
          </a:stretch>
        </a:blipFill>
      </dgm:spPr>
    </dgm:pt>
    <dgm:pt modelId="{C4260CA9-4BB4-4E28-9418-C6FB120A1F4D}" type="pres">
      <dgm:prSet presAssocID="{69D34FDA-150D-4A55-8C51-FECC53D712DD}" presName="txShp" presStyleLbl="node1" presStyleIdx="1" presStyleCnt="3">
        <dgm:presLayoutVars>
          <dgm:bulletEnabled val="1"/>
        </dgm:presLayoutVars>
      </dgm:prSet>
      <dgm:spPr/>
    </dgm:pt>
    <dgm:pt modelId="{C2313AFC-4524-4801-BD7C-44C4E00E9457}" type="pres">
      <dgm:prSet presAssocID="{CE1E56A0-5480-4F29-A1D2-E2167914610E}" presName="spacing" presStyleCnt="0"/>
      <dgm:spPr/>
    </dgm:pt>
    <dgm:pt modelId="{E2490DF4-2011-4915-948D-DB9DFC59788E}" type="pres">
      <dgm:prSet presAssocID="{30FE3CBE-09B8-4FCE-874B-DFED489E90A5}" presName="composite" presStyleCnt="0"/>
      <dgm:spPr/>
    </dgm:pt>
    <dgm:pt modelId="{34A52156-81BF-4FE1-B3A1-7937AF0C655F}" type="pres">
      <dgm:prSet presAssocID="{30FE3CBE-09B8-4FCE-874B-DFED489E90A5}" presName="imgShp"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73000" r="-73000"/>
          </a:stretch>
        </a:blipFill>
      </dgm:spPr>
    </dgm:pt>
    <dgm:pt modelId="{398B7907-BF06-4306-B026-9045F1663944}" type="pres">
      <dgm:prSet presAssocID="{30FE3CBE-09B8-4FCE-874B-DFED489E90A5}" presName="txShp" presStyleLbl="node1" presStyleIdx="2" presStyleCnt="3">
        <dgm:presLayoutVars>
          <dgm:bulletEnabled val="1"/>
        </dgm:presLayoutVars>
      </dgm:prSet>
      <dgm:spPr/>
    </dgm:pt>
  </dgm:ptLst>
  <dgm:cxnLst>
    <dgm:cxn modelId="{AA0C0D0F-9C6B-4B93-BD53-01D7B7552466}" type="presOf" srcId="{CCB6A1E3-891C-4F86-A7C6-C9CCC6AEC7B2}" destId="{CF43AC94-160F-4CDC-BB70-54A3DDD7C0F9}" srcOrd="0" destOrd="0" presId="urn:microsoft.com/office/officeart/2005/8/layout/vList3"/>
    <dgm:cxn modelId="{FBB51E17-603F-413A-83EA-9639BB4DCD2D}" type="presOf" srcId="{69D34FDA-150D-4A55-8C51-FECC53D712DD}" destId="{C4260CA9-4BB4-4E28-9418-C6FB120A1F4D}" srcOrd="0" destOrd="0" presId="urn:microsoft.com/office/officeart/2005/8/layout/vList3"/>
    <dgm:cxn modelId="{7B7EE764-D430-4682-96AE-D73756EC5F11}" srcId="{CCB6A1E3-891C-4F86-A7C6-C9CCC6AEC7B2}" destId="{99092399-310B-497D-BF8F-29E819B25FDC}" srcOrd="0" destOrd="0" parTransId="{847CBAE8-D476-4F3D-9FB1-B06AC51997AA}" sibTransId="{11D3D25F-4D0F-4DBE-9ECD-B99CDECB9A21}"/>
    <dgm:cxn modelId="{0B14B869-3985-43F6-8B6F-C287E343AF93}" type="presOf" srcId="{30FE3CBE-09B8-4FCE-874B-DFED489E90A5}" destId="{398B7907-BF06-4306-B026-9045F1663944}" srcOrd="0" destOrd="0" presId="urn:microsoft.com/office/officeart/2005/8/layout/vList3"/>
    <dgm:cxn modelId="{937CD94D-4B3B-42E3-B269-63B4574688A6}" srcId="{CCB6A1E3-891C-4F86-A7C6-C9CCC6AEC7B2}" destId="{30FE3CBE-09B8-4FCE-874B-DFED489E90A5}" srcOrd="2" destOrd="0" parTransId="{A2E2F053-3373-46BD-9F69-77244AE8C346}" sibTransId="{C0930C6E-CED5-428D-9CFC-5ABDDC468BD4}"/>
    <dgm:cxn modelId="{3DD017B4-BDC7-4963-8C03-E532E6A30A28}" srcId="{CCB6A1E3-891C-4F86-A7C6-C9CCC6AEC7B2}" destId="{69D34FDA-150D-4A55-8C51-FECC53D712DD}" srcOrd="1" destOrd="0" parTransId="{3422DD93-9C37-4C20-B6EA-5B4DA18A6F89}" sibTransId="{CE1E56A0-5480-4F29-A1D2-E2167914610E}"/>
    <dgm:cxn modelId="{87C4FCFB-3F0D-4494-822D-818B7E5F936C}" type="presOf" srcId="{99092399-310B-497D-BF8F-29E819B25FDC}" destId="{944DD7C8-ED18-4860-8CA0-C830361236D4}" srcOrd="0" destOrd="0" presId="urn:microsoft.com/office/officeart/2005/8/layout/vList3"/>
    <dgm:cxn modelId="{CD3567F1-1949-4F86-A72E-6FB42942401C}" type="presParOf" srcId="{CF43AC94-160F-4CDC-BB70-54A3DDD7C0F9}" destId="{1C2BC3B1-7D07-46DC-879E-F3FA58CC0565}" srcOrd="0" destOrd="0" presId="urn:microsoft.com/office/officeart/2005/8/layout/vList3"/>
    <dgm:cxn modelId="{972F7B79-1275-4D54-BB47-5B6C0EBC4452}" type="presParOf" srcId="{1C2BC3B1-7D07-46DC-879E-F3FA58CC0565}" destId="{AC39CB57-2644-4231-B4ED-E1D86B02C149}" srcOrd="0" destOrd="0" presId="urn:microsoft.com/office/officeart/2005/8/layout/vList3"/>
    <dgm:cxn modelId="{4A898D6D-DF5B-47BC-903C-781FB862A3EF}" type="presParOf" srcId="{1C2BC3B1-7D07-46DC-879E-F3FA58CC0565}" destId="{944DD7C8-ED18-4860-8CA0-C830361236D4}" srcOrd="1" destOrd="0" presId="urn:microsoft.com/office/officeart/2005/8/layout/vList3"/>
    <dgm:cxn modelId="{1632AA95-3167-49D8-B48D-095334CB4906}" type="presParOf" srcId="{CF43AC94-160F-4CDC-BB70-54A3DDD7C0F9}" destId="{BD61B536-BC1F-4D72-BD37-661E1786E019}" srcOrd="1" destOrd="0" presId="urn:microsoft.com/office/officeart/2005/8/layout/vList3"/>
    <dgm:cxn modelId="{14813AB1-A848-48C0-95D3-516E1DCAEFEF}" type="presParOf" srcId="{CF43AC94-160F-4CDC-BB70-54A3DDD7C0F9}" destId="{E490187D-D0AF-4545-9164-0A6058D1006F}" srcOrd="2" destOrd="0" presId="urn:microsoft.com/office/officeart/2005/8/layout/vList3"/>
    <dgm:cxn modelId="{82CCB443-90F0-4CD0-951C-9148E2377CF8}" type="presParOf" srcId="{E490187D-D0AF-4545-9164-0A6058D1006F}" destId="{D6AF64B8-C605-4BDB-9667-AD22C8F83D93}" srcOrd="0" destOrd="0" presId="urn:microsoft.com/office/officeart/2005/8/layout/vList3"/>
    <dgm:cxn modelId="{84CDDC59-A3B5-4C55-AF2A-22782BEF5FA3}" type="presParOf" srcId="{E490187D-D0AF-4545-9164-0A6058D1006F}" destId="{C4260CA9-4BB4-4E28-9418-C6FB120A1F4D}" srcOrd="1" destOrd="0" presId="urn:microsoft.com/office/officeart/2005/8/layout/vList3"/>
    <dgm:cxn modelId="{9182761A-57B0-4E0F-BD8E-7118AC93AF8C}" type="presParOf" srcId="{CF43AC94-160F-4CDC-BB70-54A3DDD7C0F9}" destId="{C2313AFC-4524-4801-BD7C-44C4E00E9457}" srcOrd="3" destOrd="0" presId="urn:microsoft.com/office/officeart/2005/8/layout/vList3"/>
    <dgm:cxn modelId="{45307CF1-67BC-4C59-9548-92D02E15E4F0}" type="presParOf" srcId="{CF43AC94-160F-4CDC-BB70-54A3DDD7C0F9}" destId="{E2490DF4-2011-4915-948D-DB9DFC59788E}" srcOrd="4" destOrd="0" presId="urn:microsoft.com/office/officeart/2005/8/layout/vList3"/>
    <dgm:cxn modelId="{28812DCB-09C4-44FD-9AEF-ACF7E593CF68}" type="presParOf" srcId="{E2490DF4-2011-4915-948D-DB9DFC59788E}" destId="{34A52156-81BF-4FE1-B3A1-7937AF0C655F}" srcOrd="0" destOrd="0" presId="urn:microsoft.com/office/officeart/2005/8/layout/vList3"/>
    <dgm:cxn modelId="{FF9A0778-A52A-422C-B5DE-84708EED29D7}" type="presParOf" srcId="{E2490DF4-2011-4915-948D-DB9DFC59788E}" destId="{398B7907-BF06-4306-B026-9045F1663944}"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A933AE4-B7BB-49CA-95BB-BEF99BA81FBB}" type="doc">
      <dgm:prSet loTypeId="urn:microsoft.com/office/officeart/2005/8/layout/vList5" loCatId="list" qsTypeId="urn:microsoft.com/office/officeart/2005/8/quickstyle/simple1" qsCatId="simple" csTypeId="urn:microsoft.com/office/officeart/2005/8/colors/accent1_2" csCatId="accent1"/>
      <dgm:spPr/>
      <dgm:t>
        <a:bodyPr/>
        <a:lstStyle/>
        <a:p>
          <a:endParaRPr lang="en-GB"/>
        </a:p>
      </dgm:t>
    </dgm:pt>
    <dgm:pt modelId="{6D58CCE5-8BAE-4D6F-B9CB-23CCFB88BAA9}">
      <dgm:prSet/>
      <dgm:spPr/>
      <dgm:t>
        <a:bodyPr/>
        <a:lstStyle/>
        <a:p>
          <a:r>
            <a:rPr lang="en-US"/>
            <a:t>Ports</a:t>
          </a:r>
          <a:endParaRPr lang="en-GB"/>
        </a:p>
      </dgm:t>
    </dgm:pt>
    <dgm:pt modelId="{55FB7203-0FCF-4A0C-AEE4-68FD3B542411}" type="parTrans" cxnId="{884D7888-3A14-43C5-8342-4A77CF727533}">
      <dgm:prSet/>
      <dgm:spPr/>
      <dgm:t>
        <a:bodyPr/>
        <a:lstStyle/>
        <a:p>
          <a:endParaRPr lang="en-GB"/>
        </a:p>
      </dgm:t>
    </dgm:pt>
    <dgm:pt modelId="{A689DAA5-5153-4E61-B9CA-7148B75214C9}" type="sibTrans" cxnId="{884D7888-3A14-43C5-8342-4A77CF727533}">
      <dgm:prSet/>
      <dgm:spPr/>
      <dgm:t>
        <a:bodyPr/>
        <a:lstStyle/>
        <a:p>
          <a:endParaRPr lang="en-GB"/>
        </a:p>
      </dgm:t>
    </dgm:pt>
    <dgm:pt modelId="{D8BB6AF2-4152-4B1C-A35D-E08F257C3A9B}">
      <dgm:prSet/>
      <dgm:spPr/>
      <dgm:t>
        <a:bodyPr/>
        <a:lstStyle/>
        <a:p>
          <a:r>
            <a:rPr lang="en-US"/>
            <a:t>Services</a:t>
          </a:r>
          <a:endParaRPr lang="en-GB"/>
        </a:p>
      </dgm:t>
    </dgm:pt>
    <dgm:pt modelId="{86679F17-3BDC-4B28-A4C2-699B48A4DB1E}" type="parTrans" cxnId="{C228B90A-797B-45BF-89E7-7DA2C9071FB1}">
      <dgm:prSet/>
      <dgm:spPr/>
      <dgm:t>
        <a:bodyPr/>
        <a:lstStyle/>
        <a:p>
          <a:endParaRPr lang="en-GB"/>
        </a:p>
      </dgm:t>
    </dgm:pt>
    <dgm:pt modelId="{6876D5EB-4510-4094-861B-A3C9811A0C21}" type="sibTrans" cxnId="{C228B90A-797B-45BF-89E7-7DA2C9071FB1}">
      <dgm:prSet/>
      <dgm:spPr/>
      <dgm:t>
        <a:bodyPr/>
        <a:lstStyle/>
        <a:p>
          <a:endParaRPr lang="en-GB"/>
        </a:p>
      </dgm:t>
    </dgm:pt>
    <dgm:pt modelId="{09FFD84A-B444-4104-86FA-67E5D3E6D767}">
      <dgm:prSet/>
      <dgm:spPr/>
      <dgm:t>
        <a:bodyPr/>
        <a:lstStyle/>
        <a:p>
          <a:r>
            <a:rPr lang="en-US"/>
            <a:t>Code</a:t>
          </a:r>
          <a:endParaRPr lang="en-GB"/>
        </a:p>
      </dgm:t>
    </dgm:pt>
    <dgm:pt modelId="{134B0E32-6007-4DEC-B7EA-13B2410D141A}" type="parTrans" cxnId="{EAC9D8E6-9AEB-43E1-8178-89E840E57176}">
      <dgm:prSet/>
      <dgm:spPr/>
      <dgm:t>
        <a:bodyPr/>
        <a:lstStyle/>
        <a:p>
          <a:endParaRPr lang="en-GB"/>
        </a:p>
      </dgm:t>
    </dgm:pt>
    <dgm:pt modelId="{5FB6E833-164F-4C01-BBD6-A5171165D555}" type="sibTrans" cxnId="{EAC9D8E6-9AEB-43E1-8178-89E840E57176}">
      <dgm:prSet/>
      <dgm:spPr/>
      <dgm:t>
        <a:bodyPr/>
        <a:lstStyle/>
        <a:p>
          <a:endParaRPr lang="en-GB"/>
        </a:p>
      </dgm:t>
    </dgm:pt>
    <dgm:pt modelId="{1E570471-A54F-4FC8-8D61-5E2BF88044DC}" type="pres">
      <dgm:prSet presAssocID="{3A933AE4-B7BB-49CA-95BB-BEF99BA81FBB}" presName="Name0" presStyleCnt="0">
        <dgm:presLayoutVars>
          <dgm:dir/>
          <dgm:animLvl val="lvl"/>
          <dgm:resizeHandles val="exact"/>
        </dgm:presLayoutVars>
      </dgm:prSet>
      <dgm:spPr/>
    </dgm:pt>
    <dgm:pt modelId="{D1C24F72-6313-4C61-89FD-F673088FFA0A}" type="pres">
      <dgm:prSet presAssocID="{6D58CCE5-8BAE-4D6F-B9CB-23CCFB88BAA9}" presName="linNode" presStyleCnt="0"/>
      <dgm:spPr/>
    </dgm:pt>
    <dgm:pt modelId="{4BA00549-4B24-4822-A43D-EC9FBFB292E7}" type="pres">
      <dgm:prSet presAssocID="{6D58CCE5-8BAE-4D6F-B9CB-23CCFB88BAA9}" presName="parentText" presStyleLbl="node1" presStyleIdx="0" presStyleCnt="3">
        <dgm:presLayoutVars>
          <dgm:chMax val="1"/>
          <dgm:bulletEnabled val="1"/>
        </dgm:presLayoutVars>
      </dgm:prSet>
      <dgm:spPr/>
    </dgm:pt>
    <dgm:pt modelId="{E408A9EA-BD41-4BAF-91FB-FA7DCF1943E1}" type="pres">
      <dgm:prSet presAssocID="{A689DAA5-5153-4E61-B9CA-7148B75214C9}" presName="sp" presStyleCnt="0"/>
      <dgm:spPr/>
    </dgm:pt>
    <dgm:pt modelId="{9A8450BA-3287-4277-B97B-D1F95830D2F7}" type="pres">
      <dgm:prSet presAssocID="{D8BB6AF2-4152-4B1C-A35D-E08F257C3A9B}" presName="linNode" presStyleCnt="0"/>
      <dgm:spPr/>
    </dgm:pt>
    <dgm:pt modelId="{29D38CD8-4D3A-48E8-A9C5-677A832CEF7B}" type="pres">
      <dgm:prSet presAssocID="{D8BB6AF2-4152-4B1C-A35D-E08F257C3A9B}" presName="parentText" presStyleLbl="node1" presStyleIdx="1" presStyleCnt="3">
        <dgm:presLayoutVars>
          <dgm:chMax val="1"/>
          <dgm:bulletEnabled val="1"/>
        </dgm:presLayoutVars>
      </dgm:prSet>
      <dgm:spPr/>
    </dgm:pt>
    <dgm:pt modelId="{26614064-0AFD-428B-8CDC-897E6CBEF704}" type="pres">
      <dgm:prSet presAssocID="{6876D5EB-4510-4094-861B-A3C9811A0C21}" presName="sp" presStyleCnt="0"/>
      <dgm:spPr/>
    </dgm:pt>
    <dgm:pt modelId="{F936F3AB-0C76-44D1-9013-8D33F92F096D}" type="pres">
      <dgm:prSet presAssocID="{09FFD84A-B444-4104-86FA-67E5D3E6D767}" presName="linNode" presStyleCnt="0"/>
      <dgm:spPr/>
    </dgm:pt>
    <dgm:pt modelId="{10A047BD-0683-449B-982E-51F32E55E004}" type="pres">
      <dgm:prSet presAssocID="{09FFD84A-B444-4104-86FA-67E5D3E6D767}" presName="parentText" presStyleLbl="node1" presStyleIdx="2" presStyleCnt="3">
        <dgm:presLayoutVars>
          <dgm:chMax val="1"/>
          <dgm:bulletEnabled val="1"/>
        </dgm:presLayoutVars>
      </dgm:prSet>
      <dgm:spPr/>
    </dgm:pt>
  </dgm:ptLst>
  <dgm:cxnLst>
    <dgm:cxn modelId="{C228B90A-797B-45BF-89E7-7DA2C9071FB1}" srcId="{3A933AE4-B7BB-49CA-95BB-BEF99BA81FBB}" destId="{D8BB6AF2-4152-4B1C-A35D-E08F257C3A9B}" srcOrd="1" destOrd="0" parTransId="{86679F17-3BDC-4B28-A4C2-699B48A4DB1E}" sibTransId="{6876D5EB-4510-4094-861B-A3C9811A0C21}"/>
    <dgm:cxn modelId="{D5AC3146-345F-4B00-BB03-C0DF5813157D}" type="presOf" srcId="{D8BB6AF2-4152-4B1C-A35D-E08F257C3A9B}" destId="{29D38CD8-4D3A-48E8-A9C5-677A832CEF7B}" srcOrd="0" destOrd="0" presId="urn:microsoft.com/office/officeart/2005/8/layout/vList5"/>
    <dgm:cxn modelId="{884D7888-3A14-43C5-8342-4A77CF727533}" srcId="{3A933AE4-B7BB-49CA-95BB-BEF99BA81FBB}" destId="{6D58CCE5-8BAE-4D6F-B9CB-23CCFB88BAA9}" srcOrd="0" destOrd="0" parTransId="{55FB7203-0FCF-4A0C-AEE4-68FD3B542411}" sibTransId="{A689DAA5-5153-4E61-B9CA-7148B75214C9}"/>
    <dgm:cxn modelId="{F5597DD7-2196-425D-8BE8-6E92A88E3F0B}" type="presOf" srcId="{6D58CCE5-8BAE-4D6F-B9CB-23CCFB88BAA9}" destId="{4BA00549-4B24-4822-A43D-EC9FBFB292E7}" srcOrd="0" destOrd="0" presId="urn:microsoft.com/office/officeart/2005/8/layout/vList5"/>
    <dgm:cxn modelId="{EAC9D8E6-9AEB-43E1-8178-89E840E57176}" srcId="{3A933AE4-B7BB-49CA-95BB-BEF99BA81FBB}" destId="{09FFD84A-B444-4104-86FA-67E5D3E6D767}" srcOrd="2" destOrd="0" parTransId="{134B0E32-6007-4DEC-B7EA-13B2410D141A}" sibTransId="{5FB6E833-164F-4C01-BBD6-A5171165D555}"/>
    <dgm:cxn modelId="{8E2198F1-88CE-40D8-AEF8-2388B9135BDE}" type="presOf" srcId="{09FFD84A-B444-4104-86FA-67E5D3E6D767}" destId="{10A047BD-0683-449B-982E-51F32E55E004}" srcOrd="0" destOrd="0" presId="urn:microsoft.com/office/officeart/2005/8/layout/vList5"/>
    <dgm:cxn modelId="{CBFBC0FD-1182-4C13-95D9-1C57F84586FB}" type="presOf" srcId="{3A933AE4-B7BB-49CA-95BB-BEF99BA81FBB}" destId="{1E570471-A54F-4FC8-8D61-5E2BF88044DC}" srcOrd="0" destOrd="0" presId="urn:microsoft.com/office/officeart/2005/8/layout/vList5"/>
    <dgm:cxn modelId="{C0F55A58-8850-4209-A646-B5055349B856}" type="presParOf" srcId="{1E570471-A54F-4FC8-8D61-5E2BF88044DC}" destId="{D1C24F72-6313-4C61-89FD-F673088FFA0A}" srcOrd="0" destOrd="0" presId="urn:microsoft.com/office/officeart/2005/8/layout/vList5"/>
    <dgm:cxn modelId="{09E439EF-5EE1-4289-8D9A-0B313AB0FA01}" type="presParOf" srcId="{D1C24F72-6313-4C61-89FD-F673088FFA0A}" destId="{4BA00549-4B24-4822-A43D-EC9FBFB292E7}" srcOrd="0" destOrd="0" presId="urn:microsoft.com/office/officeart/2005/8/layout/vList5"/>
    <dgm:cxn modelId="{902FD225-5489-4B93-AED7-89CD80D8B876}" type="presParOf" srcId="{1E570471-A54F-4FC8-8D61-5E2BF88044DC}" destId="{E408A9EA-BD41-4BAF-91FB-FA7DCF1943E1}" srcOrd="1" destOrd="0" presId="urn:microsoft.com/office/officeart/2005/8/layout/vList5"/>
    <dgm:cxn modelId="{8E22C0FF-4320-40ED-8352-DCC259455B3C}" type="presParOf" srcId="{1E570471-A54F-4FC8-8D61-5E2BF88044DC}" destId="{9A8450BA-3287-4277-B97B-D1F95830D2F7}" srcOrd="2" destOrd="0" presId="urn:microsoft.com/office/officeart/2005/8/layout/vList5"/>
    <dgm:cxn modelId="{A869560B-DAA9-41B5-827F-A5CE1DC36C0B}" type="presParOf" srcId="{9A8450BA-3287-4277-B97B-D1F95830D2F7}" destId="{29D38CD8-4D3A-48E8-A9C5-677A832CEF7B}" srcOrd="0" destOrd="0" presId="urn:microsoft.com/office/officeart/2005/8/layout/vList5"/>
    <dgm:cxn modelId="{3AFEFDEF-6EF1-42A1-A5E3-8D3FA4C7B6D4}" type="presParOf" srcId="{1E570471-A54F-4FC8-8D61-5E2BF88044DC}" destId="{26614064-0AFD-428B-8CDC-897E6CBEF704}" srcOrd="3" destOrd="0" presId="urn:microsoft.com/office/officeart/2005/8/layout/vList5"/>
    <dgm:cxn modelId="{BABCF98F-748B-49A3-A4E8-24328BCB46C6}" type="presParOf" srcId="{1E570471-A54F-4FC8-8D61-5E2BF88044DC}" destId="{F936F3AB-0C76-44D1-9013-8D33F92F096D}" srcOrd="4" destOrd="0" presId="urn:microsoft.com/office/officeart/2005/8/layout/vList5"/>
    <dgm:cxn modelId="{12E15B2D-CD95-48F7-89E0-8470D40C1654}" type="presParOf" srcId="{F936F3AB-0C76-44D1-9013-8D33F92F096D}" destId="{10A047BD-0683-449B-982E-51F32E55E004}"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9F41BA-37CA-4844-91FF-60F66B4B9804}">
      <dsp:nvSpPr>
        <dsp:cNvPr id="0" name=""/>
        <dsp:cNvSpPr/>
      </dsp:nvSpPr>
      <dsp:spPr>
        <a:xfrm rot="5400000">
          <a:off x="5210415" y="-2083283"/>
          <a:ext cx="939150" cy="5345873"/>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19050" rIns="38100" bIns="19050" numCol="1" spcCol="1270" anchor="ctr" anchorCtr="0">
          <a:noAutofit/>
        </a:bodyPr>
        <a:lstStyle/>
        <a:p>
          <a:pPr marL="57150" lvl="1" indent="-57150" algn="l" defTabSz="444500" rtl="0">
            <a:lnSpc>
              <a:spcPct val="90000"/>
            </a:lnSpc>
            <a:spcBef>
              <a:spcPct val="0"/>
            </a:spcBef>
            <a:spcAft>
              <a:spcPct val="15000"/>
            </a:spcAft>
            <a:buChar char="•"/>
          </a:pPr>
          <a:r>
            <a:rPr lang="en-GB" sz="1000" kern="1200"/>
            <a:t>Use a false promise to pique a victim’s greed or curiosity</a:t>
          </a:r>
        </a:p>
        <a:p>
          <a:pPr marL="57150" lvl="1" indent="-57150" algn="l" defTabSz="444500" rtl="0">
            <a:lnSpc>
              <a:spcPct val="90000"/>
            </a:lnSpc>
            <a:spcBef>
              <a:spcPct val="0"/>
            </a:spcBef>
            <a:spcAft>
              <a:spcPct val="15000"/>
            </a:spcAft>
            <a:buChar char="•"/>
          </a:pPr>
          <a:r>
            <a:rPr lang="en-GB" sz="1000" kern="1200"/>
            <a:t>The most reviled form of baiting uses physical media to disperse malware. </a:t>
          </a:r>
        </a:p>
        <a:p>
          <a:pPr marL="57150" lvl="1" indent="-57150" algn="l" defTabSz="444500" rtl="0">
            <a:lnSpc>
              <a:spcPct val="90000"/>
            </a:lnSpc>
            <a:spcBef>
              <a:spcPct val="0"/>
            </a:spcBef>
            <a:spcAft>
              <a:spcPct val="15000"/>
            </a:spcAft>
            <a:buChar char="•"/>
          </a:pPr>
          <a:r>
            <a:rPr lang="en-GB" sz="1000" kern="1200" dirty="0"/>
            <a:t>Baiting scams don’t necessarily have to be carried out in the physical world</a:t>
          </a:r>
        </a:p>
      </dsp:txBody>
      <dsp:txXfrm rot="-5400000">
        <a:off x="3007054" y="165924"/>
        <a:ext cx="5300027" cy="847458"/>
      </dsp:txXfrm>
    </dsp:sp>
    <dsp:sp modelId="{18B82A40-6694-430D-85C6-034C73290463}">
      <dsp:nvSpPr>
        <dsp:cNvPr id="0" name=""/>
        <dsp:cNvSpPr/>
      </dsp:nvSpPr>
      <dsp:spPr>
        <a:xfrm>
          <a:off x="0" y="2684"/>
          <a:ext cx="3007054" cy="117393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62865" rIns="125730" bIns="62865" numCol="1" spcCol="1270" anchor="ctr" anchorCtr="0">
          <a:noAutofit/>
        </a:bodyPr>
        <a:lstStyle/>
        <a:p>
          <a:pPr marL="0" lvl="0" indent="0" algn="ctr" defTabSz="1466850" rtl="0">
            <a:lnSpc>
              <a:spcPct val="90000"/>
            </a:lnSpc>
            <a:spcBef>
              <a:spcPct val="0"/>
            </a:spcBef>
            <a:spcAft>
              <a:spcPct val="35000"/>
            </a:spcAft>
            <a:buNone/>
          </a:pPr>
          <a:r>
            <a:rPr lang="en-GB" sz="3300" kern="1200"/>
            <a:t>Baiting attacks</a:t>
          </a:r>
        </a:p>
      </dsp:txBody>
      <dsp:txXfrm>
        <a:off x="57307" y="59991"/>
        <a:ext cx="2892440" cy="1059323"/>
      </dsp:txXfrm>
    </dsp:sp>
    <dsp:sp modelId="{DB9EE08C-7EEA-47CA-8263-A2C4856810E9}">
      <dsp:nvSpPr>
        <dsp:cNvPr id="0" name=""/>
        <dsp:cNvSpPr/>
      </dsp:nvSpPr>
      <dsp:spPr>
        <a:xfrm rot="5400000">
          <a:off x="5210415" y="-850648"/>
          <a:ext cx="939150" cy="5345873"/>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19050" rIns="38100" bIns="19050" numCol="1" spcCol="1270" anchor="ctr" anchorCtr="0">
          <a:noAutofit/>
        </a:bodyPr>
        <a:lstStyle/>
        <a:p>
          <a:pPr marL="57150" lvl="1" indent="-57150" algn="l" defTabSz="444500" rtl="0">
            <a:lnSpc>
              <a:spcPct val="90000"/>
            </a:lnSpc>
            <a:spcBef>
              <a:spcPct val="0"/>
            </a:spcBef>
            <a:spcAft>
              <a:spcPct val="15000"/>
            </a:spcAft>
            <a:buChar char="•"/>
          </a:pPr>
          <a:r>
            <a:rPr lang="en-GB" sz="1000" kern="1200"/>
            <a:t>Scareware involves victims being bombarded with false alarms and fictitious threats</a:t>
          </a:r>
        </a:p>
        <a:p>
          <a:pPr marL="57150" lvl="1" indent="-57150" algn="l" defTabSz="444500" rtl="0">
            <a:lnSpc>
              <a:spcPct val="90000"/>
            </a:lnSpc>
            <a:spcBef>
              <a:spcPct val="0"/>
            </a:spcBef>
            <a:spcAft>
              <a:spcPct val="15000"/>
            </a:spcAft>
            <a:buChar char="•"/>
          </a:pPr>
          <a:r>
            <a:rPr lang="en-GB" sz="1000" kern="1200"/>
            <a:t>Scareware is also referred to as deception software, rogue scanner software and fraudware.</a:t>
          </a:r>
        </a:p>
        <a:p>
          <a:pPr marL="57150" lvl="1" indent="-57150" algn="l" defTabSz="444500" rtl="0">
            <a:lnSpc>
              <a:spcPct val="90000"/>
            </a:lnSpc>
            <a:spcBef>
              <a:spcPct val="0"/>
            </a:spcBef>
            <a:spcAft>
              <a:spcPct val="15000"/>
            </a:spcAft>
            <a:buChar char="•"/>
          </a:pPr>
          <a:r>
            <a:rPr lang="en-GB" sz="1000" kern="1200"/>
            <a:t>Scareware is also distributed via spam email that doles out bogus warnings, or makes offers for users to buy worthless/harmful services.</a:t>
          </a:r>
        </a:p>
      </dsp:txBody>
      <dsp:txXfrm rot="-5400000">
        <a:off x="3007054" y="1398559"/>
        <a:ext cx="5300027" cy="847458"/>
      </dsp:txXfrm>
    </dsp:sp>
    <dsp:sp modelId="{5B810F22-3474-42F6-A92E-7F9120AAD53B}">
      <dsp:nvSpPr>
        <dsp:cNvPr id="0" name=""/>
        <dsp:cNvSpPr/>
      </dsp:nvSpPr>
      <dsp:spPr>
        <a:xfrm>
          <a:off x="0" y="1235319"/>
          <a:ext cx="3007054" cy="117393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62865" rIns="125730" bIns="62865" numCol="1" spcCol="1270" anchor="ctr" anchorCtr="0">
          <a:noAutofit/>
        </a:bodyPr>
        <a:lstStyle/>
        <a:p>
          <a:pPr marL="0" lvl="0" indent="0" algn="ctr" defTabSz="1466850" rtl="0">
            <a:lnSpc>
              <a:spcPct val="90000"/>
            </a:lnSpc>
            <a:spcBef>
              <a:spcPct val="0"/>
            </a:spcBef>
            <a:spcAft>
              <a:spcPct val="35000"/>
            </a:spcAft>
            <a:buNone/>
          </a:pPr>
          <a:r>
            <a:rPr lang="en-GB" sz="3300" kern="1200"/>
            <a:t>Scareware attacks</a:t>
          </a:r>
        </a:p>
      </dsp:txBody>
      <dsp:txXfrm>
        <a:off x="57307" y="1292626"/>
        <a:ext cx="2892440" cy="1059323"/>
      </dsp:txXfrm>
    </dsp:sp>
    <dsp:sp modelId="{9D00CAF7-665F-4BE4-B7BB-11CDD44E8357}">
      <dsp:nvSpPr>
        <dsp:cNvPr id="0" name=""/>
        <dsp:cNvSpPr/>
      </dsp:nvSpPr>
      <dsp:spPr>
        <a:xfrm rot="5400000">
          <a:off x="5210415" y="381986"/>
          <a:ext cx="939150" cy="5345873"/>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19050" rIns="38100" bIns="19050" numCol="1" spcCol="1270" anchor="ctr" anchorCtr="0">
          <a:noAutofit/>
        </a:bodyPr>
        <a:lstStyle/>
        <a:p>
          <a:pPr marL="57150" lvl="1" indent="-57150" algn="l" defTabSz="444500" rtl="0">
            <a:lnSpc>
              <a:spcPct val="90000"/>
            </a:lnSpc>
            <a:spcBef>
              <a:spcPct val="0"/>
            </a:spcBef>
            <a:spcAft>
              <a:spcPct val="15000"/>
            </a:spcAft>
            <a:buChar char="•"/>
          </a:pPr>
          <a:r>
            <a:rPr lang="en-GB" sz="1000" kern="1200"/>
            <a:t>Obtains information through a series of cleverly crafted lies</a:t>
          </a:r>
        </a:p>
      </dsp:txBody>
      <dsp:txXfrm rot="-5400000">
        <a:off x="3007054" y="2631193"/>
        <a:ext cx="5300027" cy="847458"/>
      </dsp:txXfrm>
    </dsp:sp>
    <dsp:sp modelId="{B6113A5B-2B50-4700-9351-47B5324016B7}">
      <dsp:nvSpPr>
        <dsp:cNvPr id="0" name=""/>
        <dsp:cNvSpPr/>
      </dsp:nvSpPr>
      <dsp:spPr>
        <a:xfrm>
          <a:off x="0" y="2467954"/>
          <a:ext cx="3007054" cy="117393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62865" rIns="125730" bIns="62865" numCol="1" spcCol="1270" anchor="ctr" anchorCtr="0">
          <a:noAutofit/>
        </a:bodyPr>
        <a:lstStyle/>
        <a:p>
          <a:pPr marL="0" lvl="0" indent="0" algn="ctr" defTabSz="1466850" rtl="0">
            <a:lnSpc>
              <a:spcPct val="90000"/>
            </a:lnSpc>
            <a:spcBef>
              <a:spcPct val="0"/>
            </a:spcBef>
            <a:spcAft>
              <a:spcPct val="35000"/>
            </a:spcAft>
            <a:buNone/>
          </a:pPr>
          <a:r>
            <a:rPr lang="en-GB" sz="3300" kern="1200"/>
            <a:t>Pretexting</a:t>
          </a:r>
        </a:p>
      </dsp:txBody>
      <dsp:txXfrm>
        <a:off x="57307" y="2525261"/>
        <a:ext cx="2892440" cy="1059323"/>
      </dsp:txXfrm>
    </dsp:sp>
    <dsp:sp modelId="{678C964C-0FC0-428B-8291-68EF5C3DA0DD}">
      <dsp:nvSpPr>
        <dsp:cNvPr id="0" name=""/>
        <dsp:cNvSpPr/>
      </dsp:nvSpPr>
      <dsp:spPr>
        <a:xfrm rot="5400000">
          <a:off x="5210415" y="1614620"/>
          <a:ext cx="939150" cy="5345873"/>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19050" rIns="38100" bIns="19050" numCol="1" spcCol="1270" anchor="ctr" anchorCtr="0">
          <a:noAutofit/>
        </a:bodyPr>
        <a:lstStyle/>
        <a:p>
          <a:pPr marL="57150" lvl="1" indent="-57150" algn="l" defTabSz="444500" rtl="0">
            <a:lnSpc>
              <a:spcPct val="90000"/>
            </a:lnSpc>
            <a:spcBef>
              <a:spcPct val="0"/>
            </a:spcBef>
            <a:spcAft>
              <a:spcPct val="15000"/>
            </a:spcAft>
            <a:buChar char="•"/>
          </a:pPr>
          <a:r>
            <a:rPr lang="en-GB" sz="1000" kern="1200"/>
            <a:t>One of the most popular social engineering attack types</a:t>
          </a:r>
        </a:p>
      </dsp:txBody>
      <dsp:txXfrm rot="-5400000">
        <a:off x="3007054" y="3863827"/>
        <a:ext cx="5300027" cy="847458"/>
      </dsp:txXfrm>
    </dsp:sp>
    <dsp:sp modelId="{9F4A38C8-5490-41C8-8199-BE79F4FA3B93}">
      <dsp:nvSpPr>
        <dsp:cNvPr id="0" name=""/>
        <dsp:cNvSpPr/>
      </dsp:nvSpPr>
      <dsp:spPr>
        <a:xfrm>
          <a:off x="0" y="3700588"/>
          <a:ext cx="3007054" cy="117393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62865" rIns="125730" bIns="62865" numCol="1" spcCol="1270" anchor="ctr" anchorCtr="0">
          <a:noAutofit/>
        </a:bodyPr>
        <a:lstStyle/>
        <a:p>
          <a:pPr marL="0" lvl="0" indent="0" algn="ctr" defTabSz="1466850" rtl="0">
            <a:lnSpc>
              <a:spcPct val="90000"/>
            </a:lnSpc>
            <a:spcBef>
              <a:spcPct val="0"/>
            </a:spcBef>
            <a:spcAft>
              <a:spcPct val="35000"/>
            </a:spcAft>
            <a:buNone/>
          </a:pPr>
          <a:r>
            <a:rPr lang="en-GB" sz="3300" kern="1200"/>
            <a:t>Phishing</a:t>
          </a:r>
        </a:p>
      </dsp:txBody>
      <dsp:txXfrm>
        <a:off x="57307" y="3757895"/>
        <a:ext cx="2892440" cy="1059323"/>
      </dsp:txXfrm>
    </dsp:sp>
    <dsp:sp modelId="{324ADA4A-E58F-4B6F-A287-C64592897D6C}">
      <dsp:nvSpPr>
        <dsp:cNvPr id="0" name=""/>
        <dsp:cNvSpPr/>
      </dsp:nvSpPr>
      <dsp:spPr>
        <a:xfrm rot="5400000">
          <a:off x="5210415" y="2847255"/>
          <a:ext cx="939150" cy="5345873"/>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19050" rIns="38100" bIns="19050" numCol="1" spcCol="1270" anchor="ctr" anchorCtr="0">
          <a:noAutofit/>
        </a:bodyPr>
        <a:lstStyle/>
        <a:p>
          <a:pPr marL="57150" lvl="1" indent="-57150" algn="l" defTabSz="444500" rtl="0">
            <a:lnSpc>
              <a:spcPct val="90000"/>
            </a:lnSpc>
            <a:spcBef>
              <a:spcPct val="0"/>
            </a:spcBef>
            <a:spcAft>
              <a:spcPct val="15000"/>
            </a:spcAft>
            <a:buChar char="•"/>
          </a:pPr>
          <a:r>
            <a:rPr lang="en-GB" sz="1000" kern="1200"/>
            <a:t>A more targeted version of the phishing scam whereby an attacker chooses specific individuals or enterprises</a:t>
          </a:r>
        </a:p>
      </dsp:txBody>
      <dsp:txXfrm rot="-5400000">
        <a:off x="3007054" y="5096462"/>
        <a:ext cx="5300027" cy="847458"/>
      </dsp:txXfrm>
    </dsp:sp>
    <dsp:sp modelId="{9DC13D7C-36D3-4DB7-BAA1-31B554879194}">
      <dsp:nvSpPr>
        <dsp:cNvPr id="0" name=""/>
        <dsp:cNvSpPr/>
      </dsp:nvSpPr>
      <dsp:spPr>
        <a:xfrm>
          <a:off x="0" y="4933223"/>
          <a:ext cx="3007054" cy="117393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62865" rIns="125730" bIns="62865" numCol="1" spcCol="1270" anchor="ctr" anchorCtr="0">
          <a:noAutofit/>
        </a:bodyPr>
        <a:lstStyle/>
        <a:p>
          <a:pPr marL="0" lvl="0" indent="0" algn="ctr" defTabSz="1466850" rtl="0">
            <a:lnSpc>
              <a:spcPct val="90000"/>
            </a:lnSpc>
            <a:spcBef>
              <a:spcPct val="0"/>
            </a:spcBef>
            <a:spcAft>
              <a:spcPct val="35000"/>
            </a:spcAft>
            <a:buNone/>
          </a:pPr>
          <a:r>
            <a:rPr lang="en-GB" sz="3300" kern="1200"/>
            <a:t>Spear phishing</a:t>
          </a:r>
        </a:p>
      </dsp:txBody>
      <dsp:txXfrm>
        <a:off x="57307" y="4990530"/>
        <a:ext cx="2892440" cy="10593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4DD7C8-ED18-4860-8CA0-C830361236D4}">
      <dsp:nvSpPr>
        <dsp:cNvPr id="0" name=""/>
        <dsp:cNvSpPr/>
      </dsp:nvSpPr>
      <dsp:spPr>
        <a:xfrm rot="10800000">
          <a:off x="2284078" y="2707"/>
          <a:ext cx="7707629" cy="1370731"/>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4454" tIns="83820" rIns="156464" bIns="83820" numCol="1" spcCol="1270" anchor="ctr" anchorCtr="0">
          <a:noAutofit/>
        </a:bodyPr>
        <a:lstStyle/>
        <a:p>
          <a:pPr marL="0" lvl="0" indent="0" algn="ctr" defTabSz="977900" rtl="0">
            <a:lnSpc>
              <a:spcPct val="90000"/>
            </a:lnSpc>
            <a:spcBef>
              <a:spcPct val="0"/>
            </a:spcBef>
            <a:spcAft>
              <a:spcPct val="35000"/>
            </a:spcAft>
            <a:buNone/>
          </a:pPr>
          <a:r>
            <a:rPr lang="en-US" sz="2200" kern="1200"/>
            <a:t>Ransomware is a type of malicious software from cryptovirology that threatens to publish the victim's data or perpetually block access to it unless a ransom is paid</a:t>
          </a:r>
        </a:p>
      </dsp:txBody>
      <dsp:txXfrm rot="10800000">
        <a:off x="2626761" y="2707"/>
        <a:ext cx="7364946" cy="1370731"/>
      </dsp:txXfrm>
    </dsp:sp>
    <dsp:sp modelId="{AC39CB57-2644-4231-B4ED-E1D86B02C149}">
      <dsp:nvSpPr>
        <dsp:cNvPr id="0" name=""/>
        <dsp:cNvSpPr/>
      </dsp:nvSpPr>
      <dsp:spPr>
        <a:xfrm>
          <a:off x="1598712" y="2707"/>
          <a:ext cx="1370731" cy="1370731"/>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20000" b="-2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4260CA9-4BB4-4E28-9418-C6FB120A1F4D}">
      <dsp:nvSpPr>
        <dsp:cNvPr id="0" name=""/>
        <dsp:cNvSpPr/>
      </dsp:nvSpPr>
      <dsp:spPr>
        <a:xfrm rot="10800000">
          <a:off x="2284078" y="1782612"/>
          <a:ext cx="7707629" cy="1370731"/>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4454" tIns="83820" rIns="156464" bIns="83820" numCol="1" spcCol="1270" anchor="ctr" anchorCtr="0">
          <a:noAutofit/>
        </a:bodyPr>
        <a:lstStyle/>
        <a:p>
          <a:pPr marL="0" lvl="0" indent="0" algn="ctr" defTabSz="977900" rtl="0">
            <a:lnSpc>
              <a:spcPct val="90000"/>
            </a:lnSpc>
            <a:spcBef>
              <a:spcPct val="0"/>
            </a:spcBef>
            <a:spcAft>
              <a:spcPct val="35000"/>
            </a:spcAft>
            <a:buNone/>
          </a:pPr>
          <a:r>
            <a:rPr lang="en-US" sz="2200" kern="1200"/>
            <a:t>Most ransomware variants encrypt the files on the affected computer, making them inaccessible</a:t>
          </a:r>
        </a:p>
      </dsp:txBody>
      <dsp:txXfrm rot="10800000">
        <a:off x="2626761" y="1782612"/>
        <a:ext cx="7364946" cy="1370731"/>
      </dsp:txXfrm>
    </dsp:sp>
    <dsp:sp modelId="{D6AF64B8-C605-4BDB-9667-AD22C8F83D93}">
      <dsp:nvSpPr>
        <dsp:cNvPr id="0" name=""/>
        <dsp:cNvSpPr/>
      </dsp:nvSpPr>
      <dsp:spPr>
        <a:xfrm>
          <a:off x="1598712" y="1782612"/>
          <a:ext cx="1370731" cy="1370731"/>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40000" r="-4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98B7907-BF06-4306-B026-9045F1663944}">
      <dsp:nvSpPr>
        <dsp:cNvPr id="0" name=""/>
        <dsp:cNvSpPr/>
      </dsp:nvSpPr>
      <dsp:spPr>
        <a:xfrm rot="10800000">
          <a:off x="2284078" y="3562517"/>
          <a:ext cx="7707629" cy="1370731"/>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4454" tIns="83820" rIns="156464" bIns="83820" numCol="1" spcCol="1270" anchor="ctr" anchorCtr="0">
          <a:noAutofit/>
        </a:bodyPr>
        <a:lstStyle/>
        <a:p>
          <a:pPr marL="0" lvl="0" indent="0" algn="ctr" defTabSz="977900" rtl="0">
            <a:lnSpc>
              <a:spcPct val="90000"/>
            </a:lnSpc>
            <a:spcBef>
              <a:spcPct val="0"/>
            </a:spcBef>
            <a:spcAft>
              <a:spcPct val="35000"/>
            </a:spcAft>
            <a:buNone/>
          </a:pPr>
          <a:r>
            <a:rPr lang="en-US" sz="2200" kern="1200"/>
            <a:t>The most dangerous ransomware attacks are caused by WannaCry, Petya, Cerber, Locky and CryptoLocker ransomware</a:t>
          </a:r>
        </a:p>
      </dsp:txBody>
      <dsp:txXfrm rot="10800000">
        <a:off x="2626761" y="3562517"/>
        <a:ext cx="7364946" cy="1370731"/>
      </dsp:txXfrm>
    </dsp:sp>
    <dsp:sp modelId="{34A52156-81BF-4FE1-B3A1-7937AF0C655F}">
      <dsp:nvSpPr>
        <dsp:cNvPr id="0" name=""/>
        <dsp:cNvSpPr/>
      </dsp:nvSpPr>
      <dsp:spPr>
        <a:xfrm>
          <a:off x="1598712" y="3562517"/>
          <a:ext cx="1370731" cy="1370731"/>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73000" r="-7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A00549-4B24-4822-A43D-EC9FBFB292E7}">
      <dsp:nvSpPr>
        <dsp:cNvPr id="0" name=""/>
        <dsp:cNvSpPr/>
      </dsp:nvSpPr>
      <dsp:spPr>
        <a:xfrm>
          <a:off x="3708934" y="2410"/>
          <a:ext cx="4172551" cy="159068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123825" rIns="247650" bIns="123825" numCol="1" spcCol="1270" anchor="ctr" anchorCtr="0">
          <a:noAutofit/>
        </a:bodyPr>
        <a:lstStyle/>
        <a:p>
          <a:pPr marL="0" lvl="0" indent="0" algn="ctr" defTabSz="2889250">
            <a:lnSpc>
              <a:spcPct val="90000"/>
            </a:lnSpc>
            <a:spcBef>
              <a:spcPct val="0"/>
            </a:spcBef>
            <a:spcAft>
              <a:spcPct val="35000"/>
            </a:spcAft>
            <a:buNone/>
          </a:pPr>
          <a:r>
            <a:rPr lang="en-US" sz="6500" kern="1200"/>
            <a:t>Ports</a:t>
          </a:r>
          <a:endParaRPr lang="en-GB" sz="6500" kern="1200"/>
        </a:p>
      </dsp:txBody>
      <dsp:txXfrm>
        <a:off x="3786585" y="80061"/>
        <a:ext cx="4017249" cy="1435386"/>
      </dsp:txXfrm>
    </dsp:sp>
    <dsp:sp modelId="{29D38CD8-4D3A-48E8-A9C5-677A832CEF7B}">
      <dsp:nvSpPr>
        <dsp:cNvPr id="0" name=""/>
        <dsp:cNvSpPr/>
      </dsp:nvSpPr>
      <dsp:spPr>
        <a:xfrm>
          <a:off x="3708934" y="1672633"/>
          <a:ext cx="4172551" cy="159068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123825" rIns="247650" bIns="123825" numCol="1" spcCol="1270" anchor="ctr" anchorCtr="0">
          <a:noAutofit/>
        </a:bodyPr>
        <a:lstStyle/>
        <a:p>
          <a:pPr marL="0" lvl="0" indent="0" algn="ctr" defTabSz="2889250">
            <a:lnSpc>
              <a:spcPct val="90000"/>
            </a:lnSpc>
            <a:spcBef>
              <a:spcPct val="0"/>
            </a:spcBef>
            <a:spcAft>
              <a:spcPct val="35000"/>
            </a:spcAft>
            <a:buNone/>
          </a:pPr>
          <a:r>
            <a:rPr lang="en-US" sz="6500" kern="1200"/>
            <a:t>Services</a:t>
          </a:r>
          <a:endParaRPr lang="en-GB" sz="6500" kern="1200"/>
        </a:p>
      </dsp:txBody>
      <dsp:txXfrm>
        <a:off x="3786585" y="1750284"/>
        <a:ext cx="4017249" cy="1435386"/>
      </dsp:txXfrm>
    </dsp:sp>
    <dsp:sp modelId="{10A047BD-0683-449B-982E-51F32E55E004}">
      <dsp:nvSpPr>
        <dsp:cNvPr id="0" name=""/>
        <dsp:cNvSpPr/>
      </dsp:nvSpPr>
      <dsp:spPr>
        <a:xfrm>
          <a:off x="3708934" y="3342856"/>
          <a:ext cx="4172551" cy="159068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123825" rIns="247650" bIns="123825" numCol="1" spcCol="1270" anchor="ctr" anchorCtr="0">
          <a:noAutofit/>
        </a:bodyPr>
        <a:lstStyle/>
        <a:p>
          <a:pPr marL="0" lvl="0" indent="0" algn="ctr" defTabSz="2889250">
            <a:lnSpc>
              <a:spcPct val="90000"/>
            </a:lnSpc>
            <a:spcBef>
              <a:spcPct val="0"/>
            </a:spcBef>
            <a:spcAft>
              <a:spcPct val="35000"/>
            </a:spcAft>
            <a:buNone/>
          </a:pPr>
          <a:r>
            <a:rPr lang="en-US" sz="6500" kern="1200"/>
            <a:t>Code</a:t>
          </a:r>
          <a:endParaRPr lang="en-GB" sz="6500" kern="1200"/>
        </a:p>
      </dsp:txBody>
      <dsp:txXfrm>
        <a:off x="3786585" y="3420507"/>
        <a:ext cx="4017249" cy="1435386"/>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517AB1-1FA6-4CAF-A241-731A031F3E23}" type="datetimeFigureOut">
              <a:rPr lang="en-GB" smtClean="0"/>
              <a:t>19/03/2020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8D63B4-E243-4BD9-BB39-8AA761D95772}" type="slidenum">
              <a:rPr lang="en-GB" smtClean="0"/>
              <a:t>‹#›</a:t>
            </a:fld>
            <a:endParaRPr lang="en-GB"/>
          </a:p>
        </p:txBody>
      </p:sp>
    </p:spTree>
    <p:extLst>
      <p:ext uri="{BB962C8B-B14F-4D97-AF65-F5344CB8AC3E}">
        <p14:creationId xmlns:p14="http://schemas.microsoft.com/office/powerpoint/2010/main" val="23718741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Common Vulnerability Scoring System (CVSS)</a:t>
            </a:r>
          </a:p>
        </p:txBody>
      </p:sp>
      <p:sp>
        <p:nvSpPr>
          <p:cNvPr id="4" name="Slide Number Placeholder 3"/>
          <p:cNvSpPr>
            <a:spLocks noGrp="1"/>
          </p:cNvSpPr>
          <p:nvPr>
            <p:ph type="sldNum" sz="quarter" idx="5"/>
          </p:nvPr>
        </p:nvSpPr>
        <p:spPr/>
        <p:txBody>
          <a:bodyPr/>
          <a:lstStyle/>
          <a:p>
            <a:fld id="{F88D63B4-E243-4BD9-BB39-8AA761D95772}" type="slidenum">
              <a:rPr lang="en-GB" smtClean="0"/>
              <a:t>29</a:t>
            </a:fld>
            <a:endParaRPr lang="en-GB"/>
          </a:p>
        </p:txBody>
      </p:sp>
    </p:spTree>
    <p:extLst>
      <p:ext uri="{BB962C8B-B14F-4D97-AF65-F5344CB8AC3E}">
        <p14:creationId xmlns:p14="http://schemas.microsoft.com/office/powerpoint/2010/main" val="29281654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6C0B4FF-D04F-0347-9B11-4E87A25C494D}" type="slidenum">
              <a:rPr lang="en-US" smtClean="0"/>
              <a:t>143</a:t>
            </a:fld>
            <a:endParaRPr lang="en-US"/>
          </a:p>
        </p:txBody>
      </p:sp>
    </p:spTree>
    <p:extLst>
      <p:ext uri="{BB962C8B-B14F-4D97-AF65-F5344CB8AC3E}">
        <p14:creationId xmlns:p14="http://schemas.microsoft.com/office/powerpoint/2010/main" val="27103642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solidFill>
                  <a:schemeClr val="accent1">
                    <a:lumMod val="75000"/>
                  </a:schemeClr>
                </a:solidFill>
                <a:latin typeface="+mn-lt"/>
              </a:defRPr>
            </a:lvl1pPr>
          </a:lstStyle>
          <a:p>
            <a:r>
              <a:rPr lang="en-US"/>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6" name="Slide Number Placeholder 5"/>
          <p:cNvSpPr>
            <a:spLocks noGrp="1"/>
          </p:cNvSpPr>
          <p:nvPr>
            <p:ph type="sldNum" sz="quarter" idx="12"/>
          </p:nvPr>
        </p:nvSpPr>
        <p:spPr>
          <a:xfrm>
            <a:off x="11467315" y="6348329"/>
            <a:ext cx="504106" cy="365125"/>
          </a:xfrm>
        </p:spPr>
        <p:txBody>
          <a:bodyPr/>
          <a:lstStyle/>
          <a:p>
            <a:fld id="{2DF79A20-5461-40E9-B18B-EA9C133FB51B}" type="slidenum">
              <a:rPr lang="en-GB" smtClean="0"/>
              <a:t>‹#›</a:t>
            </a:fld>
            <a:endParaRPr lang="en-GB"/>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49694" y="738532"/>
            <a:ext cx="1121727" cy="383831"/>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06378" y="32515"/>
            <a:ext cx="1765043" cy="706017"/>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6463" y="118346"/>
            <a:ext cx="420403" cy="534354"/>
          </a:xfrm>
          <a:prstGeom prst="rect">
            <a:avLst/>
          </a:prstGeom>
        </p:spPr>
      </p:pic>
    </p:spTree>
    <p:extLst>
      <p:ext uri="{BB962C8B-B14F-4D97-AF65-F5344CB8AC3E}">
        <p14:creationId xmlns:p14="http://schemas.microsoft.com/office/powerpoint/2010/main" val="28754082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0D3D5EA8-310E-4F49-9BF3-35B12C0E01B7}" type="datetimeFigureOut">
              <a:rPr lang="en-GB" smtClean="0"/>
              <a:t>19/03/2020</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p:txBody>
          <a:bodyPr/>
          <a:lstStyle/>
          <a:p>
            <a:fld id="{2DF79A20-5461-40E9-B18B-EA9C133FB51B}" type="slidenum">
              <a:rPr lang="en-GB" smtClean="0"/>
              <a:t>‹#›</a:t>
            </a:fld>
            <a:endParaRPr lang="en-GB"/>
          </a:p>
        </p:txBody>
      </p:sp>
    </p:spTree>
    <p:extLst>
      <p:ext uri="{BB962C8B-B14F-4D97-AF65-F5344CB8AC3E}">
        <p14:creationId xmlns:p14="http://schemas.microsoft.com/office/powerpoint/2010/main" val="1418529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0D3D5EA8-310E-4F49-9BF3-35B12C0E01B7}" type="datetimeFigureOut">
              <a:rPr lang="en-GB" smtClean="0"/>
              <a:t>19/03/2020</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p:txBody>
          <a:bodyPr/>
          <a:lstStyle/>
          <a:p>
            <a:fld id="{2DF79A20-5461-40E9-B18B-EA9C133FB51B}" type="slidenum">
              <a:rPr lang="en-GB" smtClean="0"/>
              <a:t>‹#›</a:t>
            </a:fld>
            <a:endParaRPr lang="en-GB"/>
          </a:p>
        </p:txBody>
      </p:sp>
    </p:spTree>
    <p:extLst>
      <p:ext uri="{BB962C8B-B14F-4D97-AF65-F5344CB8AC3E}">
        <p14:creationId xmlns:p14="http://schemas.microsoft.com/office/powerpoint/2010/main" val="182448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12821" y="365125"/>
            <a:ext cx="11590421" cy="1325563"/>
          </a:xfrm>
        </p:spPr>
        <p:txBody>
          <a:bodyPr/>
          <a:lstStyle>
            <a:lvl1pPr>
              <a:defRPr b="1">
                <a:solidFill>
                  <a:schemeClr val="accent1">
                    <a:lumMod val="75000"/>
                  </a:schemeClr>
                </a:solidFill>
              </a:defRPr>
            </a:lvl1pPr>
          </a:lstStyle>
          <a:p>
            <a:r>
              <a:rPr lang="en-US"/>
              <a:t>Click to edit Master title style</a:t>
            </a:r>
            <a:endParaRPr lang="en-GB" dirty="0"/>
          </a:p>
        </p:txBody>
      </p:sp>
      <p:sp>
        <p:nvSpPr>
          <p:cNvPr id="3" name="Content Placeholder 2"/>
          <p:cNvSpPr>
            <a:spLocks noGrp="1"/>
          </p:cNvSpPr>
          <p:nvPr>
            <p:ph idx="1"/>
          </p:nvPr>
        </p:nvSpPr>
        <p:spPr>
          <a:xfrm>
            <a:off x="312821" y="1825625"/>
            <a:ext cx="11590421" cy="493595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p:cNvSpPr>
            <a:spLocks noGrp="1"/>
          </p:cNvSpPr>
          <p:nvPr>
            <p:ph type="sldNum" sz="quarter" idx="12"/>
          </p:nvPr>
        </p:nvSpPr>
        <p:spPr>
          <a:xfrm>
            <a:off x="11442031" y="6396456"/>
            <a:ext cx="461211" cy="365125"/>
          </a:xfrm>
        </p:spPr>
        <p:txBody>
          <a:bodyPr/>
          <a:lstStyle/>
          <a:p>
            <a:fld id="{2DF79A20-5461-40E9-B18B-EA9C133FB51B}" type="slidenum">
              <a:rPr lang="en-GB" smtClean="0"/>
              <a:t>‹#›</a:t>
            </a:fld>
            <a:endParaRPr lang="en-GB"/>
          </a:p>
        </p:txBody>
      </p:sp>
    </p:spTree>
    <p:extLst>
      <p:ext uri="{BB962C8B-B14F-4D97-AF65-F5344CB8AC3E}">
        <p14:creationId xmlns:p14="http://schemas.microsoft.com/office/powerpoint/2010/main" val="25353093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0947" y="1709738"/>
            <a:ext cx="11341769" cy="2852737"/>
          </a:xfrm>
        </p:spPr>
        <p:txBody>
          <a:bodyPr anchor="b"/>
          <a:lstStyle>
            <a:lvl1pPr>
              <a:defRPr sz="6000">
                <a:solidFill>
                  <a:schemeClr val="accent1">
                    <a:lumMod val="75000"/>
                  </a:schemeClr>
                </a:solidFill>
                <a:latin typeface="+mn-lt"/>
              </a:defRPr>
            </a:lvl1pPr>
          </a:lstStyle>
          <a:p>
            <a:r>
              <a:rPr lang="en-US"/>
              <a:t>Click to edit Master title style</a:t>
            </a:r>
            <a:endParaRPr lang="en-GB" dirty="0"/>
          </a:p>
        </p:txBody>
      </p:sp>
      <p:sp>
        <p:nvSpPr>
          <p:cNvPr id="3" name="Text Placeholder 2"/>
          <p:cNvSpPr>
            <a:spLocks noGrp="1"/>
          </p:cNvSpPr>
          <p:nvPr>
            <p:ph type="body" idx="1"/>
          </p:nvPr>
        </p:nvSpPr>
        <p:spPr>
          <a:xfrm>
            <a:off x="360947" y="4589463"/>
            <a:ext cx="11341769" cy="1500187"/>
          </a:xfrm>
        </p:spPr>
        <p:txBody>
          <a:bodyPr/>
          <a:lstStyle>
            <a:lvl1pPr marL="0" indent="0">
              <a:buNone/>
              <a:defRPr sz="2400">
                <a:solidFill>
                  <a:schemeClr val="accent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6" name="Slide Number Placeholder 5"/>
          <p:cNvSpPr>
            <a:spLocks noGrp="1"/>
          </p:cNvSpPr>
          <p:nvPr>
            <p:ph type="sldNum" sz="quarter" idx="12"/>
          </p:nvPr>
        </p:nvSpPr>
        <p:spPr>
          <a:xfrm>
            <a:off x="11265569" y="6356350"/>
            <a:ext cx="437147" cy="365125"/>
          </a:xfrm>
        </p:spPr>
        <p:txBody>
          <a:bodyPr/>
          <a:lstStyle/>
          <a:p>
            <a:fld id="{2DF79A20-5461-40E9-B18B-EA9C133FB51B}" type="slidenum">
              <a:rPr lang="en-GB" smtClean="0"/>
              <a:t>‹#›</a:t>
            </a:fld>
            <a:endParaRPr lang="en-GB"/>
          </a:p>
        </p:txBody>
      </p:sp>
    </p:spTree>
    <p:extLst>
      <p:ext uri="{BB962C8B-B14F-4D97-AF65-F5344CB8AC3E}">
        <p14:creationId xmlns:p14="http://schemas.microsoft.com/office/powerpoint/2010/main" val="10845187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467474" cy="1325563"/>
          </a:xfrm>
        </p:spPr>
        <p:txBody>
          <a:bodyPr/>
          <a:lstStyle>
            <a:lvl1pPr>
              <a:defRPr>
                <a:solidFill>
                  <a:schemeClr val="accent1">
                    <a:lumMod val="75000"/>
                  </a:schemeClr>
                </a:solidFill>
                <a:latin typeface="+mn-lt"/>
              </a:defRPr>
            </a:lvl1pPr>
          </a:lstStyle>
          <a:p>
            <a:r>
              <a:rPr lang="en-US"/>
              <a:t>Click to edit Master title style</a:t>
            </a:r>
            <a:endParaRPr lang="en-GB" dirty="0"/>
          </a:p>
        </p:txBody>
      </p:sp>
      <p:sp>
        <p:nvSpPr>
          <p:cNvPr id="3" name="Content Placeholder 2"/>
          <p:cNvSpPr>
            <a:spLocks noGrp="1"/>
          </p:cNvSpPr>
          <p:nvPr>
            <p:ph sz="half" idx="1"/>
          </p:nvPr>
        </p:nvSpPr>
        <p:spPr>
          <a:xfrm>
            <a:off x="838200" y="1825625"/>
            <a:ext cx="5181600" cy="48550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172200" y="1825625"/>
            <a:ext cx="5133474" cy="48550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Slide Number Placeholder 6"/>
          <p:cNvSpPr>
            <a:spLocks noGrp="1"/>
          </p:cNvSpPr>
          <p:nvPr>
            <p:ph type="sldNum" sz="quarter" idx="12"/>
          </p:nvPr>
        </p:nvSpPr>
        <p:spPr>
          <a:xfrm>
            <a:off x="11305674" y="6315576"/>
            <a:ext cx="533400" cy="365125"/>
          </a:xfrm>
        </p:spPr>
        <p:txBody>
          <a:bodyPr/>
          <a:lstStyle/>
          <a:p>
            <a:fld id="{2DF79A20-5461-40E9-B18B-EA9C133FB51B}" type="slidenum">
              <a:rPr lang="en-GB" smtClean="0"/>
              <a:t>‹#›</a:t>
            </a:fld>
            <a:endParaRPr lang="en-GB"/>
          </a:p>
        </p:txBody>
      </p:sp>
    </p:spTree>
    <p:extLst>
      <p:ext uri="{BB962C8B-B14F-4D97-AF65-F5344CB8AC3E}">
        <p14:creationId xmlns:p14="http://schemas.microsoft.com/office/powerpoint/2010/main" val="25707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247107"/>
          </a:xfrm>
        </p:spPr>
        <p:txBody>
          <a:bodyPr/>
          <a:lstStyle/>
          <a:p>
            <a:r>
              <a:rPr lang="en-US"/>
              <a:t>Click to edit Master title style</a:t>
            </a:r>
            <a:endParaRPr lang="en-GB"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4216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4216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p:cNvSpPr>
            <a:spLocks noGrp="1"/>
          </p:cNvSpPr>
          <p:nvPr>
            <p:ph type="sldNum" sz="quarter" idx="12"/>
          </p:nvPr>
        </p:nvSpPr>
        <p:spPr>
          <a:xfrm>
            <a:off x="11530013" y="6356350"/>
            <a:ext cx="504106" cy="365125"/>
          </a:xfrm>
        </p:spPr>
        <p:txBody>
          <a:bodyPr/>
          <a:lstStyle/>
          <a:p>
            <a:fld id="{2DF79A20-5461-40E9-B18B-EA9C133FB51B}" type="slidenum">
              <a:rPr lang="en-GB" smtClean="0"/>
              <a:t>‹#›</a:t>
            </a:fld>
            <a:endParaRPr lang="en-GB"/>
          </a:p>
        </p:txBody>
      </p:sp>
    </p:spTree>
    <p:extLst>
      <p:ext uri="{BB962C8B-B14F-4D97-AF65-F5344CB8AC3E}">
        <p14:creationId xmlns:p14="http://schemas.microsoft.com/office/powerpoint/2010/main" val="28683749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5" name="Slide Number Placeholder 4"/>
          <p:cNvSpPr>
            <a:spLocks noGrp="1"/>
          </p:cNvSpPr>
          <p:nvPr>
            <p:ph type="sldNum" sz="quarter" idx="12"/>
          </p:nvPr>
        </p:nvSpPr>
        <p:spPr/>
        <p:txBody>
          <a:bodyPr/>
          <a:lstStyle/>
          <a:p>
            <a:fld id="{2DF79A20-5461-40E9-B18B-EA9C133FB51B}" type="slidenum">
              <a:rPr lang="en-GB" smtClean="0"/>
              <a:t>‹#›</a:t>
            </a:fld>
            <a:endParaRPr lang="en-GB"/>
          </a:p>
        </p:txBody>
      </p:sp>
    </p:spTree>
    <p:extLst>
      <p:ext uri="{BB962C8B-B14F-4D97-AF65-F5344CB8AC3E}">
        <p14:creationId xmlns:p14="http://schemas.microsoft.com/office/powerpoint/2010/main" val="24994352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DF79A20-5461-40E9-B18B-EA9C133FB51B}" type="slidenum">
              <a:rPr lang="en-GB" smtClean="0"/>
              <a:t>‹#›</a:t>
            </a:fld>
            <a:endParaRPr lang="en-GB"/>
          </a:p>
        </p:txBody>
      </p:sp>
    </p:spTree>
    <p:extLst>
      <p:ext uri="{BB962C8B-B14F-4D97-AF65-F5344CB8AC3E}">
        <p14:creationId xmlns:p14="http://schemas.microsoft.com/office/powerpoint/2010/main" val="16792286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57340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399"/>
            <a:ext cx="3932237" cy="466407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p:txBody>
          <a:bodyPr/>
          <a:lstStyle/>
          <a:p>
            <a:fld id="{2DF79A20-5461-40E9-B18B-EA9C133FB51B}" type="slidenum">
              <a:rPr lang="en-GB" smtClean="0"/>
              <a:t>‹#›</a:t>
            </a:fld>
            <a:endParaRPr lang="en-GB"/>
          </a:p>
        </p:txBody>
      </p:sp>
    </p:spTree>
    <p:extLst>
      <p:ext uri="{BB962C8B-B14F-4D97-AF65-F5344CB8AC3E}">
        <p14:creationId xmlns:p14="http://schemas.microsoft.com/office/powerpoint/2010/main" val="1074690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0D3D5EA8-310E-4F49-9BF3-35B12C0E01B7}" type="datetimeFigureOut">
              <a:rPr lang="en-GB" smtClean="0"/>
              <a:t>19/03/2020</a:t>
            </a:fld>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p:txBody>
          <a:bodyPr/>
          <a:lstStyle/>
          <a:p>
            <a:fld id="{2DF79A20-5461-40E9-B18B-EA9C133FB51B}" type="slidenum">
              <a:rPr lang="en-GB" smtClean="0"/>
              <a:t>‹#›</a:t>
            </a:fld>
            <a:endParaRPr lang="en-GB"/>
          </a:p>
        </p:txBody>
      </p:sp>
    </p:spTree>
    <p:extLst>
      <p:ext uri="{BB962C8B-B14F-4D97-AF65-F5344CB8AC3E}">
        <p14:creationId xmlns:p14="http://schemas.microsoft.com/office/powerpoint/2010/main" val="7161974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838200" y="1825625"/>
            <a:ext cx="10515600" cy="489585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4"/>
          </p:nvPr>
        </p:nvSpPr>
        <p:spPr>
          <a:xfrm>
            <a:off x="11467315" y="6356350"/>
            <a:ext cx="50410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F79A20-5461-40E9-B18B-EA9C133FB51B}" type="slidenum">
              <a:rPr lang="en-GB" smtClean="0"/>
              <a:t>‹#›</a:t>
            </a:fld>
            <a:endParaRPr lang="en-GB"/>
          </a:p>
        </p:txBody>
      </p:sp>
      <p:pic>
        <p:nvPicPr>
          <p:cNvPr id="7" name="Picture 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849694" y="738532"/>
            <a:ext cx="1121727" cy="383831"/>
          </a:xfrm>
          <a:prstGeom prst="rect">
            <a:avLst/>
          </a:prstGeom>
        </p:spPr>
      </p:pic>
      <p:pic>
        <p:nvPicPr>
          <p:cNvPr id="8" name="Picture 7"/>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0206378" y="32515"/>
            <a:ext cx="1765043" cy="706017"/>
          </a:xfrm>
          <a:prstGeom prst="rect">
            <a:avLst/>
          </a:prstGeom>
        </p:spPr>
      </p:pic>
      <p:pic>
        <p:nvPicPr>
          <p:cNvPr id="9" name="Picture 8"/>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76463" y="118346"/>
            <a:ext cx="420403" cy="534354"/>
          </a:xfrm>
          <a:prstGeom prst="rect">
            <a:avLst/>
          </a:prstGeom>
        </p:spPr>
      </p:pic>
    </p:spTree>
    <p:extLst>
      <p:ext uri="{BB962C8B-B14F-4D97-AF65-F5344CB8AC3E}">
        <p14:creationId xmlns:p14="http://schemas.microsoft.com/office/powerpoint/2010/main" val="35372582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accent1">
              <a:lumMod val="75000"/>
            </a:schemeClr>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hyperlink" Target="https://en.wikipedia.org/wiki/Orthogonal_frequency-division_multiplexing" TargetMode="Externa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first.org/cvss/calculator/3.0"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hyperlink" Target="https://en.wikipedia.org/wiki/OWASP" TargetMode="Externa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8" Type="http://schemas.openxmlformats.org/officeDocument/2006/relationships/hyperlink" Target="file:///G:\_Gloscol\NewApprenticeship\AssessorTraining\London\CEH\CEH-Courseware\notes\CEH%20London%20(html)\16%20Malware.html" TargetMode="External"/><Relationship Id="rId13" Type="http://schemas.openxmlformats.org/officeDocument/2006/relationships/hyperlink" Target="file:///G:\_Gloscol\NewApprenticeship\AssessorTraining\London\CEH\CEH-Courseware\notes\CEH%20London%20(html)\21%20Intrusion%20Detection%20&amp;%20Firewalls.html" TargetMode="External"/><Relationship Id="rId18" Type="http://schemas.openxmlformats.org/officeDocument/2006/relationships/hyperlink" Target="file:///G:\_Gloscol\NewApprenticeship\AssessorTraining\London\CEH\CEH-Courseware\notes\CEH%20London%20(html)\03%20Company%20Reconnaissance.html" TargetMode="External"/><Relationship Id="rId3" Type="http://schemas.openxmlformats.org/officeDocument/2006/relationships/hyperlink" Target="file:///G:\_Gloscol\NewApprenticeship\AssessorTraining\London\CEH\CEH-Courseware\notes\CEH%20London%20(html)\11%20CLI%20Network%20Sniffers.html" TargetMode="External"/><Relationship Id="rId21" Type="http://schemas.openxmlformats.org/officeDocument/2006/relationships/hyperlink" Target="file:///G:\_Gloscol\NewApprenticeship\AssessorTraining\London\CEH\CEH-Courseware\notes\CEH%20London%20(html)\06%20General%20Recon.html" TargetMode="External"/><Relationship Id="rId7" Type="http://schemas.openxmlformats.org/officeDocument/2006/relationships/hyperlink" Target="file:///G:\_Gloscol\NewApprenticeship\AssessorTraining\London\CEH\CEH-Courseware\notes\CEH%20London%20(html)\15%20Hiding%20Files.html" TargetMode="External"/><Relationship Id="rId12" Type="http://schemas.openxmlformats.org/officeDocument/2006/relationships/hyperlink" Target="file:///G:\_Gloscol\NewApprenticeship\AssessorTraining\London\CEH\CEH-Courseware\notes\CEH%20London%20(html)\20%20Social%20Engineering.html" TargetMode="External"/><Relationship Id="rId17" Type="http://schemas.openxmlformats.org/officeDocument/2006/relationships/hyperlink" Target="file:///G:\_Gloscol\NewApprenticeship\AssessorTraining\London\CEH\CEH-Courseware\notes\CEH%20London%20(html)\02%20Hacking%20Methodology.html" TargetMode="External"/><Relationship Id="rId2" Type="http://schemas.openxmlformats.org/officeDocument/2006/relationships/hyperlink" Target="file:///G:\_Gloscol\NewApprenticeship\AssessorTraining\London\CEH\CEH-Courseware\notes\CEH%20London%20(html)\10%20Sniffing%20Analysis%20Wireshark.html" TargetMode="External"/><Relationship Id="rId16" Type="http://schemas.openxmlformats.org/officeDocument/2006/relationships/hyperlink" Target="file:///G:\_Gloscol\NewApprenticeship\AssessorTraining\London\CEH\CEH-Courseware\notes\CEH%20London%20(html)\01%20The%20Information%20Battle%20Space.html" TargetMode="External"/><Relationship Id="rId20" Type="http://schemas.openxmlformats.org/officeDocument/2006/relationships/hyperlink" Target="file:///G:\_Gloscol\NewApprenticeship\AssessorTraining\London\CEH\CEH-Courseware\notes\CEH%20London%20(html)\05%20Systems%20Reconnaissance.html" TargetMode="External"/><Relationship Id="rId1" Type="http://schemas.openxmlformats.org/officeDocument/2006/relationships/slideLayout" Target="../slideLayouts/slideLayout7.xml"/><Relationship Id="rId6" Type="http://schemas.openxmlformats.org/officeDocument/2006/relationships/hyperlink" Target="file:///G:\_Gloscol\NewApprenticeship\AssessorTraining\London\CEH\CEH-Courseware\notes\CEH%20London%20(html)\14%20Check%20&amp;%20Crack%20Passwords.html" TargetMode="External"/><Relationship Id="rId11" Type="http://schemas.openxmlformats.org/officeDocument/2006/relationships/hyperlink" Target="file:///G:\_Gloscol\NewApprenticeship\AssessorTraining\London\CEH\CEH-Courseware\notes\CEH%20London%20(html)\19%20SQL%20Injection.html" TargetMode="External"/><Relationship Id="rId24" Type="http://schemas.openxmlformats.org/officeDocument/2006/relationships/hyperlink" Target="file:///G:\_Gloscol\NewApprenticeship\AssessorTraining\London\CEH\CEH-Courseware\notes\CEH%20London%20(html)\09%20Scanning%20-%20Nmap.html" TargetMode="External"/><Relationship Id="rId5" Type="http://schemas.openxmlformats.org/officeDocument/2006/relationships/hyperlink" Target="file:///G:\_Gloscol\NewApprenticeship\AssessorTraining\London\CEH\CEH-Courseware\notes\CEH%20London%20(html)\13%20Denial%20of%20Service.html" TargetMode="External"/><Relationship Id="rId15" Type="http://schemas.openxmlformats.org/officeDocument/2006/relationships/hyperlink" Target="file:///G:\_Gloscol\NewApprenticeship\AssessorTraining\London\CEH\CEH-Courseware\notes\CEH%20London%20(html)\00%20IT%20Governance%20Evaluation.html" TargetMode="External"/><Relationship Id="rId23" Type="http://schemas.openxmlformats.org/officeDocument/2006/relationships/hyperlink" Target="file:///G:\_Gloscol\NewApprenticeship\AssessorTraining\London\CEH\CEH-Courseware\notes\CEH%20London%20(html)\08%20Recon%20Obfuscation.html" TargetMode="External"/><Relationship Id="rId10" Type="http://schemas.openxmlformats.org/officeDocument/2006/relationships/hyperlink" Target="file:///G:\_Gloscol\NewApprenticeship\AssessorTraining\London\CEH\CEH-Courseware\notes\CEH%20London%20(html)\18%20Web%20Attacks.html" TargetMode="External"/><Relationship Id="rId19" Type="http://schemas.openxmlformats.org/officeDocument/2006/relationships/hyperlink" Target="file:///G:\_Gloscol\NewApprenticeship\AssessorTraining\London\CEH\CEH-Courseware\notes\CEH%20London%20(html)\04%20People%20Reconnaissance.html" TargetMode="External"/><Relationship Id="rId4" Type="http://schemas.openxmlformats.org/officeDocument/2006/relationships/hyperlink" Target="file:///G:\_Gloscol\NewApprenticeship\AssessorTraining\London\CEH\CEH-Courseware\notes\CEH%20London%20(html)\12%20Vulnerability%20Research.html" TargetMode="External"/><Relationship Id="rId9" Type="http://schemas.openxmlformats.org/officeDocument/2006/relationships/hyperlink" Target="file:///G:\_Gloscol\NewApprenticeship\AssessorTraining\London\CEH\CEH-Courseware\notes\CEH%20London%20(html)\17%20Netcat.html" TargetMode="External"/><Relationship Id="rId14" Type="http://schemas.openxmlformats.org/officeDocument/2006/relationships/hyperlink" Target="file:///G:\_Gloscol\NewApprenticeship\AssessorTraining\London\CEH\CEH-Courseware\notes\CEH%20London%20(html)\00%20Contact%20Info.html" TargetMode="External"/><Relationship Id="rId22" Type="http://schemas.openxmlformats.org/officeDocument/2006/relationships/hyperlink" Target="file:///G:\_Gloscol\NewApprenticeship\AssessorTraining\London\CEH\CEH-Courseware\notes\CEH%20London%20(html)\07%20Cryptography.html" TargetMode="External"/></Relationships>
</file>

<file path=ppt/slides/_rels/slide79.xml.rels><?xml version="1.0" encoding="UTF-8" standalone="yes"?>
<Relationships xmlns="http://schemas.openxmlformats.org/package/2006/relationships"><Relationship Id="rId8" Type="http://schemas.openxmlformats.org/officeDocument/2006/relationships/hyperlink" Target="file:///G:\_Gloscol\NewApprenticeship\AssessorTraining\London\CEH\CEH-Courseware\notes\CEH%20London%20(html)\16%20Malware.html" TargetMode="External"/><Relationship Id="rId13" Type="http://schemas.openxmlformats.org/officeDocument/2006/relationships/hyperlink" Target="file:///G:\_Gloscol\NewApprenticeship\AssessorTraining\London\CEH\CEH-Courseware\notes\CEH%20London%20(html)\21%20Intrusion%20Detection%20&amp;%20Firewalls.html" TargetMode="External"/><Relationship Id="rId18" Type="http://schemas.openxmlformats.org/officeDocument/2006/relationships/hyperlink" Target="file:///G:\_Gloscol\NewApprenticeship\AssessorTraining\London\CEH\CEH-Courseware\notes\CEH%20London%20(html)\03%20Company%20Reconnaissance.html" TargetMode="External"/><Relationship Id="rId3" Type="http://schemas.openxmlformats.org/officeDocument/2006/relationships/hyperlink" Target="file:///G:\_Gloscol\NewApprenticeship\AssessorTraining\London\CEH\CEH-Courseware\notes\CEH%20London%20(html)\11%20CLI%20Network%20Sniffers.html" TargetMode="External"/><Relationship Id="rId21" Type="http://schemas.openxmlformats.org/officeDocument/2006/relationships/hyperlink" Target="file:///G:\_Gloscol\NewApprenticeship\AssessorTraining\London\CEH\CEH-Courseware\notes\CEH%20London%20(html)\06%20General%20Recon.html" TargetMode="External"/><Relationship Id="rId7" Type="http://schemas.openxmlformats.org/officeDocument/2006/relationships/hyperlink" Target="file:///G:\_Gloscol\NewApprenticeship\AssessorTraining\London\CEH\CEH-Courseware\notes\CEH%20London%20(html)\15%20Hiding%20Files.html" TargetMode="External"/><Relationship Id="rId12" Type="http://schemas.openxmlformats.org/officeDocument/2006/relationships/hyperlink" Target="file:///G:\_Gloscol\NewApprenticeship\AssessorTraining\London\CEH\CEH-Courseware\notes\CEH%20London%20(html)\20%20Social%20Engineering.html" TargetMode="External"/><Relationship Id="rId17" Type="http://schemas.openxmlformats.org/officeDocument/2006/relationships/hyperlink" Target="file:///G:\_Gloscol\NewApprenticeship\AssessorTraining\London\CEH\CEH-Courseware\notes\CEH%20London%20(html)\02%20Hacking%20Methodology.html" TargetMode="External"/><Relationship Id="rId2" Type="http://schemas.openxmlformats.org/officeDocument/2006/relationships/hyperlink" Target="file:///G:\_Gloscol\NewApprenticeship\AssessorTraining\London\CEH\CEH-Courseware\notes\CEH%20London%20(html)\10%20Sniffing%20Analysis%20Wireshark.html" TargetMode="External"/><Relationship Id="rId16" Type="http://schemas.openxmlformats.org/officeDocument/2006/relationships/hyperlink" Target="file:///G:\_Gloscol\NewApprenticeship\AssessorTraining\London\CEH\CEH-Courseware\notes\CEH%20London%20(html)\01%20The%20Information%20Battle%20Space.html" TargetMode="External"/><Relationship Id="rId20" Type="http://schemas.openxmlformats.org/officeDocument/2006/relationships/hyperlink" Target="file:///G:\_Gloscol\NewApprenticeship\AssessorTraining\London\CEH\CEH-Courseware\notes\CEH%20London%20(html)\05%20Systems%20Reconnaissance.html" TargetMode="External"/><Relationship Id="rId1" Type="http://schemas.openxmlformats.org/officeDocument/2006/relationships/slideLayout" Target="../slideLayouts/slideLayout7.xml"/><Relationship Id="rId6" Type="http://schemas.openxmlformats.org/officeDocument/2006/relationships/hyperlink" Target="file:///G:\_Gloscol\NewApprenticeship\AssessorTraining\London\CEH\CEH-Courseware\notes\CEH%20London%20(html)\14%20Check%20&amp;%20Crack%20Passwords.html" TargetMode="External"/><Relationship Id="rId11" Type="http://schemas.openxmlformats.org/officeDocument/2006/relationships/hyperlink" Target="file:///G:\_Gloscol\NewApprenticeship\AssessorTraining\London\CEH\CEH-Courseware\notes\CEH%20London%20(html)\19%20SQL%20Injection.html" TargetMode="External"/><Relationship Id="rId24" Type="http://schemas.openxmlformats.org/officeDocument/2006/relationships/hyperlink" Target="file:///G:\_Gloscol\NewApprenticeship\AssessorTraining\London\CEH\CEH-Courseware\notes\CEH%20London%20(html)\09%20Scanning%20-%20Nmap.html" TargetMode="External"/><Relationship Id="rId5" Type="http://schemas.openxmlformats.org/officeDocument/2006/relationships/hyperlink" Target="file:///G:\_Gloscol\NewApprenticeship\AssessorTraining\London\CEH\CEH-Courseware\notes\CEH%20London%20(html)\13%20Denial%20of%20Service.html" TargetMode="External"/><Relationship Id="rId15" Type="http://schemas.openxmlformats.org/officeDocument/2006/relationships/hyperlink" Target="file:///G:\_Gloscol\NewApprenticeship\AssessorTraining\London\CEH\CEH-Courseware\notes\CEH%20London%20(html)\00%20IT%20Governance%20Evaluation.html" TargetMode="External"/><Relationship Id="rId23" Type="http://schemas.openxmlformats.org/officeDocument/2006/relationships/hyperlink" Target="file:///G:\_Gloscol\NewApprenticeship\AssessorTraining\London\CEH\CEH-Courseware\notes\CEH%20London%20(html)\08%20Recon%20Obfuscation.html" TargetMode="External"/><Relationship Id="rId10" Type="http://schemas.openxmlformats.org/officeDocument/2006/relationships/hyperlink" Target="file:///G:\_Gloscol\NewApprenticeship\AssessorTraining\London\CEH\CEH-Courseware\notes\CEH%20London%20(html)\18%20Web%20Attacks.html" TargetMode="External"/><Relationship Id="rId19" Type="http://schemas.openxmlformats.org/officeDocument/2006/relationships/hyperlink" Target="file:///G:\_Gloscol\NewApprenticeship\AssessorTraining\London\CEH\CEH-Courseware\notes\CEH%20London%20(html)\04%20People%20Reconnaissance.html" TargetMode="External"/><Relationship Id="rId4" Type="http://schemas.openxmlformats.org/officeDocument/2006/relationships/hyperlink" Target="file:///G:\_Gloscol\NewApprenticeship\AssessorTraining\London\CEH\CEH-Courseware\notes\CEH%20London%20(html)\12%20Vulnerability%20Research.html" TargetMode="External"/><Relationship Id="rId9" Type="http://schemas.openxmlformats.org/officeDocument/2006/relationships/hyperlink" Target="file:///G:\_Gloscol\NewApprenticeship\AssessorTraining\London\CEH\CEH-Courseware\notes\CEH%20London%20(html)\17%20Netcat.html" TargetMode="External"/><Relationship Id="rId14" Type="http://schemas.openxmlformats.org/officeDocument/2006/relationships/hyperlink" Target="file:///G:\_Gloscol\NewApprenticeship\AssessorTraining\London\CEH\CEH-Courseware\notes\CEH%20London%20(html)\00%20Contact%20Info.html" TargetMode="External"/><Relationship Id="rId22" Type="http://schemas.openxmlformats.org/officeDocument/2006/relationships/hyperlink" Target="file:///G:\_Gloscol\NewApprenticeship\AssessorTraining\London\CEH\CEH-Courseware\notes\CEH%20London%20(html)\07%20Cryptography.html"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br>
              <a:rPr lang="en-GB" sz="4800" dirty="0"/>
            </a:br>
            <a:r>
              <a:rPr lang="en-GB" dirty="0"/>
              <a:t>BCS Level 4 Certificate in Network </a:t>
            </a:r>
            <a:br>
              <a:rPr lang="en-GB" dirty="0"/>
            </a:br>
            <a:r>
              <a:rPr lang="en-GB" dirty="0"/>
              <a:t>Security</a:t>
            </a:r>
            <a:endParaRPr lang="en-GB" sz="4800" dirty="0"/>
          </a:p>
        </p:txBody>
      </p:sp>
      <p:sp>
        <p:nvSpPr>
          <p:cNvPr id="3" name="Subtitle 2"/>
          <p:cNvSpPr>
            <a:spLocks noGrp="1"/>
          </p:cNvSpPr>
          <p:nvPr>
            <p:ph type="body" idx="1"/>
          </p:nvPr>
        </p:nvSpPr>
        <p:spPr/>
        <p:txBody>
          <a:bodyPr/>
          <a:lstStyle/>
          <a:p>
            <a:r>
              <a:rPr lang="en-GB" dirty="0"/>
              <a:t>QAN 603/0546/0</a:t>
            </a:r>
          </a:p>
          <a:p>
            <a:endParaRPr lang="en-GB" dirty="0"/>
          </a:p>
          <a:p>
            <a:r>
              <a:rPr lang="en-GB" dirty="0"/>
              <a:t>Network Engineer</a:t>
            </a:r>
          </a:p>
        </p:txBody>
      </p:sp>
    </p:spTree>
    <p:extLst>
      <p:ext uri="{BB962C8B-B14F-4D97-AF65-F5344CB8AC3E}">
        <p14:creationId xmlns:p14="http://schemas.microsoft.com/office/powerpoint/2010/main" val="68317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Denial-of-Service (</a:t>
            </a:r>
            <a:r>
              <a:rPr lang="en-GB" dirty="0" err="1"/>
              <a:t>DoS</a:t>
            </a:r>
            <a:r>
              <a:rPr lang="en-GB" dirty="0"/>
              <a:t> and </a:t>
            </a:r>
            <a:r>
              <a:rPr lang="en-GB" dirty="0" err="1"/>
              <a:t>DDoS</a:t>
            </a:r>
            <a:r>
              <a:rPr lang="en-GB" dirty="0"/>
              <a:t>)</a:t>
            </a:r>
            <a:endParaRPr lang="en-US" dirty="0"/>
          </a:p>
        </p:txBody>
      </p:sp>
      <p:sp>
        <p:nvSpPr>
          <p:cNvPr id="3" name="Content Placeholder 2"/>
          <p:cNvSpPr>
            <a:spLocks noGrp="1"/>
          </p:cNvSpPr>
          <p:nvPr>
            <p:ph idx="1"/>
          </p:nvPr>
        </p:nvSpPr>
        <p:spPr/>
        <p:txBody>
          <a:bodyPr/>
          <a:lstStyle/>
          <a:p>
            <a:r>
              <a:rPr lang="en-US" dirty="0"/>
              <a:t>A </a:t>
            </a:r>
            <a:r>
              <a:rPr lang="en-US" i="1" dirty="0"/>
              <a:t>denial-of-service</a:t>
            </a:r>
            <a:r>
              <a:rPr lang="en-US" dirty="0"/>
              <a:t> attack (</a:t>
            </a:r>
            <a:r>
              <a:rPr lang="en-US" dirty="0" err="1"/>
              <a:t>DoS</a:t>
            </a:r>
            <a:r>
              <a:rPr lang="en-US" dirty="0"/>
              <a:t> attack) is a cyber-attack in which the perpetrator seeks to make a machine or network resource unavailable to its intended users by temporarily or indefinitely disrupting services of a host connected to the Internet</a:t>
            </a:r>
          </a:p>
          <a:p>
            <a:r>
              <a:rPr lang="en-US" dirty="0"/>
              <a:t>A distributed denial-of-service (</a:t>
            </a:r>
            <a:r>
              <a:rPr lang="en-US" dirty="0" err="1"/>
              <a:t>DDoS</a:t>
            </a:r>
            <a:r>
              <a:rPr lang="en-US" dirty="0"/>
              <a:t>) attack occurs when multiple systems flood the bandwidth or resources of a targeted system, usually one or more web servers</a:t>
            </a:r>
          </a:p>
          <a:p>
            <a:pPr lvl="1"/>
            <a:r>
              <a:rPr lang="en-US" dirty="0"/>
              <a:t>Such an attack is often the result of multiple compromised systems (for example, a botnet) flooding the targeted system with traffic</a:t>
            </a:r>
          </a:p>
        </p:txBody>
      </p:sp>
    </p:spTree>
    <p:extLst>
      <p:ext uri="{BB962C8B-B14F-4D97-AF65-F5344CB8AC3E}">
        <p14:creationId xmlns:p14="http://schemas.microsoft.com/office/powerpoint/2010/main" val="377199103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659A4-B523-445F-9FCC-7D186A54C87F}"/>
              </a:ext>
            </a:extLst>
          </p:cNvPr>
          <p:cNvSpPr>
            <a:spLocks noGrp="1"/>
          </p:cNvSpPr>
          <p:nvPr>
            <p:ph type="title"/>
          </p:nvPr>
        </p:nvSpPr>
        <p:spPr/>
        <p:txBody>
          <a:bodyPr/>
          <a:lstStyle/>
          <a:p>
            <a:r>
              <a:rPr lang="en-GB" dirty="0"/>
              <a:t>Passkey</a:t>
            </a:r>
          </a:p>
        </p:txBody>
      </p:sp>
      <p:sp>
        <p:nvSpPr>
          <p:cNvPr id="3" name="Content Placeholder 2">
            <a:extLst>
              <a:ext uri="{FF2B5EF4-FFF2-40B4-BE49-F238E27FC236}">
                <a16:creationId xmlns:a16="http://schemas.microsoft.com/office/drawing/2014/main" id="{AE6A2FFD-C6B8-4BEC-862B-FF3A61F7A597}"/>
              </a:ext>
            </a:extLst>
          </p:cNvPr>
          <p:cNvSpPr>
            <a:spLocks noGrp="1"/>
          </p:cNvSpPr>
          <p:nvPr>
            <p:ph idx="1"/>
          </p:nvPr>
        </p:nvSpPr>
        <p:spPr/>
        <p:txBody>
          <a:bodyPr/>
          <a:lstStyle/>
          <a:p>
            <a:r>
              <a:rPr lang="en-GB" dirty="0"/>
              <a:t>Also referred to as a security key</a:t>
            </a:r>
          </a:p>
          <a:p>
            <a:r>
              <a:rPr lang="en-GB" dirty="0"/>
              <a:t>Generates and stores ultra secure passwords</a:t>
            </a:r>
          </a:p>
          <a:p>
            <a:r>
              <a:rPr lang="en-GB" dirty="0"/>
              <a:t>Security keys can be used with 2-Step Verification to help you keep hackers out of your accounts</a:t>
            </a:r>
          </a:p>
          <a:p>
            <a:endParaRPr lang="en-GB" dirty="0"/>
          </a:p>
        </p:txBody>
      </p:sp>
      <p:pic>
        <p:nvPicPr>
          <p:cNvPr id="4" name="Picture 3">
            <a:extLst>
              <a:ext uri="{FF2B5EF4-FFF2-40B4-BE49-F238E27FC236}">
                <a16:creationId xmlns:a16="http://schemas.microsoft.com/office/drawing/2014/main" id="{F0B3D004-7A4C-4B1C-A152-70CC9172FF5E}"/>
              </a:ext>
            </a:extLst>
          </p:cNvPr>
          <p:cNvPicPr>
            <a:picLocks noChangeAspect="1"/>
          </p:cNvPicPr>
          <p:nvPr/>
        </p:nvPicPr>
        <p:blipFill>
          <a:blip r:embed="rId2"/>
          <a:stretch>
            <a:fillRect/>
          </a:stretch>
        </p:blipFill>
        <p:spPr>
          <a:xfrm>
            <a:off x="8430111" y="3352800"/>
            <a:ext cx="3449068" cy="2605087"/>
          </a:xfrm>
          <a:prstGeom prst="rect">
            <a:avLst/>
          </a:prstGeom>
        </p:spPr>
      </p:pic>
    </p:spTree>
    <p:extLst>
      <p:ext uri="{BB962C8B-B14F-4D97-AF65-F5344CB8AC3E}">
        <p14:creationId xmlns:p14="http://schemas.microsoft.com/office/powerpoint/2010/main" val="188975609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9DF8E-8009-4D5C-9ED9-A6EEF6FEBDE2}"/>
              </a:ext>
            </a:extLst>
          </p:cNvPr>
          <p:cNvSpPr>
            <a:spLocks noGrp="1"/>
          </p:cNvSpPr>
          <p:nvPr>
            <p:ph type="title"/>
          </p:nvPr>
        </p:nvSpPr>
        <p:spPr/>
        <p:txBody>
          <a:bodyPr/>
          <a:lstStyle/>
          <a:p>
            <a:r>
              <a:rPr lang="en-GB" dirty="0"/>
              <a:t>Licence Key</a:t>
            </a:r>
          </a:p>
        </p:txBody>
      </p:sp>
      <p:sp>
        <p:nvSpPr>
          <p:cNvPr id="3" name="Content Placeholder 2">
            <a:extLst>
              <a:ext uri="{FF2B5EF4-FFF2-40B4-BE49-F238E27FC236}">
                <a16:creationId xmlns:a16="http://schemas.microsoft.com/office/drawing/2014/main" id="{7570D25C-005B-4F92-8387-0CCACFF9E0C7}"/>
              </a:ext>
            </a:extLst>
          </p:cNvPr>
          <p:cNvSpPr>
            <a:spLocks noGrp="1"/>
          </p:cNvSpPr>
          <p:nvPr>
            <p:ph idx="1"/>
          </p:nvPr>
        </p:nvSpPr>
        <p:spPr/>
        <p:txBody>
          <a:bodyPr/>
          <a:lstStyle/>
          <a:p>
            <a:r>
              <a:rPr lang="en-GB" dirty="0"/>
              <a:t>A key to register software</a:t>
            </a:r>
          </a:p>
          <a:p>
            <a:r>
              <a:rPr lang="en-GB" dirty="0"/>
              <a:t>Allows you to confirm that your software is legitimate and obtain patches and updates</a:t>
            </a:r>
          </a:p>
        </p:txBody>
      </p:sp>
    </p:spTree>
    <p:extLst>
      <p:ext uri="{BB962C8B-B14F-4D97-AF65-F5344CB8AC3E}">
        <p14:creationId xmlns:p14="http://schemas.microsoft.com/office/powerpoint/2010/main" val="110916024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3E84C-58BC-43A1-AFB9-09FB9DBBFAB8}"/>
              </a:ext>
            </a:extLst>
          </p:cNvPr>
          <p:cNvSpPr>
            <a:spLocks noGrp="1"/>
          </p:cNvSpPr>
          <p:nvPr>
            <p:ph type="title"/>
          </p:nvPr>
        </p:nvSpPr>
        <p:spPr/>
        <p:txBody>
          <a:bodyPr/>
          <a:lstStyle/>
          <a:p>
            <a:r>
              <a:rPr lang="en-GB" dirty="0"/>
              <a:t>Dongle</a:t>
            </a:r>
          </a:p>
        </p:txBody>
      </p:sp>
      <p:sp>
        <p:nvSpPr>
          <p:cNvPr id="3" name="Content Placeholder 2">
            <a:extLst>
              <a:ext uri="{FF2B5EF4-FFF2-40B4-BE49-F238E27FC236}">
                <a16:creationId xmlns:a16="http://schemas.microsoft.com/office/drawing/2014/main" id="{E2360FBE-4260-41E8-B586-BDD96F70B4E1}"/>
              </a:ext>
            </a:extLst>
          </p:cNvPr>
          <p:cNvSpPr>
            <a:spLocks noGrp="1"/>
          </p:cNvSpPr>
          <p:nvPr>
            <p:ph idx="1"/>
          </p:nvPr>
        </p:nvSpPr>
        <p:spPr/>
        <p:txBody>
          <a:bodyPr/>
          <a:lstStyle/>
          <a:p>
            <a:r>
              <a:rPr lang="en-GB" dirty="0"/>
              <a:t>A dongle is a small piece of computer hardware that connects to a port on another device to provide it with additional functionality, or enable a pass-through to such a device that adds functionality</a:t>
            </a:r>
          </a:p>
          <a:p>
            <a:r>
              <a:rPr lang="en-GB" dirty="0"/>
              <a:t>Initially synonymous with software protection dongles—a form of hardware digital rights management where a piece of software will only operate if a specified dongle—which typically contains a license key or some other cryptographic protection mechanism—is plugged into the computer while it is running</a:t>
            </a:r>
          </a:p>
          <a:p>
            <a:r>
              <a:rPr lang="en-GB" dirty="0"/>
              <a:t>Term has since been applied to other forms of devices with a similar form factor, such as adapters that convert ports to handle different types of connectors</a:t>
            </a:r>
          </a:p>
          <a:p>
            <a:endParaRPr lang="en-GB" dirty="0"/>
          </a:p>
        </p:txBody>
      </p:sp>
    </p:spTree>
    <p:extLst>
      <p:ext uri="{BB962C8B-B14F-4D97-AF65-F5344CB8AC3E}">
        <p14:creationId xmlns:p14="http://schemas.microsoft.com/office/powerpoint/2010/main" val="334611333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31E29-7049-4EF7-9F2D-A9B6D08012AF}"/>
              </a:ext>
            </a:extLst>
          </p:cNvPr>
          <p:cNvSpPr>
            <a:spLocks noGrp="1"/>
          </p:cNvSpPr>
          <p:nvPr>
            <p:ph type="title"/>
          </p:nvPr>
        </p:nvSpPr>
        <p:spPr/>
        <p:txBody>
          <a:bodyPr/>
          <a:lstStyle/>
          <a:p>
            <a:r>
              <a:rPr lang="en-GB" dirty="0"/>
              <a:t>Encryption</a:t>
            </a:r>
          </a:p>
        </p:txBody>
      </p:sp>
      <p:sp>
        <p:nvSpPr>
          <p:cNvPr id="3" name="Content Placeholder 2">
            <a:extLst>
              <a:ext uri="{FF2B5EF4-FFF2-40B4-BE49-F238E27FC236}">
                <a16:creationId xmlns:a16="http://schemas.microsoft.com/office/drawing/2014/main" id="{B2AF22B2-260C-4275-A95F-08BC5BEDDB7A}"/>
              </a:ext>
            </a:extLst>
          </p:cNvPr>
          <p:cNvSpPr>
            <a:spLocks noGrp="1"/>
          </p:cNvSpPr>
          <p:nvPr>
            <p:ph idx="1"/>
          </p:nvPr>
        </p:nvSpPr>
        <p:spPr/>
        <p:txBody>
          <a:bodyPr/>
          <a:lstStyle/>
          <a:p>
            <a:r>
              <a:rPr lang="en-GB" dirty="0"/>
              <a:t>In cryptography, encryption is the process of encoding a message or information in such a way that only authorized parties can access it and those who are not authorized cannot. Encryption does not itself prevent interference but denies the intelligible content to a would-be interceptor</a:t>
            </a:r>
          </a:p>
          <a:p>
            <a:endParaRPr lang="en-GB" dirty="0"/>
          </a:p>
        </p:txBody>
      </p:sp>
    </p:spTree>
    <p:extLst>
      <p:ext uri="{BB962C8B-B14F-4D97-AF65-F5344CB8AC3E}">
        <p14:creationId xmlns:p14="http://schemas.microsoft.com/office/powerpoint/2010/main" val="1565220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25581D-8DEE-4E2A-8603-2C1201B1751E}"/>
              </a:ext>
            </a:extLst>
          </p:cNvPr>
          <p:cNvSpPr>
            <a:spLocks noGrp="1"/>
          </p:cNvSpPr>
          <p:nvPr>
            <p:ph type="title"/>
          </p:nvPr>
        </p:nvSpPr>
        <p:spPr/>
        <p:txBody>
          <a:bodyPr>
            <a:normAutofit/>
          </a:bodyPr>
          <a:lstStyle/>
          <a:p>
            <a:r>
              <a:rPr lang="en-GB" dirty="0"/>
              <a:t>RSA v DSA</a:t>
            </a:r>
          </a:p>
        </p:txBody>
      </p:sp>
      <p:sp>
        <p:nvSpPr>
          <p:cNvPr id="3" name="Content Placeholder 2">
            <a:extLst>
              <a:ext uri="{FF2B5EF4-FFF2-40B4-BE49-F238E27FC236}">
                <a16:creationId xmlns:a16="http://schemas.microsoft.com/office/drawing/2014/main" id="{06E1AD1F-3642-4679-BC25-1855E62DB3EB}"/>
              </a:ext>
            </a:extLst>
          </p:cNvPr>
          <p:cNvSpPr>
            <a:spLocks noGrp="1"/>
          </p:cNvSpPr>
          <p:nvPr>
            <p:ph idx="1"/>
          </p:nvPr>
        </p:nvSpPr>
        <p:spPr/>
        <p:txBody>
          <a:bodyPr/>
          <a:lstStyle/>
          <a:p>
            <a:r>
              <a:rPr lang="en-GB" dirty="0"/>
              <a:t>DSA is faster at decrypting and signing, while RSA is faster at encrypting and verifying</a:t>
            </a:r>
          </a:p>
          <a:p>
            <a:r>
              <a:rPr lang="en-GB" dirty="0"/>
              <a:t>DSA was originally intended for signing but used for encryption and decryption</a:t>
            </a:r>
          </a:p>
          <a:p>
            <a:r>
              <a:rPr lang="en-GB" dirty="0"/>
              <a:t>RSA used for signing and encryption</a:t>
            </a:r>
          </a:p>
          <a:p>
            <a:r>
              <a:rPr lang="en-GB" dirty="0"/>
              <a:t>DSA is faster than RSA at key generation</a:t>
            </a:r>
          </a:p>
          <a:p>
            <a:r>
              <a:rPr lang="en-GB" dirty="0"/>
              <a:t>DSA is faster than RSA at creating digital signatures</a:t>
            </a:r>
          </a:p>
          <a:p>
            <a:r>
              <a:rPr lang="en-GB" dirty="0"/>
              <a:t>RSA faster at encryption</a:t>
            </a:r>
          </a:p>
          <a:p>
            <a:r>
              <a:rPr lang="en-GB" dirty="0"/>
              <a:t>RSA is faster than DSA at verifying a digital signature</a:t>
            </a:r>
          </a:p>
        </p:txBody>
      </p:sp>
    </p:spTree>
    <p:extLst>
      <p:ext uri="{BB962C8B-B14F-4D97-AF65-F5344CB8AC3E}">
        <p14:creationId xmlns:p14="http://schemas.microsoft.com/office/powerpoint/2010/main" val="97998048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2.3 Describe Protection Against Malicious Software</a:t>
            </a:r>
          </a:p>
        </p:txBody>
      </p:sp>
      <p:sp>
        <p:nvSpPr>
          <p:cNvPr id="3" name="Content Placeholder 2"/>
          <p:cNvSpPr>
            <a:spLocks noGrp="1"/>
          </p:cNvSpPr>
          <p:nvPr>
            <p:ph type="body" idx="1"/>
          </p:nvPr>
        </p:nvSpPr>
        <p:spPr/>
        <p:txBody>
          <a:bodyPr/>
          <a:lstStyle/>
          <a:p>
            <a:r>
              <a:rPr lang="en-US" dirty="0"/>
              <a:t>Anti-virus</a:t>
            </a:r>
          </a:p>
          <a:p>
            <a:r>
              <a:rPr lang="en-US" dirty="0"/>
              <a:t>Anti-malware</a:t>
            </a:r>
          </a:p>
        </p:txBody>
      </p:sp>
    </p:spTree>
    <p:extLst>
      <p:ext uri="{BB962C8B-B14F-4D97-AF65-F5344CB8AC3E}">
        <p14:creationId xmlns:p14="http://schemas.microsoft.com/office/powerpoint/2010/main" val="404841355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Anti-virus</a:t>
            </a:r>
          </a:p>
        </p:txBody>
      </p:sp>
      <p:sp>
        <p:nvSpPr>
          <p:cNvPr id="3" name="Content Placeholder 2"/>
          <p:cNvSpPr>
            <a:spLocks noGrp="1"/>
          </p:cNvSpPr>
          <p:nvPr>
            <p:ph idx="1"/>
          </p:nvPr>
        </p:nvSpPr>
        <p:spPr/>
        <p:txBody>
          <a:bodyPr/>
          <a:lstStyle/>
          <a:p>
            <a:r>
              <a:rPr lang="en-GB" dirty="0"/>
              <a:t>Antivirus software, or anti-virus software (abbreviated to AV software), also known as anti-malware, is a computer program used to prevent, detect, and remove malware</a:t>
            </a:r>
          </a:p>
          <a:p>
            <a:r>
              <a:rPr lang="en-GB" dirty="0"/>
              <a:t>Antivirus software was originally developed to detect and remove computer viruses</a:t>
            </a:r>
            <a:endParaRPr lang="en-US" dirty="0"/>
          </a:p>
        </p:txBody>
      </p:sp>
    </p:spTree>
    <p:extLst>
      <p:ext uri="{BB962C8B-B14F-4D97-AF65-F5344CB8AC3E}">
        <p14:creationId xmlns:p14="http://schemas.microsoft.com/office/powerpoint/2010/main" val="15518215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Anti-malware</a:t>
            </a:r>
          </a:p>
        </p:txBody>
      </p:sp>
      <p:sp>
        <p:nvSpPr>
          <p:cNvPr id="3" name="Content Placeholder 2"/>
          <p:cNvSpPr>
            <a:spLocks noGrp="1"/>
          </p:cNvSpPr>
          <p:nvPr>
            <p:ph idx="1"/>
          </p:nvPr>
        </p:nvSpPr>
        <p:spPr/>
        <p:txBody>
          <a:bodyPr/>
          <a:lstStyle/>
          <a:p>
            <a:r>
              <a:rPr lang="en-GB" dirty="0"/>
              <a:t>Antimalware (anti-malware) is a type of software program designed to prevent, detect and remove malicious software (malware) on IT systems, as well as individual computing devices</a:t>
            </a:r>
            <a:endParaRPr lang="en-US" dirty="0"/>
          </a:p>
        </p:txBody>
      </p:sp>
    </p:spTree>
    <p:extLst>
      <p:ext uri="{BB962C8B-B14F-4D97-AF65-F5344CB8AC3E}">
        <p14:creationId xmlns:p14="http://schemas.microsoft.com/office/powerpoint/2010/main" val="2589683660"/>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2.4 Describe Types of Firewalls</a:t>
            </a:r>
          </a:p>
        </p:txBody>
      </p:sp>
      <p:sp>
        <p:nvSpPr>
          <p:cNvPr id="3" name="Content Placeholder 2"/>
          <p:cNvSpPr>
            <a:spLocks noGrp="1"/>
          </p:cNvSpPr>
          <p:nvPr>
            <p:ph type="body" idx="1"/>
          </p:nvPr>
        </p:nvSpPr>
        <p:spPr/>
        <p:txBody>
          <a:bodyPr>
            <a:normAutofit fontScale="62500" lnSpcReduction="20000"/>
          </a:bodyPr>
          <a:lstStyle/>
          <a:p>
            <a:r>
              <a:rPr lang="en-US" dirty="0"/>
              <a:t>Packet filter</a:t>
            </a:r>
          </a:p>
          <a:p>
            <a:r>
              <a:rPr lang="en-US" dirty="0" err="1"/>
              <a:t>Stateful</a:t>
            </a:r>
            <a:endParaRPr lang="en-US" dirty="0"/>
          </a:p>
          <a:p>
            <a:r>
              <a:rPr lang="en-US" dirty="0"/>
              <a:t>Application level</a:t>
            </a:r>
          </a:p>
          <a:p>
            <a:r>
              <a:rPr lang="en-US" dirty="0"/>
              <a:t>Intrusion detection systems</a:t>
            </a:r>
          </a:p>
          <a:p>
            <a:r>
              <a:rPr lang="en-US" dirty="0"/>
              <a:t>Intrusion prevention systems</a:t>
            </a:r>
          </a:p>
        </p:txBody>
      </p:sp>
    </p:spTree>
    <p:extLst>
      <p:ext uri="{BB962C8B-B14F-4D97-AF65-F5344CB8AC3E}">
        <p14:creationId xmlns:p14="http://schemas.microsoft.com/office/powerpoint/2010/main" val="1158166258"/>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Packet Filter</a:t>
            </a:r>
          </a:p>
        </p:txBody>
      </p:sp>
      <p:sp>
        <p:nvSpPr>
          <p:cNvPr id="3" name="Content Placeholder 2"/>
          <p:cNvSpPr>
            <a:spLocks noGrp="1"/>
          </p:cNvSpPr>
          <p:nvPr>
            <p:ph idx="1"/>
          </p:nvPr>
        </p:nvSpPr>
        <p:spPr/>
        <p:txBody>
          <a:bodyPr/>
          <a:lstStyle/>
          <a:p>
            <a:r>
              <a:rPr lang="en-GB" dirty="0"/>
              <a:t>Packet filtering is a firewall technique used to control network access by monitoring outgoing and incoming packets and allowing them to pass or halt based on the source and destination Internet Protocol (IP) addresses, protocols and ports</a:t>
            </a:r>
          </a:p>
          <a:p>
            <a:r>
              <a:rPr lang="en-US" dirty="0"/>
              <a:t>3 Ways to configure:</a:t>
            </a:r>
          </a:p>
          <a:p>
            <a:pPr lvl="1"/>
            <a:r>
              <a:rPr lang="en-US" dirty="0"/>
              <a:t>Filter passes only safe packets</a:t>
            </a:r>
          </a:p>
          <a:p>
            <a:pPr lvl="1"/>
            <a:r>
              <a:rPr lang="en-US" dirty="0"/>
              <a:t>Accept all but filter drops unsafe packets</a:t>
            </a:r>
          </a:p>
          <a:p>
            <a:pPr lvl="1"/>
            <a:r>
              <a:rPr lang="en-GB" dirty="0"/>
              <a:t>The packet can be quarantined if the filter encounters a packet for which its rules do not provide instructions</a:t>
            </a:r>
            <a:endParaRPr lang="en-US" dirty="0"/>
          </a:p>
          <a:p>
            <a:pPr lvl="1"/>
            <a:endParaRPr lang="en-US" dirty="0"/>
          </a:p>
        </p:txBody>
      </p:sp>
    </p:spTree>
    <p:extLst>
      <p:ext uri="{BB962C8B-B14F-4D97-AF65-F5344CB8AC3E}">
        <p14:creationId xmlns:p14="http://schemas.microsoft.com/office/powerpoint/2010/main" val="33059569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DoS</a:t>
            </a:r>
            <a:r>
              <a:rPr lang="en-GB" dirty="0"/>
              <a:t> vs </a:t>
            </a:r>
            <a:r>
              <a:rPr lang="en-GB" dirty="0" err="1"/>
              <a:t>DDoS</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61706" y="1334278"/>
            <a:ext cx="7811502" cy="5318470"/>
          </a:xfrm>
        </p:spPr>
      </p:pic>
    </p:spTree>
    <p:extLst>
      <p:ext uri="{BB962C8B-B14F-4D97-AF65-F5344CB8AC3E}">
        <p14:creationId xmlns:p14="http://schemas.microsoft.com/office/powerpoint/2010/main" val="1249171224"/>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Stateful</a:t>
            </a:r>
            <a:endParaRPr lang="en-US" dirty="0"/>
          </a:p>
        </p:txBody>
      </p:sp>
      <p:sp>
        <p:nvSpPr>
          <p:cNvPr id="3" name="Content Placeholder 2"/>
          <p:cNvSpPr>
            <a:spLocks noGrp="1"/>
          </p:cNvSpPr>
          <p:nvPr>
            <p:ph idx="1"/>
          </p:nvPr>
        </p:nvSpPr>
        <p:spPr>
          <a:xfrm>
            <a:off x="312821" y="1825625"/>
            <a:ext cx="11590421" cy="1952291"/>
          </a:xfrm>
        </p:spPr>
        <p:txBody>
          <a:bodyPr/>
          <a:lstStyle/>
          <a:p>
            <a:r>
              <a:rPr lang="en-GB" dirty="0"/>
              <a:t>A stateful firewall is a network firewall that tracks the operating state and characteristics of network connections traversing it</a:t>
            </a:r>
          </a:p>
          <a:p>
            <a:r>
              <a:rPr lang="en-GB" dirty="0"/>
              <a:t>The firewall is configured to distinguish legitimate packets for different types of connections</a:t>
            </a:r>
            <a:endParaRPr lang="en-US" dirty="0"/>
          </a:p>
        </p:txBody>
      </p:sp>
      <p:sp>
        <p:nvSpPr>
          <p:cNvPr id="4" name="TextBox 3">
            <a:extLst>
              <a:ext uri="{FF2B5EF4-FFF2-40B4-BE49-F238E27FC236}">
                <a16:creationId xmlns:a16="http://schemas.microsoft.com/office/drawing/2014/main" id="{401DF1DD-72B2-456D-8548-BE722A7B65C5}"/>
              </a:ext>
            </a:extLst>
          </p:cNvPr>
          <p:cNvSpPr txBox="1"/>
          <p:nvPr/>
        </p:nvSpPr>
        <p:spPr>
          <a:xfrm>
            <a:off x="1540044" y="3783095"/>
            <a:ext cx="3569368" cy="923330"/>
          </a:xfrm>
          <a:prstGeom prst="rect">
            <a:avLst/>
          </a:prstGeom>
          <a:solidFill>
            <a:schemeClr val="accent6">
              <a:lumMod val="60000"/>
              <a:lumOff val="40000"/>
            </a:schemeClr>
          </a:solidFill>
        </p:spPr>
        <p:txBody>
          <a:bodyPr wrap="square" rtlCol="0">
            <a:spAutoFit/>
          </a:bodyPr>
          <a:lstStyle/>
          <a:p>
            <a:r>
              <a:rPr lang="en-GB" dirty="0"/>
              <a:t>Tightens rules for TCP traffic by creating a directory of TCP connections</a:t>
            </a:r>
          </a:p>
        </p:txBody>
      </p:sp>
      <p:sp>
        <p:nvSpPr>
          <p:cNvPr id="5" name="TextBox 4">
            <a:extLst>
              <a:ext uri="{FF2B5EF4-FFF2-40B4-BE49-F238E27FC236}">
                <a16:creationId xmlns:a16="http://schemas.microsoft.com/office/drawing/2014/main" id="{AAE05325-22B5-4C9C-8A80-15C642C550DA}"/>
              </a:ext>
            </a:extLst>
          </p:cNvPr>
          <p:cNvSpPr txBox="1"/>
          <p:nvPr/>
        </p:nvSpPr>
        <p:spPr>
          <a:xfrm>
            <a:off x="5751097" y="3776495"/>
            <a:ext cx="3569368" cy="923330"/>
          </a:xfrm>
          <a:prstGeom prst="rect">
            <a:avLst/>
          </a:prstGeom>
          <a:solidFill>
            <a:schemeClr val="accent6">
              <a:lumMod val="60000"/>
              <a:lumOff val="40000"/>
            </a:schemeClr>
          </a:solidFill>
        </p:spPr>
        <p:txBody>
          <a:bodyPr wrap="square" rtlCol="0">
            <a:spAutoFit/>
          </a:bodyPr>
          <a:lstStyle/>
          <a:p>
            <a:r>
              <a:rPr lang="en-GB" dirty="0"/>
              <a:t>Reviews packet information but also records information about TCP connections</a:t>
            </a:r>
          </a:p>
        </p:txBody>
      </p:sp>
      <p:sp>
        <p:nvSpPr>
          <p:cNvPr id="6" name="TextBox 5">
            <a:extLst>
              <a:ext uri="{FF2B5EF4-FFF2-40B4-BE49-F238E27FC236}">
                <a16:creationId xmlns:a16="http://schemas.microsoft.com/office/drawing/2014/main" id="{960D12E5-7C9E-48DC-AA42-7AFC7663E45E}"/>
              </a:ext>
            </a:extLst>
          </p:cNvPr>
          <p:cNvSpPr txBox="1"/>
          <p:nvPr/>
        </p:nvSpPr>
        <p:spPr>
          <a:xfrm>
            <a:off x="5751097" y="4699825"/>
            <a:ext cx="3569368" cy="2031325"/>
          </a:xfrm>
          <a:prstGeom prst="rect">
            <a:avLst/>
          </a:prstGeom>
          <a:solidFill>
            <a:schemeClr val="accent6">
              <a:lumMod val="20000"/>
              <a:lumOff val="80000"/>
            </a:schemeClr>
          </a:solidFill>
        </p:spPr>
        <p:txBody>
          <a:bodyPr wrap="square" rtlCol="0">
            <a:spAutoFit/>
          </a:bodyPr>
          <a:lstStyle/>
          <a:p>
            <a:pPr marL="285750" indent="-285750">
              <a:buFont typeface="Arial" panose="020B0604020202020204" pitchFamily="34" charset="0"/>
              <a:buChar char="•"/>
            </a:pPr>
            <a:r>
              <a:rPr lang="en-GB" dirty="0"/>
              <a:t>Keeps track of TCP sequence numbers to prevent attacks that depend on the sequence number</a:t>
            </a:r>
          </a:p>
          <a:p>
            <a:pPr marL="285750" indent="-285750">
              <a:buFont typeface="Arial" panose="020B0604020202020204" pitchFamily="34" charset="0"/>
              <a:buChar char="•"/>
            </a:pPr>
            <a:r>
              <a:rPr lang="en-GB" dirty="0"/>
              <a:t>Inspects data for protocols like FTP, IM and SIPS commands</a:t>
            </a:r>
          </a:p>
          <a:p>
            <a:endParaRPr lang="en-GB" dirty="0"/>
          </a:p>
        </p:txBody>
      </p:sp>
      <p:sp>
        <p:nvSpPr>
          <p:cNvPr id="7" name="TextBox 6">
            <a:extLst>
              <a:ext uri="{FF2B5EF4-FFF2-40B4-BE49-F238E27FC236}">
                <a16:creationId xmlns:a16="http://schemas.microsoft.com/office/drawing/2014/main" id="{6DE606D4-10C4-4DDE-B678-EB2C9AA15237}"/>
              </a:ext>
            </a:extLst>
          </p:cNvPr>
          <p:cNvSpPr txBox="1"/>
          <p:nvPr/>
        </p:nvSpPr>
        <p:spPr>
          <a:xfrm>
            <a:off x="1540044" y="4705004"/>
            <a:ext cx="3569368" cy="2031325"/>
          </a:xfrm>
          <a:prstGeom prst="rect">
            <a:avLst/>
          </a:prstGeom>
          <a:solidFill>
            <a:schemeClr val="accent6">
              <a:lumMod val="20000"/>
              <a:lumOff val="80000"/>
            </a:schemeClr>
          </a:solidFill>
        </p:spPr>
        <p:txBody>
          <a:bodyPr wrap="square" rtlCol="0">
            <a:spAutoFit/>
          </a:bodyPr>
          <a:lstStyle/>
          <a:p>
            <a:pPr marL="285750" indent="-285750">
              <a:buFont typeface="Arial" panose="020B0604020202020204" pitchFamily="34" charset="0"/>
              <a:buChar char="•"/>
            </a:pPr>
            <a:r>
              <a:rPr lang="en-GB" dirty="0"/>
              <a:t>There is an entry for each currently established connection</a:t>
            </a:r>
          </a:p>
          <a:p>
            <a:pPr marL="285750" indent="-285750">
              <a:buFont typeface="Arial" panose="020B0604020202020204" pitchFamily="34" charset="0"/>
              <a:buChar char="•"/>
            </a:pPr>
            <a:r>
              <a:rPr lang="en-GB" dirty="0"/>
              <a:t>Packet filter will allow incoming traffic to high-numbered ports only for those packets that fit the profile of one of the entries in this directory</a:t>
            </a:r>
          </a:p>
        </p:txBody>
      </p:sp>
    </p:spTree>
    <p:extLst>
      <p:ext uri="{BB962C8B-B14F-4D97-AF65-F5344CB8AC3E}">
        <p14:creationId xmlns:p14="http://schemas.microsoft.com/office/powerpoint/2010/main" val="329626419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 Level</a:t>
            </a:r>
          </a:p>
        </p:txBody>
      </p:sp>
      <p:sp>
        <p:nvSpPr>
          <p:cNvPr id="3" name="Content Placeholder 2"/>
          <p:cNvSpPr>
            <a:spLocks noGrp="1"/>
          </p:cNvSpPr>
          <p:nvPr>
            <p:ph idx="1"/>
          </p:nvPr>
        </p:nvSpPr>
        <p:spPr/>
        <p:txBody>
          <a:bodyPr/>
          <a:lstStyle/>
          <a:p>
            <a:r>
              <a:rPr lang="en-GB" dirty="0"/>
              <a:t>An application firewall is a form of firewall that controls input, output, and/or access from, to, or by an application or service</a:t>
            </a:r>
          </a:p>
          <a:p>
            <a:r>
              <a:rPr lang="en-GB" dirty="0"/>
              <a:t>It operates by monitoring and potentially blocking the input, output, or system service calls that do not meet the configured policy of the firewall</a:t>
            </a:r>
          </a:p>
          <a:p>
            <a:r>
              <a:rPr lang="en-GB" dirty="0"/>
              <a:t>The application firewall is typically built to control all network traffic on any OSI layer up to the application layer</a:t>
            </a:r>
          </a:p>
          <a:p>
            <a:r>
              <a:rPr lang="en-GB" dirty="0"/>
              <a:t>It is able to control applications or services specifically, unlike a stateful network firewall, which is - without additional software - unable to control network traffic regarding a specific application</a:t>
            </a:r>
          </a:p>
          <a:p>
            <a:r>
              <a:rPr lang="en-GB" dirty="0"/>
              <a:t>There are two primary categories of application firewalls, network-based application firewalls and host-based application firewalls. </a:t>
            </a:r>
            <a:endParaRPr lang="en-US" dirty="0"/>
          </a:p>
        </p:txBody>
      </p:sp>
    </p:spTree>
    <p:extLst>
      <p:ext uri="{BB962C8B-B14F-4D97-AF65-F5344CB8AC3E}">
        <p14:creationId xmlns:p14="http://schemas.microsoft.com/office/powerpoint/2010/main" val="1230203390"/>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39CA6-91F6-4E1F-B9CD-62A591A2D337}"/>
              </a:ext>
            </a:extLst>
          </p:cNvPr>
          <p:cNvSpPr>
            <a:spLocks noGrp="1"/>
          </p:cNvSpPr>
          <p:nvPr>
            <p:ph type="title"/>
          </p:nvPr>
        </p:nvSpPr>
        <p:spPr/>
        <p:txBody>
          <a:bodyPr/>
          <a:lstStyle/>
          <a:p>
            <a:r>
              <a:rPr lang="en-GB" dirty="0"/>
              <a:t>Network-Based</a:t>
            </a:r>
          </a:p>
        </p:txBody>
      </p:sp>
      <p:sp>
        <p:nvSpPr>
          <p:cNvPr id="3" name="Content Placeholder 2">
            <a:extLst>
              <a:ext uri="{FF2B5EF4-FFF2-40B4-BE49-F238E27FC236}">
                <a16:creationId xmlns:a16="http://schemas.microsoft.com/office/drawing/2014/main" id="{38C2F663-60CA-46A7-BF66-CBAFC102F2D2}"/>
              </a:ext>
            </a:extLst>
          </p:cNvPr>
          <p:cNvSpPr>
            <a:spLocks noGrp="1"/>
          </p:cNvSpPr>
          <p:nvPr>
            <p:ph idx="1"/>
          </p:nvPr>
        </p:nvSpPr>
        <p:spPr/>
        <p:txBody>
          <a:bodyPr>
            <a:normAutofit lnSpcReduction="10000"/>
          </a:bodyPr>
          <a:lstStyle/>
          <a:p>
            <a:r>
              <a:rPr lang="en-GB" dirty="0"/>
              <a:t>A network-based application layer firewall is a computer networking firewall operating at the application layer of a protocol </a:t>
            </a:r>
            <a:r>
              <a:rPr lang="en-GB" dirty="0" err="1"/>
              <a:t>stack,and</a:t>
            </a:r>
            <a:r>
              <a:rPr lang="en-GB" dirty="0"/>
              <a:t> is also known as a proxy-based or reverse-proxy firewall</a:t>
            </a:r>
          </a:p>
          <a:p>
            <a:r>
              <a:rPr lang="en-GB" dirty="0"/>
              <a:t>Application firewalls specific to a particular kind of network traffic may be titled with the service name, such as a web application firewall</a:t>
            </a:r>
          </a:p>
          <a:p>
            <a:r>
              <a:rPr lang="en-GB" dirty="0"/>
              <a:t>They may be implemented through software running on a host or a stand-alone piece of network hardware</a:t>
            </a:r>
          </a:p>
          <a:p>
            <a:r>
              <a:rPr lang="en-GB" dirty="0"/>
              <a:t>Often, it is a host using various forms of proxy servers to proxy traffic before passing it on to the client or server</a:t>
            </a:r>
          </a:p>
          <a:p>
            <a:r>
              <a:rPr lang="en-GB" dirty="0"/>
              <a:t>Because it acts on the application layer, it may inspect the contents of traffic, blocking specified content, such as certain websites, viruses, or attempts to exploit known logical flaws in client software</a:t>
            </a:r>
          </a:p>
        </p:txBody>
      </p:sp>
    </p:spTree>
    <p:extLst>
      <p:ext uri="{BB962C8B-B14F-4D97-AF65-F5344CB8AC3E}">
        <p14:creationId xmlns:p14="http://schemas.microsoft.com/office/powerpoint/2010/main" val="3444190652"/>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98D57-EC7F-47C9-8E5F-C102427674AA}"/>
              </a:ext>
            </a:extLst>
          </p:cNvPr>
          <p:cNvSpPr>
            <a:spLocks noGrp="1"/>
          </p:cNvSpPr>
          <p:nvPr>
            <p:ph type="title"/>
          </p:nvPr>
        </p:nvSpPr>
        <p:spPr/>
        <p:txBody>
          <a:bodyPr/>
          <a:lstStyle/>
          <a:p>
            <a:r>
              <a:rPr lang="en-GB" dirty="0"/>
              <a:t>Host-Based</a:t>
            </a:r>
          </a:p>
        </p:txBody>
      </p:sp>
      <p:sp>
        <p:nvSpPr>
          <p:cNvPr id="3" name="Content Placeholder 2">
            <a:extLst>
              <a:ext uri="{FF2B5EF4-FFF2-40B4-BE49-F238E27FC236}">
                <a16:creationId xmlns:a16="http://schemas.microsoft.com/office/drawing/2014/main" id="{9649448A-5260-44D6-9940-4D05480B32B8}"/>
              </a:ext>
            </a:extLst>
          </p:cNvPr>
          <p:cNvSpPr>
            <a:spLocks noGrp="1"/>
          </p:cNvSpPr>
          <p:nvPr>
            <p:ph idx="1"/>
          </p:nvPr>
        </p:nvSpPr>
        <p:spPr/>
        <p:txBody>
          <a:bodyPr/>
          <a:lstStyle/>
          <a:p>
            <a:r>
              <a:rPr lang="en-GB" dirty="0"/>
              <a:t>A host-based application firewall can monitor any application input, output, and/or system service calls made from, to, or by an application</a:t>
            </a:r>
          </a:p>
          <a:p>
            <a:r>
              <a:rPr lang="en-GB" dirty="0"/>
              <a:t>Done by examining information passed through system calls instead of or in addition to a network stack</a:t>
            </a:r>
          </a:p>
          <a:p>
            <a:r>
              <a:rPr lang="en-GB" dirty="0"/>
              <a:t>Can only provide protection to the applications running on the same host</a:t>
            </a:r>
          </a:p>
        </p:txBody>
      </p:sp>
    </p:spTree>
    <p:extLst>
      <p:ext uri="{BB962C8B-B14F-4D97-AF65-F5344CB8AC3E}">
        <p14:creationId xmlns:p14="http://schemas.microsoft.com/office/powerpoint/2010/main" val="1130870797"/>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Intrusion Detection Systems</a:t>
            </a:r>
          </a:p>
        </p:txBody>
      </p:sp>
      <p:sp>
        <p:nvSpPr>
          <p:cNvPr id="3" name="Content Placeholder 2"/>
          <p:cNvSpPr>
            <a:spLocks noGrp="1"/>
          </p:cNvSpPr>
          <p:nvPr>
            <p:ph idx="1"/>
          </p:nvPr>
        </p:nvSpPr>
        <p:spPr/>
        <p:txBody>
          <a:bodyPr/>
          <a:lstStyle/>
          <a:p>
            <a:r>
              <a:rPr lang="en-GB" dirty="0"/>
              <a:t>An intrusion detection system (IDS) is a device or software application that monitors a network or systems for malicious activity or policy violations</a:t>
            </a:r>
          </a:p>
          <a:p>
            <a:r>
              <a:rPr lang="en-GB" dirty="0"/>
              <a:t>Is a passive system that scans traffic and reports back on threats</a:t>
            </a:r>
          </a:p>
          <a:p>
            <a:r>
              <a:rPr lang="en-GB" dirty="0"/>
              <a:t>Any malicious activity or violation is typically reported either to an administrator or collected centrally using a security information and event management (SIEM) system</a:t>
            </a:r>
          </a:p>
          <a:p>
            <a:r>
              <a:rPr lang="en-GB" dirty="0"/>
              <a:t>A SIEM system combines outputs from multiple sources, and uses alarm filtering techniques to distinguish malicious activity from false alarms</a:t>
            </a:r>
            <a:endParaRPr lang="en-US" dirty="0"/>
          </a:p>
        </p:txBody>
      </p:sp>
    </p:spTree>
    <p:extLst>
      <p:ext uri="{BB962C8B-B14F-4D97-AF65-F5344CB8AC3E}">
        <p14:creationId xmlns:p14="http://schemas.microsoft.com/office/powerpoint/2010/main" val="3583531593"/>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Intrusion Prevention Systems</a:t>
            </a:r>
          </a:p>
        </p:txBody>
      </p:sp>
      <p:sp>
        <p:nvSpPr>
          <p:cNvPr id="3" name="Content Placeholder 2"/>
          <p:cNvSpPr>
            <a:spLocks noGrp="1"/>
          </p:cNvSpPr>
          <p:nvPr>
            <p:ph idx="1"/>
          </p:nvPr>
        </p:nvSpPr>
        <p:spPr/>
        <p:txBody>
          <a:bodyPr/>
          <a:lstStyle/>
          <a:p>
            <a:r>
              <a:rPr lang="en-GB" dirty="0"/>
              <a:t>An Intrusion Prevention System (IPS) is a network security/threat prevention technology that examines network traffic flows to detect and prevent vulnerability exploits</a:t>
            </a:r>
          </a:p>
          <a:p>
            <a:r>
              <a:rPr lang="en-GB" dirty="0"/>
              <a:t>Vulnerability exploits usually come in the form of malicious inputs to a target application or service that attackers use to interrupt and gain control of an application or machine</a:t>
            </a:r>
            <a:endParaRPr lang="en-US" dirty="0"/>
          </a:p>
        </p:txBody>
      </p:sp>
    </p:spTree>
    <p:extLst>
      <p:ext uri="{BB962C8B-B14F-4D97-AF65-F5344CB8AC3E}">
        <p14:creationId xmlns:p14="http://schemas.microsoft.com/office/powerpoint/2010/main" val="1466198196"/>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Intrusion Prevention Systems</a:t>
            </a:r>
          </a:p>
        </p:txBody>
      </p:sp>
      <p:sp>
        <p:nvSpPr>
          <p:cNvPr id="3" name="Content Placeholder 2"/>
          <p:cNvSpPr>
            <a:spLocks noGrp="1"/>
          </p:cNvSpPr>
          <p:nvPr>
            <p:ph idx="1"/>
          </p:nvPr>
        </p:nvSpPr>
        <p:spPr/>
        <p:txBody>
          <a:bodyPr>
            <a:normAutofit/>
          </a:bodyPr>
          <a:lstStyle/>
          <a:p>
            <a:r>
              <a:rPr lang="en-GB" dirty="0"/>
              <a:t>The IPS often sits directly behind the firewall and provides a complementary layer of analysis that negatively selects for dangerous content</a:t>
            </a:r>
          </a:p>
          <a:p>
            <a:r>
              <a:rPr lang="en-GB" dirty="0"/>
              <a:t>Unlike its predecessor the Intrusion Detection System (IDS) the IPS is placed inline (in the direct communication path between source and destination), actively </a:t>
            </a:r>
            <a:r>
              <a:rPr lang="en-GB" dirty="0" err="1"/>
              <a:t>analyzing</a:t>
            </a:r>
            <a:r>
              <a:rPr lang="en-GB" dirty="0"/>
              <a:t> and taking automated actions on all traffic flows that enter the network</a:t>
            </a:r>
          </a:p>
          <a:p>
            <a:r>
              <a:rPr lang="en-GB" dirty="0"/>
              <a:t>Specifically, these actions include:</a:t>
            </a:r>
          </a:p>
          <a:p>
            <a:pPr lvl="1"/>
            <a:r>
              <a:rPr lang="en-GB" dirty="0"/>
              <a:t>Sending an alarm to the administrator (as would be seen in an IDS)</a:t>
            </a:r>
          </a:p>
          <a:p>
            <a:pPr lvl="1"/>
            <a:r>
              <a:rPr lang="en-GB" dirty="0"/>
              <a:t>Dropping the malicious packets</a:t>
            </a:r>
          </a:p>
          <a:p>
            <a:pPr lvl="1"/>
            <a:r>
              <a:rPr lang="en-GB" dirty="0"/>
              <a:t>Blocking traffic from the source address</a:t>
            </a:r>
          </a:p>
          <a:p>
            <a:pPr lvl="1"/>
            <a:r>
              <a:rPr lang="en-GB" dirty="0"/>
              <a:t>Resetting the connection</a:t>
            </a:r>
          </a:p>
        </p:txBody>
      </p:sp>
    </p:spTree>
    <p:extLst>
      <p:ext uri="{BB962C8B-B14F-4D97-AF65-F5344CB8AC3E}">
        <p14:creationId xmlns:p14="http://schemas.microsoft.com/office/powerpoint/2010/main" val="166755838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04BFD-EAD4-4B73-B888-B056A85BFDE1}"/>
              </a:ext>
            </a:extLst>
          </p:cNvPr>
          <p:cNvSpPr>
            <a:spLocks noGrp="1"/>
          </p:cNvSpPr>
          <p:nvPr>
            <p:ph type="title"/>
          </p:nvPr>
        </p:nvSpPr>
        <p:spPr/>
        <p:txBody>
          <a:bodyPr/>
          <a:lstStyle/>
          <a:p>
            <a:r>
              <a:rPr lang="en-GB" dirty="0"/>
              <a:t>Tasks</a:t>
            </a:r>
          </a:p>
        </p:txBody>
      </p:sp>
      <p:sp>
        <p:nvSpPr>
          <p:cNvPr id="3" name="Content Placeholder 2">
            <a:extLst>
              <a:ext uri="{FF2B5EF4-FFF2-40B4-BE49-F238E27FC236}">
                <a16:creationId xmlns:a16="http://schemas.microsoft.com/office/drawing/2014/main" id="{77F08437-1F6E-476F-B7B9-1940AE69C6F9}"/>
              </a:ext>
            </a:extLst>
          </p:cNvPr>
          <p:cNvSpPr>
            <a:spLocks noGrp="1"/>
          </p:cNvSpPr>
          <p:nvPr>
            <p:ph idx="1"/>
          </p:nvPr>
        </p:nvSpPr>
        <p:spPr/>
        <p:txBody>
          <a:bodyPr/>
          <a:lstStyle/>
          <a:p>
            <a:r>
              <a:rPr lang="en-GB" dirty="0"/>
              <a:t>Setup a server 2012 server in VMWare</a:t>
            </a:r>
          </a:p>
          <a:p>
            <a:r>
              <a:rPr lang="en-GB" dirty="0"/>
              <a:t>Create two folders on C:</a:t>
            </a:r>
          </a:p>
          <a:p>
            <a:pPr lvl="1"/>
            <a:r>
              <a:rPr lang="en-GB" dirty="0" err="1"/>
              <a:t>AdminUsers</a:t>
            </a:r>
            <a:endParaRPr lang="en-GB" dirty="0"/>
          </a:p>
          <a:p>
            <a:pPr lvl="1"/>
            <a:r>
              <a:rPr lang="en-GB" dirty="0"/>
              <a:t>Staff</a:t>
            </a:r>
          </a:p>
          <a:p>
            <a:r>
              <a:rPr lang="en-GB" dirty="0"/>
              <a:t>Group Policy</a:t>
            </a:r>
          </a:p>
          <a:p>
            <a:pPr lvl="1"/>
            <a:r>
              <a:rPr lang="en-GB" dirty="0"/>
              <a:t>Setting users and computers</a:t>
            </a:r>
          </a:p>
          <a:p>
            <a:pPr lvl="2"/>
            <a:r>
              <a:rPr lang="en-GB" dirty="0"/>
              <a:t>Create two users</a:t>
            </a:r>
          </a:p>
          <a:p>
            <a:pPr lvl="3"/>
            <a:r>
              <a:rPr lang="en-GB" dirty="0" err="1"/>
              <a:t>AdminUser</a:t>
            </a:r>
            <a:endParaRPr lang="en-GB" dirty="0"/>
          </a:p>
          <a:p>
            <a:pPr lvl="3"/>
            <a:r>
              <a:rPr lang="en-GB" dirty="0"/>
              <a:t>Peter Pan</a:t>
            </a:r>
          </a:p>
          <a:p>
            <a:pPr lvl="1"/>
            <a:r>
              <a:rPr lang="en-GB" dirty="0"/>
              <a:t>Setting file permissions</a:t>
            </a:r>
          </a:p>
          <a:p>
            <a:pPr lvl="2"/>
            <a:r>
              <a:rPr lang="en-GB" dirty="0"/>
              <a:t>Admin users have access to both folders</a:t>
            </a:r>
          </a:p>
          <a:p>
            <a:pPr lvl="2"/>
            <a:r>
              <a:rPr lang="en-GB" dirty="0"/>
              <a:t>Peter Pan only has access to Staff folder</a:t>
            </a:r>
          </a:p>
          <a:p>
            <a:pPr lvl="1"/>
            <a:endParaRPr lang="en-GB" dirty="0"/>
          </a:p>
        </p:txBody>
      </p:sp>
    </p:spTree>
    <p:extLst>
      <p:ext uri="{BB962C8B-B14F-4D97-AF65-F5344CB8AC3E}">
        <p14:creationId xmlns:p14="http://schemas.microsoft.com/office/powerpoint/2010/main" val="312151051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Tasks</a:t>
            </a:r>
          </a:p>
        </p:txBody>
      </p:sp>
      <p:sp>
        <p:nvSpPr>
          <p:cNvPr id="3" name="Content Placeholder 2"/>
          <p:cNvSpPr>
            <a:spLocks noGrp="1"/>
          </p:cNvSpPr>
          <p:nvPr>
            <p:ph idx="1"/>
          </p:nvPr>
        </p:nvSpPr>
        <p:spPr/>
        <p:txBody>
          <a:bodyPr/>
          <a:lstStyle/>
          <a:p>
            <a:r>
              <a:rPr lang="en-GB" dirty="0"/>
              <a:t>Group Policy</a:t>
            </a:r>
          </a:p>
          <a:p>
            <a:pPr lvl="1"/>
            <a:r>
              <a:rPr lang="en-GB" dirty="0"/>
              <a:t>Create a group policy so that users have local admin rights but not admin rights on active directory. Also stops the local admin users to RDP to the server.</a:t>
            </a:r>
          </a:p>
          <a:p>
            <a:pPr lvl="1"/>
            <a:r>
              <a:rPr lang="en-GB" dirty="0"/>
              <a:t>Create a desktop background of an image of your choice for the local machine</a:t>
            </a:r>
          </a:p>
          <a:p>
            <a:pPr lvl="1"/>
            <a:r>
              <a:rPr lang="en-GB" dirty="0"/>
              <a:t>A different image must be displayed when the </a:t>
            </a:r>
            <a:r>
              <a:rPr lang="en-GB" dirty="0" err="1"/>
              <a:t>AdminUser</a:t>
            </a:r>
            <a:r>
              <a:rPr lang="en-GB" dirty="0"/>
              <a:t> logs in to the local machine</a:t>
            </a:r>
          </a:p>
          <a:p>
            <a:pPr lvl="1"/>
            <a:r>
              <a:rPr lang="en-GB" dirty="0"/>
              <a:t>Push the policy to </a:t>
            </a:r>
            <a:r>
              <a:rPr lang="en-GB"/>
              <a:t>the local </a:t>
            </a:r>
            <a:r>
              <a:rPr lang="en-GB" dirty="0"/>
              <a:t>machine</a:t>
            </a:r>
          </a:p>
        </p:txBody>
      </p:sp>
    </p:spTree>
    <p:extLst>
      <p:ext uri="{BB962C8B-B14F-4D97-AF65-F5344CB8AC3E}">
        <p14:creationId xmlns:p14="http://schemas.microsoft.com/office/powerpoint/2010/main" val="38674737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A6418-7F96-464E-A899-73231A03F5C4}"/>
              </a:ext>
            </a:extLst>
          </p:cNvPr>
          <p:cNvSpPr>
            <a:spLocks noGrp="1"/>
          </p:cNvSpPr>
          <p:nvPr>
            <p:ph type="title"/>
          </p:nvPr>
        </p:nvSpPr>
        <p:spPr/>
        <p:txBody>
          <a:bodyPr/>
          <a:lstStyle/>
          <a:p>
            <a:r>
              <a:rPr lang="en-GB" dirty="0"/>
              <a:t>Other Useful Things</a:t>
            </a:r>
          </a:p>
        </p:txBody>
      </p:sp>
      <p:sp>
        <p:nvSpPr>
          <p:cNvPr id="4" name="Text Placeholder 3">
            <a:extLst>
              <a:ext uri="{FF2B5EF4-FFF2-40B4-BE49-F238E27FC236}">
                <a16:creationId xmlns:a16="http://schemas.microsoft.com/office/drawing/2014/main" id="{B0688EC1-6F52-44D2-923B-ECBD82D47910}"/>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17622102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An Attack</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74473" y="1259634"/>
            <a:ext cx="10042474" cy="5501530"/>
          </a:xfrm>
        </p:spPr>
      </p:pic>
    </p:spTree>
    <p:extLst>
      <p:ext uri="{BB962C8B-B14F-4D97-AF65-F5344CB8AC3E}">
        <p14:creationId xmlns:p14="http://schemas.microsoft.com/office/powerpoint/2010/main" val="4267767241"/>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Wireless Protocols</a:t>
            </a:r>
          </a:p>
        </p:txBody>
      </p:sp>
      <p:sp>
        <p:nvSpPr>
          <p:cNvPr id="3" name="Content Placeholder 2"/>
          <p:cNvSpPr>
            <a:spLocks noGrp="1"/>
          </p:cNvSpPr>
          <p:nvPr>
            <p:ph idx="1"/>
          </p:nvPr>
        </p:nvSpPr>
        <p:spPr/>
        <p:txBody>
          <a:bodyPr/>
          <a:lstStyle/>
          <a:p>
            <a:r>
              <a:rPr lang="en-GB" dirty="0"/>
              <a:t>Bluetooth</a:t>
            </a:r>
          </a:p>
          <a:p>
            <a:r>
              <a:rPr lang="en-GB" dirty="0"/>
              <a:t>2G (GSM)</a:t>
            </a:r>
          </a:p>
          <a:p>
            <a:r>
              <a:rPr lang="en-GB" dirty="0"/>
              <a:t>3G &amp; 4G</a:t>
            </a:r>
          </a:p>
          <a:p>
            <a:r>
              <a:rPr lang="en-GB" dirty="0"/>
              <a:t>LTE Cat 0, 1, &amp; 3</a:t>
            </a:r>
          </a:p>
          <a:p>
            <a:r>
              <a:rPr lang="en-GB" dirty="0"/>
              <a:t>LTE-M1</a:t>
            </a:r>
          </a:p>
          <a:p>
            <a:r>
              <a:rPr lang="en-GB" dirty="0"/>
              <a:t>5G</a:t>
            </a:r>
          </a:p>
          <a:p>
            <a:r>
              <a:rPr lang="en-GB" dirty="0"/>
              <a:t>NFC</a:t>
            </a:r>
          </a:p>
          <a:p>
            <a:r>
              <a:rPr lang="en-GB" dirty="0"/>
              <a:t>RFID</a:t>
            </a:r>
          </a:p>
          <a:p>
            <a:endParaRPr lang="en-GB" dirty="0"/>
          </a:p>
        </p:txBody>
      </p:sp>
    </p:spTree>
    <p:extLst>
      <p:ext uri="{BB962C8B-B14F-4D97-AF65-F5344CB8AC3E}">
        <p14:creationId xmlns:p14="http://schemas.microsoft.com/office/powerpoint/2010/main" val="2940027201"/>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4B78A9-9B3B-485B-90BC-6806D1C66077}"/>
              </a:ext>
            </a:extLst>
          </p:cNvPr>
          <p:cNvSpPr>
            <a:spLocks noGrp="1"/>
          </p:cNvSpPr>
          <p:nvPr>
            <p:ph type="title"/>
          </p:nvPr>
        </p:nvSpPr>
        <p:spPr/>
        <p:txBody>
          <a:bodyPr/>
          <a:lstStyle/>
          <a:p>
            <a:r>
              <a:rPr lang="en-GB" dirty="0"/>
              <a:t>Bluetooth</a:t>
            </a:r>
          </a:p>
        </p:txBody>
      </p:sp>
      <p:sp>
        <p:nvSpPr>
          <p:cNvPr id="3" name="Content Placeholder 2">
            <a:extLst>
              <a:ext uri="{FF2B5EF4-FFF2-40B4-BE49-F238E27FC236}">
                <a16:creationId xmlns:a16="http://schemas.microsoft.com/office/drawing/2014/main" id="{06AB9A79-52F3-4FC8-83EA-AC98ADB4029D}"/>
              </a:ext>
            </a:extLst>
          </p:cNvPr>
          <p:cNvSpPr>
            <a:spLocks noGrp="1"/>
          </p:cNvSpPr>
          <p:nvPr>
            <p:ph idx="1"/>
          </p:nvPr>
        </p:nvSpPr>
        <p:spPr/>
        <p:txBody>
          <a:bodyPr/>
          <a:lstStyle/>
          <a:p>
            <a:r>
              <a:rPr lang="en-GB" dirty="0"/>
              <a:t>Bluetooth is a global 2.4 GHz personal area network for short-range wireless communication</a:t>
            </a:r>
          </a:p>
          <a:p>
            <a:r>
              <a:rPr lang="en-GB" dirty="0"/>
              <a:t>Uses short-wavelength UHF radio waves in the industrial, scientific and medical radio bands</a:t>
            </a:r>
          </a:p>
          <a:p>
            <a:r>
              <a:rPr lang="en-GB" dirty="0"/>
              <a:t>Frequencies from 2.400 to 2.485 GHz</a:t>
            </a:r>
          </a:p>
          <a:p>
            <a:r>
              <a:rPr lang="en-GB" dirty="0"/>
              <a:t>Used to build personal area networks (PANs)</a:t>
            </a:r>
          </a:p>
          <a:p>
            <a:pPr lvl="1"/>
            <a:r>
              <a:rPr lang="en-GB" dirty="0"/>
              <a:t>Device-to-device file transfers</a:t>
            </a:r>
          </a:p>
          <a:p>
            <a:pPr lvl="1"/>
            <a:r>
              <a:rPr lang="en-GB" dirty="0"/>
              <a:t>Wireless speakers</a:t>
            </a:r>
          </a:p>
          <a:p>
            <a:pPr lvl="1"/>
            <a:r>
              <a:rPr lang="en-GB" dirty="0"/>
              <a:t>Wireless headsets</a:t>
            </a:r>
          </a:p>
          <a:p>
            <a:r>
              <a:rPr lang="en-GB" dirty="0"/>
              <a:t>Range is typically less than 10 m (33 ft)</a:t>
            </a:r>
          </a:p>
        </p:txBody>
      </p:sp>
    </p:spTree>
    <p:extLst>
      <p:ext uri="{BB962C8B-B14F-4D97-AF65-F5344CB8AC3E}">
        <p14:creationId xmlns:p14="http://schemas.microsoft.com/office/powerpoint/2010/main" val="1638909842"/>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01158-2F43-40DA-A035-90231A2F7B13}"/>
              </a:ext>
            </a:extLst>
          </p:cNvPr>
          <p:cNvSpPr>
            <a:spLocks noGrp="1"/>
          </p:cNvSpPr>
          <p:nvPr>
            <p:ph type="title"/>
          </p:nvPr>
        </p:nvSpPr>
        <p:spPr/>
        <p:txBody>
          <a:bodyPr/>
          <a:lstStyle/>
          <a:p>
            <a:r>
              <a:rPr lang="en-GB" dirty="0"/>
              <a:t>2G (GSM)</a:t>
            </a:r>
          </a:p>
        </p:txBody>
      </p:sp>
      <p:sp>
        <p:nvSpPr>
          <p:cNvPr id="3" name="Content Placeholder 2">
            <a:extLst>
              <a:ext uri="{FF2B5EF4-FFF2-40B4-BE49-F238E27FC236}">
                <a16:creationId xmlns:a16="http://schemas.microsoft.com/office/drawing/2014/main" id="{B8B8204A-37D7-4D7A-8144-F747A04C1BD8}"/>
              </a:ext>
            </a:extLst>
          </p:cNvPr>
          <p:cNvSpPr>
            <a:spLocks noGrp="1"/>
          </p:cNvSpPr>
          <p:nvPr>
            <p:ph idx="1"/>
          </p:nvPr>
        </p:nvSpPr>
        <p:spPr/>
        <p:txBody>
          <a:bodyPr/>
          <a:lstStyle/>
          <a:p>
            <a:endParaRPr lang="en-GB" dirty="0"/>
          </a:p>
          <a:p>
            <a:r>
              <a:rPr lang="en-GB" dirty="0"/>
              <a:t>2G is the “old-school” TDMA (usually) cellular protocol</a:t>
            </a:r>
          </a:p>
          <a:p>
            <a:r>
              <a:rPr lang="en-GB" dirty="0"/>
              <a:t>ATMs and old alarm systems used this</a:t>
            </a:r>
          </a:p>
          <a:p>
            <a:pPr lvl="1"/>
            <a:r>
              <a:rPr lang="en-GB" dirty="0"/>
              <a:t>In most parts of the world it is phased out or in the process of being phased out</a:t>
            </a:r>
          </a:p>
        </p:txBody>
      </p:sp>
    </p:spTree>
    <p:extLst>
      <p:ext uri="{BB962C8B-B14F-4D97-AF65-F5344CB8AC3E}">
        <p14:creationId xmlns:p14="http://schemas.microsoft.com/office/powerpoint/2010/main" val="1872089147"/>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EE4C5-4413-4094-B4B2-9E8473321D29}"/>
              </a:ext>
            </a:extLst>
          </p:cNvPr>
          <p:cNvSpPr>
            <a:spLocks noGrp="1"/>
          </p:cNvSpPr>
          <p:nvPr>
            <p:ph type="title"/>
          </p:nvPr>
        </p:nvSpPr>
        <p:spPr/>
        <p:txBody>
          <a:bodyPr/>
          <a:lstStyle/>
          <a:p>
            <a:r>
              <a:rPr lang="en-GB" dirty="0"/>
              <a:t>3G &amp; 4G</a:t>
            </a:r>
          </a:p>
        </p:txBody>
      </p:sp>
      <p:sp>
        <p:nvSpPr>
          <p:cNvPr id="3" name="Content Placeholder 2">
            <a:extLst>
              <a:ext uri="{FF2B5EF4-FFF2-40B4-BE49-F238E27FC236}">
                <a16:creationId xmlns:a16="http://schemas.microsoft.com/office/drawing/2014/main" id="{F4397557-9675-4875-989D-62B57622C9C7}"/>
              </a:ext>
            </a:extLst>
          </p:cNvPr>
          <p:cNvSpPr>
            <a:spLocks noGrp="1"/>
          </p:cNvSpPr>
          <p:nvPr>
            <p:ph idx="1"/>
          </p:nvPr>
        </p:nvSpPr>
        <p:spPr/>
        <p:txBody>
          <a:bodyPr/>
          <a:lstStyle/>
          <a:p>
            <a:r>
              <a:rPr lang="en-GB" dirty="0"/>
              <a:t>3G was the first “high speed” cellular network</a:t>
            </a:r>
          </a:p>
          <a:p>
            <a:r>
              <a:rPr lang="en-GB" dirty="0"/>
              <a:t>It is a name that refers to a number of technologies that meet IMT-2000 standards</a:t>
            </a:r>
          </a:p>
          <a:p>
            <a:r>
              <a:rPr lang="en-GB" dirty="0"/>
              <a:t>4G is the generation of cellular standards that followed 3G, and is what most people use today for mobile cellular data</a:t>
            </a:r>
          </a:p>
          <a:p>
            <a:r>
              <a:rPr lang="en-GB" dirty="0"/>
              <a:t>You can use 3G and 4G for IoT devices, but the application needs a constant power source or must be able to be recharged regularly</a:t>
            </a:r>
          </a:p>
          <a:p>
            <a:endParaRPr lang="en-GB" dirty="0"/>
          </a:p>
        </p:txBody>
      </p:sp>
    </p:spTree>
    <p:extLst>
      <p:ext uri="{BB962C8B-B14F-4D97-AF65-F5344CB8AC3E}">
        <p14:creationId xmlns:p14="http://schemas.microsoft.com/office/powerpoint/2010/main" val="2888113998"/>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DC944-8EE0-46FD-8E41-7B06BA47A800}"/>
              </a:ext>
            </a:extLst>
          </p:cNvPr>
          <p:cNvSpPr>
            <a:spLocks noGrp="1"/>
          </p:cNvSpPr>
          <p:nvPr>
            <p:ph type="title"/>
          </p:nvPr>
        </p:nvSpPr>
        <p:spPr/>
        <p:txBody>
          <a:bodyPr/>
          <a:lstStyle/>
          <a:p>
            <a:r>
              <a:rPr lang="en-GB" dirty="0"/>
              <a:t>LTE Cat 0, 1, &amp; 3</a:t>
            </a:r>
          </a:p>
        </p:txBody>
      </p:sp>
      <p:sp>
        <p:nvSpPr>
          <p:cNvPr id="3" name="Content Placeholder 2">
            <a:extLst>
              <a:ext uri="{FF2B5EF4-FFF2-40B4-BE49-F238E27FC236}">
                <a16:creationId xmlns:a16="http://schemas.microsoft.com/office/drawing/2014/main" id="{89E99C5F-959A-49E4-BE18-631147E10A10}"/>
              </a:ext>
            </a:extLst>
          </p:cNvPr>
          <p:cNvSpPr>
            <a:spLocks noGrp="1"/>
          </p:cNvSpPr>
          <p:nvPr>
            <p:ph idx="1"/>
          </p:nvPr>
        </p:nvSpPr>
        <p:spPr/>
        <p:txBody>
          <a:bodyPr/>
          <a:lstStyle/>
          <a:p>
            <a:r>
              <a:rPr lang="en-GB" dirty="0"/>
              <a:t>With LTE classes, the lower the speed, the lower the amount of power they use</a:t>
            </a:r>
          </a:p>
          <a:p>
            <a:r>
              <a:rPr lang="en-GB" dirty="0"/>
              <a:t>LTE Cat 1 and 0 are typically more suitable for IoT devices</a:t>
            </a:r>
          </a:p>
          <a:p>
            <a:endParaRPr lang="en-GB" dirty="0"/>
          </a:p>
        </p:txBody>
      </p:sp>
    </p:spTree>
    <p:extLst>
      <p:ext uri="{BB962C8B-B14F-4D97-AF65-F5344CB8AC3E}">
        <p14:creationId xmlns:p14="http://schemas.microsoft.com/office/powerpoint/2010/main" val="1809482621"/>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C08B6-1095-4692-BB33-60F14B0BEF6F}"/>
              </a:ext>
            </a:extLst>
          </p:cNvPr>
          <p:cNvSpPr>
            <a:spLocks noGrp="1"/>
          </p:cNvSpPr>
          <p:nvPr>
            <p:ph type="title"/>
          </p:nvPr>
        </p:nvSpPr>
        <p:spPr/>
        <p:txBody>
          <a:bodyPr/>
          <a:lstStyle/>
          <a:p>
            <a:r>
              <a:rPr lang="en-GB" dirty="0"/>
              <a:t>LTE-M1</a:t>
            </a:r>
          </a:p>
        </p:txBody>
      </p:sp>
      <p:sp>
        <p:nvSpPr>
          <p:cNvPr id="3" name="Content Placeholder 2">
            <a:extLst>
              <a:ext uri="{FF2B5EF4-FFF2-40B4-BE49-F238E27FC236}">
                <a16:creationId xmlns:a16="http://schemas.microsoft.com/office/drawing/2014/main" id="{5FF68569-A915-41F2-9D24-ACF361668288}"/>
              </a:ext>
            </a:extLst>
          </p:cNvPr>
          <p:cNvSpPr>
            <a:spLocks noGrp="1"/>
          </p:cNvSpPr>
          <p:nvPr>
            <p:ph idx="1"/>
          </p:nvPr>
        </p:nvSpPr>
        <p:spPr/>
        <p:txBody>
          <a:bodyPr/>
          <a:lstStyle/>
          <a:p>
            <a:r>
              <a:rPr lang="en-GB" dirty="0"/>
              <a:t>This is the first cellular wireless protocol that was build from the ground up for IoT devices. That being said, it isn’t available yet, so how it performs remains to be seen.</a:t>
            </a:r>
          </a:p>
          <a:p>
            <a:r>
              <a:rPr lang="en-GB" dirty="0"/>
              <a:t>With LTE,  it’s worth understanding that carriers typically don’t have to modify hardware for their </a:t>
            </a:r>
            <a:r>
              <a:rPr lang="en-GB" dirty="0" err="1"/>
              <a:t>basestations</a:t>
            </a:r>
            <a:r>
              <a:rPr lang="en-GB" dirty="0"/>
              <a:t>; upgrades can be done entirely through software.</a:t>
            </a:r>
          </a:p>
          <a:p>
            <a:endParaRPr lang="en-GB" dirty="0"/>
          </a:p>
        </p:txBody>
      </p:sp>
    </p:spTree>
    <p:extLst>
      <p:ext uri="{BB962C8B-B14F-4D97-AF65-F5344CB8AC3E}">
        <p14:creationId xmlns:p14="http://schemas.microsoft.com/office/powerpoint/2010/main" val="313280307"/>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80FD9-A48C-40A4-AE64-30B76D4ED2F6}"/>
              </a:ext>
            </a:extLst>
          </p:cNvPr>
          <p:cNvSpPr>
            <a:spLocks noGrp="1"/>
          </p:cNvSpPr>
          <p:nvPr>
            <p:ph type="title"/>
          </p:nvPr>
        </p:nvSpPr>
        <p:spPr/>
        <p:txBody>
          <a:bodyPr/>
          <a:lstStyle/>
          <a:p>
            <a:r>
              <a:rPr lang="en-GB" dirty="0"/>
              <a:t>5G</a:t>
            </a:r>
          </a:p>
        </p:txBody>
      </p:sp>
      <p:sp>
        <p:nvSpPr>
          <p:cNvPr id="3" name="Content Placeholder 2">
            <a:extLst>
              <a:ext uri="{FF2B5EF4-FFF2-40B4-BE49-F238E27FC236}">
                <a16:creationId xmlns:a16="http://schemas.microsoft.com/office/drawing/2014/main" id="{E3410BA5-C330-4007-BEEC-ACC2A8E5AF0E}"/>
              </a:ext>
            </a:extLst>
          </p:cNvPr>
          <p:cNvSpPr>
            <a:spLocks noGrp="1"/>
          </p:cNvSpPr>
          <p:nvPr>
            <p:ph idx="1"/>
          </p:nvPr>
        </p:nvSpPr>
        <p:spPr/>
        <p:txBody>
          <a:bodyPr/>
          <a:lstStyle/>
          <a:p>
            <a:r>
              <a:rPr lang="en-GB" dirty="0"/>
              <a:t>Though it likely won’t be released for another five years, 5G is set to be the next generation of cellular network protocol. It’s designed for high throughput, and it will probably face the same issues as 3G and 4G in regards to IoT.</a:t>
            </a:r>
          </a:p>
          <a:p>
            <a:endParaRPr lang="en-GB" dirty="0"/>
          </a:p>
        </p:txBody>
      </p:sp>
    </p:spTree>
    <p:extLst>
      <p:ext uri="{BB962C8B-B14F-4D97-AF65-F5344CB8AC3E}">
        <p14:creationId xmlns:p14="http://schemas.microsoft.com/office/powerpoint/2010/main" val="2131141709"/>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70F23-A2F7-4B61-89F1-88E783FC8721}"/>
              </a:ext>
            </a:extLst>
          </p:cNvPr>
          <p:cNvSpPr>
            <a:spLocks noGrp="1"/>
          </p:cNvSpPr>
          <p:nvPr>
            <p:ph type="title"/>
          </p:nvPr>
        </p:nvSpPr>
        <p:spPr/>
        <p:txBody>
          <a:bodyPr/>
          <a:lstStyle/>
          <a:p>
            <a:r>
              <a:rPr lang="en-GB" dirty="0"/>
              <a:t>NFC</a:t>
            </a:r>
          </a:p>
        </p:txBody>
      </p:sp>
      <p:sp>
        <p:nvSpPr>
          <p:cNvPr id="3" name="Content Placeholder 2">
            <a:extLst>
              <a:ext uri="{FF2B5EF4-FFF2-40B4-BE49-F238E27FC236}">
                <a16:creationId xmlns:a16="http://schemas.microsoft.com/office/drawing/2014/main" id="{F17DC034-284F-4989-8791-F23FE32CE3AF}"/>
              </a:ext>
            </a:extLst>
          </p:cNvPr>
          <p:cNvSpPr>
            <a:spLocks noGrp="1"/>
          </p:cNvSpPr>
          <p:nvPr>
            <p:ph idx="1"/>
          </p:nvPr>
        </p:nvSpPr>
        <p:spPr/>
        <p:txBody>
          <a:bodyPr/>
          <a:lstStyle/>
          <a:p>
            <a:r>
              <a:rPr lang="en-GB" dirty="0"/>
              <a:t>Near field communication is precisely as it sounds</a:t>
            </a:r>
          </a:p>
          <a:p>
            <a:r>
              <a:rPr lang="en-GB" dirty="0"/>
              <a:t>IoT network protocols used for very close communication</a:t>
            </a:r>
          </a:p>
          <a:p>
            <a:r>
              <a:rPr lang="en-GB" dirty="0"/>
              <a:t>When you wave your phone over a card reader to pay for groceries, you’re likely using NFC</a:t>
            </a:r>
          </a:p>
        </p:txBody>
      </p:sp>
    </p:spTree>
    <p:extLst>
      <p:ext uri="{BB962C8B-B14F-4D97-AF65-F5344CB8AC3E}">
        <p14:creationId xmlns:p14="http://schemas.microsoft.com/office/powerpoint/2010/main" val="2013816588"/>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B4006-0666-485F-A517-6842B324DAA0}"/>
              </a:ext>
            </a:extLst>
          </p:cNvPr>
          <p:cNvSpPr>
            <a:spLocks noGrp="1"/>
          </p:cNvSpPr>
          <p:nvPr>
            <p:ph type="title"/>
          </p:nvPr>
        </p:nvSpPr>
        <p:spPr/>
        <p:txBody>
          <a:bodyPr/>
          <a:lstStyle/>
          <a:p>
            <a:r>
              <a:rPr lang="en-GB" dirty="0"/>
              <a:t>RFID</a:t>
            </a:r>
          </a:p>
        </p:txBody>
      </p:sp>
      <p:sp>
        <p:nvSpPr>
          <p:cNvPr id="3" name="Content Placeholder 2">
            <a:extLst>
              <a:ext uri="{FF2B5EF4-FFF2-40B4-BE49-F238E27FC236}">
                <a16:creationId xmlns:a16="http://schemas.microsoft.com/office/drawing/2014/main" id="{A3847CA2-B8F8-4FBB-8E89-42E8C0C30BD2}"/>
              </a:ext>
            </a:extLst>
          </p:cNvPr>
          <p:cNvSpPr>
            <a:spLocks noGrp="1"/>
          </p:cNvSpPr>
          <p:nvPr>
            <p:ph idx="1"/>
          </p:nvPr>
        </p:nvSpPr>
        <p:spPr/>
        <p:txBody>
          <a:bodyPr>
            <a:normAutofit fontScale="92500" lnSpcReduction="10000"/>
          </a:bodyPr>
          <a:lstStyle/>
          <a:p>
            <a:r>
              <a:rPr lang="en-GB" dirty="0"/>
              <a:t>There are two types of radio frequency identification:</a:t>
            </a:r>
          </a:p>
          <a:p>
            <a:pPr lvl="1"/>
            <a:r>
              <a:rPr lang="en-GB" dirty="0"/>
              <a:t>Active</a:t>
            </a:r>
          </a:p>
          <a:p>
            <a:pPr lvl="2"/>
            <a:r>
              <a:rPr lang="en-GB" dirty="0"/>
              <a:t>Commonly used for real-time location tracking</a:t>
            </a:r>
          </a:p>
          <a:p>
            <a:pPr lvl="1"/>
            <a:r>
              <a:rPr lang="en-GB" dirty="0"/>
              <a:t>Passive</a:t>
            </a:r>
          </a:p>
          <a:p>
            <a:pPr lvl="2"/>
            <a:r>
              <a:rPr lang="en-GB" dirty="0"/>
              <a:t>Does not contain a battery</a:t>
            </a:r>
          </a:p>
          <a:p>
            <a:pPr lvl="2"/>
            <a:r>
              <a:rPr lang="en-GB" dirty="0"/>
              <a:t>Power is supplied by the reader</a:t>
            </a:r>
          </a:p>
          <a:p>
            <a:r>
              <a:rPr lang="en-GB" dirty="0"/>
              <a:t>This protocol was designed specifically so devices without batteries could send a signal</a:t>
            </a:r>
          </a:p>
          <a:p>
            <a:r>
              <a:rPr lang="en-GB" dirty="0"/>
              <a:t>In most systems, one side of an RFID system is powered, creating a magnetic field, which induces an electric current in the chip</a:t>
            </a:r>
          </a:p>
          <a:p>
            <a:r>
              <a:rPr lang="en-GB" dirty="0"/>
              <a:t>This creates a system with enough power to send data wirelessly over and over again</a:t>
            </a:r>
          </a:p>
          <a:p>
            <a:r>
              <a:rPr lang="en-GB" dirty="0"/>
              <a:t>Because of this, RFID tags are used for shipping and tracking purposes</a:t>
            </a:r>
          </a:p>
        </p:txBody>
      </p:sp>
    </p:spTree>
    <p:extLst>
      <p:ext uri="{BB962C8B-B14F-4D97-AF65-F5344CB8AC3E}">
        <p14:creationId xmlns:p14="http://schemas.microsoft.com/office/powerpoint/2010/main" val="2591367573"/>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9A247-FA59-4444-A90B-45AC3B17B2CB}"/>
              </a:ext>
            </a:extLst>
          </p:cNvPr>
          <p:cNvSpPr>
            <a:spLocks noGrp="1"/>
          </p:cNvSpPr>
          <p:nvPr>
            <p:ph type="title"/>
          </p:nvPr>
        </p:nvSpPr>
        <p:spPr/>
        <p:txBody>
          <a:bodyPr/>
          <a:lstStyle/>
          <a:p>
            <a:r>
              <a:rPr lang="en-GB" dirty="0"/>
              <a:t>WIFI</a:t>
            </a:r>
          </a:p>
        </p:txBody>
      </p:sp>
      <p:sp>
        <p:nvSpPr>
          <p:cNvPr id="3" name="Content Placeholder 2">
            <a:extLst>
              <a:ext uri="{FF2B5EF4-FFF2-40B4-BE49-F238E27FC236}">
                <a16:creationId xmlns:a16="http://schemas.microsoft.com/office/drawing/2014/main" id="{1461EED0-3E2C-4999-AC45-B42F1D842550}"/>
              </a:ext>
            </a:extLst>
          </p:cNvPr>
          <p:cNvSpPr>
            <a:spLocks noGrp="1"/>
          </p:cNvSpPr>
          <p:nvPr>
            <p:ph type="body" idx="1"/>
          </p:nvPr>
        </p:nvSpPr>
        <p:spPr>
          <a:xfrm>
            <a:off x="360947" y="4589463"/>
            <a:ext cx="11341769" cy="1835400"/>
          </a:xfrm>
        </p:spPr>
        <p:txBody>
          <a:bodyPr>
            <a:normAutofit fontScale="55000" lnSpcReduction="20000"/>
          </a:bodyPr>
          <a:lstStyle/>
          <a:p>
            <a:r>
              <a:rPr lang="en-GB" dirty="0"/>
              <a:t>IEEE 802.11 is a set of standards for implementing wireless local area networks</a:t>
            </a:r>
          </a:p>
          <a:p>
            <a:r>
              <a:rPr lang="en-GB" dirty="0"/>
              <a:t>802.11a</a:t>
            </a:r>
          </a:p>
          <a:p>
            <a:r>
              <a:rPr lang="en-GB" dirty="0"/>
              <a:t>802.11b</a:t>
            </a:r>
          </a:p>
          <a:p>
            <a:r>
              <a:rPr lang="en-GB" dirty="0"/>
              <a:t>802.11c</a:t>
            </a:r>
          </a:p>
          <a:p>
            <a:r>
              <a:rPr lang="en-GB" dirty="0"/>
              <a:t>802.11g</a:t>
            </a:r>
          </a:p>
          <a:p>
            <a:r>
              <a:rPr lang="en-GB" dirty="0"/>
              <a:t>802.11n</a:t>
            </a:r>
          </a:p>
          <a:p>
            <a:r>
              <a:rPr lang="en-GB" dirty="0"/>
              <a:t>802.11i </a:t>
            </a:r>
          </a:p>
        </p:txBody>
      </p:sp>
    </p:spTree>
    <p:extLst>
      <p:ext uri="{BB962C8B-B14F-4D97-AF65-F5344CB8AC3E}">
        <p14:creationId xmlns:p14="http://schemas.microsoft.com/office/powerpoint/2010/main" val="8452192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Trojan</a:t>
            </a:r>
          </a:p>
        </p:txBody>
      </p:sp>
      <p:sp>
        <p:nvSpPr>
          <p:cNvPr id="3" name="Content Placeholder 2"/>
          <p:cNvSpPr>
            <a:spLocks noGrp="1"/>
          </p:cNvSpPr>
          <p:nvPr>
            <p:ph idx="1"/>
          </p:nvPr>
        </p:nvSpPr>
        <p:spPr/>
        <p:txBody>
          <a:bodyPr/>
          <a:lstStyle/>
          <a:p>
            <a:r>
              <a:rPr lang="en-GB" dirty="0"/>
              <a:t>A Trojan horse, or Trojan, is any malicious computer program which misleads users of its true intent</a:t>
            </a:r>
          </a:p>
          <a:p>
            <a:r>
              <a:rPr lang="en-GB" dirty="0"/>
              <a:t>Often disguised as legitimate software. </a:t>
            </a:r>
            <a:r>
              <a:rPr lang="en-GB" i="1" dirty="0"/>
              <a:t>Trojans</a:t>
            </a:r>
            <a:r>
              <a:rPr lang="en-GB" dirty="0"/>
              <a:t> can be employed by cyber-thieves and hackers trying to gain access to users' systems</a:t>
            </a:r>
          </a:p>
          <a:p>
            <a:r>
              <a:rPr lang="en-GB" dirty="0"/>
              <a:t>Users are typically tricked by some form of social engineering into loading and executing </a:t>
            </a:r>
            <a:r>
              <a:rPr lang="en-GB" i="1" dirty="0"/>
              <a:t>Trojans</a:t>
            </a:r>
            <a:r>
              <a:rPr lang="en-GB" dirty="0"/>
              <a:t> on their systems</a:t>
            </a:r>
            <a:endParaRPr lang="en-US" dirty="0"/>
          </a:p>
        </p:txBody>
      </p:sp>
    </p:spTree>
    <p:extLst>
      <p:ext uri="{BB962C8B-B14F-4D97-AF65-F5344CB8AC3E}">
        <p14:creationId xmlns:p14="http://schemas.microsoft.com/office/powerpoint/2010/main" val="77252554"/>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608478C-7040-4F79-A0FD-41FE9EEBA7E2}"/>
              </a:ext>
            </a:extLst>
          </p:cNvPr>
          <p:cNvSpPr>
            <a:spLocks noGrp="1"/>
          </p:cNvSpPr>
          <p:nvPr>
            <p:ph type="title"/>
          </p:nvPr>
        </p:nvSpPr>
        <p:spPr/>
        <p:txBody>
          <a:bodyPr/>
          <a:lstStyle/>
          <a:p>
            <a:r>
              <a:rPr lang="en-GB" dirty="0"/>
              <a:t>The 802.11 Protocols</a:t>
            </a:r>
          </a:p>
        </p:txBody>
      </p:sp>
      <p:sp>
        <p:nvSpPr>
          <p:cNvPr id="5" name="Content Placeholder 4">
            <a:extLst>
              <a:ext uri="{FF2B5EF4-FFF2-40B4-BE49-F238E27FC236}">
                <a16:creationId xmlns:a16="http://schemas.microsoft.com/office/drawing/2014/main" id="{174646D2-B2E4-46E5-8B57-74C2B317B711}"/>
              </a:ext>
            </a:extLst>
          </p:cNvPr>
          <p:cNvSpPr>
            <a:spLocks noGrp="1"/>
          </p:cNvSpPr>
          <p:nvPr>
            <p:ph idx="1"/>
          </p:nvPr>
        </p:nvSpPr>
        <p:spPr/>
        <p:txBody>
          <a:bodyPr/>
          <a:lstStyle/>
          <a:p>
            <a:r>
              <a:rPr lang="en-GB" b="1" i="1" dirty="0"/>
              <a:t>The 802.11abgn specifications are collectively and individually referred to as Wi-Fi</a:t>
            </a:r>
          </a:p>
          <a:p>
            <a:endParaRPr lang="en-GB" dirty="0"/>
          </a:p>
        </p:txBody>
      </p:sp>
    </p:spTree>
    <p:extLst>
      <p:ext uri="{BB962C8B-B14F-4D97-AF65-F5344CB8AC3E}">
        <p14:creationId xmlns:p14="http://schemas.microsoft.com/office/powerpoint/2010/main" val="2503133541"/>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F0515-BF7A-478A-BBB3-ACC0B6E72906}"/>
              </a:ext>
            </a:extLst>
          </p:cNvPr>
          <p:cNvSpPr>
            <a:spLocks noGrp="1"/>
          </p:cNvSpPr>
          <p:nvPr>
            <p:ph type="title"/>
          </p:nvPr>
        </p:nvSpPr>
        <p:spPr/>
        <p:txBody>
          <a:bodyPr/>
          <a:lstStyle/>
          <a:p>
            <a:r>
              <a:rPr lang="en-GB" dirty="0"/>
              <a:t>802.11a</a:t>
            </a:r>
          </a:p>
        </p:txBody>
      </p:sp>
      <p:sp>
        <p:nvSpPr>
          <p:cNvPr id="3" name="Content Placeholder 2">
            <a:extLst>
              <a:ext uri="{FF2B5EF4-FFF2-40B4-BE49-F238E27FC236}">
                <a16:creationId xmlns:a16="http://schemas.microsoft.com/office/drawing/2014/main" id="{7FB6AB34-D784-4FE2-A99B-60E02D26D3C5}"/>
              </a:ext>
            </a:extLst>
          </p:cNvPr>
          <p:cNvSpPr>
            <a:spLocks noGrp="1"/>
          </p:cNvSpPr>
          <p:nvPr>
            <p:ph idx="1"/>
          </p:nvPr>
        </p:nvSpPr>
        <p:spPr/>
        <p:txBody>
          <a:bodyPr/>
          <a:lstStyle/>
          <a:p>
            <a:r>
              <a:rPr lang="en-GB" dirty="0"/>
              <a:t>802.11a operates in the 5 GHz frequency band and utilizes OFDM (Orthogonal Frequency Division Multiplexing)</a:t>
            </a:r>
          </a:p>
          <a:p>
            <a:r>
              <a:rPr lang="en-GB" dirty="0"/>
              <a:t>Modulation for up to 54 Mbps data rate. </a:t>
            </a:r>
          </a:p>
        </p:txBody>
      </p:sp>
    </p:spTree>
    <p:extLst>
      <p:ext uri="{BB962C8B-B14F-4D97-AF65-F5344CB8AC3E}">
        <p14:creationId xmlns:p14="http://schemas.microsoft.com/office/powerpoint/2010/main" val="3573394468"/>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8A0D8-60F9-4F9D-9A19-72E53E3922BF}"/>
              </a:ext>
            </a:extLst>
          </p:cNvPr>
          <p:cNvSpPr>
            <a:spLocks noGrp="1"/>
          </p:cNvSpPr>
          <p:nvPr>
            <p:ph type="title"/>
          </p:nvPr>
        </p:nvSpPr>
        <p:spPr/>
        <p:txBody>
          <a:bodyPr/>
          <a:lstStyle/>
          <a:p>
            <a:r>
              <a:rPr lang="en-GB" dirty="0"/>
              <a:t>802.11b</a:t>
            </a:r>
          </a:p>
        </p:txBody>
      </p:sp>
      <p:sp>
        <p:nvSpPr>
          <p:cNvPr id="3" name="Content Placeholder 2">
            <a:extLst>
              <a:ext uri="{FF2B5EF4-FFF2-40B4-BE49-F238E27FC236}">
                <a16:creationId xmlns:a16="http://schemas.microsoft.com/office/drawing/2014/main" id="{49C57C01-CA4C-4C2B-9DA8-3EC3A02ABD5B}"/>
              </a:ext>
            </a:extLst>
          </p:cNvPr>
          <p:cNvSpPr>
            <a:spLocks noGrp="1"/>
          </p:cNvSpPr>
          <p:nvPr>
            <p:ph idx="1"/>
          </p:nvPr>
        </p:nvSpPr>
        <p:spPr/>
        <p:txBody>
          <a:bodyPr/>
          <a:lstStyle/>
          <a:p>
            <a:r>
              <a:rPr lang="en-GB" dirty="0"/>
              <a:t>802.11b operates in the 2.4 GHz frequency band and utilizes DSSS (Direct Sequence Spread Spectrum)</a:t>
            </a:r>
          </a:p>
          <a:p>
            <a:r>
              <a:rPr lang="en-GB" dirty="0"/>
              <a:t>Modulation for up to 11 Mbps data rate</a:t>
            </a:r>
          </a:p>
          <a:p>
            <a:r>
              <a:rPr lang="en-GB" dirty="0"/>
              <a:t>Devices include:</a:t>
            </a:r>
          </a:p>
          <a:p>
            <a:pPr lvl="1"/>
            <a:r>
              <a:rPr lang="en-GB" dirty="0"/>
              <a:t>Microwave ovens</a:t>
            </a:r>
          </a:p>
          <a:p>
            <a:pPr lvl="1"/>
            <a:r>
              <a:rPr lang="en-GB" dirty="0"/>
              <a:t>Bluetooth devices</a:t>
            </a:r>
          </a:p>
          <a:p>
            <a:pPr lvl="1"/>
            <a:r>
              <a:rPr lang="en-GB" dirty="0"/>
              <a:t>Baby monitors</a:t>
            </a:r>
          </a:p>
          <a:p>
            <a:pPr lvl="1"/>
            <a:r>
              <a:rPr lang="en-GB" dirty="0"/>
              <a:t>Cordless telephones</a:t>
            </a:r>
          </a:p>
          <a:p>
            <a:pPr lvl="1"/>
            <a:r>
              <a:rPr lang="en-GB" dirty="0"/>
              <a:t>Amateur radio equipment</a:t>
            </a:r>
          </a:p>
        </p:txBody>
      </p:sp>
    </p:spTree>
    <p:extLst>
      <p:ext uri="{BB962C8B-B14F-4D97-AF65-F5344CB8AC3E}">
        <p14:creationId xmlns:p14="http://schemas.microsoft.com/office/powerpoint/2010/main" val="139915112"/>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86014-05B1-4968-97B6-FB6F90F3779F}"/>
              </a:ext>
            </a:extLst>
          </p:cNvPr>
          <p:cNvSpPr>
            <a:spLocks noGrp="1"/>
          </p:cNvSpPr>
          <p:nvPr>
            <p:ph type="title"/>
          </p:nvPr>
        </p:nvSpPr>
        <p:spPr/>
        <p:txBody>
          <a:bodyPr/>
          <a:lstStyle/>
          <a:p>
            <a:r>
              <a:rPr lang="en-GB" dirty="0"/>
              <a:t>802.11c</a:t>
            </a:r>
          </a:p>
        </p:txBody>
      </p:sp>
      <p:sp>
        <p:nvSpPr>
          <p:cNvPr id="3" name="Content Placeholder 2">
            <a:extLst>
              <a:ext uri="{FF2B5EF4-FFF2-40B4-BE49-F238E27FC236}">
                <a16:creationId xmlns:a16="http://schemas.microsoft.com/office/drawing/2014/main" id="{D9495D7A-7A5C-48F9-97D4-391560937DEC}"/>
              </a:ext>
            </a:extLst>
          </p:cNvPr>
          <p:cNvSpPr>
            <a:spLocks noGrp="1"/>
          </p:cNvSpPr>
          <p:nvPr>
            <p:ph idx="1"/>
          </p:nvPr>
        </p:nvSpPr>
        <p:spPr/>
        <p:txBody>
          <a:bodyPr/>
          <a:lstStyle/>
          <a:p>
            <a:r>
              <a:rPr lang="en-GB" dirty="0"/>
              <a:t>This works in the 2.4 GHz band (like 802.11b), but uses the same </a:t>
            </a:r>
            <a:r>
              <a:rPr lang="en-GB" dirty="0">
                <a:hlinkClick r:id="rId2" tooltip="Orthogonal frequency-division multiplexing"/>
              </a:rPr>
              <a:t>OFDM</a:t>
            </a:r>
            <a:r>
              <a:rPr lang="en-GB" dirty="0"/>
              <a:t> based transmission scheme as 802.11a</a:t>
            </a:r>
          </a:p>
          <a:p>
            <a:r>
              <a:rPr lang="en-GB" dirty="0"/>
              <a:t>Operates at a maximum physical layer bit rate of 54 Mbit/s exclusive of forward error correction codes, or about 22 Mbit/s average throughput</a:t>
            </a:r>
          </a:p>
          <a:p>
            <a:r>
              <a:rPr lang="en-GB" dirty="0"/>
              <a:t>Fully backward compatible with 802.11b hardware</a:t>
            </a:r>
          </a:p>
          <a:p>
            <a:r>
              <a:rPr lang="en-GB" dirty="0"/>
              <a:t>Experience interference from other products operating in the 2.4 GHz band</a:t>
            </a:r>
          </a:p>
        </p:txBody>
      </p:sp>
    </p:spTree>
    <p:extLst>
      <p:ext uri="{BB962C8B-B14F-4D97-AF65-F5344CB8AC3E}">
        <p14:creationId xmlns:p14="http://schemas.microsoft.com/office/powerpoint/2010/main" val="2629188955"/>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37F73-1C50-4F60-AD62-4292AC948E27}"/>
              </a:ext>
            </a:extLst>
          </p:cNvPr>
          <p:cNvSpPr>
            <a:spLocks noGrp="1"/>
          </p:cNvSpPr>
          <p:nvPr>
            <p:ph type="title"/>
          </p:nvPr>
        </p:nvSpPr>
        <p:spPr/>
        <p:txBody>
          <a:bodyPr/>
          <a:lstStyle/>
          <a:p>
            <a:r>
              <a:rPr lang="en-GB" dirty="0"/>
              <a:t>802.11g</a:t>
            </a:r>
          </a:p>
        </p:txBody>
      </p:sp>
      <p:sp>
        <p:nvSpPr>
          <p:cNvPr id="3" name="Content Placeholder 2">
            <a:extLst>
              <a:ext uri="{FF2B5EF4-FFF2-40B4-BE49-F238E27FC236}">
                <a16:creationId xmlns:a16="http://schemas.microsoft.com/office/drawing/2014/main" id="{643E1461-FFBE-4226-8B7C-311F07265E0A}"/>
              </a:ext>
            </a:extLst>
          </p:cNvPr>
          <p:cNvSpPr>
            <a:spLocks noGrp="1"/>
          </p:cNvSpPr>
          <p:nvPr>
            <p:ph idx="1"/>
          </p:nvPr>
        </p:nvSpPr>
        <p:spPr/>
        <p:txBody>
          <a:bodyPr/>
          <a:lstStyle/>
          <a:p>
            <a:r>
              <a:rPr lang="en-GB" dirty="0"/>
              <a:t>802.11g operates in the 2.4 GHz frequency band and utilizes OFDM and DSSS modulation for up to 54 Mbps data rate</a:t>
            </a:r>
          </a:p>
          <a:p>
            <a:r>
              <a:rPr lang="en-GB" dirty="0"/>
              <a:t>802.11g hardware is fully backward compatible with 802.11b hardware</a:t>
            </a:r>
          </a:p>
        </p:txBody>
      </p:sp>
    </p:spTree>
    <p:extLst>
      <p:ext uri="{BB962C8B-B14F-4D97-AF65-F5344CB8AC3E}">
        <p14:creationId xmlns:p14="http://schemas.microsoft.com/office/powerpoint/2010/main" val="2724769943"/>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DE334-DD4D-43C1-BFAF-B8E8D7F8E750}"/>
              </a:ext>
            </a:extLst>
          </p:cNvPr>
          <p:cNvSpPr>
            <a:spLocks noGrp="1"/>
          </p:cNvSpPr>
          <p:nvPr>
            <p:ph type="title"/>
          </p:nvPr>
        </p:nvSpPr>
        <p:spPr/>
        <p:txBody>
          <a:bodyPr/>
          <a:lstStyle/>
          <a:p>
            <a:r>
              <a:rPr lang="en-GB" dirty="0"/>
              <a:t>802.11i </a:t>
            </a:r>
          </a:p>
        </p:txBody>
      </p:sp>
      <p:sp>
        <p:nvSpPr>
          <p:cNvPr id="3" name="Content Placeholder 2">
            <a:extLst>
              <a:ext uri="{FF2B5EF4-FFF2-40B4-BE49-F238E27FC236}">
                <a16:creationId xmlns:a16="http://schemas.microsoft.com/office/drawing/2014/main" id="{D88BB6AD-F63F-4889-815C-A1EE7C6DEB77}"/>
              </a:ext>
            </a:extLst>
          </p:cNvPr>
          <p:cNvSpPr>
            <a:spLocks noGrp="1"/>
          </p:cNvSpPr>
          <p:nvPr>
            <p:ph idx="1"/>
          </p:nvPr>
        </p:nvSpPr>
        <p:spPr/>
        <p:txBody>
          <a:bodyPr/>
          <a:lstStyle/>
          <a:p>
            <a:r>
              <a:rPr lang="en-GB" dirty="0"/>
              <a:t>Used for WPA2</a:t>
            </a:r>
          </a:p>
        </p:txBody>
      </p:sp>
    </p:spTree>
    <p:extLst>
      <p:ext uri="{BB962C8B-B14F-4D97-AF65-F5344CB8AC3E}">
        <p14:creationId xmlns:p14="http://schemas.microsoft.com/office/powerpoint/2010/main" val="3124511802"/>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D83C7-6605-4FDA-800F-B1FB06E8F916}"/>
              </a:ext>
            </a:extLst>
          </p:cNvPr>
          <p:cNvSpPr>
            <a:spLocks noGrp="1"/>
          </p:cNvSpPr>
          <p:nvPr>
            <p:ph type="title"/>
          </p:nvPr>
        </p:nvSpPr>
        <p:spPr/>
        <p:txBody>
          <a:bodyPr/>
          <a:lstStyle/>
          <a:p>
            <a:r>
              <a:rPr lang="en-GB" dirty="0"/>
              <a:t>802.11n</a:t>
            </a:r>
          </a:p>
        </p:txBody>
      </p:sp>
      <p:sp>
        <p:nvSpPr>
          <p:cNvPr id="3" name="Content Placeholder 2">
            <a:extLst>
              <a:ext uri="{FF2B5EF4-FFF2-40B4-BE49-F238E27FC236}">
                <a16:creationId xmlns:a16="http://schemas.microsoft.com/office/drawing/2014/main" id="{89C6FA72-B3FD-4AD6-9183-0D8F1C3FCE6C}"/>
              </a:ext>
            </a:extLst>
          </p:cNvPr>
          <p:cNvSpPr>
            <a:spLocks noGrp="1"/>
          </p:cNvSpPr>
          <p:nvPr>
            <p:ph idx="1"/>
          </p:nvPr>
        </p:nvSpPr>
        <p:spPr/>
        <p:txBody>
          <a:bodyPr/>
          <a:lstStyle/>
          <a:p>
            <a:r>
              <a:rPr lang="en-GB" dirty="0"/>
              <a:t>IEE 802.11n sought to increase the achievable speeds of Wi-Fi networks beyond that achievable using 802.11g</a:t>
            </a:r>
          </a:p>
          <a:p>
            <a:r>
              <a:rPr lang="en-GB" dirty="0"/>
              <a:t>802.11n is an amendment that improves upon the previous 802.11 standards by adding multiple-input multiple-output antennas (MIMO)</a:t>
            </a:r>
          </a:p>
          <a:p>
            <a:r>
              <a:rPr lang="en-GB" dirty="0"/>
              <a:t>802.11n operates in both the 2.4 GHz and 5 GHz frequency bands</a:t>
            </a:r>
          </a:p>
          <a:p>
            <a:r>
              <a:rPr lang="en-GB" dirty="0"/>
              <a:t>Utilizes OFDM modulation, and uses advanced technologies including MIMO (Multiple-Input Multiple-Output) spatial multiplexing to increase throughput and range</a:t>
            </a:r>
          </a:p>
          <a:p>
            <a:endParaRPr lang="en-GB" dirty="0"/>
          </a:p>
        </p:txBody>
      </p:sp>
    </p:spTree>
    <p:extLst>
      <p:ext uri="{BB962C8B-B14F-4D97-AF65-F5344CB8AC3E}">
        <p14:creationId xmlns:p14="http://schemas.microsoft.com/office/powerpoint/2010/main" val="2183723287"/>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A5CE0-4D89-4FFB-B0AA-796932DD3722}"/>
              </a:ext>
            </a:extLst>
          </p:cNvPr>
          <p:cNvSpPr>
            <a:spLocks noGrp="1"/>
          </p:cNvSpPr>
          <p:nvPr>
            <p:ph type="title"/>
          </p:nvPr>
        </p:nvSpPr>
        <p:spPr/>
        <p:txBody>
          <a:bodyPr/>
          <a:lstStyle/>
          <a:p>
            <a:r>
              <a:rPr lang="en-GB" dirty="0"/>
              <a:t>802.11n</a:t>
            </a:r>
          </a:p>
        </p:txBody>
      </p:sp>
      <p:sp>
        <p:nvSpPr>
          <p:cNvPr id="3" name="Content Placeholder 2">
            <a:extLst>
              <a:ext uri="{FF2B5EF4-FFF2-40B4-BE49-F238E27FC236}">
                <a16:creationId xmlns:a16="http://schemas.microsoft.com/office/drawing/2014/main" id="{EC1D9CBD-A8CB-45F3-A17C-2D69F172E49F}"/>
              </a:ext>
            </a:extLst>
          </p:cNvPr>
          <p:cNvSpPr>
            <a:spLocks noGrp="1"/>
          </p:cNvSpPr>
          <p:nvPr>
            <p:ph idx="1"/>
          </p:nvPr>
        </p:nvSpPr>
        <p:spPr/>
        <p:txBody>
          <a:bodyPr/>
          <a:lstStyle/>
          <a:p>
            <a:r>
              <a:rPr lang="en-GB" dirty="0"/>
              <a:t>Data rate ranges from 54 Mbit/s to 600 Mbit/s</a:t>
            </a:r>
            <a:endParaRPr lang="en-GB" b="1" dirty="0"/>
          </a:p>
          <a:p>
            <a:r>
              <a:rPr lang="en-GB" dirty="0"/>
              <a:t>Support for 5 GHz bands is optional</a:t>
            </a:r>
          </a:p>
          <a:p>
            <a:endParaRPr lang="en-GB" b="1" i="1" dirty="0"/>
          </a:p>
          <a:p>
            <a:endParaRPr lang="en-GB" b="1" i="1" dirty="0"/>
          </a:p>
        </p:txBody>
      </p:sp>
    </p:spTree>
    <p:extLst>
      <p:ext uri="{BB962C8B-B14F-4D97-AF65-F5344CB8AC3E}">
        <p14:creationId xmlns:p14="http://schemas.microsoft.com/office/powerpoint/2010/main" val="1435455272"/>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CC59D-3006-4EE0-992B-B703E7D3583B}"/>
              </a:ext>
            </a:extLst>
          </p:cNvPr>
          <p:cNvSpPr>
            <a:spLocks noGrp="1"/>
          </p:cNvSpPr>
          <p:nvPr>
            <p:ph type="title"/>
          </p:nvPr>
        </p:nvSpPr>
        <p:spPr/>
        <p:txBody>
          <a:bodyPr/>
          <a:lstStyle/>
          <a:p>
            <a:r>
              <a:rPr lang="en-GB" dirty="0" err="1"/>
              <a:t>WiFi</a:t>
            </a:r>
            <a:r>
              <a:rPr lang="en-GB" dirty="0"/>
              <a:t> Security</a:t>
            </a:r>
          </a:p>
        </p:txBody>
      </p:sp>
      <p:sp>
        <p:nvSpPr>
          <p:cNvPr id="3" name="Content Placeholder 2">
            <a:extLst>
              <a:ext uri="{FF2B5EF4-FFF2-40B4-BE49-F238E27FC236}">
                <a16:creationId xmlns:a16="http://schemas.microsoft.com/office/drawing/2014/main" id="{081B795F-155A-462F-8291-15C9E61CF5F2}"/>
              </a:ext>
            </a:extLst>
          </p:cNvPr>
          <p:cNvSpPr>
            <a:spLocks noGrp="1"/>
          </p:cNvSpPr>
          <p:nvPr>
            <p:ph idx="1"/>
          </p:nvPr>
        </p:nvSpPr>
        <p:spPr/>
        <p:txBody>
          <a:bodyPr/>
          <a:lstStyle/>
          <a:p>
            <a:r>
              <a:rPr lang="en-GB" dirty="0"/>
              <a:t>WEP</a:t>
            </a:r>
          </a:p>
          <a:p>
            <a:r>
              <a:rPr lang="en-GB" dirty="0"/>
              <a:t>WPA</a:t>
            </a:r>
          </a:p>
          <a:p>
            <a:r>
              <a:rPr lang="en-GB" dirty="0"/>
              <a:t>WPA2</a:t>
            </a:r>
          </a:p>
          <a:p>
            <a:r>
              <a:rPr lang="en-GB" dirty="0"/>
              <a:t>WPS</a:t>
            </a:r>
          </a:p>
          <a:p>
            <a:endParaRPr lang="en-GB" dirty="0"/>
          </a:p>
        </p:txBody>
      </p:sp>
    </p:spTree>
    <p:extLst>
      <p:ext uri="{BB962C8B-B14F-4D97-AF65-F5344CB8AC3E}">
        <p14:creationId xmlns:p14="http://schemas.microsoft.com/office/powerpoint/2010/main" val="3648726769"/>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C4482-C86C-4EFD-BC8D-CF14FAA4646A}"/>
              </a:ext>
            </a:extLst>
          </p:cNvPr>
          <p:cNvSpPr>
            <a:spLocks noGrp="1"/>
          </p:cNvSpPr>
          <p:nvPr>
            <p:ph type="title"/>
          </p:nvPr>
        </p:nvSpPr>
        <p:spPr/>
        <p:txBody>
          <a:bodyPr/>
          <a:lstStyle/>
          <a:p>
            <a:r>
              <a:rPr lang="en-GB" dirty="0"/>
              <a:t>WEP</a:t>
            </a:r>
          </a:p>
        </p:txBody>
      </p:sp>
      <p:sp>
        <p:nvSpPr>
          <p:cNvPr id="3" name="Content Placeholder 2">
            <a:extLst>
              <a:ext uri="{FF2B5EF4-FFF2-40B4-BE49-F238E27FC236}">
                <a16:creationId xmlns:a16="http://schemas.microsoft.com/office/drawing/2014/main" id="{1F5D4970-73F6-4406-B970-6DD244EE5DD5}"/>
              </a:ext>
            </a:extLst>
          </p:cNvPr>
          <p:cNvSpPr>
            <a:spLocks noGrp="1"/>
          </p:cNvSpPr>
          <p:nvPr>
            <p:ph idx="1"/>
          </p:nvPr>
        </p:nvSpPr>
        <p:spPr/>
        <p:txBody>
          <a:bodyPr/>
          <a:lstStyle/>
          <a:p>
            <a:r>
              <a:rPr lang="en-GB" dirty="0"/>
              <a:t>Wired Equivalent Privacy</a:t>
            </a:r>
          </a:p>
          <a:p>
            <a:r>
              <a:rPr lang="en-GB" dirty="0"/>
              <a:t>When a client connects to a WEP-protected network, the WEP key is added to some data to create an “initialization vector,” or “IV” for short</a:t>
            </a:r>
          </a:p>
          <a:p>
            <a:r>
              <a:rPr lang="en-GB" dirty="0"/>
              <a:t>When a client sends its request to the access point, the portion containing the IV is transmitted wirelessly in clear-text (not encrypted)</a:t>
            </a:r>
          </a:p>
          <a:p>
            <a:r>
              <a:rPr lang="en-GB" dirty="0"/>
              <a:t>WEP is not the correct choice for securing your network</a:t>
            </a:r>
          </a:p>
        </p:txBody>
      </p:sp>
    </p:spTree>
    <p:extLst>
      <p:ext uri="{BB962C8B-B14F-4D97-AF65-F5344CB8AC3E}">
        <p14:creationId xmlns:p14="http://schemas.microsoft.com/office/powerpoint/2010/main" val="38787081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Worm</a:t>
            </a:r>
          </a:p>
        </p:txBody>
      </p:sp>
      <p:sp>
        <p:nvSpPr>
          <p:cNvPr id="3" name="Content Placeholder 2"/>
          <p:cNvSpPr>
            <a:spLocks noGrp="1"/>
          </p:cNvSpPr>
          <p:nvPr>
            <p:ph idx="1"/>
          </p:nvPr>
        </p:nvSpPr>
        <p:spPr/>
        <p:txBody>
          <a:bodyPr/>
          <a:lstStyle/>
          <a:p>
            <a:r>
              <a:rPr lang="en-GB" dirty="0"/>
              <a:t>A computer worm is a type of </a:t>
            </a:r>
            <a:r>
              <a:rPr lang="en-GB" i="1" dirty="0"/>
              <a:t>malware</a:t>
            </a:r>
            <a:r>
              <a:rPr lang="en-GB" dirty="0"/>
              <a:t> that </a:t>
            </a:r>
            <a:r>
              <a:rPr lang="en-GB" i="1" dirty="0"/>
              <a:t>spreads</a:t>
            </a:r>
            <a:r>
              <a:rPr lang="en-GB" dirty="0"/>
              <a:t> copies of itself from computer to computer</a:t>
            </a:r>
          </a:p>
          <a:p>
            <a:r>
              <a:rPr lang="en-GB" dirty="0"/>
              <a:t>A worm can replicate itself without any human interaction, and it does not need to attach itself to a software program in order to cause damage</a:t>
            </a:r>
            <a:endParaRPr lang="en-US" dirty="0"/>
          </a:p>
        </p:txBody>
      </p:sp>
      <p:pic>
        <p:nvPicPr>
          <p:cNvPr id="7" name="Picture 6">
            <a:extLst>
              <a:ext uri="{FF2B5EF4-FFF2-40B4-BE49-F238E27FC236}">
                <a16:creationId xmlns:a16="http://schemas.microsoft.com/office/drawing/2014/main" id="{806C3B60-EDF4-46AA-BE16-2F358AB517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0543" y="3635687"/>
            <a:ext cx="4158299" cy="3125894"/>
          </a:xfrm>
          <a:prstGeom prst="rect">
            <a:avLst/>
          </a:prstGeom>
        </p:spPr>
      </p:pic>
    </p:spTree>
    <p:extLst>
      <p:ext uri="{BB962C8B-B14F-4D97-AF65-F5344CB8AC3E}">
        <p14:creationId xmlns:p14="http://schemas.microsoft.com/office/powerpoint/2010/main" val="251859233"/>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4BD40-4E6E-4734-9D41-2549E8E37B69}"/>
              </a:ext>
            </a:extLst>
          </p:cNvPr>
          <p:cNvSpPr>
            <a:spLocks noGrp="1"/>
          </p:cNvSpPr>
          <p:nvPr>
            <p:ph type="title"/>
          </p:nvPr>
        </p:nvSpPr>
        <p:spPr/>
        <p:txBody>
          <a:bodyPr/>
          <a:lstStyle/>
          <a:p>
            <a:r>
              <a:rPr lang="en-GB" dirty="0"/>
              <a:t>WPA</a:t>
            </a:r>
          </a:p>
        </p:txBody>
      </p:sp>
      <p:sp>
        <p:nvSpPr>
          <p:cNvPr id="3" name="Content Placeholder 2">
            <a:extLst>
              <a:ext uri="{FF2B5EF4-FFF2-40B4-BE49-F238E27FC236}">
                <a16:creationId xmlns:a16="http://schemas.microsoft.com/office/drawing/2014/main" id="{3BA837F9-E0F4-4564-8DD5-788424893528}"/>
              </a:ext>
            </a:extLst>
          </p:cNvPr>
          <p:cNvSpPr>
            <a:spLocks noGrp="1"/>
          </p:cNvSpPr>
          <p:nvPr>
            <p:ph idx="1"/>
          </p:nvPr>
        </p:nvSpPr>
        <p:spPr/>
        <p:txBody>
          <a:bodyPr>
            <a:normAutofit/>
          </a:bodyPr>
          <a:lstStyle/>
          <a:p>
            <a:r>
              <a:rPr lang="en-GB" dirty="0"/>
              <a:t> </a:t>
            </a:r>
            <a:r>
              <a:rPr lang="en-GB" dirty="0" err="1"/>
              <a:t>WiFi</a:t>
            </a:r>
            <a:r>
              <a:rPr lang="en-GB" dirty="0"/>
              <a:t> Protected Access (WPA</a:t>
            </a:r>
          </a:p>
          <a:p>
            <a:r>
              <a:rPr lang="en-GB" dirty="0"/>
              <a:t>Ratified by the </a:t>
            </a:r>
            <a:r>
              <a:rPr lang="en-GB" dirty="0" err="1"/>
              <a:t>WiFi</a:t>
            </a:r>
            <a:r>
              <a:rPr lang="en-GB" dirty="0"/>
              <a:t> Alliance in 2003 as a response to the insecurities that were discovered in WEP</a:t>
            </a:r>
          </a:p>
          <a:p>
            <a:r>
              <a:rPr lang="en-GB" dirty="0"/>
              <a:t>Uses a pre-shared key (PSK), referred to as WPA Personal, and the Temporal Key Integrity Protocol or TKIP</a:t>
            </a:r>
          </a:p>
          <a:p>
            <a:r>
              <a:rPr lang="en-GB" dirty="0"/>
              <a:t>Included a new message integrity check nicknamed “Michael”</a:t>
            </a:r>
          </a:p>
          <a:p>
            <a:r>
              <a:rPr lang="en-GB" dirty="0"/>
              <a:t>While Michael offered a great deal of improvement over the old way of securing networks, there was still some worry about some security issues with using a similar (though much stronger) implementation </a:t>
            </a:r>
          </a:p>
        </p:txBody>
      </p:sp>
    </p:spTree>
    <p:extLst>
      <p:ext uri="{BB962C8B-B14F-4D97-AF65-F5344CB8AC3E}">
        <p14:creationId xmlns:p14="http://schemas.microsoft.com/office/powerpoint/2010/main" val="714349747"/>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19293-3176-4065-81B8-D364499483A4}"/>
              </a:ext>
            </a:extLst>
          </p:cNvPr>
          <p:cNvSpPr>
            <a:spLocks noGrp="1"/>
          </p:cNvSpPr>
          <p:nvPr>
            <p:ph type="title"/>
          </p:nvPr>
        </p:nvSpPr>
        <p:spPr/>
        <p:txBody>
          <a:bodyPr/>
          <a:lstStyle/>
          <a:p>
            <a:r>
              <a:rPr lang="en-GB" dirty="0"/>
              <a:t>WPA2</a:t>
            </a:r>
          </a:p>
        </p:txBody>
      </p:sp>
      <p:sp>
        <p:nvSpPr>
          <p:cNvPr id="3" name="Content Placeholder 2">
            <a:extLst>
              <a:ext uri="{FF2B5EF4-FFF2-40B4-BE49-F238E27FC236}">
                <a16:creationId xmlns:a16="http://schemas.microsoft.com/office/drawing/2014/main" id="{A50E6B4B-B009-4D8E-B2B2-A61505DC2C74}"/>
              </a:ext>
            </a:extLst>
          </p:cNvPr>
          <p:cNvSpPr>
            <a:spLocks noGrp="1"/>
          </p:cNvSpPr>
          <p:nvPr>
            <p:ph idx="1"/>
          </p:nvPr>
        </p:nvSpPr>
        <p:spPr/>
        <p:txBody>
          <a:bodyPr/>
          <a:lstStyle/>
          <a:p>
            <a:r>
              <a:rPr lang="en-GB" dirty="0"/>
              <a:t>The concerns about Michael led to WPA2’s introduction in 2004</a:t>
            </a:r>
          </a:p>
          <a:p>
            <a:r>
              <a:rPr lang="en-GB" dirty="0"/>
              <a:t>At the </a:t>
            </a:r>
            <a:r>
              <a:rPr lang="en-GB" dirty="0" err="1"/>
              <a:t>center</a:t>
            </a:r>
            <a:r>
              <a:rPr lang="en-GB" dirty="0"/>
              <a:t> of WPA2 is its use of a security protocol based on Advanced Encryption Standard (AES), the U.S. Government’s preferred choice of encryption </a:t>
            </a:r>
          </a:p>
          <a:p>
            <a:r>
              <a:rPr lang="en-GB" dirty="0"/>
              <a:t>As it stands now, the only people who should still be using TKIP on a wireless network are those who are dealing with hardware that is rated for 802.11g only</a:t>
            </a:r>
          </a:p>
          <a:p>
            <a:endParaRPr lang="en-GB" dirty="0"/>
          </a:p>
        </p:txBody>
      </p:sp>
    </p:spTree>
    <p:extLst>
      <p:ext uri="{BB962C8B-B14F-4D97-AF65-F5344CB8AC3E}">
        <p14:creationId xmlns:p14="http://schemas.microsoft.com/office/powerpoint/2010/main" val="2876255498"/>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5DB4FA-D802-47FF-8DF7-E69AC3361B74}"/>
              </a:ext>
            </a:extLst>
          </p:cNvPr>
          <p:cNvSpPr>
            <a:spLocks noGrp="1"/>
          </p:cNvSpPr>
          <p:nvPr>
            <p:ph type="title"/>
          </p:nvPr>
        </p:nvSpPr>
        <p:spPr/>
        <p:txBody>
          <a:bodyPr/>
          <a:lstStyle/>
          <a:p>
            <a:r>
              <a:rPr lang="en-GB" dirty="0"/>
              <a:t>WPS</a:t>
            </a:r>
          </a:p>
        </p:txBody>
      </p:sp>
      <p:sp>
        <p:nvSpPr>
          <p:cNvPr id="3" name="Content Placeholder 2">
            <a:extLst>
              <a:ext uri="{FF2B5EF4-FFF2-40B4-BE49-F238E27FC236}">
                <a16:creationId xmlns:a16="http://schemas.microsoft.com/office/drawing/2014/main" id="{E919485A-C373-49DE-A7EA-50E844249F5E}"/>
              </a:ext>
            </a:extLst>
          </p:cNvPr>
          <p:cNvSpPr>
            <a:spLocks noGrp="1"/>
          </p:cNvSpPr>
          <p:nvPr>
            <p:ph idx="1"/>
          </p:nvPr>
        </p:nvSpPr>
        <p:spPr/>
        <p:txBody>
          <a:bodyPr/>
          <a:lstStyle/>
          <a:p>
            <a:r>
              <a:rPr lang="en-GB" dirty="0" err="1"/>
              <a:t>WiFi</a:t>
            </a:r>
            <a:r>
              <a:rPr lang="en-GB" dirty="0"/>
              <a:t> Protected Setup</a:t>
            </a:r>
          </a:p>
          <a:p>
            <a:r>
              <a:rPr lang="en-GB" dirty="0"/>
              <a:t>A user is able to add new devices to their network by simply pushing a button (within administration software or physically on the router) and then typing in an 8-digit PIN number on the client device</a:t>
            </a:r>
          </a:p>
          <a:p>
            <a:endParaRPr lang="en-GB" dirty="0"/>
          </a:p>
        </p:txBody>
      </p:sp>
    </p:spTree>
    <p:extLst>
      <p:ext uri="{BB962C8B-B14F-4D97-AF65-F5344CB8AC3E}">
        <p14:creationId xmlns:p14="http://schemas.microsoft.com/office/powerpoint/2010/main" val="2271187653"/>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t>Honeypot</a:t>
            </a:r>
          </a:p>
        </p:txBody>
      </p:sp>
      <p:sp>
        <p:nvSpPr>
          <p:cNvPr id="4" name="Content Placeholder 3">
            <a:extLst>
              <a:ext uri="{FF2B5EF4-FFF2-40B4-BE49-F238E27FC236}">
                <a16:creationId xmlns:a16="http://schemas.microsoft.com/office/drawing/2014/main" id="{66C26220-925F-5044-A24F-182FB11D4167}"/>
              </a:ext>
            </a:extLst>
          </p:cNvPr>
          <p:cNvSpPr>
            <a:spLocks noGrp="1"/>
          </p:cNvSpPr>
          <p:nvPr>
            <p:ph idx="1"/>
          </p:nvPr>
        </p:nvSpPr>
        <p:spPr/>
        <p:txBody>
          <a:bodyPr>
            <a:normAutofit fontScale="92500" lnSpcReduction="20000"/>
          </a:bodyPr>
          <a:lstStyle/>
          <a:p>
            <a:r>
              <a:rPr lang="en-GB" dirty="0"/>
              <a:t>A computer used to detect, deflect or counteract unauthorised use</a:t>
            </a:r>
          </a:p>
          <a:p>
            <a:endParaRPr lang="en-GB" dirty="0"/>
          </a:p>
          <a:p>
            <a:r>
              <a:rPr lang="en-GB" dirty="0"/>
              <a:t>Replicates legitimate parts of an IT system to attract and fool attackers</a:t>
            </a:r>
          </a:p>
          <a:p>
            <a:endParaRPr lang="en-GB" dirty="0"/>
          </a:p>
          <a:p>
            <a:r>
              <a:rPr lang="en-GB" dirty="0"/>
              <a:t>Production honeypots used by corporations as security devices</a:t>
            </a:r>
          </a:p>
          <a:p>
            <a:endParaRPr lang="en-GB" dirty="0"/>
          </a:p>
          <a:p>
            <a:r>
              <a:rPr lang="en-GB" dirty="0"/>
              <a:t>Research honeypots used to gather information and develop countermeasures</a:t>
            </a:r>
          </a:p>
          <a:p>
            <a:endParaRPr lang="en-GB" dirty="0"/>
          </a:p>
          <a:p>
            <a:r>
              <a:rPr lang="en-GB" dirty="0"/>
              <a:t>Spam honeypot</a:t>
            </a:r>
          </a:p>
          <a:p>
            <a:pPr lvl="1"/>
            <a:r>
              <a:rPr lang="en-GB" dirty="0"/>
              <a:t>Catches open relay test messages from spammers</a:t>
            </a:r>
          </a:p>
          <a:p>
            <a:pPr lvl="1"/>
            <a:r>
              <a:rPr lang="en-GB" dirty="0"/>
              <a:t> Returns the email to the spammer, but blocks all subsequent emails from the spammer</a:t>
            </a:r>
          </a:p>
          <a:p>
            <a:pPr lvl="1"/>
            <a:r>
              <a:rPr lang="en-GB" dirty="0"/>
              <a:t>Notifies spammer’s ISP </a:t>
            </a:r>
          </a:p>
        </p:txBody>
      </p:sp>
    </p:spTree>
    <p:extLst>
      <p:ext uri="{BB962C8B-B14F-4D97-AF65-F5344CB8AC3E}">
        <p14:creationId xmlns:p14="http://schemas.microsoft.com/office/powerpoint/2010/main" val="4202213030"/>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DEE27-5F2E-40A6-81A5-09F9E370FE18}"/>
              </a:ext>
            </a:extLst>
          </p:cNvPr>
          <p:cNvSpPr>
            <a:spLocks noGrp="1"/>
          </p:cNvSpPr>
          <p:nvPr>
            <p:ph type="title"/>
          </p:nvPr>
        </p:nvSpPr>
        <p:spPr/>
        <p:txBody>
          <a:bodyPr/>
          <a:lstStyle/>
          <a:p>
            <a:r>
              <a:rPr lang="en-GB" dirty="0"/>
              <a:t>Steganography</a:t>
            </a:r>
          </a:p>
        </p:txBody>
      </p:sp>
      <p:sp>
        <p:nvSpPr>
          <p:cNvPr id="3" name="Content Placeholder 2">
            <a:extLst>
              <a:ext uri="{FF2B5EF4-FFF2-40B4-BE49-F238E27FC236}">
                <a16:creationId xmlns:a16="http://schemas.microsoft.com/office/drawing/2014/main" id="{B7D5C900-2851-4BD9-82FB-492FFA436204}"/>
              </a:ext>
            </a:extLst>
          </p:cNvPr>
          <p:cNvSpPr>
            <a:spLocks noGrp="1"/>
          </p:cNvSpPr>
          <p:nvPr>
            <p:ph idx="1"/>
          </p:nvPr>
        </p:nvSpPr>
        <p:spPr/>
        <p:txBody>
          <a:bodyPr/>
          <a:lstStyle/>
          <a:p>
            <a:r>
              <a:rPr lang="en-GB" dirty="0"/>
              <a:t>Steganography is the practice of concealing a file, message, image, or video within another file, message, image, or video</a:t>
            </a:r>
          </a:p>
          <a:p>
            <a:r>
              <a:rPr lang="en-GB" dirty="0"/>
              <a:t>The word steganography comes from New Latin </a:t>
            </a:r>
            <a:r>
              <a:rPr lang="en-GB" dirty="0" err="1"/>
              <a:t>steganographia</a:t>
            </a:r>
            <a:r>
              <a:rPr lang="en-GB" dirty="0"/>
              <a:t>, which combines the Greek words </a:t>
            </a:r>
            <a:r>
              <a:rPr lang="en-GB" dirty="0" err="1"/>
              <a:t>steganós</a:t>
            </a:r>
            <a:r>
              <a:rPr lang="en-GB" dirty="0"/>
              <a:t>, meaning "covered or concealed", and -</a:t>
            </a:r>
            <a:r>
              <a:rPr lang="en-GB" dirty="0" err="1"/>
              <a:t>graphia</a:t>
            </a:r>
            <a:r>
              <a:rPr lang="en-GB" dirty="0"/>
              <a:t> meaning "writing“</a:t>
            </a:r>
          </a:p>
          <a:p>
            <a:r>
              <a:rPr lang="en-GB" dirty="0"/>
              <a:t>Steganography works by replacing bits of useless or unused data in regular computer files (such as graphics, sound, text, HTML, or even floppy disks ) with bits of different, invisible information</a:t>
            </a:r>
          </a:p>
          <a:p>
            <a:r>
              <a:rPr lang="en-GB" dirty="0"/>
              <a:t>The hidden file is encoded in the least significant bits of the values encoding the colour of each pixel of the image</a:t>
            </a:r>
          </a:p>
        </p:txBody>
      </p:sp>
    </p:spTree>
    <p:extLst>
      <p:ext uri="{BB962C8B-B14F-4D97-AF65-F5344CB8AC3E}">
        <p14:creationId xmlns:p14="http://schemas.microsoft.com/office/powerpoint/2010/main" val="735845374"/>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7C7802-263A-44F5-88D1-6C46521A06C3}"/>
              </a:ext>
            </a:extLst>
          </p:cNvPr>
          <p:cNvSpPr>
            <a:spLocks noGrp="1"/>
          </p:cNvSpPr>
          <p:nvPr>
            <p:ph type="title"/>
          </p:nvPr>
        </p:nvSpPr>
        <p:spPr/>
        <p:txBody>
          <a:bodyPr/>
          <a:lstStyle/>
          <a:p>
            <a:r>
              <a:rPr lang="en-GB" dirty="0"/>
              <a:t>Glossary</a:t>
            </a:r>
          </a:p>
        </p:txBody>
      </p:sp>
      <p:sp>
        <p:nvSpPr>
          <p:cNvPr id="3" name="Content Placeholder 2">
            <a:extLst>
              <a:ext uri="{FF2B5EF4-FFF2-40B4-BE49-F238E27FC236}">
                <a16:creationId xmlns:a16="http://schemas.microsoft.com/office/drawing/2014/main" id="{7FFEA030-CB54-40F2-8DE5-AC30D4AD29B7}"/>
              </a:ext>
            </a:extLst>
          </p:cNvPr>
          <p:cNvSpPr>
            <a:spLocks noGrp="1"/>
          </p:cNvSpPr>
          <p:nvPr>
            <p:ph idx="1"/>
          </p:nvPr>
        </p:nvSpPr>
        <p:spPr/>
        <p:txBody>
          <a:bodyPr>
            <a:normAutofit lnSpcReduction="10000"/>
          </a:bodyPr>
          <a:lstStyle/>
          <a:p>
            <a:r>
              <a:rPr lang="en-GB" sz="2000" b="1" dirty="0"/>
              <a:t>Stateful Inspection (SI) </a:t>
            </a:r>
            <a:r>
              <a:rPr lang="en-GB" sz="2000" dirty="0"/>
              <a:t>- a firewall technology that monitors the state of active connections and uses this information to determine which network packets to allow through the firewall. Stateful inspection has largely replaced an older technology, static packet filtering</a:t>
            </a:r>
          </a:p>
          <a:p>
            <a:r>
              <a:rPr lang="en-GB" sz="2000" b="1" dirty="0"/>
              <a:t>Network Address Translation (NAT) </a:t>
            </a:r>
            <a:r>
              <a:rPr lang="en-GB" sz="2000" dirty="0"/>
              <a:t>- a method of remapping one IP address space into another by modifying network address information in the IP header of packets while they are in transit across a traffic routing device</a:t>
            </a:r>
          </a:p>
          <a:p>
            <a:r>
              <a:rPr lang="en-GB" sz="2000" b="1" dirty="0"/>
              <a:t>Demilitarised Zone </a:t>
            </a:r>
            <a:r>
              <a:rPr lang="en-GB" sz="2000" dirty="0"/>
              <a:t>(DMZ) - a DMZ or demilitarized zone (sometimes referred to as a perimeter network or screened subnet) is a physical or logical subnetwork that contains and exposes an organization's external-facing services to an untrusted, usually larger, network such as the Internet</a:t>
            </a:r>
          </a:p>
          <a:p>
            <a:r>
              <a:rPr lang="en-GB" sz="2000" b="1" dirty="0"/>
              <a:t>Orange Zone </a:t>
            </a:r>
            <a:r>
              <a:rPr lang="en-GB" sz="2000" dirty="0"/>
              <a:t>(OZ) – a DMZ (we have red [internet], green [LAN] and orange [DMZ]</a:t>
            </a:r>
          </a:p>
          <a:p>
            <a:r>
              <a:rPr lang="en-GB" sz="2000" b="1" dirty="0"/>
              <a:t>Port scanner </a:t>
            </a:r>
            <a:r>
              <a:rPr lang="en-GB" sz="2000" dirty="0"/>
              <a:t>- an application designed to probe a server or host for open ports</a:t>
            </a:r>
          </a:p>
          <a:p>
            <a:r>
              <a:rPr lang="en-GB" sz="2000" b="1" dirty="0"/>
              <a:t>Virus scanner </a:t>
            </a:r>
            <a:r>
              <a:rPr lang="en-GB" sz="2000" dirty="0"/>
              <a:t>– an anti-virus application</a:t>
            </a:r>
          </a:p>
          <a:p>
            <a:r>
              <a:rPr lang="en-GB" sz="2000" b="1" dirty="0"/>
              <a:t>Ethernet sniffer </a:t>
            </a:r>
            <a:r>
              <a:rPr lang="en-GB" sz="2000" dirty="0"/>
              <a:t>– packet analyser or packet sniffer -  a computer program or piece of computer hardware (such as a packet capture appliance) that can intercept and log traffic that passes over a digital network or part of a network</a:t>
            </a:r>
          </a:p>
        </p:txBody>
      </p:sp>
    </p:spTree>
    <p:extLst>
      <p:ext uri="{BB962C8B-B14F-4D97-AF65-F5344CB8AC3E}">
        <p14:creationId xmlns:p14="http://schemas.microsoft.com/office/powerpoint/2010/main" val="288409496"/>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7C7802-263A-44F5-88D1-6C46521A06C3}"/>
              </a:ext>
            </a:extLst>
          </p:cNvPr>
          <p:cNvSpPr>
            <a:spLocks noGrp="1"/>
          </p:cNvSpPr>
          <p:nvPr>
            <p:ph type="title"/>
          </p:nvPr>
        </p:nvSpPr>
        <p:spPr/>
        <p:txBody>
          <a:bodyPr/>
          <a:lstStyle/>
          <a:p>
            <a:r>
              <a:rPr lang="en-GB" dirty="0"/>
              <a:t>Glossary</a:t>
            </a:r>
          </a:p>
        </p:txBody>
      </p:sp>
      <p:sp>
        <p:nvSpPr>
          <p:cNvPr id="3" name="Content Placeholder 2">
            <a:extLst>
              <a:ext uri="{FF2B5EF4-FFF2-40B4-BE49-F238E27FC236}">
                <a16:creationId xmlns:a16="http://schemas.microsoft.com/office/drawing/2014/main" id="{7FFEA030-CB54-40F2-8DE5-AC30D4AD29B7}"/>
              </a:ext>
            </a:extLst>
          </p:cNvPr>
          <p:cNvSpPr>
            <a:spLocks noGrp="1"/>
          </p:cNvSpPr>
          <p:nvPr>
            <p:ph idx="1"/>
          </p:nvPr>
        </p:nvSpPr>
        <p:spPr/>
        <p:txBody>
          <a:bodyPr>
            <a:normAutofit fontScale="92500" lnSpcReduction="10000"/>
          </a:bodyPr>
          <a:lstStyle/>
          <a:p>
            <a:r>
              <a:rPr lang="en-GB" sz="2000" b="1" dirty="0"/>
              <a:t>SSH - </a:t>
            </a:r>
            <a:r>
              <a:rPr lang="en-GB" sz="2000" dirty="0"/>
              <a:t>Secure Shell (</a:t>
            </a:r>
            <a:r>
              <a:rPr lang="en-GB" sz="2000" i="1" dirty="0"/>
              <a:t>SSH</a:t>
            </a:r>
            <a:r>
              <a:rPr lang="en-GB" sz="2000" dirty="0"/>
              <a:t>) is a cryptographic network protocol for operating network services securely over an unsecured network</a:t>
            </a:r>
          </a:p>
          <a:p>
            <a:r>
              <a:rPr lang="en-GB" sz="2000" b="1" dirty="0"/>
              <a:t>FTPS - </a:t>
            </a:r>
            <a:r>
              <a:rPr lang="en-GB" sz="2000" dirty="0"/>
              <a:t>an extension to the commonly used File Transfer Protocol (FTP) that adds support for the Transport Layer Security (TLS) and, formerly, the Secure Sockets Layer</a:t>
            </a:r>
          </a:p>
          <a:p>
            <a:r>
              <a:rPr lang="en-GB" sz="2000" b="1" dirty="0"/>
              <a:t>HTTP</a:t>
            </a:r>
            <a:r>
              <a:rPr lang="en-GB" sz="2000" dirty="0"/>
              <a:t> - Hypertext Transfer Protocol (HTTP) is an application protocol for distributed, collaborative, hypermedia information systems</a:t>
            </a:r>
          </a:p>
          <a:p>
            <a:r>
              <a:rPr lang="en-GB" sz="2000" b="1" dirty="0"/>
              <a:t>RPC</a:t>
            </a:r>
            <a:r>
              <a:rPr lang="en-GB" sz="2000" dirty="0"/>
              <a:t> - a remote procedure call (RPC) is when a computer program causes a procedure (subroutine) to execute in a different address space (commonly on another computer on a shared network), which is coded as if it were a normal (local) procedure call, without the programmer explicitly coding the details for the remote interaction</a:t>
            </a:r>
          </a:p>
          <a:p>
            <a:r>
              <a:rPr lang="en-GB" sz="2000" b="1" dirty="0"/>
              <a:t>ARP</a:t>
            </a:r>
            <a:r>
              <a:rPr lang="en-GB" sz="2000" dirty="0"/>
              <a:t> - Address Resolution Protocol (ARP) is a communication protocol used for discovering the link layer address, such as a MAC address, associated with a given internet layer address, typically an IPv4 address</a:t>
            </a:r>
          </a:p>
          <a:p>
            <a:r>
              <a:rPr lang="en-GB" sz="2000" b="1" dirty="0"/>
              <a:t>DHCP</a:t>
            </a:r>
            <a:r>
              <a:rPr lang="en-GB" sz="2000" dirty="0"/>
              <a:t> - Dynamic Host Configuration Protocol (DHCP) is a network management protocol used on Internet Protocol networks whereby a DHCP server dynamically assigns an IP address and other network configuration parameters to each device on a network so they can communicate with other IP networks</a:t>
            </a:r>
          </a:p>
          <a:p>
            <a:r>
              <a:rPr lang="en-GB" sz="2000" b="1" dirty="0"/>
              <a:t>DNS</a:t>
            </a:r>
            <a:r>
              <a:rPr lang="en-GB" sz="2000" dirty="0"/>
              <a:t> - Domain Name System (DNS) is a hierarchical and decentralized naming system for computers, services, or other resources connected to the Internet or a private network. It associates various information with domain names assigned to each of the participating entities</a:t>
            </a:r>
          </a:p>
        </p:txBody>
      </p:sp>
    </p:spTree>
    <p:extLst>
      <p:ext uri="{BB962C8B-B14F-4D97-AF65-F5344CB8AC3E}">
        <p14:creationId xmlns:p14="http://schemas.microsoft.com/office/powerpoint/2010/main" val="3403319291"/>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B398E-9423-41B9-94CB-4B10C81EE961}"/>
              </a:ext>
            </a:extLst>
          </p:cNvPr>
          <p:cNvSpPr>
            <a:spLocks noGrp="1"/>
          </p:cNvSpPr>
          <p:nvPr>
            <p:ph type="title"/>
          </p:nvPr>
        </p:nvSpPr>
        <p:spPr/>
        <p:txBody>
          <a:bodyPr/>
          <a:lstStyle/>
          <a:p>
            <a:r>
              <a:rPr lang="en-GB" dirty="0"/>
              <a:t>Glossary</a:t>
            </a:r>
          </a:p>
        </p:txBody>
      </p:sp>
      <p:sp>
        <p:nvSpPr>
          <p:cNvPr id="3" name="Content Placeholder 2">
            <a:extLst>
              <a:ext uri="{FF2B5EF4-FFF2-40B4-BE49-F238E27FC236}">
                <a16:creationId xmlns:a16="http://schemas.microsoft.com/office/drawing/2014/main" id="{966F6F2B-A5DB-4D44-A3D9-E9966310E66E}"/>
              </a:ext>
            </a:extLst>
          </p:cNvPr>
          <p:cNvSpPr>
            <a:spLocks noGrp="1"/>
          </p:cNvSpPr>
          <p:nvPr>
            <p:ph idx="1"/>
          </p:nvPr>
        </p:nvSpPr>
        <p:spPr/>
        <p:txBody>
          <a:bodyPr>
            <a:normAutofit/>
          </a:bodyPr>
          <a:lstStyle/>
          <a:p>
            <a:r>
              <a:rPr lang="en-GB" sz="2000" b="1" dirty="0"/>
              <a:t>RTO</a:t>
            </a:r>
            <a:r>
              <a:rPr lang="en-GB" sz="2000" dirty="0"/>
              <a:t> - Recovery Time Objective (RTO)[8][9] is the targeted duration of time and a service level within which a business process must be restored after a disaster (or disruption) in order to avoid unacceptable consequences associated with a break in business continuity</a:t>
            </a:r>
          </a:p>
          <a:p>
            <a:r>
              <a:rPr lang="en-GB" sz="2000" b="1" dirty="0"/>
              <a:t>RPO</a:t>
            </a:r>
            <a:r>
              <a:rPr lang="en-GB" sz="2000" dirty="0"/>
              <a:t> -  Recovery Point Objective (RPO) is defined by business continuity planning. It is the maximum targeted period in which data (transactions) might be lost from an IT service due to a major incident</a:t>
            </a:r>
          </a:p>
          <a:p>
            <a:r>
              <a:rPr lang="en-GB" sz="2000" b="1" dirty="0"/>
              <a:t>MTTR</a:t>
            </a:r>
            <a:r>
              <a:rPr lang="en-GB" sz="2000" dirty="0"/>
              <a:t> - Mean time to repair (MTTR) is a basic measure of the maintainability of repairable items</a:t>
            </a:r>
          </a:p>
          <a:p>
            <a:r>
              <a:rPr lang="en-GB" sz="2000" b="1" dirty="0"/>
              <a:t>MTPOD</a:t>
            </a:r>
            <a:r>
              <a:rPr lang="en-GB" sz="2000" dirty="0"/>
              <a:t> - The duration after which an organisation's viability will be irrevocably threatened if product and service delivery cannot be resumed </a:t>
            </a:r>
          </a:p>
          <a:p>
            <a:r>
              <a:rPr lang="en-GB" sz="2000" b="1" dirty="0"/>
              <a:t>SWOT</a:t>
            </a:r>
            <a:r>
              <a:rPr lang="en-GB" sz="2000" dirty="0"/>
              <a:t> - Strengths, Weaknesses, Opportunities</a:t>
            </a:r>
            <a:r>
              <a:rPr lang="en-GB" sz="2000"/>
              <a:t>, Threats</a:t>
            </a:r>
            <a:endParaRPr lang="en-GB" sz="2000" dirty="0"/>
          </a:p>
          <a:p>
            <a:endParaRPr lang="en-GB" sz="2000" dirty="0"/>
          </a:p>
          <a:p>
            <a:endParaRPr lang="en-GB" sz="2000" dirty="0"/>
          </a:p>
        </p:txBody>
      </p:sp>
    </p:spTree>
    <p:extLst>
      <p:ext uri="{BB962C8B-B14F-4D97-AF65-F5344CB8AC3E}">
        <p14:creationId xmlns:p14="http://schemas.microsoft.com/office/powerpoint/2010/main" val="23865092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Spyware</a:t>
            </a:r>
          </a:p>
        </p:txBody>
      </p:sp>
      <p:sp>
        <p:nvSpPr>
          <p:cNvPr id="3" name="Content Placeholder 2"/>
          <p:cNvSpPr>
            <a:spLocks noGrp="1"/>
          </p:cNvSpPr>
          <p:nvPr>
            <p:ph idx="1"/>
          </p:nvPr>
        </p:nvSpPr>
        <p:spPr/>
        <p:txBody>
          <a:bodyPr/>
          <a:lstStyle/>
          <a:p>
            <a:r>
              <a:rPr lang="en-GB" dirty="0"/>
              <a:t>Spyware is software that aims to gather information about a person or organization, sometimes without their knowledge</a:t>
            </a:r>
          </a:p>
          <a:p>
            <a:r>
              <a:rPr lang="en-GB" dirty="0"/>
              <a:t>May send such information to another entity without the consumer's consent</a:t>
            </a:r>
          </a:p>
          <a:p>
            <a:r>
              <a:rPr lang="en-GB" dirty="0"/>
              <a:t>A lot of spyware harvests information related to your computer and how you use it</a:t>
            </a:r>
          </a:p>
          <a:p>
            <a:r>
              <a:rPr lang="en-GB" dirty="0"/>
              <a:t>For example, it may monitor your Web browsing patterns</a:t>
            </a:r>
          </a:p>
        </p:txBody>
      </p:sp>
    </p:spTree>
    <p:extLst>
      <p:ext uri="{BB962C8B-B14F-4D97-AF65-F5344CB8AC3E}">
        <p14:creationId xmlns:p14="http://schemas.microsoft.com/office/powerpoint/2010/main" val="18271813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Social Engineering</a:t>
            </a:r>
          </a:p>
        </p:txBody>
      </p:sp>
      <p:sp>
        <p:nvSpPr>
          <p:cNvPr id="3" name="Content Placeholder 2"/>
          <p:cNvSpPr>
            <a:spLocks noGrp="1"/>
          </p:cNvSpPr>
          <p:nvPr>
            <p:ph idx="1"/>
          </p:nvPr>
        </p:nvSpPr>
        <p:spPr/>
        <p:txBody>
          <a:bodyPr/>
          <a:lstStyle/>
          <a:p>
            <a:r>
              <a:rPr lang="en-GB" dirty="0"/>
              <a:t>Social engineering is the art of manipulating people so they give up confidential information</a:t>
            </a:r>
          </a:p>
          <a:p>
            <a:r>
              <a:rPr lang="en-GB" dirty="0"/>
              <a:t>The types of information these criminals are seeking can vary, but when individuals are targeted the criminals are usually trying to trick you into giving them your passwords or bank information, or access your computer to secretly install malicious software</a:t>
            </a:r>
          </a:p>
          <a:p>
            <a:r>
              <a:rPr lang="en-GB" dirty="0"/>
              <a:t>This will give them access to your passwords and bank information as well as giving them control over your computer</a:t>
            </a:r>
            <a:endParaRPr lang="en-US" dirty="0"/>
          </a:p>
        </p:txBody>
      </p:sp>
    </p:spTree>
    <p:extLst>
      <p:ext uri="{BB962C8B-B14F-4D97-AF65-F5344CB8AC3E}">
        <p14:creationId xmlns:p14="http://schemas.microsoft.com/office/powerpoint/2010/main" val="31573562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MV Boli" panose="02000500030200090000" pitchFamily="2" charset="0"/>
                <a:cs typeface="MV Boli" panose="02000500030200090000" pitchFamily="2" charset="0"/>
              </a:rPr>
              <a:t>How it is done</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71865" y="2674641"/>
            <a:ext cx="2215965" cy="2189837"/>
          </a:xfrm>
        </p:spPr>
      </p:pic>
      <p:sp>
        <p:nvSpPr>
          <p:cNvPr id="5" name="TextBox 4"/>
          <p:cNvSpPr txBox="1"/>
          <p:nvPr/>
        </p:nvSpPr>
        <p:spPr>
          <a:xfrm>
            <a:off x="4079776" y="1693839"/>
            <a:ext cx="3940502" cy="954107"/>
          </a:xfrm>
          <a:prstGeom prst="rect">
            <a:avLst/>
          </a:prstGeom>
          <a:noFill/>
        </p:spPr>
        <p:txBody>
          <a:bodyPr wrap="none" rtlCol="0">
            <a:spAutoFit/>
          </a:bodyPr>
          <a:lstStyle/>
          <a:p>
            <a:pPr lvl="1"/>
            <a:r>
              <a:rPr lang="en-GB" sz="1400" b="1" dirty="0">
                <a:latin typeface="MV Boli" panose="02000500030200090000" pitchFamily="2" charset="0"/>
                <a:cs typeface="MV Boli" panose="02000500030200090000" pitchFamily="2" charset="0"/>
              </a:rPr>
              <a:t>Preparing the ground for attack:</a:t>
            </a:r>
          </a:p>
          <a:p>
            <a:pPr lvl="2"/>
            <a:r>
              <a:rPr lang="en-GB" sz="1400" dirty="0">
                <a:latin typeface="MV Boli" panose="02000500030200090000" pitchFamily="2" charset="0"/>
                <a:cs typeface="MV Boli" panose="02000500030200090000" pitchFamily="2" charset="0"/>
              </a:rPr>
              <a:t>Identifying the victim(s)</a:t>
            </a:r>
          </a:p>
          <a:p>
            <a:pPr lvl="2"/>
            <a:r>
              <a:rPr lang="en-GB" sz="1400" dirty="0">
                <a:latin typeface="MV Boli" panose="02000500030200090000" pitchFamily="2" charset="0"/>
                <a:cs typeface="MV Boli" panose="02000500030200090000" pitchFamily="2" charset="0"/>
              </a:rPr>
              <a:t>Gathering background information</a:t>
            </a:r>
          </a:p>
          <a:p>
            <a:pPr lvl="2"/>
            <a:r>
              <a:rPr lang="en-GB" sz="1400" dirty="0">
                <a:latin typeface="MV Boli" panose="02000500030200090000" pitchFamily="2" charset="0"/>
                <a:cs typeface="MV Boli" panose="02000500030200090000" pitchFamily="2" charset="0"/>
              </a:rPr>
              <a:t>Selecting attack method(s)</a:t>
            </a:r>
          </a:p>
        </p:txBody>
      </p:sp>
      <p:sp>
        <p:nvSpPr>
          <p:cNvPr id="6" name="TextBox 5"/>
          <p:cNvSpPr txBox="1"/>
          <p:nvPr/>
        </p:nvSpPr>
        <p:spPr>
          <a:xfrm>
            <a:off x="6638449" y="3144454"/>
            <a:ext cx="4021969" cy="954107"/>
          </a:xfrm>
          <a:prstGeom prst="rect">
            <a:avLst/>
          </a:prstGeom>
          <a:noFill/>
        </p:spPr>
        <p:txBody>
          <a:bodyPr wrap="square" rtlCol="0">
            <a:spAutoFit/>
          </a:bodyPr>
          <a:lstStyle/>
          <a:p>
            <a:pPr lvl="1"/>
            <a:r>
              <a:rPr lang="en-GB" sz="1400" b="1" dirty="0">
                <a:latin typeface="MV Boli" panose="02000500030200090000" pitchFamily="2" charset="0"/>
                <a:cs typeface="MV Boli" panose="02000500030200090000" pitchFamily="2" charset="0"/>
              </a:rPr>
              <a:t>Deceiving the victim(s) to gain a foothold:</a:t>
            </a:r>
          </a:p>
          <a:p>
            <a:pPr lvl="2"/>
            <a:r>
              <a:rPr lang="en-GB" sz="1400" dirty="0">
                <a:latin typeface="MV Boli" panose="02000500030200090000" pitchFamily="2" charset="0"/>
                <a:cs typeface="MV Boli" panose="02000500030200090000" pitchFamily="2" charset="0"/>
              </a:rPr>
              <a:t>Spinning a story</a:t>
            </a:r>
          </a:p>
          <a:p>
            <a:pPr lvl="2"/>
            <a:r>
              <a:rPr lang="en-GB" sz="1400" dirty="0">
                <a:latin typeface="MV Boli" panose="02000500030200090000" pitchFamily="2" charset="0"/>
                <a:cs typeface="MV Boli" panose="02000500030200090000" pitchFamily="2" charset="0"/>
              </a:rPr>
              <a:t>Taking control of the interaction</a:t>
            </a:r>
          </a:p>
        </p:txBody>
      </p:sp>
      <p:sp>
        <p:nvSpPr>
          <p:cNvPr id="7" name="TextBox 6"/>
          <p:cNvSpPr txBox="1"/>
          <p:nvPr/>
        </p:nvSpPr>
        <p:spPr>
          <a:xfrm>
            <a:off x="3935760" y="5013177"/>
            <a:ext cx="4536504" cy="954107"/>
          </a:xfrm>
          <a:prstGeom prst="rect">
            <a:avLst/>
          </a:prstGeom>
          <a:noFill/>
        </p:spPr>
        <p:txBody>
          <a:bodyPr wrap="square" rtlCol="0">
            <a:spAutoFit/>
          </a:bodyPr>
          <a:lstStyle/>
          <a:p>
            <a:pPr lvl="1"/>
            <a:r>
              <a:rPr lang="en-GB" sz="1400" b="1" dirty="0">
                <a:latin typeface="MV Boli" panose="02000500030200090000" pitchFamily="2" charset="0"/>
                <a:cs typeface="MV Boli" panose="02000500030200090000" pitchFamily="2" charset="0"/>
              </a:rPr>
              <a:t>Obtaining the information over a period of time:</a:t>
            </a:r>
          </a:p>
          <a:p>
            <a:pPr marL="1200150" lvl="2" indent="-285750">
              <a:buFont typeface="Arial" panose="020B0604020202020204" pitchFamily="34" charset="0"/>
              <a:buChar char="•"/>
            </a:pPr>
            <a:r>
              <a:rPr lang="en-GB" sz="1400" dirty="0">
                <a:latin typeface="MV Boli" panose="02000500030200090000" pitchFamily="2" charset="0"/>
                <a:cs typeface="MV Boli" panose="02000500030200090000" pitchFamily="2" charset="0"/>
              </a:rPr>
              <a:t>Expanding foothold</a:t>
            </a:r>
          </a:p>
          <a:p>
            <a:pPr marL="1200150" lvl="2" indent="-285750">
              <a:buFont typeface="Arial" panose="020B0604020202020204" pitchFamily="34" charset="0"/>
              <a:buChar char="•"/>
            </a:pPr>
            <a:r>
              <a:rPr lang="en-GB" sz="1400" dirty="0">
                <a:latin typeface="MV Boli" panose="02000500030200090000" pitchFamily="2" charset="0"/>
                <a:cs typeface="MV Boli" panose="02000500030200090000" pitchFamily="2" charset="0"/>
              </a:rPr>
              <a:t>Executing the attack</a:t>
            </a:r>
          </a:p>
        </p:txBody>
      </p:sp>
      <p:sp>
        <p:nvSpPr>
          <p:cNvPr id="8" name="TextBox 7"/>
          <p:cNvSpPr txBox="1"/>
          <p:nvPr/>
        </p:nvSpPr>
        <p:spPr>
          <a:xfrm>
            <a:off x="983432" y="3146519"/>
            <a:ext cx="4032448" cy="1384995"/>
          </a:xfrm>
          <a:prstGeom prst="rect">
            <a:avLst/>
          </a:prstGeom>
          <a:noFill/>
        </p:spPr>
        <p:txBody>
          <a:bodyPr wrap="square" rtlCol="0">
            <a:spAutoFit/>
          </a:bodyPr>
          <a:lstStyle/>
          <a:p>
            <a:pPr lvl="1" algn="ctr"/>
            <a:r>
              <a:rPr lang="en-GB" sz="1400" b="1" dirty="0">
                <a:latin typeface="MV Boli" panose="02000500030200090000" pitchFamily="2" charset="0"/>
                <a:cs typeface="MV Boli" panose="02000500030200090000" pitchFamily="2" charset="0"/>
              </a:rPr>
              <a:t>Closing the interaction, ideally without arousing suspicion:</a:t>
            </a:r>
          </a:p>
          <a:p>
            <a:pPr marL="1200150" lvl="2" indent="-285750">
              <a:buFont typeface="Arial" panose="020B0604020202020204" pitchFamily="34" charset="0"/>
              <a:buChar char="•"/>
            </a:pPr>
            <a:r>
              <a:rPr lang="en-GB" sz="1400" dirty="0">
                <a:latin typeface="MV Boli" panose="02000500030200090000" pitchFamily="2" charset="0"/>
                <a:cs typeface="MV Boli" panose="02000500030200090000" pitchFamily="2" charset="0"/>
              </a:rPr>
              <a:t>Bringing the charade to a natural end</a:t>
            </a:r>
          </a:p>
          <a:p>
            <a:pPr marL="1200150" lvl="2" indent="-285750">
              <a:buFont typeface="Arial" panose="020B0604020202020204" pitchFamily="34" charset="0"/>
              <a:buChar char="•"/>
            </a:pPr>
            <a:r>
              <a:rPr lang="en-GB" sz="1400" dirty="0">
                <a:latin typeface="MV Boli" panose="02000500030200090000" pitchFamily="2" charset="0"/>
                <a:cs typeface="MV Boli" panose="02000500030200090000" pitchFamily="2" charset="0"/>
              </a:rPr>
              <a:t>Removing all traces of malware</a:t>
            </a:r>
          </a:p>
          <a:p>
            <a:pPr marL="1200150" lvl="2" indent="-285750">
              <a:buFont typeface="Arial" panose="020B0604020202020204" pitchFamily="34" charset="0"/>
              <a:buChar char="•"/>
            </a:pPr>
            <a:r>
              <a:rPr lang="en-GB" sz="1400" dirty="0">
                <a:latin typeface="MV Boli" panose="02000500030200090000" pitchFamily="2" charset="0"/>
                <a:cs typeface="MV Boli" panose="02000500030200090000" pitchFamily="2" charset="0"/>
              </a:rPr>
              <a:t>Covering tracks</a:t>
            </a:r>
          </a:p>
        </p:txBody>
      </p:sp>
    </p:spTree>
    <p:extLst>
      <p:ext uri="{BB962C8B-B14F-4D97-AF65-F5344CB8AC3E}">
        <p14:creationId xmlns:p14="http://schemas.microsoft.com/office/powerpoint/2010/main" val="33285225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nvGraphicFramePr>
        <p:xfrm>
          <a:off x="1991544" y="748154"/>
          <a:ext cx="8352928" cy="61098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2423592" y="1"/>
            <a:ext cx="8035744" cy="830997"/>
          </a:xfrm>
          <a:prstGeom prst="rect">
            <a:avLst/>
          </a:prstGeom>
          <a:noFill/>
        </p:spPr>
        <p:txBody>
          <a:bodyPr wrap="square" rtlCol="0">
            <a:spAutoFit/>
          </a:bodyPr>
          <a:lstStyle/>
          <a:p>
            <a:pPr algn="ctr"/>
            <a:r>
              <a:rPr lang="en-GB" sz="2400" dirty="0">
                <a:latin typeface="MV Boli" panose="02000500030200090000" pitchFamily="2" charset="0"/>
                <a:cs typeface="MV Boli" panose="02000500030200090000" pitchFamily="2" charset="0"/>
              </a:rPr>
              <a:t>Five most common forms of digital social engineering assaults</a:t>
            </a:r>
          </a:p>
        </p:txBody>
      </p:sp>
    </p:spTree>
    <p:extLst>
      <p:ext uri="{BB962C8B-B14F-4D97-AF65-F5344CB8AC3E}">
        <p14:creationId xmlns:p14="http://schemas.microsoft.com/office/powerpoint/2010/main" val="4737078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Phishing Attacks</a:t>
            </a:r>
          </a:p>
        </p:txBody>
      </p:sp>
      <p:sp>
        <p:nvSpPr>
          <p:cNvPr id="3" name="Content Placeholder 2"/>
          <p:cNvSpPr>
            <a:spLocks noGrp="1"/>
          </p:cNvSpPr>
          <p:nvPr>
            <p:ph idx="1"/>
          </p:nvPr>
        </p:nvSpPr>
        <p:spPr/>
        <p:txBody>
          <a:bodyPr/>
          <a:lstStyle/>
          <a:p>
            <a:r>
              <a:rPr lang="en-US" dirty="0"/>
              <a:t>Phishing is the practice of sending fraudulent communications that appear to come from a reputable source, usually through email</a:t>
            </a:r>
          </a:p>
          <a:p>
            <a:r>
              <a:rPr lang="en-US" dirty="0"/>
              <a:t>The goal is to steal sensitive data like credit card and login information or to install malware on the victim’s machine</a:t>
            </a:r>
          </a:p>
          <a:p>
            <a:endParaRPr lang="en-US" dirty="0"/>
          </a:p>
          <a:p>
            <a:endParaRPr lang="en-US" dirty="0"/>
          </a:p>
        </p:txBody>
      </p:sp>
    </p:spTree>
    <p:extLst>
      <p:ext uri="{BB962C8B-B14F-4D97-AF65-F5344CB8AC3E}">
        <p14:creationId xmlns:p14="http://schemas.microsoft.com/office/powerpoint/2010/main" val="30684222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Syllabus</a:t>
            </a:r>
            <a:endParaRPr lang="en-US" dirty="0"/>
          </a:p>
        </p:txBody>
      </p:sp>
      <p:sp>
        <p:nvSpPr>
          <p:cNvPr id="5" name="Content Placeholder 4"/>
          <p:cNvSpPr>
            <a:spLocks noGrp="1"/>
          </p:cNvSpPr>
          <p:nvPr>
            <p:ph type="body" idx="1"/>
          </p:nvPr>
        </p:nvSpPr>
        <p:spPr/>
        <p:txBody>
          <a:bodyPr/>
          <a:lstStyle/>
          <a:p>
            <a:r>
              <a:rPr lang="en-US" dirty="0"/>
              <a:t>Types of security threat (35%, K2)</a:t>
            </a:r>
          </a:p>
          <a:p>
            <a:r>
              <a:rPr lang="en-US" dirty="0"/>
              <a:t>Mitigating security threats (65%, K2) </a:t>
            </a:r>
          </a:p>
          <a:p>
            <a:endParaRPr lang="en-US" dirty="0"/>
          </a:p>
        </p:txBody>
      </p:sp>
    </p:spTree>
    <p:extLst>
      <p:ext uri="{BB962C8B-B14F-4D97-AF65-F5344CB8AC3E}">
        <p14:creationId xmlns:p14="http://schemas.microsoft.com/office/powerpoint/2010/main" val="29369821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87688" y="2420889"/>
            <a:ext cx="5688632" cy="3108543"/>
          </a:xfrm>
          <a:prstGeom prst="rect">
            <a:avLst/>
          </a:prstGeom>
          <a:noFill/>
        </p:spPr>
        <p:txBody>
          <a:bodyPr wrap="square" rtlCol="0">
            <a:spAutoFit/>
          </a:bodyPr>
          <a:lstStyle/>
          <a:p>
            <a:r>
              <a:rPr lang="en-US" altLang="en-US" sz="2800" dirty="0">
                <a:latin typeface="MV Boli" panose="02000500030200090000" pitchFamily="2" charset="0"/>
                <a:cs typeface="MV Boli" panose="02000500030200090000" pitchFamily="2" charset="0"/>
              </a:rPr>
              <a:t>The act of sending an e-mail to a user falsely claiming to be an established legitimate enterprise in an attempt to scam the user into surrendering private information that will be used for identity theft</a:t>
            </a:r>
          </a:p>
        </p:txBody>
      </p:sp>
      <p:sp>
        <p:nvSpPr>
          <p:cNvPr id="3" name="TextBox 2"/>
          <p:cNvSpPr txBox="1"/>
          <p:nvPr/>
        </p:nvSpPr>
        <p:spPr>
          <a:xfrm>
            <a:off x="4579400" y="692697"/>
            <a:ext cx="3033203" cy="1015663"/>
          </a:xfrm>
          <a:prstGeom prst="rect">
            <a:avLst/>
          </a:prstGeom>
          <a:noFill/>
        </p:spPr>
        <p:txBody>
          <a:bodyPr wrap="none" rtlCol="0">
            <a:spAutoFit/>
          </a:bodyPr>
          <a:lstStyle/>
          <a:p>
            <a:r>
              <a:rPr lang="en-GB" sz="6000" dirty="0">
                <a:latin typeface="MV Boli" panose="02000500030200090000" pitchFamily="2" charset="0"/>
                <a:cs typeface="MV Boli" panose="02000500030200090000" pitchFamily="2" charset="0"/>
              </a:rPr>
              <a:t>Phishing</a:t>
            </a:r>
          </a:p>
        </p:txBody>
      </p:sp>
    </p:spTree>
    <p:extLst>
      <p:ext uri="{BB962C8B-B14F-4D97-AF65-F5344CB8AC3E}">
        <p14:creationId xmlns:p14="http://schemas.microsoft.com/office/powerpoint/2010/main" val="39665152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30135" y="188150"/>
            <a:ext cx="6624736" cy="5159970"/>
          </a:xfrm>
          <a:prstGeom prst="rect">
            <a:avLst/>
          </a:prstGeom>
        </p:spPr>
      </p:pic>
      <p:grpSp>
        <p:nvGrpSpPr>
          <p:cNvPr id="44" name="Group 43"/>
          <p:cNvGrpSpPr/>
          <p:nvPr/>
        </p:nvGrpSpPr>
        <p:grpSpPr>
          <a:xfrm>
            <a:off x="2494271" y="114875"/>
            <a:ext cx="3224261" cy="5866680"/>
            <a:chOff x="179512" y="188640"/>
            <a:chExt cx="1789260" cy="4780379"/>
          </a:xfrm>
        </p:grpSpPr>
        <p:sp>
          <p:nvSpPr>
            <p:cNvPr id="5" name="Oval 4"/>
            <p:cNvSpPr/>
            <p:nvPr/>
          </p:nvSpPr>
          <p:spPr>
            <a:xfrm>
              <a:off x="179512" y="188640"/>
              <a:ext cx="1584176" cy="6480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Arrow Connector 6"/>
            <p:cNvCxnSpPr>
              <a:stCxn id="5" idx="4"/>
            </p:cNvCxnSpPr>
            <p:nvPr/>
          </p:nvCxnSpPr>
          <p:spPr>
            <a:xfrm>
              <a:off x="971600" y="836712"/>
              <a:ext cx="0" cy="3600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49561" y="4442366"/>
              <a:ext cx="1419211" cy="526653"/>
            </a:xfrm>
            <a:prstGeom prst="rect">
              <a:avLst/>
            </a:prstGeom>
            <a:noFill/>
          </p:spPr>
          <p:txBody>
            <a:bodyPr wrap="none" rtlCol="0">
              <a:spAutoFit/>
            </a:bodyPr>
            <a:lstStyle/>
            <a:p>
              <a:pPr algn="ctr"/>
              <a:r>
                <a:rPr lang="en-GB" dirty="0"/>
                <a:t>Look at the email header.</a:t>
              </a:r>
            </a:p>
            <a:p>
              <a:pPr algn="ctr"/>
              <a:r>
                <a:rPr lang="en-GB" dirty="0"/>
                <a:t>Where did it originate?</a:t>
              </a:r>
            </a:p>
          </p:txBody>
        </p:sp>
      </p:grpSp>
      <p:grpSp>
        <p:nvGrpSpPr>
          <p:cNvPr id="48" name="Group 47"/>
          <p:cNvGrpSpPr/>
          <p:nvPr/>
        </p:nvGrpSpPr>
        <p:grpSpPr>
          <a:xfrm>
            <a:off x="2579402" y="3828115"/>
            <a:ext cx="2545490" cy="2994219"/>
            <a:chOff x="10286" y="2420888"/>
            <a:chExt cx="2545490" cy="4316033"/>
          </a:xfrm>
        </p:grpSpPr>
        <p:sp>
          <p:nvSpPr>
            <p:cNvPr id="13" name="Oval 12"/>
            <p:cNvSpPr/>
            <p:nvPr/>
          </p:nvSpPr>
          <p:spPr>
            <a:xfrm>
              <a:off x="10286" y="2420888"/>
              <a:ext cx="1431776"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 name="Straight Arrow Connector 13"/>
            <p:cNvCxnSpPr>
              <a:stCxn id="13" idx="4"/>
            </p:cNvCxnSpPr>
            <p:nvPr/>
          </p:nvCxnSpPr>
          <p:spPr>
            <a:xfrm>
              <a:off x="726174" y="2708920"/>
              <a:ext cx="0" cy="309634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0286" y="5805264"/>
              <a:ext cx="2545490" cy="931657"/>
            </a:xfrm>
            <a:prstGeom prst="rect">
              <a:avLst/>
            </a:prstGeom>
            <a:noFill/>
          </p:spPr>
          <p:txBody>
            <a:bodyPr wrap="square" rtlCol="0">
              <a:spAutoFit/>
            </a:bodyPr>
            <a:lstStyle/>
            <a:p>
              <a:pPr algn="ctr"/>
              <a:r>
                <a:rPr lang="en-GB" dirty="0"/>
                <a:t>This link will take you to a fake website</a:t>
              </a:r>
            </a:p>
          </p:txBody>
        </p:sp>
      </p:grpSp>
      <p:grpSp>
        <p:nvGrpSpPr>
          <p:cNvPr id="46" name="Group 45"/>
          <p:cNvGrpSpPr/>
          <p:nvPr/>
        </p:nvGrpSpPr>
        <p:grpSpPr>
          <a:xfrm>
            <a:off x="2704914" y="2996952"/>
            <a:ext cx="7279518" cy="3325632"/>
            <a:chOff x="140287" y="1949063"/>
            <a:chExt cx="4006106" cy="2077715"/>
          </a:xfrm>
        </p:grpSpPr>
        <p:sp>
          <p:nvSpPr>
            <p:cNvPr id="18" name="Oval 17"/>
            <p:cNvSpPr/>
            <p:nvPr/>
          </p:nvSpPr>
          <p:spPr>
            <a:xfrm>
              <a:off x="179512" y="2564904"/>
              <a:ext cx="3966881"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Arrow Connector 18"/>
            <p:cNvCxnSpPr>
              <a:stCxn id="18" idx="4"/>
            </p:cNvCxnSpPr>
            <p:nvPr/>
          </p:nvCxnSpPr>
          <p:spPr>
            <a:xfrm>
              <a:off x="2162953" y="3068960"/>
              <a:ext cx="0" cy="7200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976564" y="3796035"/>
              <a:ext cx="2372777" cy="230743"/>
            </a:xfrm>
            <a:prstGeom prst="rect">
              <a:avLst/>
            </a:prstGeom>
            <a:noFill/>
          </p:spPr>
          <p:txBody>
            <a:bodyPr wrap="square" rtlCol="0">
              <a:spAutoFit/>
            </a:bodyPr>
            <a:lstStyle/>
            <a:p>
              <a:pPr algn="ctr"/>
              <a:r>
                <a:rPr lang="en-GB" dirty="0"/>
                <a:t>Look for spelling and grammatical errors</a:t>
              </a:r>
            </a:p>
          </p:txBody>
        </p:sp>
        <p:sp>
          <p:nvSpPr>
            <p:cNvPr id="28" name="Oval 27"/>
            <p:cNvSpPr/>
            <p:nvPr/>
          </p:nvSpPr>
          <p:spPr>
            <a:xfrm>
              <a:off x="140287" y="1949063"/>
              <a:ext cx="3966881"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5" name="Group 44"/>
          <p:cNvGrpSpPr/>
          <p:nvPr/>
        </p:nvGrpSpPr>
        <p:grpSpPr>
          <a:xfrm>
            <a:off x="4511824" y="2387056"/>
            <a:ext cx="2704330" cy="3712368"/>
            <a:chOff x="1115616" y="1565176"/>
            <a:chExt cx="2704330" cy="4708523"/>
          </a:xfrm>
        </p:grpSpPr>
        <p:sp>
          <p:nvSpPr>
            <p:cNvPr id="12" name="TextBox 11"/>
            <p:cNvSpPr txBox="1"/>
            <p:nvPr/>
          </p:nvSpPr>
          <p:spPr>
            <a:xfrm>
              <a:off x="1115616" y="5805263"/>
              <a:ext cx="2704330" cy="468436"/>
            </a:xfrm>
            <a:prstGeom prst="rect">
              <a:avLst/>
            </a:prstGeom>
            <a:noFill/>
          </p:spPr>
          <p:txBody>
            <a:bodyPr wrap="none" rtlCol="0">
              <a:spAutoFit/>
            </a:bodyPr>
            <a:lstStyle/>
            <a:p>
              <a:pPr algn="ctr"/>
              <a:r>
                <a:rPr lang="en-GB" dirty="0"/>
                <a:t>Why no Pound (£) symbol?</a:t>
              </a:r>
            </a:p>
          </p:txBody>
        </p:sp>
        <p:sp>
          <p:nvSpPr>
            <p:cNvPr id="29" name="Oval 28"/>
            <p:cNvSpPr/>
            <p:nvPr/>
          </p:nvSpPr>
          <p:spPr>
            <a:xfrm>
              <a:off x="1484040" y="1565176"/>
              <a:ext cx="1584176" cy="38388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0" name="Straight Arrow Connector 29"/>
            <p:cNvCxnSpPr>
              <a:stCxn id="29" idx="4"/>
            </p:cNvCxnSpPr>
            <p:nvPr/>
          </p:nvCxnSpPr>
          <p:spPr>
            <a:xfrm>
              <a:off x="2276128" y="1949063"/>
              <a:ext cx="0" cy="386458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47" name="Group 46"/>
          <p:cNvGrpSpPr/>
          <p:nvPr/>
        </p:nvGrpSpPr>
        <p:grpSpPr>
          <a:xfrm>
            <a:off x="2672018" y="4828064"/>
            <a:ext cx="1642096" cy="1497843"/>
            <a:chOff x="0" y="3036735"/>
            <a:chExt cx="1642096" cy="1497843"/>
          </a:xfrm>
        </p:grpSpPr>
        <p:sp>
          <p:nvSpPr>
            <p:cNvPr id="41" name="Oval 40"/>
            <p:cNvSpPr/>
            <p:nvPr/>
          </p:nvSpPr>
          <p:spPr>
            <a:xfrm>
              <a:off x="0" y="3036735"/>
              <a:ext cx="1642096" cy="39226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2" name="Straight Arrow Connector 41"/>
            <p:cNvCxnSpPr/>
            <p:nvPr/>
          </p:nvCxnSpPr>
          <p:spPr>
            <a:xfrm>
              <a:off x="611560" y="3435995"/>
              <a:ext cx="0" cy="7200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218496" y="4165246"/>
              <a:ext cx="1040671" cy="369332"/>
            </a:xfrm>
            <a:prstGeom prst="rect">
              <a:avLst/>
            </a:prstGeom>
            <a:noFill/>
          </p:spPr>
          <p:txBody>
            <a:bodyPr wrap="none" rtlCol="0">
              <a:spAutoFit/>
            </a:bodyPr>
            <a:lstStyle/>
            <a:p>
              <a:pPr algn="ctr"/>
              <a:r>
                <a:rPr lang="en-GB" dirty="0"/>
                <a:t>No name</a:t>
              </a:r>
            </a:p>
          </p:txBody>
        </p:sp>
      </p:grpSp>
    </p:spTree>
    <p:extLst>
      <p:ext uri="{BB962C8B-B14F-4D97-AF65-F5344CB8AC3E}">
        <p14:creationId xmlns:p14="http://schemas.microsoft.com/office/powerpoint/2010/main" val="3440062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subTnLst>
                                    <p:set>
                                      <p:cBhvr override="childStyle">
                                        <p:cTn dur="1" fill="hold" display="0" masterRel="nextClick" afterEffect="1"/>
                                        <p:tgtEl>
                                          <p:spTgt spid="44"/>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5"/>
                                        </p:tgtEl>
                                        <p:attrNameLst>
                                          <p:attrName>style.visibility</p:attrName>
                                        </p:attrNameLst>
                                      </p:cBhvr>
                                      <p:to>
                                        <p:strVal val="visible"/>
                                      </p:to>
                                    </p:set>
                                  </p:childTnLst>
                                  <p:subTnLst>
                                    <p:set>
                                      <p:cBhvr override="childStyle">
                                        <p:cTn dur="1" fill="hold" display="0" masterRel="nextClick" afterEffect="1"/>
                                        <p:tgtEl>
                                          <p:spTgt spid="45"/>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6"/>
                                        </p:tgtEl>
                                        <p:attrNameLst>
                                          <p:attrName>style.visibility</p:attrName>
                                        </p:attrNameLst>
                                      </p:cBhvr>
                                      <p:to>
                                        <p:strVal val="visible"/>
                                      </p:to>
                                    </p:set>
                                  </p:childTnLst>
                                  <p:subTnLst>
                                    <p:set>
                                      <p:cBhvr override="childStyle">
                                        <p:cTn dur="1" fill="hold" display="0" masterRel="nextClick" afterEffect="1"/>
                                        <p:tgtEl>
                                          <p:spTgt spid="46"/>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8"/>
                                        </p:tgtEl>
                                        <p:attrNameLst>
                                          <p:attrName>style.visibility</p:attrName>
                                        </p:attrNameLst>
                                      </p:cBhvr>
                                      <p:to>
                                        <p:strVal val="visible"/>
                                      </p:to>
                                    </p:set>
                                  </p:childTnLst>
                                  <p:subTnLst>
                                    <p:set>
                                      <p:cBhvr override="childStyle">
                                        <p:cTn dur="1" fill="hold" display="0" masterRel="nextClick" afterEffect="1"/>
                                        <p:tgtEl>
                                          <p:spTgt spid="48"/>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7"/>
                                        </p:tgtEl>
                                        <p:attrNameLst>
                                          <p:attrName>style.visibility</p:attrName>
                                        </p:attrNameLst>
                                      </p:cBhvr>
                                      <p:to>
                                        <p:strVal val="visible"/>
                                      </p:to>
                                    </p:set>
                                  </p:childTnLst>
                                  <p:subTnLst>
                                    <p:set>
                                      <p:cBhvr override="childStyle">
                                        <p:cTn dur="1" fill="hold" display="0" masterRel="nextClick" afterEffect="1"/>
                                        <p:tgtEl>
                                          <p:spTgt spid="47"/>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11624" y="188641"/>
            <a:ext cx="7110420" cy="6138663"/>
          </a:xfrm>
          <a:prstGeom prst="rect">
            <a:avLst/>
          </a:prstGeom>
        </p:spPr>
      </p:pic>
      <p:sp>
        <p:nvSpPr>
          <p:cNvPr id="3" name="Oval 2"/>
          <p:cNvSpPr/>
          <p:nvPr/>
        </p:nvSpPr>
        <p:spPr>
          <a:xfrm>
            <a:off x="2423592" y="197209"/>
            <a:ext cx="2664296" cy="49548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Oval 3"/>
          <p:cNvSpPr/>
          <p:nvPr/>
        </p:nvSpPr>
        <p:spPr>
          <a:xfrm>
            <a:off x="3287688" y="2300931"/>
            <a:ext cx="1224136" cy="24253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p:cNvSpPr/>
          <p:nvPr/>
        </p:nvSpPr>
        <p:spPr>
          <a:xfrm>
            <a:off x="2639616" y="4221089"/>
            <a:ext cx="6768752" cy="45611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3215680" y="3645024"/>
            <a:ext cx="2088232" cy="33091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p:cNvSpPr/>
          <p:nvPr/>
        </p:nvSpPr>
        <p:spPr>
          <a:xfrm>
            <a:off x="3071665" y="5589240"/>
            <a:ext cx="1368151" cy="24253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4787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Man-in-the-Middle</a:t>
            </a:r>
          </a:p>
        </p:txBody>
      </p:sp>
      <p:sp>
        <p:nvSpPr>
          <p:cNvPr id="3" name="Content Placeholder 2"/>
          <p:cNvSpPr>
            <a:spLocks noGrp="1"/>
          </p:cNvSpPr>
          <p:nvPr>
            <p:ph idx="1"/>
          </p:nvPr>
        </p:nvSpPr>
        <p:spPr/>
        <p:txBody>
          <a:bodyPr/>
          <a:lstStyle/>
          <a:p>
            <a:r>
              <a:rPr lang="en-US" dirty="0"/>
              <a:t>Also known as eavesdropping attacks, occur when attackers insert themselves into a two-party transaction</a:t>
            </a:r>
          </a:p>
          <a:p>
            <a:r>
              <a:rPr lang="en-US" dirty="0"/>
              <a:t>Once the attackers interrupt the traffic, they can filter and steal data</a:t>
            </a:r>
          </a:p>
          <a:p>
            <a:r>
              <a:rPr lang="en-US" dirty="0"/>
              <a:t>Two common points of entry for </a:t>
            </a:r>
            <a:r>
              <a:rPr lang="en-US" dirty="0" err="1"/>
              <a:t>MitM</a:t>
            </a:r>
            <a:r>
              <a:rPr lang="en-US" dirty="0"/>
              <a:t> attacks:</a:t>
            </a:r>
          </a:p>
          <a:p>
            <a:pPr lvl="1"/>
            <a:r>
              <a:rPr lang="en-US" dirty="0"/>
              <a:t>On unsecure public Wi-Fi, attackers can insert themselves between a visitor’s device and the network. Without knowing, the visitor passes all information through the attacker</a:t>
            </a:r>
          </a:p>
          <a:p>
            <a:pPr lvl="1"/>
            <a:r>
              <a:rPr lang="en-US" dirty="0"/>
              <a:t>Once malware has breached a device, an attacker can install software to process all of the victim’s information</a:t>
            </a:r>
          </a:p>
          <a:p>
            <a:endParaRPr lang="en-US" dirty="0"/>
          </a:p>
        </p:txBody>
      </p:sp>
    </p:spTree>
    <p:extLst>
      <p:ext uri="{BB962C8B-B14F-4D97-AF65-F5344CB8AC3E}">
        <p14:creationId xmlns:p14="http://schemas.microsoft.com/office/powerpoint/2010/main" val="20669764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DNS Poisoning</a:t>
            </a:r>
          </a:p>
        </p:txBody>
      </p:sp>
      <p:sp>
        <p:nvSpPr>
          <p:cNvPr id="3" name="Content Placeholder 2"/>
          <p:cNvSpPr>
            <a:spLocks noGrp="1"/>
          </p:cNvSpPr>
          <p:nvPr>
            <p:ph idx="1"/>
          </p:nvPr>
        </p:nvSpPr>
        <p:spPr/>
        <p:txBody>
          <a:bodyPr/>
          <a:lstStyle/>
          <a:p>
            <a:r>
              <a:rPr lang="en-GB" dirty="0"/>
              <a:t>DNS spoofing, also referred to as DNS cache poisoning</a:t>
            </a:r>
          </a:p>
          <a:p>
            <a:r>
              <a:rPr lang="en-GB" dirty="0"/>
              <a:t>A form of computer security hacking in which corrupt Domain Name System data is introduced into the DNS resolver's cache</a:t>
            </a:r>
          </a:p>
          <a:p>
            <a:r>
              <a:rPr lang="en-GB" dirty="0"/>
              <a:t>Causes the name server to return an incorrect result record, e.g. an IP address</a:t>
            </a:r>
            <a:endParaRPr lang="en-US" dirty="0"/>
          </a:p>
        </p:txBody>
      </p:sp>
      <p:pic>
        <p:nvPicPr>
          <p:cNvPr id="5" name="Picture 4">
            <a:extLst>
              <a:ext uri="{FF2B5EF4-FFF2-40B4-BE49-F238E27FC236}">
                <a16:creationId xmlns:a16="http://schemas.microsoft.com/office/drawing/2014/main" id="{7355D1F2-11CB-4947-9D4D-2EBC8BA5F5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04099" y="4021854"/>
            <a:ext cx="5012155" cy="2836146"/>
          </a:xfrm>
          <a:prstGeom prst="rect">
            <a:avLst/>
          </a:prstGeom>
        </p:spPr>
      </p:pic>
    </p:spTree>
    <p:extLst>
      <p:ext uri="{BB962C8B-B14F-4D97-AF65-F5344CB8AC3E}">
        <p14:creationId xmlns:p14="http://schemas.microsoft.com/office/powerpoint/2010/main" val="39573576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Ransomware</a:t>
            </a:r>
            <a:endParaRPr lang="en-US" dirty="0"/>
          </a:p>
        </p:txBody>
      </p:sp>
      <p:graphicFrame>
        <p:nvGraphicFramePr>
          <p:cNvPr id="4" name="Content Placeholder 3"/>
          <p:cNvGraphicFramePr>
            <a:graphicFrameLocks noGrp="1"/>
          </p:cNvGraphicFramePr>
          <p:nvPr>
            <p:ph idx="1"/>
          </p:nvPr>
        </p:nvGraphicFramePr>
        <p:xfrm>
          <a:off x="312821" y="1825625"/>
          <a:ext cx="11590421" cy="49359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795997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Ransomware</a:t>
            </a:r>
            <a:endParaRPr lang="en-US" dirty="0"/>
          </a:p>
        </p:txBody>
      </p:sp>
      <p:sp>
        <p:nvSpPr>
          <p:cNvPr id="6" name="Freeform 5"/>
          <p:cNvSpPr/>
          <p:nvPr/>
        </p:nvSpPr>
        <p:spPr>
          <a:xfrm>
            <a:off x="312821" y="1840180"/>
            <a:ext cx="11590421" cy="1367144"/>
          </a:xfrm>
          <a:custGeom>
            <a:avLst/>
            <a:gdLst>
              <a:gd name="connsiteX0" fmla="*/ 0 w 11590421"/>
              <a:gd name="connsiteY0" fmla="*/ 227862 h 1367144"/>
              <a:gd name="connsiteX1" fmla="*/ 227862 w 11590421"/>
              <a:gd name="connsiteY1" fmla="*/ 0 h 1367144"/>
              <a:gd name="connsiteX2" fmla="*/ 11362559 w 11590421"/>
              <a:gd name="connsiteY2" fmla="*/ 0 h 1367144"/>
              <a:gd name="connsiteX3" fmla="*/ 11590421 w 11590421"/>
              <a:gd name="connsiteY3" fmla="*/ 227862 h 1367144"/>
              <a:gd name="connsiteX4" fmla="*/ 11590421 w 11590421"/>
              <a:gd name="connsiteY4" fmla="*/ 1139282 h 1367144"/>
              <a:gd name="connsiteX5" fmla="*/ 11362559 w 11590421"/>
              <a:gd name="connsiteY5" fmla="*/ 1367144 h 1367144"/>
              <a:gd name="connsiteX6" fmla="*/ 227862 w 11590421"/>
              <a:gd name="connsiteY6" fmla="*/ 1367144 h 1367144"/>
              <a:gd name="connsiteX7" fmla="*/ 0 w 11590421"/>
              <a:gd name="connsiteY7" fmla="*/ 1139282 h 1367144"/>
              <a:gd name="connsiteX8" fmla="*/ 0 w 11590421"/>
              <a:gd name="connsiteY8" fmla="*/ 227862 h 1367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90421" h="1367144">
                <a:moveTo>
                  <a:pt x="0" y="227862"/>
                </a:moveTo>
                <a:cubicBezTo>
                  <a:pt x="0" y="102017"/>
                  <a:pt x="102017" y="0"/>
                  <a:pt x="227862" y="0"/>
                </a:cubicBezTo>
                <a:lnTo>
                  <a:pt x="11362559" y="0"/>
                </a:lnTo>
                <a:cubicBezTo>
                  <a:pt x="11488404" y="0"/>
                  <a:pt x="11590421" y="102017"/>
                  <a:pt x="11590421" y="227862"/>
                </a:cubicBezTo>
                <a:lnTo>
                  <a:pt x="11590421" y="1139282"/>
                </a:lnTo>
                <a:cubicBezTo>
                  <a:pt x="11590421" y="1265127"/>
                  <a:pt x="11488404" y="1367144"/>
                  <a:pt x="11362559" y="1367144"/>
                </a:cubicBezTo>
                <a:lnTo>
                  <a:pt x="227862" y="1367144"/>
                </a:lnTo>
                <a:cubicBezTo>
                  <a:pt x="102017" y="1367144"/>
                  <a:pt x="0" y="1265127"/>
                  <a:pt x="0" y="1139282"/>
                </a:cubicBezTo>
                <a:lnTo>
                  <a:pt x="0" y="22786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3908" tIns="283908" rIns="283908" bIns="283908" numCol="1" spcCol="1270" anchor="ctr" anchorCtr="0">
            <a:noAutofit/>
          </a:bodyPr>
          <a:lstStyle/>
          <a:p>
            <a:pPr lvl="0" algn="l" defTabSz="2533650" rtl="0">
              <a:lnSpc>
                <a:spcPct val="90000"/>
              </a:lnSpc>
              <a:spcBef>
                <a:spcPct val="0"/>
              </a:spcBef>
              <a:spcAft>
                <a:spcPct val="35000"/>
              </a:spcAft>
            </a:pPr>
            <a:r>
              <a:rPr lang="en-US" sz="5700" kern="1200" dirty="0"/>
              <a:t>Three choices in how to proceed:</a:t>
            </a:r>
          </a:p>
        </p:txBody>
      </p:sp>
      <p:sp>
        <p:nvSpPr>
          <p:cNvPr id="7" name="Freeform 6"/>
          <p:cNvSpPr/>
          <p:nvPr/>
        </p:nvSpPr>
        <p:spPr>
          <a:xfrm>
            <a:off x="312821" y="3207325"/>
            <a:ext cx="11590421" cy="3539700"/>
          </a:xfrm>
          <a:custGeom>
            <a:avLst/>
            <a:gdLst>
              <a:gd name="connsiteX0" fmla="*/ 0 w 11590421"/>
              <a:gd name="connsiteY0" fmla="*/ 0 h 3539700"/>
              <a:gd name="connsiteX1" fmla="*/ 11590421 w 11590421"/>
              <a:gd name="connsiteY1" fmla="*/ 0 h 3539700"/>
              <a:gd name="connsiteX2" fmla="*/ 11590421 w 11590421"/>
              <a:gd name="connsiteY2" fmla="*/ 3539700 h 3539700"/>
              <a:gd name="connsiteX3" fmla="*/ 0 w 11590421"/>
              <a:gd name="connsiteY3" fmla="*/ 3539700 h 3539700"/>
              <a:gd name="connsiteX4" fmla="*/ 0 w 11590421"/>
              <a:gd name="connsiteY4" fmla="*/ 0 h 3539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90421" h="3539700">
                <a:moveTo>
                  <a:pt x="0" y="0"/>
                </a:moveTo>
                <a:lnTo>
                  <a:pt x="11590421" y="0"/>
                </a:lnTo>
                <a:lnTo>
                  <a:pt x="11590421" y="3539700"/>
                </a:lnTo>
                <a:lnTo>
                  <a:pt x="0" y="35397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67996" tIns="72390" rIns="405384" bIns="72390" numCol="1" spcCol="1270" anchor="t" anchorCtr="0">
            <a:noAutofit/>
          </a:bodyPr>
          <a:lstStyle/>
          <a:p>
            <a:pPr marL="571500" lvl="1" indent="-571500" algn="l" defTabSz="1955800" rtl="0">
              <a:lnSpc>
                <a:spcPct val="90000"/>
              </a:lnSpc>
              <a:spcBef>
                <a:spcPct val="0"/>
              </a:spcBef>
              <a:spcAft>
                <a:spcPct val="20000"/>
              </a:spcAft>
              <a:buBlip>
                <a:blip r:embed="rId2"/>
              </a:buBlip>
            </a:pPr>
            <a:r>
              <a:rPr lang="en-US" sz="4400" kern="1200" dirty="0"/>
              <a:t>Reinstall the operating system</a:t>
            </a:r>
          </a:p>
          <a:p>
            <a:pPr marL="571500" lvl="1" indent="-571500" algn="l" defTabSz="1955800" rtl="0">
              <a:lnSpc>
                <a:spcPct val="90000"/>
              </a:lnSpc>
              <a:spcBef>
                <a:spcPct val="0"/>
              </a:spcBef>
              <a:spcAft>
                <a:spcPct val="20000"/>
              </a:spcAft>
              <a:buBlip>
                <a:blip r:embed="rId3"/>
              </a:buBlip>
            </a:pPr>
            <a:r>
              <a:rPr lang="en-US" sz="4400" kern="1200" dirty="0"/>
              <a:t>Run an antivirus program from an external drive or bootable disc</a:t>
            </a:r>
          </a:p>
          <a:p>
            <a:pPr marL="571500" lvl="1" indent="-571500" algn="l" defTabSz="1955800" rtl="0">
              <a:lnSpc>
                <a:spcPct val="90000"/>
              </a:lnSpc>
              <a:spcBef>
                <a:spcPct val="0"/>
              </a:spcBef>
              <a:spcAft>
                <a:spcPct val="20000"/>
              </a:spcAft>
              <a:buBlip>
                <a:blip r:embed="rId4"/>
              </a:buBlip>
            </a:pPr>
            <a:r>
              <a:rPr lang="en-US" sz="4400" kern="1200" dirty="0"/>
              <a:t>Do a System Restore and take Windows back to a time before the ransomware was loaded</a:t>
            </a:r>
          </a:p>
        </p:txBody>
      </p:sp>
    </p:spTree>
    <p:extLst>
      <p:ext uri="{BB962C8B-B14F-4D97-AF65-F5344CB8AC3E}">
        <p14:creationId xmlns:p14="http://schemas.microsoft.com/office/powerpoint/2010/main" val="1297495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Vulnerabilities</a:t>
            </a:r>
          </a:p>
        </p:txBody>
      </p:sp>
      <p:graphicFrame>
        <p:nvGraphicFramePr>
          <p:cNvPr id="4" name="Content Placeholder 3">
            <a:extLst>
              <a:ext uri="{FF2B5EF4-FFF2-40B4-BE49-F238E27FC236}">
                <a16:creationId xmlns:a16="http://schemas.microsoft.com/office/drawing/2014/main" id="{45A2AF13-9326-4E0B-BC3A-C13D29F56305}"/>
              </a:ext>
            </a:extLst>
          </p:cNvPr>
          <p:cNvGraphicFramePr>
            <a:graphicFrameLocks noGrp="1"/>
          </p:cNvGraphicFramePr>
          <p:nvPr>
            <p:ph idx="1"/>
            <p:extLst>
              <p:ext uri="{D42A27DB-BD31-4B8C-83A1-F6EECF244321}">
                <p14:modId xmlns:p14="http://schemas.microsoft.com/office/powerpoint/2010/main" val="1176734244"/>
              </p:ext>
            </p:extLst>
          </p:nvPr>
        </p:nvGraphicFramePr>
        <p:xfrm>
          <a:off x="312821" y="1825625"/>
          <a:ext cx="11590421" cy="49359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247842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3C2E50EF-6B65-4E3E-9181-D9C745FD7DC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74583" y="670593"/>
            <a:ext cx="9500912" cy="5941416"/>
          </a:xfrm>
        </p:spPr>
      </p:pic>
    </p:spTree>
    <p:extLst>
      <p:ext uri="{BB962C8B-B14F-4D97-AF65-F5344CB8AC3E}">
        <p14:creationId xmlns:p14="http://schemas.microsoft.com/office/powerpoint/2010/main" val="790534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0B47C1-2DB0-4F24-9B17-51515297D268}"/>
              </a:ext>
            </a:extLst>
          </p:cNvPr>
          <p:cNvSpPr>
            <a:spLocks noGrp="1"/>
          </p:cNvSpPr>
          <p:nvPr>
            <p:ph type="title"/>
          </p:nvPr>
        </p:nvSpPr>
        <p:spPr/>
        <p:txBody>
          <a:bodyPr/>
          <a:lstStyle/>
          <a:p>
            <a:r>
              <a:rPr lang="en-GB" dirty="0"/>
              <a:t>Ports</a:t>
            </a:r>
          </a:p>
        </p:txBody>
      </p:sp>
      <p:sp>
        <p:nvSpPr>
          <p:cNvPr id="3" name="Content Placeholder 2">
            <a:extLst>
              <a:ext uri="{FF2B5EF4-FFF2-40B4-BE49-F238E27FC236}">
                <a16:creationId xmlns:a16="http://schemas.microsoft.com/office/drawing/2014/main" id="{3E4EFBFC-B3E9-43CC-8D5B-FCB2C7AAA439}"/>
              </a:ext>
            </a:extLst>
          </p:cNvPr>
          <p:cNvSpPr>
            <a:spLocks noGrp="1"/>
          </p:cNvSpPr>
          <p:nvPr>
            <p:ph idx="1"/>
          </p:nvPr>
        </p:nvSpPr>
        <p:spPr/>
        <p:txBody>
          <a:bodyPr/>
          <a:lstStyle/>
          <a:p>
            <a:r>
              <a:rPr lang="en-GB" dirty="0"/>
              <a:t>The Internet Assigned Numbers Authority (IANA) has developed several port categories:</a:t>
            </a:r>
          </a:p>
          <a:p>
            <a:pPr lvl="1"/>
            <a:r>
              <a:rPr lang="en-GB" dirty="0"/>
              <a:t>1 to 1023 are known as Well Known Ports</a:t>
            </a:r>
          </a:p>
          <a:p>
            <a:pPr lvl="1"/>
            <a:r>
              <a:rPr lang="en-GB" dirty="0"/>
              <a:t>1024 to 49151 are known as Registered Ports</a:t>
            </a:r>
          </a:p>
          <a:p>
            <a:pPr lvl="1"/>
            <a:r>
              <a:rPr lang="en-GB" dirty="0"/>
              <a:t>49152 to 65535 are known as Dynamic Ports</a:t>
            </a:r>
          </a:p>
          <a:p>
            <a:r>
              <a:rPr lang="en-GB" dirty="0"/>
              <a:t>Well Known Ports usually make some type of network connection, and are typically assigned to a particular network protocol</a:t>
            </a:r>
          </a:p>
          <a:p>
            <a:r>
              <a:rPr lang="en-GB" dirty="0"/>
              <a:t>Use </a:t>
            </a:r>
            <a:r>
              <a:rPr lang="en-GB" dirty="0">
                <a:hlinkClick r:id="rId3"/>
              </a:rPr>
              <a:t>CVSS</a:t>
            </a:r>
            <a:r>
              <a:rPr lang="en-GB" dirty="0"/>
              <a:t> to identify vulnerabilities by ports</a:t>
            </a:r>
          </a:p>
          <a:p>
            <a:endParaRPr lang="en-GB" dirty="0"/>
          </a:p>
          <a:p>
            <a:endParaRPr lang="en-GB" dirty="0"/>
          </a:p>
        </p:txBody>
      </p:sp>
    </p:spTree>
    <p:extLst>
      <p:ext uri="{BB962C8B-B14F-4D97-AF65-F5344CB8AC3E}">
        <p14:creationId xmlns:p14="http://schemas.microsoft.com/office/powerpoint/2010/main" val="36412242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Types of security threat (35%, K2) </a:t>
            </a:r>
          </a:p>
        </p:txBody>
      </p:sp>
      <p:sp>
        <p:nvSpPr>
          <p:cNvPr id="3" name="Content Placeholder 2"/>
          <p:cNvSpPr>
            <a:spLocks noGrp="1"/>
          </p:cNvSpPr>
          <p:nvPr>
            <p:ph type="body" idx="1"/>
          </p:nvPr>
        </p:nvSpPr>
        <p:spPr/>
        <p:txBody>
          <a:bodyPr/>
          <a:lstStyle/>
          <a:p>
            <a:r>
              <a:rPr lang="en-US" dirty="0"/>
              <a:t> In this topic, the apprentice will understand the types of security threats</a:t>
            </a:r>
          </a:p>
          <a:p>
            <a:pPr marL="342900" indent="-342900">
              <a:buFont typeface="Arial" panose="020B0604020202020204" pitchFamily="34" charset="0"/>
              <a:buChar char="•"/>
            </a:pPr>
            <a:r>
              <a:rPr lang="en-US" dirty="0"/>
              <a:t>Describe security threats</a:t>
            </a:r>
          </a:p>
          <a:p>
            <a:pPr marL="342900" indent="-342900">
              <a:buFont typeface="Arial" panose="020B0604020202020204" pitchFamily="34" charset="0"/>
              <a:buChar char="•"/>
            </a:pPr>
            <a:r>
              <a:rPr lang="en-US" dirty="0"/>
              <a:t>Describe vulnerabilities</a:t>
            </a:r>
          </a:p>
          <a:p>
            <a:endParaRPr lang="en-US" dirty="0"/>
          </a:p>
        </p:txBody>
      </p:sp>
    </p:spTree>
    <p:extLst>
      <p:ext uri="{BB962C8B-B14F-4D97-AF65-F5344CB8AC3E}">
        <p14:creationId xmlns:p14="http://schemas.microsoft.com/office/powerpoint/2010/main" val="19066405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CF5D7-0E35-4102-8830-CE98884F7F79}"/>
              </a:ext>
            </a:extLst>
          </p:cNvPr>
          <p:cNvSpPr>
            <a:spLocks noGrp="1"/>
          </p:cNvSpPr>
          <p:nvPr>
            <p:ph type="title"/>
          </p:nvPr>
        </p:nvSpPr>
        <p:spPr/>
        <p:txBody>
          <a:bodyPr/>
          <a:lstStyle/>
          <a:p>
            <a:endParaRPr lang="en-GB"/>
          </a:p>
        </p:txBody>
      </p:sp>
      <p:graphicFrame>
        <p:nvGraphicFramePr>
          <p:cNvPr id="7" name="Table 6">
            <a:extLst>
              <a:ext uri="{FF2B5EF4-FFF2-40B4-BE49-F238E27FC236}">
                <a16:creationId xmlns:a16="http://schemas.microsoft.com/office/drawing/2014/main" id="{7D6470A5-FA1A-49C1-8A2C-83E302D56F81}"/>
              </a:ext>
            </a:extLst>
          </p:cNvPr>
          <p:cNvGraphicFramePr>
            <a:graphicFrameLocks noGrp="1"/>
          </p:cNvGraphicFramePr>
          <p:nvPr>
            <p:extLst>
              <p:ext uri="{D42A27DB-BD31-4B8C-83A1-F6EECF244321}">
                <p14:modId xmlns:p14="http://schemas.microsoft.com/office/powerpoint/2010/main" val="3302650195"/>
              </p:ext>
            </p:extLst>
          </p:nvPr>
        </p:nvGraphicFramePr>
        <p:xfrm>
          <a:off x="1644316" y="2043139"/>
          <a:ext cx="8686800" cy="4017722"/>
        </p:xfrm>
        <a:graphic>
          <a:graphicData uri="http://schemas.openxmlformats.org/drawingml/2006/table">
            <a:tbl>
              <a:tblPr firstRow="1" bandRow="1">
                <a:tableStyleId>{5C22544A-7EE6-4342-B048-85BDC9FD1C3A}</a:tableStyleId>
              </a:tblPr>
              <a:tblGrid>
                <a:gridCol w="4288420">
                  <a:extLst>
                    <a:ext uri="{9D8B030D-6E8A-4147-A177-3AD203B41FA5}">
                      <a16:colId xmlns:a16="http://schemas.microsoft.com/office/drawing/2014/main" val="3429076104"/>
                    </a:ext>
                  </a:extLst>
                </a:gridCol>
                <a:gridCol w="4398380">
                  <a:extLst>
                    <a:ext uri="{9D8B030D-6E8A-4147-A177-3AD203B41FA5}">
                      <a16:colId xmlns:a16="http://schemas.microsoft.com/office/drawing/2014/main" val="867876446"/>
                    </a:ext>
                  </a:extLst>
                </a:gridCol>
              </a:tblGrid>
              <a:tr h="661028">
                <a:tc gridSpan="2">
                  <a:txBody>
                    <a:bodyPr/>
                    <a:lstStyle/>
                    <a:p>
                      <a:pPr algn="ctr"/>
                      <a:r>
                        <a:rPr lang="en-GB" sz="2800" dirty="0"/>
                        <a:t>Common IP Protocols</a:t>
                      </a:r>
                    </a:p>
                  </a:txBody>
                  <a:tcPr/>
                </a:tc>
                <a:tc hMerge="1">
                  <a:txBody>
                    <a:bodyPr/>
                    <a:lstStyle/>
                    <a:p>
                      <a:endParaRPr lang="en-GB" dirty="0"/>
                    </a:p>
                  </a:txBody>
                  <a:tcPr/>
                </a:tc>
                <a:extLst>
                  <a:ext uri="{0D108BD9-81ED-4DB2-BD59-A6C34878D82A}">
                    <a16:rowId xmlns:a16="http://schemas.microsoft.com/office/drawing/2014/main" val="871074402"/>
                  </a:ext>
                </a:extLst>
              </a:tr>
              <a:tr h="473089">
                <a:tc>
                  <a:txBody>
                    <a:bodyPr/>
                    <a:lstStyle/>
                    <a:p>
                      <a:pPr algn="ctr"/>
                      <a:r>
                        <a:rPr lang="en-GB" sz="2800" dirty="0"/>
                        <a:t>Protocol</a:t>
                      </a:r>
                    </a:p>
                  </a:txBody>
                  <a:tcPr/>
                </a:tc>
                <a:tc>
                  <a:txBody>
                    <a:bodyPr/>
                    <a:lstStyle/>
                    <a:p>
                      <a:pPr algn="ctr"/>
                      <a:r>
                        <a:rPr lang="en-GB" sz="2800" dirty="0"/>
                        <a:t>Name</a:t>
                      </a:r>
                    </a:p>
                  </a:txBody>
                  <a:tcPr/>
                </a:tc>
                <a:extLst>
                  <a:ext uri="{0D108BD9-81ED-4DB2-BD59-A6C34878D82A}">
                    <a16:rowId xmlns:a16="http://schemas.microsoft.com/office/drawing/2014/main" val="1637586514"/>
                  </a:ext>
                </a:extLst>
              </a:tr>
              <a:tr h="473089">
                <a:tc>
                  <a:txBody>
                    <a:bodyPr/>
                    <a:lstStyle/>
                    <a:p>
                      <a:r>
                        <a:rPr lang="en-GB" dirty="0"/>
                        <a:t>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ICMP (ping)</a:t>
                      </a:r>
                    </a:p>
                  </a:txBody>
                  <a:tcPr/>
                </a:tc>
                <a:extLst>
                  <a:ext uri="{0D108BD9-81ED-4DB2-BD59-A6C34878D82A}">
                    <a16:rowId xmlns:a16="http://schemas.microsoft.com/office/drawing/2014/main" val="4004444518"/>
                  </a:ext>
                </a:extLst>
              </a:tr>
              <a:tr h="473089">
                <a:tc>
                  <a:txBody>
                    <a:bodyPr/>
                    <a:lstStyle/>
                    <a:p>
                      <a:r>
                        <a:rPr lang="en-GB" dirty="0"/>
                        <a:t>6</a:t>
                      </a:r>
                    </a:p>
                  </a:txBody>
                  <a:tcPr/>
                </a:tc>
                <a:tc>
                  <a:txBody>
                    <a:bodyPr/>
                    <a:lstStyle/>
                    <a:p>
                      <a:r>
                        <a:rPr lang="en-GB" dirty="0"/>
                        <a:t>TCP</a:t>
                      </a:r>
                    </a:p>
                  </a:txBody>
                  <a:tcPr/>
                </a:tc>
                <a:extLst>
                  <a:ext uri="{0D108BD9-81ED-4DB2-BD59-A6C34878D82A}">
                    <a16:rowId xmlns:a16="http://schemas.microsoft.com/office/drawing/2014/main" val="3459299172"/>
                  </a:ext>
                </a:extLst>
              </a:tr>
              <a:tr h="473089">
                <a:tc>
                  <a:txBody>
                    <a:bodyPr/>
                    <a:lstStyle/>
                    <a:p>
                      <a:r>
                        <a:rPr lang="en-GB" dirty="0"/>
                        <a:t>17</a:t>
                      </a:r>
                    </a:p>
                  </a:txBody>
                  <a:tcPr/>
                </a:tc>
                <a:tc>
                  <a:txBody>
                    <a:bodyPr/>
                    <a:lstStyle/>
                    <a:p>
                      <a:r>
                        <a:rPr lang="en-GB" dirty="0"/>
                        <a:t>UDP</a:t>
                      </a:r>
                    </a:p>
                  </a:txBody>
                  <a:tcPr/>
                </a:tc>
                <a:extLst>
                  <a:ext uri="{0D108BD9-81ED-4DB2-BD59-A6C34878D82A}">
                    <a16:rowId xmlns:a16="http://schemas.microsoft.com/office/drawing/2014/main" val="2212712406"/>
                  </a:ext>
                </a:extLst>
              </a:tr>
              <a:tr h="473089">
                <a:tc>
                  <a:txBody>
                    <a:bodyPr/>
                    <a:lstStyle/>
                    <a:p>
                      <a:r>
                        <a:rPr lang="en-GB" dirty="0"/>
                        <a:t>47</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GRE (PPTP)</a:t>
                      </a:r>
                    </a:p>
                  </a:txBody>
                  <a:tcPr/>
                </a:tc>
                <a:extLst>
                  <a:ext uri="{0D108BD9-81ED-4DB2-BD59-A6C34878D82A}">
                    <a16:rowId xmlns:a16="http://schemas.microsoft.com/office/drawing/2014/main" val="385624070"/>
                  </a:ext>
                </a:extLst>
              </a:tr>
              <a:tr h="473089">
                <a:tc>
                  <a:txBody>
                    <a:bodyPr/>
                    <a:lstStyle/>
                    <a:p>
                      <a:r>
                        <a:rPr lang="en-GB" dirty="0"/>
                        <a:t>50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ESP (IPSec)</a:t>
                      </a:r>
                    </a:p>
                  </a:txBody>
                  <a:tcPr/>
                </a:tc>
                <a:extLst>
                  <a:ext uri="{0D108BD9-81ED-4DB2-BD59-A6C34878D82A}">
                    <a16:rowId xmlns:a16="http://schemas.microsoft.com/office/drawing/2014/main" val="4195752144"/>
                  </a:ext>
                </a:extLst>
              </a:tr>
              <a:tr h="473089">
                <a:tc>
                  <a:txBody>
                    <a:bodyPr/>
                    <a:lstStyle/>
                    <a:p>
                      <a:r>
                        <a:rPr lang="en-GB" dirty="0"/>
                        <a:t>51</a:t>
                      </a:r>
                    </a:p>
                  </a:txBody>
                  <a:tcPr/>
                </a:tc>
                <a:tc>
                  <a:txBody>
                    <a:bodyPr/>
                    <a:lstStyle/>
                    <a:p>
                      <a:r>
                        <a:rPr lang="en-GB" dirty="0"/>
                        <a:t>AH (IPSec)</a:t>
                      </a:r>
                    </a:p>
                  </a:txBody>
                  <a:tcPr/>
                </a:tc>
                <a:extLst>
                  <a:ext uri="{0D108BD9-81ED-4DB2-BD59-A6C34878D82A}">
                    <a16:rowId xmlns:a16="http://schemas.microsoft.com/office/drawing/2014/main" val="3318808967"/>
                  </a:ext>
                </a:extLst>
              </a:tr>
            </a:tbl>
          </a:graphicData>
        </a:graphic>
      </p:graphicFrame>
    </p:spTree>
    <p:extLst>
      <p:ext uri="{BB962C8B-B14F-4D97-AF65-F5344CB8AC3E}">
        <p14:creationId xmlns:p14="http://schemas.microsoft.com/office/powerpoint/2010/main" val="18243693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647DA133-38C5-4BEC-83D5-FB4DC0038066}"/>
              </a:ext>
            </a:extLst>
          </p:cNvPr>
          <p:cNvGraphicFramePr>
            <a:graphicFrameLocks noGrp="1"/>
          </p:cNvGraphicFramePr>
          <p:nvPr>
            <p:ph idx="1"/>
            <p:extLst>
              <p:ext uri="{D42A27DB-BD31-4B8C-83A1-F6EECF244321}">
                <p14:modId xmlns:p14="http://schemas.microsoft.com/office/powerpoint/2010/main" val="722787526"/>
              </p:ext>
            </p:extLst>
          </p:nvPr>
        </p:nvGraphicFramePr>
        <p:xfrm>
          <a:off x="621673" y="89301"/>
          <a:ext cx="10158622" cy="6537960"/>
        </p:xfrm>
        <a:graphic>
          <a:graphicData uri="http://schemas.openxmlformats.org/drawingml/2006/table">
            <a:tbl>
              <a:tblPr firstRow="1" bandRow="1">
                <a:tableStyleId>{5C22544A-7EE6-4342-B048-85BDC9FD1C3A}</a:tableStyleId>
              </a:tblPr>
              <a:tblGrid>
                <a:gridCol w="2625758">
                  <a:extLst>
                    <a:ext uri="{9D8B030D-6E8A-4147-A177-3AD203B41FA5}">
                      <a16:colId xmlns:a16="http://schemas.microsoft.com/office/drawing/2014/main" val="3965583569"/>
                    </a:ext>
                  </a:extLst>
                </a:gridCol>
                <a:gridCol w="2903488">
                  <a:extLst>
                    <a:ext uri="{9D8B030D-6E8A-4147-A177-3AD203B41FA5}">
                      <a16:colId xmlns:a16="http://schemas.microsoft.com/office/drawing/2014/main" val="1099447774"/>
                    </a:ext>
                  </a:extLst>
                </a:gridCol>
                <a:gridCol w="4629376">
                  <a:extLst>
                    <a:ext uri="{9D8B030D-6E8A-4147-A177-3AD203B41FA5}">
                      <a16:colId xmlns:a16="http://schemas.microsoft.com/office/drawing/2014/main" val="3976735216"/>
                    </a:ext>
                  </a:extLst>
                </a:gridCol>
              </a:tblGrid>
              <a:tr h="370840">
                <a:tc gridSpan="3">
                  <a:txBody>
                    <a:bodyPr/>
                    <a:lstStyle/>
                    <a:p>
                      <a:pPr algn="ctr"/>
                      <a:r>
                        <a:rPr lang="en-GB" sz="2800" dirty="0"/>
                        <a:t>Common TCP and UDP Ports </a:t>
                      </a:r>
                    </a:p>
                  </a:txBody>
                  <a:tcPr anchor="ct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240692651"/>
                  </a:ext>
                </a:extLst>
              </a:tr>
              <a:tr h="370840">
                <a:tc>
                  <a:txBody>
                    <a:bodyPr/>
                    <a:lstStyle/>
                    <a:p>
                      <a:pPr algn="ctr"/>
                      <a:r>
                        <a:rPr lang="en-GB" sz="2400" b="1" dirty="0"/>
                        <a:t>Protocol</a:t>
                      </a:r>
                    </a:p>
                  </a:txBody>
                  <a:tcPr anchor="ctr"/>
                </a:tc>
                <a:tc>
                  <a:txBody>
                    <a:bodyPr/>
                    <a:lstStyle/>
                    <a:p>
                      <a:pPr algn="ctr"/>
                      <a:r>
                        <a:rPr lang="en-GB" sz="2400" b="1" dirty="0"/>
                        <a:t>Port</a:t>
                      </a:r>
                    </a:p>
                  </a:txBody>
                  <a:tcPr anchor="ctr"/>
                </a:tc>
                <a:tc>
                  <a:txBody>
                    <a:bodyPr/>
                    <a:lstStyle/>
                    <a:p>
                      <a:pPr algn="ctr"/>
                      <a:r>
                        <a:rPr lang="en-GB" sz="2400" b="1" dirty="0"/>
                        <a:t>Name</a:t>
                      </a:r>
                    </a:p>
                  </a:txBody>
                  <a:tcPr anchor="ctr"/>
                </a:tc>
                <a:extLst>
                  <a:ext uri="{0D108BD9-81ED-4DB2-BD59-A6C34878D82A}">
                    <a16:rowId xmlns:a16="http://schemas.microsoft.com/office/drawing/2014/main" val="240419010"/>
                  </a:ext>
                </a:extLst>
              </a:tr>
              <a:tr h="370840">
                <a:tc>
                  <a:txBody>
                    <a:bodyPr/>
                    <a:lstStyle/>
                    <a:p>
                      <a:r>
                        <a:rPr lang="en-GB"/>
                        <a:t>TCP</a:t>
                      </a:r>
                    </a:p>
                  </a:txBody>
                  <a:tcPr anchor="ctr"/>
                </a:tc>
                <a:tc>
                  <a:txBody>
                    <a:bodyPr/>
                    <a:lstStyle/>
                    <a:p>
                      <a:r>
                        <a:rPr lang="en-GB"/>
                        <a:t>20</a:t>
                      </a:r>
                    </a:p>
                  </a:txBody>
                  <a:tcPr anchor="ctr"/>
                </a:tc>
                <a:tc>
                  <a:txBody>
                    <a:bodyPr/>
                    <a:lstStyle/>
                    <a:p>
                      <a:r>
                        <a:rPr lang="en-GB"/>
                        <a:t>FTP data</a:t>
                      </a:r>
                    </a:p>
                  </a:txBody>
                  <a:tcPr anchor="ctr"/>
                </a:tc>
                <a:extLst>
                  <a:ext uri="{0D108BD9-81ED-4DB2-BD59-A6C34878D82A}">
                    <a16:rowId xmlns:a16="http://schemas.microsoft.com/office/drawing/2014/main" val="483354121"/>
                  </a:ext>
                </a:extLst>
              </a:tr>
              <a:tr h="370840">
                <a:tc>
                  <a:txBody>
                    <a:bodyPr/>
                    <a:lstStyle/>
                    <a:p>
                      <a:r>
                        <a:rPr lang="en-GB"/>
                        <a:t>TCP</a:t>
                      </a:r>
                    </a:p>
                  </a:txBody>
                  <a:tcPr anchor="ctr"/>
                </a:tc>
                <a:tc>
                  <a:txBody>
                    <a:bodyPr/>
                    <a:lstStyle/>
                    <a:p>
                      <a:r>
                        <a:rPr lang="en-GB"/>
                        <a:t>21</a:t>
                      </a:r>
                    </a:p>
                  </a:txBody>
                  <a:tcPr anchor="ctr"/>
                </a:tc>
                <a:tc>
                  <a:txBody>
                    <a:bodyPr/>
                    <a:lstStyle/>
                    <a:p>
                      <a:r>
                        <a:rPr lang="en-GB"/>
                        <a:t>FTP control</a:t>
                      </a:r>
                    </a:p>
                  </a:txBody>
                  <a:tcPr anchor="ctr"/>
                </a:tc>
                <a:extLst>
                  <a:ext uri="{0D108BD9-81ED-4DB2-BD59-A6C34878D82A}">
                    <a16:rowId xmlns:a16="http://schemas.microsoft.com/office/drawing/2014/main" val="748561178"/>
                  </a:ext>
                </a:extLst>
              </a:tr>
              <a:tr h="370840">
                <a:tc>
                  <a:txBody>
                    <a:bodyPr/>
                    <a:lstStyle/>
                    <a:p>
                      <a:r>
                        <a:rPr lang="en-GB"/>
                        <a:t>TCP</a:t>
                      </a:r>
                    </a:p>
                  </a:txBody>
                  <a:tcPr anchor="ctr"/>
                </a:tc>
                <a:tc>
                  <a:txBody>
                    <a:bodyPr/>
                    <a:lstStyle/>
                    <a:p>
                      <a:r>
                        <a:rPr lang="en-GB" dirty="0"/>
                        <a:t>22</a:t>
                      </a:r>
                    </a:p>
                  </a:txBody>
                  <a:tcPr anchor="ctr"/>
                </a:tc>
                <a:tc>
                  <a:txBody>
                    <a:bodyPr/>
                    <a:lstStyle/>
                    <a:p>
                      <a:r>
                        <a:rPr lang="en-GB" dirty="0"/>
                        <a:t>SSH</a:t>
                      </a:r>
                    </a:p>
                  </a:txBody>
                  <a:tcPr anchor="ctr"/>
                </a:tc>
                <a:extLst>
                  <a:ext uri="{0D108BD9-81ED-4DB2-BD59-A6C34878D82A}">
                    <a16:rowId xmlns:a16="http://schemas.microsoft.com/office/drawing/2014/main" val="3236084022"/>
                  </a:ext>
                </a:extLst>
              </a:tr>
              <a:tr h="370840">
                <a:tc>
                  <a:txBody>
                    <a:bodyPr/>
                    <a:lstStyle/>
                    <a:p>
                      <a:r>
                        <a:rPr lang="en-GB" dirty="0"/>
                        <a:t>TCP</a:t>
                      </a:r>
                    </a:p>
                  </a:txBody>
                  <a:tcPr anchor="ctr"/>
                </a:tc>
                <a:tc>
                  <a:txBody>
                    <a:bodyPr/>
                    <a:lstStyle/>
                    <a:p>
                      <a:r>
                        <a:rPr lang="en-GB" dirty="0"/>
                        <a:t>23</a:t>
                      </a:r>
                    </a:p>
                  </a:txBody>
                  <a:tcPr anchor="ctr"/>
                </a:tc>
                <a:tc>
                  <a:txBody>
                    <a:bodyPr/>
                    <a:lstStyle/>
                    <a:p>
                      <a:r>
                        <a:rPr lang="en-GB" dirty="0"/>
                        <a:t>Telnet</a:t>
                      </a:r>
                    </a:p>
                  </a:txBody>
                  <a:tcPr anchor="ctr"/>
                </a:tc>
                <a:extLst>
                  <a:ext uri="{0D108BD9-81ED-4DB2-BD59-A6C34878D82A}">
                    <a16:rowId xmlns:a16="http://schemas.microsoft.com/office/drawing/2014/main" val="254479079"/>
                  </a:ext>
                </a:extLst>
              </a:tr>
              <a:tr h="370840">
                <a:tc>
                  <a:txBody>
                    <a:bodyPr/>
                    <a:lstStyle/>
                    <a:p>
                      <a:r>
                        <a:rPr lang="en-GB" dirty="0"/>
                        <a:t>TCP</a:t>
                      </a:r>
                    </a:p>
                  </a:txBody>
                  <a:tcPr anchor="ctr"/>
                </a:tc>
                <a:tc>
                  <a:txBody>
                    <a:bodyPr/>
                    <a:lstStyle/>
                    <a:p>
                      <a:r>
                        <a:rPr lang="en-GB" dirty="0"/>
                        <a:t>25</a:t>
                      </a:r>
                    </a:p>
                  </a:txBody>
                  <a:tcPr anchor="ctr"/>
                </a:tc>
                <a:tc>
                  <a:txBody>
                    <a:bodyPr/>
                    <a:lstStyle/>
                    <a:p>
                      <a:r>
                        <a:rPr lang="en-GB" dirty="0"/>
                        <a:t>SMTP (E-mail)</a:t>
                      </a:r>
                    </a:p>
                  </a:txBody>
                  <a:tcPr anchor="ctr"/>
                </a:tc>
                <a:extLst>
                  <a:ext uri="{0D108BD9-81ED-4DB2-BD59-A6C34878D82A}">
                    <a16:rowId xmlns:a16="http://schemas.microsoft.com/office/drawing/2014/main" val="3353523115"/>
                  </a:ext>
                </a:extLst>
              </a:tr>
              <a:tr h="370840">
                <a:tc>
                  <a:txBody>
                    <a:bodyPr/>
                    <a:lstStyle/>
                    <a:p>
                      <a:r>
                        <a:rPr lang="en-GB"/>
                        <a:t>TCP/UDP</a:t>
                      </a:r>
                    </a:p>
                  </a:txBody>
                  <a:tcPr anchor="ctr"/>
                </a:tc>
                <a:tc>
                  <a:txBody>
                    <a:bodyPr/>
                    <a:lstStyle/>
                    <a:p>
                      <a:r>
                        <a:rPr lang="en-GB"/>
                        <a:t>53</a:t>
                      </a:r>
                    </a:p>
                  </a:txBody>
                  <a:tcPr anchor="ctr"/>
                </a:tc>
                <a:tc>
                  <a:txBody>
                    <a:bodyPr/>
                    <a:lstStyle/>
                    <a:p>
                      <a:r>
                        <a:rPr lang="en-GB" dirty="0"/>
                        <a:t>DNS query</a:t>
                      </a:r>
                    </a:p>
                  </a:txBody>
                  <a:tcPr anchor="ctr"/>
                </a:tc>
                <a:extLst>
                  <a:ext uri="{0D108BD9-81ED-4DB2-BD59-A6C34878D82A}">
                    <a16:rowId xmlns:a16="http://schemas.microsoft.com/office/drawing/2014/main" val="3760579186"/>
                  </a:ext>
                </a:extLst>
              </a:tr>
              <a:tr h="370840">
                <a:tc>
                  <a:txBody>
                    <a:bodyPr/>
                    <a:lstStyle/>
                    <a:p>
                      <a:r>
                        <a:rPr lang="en-GB"/>
                        <a:t>UDP</a:t>
                      </a:r>
                    </a:p>
                  </a:txBody>
                  <a:tcPr anchor="ctr"/>
                </a:tc>
                <a:tc>
                  <a:txBody>
                    <a:bodyPr/>
                    <a:lstStyle/>
                    <a:p>
                      <a:r>
                        <a:rPr lang="en-GB"/>
                        <a:t>67/68</a:t>
                      </a:r>
                    </a:p>
                  </a:txBody>
                  <a:tcPr anchor="ctr"/>
                </a:tc>
                <a:tc>
                  <a:txBody>
                    <a:bodyPr/>
                    <a:lstStyle/>
                    <a:p>
                      <a:r>
                        <a:rPr lang="en-GB" dirty="0"/>
                        <a:t>DHCP (Dynamic IP address configuration)</a:t>
                      </a:r>
                    </a:p>
                  </a:txBody>
                  <a:tcPr anchor="ctr"/>
                </a:tc>
                <a:extLst>
                  <a:ext uri="{0D108BD9-81ED-4DB2-BD59-A6C34878D82A}">
                    <a16:rowId xmlns:a16="http://schemas.microsoft.com/office/drawing/2014/main" val="3764396226"/>
                  </a:ext>
                </a:extLst>
              </a:tr>
              <a:tr h="370840">
                <a:tc>
                  <a:txBody>
                    <a:bodyPr/>
                    <a:lstStyle/>
                    <a:p>
                      <a:r>
                        <a:rPr lang="en-GB"/>
                        <a:t>TCP</a:t>
                      </a:r>
                    </a:p>
                  </a:txBody>
                  <a:tcPr anchor="ctr"/>
                </a:tc>
                <a:tc>
                  <a:txBody>
                    <a:bodyPr/>
                    <a:lstStyle/>
                    <a:p>
                      <a:r>
                        <a:rPr lang="en-GB"/>
                        <a:t>80</a:t>
                      </a:r>
                    </a:p>
                  </a:txBody>
                  <a:tcPr anchor="ctr"/>
                </a:tc>
                <a:tc>
                  <a:txBody>
                    <a:bodyPr/>
                    <a:lstStyle/>
                    <a:p>
                      <a:r>
                        <a:rPr lang="en-GB" dirty="0"/>
                        <a:t>HTTP (Web)</a:t>
                      </a:r>
                    </a:p>
                  </a:txBody>
                  <a:tcPr anchor="ctr"/>
                </a:tc>
                <a:extLst>
                  <a:ext uri="{0D108BD9-81ED-4DB2-BD59-A6C34878D82A}">
                    <a16:rowId xmlns:a16="http://schemas.microsoft.com/office/drawing/2014/main" val="389955357"/>
                  </a:ext>
                </a:extLst>
              </a:tr>
              <a:tr h="370840">
                <a:tc>
                  <a:txBody>
                    <a:bodyPr/>
                    <a:lstStyle/>
                    <a:p>
                      <a:r>
                        <a:rPr lang="en-GB"/>
                        <a:t>TCP</a:t>
                      </a:r>
                    </a:p>
                  </a:txBody>
                  <a:tcPr anchor="ctr"/>
                </a:tc>
                <a:tc>
                  <a:txBody>
                    <a:bodyPr/>
                    <a:lstStyle/>
                    <a:p>
                      <a:r>
                        <a:rPr lang="en-GB"/>
                        <a:t>110</a:t>
                      </a:r>
                    </a:p>
                  </a:txBody>
                  <a:tcPr anchor="ctr"/>
                </a:tc>
                <a:tc>
                  <a:txBody>
                    <a:bodyPr/>
                    <a:lstStyle/>
                    <a:p>
                      <a:r>
                        <a:rPr lang="en-GB" dirty="0"/>
                        <a:t>POP3 (E-mail)</a:t>
                      </a:r>
                    </a:p>
                  </a:txBody>
                  <a:tcPr anchor="ctr"/>
                </a:tc>
                <a:extLst>
                  <a:ext uri="{0D108BD9-81ED-4DB2-BD59-A6C34878D82A}">
                    <a16:rowId xmlns:a16="http://schemas.microsoft.com/office/drawing/2014/main" val="3654902846"/>
                  </a:ext>
                </a:extLst>
              </a:tr>
              <a:tr h="370840">
                <a:tc>
                  <a:txBody>
                    <a:bodyPr/>
                    <a:lstStyle/>
                    <a:p>
                      <a:r>
                        <a:rPr lang="en-GB"/>
                        <a:t>TCP</a:t>
                      </a:r>
                    </a:p>
                  </a:txBody>
                  <a:tcPr anchor="ctr"/>
                </a:tc>
                <a:tc>
                  <a:txBody>
                    <a:bodyPr/>
                    <a:lstStyle/>
                    <a:p>
                      <a:r>
                        <a:rPr lang="en-GB"/>
                        <a:t>119</a:t>
                      </a:r>
                    </a:p>
                  </a:txBody>
                  <a:tcPr anchor="ctr"/>
                </a:tc>
                <a:tc>
                  <a:txBody>
                    <a:bodyPr/>
                    <a:lstStyle/>
                    <a:p>
                      <a:r>
                        <a:rPr lang="en-GB" dirty="0"/>
                        <a:t>NNTP (Newsgroups)</a:t>
                      </a:r>
                    </a:p>
                  </a:txBody>
                  <a:tcPr anchor="ctr"/>
                </a:tc>
                <a:extLst>
                  <a:ext uri="{0D108BD9-81ED-4DB2-BD59-A6C34878D82A}">
                    <a16:rowId xmlns:a16="http://schemas.microsoft.com/office/drawing/2014/main" val="3508286150"/>
                  </a:ext>
                </a:extLst>
              </a:tr>
              <a:tr h="370840">
                <a:tc>
                  <a:txBody>
                    <a:bodyPr/>
                    <a:lstStyle/>
                    <a:p>
                      <a:r>
                        <a:rPr lang="en-GB"/>
                        <a:t>TCP</a:t>
                      </a:r>
                    </a:p>
                  </a:txBody>
                  <a:tcPr anchor="ctr"/>
                </a:tc>
                <a:tc>
                  <a:txBody>
                    <a:bodyPr/>
                    <a:lstStyle/>
                    <a:p>
                      <a:r>
                        <a:rPr lang="en-GB"/>
                        <a:t>143</a:t>
                      </a:r>
                    </a:p>
                  </a:txBody>
                  <a:tcPr anchor="ctr"/>
                </a:tc>
                <a:tc>
                  <a:txBody>
                    <a:bodyPr/>
                    <a:lstStyle/>
                    <a:p>
                      <a:r>
                        <a:rPr lang="en-GB" dirty="0"/>
                        <a:t>IMAP4 (E-mail)</a:t>
                      </a:r>
                    </a:p>
                  </a:txBody>
                  <a:tcPr anchor="ctr"/>
                </a:tc>
                <a:extLst>
                  <a:ext uri="{0D108BD9-81ED-4DB2-BD59-A6C34878D82A}">
                    <a16:rowId xmlns:a16="http://schemas.microsoft.com/office/drawing/2014/main" val="954873412"/>
                  </a:ext>
                </a:extLst>
              </a:tr>
              <a:tr h="370840">
                <a:tc>
                  <a:txBody>
                    <a:bodyPr/>
                    <a:lstStyle/>
                    <a:p>
                      <a:r>
                        <a:rPr lang="en-GB"/>
                        <a:t>TCP</a:t>
                      </a:r>
                    </a:p>
                  </a:txBody>
                  <a:tcPr anchor="ctr"/>
                </a:tc>
                <a:tc>
                  <a:txBody>
                    <a:bodyPr/>
                    <a:lstStyle/>
                    <a:p>
                      <a:r>
                        <a:rPr lang="en-GB"/>
                        <a:t>389</a:t>
                      </a:r>
                    </a:p>
                  </a:txBody>
                  <a:tcPr anchor="ctr"/>
                </a:tc>
                <a:tc>
                  <a:txBody>
                    <a:bodyPr/>
                    <a:lstStyle/>
                    <a:p>
                      <a:r>
                        <a:rPr lang="en-GB" dirty="0"/>
                        <a:t>LDAP (Directory service)</a:t>
                      </a:r>
                    </a:p>
                  </a:txBody>
                  <a:tcPr anchor="ctr"/>
                </a:tc>
                <a:extLst>
                  <a:ext uri="{0D108BD9-81ED-4DB2-BD59-A6C34878D82A}">
                    <a16:rowId xmlns:a16="http://schemas.microsoft.com/office/drawing/2014/main" val="2944882896"/>
                  </a:ext>
                </a:extLst>
              </a:tr>
              <a:tr h="370840">
                <a:tc>
                  <a:txBody>
                    <a:bodyPr/>
                    <a:lstStyle/>
                    <a:p>
                      <a:r>
                        <a:rPr lang="en-GB"/>
                        <a:t>TCP</a:t>
                      </a:r>
                    </a:p>
                  </a:txBody>
                  <a:tcPr anchor="ctr"/>
                </a:tc>
                <a:tc>
                  <a:txBody>
                    <a:bodyPr/>
                    <a:lstStyle/>
                    <a:p>
                      <a:r>
                        <a:rPr lang="en-GB"/>
                        <a:t>443</a:t>
                      </a:r>
                    </a:p>
                  </a:txBody>
                  <a:tcPr anchor="ctr"/>
                </a:tc>
                <a:tc>
                  <a:txBody>
                    <a:bodyPr/>
                    <a:lstStyle/>
                    <a:p>
                      <a:r>
                        <a:rPr lang="en-GB" dirty="0"/>
                        <a:t>HTTPS (Web SSL)</a:t>
                      </a:r>
                    </a:p>
                  </a:txBody>
                  <a:tcPr anchor="ctr"/>
                </a:tc>
                <a:extLst>
                  <a:ext uri="{0D108BD9-81ED-4DB2-BD59-A6C34878D82A}">
                    <a16:rowId xmlns:a16="http://schemas.microsoft.com/office/drawing/2014/main" val="1492137230"/>
                  </a:ext>
                </a:extLst>
              </a:tr>
              <a:tr h="370840">
                <a:tc>
                  <a:txBody>
                    <a:bodyPr/>
                    <a:lstStyle/>
                    <a:p>
                      <a:r>
                        <a:rPr lang="en-GB"/>
                        <a:t>UDP</a:t>
                      </a:r>
                    </a:p>
                  </a:txBody>
                  <a:tcPr anchor="ctr"/>
                </a:tc>
                <a:tc>
                  <a:txBody>
                    <a:bodyPr/>
                    <a:lstStyle/>
                    <a:p>
                      <a:r>
                        <a:rPr lang="en-GB"/>
                        <a:t>1701</a:t>
                      </a:r>
                    </a:p>
                  </a:txBody>
                  <a:tcPr anchor="ctr"/>
                </a:tc>
                <a:tc>
                  <a:txBody>
                    <a:bodyPr/>
                    <a:lstStyle/>
                    <a:p>
                      <a:r>
                        <a:rPr lang="en-GB" dirty="0"/>
                        <a:t>L2TP (Virtual Private Networks)</a:t>
                      </a:r>
                    </a:p>
                  </a:txBody>
                  <a:tcPr anchor="ctr"/>
                </a:tc>
                <a:extLst>
                  <a:ext uri="{0D108BD9-81ED-4DB2-BD59-A6C34878D82A}">
                    <a16:rowId xmlns:a16="http://schemas.microsoft.com/office/drawing/2014/main" val="2237175914"/>
                  </a:ext>
                </a:extLst>
              </a:tr>
              <a:tr h="370840">
                <a:tc>
                  <a:txBody>
                    <a:bodyPr/>
                    <a:lstStyle/>
                    <a:p>
                      <a:r>
                        <a:rPr lang="en-GB"/>
                        <a:t>TCP</a:t>
                      </a:r>
                    </a:p>
                  </a:txBody>
                  <a:tcPr anchor="ctr"/>
                </a:tc>
                <a:tc>
                  <a:txBody>
                    <a:bodyPr/>
                    <a:lstStyle/>
                    <a:p>
                      <a:r>
                        <a:rPr lang="en-GB"/>
                        <a:t>1723</a:t>
                      </a:r>
                    </a:p>
                  </a:txBody>
                  <a:tcPr anchor="ctr"/>
                </a:tc>
                <a:tc>
                  <a:txBody>
                    <a:bodyPr/>
                    <a:lstStyle/>
                    <a:p>
                      <a:r>
                        <a:rPr lang="en-GB" dirty="0"/>
                        <a:t>PPTP (Virtual Private Networks)</a:t>
                      </a:r>
                    </a:p>
                  </a:txBody>
                  <a:tcPr anchor="ctr"/>
                </a:tc>
                <a:extLst>
                  <a:ext uri="{0D108BD9-81ED-4DB2-BD59-A6C34878D82A}">
                    <a16:rowId xmlns:a16="http://schemas.microsoft.com/office/drawing/2014/main" val="2170659050"/>
                  </a:ext>
                </a:extLst>
              </a:tr>
            </a:tbl>
          </a:graphicData>
        </a:graphic>
      </p:graphicFrame>
    </p:spTree>
    <p:extLst>
      <p:ext uri="{BB962C8B-B14F-4D97-AF65-F5344CB8AC3E}">
        <p14:creationId xmlns:p14="http://schemas.microsoft.com/office/powerpoint/2010/main" val="40112627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57279-0877-402C-A114-8B4FD9D365B8}"/>
              </a:ext>
            </a:extLst>
          </p:cNvPr>
          <p:cNvSpPr>
            <a:spLocks noGrp="1"/>
          </p:cNvSpPr>
          <p:nvPr>
            <p:ph type="title"/>
          </p:nvPr>
        </p:nvSpPr>
        <p:spPr/>
        <p:txBody>
          <a:bodyPr/>
          <a:lstStyle/>
          <a:p>
            <a:endParaRPr lang="en-GB"/>
          </a:p>
        </p:txBody>
      </p:sp>
      <p:graphicFrame>
        <p:nvGraphicFramePr>
          <p:cNvPr id="4" name="Content Placeholder 3">
            <a:extLst>
              <a:ext uri="{FF2B5EF4-FFF2-40B4-BE49-F238E27FC236}">
                <a16:creationId xmlns:a16="http://schemas.microsoft.com/office/drawing/2014/main" id="{11E9D3EF-8284-4428-B7CC-AE0C7FE1B16B}"/>
              </a:ext>
            </a:extLst>
          </p:cNvPr>
          <p:cNvGraphicFramePr>
            <a:graphicFrameLocks noGrp="1"/>
          </p:cNvGraphicFramePr>
          <p:nvPr>
            <p:ph idx="1"/>
            <p:extLst>
              <p:ext uri="{D42A27DB-BD31-4B8C-83A1-F6EECF244321}">
                <p14:modId xmlns:p14="http://schemas.microsoft.com/office/powerpoint/2010/main" val="1095118557"/>
              </p:ext>
            </p:extLst>
          </p:nvPr>
        </p:nvGraphicFramePr>
        <p:xfrm>
          <a:off x="312738" y="1825625"/>
          <a:ext cx="11590338" cy="2062480"/>
        </p:xfrm>
        <a:graphic>
          <a:graphicData uri="http://schemas.openxmlformats.org/drawingml/2006/table">
            <a:tbl>
              <a:tblPr firstRow="1" bandRow="1">
                <a:tableStyleId>{5C22544A-7EE6-4342-B048-85BDC9FD1C3A}</a:tableStyleId>
              </a:tblPr>
              <a:tblGrid>
                <a:gridCol w="5077409">
                  <a:extLst>
                    <a:ext uri="{9D8B030D-6E8A-4147-A177-3AD203B41FA5}">
                      <a16:colId xmlns:a16="http://schemas.microsoft.com/office/drawing/2014/main" val="2914795500"/>
                    </a:ext>
                  </a:extLst>
                </a:gridCol>
                <a:gridCol w="6512929">
                  <a:extLst>
                    <a:ext uri="{9D8B030D-6E8A-4147-A177-3AD203B41FA5}">
                      <a16:colId xmlns:a16="http://schemas.microsoft.com/office/drawing/2014/main" val="1128947947"/>
                    </a:ext>
                  </a:extLst>
                </a:gridCol>
              </a:tblGrid>
              <a:tr h="370840">
                <a:tc gridSpan="2">
                  <a:txBody>
                    <a:bodyPr/>
                    <a:lstStyle/>
                    <a:p>
                      <a:pPr algn="ctr"/>
                      <a:r>
                        <a:rPr lang="en-GB" sz="3200" dirty="0"/>
                        <a:t>Private and Automatic IP Address Ranges </a:t>
                      </a:r>
                    </a:p>
                  </a:txBody>
                  <a:tcPr anchor="ctr"/>
                </a:tc>
                <a:tc hMerge="1">
                  <a:txBody>
                    <a:bodyPr/>
                    <a:lstStyle/>
                    <a:p>
                      <a:endParaRPr lang="en-GB"/>
                    </a:p>
                  </a:txBody>
                  <a:tcPr/>
                </a:tc>
                <a:extLst>
                  <a:ext uri="{0D108BD9-81ED-4DB2-BD59-A6C34878D82A}">
                    <a16:rowId xmlns:a16="http://schemas.microsoft.com/office/drawing/2014/main" val="1882100975"/>
                  </a:ext>
                </a:extLst>
              </a:tr>
              <a:tr h="370840">
                <a:tc>
                  <a:txBody>
                    <a:bodyPr/>
                    <a:lstStyle/>
                    <a:p>
                      <a:r>
                        <a:rPr lang="en-GB"/>
                        <a:t>A</a:t>
                      </a:r>
                    </a:p>
                  </a:txBody>
                  <a:tcPr anchor="ctr"/>
                </a:tc>
                <a:tc>
                  <a:txBody>
                    <a:bodyPr/>
                    <a:lstStyle/>
                    <a:p>
                      <a:r>
                        <a:rPr lang="en-GB"/>
                        <a:t>10.0.0.0 to 10.255.255.255 (10.0.0.0/8)</a:t>
                      </a:r>
                    </a:p>
                  </a:txBody>
                  <a:tcPr anchor="ctr"/>
                </a:tc>
                <a:extLst>
                  <a:ext uri="{0D108BD9-81ED-4DB2-BD59-A6C34878D82A}">
                    <a16:rowId xmlns:a16="http://schemas.microsoft.com/office/drawing/2014/main" val="658655659"/>
                  </a:ext>
                </a:extLst>
              </a:tr>
              <a:tr h="370840">
                <a:tc>
                  <a:txBody>
                    <a:bodyPr/>
                    <a:lstStyle/>
                    <a:p>
                      <a:r>
                        <a:rPr lang="en-GB"/>
                        <a:t>B</a:t>
                      </a:r>
                    </a:p>
                  </a:txBody>
                  <a:tcPr anchor="ctr"/>
                </a:tc>
                <a:tc>
                  <a:txBody>
                    <a:bodyPr/>
                    <a:lstStyle/>
                    <a:p>
                      <a:r>
                        <a:rPr lang="en-GB"/>
                        <a:t>172.16.0.0 to 172.31.255.255 (172.16.0.0/12)</a:t>
                      </a:r>
                    </a:p>
                  </a:txBody>
                  <a:tcPr anchor="ctr"/>
                </a:tc>
                <a:extLst>
                  <a:ext uri="{0D108BD9-81ED-4DB2-BD59-A6C34878D82A}">
                    <a16:rowId xmlns:a16="http://schemas.microsoft.com/office/drawing/2014/main" val="2984637101"/>
                  </a:ext>
                </a:extLst>
              </a:tr>
              <a:tr h="370840">
                <a:tc>
                  <a:txBody>
                    <a:bodyPr/>
                    <a:lstStyle/>
                    <a:p>
                      <a:r>
                        <a:rPr lang="en-GB" dirty="0"/>
                        <a:t>C</a:t>
                      </a:r>
                    </a:p>
                  </a:txBody>
                  <a:tcPr anchor="ctr"/>
                </a:tc>
                <a:tc>
                  <a:txBody>
                    <a:bodyPr/>
                    <a:lstStyle/>
                    <a:p>
                      <a:r>
                        <a:rPr lang="en-GB"/>
                        <a:t>192.168.0.0 to 192.168.255.255 (192.168.0.0/16)</a:t>
                      </a:r>
                    </a:p>
                  </a:txBody>
                  <a:tcPr anchor="ctr"/>
                </a:tc>
                <a:extLst>
                  <a:ext uri="{0D108BD9-81ED-4DB2-BD59-A6C34878D82A}">
                    <a16:rowId xmlns:a16="http://schemas.microsoft.com/office/drawing/2014/main" val="1497927763"/>
                  </a:ext>
                </a:extLst>
              </a:tr>
              <a:tr h="370840">
                <a:tc>
                  <a:txBody>
                    <a:bodyPr/>
                    <a:lstStyle/>
                    <a:p>
                      <a:r>
                        <a:rPr lang="en-GB"/>
                        <a:t>APIPA</a:t>
                      </a:r>
                    </a:p>
                  </a:txBody>
                  <a:tcPr anchor="ctr"/>
                </a:tc>
                <a:tc>
                  <a:txBody>
                    <a:bodyPr/>
                    <a:lstStyle/>
                    <a:p>
                      <a:r>
                        <a:rPr lang="en-GB" dirty="0"/>
                        <a:t>169.254.0.0 to 169.254.255.255 (169.254.0.0/16)</a:t>
                      </a:r>
                    </a:p>
                  </a:txBody>
                  <a:tcPr anchor="ctr"/>
                </a:tc>
                <a:extLst>
                  <a:ext uri="{0D108BD9-81ED-4DB2-BD59-A6C34878D82A}">
                    <a16:rowId xmlns:a16="http://schemas.microsoft.com/office/drawing/2014/main" val="2609893420"/>
                  </a:ext>
                </a:extLst>
              </a:tr>
            </a:tbl>
          </a:graphicData>
        </a:graphic>
      </p:graphicFrame>
    </p:spTree>
    <p:extLst>
      <p:ext uri="{BB962C8B-B14F-4D97-AF65-F5344CB8AC3E}">
        <p14:creationId xmlns:p14="http://schemas.microsoft.com/office/powerpoint/2010/main" val="23183290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Services</a:t>
            </a:r>
          </a:p>
        </p:txBody>
      </p:sp>
      <p:sp>
        <p:nvSpPr>
          <p:cNvPr id="3" name="Content Placeholder 2"/>
          <p:cNvSpPr>
            <a:spLocks noGrp="1"/>
          </p:cNvSpPr>
          <p:nvPr>
            <p:ph idx="1"/>
          </p:nvPr>
        </p:nvSpPr>
        <p:spPr/>
        <p:txBody>
          <a:bodyPr/>
          <a:lstStyle/>
          <a:p>
            <a:r>
              <a:rPr lang="en-GB" dirty="0"/>
              <a:t>Vulnerabilities within network services may result in data loss, denial of services, or allow attackers to facilitate attacks against other devices</a:t>
            </a:r>
          </a:p>
          <a:p>
            <a:r>
              <a:rPr lang="en-GB" dirty="0"/>
              <a:t>Checking for insecure or non-essential services is critical to reducing risk on the network</a:t>
            </a:r>
          </a:p>
          <a:p>
            <a:r>
              <a:rPr lang="en-GB" dirty="0"/>
              <a:t>The vast majority of network attacks are focused around easily identified vulnerabilities which can be exploited</a:t>
            </a:r>
            <a:endParaRPr lang="en-US" dirty="0"/>
          </a:p>
        </p:txBody>
      </p:sp>
    </p:spTree>
    <p:extLst>
      <p:ext uri="{BB962C8B-B14F-4D97-AF65-F5344CB8AC3E}">
        <p14:creationId xmlns:p14="http://schemas.microsoft.com/office/powerpoint/2010/main" val="14147652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Services</a:t>
            </a:r>
          </a:p>
        </p:txBody>
      </p:sp>
      <p:sp>
        <p:nvSpPr>
          <p:cNvPr id="3" name="Content Placeholder 2"/>
          <p:cNvSpPr>
            <a:spLocks noGrp="1"/>
          </p:cNvSpPr>
          <p:nvPr>
            <p:ph idx="1"/>
          </p:nvPr>
        </p:nvSpPr>
        <p:spPr/>
        <p:txBody>
          <a:bodyPr/>
          <a:lstStyle/>
          <a:p>
            <a:r>
              <a:rPr lang="en-US" dirty="0"/>
              <a:t>Email</a:t>
            </a:r>
          </a:p>
          <a:p>
            <a:r>
              <a:rPr lang="en-US" dirty="0"/>
              <a:t>DNS</a:t>
            </a:r>
          </a:p>
          <a:p>
            <a:r>
              <a:rPr lang="en-US" dirty="0"/>
              <a:t>Printers</a:t>
            </a:r>
          </a:p>
          <a:p>
            <a:r>
              <a:rPr lang="en-US" dirty="0"/>
              <a:t>Network shares</a:t>
            </a:r>
          </a:p>
          <a:p>
            <a:r>
              <a:rPr lang="en-US" dirty="0"/>
              <a:t>VOIP</a:t>
            </a:r>
          </a:p>
          <a:p>
            <a:r>
              <a:rPr lang="en-US" dirty="0"/>
              <a:t>IM</a:t>
            </a:r>
          </a:p>
        </p:txBody>
      </p:sp>
    </p:spTree>
    <p:extLst>
      <p:ext uri="{BB962C8B-B14F-4D97-AF65-F5344CB8AC3E}">
        <p14:creationId xmlns:p14="http://schemas.microsoft.com/office/powerpoint/2010/main" val="3585498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91030-E1CC-4A16-8F67-3C98638634AA}"/>
              </a:ext>
            </a:extLst>
          </p:cNvPr>
          <p:cNvSpPr>
            <a:spLocks noGrp="1"/>
          </p:cNvSpPr>
          <p:nvPr>
            <p:ph type="title"/>
          </p:nvPr>
        </p:nvSpPr>
        <p:spPr/>
        <p:txBody>
          <a:bodyPr/>
          <a:lstStyle/>
          <a:p>
            <a:r>
              <a:rPr lang="en-GB" dirty="0"/>
              <a:t>Email Clients</a:t>
            </a:r>
          </a:p>
        </p:txBody>
      </p:sp>
      <p:sp>
        <p:nvSpPr>
          <p:cNvPr id="3" name="Content Placeholder 2">
            <a:extLst>
              <a:ext uri="{FF2B5EF4-FFF2-40B4-BE49-F238E27FC236}">
                <a16:creationId xmlns:a16="http://schemas.microsoft.com/office/drawing/2014/main" id="{5B1D9874-D193-4A1E-99CF-0237E1FB3394}"/>
              </a:ext>
            </a:extLst>
          </p:cNvPr>
          <p:cNvSpPr>
            <a:spLocks noGrp="1"/>
          </p:cNvSpPr>
          <p:nvPr>
            <p:ph idx="1"/>
          </p:nvPr>
        </p:nvSpPr>
        <p:spPr/>
        <p:txBody>
          <a:bodyPr/>
          <a:lstStyle/>
          <a:p>
            <a:r>
              <a:rPr lang="en-GB" dirty="0"/>
              <a:t>Encryption protocols</a:t>
            </a:r>
          </a:p>
          <a:p>
            <a:pPr lvl="1"/>
            <a:r>
              <a:rPr lang="en-GB" dirty="0"/>
              <a:t>PGP </a:t>
            </a:r>
          </a:p>
          <a:p>
            <a:pPr lvl="1"/>
            <a:r>
              <a:rPr lang="en-GB" dirty="0"/>
              <a:t>S/MIME </a:t>
            </a:r>
            <a:r>
              <a:rPr lang="fr-FR" dirty="0"/>
              <a:t>(Secure/Multipurpose Internet Mail Extensions)</a:t>
            </a:r>
            <a:endParaRPr lang="en-GB" dirty="0"/>
          </a:p>
        </p:txBody>
      </p:sp>
    </p:spTree>
    <p:extLst>
      <p:ext uri="{BB962C8B-B14F-4D97-AF65-F5344CB8AC3E}">
        <p14:creationId xmlns:p14="http://schemas.microsoft.com/office/powerpoint/2010/main" val="3149289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81E89-53F6-44DF-9AE6-44C0E5EC7113}"/>
              </a:ext>
            </a:extLst>
          </p:cNvPr>
          <p:cNvSpPr>
            <a:spLocks noGrp="1"/>
          </p:cNvSpPr>
          <p:nvPr>
            <p:ph type="title"/>
          </p:nvPr>
        </p:nvSpPr>
        <p:spPr/>
        <p:txBody>
          <a:bodyPr/>
          <a:lstStyle/>
          <a:p>
            <a:r>
              <a:rPr lang="en-GB" dirty="0"/>
              <a:t>Email</a:t>
            </a:r>
          </a:p>
        </p:txBody>
      </p:sp>
      <p:sp>
        <p:nvSpPr>
          <p:cNvPr id="3" name="Content Placeholder 2">
            <a:extLst>
              <a:ext uri="{FF2B5EF4-FFF2-40B4-BE49-F238E27FC236}">
                <a16:creationId xmlns:a16="http://schemas.microsoft.com/office/drawing/2014/main" id="{1AB990B2-0AD9-47CF-9BC8-C3C73FDEF1A6}"/>
              </a:ext>
            </a:extLst>
          </p:cNvPr>
          <p:cNvSpPr>
            <a:spLocks noGrp="1"/>
          </p:cNvSpPr>
          <p:nvPr>
            <p:ph idx="1"/>
          </p:nvPr>
        </p:nvSpPr>
        <p:spPr/>
        <p:txBody>
          <a:bodyPr>
            <a:normAutofit fontScale="92500" lnSpcReduction="20000"/>
          </a:bodyPr>
          <a:lstStyle/>
          <a:p>
            <a:r>
              <a:rPr lang="en-GB" dirty="0"/>
              <a:t>Phishing</a:t>
            </a:r>
          </a:p>
          <a:p>
            <a:pPr lvl="1"/>
            <a:r>
              <a:rPr lang="en-GB" dirty="0"/>
              <a:t>Ancestor of all modern phish, beloved of ‘Nigerian royalty’, lonely hearts and helpful “pharmacists.” </a:t>
            </a:r>
          </a:p>
          <a:p>
            <a:pPr lvl="1"/>
            <a:r>
              <a:rPr lang="en-GB" dirty="0"/>
              <a:t>Its distinctive behaviours of poor spelling and awkward language make it easy to spot and avoid, but if it hooks its prey, the results can be deadly</a:t>
            </a:r>
          </a:p>
          <a:p>
            <a:r>
              <a:rPr lang="en-GB" dirty="0"/>
              <a:t>Whaling</a:t>
            </a:r>
          </a:p>
          <a:p>
            <a:pPr lvl="1"/>
            <a:r>
              <a:rPr lang="en-GB" dirty="0"/>
              <a:t>Takes only the biggest and juiciest catches</a:t>
            </a:r>
          </a:p>
          <a:p>
            <a:pPr lvl="1"/>
            <a:r>
              <a:rPr lang="en-GB" dirty="0"/>
              <a:t>Usually targeting CEO’s and other C people like CIO’s, CTO’s, and CFO’s</a:t>
            </a:r>
          </a:p>
          <a:p>
            <a:r>
              <a:rPr lang="en-GB" dirty="0" err="1"/>
              <a:t>Spearphishing</a:t>
            </a:r>
            <a:endParaRPr lang="en-GB" dirty="0"/>
          </a:p>
          <a:p>
            <a:pPr lvl="1"/>
            <a:r>
              <a:rPr lang="en-GB" dirty="0"/>
              <a:t>Picks its targets carefully based on the access they have to information it craves</a:t>
            </a:r>
          </a:p>
          <a:p>
            <a:pPr lvl="1"/>
            <a:r>
              <a:rPr lang="en-GB" dirty="0"/>
              <a:t>May spend months lurking and researching its prey before it attacks with one targeted email strike</a:t>
            </a:r>
          </a:p>
          <a:p>
            <a:r>
              <a:rPr lang="en-GB" dirty="0"/>
              <a:t>Clones</a:t>
            </a:r>
          </a:p>
          <a:p>
            <a:pPr lvl="1"/>
            <a:r>
              <a:rPr lang="en-GB" dirty="0"/>
              <a:t>Impersonates legitimate contacts</a:t>
            </a:r>
          </a:p>
          <a:p>
            <a:pPr lvl="1"/>
            <a:r>
              <a:rPr lang="en-GB" dirty="0"/>
              <a:t>Sends cloned messages with malicious links in place of genuine ones</a:t>
            </a:r>
          </a:p>
        </p:txBody>
      </p:sp>
    </p:spTree>
    <p:extLst>
      <p:ext uri="{BB962C8B-B14F-4D97-AF65-F5344CB8AC3E}">
        <p14:creationId xmlns:p14="http://schemas.microsoft.com/office/powerpoint/2010/main" val="2100186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2E4B5-5C66-4EE6-B5F2-B54EA01C1D45}"/>
              </a:ext>
            </a:extLst>
          </p:cNvPr>
          <p:cNvSpPr>
            <a:spLocks noGrp="1"/>
          </p:cNvSpPr>
          <p:nvPr>
            <p:ph type="title"/>
          </p:nvPr>
        </p:nvSpPr>
        <p:spPr/>
        <p:txBody>
          <a:bodyPr/>
          <a:lstStyle/>
          <a:p>
            <a:r>
              <a:rPr lang="en-GB" dirty="0"/>
              <a:t>DNS</a:t>
            </a:r>
          </a:p>
        </p:txBody>
      </p:sp>
      <p:sp>
        <p:nvSpPr>
          <p:cNvPr id="3" name="Content Placeholder 2">
            <a:extLst>
              <a:ext uri="{FF2B5EF4-FFF2-40B4-BE49-F238E27FC236}">
                <a16:creationId xmlns:a16="http://schemas.microsoft.com/office/drawing/2014/main" id="{5106B71A-CEE7-4BA9-B701-E7081AD7BA77}"/>
              </a:ext>
            </a:extLst>
          </p:cNvPr>
          <p:cNvSpPr>
            <a:spLocks noGrp="1"/>
          </p:cNvSpPr>
          <p:nvPr>
            <p:ph idx="1"/>
          </p:nvPr>
        </p:nvSpPr>
        <p:spPr/>
        <p:txBody>
          <a:bodyPr/>
          <a:lstStyle/>
          <a:p>
            <a:r>
              <a:rPr lang="en-GB" dirty="0"/>
              <a:t>A DNS attack is an exploit in which an attacker takes advantage of vulnerabilities in the domain name system</a:t>
            </a:r>
          </a:p>
          <a:p>
            <a:r>
              <a:rPr lang="en-GB" dirty="0"/>
              <a:t>DNS is a protocol that translates a user-friendly domain name, like WhatIs.com, into the computer-friendly IP address such as 206.19.49.154</a:t>
            </a:r>
          </a:p>
        </p:txBody>
      </p:sp>
    </p:spTree>
    <p:extLst>
      <p:ext uri="{BB962C8B-B14F-4D97-AF65-F5344CB8AC3E}">
        <p14:creationId xmlns:p14="http://schemas.microsoft.com/office/powerpoint/2010/main" val="7471680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D7E07-4F97-42EE-A1A9-3A190213E378}"/>
              </a:ext>
            </a:extLst>
          </p:cNvPr>
          <p:cNvSpPr>
            <a:spLocks noGrp="1"/>
          </p:cNvSpPr>
          <p:nvPr>
            <p:ph type="title"/>
          </p:nvPr>
        </p:nvSpPr>
        <p:spPr/>
        <p:txBody>
          <a:bodyPr/>
          <a:lstStyle/>
          <a:p>
            <a:endParaRPr lang="en-GB"/>
          </a:p>
        </p:txBody>
      </p:sp>
      <p:pic>
        <p:nvPicPr>
          <p:cNvPr id="4" name="Content Placeholder 3">
            <a:extLst>
              <a:ext uri="{FF2B5EF4-FFF2-40B4-BE49-F238E27FC236}">
                <a16:creationId xmlns:a16="http://schemas.microsoft.com/office/drawing/2014/main" id="{D25E2C51-4C04-4D7F-90EE-EC664F8740AC}"/>
              </a:ext>
            </a:extLst>
          </p:cNvPr>
          <p:cNvPicPr>
            <a:picLocks noGrp="1" noChangeAspect="1"/>
          </p:cNvPicPr>
          <p:nvPr>
            <p:ph idx="1"/>
          </p:nvPr>
        </p:nvPicPr>
        <p:blipFill>
          <a:blip r:embed="rId2"/>
          <a:stretch>
            <a:fillRect/>
          </a:stretch>
        </p:blipFill>
        <p:spPr>
          <a:xfrm>
            <a:off x="2759242" y="1700187"/>
            <a:ext cx="6400800" cy="4956781"/>
          </a:xfrm>
          <a:prstGeom prst="rect">
            <a:avLst/>
          </a:prstGeom>
        </p:spPr>
      </p:pic>
    </p:spTree>
    <p:extLst>
      <p:ext uri="{BB962C8B-B14F-4D97-AF65-F5344CB8AC3E}">
        <p14:creationId xmlns:p14="http://schemas.microsoft.com/office/powerpoint/2010/main" val="9651506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BD8A6-FD15-405A-AB57-A7D04681D8CF}"/>
              </a:ext>
            </a:extLst>
          </p:cNvPr>
          <p:cNvSpPr>
            <a:spLocks noGrp="1"/>
          </p:cNvSpPr>
          <p:nvPr>
            <p:ph type="title"/>
          </p:nvPr>
        </p:nvSpPr>
        <p:spPr/>
        <p:txBody>
          <a:bodyPr/>
          <a:lstStyle/>
          <a:p>
            <a:r>
              <a:rPr lang="en-GB" dirty="0"/>
              <a:t>Types of DNS Attack</a:t>
            </a:r>
          </a:p>
        </p:txBody>
      </p:sp>
      <p:sp>
        <p:nvSpPr>
          <p:cNvPr id="3" name="Content Placeholder 2">
            <a:extLst>
              <a:ext uri="{FF2B5EF4-FFF2-40B4-BE49-F238E27FC236}">
                <a16:creationId xmlns:a16="http://schemas.microsoft.com/office/drawing/2014/main" id="{74B61E0C-894A-402E-BFED-F9143101E408}"/>
              </a:ext>
            </a:extLst>
          </p:cNvPr>
          <p:cNvSpPr>
            <a:spLocks noGrp="1"/>
          </p:cNvSpPr>
          <p:nvPr>
            <p:ph idx="1"/>
          </p:nvPr>
        </p:nvSpPr>
        <p:spPr/>
        <p:txBody>
          <a:bodyPr>
            <a:normAutofit fontScale="70000" lnSpcReduction="20000"/>
          </a:bodyPr>
          <a:lstStyle/>
          <a:p>
            <a:r>
              <a:rPr lang="en-GB" dirty="0"/>
              <a:t>Zero day attack</a:t>
            </a:r>
          </a:p>
          <a:p>
            <a:pPr lvl="1"/>
            <a:r>
              <a:rPr lang="en-GB" dirty="0"/>
              <a:t>The attacker exploits a previously unknown vulnerability in the DNS protocol stack or DNS server software</a:t>
            </a:r>
          </a:p>
          <a:p>
            <a:r>
              <a:rPr lang="en-GB" dirty="0"/>
              <a:t>Cache poisoning</a:t>
            </a:r>
          </a:p>
          <a:p>
            <a:pPr lvl="1"/>
            <a:r>
              <a:rPr lang="en-GB" dirty="0"/>
              <a:t>Corrupts a DSN server by replacing a legitimate IP address in the server’s cache with that of another, rogue address </a:t>
            </a:r>
          </a:p>
          <a:p>
            <a:pPr lvl="1"/>
            <a:r>
              <a:rPr lang="en-GB" dirty="0"/>
              <a:t>Aim is to redirect traffic to a malicious website, collect information or initiate another attack</a:t>
            </a:r>
          </a:p>
          <a:p>
            <a:pPr lvl="1"/>
            <a:r>
              <a:rPr lang="en-GB" dirty="0"/>
              <a:t>Cache poisoning may also be referred to as DNS poisoning</a:t>
            </a:r>
          </a:p>
          <a:p>
            <a:r>
              <a:rPr lang="en-GB" dirty="0"/>
              <a:t>Denial of Service</a:t>
            </a:r>
          </a:p>
          <a:p>
            <a:pPr lvl="1"/>
            <a:r>
              <a:rPr lang="en-GB" dirty="0"/>
              <a:t>An attack in which a malicious bot sends send more traffic to a targeted IP address  than the programmers who planned its data buffers anticipated someone might send</a:t>
            </a:r>
          </a:p>
          <a:p>
            <a:pPr lvl="1"/>
            <a:r>
              <a:rPr lang="en-GB" dirty="0"/>
              <a:t>The target becomes unable to resolve legitimate requests</a:t>
            </a:r>
          </a:p>
          <a:p>
            <a:r>
              <a:rPr lang="en-GB" dirty="0"/>
              <a:t>Distributed Denial of Service</a:t>
            </a:r>
          </a:p>
          <a:p>
            <a:pPr lvl="1"/>
            <a:r>
              <a:rPr lang="en-GB" dirty="0"/>
              <a:t>The attacker uses a botnet to generate massive amounts of resolution requests to a targeted IP address</a:t>
            </a:r>
          </a:p>
          <a:p>
            <a:pPr lvl="1"/>
            <a:r>
              <a:rPr lang="en-GB" dirty="0"/>
              <a:t>Example: </a:t>
            </a:r>
            <a:r>
              <a:rPr lang="en-GB" dirty="0" err="1"/>
              <a:t>Mirai</a:t>
            </a:r>
            <a:endParaRPr lang="en-GB" dirty="0"/>
          </a:p>
          <a:p>
            <a:r>
              <a:rPr lang="en-GB" dirty="0"/>
              <a:t>DNS amplification</a:t>
            </a:r>
          </a:p>
          <a:p>
            <a:pPr lvl="1"/>
            <a:r>
              <a:rPr lang="en-GB" dirty="0"/>
              <a:t>Takes advantage of a DNS server that permits recursive lookups and uses recursion to spread his attack to other DNS servers.</a:t>
            </a:r>
          </a:p>
          <a:p>
            <a:r>
              <a:rPr lang="en-GB" dirty="0"/>
              <a:t>Fast-flux DNS</a:t>
            </a:r>
          </a:p>
          <a:p>
            <a:pPr lvl="1"/>
            <a:r>
              <a:rPr lang="en-GB" dirty="0"/>
              <a:t>The attacker swaps DNS records in and out with extreme frequency in order redirect DNS requests and avoid detection</a:t>
            </a:r>
          </a:p>
          <a:p>
            <a:endParaRPr lang="en-GB" dirty="0"/>
          </a:p>
        </p:txBody>
      </p:sp>
      <p:sp>
        <p:nvSpPr>
          <p:cNvPr id="5" name="TextBox 4">
            <a:extLst>
              <a:ext uri="{FF2B5EF4-FFF2-40B4-BE49-F238E27FC236}">
                <a16:creationId xmlns:a16="http://schemas.microsoft.com/office/drawing/2014/main" id="{FB73FA44-8851-4C3E-A58A-28C2EE6A1948}"/>
              </a:ext>
            </a:extLst>
          </p:cNvPr>
          <p:cNvSpPr txBox="1"/>
          <p:nvPr/>
        </p:nvSpPr>
        <p:spPr>
          <a:xfrm>
            <a:off x="8189495" y="6638470"/>
            <a:ext cx="3357009" cy="246221"/>
          </a:xfrm>
          <a:prstGeom prst="rect">
            <a:avLst/>
          </a:prstGeom>
          <a:noFill/>
        </p:spPr>
        <p:txBody>
          <a:bodyPr wrap="none" rtlCol="0">
            <a:spAutoFit/>
          </a:bodyPr>
          <a:lstStyle/>
          <a:p>
            <a:r>
              <a:rPr lang="en-GB" sz="1000" dirty="0"/>
              <a:t>https://searchsecurity.techtarget.com/definition/DNS-attack</a:t>
            </a:r>
          </a:p>
        </p:txBody>
      </p:sp>
    </p:spTree>
    <p:extLst>
      <p:ext uri="{BB962C8B-B14F-4D97-AF65-F5344CB8AC3E}">
        <p14:creationId xmlns:p14="http://schemas.microsoft.com/office/powerpoint/2010/main" val="30433341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Security Threats</a:t>
            </a:r>
            <a:endParaRPr lang="en-US" dirty="0"/>
          </a:p>
        </p:txBody>
      </p:sp>
      <p:sp>
        <p:nvSpPr>
          <p:cNvPr id="5" name="Content Placeholder 4"/>
          <p:cNvSpPr>
            <a:spLocks noGrp="1"/>
          </p:cNvSpPr>
          <p:nvPr>
            <p:ph idx="1"/>
          </p:nvPr>
        </p:nvSpPr>
        <p:spPr/>
        <p:txBody>
          <a:bodyPr>
            <a:normAutofit lnSpcReduction="10000"/>
          </a:bodyPr>
          <a:lstStyle/>
          <a:p>
            <a:r>
              <a:rPr lang="en-US" dirty="0"/>
              <a:t>Virus</a:t>
            </a:r>
          </a:p>
          <a:p>
            <a:r>
              <a:rPr lang="en-US" dirty="0"/>
              <a:t>Malware</a:t>
            </a:r>
          </a:p>
          <a:p>
            <a:r>
              <a:rPr lang="en-US" dirty="0" err="1"/>
              <a:t>DDoS</a:t>
            </a:r>
            <a:r>
              <a:rPr lang="en-US" dirty="0"/>
              <a:t> attacks</a:t>
            </a:r>
          </a:p>
          <a:p>
            <a:r>
              <a:rPr lang="en-US" dirty="0"/>
              <a:t>Trojan</a:t>
            </a:r>
          </a:p>
          <a:p>
            <a:r>
              <a:rPr lang="en-US" dirty="0"/>
              <a:t>Worm</a:t>
            </a:r>
          </a:p>
          <a:p>
            <a:r>
              <a:rPr lang="en-US" dirty="0"/>
              <a:t>Spyware</a:t>
            </a:r>
          </a:p>
          <a:p>
            <a:r>
              <a:rPr lang="en-US" dirty="0"/>
              <a:t>Social engineering</a:t>
            </a:r>
          </a:p>
          <a:p>
            <a:r>
              <a:rPr lang="en-US" dirty="0"/>
              <a:t>Phishing attacks</a:t>
            </a:r>
          </a:p>
          <a:p>
            <a:r>
              <a:rPr lang="en-US" dirty="0"/>
              <a:t>Man-in-the-middle</a:t>
            </a:r>
          </a:p>
          <a:p>
            <a:r>
              <a:rPr lang="en-US" dirty="0"/>
              <a:t>DNS poisoning</a:t>
            </a:r>
          </a:p>
        </p:txBody>
      </p:sp>
    </p:spTree>
    <p:extLst>
      <p:ext uri="{BB962C8B-B14F-4D97-AF65-F5344CB8AC3E}">
        <p14:creationId xmlns:p14="http://schemas.microsoft.com/office/powerpoint/2010/main" val="21405752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09F96-72E7-4B0E-84C7-E9A2A474F847}"/>
              </a:ext>
            </a:extLst>
          </p:cNvPr>
          <p:cNvSpPr>
            <a:spLocks noGrp="1"/>
          </p:cNvSpPr>
          <p:nvPr>
            <p:ph type="title"/>
          </p:nvPr>
        </p:nvSpPr>
        <p:spPr/>
        <p:txBody>
          <a:bodyPr/>
          <a:lstStyle/>
          <a:p>
            <a:r>
              <a:rPr lang="en-GB" dirty="0"/>
              <a:t>Printers</a:t>
            </a:r>
          </a:p>
        </p:txBody>
      </p:sp>
      <p:sp>
        <p:nvSpPr>
          <p:cNvPr id="3" name="Content Placeholder 2">
            <a:extLst>
              <a:ext uri="{FF2B5EF4-FFF2-40B4-BE49-F238E27FC236}">
                <a16:creationId xmlns:a16="http://schemas.microsoft.com/office/drawing/2014/main" id="{86FB42E5-ADDD-455C-9E0D-48C7FFD025B7}"/>
              </a:ext>
            </a:extLst>
          </p:cNvPr>
          <p:cNvSpPr>
            <a:spLocks noGrp="1"/>
          </p:cNvSpPr>
          <p:nvPr>
            <p:ph idx="1"/>
          </p:nvPr>
        </p:nvSpPr>
        <p:spPr/>
        <p:txBody>
          <a:bodyPr>
            <a:normAutofit lnSpcReduction="10000"/>
          </a:bodyPr>
          <a:lstStyle/>
          <a:p>
            <a:r>
              <a:rPr lang="en-GB" dirty="0"/>
              <a:t>Older printers</a:t>
            </a:r>
          </a:p>
          <a:p>
            <a:r>
              <a:rPr lang="en-GB" dirty="0"/>
              <a:t>Multifunction printers</a:t>
            </a:r>
          </a:p>
          <a:p>
            <a:pPr lvl="1"/>
            <a:r>
              <a:rPr lang="en-GB" dirty="0"/>
              <a:t>Secure printers from:</a:t>
            </a:r>
          </a:p>
          <a:p>
            <a:pPr lvl="2"/>
            <a:r>
              <a:rPr lang="en-GB" dirty="0"/>
              <a:t>Unauthorized access</a:t>
            </a:r>
          </a:p>
          <a:p>
            <a:pPr lvl="2"/>
            <a:r>
              <a:rPr lang="en-GB" dirty="0"/>
              <a:t>Print configuration alterations</a:t>
            </a:r>
          </a:p>
          <a:p>
            <a:pPr lvl="2"/>
            <a:r>
              <a:rPr lang="en-GB" dirty="0"/>
              <a:t>Eavesdropping</a:t>
            </a:r>
          </a:p>
          <a:p>
            <a:pPr lvl="2"/>
            <a:r>
              <a:rPr lang="en-GB" dirty="0"/>
              <a:t>Device compromise</a:t>
            </a:r>
          </a:p>
          <a:p>
            <a:r>
              <a:rPr lang="en-GB" dirty="0"/>
              <a:t>Use RFC1918 private IP address space to restrict access to printers to hosts only, making printers unreachable from the Internet</a:t>
            </a:r>
          </a:p>
          <a:p>
            <a:r>
              <a:rPr lang="en-GB" dirty="0"/>
              <a:t>Configure the printer's access control list (ACL) to restrict access by subnet or device</a:t>
            </a:r>
          </a:p>
          <a:p>
            <a:r>
              <a:rPr lang="en-GB" dirty="0"/>
              <a:t>Remove the default gateway in the IP configuration to disable Internet routing, making printing only available on your local network segment</a:t>
            </a:r>
          </a:p>
        </p:txBody>
      </p:sp>
    </p:spTree>
    <p:extLst>
      <p:ext uri="{BB962C8B-B14F-4D97-AF65-F5344CB8AC3E}">
        <p14:creationId xmlns:p14="http://schemas.microsoft.com/office/powerpoint/2010/main" val="29884553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751F7-8308-4BDF-9BA1-F8C200D43643}"/>
              </a:ext>
            </a:extLst>
          </p:cNvPr>
          <p:cNvSpPr>
            <a:spLocks noGrp="1"/>
          </p:cNvSpPr>
          <p:nvPr>
            <p:ph type="title"/>
          </p:nvPr>
        </p:nvSpPr>
        <p:spPr/>
        <p:txBody>
          <a:bodyPr/>
          <a:lstStyle/>
          <a:p>
            <a:r>
              <a:rPr lang="en-GB" dirty="0"/>
              <a:t>Network Shares</a:t>
            </a:r>
          </a:p>
        </p:txBody>
      </p:sp>
      <p:sp>
        <p:nvSpPr>
          <p:cNvPr id="3" name="Content Placeholder 2">
            <a:extLst>
              <a:ext uri="{FF2B5EF4-FFF2-40B4-BE49-F238E27FC236}">
                <a16:creationId xmlns:a16="http://schemas.microsoft.com/office/drawing/2014/main" id="{BE1BD619-C677-4537-925B-4A48AB29C58C}"/>
              </a:ext>
            </a:extLst>
          </p:cNvPr>
          <p:cNvSpPr>
            <a:spLocks noGrp="1"/>
          </p:cNvSpPr>
          <p:nvPr>
            <p:ph idx="1"/>
          </p:nvPr>
        </p:nvSpPr>
        <p:spPr/>
        <p:txBody>
          <a:bodyPr/>
          <a:lstStyle/>
          <a:p>
            <a:r>
              <a:rPr lang="en-GB" dirty="0"/>
              <a:t>Vulnerabilities in SMB Shares Enumeration is a Medium risk vulnerability</a:t>
            </a:r>
          </a:p>
          <a:p>
            <a:r>
              <a:rPr lang="en-GB" dirty="0"/>
              <a:t>Most frequently found on networks around the world</a:t>
            </a:r>
          </a:p>
          <a:p>
            <a:r>
              <a:rPr lang="en-GB" dirty="0"/>
              <a:t>This issue has been around since at least 1990 </a:t>
            </a:r>
          </a:p>
          <a:p>
            <a:r>
              <a:rPr lang="en-GB" dirty="0"/>
              <a:t>Proven to be either difficult to detect, difficult to resolve or prone to being overlooked entirely</a:t>
            </a:r>
          </a:p>
        </p:txBody>
      </p:sp>
    </p:spTree>
    <p:extLst>
      <p:ext uri="{BB962C8B-B14F-4D97-AF65-F5344CB8AC3E}">
        <p14:creationId xmlns:p14="http://schemas.microsoft.com/office/powerpoint/2010/main" val="9284729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63775-7965-406C-8529-5A2769EF673E}"/>
              </a:ext>
            </a:extLst>
          </p:cNvPr>
          <p:cNvSpPr>
            <a:spLocks noGrp="1"/>
          </p:cNvSpPr>
          <p:nvPr>
            <p:ph type="title"/>
          </p:nvPr>
        </p:nvSpPr>
        <p:spPr/>
        <p:txBody>
          <a:bodyPr/>
          <a:lstStyle/>
          <a:p>
            <a:r>
              <a:rPr lang="en-GB" dirty="0"/>
              <a:t>VOIP</a:t>
            </a:r>
          </a:p>
        </p:txBody>
      </p:sp>
      <p:sp>
        <p:nvSpPr>
          <p:cNvPr id="3" name="Content Placeholder 2">
            <a:extLst>
              <a:ext uri="{FF2B5EF4-FFF2-40B4-BE49-F238E27FC236}">
                <a16:creationId xmlns:a16="http://schemas.microsoft.com/office/drawing/2014/main" id="{22FA7F84-CE2F-4EE4-B803-36BB4B3C75F0}"/>
              </a:ext>
            </a:extLst>
          </p:cNvPr>
          <p:cNvSpPr>
            <a:spLocks noGrp="1"/>
          </p:cNvSpPr>
          <p:nvPr>
            <p:ph idx="1"/>
          </p:nvPr>
        </p:nvSpPr>
        <p:spPr/>
        <p:txBody>
          <a:bodyPr/>
          <a:lstStyle/>
          <a:p>
            <a:r>
              <a:rPr lang="en-GB" dirty="0"/>
              <a:t>VOIP – Voice Over IP</a:t>
            </a:r>
          </a:p>
          <a:p>
            <a:r>
              <a:rPr lang="en-GB" dirty="0"/>
              <a:t>VoIP is vulnerable to similar types of attacks that Web connection and emails are prone to</a:t>
            </a:r>
          </a:p>
          <a:p>
            <a:endParaRPr lang="en-GB" dirty="0"/>
          </a:p>
        </p:txBody>
      </p:sp>
    </p:spTree>
    <p:extLst>
      <p:ext uri="{BB962C8B-B14F-4D97-AF65-F5344CB8AC3E}">
        <p14:creationId xmlns:p14="http://schemas.microsoft.com/office/powerpoint/2010/main" val="18505258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08E86-FCF3-4941-ADE6-3FDAB47B5E4B}"/>
              </a:ext>
            </a:extLst>
          </p:cNvPr>
          <p:cNvSpPr>
            <a:spLocks noGrp="1"/>
          </p:cNvSpPr>
          <p:nvPr>
            <p:ph type="title"/>
          </p:nvPr>
        </p:nvSpPr>
        <p:spPr/>
        <p:txBody>
          <a:bodyPr/>
          <a:lstStyle/>
          <a:p>
            <a:r>
              <a:rPr lang="en-GB" dirty="0"/>
              <a:t>VOIP Vulnerabilities</a:t>
            </a:r>
          </a:p>
        </p:txBody>
      </p:sp>
      <p:sp>
        <p:nvSpPr>
          <p:cNvPr id="3" name="Content Placeholder 2">
            <a:extLst>
              <a:ext uri="{FF2B5EF4-FFF2-40B4-BE49-F238E27FC236}">
                <a16:creationId xmlns:a16="http://schemas.microsoft.com/office/drawing/2014/main" id="{09950E56-4560-4D9A-B187-BBD460E11664}"/>
              </a:ext>
            </a:extLst>
          </p:cNvPr>
          <p:cNvSpPr>
            <a:spLocks noGrp="1"/>
          </p:cNvSpPr>
          <p:nvPr>
            <p:ph idx="1"/>
          </p:nvPr>
        </p:nvSpPr>
        <p:spPr/>
        <p:txBody>
          <a:bodyPr/>
          <a:lstStyle/>
          <a:p>
            <a:r>
              <a:rPr lang="en-GB" dirty="0"/>
              <a:t>Remote eavesdropping</a:t>
            </a:r>
          </a:p>
          <a:p>
            <a:r>
              <a:rPr lang="en-GB" dirty="0"/>
              <a:t>Network Attacks</a:t>
            </a:r>
          </a:p>
          <a:p>
            <a:r>
              <a:rPr lang="en-GB" dirty="0"/>
              <a:t>Default security settings</a:t>
            </a:r>
          </a:p>
          <a:p>
            <a:r>
              <a:rPr lang="en-GB" dirty="0"/>
              <a:t>VOIP over </a:t>
            </a:r>
            <a:r>
              <a:rPr lang="en-GB" dirty="0" err="1"/>
              <a:t>WiFi</a:t>
            </a:r>
            <a:endParaRPr lang="en-GB" dirty="0"/>
          </a:p>
          <a:p>
            <a:endParaRPr lang="en-GB" dirty="0"/>
          </a:p>
        </p:txBody>
      </p:sp>
    </p:spTree>
    <p:extLst>
      <p:ext uri="{BB962C8B-B14F-4D97-AF65-F5344CB8AC3E}">
        <p14:creationId xmlns:p14="http://schemas.microsoft.com/office/powerpoint/2010/main" val="166588426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1626E-77F4-47F4-827D-D9633BE8CE1C}"/>
              </a:ext>
            </a:extLst>
          </p:cNvPr>
          <p:cNvSpPr>
            <a:spLocks noGrp="1"/>
          </p:cNvSpPr>
          <p:nvPr>
            <p:ph type="title"/>
          </p:nvPr>
        </p:nvSpPr>
        <p:spPr/>
        <p:txBody>
          <a:bodyPr/>
          <a:lstStyle/>
          <a:p>
            <a:r>
              <a:rPr lang="en-GB" dirty="0"/>
              <a:t>VOIP Exploits</a:t>
            </a:r>
          </a:p>
        </p:txBody>
      </p:sp>
      <p:sp>
        <p:nvSpPr>
          <p:cNvPr id="3" name="Content Placeholder 2">
            <a:extLst>
              <a:ext uri="{FF2B5EF4-FFF2-40B4-BE49-F238E27FC236}">
                <a16:creationId xmlns:a16="http://schemas.microsoft.com/office/drawing/2014/main" id="{3820DCEF-F788-4E16-AB02-6E18D2200B93}"/>
              </a:ext>
            </a:extLst>
          </p:cNvPr>
          <p:cNvSpPr>
            <a:spLocks noGrp="1"/>
          </p:cNvSpPr>
          <p:nvPr>
            <p:ph idx="1"/>
          </p:nvPr>
        </p:nvSpPr>
        <p:spPr/>
        <p:txBody>
          <a:bodyPr/>
          <a:lstStyle/>
          <a:p>
            <a:r>
              <a:rPr lang="en-GB" dirty="0"/>
              <a:t>VOIP spam</a:t>
            </a:r>
          </a:p>
          <a:p>
            <a:r>
              <a:rPr lang="en-GB" dirty="0"/>
              <a:t>VOIP phishing</a:t>
            </a:r>
          </a:p>
        </p:txBody>
      </p:sp>
    </p:spTree>
    <p:extLst>
      <p:ext uri="{BB962C8B-B14F-4D97-AF65-F5344CB8AC3E}">
        <p14:creationId xmlns:p14="http://schemas.microsoft.com/office/powerpoint/2010/main" val="81423684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CCE12-E66D-471E-9E48-D3D113A0850A}"/>
              </a:ext>
            </a:extLst>
          </p:cNvPr>
          <p:cNvSpPr>
            <a:spLocks noGrp="1"/>
          </p:cNvSpPr>
          <p:nvPr>
            <p:ph type="title"/>
          </p:nvPr>
        </p:nvSpPr>
        <p:spPr/>
        <p:txBody>
          <a:bodyPr/>
          <a:lstStyle/>
          <a:p>
            <a:r>
              <a:rPr lang="en-GB" dirty="0"/>
              <a:t>VOIP Attacks</a:t>
            </a:r>
          </a:p>
        </p:txBody>
      </p:sp>
      <p:sp>
        <p:nvSpPr>
          <p:cNvPr id="3" name="Content Placeholder 2">
            <a:extLst>
              <a:ext uri="{FF2B5EF4-FFF2-40B4-BE49-F238E27FC236}">
                <a16:creationId xmlns:a16="http://schemas.microsoft.com/office/drawing/2014/main" id="{E54A4ADC-01FA-478F-8B0E-6B51DC2FF46F}"/>
              </a:ext>
            </a:extLst>
          </p:cNvPr>
          <p:cNvSpPr>
            <a:spLocks noGrp="1"/>
          </p:cNvSpPr>
          <p:nvPr>
            <p:ph idx="1"/>
          </p:nvPr>
        </p:nvSpPr>
        <p:spPr/>
        <p:txBody>
          <a:bodyPr/>
          <a:lstStyle/>
          <a:p>
            <a:r>
              <a:rPr lang="en-GB" dirty="0"/>
              <a:t>Invite of Death</a:t>
            </a:r>
          </a:p>
          <a:p>
            <a:pPr lvl="1"/>
            <a:r>
              <a:rPr lang="en-GB" dirty="0"/>
              <a:t>A type of attack on a VoIP-system that involves sending a malformed or otherwise malicious SIP INVITE request to a telephony server</a:t>
            </a:r>
          </a:p>
          <a:p>
            <a:pPr lvl="1"/>
            <a:r>
              <a:rPr lang="en-GB" dirty="0"/>
              <a:t>Results in a crash of that server</a:t>
            </a:r>
          </a:p>
          <a:p>
            <a:pPr lvl="1"/>
            <a:r>
              <a:rPr lang="en-GB" dirty="0"/>
              <a:t>Causes a denial of service</a:t>
            </a:r>
          </a:p>
        </p:txBody>
      </p:sp>
    </p:spTree>
    <p:extLst>
      <p:ext uri="{BB962C8B-B14F-4D97-AF65-F5344CB8AC3E}">
        <p14:creationId xmlns:p14="http://schemas.microsoft.com/office/powerpoint/2010/main" val="24027929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7ADB4-D5B1-4DD9-8B48-2D213A1F2BEC}"/>
              </a:ext>
            </a:extLst>
          </p:cNvPr>
          <p:cNvSpPr>
            <a:spLocks noGrp="1"/>
          </p:cNvSpPr>
          <p:nvPr>
            <p:ph type="title"/>
          </p:nvPr>
        </p:nvSpPr>
        <p:spPr/>
        <p:txBody>
          <a:bodyPr/>
          <a:lstStyle/>
          <a:p>
            <a:r>
              <a:rPr lang="en-GB" dirty="0"/>
              <a:t>Instant Messaging</a:t>
            </a:r>
          </a:p>
        </p:txBody>
      </p:sp>
      <p:sp>
        <p:nvSpPr>
          <p:cNvPr id="3" name="Content Placeholder 2">
            <a:extLst>
              <a:ext uri="{FF2B5EF4-FFF2-40B4-BE49-F238E27FC236}">
                <a16:creationId xmlns:a16="http://schemas.microsoft.com/office/drawing/2014/main" id="{B72AAE3E-64EA-4C39-A32B-0728A735658E}"/>
              </a:ext>
            </a:extLst>
          </p:cNvPr>
          <p:cNvSpPr>
            <a:spLocks noGrp="1"/>
          </p:cNvSpPr>
          <p:nvPr>
            <p:ph type="body" idx="1"/>
          </p:nvPr>
        </p:nvSpPr>
        <p:spPr/>
        <p:txBody>
          <a:bodyPr>
            <a:normAutofit fontScale="62500" lnSpcReduction="20000"/>
          </a:bodyPr>
          <a:lstStyle/>
          <a:p>
            <a:r>
              <a:rPr lang="en-GB" dirty="0"/>
              <a:t>Viruses and worms over IM</a:t>
            </a:r>
          </a:p>
          <a:p>
            <a:r>
              <a:rPr lang="en-GB" dirty="0"/>
              <a:t>Identity theft/authentication spoofing</a:t>
            </a:r>
          </a:p>
          <a:p>
            <a:r>
              <a:rPr lang="en-GB" dirty="0"/>
              <a:t>Firewall tunnelling</a:t>
            </a:r>
          </a:p>
          <a:p>
            <a:r>
              <a:rPr lang="en-GB" dirty="0"/>
              <a:t>Data security leaks</a:t>
            </a:r>
          </a:p>
          <a:p>
            <a:r>
              <a:rPr lang="en-GB" dirty="0"/>
              <a:t>SPIM</a:t>
            </a:r>
          </a:p>
        </p:txBody>
      </p:sp>
    </p:spTree>
    <p:extLst>
      <p:ext uri="{BB962C8B-B14F-4D97-AF65-F5344CB8AC3E}">
        <p14:creationId xmlns:p14="http://schemas.microsoft.com/office/powerpoint/2010/main" val="172884489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7D5A1-C105-496B-82FB-9F55640572EE}"/>
              </a:ext>
            </a:extLst>
          </p:cNvPr>
          <p:cNvSpPr>
            <a:spLocks noGrp="1"/>
          </p:cNvSpPr>
          <p:nvPr>
            <p:ph type="title"/>
          </p:nvPr>
        </p:nvSpPr>
        <p:spPr/>
        <p:txBody>
          <a:bodyPr/>
          <a:lstStyle/>
          <a:p>
            <a:r>
              <a:rPr lang="en-GB" dirty="0"/>
              <a:t>Viruses and Worms over IM</a:t>
            </a:r>
          </a:p>
        </p:txBody>
      </p:sp>
      <p:sp>
        <p:nvSpPr>
          <p:cNvPr id="3" name="Content Placeholder 2">
            <a:extLst>
              <a:ext uri="{FF2B5EF4-FFF2-40B4-BE49-F238E27FC236}">
                <a16:creationId xmlns:a16="http://schemas.microsoft.com/office/drawing/2014/main" id="{87E8BE30-EC3E-4D6A-946D-B98E2887C06B}"/>
              </a:ext>
            </a:extLst>
          </p:cNvPr>
          <p:cNvSpPr>
            <a:spLocks noGrp="1"/>
          </p:cNvSpPr>
          <p:nvPr>
            <p:ph idx="1"/>
          </p:nvPr>
        </p:nvSpPr>
        <p:spPr/>
        <p:txBody>
          <a:bodyPr/>
          <a:lstStyle/>
          <a:p>
            <a:r>
              <a:rPr lang="en-GB" dirty="0"/>
              <a:t>Most viruses are sent through file transfers</a:t>
            </a:r>
          </a:p>
          <a:p>
            <a:r>
              <a:rPr lang="en-GB" dirty="0"/>
              <a:t>Bypasses traditional gateway and anti-virus security</a:t>
            </a:r>
          </a:p>
          <a:p>
            <a:r>
              <a:rPr lang="en-GB" dirty="0"/>
              <a:t>Public IM clients also have publicized vulnerabilities</a:t>
            </a:r>
          </a:p>
          <a:p>
            <a:r>
              <a:rPr lang="en-GB" dirty="0"/>
              <a:t>Flaws such as buffer overflows and boundary condition errors have been exploited to spread viruses, worms or denial-of-service attacks</a:t>
            </a:r>
          </a:p>
        </p:txBody>
      </p:sp>
    </p:spTree>
    <p:extLst>
      <p:ext uri="{BB962C8B-B14F-4D97-AF65-F5344CB8AC3E}">
        <p14:creationId xmlns:p14="http://schemas.microsoft.com/office/powerpoint/2010/main" val="93392410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7B6A8-8895-40B5-B6D9-9DA82663D2D6}"/>
              </a:ext>
            </a:extLst>
          </p:cNvPr>
          <p:cNvSpPr>
            <a:spLocks noGrp="1"/>
          </p:cNvSpPr>
          <p:nvPr>
            <p:ph type="title"/>
          </p:nvPr>
        </p:nvSpPr>
        <p:spPr/>
        <p:txBody>
          <a:bodyPr/>
          <a:lstStyle/>
          <a:p>
            <a:r>
              <a:rPr lang="en-GB" dirty="0"/>
              <a:t>Identity Theft/Authentication Spoofing</a:t>
            </a:r>
          </a:p>
        </p:txBody>
      </p:sp>
      <p:sp>
        <p:nvSpPr>
          <p:cNvPr id="3" name="Content Placeholder 2">
            <a:extLst>
              <a:ext uri="{FF2B5EF4-FFF2-40B4-BE49-F238E27FC236}">
                <a16:creationId xmlns:a16="http://schemas.microsoft.com/office/drawing/2014/main" id="{AFD047C3-18B2-49F6-A08C-8CBA5070A999}"/>
              </a:ext>
            </a:extLst>
          </p:cNvPr>
          <p:cNvSpPr>
            <a:spLocks noGrp="1"/>
          </p:cNvSpPr>
          <p:nvPr>
            <p:ph idx="1"/>
          </p:nvPr>
        </p:nvSpPr>
        <p:spPr/>
        <p:txBody>
          <a:bodyPr/>
          <a:lstStyle/>
          <a:p>
            <a:r>
              <a:rPr lang="en-GB" dirty="0"/>
              <a:t>Public IM systems let individuals create anonymous identities</a:t>
            </a:r>
          </a:p>
          <a:p>
            <a:r>
              <a:rPr lang="en-GB" dirty="0"/>
              <a:t>These do not map to e-mail addresses</a:t>
            </a:r>
          </a:p>
          <a:p>
            <a:r>
              <a:rPr lang="en-GB" dirty="0"/>
              <a:t>IDs can be created even if the IDs and domains are not owned by that individual i.e. "</a:t>
            </a:r>
            <a:r>
              <a:rPr lang="en-GB" dirty="0" err="1"/>
              <a:t>billgates</a:t>
            </a:r>
            <a:r>
              <a:rPr lang="en-GB" dirty="0"/>
              <a:t>" or "</a:t>
            </a:r>
            <a:r>
              <a:rPr lang="en-GB" dirty="0" err="1"/>
              <a:t>johnchambers</a:t>
            </a:r>
            <a:r>
              <a:rPr lang="en-GB" dirty="0"/>
              <a:t>,“</a:t>
            </a:r>
          </a:p>
          <a:p>
            <a:r>
              <a:rPr lang="en-GB" dirty="0"/>
              <a:t>Spoofing creates risk, as these IDs can be used maliciously, outside the control of the IT security department</a:t>
            </a:r>
          </a:p>
        </p:txBody>
      </p:sp>
    </p:spTree>
    <p:extLst>
      <p:ext uri="{BB962C8B-B14F-4D97-AF65-F5344CB8AC3E}">
        <p14:creationId xmlns:p14="http://schemas.microsoft.com/office/powerpoint/2010/main" val="33271526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73411-9B16-40AD-A8A1-75E7E2A5AF68}"/>
              </a:ext>
            </a:extLst>
          </p:cNvPr>
          <p:cNvSpPr>
            <a:spLocks noGrp="1"/>
          </p:cNvSpPr>
          <p:nvPr>
            <p:ph type="title"/>
          </p:nvPr>
        </p:nvSpPr>
        <p:spPr/>
        <p:txBody>
          <a:bodyPr/>
          <a:lstStyle/>
          <a:p>
            <a:r>
              <a:rPr lang="en-GB" dirty="0"/>
              <a:t>Firewall Tunnelling</a:t>
            </a:r>
          </a:p>
        </p:txBody>
      </p:sp>
      <p:sp>
        <p:nvSpPr>
          <p:cNvPr id="3" name="Content Placeholder 2">
            <a:extLst>
              <a:ext uri="{FF2B5EF4-FFF2-40B4-BE49-F238E27FC236}">
                <a16:creationId xmlns:a16="http://schemas.microsoft.com/office/drawing/2014/main" id="{5E929C25-4E49-4DB2-ABB9-1D4825F505AF}"/>
              </a:ext>
            </a:extLst>
          </p:cNvPr>
          <p:cNvSpPr>
            <a:spLocks noGrp="1"/>
          </p:cNvSpPr>
          <p:nvPr>
            <p:ph idx="1"/>
          </p:nvPr>
        </p:nvSpPr>
        <p:spPr/>
        <p:txBody>
          <a:bodyPr/>
          <a:lstStyle/>
          <a:p>
            <a:r>
              <a:rPr lang="en-GB" dirty="0"/>
              <a:t>IM clients find ways to tunnel through firewalls</a:t>
            </a:r>
          </a:p>
          <a:p>
            <a:r>
              <a:rPr lang="en-GB" dirty="0"/>
              <a:t>Most IM services come through well-publicized ports (5190 for AOL Instant Messenger, 1863 for MSN and 5050 for Yahoo)</a:t>
            </a:r>
          </a:p>
          <a:p>
            <a:r>
              <a:rPr lang="en-GB" dirty="0"/>
              <a:t>IM clients also can exploit any open port on the firewall, including those used by other applications (such as Port 80 for Web and HTTP traffic)</a:t>
            </a:r>
          </a:p>
          <a:p>
            <a:r>
              <a:rPr lang="en-GB" dirty="0"/>
              <a:t>Some clients also can connect via peer-to-peer connections or establish connections on randomly negotiated ports</a:t>
            </a:r>
          </a:p>
        </p:txBody>
      </p:sp>
    </p:spTree>
    <p:extLst>
      <p:ext uri="{BB962C8B-B14F-4D97-AF65-F5344CB8AC3E}">
        <p14:creationId xmlns:p14="http://schemas.microsoft.com/office/powerpoint/2010/main" val="14932347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Threat</a:t>
            </a:r>
            <a:endParaRPr lang="en-GB" dirty="0"/>
          </a:p>
        </p:txBody>
      </p:sp>
      <p:sp>
        <p:nvSpPr>
          <p:cNvPr id="3" name="Content Placeholder 2"/>
          <p:cNvSpPr>
            <a:spLocks noGrp="1"/>
          </p:cNvSpPr>
          <p:nvPr>
            <p:ph idx="1"/>
          </p:nvPr>
        </p:nvSpPr>
        <p:spPr/>
        <p:txBody>
          <a:bodyPr/>
          <a:lstStyle/>
          <a:p>
            <a:r>
              <a:rPr lang="en-GB" dirty="0"/>
              <a:t>An event or object that may defeat the security measures in place and result in a loss</a:t>
            </a:r>
          </a:p>
        </p:txBody>
      </p:sp>
    </p:spTree>
    <p:extLst>
      <p:ext uri="{BB962C8B-B14F-4D97-AF65-F5344CB8AC3E}">
        <p14:creationId xmlns:p14="http://schemas.microsoft.com/office/powerpoint/2010/main" val="73927252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E40AC5-7A10-4A62-80A2-1F140CB1B185}"/>
              </a:ext>
            </a:extLst>
          </p:cNvPr>
          <p:cNvSpPr>
            <a:spLocks noGrp="1"/>
          </p:cNvSpPr>
          <p:nvPr>
            <p:ph type="title"/>
          </p:nvPr>
        </p:nvSpPr>
        <p:spPr/>
        <p:txBody>
          <a:bodyPr/>
          <a:lstStyle/>
          <a:p>
            <a:r>
              <a:rPr lang="en-GB" dirty="0"/>
              <a:t>Data Security Leaks</a:t>
            </a:r>
          </a:p>
        </p:txBody>
      </p:sp>
      <p:sp>
        <p:nvSpPr>
          <p:cNvPr id="3" name="Content Placeholder 2">
            <a:extLst>
              <a:ext uri="{FF2B5EF4-FFF2-40B4-BE49-F238E27FC236}">
                <a16:creationId xmlns:a16="http://schemas.microsoft.com/office/drawing/2014/main" id="{6C00E64E-E0C0-42F6-883B-3111D3D2DB42}"/>
              </a:ext>
            </a:extLst>
          </p:cNvPr>
          <p:cNvSpPr>
            <a:spLocks noGrp="1"/>
          </p:cNvSpPr>
          <p:nvPr>
            <p:ph idx="1"/>
          </p:nvPr>
        </p:nvSpPr>
        <p:spPr/>
        <p:txBody>
          <a:bodyPr/>
          <a:lstStyle/>
          <a:p>
            <a:r>
              <a:rPr lang="en-GB" dirty="0"/>
              <a:t>Unmonitored content leaving the corporation without the knowledge of the information security department introduces legal and competitive risk</a:t>
            </a:r>
          </a:p>
          <a:p>
            <a:pPr lvl="1"/>
            <a:r>
              <a:rPr lang="en-GB" dirty="0"/>
              <a:t>Such as a CFO sending a confidential spreadsheet via IM without an audit trail</a:t>
            </a:r>
          </a:p>
          <a:p>
            <a:r>
              <a:rPr lang="en-GB" dirty="0"/>
              <a:t>File transfer over IM is a powerful way to send information beyond the tracing capabilities of the IT department</a:t>
            </a:r>
          </a:p>
          <a:p>
            <a:r>
              <a:rPr lang="en-GB" dirty="0"/>
              <a:t>The lack of content filtering and archiving makes it difficult for IT to discover potential breaches of policy or to hold individuals accountable</a:t>
            </a:r>
          </a:p>
        </p:txBody>
      </p:sp>
    </p:spTree>
    <p:extLst>
      <p:ext uri="{BB962C8B-B14F-4D97-AF65-F5344CB8AC3E}">
        <p14:creationId xmlns:p14="http://schemas.microsoft.com/office/powerpoint/2010/main" val="3311002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36DF1-4212-4E39-8860-3FC2709838E6}"/>
              </a:ext>
            </a:extLst>
          </p:cNvPr>
          <p:cNvSpPr>
            <a:spLocks noGrp="1"/>
          </p:cNvSpPr>
          <p:nvPr>
            <p:ph type="title"/>
          </p:nvPr>
        </p:nvSpPr>
        <p:spPr/>
        <p:txBody>
          <a:bodyPr/>
          <a:lstStyle/>
          <a:p>
            <a:r>
              <a:rPr lang="en-GB" dirty="0"/>
              <a:t>SPIM</a:t>
            </a:r>
          </a:p>
        </p:txBody>
      </p:sp>
      <p:sp>
        <p:nvSpPr>
          <p:cNvPr id="3" name="Content Placeholder 2">
            <a:extLst>
              <a:ext uri="{FF2B5EF4-FFF2-40B4-BE49-F238E27FC236}">
                <a16:creationId xmlns:a16="http://schemas.microsoft.com/office/drawing/2014/main" id="{089C3214-DE7F-49FA-9682-6DE94AE47458}"/>
              </a:ext>
            </a:extLst>
          </p:cNvPr>
          <p:cNvSpPr>
            <a:spLocks noGrp="1"/>
          </p:cNvSpPr>
          <p:nvPr>
            <p:ph idx="1"/>
          </p:nvPr>
        </p:nvSpPr>
        <p:spPr/>
        <p:txBody>
          <a:bodyPr/>
          <a:lstStyle/>
          <a:p>
            <a:r>
              <a:rPr lang="en-GB" dirty="0"/>
              <a:t>Instant messaging spam</a:t>
            </a:r>
          </a:p>
          <a:p>
            <a:r>
              <a:rPr lang="en-GB" dirty="0"/>
              <a:t>Can be more disruptive than e-mail spam</a:t>
            </a:r>
          </a:p>
          <a:p>
            <a:r>
              <a:rPr lang="en-GB" dirty="0"/>
              <a:t>More intrusive (the pop-up SPIM interrupts the user) and generally of a more sexually offensive nature</a:t>
            </a:r>
          </a:p>
          <a:p>
            <a:pPr lvl="1"/>
            <a:r>
              <a:rPr lang="en-GB" dirty="0"/>
              <a:t>Leads to human resources and legal risk</a:t>
            </a:r>
          </a:p>
        </p:txBody>
      </p:sp>
    </p:spTree>
    <p:extLst>
      <p:ext uri="{BB962C8B-B14F-4D97-AF65-F5344CB8AC3E}">
        <p14:creationId xmlns:p14="http://schemas.microsoft.com/office/powerpoint/2010/main" val="412177787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Code</a:t>
            </a:r>
          </a:p>
        </p:txBody>
      </p:sp>
      <p:sp>
        <p:nvSpPr>
          <p:cNvPr id="3" name="Content Placeholder 2"/>
          <p:cNvSpPr>
            <a:spLocks noGrp="1"/>
          </p:cNvSpPr>
          <p:nvPr>
            <p:ph idx="1"/>
          </p:nvPr>
        </p:nvSpPr>
        <p:spPr/>
        <p:txBody>
          <a:bodyPr>
            <a:normAutofit fontScale="85000" lnSpcReduction="20000"/>
          </a:bodyPr>
          <a:lstStyle/>
          <a:p>
            <a:r>
              <a:rPr lang="en-GB" dirty="0"/>
              <a:t>The most common computer vulnerabilities include:</a:t>
            </a:r>
          </a:p>
          <a:p>
            <a:pPr lvl="1"/>
            <a:r>
              <a:rPr lang="en-GB" dirty="0"/>
              <a:t>Bugs</a:t>
            </a:r>
          </a:p>
          <a:p>
            <a:pPr lvl="1"/>
            <a:r>
              <a:rPr lang="en-GB" dirty="0"/>
              <a:t>Weak passwords</a:t>
            </a:r>
          </a:p>
          <a:p>
            <a:pPr lvl="1"/>
            <a:r>
              <a:rPr lang="en-GB" dirty="0"/>
              <a:t>Software that is already infected with virus</a:t>
            </a:r>
          </a:p>
          <a:p>
            <a:pPr lvl="1"/>
            <a:r>
              <a:rPr lang="en-GB" dirty="0"/>
              <a:t>Missing data encryption</a:t>
            </a:r>
          </a:p>
          <a:p>
            <a:pPr lvl="1"/>
            <a:r>
              <a:rPr lang="en-GB" dirty="0"/>
              <a:t>OS command injection</a:t>
            </a:r>
          </a:p>
          <a:p>
            <a:pPr lvl="1"/>
            <a:r>
              <a:rPr lang="en-GB" dirty="0"/>
              <a:t>SQL injection</a:t>
            </a:r>
          </a:p>
          <a:p>
            <a:pPr lvl="1"/>
            <a:r>
              <a:rPr lang="en-GB" dirty="0"/>
              <a:t>Buffer overflow</a:t>
            </a:r>
          </a:p>
          <a:p>
            <a:pPr lvl="1"/>
            <a:r>
              <a:rPr lang="en-GB" dirty="0"/>
              <a:t>Missing authorization</a:t>
            </a:r>
          </a:p>
          <a:p>
            <a:pPr lvl="1"/>
            <a:r>
              <a:rPr lang="en-GB" dirty="0"/>
              <a:t>Use of broken algorithms</a:t>
            </a:r>
          </a:p>
          <a:p>
            <a:pPr lvl="1"/>
            <a:r>
              <a:rPr lang="en-GB" dirty="0"/>
              <a:t>URL redirection to untrusted sites</a:t>
            </a:r>
          </a:p>
          <a:p>
            <a:pPr lvl="1"/>
            <a:r>
              <a:rPr lang="en-GB" dirty="0"/>
              <a:t>Path traversal</a:t>
            </a:r>
          </a:p>
          <a:p>
            <a:pPr lvl="1"/>
            <a:r>
              <a:rPr lang="en-GB" dirty="0"/>
              <a:t>Missing authentication for critical function</a:t>
            </a:r>
          </a:p>
          <a:p>
            <a:pPr lvl="1"/>
            <a:r>
              <a:rPr lang="en-GB" dirty="0"/>
              <a:t>Unrestricted upload of dangerous file types</a:t>
            </a:r>
          </a:p>
          <a:p>
            <a:pPr lvl="1"/>
            <a:r>
              <a:rPr lang="en-GB" dirty="0"/>
              <a:t>Dependence on untrusted inputs in a security decision</a:t>
            </a:r>
          </a:p>
          <a:p>
            <a:pPr lvl="1"/>
            <a:r>
              <a:rPr lang="en-GB" dirty="0"/>
              <a:t>Cross-site scripting and forgery</a:t>
            </a:r>
          </a:p>
          <a:p>
            <a:pPr lvl="1"/>
            <a:r>
              <a:rPr lang="en-GB" dirty="0"/>
              <a:t>Download of codes without integrity checks</a:t>
            </a:r>
          </a:p>
        </p:txBody>
      </p:sp>
    </p:spTree>
    <p:extLst>
      <p:ext uri="{BB962C8B-B14F-4D97-AF65-F5344CB8AC3E}">
        <p14:creationId xmlns:p14="http://schemas.microsoft.com/office/powerpoint/2010/main" val="215725178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t>2 Mitigating Security Threats (65%, K2) </a:t>
            </a:r>
          </a:p>
        </p:txBody>
      </p:sp>
      <p:sp>
        <p:nvSpPr>
          <p:cNvPr id="3" name="Content Placeholder 2"/>
          <p:cNvSpPr>
            <a:spLocks noGrp="1"/>
          </p:cNvSpPr>
          <p:nvPr>
            <p:ph type="body" idx="1"/>
          </p:nvPr>
        </p:nvSpPr>
        <p:spPr/>
        <p:txBody>
          <a:bodyPr>
            <a:normAutofit fontScale="92500" lnSpcReduction="20000"/>
          </a:bodyPr>
          <a:lstStyle/>
          <a:p>
            <a:r>
              <a:rPr lang="en-US" dirty="0"/>
              <a:t> In this topic area, the apprentice will learn how to mitigate known security threats </a:t>
            </a:r>
          </a:p>
          <a:p>
            <a:pPr lvl="1"/>
            <a:r>
              <a:rPr lang="en-US" dirty="0"/>
              <a:t>2.1 Describe security procedures</a:t>
            </a:r>
          </a:p>
          <a:p>
            <a:pPr lvl="1"/>
            <a:r>
              <a:rPr lang="en-US" dirty="0"/>
              <a:t>2.2 Describe common ways to protect data</a:t>
            </a:r>
          </a:p>
          <a:p>
            <a:pPr lvl="1"/>
            <a:r>
              <a:rPr lang="en-US" dirty="0"/>
              <a:t>2.3 Describe protection against malicious software</a:t>
            </a:r>
          </a:p>
          <a:p>
            <a:pPr lvl="1"/>
            <a:r>
              <a:rPr lang="en-US" dirty="0"/>
              <a:t>2.4 Describe types of firewalls</a:t>
            </a:r>
          </a:p>
        </p:txBody>
      </p:sp>
    </p:spTree>
    <p:extLst>
      <p:ext uri="{BB962C8B-B14F-4D97-AF65-F5344CB8AC3E}">
        <p14:creationId xmlns:p14="http://schemas.microsoft.com/office/powerpoint/2010/main" val="296024352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2.1 Describe Security Procedures</a:t>
            </a:r>
          </a:p>
        </p:txBody>
      </p:sp>
      <p:sp>
        <p:nvSpPr>
          <p:cNvPr id="3" name="Content Placeholder 2"/>
          <p:cNvSpPr>
            <a:spLocks noGrp="1"/>
          </p:cNvSpPr>
          <p:nvPr>
            <p:ph type="body" idx="1"/>
          </p:nvPr>
        </p:nvSpPr>
        <p:spPr>
          <a:xfrm>
            <a:off x="360947" y="4589463"/>
            <a:ext cx="11341769" cy="2116137"/>
          </a:xfrm>
        </p:spPr>
        <p:txBody>
          <a:bodyPr>
            <a:normAutofit fontScale="62500" lnSpcReduction="20000"/>
          </a:bodyPr>
          <a:lstStyle/>
          <a:p>
            <a:r>
              <a:rPr lang="en-US" dirty="0"/>
              <a:t>Security policy</a:t>
            </a:r>
          </a:p>
          <a:p>
            <a:r>
              <a:rPr lang="en-US" dirty="0"/>
              <a:t>Securing the perimeter</a:t>
            </a:r>
          </a:p>
          <a:p>
            <a:r>
              <a:rPr lang="en-US" dirty="0"/>
              <a:t>Physical security</a:t>
            </a:r>
          </a:p>
          <a:p>
            <a:r>
              <a:rPr lang="en-US" dirty="0"/>
              <a:t>Securing the network</a:t>
            </a:r>
          </a:p>
          <a:p>
            <a:r>
              <a:rPr lang="en-US" dirty="0"/>
              <a:t>Securing devices</a:t>
            </a:r>
          </a:p>
          <a:p>
            <a:r>
              <a:rPr lang="en-US" dirty="0"/>
              <a:t>Securing applications</a:t>
            </a:r>
          </a:p>
          <a:p>
            <a:r>
              <a:rPr lang="en-US" dirty="0"/>
              <a:t>O/S updates</a:t>
            </a:r>
          </a:p>
          <a:p>
            <a:endParaRPr lang="en-US" dirty="0"/>
          </a:p>
        </p:txBody>
      </p:sp>
    </p:spTree>
    <p:extLst>
      <p:ext uri="{BB962C8B-B14F-4D97-AF65-F5344CB8AC3E}">
        <p14:creationId xmlns:p14="http://schemas.microsoft.com/office/powerpoint/2010/main" val="356384717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Security Policy</a:t>
            </a:r>
          </a:p>
        </p:txBody>
      </p:sp>
      <p:sp>
        <p:nvSpPr>
          <p:cNvPr id="3" name="Content Placeholder 2"/>
          <p:cNvSpPr>
            <a:spLocks noGrp="1"/>
          </p:cNvSpPr>
          <p:nvPr>
            <p:ph idx="1"/>
          </p:nvPr>
        </p:nvSpPr>
        <p:spPr/>
        <p:txBody>
          <a:bodyPr/>
          <a:lstStyle/>
          <a:p>
            <a:r>
              <a:rPr lang="en-GB" dirty="0"/>
              <a:t>A security policy is a definition of what it means to be secure for a system, organization or other entity</a:t>
            </a:r>
          </a:p>
          <a:p>
            <a:r>
              <a:rPr lang="en-GB" dirty="0"/>
              <a:t>For an organization, it addresses the constraints on behaviour of its members as well as constraints imposed on adversaries by mechanisms such as doors, locks, keys and walls</a:t>
            </a:r>
          </a:p>
          <a:p>
            <a:r>
              <a:rPr lang="en-GB" dirty="0"/>
              <a:t>A document that states in writing how a company plans to protect the company's physical and information technology (IT) assets</a:t>
            </a:r>
            <a:endParaRPr lang="en-US" dirty="0"/>
          </a:p>
        </p:txBody>
      </p:sp>
    </p:spTree>
    <p:extLst>
      <p:ext uri="{BB962C8B-B14F-4D97-AF65-F5344CB8AC3E}">
        <p14:creationId xmlns:p14="http://schemas.microsoft.com/office/powerpoint/2010/main" val="239163021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BF82F-F953-47F5-B960-A2D8679EDC79}"/>
              </a:ext>
            </a:extLst>
          </p:cNvPr>
          <p:cNvSpPr>
            <a:spLocks noGrp="1"/>
          </p:cNvSpPr>
          <p:nvPr>
            <p:ph type="title"/>
          </p:nvPr>
        </p:nvSpPr>
        <p:spPr/>
        <p:txBody>
          <a:bodyPr/>
          <a:lstStyle/>
          <a:p>
            <a:r>
              <a:rPr lang="en-GB" dirty="0"/>
              <a:t>Security Policy</a:t>
            </a:r>
          </a:p>
        </p:txBody>
      </p:sp>
      <p:sp>
        <p:nvSpPr>
          <p:cNvPr id="5" name="Rectangle: Rounded Corners 4">
            <a:extLst>
              <a:ext uri="{FF2B5EF4-FFF2-40B4-BE49-F238E27FC236}">
                <a16:creationId xmlns:a16="http://schemas.microsoft.com/office/drawing/2014/main" id="{0E136DF0-5D3F-4EF7-B62B-0FB5CC49C683}"/>
              </a:ext>
            </a:extLst>
          </p:cNvPr>
          <p:cNvSpPr/>
          <p:nvPr/>
        </p:nvSpPr>
        <p:spPr>
          <a:xfrm>
            <a:off x="1724526" y="2967789"/>
            <a:ext cx="2646948" cy="1283369"/>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dirty="0"/>
              <a:t>Security Groups</a:t>
            </a:r>
          </a:p>
        </p:txBody>
      </p:sp>
      <p:sp>
        <p:nvSpPr>
          <p:cNvPr id="6" name="Rectangle: Rounded Corners 5">
            <a:extLst>
              <a:ext uri="{FF2B5EF4-FFF2-40B4-BE49-F238E27FC236}">
                <a16:creationId xmlns:a16="http://schemas.microsoft.com/office/drawing/2014/main" id="{FB37B3AF-717F-4112-821F-1BBD5DC5CCF9}"/>
              </a:ext>
            </a:extLst>
          </p:cNvPr>
          <p:cNvSpPr/>
          <p:nvPr/>
        </p:nvSpPr>
        <p:spPr>
          <a:xfrm>
            <a:off x="5646821" y="2967789"/>
            <a:ext cx="2646948" cy="1283369"/>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dirty="0"/>
              <a:t>Security Policies</a:t>
            </a:r>
          </a:p>
        </p:txBody>
      </p:sp>
      <p:sp>
        <p:nvSpPr>
          <p:cNvPr id="7" name="TextBox 6">
            <a:extLst>
              <a:ext uri="{FF2B5EF4-FFF2-40B4-BE49-F238E27FC236}">
                <a16:creationId xmlns:a16="http://schemas.microsoft.com/office/drawing/2014/main" id="{13DFBED8-26FE-4888-8DDC-70781BF08DEB}"/>
              </a:ext>
            </a:extLst>
          </p:cNvPr>
          <p:cNvSpPr txBox="1"/>
          <p:nvPr/>
        </p:nvSpPr>
        <p:spPr>
          <a:xfrm>
            <a:off x="1833550" y="2321458"/>
            <a:ext cx="2039534" cy="646331"/>
          </a:xfrm>
          <a:prstGeom prst="rect">
            <a:avLst/>
          </a:prstGeom>
          <a:noFill/>
        </p:spPr>
        <p:txBody>
          <a:bodyPr wrap="none" rtlCol="0">
            <a:spAutoFit/>
          </a:bodyPr>
          <a:lstStyle/>
          <a:p>
            <a:pPr algn="ctr"/>
            <a:r>
              <a:rPr lang="en-GB" dirty="0"/>
              <a:t>WHAT</a:t>
            </a:r>
          </a:p>
          <a:p>
            <a:pPr algn="ctr"/>
            <a:r>
              <a:rPr lang="en-GB" dirty="0"/>
              <a:t>you want to protect</a:t>
            </a:r>
          </a:p>
        </p:txBody>
      </p:sp>
      <p:sp>
        <p:nvSpPr>
          <p:cNvPr id="8" name="TextBox 7">
            <a:extLst>
              <a:ext uri="{FF2B5EF4-FFF2-40B4-BE49-F238E27FC236}">
                <a16:creationId xmlns:a16="http://schemas.microsoft.com/office/drawing/2014/main" id="{698C46B3-A7A7-4D3B-8439-16836BCC4630}"/>
              </a:ext>
            </a:extLst>
          </p:cNvPr>
          <p:cNvSpPr txBox="1"/>
          <p:nvPr/>
        </p:nvSpPr>
        <p:spPr>
          <a:xfrm>
            <a:off x="5950528" y="2321458"/>
            <a:ext cx="2039534" cy="646331"/>
          </a:xfrm>
          <a:prstGeom prst="rect">
            <a:avLst/>
          </a:prstGeom>
          <a:noFill/>
        </p:spPr>
        <p:txBody>
          <a:bodyPr wrap="none" rtlCol="0">
            <a:spAutoFit/>
          </a:bodyPr>
          <a:lstStyle/>
          <a:p>
            <a:pPr algn="ctr"/>
            <a:r>
              <a:rPr lang="en-GB" dirty="0"/>
              <a:t>HOW</a:t>
            </a:r>
          </a:p>
          <a:p>
            <a:pPr algn="ctr"/>
            <a:r>
              <a:rPr lang="en-GB" dirty="0"/>
              <a:t>you want to protect</a:t>
            </a:r>
          </a:p>
        </p:txBody>
      </p:sp>
      <p:sp>
        <p:nvSpPr>
          <p:cNvPr id="9" name="TextBox 8">
            <a:extLst>
              <a:ext uri="{FF2B5EF4-FFF2-40B4-BE49-F238E27FC236}">
                <a16:creationId xmlns:a16="http://schemas.microsoft.com/office/drawing/2014/main" id="{A10D9E37-9300-459B-8F25-8DBB28DD1C43}"/>
              </a:ext>
            </a:extLst>
          </p:cNvPr>
          <p:cNvSpPr txBox="1"/>
          <p:nvPr/>
        </p:nvSpPr>
        <p:spPr>
          <a:xfrm>
            <a:off x="4457516" y="4387152"/>
            <a:ext cx="1056957" cy="369332"/>
          </a:xfrm>
          <a:prstGeom prst="rect">
            <a:avLst/>
          </a:prstGeom>
          <a:noFill/>
        </p:spPr>
        <p:txBody>
          <a:bodyPr wrap="none" rtlCol="0">
            <a:spAutoFit/>
          </a:bodyPr>
          <a:lstStyle/>
          <a:p>
            <a:pPr algn="ctr"/>
            <a:r>
              <a:rPr lang="en-GB" dirty="0"/>
              <a:t>APPLY TO</a:t>
            </a:r>
          </a:p>
        </p:txBody>
      </p:sp>
      <p:cxnSp>
        <p:nvCxnSpPr>
          <p:cNvPr id="13" name="Straight Connector 12">
            <a:extLst>
              <a:ext uri="{FF2B5EF4-FFF2-40B4-BE49-F238E27FC236}">
                <a16:creationId xmlns:a16="http://schemas.microsoft.com/office/drawing/2014/main" id="{862871D7-4158-472D-851F-A6C0021783C2}"/>
              </a:ext>
            </a:extLst>
          </p:cNvPr>
          <p:cNvCxnSpPr>
            <a:cxnSpLocks/>
            <a:stCxn id="6" idx="2"/>
          </p:cNvCxnSpPr>
          <p:nvPr/>
        </p:nvCxnSpPr>
        <p:spPr>
          <a:xfrm>
            <a:off x="6970295" y="4251158"/>
            <a:ext cx="0" cy="505326"/>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AA98B25-D76B-4942-B267-1F204CFE6C88}"/>
              </a:ext>
            </a:extLst>
          </p:cNvPr>
          <p:cNvCxnSpPr>
            <a:cxnSpLocks/>
          </p:cNvCxnSpPr>
          <p:nvPr/>
        </p:nvCxnSpPr>
        <p:spPr>
          <a:xfrm flipH="1">
            <a:off x="3048000" y="4756484"/>
            <a:ext cx="3922295"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26FD5EEA-F064-4DE2-A648-DF0C75CEC4FC}"/>
              </a:ext>
            </a:extLst>
          </p:cNvPr>
          <p:cNvCxnSpPr>
            <a:cxnSpLocks/>
            <a:endCxn id="5" idx="2"/>
          </p:cNvCxnSpPr>
          <p:nvPr/>
        </p:nvCxnSpPr>
        <p:spPr>
          <a:xfrm flipV="1">
            <a:off x="3048000" y="4251158"/>
            <a:ext cx="0" cy="505326"/>
          </a:xfrm>
          <a:prstGeom prst="straightConnector1">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159460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Securing the Perimeter</a:t>
            </a:r>
          </a:p>
        </p:txBody>
      </p:sp>
      <p:sp>
        <p:nvSpPr>
          <p:cNvPr id="3" name="Content Placeholder 2"/>
          <p:cNvSpPr>
            <a:spLocks noGrp="1"/>
          </p:cNvSpPr>
          <p:nvPr>
            <p:ph idx="1"/>
          </p:nvPr>
        </p:nvSpPr>
        <p:spPr/>
        <p:txBody>
          <a:bodyPr/>
          <a:lstStyle/>
          <a:p>
            <a:r>
              <a:rPr lang="en-GB" dirty="0"/>
              <a:t>A network perimeter is the boundary between the private and locally managed-and-owned side of a network and the public and usually provider-managed side of a network</a:t>
            </a:r>
            <a:endParaRPr lang="en-US" dirty="0"/>
          </a:p>
        </p:txBody>
      </p:sp>
    </p:spTree>
    <p:extLst>
      <p:ext uri="{BB962C8B-B14F-4D97-AF65-F5344CB8AC3E}">
        <p14:creationId xmlns:p14="http://schemas.microsoft.com/office/powerpoint/2010/main" val="296716375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Securing the Perimeter</a:t>
            </a:r>
          </a:p>
        </p:txBody>
      </p:sp>
      <p:sp>
        <p:nvSpPr>
          <p:cNvPr id="3" name="Content Placeholder 2"/>
          <p:cNvSpPr>
            <a:spLocks noGrp="1"/>
          </p:cNvSpPr>
          <p:nvPr>
            <p:ph idx="1"/>
          </p:nvPr>
        </p:nvSpPr>
        <p:spPr/>
        <p:txBody>
          <a:bodyPr>
            <a:normAutofit/>
          </a:bodyPr>
          <a:lstStyle/>
          <a:p>
            <a:r>
              <a:rPr lang="en-GB" dirty="0"/>
              <a:t>Three questions that have to be answered:</a:t>
            </a:r>
          </a:p>
          <a:p>
            <a:pPr lvl="1"/>
            <a:r>
              <a:rPr lang="en-GB" b="1" dirty="0"/>
              <a:t>What is it that we are trying to protect?</a:t>
            </a:r>
            <a:endParaRPr lang="en-GB" dirty="0"/>
          </a:p>
          <a:p>
            <a:pPr lvl="2"/>
            <a:r>
              <a:rPr lang="en-GB" dirty="0"/>
              <a:t>We will have to determine what are the workstations, servers, databases and other devices that have to be protected.</a:t>
            </a:r>
          </a:p>
          <a:p>
            <a:pPr lvl="1"/>
            <a:r>
              <a:rPr lang="en-GB" b="1" dirty="0"/>
              <a:t>What are the threats?</a:t>
            </a:r>
          </a:p>
          <a:p>
            <a:pPr lvl="2"/>
            <a:r>
              <a:rPr lang="en-GB" dirty="0"/>
              <a:t>Next, we determine what are the different type of threats</a:t>
            </a:r>
          </a:p>
          <a:p>
            <a:pPr lvl="2"/>
            <a:r>
              <a:rPr lang="en-GB" dirty="0"/>
              <a:t>Internet facing systems are always under the possibility of an attack</a:t>
            </a:r>
          </a:p>
          <a:p>
            <a:pPr lvl="2"/>
            <a:r>
              <a:rPr lang="en-GB" dirty="0"/>
              <a:t>Other threats can also be from former employees who have access to vital resources.</a:t>
            </a:r>
          </a:p>
          <a:p>
            <a:pPr lvl="1"/>
            <a:r>
              <a:rPr lang="en-GB" b="1" dirty="0"/>
              <a:t>And finally the business requirements of the organization.</a:t>
            </a:r>
            <a:endParaRPr lang="en-GB" dirty="0"/>
          </a:p>
          <a:p>
            <a:pPr lvl="2"/>
            <a:r>
              <a:rPr lang="en-GB" dirty="0"/>
              <a:t>The security design must meet the business goals of an organization</a:t>
            </a:r>
          </a:p>
          <a:p>
            <a:pPr lvl="3"/>
            <a:r>
              <a:rPr lang="en-GB" dirty="0"/>
              <a:t>An eCommerce site with more online transactions will need a more robust security design than a site which just needs an online presence</a:t>
            </a:r>
          </a:p>
        </p:txBody>
      </p:sp>
    </p:spTree>
    <p:extLst>
      <p:ext uri="{BB962C8B-B14F-4D97-AF65-F5344CB8AC3E}">
        <p14:creationId xmlns:p14="http://schemas.microsoft.com/office/powerpoint/2010/main" val="349572464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84A564-39A1-47EF-8601-9DFDCE51FD2C}"/>
              </a:ext>
            </a:extLst>
          </p:cNvPr>
          <p:cNvSpPr>
            <a:spLocks noGrp="1"/>
          </p:cNvSpPr>
          <p:nvPr>
            <p:ph type="title"/>
          </p:nvPr>
        </p:nvSpPr>
        <p:spPr/>
        <p:txBody>
          <a:bodyPr/>
          <a:lstStyle/>
          <a:p>
            <a:endParaRPr lang="en-GB"/>
          </a:p>
        </p:txBody>
      </p:sp>
      <p:pic>
        <p:nvPicPr>
          <p:cNvPr id="5" name="Content Placeholder 4">
            <a:extLst>
              <a:ext uri="{FF2B5EF4-FFF2-40B4-BE49-F238E27FC236}">
                <a16:creationId xmlns:a16="http://schemas.microsoft.com/office/drawing/2014/main" id="{D87EE0CF-F54A-4323-86D0-08B18A8F7B3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50371" y="1690687"/>
            <a:ext cx="9147023" cy="4802187"/>
          </a:xfrm>
        </p:spPr>
      </p:pic>
    </p:spTree>
    <p:extLst>
      <p:ext uri="{BB962C8B-B14F-4D97-AF65-F5344CB8AC3E}">
        <p14:creationId xmlns:p14="http://schemas.microsoft.com/office/powerpoint/2010/main" val="32716243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Vulnerability</a:t>
            </a:r>
            <a:endParaRPr lang="en-GB" dirty="0"/>
          </a:p>
        </p:txBody>
      </p:sp>
      <p:sp>
        <p:nvSpPr>
          <p:cNvPr id="3" name="Content Placeholder 2"/>
          <p:cNvSpPr>
            <a:spLocks noGrp="1"/>
          </p:cNvSpPr>
          <p:nvPr>
            <p:ph idx="1"/>
          </p:nvPr>
        </p:nvSpPr>
        <p:spPr/>
        <p:txBody>
          <a:bodyPr/>
          <a:lstStyle/>
          <a:p>
            <a:r>
              <a:rPr lang="en-GB" dirty="0"/>
              <a:t>A weakness or exposure in a technology, protocol or design of an information technology system such as hardware, firmware and software</a:t>
            </a:r>
          </a:p>
        </p:txBody>
      </p:sp>
    </p:spTree>
    <p:extLst>
      <p:ext uri="{BB962C8B-B14F-4D97-AF65-F5344CB8AC3E}">
        <p14:creationId xmlns:p14="http://schemas.microsoft.com/office/powerpoint/2010/main" val="366803489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Physical Security</a:t>
            </a:r>
          </a:p>
        </p:txBody>
      </p:sp>
      <p:sp>
        <p:nvSpPr>
          <p:cNvPr id="3" name="Content Placeholder 2"/>
          <p:cNvSpPr>
            <a:spLocks noGrp="1"/>
          </p:cNvSpPr>
          <p:nvPr>
            <p:ph idx="1"/>
          </p:nvPr>
        </p:nvSpPr>
        <p:spPr/>
        <p:txBody>
          <a:bodyPr/>
          <a:lstStyle/>
          <a:p>
            <a:r>
              <a:rPr lang="en-GB" dirty="0"/>
              <a:t>Physical security is the protection of personnel, hardware, software, networks and data from physical actions and events that could cause serious loss or damage to an enterprise, agency or institution</a:t>
            </a:r>
          </a:p>
          <a:p>
            <a:r>
              <a:rPr lang="en-GB" dirty="0"/>
              <a:t>This includes protection from fire, flood, natural disasters, burglary, theft, vandalism and terrorism</a:t>
            </a:r>
            <a:endParaRPr lang="en-US" dirty="0"/>
          </a:p>
        </p:txBody>
      </p:sp>
    </p:spTree>
    <p:extLst>
      <p:ext uri="{BB962C8B-B14F-4D97-AF65-F5344CB8AC3E}">
        <p14:creationId xmlns:p14="http://schemas.microsoft.com/office/powerpoint/2010/main" val="352852886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68691-1E78-4937-821F-32729A574329}"/>
              </a:ext>
            </a:extLst>
          </p:cNvPr>
          <p:cNvSpPr>
            <a:spLocks noGrp="1"/>
          </p:cNvSpPr>
          <p:nvPr>
            <p:ph type="title"/>
          </p:nvPr>
        </p:nvSpPr>
        <p:spPr/>
        <p:txBody>
          <a:bodyPr/>
          <a:lstStyle/>
          <a:p>
            <a:endParaRPr lang="en-GB"/>
          </a:p>
        </p:txBody>
      </p:sp>
      <p:pic>
        <p:nvPicPr>
          <p:cNvPr id="5" name="Content Placeholder 4">
            <a:extLst>
              <a:ext uri="{FF2B5EF4-FFF2-40B4-BE49-F238E27FC236}">
                <a16:creationId xmlns:a16="http://schemas.microsoft.com/office/drawing/2014/main" id="{9BF7D262-ED25-48C0-A38E-2B1C783746A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48589" y="75272"/>
            <a:ext cx="8069179" cy="6685892"/>
          </a:xfrm>
        </p:spPr>
      </p:pic>
    </p:spTree>
    <p:extLst>
      <p:ext uri="{BB962C8B-B14F-4D97-AF65-F5344CB8AC3E}">
        <p14:creationId xmlns:p14="http://schemas.microsoft.com/office/powerpoint/2010/main" val="188553097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Securing the Network</a:t>
            </a:r>
          </a:p>
        </p:txBody>
      </p:sp>
      <p:sp>
        <p:nvSpPr>
          <p:cNvPr id="3" name="Content Placeholder 2"/>
          <p:cNvSpPr>
            <a:spLocks noGrp="1"/>
          </p:cNvSpPr>
          <p:nvPr>
            <p:ph idx="1"/>
          </p:nvPr>
        </p:nvSpPr>
        <p:spPr/>
        <p:txBody>
          <a:bodyPr/>
          <a:lstStyle/>
          <a:p>
            <a:r>
              <a:rPr lang="en-GB" dirty="0"/>
              <a:t>Run a network security audit</a:t>
            </a:r>
          </a:p>
          <a:p>
            <a:r>
              <a:rPr lang="en-US" dirty="0"/>
              <a:t>Conduct cybersecurity awareness training</a:t>
            </a:r>
          </a:p>
          <a:p>
            <a:r>
              <a:rPr lang="en-GB" dirty="0"/>
              <a:t>Limit user access privileges to the minimum necessary for work</a:t>
            </a:r>
          </a:p>
          <a:p>
            <a:r>
              <a:rPr lang="en-US" dirty="0"/>
              <a:t>Patch your software ASAP</a:t>
            </a:r>
          </a:p>
          <a:p>
            <a:r>
              <a:rPr lang="en-US" dirty="0"/>
              <a:t>Review your cybersecurity tools</a:t>
            </a:r>
          </a:p>
        </p:txBody>
      </p:sp>
    </p:spTree>
    <p:extLst>
      <p:ext uri="{BB962C8B-B14F-4D97-AF65-F5344CB8AC3E}">
        <p14:creationId xmlns:p14="http://schemas.microsoft.com/office/powerpoint/2010/main" val="424862807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21CDB-767C-42A7-AD7A-9F46DD00B186}"/>
              </a:ext>
            </a:extLst>
          </p:cNvPr>
          <p:cNvSpPr>
            <a:spLocks noGrp="1"/>
          </p:cNvSpPr>
          <p:nvPr>
            <p:ph type="title"/>
          </p:nvPr>
        </p:nvSpPr>
        <p:spPr/>
        <p:txBody>
          <a:bodyPr/>
          <a:lstStyle/>
          <a:p>
            <a:r>
              <a:rPr lang="en-GB" dirty="0"/>
              <a:t>Run a network security audit</a:t>
            </a:r>
          </a:p>
        </p:txBody>
      </p:sp>
      <p:sp>
        <p:nvSpPr>
          <p:cNvPr id="3" name="Content Placeholder 2">
            <a:extLst>
              <a:ext uri="{FF2B5EF4-FFF2-40B4-BE49-F238E27FC236}">
                <a16:creationId xmlns:a16="http://schemas.microsoft.com/office/drawing/2014/main" id="{6DB4AD6C-B22C-44B7-9D86-7229B9390F49}"/>
              </a:ext>
            </a:extLst>
          </p:cNvPr>
          <p:cNvSpPr>
            <a:spLocks noGrp="1"/>
          </p:cNvSpPr>
          <p:nvPr>
            <p:ph idx="1"/>
          </p:nvPr>
        </p:nvSpPr>
        <p:spPr/>
        <p:txBody>
          <a:bodyPr/>
          <a:lstStyle/>
          <a:p>
            <a:r>
              <a:rPr lang="en-GB" dirty="0"/>
              <a:t>A network security audit is a process by which a company can investigate their network security policies and the various assets they have on their network</a:t>
            </a:r>
          </a:p>
          <a:p>
            <a:r>
              <a:rPr lang="en-GB" dirty="0"/>
              <a:t>Aim is to identify any potential deficiencies that might lead to a security compromise/breach</a:t>
            </a:r>
          </a:p>
        </p:txBody>
      </p:sp>
    </p:spTree>
    <p:extLst>
      <p:ext uri="{BB962C8B-B14F-4D97-AF65-F5344CB8AC3E}">
        <p14:creationId xmlns:p14="http://schemas.microsoft.com/office/powerpoint/2010/main" val="272410862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8096D-2D06-4065-990B-E663CAA69E80}"/>
              </a:ext>
            </a:extLst>
          </p:cNvPr>
          <p:cNvSpPr>
            <a:spLocks noGrp="1"/>
          </p:cNvSpPr>
          <p:nvPr>
            <p:ph type="title"/>
          </p:nvPr>
        </p:nvSpPr>
        <p:spPr/>
        <p:txBody>
          <a:bodyPr/>
          <a:lstStyle/>
          <a:p>
            <a:r>
              <a:rPr lang="en-GB" dirty="0"/>
              <a:t>Security Audit</a:t>
            </a:r>
          </a:p>
        </p:txBody>
      </p:sp>
      <p:sp>
        <p:nvSpPr>
          <p:cNvPr id="3" name="Content Placeholder 2">
            <a:extLst>
              <a:ext uri="{FF2B5EF4-FFF2-40B4-BE49-F238E27FC236}">
                <a16:creationId xmlns:a16="http://schemas.microsoft.com/office/drawing/2014/main" id="{6DF52DA7-43F5-44C0-B3BF-4700927D3159}"/>
              </a:ext>
            </a:extLst>
          </p:cNvPr>
          <p:cNvSpPr>
            <a:spLocks noGrp="1"/>
          </p:cNvSpPr>
          <p:nvPr>
            <p:ph idx="1"/>
          </p:nvPr>
        </p:nvSpPr>
        <p:spPr/>
        <p:txBody>
          <a:bodyPr>
            <a:normAutofit fontScale="92500" lnSpcReduction="20000"/>
          </a:bodyPr>
          <a:lstStyle/>
          <a:p>
            <a:r>
              <a:rPr lang="en-GB" dirty="0"/>
              <a:t>A comprehensive audit covers multiple review processes, such as:</a:t>
            </a:r>
          </a:p>
          <a:p>
            <a:pPr lvl="1"/>
            <a:r>
              <a:rPr lang="en-GB" b="1" dirty="0"/>
              <a:t>Firewall Architectures/Configurations.</a:t>
            </a:r>
            <a:r>
              <a:rPr lang="en-GB" dirty="0"/>
              <a:t> What kind of firewall solutions are in place and where do they rest on your network (at the perimeter, in between individual servers/assets)? Also, are firewall configurations up to date and free of conflicts that could be exploited by an attacker?</a:t>
            </a:r>
          </a:p>
          <a:p>
            <a:pPr lvl="1"/>
            <a:r>
              <a:rPr lang="en-GB" b="1" dirty="0"/>
              <a:t>Asset Identification.</a:t>
            </a:r>
            <a:r>
              <a:rPr lang="en-GB" dirty="0"/>
              <a:t> What kind of assets are on the network, and what kinds of software and operating system (OS) does each one run? Knowing what’s on your network is crucial for identifying potential weaknesses so they can be fixed—such as software that isn’t up to date with its latest security patch.</a:t>
            </a:r>
          </a:p>
          <a:p>
            <a:pPr lvl="1"/>
            <a:r>
              <a:rPr lang="en-GB" b="1" dirty="0"/>
              <a:t>Security Policies/Procedures.</a:t>
            </a:r>
            <a:r>
              <a:rPr lang="en-GB" dirty="0"/>
              <a:t> What standards does each of the people in your organization understand/follow when it comes to keeping your business’ data secure? Do you have a BYOD (bring-your-own-device) policy for using personal devices at work? How are security policies enforced? A review of all your security policies and procedures is crucial for keeping your data secure.</a:t>
            </a:r>
          </a:p>
          <a:p>
            <a:pPr lvl="1"/>
            <a:r>
              <a:rPr lang="en-GB" b="1" dirty="0"/>
              <a:t>Risk Assessment.</a:t>
            </a:r>
            <a:r>
              <a:rPr lang="en-GB" dirty="0"/>
              <a:t> After identifying all of the assets on your network and reviewing your security policies/procedures, what are the most significant threats that you need to take care of ASAP? Risk assessments help you prioritize your cybersecurity efforts to close your biggest gaps first.</a:t>
            </a:r>
          </a:p>
          <a:p>
            <a:endParaRPr lang="en-GB" dirty="0"/>
          </a:p>
        </p:txBody>
      </p:sp>
    </p:spTree>
    <p:extLst>
      <p:ext uri="{BB962C8B-B14F-4D97-AF65-F5344CB8AC3E}">
        <p14:creationId xmlns:p14="http://schemas.microsoft.com/office/powerpoint/2010/main" val="213863151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75A32-3FDD-4B55-B70C-E5ECD5151D3C}"/>
              </a:ext>
            </a:extLst>
          </p:cNvPr>
          <p:cNvSpPr>
            <a:spLocks noGrp="1"/>
          </p:cNvSpPr>
          <p:nvPr>
            <p:ph type="title"/>
          </p:nvPr>
        </p:nvSpPr>
        <p:spPr/>
        <p:txBody>
          <a:bodyPr/>
          <a:lstStyle/>
          <a:p>
            <a:r>
              <a:rPr lang="en-US" dirty="0"/>
              <a:t>Conduct cybersecurity awareness training</a:t>
            </a:r>
            <a:endParaRPr lang="en-GB" dirty="0"/>
          </a:p>
        </p:txBody>
      </p:sp>
      <p:sp>
        <p:nvSpPr>
          <p:cNvPr id="3" name="Content Placeholder 2">
            <a:extLst>
              <a:ext uri="{FF2B5EF4-FFF2-40B4-BE49-F238E27FC236}">
                <a16:creationId xmlns:a16="http://schemas.microsoft.com/office/drawing/2014/main" id="{51924FC4-DED1-4C1F-A242-8C2ABF4C37C9}"/>
              </a:ext>
            </a:extLst>
          </p:cNvPr>
          <p:cNvSpPr>
            <a:spLocks noGrp="1"/>
          </p:cNvSpPr>
          <p:nvPr>
            <p:ph idx="1"/>
          </p:nvPr>
        </p:nvSpPr>
        <p:spPr/>
        <p:txBody>
          <a:bodyPr/>
          <a:lstStyle/>
          <a:p>
            <a:r>
              <a:rPr lang="en-GB" dirty="0"/>
              <a:t>Training should be given to network/security administrator and supporting staff as well as users to ensure that they follow the security best practice and follow security policies</a:t>
            </a:r>
          </a:p>
          <a:p>
            <a:r>
              <a:rPr lang="en-GB" dirty="0"/>
              <a:t>Weakest link in any organization’s cybersecurity architecture is, usually, the organization’s employees</a:t>
            </a:r>
          </a:p>
          <a:p>
            <a:endParaRPr lang="en-US" dirty="0"/>
          </a:p>
          <a:p>
            <a:endParaRPr lang="en-GB" dirty="0"/>
          </a:p>
        </p:txBody>
      </p:sp>
    </p:spTree>
    <p:extLst>
      <p:ext uri="{BB962C8B-B14F-4D97-AF65-F5344CB8AC3E}">
        <p14:creationId xmlns:p14="http://schemas.microsoft.com/office/powerpoint/2010/main" val="131112894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C3861-CF6C-481E-B886-4C6322A91635}"/>
              </a:ext>
            </a:extLst>
          </p:cNvPr>
          <p:cNvSpPr>
            <a:spLocks noGrp="1"/>
          </p:cNvSpPr>
          <p:nvPr>
            <p:ph type="title"/>
          </p:nvPr>
        </p:nvSpPr>
        <p:spPr/>
        <p:txBody>
          <a:bodyPr/>
          <a:lstStyle/>
          <a:p>
            <a:r>
              <a:rPr lang="en-GB" dirty="0"/>
              <a:t>Limit user access privileges</a:t>
            </a:r>
          </a:p>
        </p:txBody>
      </p:sp>
      <p:sp>
        <p:nvSpPr>
          <p:cNvPr id="3" name="Content Placeholder 2">
            <a:extLst>
              <a:ext uri="{FF2B5EF4-FFF2-40B4-BE49-F238E27FC236}">
                <a16:creationId xmlns:a16="http://schemas.microsoft.com/office/drawing/2014/main" id="{60D91CF4-71D9-4257-93A8-001C8466C830}"/>
              </a:ext>
            </a:extLst>
          </p:cNvPr>
          <p:cNvSpPr>
            <a:spLocks noGrp="1"/>
          </p:cNvSpPr>
          <p:nvPr>
            <p:ph idx="1"/>
          </p:nvPr>
        </p:nvSpPr>
        <p:spPr/>
        <p:txBody>
          <a:bodyPr/>
          <a:lstStyle/>
          <a:p>
            <a:r>
              <a:rPr lang="en-GB" dirty="0"/>
              <a:t>Limit user access privileges to the minimum necessary for work</a:t>
            </a:r>
          </a:p>
          <a:p>
            <a:r>
              <a:rPr lang="en-GB" dirty="0"/>
              <a:t>Manage accounts and access privileges: e.g. access rights should be granted on an as-needed basis and should be reviewed regularly</a:t>
            </a:r>
          </a:p>
          <a:p>
            <a:endParaRPr lang="en-GB" dirty="0"/>
          </a:p>
        </p:txBody>
      </p:sp>
    </p:spTree>
    <p:extLst>
      <p:ext uri="{BB962C8B-B14F-4D97-AF65-F5344CB8AC3E}">
        <p14:creationId xmlns:p14="http://schemas.microsoft.com/office/powerpoint/2010/main" val="69356385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46B1F-5779-413B-B84E-B7D10B064BCF}"/>
              </a:ext>
            </a:extLst>
          </p:cNvPr>
          <p:cNvSpPr>
            <a:spLocks noGrp="1"/>
          </p:cNvSpPr>
          <p:nvPr>
            <p:ph type="title"/>
          </p:nvPr>
        </p:nvSpPr>
        <p:spPr/>
        <p:txBody>
          <a:bodyPr/>
          <a:lstStyle/>
          <a:p>
            <a:r>
              <a:rPr lang="en-US" dirty="0"/>
              <a:t>Patch your software ASAP</a:t>
            </a:r>
            <a:endParaRPr lang="en-GB" dirty="0"/>
          </a:p>
        </p:txBody>
      </p:sp>
      <p:sp>
        <p:nvSpPr>
          <p:cNvPr id="3" name="Content Placeholder 2">
            <a:extLst>
              <a:ext uri="{FF2B5EF4-FFF2-40B4-BE49-F238E27FC236}">
                <a16:creationId xmlns:a16="http://schemas.microsoft.com/office/drawing/2014/main" id="{955B94F6-5241-4BC2-8AED-BE010145174D}"/>
              </a:ext>
            </a:extLst>
          </p:cNvPr>
          <p:cNvSpPr>
            <a:spLocks noGrp="1"/>
          </p:cNvSpPr>
          <p:nvPr>
            <p:ph idx="1"/>
          </p:nvPr>
        </p:nvSpPr>
        <p:spPr/>
        <p:txBody>
          <a:bodyPr/>
          <a:lstStyle/>
          <a:p>
            <a:r>
              <a:rPr lang="en-GB" dirty="0"/>
              <a:t>Companies are constantly finding and fixing security flaws in their software and systems</a:t>
            </a:r>
          </a:p>
          <a:p>
            <a:r>
              <a:rPr lang="en-GB" dirty="0"/>
              <a:t>These flaws give hackers a way past otherwise solid defences</a:t>
            </a:r>
          </a:p>
          <a:p>
            <a:r>
              <a:rPr lang="en-GB" dirty="0"/>
              <a:t>While many panic over the “zero-day” exploit—that vulnerability which the original software developer doesn’t know about that hackers can use with impunity—the truth of the matter is that the most-frequently used exploits involve older, known security issues that already have fixes available</a:t>
            </a:r>
          </a:p>
          <a:p>
            <a:endParaRPr lang="en-GB" dirty="0"/>
          </a:p>
        </p:txBody>
      </p:sp>
    </p:spTree>
    <p:extLst>
      <p:ext uri="{BB962C8B-B14F-4D97-AF65-F5344CB8AC3E}">
        <p14:creationId xmlns:p14="http://schemas.microsoft.com/office/powerpoint/2010/main" val="140645213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76FC6-BDBA-45EE-A67B-098D1593A978}"/>
              </a:ext>
            </a:extLst>
          </p:cNvPr>
          <p:cNvSpPr>
            <a:spLocks noGrp="1"/>
          </p:cNvSpPr>
          <p:nvPr>
            <p:ph type="title"/>
          </p:nvPr>
        </p:nvSpPr>
        <p:spPr/>
        <p:txBody>
          <a:bodyPr/>
          <a:lstStyle/>
          <a:p>
            <a:r>
              <a:rPr lang="en-US" dirty="0"/>
              <a:t>Review your cybersecurity tools</a:t>
            </a:r>
            <a:endParaRPr lang="en-GB" dirty="0"/>
          </a:p>
        </p:txBody>
      </p:sp>
      <p:sp>
        <p:nvSpPr>
          <p:cNvPr id="3" name="Content Placeholder 2">
            <a:extLst>
              <a:ext uri="{FF2B5EF4-FFF2-40B4-BE49-F238E27FC236}">
                <a16:creationId xmlns:a16="http://schemas.microsoft.com/office/drawing/2014/main" id="{3C9AF4A8-8C33-4EC9-8E2D-D817FBCACF5B}"/>
              </a:ext>
            </a:extLst>
          </p:cNvPr>
          <p:cNvSpPr>
            <a:spLocks noGrp="1"/>
          </p:cNvSpPr>
          <p:nvPr>
            <p:ph idx="1"/>
          </p:nvPr>
        </p:nvSpPr>
        <p:spPr/>
        <p:txBody>
          <a:bodyPr/>
          <a:lstStyle/>
          <a:p>
            <a:r>
              <a:rPr lang="en-GB" dirty="0"/>
              <a:t>Use cybersecurity tools to protect your business’ network infrastructure</a:t>
            </a:r>
          </a:p>
          <a:p>
            <a:r>
              <a:rPr lang="en-GB" dirty="0"/>
              <a:t>Cover the basics needed for mitigating risks and covering the regulatory obligations specific to your industry</a:t>
            </a:r>
          </a:p>
          <a:p>
            <a:r>
              <a:rPr lang="en-GB" dirty="0"/>
              <a:t>Tools include:</a:t>
            </a:r>
          </a:p>
          <a:p>
            <a:pPr lvl="1"/>
            <a:r>
              <a:rPr lang="en-GB" dirty="0"/>
              <a:t>Firewalls</a:t>
            </a:r>
          </a:p>
          <a:p>
            <a:pPr lvl="1"/>
            <a:r>
              <a:rPr lang="en-GB" dirty="0"/>
              <a:t>IDS/IPS</a:t>
            </a:r>
          </a:p>
          <a:p>
            <a:pPr lvl="1"/>
            <a:r>
              <a:rPr lang="en-GB" dirty="0"/>
              <a:t>Antivirus</a:t>
            </a:r>
          </a:p>
          <a:p>
            <a:pPr lvl="1"/>
            <a:r>
              <a:rPr lang="en-GB" dirty="0"/>
              <a:t>remote backups</a:t>
            </a:r>
          </a:p>
          <a:p>
            <a:r>
              <a:rPr lang="en-GB" dirty="0"/>
              <a:t>Use tools that you can use to respond to your biggest threats</a:t>
            </a:r>
          </a:p>
        </p:txBody>
      </p:sp>
    </p:spTree>
    <p:extLst>
      <p:ext uri="{BB962C8B-B14F-4D97-AF65-F5344CB8AC3E}">
        <p14:creationId xmlns:p14="http://schemas.microsoft.com/office/powerpoint/2010/main" val="286290467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Securing Devices</a:t>
            </a:r>
          </a:p>
        </p:txBody>
      </p:sp>
      <p:sp>
        <p:nvSpPr>
          <p:cNvPr id="3" name="Content Placeholder 2"/>
          <p:cNvSpPr>
            <a:spLocks noGrp="1"/>
          </p:cNvSpPr>
          <p:nvPr>
            <p:ph idx="1"/>
          </p:nvPr>
        </p:nvSpPr>
        <p:spPr/>
        <p:txBody>
          <a:bodyPr/>
          <a:lstStyle/>
          <a:p>
            <a:r>
              <a:rPr lang="en-GB" dirty="0"/>
              <a:t>Devices should be secured in locked wiring closets</a:t>
            </a:r>
          </a:p>
          <a:p>
            <a:r>
              <a:rPr lang="en-GB" dirty="0"/>
              <a:t>Important to secure administrative access to the network devices such as:</a:t>
            </a:r>
          </a:p>
          <a:p>
            <a:pPr lvl="1"/>
            <a:r>
              <a:rPr lang="en-GB" dirty="0"/>
              <a:t>Routers</a:t>
            </a:r>
          </a:p>
          <a:p>
            <a:pPr lvl="1"/>
            <a:r>
              <a:rPr lang="en-GB" dirty="0"/>
              <a:t>Firewalls</a:t>
            </a:r>
          </a:p>
          <a:p>
            <a:pPr lvl="1"/>
            <a:r>
              <a:rPr lang="en-GB" dirty="0"/>
              <a:t>Switches</a:t>
            </a:r>
          </a:p>
          <a:p>
            <a:pPr lvl="1"/>
            <a:r>
              <a:rPr lang="en-GB" dirty="0"/>
              <a:t>Servers</a:t>
            </a:r>
          </a:p>
          <a:p>
            <a:endParaRPr lang="en-US" dirty="0"/>
          </a:p>
        </p:txBody>
      </p:sp>
    </p:spTree>
    <p:extLst>
      <p:ext uri="{BB962C8B-B14F-4D97-AF65-F5344CB8AC3E}">
        <p14:creationId xmlns:p14="http://schemas.microsoft.com/office/powerpoint/2010/main" val="33722893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Virus</a:t>
            </a:r>
            <a:endParaRPr lang="en-GB" dirty="0"/>
          </a:p>
        </p:txBody>
      </p:sp>
      <p:sp>
        <p:nvSpPr>
          <p:cNvPr id="3" name="Content Placeholder 2"/>
          <p:cNvSpPr>
            <a:spLocks noGrp="1"/>
          </p:cNvSpPr>
          <p:nvPr>
            <p:ph idx="1"/>
          </p:nvPr>
        </p:nvSpPr>
        <p:spPr/>
        <p:txBody>
          <a:bodyPr>
            <a:normAutofit/>
          </a:bodyPr>
          <a:lstStyle/>
          <a:p>
            <a:r>
              <a:rPr lang="en-GB" dirty="0"/>
              <a:t>A piece of code which is capable of copying itself and typically has a detrimental effect, such as corrupting the system or destroying data</a:t>
            </a:r>
          </a:p>
          <a:p>
            <a:r>
              <a:rPr lang="en-GB" dirty="0"/>
              <a:t>Designed to spread from host to host and has the ability to replicate itself</a:t>
            </a:r>
          </a:p>
          <a:p>
            <a:r>
              <a:rPr lang="en-GB" dirty="0"/>
              <a:t>Will attempt to infect any new system on </a:t>
            </a:r>
            <a:r>
              <a:rPr lang="en-GB"/>
              <a:t>a network</a:t>
            </a:r>
            <a:endParaRPr lang="en-GB" dirty="0"/>
          </a:p>
          <a:p>
            <a:r>
              <a:rPr lang="en-GB" dirty="0"/>
              <a:t>All viruses are malware</a:t>
            </a:r>
          </a:p>
        </p:txBody>
      </p:sp>
    </p:spTree>
    <p:extLst>
      <p:ext uri="{BB962C8B-B14F-4D97-AF65-F5344CB8AC3E}">
        <p14:creationId xmlns:p14="http://schemas.microsoft.com/office/powerpoint/2010/main" val="73841763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Securing Applications</a:t>
            </a:r>
          </a:p>
        </p:txBody>
      </p:sp>
      <p:sp>
        <p:nvSpPr>
          <p:cNvPr id="3" name="Content Placeholder 2"/>
          <p:cNvSpPr>
            <a:spLocks noGrp="1"/>
          </p:cNvSpPr>
          <p:nvPr>
            <p:ph idx="1"/>
          </p:nvPr>
        </p:nvSpPr>
        <p:spPr/>
        <p:txBody>
          <a:bodyPr/>
          <a:lstStyle/>
          <a:p>
            <a:r>
              <a:rPr lang="en-GB" dirty="0"/>
              <a:t>When it comes to securing applications on a network, limiting privileges is the golden rule</a:t>
            </a:r>
          </a:p>
          <a:p>
            <a:r>
              <a:rPr lang="en-GB" dirty="0"/>
              <a:t>Vulnerabilities that expose web applications start with the database and work outwards towards the application code itself</a:t>
            </a:r>
          </a:p>
          <a:p>
            <a:r>
              <a:rPr lang="en-GB" dirty="0"/>
              <a:t>Users or application functions should be given only as much access to the database as necessary</a:t>
            </a:r>
          </a:p>
          <a:p>
            <a:r>
              <a:rPr lang="en-GB" dirty="0"/>
              <a:t>Create firewall settings</a:t>
            </a:r>
          </a:p>
          <a:p>
            <a:r>
              <a:rPr lang="en-GB" dirty="0"/>
              <a:t>Set user authentication based on least </a:t>
            </a:r>
            <a:r>
              <a:rPr lang="en-GB" dirty="0" err="1"/>
              <a:t>priviledge</a:t>
            </a:r>
            <a:endParaRPr lang="en-GB" dirty="0"/>
          </a:p>
          <a:p>
            <a:endParaRPr lang="en-US" dirty="0"/>
          </a:p>
        </p:txBody>
      </p:sp>
    </p:spTree>
    <p:extLst>
      <p:ext uri="{BB962C8B-B14F-4D97-AF65-F5344CB8AC3E}">
        <p14:creationId xmlns:p14="http://schemas.microsoft.com/office/powerpoint/2010/main" val="151156633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6D75A-6B55-4B9B-A870-390E42EB6299}"/>
              </a:ext>
            </a:extLst>
          </p:cNvPr>
          <p:cNvSpPr>
            <a:spLocks noGrp="1"/>
          </p:cNvSpPr>
          <p:nvPr>
            <p:ph type="title"/>
          </p:nvPr>
        </p:nvSpPr>
        <p:spPr/>
        <p:txBody>
          <a:bodyPr/>
          <a:lstStyle/>
          <a:p>
            <a:r>
              <a:rPr lang="en-GB" dirty="0"/>
              <a:t>Application Security</a:t>
            </a:r>
          </a:p>
        </p:txBody>
      </p:sp>
      <p:sp>
        <p:nvSpPr>
          <p:cNvPr id="3" name="Content Placeholder 2">
            <a:extLst>
              <a:ext uri="{FF2B5EF4-FFF2-40B4-BE49-F238E27FC236}">
                <a16:creationId xmlns:a16="http://schemas.microsoft.com/office/drawing/2014/main" id="{14C8CC48-644D-4EC6-BDD3-7C463621361D}"/>
              </a:ext>
            </a:extLst>
          </p:cNvPr>
          <p:cNvSpPr>
            <a:spLocks noGrp="1"/>
          </p:cNvSpPr>
          <p:nvPr>
            <p:ph idx="1"/>
          </p:nvPr>
        </p:nvSpPr>
        <p:spPr/>
        <p:txBody>
          <a:bodyPr/>
          <a:lstStyle/>
          <a:p>
            <a:r>
              <a:rPr lang="en-GB" dirty="0"/>
              <a:t>Application security encompasses measures taken to improve the security of an application often by finding, fixing and preventing security vulnerabilities</a:t>
            </a:r>
          </a:p>
          <a:p>
            <a:r>
              <a:rPr lang="en-GB" dirty="0"/>
              <a:t>Different techniques are used to surface such security vulnerabilities at different stages of an applications lifecycle such as design, development, deployment, upgrade, maintenance</a:t>
            </a:r>
          </a:p>
          <a:p>
            <a:r>
              <a:rPr lang="en-GB" dirty="0"/>
              <a:t>An always evolving but largely consistent set of common security flaws are seen across different applications</a:t>
            </a:r>
          </a:p>
        </p:txBody>
      </p:sp>
    </p:spTree>
    <p:extLst>
      <p:ext uri="{BB962C8B-B14F-4D97-AF65-F5344CB8AC3E}">
        <p14:creationId xmlns:p14="http://schemas.microsoft.com/office/powerpoint/2010/main" val="34461038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AC477-0443-4F47-8EC1-4F20FB2DD395}"/>
              </a:ext>
            </a:extLst>
          </p:cNvPr>
          <p:cNvSpPr>
            <a:spLocks noGrp="1"/>
          </p:cNvSpPr>
          <p:nvPr>
            <p:ph type="title"/>
          </p:nvPr>
        </p:nvSpPr>
        <p:spPr>
          <a:xfrm>
            <a:off x="288758" y="726073"/>
            <a:ext cx="11590421" cy="1325563"/>
          </a:xfrm>
        </p:spPr>
        <p:txBody>
          <a:bodyPr>
            <a:normAutofit/>
          </a:bodyPr>
          <a:lstStyle/>
          <a:p>
            <a:r>
              <a:rPr lang="en-GB" sz="2000" dirty="0"/>
              <a:t>According to the patterns &amp; practices </a:t>
            </a:r>
            <a:r>
              <a:rPr lang="en-GB" sz="2000" i="1" dirty="0"/>
              <a:t>Improving Web Application Security</a:t>
            </a:r>
            <a:r>
              <a:rPr lang="en-GB" sz="2000" dirty="0"/>
              <a:t> book, the following are classes of common application security threats / attacks:</a:t>
            </a:r>
          </a:p>
        </p:txBody>
      </p:sp>
      <p:graphicFrame>
        <p:nvGraphicFramePr>
          <p:cNvPr id="4" name="Content Placeholder 3">
            <a:extLst>
              <a:ext uri="{FF2B5EF4-FFF2-40B4-BE49-F238E27FC236}">
                <a16:creationId xmlns:a16="http://schemas.microsoft.com/office/drawing/2014/main" id="{AE67A45B-F7B6-4D75-9A21-F6EF547E7524}"/>
              </a:ext>
            </a:extLst>
          </p:cNvPr>
          <p:cNvGraphicFramePr>
            <a:graphicFrameLocks noGrp="1"/>
          </p:cNvGraphicFramePr>
          <p:nvPr>
            <p:ph idx="1"/>
            <p:extLst>
              <p:ext uri="{D42A27DB-BD31-4B8C-83A1-F6EECF244321}">
                <p14:modId xmlns:p14="http://schemas.microsoft.com/office/powerpoint/2010/main" val="676539238"/>
              </p:ext>
            </p:extLst>
          </p:nvPr>
        </p:nvGraphicFramePr>
        <p:xfrm>
          <a:off x="176463" y="1690688"/>
          <a:ext cx="11726779" cy="5029200"/>
        </p:xfrm>
        <a:graphic>
          <a:graphicData uri="http://schemas.openxmlformats.org/drawingml/2006/table">
            <a:tbl>
              <a:tblPr firstRow="1" bandRow="1">
                <a:tableStyleId>{5C22544A-7EE6-4342-B048-85BDC9FD1C3A}</a:tableStyleId>
              </a:tblPr>
              <a:tblGrid>
                <a:gridCol w="2788984">
                  <a:extLst>
                    <a:ext uri="{9D8B030D-6E8A-4147-A177-3AD203B41FA5}">
                      <a16:colId xmlns:a16="http://schemas.microsoft.com/office/drawing/2014/main" val="3913054161"/>
                    </a:ext>
                  </a:extLst>
                </a:gridCol>
                <a:gridCol w="8937795">
                  <a:extLst>
                    <a:ext uri="{9D8B030D-6E8A-4147-A177-3AD203B41FA5}">
                      <a16:colId xmlns:a16="http://schemas.microsoft.com/office/drawing/2014/main" val="1730179781"/>
                    </a:ext>
                  </a:extLst>
                </a:gridCol>
              </a:tblGrid>
              <a:tr h="338784">
                <a:tc>
                  <a:txBody>
                    <a:bodyPr/>
                    <a:lstStyle/>
                    <a:p>
                      <a:r>
                        <a:rPr lang="en-GB" dirty="0"/>
                        <a:t>Category </a:t>
                      </a:r>
                    </a:p>
                  </a:txBody>
                  <a:tcPr anchor="ctr"/>
                </a:tc>
                <a:tc>
                  <a:txBody>
                    <a:bodyPr/>
                    <a:lstStyle/>
                    <a:p>
                      <a:r>
                        <a:rPr lang="en-GB"/>
                        <a:t>Threats / Attacks </a:t>
                      </a:r>
                    </a:p>
                  </a:txBody>
                  <a:tcPr anchor="ctr"/>
                </a:tc>
                <a:extLst>
                  <a:ext uri="{0D108BD9-81ED-4DB2-BD59-A6C34878D82A}">
                    <a16:rowId xmlns:a16="http://schemas.microsoft.com/office/drawing/2014/main" val="1707446387"/>
                  </a:ext>
                </a:extLst>
              </a:tr>
              <a:tr h="0">
                <a:tc>
                  <a:txBody>
                    <a:bodyPr/>
                    <a:lstStyle/>
                    <a:p>
                      <a:r>
                        <a:rPr lang="en-GB" sz="1600" i="1" dirty="0"/>
                        <a:t>Input Validation</a:t>
                      </a:r>
                      <a:r>
                        <a:rPr lang="en-GB" sz="1600" dirty="0"/>
                        <a:t> </a:t>
                      </a:r>
                    </a:p>
                  </a:txBody>
                  <a:tcPr anchor="ctr"/>
                </a:tc>
                <a:tc>
                  <a:txBody>
                    <a:bodyPr/>
                    <a:lstStyle/>
                    <a:p>
                      <a:r>
                        <a:rPr lang="en-GB" sz="1600" dirty="0"/>
                        <a:t>Buffer overflow; cross-site scripting; SQL injection; canonicalization </a:t>
                      </a:r>
                    </a:p>
                  </a:txBody>
                  <a:tcPr anchor="ctr"/>
                </a:tc>
                <a:extLst>
                  <a:ext uri="{0D108BD9-81ED-4DB2-BD59-A6C34878D82A}">
                    <a16:rowId xmlns:a16="http://schemas.microsoft.com/office/drawing/2014/main" val="551859874"/>
                  </a:ext>
                </a:extLst>
              </a:tr>
              <a:tr h="0">
                <a:tc>
                  <a:txBody>
                    <a:bodyPr/>
                    <a:lstStyle/>
                    <a:p>
                      <a:r>
                        <a:rPr lang="en-GB" sz="1600" i="1" dirty="0"/>
                        <a:t>Software Tampering</a:t>
                      </a:r>
                      <a:r>
                        <a:rPr lang="en-GB" sz="1600" dirty="0"/>
                        <a:t> </a:t>
                      </a:r>
                    </a:p>
                  </a:txBody>
                  <a:tcPr anchor="ctr"/>
                </a:tc>
                <a:tc>
                  <a:txBody>
                    <a:bodyPr/>
                    <a:lstStyle/>
                    <a:p>
                      <a:r>
                        <a:rPr lang="en-GB" sz="1600" dirty="0"/>
                        <a:t>Attacker modifies an existing application's runtime </a:t>
                      </a:r>
                      <a:r>
                        <a:rPr lang="en-GB" sz="1600" dirty="0" err="1"/>
                        <a:t>behavior</a:t>
                      </a:r>
                      <a:r>
                        <a:rPr lang="en-GB" sz="1600" dirty="0"/>
                        <a:t> to perform unauthorized actions; exploited via binary patching, code substitution, or code extension </a:t>
                      </a:r>
                    </a:p>
                  </a:txBody>
                  <a:tcPr anchor="ctr"/>
                </a:tc>
                <a:extLst>
                  <a:ext uri="{0D108BD9-81ED-4DB2-BD59-A6C34878D82A}">
                    <a16:rowId xmlns:a16="http://schemas.microsoft.com/office/drawing/2014/main" val="1407985461"/>
                  </a:ext>
                </a:extLst>
              </a:tr>
              <a:tr h="0">
                <a:tc>
                  <a:txBody>
                    <a:bodyPr/>
                    <a:lstStyle/>
                    <a:p>
                      <a:r>
                        <a:rPr lang="en-GB" sz="1600" i="1" dirty="0"/>
                        <a:t>Authentication</a:t>
                      </a:r>
                      <a:r>
                        <a:rPr lang="en-GB" sz="1600" dirty="0"/>
                        <a:t> </a:t>
                      </a:r>
                    </a:p>
                  </a:txBody>
                  <a:tcPr anchor="ctr"/>
                </a:tc>
                <a:tc>
                  <a:txBody>
                    <a:bodyPr/>
                    <a:lstStyle/>
                    <a:p>
                      <a:r>
                        <a:rPr lang="en-GB" sz="1600" dirty="0"/>
                        <a:t>Network eavesdropping; Brute force attack; dictionary attacks; cookie replay; credential theft </a:t>
                      </a:r>
                    </a:p>
                  </a:txBody>
                  <a:tcPr anchor="ctr"/>
                </a:tc>
                <a:extLst>
                  <a:ext uri="{0D108BD9-81ED-4DB2-BD59-A6C34878D82A}">
                    <a16:rowId xmlns:a16="http://schemas.microsoft.com/office/drawing/2014/main" val="4187479909"/>
                  </a:ext>
                </a:extLst>
              </a:tr>
              <a:tr h="0">
                <a:tc>
                  <a:txBody>
                    <a:bodyPr/>
                    <a:lstStyle/>
                    <a:p>
                      <a:r>
                        <a:rPr lang="en-GB" sz="1600" i="1" dirty="0"/>
                        <a:t>Authorization</a:t>
                      </a:r>
                      <a:r>
                        <a:rPr lang="en-GB" sz="1600" dirty="0"/>
                        <a:t> </a:t>
                      </a:r>
                    </a:p>
                  </a:txBody>
                  <a:tcPr anchor="ctr"/>
                </a:tc>
                <a:tc>
                  <a:txBody>
                    <a:bodyPr/>
                    <a:lstStyle/>
                    <a:p>
                      <a:r>
                        <a:rPr lang="en-GB" sz="1600" dirty="0"/>
                        <a:t>Elevation of privilege; disclosure of confidential data; data tampering; luring attacks </a:t>
                      </a:r>
                    </a:p>
                  </a:txBody>
                  <a:tcPr anchor="ctr"/>
                </a:tc>
                <a:extLst>
                  <a:ext uri="{0D108BD9-81ED-4DB2-BD59-A6C34878D82A}">
                    <a16:rowId xmlns:a16="http://schemas.microsoft.com/office/drawing/2014/main" val="3567950502"/>
                  </a:ext>
                </a:extLst>
              </a:tr>
              <a:tr h="0">
                <a:tc>
                  <a:txBody>
                    <a:bodyPr/>
                    <a:lstStyle/>
                    <a:p>
                      <a:r>
                        <a:rPr lang="en-GB" sz="1600" i="1" dirty="0"/>
                        <a:t>Configuration management</a:t>
                      </a:r>
                      <a:r>
                        <a:rPr lang="en-GB" sz="1600" dirty="0"/>
                        <a:t> </a:t>
                      </a:r>
                    </a:p>
                  </a:txBody>
                  <a:tcPr anchor="ctr"/>
                </a:tc>
                <a:tc>
                  <a:txBody>
                    <a:bodyPr/>
                    <a:lstStyle/>
                    <a:p>
                      <a:r>
                        <a:rPr lang="en-GB" sz="1600" dirty="0"/>
                        <a:t>Unauthorized access to administration interfaces; unauthorized access to configuration stores; retrieval of clear text configuration data; lack of individual accountability; over-privileged process and service accounts </a:t>
                      </a:r>
                    </a:p>
                  </a:txBody>
                  <a:tcPr anchor="ctr"/>
                </a:tc>
                <a:extLst>
                  <a:ext uri="{0D108BD9-81ED-4DB2-BD59-A6C34878D82A}">
                    <a16:rowId xmlns:a16="http://schemas.microsoft.com/office/drawing/2014/main" val="2239137732"/>
                  </a:ext>
                </a:extLst>
              </a:tr>
              <a:tr h="0">
                <a:tc>
                  <a:txBody>
                    <a:bodyPr/>
                    <a:lstStyle/>
                    <a:p>
                      <a:r>
                        <a:rPr lang="en-GB" sz="1600" i="1" dirty="0"/>
                        <a:t>Sensitive information</a:t>
                      </a:r>
                      <a:r>
                        <a:rPr lang="en-GB" sz="1600" dirty="0"/>
                        <a:t> </a:t>
                      </a:r>
                    </a:p>
                  </a:txBody>
                  <a:tcPr anchor="ctr"/>
                </a:tc>
                <a:tc>
                  <a:txBody>
                    <a:bodyPr/>
                    <a:lstStyle/>
                    <a:p>
                      <a:r>
                        <a:rPr lang="en-GB" sz="1600" dirty="0"/>
                        <a:t>Access sensitive code or data in storage; network eavesdropping; code/data tampering </a:t>
                      </a:r>
                    </a:p>
                  </a:txBody>
                  <a:tcPr anchor="ctr"/>
                </a:tc>
                <a:extLst>
                  <a:ext uri="{0D108BD9-81ED-4DB2-BD59-A6C34878D82A}">
                    <a16:rowId xmlns:a16="http://schemas.microsoft.com/office/drawing/2014/main" val="1038491782"/>
                  </a:ext>
                </a:extLst>
              </a:tr>
              <a:tr h="0">
                <a:tc>
                  <a:txBody>
                    <a:bodyPr/>
                    <a:lstStyle/>
                    <a:p>
                      <a:r>
                        <a:rPr lang="en-GB" sz="1600" i="1" dirty="0"/>
                        <a:t>Session management</a:t>
                      </a:r>
                      <a:r>
                        <a:rPr lang="en-GB" sz="1600" dirty="0"/>
                        <a:t> </a:t>
                      </a:r>
                    </a:p>
                  </a:txBody>
                  <a:tcPr anchor="ctr"/>
                </a:tc>
                <a:tc>
                  <a:txBody>
                    <a:bodyPr/>
                    <a:lstStyle/>
                    <a:p>
                      <a:r>
                        <a:rPr lang="en-GB" sz="1600" dirty="0"/>
                        <a:t>Session hijacking; session replay; man in the middle </a:t>
                      </a:r>
                    </a:p>
                  </a:txBody>
                  <a:tcPr anchor="ctr"/>
                </a:tc>
                <a:extLst>
                  <a:ext uri="{0D108BD9-81ED-4DB2-BD59-A6C34878D82A}">
                    <a16:rowId xmlns:a16="http://schemas.microsoft.com/office/drawing/2014/main" val="1818008199"/>
                  </a:ext>
                </a:extLst>
              </a:tr>
              <a:tr h="0">
                <a:tc>
                  <a:txBody>
                    <a:bodyPr/>
                    <a:lstStyle/>
                    <a:p>
                      <a:r>
                        <a:rPr lang="en-GB" sz="1600" i="1" dirty="0"/>
                        <a:t>Cryptography</a:t>
                      </a:r>
                      <a:r>
                        <a:rPr lang="en-GB" sz="1600" dirty="0"/>
                        <a:t> </a:t>
                      </a:r>
                    </a:p>
                  </a:txBody>
                  <a:tcPr anchor="ctr"/>
                </a:tc>
                <a:tc>
                  <a:txBody>
                    <a:bodyPr/>
                    <a:lstStyle/>
                    <a:p>
                      <a:r>
                        <a:rPr lang="en-GB" sz="1600" dirty="0"/>
                        <a:t>Poor key generation or key management; weak or custom encryption </a:t>
                      </a:r>
                    </a:p>
                  </a:txBody>
                  <a:tcPr anchor="ctr"/>
                </a:tc>
                <a:extLst>
                  <a:ext uri="{0D108BD9-81ED-4DB2-BD59-A6C34878D82A}">
                    <a16:rowId xmlns:a16="http://schemas.microsoft.com/office/drawing/2014/main" val="58105367"/>
                  </a:ext>
                </a:extLst>
              </a:tr>
              <a:tr h="0">
                <a:tc>
                  <a:txBody>
                    <a:bodyPr/>
                    <a:lstStyle/>
                    <a:p>
                      <a:r>
                        <a:rPr lang="en-GB" sz="1600" i="1"/>
                        <a:t>Parameter manipulation</a:t>
                      </a:r>
                      <a:r>
                        <a:rPr lang="en-GB" sz="1600"/>
                        <a:t> </a:t>
                      </a:r>
                    </a:p>
                  </a:txBody>
                  <a:tcPr anchor="ctr"/>
                </a:tc>
                <a:tc>
                  <a:txBody>
                    <a:bodyPr/>
                    <a:lstStyle/>
                    <a:p>
                      <a:r>
                        <a:rPr lang="en-GB" sz="1600" dirty="0"/>
                        <a:t>Query string manipulation; form field manipulation; cookie manipulation; HTTP header manipulation </a:t>
                      </a:r>
                    </a:p>
                  </a:txBody>
                  <a:tcPr anchor="ctr"/>
                </a:tc>
                <a:extLst>
                  <a:ext uri="{0D108BD9-81ED-4DB2-BD59-A6C34878D82A}">
                    <a16:rowId xmlns:a16="http://schemas.microsoft.com/office/drawing/2014/main" val="578487907"/>
                  </a:ext>
                </a:extLst>
              </a:tr>
              <a:tr h="0">
                <a:tc>
                  <a:txBody>
                    <a:bodyPr/>
                    <a:lstStyle/>
                    <a:p>
                      <a:r>
                        <a:rPr lang="en-GB" sz="1600" i="1" dirty="0"/>
                        <a:t>Exception management</a:t>
                      </a:r>
                      <a:r>
                        <a:rPr lang="en-GB" sz="1600" dirty="0"/>
                        <a:t> </a:t>
                      </a:r>
                    </a:p>
                  </a:txBody>
                  <a:tcPr anchor="ctr"/>
                </a:tc>
                <a:tc>
                  <a:txBody>
                    <a:bodyPr/>
                    <a:lstStyle/>
                    <a:p>
                      <a:r>
                        <a:rPr lang="en-GB" sz="1600" dirty="0"/>
                        <a:t>Information disclosure; denial of service </a:t>
                      </a:r>
                    </a:p>
                  </a:txBody>
                  <a:tcPr anchor="ctr"/>
                </a:tc>
                <a:extLst>
                  <a:ext uri="{0D108BD9-81ED-4DB2-BD59-A6C34878D82A}">
                    <a16:rowId xmlns:a16="http://schemas.microsoft.com/office/drawing/2014/main" val="805029776"/>
                  </a:ext>
                </a:extLst>
              </a:tr>
              <a:tr h="0">
                <a:tc>
                  <a:txBody>
                    <a:bodyPr/>
                    <a:lstStyle/>
                    <a:p>
                      <a:r>
                        <a:rPr lang="en-GB" sz="1600" i="1" dirty="0"/>
                        <a:t>Auditing and logging</a:t>
                      </a:r>
                      <a:r>
                        <a:rPr lang="en-GB" sz="1600" dirty="0"/>
                        <a:t> </a:t>
                      </a:r>
                    </a:p>
                  </a:txBody>
                  <a:tcPr anchor="ctr"/>
                </a:tc>
                <a:tc>
                  <a:txBody>
                    <a:bodyPr/>
                    <a:lstStyle/>
                    <a:p>
                      <a:r>
                        <a:rPr lang="en-GB" sz="1600" dirty="0"/>
                        <a:t>User denies performing an operation; attacker exploits an application without trace; attacker covers his or her tracks </a:t>
                      </a:r>
                    </a:p>
                  </a:txBody>
                  <a:tcPr anchor="ctr"/>
                </a:tc>
                <a:extLst>
                  <a:ext uri="{0D108BD9-81ED-4DB2-BD59-A6C34878D82A}">
                    <a16:rowId xmlns:a16="http://schemas.microsoft.com/office/drawing/2014/main" val="394585878"/>
                  </a:ext>
                </a:extLst>
              </a:tr>
            </a:tbl>
          </a:graphicData>
        </a:graphic>
      </p:graphicFrame>
    </p:spTree>
    <p:extLst>
      <p:ext uri="{BB962C8B-B14F-4D97-AF65-F5344CB8AC3E}">
        <p14:creationId xmlns:p14="http://schemas.microsoft.com/office/powerpoint/2010/main" val="92111858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E5632-FFC8-4304-BDA5-9D23B0C82A09}"/>
              </a:ext>
            </a:extLst>
          </p:cNvPr>
          <p:cNvSpPr>
            <a:spLocks noGrp="1"/>
          </p:cNvSpPr>
          <p:nvPr>
            <p:ph type="title"/>
          </p:nvPr>
        </p:nvSpPr>
        <p:spPr>
          <a:xfrm>
            <a:off x="300789" y="933199"/>
            <a:ext cx="11590421" cy="1325563"/>
          </a:xfrm>
        </p:spPr>
        <p:txBody>
          <a:bodyPr>
            <a:normAutofit/>
          </a:bodyPr>
          <a:lstStyle/>
          <a:p>
            <a:r>
              <a:rPr lang="en-GB" sz="1600" dirty="0"/>
              <a:t>The </a:t>
            </a:r>
            <a:r>
              <a:rPr lang="en-GB" sz="1600" dirty="0">
                <a:hlinkClick r:id="rId2" tooltip="OWASP"/>
              </a:rPr>
              <a:t>OWASP</a:t>
            </a:r>
            <a:r>
              <a:rPr lang="en-GB" sz="1600" dirty="0"/>
              <a:t> community publishes a list of the top 10 vulnerabilities for web applications and outlines best security practices for organizations and while aiming to create open standards for the industry. As of 2017, the organization lists the top application security threats as:</a:t>
            </a:r>
          </a:p>
        </p:txBody>
      </p:sp>
      <p:graphicFrame>
        <p:nvGraphicFramePr>
          <p:cNvPr id="4" name="Content Placeholder 3">
            <a:extLst>
              <a:ext uri="{FF2B5EF4-FFF2-40B4-BE49-F238E27FC236}">
                <a16:creationId xmlns:a16="http://schemas.microsoft.com/office/drawing/2014/main" id="{C16AC289-734C-4A7D-863C-4CDDE8331F0B}"/>
              </a:ext>
            </a:extLst>
          </p:cNvPr>
          <p:cNvGraphicFramePr>
            <a:graphicFrameLocks noGrp="1"/>
          </p:cNvGraphicFramePr>
          <p:nvPr>
            <p:ph idx="1"/>
            <p:extLst>
              <p:ext uri="{D42A27DB-BD31-4B8C-83A1-F6EECF244321}">
                <p14:modId xmlns:p14="http://schemas.microsoft.com/office/powerpoint/2010/main" val="615930345"/>
              </p:ext>
            </p:extLst>
          </p:nvPr>
        </p:nvGraphicFramePr>
        <p:xfrm>
          <a:off x="216485" y="2258762"/>
          <a:ext cx="11590338" cy="4495800"/>
        </p:xfrm>
        <a:graphic>
          <a:graphicData uri="http://schemas.openxmlformats.org/drawingml/2006/table">
            <a:tbl>
              <a:tblPr firstRow="1" bandRow="1">
                <a:tableStyleId>{5C22544A-7EE6-4342-B048-85BDC9FD1C3A}</a:tableStyleId>
              </a:tblPr>
              <a:tblGrid>
                <a:gridCol w="3056104">
                  <a:extLst>
                    <a:ext uri="{9D8B030D-6E8A-4147-A177-3AD203B41FA5}">
                      <a16:colId xmlns:a16="http://schemas.microsoft.com/office/drawing/2014/main" val="306746773"/>
                    </a:ext>
                  </a:extLst>
                </a:gridCol>
                <a:gridCol w="8534234">
                  <a:extLst>
                    <a:ext uri="{9D8B030D-6E8A-4147-A177-3AD203B41FA5}">
                      <a16:colId xmlns:a16="http://schemas.microsoft.com/office/drawing/2014/main" val="3121282465"/>
                    </a:ext>
                  </a:extLst>
                </a:gridCol>
              </a:tblGrid>
              <a:tr h="370840">
                <a:tc>
                  <a:txBody>
                    <a:bodyPr/>
                    <a:lstStyle/>
                    <a:p>
                      <a:r>
                        <a:rPr lang="en-GB" sz="1600" dirty="0"/>
                        <a:t>Category </a:t>
                      </a:r>
                    </a:p>
                  </a:txBody>
                  <a:tcPr anchor="ctr"/>
                </a:tc>
                <a:tc>
                  <a:txBody>
                    <a:bodyPr/>
                    <a:lstStyle/>
                    <a:p>
                      <a:r>
                        <a:rPr lang="en-GB" sz="1600"/>
                        <a:t>Threats / Attacks </a:t>
                      </a:r>
                    </a:p>
                  </a:txBody>
                  <a:tcPr anchor="ctr"/>
                </a:tc>
                <a:extLst>
                  <a:ext uri="{0D108BD9-81ED-4DB2-BD59-A6C34878D82A}">
                    <a16:rowId xmlns:a16="http://schemas.microsoft.com/office/drawing/2014/main" val="3946774938"/>
                  </a:ext>
                </a:extLst>
              </a:tr>
              <a:tr h="370840">
                <a:tc>
                  <a:txBody>
                    <a:bodyPr/>
                    <a:lstStyle/>
                    <a:p>
                      <a:r>
                        <a:rPr lang="en-GB" sz="1600" i="1" dirty="0"/>
                        <a:t>Injection</a:t>
                      </a:r>
                      <a:r>
                        <a:rPr lang="en-GB" sz="1600" dirty="0"/>
                        <a:t> </a:t>
                      </a:r>
                    </a:p>
                  </a:txBody>
                  <a:tcPr anchor="ctr"/>
                </a:tc>
                <a:tc>
                  <a:txBody>
                    <a:bodyPr/>
                    <a:lstStyle/>
                    <a:p>
                      <a:r>
                        <a:rPr lang="en-GB" sz="1600" dirty="0"/>
                        <a:t>SQL injection; NoSQL; OS Command; Object-relational mapping; LDAP injection </a:t>
                      </a:r>
                    </a:p>
                  </a:txBody>
                  <a:tcPr anchor="ctr"/>
                </a:tc>
                <a:extLst>
                  <a:ext uri="{0D108BD9-81ED-4DB2-BD59-A6C34878D82A}">
                    <a16:rowId xmlns:a16="http://schemas.microsoft.com/office/drawing/2014/main" val="3696300262"/>
                  </a:ext>
                </a:extLst>
              </a:tr>
              <a:tr h="370840">
                <a:tc>
                  <a:txBody>
                    <a:bodyPr/>
                    <a:lstStyle/>
                    <a:p>
                      <a:r>
                        <a:rPr lang="en-GB" sz="1600" i="1"/>
                        <a:t>Broken authentication</a:t>
                      </a:r>
                      <a:r>
                        <a:rPr lang="en-GB" sz="1600"/>
                        <a:t> </a:t>
                      </a:r>
                    </a:p>
                  </a:txBody>
                  <a:tcPr anchor="ctr"/>
                </a:tc>
                <a:tc>
                  <a:txBody>
                    <a:bodyPr/>
                    <a:lstStyle/>
                    <a:p>
                      <a:r>
                        <a:rPr lang="en-GB" sz="1600" dirty="0"/>
                        <a:t>Credential stuffing; brute force attacks; weak passwords </a:t>
                      </a:r>
                    </a:p>
                  </a:txBody>
                  <a:tcPr anchor="ctr"/>
                </a:tc>
                <a:extLst>
                  <a:ext uri="{0D108BD9-81ED-4DB2-BD59-A6C34878D82A}">
                    <a16:rowId xmlns:a16="http://schemas.microsoft.com/office/drawing/2014/main" val="1564841161"/>
                  </a:ext>
                </a:extLst>
              </a:tr>
              <a:tr h="370840">
                <a:tc>
                  <a:txBody>
                    <a:bodyPr/>
                    <a:lstStyle/>
                    <a:p>
                      <a:r>
                        <a:rPr lang="en-GB" sz="1600" i="1"/>
                        <a:t>Sensitive data exposure</a:t>
                      </a:r>
                      <a:r>
                        <a:rPr lang="en-GB" sz="1600"/>
                        <a:t> </a:t>
                      </a:r>
                    </a:p>
                  </a:txBody>
                  <a:tcPr anchor="ctr"/>
                </a:tc>
                <a:tc>
                  <a:txBody>
                    <a:bodyPr/>
                    <a:lstStyle/>
                    <a:p>
                      <a:r>
                        <a:rPr lang="en-GB" sz="1600" dirty="0"/>
                        <a:t>Weak cryptography; un-enforced encryption </a:t>
                      </a:r>
                    </a:p>
                  </a:txBody>
                  <a:tcPr anchor="ctr"/>
                </a:tc>
                <a:extLst>
                  <a:ext uri="{0D108BD9-81ED-4DB2-BD59-A6C34878D82A}">
                    <a16:rowId xmlns:a16="http://schemas.microsoft.com/office/drawing/2014/main" val="2302162099"/>
                  </a:ext>
                </a:extLst>
              </a:tr>
              <a:tr h="370840">
                <a:tc>
                  <a:txBody>
                    <a:bodyPr/>
                    <a:lstStyle/>
                    <a:p>
                      <a:r>
                        <a:rPr lang="en-GB" sz="1600" i="1"/>
                        <a:t>XML external entities</a:t>
                      </a:r>
                      <a:r>
                        <a:rPr lang="en-GB" sz="1600"/>
                        <a:t> </a:t>
                      </a:r>
                    </a:p>
                  </a:txBody>
                  <a:tcPr anchor="ctr"/>
                </a:tc>
                <a:tc>
                  <a:txBody>
                    <a:bodyPr/>
                    <a:lstStyle/>
                    <a:p>
                      <a:r>
                        <a:rPr lang="en-GB" sz="1600" dirty="0"/>
                        <a:t>XML external entity attack </a:t>
                      </a:r>
                    </a:p>
                  </a:txBody>
                  <a:tcPr anchor="ctr"/>
                </a:tc>
                <a:extLst>
                  <a:ext uri="{0D108BD9-81ED-4DB2-BD59-A6C34878D82A}">
                    <a16:rowId xmlns:a16="http://schemas.microsoft.com/office/drawing/2014/main" val="4021523965"/>
                  </a:ext>
                </a:extLst>
              </a:tr>
              <a:tr h="370840">
                <a:tc>
                  <a:txBody>
                    <a:bodyPr/>
                    <a:lstStyle/>
                    <a:p>
                      <a:r>
                        <a:rPr lang="en-GB" sz="1600" i="1"/>
                        <a:t>Broken access control</a:t>
                      </a:r>
                      <a:r>
                        <a:rPr lang="en-GB" sz="1600"/>
                        <a:t> </a:t>
                      </a:r>
                    </a:p>
                  </a:txBody>
                  <a:tcPr anchor="ctr"/>
                </a:tc>
                <a:tc>
                  <a:txBody>
                    <a:bodyPr/>
                    <a:lstStyle/>
                    <a:p>
                      <a:r>
                        <a:rPr lang="en-GB" sz="1600" dirty="0"/>
                        <a:t>CORS misconfiguration; force browsing; elevation of privilege </a:t>
                      </a:r>
                    </a:p>
                  </a:txBody>
                  <a:tcPr anchor="ctr"/>
                </a:tc>
                <a:extLst>
                  <a:ext uri="{0D108BD9-81ED-4DB2-BD59-A6C34878D82A}">
                    <a16:rowId xmlns:a16="http://schemas.microsoft.com/office/drawing/2014/main" val="1545440067"/>
                  </a:ext>
                </a:extLst>
              </a:tr>
              <a:tr h="370840">
                <a:tc>
                  <a:txBody>
                    <a:bodyPr/>
                    <a:lstStyle/>
                    <a:p>
                      <a:r>
                        <a:rPr lang="en-GB" sz="1600" i="1"/>
                        <a:t>Security misconfiguration</a:t>
                      </a:r>
                      <a:r>
                        <a:rPr lang="en-GB" sz="1600"/>
                        <a:t> </a:t>
                      </a:r>
                    </a:p>
                  </a:txBody>
                  <a:tcPr anchor="ctr"/>
                </a:tc>
                <a:tc>
                  <a:txBody>
                    <a:bodyPr/>
                    <a:lstStyle/>
                    <a:p>
                      <a:r>
                        <a:rPr lang="en-GB" sz="1600" dirty="0"/>
                        <a:t>Unpatched flaws; failure to set security values in settings; out of date or vulnerable software </a:t>
                      </a:r>
                    </a:p>
                  </a:txBody>
                  <a:tcPr anchor="ctr"/>
                </a:tc>
                <a:extLst>
                  <a:ext uri="{0D108BD9-81ED-4DB2-BD59-A6C34878D82A}">
                    <a16:rowId xmlns:a16="http://schemas.microsoft.com/office/drawing/2014/main" val="418926877"/>
                  </a:ext>
                </a:extLst>
              </a:tr>
              <a:tr h="370840">
                <a:tc>
                  <a:txBody>
                    <a:bodyPr/>
                    <a:lstStyle/>
                    <a:p>
                      <a:r>
                        <a:rPr lang="en-GB" sz="1600" i="1" dirty="0"/>
                        <a:t>Cross-site scripting (XSS)</a:t>
                      </a:r>
                      <a:r>
                        <a:rPr lang="en-GB" sz="1600" dirty="0"/>
                        <a:t> </a:t>
                      </a:r>
                    </a:p>
                  </a:txBody>
                  <a:tcPr anchor="ctr"/>
                </a:tc>
                <a:tc>
                  <a:txBody>
                    <a:bodyPr/>
                    <a:lstStyle/>
                    <a:p>
                      <a:r>
                        <a:rPr lang="en-GB" sz="1600" dirty="0"/>
                        <a:t>Reflected XSS; Stored XSS; DOM XSS </a:t>
                      </a:r>
                    </a:p>
                  </a:txBody>
                  <a:tcPr anchor="ctr"/>
                </a:tc>
                <a:extLst>
                  <a:ext uri="{0D108BD9-81ED-4DB2-BD59-A6C34878D82A}">
                    <a16:rowId xmlns:a16="http://schemas.microsoft.com/office/drawing/2014/main" val="2436749194"/>
                  </a:ext>
                </a:extLst>
              </a:tr>
              <a:tr h="370840">
                <a:tc>
                  <a:txBody>
                    <a:bodyPr/>
                    <a:lstStyle/>
                    <a:p>
                      <a:r>
                        <a:rPr lang="en-GB" sz="1600" i="1"/>
                        <a:t>Insecure deserialization</a:t>
                      </a:r>
                      <a:r>
                        <a:rPr lang="en-GB" sz="1600"/>
                        <a:t> </a:t>
                      </a:r>
                    </a:p>
                  </a:txBody>
                  <a:tcPr anchor="ctr"/>
                </a:tc>
                <a:tc>
                  <a:txBody>
                    <a:bodyPr/>
                    <a:lstStyle/>
                    <a:p>
                      <a:r>
                        <a:rPr lang="en-GB" sz="1600" dirty="0"/>
                        <a:t>Object and data structure is modified; data tampering </a:t>
                      </a:r>
                    </a:p>
                  </a:txBody>
                  <a:tcPr anchor="ctr"/>
                </a:tc>
                <a:extLst>
                  <a:ext uri="{0D108BD9-81ED-4DB2-BD59-A6C34878D82A}">
                    <a16:rowId xmlns:a16="http://schemas.microsoft.com/office/drawing/2014/main" val="4077656900"/>
                  </a:ext>
                </a:extLst>
              </a:tr>
              <a:tr h="370840">
                <a:tc>
                  <a:txBody>
                    <a:bodyPr/>
                    <a:lstStyle/>
                    <a:p>
                      <a:r>
                        <a:rPr lang="en-GB" sz="1600" i="1"/>
                        <a:t>Using components with known vulnerabilities</a:t>
                      </a:r>
                      <a:r>
                        <a:rPr lang="en-GB" sz="1600"/>
                        <a:t> </a:t>
                      </a:r>
                    </a:p>
                  </a:txBody>
                  <a:tcPr anchor="ctr"/>
                </a:tc>
                <a:tc>
                  <a:txBody>
                    <a:bodyPr/>
                    <a:lstStyle/>
                    <a:p>
                      <a:r>
                        <a:rPr lang="en-GB" sz="1600" dirty="0"/>
                        <a:t>Out of date software; failure to scan for vulnerabilities; failure to fix underlying platform frameworks; failure to updated or upgraded library compatibility </a:t>
                      </a:r>
                    </a:p>
                  </a:txBody>
                  <a:tcPr anchor="ctr"/>
                </a:tc>
                <a:extLst>
                  <a:ext uri="{0D108BD9-81ED-4DB2-BD59-A6C34878D82A}">
                    <a16:rowId xmlns:a16="http://schemas.microsoft.com/office/drawing/2014/main" val="2375677664"/>
                  </a:ext>
                </a:extLst>
              </a:tr>
              <a:tr h="370840">
                <a:tc>
                  <a:txBody>
                    <a:bodyPr/>
                    <a:lstStyle/>
                    <a:p>
                      <a:r>
                        <a:rPr lang="en-GB" sz="1600" i="1"/>
                        <a:t>Insufficient logging &amp; monitoring</a:t>
                      </a:r>
                      <a:r>
                        <a:rPr lang="en-GB" sz="1600"/>
                        <a:t> </a:t>
                      </a:r>
                    </a:p>
                  </a:txBody>
                  <a:tcPr anchor="ctr"/>
                </a:tc>
                <a:tc>
                  <a:txBody>
                    <a:bodyPr/>
                    <a:lstStyle/>
                    <a:p>
                      <a:r>
                        <a:rPr lang="en-GB" sz="1600" dirty="0"/>
                        <a:t>Failure to log auditable events; failure to generate clear log messages: inappropriate alerts; failure to detect or alert for active attacks in or near real-time </a:t>
                      </a:r>
                    </a:p>
                  </a:txBody>
                  <a:tcPr anchor="ctr"/>
                </a:tc>
                <a:extLst>
                  <a:ext uri="{0D108BD9-81ED-4DB2-BD59-A6C34878D82A}">
                    <a16:rowId xmlns:a16="http://schemas.microsoft.com/office/drawing/2014/main" val="2431523450"/>
                  </a:ext>
                </a:extLst>
              </a:tr>
            </a:tbl>
          </a:graphicData>
        </a:graphic>
      </p:graphicFrame>
    </p:spTree>
    <p:extLst>
      <p:ext uri="{BB962C8B-B14F-4D97-AF65-F5344CB8AC3E}">
        <p14:creationId xmlns:p14="http://schemas.microsoft.com/office/powerpoint/2010/main" val="95032730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O/S Updates</a:t>
            </a:r>
          </a:p>
        </p:txBody>
      </p:sp>
      <p:sp>
        <p:nvSpPr>
          <p:cNvPr id="3" name="Content Placeholder 2"/>
          <p:cNvSpPr>
            <a:spLocks noGrp="1"/>
          </p:cNvSpPr>
          <p:nvPr>
            <p:ph idx="1"/>
          </p:nvPr>
        </p:nvSpPr>
        <p:spPr/>
        <p:txBody>
          <a:bodyPr/>
          <a:lstStyle/>
          <a:p>
            <a:r>
              <a:rPr lang="en-GB" dirty="0"/>
              <a:t>An operating system (e.g. Windows XP, Mac OS X, Linux, FreeBSD, Solaris) is the core set of programs that run a computer and upon which all other programs rely in order to operate</a:t>
            </a:r>
          </a:p>
          <a:p>
            <a:r>
              <a:rPr lang="en-GB" dirty="0"/>
              <a:t>Operating system updates are corrections for program incompatibilities, discovered errors, and security vulnerabilities</a:t>
            </a:r>
          </a:p>
          <a:p>
            <a:endParaRPr lang="en-US" dirty="0"/>
          </a:p>
        </p:txBody>
      </p:sp>
    </p:spTree>
    <p:extLst>
      <p:ext uri="{BB962C8B-B14F-4D97-AF65-F5344CB8AC3E}">
        <p14:creationId xmlns:p14="http://schemas.microsoft.com/office/powerpoint/2010/main" val="2303874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90FAAE-F7E1-4BB6-BD3D-1AC9C225DC31}"/>
              </a:ext>
            </a:extLst>
          </p:cNvPr>
          <p:cNvSpPr>
            <a:spLocks noGrp="1"/>
          </p:cNvSpPr>
          <p:nvPr>
            <p:ph type="title"/>
          </p:nvPr>
        </p:nvSpPr>
        <p:spPr/>
        <p:txBody>
          <a:bodyPr/>
          <a:lstStyle/>
          <a:p>
            <a:r>
              <a:rPr lang="en-GB" dirty="0"/>
              <a:t>The Risks</a:t>
            </a:r>
          </a:p>
        </p:txBody>
      </p:sp>
      <p:sp>
        <p:nvSpPr>
          <p:cNvPr id="3" name="Content Placeholder 2">
            <a:extLst>
              <a:ext uri="{FF2B5EF4-FFF2-40B4-BE49-F238E27FC236}">
                <a16:creationId xmlns:a16="http://schemas.microsoft.com/office/drawing/2014/main" id="{F545CD29-E66E-4B33-AD2A-9AE938A581A5}"/>
              </a:ext>
            </a:extLst>
          </p:cNvPr>
          <p:cNvSpPr>
            <a:spLocks noGrp="1"/>
          </p:cNvSpPr>
          <p:nvPr>
            <p:ph idx="1"/>
          </p:nvPr>
        </p:nvSpPr>
        <p:spPr/>
        <p:txBody>
          <a:bodyPr/>
          <a:lstStyle/>
          <a:p>
            <a:r>
              <a:rPr lang="en-GB" dirty="0"/>
              <a:t>Not keeping your operating system up to date can result in serious issues, affecting both your device and your own personal security</a:t>
            </a:r>
          </a:p>
          <a:p>
            <a:r>
              <a:rPr lang="en-GB" dirty="0"/>
              <a:t>These include:</a:t>
            </a:r>
          </a:p>
          <a:p>
            <a:pPr lvl="1"/>
            <a:r>
              <a:rPr lang="en-GB" dirty="0"/>
              <a:t>Viruses, spyware and other malware</a:t>
            </a:r>
          </a:p>
          <a:p>
            <a:pPr lvl="1"/>
            <a:r>
              <a:rPr lang="en-GB" dirty="0"/>
              <a:t>Cybercrime attacks</a:t>
            </a:r>
          </a:p>
          <a:p>
            <a:pPr lvl="1"/>
            <a:r>
              <a:rPr lang="en-GB" dirty="0"/>
              <a:t>Crashing, freezing and generally poor performance</a:t>
            </a:r>
          </a:p>
          <a:p>
            <a:endParaRPr lang="en-GB" dirty="0"/>
          </a:p>
        </p:txBody>
      </p:sp>
    </p:spTree>
    <p:extLst>
      <p:ext uri="{BB962C8B-B14F-4D97-AF65-F5344CB8AC3E}">
        <p14:creationId xmlns:p14="http://schemas.microsoft.com/office/powerpoint/2010/main" val="221843026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2.2 Describe Common Ways to Protect Data</a:t>
            </a:r>
          </a:p>
        </p:txBody>
      </p:sp>
      <p:sp>
        <p:nvSpPr>
          <p:cNvPr id="3" name="Content Placeholder 2"/>
          <p:cNvSpPr>
            <a:spLocks noGrp="1"/>
          </p:cNvSpPr>
          <p:nvPr>
            <p:ph type="body" idx="1"/>
          </p:nvPr>
        </p:nvSpPr>
        <p:spPr/>
        <p:txBody>
          <a:bodyPr>
            <a:normAutofit fontScale="92500" lnSpcReduction="20000"/>
          </a:bodyPr>
          <a:lstStyle/>
          <a:p>
            <a:r>
              <a:rPr lang="en-US" dirty="0"/>
              <a:t>File and folder permissions</a:t>
            </a:r>
          </a:p>
          <a:p>
            <a:r>
              <a:rPr lang="en-US" dirty="0"/>
              <a:t>Encryption</a:t>
            </a:r>
          </a:p>
          <a:p>
            <a:r>
              <a:rPr lang="en-US" dirty="0"/>
              <a:t>Group policy</a:t>
            </a:r>
          </a:p>
          <a:p>
            <a:r>
              <a:rPr lang="en-US" dirty="0"/>
              <a:t>Software</a:t>
            </a:r>
          </a:p>
        </p:txBody>
      </p:sp>
    </p:spTree>
    <p:extLst>
      <p:ext uri="{BB962C8B-B14F-4D97-AF65-F5344CB8AC3E}">
        <p14:creationId xmlns:p14="http://schemas.microsoft.com/office/powerpoint/2010/main" val="225495872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File and Folder Permissions</a:t>
            </a:r>
          </a:p>
        </p:txBody>
      </p:sp>
      <p:sp>
        <p:nvSpPr>
          <p:cNvPr id="3" name="Content Placeholder 2"/>
          <p:cNvSpPr>
            <a:spLocks noGrp="1"/>
          </p:cNvSpPr>
          <p:nvPr>
            <p:ph idx="1"/>
          </p:nvPr>
        </p:nvSpPr>
        <p:spPr/>
        <p:txBody>
          <a:bodyPr/>
          <a:lstStyle/>
          <a:p>
            <a:r>
              <a:rPr lang="en-US" dirty="0"/>
              <a:t>Implement access controls</a:t>
            </a:r>
          </a:p>
          <a:p>
            <a:r>
              <a:rPr lang="en-US" dirty="0"/>
              <a:t>Mainly for Windows</a:t>
            </a:r>
          </a:p>
          <a:p>
            <a:pPr lvl="1"/>
            <a:r>
              <a:rPr lang="en-US" dirty="0"/>
              <a:t>NTFS Permissions</a:t>
            </a:r>
          </a:p>
          <a:p>
            <a:endParaRPr lang="en-US" dirty="0"/>
          </a:p>
        </p:txBody>
      </p:sp>
      <p:pic>
        <p:nvPicPr>
          <p:cNvPr id="4" name="Picture 3">
            <a:extLst>
              <a:ext uri="{FF2B5EF4-FFF2-40B4-BE49-F238E27FC236}">
                <a16:creationId xmlns:a16="http://schemas.microsoft.com/office/drawing/2014/main" id="{92CAF407-4E6F-4B97-B7E5-572C0B8E9F8E}"/>
              </a:ext>
            </a:extLst>
          </p:cNvPr>
          <p:cNvPicPr>
            <a:picLocks noChangeAspect="1"/>
          </p:cNvPicPr>
          <p:nvPr/>
        </p:nvPicPr>
        <p:blipFill>
          <a:blip r:embed="rId2"/>
          <a:stretch>
            <a:fillRect/>
          </a:stretch>
        </p:blipFill>
        <p:spPr>
          <a:xfrm>
            <a:off x="4216566" y="3625515"/>
            <a:ext cx="3782929" cy="2751221"/>
          </a:xfrm>
          <a:prstGeom prst="rect">
            <a:avLst/>
          </a:prstGeom>
        </p:spPr>
      </p:pic>
    </p:spTree>
    <p:extLst>
      <p:ext uri="{BB962C8B-B14F-4D97-AF65-F5344CB8AC3E}">
        <p14:creationId xmlns:p14="http://schemas.microsoft.com/office/powerpoint/2010/main" val="200450082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795CF7BF-FA10-4F96-84A8-4A4BA5FEDDEA}"/>
              </a:ext>
            </a:extLst>
          </p:cNvPr>
          <p:cNvSpPr/>
          <p:nvPr/>
        </p:nvSpPr>
        <p:spPr>
          <a:xfrm>
            <a:off x="7074568" y="946484"/>
            <a:ext cx="3120190" cy="4395537"/>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4" name="Group 23">
            <a:extLst>
              <a:ext uri="{FF2B5EF4-FFF2-40B4-BE49-F238E27FC236}">
                <a16:creationId xmlns:a16="http://schemas.microsoft.com/office/drawing/2014/main" id="{A25834A1-A3F3-46C7-9E66-4A3B05675F96}"/>
              </a:ext>
            </a:extLst>
          </p:cNvPr>
          <p:cNvGrpSpPr/>
          <p:nvPr/>
        </p:nvGrpSpPr>
        <p:grpSpPr>
          <a:xfrm>
            <a:off x="1475873" y="2438400"/>
            <a:ext cx="1387643" cy="1764631"/>
            <a:chOff x="1475873" y="2438400"/>
            <a:chExt cx="1387643" cy="1764631"/>
          </a:xfrm>
        </p:grpSpPr>
        <p:grpSp>
          <p:nvGrpSpPr>
            <p:cNvPr id="6" name="Group 5">
              <a:extLst>
                <a:ext uri="{FF2B5EF4-FFF2-40B4-BE49-F238E27FC236}">
                  <a16:creationId xmlns:a16="http://schemas.microsoft.com/office/drawing/2014/main" id="{D700BD34-87B3-49E1-8F30-556408B97345}"/>
                </a:ext>
              </a:extLst>
            </p:cNvPr>
            <p:cNvGrpSpPr/>
            <p:nvPr/>
          </p:nvGrpSpPr>
          <p:grpSpPr>
            <a:xfrm>
              <a:off x="1868905" y="2438400"/>
              <a:ext cx="994611" cy="1548063"/>
              <a:chOff x="1868905" y="2438400"/>
              <a:chExt cx="994611" cy="1548063"/>
            </a:xfrm>
          </p:grpSpPr>
          <p:sp>
            <p:nvSpPr>
              <p:cNvPr id="5" name="Rectangle: Rounded Corners 4">
                <a:extLst>
                  <a:ext uri="{FF2B5EF4-FFF2-40B4-BE49-F238E27FC236}">
                    <a16:creationId xmlns:a16="http://schemas.microsoft.com/office/drawing/2014/main" id="{1642A213-17B1-4846-ABD1-300331355403}"/>
                  </a:ext>
                </a:extLst>
              </p:cNvPr>
              <p:cNvSpPr/>
              <p:nvPr/>
            </p:nvSpPr>
            <p:spPr>
              <a:xfrm>
                <a:off x="1868905" y="2895600"/>
                <a:ext cx="994611" cy="1090863"/>
              </a:xfrm>
              <a:prstGeom prst="round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Oval 3">
                <a:extLst>
                  <a:ext uri="{FF2B5EF4-FFF2-40B4-BE49-F238E27FC236}">
                    <a16:creationId xmlns:a16="http://schemas.microsoft.com/office/drawing/2014/main" id="{16814865-8583-467D-A88E-D80055EBC3DE}"/>
                  </a:ext>
                </a:extLst>
              </p:cNvPr>
              <p:cNvSpPr/>
              <p:nvPr/>
            </p:nvSpPr>
            <p:spPr>
              <a:xfrm>
                <a:off x="2077452" y="2438400"/>
                <a:ext cx="577516" cy="577516"/>
              </a:xfrm>
              <a:prstGeom prst="ellipse">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7" name="Group 6">
              <a:extLst>
                <a:ext uri="{FF2B5EF4-FFF2-40B4-BE49-F238E27FC236}">
                  <a16:creationId xmlns:a16="http://schemas.microsoft.com/office/drawing/2014/main" id="{B845AEF9-6B17-400C-8DD8-4738C7F4AE9B}"/>
                </a:ext>
              </a:extLst>
            </p:cNvPr>
            <p:cNvGrpSpPr/>
            <p:nvPr/>
          </p:nvGrpSpPr>
          <p:grpSpPr>
            <a:xfrm>
              <a:off x="1475873" y="2654968"/>
              <a:ext cx="994611" cy="1548063"/>
              <a:chOff x="1868905" y="2438400"/>
              <a:chExt cx="994611" cy="1548063"/>
            </a:xfrm>
          </p:grpSpPr>
          <p:sp>
            <p:nvSpPr>
              <p:cNvPr id="8" name="Rectangle: Rounded Corners 7">
                <a:extLst>
                  <a:ext uri="{FF2B5EF4-FFF2-40B4-BE49-F238E27FC236}">
                    <a16:creationId xmlns:a16="http://schemas.microsoft.com/office/drawing/2014/main" id="{4CD38055-2039-43FF-BD4A-73B90259AC1A}"/>
                  </a:ext>
                </a:extLst>
              </p:cNvPr>
              <p:cNvSpPr/>
              <p:nvPr/>
            </p:nvSpPr>
            <p:spPr>
              <a:xfrm>
                <a:off x="1868905" y="2895600"/>
                <a:ext cx="994611" cy="1090863"/>
              </a:xfrm>
              <a:prstGeom prst="round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E8B45E7A-58D0-4808-A40A-5E6FF33DDFC5}"/>
                  </a:ext>
                </a:extLst>
              </p:cNvPr>
              <p:cNvSpPr/>
              <p:nvPr/>
            </p:nvSpPr>
            <p:spPr>
              <a:xfrm>
                <a:off x="2077452" y="2438400"/>
                <a:ext cx="577516" cy="577516"/>
              </a:xfrm>
              <a:prstGeom prst="ellipse">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15" name="Freeform: Shape 14">
            <a:extLst>
              <a:ext uri="{FF2B5EF4-FFF2-40B4-BE49-F238E27FC236}">
                <a16:creationId xmlns:a16="http://schemas.microsoft.com/office/drawing/2014/main" id="{7CD9AB09-B1BD-4B0F-BF16-865D6610B0DA}"/>
              </a:ext>
            </a:extLst>
          </p:cNvPr>
          <p:cNvSpPr/>
          <p:nvPr/>
        </p:nvSpPr>
        <p:spPr>
          <a:xfrm>
            <a:off x="7487654" y="1187116"/>
            <a:ext cx="1307431" cy="882315"/>
          </a:xfrm>
          <a:custGeom>
            <a:avLst/>
            <a:gdLst>
              <a:gd name="connsiteX0" fmla="*/ 28074 w 1307431"/>
              <a:gd name="connsiteY0" fmla="*/ 0 h 882315"/>
              <a:gd name="connsiteX1" fmla="*/ 340894 w 1307431"/>
              <a:gd name="connsiteY1" fmla="*/ 0 h 882315"/>
              <a:gd name="connsiteX2" fmla="*/ 368968 w 1307431"/>
              <a:gd name="connsiteY2" fmla="*/ 28074 h 882315"/>
              <a:gd name="connsiteX3" fmla="*/ 368968 w 1307431"/>
              <a:gd name="connsiteY3" fmla="*/ 104273 h 882315"/>
              <a:gd name="connsiteX4" fmla="*/ 1307431 w 1307431"/>
              <a:gd name="connsiteY4" fmla="*/ 104273 h 882315"/>
              <a:gd name="connsiteX5" fmla="*/ 1307431 w 1307431"/>
              <a:gd name="connsiteY5" fmla="*/ 882315 h 882315"/>
              <a:gd name="connsiteX6" fmla="*/ 0 w 1307431"/>
              <a:gd name="connsiteY6" fmla="*/ 882315 h 882315"/>
              <a:gd name="connsiteX7" fmla="*/ 0 w 1307431"/>
              <a:gd name="connsiteY7" fmla="*/ 140368 h 882315"/>
              <a:gd name="connsiteX8" fmla="*/ 0 w 1307431"/>
              <a:gd name="connsiteY8" fmla="*/ 104273 h 882315"/>
              <a:gd name="connsiteX9" fmla="*/ 0 w 1307431"/>
              <a:gd name="connsiteY9" fmla="*/ 28074 h 882315"/>
              <a:gd name="connsiteX10" fmla="*/ 28074 w 1307431"/>
              <a:gd name="connsiteY10" fmla="*/ 0 h 882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07431" h="882315">
                <a:moveTo>
                  <a:pt x="28074" y="0"/>
                </a:moveTo>
                <a:lnTo>
                  <a:pt x="340894" y="0"/>
                </a:lnTo>
                <a:cubicBezTo>
                  <a:pt x="356399" y="0"/>
                  <a:pt x="368968" y="12569"/>
                  <a:pt x="368968" y="28074"/>
                </a:cubicBezTo>
                <a:lnTo>
                  <a:pt x="368968" y="104273"/>
                </a:lnTo>
                <a:lnTo>
                  <a:pt x="1307431" y="104273"/>
                </a:lnTo>
                <a:lnTo>
                  <a:pt x="1307431" y="882315"/>
                </a:lnTo>
                <a:lnTo>
                  <a:pt x="0" y="882315"/>
                </a:lnTo>
                <a:lnTo>
                  <a:pt x="0" y="140368"/>
                </a:lnTo>
                <a:lnTo>
                  <a:pt x="0" y="104273"/>
                </a:lnTo>
                <a:lnTo>
                  <a:pt x="0" y="28074"/>
                </a:lnTo>
                <a:cubicBezTo>
                  <a:pt x="0" y="12569"/>
                  <a:pt x="12569" y="0"/>
                  <a:pt x="28074" y="0"/>
                </a:cubicBezTo>
                <a:close/>
              </a:path>
            </a:pathLst>
          </a:cu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9" name="Group 18">
            <a:extLst>
              <a:ext uri="{FF2B5EF4-FFF2-40B4-BE49-F238E27FC236}">
                <a16:creationId xmlns:a16="http://schemas.microsoft.com/office/drawing/2014/main" id="{357DF2B7-8B11-44C0-B551-192B323C2A36}"/>
              </a:ext>
            </a:extLst>
          </p:cNvPr>
          <p:cNvGrpSpPr/>
          <p:nvPr/>
        </p:nvGrpSpPr>
        <p:grpSpPr>
          <a:xfrm>
            <a:off x="7748338" y="2470483"/>
            <a:ext cx="1700463" cy="2286002"/>
            <a:chOff x="7748338" y="2470483"/>
            <a:chExt cx="1700463" cy="2286002"/>
          </a:xfrm>
        </p:grpSpPr>
        <p:sp>
          <p:nvSpPr>
            <p:cNvPr id="16" name="Rectangle 15">
              <a:extLst>
                <a:ext uri="{FF2B5EF4-FFF2-40B4-BE49-F238E27FC236}">
                  <a16:creationId xmlns:a16="http://schemas.microsoft.com/office/drawing/2014/main" id="{3F17C87A-D598-4B8F-AF35-229D75269176}"/>
                </a:ext>
              </a:extLst>
            </p:cNvPr>
            <p:cNvSpPr/>
            <p:nvPr/>
          </p:nvSpPr>
          <p:spPr>
            <a:xfrm>
              <a:off x="7748338" y="2470483"/>
              <a:ext cx="1307431" cy="174056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700" dirty="0">
                  <a:hlinkClick r:id="rId2"/>
                </a:rPr>
                <a:t>10 Sniffing Analysis Wireshark</a:t>
              </a:r>
              <a:br>
                <a:rPr lang="en-GB" sz="700" dirty="0"/>
              </a:br>
              <a:r>
                <a:rPr lang="en-GB" sz="700" dirty="0">
                  <a:hlinkClick r:id="rId3"/>
                </a:rPr>
                <a:t>11 CLI Network Sniffers</a:t>
              </a:r>
              <a:br>
                <a:rPr lang="en-GB" sz="700" dirty="0"/>
              </a:br>
              <a:r>
                <a:rPr lang="en-GB" sz="700" dirty="0">
                  <a:hlinkClick r:id="rId4"/>
                </a:rPr>
                <a:t>12 Vulnerability Research</a:t>
              </a:r>
              <a:br>
                <a:rPr lang="en-GB" sz="700" dirty="0"/>
              </a:br>
              <a:r>
                <a:rPr lang="en-GB" sz="700" dirty="0">
                  <a:hlinkClick r:id="rId5"/>
                </a:rPr>
                <a:t>13 Denial of Service</a:t>
              </a:r>
              <a:br>
                <a:rPr lang="en-GB" sz="700" dirty="0"/>
              </a:br>
              <a:r>
                <a:rPr lang="en-GB" sz="700" dirty="0">
                  <a:hlinkClick r:id="rId6"/>
                </a:rPr>
                <a:t>14 Check &amp; Crack Passwords</a:t>
              </a:r>
              <a:br>
                <a:rPr lang="en-GB" sz="700" dirty="0"/>
              </a:br>
              <a:r>
                <a:rPr lang="en-GB" sz="700" dirty="0">
                  <a:hlinkClick r:id="rId7"/>
                </a:rPr>
                <a:t>15 Hiding Files</a:t>
              </a:r>
              <a:br>
                <a:rPr lang="en-GB" sz="700" dirty="0"/>
              </a:br>
              <a:r>
                <a:rPr lang="en-GB" sz="700" dirty="0">
                  <a:hlinkClick r:id="rId8"/>
                </a:rPr>
                <a:t>16 Malware</a:t>
              </a:r>
              <a:br>
                <a:rPr lang="en-GB" sz="700" dirty="0"/>
              </a:br>
              <a:r>
                <a:rPr lang="en-GB" sz="700" dirty="0">
                  <a:hlinkClick r:id="rId9"/>
                </a:rPr>
                <a:t>17 </a:t>
              </a:r>
              <a:r>
                <a:rPr lang="en-GB" sz="700" dirty="0" err="1">
                  <a:hlinkClick r:id="rId9"/>
                </a:rPr>
                <a:t>Netcat</a:t>
              </a:r>
              <a:endParaRPr lang="en-GB" sz="700" dirty="0"/>
            </a:p>
            <a:p>
              <a:r>
                <a:rPr lang="en-GB" sz="700" dirty="0">
                  <a:hlinkClick r:id="rId10"/>
                </a:rPr>
                <a:t>18 Web Attacks</a:t>
              </a:r>
              <a:br>
                <a:rPr lang="en-GB" sz="700" dirty="0"/>
              </a:br>
              <a:r>
                <a:rPr lang="en-GB" sz="700" dirty="0">
                  <a:hlinkClick r:id="rId11"/>
                </a:rPr>
                <a:t>19 SQL Injection</a:t>
              </a:r>
              <a:br>
                <a:rPr lang="en-GB" sz="700" dirty="0"/>
              </a:br>
              <a:r>
                <a:rPr lang="en-GB" sz="700" dirty="0">
                  <a:hlinkClick r:id="rId12"/>
                </a:rPr>
                <a:t>20 Social Engineering</a:t>
              </a:r>
              <a:br>
                <a:rPr lang="en-GB" sz="700" dirty="0"/>
              </a:br>
              <a:r>
                <a:rPr lang="en-GB" sz="700" dirty="0">
                  <a:hlinkClick r:id="rId13"/>
                </a:rPr>
                <a:t>21 Intrusion Detection &amp; Firewalls</a:t>
              </a:r>
              <a:endParaRPr lang="en-GB" sz="600" dirty="0"/>
            </a:p>
          </p:txBody>
        </p:sp>
        <p:sp>
          <p:nvSpPr>
            <p:cNvPr id="12" name="Rectangle 11">
              <a:extLst>
                <a:ext uri="{FF2B5EF4-FFF2-40B4-BE49-F238E27FC236}">
                  <a16:creationId xmlns:a16="http://schemas.microsoft.com/office/drawing/2014/main" id="{0256C6ED-C943-489C-908C-609CA72E2546}"/>
                </a:ext>
              </a:extLst>
            </p:cNvPr>
            <p:cNvSpPr/>
            <p:nvPr/>
          </p:nvSpPr>
          <p:spPr>
            <a:xfrm>
              <a:off x="8141370" y="3015916"/>
              <a:ext cx="1307431" cy="174056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700" dirty="0">
                  <a:hlinkClick r:id="rId14"/>
                </a:rPr>
                <a:t>00 Contact Info</a:t>
              </a:r>
              <a:br>
                <a:rPr lang="en-GB" sz="700" dirty="0"/>
              </a:br>
              <a:r>
                <a:rPr lang="en-GB" sz="700" dirty="0">
                  <a:hlinkClick r:id="rId15"/>
                </a:rPr>
                <a:t>00 IT Governance Evaluation</a:t>
              </a:r>
              <a:br>
                <a:rPr lang="en-GB" sz="700" dirty="0"/>
              </a:br>
              <a:r>
                <a:rPr lang="en-GB" sz="700" dirty="0">
                  <a:hlinkClick r:id="rId16"/>
                </a:rPr>
                <a:t>01 The Information Battle Space</a:t>
              </a:r>
              <a:br>
                <a:rPr lang="en-GB" sz="700" dirty="0"/>
              </a:br>
              <a:r>
                <a:rPr lang="en-GB" sz="700" dirty="0">
                  <a:hlinkClick r:id="rId17"/>
                </a:rPr>
                <a:t>02 Hacking Methodology</a:t>
              </a:r>
              <a:br>
                <a:rPr lang="en-GB" sz="700" dirty="0"/>
              </a:br>
              <a:r>
                <a:rPr lang="en-GB" sz="700" dirty="0">
                  <a:hlinkClick r:id="rId18"/>
                </a:rPr>
                <a:t>03 Company Reconnaissance</a:t>
              </a:r>
              <a:br>
                <a:rPr lang="en-GB" sz="700" dirty="0"/>
              </a:br>
              <a:r>
                <a:rPr lang="en-GB" sz="700" dirty="0">
                  <a:hlinkClick r:id="rId19"/>
                </a:rPr>
                <a:t>04 People Reconnaissance</a:t>
              </a:r>
              <a:br>
                <a:rPr lang="en-GB" sz="700" dirty="0"/>
              </a:br>
              <a:r>
                <a:rPr lang="en-GB" sz="700" dirty="0">
                  <a:hlinkClick r:id="rId20"/>
                </a:rPr>
                <a:t>05 Systems Reconnaissance</a:t>
              </a:r>
              <a:br>
                <a:rPr lang="en-GB" sz="700" dirty="0"/>
              </a:br>
              <a:r>
                <a:rPr lang="en-GB" sz="700" dirty="0">
                  <a:hlinkClick r:id="rId21"/>
                </a:rPr>
                <a:t>06 General Recon</a:t>
              </a:r>
              <a:br>
                <a:rPr lang="en-GB" sz="700" dirty="0"/>
              </a:br>
              <a:r>
                <a:rPr lang="en-GB" sz="700" dirty="0">
                  <a:hlinkClick r:id="rId22"/>
                </a:rPr>
                <a:t>07 Cryptography</a:t>
              </a:r>
              <a:br>
                <a:rPr lang="en-GB" sz="700" dirty="0"/>
              </a:br>
              <a:r>
                <a:rPr lang="en-GB" sz="700" dirty="0">
                  <a:hlinkClick r:id="rId23"/>
                </a:rPr>
                <a:t>08 Recon Obfuscation</a:t>
              </a:r>
              <a:br>
                <a:rPr lang="en-GB" sz="700" dirty="0"/>
              </a:br>
              <a:r>
                <a:rPr lang="en-GB" sz="700" dirty="0">
                  <a:hlinkClick r:id="rId24"/>
                </a:rPr>
                <a:t>09 Scanning - Nmap</a:t>
              </a:r>
              <a:endParaRPr lang="en-GB" sz="700" dirty="0"/>
            </a:p>
          </p:txBody>
        </p:sp>
      </p:grpSp>
      <p:sp>
        <p:nvSpPr>
          <p:cNvPr id="20" name="TextBox 19">
            <a:extLst>
              <a:ext uri="{FF2B5EF4-FFF2-40B4-BE49-F238E27FC236}">
                <a16:creationId xmlns:a16="http://schemas.microsoft.com/office/drawing/2014/main" id="{B73C116F-7BB0-4518-B0C3-27D5B94FB68C}"/>
              </a:ext>
            </a:extLst>
          </p:cNvPr>
          <p:cNvSpPr txBox="1"/>
          <p:nvPr/>
        </p:nvSpPr>
        <p:spPr>
          <a:xfrm>
            <a:off x="7781326" y="2013101"/>
            <a:ext cx="865237" cy="369332"/>
          </a:xfrm>
          <a:prstGeom prst="rect">
            <a:avLst/>
          </a:prstGeom>
          <a:noFill/>
        </p:spPr>
        <p:txBody>
          <a:bodyPr wrap="none" rtlCol="0">
            <a:spAutoFit/>
          </a:bodyPr>
          <a:lstStyle/>
          <a:p>
            <a:r>
              <a:rPr lang="en-GB" dirty="0"/>
              <a:t>Folders</a:t>
            </a:r>
          </a:p>
        </p:txBody>
      </p:sp>
      <p:sp>
        <p:nvSpPr>
          <p:cNvPr id="21" name="TextBox 20">
            <a:extLst>
              <a:ext uri="{FF2B5EF4-FFF2-40B4-BE49-F238E27FC236}">
                <a16:creationId xmlns:a16="http://schemas.microsoft.com/office/drawing/2014/main" id="{91363FAC-CD44-4DB8-948A-BBB5137E2032}"/>
              </a:ext>
            </a:extLst>
          </p:cNvPr>
          <p:cNvSpPr txBox="1"/>
          <p:nvPr/>
        </p:nvSpPr>
        <p:spPr>
          <a:xfrm>
            <a:off x="8045116" y="4756485"/>
            <a:ext cx="601447" cy="369332"/>
          </a:xfrm>
          <a:prstGeom prst="rect">
            <a:avLst/>
          </a:prstGeom>
          <a:noFill/>
        </p:spPr>
        <p:txBody>
          <a:bodyPr wrap="none" rtlCol="0">
            <a:spAutoFit/>
          </a:bodyPr>
          <a:lstStyle/>
          <a:p>
            <a:r>
              <a:rPr lang="en-GB" dirty="0"/>
              <a:t>Files</a:t>
            </a:r>
          </a:p>
        </p:txBody>
      </p:sp>
      <p:sp>
        <p:nvSpPr>
          <p:cNvPr id="23" name="TextBox 22">
            <a:extLst>
              <a:ext uri="{FF2B5EF4-FFF2-40B4-BE49-F238E27FC236}">
                <a16:creationId xmlns:a16="http://schemas.microsoft.com/office/drawing/2014/main" id="{6F07B5EC-F08B-493C-9B4A-DF7BD6441959}"/>
              </a:ext>
            </a:extLst>
          </p:cNvPr>
          <p:cNvSpPr txBox="1"/>
          <p:nvPr/>
        </p:nvSpPr>
        <p:spPr>
          <a:xfrm>
            <a:off x="1818060" y="4299283"/>
            <a:ext cx="703269" cy="369332"/>
          </a:xfrm>
          <a:prstGeom prst="rect">
            <a:avLst/>
          </a:prstGeom>
          <a:noFill/>
        </p:spPr>
        <p:txBody>
          <a:bodyPr wrap="none" rtlCol="0">
            <a:spAutoFit/>
          </a:bodyPr>
          <a:lstStyle/>
          <a:p>
            <a:r>
              <a:rPr lang="en-GB" dirty="0"/>
              <a:t>Users</a:t>
            </a:r>
          </a:p>
        </p:txBody>
      </p:sp>
      <p:sp>
        <p:nvSpPr>
          <p:cNvPr id="25" name="Rectangle: Rounded Corners 24">
            <a:extLst>
              <a:ext uri="{FF2B5EF4-FFF2-40B4-BE49-F238E27FC236}">
                <a16:creationId xmlns:a16="http://schemas.microsoft.com/office/drawing/2014/main" id="{EF9D02BF-1255-4A9B-A6F5-82471305D623}"/>
              </a:ext>
            </a:extLst>
          </p:cNvPr>
          <p:cNvSpPr/>
          <p:nvPr/>
        </p:nvSpPr>
        <p:spPr>
          <a:xfrm>
            <a:off x="4002505" y="2294021"/>
            <a:ext cx="1523868" cy="60157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Access Controls</a:t>
            </a:r>
          </a:p>
        </p:txBody>
      </p:sp>
      <p:cxnSp>
        <p:nvCxnSpPr>
          <p:cNvPr id="27" name="Straight Arrow Connector 26">
            <a:extLst>
              <a:ext uri="{FF2B5EF4-FFF2-40B4-BE49-F238E27FC236}">
                <a16:creationId xmlns:a16="http://schemas.microsoft.com/office/drawing/2014/main" id="{C538D453-1666-411E-AB7E-51A988CABC2E}"/>
              </a:ext>
            </a:extLst>
          </p:cNvPr>
          <p:cNvCxnSpPr/>
          <p:nvPr/>
        </p:nvCxnSpPr>
        <p:spPr>
          <a:xfrm>
            <a:off x="3336758" y="3232484"/>
            <a:ext cx="3272589"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729525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Oval 34">
            <a:extLst>
              <a:ext uri="{FF2B5EF4-FFF2-40B4-BE49-F238E27FC236}">
                <a16:creationId xmlns:a16="http://schemas.microsoft.com/office/drawing/2014/main" id="{381998E0-218D-4C14-9D06-9457C68333B5}"/>
              </a:ext>
            </a:extLst>
          </p:cNvPr>
          <p:cNvSpPr/>
          <p:nvPr/>
        </p:nvSpPr>
        <p:spPr>
          <a:xfrm>
            <a:off x="902367" y="5013248"/>
            <a:ext cx="2109536" cy="65754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Oval 1">
            <a:extLst>
              <a:ext uri="{FF2B5EF4-FFF2-40B4-BE49-F238E27FC236}">
                <a16:creationId xmlns:a16="http://schemas.microsoft.com/office/drawing/2014/main" id="{15226DDF-69F8-4EE4-9C0B-DACCD1DD2ADC}"/>
              </a:ext>
            </a:extLst>
          </p:cNvPr>
          <p:cNvSpPr/>
          <p:nvPr/>
        </p:nvSpPr>
        <p:spPr>
          <a:xfrm>
            <a:off x="1002632" y="2013101"/>
            <a:ext cx="2109536" cy="65754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795CF7BF-FA10-4F96-84A8-4A4BA5FEDDEA}"/>
              </a:ext>
            </a:extLst>
          </p:cNvPr>
          <p:cNvSpPr/>
          <p:nvPr/>
        </p:nvSpPr>
        <p:spPr>
          <a:xfrm>
            <a:off x="7074568" y="946484"/>
            <a:ext cx="3120190" cy="4395537"/>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4" name="Group 23">
            <a:extLst>
              <a:ext uri="{FF2B5EF4-FFF2-40B4-BE49-F238E27FC236}">
                <a16:creationId xmlns:a16="http://schemas.microsoft.com/office/drawing/2014/main" id="{A25834A1-A3F3-46C7-9E66-4A3B05675F96}"/>
              </a:ext>
            </a:extLst>
          </p:cNvPr>
          <p:cNvGrpSpPr/>
          <p:nvPr/>
        </p:nvGrpSpPr>
        <p:grpSpPr>
          <a:xfrm>
            <a:off x="1379621" y="665385"/>
            <a:ext cx="1387643" cy="1764631"/>
            <a:chOff x="1475873" y="2438400"/>
            <a:chExt cx="1387643" cy="1764631"/>
          </a:xfrm>
        </p:grpSpPr>
        <p:grpSp>
          <p:nvGrpSpPr>
            <p:cNvPr id="6" name="Group 5">
              <a:extLst>
                <a:ext uri="{FF2B5EF4-FFF2-40B4-BE49-F238E27FC236}">
                  <a16:creationId xmlns:a16="http://schemas.microsoft.com/office/drawing/2014/main" id="{D700BD34-87B3-49E1-8F30-556408B97345}"/>
                </a:ext>
              </a:extLst>
            </p:cNvPr>
            <p:cNvGrpSpPr/>
            <p:nvPr/>
          </p:nvGrpSpPr>
          <p:grpSpPr>
            <a:xfrm>
              <a:off x="1868905" y="2438400"/>
              <a:ext cx="994611" cy="1548063"/>
              <a:chOff x="1868905" y="2438400"/>
              <a:chExt cx="994611" cy="1548063"/>
            </a:xfrm>
          </p:grpSpPr>
          <p:sp>
            <p:nvSpPr>
              <p:cNvPr id="5" name="Rectangle: Rounded Corners 4">
                <a:extLst>
                  <a:ext uri="{FF2B5EF4-FFF2-40B4-BE49-F238E27FC236}">
                    <a16:creationId xmlns:a16="http://schemas.microsoft.com/office/drawing/2014/main" id="{1642A213-17B1-4846-ABD1-300331355403}"/>
                  </a:ext>
                </a:extLst>
              </p:cNvPr>
              <p:cNvSpPr/>
              <p:nvPr/>
            </p:nvSpPr>
            <p:spPr>
              <a:xfrm>
                <a:off x="1868905" y="2895600"/>
                <a:ext cx="994611" cy="1090863"/>
              </a:xfrm>
              <a:prstGeom prst="round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Oval 3">
                <a:extLst>
                  <a:ext uri="{FF2B5EF4-FFF2-40B4-BE49-F238E27FC236}">
                    <a16:creationId xmlns:a16="http://schemas.microsoft.com/office/drawing/2014/main" id="{16814865-8583-467D-A88E-D80055EBC3DE}"/>
                  </a:ext>
                </a:extLst>
              </p:cNvPr>
              <p:cNvSpPr/>
              <p:nvPr/>
            </p:nvSpPr>
            <p:spPr>
              <a:xfrm>
                <a:off x="2077452" y="2438400"/>
                <a:ext cx="577516" cy="577516"/>
              </a:xfrm>
              <a:prstGeom prst="ellipse">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7" name="Group 6">
              <a:extLst>
                <a:ext uri="{FF2B5EF4-FFF2-40B4-BE49-F238E27FC236}">
                  <a16:creationId xmlns:a16="http://schemas.microsoft.com/office/drawing/2014/main" id="{B845AEF9-6B17-400C-8DD8-4738C7F4AE9B}"/>
                </a:ext>
              </a:extLst>
            </p:cNvPr>
            <p:cNvGrpSpPr/>
            <p:nvPr/>
          </p:nvGrpSpPr>
          <p:grpSpPr>
            <a:xfrm>
              <a:off x="1475873" y="2654968"/>
              <a:ext cx="994611" cy="1548063"/>
              <a:chOff x="1868905" y="2438400"/>
              <a:chExt cx="994611" cy="1548063"/>
            </a:xfrm>
          </p:grpSpPr>
          <p:sp>
            <p:nvSpPr>
              <p:cNvPr id="8" name="Rectangle: Rounded Corners 7">
                <a:extLst>
                  <a:ext uri="{FF2B5EF4-FFF2-40B4-BE49-F238E27FC236}">
                    <a16:creationId xmlns:a16="http://schemas.microsoft.com/office/drawing/2014/main" id="{4CD38055-2039-43FF-BD4A-73B90259AC1A}"/>
                  </a:ext>
                </a:extLst>
              </p:cNvPr>
              <p:cNvSpPr/>
              <p:nvPr/>
            </p:nvSpPr>
            <p:spPr>
              <a:xfrm>
                <a:off x="1868905" y="2895600"/>
                <a:ext cx="994611" cy="1090863"/>
              </a:xfrm>
              <a:prstGeom prst="round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E8B45E7A-58D0-4808-A40A-5E6FF33DDFC5}"/>
                  </a:ext>
                </a:extLst>
              </p:cNvPr>
              <p:cNvSpPr/>
              <p:nvPr/>
            </p:nvSpPr>
            <p:spPr>
              <a:xfrm>
                <a:off x="2077452" y="2438400"/>
                <a:ext cx="577516" cy="577516"/>
              </a:xfrm>
              <a:prstGeom prst="ellipse">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15" name="Freeform: Shape 14">
            <a:extLst>
              <a:ext uri="{FF2B5EF4-FFF2-40B4-BE49-F238E27FC236}">
                <a16:creationId xmlns:a16="http://schemas.microsoft.com/office/drawing/2014/main" id="{7CD9AB09-B1BD-4B0F-BF16-865D6610B0DA}"/>
              </a:ext>
            </a:extLst>
          </p:cNvPr>
          <p:cNvSpPr/>
          <p:nvPr/>
        </p:nvSpPr>
        <p:spPr>
          <a:xfrm>
            <a:off x="7487654" y="1187116"/>
            <a:ext cx="1307431" cy="882315"/>
          </a:xfrm>
          <a:custGeom>
            <a:avLst/>
            <a:gdLst>
              <a:gd name="connsiteX0" fmla="*/ 28074 w 1307431"/>
              <a:gd name="connsiteY0" fmla="*/ 0 h 882315"/>
              <a:gd name="connsiteX1" fmla="*/ 340894 w 1307431"/>
              <a:gd name="connsiteY1" fmla="*/ 0 h 882315"/>
              <a:gd name="connsiteX2" fmla="*/ 368968 w 1307431"/>
              <a:gd name="connsiteY2" fmla="*/ 28074 h 882315"/>
              <a:gd name="connsiteX3" fmla="*/ 368968 w 1307431"/>
              <a:gd name="connsiteY3" fmla="*/ 104273 h 882315"/>
              <a:gd name="connsiteX4" fmla="*/ 1307431 w 1307431"/>
              <a:gd name="connsiteY4" fmla="*/ 104273 h 882315"/>
              <a:gd name="connsiteX5" fmla="*/ 1307431 w 1307431"/>
              <a:gd name="connsiteY5" fmla="*/ 882315 h 882315"/>
              <a:gd name="connsiteX6" fmla="*/ 0 w 1307431"/>
              <a:gd name="connsiteY6" fmla="*/ 882315 h 882315"/>
              <a:gd name="connsiteX7" fmla="*/ 0 w 1307431"/>
              <a:gd name="connsiteY7" fmla="*/ 140368 h 882315"/>
              <a:gd name="connsiteX8" fmla="*/ 0 w 1307431"/>
              <a:gd name="connsiteY8" fmla="*/ 104273 h 882315"/>
              <a:gd name="connsiteX9" fmla="*/ 0 w 1307431"/>
              <a:gd name="connsiteY9" fmla="*/ 28074 h 882315"/>
              <a:gd name="connsiteX10" fmla="*/ 28074 w 1307431"/>
              <a:gd name="connsiteY10" fmla="*/ 0 h 882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07431" h="882315">
                <a:moveTo>
                  <a:pt x="28074" y="0"/>
                </a:moveTo>
                <a:lnTo>
                  <a:pt x="340894" y="0"/>
                </a:lnTo>
                <a:cubicBezTo>
                  <a:pt x="356399" y="0"/>
                  <a:pt x="368968" y="12569"/>
                  <a:pt x="368968" y="28074"/>
                </a:cubicBezTo>
                <a:lnTo>
                  <a:pt x="368968" y="104273"/>
                </a:lnTo>
                <a:lnTo>
                  <a:pt x="1307431" y="104273"/>
                </a:lnTo>
                <a:lnTo>
                  <a:pt x="1307431" y="882315"/>
                </a:lnTo>
                <a:lnTo>
                  <a:pt x="0" y="882315"/>
                </a:lnTo>
                <a:lnTo>
                  <a:pt x="0" y="140368"/>
                </a:lnTo>
                <a:lnTo>
                  <a:pt x="0" y="104273"/>
                </a:lnTo>
                <a:lnTo>
                  <a:pt x="0" y="28074"/>
                </a:lnTo>
                <a:cubicBezTo>
                  <a:pt x="0" y="12569"/>
                  <a:pt x="12569" y="0"/>
                  <a:pt x="28074" y="0"/>
                </a:cubicBezTo>
                <a:close/>
              </a:path>
            </a:pathLst>
          </a:cu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9" name="Group 18">
            <a:extLst>
              <a:ext uri="{FF2B5EF4-FFF2-40B4-BE49-F238E27FC236}">
                <a16:creationId xmlns:a16="http://schemas.microsoft.com/office/drawing/2014/main" id="{357DF2B7-8B11-44C0-B551-192B323C2A36}"/>
              </a:ext>
            </a:extLst>
          </p:cNvPr>
          <p:cNvGrpSpPr/>
          <p:nvPr/>
        </p:nvGrpSpPr>
        <p:grpSpPr>
          <a:xfrm>
            <a:off x="7748338" y="2470483"/>
            <a:ext cx="1700463" cy="2286002"/>
            <a:chOff x="7748338" y="2470483"/>
            <a:chExt cx="1700463" cy="2286002"/>
          </a:xfrm>
        </p:grpSpPr>
        <p:sp>
          <p:nvSpPr>
            <p:cNvPr id="16" name="Rectangle 15">
              <a:extLst>
                <a:ext uri="{FF2B5EF4-FFF2-40B4-BE49-F238E27FC236}">
                  <a16:creationId xmlns:a16="http://schemas.microsoft.com/office/drawing/2014/main" id="{3F17C87A-D598-4B8F-AF35-229D75269176}"/>
                </a:ext>
              </a:extLst>
            </p:cNvPr>
            <p:cNvSpPr/>
            <p:nvPr/>
          </p:nvSpPr>
          <p:spPr>
            <a:xfrm>
              <a:off x="7748338" y="2470483"/>
              <a:ext cx="1307431" cy="174056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700" dirty="0">
                  <a:hlinkClick r:id="rId2"/>
                </a:rPr>
                <a:t>10 Sniffing Analysis Wireshark</a:t>
              </a:r>
              <a:br>
                <a:rPr lang="en-GB" sz="700" dirty="0"/>
              </a:br>
              <a:r>
                <a:rPr lang="en-GB" sz="700" dirty="0">
                  <a:hlinkClick r:id="rId3"/>
                </a:rPr>
                <a:t>11 CLI Network Sniffers</a:t>
              </a:r>
              <a:br>
                <a:rPr lang="en-GB" sz="700" dirty="0"/>
              </a:br>
              <a:r>
                <a:rPr lang="en-GB" sz="700" dirty="0">
                  <a:hlinkClick r:id="rId4"/>
                </a:rPr>
                <a:t>12 Vulnerability Research</a:t>
              </a:r>
              <a:br>
                <a:rPr lang="en-GB" sz="700" dirty="0"/>
              </a:br>
              <a:r>
                <a:rPr lang="en-GB" sz="700" dirty="0">
                  <a:hlinkClick r:id="rId5"/>
                </a:rPr>
                <a:t>13 Denial of Service</a:t>
              </a:r>
              <a:br>
                <a:rPr lang="en-GB" sz="700" dirty="0"/>
              </a:br>
              <a:r>
                <a:rPr lang="en-GB" sz="700" dirty="0">
                  <a:hlinkClick r:id="rId6"/>
                </a:rPr>
                <a:t>14 Check &amp; Crack Passwords</a:t>
              </a:r>
              <a:br>
                <a:rPr lang="en-GB" sz="700" dirty="0"/>
              </a:br>
              <a:r>
                <a:rPr lang="en-GB" sz="700" dirty="0">
                  <a:hlinkClick r:id="rId7"/>
                </a:rPr>
                <a:t>15 Hiding Files</a:t>
              </a:r>
              <a:br>
                <a:rPr lang="en-GB" sz="700" dirty="0"/>
              </a:br>
              <a:r>
                <a:rPr lang="en-GB" sz="700" dirty="0">
                  <a:hlinkClick r:id="rId8"/>
                </a:rPr>
                <a:t>16 Malware</a:t>
              </a:r>
              <a:br>
                <a:rPr lang="en-GB" sz="700" dirty="0"/>
              </a:br>
              <a:r>
                <a:rPr lang="en-GB" sz="700" dirty="0">
                  <a:hlinkClick r:id="rId9"/>
                </a:rPr>
                <a:t>17 </a:t>
              </a:r>
              <a:r>
                <a:rPr lang="en-GB" sz="700" dirty="0" err="1">
                  <a:hlinkClick r:id="rId9"/>
                </a:rPr>
                <a:t>Netcat</a:t>
              </a:r>
              <a:endParaRPr lang="en-GB" sz="700" dirty="0"/>
            </a:p>
            <a:p>
              <a:r>
                <a:rPr lang="en-GB" sz="700" dirty="0">
                  <a:hlinkClick r:id="rId10"/>
                </a:rPr>
                <a:t>18 Web Attacks</a:t>
              </a:r>
              <a:br>
                <a:rPr lang="en-GB" sz="700" dirty="0"/>
              </a:br>
              <a:r>
                <a:rPr lang="en-GB" sz="700" dirty="0">
                  <a:hlinkClick r:id="rId11"/>
                </a:rPr>
                <a:t>19 SQL Injection</a:t>
              </a:r>
              <a:br>
                <a:rPr lang="en-GB" sz="700" dirty="0"/>
              </a:br>
              <a:r>
                <a:rPr lang="en-GB" sz="700" dirty="0">
                  <a:hlinkClick r:id="rId12"/>
                </a:rPr>
                <a:t>20 Social Engineering</a:t>
              </a:r>
              <a:br>
                <a:rPr lang="en-GB" sz="700" dirty="0"/>
              </a:br>
              <a:r>
                <a:rPr lang="en-GB" sz="700" dirty="0">
                  <a:hlinkClick r:id="rId13"/>
                </a:rPr>
                <a:t>21 Intrusion Detection &amp; Firewalls</a:t>
              </a:r>
              <a:endParaRPr lang="en-GB" sz="600" dirty="0"/>
            </a:p>
          </p:txBody>
        </p:sp>
        <p:sp>
          <p:nvSpPr>
            <p:cNvPr id="12" name="Rectangle 11">
              <a:extLst>
                <a:ext uri="{FF2B5EF4-FFF2-40B4-BE49-F238E27FC236}">
                  <a16:creationId xmlns:a16="http://schemas.microsoft.com/office/drawing/2014/main" id="{0256C6ED-C943-489C-908C-609CA72E2546}"/>
                </a:ext>
              </a:extLst>
            </p:cNvPr>
            <p:cNvSpPr/>
            <p:nvPr/>
          </p:nvSpPr>
          <p:spPr>
            <a:xfrm>
              <a:off x="8141370" y="3015916"/>
              <a:ext cx="1307431" cy="174056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700" dirty="0">
                  <a:hlinkClick r:id="rId14"/>
                </a:rPr>
                <a:t>00 Contact Info</a:t>
              </a:r>
              <a:br>
                <a:rPr lang="en-GB" sz="700" dirty="0"/>
              </a:br>
              <a:r>
                <a:rPr lang="en-GB" sz="700" dirty="0">
                  <a:hlinkClick r:id="rId15"/>
                </a:rPr>
                <a:t>00 IT Governance Evaluation</a:t>
              </a:r>
              <a:br>
                <a:rPr lang="en-GB" sz="700" dirty="0"/>
              </a:br>
              <a:r>
                <a:rPr lang="en-GB" sz="700" dirty="0">
                  <a:hlinkClick r:id="rId16"/>
                </a:rPr>
                <a:t>01 The Information Battle Space</a:t>
              </a:r>
              <a:br>
                <a:rPr lang="en-GB" sz="700" dirty="0"/>
              </a:br>
              <a:r>
                <a:rPr lang="en-GB" sz="700" dirty="0">
                  <a:hlinkClick r:id="rId17"/>
                </a:rPr>
                <a:t>02 Hacking Methodology</a:t>
              </a:r>
              <a:br>
                <a:rPr lang="en-GB" sz="700" dirty="0"/>
              </a:br>
              <a:r>
                <a:rPr lang="en-GB" sz="700" dirty="0">
                  <a:hlinkClick r:id="rId18"/>
                </a:rPr>
                <a:t>03 Company Reconnaissance</a:t>
              </a:r>
              <a:br>
                <a:rPr lang="en-GB" sz="700" dirty="0"/>
              </a:br>
              <a:r>
                <a:rPr lang="en-GB" sz="700" dirty="0">
                  <a:hlinkClick r:id="rId19"/>
                </a:rPr>
                <a:t>04 People Reconnaissance</a:t>
              </a:r>
              <a:br>
                <a:rPr lang="en-GB" sz="700" dirty="0"/>
              </a:br>
              <a:r>
                <a:rPr lang="en-GB" sz="700" dirty="0">
                  <a:hlinkClick r:id="rId20"/>
                </a:rPr>
                <a:t>05 Systems Reconnaissance</a:t>
              </a:r>
              <a:br>
                <a:rPr lang="en-GB" sz="700" dirty="0"/>
              </a:br>
              <a:r>
                <a:rPr lang="en-GB" sz="700" dirty="0">
                  <a:hlinkClick r:id="rId21"/>
                </a:rPr>
                <a:t>06 General Recon</a:t>
              </a:r>
              <a:br>
                <a:rPr lang="en-GB" sz="700" dirty="0"/>
              </a:br>
              <a:r>
                <a:rPr lang="en-GB" sz="700" dirty="0">
                  <a:hlinkClick r:id="rId22"/>
                </a:rPr>
                <a:t>07 Cryptography</a:t>
              </a:r>
              <a:br>
                <a:rPr lang="en-GB" sz="700" dirty="0"/>
              </a:br>
              <a:r>
                <a:rPr lang="en-GB" sz="700" dirty="0">
                  <a:hlinkClick r:id="rId23"/>
                </a:rPr>
                <a:t>08 Recon Obfuscation</a:t>
              </a:r>
              <a:br>
                <a:rPr lang="en-GB" sz="700" dirty="0"/>
              </a:br>
              <a:r>
                <a:rPr lang="en-GB" sz="700" dirty="0">
                  <a:hlinkClick r:id="rId24"/>
                </a:rPr>
                <a:t>09 Scanning - Nmap</a:t>
              </a:r>
              <a:endParaRPr lang="en-GB" sz="700" dirty="0"/>
            </a:p>
          </p:txBody>
        </p:sp>
      </p:grpSp>
      <p:sp>
        <p:nvSpPr>
          <p:cNvPr id="20" name="TextBox 19">
            <a:extLst>
              <a:ext uri="{FF2B5EF4-FFF2-40B4-BE49-F238E27FC236}">
                <a16:creationId xmlns:a16="http://schemas.microsoft.com/office/drawing/2014/main" id="{B73C116F-7BB0-4518-B0C3-27D5B94FB68C}"/>
              </a:ext>
            </a:extLst>
          </p:cNvPr>
          <p:cNvSpPr txBox="1"/>
          <p:nvPr/>
        </p:nvSpPr>
        <p:spPr>
          <a:xfrm>
            <a:off x="7781326" y="2013101"/>
            <a:ext cx="865237" cy="369332"/>
          </a:xfrm>
          <a:prstGeom prst="rect">
            <a:avLst/>
          </a:prstGeom>
          <a:noFill/>
        </p:spPr>
        <p:txBody>
          <a:bodyPr wrap="none" rtlCol="0">
            <a:spAutoFit/>
          </a:bodyPr>
          <a:lstStyle/>
          <a:p>
            <a:r>
              <a:rPr lang="en-GB" dirty="0"/>
              <a:t>Folders</a:t>
            </a:r>
          </a:p>
        </p:txBody>
      </p:sp>
      <p:sp>
        <p:nvSpPr>
          <p:cNvPr id="21" name="TextBox 20">
            <a:extLst>
              <a:ext uri="{FF2B5EF4-FFF2-40B4-BE49-F238E27FC236}">
                <a16:creationId xmlns:a16="http://schemas.microsoft.com/office/drawing/2014/main" id="{91363FAC-CD44-4DB8-948A-BBB5137E2032}"/>
              </a:ext>
            </a:extLst>
          </p:cNvPr>
          <p:cNvSpPr txBox="1"/>
          <p:nvPr/>
        </p:nvSpPr>
        <p:spPr>
          <a:xfrm>
            <a:off x="8045116" y="4756485"/>
            <a:ext cx="601447" cy="369332"/>
          </a:xfrm>
          <a:prstGeom prst="rect">
            <a:avLst/>
          </a:prstGeom>
          <a:noFill/>
        </p:spPr>
        <p:txBody>
          <a:bodyPr wrap="none" rtlCol="0">
            <a:spAutoFit/>
          </a:bodyPr>
          <a:lstStyle/>
          <a:p>
            <a:r>
              <a:rPr lang="en-GB" dirty="0"/>
              <a:t>Files</a:t>
            </a:r>
          </a:p>
        </p:txBody>
      </p:sp>
      <p:sp>
        <p:nvSpPr>
          <p:cNvPr id="23" name="TextBox 22">
            <a:extLst>
              <a:ext uri="{FF2B5EF4-FFF2-40B4-BE49-F238E27FC236}">
                <a16:creationId xmlns:a16="http://schemas.microsoft.com/office/drawing/2014/main" id="{6F07B5EC-F08B-493C-9B4A-DF7BD6441959}"/>
              </a:ext>
            </a:extLst>
          </p:cNvPr>
          <p:cNvSpPr txBox="1"/>
          <p:nvPr/>
        </p:nvSpPr>
        <p:spPr>
          <a:xfrm>
            <a:off x="1298074" y="2774558"/>
            <a:ext cx="1616981" cy="369332"/>
          </a:xfrm>
          <a:prstGeom prst="rect">
            <a:avLst/>
          </a:prstGeom>
          <a:noFill/>
        </p:spPr>
        <p:txBody>
          <a:bodyPr wrap="none" rtlCol="0">
            <a:spAutoFit/>
          </a:bodyPr>
          <a:lstStyle/>
          <a:p>
            <a:r>
              <a:rPr lang="en-GB" dirty="0"/>
              <a:t>Technical Users</a:t>
            </a:r>
          </a:p>
        </p:txBody>
      </p:sp>
      <p:cxnSp>
        <p:nvCxnSpPr>
          <p:cNvPr id="27" name="Straight Arrow Connector 26">
            <a:extLst>
              <a:ext uri="{FF2B5EF4-FFF2-40B4-BE49-F238E27FC236}">
                <a16:creationId xmlns:a16="http://schemas.microsoft.com/office/drawing/2014/main" id="{C538D453-1666-411E-AB7E-51A988CABC2E}"/>
              </a:ext>
            </a:extLst>
          </p:cNvPr>
          <p:cNvCxnSpPr>
            <a:cxnSpLocks/>
          </p:cNvCxnSpPr>
          <p:nvPr/>
        </p:nvCxnSpPr>
        <p:spPr>
          <a:xfrm>
            <a:off x="5694947" y="1804737"/>
            <a:ext cx="1082842"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nvGrpSpPr>
          <p:cNvPr id="26" name="Group 25">
            <a:extLst>
              <a:ext uri="{FF2B5EF4-FFF2-40B4-BE49-F238E27FC236}">
                <a16:creationId xmlns:a16="http://schemas.microsoft.com/office/drawing/2014/main" id="{DDDC3EEC-3E9B-4FFC-A957-477E586DB719}"/>
              </a:ext>
            </a:extLst>
          </p:cNvPr>
          <p:cNvGrpSpPr/>
          <p:nvPr/>
        </p:nvGrpSpPr>
        <p:grpSpPr>
          <a:xfrm>
            <a:off x="1355556" y="3745832"/>
            <a:ext cx="1387643" cy="1764631"/>
            <a:chOff x="1475873" y="2438400"/>
            <a:chExt cx="1387643" cy="1764631"/>
          </a:xfrm>
        </p:grpSpPr>
        <p:grpSp>
          <p:nvGrpSpPr>
            <p:cNvPr id="28" name="Group 27">
              <a:extLst>
                <a:ext uri="{FF2B5EF4-FFF2-40B4-BE49-F238E27FC236}">
                  <a16:creationId xmlns:a16="http://schemas.microsoft.com/office/drawing/2014/main" id="{F4E7023E-6078-42C1-8807-AFB6182818A5}"/>
                </a:ext>
              </a:extLst>
            </p:cNvPr>
            <p:cNvGrpSpPr/>
            <p:nvPr/>
          </p:nvGrpSpPr>
          <p:grpSpPr>
            <a:xfrm>
              <a:off x="1868905" y="2438400"/>
              <a:ext cx="994611" cy="1548063"/>
              <a:chOff x="1868905" y="2438400"/>
              <a:chExt cx="994611" cy="1548063"/>
            </a:xfrm>
          </p:grpSpPr>
          <p:sp>
            <p:nvSpPr>
              <p:cNvPr id="32" name="Rectangle: Rounded Corners 31">
                <a:extLst>
                  <a:ext uri="{FF2B5EF4-FFF2-40B4-BE49-F238E27FC236}">
                    <a16:creationId xmlns:a16="http://schemas.microsoft.com/office/drawing/2014/main" id="{8F6E869D-894C-44D7-A510-E557218F0310}"/>
                  </a:ext>
                </a:extLst>
              </p:cNvPr>
              <p:cNvSpPr/>
              <p:nvPr/>
            </p:nvSpPr>
            <p:spPr>
              <a:xfrm>
                <a:off x="1868905" y="2895600"/>
                <a:ext cx="994611" cy="1090863"/>
              </a:xfrm>
              <a:prstGeom prst="round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a:extLst>
                  <a:ext uri="{FF2B5EF4-FFF2-40B4-BE49-F238E27FC236}">
                    <a16:creationId xmlns:a16="http://schemas.microsoft.com/office/drawing/2014/main" id="{85B82B97-29CE-4B74-AC46-600BF5C6175C}"/>
                  </a:ext>
                </a:extLst>
              </p:cNvPr>
              <p:cNvSpPr/>
              <p:nvPr/>
            </p:nvSpPr>
            <p:spPr>
              <a:xfrm>
                <a:off x="2077452" y="2438400"/>
                <a:ext cx="577516" cy="577516"/>
              </a:xfrm>
              <a:prstGeom prst="ellipse">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9" name="Group 28">
              <a:extLst>
                <a:ext uri="{FF2B5EF4-FFF2-40B4-BE49-F238E27FC236}">
                  <a16:creationId xmlns:a16="http://schemas.microsoft.com/office/drawing/2014/main" id="{38D1D5CD-0F9B-4A04-B2EC-B2434F4EDE16}"/>
                </a:ext>
              </a:extLst>
            </p:cNvPr>
            <p:cNvGrpSpPr/>
            <p:nvPr/>
          </p:nvGrpSpPr>
          <p:grpSpPr>
            <a:xfrm>
              <a:off x="1475873" y="2654968"/>
              <a:ext cx="994611" cy="1548063"/>
              <a:chOff x="1868905" y="2438400"/>
              <a:chExt cx="994611" cy="1548063"/>
            </a:xfrm>
          </p:grpSpPr>
          <p:sp>
            <p:nvSpPr>
              <p:cNvPr id="30" name="Rectangle: Rounded Corners 29">
                <a:extLst>
                  <a:ext uri="{FF2B5EF4-FFF2-40B4-BE49-F238E27FC236}">
                    <a16:creationId xmlns:a16="http://schemas.microsoft.com/office/drawing/2014/main" id="{27D27280-F291-4934-8BFA-02E503C874D8}"/>
                  </a:ext>
                </a:extLst>
              </p:cNvPr>
              <p:cNvSpPr/>
              <p:nvPr/>
            </p:nvSpPr>
            <p:spPr>
              <a:xfrm>
                <a:off x="1868905" y="2895600"/>
                <a:ext cx="994611" cy="1090863"/>
              </a:xfrm>
              <a:prstGeom prst="round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a:extLst>
                  <a:ext uri="{FF2B5EF4-FFF2-40B4-BE49-F238E27FC236}">
                    <a16:creationId xmlns:a16="http://schemas.microsoft.com/office/drawing/2014/main" id="{D6386504-26A8-4822-9CB5-2F60D8795E84}"/>
                  </a:ext>
                </a:extLst>
              </p:cNvPr>
              <p:cNvSpPr/>
              <p:nvPr/>
            </p:nvSpPr>
            <p:spPr>
              <a:xfrm>
                <a:off x="2077452" y="2438400"/>
                <a:ext cx="577516" cy="577516"/>
              </a:xfrm>
              <a:prstGeom prst="ellipse">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34" name="TextBox 33">
            <a:extLst>
              <a:ext uri="{FF2B5EF4-FFF2-40B4-BE49-F238E27FC236}">
                <a16:creationId xmlns:a16="http://schemas.microsoft.com/office/drawing/2014/main" id="{ABD3FBD8-5F7A-4414-B2D6-4B5EC545E8FE}"/>
              </a:ext>
            </a:extLst>
          </p:cNvPr>
          <p:cNvSpPr txBox="1"/>
          <p:nvPr/>
        </p:nvSpPr>
        <p:spPr>
          <a:xfrm>
            <a:off x="1087205" y="5670795"/>
            <a:ext cx="1787990" cy="369332"/>
          </a:xfrm>
          <a:prstGeom prst="rect">
            <a:avLst/>
          </a:prstGeom>
          <a:noFill/>
        </p:spPr>
        <p:txBody>
          <a:bodyPr wrap="none" rtlCol="0">
            <a:spAutoFit/>
          </a:bodyPr>
          <a:lstStyle/>
          <a:p>
            <a:r>
              <a:rPr lang="en-GB" dirty="0"/>
              <a:t>Production Users</a:t>
            </a:r>
          </a:p>
        </p:txBody>
      </p:sp>
      <p:sp>
        <p:nvSpPr>
          <p:cNvPr id="36" name="TextBox 35">
            <a:extLst>
              <a:ext uri="{FF2B5EF4-FFF2-40B4-BE49-F238E27FC236}">
                <a16:creationId xmlns:a16="http://schemas.microsoft.com/office/drawing/2014/main" id="{A4BB0996-9B4F-4BE9-ABED-B49E1EF8BC31}"/>
              </a:ext>
            </a:extLst>
          </p:cNvPr>
          <p:cNvSpPr txBox="1"/>
          <p:nvPr/>
        </p:nvSpPr>
        <p:spPr>
          <a:xfrm>
            <a:off x="3405840" y="1643769"/>
            <a:ext cx="1731500" cy="369332"/>
          </a:xfrm>
          <a:prstGeom prst="rect">
            <a:avLst/>
          </a:prstGeom>
          <a:noFill/>
        </p:spPr>
        <p:txBody>
          <a:bodyPr wrap="none" rtlCol="0">
            <a:spAutoFit/>
          </a:bodyPr>
          <a:lstStyle/>
          <a:p>
            <a:r>
              <a:rPr lang="en-GB" dirty="0"/>
              <a:t>Create &amp; Modify</a:t>
            </a:r>
          </a:p>
        </p:txBody>
      </p:sp>
      <p:cxnSp>
        <p:nvCxnSpPr>
          <p:cNvPr id="37" name="Straight Arrow Connector 36">
            <a:extLst>
              <a:ext uri="{FF2B5EF4-FFF2-40B4-BE49-F238E27FC236}">
                <a16:creationId xmlns:a16="http://schemas.microsoft.com/office/drawing/2014/main" id="{6C4DEC86-7056-4DCE-9F5B-F4358FF8B13E}"/>
              </a:ext>
            </a:extLst>
          </p:cNvPr>
          <p:cNvCxnSpPr>
            <a:cxnSpLocks/>
          </p:cNvCxnSpPr>
          <p:nvPr/>
        </p:nvCxnSpPr>
        <p:spPr>
          <a:xfrm>
            <a:off x="4243137" y="4668619"/>
            <a:ext cx="2392124"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55BED374-4200-4499-BC7B-0F180845B471}"/>
              </a:ext>
            </a:extLst>
          </p:cNvPr>
          <p:cNvSpPr txBox="1"/>
          <p:nvPr/>
        </p:nvSpPr>
        <p:spPr>
          <a:xfrm>
            <a:off x="3263312" y="4507651"/>
            <a:ext cx="653512" cy="369332"/>
          </a:xfrm>
          <a:prstGeom prst="rect">
            <a:avLst/>
          </a:prstGeom>
          <a:noFill/>
        </p:spPr>
        <p:txBody>
          <a:bodyPr wrap="none" rtlCol="0">
            <a:spAutoFit/>
          </a:bodyPr>
          <a:lstStyle/>
          <a:p>
            <a:r>
              <a:rPr lang="en-GB" dirty="0"/>
              <a:t>Read</a:t>
            </a:r>
          </a:p>
        </p:txBody>
      </p:sp>
    </p:spTree>
    <p:extLst>
      <p:ext uri="{BB962C8B-B14F-4D97-AF65-F5344CB8AC3E}">
        <p14:creationId xmlns:p14="http://schemas.microsoft.com/office/powerpoint/2010/main" val="26039987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Malware</a:t>
            </a:r>
          </a:p>
        </p:txBody>
      </p:sp>
      <p:sp>
        <p:nvSpPr>
          <p:cNvPr id="3" name="Content Placeholder 2"/>
          <p:cNvSpPr>
            <a:spLocks noGrp="1"/>
          </p:cNvSpPr>
          <p:nvPr>
            <p:ph idx="1"/>
          </p:nvPr>
        </p:nvSpPr>
        <p:spPr/>
        <p:txBody>
          <a:bodyPr/>
          <a:lstStyle/>
          <a:p>
            <a:r>
              <a:rPr lang="en-US" dirty="0"/>
              <a:t>Malware is a term used to describe malicious software, including spyware, ransomware, viruses, and worms</a:t>
            </a:r>
          </a:p>
          <a:p>
            <a:r>
              <a:rPr lang="en-US" dirty="0"/>
              <a:t>Malware breaches a network through a vulnerability, typically when a user clicks a dangerous link or email attachment that then installs risky software</a:t>
            </a:r>
          </a:p>
          <a:p>
            <a:r>
              <a:rPr lang="en-US" dirty="0"/>
              <a:t>Once inside the system, malware can do the following:</a:t>
            </a:r>
          </a:p>
          <a:p>
            <a:pPr lvl="1"/>
            <a:r>
              <a:rPr lang="en-US" dirty="0"/>
              <a:t>Blocks access to key components of the network (ransomware)</a:t>
            </a:r>
          </a:p>
          <a:p>
            <a:pPr lvl="1"/>
            <a:r>
              <a:rPr lang="en-US" dirty="0"/>
              <a:t>Installs malware or additional harmful software</a:t>
            </a:r>
          </a:p>
          <a:p>
            <a:pPr lvl="1"/>
            <a:r>
              <a:rPr lang="en-US" dirty="0"/>
              <a:t>Covertly obtains information by transmitting data from the hard drive (spyware)</a:t>
            </a:r>
          </a:p>
          <a:p>
            <a:pPr lvl="1"/>
            <a:r>
              <a:rPr lang="en-US" dirty="0"/>
              <a:t>Disrupts certain components and renders the system inoperable</a:t>
            </a:r>
          </a:p>
          <a:p>
            <a:endParaRPr lang="en-US" dirty="0"/>
          </a:p>
        </p:txBody>
      </p:sp>
    </p:spTree>
    <p:extLst>
      <p:ext uri="{BB962C8B-B14F-4D97-AF65-F5344CB8AC3E}">
        <p14:creationId xmlns:p14="http://schemas.microsoft.com/office/powerpoint/2010/main" val="352724770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C5972-5461-4C4E-B9FB-61A03E9D32F1}"/>
              </a:ext>
            </a:extLst>
          </p:cNvPr>
          <p:cNvSpPr>
            <a:spLocks noGrp="1"/>
          </p:cNvSpPr>
          <p:nvPr>
            <p:ph type="title"/>
          </p:nvPr>
        </p:nvSpPr>
        <p:spPr/>
        <p:txBody>
          <a:bodyPr/>
          <a:lstStyle/>
          <a:p>
            <a:r>
              <a:rPr lang="en-GB" dirty="0"/>
              <a:t>Standard Permissions</a:t>
            </a:r>
          </a:p>
        </p:txBody>
      </p:sp>
      <p:sp>
        <p:nvSpPr>
          <p:cNvPr id="3" name="Content Placeholder 2">
            <a:extLst>
              <a:ext uri="{FF2B5EF4-FFF2-40B4-BE49-F238E27FC236}">
                <a16:creationId xmlns:a16="http://schemas.microsoft.com/office/drawing/2014/main" id="{0B2B4285-766B-4BE1-B503-51D9286B4E34}"/>
              </a:ext>
            </a:extLst>
          </p:cNvPr>
          <p:cNvSpPr>
            <a:spLocks noGrp="1"/>
          </p:cNvSpPr>
          <p:nvPr>
            <p:ph idx="1"/>
          </p:nvPr>
        </p:nvSpPr>
        <p:spPr/>
        <p:txBody>
          <a:bodyPr/>
          <a:lstStyle/>
          <a:p>
            <a:r>
              <a:rPr lang="en-GB" dirty="0"/>
              <a:t>Full control</a:t>
            </a:r>
          </a:p>
          <a:p>
            <a:r>
              <a:rPr lang="en-GB" dirty="0"/>
              <a:t>Modify</a:t>
            </a:r>
          </a:p>
          <a:p>
            <a:r>
              <a:rPr lang="en-GB" dirty="0"/>
              <a:t>Read &amp; execute</a:t>
            </a:r>
          </a:p>
          <a:p>
            <a:r>
              <a:rPr lang="en-GB" dirty="0"/>
              <a:t>List folder contents</a:t>
            </a:r>
          </a:p>
          <a:p>
            <a:r>
              <a:rPr lang="en-GB" dirty="0"/>
              <a:t>Read</a:t>
            </a:r>
          </a:p>
          <a:p>
            <a:r>
              <a:rPr lang="en-GB" dirty="0"/>
              <a:t>Write</a:t>
            </a:r>
          </a:p>
        </p:txBody>
      </p:sp>
    </p:spTree>
    <p:extLst>
      <p:ext uri="{BB962C8B-B14F-4D97-AF65-F5344CB8AC3E}">
        <p14:creationId xmlns:p14="http://schemas.microsoft.com/office/powerpoint/2010/main" val="399956622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45F75-C37C-4E46-98F2-50A95FC54E4A}"/>
              </a:ext>
            </a:extLst>
          </p:cNvPr>
          <p:cNvSpPr>
            <a:spLocks noGrp="1"/>
          </p:cNvSpPr>
          <p:nvPr>
            <p:ph type="title"/>
          </p:nvPr>
        </p:nvSpPr>
        <p:spPr/>
        <p:txBody>
          <a:bodyPr/>
          <a:lstStyle/>
          <a:p>
            <a:r>
              <a:rPr lang="en-GB" dirty="0"/>
              <a:t>Special Permissions</a:t>
            </a:r>
          </a:p>
        </p:txBody>
      </p:sp>
      <p:sp>
        <p:nvSpPr>
          <p:cNvPr id="3" name="Content Placeholder 2">
            <a:extLst>
              <a:ext uri="{FF2B5EF4-FFF2-40B4-BE49-F238E27FC236}">
                <a16:creationId xmlns:a16="http://schemas.microsoft.com/office/drawing/2014/main" id="{99D1C9AA-628E-402B-8B50-8C7B80400950}"/>
              </a:ext>
            </a:extLst>
          </p:cNvPr>
          <p:cNvSpPr>
            <a:spLocks noGrp="1"/>
          </p:cNvSpPr>
          <p:nvPr>
            <p:ph idx="1"/>
          </p:nvPr>
        </p:nvSpPr>
        <p:spPr/>
        <p:txBody>
          <a:bodyPr>
            <a:normAutofit fontScale="85000" lnSpcReduction="20000"/>
          </a:bodyPr>
          <a:lstStyle/>
          <a:p>
            <a:r>
              <a:rPr lang="en-GB" dirty="0"/>
              <a:t>Traverse Folder/Execute File</a:t>
            </a:r>
          </a:p>
          <a:p>
            <a:pPr lvl="1"/>
            <a:r>
              <a:rPr lang="en-GB" dirty="0"/>
              <a:t>Traverse Folder: </a:t>
            </a:r>
          </a:p>
          <a:p>
            <a:pPr lvl="2"/>
            <a:r>
              <a:rPr lang="en-GB" dirty="0"/>
              <a:t>Allows or denies moving through a restricted folder to reach files and folders beneath the restricted folder in the folder hierarchy</a:t>
            </a:r>
          </a:p>
          <a:p>
            <a:pPr lvl="2"/>
            <a:r>
              <a:rPr lang="en-GB" dirty="0"/>
              <a:t>Traverse folder takes effect only when the group or user is not granted the "Bypass traverse checking user" right in the Group Policy snap-in</a:t>
            </a:r>
          </a:p>
          <a:p>
            <a:pPr lvl="2"/>
            <a:r>
              <a:rPr lang="en-GB" dirty="0"/>
              <a:t>This permission does not automatically allow running program files</a:t>
            </a:r>
          </a:p>
          <a:p>
            <a:pPr lvl="1"/>
            <a:r>
              <a:rPr lang="en-GB" dirty="0"/>
              <a:t>Execute File: </a:t>
            </a:r>
          </a:p>
          <a:p>
            <a:pPr lvl="2"/>
            <a:r>
              <a:rPr lang="en-GB" dirty="0"/>
              <a:t>Allows or denies running program (executable) files</a:t>
            </a:r>
          </a:p>
          <a:p>
            <a:r>
              <a:rPr lang="en-GB" dirty="0"/>
              <a:t>List Folder/Read Data</a:t>
            </a:r>
          </a:p>
          <a:p>
            <a:pPr lvl="1"/>
            <a:r>
              <a:rPr lang="en-GB" dirty="0"/>
              <a:t>List Folder: </a:t>
            </a:r>
          </a:p>
          <a:p>
            <a:pPr lvl="2"/>
            <a:r>
              <a:rPr lang="en-GB" dirty="0"/>
              <a:t>Allows or denies viewing file names and subfolder names within the folder</a:t>
            </a:r>
          </a:p>
          <a:p>
            <a:pPr lvl="2"/>
            <a:r>
              <a:rPr lang="en-GB" dirty="0"/>
              <a:t>List Folder only affects the contents of that folder and does not affect whether the folder you are setting the permission on will be listed</a:t>
            </a:r>
          </a:p>
          <a:p>
            <a:pPr lvl="1"/>
            <a:r>
              <a:rPr lang="en-GB" dirty="0"/>
              <a:t>Read Data: </a:t>
            </a:r>
          </a:p>
          <a:p>
            <a:pPr lvl="2"/>
            <a:r>
              <a:rPr lang="en-GB" dirty="0"/>
              <a:t>Allows or denies viewing data in files</a:t>
            </a:r>
          </a:p>
          <a:p>
            <a:r>
              <a:rPr lang="en-GB" dirty="0"/>
              <a:t>Read Attributes</a:t>
            </a:r>
          </a:p>
          <a:p>
            <a:pPr lvl="1"/>
            <a:r>
              <a:rPr lang="en-GB" dirty="0"/>
              <a:t>Allows or denies viewing the attributes of a file or folder, for example, "read-only" and "hidden".</a:t>
            </a:r>
          </a:p>
          <a:p>
            <a:endParaRPr lang="en-GB" dirty="0"/>
          </a:p>
        </p:txBody>
      </p:sp>
    </p:spTree>
    <p:extLst>
      <p:ext uri="{BB962C8B-B14F-4D97-AF65-F5344CB8AC3E}">
        <p14:creationId xmlns:p14="http://schemas.microsoft.com/office/powerpoint/2010/main" val="301174661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4C482-2350-4CD8-968F-E0AF2AF88849}"/>
              </a:ext>
            </a:extLst>
          </p:cNvPr>
          <p:cNvSpPr>
            <a:spLocks noGrp="1"/>
          </p:cNvSpPr>
          <p:nvPr>
            <p:ph type="title"/>
          </p:nvPr>
        </p:nvSpPr>
        <p:spPr/>
        <p:txBody>
          <a:bodyPr/>
          <a:lstStyle/>
          <a:p>
            <a:r>
              <a:rPr lang="en-GB" dirty="0"/>
              <a:t>Special Permissions</a:t>
            </a:r>
          </a:p>
        </p:txBody>
      </p:sp>
      <p:sp>
        <p:nvSpPr>
          <p:cNvPr id="3" name="Content Placeholder 2">
            <a:extLst>
              <a:ext uri="{FF2B5EF4-FFF2-40B4-BE49-F238E27FC236}">
                <a16:creationId xmlns:a16="http://schemas.microsoft.com/office/drawing/2014/main" id="{8529214D-5347-4499-99B4-DBCDEBE66AF5}"/>
              </a:ext>
            </a:extLst>
          </p:cNvPr>
          <p:cNvSpPr>
            <a:spLocks noGrp="1"/>
          </p:cNvSpPr>
          <p:nvPr>
            <p:ph idx="1"/>
          </p:nvPr>
        </p:nvSpPr>
        <p:spPr/>
        <p:txBody>
          <a:bodyPr>
            <a:normAutofit lnSpcReduction="10000"/>
          </a:bodyPr>
          <a:lstStyle/>
          <a:p>
            <a:r>
              <a:rPr lang="en-GB" dirty="0"/>
              <a:t>Write Extended Attributes</a:t>
            </a:r>
          </a:p>
          <a:p>
            <a:pPr lvl="1"/>
            <a:r>
              <a:rPr lang="en-GB" dirty="0"/>
              <a:t>Allows or denies changing the extended attributes of a file or folder.</a:t>
            </a:r>
          </a:p>
          <a:p>
            <a:pPr lvl="1"/>
            <a:r>
              <a:rPr lang="en-GB" dirty="0"/>
              <a:t>Extended attributes are defined by programs and may vary by program</a:t>
            </a:r>
          </a:p>
          <a:p>
            <a:pPr lvl="1"/>
            <a:r>
              <a:rPr lang="en-GB" dirty="0"/>
              <a:t>The Write Extended Attributes permission does not imply creating or deleting files or folders, it only includes the permission to make changes to the extended attributes of an existing file or folder</a:t>
            </a:r>
          </a:p>
          <a:p>
            <a:r>
              <a:rPr lang="en-GB" dirty="0"/>
              <a:t>Delete Subfolders and Files</a:t>
            </a:r>
          </a:p>
          <a:p>
            <a:pPr lvl="1"/>
            <a:r>
              <a:rPr lang="en-GB" dirty="0"/>
              <a:t>Allows or denies deleting subfolders and files, even if the Delete permission has not been granted on the subfolder or file</a:t>
            </a:r>
          </a:p>
          <a:p>
            <a:r>
              <a:rPr lang="en-GB" dirty="0"/>
              <a:t>Delete</a:t>
            </a:r>
          </a:p>
          <a:p>
            <a:pPr lvl="1"/>
            <a:r>
              <a:rPr lang="en-GB" dirty="0"/>
              <a:t>Allows or denies deleting the file or folder</a:t>
            </a:r>
          </a:p>
          <a:p>
            <a:pPr lvl="1"/>
            <a:r>
              <a:rPr lang="en-GB" dirty="0"/>
              <a:t>If you don't have Delete permission on a file or folder, you can still delete it if you have been granted Delete Subfolders and Files on the parent folder</a:t>
            </a:r>
          </a:p>
          <a:p>
            <a:endParaRPr lang="en-GB" dirty="0"/>
          </a:p>
          <a:p>
            <a:endParaRPr lang="en-GB" dirty="0"/>
          </a:p>
        </p:txBody>
      </p:sp>
    </p:spTree>
    <p:extLst>
      <p:ext uri="{BB962C8B-B14F-4D97-AF65-F5344CB8AC3E}">
        <p14:creationId xmlns:p14="http://schemas.microsoft.com/office/powerpoint/2010/main" val="285412801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4C482-2350-4CD8-968F-E0AF2AF88849}"/>
              </a:ext>
            </a:extLst>
          </p:cNvPr>
          <p:cNvSpPr>
            <a:spLocks noGrp="1"/>
          </p:cNvSpPr>
          <p:nvPr>
            <p:ph type="title"/>
          </p:nvPr>
        </p:nvSpPr>
        <p:spPr/>
        <p:txBody>
          <a:bodyPr/>
          <a:lstStyle/>
          <a:p>
            <a:r>
              <a:rPr lang="en-GB" dirty="0"/>
              <a:t>Special Permissions</a:t>
            </a:r>
          </a:p>
        </p:txBody>
      </p:sp>
      <p:sp>
        <p:nvSpPr>
          <p:cNvPr id="3" name="Content Placeholder 2">
            <a:extLst>
              <a:ext uri="{FF2B5EF4-FFF2-40B4-BE49-F238E27FC236}">
                <a16:creationId xmlns:a16="http://schemas.microsoft.com/office/drawing/2014/main" id="{8529214D-5347-4499-99B4-DBCDEBE66AF5}"/>
              </a:ext>
            </a:extLst>
          </p:cNvPr>
          <p:cNvSpPr>
            <a:spLocks noGrp="1"/>
          </p:cNvSpPr>
          <p:nvPr>
            <p:ph idx="1"/>
          </p:nvPr>
        </p:nvSpPr>
        <p:spPr/>
        <p:txBody>
          <a:bodyPr>
            <a:normAutofit lnSpcReduction="10000"/>
          </a:bodyPr>
          <a:lstStyle/>
          <a:p>
            <a:r>
              <a:rPr lang="en-GB" dirty="0"/>
              <a:t>Read Permissions</a:t>
            </a:r>
          </a:p>
          <a:p>
            <a:pPr lvl="1"/>
            <a:r>
              <a:rPr lang="en-GB" dirty="0"/>
              <a:t>Allows or denies reading permissions of a file or folder</a:t>
            </a:r>
          </a:p>
          <a:p>
            <a:r>
              <a:rPr lang="en-GB" dirty="0"/>
              <a:t>Change Permissions</a:t>
            </a:r>
          </a:p>
          <a:p>
            <a:pPr lvl="1"/>
            <a:r>
              <a:rPr lang="en-GB" dirty="0"/>
              <a:t>Allows or denies changing permissions of the file or folder</a:t>
            </a:r>
          </a:p>
          <a:p>
            <a:r>
              <a:rPr lang="en-GB" dirty="0"/>
              <a:t>Take Ownership</a:t>
            </a:r>
          </a:p>
          <a:p>
            <a:pPr lvl="1"/>
            <a:r>
              <a:rPr lang="en-GB" dirty="0"/>
              <a:t>Allows or denies taking ownership of the file or folder</a:t>
            </a:r>
          </a:p>
          <a:p>
            <a:pPr lvl="1"/>
            <a:r>
              <a:rPr lang="en-GB" dirty="0"/>
              <a:t>The owner of a file or folder can always change permissions on it, regardless of any existing permissions that protect the file or folder</a:t>
            </a:r>
          </a:p>
          <a:p>
            <a:r>
              <a:rPr lang="en-GB" dirty="0"/>
              <a:t>Synchronize</a:t>
            </a:r>
          </a:p>
          <a:p>
            <a:pPr lvl="1"/>
            <a:r>
              <a:rPr lang="en-GB" dirty="0"/>
              <a:t>Allows or denies different threads to wait on the handle for the file or folder and synchronize with another thread that may signal it</a:t>
            </a:r>
          </a:p>
          <a:p>
            <a:pPr lvl="1"/>
            <a:r>
              <a:rPr lang="en-GB" dirty="0"/>
              <a:t>This permission applies only to multithreaded, multiprocessing programs</a:t>
            </a:r>
          </a:p>
          <a:p>
            <a:endParaRPr lang="en-GB" dirty="0"/>
          </a:p>
          <a:p>
            <a:endParaRPr lang="en-GB" dirty="0"/>
          </a:p>
        </p:txBody>
      </p:sp>
    </p:spTree>
    <p:extLst>
      <p:ext uri="{BB962C8B-B14F-4D97-AF65-F5344CB8AC3E}">
        <p14:creationId xmlns:p14="http://schemas.microsoft.com/office/powerpoint/2010/main" val="6060334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Encryption</a:t>
            </a:r>
          </a:p>
        </p:txBody>
      </p:sp>
      <p:sp>
        <p:nvSpPr>
          <p:cNvPr id="3" name="Content Placeholder 2"/>
          <p:cNvSpPr>
            <a:spLocks noGrp="1"/>
          </p:cNvSpPr>
          <p:nvPr>
            <p:ph idx="1"/>
          </p:nvPr>
        </p:nvSpPr>
        <p:spPr/>
        <p:txBody>
          <a:bodyPr>
            <a:normAutofit fontScale="85000" lnSpcReduction="20000"/>
          </a:bodyPr>
          <a:lstStyle/>
          <a:p>
            <a:r>
              <a:rPr lang="en-GB" dirty="0"/>
              <a:t>Read Extended Attributes</a:t>
            </a:r>
          </a:p>
          <a:p>
            <a:pPr lvl="1"/>
            <a:r>
              <a:rPr lang="en-GB" dirty="0"/>
              <a:t>Allows or denies viewing the extended attributes of a file or folder. Extended attributes are defined by programs and may vary by program</a:t>
            </a:r>
          </a:p>
          <a:p>
            <a:r>
              <a:rPr lang="en-GB" dirty="0"/>
              <a:t>Create Files/Write Data</a:t>
            </a:r>
          </a:p>
          <a:p>
            <a:pPr lvl="1"/>
            <a:r>
              <a:rPr lang="en-GB" dirty="0"/>
              <a:t>Create Files: </a:t>
            </a:r>
          </a:p>
          <a:p>
            <a:pPr lvl="2"/>
            <a:r>
              <a:rPr lang="en-GB" dirty="0"/>
              <a:t>Allows or denies creating files within the folder</a:t>
            </a:r>
          </a:p>
          <a:p>
            <a:pPr lvl="1"/>
            <a:r>
              <a:rPr lang="en-GB" dirty="0"/>
              <a:t>Write Data: </a:t>
            </a:r>
          </a:p>
          <a:p>
            <a:pPr lvl="2"/>
            <a:r>
              <a:rPr lang="en-GB" dirty="0"/>
              <a:t>Allows or denies making changes to a file and overwriting existing content</a:t>
            </a:r>
          </a:p>
          <a:p>
            <a:r>
              <a:rPr lang="en-GB" dirty="0"/>
              <a:t>Create Folders/Append Data</a:t>
            </a:r>
          </a:p>
          <a:p>
            <a:pPr lvl="1"/>
            <a:r>
              <a:rPr lang="en-GB" dirty="0"/>
              <a:t>Create Folders: </a:t>
            </a:r>
          </a:p>
          <a:p>
            <a:pPr lvl="2"/>
            <a:r>
              <a:rPr lang="en-GB" dirty="0"/>
              <a:t>Allows or denies creating subfolders within the folder</a:t>
            </a:r>
          </a:p>
          <a:p>
            <a:pPr lvl="1"/>
            <a:r>
              <a:rPr lang="en-GB" dirty="0"/>
              <a:t>Append Data: </a:t>
            </a:r>
          </a:p>
          <a:p>
            <a:pPr lvl="2"/>
            <a:r>
              <a:rPr lang="en-GB" dirty="0"/>
              <a:t>Allows or denies making changes to the end of the file but not changing, deleting, or overwriting existing data</a:t>
            </a:r>
          </a:p>
          <a:p>
            <a:r>
              <a:rPr lang="en-GB" dirty="0"/>
              <a:t>Write Attributes</a:t>
            </a:r>
          </a:p>
          <a:p>
            <a:pPr lvl="1"/>
            <a:r>
              <a:rPr lang="en-GB" dirty="0"/>
              <a:t>Allows or denies changing the attributes of a file or folder, for example, "read-only" or "hidden"</a:t>
            </a:r>
          </a:p>
          <a:p>
            <a:pPr lvl="1"/>
            <a:r>
              <a:rPr lang="en-GB" dirty="0"/>
              <a:t>The Write Attributes permission does not imply creating or deleting files or folders, it only includes the permission to make changes to the attributes of an existing file or folder</a:t>
            </a:r>
          </a:p>
          <a:p>
            <a:endParaRPr lang="en-GB" dirty="0"/>
          </a:p>
          <a:p>
            <a:endParaRPr lang="en-US" dirty="0"/>
          </a:p>
        </p:txBody>
      </p:sp>
    </p:spTree>
    <p:extLst>
      <p:ext uri="{BB962C8B-B14F-4D97-AF65-F5344CB8AC3E}">
        <p14:creationId xmlns:p14="http://schemas.microsoft.com/office/powerpoint/2010/main" val="351411766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Group Policy</a:t>
            </a:r>
          </a:p>
        </p:txBody>
      </p:sp>
      <p:sp>
        <p:nvSpPr>
          <p:cNvPr id="3" name="Content Placeholder 2"/>
          <p:cNvSpPr>
            <a:spLocks noGrp="1"/>
          </p:cNvSpPr>
          <p:nvPr>
            <p:ph idx="1"/>
          </p:nvPr>
        </p:nvSpPr>
        <p:spPr/>
        <p:txBody>
          <a:bodyPr/>
          <a:lstStyle/>
          <a:p>
            <a:r>
              <a:rPr lang="en-GB" dirty="0"/>
              <a:t>Group Policy is a feature of the Microsoft Windows NT family of operating systems that controls the working environment of user accounts and computer accounts</a:t>
            </a:r>
          </a:p>
          <a:p>
            <a:r>
              <a:rPr lang="en-GB" dirty="0"/>
              <a:t>Group Policy provides centralized management and configuration of operating systems, applications, and users' settings in an Active Directory environment</a:t>
            </a:r>
          </a:p>
          <a:p>
            <a:r>
              <a:rPr lang="en-GB" dirty="0"/>
              <a:t>Is a hierarchical infrastructure that allows a network administrator in charge of Microsoft's Active Directory to implement specific configurations for users and computers</a:t>
            </a:r>
          </a:p>
          <a:p>
            <a:r>
              <a:rPr lang="en-GB" dirty="0"/>
              <a:t>Group Policy can also be used to define user, security and networking policies at the machine level</a:t>
            </a:r>
            <a:endParaRPr lang="en-US" dirty="0"/>
          </a:p>
        </p:txBody>
      </p:sp>
    </p:spTree>
    <p:extLst>
      <p:ext uri="{BB962C8B-B14F-4D97-AF65-F5344CB8AC3E}">
        <p14:creationId xmlns:p14="http://schemas.microsoft.com/office/powerpoint/2010/main" val="86354826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Linux Systems</a:t>
            </a:r>
          </a:p>
        </p:txBody>
      </p:sp>
      <p:sp>
        <p:nvSpPr>
          <p:cNvPr id="3" name="Content Placeholder 2"/>
          <p:cNvSpPr>
            <a:spLocks noGrp="1"/>
          </p:cNvSpPr>
          <p:nvPr>
            <p:ph idx="1"/>
          </p:nvPr>
        </p:nvSpPr>
        <p:spPr/>
        <p:txBody>
          <a:bodyPr>
            <a:normAutofit fontScale="85000" lnSpcReduction="20000"/>
          </a:bodyPr>
          <a:lstStyle/>
          <a:p>
            <a:r>
              <a:rPr lang="en-GB" dirty="0"/>
              <a:t> Ownership of Linux files</a:t>
            </a:r>
          </a:p>
          <a:p>
            <a:pPr lvl="1"/>
            <a:r>
              <a:rPr lang="en-GB" dirty="0"/>
              <a:t>Every file and directory on your Unix/Linux system is assigned 3 types of owner, given below</a:t>
            </a:r>
          </a:p>
          <a:p>
            <a:r>
              <a:rPr lang="en-GB" dirty="0"/>
              <a:t>User</a:t>
            </a:r>
          </a:p>
          <a:p>
            <a:pPr lvl="1"/>
            <a:r>
              <a:rPr lang="en-GB" dirty="0"/>
              <a:t>A user is the owner of the file</a:t>
            </a:r>
          </a:p>
          <a:p>
            <a:pPr lvl="1"/>
            <a:r>
              <a:rPr lang="en-GB" dirty="0"/>
              <a:t>By default, the person who created a file becomes its owner</a:t>
            </a:r>
          </a:p>
          <a:p>
            <a:pPr lvl="1"/>
            <a:r>
              <a:rPr lang="en-GB" dirty="0"/>
              <a:t>Hence, a user is also sometimes called an owner</a:t>
            </a:r>
          </a:p>
          <a:p>
            <a:r>
              <a:rPr lang="en-GB" dirty="0"/>
              <a:t>Group</a:t>
            </a:r>
          </a:p>
          <a:p>
            <a:pPr lvl="1"/>
            <a:r>
              <a:rPr lang="en-GB" dirty="0"/>
              <a:t>A user- group can contain multiple users</a:t>
            </a:r>
          </a:p>
          <a:p>
            <a:pPr lvl="1"/>
            <a:r>
              <a:rPr lang="en-GB" dirty="0"/>
              <a:t>All users belonging to a group will have the same access permissions to the file</a:t>
            </a:r>
          </a:p>
          <a:p>
            <a:pPr lvl="1"/>
            <a:r>
              <a:rPr lang="en-GB" dirty="0"/>
              <a:t>Suppose you have a project where a number of people require access to a file instead of manually assigning permissions to each user, you could add all users to a group, and assign group permission to file such that only this group members and no one else can read or modify the files</a:t>
            </a:r>
          </a:p>
          <a:p>
            <a:r>
              <a:rPr lang="en-GB" dirty="0"/>
              <a:t>Other</a:t>
            </a:r>
          </a:p>
          <a:p>
            <a:pPr lvl="1"/>
            <a:r>
              <a:rPr lang="en-GB" dirty="0"/>
              <a:t>Any other user who has access to a file</a:t>
            </a:r>
          </a:p>
          <a:p>
            <a:pPr lvl="1"/>
            <a:r>
              <a:rPr lang="en-GB" dirty="0"/>
              <a:t>This person has neither created the file, nor he belongs to a </a:t>
            </a:r>
            <a:r>
              <a:rPr lang="en-GB" dirty="0" err="1"/>
              <a:t>usergroup</a:t>
            </a:r>
            <a:r>
              <a:rPr lang="en-GB" dirty="0"/>
              <a:t> who could own the file Practically, it means everybody else</a:t>
            </a:r>
          </a:p>
          <a:p>
            <a:pPr lvl="1"/>
            <a:r>
              <a:rPr lang="en-GB" dirty="0"/>
              <a:t>Hence, when you set the permission for others, it is also referred as set permissions for the world</a:t>
            </a:r>
          </a:p>
          <a:p>
            <a:endParaRPr lang="en-GB" dirty="0"/>
          </a:p>
        </p:txBody>
      </p:sp>
    </p:spTree>
    <p:extLst>
      <p:ext uri="{BB962C8B-B14F-4D97-AF65-F5344CB8AC3E}">
        <p14:creationId xmlns:p14="http://schemas.microsoft.com/office/powerpoint/2010/main" val="262594062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Question</a:t>
            </a:r>
          </a:p>
        </p:txBody>
      </p:sp>
      <p:sp>
        <p:nvSpPr>
          <p:cNvPr id="3" name="Content Placeholder 2"/>
          <p:cNvSpPr>
            <a:spLocks noGrp="1"/>
          </p:cNvSpPr>
          <p:nvPr>
            <p:ph idx="1"/>
          </p:nvPr>
        </p:nvSpPr>
        <p:spPr/>
        <p:txBody>
          <a:bodyPr/>
          <a:lstStyle/>
          <a:p>
            <a:r>
              <a:rPr lang="en-GB" dirty="0"/>
              <a:t>How does Linux distinguish between these three user types so that a user 'A' cannot affect a file which contains some other user 'B's' vital information/data??</a:t>
            </a:r>
          </a:p>
          <a:p>
            <a:endParaRPr lang="en-GB" dirty="0"/>
          </a:p>
          <a:p>
            <a:endParaRPr lang="en-GB" dirty="0"/>
          </a:p>
          <a:p>
            <a:endParaRPr lang="en-GB" dirty="0"/>
          </a:p>
          <a:p>
            <a:r>
              <a:rPr lang="en-GB" dirty="0"/>
              <a:t>It is like you do not want your colleague, who works on your Linux computer, to view your images</a:t>
            </a:r>
          </a:p>
          <a:p>
            <a:r>
              <a:rPr lang="en-GB" dirty="0"/>
              <a:t>This is where Permissions set in, and they define user behaviour</a:t>
            </a:r>
          </a:p>
          <a:p>
            <a:endParaRPr lang="en-GB" dirty="0"/>
          </a:p>
        </p:txBody>
      </p:sp>
    </p:spTree>
    <p:extLst>
      <p:ext uri="{BB962C8B-B14F-4D97-AF65-F5344CB8AC3E}">
        <p14:creationId xmlns:p14="http://schemas.microsoft.com/office/powerpoint/2010/main" val="1147567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Permissions</a:t>
            </a:r>
          </a:p>
        </p:txBody>
      </p:sp>
      <p:sp>
        <p:nvSpPr>
          <p:cNvPr id="3" name="Content Placeholder 2"/>
          <p:cNvSpPr>
            <a:spLocks noGrp="1"/>
          </p:cNvSpPr>
          <p:nvPr>
            <p:ph idx="1"/>
          </p:nvPr>
        </p:nvSpPr>
        <p:spPr/>
        <p:txBody>
          <a:bodyPr>
            <a:normAutofit/>
          </a:bodyPr>
          <a:lstStyle/>
          <a:p>
            <a:r>
              <a:rPr lang="en-GB" dirty="0"/>
              <a:t>Every file and directory in your UNIX/Linux system has following 3 permissions defined for all the 3 owners discussed above. </a:t>
            </a:r>
          </a:p>
          <a:p>
            <a:pPr lvl="1"/>
            <a:r>
              <a:rPr lang="en-GB" dirty="0"/>
              <a:t>Read</a:t>
            </a:r>
          </a:p>
          <a:p>
            <a:pPr lvl="1"/>
            <a:r>
              <a:rPr lang="en-GB" dirty="0"/>
              <a:t>Write</a:t>
            </a:r>
          </a:p>
          <a:p>
            <a:pPr lvl="1"/>
            <a:r>
              <a:rPr lang="en-GB" dirty="0"/>
              <a:t>Execute</a:t>
            </a:r>
          </a:p>
        </p:txBody>
      </p:sp>
    </p:spTree>
    <p:extLst>
      <p:ext uri="{BB962C8B-B14F-4D97-AF65-F5344CB8AC3E}">
        <p14:creationId xmlns:p14="http://schemas.microsoft.com/office/powerpoint/2010/main" val="203315357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Read</a:t>
            </a:r>
          </a:p>
        </p:txBody>
      </p:sp>
      <p:sp>
        <p:nvSpPr>
          <p:cNvPr id="3" name="Content Placeholder 2"/>
          <p:cNvSpPr>
            <a:spLocks noGrp="1"/>
          </p:cNvSpPr>
          <p:nvPr>
            <p:ph idx="1"/>
          </p:nvPr>
        </p:nvSpPr>
        <p:spPr/>
        <p:txBody>
          <a:bodyPr>
            <a:normAutofit/>
          </a:bodyPr>
          <a:lstStyle/>
          <a:p>
            <a:r>
              <a:rPr lang="en-GB" dirty="0"/>
              <a:t>This permission give you the authority to open and read a file</a:t>
            </a:r>
          </a:p>
          <a:p>
            <a:r>
              <a:rPr lang="en-GB" dirty="0"/>
              <a:t>Read permission on a directory gives you the ability to lists its content</a:t>
            </a:r>
          </a:p>
        </p:txBody>
      </p:sp>
    </p:spTree>
    <p:extLst>
      <p:ext uri="{BB962C8B-B14F-4D97-AF65-F5344CB8AC3E}">
        <p14:creationId xmlns:p14="http://schemas.microsoft.com/office/powerpoint/2010/main" val="5546277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DDoS</a:t>
            </a:r>
            <a:r>
              <a:rPr lang="en-US" dirty="0"/>
              <a:t> Attacks</a:t>
            </a:r>
          </a:p>
        </p:txBody>
      </p:sp>
      <p:sp>
        <p:nvSpPr>
          <p:cNvPr id="3" name="Content Placeholder 2"/>
          <p:cNvSpPr>
            <a:spLocks noGrp="1"/>
          </p:cNvSpPr>
          <p:nvPr>
            <p:ph idx="1"/>
          </p:nvPr>
        </p:nvSpPr>
        <p:spPr/>
        <p:txBody>
          <a:bodyPr/>
          <a:lstStyle/>
          <a:p>
            <a:r>
              <a:rPr lang="en-US" dirty="0"/>
              <a:t>Floods systems, servers, or networks with traffic to exhaust resources and bandwidth</a:t>
            </a:r>
          </a:p>
          <a:p>
            <a:r>
              <a:rPr lang="en-US" dirty="0"/>
              <a:t>The system is unable to fulfill legitimate requests</a:t>
            </a:r>
          </a:p>
          <a:p>
            <a:r>
              <a:rPr lang="en-US" dirty="0"/>
              <a:t>Attackers can also use multiple compromised devices to launch this attack</a:t>
            </a:r>
          </a:p>
          <a:p>
            <a:pPr lvl="1"/>
            <a:r>
              <a:rPr lang="en-US" dirty="0"/>
              <a:t>This is known as a distributed-denial-of-service (</a:t>
            </a:r>
            <a:r>
              <a:rPr lang="en-US" dirty="0" err="1"/>
              <a:t>DDoS</a:t>
            </a:r>
            <a:r>
              <a:rPr lang="en-US" dirty="0"/>
              <a:t>) attack</a:t>
            </a:r>
          </a:p>
          <a:p>
            <a:endParaRPr lang="en-US" dirty="0"/>
          </a:p>
        </p:txBody>
      </p:sp>
    </p:spTree>
    <p:extLst>
      <p:ext uri="{BB962C8B-B14F-4D97-AF65-F5344CB8AC3E}">
        <p14:creationId xmlns:p14="http://schemas.microsoft.com/office/powerpoint/2010/main" val="192130981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Write</a:t>
            </a:r>
          </a:p>
        </p:txBody>
      </p:sp>
      <p:sp>
        <p:nvSpPr>
          <p:cNvPr id="3" name="Content Placeholder 2"/>
          <p:cNvSpPr>
            <a:spLocks noGrp="1"/>
          </p:cNvSpPr>
          <p:nvPr>
            <p:ph idx="1"/>
          </p:nvPr>
        </p:nvSpPr>
        <p:spPr/>
        <p:txBody>
          <a:bodyPr/>
          <a:lstStyle/>
          <a:p>
            <a:r>
              <a:rPr lang="en-GB" dirty="0"/>
              <a:t>The write permission gives you the authority to modify the contents of a file</a:t>
            </a:r>
          </a:p>
          <a:p>
            <a:r>
              <a:rPr lang="en-GB" dirty="0"/>
              <a:t>The write permission on a directory gives you the authority to add, remove and rename files stored in the directory</a:t>
            </a:r>
          </a:p>
          <a:p>
            <a:r>
              <a:rPr lang="en-GB" dirty="0"/>
              <a:t>Consider a scenario where you have to write permission on file but do not have write permission on the directory where the file is stored</a:t>
            </a:r>
          </a:p>
          <a:p>
            <a:r>
              <a:rPr lang="en-GB" dirty="0"/>
              <a:t>You will be able to modify the file contents</a:t>
            </a:r>
          </a:p>
          <a:p>
            <a:r>
              <a:rPr lang="en-GB" dirty="0"/>
              <a:t>But you will not be able to rename, move or remove the file from the directory</a:t>
            </a:r>
          </a:p>
          <a:p>
            <a:endParaRPr lang="en-GB" dirty="0"/>
          </a:p>
        </p:txBody>
      </p:sp>
    </p:spTree>
    <p:extLst>
      <p:ext uri="{BB962C8B-B14F-4D97-AF65-F5344CB8AC3E}">
        <p14:creationId xmlns:p14="http://schemas.microsoft.com/office/powerpoint/2010/main" val="136048696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Execute</a:t>
            </a:r>
          </a:p>
        </p:txBody>
      </p:sp>
      <p:sp>
        <p:nvSpPr>
          <p:cNvPr id="3" name="Content Placeholder 2"/>
          <p:cNvSpPr>
            <a:spLocks noGrp="1"/>
          </p:cNvSpPr>
          <p:nvPr>
            <p:ph idx="1"/>
          </p:nvPr>
        </p:nvSpPr>
        <p:spPr/>
        <p:txBody>
          <a:bodyPr/>
          <a:lstStyle/>
          <a:p>
            <a:r>
              <a:rPr lang="en-GB" dirty="0"/>
              <a:t>In Windows, an executable program usually has an extension ".exe" and which you can easily run</a:t>
            </a:r>
          </a:p>
          <a:p>
            <a:r>
              <a:rPr lang="en-GB" dirty="0"/>
              <a:t>In Unix/Linux, you cannot run a program unless the execute permission is set</a:t>
            </a:r>
          </a:p>
          <a:p>
            <a:r>
              <a:rPr lang="en-GB" dirty="0"/>
              <a:t>If the execute permission is not set, you might still be able to see/modify the program code(provided read &amp; write permissions are set), but not run it</a:t>
            </a:r>
          </a:p>
        </p:txBody>
      </p:sp>
    </p:spTree>
    <p:extLst>
      <p:ext uri="{BB962C8B-B14F-4D97-AF65-F5344CB8AC3E}">
        <p14:creationId xmlns:p14="http://schemas.microsoft.com/office/powerpoint/2010/main" val="257263895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Linux - Basic File Permissions</a:t>
            </a:r>
            <a:br>
              <a:rPr lang="en-GB" dirty="0"/>
            </a:br>
            <a:endParaRPr lang="en-GB" dirty="0"/>
          </a:p>
        </p:txBody>
      </p:sp>
      <p:sp>
        <p:nvSpPr>
          <p:cNvPr id="3" name="Content Placeholder 2"/>
          <p:cNvSpPr>
            <a:spLocks noGrp="1"/>
          </p:cNvSpPr>
          <p:nvPr>
            <p:ph idx="1"/>
          </p:nvPr>
        </p:nvSpPr>
        <p:spPr/>
        <p:txBody>
          <a:bodyPr>
            <a:normAutofit/>
          </a:bodyPr>
          <a:lstStyle/>
          <a:p>
            <a:r>
              <a:rPr lang="en-GB" dirty="0"/>
              <a:t>Permission Groups</a:t>
            </a:r>
          </a:p>
          <a:p>
            <a:r>
              <a:rPr lang="en-GB" dirty="0"/>
              <a:t>Each file and directory has three user based permission groups:</a:t>
            </a:r>
          </a:p>
          <a:p>
            <a:pPr lvl="1"/>
            <a:r>
              <a:rPr lang="en-GB" dirty="0"/>
              <a:t>owner - The Owner permissions apply only the owner of the file or directory, they will not impact the actions of other users</a:t>
            </a:r>
          </a:p>
          <a:p>
            <a:pPr lvl="1"/>
            <a:r>
              <a:rPr lang="en-GB" dirty="0"/>
              <a:t>group - The Group permissions apply only to the group that has been assigned to the file or directory, they will not effect the actions of other users.</a:t>
            </a:r>
          </a:p>
          <a:p>
            <a:pPr lvl="1"/>
            <a:r>
              <a:rPr lang="en-GB" dirty="0"/>
              <a:t>all users - The All Users permissions apply to all other users on the system, this is the permission group that you want to watch the most</a:t>
            </a:r>
          </a:p>
          <a:p>
            <a:endParaRPr lang="en-GB" dirty="0"/>
          </a:p>
        </p:txBody>
      </p:sp>
    </p:spTree>
    <p:extLst>
      <p:ext uri="{BB962C8B-B14F-4D97-AF65-F5344CB8AC3E}">
        <p14:creationId xmlns:p14="http://schemas.microsoft.com/office/powerpoint/2010/main" val="288731260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Permission Types</a:t>
            </a:r>
            <a:br>
              <a:rPr lang="en-GB" dirty="0"/>
            </a:br>
            <a:endParaRPr lang="en-GB" dirty="0"/>
          </a:p>
        </p:txBody>
      </p:sp>
      <p:sp>
        <p:nvSpPr>
          <p:cNvPr id="3" name="Content Placeholder 2"/>
          <p:cNvSpPr>
            <a:spLocks noGrp="1"/>
          </p:cNvSpPr>
          <p:nvPr>
            <p:ph idx="1"/>
          </p:nvPr>
        </p:nvSpPr>
        <p:spPr/>
        <p:txBody>
          <a:bodyPr/>
          <a:lstStyle/>
          <a:p>
            <a:r>
              <a:rPr lang="en-GB" dirty="0"/>
              <a:t>Each file or directory has three basic permission types:</a:t>
            </a:r>
          </a:p>
          <a:p>
            <a:pPr lvl="1"/>
            <a:r>
              <a:rPr lang="en-GB" b="1" dirty="0"/>
              <a:t>read</a:t>
            </a:r>
            <a:r>
              <a:rPr lang="en-GB" dirty="0"/>
              <a:t> - The Read permission refers to a user's capability to read the contents of the file</a:t>
            </a:r>
          </a:p>
          <a:p>
            <a:pPr lvl="1"/>
            <a:r>
              <a:rPr lang="en-GB" b="1" dirty="0"/>
              <a:t>write</a:t>
            </a:r>
            <a:r>
              <a:rPr lang="en-GB" dirty="0"/>
              <a:t> - The Write permissions refer to a user's capability to write or modify a file or directory</a:t>
            </a:r>
          </a:p>
          <a:p>
            <a:pPr lvl="1"/>
            <a:r>
              <a:rPr lang="en-GB" b="1" dirty="0"/>
              <a:t>execute</a:t>
            </a:r>
            <a:r>
              <a:rPr lang="en-GB" dirty="0"/>
              <a:t> - The Execute permission affects a user's capability to execute a file or view the contents of a directory</a:t>
            </a:r>
          </a:p>
          <a:p>
            <a:endParaRPr lang="en-GB" dirty="0"/>
          </a:p>
        </p:txBody>
      </p:sp>
    </p:spTree>
    <p:extLst>
      <p:ext uri="{BB962C8B-B14F-4D97-AF65-F5344CB8AC3E}">
        <p14:creationId xmlns:p14="http://schemas.microsoft.com/office/powerpoint/2010/main" val="223949998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Permission Types</a:t>
            </a:r>
          </a:p>
        </p:txBody>
      </p:sp>
      <p:sp>
        <p:nvSpPr>
          <p:cNvPr id="3" name="Content Placeholder 2"/>
          <p:cNvSpPr>
            <a:spLocks noGrp="1"/>
          </p:cNvSpPr>
          <p:nvPr>
            <p:ph idx="1"/>
          </p:nvPr>
        </p:nvSpPr>
        <p:spPr/>
        <p:txBody>
          <a:bodyPr/>
          <a:lstStyle/>
          <a:p>
            <a:r>
              <a:rPr lang="en-GB" dirty="0"/>
              <a:t>The Permission Types that are used are:</a:t>
            </a:r>
          </a:p>
          <a:p>
            <a:pPr lvl="1"/>
            <a:r>
              <a:rPr lang="en-GB" b="1" dirty="0"/>
              <a:t>r</a:t>
            </a:r>
            <a:r>
              <a:rPr lang="en-GB" dirty="0"/>
              <a:t> - Read</a:t>
            </a:r>
          </a:p>
          <a:p>
            <a:pPr lvl="1"/>
            <a:r>
              <a:rPr lang="en-GB" b="1" dirty="0"/>
              <a:t>w</a:t>
            </a:r>
            <a:r>
              <a:rPr lang="en-GB" dirty="0"/>
              <a:t> - Write</a:t>
            </a:r>
          </a:p>
          <a:p>
            <a:pPr lvl="1"/>
            <a:r>
              <a:rPr lang="en-GB" b="1" dirty="0"/>
              <a:t>x</a:t>
            </a:r>
            <a:r>
              <a:rPr lang="en-GB" dirty="0"/>
              <a:t> - Execute</a:t>
            </a:r>
          </a:p>
          <a:p>
            <a:r>
              <a:rPr lang="en-GB" dirty="0"/>
              <a:t>So for an example, lets say I have a file named file1 that currently has the permissions set to </a:t>
            </a:r>
            <a:r>
              <a:rPr lang="en-GB" b="1" dirty="0"/>
              <a:t>_</a:t>
            </a:r>
            <a:r>
              <a:rPr lang="en-GB" b="1" dirty="0" err="1"/>
              <a:t>rw_rw_rw</a:t>
            </a:r>
            <a:r>
              <a:rPr lang="en-GB" b="1" dirty="0"/>
              <a:t>,</a:t>
            </a:r>
            <a:r>
              <a:rPr lang="en-GB" dirty="0"/>
              <a:t> which means that the owner, group and all users have read and write permission</a:t>
            </a:r>
          </a:p>
        </p:txBody>
      </p:sp>
    </p:spTree>
    <p:extLst>
      <p:ext uri="{BB962C8B-B14F-4D97-AF65-F5344CB8AC3E}">
        <p14:creationId xmlns:p14="http://schemas.microsoft.com/office/powerpoint/2010/main" val="194627635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Adding and Removing Permissions</a:t>
            </a:r>
          </a:p>
        </p:txBody>
      </p:sp>
      <p:sp>
        <p:nvSpPr>
          <p:cNvPr id="3" name="Content Placeholder 2"/>
          <p:cNvSpPr>
            <a:spLocks noGrp="1"/>
          </p:cNvSpPr>
          <p:nvPr>
            <p:ph idx="1"/>
          </p:nvPr>
        </p:nvSpPr>
        <p:spPr/>
        <p:txBody>
          <a:bodyPr/>
          <a:lstStyle/>
          <a:p>
            <a:r>
              <a:rPr lang="en-GB" dirty="0"/>
              <a:t>To remove a permission you would invoke the command: </a:t>
            </a:r>
            <a:r>
              <a:rPr lang="en-GB" b="1" i="1" dirty="0" err="1"/>
              <a:t>chmod</a:t>
            </a:r>
            <a:r>
              <a:rPr lang="en-GB" b="1" i="1" dirty="0"/>
              <a:t> a-</a:t>
            </a:r>
            <a:r>
              <a:rPr lang="en-GB" b="1" i="1" dirty="0" err="1"/>
              <a:t>rw</a:t>
            </a:r>
            <a:r>
              <a:rPr lang="en-GB" b="1" i="1" dirty="0"/>
              <a:t> file1</a:t>
            </a:r>
          </a:p>
          <a:p>
            <a:r>
              <a:rPr lang="en-GB" dirty="0"/>
              <a:t>To add the permissions above you would invoke the command: </a:t>
            </a:r>
            <a:r>
              <a:rPr lang="en-GB" b="1" i="1" dirty="0" err="1"/>
              <a:t>chmod</a:t>
            </a:r>
            <a:r>
              <a:rPr lang="en-GB" b="1" i="1" dirty="0"/>
              <a:t> </a:t>
            </a:r>
            <a:r>
              <a:rPr lang="en-GB" b="1" i="1" dirty="0" err="1"/>
              <a:t>a+rw</a:t>
            </a:r>
            <a:r>
              <a:rPr lang="en-GB" b="1" i="1" dirty="0"/>
              <a:t> file1</a:t>
            </a:r>
            <a:endParaRPr lang="en-GB" dirty="0"/>
          </a:p>
        </p:txBody>
      </p:sp>
    </p:spTree>
    <p:extLst>
      <p:ext uri="{BB962C8B-B14F-4D97-AF65-F5344CB8AC3E}">
        <p14:creationId xmlns:p14="http://schemas.microsoft.com/office/powerpoint/2010/main" val="179655338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Let’s Add Some Confusion</a:t>
            </a:r>
          </a:p>
        </p:txBody>
      </p:sp>
      <p:sp>
        <p:nvSpPr>
          <p:cNvPr id="3" name="Content Placeholder 2"/>
          <p:cNvSpPr>
            <a:spLocks noGrp="1"/>
          </p:cNvSpPr>
          <p:nvPr>
            <p:ph idx="1"/>
          </p:nvPr>
        </p:nvSpPr>
        <p:spPr/>
        <p:txBody>
          <a:bodyPr/>
          <a:lstStyle/>
          <a:p>
            <a:r>
              <a:rPr lang="en-GB" dirty="0"/>
              <a:t>Linux files have permissions like so….</a:t>
            </a:r>
          </a:p>
          <a:p>
            <a:pPr lvl="1"/>
            <a:r>
              <a:rPr lang="en-GB" dirty="0"/>
              <a:t>777</a:t>
            </a:r>
          </a:p>
          <a:p>
            <a:r>
              <a:rPr lang="en-GB" dirty="0"/>
              <a:t>Linux has the following permissions:</a:t>
            </a:r>
          </a:p>
          <a:p>
            <a:pPr marL="1371600" lvl="3" indent="0">
              <a:buNone/>
            </a:pPr>
            <a:r>
              <a:rPr lang="en-GB" sz="2800" dirty="0"/>
              <a:t>0 – no permission</a:t>
            </a:r>
            <a:br>
              <a:rPr lang="en-GB" sz="2800" dirty="0"/>
            </a:br>
            <a:r>
              <a:rPr lang="en-GB" sz="2800" dirty="0"/>
              <a:t>1 – execute</a:t>
            </a:r>
            <a:br>
              <a:rPr lang="en-GB" sz="2800" dirty="0"/>
            </a:br>
            <a:r>
              <a:rPr lang="en-GB" sz="2800" dirty="0"/>
              <a:t>2 – write</a:t>
            </a:r>
            <a:br>
              <a:rPr lang="en-GB" sz="2800" dirty="0"/>
            </a:br>
            <a:r>
              <a:rPr lang="en-GB" sz="2800" dirty="0"/>
              <a:t>3 – write and execute</a:t>
            </a:r>
            <a:br>
              <a:rPr lang="en-GB" sz="2800" dirty="0"/>
            </a:br>
            <a:r>
              <a:rPr lang="en-GB" sz="2800" dirty="0"/>
              <a:t>4 – read</a:t>
            </a:r>
            <a:br>
              <a:rPr lang="en-GB" sz="2800" dirty="0"/>
            </a:br>
            <a:r>
              <a:rPr lang="en-GB" sz="2800" dirty="0"/>
              <a:t>5 – read and execute</a:t>
            </a:r>
            <a:br>
              <a:rPr lang="en-GB" sz="2800" dirty="0"/>
            </a:br>
            <a:r>
              <a:rPr lang="en-GB" sz="2800" dirty="0"/>
              <a:t>6 – read and write</a:t>
            </a:r>
            <a:br>
              <a:rPr lang="en-GB" sz="2800" dirty="0"/>
            </a:br>
            <a:r>
              <a:rPr lang="en-GB" sz="2800" dirty="0"/>
              <a:t>7 – read, write, and execute</a:t>
            </a:r>
          </a:p>
          <a:p>
            <a:endParaRPr lang="en-GB" dirty="0"/>
          </a:p>
        </p:txBody>
      </p:sp>
    </p:spTree>
    <p:extLst>
      <p:ext uri="{BB962C8B-B14F-4D97-AF65-F5344CB8AC3E}">
        <p14:creationId xmlns:p14="http://schemas.microsoft.com/office/powerpoint/2010/main" val="48894971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a:t>So, -</a:t>
            </a:r>
            <a:r>
              <a:rPr lang="en-GB" dirty="0" err="1"/>
              <a:t>rw-rw-rw</a:t>
            </a:r>
            <a:r>
              <a:rPr lang="en-GB" dirty="0"/>
              <a:t> is 666</a:t>
            </a:r>
          </a:p>
          <a:p>
            <a:r>
              <a:rPr lang="en-GB" dirty="0"/>
              <a:t> </a:t>
            </a:r>
          </a:p>
        </p:txBody>
      </p:sp>
    </p:spTree>
    <p:extLst>
      <p:ext uri="{BB962C8B-B14F-4D97-AF65-F5344CB8AC3E}">
        <p14:creationId xmlns:p14="http://schemas.microsoft.com/office/powerpoint/2010/main" val="326093445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Common Permissions</a:t>
            </a:r>
          </a:p>
        </p:txBody>
      </p:sp>
      <p:sp>
        <p:nvSpPr>
          <p:cNvPr id="3" name="Content Placeholder 2"/>
          <p:cNvSpPr>
            <a:spLocks noGrp="1"/>
          </p:cNvSpPr>
          <p:nvPr>
            <p:ph idx="1"/>
          </p:nvPr>
        </p:nvSpPr>
        <p:spPr/>
        <p:txBody>
          <a:bodyPr>
            <a:normAutofit fontScale="77500" lnSpcReduction="20000"/>
          </a:bodyPr>
          <a:lstStyle/>
          <a:p>
            <a:r>
              <a:rPr lang="en-GB" dirty="0"/>
              <a:t>755:</a:t>
            </a:r>
          </a:p>
          <a:p>
            <a:pPr lvl="1"/>
            <a:r>
              <a:rPr lang="en-GB" dirty="0"/>
              <a:t>This set of permissions is commonly used in web server</a:t>
            </a:r>
          </a:p>
          <a:p>
            <a:pPr lvl="1"/>
            <a:r>
              <a:rPr lang="en-GB" dirty="0"/>
              <a:t>The owner has all the permissions to read, write and execute</a:t>
            </a:r>
          </a:p>
          <a:p>
            <a:pPr lvl="1"/>
            <a:r>
              <a:rPr lang="en-GB" dirty="0"/>
              <a:t>Everyone else can only read and execute, but cannot make changes to the file.</a:t>
            </a:r>
          </a:p>
          <a:p>
            <a:r>
              <a:rPr lang="en-GB" dirty="0"/>
              <a:t>777:</a:t>
            </a:r>
          </a:p>
          <a:p>
            <a:pPr lvl="1"/>
            <a:r>
              <a:rPr lang="en-GB" dirty="0"/>
              <a:t>Everyone can read write and execute</a:t>
            </a:r>
          </a:p>
          <a:p>
            <a:pPr lvl="1"/>
            <a:r>
              <a:rPr lang="en-GB" dirty="0"/>
              <a:t>In a web server, it is not advisable to set ‘777’ permission for your files and folders as it allows anyone to add malicious code to your server</a:t>
            </a:r>
          </a:p>
          <a:p>
            <a:pPr lvl="1"/>
            <a:r>
              <a:rPr lang="en-GB" dirty="0"/>
              <a:t>However, in some cases, you will need to set the 777 permissions before you can upload any file to the server (For example, uploading images in WordPress)</a:t>
            </a:r>
          </a:p>
          <a:p>
            <a:r>
              <a:rPr lang="en-GB" dirty="0"/>
              <a:t>644:</a:t>
            </a:r>
          </a:p>
          <a:p>
            <a:pPr lvl="1"/>
            <a:r>
              <a:rPr lang="en-GB" dirty="0"/>
              <a:t>Only the owner can read and write</a:t>
            </a:r>
          </a:p>
          <a:p>
            <a:pPr lvl="1"/>
            <a:r>
              <a:rPr lang="en-GB" dirty="0"/>
              <a:t>Everyone else can only read</a:t>
            </a:r>
          </a:p>
          <a:p>
            <a:pPr lvl="1"/>
            <a:r>
              <a:rPr lang="en-GB" dirty="0"/>
              <a:t>No one can execute the file</a:t>
            </a:r>
          </a:p>
          <a:p>
            <a:r>
              <a:rPr lang="en-GB" dirty="0"/>
              <a:t>655</a:t>
            </a:r>
          </a:p>
          <a:p>
            <a:pPr lvl="1"/>
            <a:r>
              <a:rPr lang="en-GB" dirty="0"/>
              <a:t>Only the owner can read and write, but not execute the file</a:t>
            </a:r>
          </a:p>
          <a:p>
            <a:pPr lvl="1"/>
            <a:r>
              <a:rPr lang="en-GB"/>
              <a:t>Everyone </a:t>
            </a:r>
            <a:r>
              <a:rPr lang="en-GB" dirty="0"/>
              <a:t>else can read and execute, but cannot modify </a:t>
            </a:r>
            <a:r>
              <a:rPr lang="en-GB"/>
              <a:t>the file</a:t>
            </a:r>
            <a:endParaRPr lang="en-GB" dirty="0"/>
          </a:p>
          <a:p>
            <a:endParaRPr lang="en-GB" dirty="0"/>
          </a:p>
        </p:txBody>
      </p:sp>
    </p:spTree>
    <p:extLst>
      <p:ext uri="{BB962C8B-B14F-4D97-AF65-F5344CB8AC3E}">
        <p14:creationId xmlns:p14="http://schemas.microsoft.com/office/powerpoint/2010/main" val="222117236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316B6-4DDE-4A0E-A71E-0CA68BBA881D}"/>
              </a:ext>
            </a:extLst>
          </p:cNvPr>
          <p:cNvSpPr>
            <a:spLocks noGrp="1"/>
          </p:cNvSpPr>
          <p:nvPr>
            <p:ph type="title"/>
          </p:nvPr>
        </p:nvSpPr>
        <p:spPr/>
        <p:txBody>
          <a:bodyPr/>
          <a:lstStyle/>
          <a:p>
            <a:r>
              <a:rPr lang="en-GB" dirty="0"/>
              <a:t>Protection</a:t>
            </a:r>
          </a:p>
        </p:txBody>
      </p:sp>
      <p:sp>
        <p:nvSpPr>
          <p:cNvPr id="3" name="Content Placeholder 2">
            <a:extLst>
              <a:ext uri="{FF2B5EF4-FFF2-40B4-BE49-F238E27FC236}">
                <a16:creationId xmlns:a16="http://schemas.microsoft.com/office/drawing/2014/main" id="{17281696-2CB1-4B63-89D6-2DEA02CDCA33}"/>
              </a:ext>
            </a:extLst>
          </p:cNvPr>
          <p:cNvSpPr>
            <a:spLocks noGrp="1"/>
          </p:cNvSpPr>
          <p:nvPr>
            <p:ph type="body" idx="1"/>
          </p:nvPr>
        </p:nvSpPr>
        <p:spPr/>
        <p:txBody>
          <a:bodyPr>
            <a:normAutofit fontScale="92500" lnSpcReduction="20000"/>
          </a:bodyPr>
          <a:lstStyle/>
          <a:p>
            <a:r>
              <a:rPr lang="en-GB" dirty="0"/>
              <a:t>Hardware Passkey</a:t>
            </a:r>
          </a:p>
          <a:p>
            <a:r>
              <a:rPr lang="en-GB" dirty="0"/>
              <a:t>Licence Key</a:t>
            </a:r>
          </a:p>
          <a:p>
            <a:r>
              <a:rPr lang="en-GB" dirty="0"/>
              <a:t>Dongle</a:t>
            </a:r>
          </a:p>
          <a:p>
            <a:r>
              <a:rPr lang="en-GB" dirty="0"/>
              <a:t>RSA-DSA</a:t>
            </a:r>
          </a:p>
        </p:txBody>
      </p:sp>
    </p:spTree>
    <p:extLst>
      <p:ext uri="{BB962C8B-B14F-4D97-AF65-F5344CB8AC3E}">
        <p14:creationId xmlns:p14="http://schemas.microsoft.com/office/powerpoint/2010/main" val="1327110557"/>
      </p:ext>
    </p:extLst>
  </p:cSld>
  <p:clrMapOvr>
    <a:masterClrMapping/>
  </p:clrMapOvr>
</p:sld>
</file>

<file path=ppt/theme/theme1.xml><?xml version="1.0" encoding="utf-8"?>
<a:theme xmlns:a="http://schemas.openxmlformats.org/drawingml/2006/main" name="WBL">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BL" id="{F9107B94-27B5-44C3-8B2E-1EE8DD964E80}" vid="{2CA810EA-66AB-49CA-9751-021D11DCD3C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WBL</Template>
  <TotalTime>1559</TotalTime>
  <Words>9009</Words>
  <Application>Microsoft Office PowerPoint</Application>
  <PresentationFormat>Widescreen</PresentationFormat>
  <Paragraphs>927</Paragraphs>
  <Slides>147</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147</vt:i4>
      </vt:variant>
    </vt:vector>
  </HeadingPairs>
  <TitlesOfParts>
    <vt:vector size="151" baseType="lpstr">
      <vt:lpstr>Arial</vt:lpstr>
      <vt:lpstr>Calibri</vt:lpstr>
      <vt:lpstr>MV Boli</vt:lpstr>
      <vt:lpstr>WBL</vt:lpstr>
      <vt:lpstr> BCS Level 4 Certificate in Network  Security</vt:lpstr>
      <vt:lpstr>Syllabus</vt:lpstr>
      <vt:lpstr>1 Types of security threat (35%, K2) </vt:lpstr>
      <vt:lpstr>Security Threats</vt:lpstr>
      <vt:lpstr>Threat</vt:lpstr>
      <vt:lpstr>Vulnerability</vt:lpstr>
      <vt:lpstr>Virus</vt:lpstr>
      <vt:lpstr>Malware</vt:lpstr>
      <vt:lpstr>DDoS Attacks</vt:lpstr>
      <vt:lpstr>Denial-of-Service (DoS and DDoS)</vt:lpstr>
      <vt:lpstr>DoS vs DDoS</vt:lpstr>
      <vt:lpstr>An Attack</vt:lpstr>
      <vt:lpstr>Trojan</vt:lpstr>
      <vt:lpstr>Worm</vt:lpstr>
      <vt:lpstr>Spyware</vt:lpstr>
      <vt:lpstr>Social Engineering</vt:lpstr>
      <vt:lpstr>How it is done</vt:lpstr>
      <vt:lpstr>PowerPoint Presentation</vt:lpstr>
      <vt:lpstr>Phishing Attacks</vt:lpstr>
      <vt:lpstr>PowerPoint Presentation</vt:lpstr>
      <vt:lpstr>PowerPoint Presentation</vt:lpstr>
      <vt:lpstr>PowerPoint Presentation</vt:lpstr>
      <vt:lpstr>Man-in-the-Middle</vt:lpstr>
      <vt:lpstr>DNS Poisoning</vt:lpstr>
      <vt:lpstr>Ransomware</vt:lpstr>
      <vt:lpstr>Ransomware</vt:lpstr>
      <vt:lpstr>Vulnerabilities</vt:lpstr>
      <vt:lpstr>PowerPoint Presentation</vt:lpstr>
      <vt:lpstr>Ports</vt:lpstr>
      <vt:lpstr>PowerPoint Presentation</vt:lpstr>
      <vt:lpstr>PowerPoint Presentation</vt:lpstr>
      <vt:lpstr>PowerPoint Presentation</vt:lpstr>
      <vt:lpstr>Services</vt:lpstr>
      <vt:lpstr>Services</vt:lpstr>
      <vt:lpstr>Email Clients</vt:lpstr>
      <vt:lpstr>Email</vt:lpstr>
      <vt:lpstr>DNS</vt:lpstr>
      <vt:lpstr>PowerPoint Presentation</vt:lpstr>
      <vt:lpstr>Types of DNS Attack</vt:lpstr>
      <vt:lpstr>Printers</vt:lpstr>
      <vt:lpstr>Network Shares</vt:lpstr>
      <vt:lpstr>VOIP</vt:lpstr>
      <vt:lpstr>VOIP Vulnerabilities</vt:lpstr>
      <vt:lpstr>VOIP Exploits</vt:lpstr>
      <vt:lpstr>VOIP Attacks</vt:lpstr>
      <vt:lpstr>Instant Messaging</vt:lpstr>
      <vt:lpstr>Viruses and Worms over IM</vt:lpstr>
      <vt:lpstr>Identity Theft/Authentication Spoofing</vt:lpstr>
      <vt:lpstr>Firewall Tunnelling</vt:lpstr>
      <vt:lpstr>Data Security Leaks</vt:lpstr>
      <vt:lpstr>SPIM</vt:lpstr>
      <vt:lpstr>Code</vt:lpstr>
      <vt:lpstr>2 Mitigating Security Threats (65%, K2) </vt:lpstr>
      <vt:lpstr>2.1 Describe Security Procedures</vt:lpstr>
      <vt:lpstr>Security Policy</vt:lpstr>
      <vt:lpstr>Security Policy</vt:lpstr>
      <vt:lpstr>Securing the Perimeter</vt:lpstr>
      <vt:lpstr>Securing the Perimeter</vt:lpstr>
      <vt:lpstr>PowerPoint Presentation</vt:lpstr>
      <vt:lpstr>Physical Security</vt:lpstr>
      <vt:lpstr>PowerPoint Presentation</vt:lpstr>
      <vt:lpstr>Securing the Network</vt:lpstr>
      <vt:lpstr>Run a network security audit</vt:lpstr>
      <vt:lpstr>Security Audit</vt:lpstr>
      <vt:lpstr>Conduct cybersecurity awareness training</vt:lpstr>
      <vt:lpstr>Limit user access privileges</vt:lpstr>
      <vt:lpstr>Patch your software ASAP</vt:lpstr>
      <vt:lpstr>Review your cybersecurity tools</vt:lpstr>
      <vt:lpstr>Securing Devices</vt:lpstr>
      <vt:lpstr>Securing Applications</vt:lpstr>
      <vt:lpstr>Application Security</vt:lpstr>
      <vt:lpstr>According to the patterns &amp; practices Improving Web Application Security book, the following are classes of common application security threats / attacks:</vt:lpstr>
      <vt:lpstr>The OWASP community publishes a list of the top 10 vulnerabilities for web applications and outlines best security practices for organizations and while aiming to create open standards for the industry. As of 2017, the organization lists the top application security threats as:</vt:lpstr>
      <vt:lpstr>O/S Updates</vt:lpstr>
      <vt:lpstr>The Risks</vt:lpstr>
      <vt:lpstr>2.2 Describe Common Ways to Protect Data</vt:lpstr>
      <vt:lpstr>File and Folder Permissions</vt:lpstr>
      <vt:lpstr>PowerPoint Presentation</vt:lpstr>
      <vt:lpstr>PowerPoint Presentation</vt:lpstr>
      <vt:lpstr>Standard Permissions</vt:lpstr>
      <vt:lpstr>Special Permissions</vt:lpstr>
      <vt:lpstr>Special Permissions</vt:lpstr>
      <vt:lpstr>Special Permissions</vt:lpstr>
      <vt:lpstr>Encryption</vt:lpstr>
      <vt:lpstr>Group Policy</vt:lpstr>
      <vt:lpstr>Linux Systems</vt:lpstr>
      <vt:lpstr>Question</vt:lpstr>
      <vt:lpstr>Permissions</vt:lpstr>
      <vt:lpstr>Read</vt:lpstr>
      <vt:lpstr>Write</vt:lpstr>
      <vt:lpstr>Execute</vt:lpstr>
      <vt:lpstr>Linux - Basic File Permissions </vt:lpstr>
      <vt:lpstr>Permission Types </vt:lpstr>
      <vt:lpstr>Permission Types</vt:lpstr>
      <vt:lpstr>Adding and Removing Permissions</vt:lpstr>
      <vt:lpstr>Let’s Add Some Confusion</vt:lpstr>
      <vt:lpstr>PowerPoint Presentation</vt:lpstr>
      <vt:lpstr>Common Permissions</vt:lpstr>
      <vt:lpstr>Protection</vt:lpstr>
      <vt:lpstr>Passkey</vt:lpstr>
      <vt:lpstr>Licence Key</vt:lpstr>
      <vt:lpstr>Dongle</vt:lpstr>
      <vt:lpstr>Encryption</vt:lpstr>
      <vt:lpstr>RSA v DSA</vt:lpstr>
      <vt:lpstr>2.3 Describe Protection Against Malicious Software</vt:lpstr>
      <vt:lpstr>Anti-virus</vt:lpstr>
      <vt:lpstr>Anti-malware</vt:lpstr>
      <vt:lpstr>2.4 Describe Types of Firewalls</vt:lpstr>
      <vt:lpstr>Packet Filter</vt:lpstr>
      <vt:lpstr>Stateful</vt:lpstr>
      <vt:lpstr>Application Level</vt:lpstr>
      <vt:lpstr>Network-Based</vt:lpstr>
      <vt:lpstr>Host-Based</vt:lpstr>
      <vt:lpstr>Intrusion Detection Systems</vt:lpstr>
      <vt:lpstr>Intrusion Prevention Systems</vt:lpstr>
      <vt:lpstr>Intrusion Prevention Systems</vt:lpstr>
      <vt:lpstr>Tasks</vt:lpstr>
      <vt:lpstr>Tasks</vt:lpstr>
      <vt:lpstr>Other Useful Things</vt:lpstr>
      <vt:lpstr>Wireless Protocols</vt:lpstr>
      <vt:lpstr>Bluetooth</vt:lpstr>
      <vt:lpstr>2G (GSM)</vt:lpstr>
      <vt:lpstr>3G &amp; 4G</vt:lpstr>
      <vt:lpstr>LTE Cat 0, 1, &amp; 3</vt:lpstr>
      <vt:lpstr>LTE-M1</vt:lpstr>
      <vt:lpstr>5G</vt:lpstr>
      <vt:lpstr>NFC</vt:lpstr>
      <vt:lpstr>RFID</vt:lpstr>
      <vt:lpstr>WIFI</vt:lpstr>
      <vt:lpstr>The 802.11 Protocols</vt:lpstr>
      <vt:lpstr>802.11a</vt:lpstr>
      <vt:lpstr>802.11b</vt:lpstr>
      <vt:lpstr>802.11c</vt:lpstr>
      <vt:lpstr>802.11g</vt:lpstr>
      <vt:lpstr>802.11i </vt:lpstr>
      <vt:lpstr>802.11n</vt:lpstr>
      <vt:lpstr>802.11n</vt:lpstr>
      <vt:lpstr>WiFi Security</vt:lpstr>
      <vt:lpstr>WEP</vt:lpstr>
      <vt:lpstr>WPA</vt:lpstr>
      <vt:lpstr>WPA2</vt:lpstr>
      <vt:lpstr>WPS</vt:lpstr>
      <vt:lpstr>Honeypot</vt:lpstr>
      <vt:lpstr>Steganography</vt:lpstr>
      <vt:lpstr>Glossary</vt:lpstr>
      <vt:lpstr>Glossary</vt:lpstr>
      <vt:lpstr>Glossary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Leonard Shand</dc:creator>
  <cp:lastModifiedBy>Len Shand</cp:lastModifiedBy>
  <cp:revision>70</cp:revision>
  <dcterms:created xsi:type="dcterms:W3CDTF">2019-02-13T08:54:32Z</dcterms:created>
  <dcterms:modified xsi:type="dcterms:W3CDTF">2020-03-19T07:42:21Z</dcterms:modified>
</cp:coreProperties>
</file>