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7" r:id="rId2"/>
    <p:sldId id="261" r:id="rId3"/>
    <p:sldId id="288" r:id="rId4"/>
    <p:sldId id="267" r:id="rId5"/>
    <p:sldId id="448" r:id="rId6"/>
    <p:sldId id="450" r:id="rId7"/>
    <p:sldId id="451" r:id="rId8"/>
    <p:sldId id="452" r:id="rId9"/>
    <p:sldId id="483" r:id="rId10"/>
    <p:sldId id="453" r:id="rId11"/>
    <p:sldId id="458" r:id="rId12"/>
    <p:sldId id="459" r:id="rId13"/>
    <p:sldId id="454" r:id="rId14"/>
    <p:sldId id="460" r:id="rId15"/>
    <p:sldId id="455" r:id="rId16"/>
    <p:sldId id="456" r:id="rId17"/>
    <p:sldId id="457" r:id="rId18"/>
    <p:sldId id="449" r:id="rId19"/>
    <p:sldId id="484" r:id="rId20"/>
    <p:sldId id="28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102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15334-4B9E-4E2A-91E4-02E9CE46E2F7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AC263-511C-46ED-8D74-AEACE54AA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3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65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6 0.40139 L -8.33333E-7 -2.96296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85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78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59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44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8667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8667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30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58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91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33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67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0E7732-B9C2-46B5-92EA-534DBD521AEF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653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9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23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39225" y="64436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7AFC1-FED4-4DC8-A3D8-882609F226E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90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73A52-6D47-49BF-A1C2-EF03953EFA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223346"/>
                </a:solidFill>
              </a:rPr>
              <a:t>Week 1 – Day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AF152D-FA8D-41DE-81F8-7328D036F9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223346"/>
                </a:solidFill>
                <a:latin typeface="Arial" panose="020B0604020202020204" pitchFamily="34" charset="0"/>
              </a:rPr>
              <a:t>Cyber Threats</a:t>
            </a:r>
            <a:endParaRPr lang="en-GB" b="1" dirty="0">
              <a:solidFill>
                <a:srgbClr val="223346"/>
              </a:solidFill>
            </a:endParaRP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UFCFFU-30-1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170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D516F-1CC9-434B-AE1C-7088F7027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Cross Site Scripting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62245-5939-4F40-B5D3-51B4CC937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Cross-Site Scripting (also known as XSS) is one of the most common application-layer web attacks</a:t>
            </a:r>
          </a:p>
          <a:p>
            <a:r>
              <a:rPr lang="en-GB" dirty="0"/>
              <a:t>XSS vulnerabilities target scripts embedded in a page that are executed on the client-side (in the user’s web browser) rather than on the server-side</a:t>
            </a:r>
          </a:p>
          <a:p>
            <a:r>
              <a:rPr lang="en-GB" dirty="0"/>
              <a:t>XSS in itself is a threat that is brought about by the internet security weaknesses of client-side scripting languages, such as HTML and JavaScript</a:t>
            </a:r>
          </a:p>
          <a:p>
            <a:r>
              <a:rPr lang="en-GB" dirty="0"/>
              <a:t>The concept of XSS is to manipulate client-side scripts of a web application to execute in the manner desired by the malicious user</a:t>
            </a:r>
          </a:p>
          <a:p>
            <a:r>
              <a:rPr lang="en-GB" dirty="0"/>
              <a:t>Such a manipulation can embed a script in a page that can be executed every time the page is loaded, or whenever an associated event is performed</a:t>
            </a:r>
          </a:p>
          <a:p>
            <a:r>
              <a:rPr lang="en-GB" dirty="0"/>
              <a:t>XSS is the most common security vulnerability in software today</a:t>
            </a:r>
          </a:p>
          <a:p>
            <a:r>
              <a:rPr lang="en-GB" dirty="0"/>
              <a:t>XSS vulnerabilities can have consequences such as tampering and sensitive data theft.</a:t>
            </a:r>
          </a:p>
        </p:txBody>
      </p:sp>
    </p:spTree>
    <p:extLst>
      <p:ext uri="{BB962C8B-B14F-4D97-AF65-F5344CB8AC3E}">
        <p14:creationId xmlns:p14="http://schemas.microsoft.com/office/powerpoint/2010/main" val="1427541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BF1C3-F2DD-48A1-9451-29C92358A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XSS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F2C4-F93B-4C97-8D45-35C854890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By exploiting XSS vulnerabilities, an attacker can perform malicious actions, such as:</a:t>
            </a:r>
          </a:p>
          <a:p>
            <a:pPr lvl="1"/>
            <a:r>
              <a:rPr lang="en-GB" dirty="0"/>
              <a:t>Hijack an account.</a:t>
            </a:r>
          </a:p>
          <a:p>
            <a:pPr lvl="1"/>
            <a:r>
              <a:rPr lang="en-GB" dirty="0"/>
              <a:t>Spread web worms.</a:t>
            </a:r>
          </a:p>
          <a:p>
            <a:pPr lvl="1"/>
            <a:r>
              <a:rPr lang="en-GB" dirty="0"/>
              <a:t>Access browser history and clipboard contents.</a:t>
            </a:r>
          </a:p>
          <a:p>
            <a:pPr lvl="1"/>
            <a:r>
              <a:rPr lang="en-GB" dirty="0"/>
              <a:t>Control the browser remotely.</a:t>
            </a:r>
          </a:p>
          <a:p>
            <a:pPr lvl="1"/>
            <a:r>
              <a:rPr lang="en-GB" dirty="0"/>
              <a:t>Scan and exploit intranet appliances and application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114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6BC38-F1DF-4C87-91CD-A7B20FB97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2D03BD-AA60-4A9B-BEB8-9A26A9455E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828" y="2078182"/>
            <a:ext cx="8537390" cy="4318746"/>
          </a:xfrm>
        </p:spPr>
      </p:pic>
    </p:spTree>
    <p:extLst>
      <p:ext uri="{BB962C8B-B14F-4D97-AF65-F5344CB8AC3E}">
        <p14:creationId xmlns:p14="http://schemas.microsoft.com/office/powerpoint/2010/main" val="296304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683D-E809-40A8-8E7B-159A9A384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SQL Injection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25619-2F80-4735-8147-CDD4FDD21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An application security weakness that allows attackers to control an application’s database</a:t>
            </a:r>
          </a:p>
          <a:p>
            <a:r>
              <a:rPr lang="en-GB" dirty="0"/>
              <a:t>Lets them access or delete data, change an application’s data-driven behaviour, and do other undesirable things</a:t>
            </a:r>
          </a:p>
          <a:p>
            <a:r>
              <a:rPr lang="en-GB" dirty="0"/>
              <a:t>Done by tricking the application into sending unexpected SQL commands.</a:t>
            </a:r>
          </a:p>
          <a:p>
            <a:r>
              <a:rPr lang="en-GB" dirty="0"/>
              <a:t>SQL injection weaknesses occur when an application uses untrusted data, such as data entered into web form fields, as part of a database query</a:t>
            </a:r>
          </a:p>
          <a:p>
            <a:r>
              <a:rPr lang="en-GB" dirty="0"/>
              <a:t>When an application fails to properly sanitize this untrusted data before adding it to a SQL query, an attacker can include their own SQL commands which the database will execute</a:t>
            </a:r>
          </a:p>
          <a:p>
            <a:r>
              <a:rPr lang="en-GB" dirty="0"/>
              <a:t>Easy to prevent</a:t>
            </a:r>
          </a:p>
        </p:txBody>
      </p:sp>
    </p:spTree>
    <p:extLst>
      <p:ext uri="{BB962C8B-B14F-4D97-AF65-F5344CB8AC3E}">
        <p14:creationId xmlns:p14="http://schemas.microsoft.com/office/powerpoint/2010/main" val="3587453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B10D7-489C-4E4F-B60A-A2F333307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74F917-55AA-4089-B9A0-F54C147C96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555" y="1546168"/>
            <a:ext cx="9076789" cy="5157018"/>
          </a:xfrm>
        </p:spPr>
      </p:pic>
    </p:spTree>
    <p:extLst>
      <p:ext uri="{BB962C8B-B14F-4D97-AF65-F5344CB8AC3E}">
        <p14:creationId xmlns:p14="http://schemas.microsoft.com/office/powerpoint/2010/main" val="3577681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56312-E47A-405B-8A61-E00E72E9B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LDAP Injection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19AE4-02B1-4794-B14A-5C3DB09AA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type of attack on a web application where hackers place code in a user input field in an attempt to gain unauthorized access or information</a:t>
            </a:r>
          </a:p>
          <a:p>
            <a:r>
              <a:rPr lang="en-GB" dirty="0"/>
              <a:t>Like Java SQL injection or .NET SQL injection, an LDAP injection can lead to information theft, browser or session hijacking, defacement of website and worse</a:t>
            </a:r>
          </a:p>
          <a:p>
            <a:r>
              <a:rPr lang="en-GB" dirty="0"/>
              <a:t>Uses client-supplied data in LDAP (Lightweight Directory Access Protocol) statements without removing potentially harmful code from the request</a:t>
            </a:r>
          </a:p>
        </p:txBody>
      </p:sp>
    </p:spTree>
    <p:extLst>
      <p:ext uri="{BB962C8B-B14F-4D97-AF65-F5344CB8AC3E}">
        <p14:creationId xmlns:p14="http://schemas.microsoft.com/office/powerpoint/2010/main" val="1810189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E9904-5819-4F19-94DA-399995393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Cross Site Request Forgery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CE724-5715-4ACF-BE15-4C159C0A9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attack outlined in the OWASP Top 10 whereby a malicious website will send a request to a web application that a user is already authenticated against from a different website</a:t>
            </a:r>
          </a:p>
          <a:p>
            <a:r>
              <a:rPr lang="en-GB" dirty="0"/>
              <a:t>This way an attacker can access functionality in a target web application via the victim's already authenticated browser</a:t>
            </a:r>
          </a:p>
          <a:p>
            <a:r>
              <a:rPr lang="en-GB" dirty="0"/>
              <a:t>Targets include web applications like social media, in-browser email clients, online banking and web interfaces for network devices</a:t>
            </a:r>
          </a:p>
        </p:txBody>
      </p:sp>
    </p:spTree>
    <p:extLst>
      <p:ext uri="{BB962C8B-B14F-4D97-AF65-F5344CB8AC3E}">
        <p14:creationId xmlns:p14="http://schemas.microsoft.com/office/powerpoint/2010/main" val="4058710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C4748-5BBB-4827-B9BA-302A2A7EA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Insecure Cryptographic Storage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25343-E8B3-43F0-9F8D-90D7C921E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 common vulnerability that occurs when sensitive data is not stored securely</a:t>
            </a:r>
          </a:p>
          <a:p>
            <a:r>
              <a:rPr lang="en-GB" dirty="0"/>
              <a:t>Insecure Cryptographic Storage isn’t a single vulnerability, but a collection of vulnerabilities</a:t>
            </a:r>
          </a:p>
          <a:p>
            <a:r>
              <a:rPr lang="en-GB" dirty="0"/>
              <a:t>The vulnerabilities in the collection all have to do with making sure your most important data is encrypted when it needs to be</a:t>
            </a:r>
          </a:p>
          <a:p>
            <a:r>
              <a:rPr lang="en-GB" dirty="0"/>
              <a:t>This includes:</a:t>
            </a:r>
          </a:p>
          <a:p>
            <a:pPr lvl="1"/>
            <a:r>
              <a:rPr lang="en-GB" dirty="0"/>
              <a:t>Making sure you are encrypting the correct data</a:t>
            </a:r>
          </a:p>
          <a:p>
            <a:pPr lvl="1"/>
            <a:r>
              <a:rPr lang="en-GB" dirty="0"/>
              <a:t>Making sure you have proper key storage and management</a:t>
            </a:r>
          </a:p>
          <a:p>
            <a:pPr lvl="1"/>
            <a:r>
              <a:rPr lang="en-GB" dirty="0"/>
              <a:t>Making sure that you are not using known bad algorithms</a:t>
            </a:r>
          </a:p>
          <a:p>
            <a:pPr lvl="1"/>
            <a:r>
              <a:rPr lang="en-GB" dirty="0"/>
              <a:t>Making sure you are not implementing your own cryptography, which may or may not be secure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951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Unprotected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Usually applicable to </a:t>
            </a:r>
            <a:r>
              <a:rPr lang="en-GB" dirty="0" err="1"/>
              <a:t>WiFi</a:t>
            </a:r>
            <a:endParaRPr lang="en-GB" dirty="0"/>
          </a:p>
          <a:p>
            <a:r>
              <a:rPr lang="en-GB" dirty="0"/>
              <a:t>Using weak encryption (WEP or WPA instead of WPA2)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17659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FFA2E4-1736-4EF3-BFD0-43DB5ED6CFD6}"/>
              </a:ext>
            </a:extLst>
          </p:cNvPr>
          <p:cNvSpPr txBox="1"/>
          <p:nvPr/>
        </p:nvSpPr>
        <p:spPr>
          <a:xfrm>
            <a:off x="838200" y="6819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latin typeface="+mj-lt"/>
                <a:ea typeface="+mj-ea"/>
                <a:cs typeface="+mj-cs"/>
              </a:rPr>
              <a:t>Task</a:t>
            </a:r>
          </a:p>
        </p:txBody>
      </p:sp>
      <p:pic>
        <p:nvPicPr>
          <p:cNvPr id="6" name="Picture 5" descr="Climbers on a snowy ridge">
            <a:extLst>
              <a:ext uri="{FF2B5EF4-FFF2-40B4-BE49-F238E27FC236}">
                <a16:creationId xmlns:a16="http://schemas.microsoft.com/office/drawing/2014/main" id="{4E180CF6-A343-4132-840E-B7711C01D3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634" b="10710"/>
          <a:stretch/>
        </p:blipFill>
        <p:spPr>
          <a:xfrm>
            <a:off x="838200" y="2092325"/>
            <a:ext cx="10515600" cy="4351338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BC0A43-8498-47BA-818C-0BD771385BDC}"/>
              </a:ext>
            </a:extLst>
          </p:cNvPr>
          <p:cNvSpPr txBox="1"/>
          <p:nvPr/>
        </p:nvSpPr>
        <p:spPr>
          <a:xfrm>
            <a:off x="2139692" y="5345075"/>
            <a:ext cx="79126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Find out more about the differences between WPA2 and WEP.</a:t>
            </a:r>
          </a:p>
          <a:p>
            <a:r>
              <a:rPr lang="en-GB" sz="2400" dirty="0">
                <a:solidFill>
                  <a:schemeClr val="bg1"/>
                </a:solidFill>
              </a:rPr>
              <a:t>Specifically look at the cryptography behind this.</a:t>
            </a:r>
          </a:p>
        </p:txBody>
      </p:sp>
    </p:spTree>
    <p:extLst>
      <p:ext uri="{BB962C8B-B14F-4D97-AF65-F5344CB8AC3E}">
        <p14:creationId xmlns:p14="http://schemas.microsoft.com/office/powerpoint/2010/main" val="3808412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F33FD81-39ED-4757-B556-4BF5BB149EBB}"/>
              </a:ext>
            </a:extLst>
          </p:cNvPr>
          <p:cNvCxnSpPr>
            <a:cxnSpLocks/>
          </p:cNvCxnSpPr>
          <p:nvPr/>
        </p:nvCxnSpPr>
        <p:spPr>
          <a:xfrm rot="10800000">
            <a:off x="2686845" y="3325612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CDDA460C-0072-4C06-B816-2B05E4A2A0EA}"/>
              </a:ext>
            </a:extLst>
          </p:cNvPr>
          <p:cNvGrpSpPr/>
          <p:nvPr/>
        </p:nvGrpSpPr>
        <p:grpSpPr>
          <a:xfrm>
            <a:off x="3610689" y="2917527"/>
            <a:ext cx="1862433" cy="3586556"/>
            <a:chOff x="5021580" y="1604970"/>
            <a:chExt cx="2374153" cy="457199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EE129BC-86F6-440E-84F5-88EE0A93A132}"/>
                </a:ext>
              </a:extLst>
            </p:cNvPr>
            <p:cNvSpPr/>
            <p:nvPr/>
          </p:nvSpPr>
          <p:spPr>
            <a:xfrm>
              <a:off x="5021580" y="2790823"/>
              <a:ext cx="791384" cy="644849"/>
            </a:xfrm>
            <a:custGeom>
              <a:avLst/>
              <a:gdLst>
                <a:gd name="connsiteX0" fmla="*/ 7620 w 791384"/>
                <a:gd name="connsiteY0" fmla="*/ 0 h 644849"/>
                <a:gd name="connsiteX1" fmla="*/ 782169 w 791384"/>
                <a:gd name="connsiteY1" fmla="*/ 320829 h 644849"/>
                <a:gd name="connsiteX2" fmla="*/ 791384 w 791384"/>
                <a:gd name="connsiteY2" fmla="*/ 330968 h 644849"/>
                <a:gd name="connsiteX3" fmla="*/ 791384 w 791384"/>
                <a:gd name="connsiteY3" fmla="*/ 644849 h 644849"/>
                <a:gd name="connsiteX4" fmla="*/ 4575 w 791384"/>
                <a:gd name="connsiteY4" fmla="*/ 188500 h 644849"/>
                <a:gd name="connsiteX5" fmla="*/ 0 w 791384"/>
                <a:gd name="connsiteY5" fmla="*/ 191153 h 644849"/>
                <a:gd name="connsiteX6" fmla="*/ 0 w 791384"/>
                <a:gd name="connsiteY6" fmla="*/ 385 h 644849"/>
                <a:gd name="connsiteX7" fmla="*/ 7620 w 791384"/>
                <a:gd name="connsiteY7" fmla="*/ 0 h 64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1384" h="644849">
                  <a:moveTo>
                    <a:pt x="7620" y="0"/>
                  </a:moveTo>
                  <a:cubicBezTo>
                    <a:pt x="310101" y="0"/>
                    <a:pt x="583945" y="122604"/>
                    <a:pt x="782169" y="320829"/>
                  </a:cubicBezTo>
                  <a:lnTo>
                    <a:pt x="791384" y="330968"/>
                  </a:lnTo>
                  <a:lnTo>
                    <a:pt x="791384" y="644849"/>
                  </a:lnTo>
                  <a:lnTo>
                    <a:pt x="4575" y="188500"/>
                  </a:lnTo>
                  <a:lnTo>
                    <a:pt x="0" y="191153"/>
                  </a:lnTo>
                  <a:lnTo>
                    <a:pt x="0" y="385"/>
                  </a:lnTo>
                  <a:lnTo>
                    <a:pt x="762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5CA4A01-B7D4-4C02-A0A6-31D1D25DBE5E}"/>
                </a:ext>
              </a:extLst>
            </p:cNvPr>
            <p:cNvSpPr/>
            <p:nvPr/>
          </p:nvSpPr>
          <p:spPr>
            <a:xfrm>
              <a:off x="6600506" y="2977519"/>
              <a:ext cx="3843" cy="4457"/>
            </a:xfrm>
            <a:custGeom>
              <a:avLst/>
              <a:gdLst>
                <a:gd name="connsiteX0" fmla="*/ 3843 w 3843"/>
                <a:gd name="connsiteY0" fmla="*/ 0 h 4457"/>
                <a:gd name="connsiteX1" fmla="*/ 3843 w 3843"/>
                <a:gd name="connsiteY1" fmla="*/ 4457 h 4457"/>
                <a:gd name="connsiteX2" fmla="*/ 0 w 3843"/>
                <a:gd name="connsiteY2" fmla="*/ 2229 h 4457"/>
                <a:gd name="connsiteX3" fmla="*/ 3843 w 3843"/>
                <a:gd name="connsiteY3" fmla="*/ 0 h 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43" h="4457">
                  <a:moveTo>
                    <a:pt x="3843" y="0"/>
                  </a:moveTo>
                  <a:lnTo>
                    <a:pt x="3843" y="4457"/>
                  </a:lnTo>
                  <a:lnTo>
                    <a:pt x="0" y="2229"/>
                  </a:lnTo>
                  <a:lnTo>
                    <a:pt x="384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7DAAB66-13A8-4034-BDDF-000911C1B325}"/>
                </a:ext>
              </a:extLst>
            </p:cNvPr>
            <p:cNvSpPr/>
            <p:nvPr/>
          </p:nvSpPr>
          <p:spPr>
            <a:xfrm>
              <a:off x="5977789" y="2979324"/>
              <a:ext cx="622716" cy="361379"/>
            </a:xfrm>
            <a:custGeom>
              <a:avLst/>
              <a:gdLst>
                <a:gd name="connsiteX0" fmla="*/ 621985 w 622716"/>
                <a:gd name="connsiteY0" fmla="*/ 0 h 361379"/>
                <a:gd name="connsiteX1" fmla="*/ 622716 w 622716"/>
                <a:gd name="connsiteY1" fmla="*/ 424 h 361379"/>
                <a:gd name="connsiteX2" fmla="*/ 382 w 622716"/>
                <a:gd name="connsiteY2" fmla="*/ 361379 h 361379"/>
                <a:gd name="connsiteX3" fmla="*/ 0 w 622716"/>
                <a:gd name="connsiteY3" fmla="*/ 360751 h 361379"/>
                <a:gd name="connsiteX4" fmla="*/ 621985 w 622716"/>
                <a:gd name="connsiteY4" fmla="*/ 0 h 36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716" h="361379">
                  <a:moveTo>
                    <a:pt x="621985" y="0"/>
                  </a:moveTo>
                  <a:lnTo>
                    <a:pt x="622716" y="424"/>
                  </a:lnTo>
                  <a:lnTo>
                    <a:pt x="382" y="361379"/>
                  </a:lnTo>
                  <a:lnTo>
                    <a:pt x="0" y="360751"/>
                  </a:lnTo>
                  <a:lnTo>
                    <a:pt x="62198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C62978-FAF5-4DD6-A6FF-DA4D04CC401D}"/>
                </a:ext>
              </a:extLst>
            </p:cNvPr>
            <p:cNvSpPr/>
            <p:nvPr/>
          </p:nvSpPr>
          <p:spPr>
            <a:xfrm>
              <a:off x="5812965" y="3121791"/>
              <a:ext cx="164824" cy="313880"/>
            </a:xfrm>
            <a:custGeom>
              <a:avLst/>
              <a:gdLst>
                <a:gd name="connsiteX0" fmla="*/ 0 w 164824"/>
                <a:gd name="connsiteY0" fmla="*/ 0 h 313880"/>
                <a:gd name="connsiteX1" fmla="*/ 61482 w 164824"/>
                <a:gd name="connsiteY1" fmla="*/ 67647 h 313880"/>
                <a:gd name="connsiteX2" fmla="*/ 124540 w 164824"/>
                <a:gd name="connsiteY2" fmla="*/ 151973 h 313880"/>
                <a:gd name="connsiteX3" fmla="*/ 164824 w 164824"/>
                <a:gd name="connsiteY3" fmla="*/ 218283 h 313880"/>
                <a:gd name="connsiteX4" fmla="*/ 0 w 164824"/>
                <a:gd name="connsiteY4" fmla="*/ 313880 h 313880"/>
                <a:gd name="connsiteX5" fmla="*/ 0 w 164824"/>
                <a:gd name="connsiteY5" fmla="*/ 0 h 31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824" h="313880">
                  <a:moveTo>
                    <a:pt x="0" y="0"/>
                  </a:moveTo>
                  <a:lnTo>
                    <a:pt x="61482" y="67647"/>
                  </a:lnTo>
                  <a:cubicBezTo>
                    <a:pt x="83805" y="94696"/>
                    <a:pt x="104855" y="122835"/>
                    <a:pt x="124540" y="151973"/>
                  </a:cubicBezTo>
                  <a:lnTo>
                    <a:pt x="164824" y="218283"/>
                  </a:lnTo>
                  <a:lnTo>
                    <a:pt x="0" y="31388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10F9C09-3FB9-4C54-848D-CD843C318F9D}"/>
                </a:ext>
              </a:extLst>
            </p:cNvPr>
            <p:cNvSpPr/>
            <p:nvPr/>
          </p:nvSpPr>
          <p:spPr>
            <a:xfrm>
              <a:off x="5812964" y="3340703"/>
              <a:ext cx="311614" cy="1098673"/>
            </a:xfrm>
            <a:custGeom>
              <a:avLst/>
              <a:gdLst>
                <a:gd name="connsiteX0" fmla="*/ 165207 w 311614"/>
                <a:gd name="connsiteY0" fmla="*/ 0 h 1098673"/>
                <a:gd name="connsiteX1" fmla="*/ 179408 w 311614"/>
                <a:gd name="connsiteY1" fmla="*/ 23376 h 1098673"/>
                <a:gd name="connsiteX2" fmla="*/ 311614 w 311614"/>
                <a:gd name="connsiteY2" fmla="*/ 545498 h 1098673"/>
                <a:gd name="connsiteX3" fmla="*/ 179408 w 311614"/>
                <a:gd name="connsiteY3" fmla="*/ 1067620 h 1098673"/>
                <a:gd name="connsiteX4" fmla="*/ 160543 w 311614"/>
                <a:gd name="connsiteY4" fmla="*/ 1098673 h 1098673"/>
                <a:gd name="connsiteX5" fmla="*/ 0 w 311614"/>
                <a:gd name="connsiteY5" fmla="*/ 1005558 h 1098673"/>
                <a:gd name="connsiteX6" fmla="*/ 0 w 311614"/>
                <a:gd name="connsiteY6" fmla="*/ 95819 h 1098673"/>
                <a:gd name="connsiteX7" fmla="*/ 0 w 311614"/>
                <a:gd name="connsiteY7" fmla="*/ 95818 h 1098673"/>
                <a:gd name="connsiteX8" fmla="*/ 1 w 311614"/>
                <a:gd name="connsiteY8" fmla="*/ 95819 h 1098673"/>
                <a:gd name="connsiteX9" fmla="*/ 165207 w 311614"/>
                <a:gd name="connsiteY9" fmla="*/ 0 h 1098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614" h="1098673">
                  <a:moveTo>
                    <a:pt x="165207" y="0"/>
                  </a:moveTo>
                  <a:lnTo>
                    <a:pt x="179408" y="23376"/>
                  </a:lnTo>
                  <a:cubicBezTo>
                    <a:pt x="263722" y="178583"/>
                    <a:pt x="311614" y="356448"/>
                    <a:pt x="311614" y="545498"/>
                  </a:cubicBezTo>
                  <a:cubicBezTo>
                    <a:pt x="311614" y="734548"/>
                    <a:pt x="263722" y="912413"/>
                    <a:pt x="179408" y="1067620"/>
                  </a:cubicBezTo>
                  <a:lnTo>
                    <a:pt x="160543" y="1098673"/>
                  </a:lnTo>
                  <a:lnTo>
                    <a:pt x="0" y="1005558"/>
                  </a:lnTo>
                  <a:lnTo>
                    <a:pt x="0" y="95819"/>
                  </a:lnTo>
                  <a:lnTo>
                    <a:pt x="0" y="95818"/>
                  </a:lnTo>
                  <a:lnTo>
                    <a:pt x="1" y="95819"/>
                  </a:lnTo>
                  <a:lnTo>
                    <a:pt x="16520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3E275BE-D4F7-41A9-B504-CBCA6B3286E5}"/>
                </a:ext>
              </a:extLst>
            </p:cNvPr>
            <p:cNvSpPr/>
            <p:nvPr/>
          </p:nvSpPr>
          <p:spPr>
            <a:xfrm>
              <a:off x="5021581" y="4346260"/>
              <a:ext cx="950599" cy="635318"/>
            </a:xfrm>
            <a:custGeom>
              <a:avLst/>
              <a:gdLst>
                <a:gd name="connsiteX0" fmla="*/ 791384 w 950599"/>
                <a:gd name="connsiteY0" fmla="*/ 0 h 635318"/>
                <a:gd name="connsiteX1" fmla="*/ 791384 w 950599"/>
                <a:gd name="connsiteY1" fmla="*/ 8264 h 635318"/>
                <a:gd name="connsiteX2" fmla="*/ 795959 w 950599"/>
                <a:gd name="connsiteY2" fmla="*/ 5611 h 635318"/>
                <a:gd name="connsiteX3" fmla="*/ 950599 w 950599"/>
                <a:gd name="connsiteY3" fmla="*/ 95302 h 635318"/>
                <a:gd name="connsiteX4" fmla="*/ 915925 w 950599"/>
                <a:gd name="connsiteY4" fmla="*/ 152376 h 635318"/>
                <a:gd name="connsiteX5" fmla="*/ 852867 w 950599"/>
                <a:gd name="connsiteY5" fmla="*/ 236702 h 635318"/>
                <a:gd name="connsiteX6" fmla="*/ 791384 w 950599"/>
                <a:gd name="connsiteY6" fmla="*/ 304350 h 635318"/>
                <a:gd name="connsiteX7" fmla="*/ 782169 w 950599"/>
                <a:gd name="connsiteY7" fmla="*/ 314489 h 635318"/>
                <a:gd name="connsiteX8" fmla="*/ 7620 w 950599"/>
                <a:gd name="connsiteY8" fmla="*/ 635318 h 635318"/>
                <a:gd name="connsiteX9" fmla="*/ 0 w 950599"/>
                <a:gd name="connsiteY9" fmla="*/ 634933 h 635318"/>
                <a:gd name="connsiteX10" fmla="*/ 0 w 950599"/>
                <a:gd name="connsiteY10" fmla="*/ 459003 h 635318"/>
                <a:gd name="connsiteX11" fmla="*/ 0 w 950599"/>
                <a:gd name="connsiteY11" fmla="*/ 459002 h 635318"/>
                <a:gd name="connsiteX12" fmla="*/ 1 w 950599"/>
                <a:gd name="connsiteY12" fmla="*/ 459003 h 635318"/>
                <a:gd name="connsiteX13" fmla="*/ 791384 w 950599"/>
                <a:gd name="connsiteY13" fmla="*/ 0 h 63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50599" h="635318">
                  <a:moveTo>
                    <a:pt x="791384" y="0"/>
                  </a:moveTo>
                  <a:lnTo>
                    <a:pt x="791384" y="8264"/>
                  </a:lnTo>
                  <a:lnTo>
                    <a:pt x="795959" y="5611"/>
                  </a:lnTo>
                  <a:lnTo>
                    <a:pt x="950599" y="95302"/>
                  </a:lnTo>
                  <a:lnTo>
                    <a:pt x="915925" y="152376"/>
                  </a:lnTo>
                  <a:cubicBezTo>
                    <a:pt x="896240" y="181514"/>
                    <a:pt x="875190" y="209653"/>
                    <a:pt x="852867" y="236702"/>
                  </a:cubicBezTo>
                  <a:lnTo>
                    <a:pt x="791384" y="304350"/>
                  </a:lnTo>
                  <a:lnTo>
                    <a:pt x="782169" y="314489"/>
                  </a:lnTo>
                  <a:cubicBezTo>
                    <a:pt x="583945" y="512714"/>
                    <a:pt x="310101" y="635318"/>
                    <a:pt x="7620" y="635318"/>
                  </a:cubicBezTo>
                  <a:lnTo>
                    <a:pt x="0" y="634933"/>
                  </a:lnTo>
                  <a:lnTo>
                    <a:pt x="0" y="459003"/>
                  </a:lnTo>
                  <a:lnTo>
                    <a:pt x="0" y="459002"/>
                  </a:lnTo>
                  <a:lnTo>
                    <a:pt x="1" y="459003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B918341-62AE-4DF9-97B8-0A38506765CC}"/>
                </a:ext>
              </a:extLst>
            </p:cNvPr>
            <p:cNvSpPr/>
            <p:nvPr/>
          </p:nvSpPr>
          <p:spPr>
            <a:xfrm>
              <a:off x="5021580" y="1604970"/>
              <a:ext cx="1582768" cy="1735105"/>
            </a:xfrm>
            <a:custGeom>
              <a:avLst/>
              <a:gdLst>
                <a:gd name="connsiteX0" fmla="*/ 791384 w 1582768"/>
                <a:gd name="connsiteY0" fmla="*/ 0 h 1735105"/>
                <a:gd name="connsiteX1" fmla="*/ 1582767 w 1582768"/>
                <a:gd name="connsiteY1" fmla="*/ 459002 h 1735105"/>
                <a:gd name="connsiteX2" fmla="*/ 1582768 w 1582768"/>
                <a:gd name="connsiteY2" fmla="*/ 459002 h 1735105"/>
                <a:gd name="connsiteX3" fmla="*/ 1582768 w 1582768"/>
                <a:gd name="connsiteY3" fmla="*/ 1371700 h 1735105"/>
                <a:gd name="connsiteX4" fmla="*/ 1582768 w 1582768"/>
                <a:gd name="connsiteY4" fmla="*/ 1371701 h 1735105"/>
                <a:gd name="connsiteX5" fmla="*/ 1582768 w 1582768"/>
                <a:gd name="connsiteY5" fmla="*/ 1372549 h 1735105"/>
                <a:gd name="connsiteX6" fmla="*/ 1578925 w 1582768"/>
                <a:gd name="connsiteY6" fmla="*/ 1374778 h 1735105"/>
                <a:gd name="connsiteX7" fmla="*/ 1578194 w 1582768"/>
                <a:gd name="connsiteY7" fmla="*/ 1374354 h 1735105"/>
                <a:gd name="connsiteX8" fmla="*/ 956209 w 1582768"/>
                <a:gd name="connsiteY8" fmla="*/ 1735105 h 1735105"/>
                <a:gd name="connsiteX9" fmla="*/ 915925 w 1582768"/>
                <a:gd name="connsiteY9" fmla="*/ 1668795 h 1735105"/>
                <a:gd name="connsiteX10" fmla="*/ 852867 w 1582768"/>
                <a:gd name="connsiteY10" fmla="*/ 1584469 h 1735105"/>
                <a:gd name="connsiteX11" fmla="*/ 791385 w 1582768"/>
                <a:gd name="connsiteY11" fmla="*/ 1516822 h 1735105"/>
                <a:gd name="connsiteX12" fmla="*/ 791385 w 1582768"/>
                <a:gd name="connsiteY12" fmla="*/ 918005 h 1735105"/>
                <a:gd name="connsiteX13" fmla="*/ 791384 w 1582768"/>
                <a:gd name="connsiteY13" fmla="*/ 918004 h 1735105"/>
                <a:gd name="connsiteX14" fmla="*/ 791384 w 1582768"/>
                <a:gd name="connsiteY14" fmla="*/ 1516821 h 1735105"/>
                <a:gd name="connsiteX15" fmla="*/ 782169 w 1582768"/>
                <a:gd name="connsiteY15" fmla="*/ 1506682 h 1735105"/>
                <a:gd name="connsiteX16" fmla="*/ 7620 w 1582768"/>
                <a:gd name="connsiteY16" fmla="*/ 1185853 h 1735105"/>
                <a:gd name="connsiteX17" fmla="*/ 0 w 1582768"/>
                <a:gd name="connsiteY17" fmla="*/ 1186238 h 1735105"/>
                <a:gd name="connsiteX18" fmla="*/ 0 w 1582768"/>
                <a:gd name="connsiteY18" fmla="*/ 459002 h 1735105"/>
                <a:gd name="connsiteX19" fmla="*/ 1 w 1582768"/>
                <a:gd name="connsiteY19" fmla="*/ 459002 h 1735105"/>
                <a:gd name="connsiteX20" fmla="*/ 791384 w 1582768"/>
                <a:gd name="connsiteY20" fmla="*/ 0 h 1735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82768" h="1735105">
                  <a:moveTo>
                    <a:pt x="791384" y="0"/>
                  </a:moveTo>
                  <a:lnTo>
                    <a:pt x="1582767" y="459002"/>
                  </a:lnTo>
                  <a:lnTo>
                    <a:pt x="1582768" y="459002"/>
                  </a:lnTo>
                  <a:lnTo>
                    <a:pt x="1582768" y="1371700"/>
                  </a:lnTo>
                  <a:lnTo>
                    <a:pt x="1582768" y="1371701"/>
                  </a:lnTo>
                  <a:lnTo>
                    <a:pt x="1582768" y="1372549"/>
                  </a:lnTo>
                  <a:lnTo>
                    <a:pt x="1578925" y="1374778"/>
                  </a:lnTo>
                  <a:lnTo>
                    <a:pt x="1578194" y="1374354"/>
                  </a:lnTo>
                  <a:lnTo>
                    <a:pt x="956209" y="1735105"/>
                  </a:lnTo>
                  <a:lnTo>
                    <a:pt x="915925" y="1668795"/>
                  </a:lnTo>
                  <a:cubicBezTo>
                    <a:pt x="896240" y="1639657"/>
                    <a:pt x="875190" y="1611518"/>
                    <a:pt x="852867" y="1584469"/>
                  </a:cubicBezTo>
                  <a:lnTo>
                    <a:pt x="791385" y="1516822"/>
                  </a:lnTo>
                  <a:lnTo>
                    <a:pt x="791385" y="918005"/>
                  </a:lnTo>
                  <a:lnTo>
                    <a:pt x="791384" y="918004"/>
                  </a:lnTo>
                  <a:lnTo>
                    <a:pt x="791384" y="1516821"/>
                  </a:lnTo>
                  <a:lnTo>
                    <a:pt x="782169" y="1506682"/>
                  </a:lnTo>
                  <a:cubicBezTo>
                    <a:pt x="583945" y="1308457"/>
                    <a:pt x="310101" y="1185853"/>
                    <a:pt x="7620" y="1185853"/>
                  </a:cubicBezTo>
                  <a:lnTo>
                    <a:pt x="0" y="1186238"/>
                  </a:lnTo>
                  <a:lnTo>
                    <a:pt x="0" y="459002"/>
                  </a:lnTo>
                  <a:lnTo>
                    <a:pt x="1" y="459002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85ABCA8-D310-4A20-86D5-E28F124AED36}"/>
                </a:ext>
              </a:extLst>
            </p:cNvPr>
            <p:cNvSpPr/>
            <p:nvPr/>
          </p:nvSpPr>
          <p:spPr>
            <a:xfrm>
              <a:off x="5973508" y="2977518"/>
              <a:ext cx="1422225" cy="1830702"/>
            </a:xfrm>
            <a:custGeom>
              <a:avLst/>
              <a:gdLst>
                <a:gd name="connsiteX0" fmla="*/ 630841 w 1422225"/>
                <a:gd name="connsiteY0" fmla="*/ 0 h 1830702"/>
                <a:gd name="connsiteX1" fmla="*/ 1422224 w 1422225"/>
                <a:gd name="connsiteY1" fmla="*/ 459003 h 1830702"/>
                <a:gd name="connsiteX2" fmla="*/ 1422225 w 1422225"/>
                <a:gd name="connsiteY2" fmla="*/ 459002 h 1830702"/>
                <a:gd name="connsiteX3" fmla="*/ 1422225 w 1422225"/>
                <a:gd name="connsiteY3" fmla="*/ 459003 h 1830702"/>
                <a:gd name="connsiteX4" fmla="*/ 1422225 w 1422225"/>
                <a:gd name="connsiteY4" fmla="*/ 1371700 h 1830702"/>
                <a:gd name="connsiteX5" fmla="*/ 1422225 w 1422225"/>
                <a:gd name="connsiteY5" fmla="*/ 1371701 h 1830702"/>
                <a:gd name="connsiteX6" fmla="*/ 1422225 w 1422225"/>
                <a:gd name="connsiteY6" fmla="*/ 1377006 h 1830702"/>
                <a:gd name="connsiteX7" fmla="*/ 1417651 w 1422225"/>
                <a:gd name="connsiteY7" fmla="*/ 1374354 h 1830702"/>
                <a:gd name="connsiteX8" fmla="*/ 630842 w 1422225"/>
                <a:gd name="connsiteY8" fmla="*/ 1830702 h 1830702"/>
                <a:gd name="connsiteX9" fmla="*/ 630842 w 1422225"/>
                <a:gd name="connsiteY9" fmla="*/ 918005 h 1830702"/>
                <a:gd name="connsiteX10" fmla="*/ 630841 w 1422225"/>
                <a:gd name="connsiteY10" fmla="*/ 918004 h 1830702"/>
                <a:gd name="connsiteX11" fmla="*/ 630841 w 1422225"/>
                <a:gd name="connsiteY11" fmla="*/ 1827744 h 1830702"/>
                <a:gd name="connsiteX12" fmla="*/ 630840 w 1422225"/>
                <a:gd name="connsiteY12" fmla="*/ 1827745 h 1830702"/>
                <a:gd name="connsiteX13" fmla="*/ 0 w 1422225"/>
                <a:gd name="connsiteY13" fmla="*/ 1461857 h 1830702"/>
                <a:gd name="connsiteX14" fmla="*/ 18865 w 1422225"/>
                <a:gd name="connsiteY14" fmla="*/ 1430804 h 1830702"/>
                <a:gd name="connsiteX15" fmla="*/ 151071 w 1422225"/>
                <a:gd name="connsiteY15" fmla="*/ 908682 h 1830702"/>
                <a:gd name="connsiteX16" fmla="*/ 18865 w 1422225"/>
                <a:gd name="connsiteY16" fmla="*/ 386560 h 1830702"/>
                <a:gd name="connsiteX17" fmla="*/ 4664 w 1422225"/>
                <a:gd name="connsiteY17" fmla="*/ 363184 h 1830702"/>
                <a:gd name="connsiteX18" fmla="*/ 626998 w 1422225"/>
                <a:gd name="connsiteY18" fmla="*/ 2229 h 1830702"/>
                <a:gd name="connsiteX19" fmla="*/ 630841 w 1422225"/>
                <a:gd name="connsiteY19" fmla="*/ 4457 h 1830702"/>
                <a:gd name="connsiteX20" fmla="*/ 630841 w 1422225"/>
                <a:gd name="connsiteY20" fmla="*/ 0 h 183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22225" h="1830702">
                  <a:moveTo>
                    <a:pt x="630841" y="0"/>
                  </a:moveTo>
                  <a:lnTo>
                    <a:pt x="1422224" y="459003"/>
                  </a:lnTo>
                  <a:lnTo>
                    <a:pt x="1422225" y="459002"/>
                  </a:lnTo>
                  <a:lnTo>
                    <a:pt x="1422225" y="459003"/>
                  </a:lnTo>
                  <a:lnTo>
                    <a:pt x="1422225" y="1371700"/>
                  </a:lnTo>
                  <a:lnTo>
                    <a:pt x="1422225" y="1371701"/>
                  </a:lnTo>
                  <a:lnTo>
                    <a:pt x="1422225" y="1377006"/>
                  </a:lnTo>
                  <a:lnTo>
                    <a:pt x="1417651" y="1374354"/>
                  </a:lnTo>
                  <a:lnTo>
                    <a:pt x="630842" y="1830702"/>
                  </a:lnTo>
                  <a:lnTo>
                    <a:pt x="630842" y="918005"/>
                  </a:lnTo>
                  <a:lnTo>
                    <a:pt x="630841" y="918004"/>
                  </a:lnTo>
                  <a:lnTo>
                    <a:pt x="630841" y="1827744"/>
                  </a:lnTo>
                  <a:lnTo>
                    <a:pt x="630840" y="1827745"/>
                  </a:lnTo>
                  <a:lnTo>
                    <a:pt x="0" y="1461857"/>
                  </a:lnTo>
                  <a:lnTo>
                    <a:pt x="18865" y="1430804"/>
                  </a:lnTo>
                  <a:cubicBezTo>
                    <a:pt x="103179" y="1275597"/>
                    <a:pt x="151071" y="1097732"/>
                    <a:pt x="151071" y="908682"/>
                  </a:cubicBezTo>
                  <a:cubicBezTo>
                    <a:pt x="151071" y="719632"/>
                    <a:pt x="103179" y="541767"/>
                    <a:pt x="18865" y="386560"/>
                  </a:cubicBezTo>
                  <a:lnTo>
                    <a:pt x="4664" y="363184"/>
                  </a:lnTo>
                  <a:lnTo>
                    <a:pt x="626998" y="2229"/>
                  </a:lnTo>
                  <a:lnTo>
                    <a:pt x="630841" y="4457"/>
                  </a:lnTo>
                  <a:lnTo>
                    <a:pt x="630841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7112E0-955F-4D31-803A-A76358EBC614}"/>
                </a:ext>
              </a:extLst>
            </p:cNvPr>
            <p:cNvSpPr/>
            <p:nvPr/>
          </p:nvSpPr>
          <p:spPr>
            <a:xfrm>
              <a:off x="5812965" y="4346260"/>
              <a:ext cx="160543" cy="95302"/>
            </a:xfrm>
            <a:custGeom>
              <a:avLst/>
              <a:gdLst>
                <a:gd name="connsiteX0" fmla="*/ 0 w 160543"/>
                <a:gd name="connsiteY0" fmla="*/ 0 h 95302"/>
                <a:gd name="connsiteX1" fmla="*/ 160543 w 160543"/>
                <a:gd name="connsiteY1" fmla="*/ 93115 h 95302"/>
                <a:gd name="connsiteX2" fmla="*/ 159215 w 160543"/>
                <a:gd name="connsiteY2" fmla="*/ 95302 h 95302"/>
                <a:gd name="connsiteX3" fmla="*/ 4575 w 160543"/>
                <a:gd name="connsiteY3" fmla="*/ 5611 h 95302"/>
                <a:gd name="connsiteX4" fmla="*/ 0 w 160543"/>
                <a:gd name="connsiteY4" fmla="*/ 8264 h 95302"/>
                <a:gd name="connsiteX5" fmla="*/ 0 w 160543"/>
                <a:gd name="connsiteY5" fmla="*/ 0 h 9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543" h="95302">
                  <a:moveTo>
                    <a:pt x="0" y="0"/>
                  </a:moveTo>
                  <a:lnTo>
                    <a:pt x="160543" y="93115"/>
                  </a:lnTo>
                  <a:lnTo>
                    <a:pt x="159215" y="95302"/>
                  </a:lnTo>
                  <a:lnTo>
                    <a:pt x="4575" y="5611"/>
                  </a:lnTo>
                  <a:lnTo>
                    <a:pt x="0" y="826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AC36928-96A1-49EA-B9D1-733D22362489}"/>
                </a:ext>
              </a:extLst>
            </p:cNvPr>
            <p:cNvSpPr/>
            <p:nvPr/>
          </p:nvSpPr>
          <p:spPr>
            <a:xfrm>
              <a:off x="5021580" y="4441562"/>
              <a:ext cx="1582768" cy="1735400"/>
            </a:xfrm>
            <a:custGeom>
              <a:avLst/>
              <a:gdLst>
                <a:gd name="connsiteX0" fmla="*/ 950599 w 1582768"/>
                <a:gd name="connsiteY0" fmla="*/ 0 h 1735400"/>
                <a:gd name="connsiteX1" fmla="*/ 1582768 w 1582768"/>
                <a:gd name="connsiteY1" fmla="*/ 366658 h 1735400"/>
                <a:gd name="connsiteX2" fmla="*/ 1582768 w 1582768"/>
                <a:gd name="connsiteY2" fmla="*/ 1276398 h 1735400"/>
                <a:gd name="connsiteX3" fmla="*/ 1582768 w 1582768"/>
                <a:gd name="connsiteY3" fmla="*/ 1276399 h 1735400"/>
                <a:gd name="connsiteX4" fmla="*/ 1582768 w 1582768"/>
                <a:gd name="connsiteY4" fmla="*/ 1281704 h 1735400"/>
                <a:gd name="connsiteX5" fmla="*/ 1578194 w 1582768"/>
                <a:gd name="connsiteY5" fmla="*/ 1279052 h 1735400"/>
                <a:gd name="connsiteX6" fmla="*/ 791385 w 1582768"/>
                <a:gd name="connsiteY6" fmla="*/ 1735400 h 1735400"/>
                <a:gd name="connsiteX7" fmla="*/ 791385 w 1582768"/>
                <a:gd name="connsiteY7" fmla="*/ 822703 h 1735400"/>
                <a:gd name="connsiteX8" fmla="*/ 791384 w 1582768"/>
                <a:gd name="connsiteY8" fmla="*/ 822702 h 1735400"/>
                <a:gd name="connsiteX9" fmla="*/ 791384 w 1582768"/>
                <a:gd name="connsiteY9" fmla="*/ 1735400 h 1735400"/>
                <a:gd name="connsiteX10" fmla="*/ 4575 w 1582768"/>
                <a:gd name="connsiteY10" fmla="*/ 1279051 h 1735400"/>
                <a:gd name="connsiteX11" fmla="*/ 0 w 1582768"/>
                <a:gd name="connsiteY11" fmla="*/ 1281704 h 1735400"/>
                <a:gd name="connsiteX12" fmla="*/ 0 w 1582768"/>
                <a:gd name="connsiteY12" fmla="*/ 539631 h 1735400"/>
                <a:gd name="connsiteX13" fmla="*/ 7620 w 1582768"/>
                <a:gd name="connsiteY13" fmla="*/ 540016 h 1735400"/>
                <a:gd name="connsiteX14" fmla="*/ 782169 w 1582768"/>
                <a:gd name="connsiteY14" fmla="*/ 219187 h 1735400"/>
                <a:gd name="connsiteX15" fmla="*/ 791384 w 1582768"/>
                <a:gd name="connsiteY15" fmla="*/ 209048 h 1735400"/>
                <a:gd name="connsiteX16" fmla="*/ 852867 w 1582768"/>
                <a:gd name="connsiteY16" fmla="*/ 141400 h 1735400"/>
                <a:gd name="connsiteX17" fmla="*/ 915925 w 1582768"/>
                <a:gd name="connsiteY17" fmla="*/ 57074 h 1735400"/>
                <a:gd name="connsiteX18" fmla="*/ 950599 w 1582768"/>
                <a:gd name="connsiteY18" fmla="*/ 0 h 173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82768" h="1735400">
                  <a:moveTo>
                    <a:pt x="950599" y="0"/>
                  </a:moveTo>
                  <a:lnTo>
                    <a:pt x="1582768" y="366658"/>
                  </a:lnTo>
                  <a:lnTo>
                    <a:pt x="1582768" y="1276398"/>
                  </a:lnTo>
                  <a:lnTo>
                    <a:pt x="1582768" y="1276399"/>
                  </a:lnTo>
                  <a:lnTo>
                    <a:pt x="1582768" y="1281704"/>
                  </a:lnTo>
                  <a:lnTo>
                    <a:pt x="1578194" y="1279052"/>
                  </a:lnTo>
                  <a:lnTo>
                    <a:pt x="791385" y="1735400"/>
                  </a:lnTo>
                  <a:lnTo>
                    <a:pt x="791385" y="822703"/>
                  </a:lnTo>
                  <a:lnTo>
                    <a:pt x="791384" y="822702"/>
                  </a:lnTo>
                  <a:lnTo>
                    <a:pt x="791384" y="1735400"/>
                  </a:lnTo>
                  <a:lnTo>
                    <a:pt x="4575" y="1279051"/>
                  </a:lnTo>
                  <a:lnTo>
                    <a:pt x="0" y="1281704"/>
                  </a:lnTo>
                  <a:lnTo>
                    <a:pt x="0" y="539631"/>
                  </a:lnTo>
                  <a:lnTo>
                    <a:pt x="7620" y="540016"/>
                  </a:lnTo>
                  <a:cubicBezTo>
                    <a:pt x="310101" y="540016"/>
                    <a:pt x="583945" y="417412"/>
                    <a:pt x="782169" y="219187"/>
                  </a:cubicBezTo>
                  <a:lnTo>
                    <a:pt x="791384" y="209048"/>
                  </a:lnTo>
                  <a:lnTo>
                    <a:pt x="852867" y="141400"/>
                  </a:lnTo>
                  <a:cubicBezTo>
                    <a:pt x="875190" y="114351"/>
                    <a:pt x="896240" y="86212"/>
                    <a:pt x="915925" y="57074"/>
                  </a:cubicBezTo>
                  <a:lnTo>
                    <a:pt x="95059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1C8B5A-F88B-4A20-AD3C-18F5C73BF8B7}"/>
              </a:ext>
            </a:extLst>
          </p:cNvPr>
          <p:cNvSpPr/>
          <p:nvPr/>
        </p:nvSpPr>
        <p:spPr>
          <a:xfrm>
            <a:off x="4360799" y="3995657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9EF05FD-CD1E-40DE-8FAA-D8948699C889}"/>
              </a:ext>
            </a:extLst>
          </p:cNvPr>
          <p:cNvSpPr/>
          <p:nvPr/>
        </p:nvSpPr>
        <p:spPr>
          <a:xfrm>
            <a:off x="4231500" y="4279145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>
            <a:innerShdw blurRad="63500" dist="50800" dir="21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2CCBDFB-1CF6-4236-83FE-00D0B054EECC}"/>
              </a:ext>
            </a:extLst>
          </p:cNvPr>
          <p:cNvSpPr/>
          <p:nvPr/>
        </p:nvSpPr>
        <p:spPr>
          <a:xfrm>
            <a:off x="3610690" y="506796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00FFCC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B447F6-08BD-4F09-9455-FD70871F0072}"/>
              </a:ext>
            </a:extLst>
          </p:cNvPr>
          <p:cNvSpPr/>
          <p:nvPr/>
        </p:nvSpPr>
        <p:spPr>
          <a:xfrm>
            <a:off x="3610689" y="2917528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1ECEB67-DA9F-4C2E-B389-B866A473CF6D}"/>
              </a:ext>
            </a:extLst>
          </p:cNvPr>
          <p:cNvSpPr/>
          <p:nvPr/>
        </p:nvSpPr>
        <p:spPr>
          <a:xfrm>
            <a:off x="4357441" y="3994240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DB23C87-2A94-4E14-A9CA-EA6147101D21}"/>
              </a:ext>
            </a:extLst>
          </p:cNvPr>
          <p:cNvSpPr/>
          <p:nvPr/>
        </p:nvSpPr>
        <p:spPr>
          <a:xfrm>
            <a:off x="4231501" y="5067967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568E533-9521-457E-875A-558EE570B694}"/>
              </a:ext>
            </a:extLst>
          </p:cNvPr>
          <p:cNvSpPr/>
          <p:nvPr/>
        </p:nvSpPr>
        <p:spPr>
          <a:xfrm>
            <a:off x="3610689" y="5142728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A802FE2-5948-4AF8-8A06-899878119AF1}"/>
              </a:ext>
            </a:extLst>
          </p:cNvPr>
          <p:cNvSpPr/>
          <p:nvPr/>
        </p:nvSpPr>
        <p:spPr>
          <a:xfrm flipH="1">
            <a:off x="6096509" y="3991432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E596100-B9C3-49FB-AFB5-0B1BE3835250}"/>
              </a:ext>
            </a:extLst>
          </p:cNvPr>
          <p:cNvSpPr/>
          <p:nvPr/>
        </p:nvSpPr>
        <p:spPr>
          <a:xfrm flipH="1" flipV="1">
            <a:off x="4861996" y="3281093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BD7015C-483F-4766-A5EB-A46C45617AF5}"/>
              </a:ext>
            </a:extLst>
          </p:cNvPr>
          <p:cNvSpPr/>
          <p:nvPr/>
        </p:nvSpPr>
        <p:spPr>
          <a:xfrm flipH="1" flipV="1">
            <a:off x="4865012" y="2999686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E1764B7-0EB9-4BA6-AEB0-B12DD26CC035}"/>
              </a:ext>
            </a:extLst>
          </p:cNvPr>
          <p:cNvSpPr/>
          <p:nvPr/>
        </p:nvSpPr>
        <p:spPr>
          <a:xfrm flipH="1" flipV="1">
            <a:off x="5238358" y="2137818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innerShdw blurRad="63500" dist="50800" dir="30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9764DC3-5E31-4863-90A8-F66102EC8D3C}"/>
              </a:ext>
            </a:extLst>
          </p:cNvPr>
          <p:cNvSpPr/>
          <p:nvPr/>
        </p:nvSpPr>
        <p:spPr>
          <a:xfrm flipH="1" flipV="1">
            <a:off x="5357910" y="1712479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FF66CC"/>
          </a:solidFill>
          <a:ln>
            <a:noFill/>
          </a:ln>
          <a:effectLst>
            <a:innerShdw blurRad="63500" dist="50800" dir="36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9EC02E-39C3-4B8D-AE9F-796E86412B46}"/>
              </a:ext>
            </a:extLst>
          </p:cNvPr>
          <p:cNvSpPr/>
          <p:nvPr/>
        </p:nvSpPr>
        <p:spPr>
          <a:xfrm flipH="1" flipV="1">
            <a:off x="4854378" y="3000178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91ABD13-A430-42F6-8875-5EA1EE1747D2}"/>
              </a:ext>
            </a:extLst>
          </p:cNvPr>
          <p:cNvSpPr/>
          <p:nvPr/>
        </p:nvSpPr>
        <p:spPr>
          <a:xfrm flipH="1" flipV="1">
            <a:off x="4233566" y="1848474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FA6B576-9F7D-4DE4-9393-077029355B4C}"/>
              </a:ext>
            </a:extLst>
          </p:cNvPr>
          <p:cNvSpPr/>
          <p:nvPr/>
        </p:nvSpPr>
        <p:spPr>
          <a:xfrm flipH="1" flipV="1">
            <a:off x="5356868" y="2136103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5DCADB-1A7C-4662-B136-6915DDFD1CC9}"/>
              </a:ext>
            </a:extLst>
          </p:cNvPr>
          <p:cNvSpPr/>
          <p:nvPr/>
        </p:nvSpPr>
        <p:spPr>
          <a:xfrm flipH="1" flipV="1">
            <a:off x="4854378" y="774747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8952B75-B054-4F76-BF3D-E7EF8B86B5C8}"/>
              </a:ext>
            </a:extLst>
          </p:cNvPr>
          <p:cNvSpPr/>
          <p:nvPr/>
        </p:nvSpPr>
        <p:spPr>
          <a:xfrm rot="17986545" flipH="1" flipV="1">
            <a:off x="5604038" y="2778896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  <a:effectLst>
            <a:innerShdw blurRad="63500" dist="50800" dir="1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A324CE-03C4-4ECF-9ECE-3A286CCC0399}"/>
              </a:ext>
            </a:extLst>
          </p:cNvPr>
          <p:cNvSpPr/>
          <p:nvPr/>
        </p:nvSpPr>
        <p:spPr>
          <a:xfrm flipV="1">
            <a:off x="3612777" y="385302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5F31A74B-03A6-41A7-8C7D-7A260A6E97E2}"/>
              </a:ext>
            </a:extLst>
          </p:cNvPr>
          <p:cNvCxnSpPr>
            <a:cxnSpLocks/>
          </p:cNvCxnSpPr>
          <p:nvPr/>
        </p:nvCxnSpPr>
        <p:spPr>
          <a:xfrm rot="10800000">
            <a:off x="3697817" y="800523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658BCC0-52DC-4EAC-90A4-64F4A48930B5}"/>
              </a:ext>
            </a:extLst>
          </p:cNvPr>
          <p:cNvSpPr/>
          <p:nvPr/>
        </p:nvSpPr>
        <p:spPr>
          <a:xfrm>
            <a:off x="1763646" y="504482"/>
            <a:ext cx="1935480" cy="593232"/>
          </a:xfrm>
          <a:prstGeom prst="roundRect">
            <a:avLst>
              <a:gd name="adj" fmla="val 50000"/>
            </a:avLst>
          </a:prstGeom>
          <a:solidFill>
            <a:srgbClr val="92D050">
              <a:alpha val="46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73C7EA77-C775-45E1-A760-7BE2AC29E0CB}"/>
              </a:ext>
            </a:extLst>
          </p:cNvPr>
          <p:cNvCxnSpPr>
            <a:cxnSpLocks/>
          </p:cNvCxnSpPr>
          <p:nvPr/>
        </p:nvCxnSpPr>
        <p:spPr>
          <a:xfrm rot="10800000">
            <a:off x="3087206" y="1869577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AE52E96-CD4D-4A7B-A070-52B498E04335}"/>
              </a:ext>
            </a:extLst>
          </p:cNvPr>
          <p:cNvCxnSpPr>
            <a:cxnSpLocks/>
          </p:cNvCxnSpPr>
          <p:nvPr/>
        </p:nvCxnSpPr>
        <p:spPr>
          <a:xfrm rot="10800000">
            <a:off x="5471033" y="5059885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0B11DF8-A293-4036-A586-EB1D0556386A}"/>
              </a:ext>
            </a:extLst>
          </p:cNvPr>
          <p:cNvCxnSpPr>
            <a:cxnSpLocks/>
          </p:cNvCxnSpPr>
          <p:nvPr/>
        </p:nvCxnSpPr>
        <p:spPr>
          <a:xfrm rot="10800000">
            <a:off x="4839803" y="6134539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EF8DCE1-F939-430A-974F-AEDFA83E0613}"/>
              </a:ext>
            </a:extLst>
          </p:cNvPr>
          <p:cNvSpPr/>
          <p:nvPr/>
        </p:nvSpPr>
        <p:spPr>
          <a:xfrm>
            <a:off x="1143673" y="1572960"/>
            <a:ext cx="1935480" cy="593232"/>
          </a:xfrm>
          <a:prstGeom prst="roundRect">
            <a:avLst>
              <a:gd name="adj" fmla="val 50000"/>
            </a:avLst>
          </a:prstGeom>
          <a:solidFill>
            <a:srgbClr val="92D050">
              <a:alpha val="40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0221159-1856-4AD4-95DF-A96735C5121F}"/>
              </a:ext>
            </a:extLst>
          </p:cNvPr>
          <p:cNvSpPr/>
          <p:nvPr/>
        </p:nvSpPr>
        <p:spPr>
          <a:xfrm>
            <a:off x="681827" y="3006264"/>
            <a:ext cx="20047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A0D5C1B-03D4-4071-8C9E-6B402409517F}"/>
              </a:ext>
            </a:extLst>
          </p:cNvPr>
          <p:cNvSpPr/>
          <p:nvPr/>
        </p:nvSpPr>
        <p:spPr>
          <a:xfrm>
            <a:off x="6619113" y="5080771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3CEA714-1B86-4BCF-8BE2-F36729AF0E14}"/>
              </a:ext>
            </a:extLst>
          </p:cNvPr>
          <p:cNvSpPr/>
          <p:nvPr/>
        </p:nvSpPr>
        <p:spPr>
          <a:xfrm>
            <a:off x="5987883" y="6155795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Graphic 44" descr="Bullseye with solid fill">
            <a:extLst>
              <a:ext uri="{FF2B5EF4-FFF2-40B4-BE49-F238E27FC236}">
                <a16:creationId xmlns:a16="http://schemas.microsoft.com/office/drawing/2014/main" id="{39E46765-30FC-41F7-8566-A50A1CE65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62236" y="5540859"/>
            <a:ext cx="540000" cy="540000"/>
          </a:xfrm>
          <a:prstGeom prst="rect">
            <a:avLst/>
          </a:prstGeom>
          <a:effectLst>
            <a:outerShdw blurRad="50800" dist="266700" dir="3000000" algn="tl" rotWithShape="0">
              <a:schemeClr val="tx1">
                <a:alpha val="31000"/>
              </a:schemeClr>
            </a:outerShdw>
          </a:effectLst>
        </p:spPr>
      </p:pic>
      <p:pic>
        <p:nvPicPr>
          <p:cNvPr id="46" name="Graphic 45" descr="Bar graph with upward trend with solid fill">
            <a:extLst>
              <a:ext uri="{FF2B5EF4-FFF2-40B4-BE49-F238E27FC236}">
                <a16:creationId xmlns:a16="http://schemas.microsoft.com/office/drawing/2014/main" id="{4B568A1D-6739-4133-9E8C-BD3AF7C09E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01889" y="4461021"/>
            <a:ext cx="540000" cy="540000"/>
          </a:xfrm>
          <a:prstGeom prst="rect">
            <a:avLst/>
          </a:prstGeom>
          <a:effectLst>
            <a:outerShdw blurRad="50800" dist="330200" dir="24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Stopwatch with solid fill">
            <a:extLst>
              <a:ext uri="{FF2B5EF4-FFF2-40B4-BE49-F238E27FC236}">
                <a16:creationId xmlns:a16="http://schemas.microsoft.com/office/drawing/2014/main" id="{D9530905-13E8-4695-BFF9-3B11821490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11510" y="3345856"/>
            <a:ext cx="540000" cy="540000"/>
          </a:xfrm>
          <a:prstGeom prst="rect">
            <a:avLst/>
          </a:prstGeom>
          <a:effectLst>
            <a:outerShdw blurRad="50800" dist="2921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Single gear with solid fill">
            <a:extLst>
              <a:ext uri="{FF2B5EF4-FFF2-40B4-BE49-F238E27FC236}">
                <a16:creationId xmlns:a16="http://schemas.microsoft.com/office/drawing/2014/main" id="{AFF084EB-A625-4679-9005-E608FDAD3F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512" y="3375974"/>
            <a:ext cx="540000" cy="540000"/>
          </a:xfrm>
          <a:prstGeom prst="rect">
            <a:avLst/>
          </a:prstGeom>
          <a:effectLst>
            <a:outerShdw blurRad="50800" dist="2667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Magnifying glass with solid fill">
            <a:extLst>
              <a:ext uri="{FF2B5EF4-FFF2-40B4-BE49-F238E27FC236}">
                <a16:creationId xmlns:a16="http://schemas.microsoft.com/office/drawing/2014/main" id="{06979707-E88A-4C93-AFA1-30A21E2915B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06028" y="2276520"/>
            <a:ext cx="540000" cy="540000"/>
          </a:xfrm>
          <a:prstGeom prst="rect">
            <a:avLst/>
          </a:prstGeom>
          <a:effectLst>
            <a:outerShdw blurRad="50800" dist="1778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Lightbulb with solid fill">
            <a:extLst>
              <a:ext uri="{FF2B5EF4-FFF2-40B4-BE49-F238E27FC236}">
                <a16:creationId xmlns:a16="http://schemas.microsoft.com/office/drawing/2014/main" id="{9D0F1E9D-77B1-47A2-9965-7EF8757022A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212808" y="1129750"/>
            <a:ext cx="540000" cy="540000"/>
          </a:xfrm>
          <a:prstGeom prst="rect">
            <a:avLst/>
          </a:prstGeom>
          <a:effectLst>
            <a:outerShdw blurRad="50800" dist="190500" dir="24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663FCDC-2679-4560-B2BF-AB5965A0EE4F}"/>
              </a:ext>
            </a:extLst>
          </p:cNvPr>
          <p:cNvSpPr txBox="1"/>
          <p:nvPr/>
        </p:nvSpPr>
        <p:spPr>
          <a:xfrm>
            <a:off x="5564617" y="1732931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3B9310E-43E4-43F4-80A4-AACA8D4FD77D}"/>
              </a:ext>
            </a:extLst>
          </p:cNvPr>
          <p:cNvSpPr txBox="1"/>
          <p:nvPr/>
        </p:nvSpPr>
        <p:spPr>
          <a:xfrm>
            <a:off x="5161145" y="236729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D71D65-0147-4631-82E1-BD82953684EA}"/>
              </a:ext>
            </a:extLst>
          </p:cNvPr>
          <p:cNvSpPr txBox="1"/>
          <p:nvPr/>
        </p:nvSpPr>
        <p:spPr>
          <a:xfrm>
            <a:off x="4150389" y="4521588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A341CB-ED85-4BF4-8F62-7C18A1E39D94}"/>
              </a:ext>
            </a:extLst>
          </p:cNvPr>
          <p:cNvSpPr txBox="1"/>
          <p:nvPr/>
        </p:nvSpPr>
        <p:spPr>
          <a:xfrm>
            <a:off x="5522939" y="3009649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6754B27-32F0-44BE-B6AF-981570202F1C}"/>
              </a:ext>
            </a:extLst>
          </p:cNvPr>
          <p:cNvSpPr txBox="1"/>
          <p:nvPr/>
        </p:nvSpPr>
        <p:spPr>
          <a:xfrm>
            <a:off x="3742182" y="3860645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F703032-4DFE-4B25-8847-23F5806318F6}"/>
              </a:ext>
            </a:extLst>
          </p:cNvPr>
          <p:cNvSpPr txBox="1"/>
          <p:nvPr/>
        </p:nvSpPr>
        <p:spPr>
          <a:xfrm>
            <a:off x="3790408" y="5138730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11BFB5-EEAD-4CA1-979C-CC71A3834622}"/>
              </a:ext>
            </a:extLst>
          </p:cNvPr>
          <p:cNvSpPr txBox="1"/>
          <p:nvPr/>
        </p:nvSpPr>
        <p:spPr>
          <a:xfrm>
            <a:off x="7898512" y="108973"/>
            <a:ext cx="43386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Cyber Threats</a:t>
            </a:r>
          </a:p>
          <a:p>
            <a:pPr algn="ctr"/>
            <a:r>
              <a:rPr lang="en-GB" sz="32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Week 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E6C5A3C-32EF-4195-8A42-ECEC36D1B91E}"/>
              </a:ext>
            </a:extLst>
          </p:cNvPr>
          <p:cNvSpPr txBox="1"/>
          <p:nvPr/>
        </p:nvSpPr>
        <p:spPr>
          <a:xfrm>
            <a:off x="1768340" y="570266"/>
            <a:ext cx="1885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spc="300" dirty="0">
                <a:solidFill>
                  <a:srgbClr val="00B050"/>
                </a:solidFill>
                <a:latin typeface="EuroStyle" panose="02027200000000000000" pitchFamily="18" charset="0"/>
              </a:rPr>
              <a:t>Introduction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F1E1CA2-8B22-4EBC-A8B3-4E1D4101D87E}"/>
              </a:ext>
            </a:extLst>
          </p:cNvPr>
          <p:cNvSpPr txBox="1"/>
          <p:nvPr/>
        </p:nvSpPr>
        <p:spPr>
          <a:xfrm>
            <a:off x="1599895" y="1638744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  <a:latin typeface="EuroStyle" panose="02027200000000000000" pitchFamily="18" charset="0"/>
              </a:rPr>
              <a:t>Monday</a:t>
            </a:r>
            <a:endParaRPr lang="en-GB" b="1" dirty="0">
              <a:solidFill>
                <a:srgbClr val="00B050"/>
              </a:solidFill>
              <a:latin typeface="EuroStyle" panose="02027200000000000000" pitchFamily="18" charset="0"/>
            </a:endParaRPr>
          </a:p>
        </p:txBody>
      </p: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55AA3BB2-2C6C-4DBD-A301-DA956D86FA29}"/>
              </a:ext>
            </a:extLst>
          </p:cNvPr>
          <p:cNvCxnSpPr>
            <a:cxnSpLocks/>
            <a:stCxn id="41" idx="1"/>
          </p:cNvCxnSpPr>
          <p:nvPr/>
        </p:nvCxnSpPr>
        <p:spPr>
          <a:xfrm rot="10800000" flipV="1">
            <a:off x="6092649" y="3284578"/>
            <a:ext cx="1269497" cy="422498"/>
          </a:xfrm>
          <a:prstGeom prst="bentConnector3">
            <a:avLst/>
          </a:prstGeom>
          <a:solidFill>
            <a:srgbClr val="92D050">
              <a:alpha val="40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AA0A2FC9-DA13-4A0F-8748-086A59805721}"/>
              </a:ext>
            </a:extLst>
          </p:cNvPr>
          <p:cNvSpPr/>
          <p:nvPr/>
        </p:nvSpPr>
        <p:spPr>
          <a:xfrm>
            <a:off x="7362145" y="2987962"/>
            <a:ext cx="1935480" cy="593232"/>
          </a:xfrm>
          <a:prstGeom prst="roundRect">
            <a:avLst>
              <a:gd name="adj" fmla="val 50000"/>
            </a:avLst>
          </a:prstGeom>
          <a:solidFill>
            <a:srgbClr val="92D050">
              <a:alpha val="40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CF09B4E-41D8-4B56-8174-5E60E938E8D6}"/>
              </a:ext>
            </a:extLst>
          </p:cNvPr>
          <p:cNvSpPr txBox="1"/>
          <p:nvPr/>
        </p:nvSpPr>
        <p:spPr>
          <a:xfrm>
            <a:off x="7791116" y="3053746"/>
            <a:ext cx="1077539" cy="46166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2400" b="1" dirty="0">
                <a:solidFill>
                  <a:srgbClr val="00B050"/>
                </a:solidFill>
                <a:latin typeface="EuroStyle" panose="02027200000000000000" pitchFamily="18" charset="0"/>
              </a:rPr>
              <a:t>Tuesday</a:t>
            </a:r>
            <a:endParaRPr lang="en-GB" b="1" dirty="0">
              <a:solidFill>
                <a:srgbClr val="00B050"/>
              </a:solidFill>
              <a:latin typeface="EuroStyle" panose="02027200000000000000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F244F9-7E36-42DC-B24D-59EBF30A28A1}"/>
              </a:ext>
            </a:extLst>
          </p:cNvPr>
          <p:cNvSpPr txBox="1"/>
          <p:nvPr/>
        </p:nvSpPr>
        <p:spPr>
          <a:xfrm>
            <a:off x="948675" y="3050260"/>
            <a:ext cx="1519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EuroStyle" panose="02027200000000000000" pitchFamily="18" charset="0"/>
              </a:rPr>
              <a:t>Wednesday</a:t>
            </a:r>
            <a:endParaRPr lang="en-GB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5572B0-0A45-4057-94BB-B759D0F7135D}"/>
              </a:ext>
            </a:extLst>
          </p:cNvPr>
          <p:cNvSpPr txBox="1"/>
          <p:nvPr/>
        </p:nvSpPr>
        <p:spPr>
          <a:xfrm>
            <a:off x="7000795" y="5146555"/>
            <a:ext cx="117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EuroStyle" panose="02027200000000000000" pitchFamily="18" charset="0"/>
              </a:rPr>
              <a:t>Thursday</a:t>
            </a:r>
            <a:endParaRPr lang="en-GB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2655B6-90CA-4328-86FC-0793928AD5CE}"/>
              </a:ext>
            </a:extLst>
          </p:cNvPr>
          <p:cNvSpPr txBox="1"/>
          <p:nvPr/>
        </p:nvSpPr>
        <p:spPr>
          <a:xfrm>
            <a:off x="6549102" y="6221579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EuroStyle" panose="02027200000000000000" pitchFamily="18" charset="0"/>
              </a:rPr>
              <a:t>Friday</a:t>
            </a:r>
            <a:endParaRPr lang="en-GB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ECE6E69-A8AA-4A89-A2E6-FC17705E992E}"/>
              </a:ext>
            </a:extLst>
          </p:cNvPr>
          <p:cNvGrpSpPr/>
          <p:nvPr/>
        </p:nvGrpSpPr>
        <p:grpSpPr>
          <a:xfrm>
            <a:off x="633089" y="4199199"/>
            <a:ext cx="2671385" cy="1995764"/>
            <a:chOff x="477227" y="1840684"/>
            <a:chExt cx="1466785" cy="1943196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0E388C6E-1C5E-4B9A-AF38-0BCEB2EAFEC6}"/>
                </a:ext>
              </a:extLst>
            </p:cNvPr>
            <p:cNvSpPr/>
            <p:nvPr/>
          </p:nvSpPr>
          <p:spPr>
            <a:xfrm>
              <a:off x="494324" y="1840684"/>
              <a:ext cx="1449688" cy="1943196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CBE2D36-D036-4C4D-8E65-88472912D605}"/>
                </a:ext>
              </a:extLst>
            </p:cNvPr>
            <p:cNvSpPr txBox="1"/>
            <p:nvPr/>
          </p:nvSpPr>
          <p:spPr>
            <a:xfrm>
              <a:off x="477227" y="1865765"/>
              <a:ext cx="1409403" cy="19029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0" i="0" u="none" strike="noStrike" baseline="0" dirty="0">
                  <a:solidFill>
                    <a:schemeClr val="bg1"/>
                  </a:solidFill>
                  <a:latin typeface="Arial" panose="020B0604020202020204" pitchFamily="34" charset="0"/>
                </a:rPr>
                <a:t>Vulnerabilities in computer networks, applications and systems (e.g., Insecure coding and unprotected networks) and how they can be exploited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100" b="0" i="0" u="none" strike="noStrike" baseline="0" dirty="0">
                  <a:solidFill>
                    <a:schemeClr val="bg1"/>
                  </a:solidFill>
                  <a:latin typeface="Arial" panose="020B0604020202020204" pitchFamily="34" charset="0"/>
                </a:rPr>
                <a:t>Network-based attacks e.g.: Eavesdropping/sniffing, man-in-the-middle, spoofing, session hijacking, denial of service, traffic redirection, routing attacks, traffic analysis </a:t>
              </a:r>
            </a:p>
          </p:txBody>
        </p:sp>
      </p:grpSp>
      <p:cxnSp>
        <p:nvCxnSpPr>
          <p:cNvPr id="72" name="Connector: Elbow 71">
            <a:extLst>
              <a:ext uri="{FF2B5EF4-FFF2-40B4-BE49-F238E27FC236}">
                <a16:creationId xmlns:a16="http://schemas.microsoft.com/office/drawing/2014/main" id="{CB537C8C-4CD9-4E97-93C3-2B04EFFDAD24}"/>
              </a:ext>
            </a:extLst>
          </p:cNvPr>
          <p:cNvCxnSpPr>
            <a:cxnSpLocks/>
            <a:stCxn id="69" idx="0"/>
            <a:endCxn id="42" idx="2"/>
          </p:cNvCxnSpPr>
          <p:nvPr/>
        </p:nvCxnSpPr>
        <p:spPr>
          <a:xfrm rot="16200000" flipV="1">
            <a:off x="1534433" y="3749281"/>
            <a:ext cx="599703" cy="300134"/>
          </a:xfrm>
          <a:prstGeom prst="bentConnector3">
            <a:avLst>
              <a:gd name="adj1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75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DDA460C-0072-4C06-B816-2B05E4A2A0EA}"/>
              </a:ext>
            </a:extLst>
          </p:cNvPr>
          <p:cNvGrpSpPr/>
          <p:nvPr/>
        </p:nvGrpSpPr>
        <p:grpSpPr>
          <a:xfrm>
            <a:off x="3610689" y="2917527"/>
            <a:ext cx="1862433" cy="3586556"/>
            <a:chOff x="5021580" y="1604970"/>
            <a:chExt cx="2374153" cy="457199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EE129BC-86F6-440E-84F5-88EE0A93A132}"/>
                </a:ext>
              </a:extLst>
            </p:cNvPr>
            <p:cNvSpPr/>
            <p:nvPr/>
          </p:nvSpPr>
          <p:spPr>
            <a:xfrm>
              <a:off x="5021580" y="2790823"/>
              <a:ext cx="791384" cy="644849"/>
            </a:xfrm>
            <a:custGeom>
              <a:avLst/>
              <a:gdLst>
                <a:gd name="connsiteX0" fmla="*/ 7620 w 791384"/>
                <a:gd name="connsiteY0" fmla="*/ 0 h 644849"/>
                <a:gd name="connsiteX1" fmla="*/ 782169 w 791384"/>
                <a:gd name="connsiteY1" fmla="*/ 320829 h 644849"/>
                <a:gd name="connsiteX2" fmla="*/ 791384 w 791384"/>
                <a:gd name="connsiteY2" fmla="*/ 330968 h 644849"/>
                <a:gd name="connsiteX3" fmla="*/ 791384 w 791384"/>
                <a:gd name="connsiteY3" fmla="*/ 644849 h 644849"/>
                <a:gd name="connsiteX4" fmla="*/ 4575 w 791384"/>
                <a:gd name="connsiteY4" fmla="*/ 188500 h 644849"/>
                <a:gd name="connsiteX5" fmla="*/ 0 w 791384"/>
                <a:gd name="connsiteY5" fmla="*/ 191153 h 644849"/>
                <a:gd name="connsiteX6" fmla="*/ 0 w 791384"/>
                <a:gd name="connsiteY6" fmla="*/ 385 h 644849"/>
                <a:gd name="connsiteX7" fmla="*/ 7620 w 791384"/>
                <a:gd name="connsiteY7" fmla="*/ 0 h 64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1384" h="644849">
                  <a:moveTo>
                    <a:pt x="7620" y="0"/>
                  </a:moveTo>
                  <a:cubicBezTo>
                    <a:pt x="310101" y="0"/>
                    <a:pt x="583945" y="122604"/>
                    <a:pt x="782169" y="320829"/>
                  </a:cubicBezTo>
                  <a:lnTo>
                    <a:pt x="791384" y="330968"/>
                  </a:lnTo>
                  <a:lnTo>
                    <a:pt x="791384" y="644849"/>
                  </a:lnTo>
                  <a:lnTo>
                    <a:pt x="4575" y="188500"/>
                  </a:lnTo>
                  <a:lnTo>
                    <a:pt x="0" y="191153"/>
                  </a:lnTo>
                  <a:lnTo>
                    <a:pt x="0" y="385"/>
                  </a:lnTo>
                  <a:lnTo>
                    <a:pt x="762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5CA4A01-B7D4-4C02-A0A6-31D1D25DBE5E}"/>
                </a:ext>
              </a:extLst>
            </p:cNvPr>
            <p:cNvSpPr/>
            <p:nvPr/>
          </p:nvSpPr>
          <p:spPr>
            <a:xfrm>
              <a:off x="6600506" y="2977519"/>
              <a:ext cx="3843" cy="4457"/>
            </a:xfrm>
            <a:custGeom>
              <a:avLst/>
              <a:gdLst>
                <a:gd name="connsiteX0" fmla="*/ 3843 w 3843"/>
                <a:gd name="connsiteY0" fmla="*/ 0 h 4457"/>
                <a:gd name="connsiteX1" fmla="*/ 3843 w 3843"/>
                <a:gd name="connsiteY1" fmla="*/ 4457 h 4457"/>
                <a:gd name="connsiteX2" fmla="*/ 0 w 3843"/>
                <a:gd name="connsiteY2" fmla="*/ 2229 h 4457"/>
                <a:gd name="connsiteX3" fmla="*/ 3843 w 3843"/>
                <a:gd name="connsiteY3" fmla="*/ 0 h 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43" h="4457">
                  <a:moveTo>
                    <a:pt x="3843" y="0"/>
                  </a:moveTo>
                  <a:lnTo>
                    <a:pt x="3843" y="4457"/>
                  </a:lnTo>
                  <a:lnTo>
                    <a:pt x="0" y="2229"/>
                  </a:lnTo>
                  <a:lnTo>
                    <a:pt x="384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7DAAB66-13A8-4034-BDDF-000911C1B325}"/>
                </a:ext>
              </a:extLst>
            </p:cNvPr>
            <p:cNvSpPr/>
            <p:nvPr/>
          </p:nvSpPr>
          <p:spPr>
            <a:xfrm>
              <a:off x="5977789" y="2979324"/>
              <a:ext cx="622716" cy="361379"/>
            </a:xfrm>
            <a:custGeom>
              <a:avLst/>
              <a:gdLst>
                <a:gd name="connsiteX0" fmla="*/ 621985 w 622716"/>
                <a:gd name="connsiteY0" fmla="*/ 0 h 361379"/>
                <a:gd name="connsiteX1" fmla="*/ 622716 w 622716"/>
                <a:gd name="connsiteY1" fmla="*/ 424 h 361379"/>
                <a:gd name="connsiteX2" fmla="*/ 382 w 622716"/>
                <a:gd name="connsiteY2" fmla="*/ 361379 h 361379"/>
                <a:gd name="connsiteX3" fmla="*/ 0 w 622716"/>
                <a:gd name="connsiteY3" fmla="*/ 360751 h 361379"/>
                <a:gd name="connsiteX4" fmla="*/ 621985 w 622716"/>
                <a:gd name="connsiteY4" fmla="*/ 0 h 36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716" h="361379">
                  <a:moveTo>
                    <a:pt x="621985" y="0"/>
                  </a:moveTo>
                  <a:lnTo>
                    <a:pt x="622716" y="424"/>
                  </a:lnTo>
                  <a:lnTo>
                    <a:pt x="382" y="361379"/>
                  </a:lnTo>
                  <a:lnTo>
                    <a:pt x="0" y="360751"/>
                  </a:lnTo>
                  <a:lnTo>
                    <a:pt x="62198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C62978-FAF5-4DD6-A6FF-DA4D04CC401D}"/>
                </a:ext>
              </a:extLst>
            </p:cNvPr>
            <p:cNvSpPr/>
            <p:nvPr/>
          </p:nvSpPr>
          <p:spPr>
            <a:xfrm>
              <a:off x="5812965" y="3121791"/>
              <a:ext cx="164824" cy="313880"/>
            </a:xfrm>
            <a:custGeom>
              <a:avLst/>
              <a:gdLst>
                <a:gd name="connsiteX0" fmla="*/ 0 w 164824"/>
                <a:gd name="connsiteY0" fmla="*/ 0 h 313880"/>
                <a:gd name="connsiteX1" fmla="*/ 61482 w 164824"/>
                <a:gd name="connsiteY1" fmla="*/ 67647 h 313880"/>
                <a:gd name="connsiteX2" fmla="*/ 124540 w 164824"/>
                <a:gd name="connsiteY2" fmla="*/ 151973 h 313880"/>
                <a:gd name="connsiteX3" fmla="*/ 164824 w 164824"/>
                <a:gd name="connsiteY3" fmla="*/ 218283 h 313880"/>
                <a:gd name="connsiteX4" fmla="*/ 0 w 164824"/>
                <a:gd name="connsiteY4" fmla="*/ 313880 h 313880"/>
                <a:gd name="connsiteX5" fmla="*/ 0 w 164824"/>
                <a:gd name="connsiteY5" fmla="*/ 0 h 31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824" h="313880">
                  <a:moveTo>
                    <a:pt x="0" y="0"/>
                  </a:moveTo>
                  <a:lnTo>
                    <a:pt x="61482" y="67647"/>
                  </a:lnTo>
                  <a:cubicBezTo>
                    <a:pt x="83805" y="94696"/>
                    <a:pt x="104855" y="122835"/>
                    <a:pt x="124540" y="151973"/>
                  </a:cubicBezTo>
                  <a:lnTo>
                    <a:pt x="164824" y="218283"/>
                  </a:lnTo>
                  <a:lnTo>
                    <a:pt x="0" y="31388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10F9C09-3FB9-4C54-848D-CD843C318F9D}"/>
                </a:ext>
              </a:extLst>
            </p:cNvPr>
            <p:cNvSpPr/>
            <p:nvPr/>
          </p:nvSpPr>
          <p:spPr>
            <a:xfrm>
              <a:off x="5812964" y="3340703"/>
              <a:ext cx="311614" cy="1098673"/>
            </a:xfrm>
            <a:custGeom>
              <a:avLst/>
              <a:gdLst>
                <a:gd name="connsiteX0" fmla="*/ 165207 w 311614"/>
                <a:gd name="connsiteY0" fmla="*/ 0 h 1098673"/>
                <a:gd name="connsiteX1" fmla="*/ 179408 w 311614"/>
                <a:gd name="connsiteY1" fmla="*/ 23376 h 1098673"/>
                <a:gd name="connsiteX2" fmla="*/ 311614 w 311614"/>
                <a:gd name="connsiteY2" fmla="*/ 545498 h 1098673"/>
                <a:gd name="connsiteX3" fmla="*/ 179408 w 311614"/>
                <a:gd name="connsiteY3" fmla="*/ 1067620 h 1098673"/>
                <a:gd name="connsiteX4" fmla="*/ 160543 w 311614"/>
                <a:gd name="connsiteY4" fmla="*/ 1098673 h 1098673"/>
                <a:gd name="connsiteX5" fmla="*/ 0 w 311614"/>
                <a:gd name="connsiteY5" fmla="*/ 1005558 h 1098673"/>
                <a:gd name="connsiteX6" fmla="*/ 0 w 311614"/>
                <a:gd name="connsiteY6" fmla="*/ 95819 h 1098673"/>
                <a:gd name="connsiteX7" fmla="*/ 0 w 311614"/>
                <a:gd name="connsiteY7" fmla="*/ 95818 h 1098673"/>
                <a:gd name="connsiteX8" fmla="*/ 1 w 311614"/>
                <a:gd name="connsiteY8" fmla="*/ 95819 h 1098673"/>
                <a:gd name="connsiteX9" fmla="*/ 165207 w 311614"/>
                <a:gd name="connsiteY9" fmla="*/ 0 h 1098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614" h="1098673">
                  <a:moveTo>
                    <a:pt x="165207" y="0"/>
                  </a:moveTo>
                  <a:lnTo>
                    <a:pt x="179408" y="23376"/>
                  </a:lnTo>
                  <a:cubicBezTo>
                    <a:pt x="263722" y="178583"/>
                    <a:pt x="311614" y="356448"/>
                    <a:pt x="311614" y="545498"/>
                  </a:cubicBezTo>
                  <a:cubicBezTo>
                    <a:pt x="311614" y="734548"/>
                    <a:pt x="263722" y="912413"/>
                    <a:pt x="179408" y="1067620"/>
                  </a:cubicBezTo>
                  <a:lnTo>
                    <a:pt x="160543" y="1098673"/>
                  </a:lnTo>
                  <a:lnTo>
                    <a:pt x="0" y="1005558"/>
                  </a:lnTo>
                  <a:lnTo>
                    <a:pt x="0" y="95819"/>
                  </a:lnTo>
                  <a:lnTo>
                    <a:pt x="0" y="95818"/>
                  </a:lnTo>
                  <a:lnTo>
                    <a:pt x="1" y="95819"/>
                  </a:lnTo>
                  <a:lnTo>
                    <a:pt x="16520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3E275BE-D4F7-41A9-B504-CBCA6B3286E5}"/>
                </a:ext>
              </a:extLst>
            </p:cNvPr>
            <p:cNvSpPr/>
            <p:nvPr/>
          </p:nvSpPr>
          <p:spPr>
            <a:xfrm>
              <a:off x="5021581" y="4346260"/>
              <a:ext cx="950599" cy="635318"/>
            </a:xfrm>
            <a:custGeom>
              <a:avLst/>
              <a:gdLst>
                <a:gd name="connsiteX0" fmla="*/ 791384 w 950599"/>
                <a:gd name="connsiteY0" fmla="*/ 0 h 635318"/>
                <a:gd name="connsiteX1" fmla="*/ 791384 w 950599"/>
                <a:gd name="connsiteY1" fmla="*/ 8264 h 635318"/>
                <a:gd name="connsiteX2" fmla="*/ 795959 w 950599"/>
                <a:gd name="connsiteY2" fmla="*/ 5611 h 635318"/>
                <a:gd name="connsiteX3" fmla="*/ 950599 w 950599"/>
                <a:gd name="connsiteY3" fmla="*/ 95302 h 635318"/>
                <a:gd name="connsiteX4" fmla="*/ 915925 w 950599"/>
                <a:gd name="connsiteY4" fmla="*/ 152376 h 635318"/>
                <a:gd name="connsiteX5" fmla="*/ 852867 w 950599"/>
                <a:gd name="connsiteY5" fmla="*/ 236702 h 635318"/>
                <a:gd name="connsiteX6" fmla="*/ 791384 w 950599"/>
                <a:gd name="connsiteY6" fmla="*/ 304350 h 635318"/>
                <a:gd name="connsiteX7" fmla="*/ 782169 w 950599"/>
                <a:gd name="connsiteY7" fmla="*/ 314489 h 635318"/>
                <a:gd name="connsiteX8" fmla="*/ 7620 w 950599"/>
                <a:gd name="connsiteY8" fmla="*/ 635318 h 635318"/>
                <a:gd name="connsiteX9" fmla="*/ 0 w 950599"/>
                <a:gd name="connsiteY9" fmla="*/ 634933 h 635318"/>
                <a:gd name="connsiteX10" fmla="*/ 0 w 950599"/>
                <a:gd name="connsiteY10" fmla="*/ 459003 h 635318"/>
                <a:gd name="connsiteX11" fmla="*/ 0 w 950599"/>
                <a:gd name="connsiteY11" fmla="*/ 459002 h 635318"/>
                <a:gd name="connsiteX12" fmla="*/ 1 w 950599"/>
                <a:gd name="connsiteY12" fmla="*/ 459003 h 635318"/>
                <a:gd name="connsiteX13" fmla="*/ 791384 w 950599"/>
                <a:gd name="connsiteY13" fmla="*/ 0 h 63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50599" h="635318">
                  <a:moveTo>
                    <a:pt x="791384" y="0"/>
                  </a:moveTo>
                  <a:lnTo>
                    <a:pt x="791384" y="8264"/>
                  </a:lnTo>
                  <a:lnTo>
                    <a:pt x="795959" y="5611"/>
                  </a:lnTo>
                  <a:lnTo>
                    <a:pt x="950599" y="95302"/>
                  </a:lnTo>
                  <a:lnTo>
                    <a:pt x="915925" y="152376"/>
                  </a:lnTo>
                  <a:cubicBezTo>
                    <a:pt x="896240" y="181514"/>
                    <a:pt x="875190" y="209653"/>
                    <a:pt x="852867" y="236702"/>
                  </a:cubicBezTo>
                  <a:lnTo>
                    <a:pt x="791384" y="304350"/>
                  </a:lnTo>
                  <a:lnTo>
                    <a:pt x="782169" y="314489"/>
                  </a:lnTo>
                  <a:cubicBezTo>
                    <a:pt x="583945" y="512714"/>
                    <a:pt x="310101" y="635318"/>
                    <a:pt x="7620" y="635318"/>
                  </a:cubicBezTo>
                  <a:lnTo>
                    <a:pt x="0" y="634933"/>
                  </a:lnTo>
                  <a:lnTo>
                    <a:pt x="0" y="459003"/>
                  </a:lnTo>
                  <a:lnTo>
                    <a:pt x="0" y="459002"/>
                  </a:lnTo>
                  <a:lnTo>
                    <a:pt x="1" y="459003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B918341-62AE-4DF9-97B8-0A38506765CC}"/>
                </a:ext>
              </a:extLst>
            </p:cNvPr>
            <p:cNvSpPr/>
            <p:nvPr/>
          </p:nvSpPr>
          <p:spPr>
            <a:xfrm>
              <a:off x="5021580" y="1604970"/>
              <a:ext cx="1582768" cy="1735105"/>
            </a:xfrm>
            <a:custGeom>
              <a:avLst/>
              <a:gdLst>
                <a:gd name="connsiteX0" fmla="*/ 791384 w 1582768"/>
                <a:gd name="connsiteY0" fmla="*/ 0 h 1735105"/>
                <a:gd name="connsiteX1" fmla="*/ 1582767 w 1582768"/>
                <a:gd name="connsiteY1" fmla="*/ 459002 h 1735105"/>
                <a:gd name="connsiteX2" fmla="*/ 1582768 w 1582768"/>
                <a:gd name="connsiteY2" fmla="*/ 459002 h 1735105"/>
                <a:gd name="connsiteX3" fmla="*/ 1582768 w 1582768"/>
                <a:gd name="connsiteY3" fmla="*/ 1371700 h 1735105"/>
                <a:gd name="connsiteX4" fmla="*/ 1582768 w 1582768"/>
                <a:gd name="connsiteY4" fmla="*/ 1371701 h 1735105"/>
                <a:gd name="connsiteX5" fmla="*/ 1582768 w 1582768"/>
                <a:gd name="connsiteY5" fmla="*/ 1372549 h 1735105"/>
                <a:gd name="connsiteX6" fmla="*/ 1578925 w 1582768"/>
                <a:gd name="connsiteY6" fmla="*/ 1374778 h 1735105"/>
                <a:gd name="connsiteX7" fmla="*/ 1578194 w 1582768"/>
                <a:gd name="connsiteY7" fmla="*/ 1374354 h 1735105"/>
                <a:gd name="connsiteX8" fmla="*/ 956209 w 1582768"/>
                <a:gd name="connsiteY8" fmla="*/ 1735105 h 1735105"/>
                <a:gd name="connsiteX9" fmla="*/ 915925 w 1582768"/>
                <a:gd name="connsiteY9" fmla="*/ 1668795 h 1735105"/>
                <a:gd name="connsiteX10" fmla="*/ 852867 w 1582768"/>
                <a:gd name="connsiteY10" fmla="*/ 1584469 h 1735105"/>
                <a:gd name="connsiteX11" fmla="*/ 791385 w 1582768"/>
                <a:gd name="connsiteY11" fmla="*/ 1516822 h 1735105"/>
                <a:gd name="connsiteX12" fmla="*/ 791385 w 1582768"/>
                <a:gd name="connsiteY12" fmla="*/ 918005 h 1735105"/>
                <a:gd name="connsiteX13" fmla="*/ 791384 w 1582768"/>
                <a:gd name="connsiteY13" fmla="*/ 918004 h 1735105"/>
                <a:gd name="connsiteX14" fmla="*/ 791384 w 1582768"/>
                <a:gd name="connsiteY14" fmla="*/ 1516821 h 1735105"/>
                <a:gd name="connsiteX15" fmla="*/ 782169 w 1582768"/>
                <a:gd name="connsiteY15" fmla="*/ 1506682 h 1735105"/>
                <a:gd name="connsiteX16" fmla="*/ 7620 w 1582768"/>
                <a:gd name="connsiteY16" fmla="*/ 1185853 h 1735105"/>
                <a:gd name="connsiteX17" fmla="*/ 0 w 1582768"/>
                <a:gd name="connsiteY17" fmla="*/ 1186238 h 1735105"/>
                <a:gd name="connsiteX18" fmla="*/ 0 w 1582768"/>
                <a:gd name="connsiteY18" fmla="*/ 459002 h 1735105"/>
                <a:gd name="connsiteX19" fmla="*/ 1 w 1582768"/>
                <a:gd name="connsiteY19" fmla="*/ 459002 h 1735105"/>
                <a:gd name="connsiteX20" fmla="*/ 791384 w 1582768"/>
                <a:gd name="connsiteY20" fmla="*/ 0 h 1735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82768" h="1735105">
                  <a:moveTo>
                    <a:pt x="791384" y="0"/>
                  </a:moveTo>
                  <a:lnTo>
                    <a:pt x="1582767" y="459002"/>
                  </a:lnTo>
                  <a:lnTo>
                    <a:pt x="1582768" y="459002"/>
                  </a:lnTo>
                  <a:lnTo>
                    <a:pt x="1582768" y="1371700"/>
                  </a:lnTo>
                  <a:lnTo>
                    <a:pt x="1582768" y="1371701"/>
                  </a:lnTo>
                  <a:lnTo>
                    <a:pt x="1582768" y="1372549"/>
                  </a:lnTo>
                  <a:lnTo>
                    <a:pt x="1578925" y="1374778"/>
                  </a:lnTo>
                  <a:lnTo>
                    <a:pt x="1578194" y="1374354"/>
                  </a:lnTo>
                  <a:lnTo>
                    <a:pt x="956209" y="1735105"/>
                  </a:lnTo>
                  <a:lnTo>
                    <a:pt x="915925" y="1668795"/>
                  </a:lnTo>
                  <a:cubicBezTo>
                    <a:pt x="896240" y="1639657"/>
                    <a:pt x="875190" y="1611518"/>
                    <a:pt x="852867" y="1584469"/>
                  </a:cubicBezTo>
                  <a:lnTo>
                    <a:pt x="791385" y="1516822"/>
                  </a:lnTo>
                  <a:lnTo>
                    <a:pt x="791385" y="918005"/>
                  </a:lnTo>
                  <a:lnTo>
                    <a:pt x="791384" y="918004"/>
                  </a:lnTo>
                  <a:lnTo>
                    <a:pt x="791384" y="1516821"/>
                  </a:lnTo>
                  <a:lnTo>
                    <a:pt x="782169" y="1506682"/>
                  </a:lnTo>
                  <a:cubicBezTo>
                    <a:pt x="583945" y="1308457"/>
                    <a:pt x="310101" y="1185853"/>
                    <a:pt x="7620" y="1185853"/>
                  </a:cubicBezTo>
                  <a:lnTo>
                    <a:pt x="0" y="1186238"/>
                  </a:lnTo>
                  <a:lnTo>
                    <a:pt x="0" y="459002"/>
                  </a:lnTo>
                  <a:lnTo>
                    <a:pt x="1" y="459002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85ABCA8-D310-4A20-86D5-E28F124AED36}"/>
                </a:ext>
              </a:extLst>
            </p:cNvPr>
            <p:cNvSpPr/>
            <p:nvPr/>
          </p:nvSpPr>
          <p:spPr>
            <a:xfrm>
              <a:off x="5973508" y="2977518"/>
              <a:ext cx="1422225" cy="1830702"/>
            </a:xfrm>
            <a:custGeom>
              <a:avLst/>
              <a:gdLst>
                <a:gd name="connsiteX0" fmla="*/ 630841 w 1422225"/>
                <a:gd name="connsiteY0" fmla="*/ 0 h 1830702"/>
                <a:gd name="connsiteX1" fmla="*/ 1422224 w 1422225"/>
                <a:gd name="connsiteY1" fmla="*/ 459003 h 1830702"/>
                <a:gd name="connsiteX2" fmla="*/ 1422225 w 1422225"/>
                <a:gd name="connsiteY2" fmla="*/ 459002 h 1830702"/>
                <a:gd name="connsiteX3" fmla="*/ 1422225 w 1422225"/>
                <a:gd name="connsiteY3" fmla="*/ 459003 h 1830702"/>
                <a:gd name="connsiteX4" fmla="*/ 1422225 w 1422225"/>
                <a:gd name="connsiteY4" fmla="*/ 1371700 h 1830702"/>
                <a:gd name="connsiteX5" fmla="*/ 1422225 w 1422225"/>
                <a:gd name="connsiteY5" fmla="*/ 1371701 h 1830702"/>
                <a:gd name="connsiteX6" fmla="*/ 1422225 w 1422225"/>
                <a:gd name="connsiteY6" fmla="*/ 1377006 h 1830702"/>
                <a:gd name="connsiteX7" fmla="*/ 1417651 w 1422225"/>
                <a:gd name="connsiteY7" fmla="*/ 1374354 h 1830702"/>
                <a:gd name="connsiteX8" fmla="*/ 630842 w 1422225"/>
                <a:gd name="connsiteY8" fmla="*/ 1830702 h 1830702"/>
                <a:gd name="connsiteX9" fmla="*/ 630842 w 1422225"/>
                <a:gd name="connsiteY9" fmla="*/ 918005 h 1830702"/>
                <a:gd name="connsiteX10" fmla="*/ 630841 w 1422225"/>
                <a:gd name="connsiteY10" fmla="*/ 918004 h 1830702"/>
                <a:gd name="connsiteX11" fmla="*/ 630841 w 1422225"/>
                <a:gd name="connsiteY11" fmla="*/ 1827744 h 1830702"/>
                <a:gd name="connsiteX12" fmla="*/ 630840 w 1422225"/>
                <a:gd name="connsiteY12" fmla="*/ 1827745 h 1830702"/>
                <a:gd name="connsiteX13" fmla="*/ 0 w 1422225"/>
                <a:gd name="connsiteY13" fmla="*/ 1461857 h 1830702"/>
                <a:gd name="connsiteX14" fmla="*/ 18865 w 1422225"/>
                <a:gd name="connsiteY14" fmla="*/ 1430804 h 1830702"/>
                <a:gd name="connsiteX15" fmla="*/ 151071 w 1422225"/>
                <a:gd name="connsiteY15" fmla="*/ 908682 h 1830702"/>
                <a:gd name="connsiteX16" fmla="*/ 18865 w 1422225"/>
                <a:gd name="connsiteY16" fmla="*/ 386560 h 1830702"/>
                <a:gd name="connsiteX17" fmla="*/ 4664 w 1422225"/>
                <a:gd name="connsiteY17" fmla="*/ 363184 h 1830702"/>
                <a:gd name="connsiteX18" fmla="*/ 626998 w 1422225"/>
                <a:gd name="connsiteY18" fmla="*/ 2229 h 1830702"/>
                <a:gd name="connsiteX19" fmla="*/ 630841 w 1422225"/>
                <a:gd name="connsiteY19" fmla="*/ 4457 h 1830702"/>
                <a:gd name="connsiteX20" fmla="*/ 630841 w 1422225"/>
                <a:gd name="connsiteY20" fmla="*/ 0 h 183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22225" h="1830702">
                  <a:moveTo>
                    <a:pt x="630841" y="0"/>
                  </a:moveTo>
                  <a:lnTo>
                    <a:pt x="1422224" y="459003"/>
                  </a:lnTo>
                  <a:lnTo>
                    <a:pt x="1422225" y="459002"/>
                  </a:lnTo>
                  <a:lnTo>
                    <a:pt x="1422225" y="459003"/>
                  </a:lnTo>
                  <a:lnTo>
                    <a:pt x="1422225" y="1371700"/>
                  </a:lnTo>
                  <a:lnTo>
                    <a:pt x="1422225" y="1371701"/>
                  </a:lnTo>
                  <a:lnTo>
                    <a:pt x="1422225" y="1377006"/>
                  </a:lnTo>
                  <a:lnTo>
                    <a:pt x="1417651" y="1374354"/>
                  </a:lnTo>
                  <a:lnTo>
                    <a:pt x="630842" y="1830702"/>
                  </a:lnTo>
                  <a:lnTo>
                    <a:pt x="630842" y="918005"/>
                  </a:lnTo>
                  <a:lnTo>
                    <a:pt x="630841" y="918004"/>
                  </a:lnTo>
                  <a:lnTo>
                    <a:pt x="630841" y="1827744"/>
                  </a:lnTo>
                  <a:lnTo>
                    <a:pt x="630840" y="1827745"/>
                  </a:lnTo>
                  <a:lnTo>
                    <a:pt x="0" y="1461857"/>
                  </a:lnTo>
                  <a:lnTo>
                    <a:pt x="18865" y="1430804"/>
                  </a:lnTo>
                  <a:cubicBezTo>
                    <a:pt x="103179" y="1275597"/>
                    <a:pt x="151071" y="1097732"/>
                    <a:pt x="151071" y="908682"/>
                  </a:cubicBezTo>
                  <a:cubicBezTo>
                    <a:pt x="151071" y="719632"/>
                    <a:pt x="103179" y="541767"/>
                    <a:pt x="18865" y="386560"/>
                  </a:cubicBezTo>
                  <a:lnTo>
                    <a:pt x="4664" y="363184"/>
                  </a:lnTo>
                  <a:lnTo>
                    <a:pt x="626998" y="2229"/>
                  </a:lnTo>
                  <a:lnTo>
                    <a:pt x="630841" y="4457"/>
                  </a:lnTo>
                  <a:lnTo>
                    <a:pt x="630841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7112E0-955F-4D31-803A-A76358EBC614}"/>
                </a:ext>
              </a:extLst>
            </p:cNvPr>
            <p:cNvSpPr/>
            <p:nvPr/>
          </p:nvSpPr>
          <p:spPr>
            <a:xfrm>
              <a:off x="5812965" y="4346260"/>
              <a:ext cx="160543" cy="95302"/>
            </a:xfrm>
            <a:custGeom>
              <a:avLst/>
              <a:gdLst>
                <a:gd name="connsiteX0" fmla="*/ 0 w 160543"/>
                <a:gd name="connsiteY0" fmla="*/ 0 h 95302"/>
                <a:gd name="connsiteX1" fmla="*/ 160543 w 160543"/>
                <a:gd name="connsiteY1" fmla="*/ 93115 h 95302"/>
                <a:gd name="connsiteX2" fmla="*/ 159215 w 160543"/>
                <a:gd name="connsiteY2" fmla="*/ 95302 h 95302"/>
                <a:gd name="connsiteX3" fmla="*/ 4575 w 160543"/>
                <a:gd name="connsiteY3" fmla="*/ 5611 h 95302"/>
                <a:gd name="connsiteX4" fmla="*/ 0 w 160543"/>
                <a:gd name="connsiteY4" fmla="*/ 8264 h 95302"/>
                <a:gd name="connsiteX5" fmla="*/ 0 w 160543"/>
                <a:gd name="connsiteY5" fmla="*/ 0 h 9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543" h="95302">
                  <a:moveTo>
                    <a:pt x="0" y="0"/>
                  </a:moveTo>
                  <a:lnTo>
                    <a:pt x="160543" y="93115"/>
                  </a:lnTo>
                  <a:lnTo>
                    <a:pt x="159215" y="95302"/>
                  </a:lnTo>
                  <a:lnTo>
                    <a:pt x="4575" y="5611"/>
                  </a:lnTo>
                  <a:lnTo>
                    <a:pt x="0" y="826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AC36928-96A1-49EA-B9D1-733D22362489}"/>
                </a:ext>
              </a:extLst>
            </p:cNvPr>
            <p:cNvSpPr/>
            <p:nvPr/>
          </p:nvSpPr>
          <p:spPr>
            <a:xfrm>
              <a:off x="5021580" y="4441562"/>
              <a:ext cx="1582768" cy="1735400"/>
            </a:xfrm>
            <a:custGeom>
              <a:avLst/>
              <a:gdLst>
                <a:gd name="connsiteX0" fmla="*/ 950599 w 1582768"/>
                <a:gd name="connsiteY0" fmla="*/ 0 h 1735400"/>
                <a:gd name="connsiteX1" fmla="*/ 1582768 w 1582768"/>
                <a:gd name="connsiteY1" fmla="*/ 366658 h 1735400"/>
                <a:gd name="connsiteX2" fmla="*/ 1582768 w 1582768"/>
                <a:gd name="connsiteY2" fmla="*/ 1276398 h 1735400"/>
                <a:gd name="connsiteX3" fmla="*/ 1582768 w 1582768"/>
                <a:gd name="connsiteY3" fmla="*/ 1276399 h 1735400"/>
                <a:gd name="connsiteX4" fmla="*/ 1582768 w 1582768"/>
                <a:gd name="connsiteY4" fmla="*/ 1281704 h 1735400"/>
                <a:gd name="connsiteX5" fmla="*/ 1578194 w 1582768"/>
                <a:gd name="connsiteY5" fmla="*/ 1279052 h 1735400"/>
                <a:gd name="connsiteX6" fmla="*/ 791385 w 1582768"/>
                <a:gd name="connsiteY6" fmla="*/ 1735400 h 1735400"/>
                <a:gd name="connsiteX7" fmla="*/ 791385 w 1582768"/>
                <a:gd name="connsiteY7" fmla="*/ 822703 h 1735400"/>
                <a:gd name="connsiteX8" fmla="*/ 791384 w 1582768"/>
                <a:gd name="connsiteY8" fmla="*/ 822702 h 1735400"/>
                <a:gd name="connsiteX9" fmla="*/ 791384 w 1582768"/>
                <a:gd name="connsiteY9" fmla="*/ 1735400 h 1735400"/>
                <a:gd name="connsiteX10" fmla="*/ 4575 w 1582768"/>
                <a:gd name="connsiteY10" fmla="*/ 1279051 h 1735400"/>
                <a:gd name="connsiteX11" fmla="*/ 0 w 1582768"/>
                <a:gd name="connsiteY11" fmla="*/ 1281704 h 1735400"/>
                <a:gd name="connsiteX12" fmla="*/ 0 w 1582768"/>
                <a:gd name="connsiteY12" fmla="*/ 539631 h 1735400"/>
                <a:gd name="connsiteX13" fmla="*/ 7620 w 1582768"/>
                <a:gd name="connsiteY13" fmla="*/ 540016 h 1735400"/>
                <a:gd name="connsiteX14" fmla="*/ 782169 w 1582768"/>
                <a:gd name="connsiteY14" fmla="*/ 219187 h 1735400"/>
                <a:gd name="connsiteX15" fmla="*/ 791384 w 1582768"/>
                <a:gd name="connsiteY15" fmla="*/ 209048 h 1735400"/>
                <a:gd name="connsiteX16" fmla="*/ 852867 w 1582768"/>
                <a:gd name="connsiteY16" fmla="*/ 141400 h 1735400"/>
                <a:gd name="connsiteX17" fmla="*/ 915925 w 1582768"/>
                <a:gd name="connsiteY17" fmla="*/ 57074 h 1735400"/>
                <a:gd name="connsiteX18" fmla="*/ 950599 w 1582768"/>
                <a:gd name="connsiteY18" fmla="*/ 0 h 173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82768" h="1735400">
                  <a:moveTo>
                    <a:pt x="950599" y="0"/>
                  </a:moveTo>
                  <a:lnTo>
                    <a:pt x="1582768" y="366658"/>
                  </a:lnTo>
                  <a:lnTo>
                    <a:pt x="1582768" y="1276398"/>
                  </a:lnTo>
                  <a:lnTo>
                    <a:pt x="1582768" y="1276399"/>
                  </a:lnTo>
                  <a:lnTo>
                    <a:pt x="1582768" y="1281704"/>
                  </a:lnTo>
                  <a:lnTo>
                    <a:pt x="1578194" y="1279052"/>
                  </a:lnTo>
                  <a:lnTo>
                    <a:pt x="791385" y="1735400"/>
                  </a:lnTo>
                  <a:lnTo>
                    <a:pt x="791385" y="822703"/>
                  </a:lnTo>
                  <a:lnTo>
                    <a:pt x="791384" y="822702"/>
                  </a:lnTo>
                  <a:lnTo>
                    <a:pt x="791384" y="1735400"/>
                  </a:lnTo>
                  <a:lnTo>
                    <a:pt x="4575" y="1279051"/>
                  </a:lnTo>
                  <a:lnTo>
                    <a:pt x="0" y="1281704"/>
                  </a:lnTo>
                  <a:lnTo>
                    <a:pt x="0" y="539631"/>
                  </a:lnTo>
                  <a:lnTo>
                    <a:pt x="7620" y="540016"/>
                  </a:lnTo>
                  <a:cubicBezTo>
                    <a:pt x="310101" y="540016"/>
                    <a:pt x="583945" y="417412"/>
                    <a:pt x="782169" y="219187"/>
                  </a:cubicBezTo>
                  <a:lnTo>
                    <a:pt x="791384" y="209048"/>
                  </a:lnTo>
                  <a:lnTo>
                    <a:pt x="852867" y="141400"/>
                  </a:lnTo>
                  <a:cubicBezTo>
                    <a:pt x="875190" y="114351"/>
                    <a:pt x="896240" y="86212"/>
                    <a:pt x="915925" y="57074"/>
                  </a:cubicBezTo>
                  <a:lnTo>
                    <a:pt x="95059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1C8B5A-F88B-4A20-AD3C-18F5C73BF8B7}"/>
              </a:ext>
            </a:extLst>
          </p:cNvPr>
          <p:cNvSpPr/>
          <p:nvPr/>
        </p:nvSpPr>
        <p:spPr>
          <a:xfrm>
            <a:off x="4360799" y="3995657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9EF05FD-CD1E-40DE-8FAA-D8948699C889}"/>
              </a:ext>
            </a:extLst>
          </p:cNvPr>
          <p:cNvSpPr/>
          <p:nvPr/>
        </p:nvSpPr>
        <p:spPr>
          <a:xfrm>
            <a:off x="4231500" y="4279145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>
            <a:innerShdw blurRad="63500" dist="50800" dir="21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2CCBDFB-1CF6-4236-83FE-00D0B054EECC}"/>
              </a:ext>
            </a:extLst>
          </p:cNvPr>
          <p:cNvSpPr/>
          <p:nvPr/>
        </p:nvSpPr>
        <p:spPr>
          <a:xfrm>
            <a:off x="3610690" y="506796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00FFCC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B447F6-08BD-4F09-9455-FD70871F0072}"/>
              </a:ext>
            </a:extLst>
          </p:cNvPr>
          <p:cNvSpPr/>
          <p:nvPr/>
        </p:nvSpPr>
        <p:spPr>
          <a:xfrm>
            <a:off x="3610689" y="2917528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1ECEB67-DA9F-4C2E-B389-B866A473CF6D}"/>
              </a:ext>
            </a:extLst>
          </p:cNvPr>
          <p:cNvSpPr/>
          <p:nvPr/>
        </p:nvSpPr>
        <p:spPr>
          <a:xfrm>
            <a:off x="4357441" y="3994240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DB23C87-2A94-4E14-A9CA-EA6147101D21}"/>
              </a:ext>
            </a:extLst>
          </p:cNvPr>
          <p:cNvSpPr/>
          <p:nvPr/>
        </p:nvSpPr>
        <p:spPr>
          <a:xfrm>
            <a:off x="4231501" y="5067967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568E533-9521-457E-875A-558EE570B694}"/>
              </a:ext>
            </a:extLst>
          </p:cNvPr>
          <p:cNvSpPr/>
          <p:nvPr/>
        </p:nvSpPr>
        <p:spPr>
          <a:xfrm>
            <a:off x="3610689" y="5142728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A802FE2-5948-4AF8-8A06-899878119AF1}"/>
              </a:ext>
            </a:extLst>
          </p:cNvPr>
          <p:cNvSpPr/>
          <p:nvPr/>
        </p:nvSpPr>
        <p:spPr>
          <a:xfrm flipH="1">
            <a:off x="6096509" y="3991432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E596100-B9C3-49FB-AFB5-0B1BE3835250}"/>
              </a:ext>
            </a:extLst>
          </p:cNvPr>
          <p:cNvSpPr/>
          <p:nvPr/>
        </p:nvSpPr>
        <p:spPr>
          <a:xfrm flipH="1" flipV="1">
            <a:off x="4861996" y="3281093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BD7015C-483F-4766-A5EB-A46C45617AF5}"/>
              </a:ext>
            </a:extLst>
          </p:cNvPr>
          <p:cNvSpPr/>
          <p:nvPr/>
        </p:nvSpPr>
        <p:spPr>
          <a:xfrm flipH="1" flipV="1">
            <a:off x="4865012" y="2999686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E1764B7-0EB9-4BA6-AEB0-B12DD26CC035}"/>
              </a:ext>
            </a:extLst>
          </p:cNvPr>
          <p:cNvSpPr/>
          <p:nvPr/>
        </p:nvSpPr>
        <p:spPr>
          <a:xfrm flipH="1" flipV="1">
            <a:off x="5238358" y="2137818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innerShdw blurRad="63500" dist="50800" dir="30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9764DC3-5E31-4863-90A8-F66102EC8D3C}"/>
              </a:ext>
            </a:extLst>
          </p:cNvPr>
          <p:cNvSpPr/>
          <p:nvPr/>
        </p:nvSpPr>
        <p:spPr>
          <a:xfrm flipH="1" flipV="1">
            <a:off x="5357910" y="1712479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FF66CC"/>
          </a:solidFill>
          <a:ln>
            <a:noFill/>
          </a:ln>
          <a:effectLst>
            <a:innerShdw blurRad="63500" dist="50800" dir="36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9EC02E-39C3-4B8D-AE9F-796E86412B46}"/>
              </a:ext>
            </a:extLst>
          </p:cNvPr>
          <p:cNvSpPr/>
          <p:nvPr/>
        </p:nvSpPr>
        <p:spPr>
          <a:xfrm flipH="1" flipV="1">
            <a:off x="4854378" y="3000178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91ABD13-A430-42F6-8875-5EA1EE1747D2}"/>
              </a:ext>
            </a:extLst>
          </p:cNvPr>
          <p:cNvSpPr/>
          <p:nvPr/>
        </p:nvSpPr>
        <p:spPr>
          <a:xfrm flipH="1" flipV="1">
            <a:off x="4233566" y="1848474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FA6B576-9F7D-4DE4-9393-077029355B4C}"/>
              </a:ext>
            </a:extLst>
          </p:cNvPr>
          <p:cNvSpPr/>
          <p:nvPr/>
        </p:nvSpPr>
        <p:spPr>
          <a:xfrm flipH="1" flipV="1">
            <a:off x="5356868" y="2136103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5DCADB-1A7C-4662-B136-6915DDFD1CC9}"/>
              </a:ext>
            </a:extLst>
          </p:cNvPr>
          <p:cNvSpPr/>
          <p:nvPr/>
        </p:nvSpPr>
        <p:spPr>
          <a:xfrm flipH="1" flipV="1">
            <a:off x="4854378" y="774747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8952B75-B054-4F76-BF3D-E7EF8B86B5C8}"/>
              </a:ext>
            </a:extLst>
          </p:cNvPr>
          <p:cNvSpPr/>
          <p:nvPr/>
        </p:nvSpPr>
        <p:spPr>
          <a:xfrm rot="17986545" flipH="1" flipV="1">
            <a:off x="5604038" y="2778896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  <a:effectLst>
            <a:innerShdw blurRad="63500" dist="50800" dir="1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A324CE-03C4-4ECF-9ECE-3A286CCC0399}"/>
              </a:ext>
            </a:extLst>
          </p:cNvPr>
          <p:cNvSpPr/>
          <p:nvPr/>
        </p:nvSpPr>
        <p:spPr>
          <a:xfrm flipV="1">
            <a:off x="3612777" y="385302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5F31A74B-03A6-41A7-8C7D-7A260A6E97E2}"/>
              </a:ext>
            </a:extLst>
          </p:cNvPr>
          <p:cNvCxnSpPr>
            <a:cxnSpLocks/>
          </p:cNvCxnSpPr>
          <p:nvPr/>
        </p:nvCxnSpPr>
        <p:spPr>
          <a:xfrm rot="10800000">
            <a:off x="3697817" y="800523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658BCC0-52DC-4EAC-90A4-64F4A48930B5}"/>
              </a:ext>
            </a:extLst>
          </p:cNvPr>
          <p:cNvSpPr/>
          <p:nvPr/>
        </p:nvSpPr>
        <p:spPr>
          <a:xfrm>
            <a:off x="1763646" y="504482"/>
            <a:ext cx="1935480" cy="593232"/>
          </a:xfrm>
          <a:prstGeom prst="roundRect">
            <a:avLst>
              <a:gd name="adj" fmla="val 50000"/>
            </a:avLst>
          </a:prstGeom>
          <a:solidFill>
            <a:srgbClr val="92D050">
              <a:alpha val="46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73C7EA77-C775-45E1-A760-7BE2AC29E0CB}"/>
              </a:ext>
            </a:extLst>
          </p:cNvPr>
          <p:cNvCxnSpPr>
            <a:cxnSpLocks/>
          </p:cNvCxnSpPr>
          <p:nvPr/>
        </p:nvCxnSpPr>
        <p:spPr>
          <a:xfrm rot="10800000">
            <a:off x="3087206" y="1869577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F33FD81-39ED-4757-B556-4BF5BB149EBB}"/>
              </a:ext>
            </a:extLst>
          </p:cNvPr>
          <p:cNvCxnSpPr>
            <a:cxnSpLocks/>
          </p:cNvCxnSpPr>
          <p:nvPr/>
        </p:nvCxnSpPr>
        <p:spPr>
          <a:xfrm rot="10800000">
            <a:off x="6103618" y="3272238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AE52E96-CD4D-4A7B-A070-52B498E04335}"/>
              </a:ext>
            </a:extLst>
          </p:cNvPr>
          <p:cNvCxnSpPr>
            <a:cxnSpLocks/>
          </p:cNvCxnSpPr>
          <p:nvPr/>
        </p:nvCxnSpPr>
        <p:spPr>
          <a:xfrm rot="10800000">
            <a:off x="5471033" y="5059885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0B11DF8-A293-4036-A586-EB1D0556386A}"/>
              </a:ext>
            </a:extLst>
          </p:cNvPr>
          <p:cNvCxnSpPr>
            <a:cxnSpLocks/>
          </p:cNvCxnSpPr>
          <p:nvPr/>
        </p:nvCxnSpPr>
        <p:spPr>
          <a:xfrm rot="10800000">
            <a:off x="4839803" y="6134539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EF8DCE1-F939-430A-974F-AEDFA83E0613}"/>
              </a:ext>
            </a:extLst>
          </p:cNvPr>
          <p:cNvSpPr/>
          <p:nvPr/>
        </p:nvSpPr>
        <p:spPr>
          <a:xfrm>
            <a:off x="1143673" y="1572960"/>
            <a:ext cx="1935480" cy="593232"/>
          </a:xfrm>
          <a:prstGeom prst="roundRect">
            <a:avLst>
              <a:gd name="adj" fmla="val 50000"/>
            </a:avLst>
          </a:prstGeom>
          <a:solidFill>
            <a:srgbClr val="92D050">
              <a:alpha val="40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0221159-1856-4AD4-95DF-A96735C5121F}"/>
              </a:ext>
            </a:extLst>
          </p:cNvPr>
          <p:cNvSpPr/>
          <p:nvPr/>
        </p:nvSpPr>
        <p:spPr>
          <a:xfrm>
            <a:off x="7251698" y="3305388"/>
            <a:ext cx="2004780" cy="593232"/>
          </a:xfrm>
          <a:prstGeom prst="roundRect">
            <a:avLst>
              <a:gd name="adj" fmla="val 50000"/>
            </a:avLst>
          </a:prstGeom>
          <a:solidFill>
            <a:srgbClr val="92D050">
              <a:alpha val="40000"/>
            </a:srgb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A0D5C1B-03D4-4071-8C9E-6B402409517F}"/>
              </a:ext>
            </a:extLst>
          </p:cNvPr>
          <p:cNvSpPr/>
          <p:nvPr/>
        </p:nvSpPr>
        <p:spPr>
          <a:xfrm>
            <a:off x="6619113" y="5080771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3CEA714-1B86-4BCF-8BE2-F36729AF0E14}"/>
              </a:ext>
            </a:extLst>
          </p:cNvPr>
          <p:cNvSpPr/>
          <p:nvPr/>
        </p:nvSpPr>
        <p:spPr>
          <a:xfrm>
            <a:off x="5987883" y="6155795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Graphic 44" descr="Bullseye with solid fill">
            <a:extLst>
              <a:ext uri="{FF2B5EF4-FFF2-40B4-BE49-F238E27FC236}">
                <a16:creationId xmlns:a16="http://schemas.microsoft.com/office/drawing/2014/main" id="{39E46765-30FC-41F7-8566-A50A1CE65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62236" y="5540859"/>
            <a:ext cx="540000" cy="540000"/>
          </a:xfrm>
          <a:prstGeom prst="rect">
            <a:avLst/>
          </a:prstGeom>
          <a:effectLst>
            <a:outerShdw blurRad="50800" dist="266700" dir="3000000" algn="tl" rotWithShape="0">
              <a:schemeClr val="tx1">
                <a:alpha val="31000"/>
              </a:schemeClr>
            </a:outerShdw>
          </a:effectLst>
        </p:spPr>
      </p:pic>
      <p:pic>
        <p:nvPicPr>
          <p:cNvPr id="46" name="Graphic 45" descr="Bar graph with upward trend with solid fill">
            <a:extLst>
              <a:ext uri="{FF2B5EF4-FFF2-40B4-BE49-F238E27FC236}">
                <a16:creationId xmlns:a16="http://schemas.microsoft.com/office/drawing/2014/main" id="{4B568A1D-6739-4133-9E8C-BD3AF7C09E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01889" y="4461021"/>
            <a:ext cx="540000" cy="540000"/>
          </a:xfrm>
          <a:prstGeom prst="rect">
            <a:avLst/>
          </a:prstGeom>
          <a:effectLst>
            <a:outerShdw blurRad="50800" dist="330200" dir="24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Stopwatch with solid fill">
            <a:extLst>
              <a:ext uri="{FF2B5EF4-FFF2-40B4-BE49-F238E27FC236}">
                <a16:creationId xmlns:a16="http://schemas.microsoft.com/office/drawing/2014/main" id="{D9530905-13E8-4695-BFF9-3B11821490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11510" y="3345856"/>
            <a:ext cx="540000" cy="540000"/>
          </a:xfrm>
          <a:prstGeom prst="rect">
            <a:avLst/>
          </a:prstGeom>
          <a:effectLst>
            <a:outerShdw blurRad="50800" dist="2921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Single gear with solid fill">
            <a:extLst>
              <a:ext uri="{FF2B5EF4-FFF2-40B4-BE49-F238E27FC236}">
                <a16:creationId xmlns:a16="http://schemas.microsoft.com/office/drawing/2014/main" id="{AFF084EB-A625-4679-9005-E608FDAD3F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512" y="3375974"/>
            <a:ext cx="540000" cy="540000"/>
          </a:xfrm>
          <a:prstGeom prst="rect">
            <a:avLst/>
          </a:prstGeom>
          <a:effectLst>
            <a:outerShdw blurRad="50800" dist="2667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Magnifying glass with solid fill">
            <a:extLst>
              <a:ext uri="{FF2B5EF4-FFF2-40B4-BE49-F238E27FC236}">
                <a16:creationId xmlns:a16="http://schemas.microsoft.com/office/drawing/2014/main" id="{06979707-E88A-4C93-AFA1-30A21E2915B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06028" y="2276520"/>
            <a:ext cx="540000" cy="540000"/>
          </a:xfrm>
          <a:prstGeom prst="rect">
            <a:avLst/>
          </a:prstGeom>
          <a:effectLst>
            <a:outerShdw blurRad="50800" dist="1778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Lightbulb with solid fill">
            <a:extLst>
              <a:ext uri="{FF2B5EF4-FFF2-40B4-BE49-F238E27FC236}">
                <a16:creationId xmlns:a16="http://schemas.microsoft.com/office/drawing/2014/main" id="{9D0F1E9D-77B1-47A2-9965-7EF8757022A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212808" y="1129750"/>
            <a:ext cx="540000" cy="540000"/>
          </a:xfrm>
          <a:prstGeom prst="rect">
            <a:avLst/>
          </a:prstGeom>
          <a:effectLst>
            <a:outerShdw blurRad="50800" dist="190500" dir="24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663FCDC-2679-4560-B2BF-AB5965A0EE4F}"/>
              </a:ext>
            </a:extLst>
          </p:cNvPr>
          <p:cNvSpPr txBox="1"/>
          <p:nvPr/>
        </p:nvSpPr>
        <p:spPr>
          <a:xfrm>
            <a:off x="5564617" y="1732931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3B9310E-43E4-43F4-80A4-AACA8D4FD77D}"/>
              </a:ext>
            </a:extLst>
          </p:cNvPr>
          <p:cNvSpPr txBox="1"/>
          <p:nvPr/>
        </p:nvSpPr>
        <p:spPr>
          <a:xfrm>
            <a:off x="5161145" y="236729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D71D65-0147-4631-82E1-BD82953684EA}"/>
              </a:ext>
            </a:extLst>
          </p:cNvPr>
          <p:cNvSpPr txBox="1"/>
          <p:nvPr/>
        </p:nvSpPr>
        <p:spPr>
          <a:xfrm>
            <a:off x="4150389" y="4521588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A341CB-ED85-4BF4-8F62-7C18A1E39D94}"/>
              </a:ext>
            </a:extLst>
          </p:cNvPr>
          <p:cNvSpPr txBox="1"/>
          <p:nvPr/>
        </p:nvSpPr>
        <p:spPr>
          <a:xfrm>
            <a:off x="5522939" y="3009649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6754B27-32F0-44BE-B6AF-981570202F1C}"/>
              </a:ext>
            </a:extLst>
          </p:cNvPr>
          <p:cNvSpPr txBox="1"/>
          <p:nvPr/>
        </p:nvSpPr>
        <p:spPr>
          <a:xfrm>
            <a:off x="3742182" y="3860645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F703032-4DFE-4B25-8847-23F5806318F6}"/>
              </a:ext>
            </a:extLst>
          </p:cNvPr>
          <p:cNvSpPr txBox="1"/>
          <p:nvPr/>
        </p:nvSpPr>
        <p:spPr>
          <a:xfrm>
            <a:off x="3790408" y="5138730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11BFB5-EEAD-4CA1-979C-CC71A3834622}"/>
              </a:ext>
            </a:extLst>
          </p:cNvPr>
          <p:cNvSpPr txBox="1"/>
          <p:nvPr/>
        </p:nvSpPr>
        <p:spPr>
          <a:xfrm>
            <a:off x="7898512" y="108973"/>
            <a:ext cx="43386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Cyber Threats</a:t>
            </a:r>
          </a:p>
          <a:p>
            <a:pPr algn="ctr"/>
            <a:r>
              <a:rPr lang="en-GB" sz="32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Week 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E6C5A3C-32EF-4195-8A42-ECEC36D1B91E}"/>
              </a:ext>
            </a:extLst>
          </p:cNvPr>
          <p:cNvSpPr txBox="1"/>
          <p:nvPr/>
        </p:nvSpPr>
        <p:spPr>
          <a:xfrm>
            <a:off x="1768340" y="570266"/>
            <a:ext cx="1885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spc="300" dirty="0">
                <a:solidFill>
                  <a:srgbClr val="00B050"/>
                </a:solidFill>
                <a:latin typeface="EuroStyle" panose="02027200000000000000" pitchFamily="18" charset="0"/>
              </a:rPr>
              <a:t>Introduction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F1E1CA2-8B22-4EBC-A8B3-4E1D4101D87E}"/>
              </a:ext>
            </a:extLst>
          </p:cNvPr>
          <p:cNvSpPr txBox="1"/>
          <p:nvPr/>
        </p:nvSpPr>
        <p:spPr>
          <a:xfrm>
            <a:off x="1599895" y="1638744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  <a:latin typeface="EuroStyle" panose="02027200000000000000" pitchFamily="18" charset="0"/>
              </a:rPr>
              <a:t>Monday</a:t>
            </a:r>
            <a:endParaRPr lang="en-GB" b="1" dirty="0">
              <a:solidFill>
                <a:srgbClr val="00B050"/>
              </a:solidFill>
              <a:latin typeface="EuroStyle" panose="02027200000000000000" pitchFamily="18" charset="0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CF13811-8598-4F26-9603-CA0B69228D9D}"/>
              </a:ext>
            </a:extLst>
          </p:cNvPr>
          <p:cNvGrpSpPr/>
          <p:nvPr/>
        </p:nvGrpSpPr>
        <p:grpSpPr>
          <a:xfrm>
            <a:off x="541580" y="2989476"/>
            <a:ext cx="3085627" cy="644788"/>
            <a:chOff x="2121400" y="2608497"/>
            <a:chExt cx="3085627" cy="644788"/>
          </a:xfrm>
        </p:grpSpPr>
        <p:cxnSp>
          <p:nvCxnSpPr>
            <p:cNvPr id="36" name="Connector: Elbow 35">
              <a:extLst>
                <a:ext uri="{FF2B5EF4-FFF2-40B4-BE49-F238E27FC236}">
                  <a16:creationId xmlns:a16="http://schemas.microsoft.com/office/drawing/2014/main" id="{55AA3BB2-2C6C-4DBD-A301-DA956D86FA2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058947" y="2922299"/>
              <a:ext cx="1148080" cy="330986"/>
            </a:xfrm>
            <a:prstGeom prst="bentConnector3">
              <a:avLst/>
            </a:prstGeom>
            <a:solidFill>
              <a:srgbClr val="92D050">
                <a:alpha val="40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AA0A2FC9-DA13-4A0F-8748-086A59805721}"/>
                </a:ext>
              </a:extLst>
            </p:cNvPr>
            <p:cNvSpPr/>
            <p:nvPr/>
          </p:nvSpPr>
          <p:spPr>
            <a:xfrm>
              <a:off x="2121400" y="2608497"/>
              <a:ext cx="1935480" cy="593232"/>
            </a:xfrm>
            <a:prstGeom prst="roundRect">
              <a:avLst>
                <a:gd name="adj" fmla="val 50000"/>
              </a:avLst>
            </a:prstGeom>
            <a:solidFill>
              <a:srgbClr val="92D050">
                <a:alpha val="40000"/>
              </a:srgb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CF09B4E-41D8-4B56-8174-5E60E938E8D6}"/>
                </a:ext>
              </a:extLst>
            </p:cNvPr>
            <p:cNvSpPr txBox="1"/>
            <p:nvPr/>
          </p:nvSpPr>
          <p:spPr>
            <a:xfrm>
              <a:off x="2550371" y="2674281"/>
              <a:ext cx="1077539" cy="461665"/>
            </a:xfrm>
            <a:prstGeom prst="rect">
              <a:avLst/>
            </a:prstGeom>
            <a:noFill/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2400" b="1" dirty="0">
                  <a:solidFill>
                    <a:srgbClr val="00B050"/>
                  </a:solidFill>
                  <a:latin typeface="EuroStyle" panose="02027200000000000000" pitchFamily="18" charset="0"/>
                </a:rPr>
                <a:t>Tuesday</a:t>
              </a:r>
              <a:endParaRPr lang="en-GB" b="1" dirty="0">
                <a:solidFill>
                  <a:srgbClr val="00B050"/>
                </a:solidFill>
                <a:latin typeface="EuroStyle" panose="02027200000000000000" pitchFamily="18" charset="0"/>
              </a:endParaRPr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9CF244F9-7E36-42DC-B24D-59EBF30A28A1}"/>
              </a:ext>
            </a:extLst>
          </p:cNvPr>
          <p:cNvSpPr txBox="1"/>
          <p:nvPr/>
        </p:nvSpPr>
        <p:spPr>
          <a:xfrm>
            <a:off x="7485904" y="3371172"/>
            <a:ext cx="1519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  <a:latin typeface="EuroStyle" panose="02027200000000000000" pitchFamily="18" charset="0"/>
              </a:rPr>
              <a:t>Wednesday</a:t>
            </a:r>
            <a:endParaRPr lang="en-GB" b="1" dirty="0">
              <a:solidFill>
                <a:srgbClr val="00B050"/>
              </a:solidFill>
              <a:latin typeface="EuroStyle" panose="02027200000000000000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5572B0-0A45-4057-94BB-B759D0F7135D}"/>
              </a:ext>
            </a:extLst>
          </p:cNvPr>
          <p:cNvSpPr txBox="1"/>
          <p:nvPr/>
        </p:nvSpPr>
        <p:spPr>
          <a:xfrm>
            <a:off x="7000795" y="5146555"/>
            <a:ext cx="1172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EuroStyle" panose="02027200000000000000" pitchFamily="18" charset="0"/>
              </a:rPr>
              <a:t>Thursday</a:t>
            </a:r>
            <a:endParaRPr lang="en-GB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2655B6-90CA-4328-86FC-0793928AD5CE}"/>
              </a:ext>
            </a:extLst>
          </p:cNvPr>
          <p:cNvSpPr txBox="1"/>
          <p:nvPr/>
        </p:nvSpPr>
        <p:spPr>
          <a:xfrm>
            <a:off x="6549102" y="6221579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EuroStyle" panose="02027200000000000000" pitchFamily="18" charset="0"/>
              </a:rPr>
              <a:t>Friday</a:t>
            </a:r>
            <a:endParaRPr lang="en-GB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03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2D086-A43B-4CDC-A095-32ECF695D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Syllabus – Week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1A0CE-437E-4089-AE73-03BEE8D4C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Foundations of cyber security, its significance, concepts, threats, vulnerabilities and assurance </a:t>
            </a:r>
          </a:p>
          <a:p>
            <a:r>
              <a:rPr lang="en-GB" sz="18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Application of cyber security concepts to IT infrastructure </a:t>
            </a:r>
          </a:p>
          <a:p>
            <a:r>
              <a:rPr lang="en-GB" sz="18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Fundamental building blocks and typical architectures of IT infrastructure </a:t>
            </a:r>
          </a:p>
          <a:p>
            <a:r>
              <a:rPr lang="en-GB" sz="1800" b="1" i="0" u="none" strike="noStrike" baseline="0" dirty="0">
                <a:solidFill>
                  <a:srgbClr val="00B050"/>
                </a:solidFill>
                <a:latin typeface="Arial" panose="020B0604020202020204" pitchFamily="34" charset="0"/>
              </a:rPr>
              <a:t>Common vulnerabilities in networks and systems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Vulnerabilities in computer networks, applications and systems (e.g., Insecure coding and unprotected networks) and how they can be exploited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Network-based attacks e.g.: Eavesdropping/sniffing, man-in-the-middle, spoofing, session hijacking, denial of service, traffic redirection, routing attacks, traffic analysis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Impact of vulnerabilities in an organisational context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Human dimension of cyber security and adversarial thinking applied to system development 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How an employee may enable a successful attack chain without realising it </a:t>
            </a:r>
          </a:p>
        </p:txBody>
      </p:sp>
    </p:spTree>
    <p:extLst>
      <p:ext uri="{BB962C8B-B14F-4D97-AF65-F5344CB8AC3E}">
        <p14:creationId xmlns:p14="http://schemas.microsoft.com/office/powerpoint/2010/main" val="337156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5E886-E566-4F5F-A558-C2E3AEABE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Vulnerabilities in computer networks, applications and systems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A4861-69D2-45D1-8D7C-5AA5BCC831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Insecure coding</a:t>
            </a:r>
          </a:p>
          <a:p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nprotected networks</a:t>
            </a:r>
          </a:p>
          <a:p>
            <a:r>
              <a:rPr lang="en-GB" sz="2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How they can be exploited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51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 Secure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Vulnerabilities are a subset of weaknesses.</a:t>
            </a:r>
          </a:p>
          <a:p>
            <a:r>
              <a:rPr lang="en-GB" dirty="0"/>
              <a:t>Almost all software analysis tools find weaknesses not vulnerabilities</a:t>
            </a:r>
          </a:p>
          <a:p>
            <a:r>
              <a:rPr lang="en-GB" dirty="0"/>
              <a:t>Attack surface</a:t>
            </a:r>
          </a:p>
          <a:p>
            <a:pPr lvl="1"/>
            <a:r>
              <a:rPr lang="en-GB" dirty="0"/>
              <a:t>the set of points in </a:t>
            </a:r>
            <a:r>
              <a:rPr lang="en-GB"/>
              <a:t>the program’s interface </a:t>
            </a:r>
            <a:r>
              <a:rPr lang="en-GB" dirty="0"/>
              <a:t>that can be controlled by the user</a:t>
            </a:r>
          </a:p>
        </p:txBody>
      </p:sp>
    </p:spTree>
    <p:extLst>
      <p:ext uri="{BB962C8B-B14F-4D97-AF65-F5344CB8AC3E}">
        <p14:creationId xmlns:p14="http://schemas.microsoft.com/office/powerpoint/2010/main" val="3451543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449D-E38A-468A-AF9D-0EC94DFE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Attack Surfaces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B0CF4-CDA2-4402-84F8-FAE10F205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Network input buffer</a:t>
            </a:r>
          </a:p>
          <a:p>
            <a:r>
              <a:rPr lang="en-GB" dirty="0"/>
              <a:t>Field in a form</a:t>
            </a:r>
          </a:p>
          <a:p>
            <a:r>
              <a:rPr lang="en-GB" dirty="0"/>
              <a:t>Line in an input file</a:t>
            </a:r>
          </a:p>
          <a:p>
            <a:r>
              <a:rPr lang="en-GB" dirty="0"/>
              <a:t>Environment variable</a:t>
            </a:r>
          </a:p>
          <a:p>
            <a:r>
              <a:rPr lang="en-GB" dirty="0"/>
              <a:t>Program option</a:t>
            </a:r>
          </a:p>
          <a:p>
            <a:r>
              <a:rPr lang="en-GB" dirty="0"/>
              <a:t>Entry in a database</a:t>
            </a:r>
          </a:p>
        </p:txBody>
      </p:sp>
    </p:spTree>
    <p:extLst>
      <p:ext uri="{BB962C8B-B14F-4D97-AF65-F5344CB8AC3E}">
        <p14:creationId xmlns:p14="http://schemas.microsoft.com/office/powerpoint/2010/main" val="1369755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2B5C2-ABE4-4CD4-BE98-D712665E7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According to OWASP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53CDD-CE5B-4C1B-B34C-D05F301B5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Input Validation</a:t>
            </a:r>
          </a:p>
          <a:p>
            <a:r>
              <a:rPr lang="en-GB" dirty="0"/>
              <a:t>Output Encoding</a:t>
            </a:r>
          </a:p>
          <a:p>
            <a:r>
              <a:rPr lang="en-GB" dirty="0"/>
              <a:t>Authentication and Password Management (includes secure handling of credentials by external services/scripts)</a:t>
            </a:r>
          </a:p>
          <a:p>
            <a:r>
              <a:rPr lang="en-GB" dirty="0"/>
              <a:t>Session Management</a:t>
            </a:r>
          </a:p>
          <a:p>
            <a:r>
              <a:rPr lang="en-GB" dirty="0"/>
              <a:t>Access Control</a:t>
            </a:r>
          </a:p>
          <a:p>
            <a:r>
              <a:rPr lang="en-GB" dirty="0"/>
              <a:t>Cryptographic Practices</a:t>
            </a:r>
          </a:p>
          <a:p>
            <a:r>
              <a:rPr lang="en-GB" dirty="0"/>
              <a:t>Error Handling and Logging</a:t>
            </a:r>
          </a:p>
          <a:p>
            <a:r>
              <a:rPr lang="en-GB" dirty="0"/>
              <a:t>Data Protection</a:t>
            </a:r>
          </a:p>
          <a:p>
            <a:r>
              <a:rPr lang="en-GB" dirty="0"/>
              <a:t>Communication Security</a:t>
            </a:r>
          </a:p>
          <a:p>
            <a:r>
              <a:rPr lang="en-GB" dirty="0"/>
              <a:t>System Configuration</a:t>
            </a:r>
          </a:p>
          <a:p>
            <a:r>
              <a:rPr lang="en-GB" dirty="0"/>
              <a:t>Database Security</a:t>
            </a:r>
          </a:p>
          <a:p>
            <a:r>
              <a:rPr lang="en-GB" dirty="0"/>
              <a:t>File Management</a:t>
            </a:r>
          </a:p>
          <a:p>
            <a:r>
              <a:rPr lang="en-GB" dirty="0"/>
              <a:t>Memory Management</a:t>
            </a:r>
          </a:p>
          <a:p>
            <a:r>
              <a:rPr lang="en-GB" dirty="0"/>
              <a:t>General Coding Practices</a:t>
            </a:r>
          </a:p>
        </p:txBody>
      </p:sp>
    </p:spTree>
    <p:extLst>
      <p:ext uri="{BB962C8B-B14F-4D97-AF65-F5344CB8AC3E}">
        <p14:creationId xmlns:p14="http://schemas.microsoft.com/office/powerpoint/2010/main" val="23255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F12C7-AFF7-4E32-AAF9-7E25ECCCD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Application Vulnerability Exploits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EE459-AFDE-47C4-88F1-A9AC4A3DD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   Cross Site Scripting</a:t>
            </a:r>
          </a:p>
          <a:p>
            <a:r>
              <a:rPr lang="en-GB" dirty="0"/>
              <a:t>    SQL Injection</a:t>
            </a:r>
          </a:p>
          <a:p>
            <a:r>
              <a:rPr lang="en-GB" dirty="0"/>
              <a:t>    LDAP Injection</a:t>
            </a:r>
          </a:p>
          <a:p>
            <a:r>
              <a:rPr lang="en-GB" dirty="0"/>
              <a:t>    Cross Site Request Forgery</a:t>
            </a:r>
          </a:p>
          <a:p>
            <a:r>
              <a:rPr lang="en-GB" dirty="0"/>
              <a:t>    Insecure Cryptographic Storage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167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FFA2E4-1736-4EF3-BFD0-43DB5ED6CFD6}"/>
              </a:ext>
            </a:extLst>
          </p:cNvPr>
          <p:cNvSpPr txBox="1"/>
          <p:nvPr/>
        </p:nvSpPr>
        <p:spPr>
          <a:xfrm>
            <a:off x="838200" y="6819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latin typeface="+mj-lt"/>
                <a:ea typeface="+mj-ea"/>
                <a:cs typeface="+mj-cs"/>
              </a:rPr>
              <a:t>Task</a:t>
            </a:r>
          </a:p>
        </p:txBody>
      </p:sp>
      <p:pic>
        <p:nvPicPr>
          <p:cNvPr id="6" name="Picture 5" descr="Climbers on a snowy ridge">
            <a:extLst>
              <a:ext uri="{FF2B5EF4-FFF2-40B4-BE49-F238E27FC236}">
                <a16:creationId xmlns:a16="http://schemas.microsoft.com/office/drawing/2014/main" id="{4E180CF6-A343-4132-840E-B7711C01D3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634" b="10710"/>
          <a:stretch/>
        </p:blipFill>
        <p:spPr>
          <a:xfrm>
            <a:off x="838200" y="1658571"/>
            <a:ext cx="10515600" cy="4351338"/>
          </a:xfrm>
          <a:prstGeom prst="rect">
            <a:avLst/>
          </a:prstGeom>
          <a:noFill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BC0A43-8498-47BA-818C-0BD771385BDC}"/>
              </a:ext>
            </a:extLst>
          </p:cNvPr>
          <p:cNvSpPr txBox="1"/>
          <p:nvPr/>
        </p:nvSpPr>
        <p:spPr>
          <a:xfrm>
            <a:off x="838200" y="3834240"/>
            <a:ext cx="1051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Build a mini website in PHP that has an input form. The input form must take an email and a password.</a:t>
            </a:r>
          </a:p>
          <a:p>
            <a:r>
              <a:rPr lang="en-GB" sz="2400" dirty="0">
                <a:solidFill>
                  <a:srgbClr val="0000FF"/>
                </a:solidFill>
              </a:rPr>
              <a:t>When submitting the form, make use of POST.</a:t>
            </a:r>
          </a:p>
          <a:p>
            <a:r>
              <a:rPr lang="en-GB" sz="2400" dirty="0">
                <a:solidFill>
                  <a:srgbClr val="0000FF"/>
                </a:solidFill>
              </a:rPr>
              <a:t>When submitting the form, see what happens in the URL window.</a:t>
            </a:r>
          </a:p>
          <a:p>
            <a:r>
              <a:rPr lang="en-GB" sz="2400" dirty="0">
                <a:solidFill>
                  <a:srgbClr val="0000FF"/>
                </a:solidFill>
              </a:rPr>
              <a:t>Now, go back and change the POST to GET and see what happens in the URL window</a:t>
            </a:r>
          </a:p>
        </p:txBody>
      </p:sp>
    </p:spTree>
    <p:extLst>
      <p:ext uri="{BB962C8B-B14F-4D97-AF65-F5344CB8AC3E}">
        <p14:creationId xmlns:p14="http://schemas.microsoft.com/office/powerpoint/2010/main" val="1893014057"/>
      </p:ext>
    </p:extLst>
  </p:cSld>
  <p:clrMapOvr>
    <a:masterClrMapping/>
  </p:clrMapOvr>
</p:sld>
</file>

<file path=ppt/theme/theme1.xml><?xml version="1.0" encoding="utf-8"?>
<a:theme xmlns:a="http://schemas.openxmlformats.org/drawingml/2006/main" name="degre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gree2" id="{2FEC096F-4B93-4D13-910D-776A12DA9E84}" vid="{5A3A9517-6D2F-48FB-9241-554A76BFD8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degree2</Template>
  <TotalTime>36</TotalTime>
  <Words>1010</Words>
  <Application>Microsoft Office PowerPoint</Application>
  <PresentationFormat>Widescreen</PresentationFormat>
  <Paragraphs>132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EuroStyle</vt:lpstr>
      <vt:lpstr>degree2</vt:lpstr>
      <vt:lpstr>Week 1 – Day 3</vt:lpstr>
      <vt:lpstr>PowerPoint Presentation</vt:lpstr>
      <vt:lpstr>Syllabus – Week 1</vt:lpstr>
      <vt:lpstr>Vulnerabilities in computer networks, applications and systems </vt:lpstr>
      <vt:lpstr>Non Secure Coding</vt:lpstr>
      <vt:lpstr>Attack Surfaces</vt:lpstr>
      <vt:lpstr>According to OWASP</vt:lpstr>
      <vt:lpstr>Common Application Vulnerability Exploits</vt:lpstr>
      <vt:lpstr>PowerPoint Presentation</vt:lpstr>
      <vt:lpstr>Cross Site Scripting</vt:lpstr>
      <vt:lpstr>XSS</vt:lpstr>
      <vt:lpstr>Example</vt:lpstr>
      <vt:lpstr>SQL Injection</vt:lpstr>
      <vt:lpstr>Example</vt:lpstr>
      <vt:lpstr>LDAP Injection</vt:lpstr>
      <vt:lpstr>Cross Site Request Forgery</vt:lpstr>
      <vt:lpstr>Insecure Cryptographic Storage</vt:lpstr>
      <vt:lpstr>Unprotected Networks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 Shand</dc:creator>
  <cp:lastModifiedBy>Leonard Shand</cp:lastModifiedBy>
  <cp:revision>9</cp:revision>
  <dcterms:created xsi:type="dcterms:W3CDTF">2021-01-18T12:10:47Z</dcterms:created>
  <dcterms:modified xsi:type="dcterms:W3CDTF">2021-02-10T09:42:51Z</dcterms:modified>
</cp:coreProperties>
</file>