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  <p:sldId id="268" r:id="rId9"/>
    <p:sldId id="263" r:id="rId10"/>
    <p:sldId id="266" r:id="rId11"/>
    <p:sldId id="269" r:id="rId12"/>
    <p:sldId id="270" r:id="rId13"/>
    <p:sldId id="273" r:id="rId14"/>
    <p:sldId id="274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691A24-F5F3-F547-AE2C-70FC182BBC31}">
          <p14:sldIdLst>
            <p14:sldId id="256"/>
            <p14:sldId id="257"/>
            <p14:sldId id="258"/>
            <p14:sldId id="261"/>
            <p14:sldId id="262"/>
            <p14:sldId id="260"/>
            <p14:sldId id="259"/>
            <p14:sldId id="268"/>
            <p14:sldId id="263"/>
            <p14:sldId id="266"/>
            <p14:sldId id="269"/>
            <p14:sldId id="270"/>
            <p14:sldId id="273"/>
            <p14:sldId id="274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17"/>
  </p:normalViewPr>
  <p:slideViewPr>
    <p:cSldViewPr>
      <p:cViewPr varScale="1">
        <p:scale>
          <a:sx n="88" d="100"/>
          <a:sy n="88" d="100"/>
        </p:scale>
        <p:origin x="92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EAACD-D013-4DE7-A357-EF049A8EA3BD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9AFBE-5079-40BD-9373-9044D08A9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693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to do (exercise 6) – challenge A</a:t>
            </a:r>
          </a:p>
          <a:p>
            <a:r>
              <a:rPr lang="en-GB" dirty="0" smtClean="0"/>
              <a:t>Challenge B for</a:t>
            </a:r>
            <a:r>
              <a:rPr lang="en-GB" baseline="0" dirty="0" smtClean="0"/>
              <a:t> extension/homework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E7D8-582B-4FCE-BC7B-224413A2E39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792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to do Exercise 7</a:t>
            </a:r>
            <a:r>
              <a:rPr lang="en-GB" baseline="0" dirty="0" smtClean="0"/>
              <a:t> challenge A, Challenge B = Extension/homework</a:t>
            </a:r>
          </a:p>
          <a:p>
            <a:r>
              <a:rPr lang="en-GB" baseline="0" dirty="0" smtClean="0"/>
              <a:t>Who was George Boole and what was his legacy?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E7D8-582B-4FCE-BC7B-224413A2E39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013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Chapter 6 repetition….. (exercise 8)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E7D8-582B-4FCE-BC7B-224413A2E39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732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variable, test condition and update are all in the loop header – students to do exercise 8 challenge A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E7D8-582B-4FCE-BC7B-224413A2E39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710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to do exercise </a:t>
            </a:r>
            <a:r>
              <a:rPr lang="en-GB" smtClean="0"/>
              <a:t>8 – challenge B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E7D8-582B-4FCE-BC7B-224413A2E39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974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2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EE6F1B75-46AC-4E33-97D9-69382782B438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3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6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EE6F1B75-46AC-4E33-97D9-69382782B438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GB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51 – Software Design Fundamentals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Programming concepts and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59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 using if else…..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2800" dirty="0" smtClean="0"/>
              <a:t>#</a:t>
            </a:r>
            <a:r>
              <a:rPr lang="en-GB" sz="2800" dirty="0" smtClean="0"/>
              <a:t>Blood donor eligibility</a:t>
            </a:r>
          </a:p>
          <a:p>
            <a:pPr marL="457200" lvl="1" indent="0">
              <a:buNone/>
            </a:pPr>
            <a:r>
              <a:rPr lang="en-GB" sz="2800" dirty="0" smtClean="0"/>
              <a:t>Age = float(input(“Age:”))</a:t>
            </a:r>
          </a:p>
          <a:p>
            <a:pPr marL="457200" lvl="1" indent="0">
              <a:buNone/>
            </a:pPr>
            <a:r>
              <a:rPr lang="en-GB" sz="2800" dirty="0" smtClean="0"/>
              <a:t>Weight = float(input(Weight in </a:t>
            </a:r>
            <a:r>
              <a:rPr lang="en-GB" sz="2800" dirty="0" err="1" smtClean="0"/>
              <a:t>kgs</a:t>
            </a:r>
            <a:r>
              <a:rPr lang="en-GB" sz="2800" dirty="0" smtClean="0"/>
              <a:t>:”))</a:t>
            </a:r>
          </a:p>
          <a:p>
            <a:pPr marL="457200" lvl="1" indent="0">
              <a:buNone/>
            </a:pPr>
            <a:r>
              <a:rPr lang="en-GB" sz="2800" dirty="0" err="1"/>
              <a:t>d</a:t>
            </a:r>
            <a:r>
              <a:rPr lang="en-GB" sz="2800" dirty="0" err="1" smtClean="0"/>
              <a:t>onor_age_limit</a:t>
            </a:r>
            <a:r>
              <a:rPr lang="en-GB" sz="2800" dirty="0" smtClean="0"/>
              <a:t> = 16</a:t>
            </a:r>
          </a:p>
          <a:p>
            <a:pPr marL="457200" lvl="1" indent="0">
              <a:buNone/>
            </a:pPr>
            <a:r>
              <a:rPr lang="en-GB" sz="2800" dirty="0"/>
              <a:t>d</a:t>
            </a:r>
            <a:r>
              <a:rPr lang="en-GB" sz="2800" dirty="0" smtClean="0"/>
              <a:t>onor weight limit = 10</a:t>
            </a:r>
          </a:p>
          <a:p>
            <a:pPr marL="457200" lvl="1" indent="0">
              <a:buNone/>
            </a:pPr>
            <a:r>
              <a:rPr lang="en-GB" sz="2800" b="1" dirty="0">
                <a:solidFill>
                  <a:srgbClr val="FF0000"/>
                </a:solidFill>
              </a:rPr>
              <a:t>i</a:t>
            </a:r>
            <a:r>
              <a:rPr lang="en-GB" sz="2800" b="1" dirty="0" smtClean="0">
                <a:solidFill>
                  <a:srgbClr val="FF0000"/>
                </a:solidFill>
              </a:rPr>
              <a:t>f</a:t>
            </a:r>
            <a:r>
              <a:rPr lang="en-GB" sz="2800" dirty="0" smtClean="0"/>
              <a:t> age&gt;</a:t>
            </a:r>
            <a:r>
              <a:rPr lang="en-GB" sz="2800" dirty="0" err="1" smtClean="0"/>
              <a:t>donor_age_limit</a:t>
            </a:r>
            <a:r>
              <a:rPr lang="en-GB" sz="2800" dirty="0" smtClean="0"/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and</a:t>
            </a:r>
            <a:r>
              <a:rPr lang="en-GB" sz="2800" b="1" dirty="0" smtClean="0"/>
              <a:t> </a:t>
            </a:r>
            <a:r>
              <a:rPr lang="en-GB" sz="2800" dirty="0" smtClean="0"/>
              <a:t>weight&gt;</a:t>
            </a:r>
            <a:r>
              <a:rPr lang="en-GB" sz="2800" dirty="0" err="1" smtClean="0"/>
              <a:t>donor_weight_limit</a:t>
            </a:r>
            <a:r>
              <a:rPr lang="en-GB" sz="2800" dirty="0" smtClean="0"/>
              <a:t>:</a:t>
            </a:r>
          </a:p>
          <a:p>
            <a:pPr marL="457200" lvl="1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print(“eligible to donate blood”)</a:t>
            </a:r>
          </a:p>
          <a:p>
            <a:pPr marL="457200" lvl="1" indent="0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else:</a:t>
            </a:r>
          </a:p>
          <a:p>
            <a:pPr marL="457200" lvl="1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print(“not eligible to donate blood”)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0735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GB" dirty="0" smtClean="0"/>
              <a:t>Every </a:t>
            </a:r>
            <a:r>
              <a:rPr lang="en-GB" dirty="0" smtClean="0"/>
              <a:t>time </a:t>
            </a:r>
            <a:r>
              <a:rPr lang="en-GB" dirty="0" smtClean="0"/>
              <a:t>a program cycles </a:t>
            </a:r>
            <a:r>
              <a:rPr lang="en-GB" dirty="0" smtClean="0"/>
              <a:t>through </a:t>
            </a:r>
            <a:r>
              <a:rPr lang="en-GB" dirty="0" smtClean="0"/>
              <a:t>a sequence (</a:t>
            </a:r>
            <a:r>
              <a:rPr lang="en-GB" dirty="0" smtClean="0"/>
              <a:t>loop) it is called an </a:t>
            </a:r>
            <a:r>
              <a:rPr lang="en-GB" dirty="0" smtClean="0"/>
              <a:t>iteration</a:t>
            </a:r>
            <a:br>
              <a:rPr lang="en-GB" dirty="0" smtClean="0"/>
            </a:br>
            <a:endParaRPr lang="en-GB" dirty="0" smtClean="0"/>
          </a:p>
          <a:p>
            <a:pPr marL="457200" indent="-457200">
              <a:lnSpc>
                <a:spcPct val="120000"/>
              </a:lnSpc>
            </a:pPr>
            <a:r>
              <a:rPr lang="en-GB" dirty="0" smtClean="0"/>
              <a:t>These are used when </a:t>
            </a:r>
            <a:r>
              <a:rPr lang="en-GB" dirty="0" smtClean="0"/>
              <a:t>lines </a:t>
            </a:r>
            <a:r>
              <a:rPr lang="en-GB" dirty="0" smtClean="0"/>
              <a:t>of code </a:t>
            </a:r>
            <a:r>
              <a:rPr lang="en-GB" dirty="0" smtClean="0"/>
              <a:t>are executed </a:t>
            </a:r>
            <a:r>
              <a:rPr lang="en-GB" dirty="0" smtClean="0"/>
              <a:t>many </a:t>
            </a:r>
            <a:r>
              <a:rPr lang="en-GB" dirty="0" smtClean="0"/>
              <a:t>times</a:t>
            </a:r>
            <a:br>
              <a:rPr lang="en-GB" dirty="0" smtClean="0"/>
            </a:br>
            <a:endParaRPr lang="en-GB" dirty="0" smtClean="0"/>
          </a:p>
          <a:p>
            <a:pPr marL="457200" indent="-457200">
              <a:lnSpc>
                <a:spcPct val="120000"/>
              </a:lnSpc>
            </a:pPr>
            <a:r>
              <a:rPr lang="en-GB" dirty="0" smtClean="0"/>
              <a:t>How many times depends on either various conditions being met </a:t>
            </a:r>
            <a:r>
              <a:rPr lang="en-GB" i="1" dirty="0" smtClean="0"/>
              <a:t>or</a:t>
            </a:r>
            <a:r>
              <a:rPr lang="en-GB" dirty="0" smtClean="0"/>
              <a:t> </a:t>
            </a:r>
            <a:r>
              <a:rPr lang="en-GB" dirty="0" smtClean="0"/>
              <a:t>it has to </a:t>
            </a:r>
            <a:r>
              <a:rPr lang="en-GB" dirty="0" smtClean="0"/>
              <a:t>run a set number of </a:t>
            </a:r>
            <a:r>
              <a:rPr lang="en-GB" dirty="0" smtClean="0"/>
              <a:t>times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8320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loop structures….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" y="1484784"/>
            <a:ext cx="8579296" cy="4929411"/>
          </a:xfrm>
        </p:spPr>
        <p:txBody>
          <a:bodyPr>
            <a:normAutofit fontScale="85000" lnSpcReduction="20000"/>
          </a:bodyPr>
          <a:lstStyle/>
          <a:p>
            <a:r>
              <a:rPr lang="en-GB" sz="3300" dirty="0" smtClean="0"/>
              <a:t>To </a:t>
            </a:r>
            <a:r>
              <a:rPr lang="en-GB" sz="3300" dirty="0" smtClean="0"/>
              <a:t>run a fixed number of times, </a:t>
            </a:r>
            <a:r>
              <a:rPr lang="en-GB" sz="3300" dirty="0" smtClean="0"/>
              <a:t>use </a:t>
            </a:r>
            <a:r>
              <a:rPr lang="en-GB" sz="3300" dirty="0" smtClean="0"/>
              <a:t>a For….. Loop</a:t>
            </a:r>
          </a:p>
          <a:p>
            <a:pPr marL="0" indent="0">
              <a:buNone/>
            </a:pPr>
            <a:endParaRPr lang="en-GB" sz="2900" dirty="0" smtClean="0"/>
          </a:p>
          <a:p>
            <a:pPr marL="0" indent="0">
              <a:buNone/>
            </a:pPr>
            <a:r>
              <a:rPr lang="en-GB" sz="2900" dirty="0" err="1" smtClean="0"/>
              <a:t>def</a:t>
            </a:r>
            <a:r>
              <a:rPr lang="en-GB" sz="2900" dirty="0" smtClean="0"/>
              <a:t> </a:t>
            </a:r>
            <a:r>
              <a:rPr lang="en-GB" sz="2900" dirty="0" err="1" smtClean="0"/>
              <a:t>workWeek</a:t>
            </a:r>
            <a:r>
              <a:rPr lang="en-GB" sz="2900" dirty="0" smtClean="0"/>
              <a:t>():	</a:t>
            </a:r>
            <a:r>
              <a:rPr lang="en-GB" sz="2900" i="1" dirty="0" smtClean="0">
                <a:solidFill>
                  <a:srgbClr val="FF0000"/>
                </a:solidFill>
              </a:rPr>
              <a:t>#returns </a:t>
            </a:r>
            <a:r>
              <a:rPr lang="en-GB" sz="2900" i="1" dirty="0" smtClean="0">
                <a:solidFill>
                  <a:srgbClr val="FF0000"/>
                </a:solidFill>
              </a:rPr>
              <a:t>the weekly income after tax</a:t>
            </a:r>
            <a:endParaRPr lang="en-GB" sz="2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900" dirty="0"/>
              <a:t>	</a:t>
            </a:r>
            <a:r>
              <a:rPr lang="en-GB" sz="2900" dirty="0" smtClean="0"/>
              <a:t>return 2000</a:t>
            </a:r>
          </a:p>
          <a:p>
            <a:pPr marL="0" indent="0">
              <a:buNone/>
            </a:pPr>
            <a:r>
              <a:rPr lang="en-GB" sz="2900" dirty="0" err="1" smtClean="0"/>
              <a:t>def</a:t>
            </a:r>
            <a:r>
              <a:rPr lang="en-GB" sz="2900" dirty="0" smtClean="0"/>
              <a:t> </a:t>
            </a:r>
            <a:r>
              <a:rPr lang="en-GB" sz="2900" dirty="0" err="1" smtClean="0"/>
              <a:t>totalBills</a:t>
            </a:r>
            <a:r>
              <a:rPr lang="en-GB" sz="2900" dirty="0" smtClean="0"/>
              <a:t>():	</a:t>
            </a:r>
            <a:r>
              <a:rPr lang="en-GB" sz="2900" i="1" dirty="0" smtClean="0">
                <a:solidFill>
                  <a:srgbClr val="FF0000"/>
                </a:solidFill>
              </a:rPr>
              <a:t>#returns </a:t>
            </a:r>
            <a:r>
              <a:rPr lang="en-GB" sz="2900" i="1" dirty="0">
                <a:solidFill>
                  <a:srgbClr val="FF0000"/>
                </a:solidFill>
              </a:rPr>
              <a:t>the total owed this week on bills</a:t>
            </a:r>
          </a:p>
          <a:p>
            <a:pPr marL="0" indent="0">
              <a:buNone/>
            </a:pPr>
            <a:r>
              <a:rPr lang="en-GB" sz="2900" dirty="0"/>
              <a:t>	</a:t>
            </a:r>
            <a:r>
              <a:rPr lang="en-GB" sz="2900" dirty="0" smtClean="0"/>
              <a:t>return 600</a:t>
            </a:r>
          </a:p>
          <a:p>
            <a:pPr marL="0" indent="0">
              <a:buNone/>
            </a:pPr>
            <a:r>
              <a:rPr lang="en-GB" sz="2900" dirty="0" smtClean="0"/>
              <a:t>weeks = 26			</a:t>
            </a:r>
            <a:r>
              <a:rPr lang="en-GB" sz="2900" i="1" dirty="0">
                <a:solidFill>
                  <a:srgbClr val="FF0000"/>
                </a:solidFill>
              </a:rPr>
              <a:t>#this is the main routine</a:t>
            </a:r>
          </a:p>
          <a:p>
            <a:pPr marL="0" indent="0">
              <a:buNone/>
            </a:pPr>
            <a:r>
              <a:rPr lang="en-GB" sz="2900" dirty="0"/>
              <a:t>b</a:t>
            </a:r>
            <a:r>
              <a:rPr lang="en-GB" sz="2900" dirty="0" smtClean="0"/>
              <a:t>ank </a:t>
            </a:r>
            <a:r>
              <a:rPr lang="en-GB" sz="2900" dirty="0"/>
              <a:t>B</a:t>
            </a:r>
            <a:r>
              <a:rPr lang="en-GB" sz="2900" dirty="0" smtClean="0"/>
              <a:t>alance = 0.0</a:t>
            </a:r>
          </a:p>
          <a:p>
            <a:pPr marL="0" indent="0">
              <a:buNone/>
            </a:pPr>
            <a:r>
              <a:rPr lang="en-GB" sz="2900" b="1" dirty="0">
                <a:solidFill>
                  <a:srgbClr val="0070C0"/>
                </a:solidFill>
              </a:rPr>
              <a:t>f</a:t>
            </a:r>
            <a:r>
              <a:rPr lang="en-GB" sz="2900" b="1" dirty="0" smtClean="0">
                <a:solidFill>
                  <a:srgbClr val="0070C0"/>
                </a:solidFill>
              </a:rPr>
              <a:t>or</a:t>
            </a:r>
            <a:r>
              <a:rPr lang="en-GB" sz="2900" dirty="0" smtClean="0">
                <a:solidFill>
                  <a:srgbClr val="0070C0"/>
                </a:solidFill>
              </a:rPr>
              <a:t> week </a:t>
            </a:r>
            <a:r>
              <a:rPr lang="en-GB" sz="2900" b="1" dirty="0" smtClean="0">
                <a:solidFill>
                  <a:srgbClr val="0070C0"/>
                </a:solidFill>
              </a:rPr>
              <a:t>in range </a:t>
            </a:r>
            <a:r>
              <a:rPr lang="en-GB" sz="2900" dirty="0" smtClean="0">
                <a:solidFill>
                  <a:srgbClr val="0070C0"/>
                </a:solidFill>
              </a:rPr>
              <a:t>(0, weeks):	</a:t>
            </a:r>
            <a:r>
              <a:rPr lang="en-GB" sz="2900" i="1" dirty="0">
                <a:solidFill>
                  <a:srgbClr val="0070C0"/>
                </a:solidFill>
              </a:rPr>
              <a:t>#this is the for loop header</a:t>
            </a:r>
          </a:p>
          <a:p>
            <a:pPr marL="0" indent="0">
              <a:buNone/>
            </a:pPr>
            <a:r>
              <a:rPr lang="en-GB" sz="2900" dirty="0">
                <a:solidFill>
                  <a:srgbClr val="0070C0"/>
                </a:solidFill>
              </a:rPr>
              <a:t>	</a:t>
            </a:r>
            <a:r>
              <a:rPr lang="en-GB" sz="2900" dirty="0" err="1" smtClean="0">
                <a:solidFill>
                  <a:srgbClr val="0070C0"/>
                </a:solidFill>
              </a:rPr>
              <a:t>spareIncome</a:t>
            </a:r>
            <a:r>
              <a:rPr lang="en-GB" sz="2900" dirty="0" smtClean="0">
                <a:solidFill>
                  <a:srgbClr val="0070C0"/>
                </a:solidFill>
              </a:rPr>
              <a:t> = </a:t>
            </a:r>
            <a:r>
              <a:rPr lang="en-GB" sz="2900" dirty="0" err="1" smtClean="0">
                <a:solidFill>
                  <a:srgbClr val="0070C0"/>
                </a:solidFill>
              </a:rPr>
              <a:t>workWeek</a:t>
            </a:r>
            <a:r>
              <a:rPr lang="en-GB" sz="2900" dirty="0" smtClean="0">
                <a:solidFill>
                  <a:srgbClr val="0070C0"/>
                </a:solidFill>
              </a:rPr>
              <a:t> () - </a:t>
            </a:r>
            <a:r>
              <a:rPr lang="en-GB" sz="2900" dirty="0" err="1" smtClean="0">
                <a:solidFill>
                  <a:srgbClr val="0070C0"/>
                </a:solidFill>
              </a:rPr>
              <a:t>totalBills</a:t>
            </a:r>
            <a:r>
              <a:rPr lang="en-GB" sz="2900" dirty="0" smtClean="0">
                <a:solidFill>
                  <a:srgbClr val="0070C0"/>
                </a:solidFill>
              </a:rPr>
              <a:t>()</a:t>
            </a:r>
          </a:p>
          <a:p>
            <a:pPr marL="0" indent="0">
              <a:buNone/>
            </a:pPr>
            <a:r>
              <a:rPr lang="en-GB" sz="2900" dirty="0">
                <a:solidFill>
                  <a:srgbClr val="0070C0"/>
                </a:solidFill>
              </a:rPr>
              <a:t>	</a:t>
            </a:r>
            <a:r>
              <a:rPr lang="en-GB" sz="2900" dirty="0" err="1" smtClean="0">
                <a:solidFill>
                  <a:srgbClr val="0070C0"/>
                </a:solidFill>
              </a:rPr>
              <a:t>bankBalance</a:t>
            </a:r>
            <a:r>
              <a:rPr lang="en-GB" sz="2900" dirty="0" smtClean="0">
                <a:solidFill>
                  <a:srgbClr val="0070C0"/>
                </a:solidFill>
              </a:rPr>
              <a:t> = </a:t>
            </a:r>
            <a:r>
              <a:rPr lang="en-GB" sz="2900" dirty="0" err="1" smtClean="0">
                <a:solidFill>
                  <a:srgbClr val="0070C0"/>
                </a:solidFill>
              </a:rPr>
              <a:t>bankBalance</a:t>
            </a:r>
            <a:r>
              <a:rPr lang="en-GB" sz="2900" dirty="0" smtClean="0">
                <a:solidFill>
                  <a:srgbClr val="0070C0"/>
                </a:solidFill>
              </a:rPr>
              <a:t> + </a:t>
            </a:r>
            <a:r>
              <a:rPr lang="en-GB" sz="2900" dirty="0" err="1" smtClean="0">
                <a:solidFill>
                  <a:srgbClr val="0070C0"/>
                </a:solidFill>
              </a:rPr>
              <a:t>spareIncome</a:t>
            </a:r>
            <a:endParaRPr lang="en-GB" sz="29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900" dirty="0">
                <a:solidFill>
                  <a:srgbClr val="0070C0"/>
                </a:solidFill>
              </a:rPr>
              <a:t>	</a:t>
            </a:r>
            <a:r>
              <a:rPr lang="en-GB" sz="2900" dirty="0" smtClean="0">
                <a:solidFill>
                  <a:srgbClr val="0070C0"/>
                </a:solidFill>
              </a:rPr>
              <a:t>print (week)</a:t>
            </a:r>
          </a:p>
          <a:p>
            <a:pPr marL="0" indent="0">
              <a:buNone/>
            </a:pPr>
            <a:r>
              <a:rPr lang="en-GB" sz="2900" dirty="0" smtClean="0"/>
              <a:t>print (“Bank Balance after” , weeks, “weeks is £”, “{0:.2f}”.format(</a:t>
            </a:r>
            <a:r>
              <a:rPr lang="en-GB" sz="2900" dirty="0" err="1" smtClean="0"/>
              <a:t>bankBalance</a:t>
            </a:r>
            <a:r>
              <a:rPr lang="en-GB" sz="2900" dirty="0" smtClean="0"/>
              <a:t>))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1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While loop structures…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construction of a while loop specifies a condition and a body or statement.</a:t>
            </a:r>
          </a:p>
          <a:p>
            <a:pPr marL="457200" lvl="1" indent="0">
              <a:buNone/>
            </a:pPr>
            <a:r>
              <a:rPr lang="en-GB" b="1" dirty="0" smtClean="0"/>
              <a:t>While</a:t>
            </a:r>
            <a:r>
              <a:rPr lang="en-GB" dirty="0" smtClean="0"/>
              <a:t> </a:t>
            </a:r>
            <a:r>
              <a:rPr lang="en-GB" i="1" dirty="0" smtClean="0"/>
              <a:t>some condition is true:</a:t>
            </a:r>
          </a:p>
          <a:p>
            <a:pPr marL="400050" lvl="1" indent="0">
              <a:buNone/>
            </a:pPr>
            <a:r>
              <a:rPr lang="en-GB" b="1" i="1" dirty="0" smtClean="0"/>
              <a:t>Perform a statement or block of statements </a:t>
            </a:r>
            <a:r>
              <a:rPr lang="en-GB" i="1" dirty="0" smtClean="0"/>
              <a:t>(body) – this is the what you want the program to do</a:t>
            </a:r>
            <a:r>
              <a:rPr lang="en-GB" i="1" dirty="0" smtClean="0"/>
              <a:t>.</a:t>
            </a:r>
          </a:p>
          <a:p>
            <a:pPr marL="400050" lvl="1" indent="0">
              <a:buNone/>
            </a:pPr>
            <a:endParaRPr lang="en-GB" i="1" dirty="0" smtClean="0"/>
          </a:p>
          <a:p>
            <a:r>
              <a:rPr lang="en-GB" i="1" dirty="0" smtClean="0"/>
              <a:t>To stop it repeating forever, at some point it must reach a false value in order for it to end…</a:t>
            </a:r>
          </a:p>
          <a:p>
            <a:pPr marL="400050" lvl="1" indent="0">
              <a:buNone/>
            </a:pPr>
            <a:r>
              <a:rPr lang="en-GB" dirty="0" smtClean="0"/>
              <a:t>		</a:t>
            </a:r>
            <a:br>
              <a:rPr lang="en-GB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7630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While loop structures (contd.)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</a:t>
            </a:r>
            <a:r>
              <a:rPr lang="en-GB" dirty="0" smtClean="0"/>
              <a:t>hoice = 0</a:t>
            </a:r>
          </a:p>
          <a:p>
            <a:pPr marL="0" indent="0">
              <a:buNone/>
            </a:pPr>
            <a:r>
              <a:rPr lang="en-GB" dirty="0" smtClean="0"/>
              <a:t>while choice &lt; 1 or choice &gt; 5:</a:t>
            </a:r>
          </a:p>
          <a:p>
            <a:pPr marL="457200" lvl="1" indent="0">
              <a:buNone/>
            </a:pPr>
            <a:r>
              <a:rPr lang="en-GB" sz="2800" dirty="0" smtClean="0"/>
              <a:t>choice = </a:t>
            </a:r>
            <a:r>
              <a:rPr lang="en-GB" sz="2800" dirty="0" err="1" smtClean="0"/>
              <a:t>int</a:t>
            </a:r>
            <a:r>
              <a:rPr lang="en-GB" sz="2800" dirty="0" smtClean="0"/>
              <a:t>(input("Choose a number between 1 and 5 "))</a:t>
            </a:r>
          </a:p>
          <a:p>
            <a:pPr marL="457200" lvl="1" indent="0">
              <a:buNone/>
            </a:pPr>
            <a:r>
              <a:rPr lang="en-GB" sz="2800" dirty="0" smtClean="0"/>
              <a:t>if choice &lt; 1 or choice &gt; 5:</a:t>
            </a:r>
          </a:p>
          <a:p>
            <a:pPr marL="914400" lvl="2" indent="0">
              <a:buNone/>
            </a:pPr>
            <a:r>
              <a:rPr lang="en-GB" sz="2800" dirty="0" smtClean="0"/>
              <a:t>print(" not a valid choice – try again </a:t>
            </a:r>
            <a:r>
              <a:rPr lang="en-GB" sz="2800" dirty="0" smtClean="0"/>
              <a:t>")  </a:t>
            </a:r>
            <a:endParaRPr lang="en-GB" sz="2800" dirty="0"/>
          </a:p>
          <a:p>
            <a:pPr marL="100584" indent="0">
              <a:buNone/>
            </a:pPr>
            <a:r>
              <a:rPr lang="en-GB" dirty="0"/>
              <a:t>p</a:t>
            </a:r>
            <a:r>
              <a:rPr lang="en-GB" dirty="0" smtClean="0"/>
              <a:t>rint(“You managed to do that!”)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9359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far: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Explained:</a:t>
            </a:r>
            <a:br>
              <a:rPr lang="en-GB" sz="3600" dirty="0" smtClean="0"/>
            </a:br>
            <a:endParaRPr lang="en-GB" sz="3600" dirty="0" smtClean="0"/>
          </a:p>
          <a:p>
            <a:pPr lvl="1"/>
            <a:r>
              <a:rPr lang="en-GB" sz="2800" dirty="0" smtClean="0"/>
              <a:t>Sequence</a:t>
            </a:r>
          </a:p>
          <a:p>
            <a:pPr lvl="1"/>
            <a:r>
              <a:rPr lang="en-GB" sz="2800" dirty="0" smtClean="0"/>
              <a:t>Selection</a:t>
            </a:r>
          </a:p>
          <a:p>
            <a:pPr lvl="1"/>
            <a:r>
              <a:rPr lang="en-GB" sz="2800" dirty="0"/>
              <a:t>Iteration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27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 Abstraction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/>
            <a:r>
              <a:rPr lang="en-GB" dirty="0" smtClean="0"/>
              <a:t>An abstraction is the collecting together of several lines of code and giving them a new name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For instance this code:</a:t>
            </a:r>
            <a:br>
              <a:rPr lang="en-GB" dirty="0" smtClean="0"/>
            </a:br>
            <a:endParaRPr lang="en-GB" dirty="0" smtClean="0"/>
          </a:p>
          <a:p>
            <a:pPr marL="457200" lvl="1" indent="0">
              <a:buNone/>
            </a:pPr>
            <a:r>
              <a:rPr lang="en-GB" sz="2400" dirty="0"/>
              <a:t>#Blood donor eligibility</a:t>
            </a:r>
          </a:p>
          <a:p>
            <a:pPr marL="457200" lvl="1" indent="0">
              <a:buNone/>
            </a:pPr>
            <a:r>
              <a:rPr lang="en-GB" sz="2400" dirty="0"/>
              <a:t>Age = float(input(“Age:”))</a:t>
            </a:r>
          </a:p>
          <a:p>
            <a:pPr marL="457200" lvl="1" indent="0">
              <a:buNone/>
            </a:pPr>
            <a:r>
              <a:rPr lang="en-GB" sz="2400" dirty="0"/>
              <a:t>Weight = float(input(Weight in </a:t>
            </a:r>
            <a:r>
              <a:rPr lang="en-GB" sz="2400" dirty="0" err="1"/>
              <a:t>kgs</a:t>
            </a:r>
            <a:r>
              <a:rPr lang="en-GB" sz="2400" dirty="0"/>
              <a:t>:”))</a:t>
            </a:r>
          </a:p>
          <a:p>
            <a:pPr marL="457200" lvl="1" indent="0">
              <a:buNone/>
            </a:pPr>
            <a:r>
              <a:rPr lang="en-GB" sz="2400" dirty="0" err="1"/>
              <a:t>donor_age_limit</a:t>
            </a:r>
            <a:r>
              <a:rPr lang="en-GB" sz="2400" dirty="0"/>
              <a:t> = 16</a:t>
            </a:r>
          </a:p>
          <a:p>
            <a:pPr marL="457200" lvl="1" indent="0">
              <a:buNone/>
            </a:pPr>
            <a:r>
              <a:rPr lang="en-GB" sz="2400" dirty="0"/>
              <a:t>donor weight limit = 10</a:t>
            </a:r>
          </a:p>
          <a:p>
            <a:pPr marL="457200" lvl="1" indent="0">
              <a:buNone/>
            </a:pPr>
            <a:r>
              <a:rPr lang="en-GB" sz="2400" b="1" dirty="0">
                <a:solidFill>
                  <a:srgbClr val="FF0000"/>
                </a:solidFill>
              </a:rPr>
              <a:t>if</a:t>
            </a:r>
            <a:r>
              <a:rPr lang="en-GB" sz="2400" dirty="0"/>
              <a:t> age&gt;</a:t>
            </a:r>
            <a:r>
              <a:rPr lang="en-GB" sz="2400" dirty="0" err="1"/>
              <a:t>donor_age_limit</a:t>
            </a:r>
            <a:r>
              <a:rPr lang="en-GB" sz="2400" dirty="0"/>
              <a:t> </a:t>
            </a:r>
            <a:r>
              <a:rPr lang="en-GB" sz="2400" b="1" dirty="0">
                <a:solidFill>
                  <a:srgbClr val="FF0000"/>
                </a:solidFill>
              </a:rPr>
              <a:t>and</a:t>
            </a:r>
            <a:r>
              <a:rPr lang="en-GB" sz="2400" b="1" dirty="0"/>
              <a:t> </a:t>
            </a:r>
            <a:r>
              <a:rPr lang="en-GB" sz="2400" dirty="0"/>
              <a:t>weight&gt;</a:t>
            </a:r>
            <a:r>
              <a:rPr lang="en-GB" sz="2400" dirty="0" err="1"/>
              <a:t>donor_weight_limit</a:t>
            </a:r>
            <a:r>
              <a:rPr lang="en-GB" sz="2400" dirty="0"/>
              <a:t>:</a:t>
            </a:r>
          </a:p>
          <a:p>
            <a:pPr marL="457200" lvl="1" indent="0">
              <a:buNone/>
            </a:pPr>
            <a:r>
              <a:rPr lang="en-GB" sz="2400" dirty="0"/>
              <a:t>	print(“eligible to donate blood”)</a:t>
            </a:r>
          </a:p>
          <a:p>
            <a:pPr marL="457200" lvl="1" indent="0">
              <a:buNone/>
            </a:pPr>
            <a:r>
              <a:rPr lang="en-GB" sz="2400" b="1" dirty="0">
                <a:solidFill>
                  <a:srgbClr val="FF0000"/>
                </a:solidFill>
              </a:rPr>
              <a:t>else:</a:t>
            </a:r>
          </a:p>
          <a:p>
            <a:pPr marL="457200" lvl="1" indent="0">
              <a:buNone/>
            </a:pPr>
            <a:r>
              <a:rPr lang="en-GB" sz="2400" dirty="0"/>
              <a:t>	print(“not eligible to donate blood</a:t>
            </a:r>
            <a:r>
              <a:rPr lang="en-GB" sz="2400" dirty="0" smtClean="0"/>
              <a:t>”)</a:t>
            </a:r>
            <a:br>
              <a:rPr lang="en-GB" sz="2400" dirty="0" smtClean="0"/>
            </a:br>
            <a:endParaRPr lang="en-GB" sz="2400" dirty="0" smtClean="0"/>
          </a:p>
          <a:p>
            <a:pPr indent="-100584">
              <a:buNone/>
            </a:pPr>
            <a:r>
              <a:rPr lang="en-GB" dirty="0" smtClean="0"/>
              <a:t>Could  be collected in a function called </a:t>
            </a:r>
            <a:r>
              <a:rPr lang="en-GB" dirty="0" err="1" smtClean="0"/>
              <a:t>CheckEligibility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indent="-100584">
              <a:buNone/>
            </a:pPr>
            <a:r>
              <a:rPr lang="en-GB" dirty="0" smtClean="0"/>
              <a:t>A call to </a:t>
            </a:r>
            <a:r>
              <a:rPr lang="en-GB" dirty="0" err="1" smtClean="0"/>
              <a:t>CheckEligibility</a:t>
            </a:r>
            <a:r>
              <a:rPr lang="en-GB" dirty="0" smtClean="0"/>
              <a:t> with the parameters Age and Weight could return True or False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0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abstraction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This abstraction hides details of how items are constructed</a:t>
            </a:r>
          </a:p>
          <a:p>
            <a:pPr marL="457200" indent="-457200"/>
            <a:endParaRPr lang="en-GB" dirty="0" smtClean="0"/>
          </a:p>
          <a:p>
            <a:pPr marL="457200" indent="-457200"/>
            <a:r>
              <a:rPr lang="en-GB" dirty="0" smtClean="0"/>
              <a:t>In VB you can drag a control, such as a button, onto a form</a:t>
            </a:r>
          </a:p>
          <a:p>
            <a:pPr marL="457200" indent="-457200"/>
            <a:endParaRPr lang="en-GB" dirty="0" smtClean="0"/>
          </a:p>
          <a:p>
            <a:pPr marL="457200" indent="-457200"/>
            <a:r>
              <a:rPr lang="en-GB" dirty="0" smtClean="0"/>
              <a:t>The data abstraction of the button control hides the data elements of the button, such as the outline, the colour and the individual vectors required to draw the button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9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and code abstraction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Reduced complexity for the programmer</a:t>
            </a:r>
          </a:p>
          <a:p>
            <a:pPr lvl="1"/>
            <a:r>
              <a:rPr lang="en-US" dirty="0" smtClean="0"/>
              <a:t>More efficient programming, less repeated code</a:t>
            </a:r>
          </a:p>
          <a:p>
            <a:pPr lvl="1"/>
            <a:r>
              <a:rPr lang="en-US" dirty="0" smtClean="0"/>
              <a:t>Efficient maintenance, code is simpler to understand</a:t>
            </a:r>
          </a:p>
          <a:p>
            <a:pPr lvl="1"/>
            <a:r>
              <a:rPr lang="en-US" dirty="0" smtClean="0"/>
              <a:t>Distances the programmer from the actual hardware</a:t>
            </a:r>
            <a:r>
              <a:rPr lang="en-GB" dirty="0" smtClean="0"/>
              <a:t>, no need to understand instruction sets, assembler language</a:t>
            </a:r>
          </a:p>
          <a:p>
            <a:pPr lvl="1"/>
            <a:endParaRPr lang="en-GB" dirty="0"/>
          </a:p>
          <a:p>
            <a:pPr marL="457200" indent="-457200"/>
            <a:r>
              <a:rPr lang="en-GB" dirty="0" smtClean="0"/>
              <a:t>More abstraction implemented as language generations increase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854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abstraction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Functions in VB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Controls in VB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4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Sequence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When a program runs it executes each line of code in turn</a:t>
            </a:r>
          </a:p>
          <a:p>
            <a:pPr marL="457200" indent="-457200"/>
            <a:endParaRPr lang="en-GB" dirty="0" smtClean="0"/>
          </a:p>
          <a:p>
            <a:pPr marL="457200" indent="-457200"/>
            <a:r>
              <a:rPr lang="en-GB" dirty="0" smtClean="0"/>
              <a:t>The </a:t>
            </a:r>
            <a:r>
              <a:rPr lang="en-GB" dirty="0"/>
              <a:t>order of statements in a program is really </a:t>
            </a:r>
            <a:r>
              <a:rPr lang="en-GB" dirty="0" smtClean="0"/>
              <a:t>important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57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Procedural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Step by step programs</a:t>
            </a:r>
          </a:p>
          <a:p>
            <a:pPr marL="457200" indent="-457200"/>
            <a:endParaRPr lang="en-GB" dirty="0" smtClean="0"/>
          </a:p>
          <a:p>
            <a:pPr marL="457200" indent="-457200"/>
            <a:r>
              <a:rPr lang="en-GB" dirty="0" smtClean="0"/>
              <a:t>Divided into procedures (blocks of code) or functions (blocks of code) </a:t>
            </a:r>
          </a:p>
          <a:p>
            <a:pPr marL="457200" indent="-457200"/>
            <a:endParaRPr lang="en-GB" dirty="0"/>
          </a:p>
          <a:p>
            <a:pPr marL="457200" indent="-457200"/>
            <a:r>
              <a:rPr lang="en-GB" dirty="0" smtClean="0"/>
              <a:t>Functions can be re-used</a:t>
            </a:r>
          </a:p>
          <a:p>
            <a:pPr marL="457200" indent="-457200"/>
            <a:endParaRPr lang="en-GB" dirty="0"/>
          </a:p>
          <a:p>
            <a:pPr marL="457200" indent="-457200"/>
            <a:r>
              <a:rPr lang="en-GB" dirty="0" smtClean="0"/>
              <a:t>Division into manageable sizes of code</a:t>
            </a:r>
          </a:p>
          <a:p>
            <a:pPr marL="457200" indent="-457200"/>
            <a:endParaRPr lang="en-GB" dirty="0"/>
          </a:p>
          <a:p>
            <a:pPr marL="457200" indent="-457200"/>
            <a:r>
              <a:rPr lang="en-GB" dirty="0" smtClean="0"/>
              <a:t>The examples in Python and VB are procedural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63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 oriented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Take all the data and all the methods (what  can be done) into one entity called a class</a:t>
            </a:r>
          </a:p>
          <a:p>
            <a:pPr marL="457200" indent="-457200"/>
            <a:r>
              <a:rPr lang="en-GB" dirty="0" smtClean="0"/>
              <a:t>Then the class can be considered to be a “black box”</a:t>
            </a:r>
          </a:p>
          <a:p>
            <a:pPr marL="457200" indent="-457200"/>
            <a:r>
              <a:rPr lang="en-GB" dirty="0" smtClean="0"/>
              <a:t>A programmer does not need to know what goes on in a class, just how to use it</a:t>
            </a:r>
          </a:p>
          <a:p>
            <a:pPr marL="457200" indent="-457200"/>
            <a:r>
              <a:rPr lang="en-GB" dirty="0" smtClean="0"/>
              <a:t>Because the class only knows about its own data, it cannot corrupt other data, so classes are more secure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3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We could define a class called Paint</a:t>
            </a:r>
          </a:p>
          <a:p>
            <a:pPr marL="457200" indent="-457200"/>
            <a:r>
              <a:rPr lang="en-GB" dirty="0" smtClean="0"/>
              <a:t>It could have the methods </a:t>
            </a:r>
            <a:r>
              <a:rPr lang="en-GB" dirty="0" err="1" smtClean="0"/>
              <a:t>GetCost</a:t>
            </a:r>
            <a:r>
              <a:rPr lang="en-GB" dirty="0" smtClean="0"/>
              <a:t>, </a:t>
            </a:r>
            <a:r>
              <a:rPr lang="en-GB" dirty="0" err="1" smtClean="0"/>
              <a:t>GetTins</a:t>
            </a:r>
            <a:endParaRPr lang="en-GB" dirty="0" smtClean="0"/>
          </a:p>
          <a:p>
            <a:pPr marL="457200" indent="-457200"/>
            <a:r>
              <a:rPr lang="en-GB" dirty="0" smtClean="0"/>
              <a:t>Within the class there would be data for the coverage (litres/m</a:t>
            </a:r>
            <a:r>
              <a:rPr lang="en-GB" baseline="30000" dirty="0" smtClean="0"/>
              <a:t>2</a:t>
            </a:r>
            <a:r>
              <a:rPr lang="en-GB" dirty="0" smtClean="0"/>
              <a:t>), litres/tin, tin sizes, cost/tin</a:t>
            </a:r>
          </a:p>
          <a:p>
            <a:pPr marL="457200" indent="-457200"/>
            <a:r>
              <a:rPr lang="en-GB" dirty="0" smtClean="0"/>
              <a:t>This class is an abstract class </a:t>
            </a:r>
            <a:r>
              <a:rPr lang="mr-IN" dirty="0" smtClean="0"/>
              <a:t>–</a:t>
            </a:r>
            <a:r>
              <a:rPr lang="en-GB" dirty="0" smtClean="0"/>
              <a:t> paint does not exist</a:t>
            </a:r>
          </a:p>
          <a:p>
            <a:pPr marL="457200" indent="-457200"/>
            <a:r>
              <a:rPr lang="en-GB" dirty="0" smtClean="0"/>
              <a:t>In the program we can create subclasses of paint which do exist</a:t>
            </a:r>
          </a:p>
          <a:p>
            <a:pPr lvl="1"/>
            <a:r>
              <a:rPr lang="en-GB" dirty="0" smtClean="0"/>
              <a:t>Luxury, Standard, Economy, Undercoat, Exterior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1"/>
            <a:r>
              <a:rPr lang="en-GB" dirty="0" smtClean="0"/>
              <a:t>We don’t need to write </a:t>
            </a:r>
            <a:r>
              <a:rPr lang="en-GB" dirty="0"/>
              <a:t>c</a:t>
            </a:r>
            <a:r>
              <a:rPr lang="en-GB" dirty="0" smtClean="0"/>
              <a:t>ode for each as they will inherit the methods from the paint class</a:t>
            </a:r>
          </a:p>
          <a:p>
            <a:pPr marL="457200" indent="-457200"/>
            <a:r>
              <a:rPr lang="en-GB" dirty="0" smtClean="0"/>
              <a:t>We can reuse the class in other programs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1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use OOP?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/>
            <a:r>
              <a:rPr lang="en-GB" dirty="0" smtClean="0"/>
              <a:t>Suppose a game has monsters of different type</a:t>
            </a:r>
          </a:p>
          <a:p>
            <a:pPr marL="457200" indent="-457200"/>
            <a:r>
              <a:rPr lang="en-GB" dirty="0" smtClean="0"/>
              <a:t>They could have attributes of health, hunger, inventory</a:t>
            </a:r>
          </a:p>
          <a:p>
            <a:pPr marL="457200" indent="-457200"/>
            <a:r>
              <a:rPr lang="en-GB" dirty="0" smtClean="0"/>
              <a:t>In procedural programming you would have these defined for each type of monster (goblin, dragon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marL="457200" indent="-457200"/>
            <a:r>
              <a:rPr lang="en-GB" dirty="0" smtClean="0"/>
              <a:t>There would be significant duplication</a:t>
            </a:r>
          </a:p>
          <a:p>
            <a:pPr marL="457200" indent="-457200"/>
            <a:endParaRPr lang="en-GB" dirty="0"/>
          </a:p>
          <a:p>
            <a:pPr marL="457200" indent="-457200"/>
            <a:r>
              <a:rPr lang="en-GB" dirty="0" smtClean="0"/>
              <a:t>In OOP you could have a class called </a:t>
            </a:r>
            <a:r>
              <a:rPr lang="en-GB" dirty="0" err="1" smtClean="0"/>
              <a:t>living_thing</a:t>
            </a:r>
            <a:endParaRPr lang="en-GB" dirty="0" smtClean="0"/>
          </a:p>
          <a:p>
            <a:pPr marL="457200" indent="-457200"/>
            <a:r>
              <a:rPr lang="en-GB" dirty="0" smtClean="0"/>
              <a:t>It would have the same attributes</a:t>
            </a:r>
          </a:p>
          <a:p>
            <a:pPr marL="457200" indent="-457200"/>
            <a:r>
              <a:rPr lang="en-GB" dirty="0" smtClean="0"/>
              <a:t>Then any subclass monster (goblin </a:t>
            </a:r>
            <a:r>
              <a:rPr lang="en-GB" dirty="0" err="1" smtClean="0"/>
              <a:t>etc</a:t>
            </a:r>
            <a:r>
              <a:rPr lang="en-GB" dirty="0" smtClean="0"/>
              <a:t>) would inherit the same attributes</a:t>
            </a:r>
          </a:p>
          <a:p>
            <a:pPr marL="457200" indent="-457200"/>
            <a:r>
              <a:rPr lang="en-GB" dirty="0" smtClean="0"/>
              <a:t>If you wanted to add an attribute, you only do it to the </a:t>
            </a:r>
            <a:r>
              <a:rPr lang="en-GB" dirty="0" err="1" smtClean="0"/>
              <a:t>living_thing</a:t>
            </a:r>
            <a:r>
              <a:rPr lang="en-GB" dirty="0" smtClean="0"/>
              <a:t> and not all the individual monsters, as they will inherit it</a:t>
            </a:r>
          </a:p>
          <a:p>
            <a:pPr marL="457200" indent="-457200"/>
            <a:r>
              <a:rPr lang="en-GB" b="1" dirty="0" smtClean="0"/>
              <a:t>No duplication and simplicity of change</a:t>
            </a:r>
          </a:p>
          <a:p>
            <a:pPr marL="457200" indent="-457200"/>
            <a:r>
              <a:rPr lang="en-GB" b="1" dirty="0" smtClean="0"/>
              <a:t>But OOP complex to learn, so not useful for simple projects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642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Event driven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These programs respond to input from users, such as clicking a button, choosing an option from a list, entering text. </a:t>
            </a:r>
          </a:p>
          <a:p>
            <a:pPr marL="457200" indent="-457200"/>
            <a:r>
              <a:rPr lang="en-GB" dirty="0" smtClean="0"/>
              <a:t> They generally have a visual user interface (GUI) as opposed to a text based command line interface</a:t>
            </a:r>
            <a:r>
              <a:rPr lang="en-GB" dirty="0"/>
              <a:t> (CLI) </a:t>
            </a:r>
            <a:endParaRPr lang="en-GB" dirty="0" smtClean="0"/>
          </a:p>
          <a:p>
            <a:pPr marL="457200" indent="-457200"/>
            <a:r>
              <a:rPr lang="en-GB" dirty="0" smtClean="0"/>
              <a:t>In VB the graphical control button has a Click event handler which calls the associated VB code to run when the button is clicked. This is event driven.</a:t>
            </a:r>
          </a:p>
        </p:txBody>
      </p:sp>
    </p:spTree>
    <p:extLst>
      <p:ext uri="{BB962C8B-B14F-4D97-AF65-F5344CB8AC3E}">
        <p14:creationId xmlns:p14="http://schemas.microsoft.com/office/powerpoint/2010/main" val="9225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Batch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/>
              <a:t>Batch Scripts are stored in simple text files </a:t>
            </a:r>
            <a:endParaRPr lang="en-US" dirty="0" smtClean="0"/>
          </a:p>
          <a:p>
            <a:pPr marL="457200" indent="-457200"/>
            <a:r>
              <a:rPr lang="en-US" dirty="0" smtClean="0"/>
              <a:t>They contain </a:t>
            </a:r>
            <a:r>
              <a:rPr lang="en-US" dirty="0"/>
              <a:t>lines with commands that get executed in </a:t>
            </a:r>
            <a:r>
              <a:rPr lang="en-US" dirty="0" smtClean="0"/>
              <a:t>sequence</a:t>
            </a:r>
          </a:p>
          <a:p>
            <a:pPr marL="457200" indent="-457200"/>
            <a:r>
              <a:rPr lang="en-US" dirty="0" smtClean="0"/>
              <a:t>They are used to automate  </a:t>
            </a:r>
            <a:r>
              <a:rPr lang="en-US" dirty="0"/>
              <a:t>command </a:t>
            </a:r>
            <a:r>
              <a:rPr lang="en-US" dirty="0" smtClean="0"/>
              <a:t>sequences</a:t>
            </a:r>
          </a:p>
          <a:p>
            <a:pPr lvl="1"/>
            <a:r>
              <a:rPr lang="en-US" dirty="0"/>
              <a:t>Setting up servers for different purposes.</a:t>
            </a:r>
          </a:p>
          <a:p>
            <a:pPr lvl="1"/>
            <a:r>
              <a:rPr lang="en-US" dirty="0" smtClean="0"/>
              <a:t>Automating </a:t>
            </a:r>
            <a:r>
              <a:rPr lang="en-US" dirty="0"/>
              <a:t>housekeeping activities such as deleting unwanted files or log files.</a:t>
            </a:r>
          </a:p>
          <a:p>
            <a:pPr lvl="1"/>
            <a:r>
              <a:rPr lang="en-US" dirty="0"/>
              <a:t>Automating the deployment of applications from one environment to another.</a:t>
            </a:r>
          </a:p>
          <a:p>
            <a:pPr lvl="1"/>
            <a:r>
              <a:rPr lang="en-US" dirty="0"/>
              <a:t>Installing programs on various machines at once</a:t>
            </a:r>
            <a:r>
              <a:rPr lang="en-US" dirty="0" smtClean="0"/>
              <a:t>.</a:t>
            </a:r>
            <a:endParaRPr lang="en-US" dirty="0"/>
          </a:p>
          <a:p>
            <a:pPr marL="1014984" lvl="1" indent="-4572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67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Batch program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@echo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off </a:t>
            </a:r>
            <a:endParaRPr lang="en-US" sz="2400" dirty="0" smtClean="0">
              <a:latin typeface="Courier" charset="0"/>
              <a:ea typeface="Courier" charset="0"/>
              <a:cs typeface="Courier" charset="0"/>
            </a:endParaRPr>
          </a:p>
          <a:p>
            <a:pPr indent="0">
              <a:buNone/>
            </a:pP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Rem 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This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is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listing down all the files 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in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the directory 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Program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files </a:t>
            </a:r>
            <a:endParaRPr lang="en-US" sz="2400" dirty="0" smtClean="0">
              <a:latin typeface="Courier" charset="0"/>
              <a:ea typeface="Courier" charset="0"/>
              <a:cs typeface="Courier" charset="0"/>
            </a:endParaRPr>
          </a:p>
          <a:p>
            <a:pPr indent="0">
              <a:buNone/>
            </a:pP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dir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"C:\Program Files"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&gt;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C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: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\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lists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.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txt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endParaRPr lang="en-US" sz="2400" dirty="0" smtClean="0">
              <a:latin typeface="Courier" charset="0"/>
              <a:ea typeface="Courier" charset="0"/>
              <a:cs typeface="Courier" charset="0"/>
            </a:endParaRPr>
          </a:p>
          <a:p>
            <a:pPr indent="0">
              <a:buNone/>
            </a:pP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echo "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The program has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completed”</a:t>
            </a:r>
          </a:p>
          <a:p>
            <a:pPr indent="0">
              <a:buNone/>
            </a:pPr>
            <a:endParaRPr lang="en-US" sz="2400" dirty="0">
              <a:latin typeface="Courier" charset="0"/>
              <a:ea typeface="Courier" charset="0"/>
              <a:cs typeface="Courier" charset="0"/>
            </a:endParaRPr>
          </a:p>
          <a:p>
            <a:pPr indent="0">
              <a:buNone/>
            </a:pPr>
            <a:r>
              <a:rPr lang="en-US" sz="2400" dirty="0" smtClean="0">
                <a:ea typeface="Courier" charset="0"/>
                <a:cs typeface="Courier" charset="0"/>
              </a:rPr>
              <a:t>This batch file will save all the names of the files in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C:\Program Files </a:t>
            </a:r>
            <a:r>
              <a:rPr lang="en-US" sz="2400" dirty="0" smtClean="0">
                <a:ea typeface="Courier" charset="0"/>
                <a:cs typeface="Courier" charset="0"/>
              </a:rPr>
              <a:t>in a new file called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C:\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lists.txt</a:t>
            </a:r>
            <a:endParaRPr lang="en-US" sz="2400" dirty="0" smtClean="0">
              <a:latin typeface="Courier" charset="0"/>
              <a:ea typeface="Courier" charset="0"/>
              <a:cs typeface="Courier" charset="0"/>
            </a:endParaRPr>
          </a:p>
          <a:p>
            <a:pPr indent="0">
              <a:buNone/>
            </a:pPr>
            <a:endParaRPr lang="en-US" sz="2400" dirty="0">
              <a:latin typeface="Courier" charset="0"/>
              <a:ea typeface="Courier" charset="0"/>
              <a:cs typeface="Courier" charset="0"/>
            </a:endParaRPr>
          </a:p>
          <a:p>
            <a:pPr indent="0">
              <a:buNone/>
            </a:pPr>
            <a:r>
              <a:rPr lang="en-US" sz="2400" dirty="0" smtClean="0">
                <a:ea typeface="Courier" charset="0"/>
                <a:cs typeface="Courier" charset="0"/>
              </a:rPr>
              <a:t>Batch files have an extension of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.bat </a:t>
            </a:r>
            <a:r>
              <a:rPr lang="en-US" sz="2400" dirty="0" smtClean="0">
                <a:ea typeface="Courier" charset="0"/>
                <a:cs typeface="Courier" charset="0"/>
              </a:rPr>
              <a:t>and will run when clicked, or from a command window or Run box</a:t>
            </a:r>
            <a:endParaRPr lang="en-GB" sz="2400" dirty="0"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3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Integrated Development Environments (IDEs)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These are aids to programming</a:t>
            </a:r>
          </a:p>
          <a:p>
            <a:endParaRPr lang="en-GB" dirty="0"/>
          </a:p>
          <a:p>
            <a:r>
              <a:rPr lang="en-GB" dirty="0" smtClean="0"/>
              <a:t>A text editor program such as Notepad++ will allow:</a:t>
            </a:r>
          </a:p>
          <a:p>
            <a:pPr lvl="1"/>
            <a:r>
              <a:rPr lang="en-GB" dirty="0" smtClean="0"/>
              <a:t>Hiding blocks of code</a:t>
            </a:r>
          </a:p>
          <a:p>
            <a:pPr lvl="1"/>
            <a:r>
              <a:rPr lang="en-GB" dirty="0" smtClean="0"/>
              <a:t>Context highlighting</a:t>
            </a:r>
          </a:p>
          <a:p>
            <a:r>
              <a:rPr lang="en-GB" dirty="0" smtClean="0"/>
              <a:t>Useful for any scripting or procedural language</a:t>
            </a:r>
          </a:p>
          <a:p>
            <a:endParaRPr lang="en-GB" dirty="0"/>
          </a:p>
          <a:p>
            <a:r>
              <a:rPr lang="en-GB" dirty="0" smtClean="0"/>
              <a:t>IDEs such as IDLE (Python), Visual Studio (VB, C#), Eclipse (Android) have GUI tools and comprehensive debuggers</a:t>
            </a:r>
          </a:p>
          <a:p>
            <a:r>
              <a:rPr lang="en-GB" dirty="0" smtClean="0"/>
              <a:t>Suitable for event driven and OOP languages</a:t>
            </a:r>
          </a:p>
        </p:txBody>
      </p:sp>
    </p:spTree>
    <p:extLst>
      <p:ext uri="{BB962C8B-B14F-4D97-AF65-F5344CB8AC3E}">
        <p14:creationId xmlns:p14="http://schemas.microsoft.com/office/powerpoint/2010/main" val="2170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of </a:t>
            </a:r>
            <a:r>
              <a:rPr lang="en-GB" dirty="0" smtClean="0"/>
              <a:t>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dirty="0" smtClean="0"/>
              <a:t>These are the attributes of good quality code: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 smtClean="0"/>
          </a:p>
          <a:p>
            <a:pPr lvl="1"/>
            <a:r>
              <a:rPr lang="en-GB" sz="2400" b="1" dirty="0" smtClean="0"/>
              <a:t>P</a:t>
            </a:r>
            <a:r>
              <a:rPr lang="en-GB" sz="2400" dirty="0" smtClean="0"/>
              <a:t>ortability</a:t>
            </a:r>
            <a:endParaRPr lang="en-GB" sz="2400" dirty="0" smtClean="0"/>
          </a:p>
          <a:p>
            <a:pPr lvl="1"/>
            <a:r>
              <a:rPr lang="en-GB" sz="2400" b="1" dirty="0" smtClean="0"/>
              <a:t>E</a:t>
            </a:r>
            <a:r>
              <a:rPr lang="en-GB" sz="2400" dirty="0" smtClean="0"/>
              <a:t>fficiency</a:t>
            </a:r>
          </a:p>
          <a:p>
            <a:pPr lvl="1"/>
            <a:r>
              <a:rPr lang="en-GB" sz="2400" b="1" dirty="0" smtClean="0"/>
              <a:t>A</a:t>
            </a:r>
            <a:r>
              <a:rPr lang="en-GB" sz="2400" dirty="0" smtClean="0"/>
              <a:t>ccuracy</a:t>
            </a:r>
          </a:p>
          <a:p>
            <a:pPr lvl="1"/>
            <a:r>
              <a:rPr lang="en-GB" sz="2400" b="1" dirty="0" smtClean="0"/>
              <a:t>R</a:t>
            </a:r>
            <a:r>
              <a:rPr lang="en-GB" sz="2400" dirty="0" smtClean="0"/>
              <a:t>obustness</a:t>
            </a:r>
          </a:p>
          <a:p>
            <a:pPr lvl="1"/>
            <a:r>
              <a:rPr lang="en-GB" sz="2400" b="1" dirty="0" smtClean="0"/>
              <a:t>R</a:t>
            </a:r>
            <a:r>
              <a:rPr lang="en-GB" sz="2400" dirty="0" smtClean="0"/>
              <a:t>eliability</a:t>
            </a:r>
          </a:p>
          <a:p>
            <a:pPr lvl="1"/>
            <a:r>
              <a:rPr lang="en-GB" sz="2400" b="1" dirty="0" smtClean="0"/>
              <a:t>U</a:t>
            </a:r>
            <a:r>
              <a:rPr lang="en-GB" sz="2400" dirty="0" smtClean="0"/>
              <a:t>sability</a:t>
            </a:r>
          </a:p>
          <a:p>
            <a:pPr lvl="1"/>
            <a:r>
              <a:rPr lang="en-GB" sz="2400" b="1" dirty="0" smtClean="0"/>
              <a:t>M</a:t>
            </a:r>
            <a:r>
              <a:rPr lang="en-GB" sz="2400" dirty="0" smtClean="0"/>
              <a:t>aintainability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6324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</a:t>
            </a:r>
            <a:r>
              <a:rPr lang="en-GB" dirty="0" smtClean="0"/>
              <a:t>ortability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3629000"/>
          </a:xfrm>
        </p:spPr>
        <p:txBody>
          <a:bodyPr>
            <a:normAutofit/>
          </a:bodyPr>
          <a:lstStyle/>
          <a:p>
            <a:r>
              <a:rPr lang="en-GB" dirty="0"/>
              <a:t>Code can be recompiled for different hardware and software platforms with a minimum of </a:t>
            </a:r>
            <a:r>
              <a:rPr lang="en-GB" dirty="0" smtClean="0"/>
              <a:t>changes</a:t>
            </a:r>
          </a:p>
          <a:p>
            <a:endParaRPr lang="en-GB" dirty="0" smtClean="0"/>
          </a:p>
          <a:p>
            <a:r>
              <a:rPr lang="en-GB" dirty="0" smtClean="0"/>
              <a:t>For example</a:t>
            </a:r>
          </a:p>
          <a:p>
            <a:pPr lvl="1"/>
            <a:r>
              <a:rPr lang="en-GB" dirty="0" smtClean="0"/>
              <a:t>Android </a:t>
            </a:r>
            <a:r>
              <a:rPr lang="en-GB" dirty="0"/>
              <a:t>phone Apps recompiled into </a:t>
            </a:r>
            <a:r>
              <a:rPr lang="en-GB" dirty="0" smtClean="0"/>
              <a:t>iOS </a:t>
            </a:r>
          </a:p>
          <a:p>
            <a:pPr lvl="1"/>
            <a:r>
              <a:rPr lang="en-GB" dirty="0" smtClean="0"/>
              <a:t>Unix code recompiled for Linux or </a:t>
            </a:r>
            <a:r>
              <a:rPr lang="en-GB" dirty="0" err="1" smtClean="0"/>
              <a:t>MacOS</a:t>
            </a:r>
            <a:r>
              <a:rPr lang="en-GB" dirty="0" smtClean="0"/>
              <a:t> (both are Unix based)</a:t>
            </a:r>
          </a:p>
          <a:p>
            <a:pPr lvl="1"/>
            <a:r>
              <a:rPr lang="en-GB" dirty="0" smtClean="0"/>
              <a:t>Java code can be run on any device with a Java Virtual Machine</a:t>
            </a:r>
          </a:p>
          <a:p>
            <a:pPr lvl="1"/>
            <a:r>
              <a:rPr lang="en-GB" dirty="0" smtClean="0"/>
              <a:t>JavaScript running in any browser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85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would this code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#initial values</a:t>
            </a:r>
          </a:p>
          <a:p>
            <a:pPr marL="0" indent="0">
              <a:buNone/>
            </a:pPr>
            <a:r>
              <a:rPr lang="en-GB" dirty="0" err="1" smtClean="0"/>
              <a:t>lastmonth</a:t>
            </a:r>
            <a:r>
              <a:rPr lang="en-GB" dirty="0" smtClean="0"/>
              <a:t> = "June"</a:t>
            </a:r>
          </a:p>
          <a:p>
            <a:pPr marL="0" indent="0">
              <a:buNone/>
            </a:pPr>
            <a:r>
              <a:rPr lang="en-GB" dirty="0" err="1" smtClean="0"/>
              <a:t>thismonth</a:t>
            </a:r>
            <a:r>
              <a:rPr lang="en-GB" dirty="0" smtClean="0"/>
              <a:t> = "July”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#roll over to a new month</a:t>
            </a:r>
          </a:p>
          <a:p>
            <a:pPr marL="0" indent="0">
              <a:buNone/>
            </a:pPr>
            <a:r>
              <a:rPr lang="en-GB" dirty="0" err="1" smtClean="0"/>
              <a:t>thismonth</a:t>
            </a:r>
            <a:r>
              <a:rPr lang="en-GB" dirty="0" smtClean="0"/>
              <a:t> = "August"</a:t>
            </a:r>
          </a:p>
          <a:p>
            <a:pPr marL="0" indent="0">
              <a:buNone/>
            </a:pPr>
            <a:r>
              <a:rPr lang="en-GB" dirty="0" err="1" smtClean="0"/>
              <a:t>lastmonth</a:t>
            </a:r>
            <a:r>
              <a:rPr lang="en-GB" dirty="0" smtClean="0"/>
              <a:t> = </a:t>
            </a:r>
            <a:r>
              <a:rPr lang="en-GB" dirty="0" err="1" smtClean="0"/>
              <a:t>thismonth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#print outcome</a:t>
            </a:r>
          </a:p>
          <a:p>
            <a:pPr marL="0" indent="0">
              <a:buNone/>
            </a:pPr>
            <a:r>
              <a:rPr lang="en-GB" dirty="0" smtClean="0"/>
              <a:t>print("Previous month ", </a:t>
            </a:r>
            <a:r>
              <a:rPr lang="en-GB" dirty="0" err="1" smtClean="0"/>
              <a:t>lastmonth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print("Current month ", </a:t>
            </a:r>
            <a:r>
              <a:rPr lang="en-GB" dirty="0" err="1" smtClean="0"/>
              <a:t>thismonth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0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</a:t>
            </a:r>
            <a:r>
              <a:rPr lang="en-GB" dirty="0" smtClean="0"/>
              <a:t>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457200" indent="-457200"/>
            <a:r>
              <a:rPr lang="en-GB" dirty="0"/>
              <a:t>The code calculates results and performs operations as quickly as </a:t>
            </a:r>
            <a:r>
              <a:rPr lang="en-GB" dirty="0" smtClean="0"/>
              <a:t>possible</a:t>
            </a:r>
            <a:endParaRPr lang="en-GB" dirty="0"/>
          </a:p>
          <a:p>
            <a:pPr marL="457200" indent="-457200"/>
            <a:r>
              <a:rPr lang="en-GB" dirty="0" smtClean="0"/>
              <a:t>Code </a:t>
            </a:r>
            <a:r>
              <a:rPr lang="en-GB" dirty="0"/>
              <a:t>is written with fewer lines and uses the least amount of memory to </a:t>
            </a:r>
            <a:r>
              <a:rPr lang="en-GB" dirty="0" smtClean="0"/>
              <a:t>work</a:t>
            </a:r>
          </a:p>
          <a:p>
            <a:pPr marL="457200" indent="-457200"/>
            <a:r>
              <a:rPr lang="en-GB" dirty="0" smtClean="0"/>
              <a:t>Some programs are known to produce inefficient (Dreamweaver)</a:t>
            </a:r>
          </a:p>
          <a:p>
            <a:pPr marL="457200" indent="-457200"/>
            <a:r>
              <a:rPr lang="en-GB" dirty="0" smtClean="0"/>
              <a:t>The most efficient is to use a low level language (assembler)</a:t>
            </a:r>
          </a:p>
          <a:p>
            <a:pPr marL="457200" indent="-457200"/>
            <a:r>
              <a:rPr lang="en-GB" dirty="0"/>
              <a:t>Event Driven Programs can take up a lot of computer resources because of the graphics </a:t>
            </a:r>
            <a:r>
              <a:rPr lang="en-GB" dirty="0" smtClean="0"/>
              <a:t>requirement</a:t>
            </a:r>
          </a:p>
          <a:p>
            <a:pPr marL="457200" indent="-457200"/>
            <a:r>
              <a:rPr lang="en-GB" smtClean="0"/>
              <a:t>Procedural programs </a:t>
            </a:r>
            <a:r>
              <a:rPr lang="en-GB" dirty="0" smtClean="0"/>
              <a:t>are good for data </a:t>
            </a:r>
            <a:r>
              <a:rPr lang="en-GB" dirty="0"/>
              <a:t>processing tasks such as stock control, payroll </a:t>
            </a:r>
            <a:r>
              <a:rPr lang="en-GB" dirty="0" smtClean="0"/>
              <a:t>processing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36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</a:t>
            </a:r>
            <a:r>
              <a:rPr lang="en-GB" dirty="0" smtClean="0"/>
              <a:t>ccuracy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</p:spPr>
            <p:txBody>
              <a:bodyPr/>
              <a:lstStyle/>
              <a:p>
                <a:pPr marL="457200" indent="-457200"/>
                <a:r>
                  <a:rPr lang="en-GB" dirty="0" smtClean="0"/>
                  <a:t>The code produces results to an acceptable level of </a:t>
                </a:r>
                <a:r>
                  <a:rPr lang="en-GB" dirty="0" smtClean="0"/>
                  <a:t>accuracy</a:t>
                </a:r>
                <a:r>
                  <a:rPr lang="en-GB" dirty="0" smtClean="0"/>
                  <a:t>.</a:t>
                </a:r>
              </a:p>
              <a:p>
                <a:pPr marL="457200" indent="-457200"/>
                <a:r>
                  <a:rPr lang="en-GB" dirty="0" smtClean="0"/>
                  <a:t>Choice </a:t>
                </a:r>
                <a:r>
                  <a:rPr lang="en-GB" dirty="0"/>
                  <a:t>of a short numerical data field may truncate results of calculations which if used in further calculations can result in significant errors.  </a:t>
                </a:r>
                <a:endParaRPr lang="en-GB" dirty="0" smtClean="0"/>
              </a:p>
              <a:p>
                <a:pPr marL="457200" indent="-457200"/>
                <a:r>
                  <a:rPr lang="en-GB" dirty="0" smtClean="0"/>
                  <a:t>The use of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𝜋</m:t>
                    </m:r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a</m:t>
                    </m:r>
                  </m:oMath>
                </a14:m>
                <a:r>
                  <a:rPr lang="en-GB" dirty="0" smtClean="0"/>
                  <a:t>s  </a:t>
                </a:r>
                <a:r>
                  <a:rPr lang="en-GB" dirty="0"/>
                  <a:t>3.14 or 3.143 or 3.142857142857143 </a:t>
                </a:r>
                <a:r>
                  <a:rPr lang="en-GB" dirty="0" smtClean="0"/>
                  <a:t>depends </a:t>
                </a:r>
                <a:r>
                  <a:rPr lang="en-GB" dirty="0"/>
                  <a:t>on the level of accuracy </a:t>
                </a:r>
                <a:r>
                  <a:rPr lang="en-GB" dirty="0" smtClean="0"/>
                  <a:t>needed</a:t>
                </a:r>
                <a:r>
                  <a:rPr lang="en-GB" dirty="0"/>
                  <a:t>.  </a:t>
                </a:r>
                <a:endParaRPr lang="en-GB" dirty="0" smtClean="0"/>
              </a:p>
              <a:p>
                <a:pPr marL="457200" indent="-457200"/>
                <a:r>
                  <a:rPr lang="en-GB" dirty="0" smtClean="0"/>
                  <a:t>A </a:t>
                </a:r>
                <a:r>
                  <a:rPr lang="en-GB" dirty="0"/>
                  <a:t>program using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charset="0"/>
                        <a:ea typeface="Cambria Math" charset="0"/>
                        <a:cs typeface="Cambria Math" charset="0"/>
                      </a:rPr>
                      <m:t>𝜋</m:t>
                    </m:r>
                  </m:oMath>
                </a14:m>
                <a:r>
                  <a:rPr lang="en-GB" dirty="0"/>
                  <a:t> in calculating a space trajectory would require a greater level of accuracy.  </a:t>
                </a:r>
              </a:p>
              <a:p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  <a:blipFill rotWithShape="0">
                <a:blip r:embed="rId2"/>
                <a:stretch>
                  <a:fillRect l="-1301" t="-1482" r="-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7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R</a:t>
            </a:r>
            <a:r>
              <a:rPr lang="en-GB" dirty="0" smtClean="0"/>
              <a:t>obustness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715200" cy="2044824"/>
          </a:xfrm>
        </p:spPr>
        <p:txBody>
          <a:bodyPr>
            <a:normAutofit fontScale="92500"/>
          </a:bodyPr>
          <a:lstStyle/>
          <a:p>
            <a:r>
              <a:rPr lang="en-GB" dirty="0"/>
              <a:t>The </a:t>
            </a:r>
            <a:r>
              <a:rPr lang="en-GB" dirty="0" smtClean="0"/>
              <a:t>program </a:t>
            </a:r>
            <a:r>
              <a:rPr lang="en-GB" dirty="0"/>
              <a:t>does not crash when given </a:t>
            </a:r>
            <a:r>
              <a:rPr lang="en-GB" dirty="0" smtClean="0"/>
              <a:t>bad data</a:t>
            </a:r>
          </a:p>
          <a:p>
            <a:pPr lvl="1"/>
            <a:r>
              <a:rPr lang="en-GB" dirty="0" smtClean="0"/>
              <a:t>Validate your inputs (check for range: wall height 2.4 </a:t>
            </a:r>
            <a:r>
              <a:rPr lang="mr-IN" dirty="0" smtClean="0"/>
              <a:t>–</a:t>
            </a:r>
            <a:r>
              <a:rPr lang="en-GB" dirty="0" smtClean="0"/>
              <a:t> 3m) </a:t>
            </a:r>
            <a:r>
              <a:rPr lang="en-GB" baseline="30000" dirty="0" smtClean="0"/>
              <a:t>1</a:t>
            </a:r>
          </a:p>
          <a:p>
            <a:pPr lvl="1"/>
            <a:r>
              <a:rPr lang="en-GB" dirty="0" smtClean="0"/>
              <a:t>Strip out invalid characters from inputs</a:t>
            </a:r>
          </a:p>
          <a:p>
            <a:pPr lvl="1"/>
            <a:r>
              <a:rPr lang="en-GB" dirty="0" smtClean="0"/>
              <a:t>Protect databases from SQL injection and cross site scripting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48229" y="5805714"/>
            <a:ext cx="5304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baseline="30000" dirty="0" smtClean="0"/>
              <a:t>1</a:t>
            </a:r>
            <a:r>
              <a:rPr lang="en-GB" dirty="0" smtClean="0"/>
              <a:t> You can demonstrate range checks in your program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6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R</a:t>
            </a:r>
            <a:r>
              <a:rPr lang="en-GB" dirty="0" smtClean="0"/>
              <a:t>eliability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pPr marL="457200" indent="-457200"/>
            <a:r>
              <a:rPr lang="en-GB" dirty="0"/>
              <a:t>The code works the same way every time it is used and there are no unexpected </a:t>
            </a:r>
            <a:r>
              <a:rPr lang="en-GB" dirty="0" smtClean="0"/>
              <a:t>surprises</a:t>
            </a:r>
          </a:p>
          <a:p>
            <a:pPr lvl="1"/>
            <a:r>
              <a:rPr lang="en-GB" dirty="0" smtClean="0"/>
              <a:t>Handle errors gracefully</a:t>
            </a:r>
          </a:p>
          <a:p>
            <a:pPr lvl="1"/>
            <a:r>
              <a:rPr lang="en-GB" dirty="0" smtClean="0"/>
              <a:t>Do not violate memory space (cause a BSOD)</a:t>
            </a:r>
          </a:p>
          <a:p>
            <a:pPr lvl="1"/>
            <a:r>
              <a:rPr lang="en-GB" dirty="0" smtClean="0"/>
              <a:t>Same actions results in same path through code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6448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U</a:t>
            </a:r>
            <a:r>
              <a:rPr lang="en-GB" dirty="0" smtClean="0"/>
              <a:t>sability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/>
          <a:lstStyle/>
          <a:p>
            <a:r>
              <a:rPr lang="en-GB" dirty="0" smtClean="0"/>
              <a:t>The program is intuitive and easy to learn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Use tool tips</a:t>
            </a:r>
          </a:p>
          <a:p>
            <a:pPr lvl="1"/>
            <a:r>
              <a:rPr lang="en-GB" dirty="0" smtClean="0"/>
              <a:t>Contextual help</a:t>
            </a:r>
          </a:p>
          <a:p>
            <a:pPr lvl="1"/>
            <a:r>
              <a:rPr lang="en-GB" dirty="0" smtClean="0"/>
              <a:t>Visually helpful (clear buttons and labels)</a:t>
            </a:r>
            <a:r>
              <a:rPr lang="en-GB" baseline="30000" dirty="0"/>
              <a:t> 1</a:t>
            </a: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48229" y="5805714"/>
            <a:ext cx="462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baseline="30000" dirty="0" smtClean="0"/>
              <a:t>1</a:t>
            </a:r>
            <a:r>
              <a:rPr lang="en-GB" dirty="0" smtClean="0"/>
              <a:t> You can demonstrate these in your program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89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</a:t>
            </a:r>
            <a:r>
              <a:rPr lang="en-GB" dirty="0" smtClean="0"/>
              <a:t>aintainability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457200" indent="-457200"/>
            <a:r>
              <a:rPr lang="en-GB" dirty="0" smtClean="0"/>
              <a:t>The code </a:t>
            </a:r>
            <a:r>
              <a:rPr lang="en-GB" dirty="0" smtClean="0"/>
              <a:t>is easy </a:t>
            </a:r>
            <a:r>
              <a:rPr lang="en-GB" dirty="0"/>
              <a:t>to </a:t>
            </a:r>
            <a:r>
              <a:rPr lang="en-GB" dirty="0" smtClean="0"/>
              <a:t>modify and </a:t>
            </a:r>
            <a:r>
              <a:rPr lang="en-GB" dirty="0" smtClean="0"/>
              <a:t>improve</a:t>
            </a:r>
          </a:p>
          <a:p>
            <a:pPr marL="1014984" lvl="1" indent="-457200"/>
            <a:r>
              <a:rPr lang="en-GB" dirty="0"/>
              <a:t>g</a:t>
            </a:r>
            <a:r>
              <a:rPr lang="en-GB" dirty="0" smtClean="0"/>
              <a:t>ood commenting throughout</a:t>
            </a:r>
            <a:r>
              <a:rPr lang="en-GB" baseline="30000" dirty="0"/>
              <a:t>1</a:t>
            </a:r>
            <a:endParaRPr lang="en-GB" dirty="0" smtClean="0"/>
          </a:p>
          <a:p>
            <a:pPr marL="1014984" lvl="1" indent="-457200"/>
            <a:r>
              <a:rPr lang="en-GB" dirty="0" smtClean="0"/>
              <a:t> </a:t>
            </a:r>
            <a:r>
              <a:rPr lang="en-GB" dirty="0"/>
              <a:t>indentation used for data structures such as selection </a:t>
            </a:r>
            <a:r>
              <a:rPr lang="en-GB" dirty="0" smtClean="0"/>
              <a:t>(if</a:t>
            </a:r>
            <a:r>
              <a:rPr lang="en-GB" dirty="0"/>
              <a:t>) and iteration (loops</a:t>
            </a:r>
            <a:r>
              <a:rPr lang="en-GB" dirty="0" smtClean="0"/>
              <a:t>)</a:t>
            </a:r>
            <a:r>
              <a:rPr lang="en-GB" baseline="30000" dirty="0"/>
              <a:t> 1</a:t>
            </a:r>
            <a:r>
              <a:rPr lang="en-GB" dirty="0" smtClean="0"/>
              <a:t> </a:t>
            </a:r>
          </a:p>
          <a:p>
            <a:pPr marL="1014984" lvl="1" indent="-457200"/>
            <a:r>
              <a:rPr lang="en-GB" dirty="0" smtClean="0"/>
              <a:t>variable </a:t>
            </a:r>
            <a:r>
              <a:rPr lang="en-GB" dirty="0"/>
              <a:t>names and other names follow naming </a:t>
            </a:r>
            <a:r>
              <a:rPr lang="en-GB" dirty="0" smtClean="0"/>
              <a:t>conventions</a:t>
            </a:r>
            <a:r>
              <a:rPr lang="en-GB" baseline="30000" dirty="0"/>
              <a:t>1</a:t>
            </a:r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48229" y="5805714"/>
            <a:ext cx="462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dirty="0"/>
              <a:t> </a:t>
            </a:r>
            <a:r>
              <a:rPr lang="en-GB" baseline="30000" dirty="0" smtClean="0"/>
              <a:t>1</a:t>
            </a:r>
            <a:r>
              <a:rPr lang="en-GB" dirty="0" smtClean="0"/>
              <a:t>You can demonstrate these in your program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59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Precedence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Expressions contained within parenthesis will be performed first</a:t>
            </a:r>
          </a:p>
          <a:p>
            <a:pPr marL="457200" indent="-457200"/>
            <a:endParaRPr lang="en-GB" dirty="0" smtClean="0"/>
          </a:p>
          <a:p>
            <a:pPr marL="457200" indent="-457200"/>
            <a:r>
              <a:rPr lang="en-GB" dirty="0" smtClean="0"/>
              <a:t>Multiplication will be performed before addition and subtraction</a:t>
            </a:r>
          </a:p>
          <a:p>
            <a:pPr marL="457200" indent="-457200"/>
            <a:endParaRPr lang="en-GB" dirty="0" smtClean="0"/>
          </a:p>
          <a:p>
            <a:pPr marL="457200" indent="-457200"/>
            <a:r>
              <a:rPr lang="en-GB" dirty="0" smtClean="0"/>
              <a:t>If more than one multiplication, it goes left to right</a:t>
            </a:r>
          </a:p>
          <a:p>
            <a:pPr marL="457200" indent="-457200"/>
            <a:endParaRPr lang="en-GB" dirty="0"/>
          </a:p>
          <a:p>
            <a:pPr marL="457200" indent="-457200"/>
            <a:r>
              <a:rPr lang="en-GB" dirty="0" smtClean="0"/>
              <a:t> Division and multiplication take equal precedence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55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525963"/>
          </a:xfrm>
        </p:spPr>
        <p:txBody>
          <a:bodyPr/>
          <a:lstStyle/>
          <a:p>
            <a:r>
              <a:rPr lang="en-GB" b="1" dirty="0" smtClean="0"/>
              <a:t>4+3-5 = 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/>
              <a:t>4+3*5 = 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/>
              <a:t>(4+3) *5 =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b="1" dirty="0" smtClean="0"/>
              <a:t>4 </a:t>
            </a:r>
            <a:r>
              <a:rPr lang="en-GB" b="1" dirty="0"/>
              <a:t>* (3+3) * 3 = 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/>
              <a:t>5-2*2+3 =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155679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6149" y="198884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69444" y="240274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61458" y="278092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72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69444" y="323015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3897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Naming conventions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Many parts of a program, including variables need to be named.   In programming these names are called identifiers.</a:t>
            </a:r>
          </a:p>
          <a:p>
            <a:pPr marL="457200" indent="-457200"/>
            <a:r>
              <a:rPr lang="en-GB" dirty="0" smtClean="0"/>
              <a:t>They cannot start with a digit and only can start with letters and the underscore</a:t>
            </a:r>
          </a:p>
          <a:p>
            <a:pPr marL="457200" indent="-457200"/>
            <a:r>
              <a:rPr lang="en-GB" dirty="0" smtClean="0"/>
              <a:t>They cannot contain a space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1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Visual Basic Conventions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00543"/>
              </p:ext>
            </p:extLst>
          </p:nvPr>
        </p:nvGraphicFramePr>
        <p:xfrm>
          <a:off x="437186" y="2204864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Control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Prefix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Checkbox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chk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chkUndercoat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Combo/dropdown box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cbo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cboPaintType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Command button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cmd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cmdPrint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frm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frmInvoice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Label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lbl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lblFirstName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Option button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opt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optLuxury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Text box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txt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txtLength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95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GB" dirty="0" smtClean="0"/>
              <a:t>A condition must result in a value which is either true or false.  This is often used to compare one value to another.</a:t>
            </a:r>
            <a:br>
              <a:rPr lang="en-GB" dirty="0" smtClean="0"/>
            </a:br>
            <a:endParaRPr lang="en-GB" dirty="0"/>
          </a:p>
          <a:p>
            <a:pPr marL="800100" lvl="2" indent="0">
              <a:buNone/>
            </a:pPr>
            <a:r>
              <a:rPr lang="en-GB" dirty="0" smtClean="0"/>
              <a:t>&gt;  Greater than</a:t>
            </a:r>
            <a:br>
              <a:rPr lang="en-GB" dirty="0" smtClean="0"/>
            </a:br>
            <a:r>
              <a:rPr lang="en-GB" dirty="0" smtClean="0"/>
              <a:t>&gt;=Greater than or equal to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&lt; less than</a:t>
            </a:r>
          </a:p>
          <a:p>
            <a:pPr marL="800100" lvl="2" indent="0">
              <a:buNone/>
            </a:pPr>
            <a:r>
              <a:rPr lang="en-GB" dirty="0" smtClean="0"/>
              <a:t>&lt;less than or equal to</a:t>
            </a:r>
          </a:p>
          <a:p>
            <a:pPr marL="800100" lvl="2" indent="0">
              <a:buNone/>
            </a:pPr>
            <a:r>
              <a:rPr lang="en-GB" dirty="0" smtClean="0"/>
              <a:t>== equal to</a:t>
            </a:r>
          </a:p>
          <a:p>
            <a:pPr marL="800100" lvl="2" indent="0">
              <a:buNone/>
            </a:pPr>
            <a:r>
              <a:rPr lang="en-GB" dirty="0" smtClean="0"/>
              <a:t>!= not equal to</a:t>
            </a:r>
          </a:p>
        </p:txBody>
      </p:sp>
    </p:spTree>
    <p:extLst>
      <p:ext uri="{BB962C8B-B14F-4D97-AF65-F5344CB8AC3E}">
        <p14:creationId xmlns:p14="http://schemas.microsoft.com/office/powerpoint/2010/main" val="5460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 using If…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Conditional expressions can </a:t>
            </a:r>
            <a:r>
              <a:rPr lang="en-GB" dirty="0" smtClean="0"/>
              <a:t>used </a:t>
            </a:r>
            <a:r>
              <a:rPr lang="en-GB" dirty="0" smtClean="0"/>
              <a:t>in selection and </a:t>
            </a:r>
            <a:r>
              <a:rPr lang="en-GB" dirty="0" smtClean="0"/>
              <a:t>repetition</a:t>
            </a:r>
            <a:br>
              <a:rPr lang="en-GB" dirty="0" smtClean="0"/>
            </a:b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#event welcome</a:t>
            </a:r>
            <a:br>
              <a:rPr lang="en-GB" dirty="0" smtClean="0"/>
            </a:br>
            <a:endParaRPr lang="en-GB" dirty="0" smtClean="0"/>
          </a:p>
          <a:p>
            <a:pPr marL="457200" lvl="1" indent="0">
              <a:buNone/>
            </a:pPr>
            <a:r>
              <a:rPr lang="en-GB" dirty="0" err="1" smtClean="0"/>
              <a:t>adult_Age</a:t>
            </a:r>
            <a:r>
              <a:rPr lang="en-GB" dirty="0" smtClean="0"/>
              <a:t> </a:t>
            </a:r>
            <a:r>
              <a:rPr lang="en-GB" dirty="0" smtClean="0"/>
              <a:t>= 18</a:t>
            </a:r>
          </a:p>
          <a:p>
            <a:pPr marL="457200" lvl="1" indent="0">
              <a:buNone/>
            </a:pPr>
            <a:r>
              <a:rPr lang="en-GB" dirty="0" smtClean="0"/>
              <a:t>age = </a:t>
            </a:r>
            <a:r>
              <a:rPr lang="en-GB" dirty="0" err="1" smtClean="0"/>
              <a:t>int</a:t>
            </a:r>
            <a:r>
              <a:rPr lang="en-GB" dirty="0" smtClean="0"/>
              <a:t>(input(“What is your age? ”))</a:t>
            </a:r>
          </a:p>
          <a:p>
            <a:pPr marL="457200" lvl="1" indent="0">
              <a:buNone/>
            </a:pPr>
            <a:r>
              <a:rPr lang="en-GB" dirty="0" smtClean="0"/>
              <a:t>if age &lt;</a:t>
            </a:r>
            <a:r>
              <a:rPr lang="en-GB" dirty="0" err="1" smtClean="0"/>
              <a:t>adult_age</a:t>
            </a:r>
            <a:r>
              <a:rPr lang="en-GB" dirty="0" smtClean="0"/>
              <a:t>:</a:t>
            </a:r>
          </a:p>
          <a:p>
            <a:pPr marL="457200" lvl="1" indent="0">
              <a:buNone/>
            </a:pPr>
            <a:r>
              <a:rPr lang="en-GB" dirty="0"/>
              <a:t>	</a:t>
            </a:r>
            <a:r>
              <a:rPr lang="en-GB" dirty="0" smtClean="0"/>
              <a:t>print(“you get a youth discount”)</a:t>
            </a:r>
          </a:p>
          <a:p>
            <a:pPr marL="457200" lvl="1" indent="0">
              <a:buNone/>
            </a:pPr>
            <a:r>
              <a:rPr lang="en-GB" dirty="0" smtClean="0"/>
              <a:t>print(“Welcome to this event”)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03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640</TotalTime>
  <Words>1633</Words>
  <Application>Microsoft Macintosh PowerPoint</Application>
  <PresentationFormat>On-screen Show (4:3)</PresentationFormat>
  <Paragraphs>289</Paragraphs>
  <Slides>35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Calibri</vt:lpstr>
      <vt:lpstr>Cambria Math</vt:lpstr>
      <vt:lpstr>Candara</vt:lpstr>
      <vt:lpstr>Courier</vt:lpstr>
      <vt:lpstr>Wingdings 2</vt:lpstr>
      <vt:lpstr>Theme1</vt:lpstr>
      <vt:lpstr>Unit 51 – Software Design Fundamentals</vt:lpstr>
      <vt:lpstr>Sequence</vt:lpstr>
      <vt:lpstr>What would this code do?</vt:lpstr>
      <vt:lpstr>Precedence Rules</vt:lpstr>
      <vt:lpstr>Examples</vt:lpstr>
      <vt:lpstr>Naming conventions</vt:lpstr>
      <vt:lpstr>Visual Basic Conventions</vt:lpstr>
      <vt:lpstr>Conditions</vt:lpstr>
      <vt:lpstr>Selection using If…</vt:lpstr>
      <vt:lpstr>Selection using if else…..</vt:lpstr>
      <vt:lpstr>Iteration</vt:lpstr>
      <vt:lpstr>For loop structures….</vt:lpstr>
      <vt:lpstr>While loop structures…</vt:lpstr>
      <vt:lpstr>While loop structures (contd.)</vt:lpstr>
      <vt:lpstr>So far:</vt:lpstr>
      <vt:lpstr>Code Abstraction</vt:lpstr>
      <vt:lpstr>Data abstraction</vt:lpstr>
      <vt:lpstr>Data and code abstraction</vt:lpstr>
      <vt:lpstr>Use of abstraction</vt:lpstr>
      <vt:lpstr>Procedural programming</vt:lpstr>
      <vt:lpstr>Object oriented</vt:lpstr>
      <vt:lpstr>Example</vt:lpstr>
      <vt:lpstr>Why use OOP?</vt:lpstr>
      <vt:lpstr>Event driven programming</vt:lpstr>
      <vt:lpstr>Batch programming</vt:lpstr>
      <vt:lpstr>Batch program</vt:lpstr>
      <vt:lpstr>Integrated Development Environments (IDEs)</vt:lpstr>
      <vt:lpstr>Quality of Code</vt:lpstr>
      <vt:lpstr>Portability</vt:lpstr>
      <vt:lpstr>Efficiency</vt:lpstr>
      <vt:lpstr>Accuracy</vt:lpstr>
      <vt:lpstr>Robustness</vt:lpstr>
      <vt:lpstr>Reliability</vt:lpstr>
      <vt:lpstr>Usability</vt:lpstr>
      <vt:lpstr>Maintainability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– Software Design and Development</dc:title>
  <dc:creator>Leonard Shand</dc:creator>
  <cp:lastModifiedBy>Bob Higgie</cp:lastModifiedBy>
  <cp:revision>83</cp:revision>
  <dcterms:created xsi:type="dcterms:W3CDTF">2015-08-24T10:48:34Z</dcterms:created>
  <dcterms:modified xsi:type="dcterms:W3CDTF">2017-02-15T16:59:44Z</dcterms:modified>
</cp:coreProperties>
</file>